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34"/>
  </p:notesMasterIdLst>
  <p:handoutMasterIdLst>
    <p:handoutMasterId r:id="rId35"/>
  </p:handoutMasterIdLst>
  <p:sldIdLst>
    <p:sldId id="256" r:id="rId3"/>
    <p:sldId id="257" r:id="rId4"/>
    <p:sldId id="284" r:id="rId5"/>
    <p:sldId id="285" r:id="rId6"/>
    <p:sldId id="287" r:id="rId7"/>
    <p:sldId id="289" r:id="rId8"/>
    <p:sldId id="299" r:id="rId9"/>
    <p:sldId id="291" r:id="rId10"/>
    <p:sldId id="288" r:id="rId11"/>
    <p:sldId id="302" r:id="rId12"/>
    <p:sldId id="300" r:id="rId13"/>
    <p:sldId id="301" r:id="rId14"/>
    <p:sldId id="292" r:id="rId15"/>
    <p:sldId id="303" r:id="rId16"/>
    <p:sldId id="305" r:id="rId17"/>
    <p:sldId id="304" r:id="rId18"/>
    <p:sldId id="293" r:id="rId19"/>
    <p:sldId id="306" r:id="rId20"/>
    <p:sldId id="308" r:id="rId21"/>
    <p:sldId id="307" r:id="rId22"/>
    <p:sldId id="309" r:id="rId23"/>
    <p:sldId id="296" r:id="rId24"/>
    <p:sldId id="312" r:id="rId25"/>
    <p:sldId id="297" r:id="rId26"/>
    <p:sldId id="311" r:id="rId27"/>
    <p:sldId id="316" r:id="rId28"/>
    <p:sldId id="315" r:id="rId29"/>
    <p:sldId id="274" r:id="rId30"/>
    <p:sldId id="282" r:id="rId31"/>
    <p:sldId id="317" r:id="rId32"/>
    <p:sldId id="280" r:id="rId3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99CC99"/>
    <a:srgbClr val="CCFFCC"/>
    <a:srgbClr val="CCCCCC"/>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1044" autoAdjust="0"/>
  </p:normalViewPr>
  <p:slideViewPr>
    <p:cSldViewPr>
      <p:cViewPr varScale="1">
        <p:scale>
          <a:sx n="90" d="100"/>
          <a:sy n="90" d="100"/>
        </p:scale>
        <p:origin x="-93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2838"/>
    </p:cViewPr>
  </p:sorterViewPr>
  <p:notesViewPr>
    <p:cSldViewPr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285CC5-4856-4254-ABCF-4AC545C4657C}" type="doc">
      <dgm:prSet loTypeId="urn:microsoft.com/office/officeart/2005/8/layout/radial4" loCatId="relationship" qsTypeId="urn:microsoft.com/office/officeart/2005/8/quickstyle/simple4" qsCatId="simple" csTypeId="urn:microsoft.com/office/officeart/2005/8/colors/accent1_2" csCatId="accent1" phldr="1"/>
      <dgm:spPr/>
      <dgm:t>
        <a:bodyPr/>
        <a:lstStyle/>
        <a:p>
          <a:endParaRPr lang="en-US"/>
        </a:p>
      </dgm:t>
    </dgm:pt>
    <dgm:pt modelId="{40FF80CA-20B9-4A43-BEED-6B778624570C}">
      <dgm:prSet phldrT="[Text]"/>
      <dgm:spPr/>
      <dgm:t>
        <a:bodyPr/>
        <a:lstStyle/>
        <a:p>
          <a:r>
            <a:rPr lang="en-US" dirty="0" smtClean="0"/>
            <a:t>Data Model</a:t>
          </a:r>
          <a:endParaRPr lang="en-US" dirty="0"/>
        </a:p>
      </dgm:t>
    </dgm:pt>
    <dgm:pt modelId="{9BA942AB-DC3D-499D-A807-CB436F55152D}" type="parTrans" cxnId="{AB5839C7-E780-471A-A97B-26BDACA21AF4}">
      <dgm:prSet/>
      <dgm:spPr/>
      <dgm:t>
        <a:bodyPr/>
        <a:lstStyle/>
        <a:p>
          <a:endParaRPr lang="en-US"/>
        </a:p>
      </dgm:t>
    </dgm:pt>
    <dgm:pt modelId="{3CE2EA9B-E756-4E6B-BFA4-1326A0DE7625}" type="sibTrans" cxnId="{AB5839C7-E780-471A-A97B-26BDACA21AF4}">
      <dgm:prSet/>
      <dgm:spPr/>
      <dgm:t>
        <a:bodyPr/>
        <a:lstStyle/>
        <a:p>
          <a:endParaRPr lang="en-US"/>
        </a:p>
      </dgm:t>
    </dgm:pt>
    <dgm:pt modelId="{244A2073-E114-4511-B00F-8F238D8F4CEF}">
      <dgm:prSet phldrT="[Text]"/>
      <dgm:spPr/>
      <dgm:t>
        <a:bodyPr/>
        <a:lstStyle/>
        <a:p>
          <a:r>
            <a:rPr lang="en-US" dirty="0" smtClean="0"/>
            <a:t>Metadata</a:t>
          </a:r>
          <a:endParaRPr lang="en-US" dirty="0"/>
        </a:p>
      </dgm:t>
    </dgm:pt>
    <dgm:pt modelId="{427EC606-AB20-4ED1-89CC-15FE7998A70F}" type="parTrans" cxnId="{FDA0E514-4909-4B5C-8BF1-4A84A2A4AEC2}">
      <dgm:prSet/>
      <dgm:spPr/>
      <dgm:t>
        <a:bodyPr/>
        <a:lstStyle/>
        <a:p>
          <a:endParaRPr lang="en-US"/>
        </a:p>
      </dgm:t>
    </dgm:pt>
    <dgm:pt modelId="{C93134F3-BBE4-49B6-8983-3FC552D5893E}" type="sibTrans" cxnId="{FDA0E514-4909-4B5C-8BF1-4A84A2A4AEC2}">
      <dgm:prSet/>
      <dgm:spPr/>
      <dgm:t>
        <a:bodyPr/>
        <a:lstStyle/>
        <a:p>
          <a:endParaRPr lang="en-US"/>
        </a:p>
      </dgm:t>
    </dgm:pt>
    <dgm:pt modelId="{45AB9851-61D0-40B3-93C6-2814208D778B}">
      <dgm:prSet phldrT="[Text]"/>
      <dgm:spPr/>
      <dgm:t>
        <a:bodyPr/>
        <a:lstStyle/>
        <a:p>
          <a:r>
            <a:rPr lang="en-US" dirty="0" smtClean="0"/>
            <a:t>Validation</a:t>
          </a:r>
          <a:endParaRPr lang="en-US" dirty="0"/>
        </a:p>
      </dgm:t>
    </dgm:pt>
    <dgm:pt modelId="{985D8AF4-A2E4-494F-A344-75679F18EE94}" type="parTrans" cxnId="{2203B612-3717-4AC9-B324-0B296E7F72B1}">
      <dgm:prSet/>
      <dgm:spPr/>
      <dgm:t>
        <a:bodyPr/>
        <a:lstStyle/>
        <a:p>
          <a:endParaRPr lang="en-US"/>
        </a:p>
      </dgm:t>
    </dgm:pt>
    <dgm:pt modelId="{084D0B0F-E547-481B-AE19-C62011BBB345}" type="sibTrans" cxnId="{2203B612-3717-4AC9-B324-0B296E7F72B1}">
      <dgm:prSet/>
      <dgm:spPr/>
      <dgm:t>
        <a:bodyPr/>
        <a:lstStyle/>
        <a:p>
          <a:endParaRPr lang="en-US"/>
        </a:p>
      </dgm:t>
    </dgm:pt>
    <dgm:pt modelId="{5037E68E-F14F-480D-8162-D3C35413A165}" type="pres">
      <dgm:prSet presAssocID="{13285CC5-4856-4254-ABCF-4AC545C4657C}" presName="cycle" presStyleCnt="0">
        <dgm:presLayoutVars>
          <dgm:chMax val="1"/>
          <dgm:dir/>
          <dgm:animLvl val="ctr"/>
          <dgm:resizeHandles val="exact"/>
        </dgm:presLayoutVars>
      </dgm:prSet>
      <dgm:spPr/>
      <dgm:t>
        <a:bodyPr/>
        <a:lstStyle/>
        <a:p>
          <a:endParaRPr lang="en-US"/>
        </a:p>
      </dgm:t>
    </dgm:pt>
    <dgm:pt modelId="{8C904F0B-2581-4460-9F33-4D25D105D107}" type="pres">
      <dgm:prSet presAssocID="{40FF80CA-20B9-4A43-BEED-6B778624570C}" presName="centerShape" presStyleLbl="node0" presStyleIdx="0" presStyleCnt="1"/>
      <dgm:spPr/>
      <dgm:t>
        <a:bodyPr/>
        <a:lstStyle/>
        <a:p>
          <a:endParaRPr lang="en-US"/>
        </a:p>
      </dgm:t>
    </dgm:pt>
    <dgm:pt modelId="{4C603CAB-1F63-48AD-B09B-839367F4F5C4}" type="pres">
      <dgm:prSet presAssocID="{427EC606-AB20-4ED1-89CC-15FE7998A70F}" presName="parTrans" presStyleLbl="bgSibTrans2D1" presStyleIdx="0" presStyleCnt="2"/>
      <dgm:spPr/>
      <dgm:t>
        <a:bodyPr/>
        <a:lstStyle/>
        <a:p>
          <a:endParaRPr lang="en-US"/>
        </a:p>
      </dgm:t>
    </dgm:pt>
    <dgm:pt modelId="{D94C989E-5008-498F-81B4-9FD8F99FEEBC}" type="pres">
      <dgm:prSet presAssocID="{244A2073-E114-4511-B00F-8F238D8F4CEF}" presName="node" presStyleLbl="node1" presStyleIdx="0" presStyleCnt="2">
        <dgm:presLayoutVars>
          <dgm:bulletEnabled val="1"/>
        </dgm:presLayoutVars>
      </dgm:prSet>
      <dgm:spPr/>
      <dgm:t>
        <a:bodyPr/>
        <a:lstStyle/>
        <a:p>
          <a:endParaRPr lang="en-US"/>
        </a:p>
      </dgm:t>
    </dgm:pt>
    <dgm:pt modelId="{DF4B6AA3-26FC-435C-89C8-3530AA8D6551}" type="pres">
      <dgm:prSet presAssocID="{985D8AF4-A2E4-494F-A344-75679F18EE94}" presName="parTrans" presStyleLbl="bgSibTrans2D1" presStyleIdx="1" presStyleCnt="2"/>
      <dgm:spPr/>
      <dgm:t>
        <a:bodyPr/>
        <a:lstStyle/>
        <a:p>
          <a:endParaRPr lang="en-US"/>
        </a:p>
      </dgm:t>
    </dgm:pt>
    <dgm:pt modelId="{A2C65E95-4362-42E5-8964-C6A28AC5EBF2}" type="pres">
      <dgm:prSet presAssocID="{45AB9851-61D0-40B3-93C6-2814208D778B}" presName="node" presStyleLbl="node1" presStyleIdx="1" presStyleCnt="2">
        <dgm:presLayoutVars>
          <dgm:bulletEnabled val="1"/>
        </dgm:presLayoutVars>
      </dgm:prSet>
      <dgm:spPr/>
      <dgm:t>
        <a:bodyPr/>
        <a:lstStyle/>
        <a:p>
          <a:endParaRPr lang="en-US"/>
        </a:p>
      </dgm:t>
    </dgm:pt>
  </dgm:ptLst>
  <dgm:cxnLst>
    <dgm:cxn modelId="{B3857EF2-5E35-4024-B871-3E6E214D5034}" type="presOf" srcId="{40FF80CA-20B9-4A43-BEED-6B778624570C}" destId="{8C904F0B-2581-4460-9F33-4D25D105D107}" srcOrd="0" destOrd="0" presId="urn:microsoft.com/office/officeart/2005/8/layout/radial4"/>
    <dgm:cxn modelId="{5C80B25A-FCE7-4584-B88A-B725313D4CA2}" type="presOf" srcId="{244A2073-E114-4511-B00F-8F238D8F4CEF}" destId="{D94C989E-5008-498F-81B4-9FD8F99FEEBC}" srcOrd="0" destOrd="0" presId="urn:microsoft.com/office/officeart/2005/8/layout/radial4"/>
    <dgm:cxn modelId="{AB5839C7-E780-471A-A97B-26BDACA21AF4}" srcId="{13285CC5-4856-4254-ABCF-4AC545C4657C}" destId="{40FF80CA-20B9-4A43-BEED-6B778624570C}" srcOrd="0" destOrd="0" parTransId="{9BA942AB-DC3D-499D-A807-CB436F55152D}" sibTransId="{3CE2EA9B-E756-4E6B-BFA4-1326A0DE7625}"/>
    <dgm:cxn modelId="{FDA0E514-4909-4B5C-8BF1-4A84A2A4AEC2}" srcId="{40FF80CA-20B9-4A43-BEED-6B778624570C}" destId="{244A2073-E114-4511-B00F-8F238D8F4CEF}" srcOrd="0" destOrd="0" parTransId="{427EC606-AB20-4ED1-89CC-15FE7998A70F}" sibTransId="{C93134F3-BBE4-49B6-8983-3FC552D5893E}"/>
    <dgm:cxn modelId="{A77EDB52-FEC7-464B-B56A-A7DCE465355B}" type="presOf" srcId="{985D8AF4-A2E4-494F-A344-75679F18EE94}" destId="{DF4B6AA3-26FC-435C-89C8-3530AA8D6551}" srcOrd="0" destOrd="0" presId="urn:microsoft.com/office/officeart/2005/8/layout/radial4"/>
    <dgm:cxn modelId="{97361399-3B05-4AA4-AED6-B7416E7BE533}" type="presOf" srcId="{45AB9851-61D0-40B3-93C6-2814208D778B}" destId="{A2C65E95-4362-42E5-8964-C6A28AC5EBF2}" srcOrd="0" destOrd="0" presId="urn:microsoft.com/office/officeart/2005/8/layout/radial4"/>
    <dgm:cxn modelId="{2203B612-3717-4AC9-B324-0B296E7F72B1}" srcId="{40FF80CA-20B9-4A43-BEED-6B778624570C}" destId="{45AB9851-61D0-40B3-93C6-2814208D778B}" srcOrd="1" destOrd="0" parTransId="{985D8AF4-A2E4-494F-A344-75679F18EE94}" sibTransId="{084D0B0F-E547-481B-AE19-C62011BBB345}"/>
    <dgm:cxn modelId="{8BC91DA4-7B6D-49AA-8F24-D186A1E9842B}" type="presOf" srcId="{427EC606-AB20-4ED1-89CC-15FE7998A70F}" destId="{4C603CAB-1F63-48AD-B09B-839367F4F5C4}" srcOrd="0" destOrd="0" presId="urn:microsoft.com/office/officeart/2005/8/layout/radial4"/>
    <dgm:cxn modelId="{B644F9A3-91F4-4A78-99F7-49A62C3FF6E2}" type="presOf" srcId="{13285CC5-4856-4254-ABCF-4AC545C4657C}" destId="{5037E68E-F14F-480D-8162-D3C35413A165}" srcOrd="0" destOrd="0" presId="urn:microsoft.com/office/officeart/2005/8/layout/radial4"/>
    <dgm:cxn modelId="{D003DE4A-4404-49EA-8804-0F8F48A29B0F}" type="presParOf" srcId="{5037E68E-F14F-480D-8162-D3C35413A165}" destId="{8C904F0B-2581-4460-9F33-4D25D105D107}" srcOrd="0" destOrd="0" presId="urn:microsoft.com/office/officeart/2005/8/layout/radial4"/>
    <dgm:cxn modelId="{812B123D-6E4D-4DD4-8E62-6DCAE30B7D61}" type="presParOf" srcId="{5037E68E-F14F-480D-8162-D3C35413A165}" destId="{4C603CAB-1F63-48AD-B09B-839367F4F5C4}" srcOrd="1" destOrd="0" presId="urn:microsoft.com/office/officeart/2005/8/layout/radial4"/>
    <dgm:cxn modelId="{BA9B843C-D39F-41E7-B69E-5A1F69E1C41F}" type="presParOf" srcId="{5037E68E-F14F-480D-8162-D3C35413A165}" destId="{D94C989E-5008-498F-81B4-9FD8F99FEEBC}" srcOrd="2" destOrd="0" presId="urn:microsoft.com/office/officeart/2005/8/layout/radial4"/>
    <dgm:cxn modelId="{9B65FFC7-178D-4432-81B2-7CB40DAF9B40}" type="presParOf" srcId="{5037E68E-F14F-480D-8162-D3C35413A165}" destId="{DF4B6AA3-26FC-435C-89C8-3530AA8D6551}" srcOrd="3" destOrd="0" presId="urn:microsoft.com/office/officeart/2005/8/layout/radial4"/>
    <dgm:cxn modelId="{9F467961-E484-47FC-8459-FC51DAC31E8D}" type="presParOf" srcId="{5037E68E-F14F-480D-8162-D3C35413A165}" destId="{A2C65E95-4362-42E5-8964-C6A28AC5EBF2}" srcOrd="4"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285CC5-4856-4254-ABCF-4AC545C4657C}" type="doc">
      <dgm:prSet loTypeId="urn:microsoft.com/office/officeart/2005/8/layout/radial4" loCatId="relationship" qsTypeId="urn:microsoft.com/office/officeart/2005/8/quickstyle/simple4" qsCatId="simple" csTypeId="urn:microsoft.com/office/officeart/2005/8/colors/accent1_2" csCatId="accent1" phldr="1"/>
      <dgm:spPr/>
      <dgm:t>
        <a:bodyPr/>
        <a:lstStyle/>
        <a:p>
          <a:endParaRPr lang="en-US"/>
        </a:p>
      </dgm:t>
    </dgm:pt>
    <dgm:pt modelId="{40FF80CA-20B9-4A43-BEED-6B778624570C}">
      <dgm:prSet phldrT="[Text]"/>
      <dgm:spPr/>
      <dgm:t>
        <a:bodyPr/>
        <a:lstStyle/>
        <a:p>
          <a:r>
            <a:rPr lang="en-US" dirty="0" smtClean="0"/>
            <a:t>Data Model</a:t>
          </a:r>
          <a:endParaRPr lang="en-US" dirty="0"/>
        </a:p>
      </dgm:t>
    </dgm:pt>
    <dgm:pt modelId="{9BA942AB-DC3D-499D-A807-CB436F55152D}" type="parTrans" cxnId="{AB5839C7-E780-471A-A97B-26BDACA21AF4}">
      <dgm:prSet/>
      <dgm:spPr/>
      <dgm:t>
        <a:bodyPr/>
        <a:lstStyle/>
        <a:p>
          <a:endParaRPr lang="en-US"/>
        </a:p>
      </dgm:t>
    </dgm:pt>
    <dgm:pt modelId="{3CE2EA9B-E756-4E6B-BFA4-1326A0DE7625}" type="sibTrans" cxnId="{AB5839C7-E780-471A-A97B-26BDACA21AF4}">
      <dgm:prSet/>
      <dgm:spPr/>
      <dgm:t>
        <a:bodyPr/>
        <a:lstStyle/>
        <a:p>
          <a:endParaRPr lang="en-US"/>
        </a:p>
      </dgm:t>
    </dgm:pt>
    <dgm:pt modelId="{244A2073-E114-4511-B00F-8F238D8F4CEF}">
      <dgm:prSet phldrT="[Text]"/>
      <dgm:spPr/>
      <dgm:t>
        <a:bodyPr/>
        <a:lstStyle/>
        <a:p>
          <a:r>
            <a:rPr lang="en-US" dirty="0" smtClean="0"/>
            <a:t>Metadata</a:t>
          </a:r>
          <a:endParaRPr lang="en-US" dirty="0"/>
        </a:p>
      </dgm:t>
    </dgm:pt>
    <dgm:pt modelId="{427EC606-AB20-4ED1-89CC-15FE7998A70F}" type="parTrans" cxnId="{FDA0E514-4909-4B5C-8BF1-4A84A2A4AEC2}">
      <dgm:prSet/>
      <dgm:spPr/>
      <dgm:t>
        <a:bodyPr/>
        <a:lstStyle/>
        <a:p>
          <a:endParaRPr lang="en-US"/>
        </a:p>
      </dgm:t>
    </dgm:pt>
    <dgm:pt modelId="{C93134F3-BBE4-49B6-8983-3FC552D5893E}" type="sibTrans" cxnId="{FDA0E514-4909-4B5C-8BF1-4A84A2A4AEC2}">
      <dgm:prSet/>
      <dgm:spPr/>
      <dgm:t>
        <a:bodyPr/>
        <a:lstStyle/>
        <a:p>
          <a:endParaRPr lang="en-US"/>
        </a:p>
      </dgm:t>
    </dgm:pt>
    <dgm:pt modelId="{45AB9851-61D0-40B3-93C6-2814208D778B}">
      <dgm:prSet phldrT="[Text]"/>
      <dgm:spPr/>
      <dgm:t>
        <a:bodyPr/>
        <a:lstStyle/>
        <a:p>
          <a:r>
            <a:rPr lang="en-US" dirty="0" smtClean="0"/>
            <a:t>Validation</a:t>
          </a:r>
          <a:endParaRPr lang="en-US" dirty="0"/>
        </a:p>
      </dgm:t>
    </dgm:pt>
    <dgm:pt modelId="{985D8AF4-A2E4-494F-A344-75679F18EE94}" type="parTrans" cxnId="{2203B612-3717-4AC9-B324-0B296E7F72B1}">
      <dgm:prSet/>
      <dgm:spPr/>
      <dgm:t>
        <a:bodyPr/>
        <a:lstStyle/>
        <a:p>
          <a:endParaRPr lang="en-US"/>
        </a:p>
      </dgm:t>
    </dgm:pt>
    <dgm:pt modelId="{084D0B0F-E547-481B-AE19-C62011BBB345}" type="sibTrans" cxnId="{2203B612-3717-4AC9-B324-0B296E7F72B1}">
      <dgm:prSet/>
      <dgm:spPr/>
      <dgm:t>
        <a:bodyPr/>
        <a:lstStyle/>
        <a:p>
          <a:endParaRPr lang="en-US"/>
        </a:p>
      </dgm:t>
    </dgm:pt>
    <dgm:pt modelId="{5037E68E-F14F-480D-8162-D3C35413A165}" type="pres">
      <dgm:prSet presAssocID="{13285CC5-4856-4254-ABCF-4AC545C4657C}" presName="cycle" presStyleCnt="0">
        <dgm:presLayoutVars>
          <dgm:chMax val="1"/>
          <dgm:dir/>
          <dgm:animLvl val="ctr"/>
          <dgm:resizeHandles val="exact"/>
        </dgm:presLayoutVars>
      </dgm:prSet>
      <dgm:spPr/>
      <dgm:t>
        <a:bodyPr/>
        <a:lstStyle/>
        <a:p>
          <a:endParaRPr lang="en-US"/>
        </a:p>
      </dgm:t>
    </dgm:pt>
    <dgm:pt modelId="{8C904F0B-2581-4460-9F33-4D25D105D107}" type="pres">
      <dgm:prSet presAssocID="{40FF80CA-20B9-4A43-BEED-6B778624570C}" presName="centerShape" presStyleLbl="node0" presStyleIdx="0" presStyleCnt="1"/>
      <dgm:spPr/>
      <dgm:t>
        <a:bodyPr/>
        <a:lstStyle/>
        <a:p>
          <a:endParaRPr lang="en-US"/>
        </a:p>
      </dgm:t>
    </dgm:pt>
    <dgm:pt modelId="{4C603CAB-1F63-48AD-B09B-839367F4F5C4}" type="pres">
      <dgm:prSet presAssocID="{427EC606-AB20-4ED1-89CC-15FE7998A70F}" presName="parTrans" presStyleLbl="bgSibTrans2D1" presStyleIdx="0" presStyleCnt="2"/>
      <dgm:spPr/>
      <dgm:t>
        <a:bodyPr/>
        <a:lstStyle/>
        <a:p>
          <a:endParaRPr lang="en-US"/>
        </a:p>
      </dgm:t>
    </dgm:pt>
    <dgm:pt modelId="{D94C989E-5008-498F-81B4-9FD8F99FEEBC}" type="pres">
      <dgm:prSet presAssocID="{244A2073-E114-4511-B00F-8F238D8F4CEF}" presName="node" presStyleLbl="node1" presStyleIdx="0" presStyleCnt="2">
        <dgm:presLayoutVars>
          <dgm:bulletEnabled val="1"/>
        </dgm:presLayoutVars>
      </dgm:prSet>
      <dgm:spPr/>
      <dgm:t>
        <a:bodyPr/>
        <a:lstStyle/>
        <a:p>
          <a:endParaRPr lang="en-US"/>
        </a:p>
      </dgm:t>
    </dgm:pt>
    <dgm:pt modelId="{DF4B6AA3-26FC-435C-89C8-3530AA8D6551}" type="pres">
      <dgm:prSet presAssocID="{985D8AF4-A2E4-494F-A344-75679F18EE94}" presName="parTrans" presStyleLbl="bgSibTrans2D1" presStyleIdx="1" presStyleCnt="2"/>
      <dgm:spPr/>
      <dgm:t>
        <a:bodyPr/>
        <a:lstStyle/>
        <a:p>
          <a:endParaRPr lang="en-US"/>
        </a:p>
      </dgm:t>
    </dgm:pt>
    <dgm:pt modelId="{A2C65E95-4362-42E5-8964-C6A28AC5EBF2}" type="pres">
      <dgm:prSet presAssocID="{45AB9851-61D0-40B3-93C6-2814208D778B}" presName="node" presStyleLbl="node1" presStyleIdx="1" presStyleCnt="2">
        <dgm:presLayoutVars>
          <dgm:bulletEnabled val="1"/>
        </dgm:presLayoutVars>
      </dgm:prSet>
      <dgm:spPr/>
      <dgm:t>
        <a:bodyPr/>
        <a:lstStyle/>
        <a:p>
          <a:endParaRPr lang="en-US"/>
        </a:p>
      </dgm:t>
    </dgm:pt>
  </dgm:ptLst>
  <dgm:cxnLst>
    <dgm:cxn modelId="{8DD5928C-2042-4078-B308-02F7CB4AF366}" type="presOf" srcId="{985D8AF4-A2E4-494F-A344-75679F18EE94}" destId="{DF4B6AA3-26FC-435C-89C8-3530AA8D6551}" srcOrd="0" destOrd="0" presId="urn:microsoft.com/office/officeart/2005/8/layout/radial4"/>
    <dgm:cxn modelId="{F579FFFB-7BF3-4C4C-A238-F4AEA9782B80}" type="presOf" srcId="{244A2073-E114-4511-B00F-8F238D8F4CEF}" destId="{D94C989E-5008-498F-81B4-9FD8F99FEEBC}" srcOrd="0" destOrd="0" presId="urn:microsoft.com/office/officeart/2005/8/layout/radial4"/>
    <dgm:cxn modelId="{AB5839C7-E780-471A-A97B-26BDACA21AF4}" srcId="{13285CC5-4856-4254-ABCF-4AC545C4657C}" destId="{40FF80CA-20B9-4A43-BEED-6B778624570C}" srcOrd="0" destOrd="0" parTransId="{9BA942AB-DC3D-499D-A807-CB436F55152D}" sibTransId="{3CE2EA9B-E756-4E6B-BFA4-1326A0DE7625}"/>
    <dgm:cxn modelId="{BB3D6BE4-763D-4835-A516-6E4C0A610C1D}" type="presOf" srcId="{40FF80CA-20B9-4A43-BEED-6B778624570C}" destId="{8C904F0B-2581-4460-9F33-4D25D105D107}" srcOrd="0" destOrd="0" presId="urn:microsoft.com/office/officeart/2005/8/layout/radial4"/>
    <dgm:cxn modelId="{FDA0E514-4909-4B5C-8BF1-4A84A2A4AEC2}" srcId="{40FF80CA-20B9-4A43-BEED-6B778624570C}" destId="{244A2073-E114-4511-B00F-8F238D8F4CEF}" srcOrd="0" destOrd="0" parTransId="{427EC606-AB20-4ED1-89CC-15FE7998A70F}" sibTransId="{C93134F3-BBE4-49B6-8983-3FC552D5893E}"/>
    <dgm:cxn modelId="{82EFC67D-F6AF-4E35-B653-B5C0E4A1C854}" type="presOf" srcId="{45AB9851-61D0-40B3-93C6-2814208D778B}" destId="{A2C65E95-4362-42E5-8964-C6A28AC5EBF2}" srcOrd="0" destOrd="0" presId="urn:microsoft.com/office/officeart/2005/8/layout/radial4"/>
    <dgm:cxn modelId="{544D64F6-6492-4557-AD40-5B16DC30C162}" type="presOf" srcId="{427EC606-AB20-4ED1-89CC-15FE7998A70F}" destId="{4C603CAB-1F63-48AD-B09B-839367F4F5C4}" srcOrd="0" destOrd="0" presId="urn:microsoft.com/office/officeart/2005/8/layout/radial4"/>
    <dgm:cxn modelId="{373547FD-5400-4E80-A050-7A783757FBAE}" type="presOf" srcId="{13285CC5-4856-4254-ABCF-4AC545C4657C}" destId="{5037E68E-F14F-480D-8162-D3C35413A165}" srcOrd="0" destOrd="0" presId="urn:microsoft.com/office/officeart/2005/8/layout/radial4"/>
    <dgm:cxn modelId="{2203B612-3717-4AC9-B324-0B296E7F72B1}" srcId="{40FF80CA-20B9-4A43-BEED-6B778624570C}" destId="{45AB9851-61D0-40B3-93C6-2814208D778B}" srcOrd="1" destOrd="0" parTransId="{985D8AF4-A2E4-494F-A344-75679F18EE94}" sibTransId="{084D0B0F-E547-481B-AE19-C62011BBB345}"/>
    <dgm:cxn modelId="{A359E534-7568-49B8-8637-1E6178E7972E}" type="presParOf" srcId="{5037E68E-F14F-480D-8162-D3C35413A165}" destId="{8C904F0B-2581-4460-9F33-4D25D105D107}" srcOrd="0" destOrd="0" presId="urn:microsoft.com/office/officeart/2005/8/layout/radial4"/>
    <dgm:cxn modelId="{5788CC97-D2D2-41BF-8203-C690F426EEB8}" type="presParOf" srcId="{5037E68E-F14F-480D-8162-D3C35413A165}" destId="{4C603CAB-1F63-48AD-B09B-839367F4F5C4}" srcOrd="1" destOrd="0" presId="urn:microsoft.com/office/officeart/2005/8/layout/radial4"/>
    <dgm:cxn modelId="{0DFA915D-37D8-404B-88A9-A96A81B1544E}" type="presParOf" srcId="{5037E68E-F14F-480D-8162-D3C35413A165}" destId="{D94C989E-5008-498F-81B4-9FD8F99FEEBC}" srcOrd="2" destOrd="0" presId="urn:microsoft.com/office/officeart/2005/8/layout/radial4"/>
    <dgm:cxn modelId="{69DDD82D-DC94-4E9D-8185-1FB7E9210C3F}" type="presParOf" srcId="{5037E68E-F14F-480D-8162-D3C35413A165}" destId="{DF4B6AA3-26FC-435C-89C8-3530AA8D6551}" srcOrd="3" destOrd="0" presId="urn:microsoft.com/office/officeart/2005/8/layout/radial4"/>
    <dgm:cxn modelId="{BE962A2E-15E3-4FD3-92A5-2A63188D3B7B}" type="presParOf" srcId="{5037E68E-F14F-480D-8162-D3C35413A165}" destId="{A2C65E95-4362-42E5-8964-C6A28AC5EBF2}" srcOrd="4"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26D37EA-12EB-4355-ACD0-1BEFCFBE8CFC}"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161D12E6-38C8-4697-9BB5-C65CFFF2C149}">
      <dgm:prSet phldrT="[Text]"/>
      <dgm:spPr/>
      <dgm:t>
        <a:bodyPr/>
        <a:lstStyle/>
        <a:p>
          <a:r>
            <a:rPr lang="en-US" dirty="0" smtClean="0"/>
            <a:t>Data Control</a:t>
          </a:r>
          <a:endParaRPr lang="en-US" dirty="0"/>
        </a:p>
      </dgm:t>
    </dgm:pt>
    <dgm:pt modelId="{405894FA-ADED-46A4-B27E-CF4B88A1678C}" type="parTrans" cxnId="{2B37945A-73DE-4782-B3E0-AD74FFDCF0D2}">
      <dgm:prSet/>
      <dgm:spPr/>
      <dgm:t>
        <a:bodyPr/>
        <a:lstStyle/>
        <a:p>
          <a:endParaRPr lang="en-US"/>
        </a:p>
      </dgm:t>
    </dgm:pt>
    <dgm:pt modelId="{54270D63-ADEF-4347-92E5-DF22CE80D502}" type="sibTrans" cxnId="{2B37945A-73DE-4782-B3E0-AD74FFDCF0D2}">
      <dgm:prSet/>
      <dgm:spPr/>
      <dgm:t>
        <a:bodyPr/>
        <a:lstStyle/>
        <a:p>
          <a:endParaRPr lang="en-US"/>
        </a:p>
      </dgm:t>
    </dgm:pt>
    <dgm:pt modelId="{8131AFE0-2E45-4558-B473-F8988EA8DB8B}">
      <dgm:prSet phldrT="[Text]"/>
      <dgm:spPr/>
      <dgm:t>
        <a:bodyPr/>
        <a:lstStyle/>
        <a:p>
          <a:r>
            <a:rPr lang="en-US" dirty="0" smtClean="0"/>
            <a:t>Data Source</a:t>
          </a:r>
          <a:endParaRPr lang="en-US" dirty="0"/>
        </a:p>
      </dgm:t>
    </dgm:pt>
    <dgm:pt modelId="{5AB18A1B-BADC-454F-9309-C6FEFB575FAB}" type="parTrans" cxnId="{5EED9742-DA23-4F4E-A1D0-BDF81E0DC93C}">
      <dgm:prSet/>
      <dgm:spPr/>
      <dgm:t>
        <a:bodyPr/>
        <a:lstStyle/>
        <a:p>
          <a:endParaRPr lang="en-US"/>
        </a:p>
      </dgm:t>
    </dgm:pt>
    <dgm:pt modelId="{988FCC2C-038D-49B1-85A3-269CB8EDE82A}" type="sibTrans" cxnId="{5EED9742-DA23-4F4E-A1D0-BDF81E0DC93C}">
      <dgm:prSet/>
      <dgm:spPr/>
      <dgm:t>
        <a:bodyPr/>
        <a:lstStyle/>
        <a:p>
          <a:endParaRPr lang="en-US"/>
        </a:p>
      </dgm:t>
    </dgm:pt>
    <dgm:pt modelId="{F7E8A6E4-0CAC-4A5B-A33F-9E768010238B}">
      <dgm:prSet phldrT="[Text]"/>
      <dgm:spPr/>
      <dgm:t>
        <a:bodyPr/>
        <a:lstStyle/>
        <a:p>
          <a:r>
            <a:rPr lang="en-US" dirty="0" smtClean="0"/>
            <a:t>Data Model</a:t>
          </a:r>
          <a:endParaRPr lang="en-US" dirty="0"/>
        </a:p>
      </dgm:t>
    </dgm:pt>
    <dgm:pt modelId="{6287B60D-0174-4E1E-9C07-76E135C1BD1C}" type="parTrans" cxnId="{5A506A33-7D59-4E24-ABD2-EE1EC94472AD}">
      <dgm:prSet/>
      <dgm:spPr/>
      <dgm:t>
        <a:bodyPr/>
        <a:lstStyle/>
        <a:p>
          <a:endParaRPr lang="en-US"/>
        </a:p>
      </dgm:t>
    </dgm:pt>
    <dgm:pt modelId="{8CCFFCF3-0B5E-4F82-B116-390EA98C99D7}" type="sibTrans" cxnId="{5A506A33-7D59-4E24-ABD2-EE1EC94472AD}">
      <dgm:prSet/>
      <dgm:spPr/>
      <dgm:t>
        <a:bodyPr/>
        <a:lstStyle/>
        <a:p>
          <a:endParaRPr lang="en-US"/>
        </a:p>
      </dgm:t>
    </dgm:pt>
    <dgm:pt modelId="{324EF019-7477-4A23-9950-9FFE2CCAC7F1}" type="pres">
      <dgm:prSet presAssocID="{126D37EA-12EB-4355-ACD0-1BEFCFBE8CFC}" presName="Name0" presStyleCnt="0">
        <dgm:presLayoutVars>
          <dgm:dir/>
          <dgm:animLvl val="lvl"/>
          <dgm:resizeHandles val="exact"/>
        </dgm:presLayoutVars>
      </dgm:prSet>
      <dgm:spPr/>
      <dgm:t>
        <a:bodyPr/>
        <a:lstStyle/>
        <a:p>
          <a:endParaRPr lang="en-US"/>
        </a:p>
      </dgm:t>
    </dgm:pt>
    <dgm:pt modelId="{E43FA7AC-5DE7-49CB-A999-1248A91F51DE}" type="pres">
      <dgm:prSet presAssocID="{F7E8A6E4-0CAC-4A5B-A33F-9E768010238B}" presName="boxAndChildren" presStyleCnt="0"/>
      <dgm:spPr/>
    </dgm:pt>
    <dgm:pt modelId="{AF1A53AC-CE1A-4BD8-B0BE-53A2914AE83C}" type="pres">
      <dgm:prSet presAssocID="{F7E8A6E4-0CAC-4A5B-A33F-9E768010238B}" presName="parentTextBox" presStyleLbl="node1" presStyleIdx="0" presStyleCnt="3"/>
      <dgm:spPr/>
      <dgm:t>
        <a:bodyPr/>
        <a:lstStyle/>
        <a:p>
          <a:endParaRPr lang="en-US"/>
        </a:p>
      </dgm:t>
    </dgm:pt>
    <dgm:pt modelId="{2727A066-67B4-4057-9320-21874B0F2EA4}" type="pres">
      <dgm:prSet presAssocID="{988FCC2C-038D-49B1-85A3-269CB8EDE82A}" presName="sp" presStyleCnt="0"/>
      <dgm:spPr/>
    </dgm:pt>
    <dgm:pt modelId="{E1121E6F-9D0F-4342-92C3-14210B226270}" type="pres">
      <dgm:prSet presAssocID="{8131AFE0-2E45-4558-B473-F8988EA8DB8B}" presName="arrowAndChildren" presStyleCnt="0"/>
      <dgm:spPr/>
    </dgm:pt>
    <dgm:pt modelId="{FF3DA547-9F85-427C-A1CC-86697EC72FCE}" type="pres">
      <dgm:prSet presAssocID="{8131AFE0-2E45-4558-B473-F8988EA8DB8B}" presName="parentTextArrow" presStyleLbl="node1" presStyleIdx="1" presStyleCnt="3"/>
      <dgm:spPr/>
      <dgm:t>
        <a:bodyPr/>
        <a:lstStyle/>
        <a:p>
          <a:endParaRPr lang="en-US"/>
        </a:p>
      </dgm:t>
    </dgm:pt>
    <dgm:pt modelId="{3E1F9F88-BD4B-48CA-8B04-46731AF8CF12}" type="pres">
      <dgm:prSet presAssocID="{54270D63-ADEF-4347-92E5-DF22CE80D502}" presName="sp" presStyleCnt="0"/>
      <dgm:spPr/>
    </dgm:pt>
    <dgm:pt modelId="{2531F134-6FB4-4B14-A680-AC536DEB72FD}" type="pres">
      <dgm:prSet presAssocID="{161D12E6-38C8-4697-9BB5-C65CFFF2C149}" presName="arrowAndChildren" presStyleCnt="0"/>
      <dgm:spPr/>
    </dgm:pt>
    <dgm:pt modelId="{38881949-D8A4-4CD8-9A9A-63C7857C82A8}" type="pres">
      <dgm:prSet presAssocID="{161D12E6-38C8-4697-9BB5-C65CFFF2C149}" presName="parentTextArrow" presStyleLbl="node1" presStyleIdx="2" presStyleCnt="3"/>
      <dgm:spPr/>
      <dgm:t>
        <a:bodyPr/>
        <a:lstStyle/>
        <a:p>
          <a:endParaRPr lang="en-US"/>
        </a:p>
      </dgm:t>
    </dgm:pt>
  </dgm:ptLst>
  <dgm:cxnLst>
    <dgm:cxn modelId="{5A506A33-7D59-4E24-ABD2-EE1EC94472AD}" srcId="{126D37EA-12EB-4355-ACD0-1BEFCFBE8CFC}" destId="{F7E8A6E4-0CAC-4A5B-A33F-9E768010238B}" srcOrd="2" destOrd="0" parTransId="{6287B60D-0174-4E1E-9C07-76E135C1BD1C}" sibTransId="{8CCFFCF3-0B5E-4F82-B116-390EA98C99D7}"/>
    <dgm:cxn modelId="{2B37945A-73DE-4782-B3E0-AD74FFDCF0D2}" srcId="{126D37EA-12EB-4355-ACD0-1BEFCFBE8CFC}" destId="{161D12E6-38C8-4697-9BB5-C65CFFF2C149}" srcOrd="0" destOrd="0" parTransId="{405894FA-ADED-46A4-B27E-CF4B88A1678C}" sibTransId="{54270D63-ADEF-4347-92E5-DF22CE80D502}"/>
    <dgm:cxn modelId="{C3E95A7E-2FCA-4104-BA49-C42BB9C403A3}" type="presOf" srcId="{161D12E6-38C8-4697-9BB5-C65CFFF2C149}" destId="{38881949-D8A4-4CD8-9A9A-63C7857C82A8}" srcOrd="0" destOrd="0" presId="urn:microsoft.com/office/officeart/2005/8/layout/process4"/>
    <dgm:cxn modelId="{9385D7F7-CA86-4EE6-8250-43E7A500920F}" type="presOf" srcId="{8131AFE0-2E45-4558-B473-F8988EA8DB8B}" destId="{FF3DA547-9F85-427C-A1CC-86697EC72FCE}" srcOrd="0" destOrd="0" presId="urn:microsoft.com/office/officeart/2005/8/layout/process4"/>
    <dgm:cxn modelId="{669DDF91-7248-4C7B-BAFD-F465A7A83E5A}" type="presOf" srcId="{126D37EA-12EB-4355-ACD0-1BEFCFBE8CFC}" destId="{324EF019-7477-4A23-9950-9FFE2CCAC7F1}" srcOrd="0" destOrd="0" presId="urn:microsoft.com/office/officeart/2005/8/layout/process4"/>
    <dgm:cxn modelId="{5EED9742-DA23-4F4E-A1D0-BDF81E0DC93C}" srcId="{126D37EA-12EB-4355-ACD0-1BEFCFBE8CFC}" destId="{8131AFE0-2E45-4558-B473-F8988EA8DB8B}" srcOrd="1" destOrd="0" parTransId="{5AB18A1B-BADC-454F-9309-C6FEFB575FAB}" sibTransId="{988FCC2C-038D-49B1-85A3-269CB8EDE82A}"/>
    <dgm:cxn modelId="{15FDF2F2-668B-4196-B6AA-EC8632973B73}" type="presOf" srcId="{F7E8A6E4-0CAC-4A5B-A33F-9E768010238B}" destId="{AF1A53AC-CE1A-4BD8-B0BE-53A2914AE83C}" srcOrd="0" destOrd="0" presId="urn:microsoft.com/office/officeart/2005/8/layout/process4"/>
    <dgm:cxn modelId="{B9864E84-A532-4137-95E4-43061FC7015E}" type="presParOf" srcId="{324EF019-7477-4A23-9950-9FFE2CCAC7F1}" destId="{E43FA7AC-5DE7-49CB-A999-1248A91F51DE}" srcOrd="0" destOrd="0" presId="urn:microsoft.com/office/officeart/2005/8/layout/process4"/>
    <dgm:cxn modelId="{5C4455C2-8E6E-4C79-95E7-17E8914D6F71}" type="presParOf" srcId="{E43FA7AC-5DE7-49CB-A999-1248A91F51DE}" destId="{AF1A53AC-CE1A-4BD8-B0BE-53A2914AE83C}" srcOrd="0" destOrd="0" presId="urn:microsoft.com/office/officeart/2005/8/layout/process4"/>
    <dgm:cxn modelId="{7BBCD4B1-4D79-44E8-A2A3-14991AB61B83}" type="presParOf" srcId="{324EF019-7477-4A23-9950-9FFE2CCAC7F1}" destId="{2727A066-67B4-4057-9320-21874B0F2EA4}" srcOrd="1" destOrd="0" presId="urn:microsoft.com/office/officeart/2005/8/layout/process4"/>
    <dgm:cxn modelId="{8AF90025-7BD8-4CFA-A05F-C7AD6FA76544}" type="presParOf" srcId="{324EF019-7477-4A23-9950-9FFE2CCAC7F1}" destId="{E1121E6F-9D0F-4342-92C3-14210B226270}" srcOrd="2" destOrd="0" presId="urn:microsoft.com/office/officeart/2005/8/layout/process4"/>
    <dgm:cxn modelId="{9524FEAF-56A4-476A-A208-CD3FF9E742F6}" type="presParOf" srcId="{E1121E6F-9D0F-4342-92C3-14210B226270}" destId="{FF3DA547-9F85-427C-A1CC-86697EC72FCE}" srcOrd="0" destOrd="0" presId="urn:microsoft.com/office/officeart/2005/8/layout/process4"/>
    <dgm:cxn modelId="{8D134DC2-780A-43A9-9E26-E905D7A8A1BE}" type="presParOf" srcId="{324EF019-7477-4A23-9950-9FFE2CCAC7F1}" destId="{3E1F9F88-BD4B-48CA-8B04-46731AF8CF12}" srcOrd="3" destOrd="0" presId="urn:microsoft.com/office/officeart/2005/8/layout/process4"/>
    <dgm:cxn modelId="{6F34FD13-BF63-4E21-8557-B6A995DD1A5C}" type="presParOf" srcId="{324EF019-7477-4A23-9950-9FFE2CCAC7F1}" destId="{2531F134-6FB4-4B14-A680-AC536DEB72FD}" srcOrd="4" destOrd="0" presId="urn:microsoft.com/office/officeart/2005/8/layout/process4"/>
    <dgm:cxn modelId="{3EB198A0-4351-4804-B2A6-7AE5385A42EA}" type="presParOf" srcId="{2531F134-6FB4-4B14-A680-AC536DEB72FD}" destId="{38881949-D8A4-4CD8-9A9A-63C7857C82A8}"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AA9192E-08FD-4941-894D-57BB76CC125E}"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7E978DB9-3C46-475A-B478-930A86C4DAD1}">
      <dgm:prSet phldrT="[Text]"/>
      <dgm:spPr/>
      <dgm:t>
        <a:bodyPr/>
        <a:lstStyle/>
        <a:p>
          <a:r>
            <a:rPr lang="en-US" dirty="0" smtClean="0"/>
            <a:t>Data Control</a:t>
          </a:r>
          <a:endParaRPr lang="en-US" dirty="0"/>
        </a:p>
      </dgm:t>
    </dgm:pt>
    <dgm:pt modelId="{2786C334-1272-4BC0-B794-E188EB30F9F0}" type="parTrans" cxnId="{9DF8937E-CEE8-497E-A6C9-D6D150331AE9}">
      <dgm:prSet/>
      <dgm:spPr/>
      <dgm:t>
        <a:bodyPr/>
        <a:lstStyle/>
        <a:p>
          <a:endParaRPr lang="en-US"/>
        </a:p>
      </dgm:t>
    </dgm:pt>
    <dgm:pt modelId="{CB408350-2DFA-44ED-927E-57EC44D6E1DC}" type="sibTrans" cxnId="{9DF8937E-CEE8-497E-A6C9-D6D150331AE9}">
      <dgm:prSet/>
      <dgm:spPr/>
      <dgm:t>
        <a:bodyPr/>
        <a:lstStyle/>
        <a:p>
          <a:endParaRPr lang="en-US"/>
        </a:p>
      </dgm:t>
    </dgm:pt>
    <dgm:pt modelId="{18C73C46-7605-432A-9F26-49BAF3712B33}">
      <dgm:prSet phldrT="[Text]"/>
      <dgm:spPr/>
      <dgm:t>
        <a:bodyPr/>
        <a:lstStyle/>
        <a:p>
          <a:r>
            <a:rPr lang="en-US" dirty="0" smtClean="0"/>
            <a:t>Data Source</a:t>
          </a:r>
          <a:endParaRPr lang="en-US" dirty="0"/>
        </a:p>
      </dgm:t>
    </dgm:pt>
    <dgm:pt modelId="{AF9FAF34-C599-4183-81BF-1B6306300D27}" type="parTrans" cxnId="{1C9AB5E0-99FB-4C3E-95F0-CBE690EAFE62}">
      <dgm:prSet/>
      <dgm:spPr/>
      <dgm:t>
        <a:bodyPr/>
        <a:lstStyle/>
        <a:p>
          <a:endParaRPr lang="en-US"/>
        </a:p>
      </dgm:t>
    </dgm:pt>
    <dgm:pt modelId="{BA9E17CE-BDFD-4DBE-BA56-CCC14F233BD6}" type="sibTrans" cxnId="{1C9AB5E0-99FB-4C3E-95F0-CBE690EAFE62}">
      <dgm:prSet/>
      <dgm:spPr/>
      <dgm:t>
        <a:bodyPr/>
        <a:lstStyle/>
        <a:p>
          <a:endParaRPr lang="en-US"/>
        </a:p>
      </dgm:t>
    </dgm:pt>
    <dgm:pt modelId="{6082E868-765C-4142-9891-F258F26092A3}">
      <dgm:prSet phldrT="[Text]"/>
      <dgm:spPr/>
      <dgm:t>
        <a:bodyPr/>
        <a:lstStyle/>
        <a:p>
          <a:r>
            <a:rPr lang="en-US" dirty="0" smtClean="0"/>
            <a:t>Business Layer</a:t>
          </a:r>
          <a:endParaRPr lang="en-US" dirty="0"/>
        </a:p>
      </dgm:t>
    </dgm:pt>
    <dgm:pt modelId="{3A2F175F-B6F1-400A-AA23-A73782B8A02A}" type="parTrans" cxnId="{EAA4675C-D9DD-4C1E-8288-91A0F0D8388B}">
      <dgm:prSet/>
      <dgm:spPr/>
      <dgm:t>
        <a:bodyPr/>
        <a:lstStyle/>
        <a:p>
          <a:endParaRPr lang="en-US"/>
        </a:p>
      </dgm:t>
    </dgm:pt>
    <dgm:pt modelId="{4789F3FE-6016-4722-9943-F38B36096838}" type="sibTrans" cxnId="{EAA4675C-D9DD-4C1E-8288-91A0F0D8388B}">
      <dgm:prSet/>
      <dgm:spPr/>
      <dgm:t>
        <a:bodyPr/>
        <a:lstStyle/>
        <a:p>
          <a:endParaRPr lang="en-US"/>
        </a:p>
      </dgm:t>
    </dgm:pt>
    <dgm:pt modelId="{3691BC18-2F18-4D15-85D7-52E56997DBAE}">
      <dgm:prSet phldrT="[Text]"/>
      <dgm:spPr/>
      <dgm:t>
        <a:bodyPr/>
        <a:lstStyle/>
        <a:p>
          <a:r>
            <a:rPr lang="en-US" dirty="0" smtClean="0"/>
            <a:t>Data Model</a:t>
          </a:r>
          <a:endParaRPr lang="en-US" dirty="0"/>
        </a:p>
      </dgm:t>
    </dgm:pt>
    <dgm:pt modelId="{38B3FB8B-B4C5-4D16-B839-0E67C27BAB58}" type="parTrans" cxnId="{5FA25626-91C6-41F0-A0B2-3EE6461205FA}">
      <dgm:prSet/>
      <dgm:spPr/>
      <dgm:t>
        <a:bodyPr/>
        <a:lstStyle/>
        <a:p>
          <a:endParaRPr lang="en-US"/>
        </a:p>
      </dgm:t>
    </dgm:pt>
    <dgm:pt modelId="{2604C02E-1ABE-494A-B2CE-AE9608510B21}" type="sibTrans" cxnId="{5FA25626-91C6-41F0-A0B2-3EE6461205FA}">
      <dgm:prSet/>
      <dgm:spPr/>
      <dgm:t>
        <a:bodyPr/>
        <a:lstStyle/>
        <a:p>
          <a:endParaRPr lang="en-US"/>
        </a:p>
      </dgm:t>
    </dgm:pt>
    <dgm:pt modelId="{0171B7D7-6342-4CBE-8B41-1D138F9CBD0E}" type="pres">
      <dgm:prSet presAssocID="{9AA9192E-08FD-4941-894D-57BB76CC125E}" presName="Name0" presStyleCnt="0">
        <dgm:presLayoutVars>
          <dgm:dir/>
          <dgm:animLvl val="lvl"/>
          <dgm:resizeHandles val="exact"/>
        </dgm:presLayoutVars>
      </dgm:prSet>
      <dgm:spPr/>
      <dgm:t>
        <a:bodyPr/>
        <a:lstStyle/>
        <a:p>
          <a:endParaRPr lang="en-US"/>
        </a:p>
      </dgm:t>
    </dgm:pt>
    <dgm:pt modelId="{5B3380BB-7916-4CDF-92D5-0964FC8D5C0D}" type="pres">
      <dgm:prSet presAssocID="{3691BC18-2F18-4D15-85D7-52E56997DBAE}" presName="boxAndChildren" presStyleCnt="0"/>
      <dgm:spPr/>
    </dgm:pt>
    <dgm:pt modelId="{20EA22FC-66C2-426A-9088-BFFF9CAB3EC4}" type="pres">
      <dgm:prSet presAssocID="{3691BC18-2F18-4D15-85D7-52E56997DBAE}" presName="parentTextBox" presStyleLbl="node1" presStyleIdx="0" presStyleCnt="4"/>
      <dgm:spPr/>
      <dgm:t>
        <a:bodyPr/>
        <a:lstStyle/>
        <a:p>
          <a:endParaRPr lang="en-US"/>
        </a:p>
      </dgm:t>
    </dgm:pt>
    <dgm:pt modelId="{9E849B58-0F42-41B0-BA91-47868F1C13D3}" type="pres">
      <dgm:prSet presAssocID="{4789F3FE-6016-4722-9943-F38B36096838}" presName="sp" presStyleCnt="0"/>
      <dgm:spPr/>
    </dgm:pt>
    <dgm:pt modelId="{0FC9C815-C4BD-45B1-81B6-DADC2978CC6C}" type="pres">
      <dgm:prSet presAssocID="{6082E868-765C-4142-9891-F258F26092A3}" presName="arrowAndChildren" presStyleCnt="0"/>
      <dgm:spPr/>
    </dgm:pt>
    <dgm:pt modelId="{0DFCA507-FCC3-40DE-BD8F-DF9DEC7DACA7}" type="pres">
      <dgm:prSet presAssocID="{6082E868-765C-4142-9891-F258F26092A3}" presName="parentTextArrow" presStyleLbl="node1" presStyleIdx="1" presStyleCnt="4"/>
      <dgm:spPr/>
      <dgm:t>
        <a:bodyPr/>
        <a:lstStyle/>
        <a:p>
          <a:endParaRPr lang="en-US"/>
        </a:p>
      </dgm:t>
    </dgm:pt>
    <dgm:pt modelId="{2F3EBF8C-2D79-4766-945F-93EC88585E49}" type="pres">
      <dgm:prSet presAssocID="{BA9E17CE-BDFD-4DBE-BA56-CCC14F233BD6}" presName="sp" presStyleCnt="0"/>
      <dgm:spPr/>
    </dgm:pt>
    <dgm:pt modelId="{CF8A9485-FFC0-4EE9-84D3-DF58CC9A03FA}" type="pres">
      <dgm:prSet presAssocID="{18C73C46-7605-432A-9F26-49BAF3712B33}" presName="arrowAndChildren" presStyleCnt="0"/>
      <dgm:spPr/>
    </dgm:pt>
    <dgm:pt modelId="{734C3727-A79F-4455-89ED-436B92F66051}" type="pres">
      <dgm:prSet presAssocID="{18C73C46-7605-432A-9F26-49BAF3712B33}" presName="parentTextArrow" presStyleLbl="node1" presStyleIdx="2" presStyleCnt="4"/>
      <dgm:spPr/>
      <dgm:t>
        <a:bodyPr/>
        <a:lstStyle/>
        <a:p>
          <a:endParaRPr lang="en-US"/>
        </a:p>
      </dgm:t>
    </dgm:pt>
    <dgm:pt modelId="{A9C2DE1D-9E4B-4B8C-B789-B083E03971D5}" type="pres">
      <dgm:prSet presAssocID="{CB408350-2DFA-44ED-927E-57EC44D6E1DC}" presName="sp" presStyleCnt="0"/>
      <dgm:spPr/>
    </dgm:pt>
    <dgm:pt modelId="{B4B8875C-0DC6-496D-9595-83B6AC6AF8D2}" type="pres">
      <dgm:prSet presAssocID="{7E978DB9-3C46-475A-B478-930A86C4DAD1}" presName="arrowAndChildren" presStyleCnt="0"/>
      <dgm:spPr/>
    </dgm:pt>
    <dgm:pt modelId="{8D170AA4-7DD6-4244-9006-5702ECA027CC}" type="pres">
      <dgm:prSet presAssocID="{7E978DB9-3C46-475A-B478-930A86C4DAD1}" presName="parentTextArrow" presStyleLbl="node1" presStyleIdx="3" presStyleCnt="4"/>
      <dgm:spPr/>
      <dgm:t>
        <a:bodyPr/>
        <a:lstStyle/>
        <a:p>
          <a:endParaRPr lang="en-US"/>
        </a:p>
      </dgm:t>
    </dgm:pt>
  </dgm:ptLst>
  <dgm:cxnLst>
    <dgm:cxn modelId="{9DF8937E-CEE8-497E-A6C9-D6D150331AE9}" srcId="{9AA9192E-08FD-4941-894D-57BB76CC125E}" destId="{7E978DB9-3C46-475A-B478-930A86C4DAD1}" srcOrd="0" destOrd="0" parTransId="{2786C334-1272-4BC0-B794-E188EB30F9F0}" sibTransId="{CB408350-2DFA-44ED-927E-57EC44D6E1DC}"/>
    <dgm:cxn modelId="{A6832DBA-9D6F-43CE-9705-8890D29B712F}" type="presOf" srcId="{7E978DB9-3C46-475A-B478-930A86C4DAD1}" destId="{8D170AA4-7DD6-4244-9006-5702ECA027CC}" srcOrd="0" destOrd="0" presId="urn:microsoft.com/office/officeart/2005/8/layout/process4"/>
    <dgm:cxn modelId="{EAA4675C-D9DD-4C1E-8288-91A0F0D8388B}" srcId="{9AA9192E-08FD-4941-894D-57BB76CC125E}" destId="{6082E868-765C-4142-9891-F258F26092A3}" srcOrd="2" destOrd="0" parTransId="{3A2F175F-B6F1-400A-AA23-A73782B8A02A}" sibTransId="{4789F3FE-6016-4722-9943-F38B36096838}"/>
    <dgm:cxn modelId="{D32BB590-6EF8-4EFE-9B67-F0D0E676DC22}" type="presOf" srcId="{3691BC18-2F18-4D15-85D7-52E56997DBAE}" destId="{20EA22FC-66C2-426A-9088-BFFF9CAB3EC4}" srcOrd="0" destOrd="0" presId="urn:microsoft.com/office/officeart/2005/8/layout/process4"/>
    <dgm:cxn modelId="{072E2E05-A425-45C2-91C5-1B10DC6147BB}" type="presOf" srcId="{18C73C46-7605-432A-9F26-49BAF3712B33}" destId="{734C3727-A79F-4455-89ED-436B92F66051}" srcOrd="0" destOrd="0" presId="urn:microsoft.com/office/officeart/2005/8/layout/process4"/>
    <dgm:cxn modelId="{1C9AB5E0-99FB-4C3E-95F0-CBE690EAFE62}" srcId="{9AA9192E-08FD-4941-894D-57BB76CC125E}" destId="{18C73C46-7605-432A-9F26-49BAF3712B33}" srcOrd="1" destOrd="0" parTransId="{AF9FAF34-C599-4183-81BF-1B6306300D27}" sibTransId="{BA9E17CE-BDFD-4DBE-BA56-CCC14F233BD6}"/>
    <dgm:cxn modelId="{B0BBFCCD-9E52-4F45-BDC5-AAC316873788}" type="presOf" srcId="{6082E868-765C-4142-9891-F258F26092A3}" destId="{0DFCA507-FCC3-40DE-BD8F-DF9DEC7DACA7}" srcOrd="0" destOrd="0" presId="urn:microsoft.com/office/officeart/2005/8/layout/process4"/>
    <dgm:cxn modelId="{1D28DE2D-8E34-44FC-863B-0524CED97B7B}" type="presOf" srcId="{9AA9192E-08FD-4941-894D-57BB76CC125E}" destId="{0171B7D7-6342-4CBE-8B41-1D138F9CBD0E}" srcOrd="0" destOrd="0" presId="urn:microsoft.com/office/officeart/2005/8/layout/process4"/>
    <dgm:cxn modelId="{5FA25626-91C6-41F0-A0B2-3EE6461205FA}" srcId="{9AA9192E-08FD-4941-894D-57BB76CC125E}" destId="{3691BC18-2F18-4D15-85D7-52E56997DBAE}" srcOrd="3" destOrd="0" parTransId="{38B3FB8B-B4C5-4D16-B839-0E67C27BAB58}" sibTransId="{2604C02E-1ABE-494A-B2CE-AE9608510B21}"/>
    <dgm:cxn modelId="{3E1073FF-2B60-414C-8E18-A79B147640A5}" type="presParOf" srcId="{0171B7D7-6342-4CBE-8B41-1D138F9CBD0E}" destId="{5B3380BB-7916-4CDF-92D5-0964FC8D5C0D}" srcOrd="0" destOrd="0" presId="urn:microsoft.com/office/officeart/2005/8/layout/process4"/>
    <dgm:cxn modelId="{1B642FA2-373D-4A70-937D-F0A98EB9D93A}" type="presParOf" srcId="{5B3380BB-7916-4CDF-92D5-0964FC8D5C0D}" destId="{20EA22FC-66C2-426A-9088-BFFF9CAB3EC4}" srcOrd="0" destOrd="0" presId="urn:microsoft.com/office/officeart/2005/8/layout/process4"/>
    <dgm:cxn modelId="{291F6EA3-F47E-49E5-B0C0-98EC3CBB6926}" type="presParOf" srcId="{0171B7D7-6342-4CBE-8B41-1D138F9CBD0E}" destId="{9E849B58-0F42-41B0-BA91-47868F1C13D3}" srcOrd="1" destOrd="0" presId="urn:microsoft.com/office/officeart/2005/8/layout/process4"/>
    <dgm:cxn modelId="{3E44E1B2-FD46-4511-AA31-7ED39FB7526A}" type="presParOf" srcId="{0171B7D7-6342-4CBE-8B41-1D138F9CBD0E}" destId="{0FC9C815-C4BD-45B1-81B6-DADC2978CC6C}" srcOrd="2" destOrd="0" presId="urn:microsoft.com/office/officeart/2005/8/layout/process4"/>
    <dgm:cxn modelId="{CD015318-C963-4B40-955E-78FF2C19B7DA}" type="presParOf" srcId="{0FC9C815-C4BD-45B1-81B6-DADC2978CC6C}" destId="{0DFCA507-FCC3-40DE-BD8F-DF9DEC7DACA7}" srcOrd="0" destOrd="0" presId="urn:microsoft.com/office/officeart/2005/8/layout/process4"/>
    <dgm:cxn modelId="{A6D36F41-5887-4153-A361-DAF395C05E06}" type="presParOf" srcId="{0171B7D7-6342-4CBE-8B41-1D138F9CBD0E}" destId="{2F3EBF8C-2D79-4766-945F-93EC88585E49}" srcOrd="3" destOrd="0" presId="urn:microsoft.com/office/officeart/2005/8/layout/process4"/>
    <dgm:cxn modelId="{05E0D1C2-9804-43E1-8EF7-B8AB9863646B}" type="presParOf" srcId="{0171B7D7-6342-4CBE-8B41-1D138F9CBD0E}" destId="{CF8A9485-FFC0-4EE9-84D3-DF58CC9A03FA}" srcOrd="4" destOrd="0" presId="urn:microsoft.com/office/officeart/2005/8/layout/process4"/>
    <dgm:cxn modelId="{CF2EFEBB-1756-44B6-87F6-FE90E9BDCA78}" type="presParOf" srcId="{CF8A9485-FFC0-4EE9-84D3-DF58CC9A03FA}" destId="{734C3727-A79F-4455-89ED-436B92F66051}" srcOrd="0" destOrd="0" presId="urn:microsoft.com/office/officeart/2005/8/layout/process4"/>
    <dgm:cxn modelId="{AB3582F8-2171-4D53-84D6-CA4C0607123F}" type="presParOf" srcId="{0171B7D7-6342-4CBE-8B41-1D138F9CBD0E}" destId="{A9C2DE1D-9E4B-4B8C-B789-B083E03971D5}" srcOrd="5" destOrd="0" presId="urn:microsoft.com/office/officeart/2005/8/layout/process4"/>
    <dgm:cxn modelId="{9444CCC6-23D9-4E7F-A491-BD0A2D057D37}" type="presParOf" srcId="{0171B7D7-6342-4CBE-8B41-1D138F9CBD0E}" destId="{B4B8875C-0DC6-496D-9595-83B6AC6AF8D2}" srcOrd="6" destOrd="0" presId="urn:microsoft.com/office/officeart/2005/8/layout/process4"/>
    <dgm:cxn modelId="{5F556A57-A8D2-4BED-824E-DEC58CF5431A}" type="presParOf" srcId="{B4B8875C-0DC6-496D-9595-83B6AC6AF8D2}" destId="{8D170AA4-7DD6-4244-9006-5702ECA027CC}" srcOrd="0" destOrd="0" presId="urn:microsoft.com/office/officeart/2005/8/layout/process4"/>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C904F0B-2581-4460-9F33-4D25D105D107}">
      <dsp:nvSpPr>
        <dsp:cNvPr id="0" name=""/>
        <dsp:cNvSpPr/>
      </dsp:nvSpPr>
      <dsp:spPr>
        <a:xfrm>
          <a:off x="1428892" y="1276599"/>
          <a:ext cx="1317974" cy="1317974"/>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smtClean="0"/>
            <a:t>Data Model</a:t>
          </a:r>
          <a:endParaRPr lang="en-US" sz="2600" kern="1200" dirty="0"/>
        </a:p>
      </dsp:txBody>
      <dsp:txXfrm>
        <a:off x="1428892" y="1276599"/>
        <a:ext cx="1317974" cy="1317974"/>
      </dsp:txXfrm>
    </dsp:sp>
    <dsp:sp modelId="{4C603CAB-1F63-48AD-B09B-839367F4F5C4}">
      <dsp:nvSpPr>
        <dsp:cNvPr id="0" name=""/>
        <dsp:cNvSpPr/>
      </dsp:nvSpPr>
      <dsp:spPr>
        <a:xfrm rot="12900000">
          <a:off x="532414" y="1030090"/>
          <a:ext cx="1061011" cy="375622"/>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94C989E-5008-498F-81B4-9FD8F99FEEBC}">
      <dsp:nvSpPr>
        <dsp:cNvPr id="0" name=""/>
        <dsp:cNvSpPr/>
      </dsp:nvSpPr>
      <dsp:spPr>
        <a:xfrm>
          <a:off x="2317" y="412786"/>
          <a:ext cx="1252075" cy="1001660"/>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Metadata</a:t>
          </a:r>
          <a:endParaRPr lang="en-US" sz="2100" kern="1200" dirty="0"/>
        </a:p>
      </dsp:txBody>
      <dsp:txXfrm>
        <a:off x="2317" y="412786"/>
        <a:ext cx="1252075" cy="1001660"/>
      </dsp:txXfrm>
    </dsp:sp>
    <dsp:sp modelId="{DF4B6AA3-26FC-435C-89C8-3530AA8D6551}">
      <dsp:nvSpPr>
        <dsp:cNvPr id="0" name=""/>
        <dsp:cNvSpPr/>
      </dsp:nvSpPr>
      <dsp:spPr>
        <a:xfrm rot="19500000">
          <a:off x="2582334" y="1030090"/>
          <a:ext cx="1061011" cy="375622"/>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2C65E95-4362-42E5-8964-C6A28AC5EBF2}">
      <dsp:nvSpPr>
        <dsp:cNvPr id="0" name=""/>
        <dsp:cNvSpPr/>
      </dsp:nvSpPr>
      <dsp:spPr>
        <a:xfrm>
          <a:off x="2921366" y="412786"/>
          <a:ext cx="1252075" cy="1001660"/>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Validation</a:t>
          </a:r>
          <a:endParaRPr lang="en-US" sz="2100" kern="1200" dirty="0"/>
        </a:p>
      </dsp:txBody>
      <dsp:txXfrm>
        <a:off x="2921366" y="412786"/>
        <a:ext cx="1252075" cy="10016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C904F0B-2581-4460-9F33-4D25D105D107}">
      <dsp:nvSpPr>
        <dsp:cNvPr id="0" name=""/>
        <dsp:cNvSpPr/>
      </dsp:nvSpPr>
      <dsp:spPr>
        <a:xfrm>
          <a:off x="1428892" y="1276599"/>
          <a:ext cx="1317974" cy="1317974"/>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smtClean="0"/>
            <a:t>Data Model</a:t>
          </a:r>
          <a:endParaRPr lang="en-US" sz="2600" kern="1200" dirty="0"/>
        </a:p>
      </dsp:txBody>
      <dsp:txXfrm>
        <a:off x="1428892" y="1276599"/>
        <a:ext cx="1317974" cy="1317974"/>
      </dsp:txXfrm>
    </dsp:sp>
    <dsp:sp modelId="{4C603CAB-1F63-48AD-B09B-839367F4F5C4}">
      <dsp:nvSpPr>
        <dsp:cNvPr id="0" name=""/>
        <dsp:cNvSpPr/>
      </dsp:nvSpPr>
      <dsp:spPr>
        <a:xfrm rot="12900000">
          <a:off x="532414" y="1030090"/>
          <a:ext cx="1061011" cy="375622"/>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94C989E-5008-498F-81B4-9FD8F99FEEBC}">
      <dsp:nvSpPr>
        <dsp:cNvPr id="0" name=""/>
        <dsp:cNvSpPr/>
      </dsp:nvSpPr>
      <dsp:spPr>
        <a:xfrm>
          <a:off x="2317" y="412786"/>
          <a:ext cx="1252075" cy="1001660"/>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Metadata</a:t>
          </a:r>
          <a:endParaRPr lang="en-US" sz="2100" kern="1200" dirty="0"/>
        </a:p>
      </dsp:txBody>
      <dsp:txXfrm>
        <a:off x="2317" y="412786"/>
        <a:ext cx="1252075" cy="1001660"/>
      </dsp:txXfrm>
    </dsp:sp>
    <dsp:sp modelId="{DF4B6AA3-26FC-435C-89C8-3530AA8D6551}">
      <dsp:nvSpPr>
        <dsp:cNvPr id="0" name=""/>
        <dsp:cNvSpPr/>
      </dsp:nvSpPr>
      <dsp:spPr>
        <a:xfrm rot="19500000">
          <a:off x="2582334" y="1030090"/>
          <a:ext cx="1061011" cy="375622"/>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2C65E95-4362-42E5-8964-C6A28AC5EBF2}">
      <dsp:nvSpPr>
        <dsp:cNvPr id="0" name=""/>
        <dsp:cNvSpPr/>
      </dsp:nvSpPr>
      <dsp:spPr>
        <a:xfrm>
          <a:off x="2921366" y="412786"/>
          <a:ext cx="1252075" cy="1001660"/>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Validation</a:t>
          </a:r>
          <a:endParaRPr lang="en-US" sz="2100" kern="1200" dirty="0"/>
        </a:p>
      </dsp:txBody>
      <dsp:txXfrm>
        <a:off x="2921366" y="412786"/>
        <a:ext cx="1252075" cy="100166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1A53AC-CE1A-4BD8-B0BE-53A2914AE83C}">
      <dsp:nvSpPr>
        <dsp:cNvPr id="0" name=""/>
        <dsp:cNvSpPr/>
      </dsp:nvSpPr>
      <dsp:spPr>
        <a:xfrm>
          <a:off x="0" y="3097427"/>
          <a:ext cx="3581400" cy="101664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Data Model</a:t>
          </a:r>
          <a:endParaRPr lang="en-US" sz="3600" kern="1200" dirty="0"/>
        </a:p>
      </dsp:txBody>
      <dsp:txXfrm>
        <a:off x="0" y="3097427"/>
        <a:ext cx="3581400" cy="1016644"/>
      </dsp:txXfrm>
    </dsp:sp>
    <dsp:sp modelId="{FF3DA547-9F85-427C-A1CC-86697EC72FCE}">
      <dsp:nvSpPr>
        <dsp:cNvPr id="0" name=""/>
        <dsp:cNvSpPr/>
      </dsp:nvSpPr>
      <dsp:spPr>
        <a:xfrm rot="10800000">
          <a:off x="0" y="1549077"/>
          <a:ext cx="3581400" cy="1563599"/>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Data Source</a:t>
          </a:r>
          <a:endParaRPr lang="en-US" sz="3600" kern="1200" dirty="0"/>
        </a:p>
      </dsp:txBody>
      <dsp:txXfrm rot="10800000">
        <a:off x="0" y="1549077"/>
        <a:ext cx="3581400" cy="1563599"/>
      </dsp:txXfrm>
    </dsp:sp>
    <dsp:sp modelId="{38881949-D8A4-4CD8-9A9A-63C7857C82A8}">
      <dsp:nvSpPr>
        <dsp:cNvPr id="0" name=""/>
        <dsp:cNvSpPr/>
      </dsp:nvSpPr>
      <dsp:spPr>
        <a:xfrm rot="10800000">
          <a:off x="0" y="727"/>
          <a:ext cx="3581400" cy="1563599"/>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Data Control</a:t>
          </a:r>
          <a:endParaRPr lang="en-US" sz="3600" kern="1200" dirty="0"/>
        </a:p>
      </dsp:txBody>
      <dsp:txXfrm rot="10800000">
        <a:off x="0" y="727"/>
        <a:ext cx="3581400" cy="156359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EA22FC-66C2-426A-9088-BFFF9CAB3EC4}">
      <dsp:nvSpPr>
        <dsp:cNvPr id="0" name=""/>
        <dsp:cNvSpPr/>
      </dsp:nvSpPr>
      <dsp:spPr>
        <a:xfrm>
          <a:off x="0" y="3375027"/>
          <a:ext cx="3584447" cy="738373"/>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Data Model</a:t>
          </a:r>
          <a:endParaRPr lang="en-US" sz="2600" kern="1200" dirty="0"/>
        </a:p>
      </dsp:txBody>
      <dsp:txXfrm>
        <a:off x="0" y="3375027"/>
        <a:ext cx="3584447" cy="738373"/>
      </dsp:txXfrm>
    </dsp:sp>
    <dsp:sp modelId="{0DFCA507-FCC3-40DE-BD8F-DF9DEC7DACA7}">
      <dsp:nvSpPr>
        <dsp:cNvPr id="0" name=""/>
        <dsp:cNvSpPr/>
      </dsp:nvSpPr>
      <dsp:spPr>
        <a:xfrm rot="10800000">
          <a:off x="0" y="2250484"/>
          <a:ext cx="3584447" cy="1135618"/>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Business Layer</a:t>
          </a:r>
          <a:endParaRPr lang="en-US" sz="2600" kern="1200" dirty="0"/>
        </a:p>
      </dsp:txBody>
      <dsp:txXfrm rot="10800000">
        <a:off x="0" y="2250484"/>
        <a:ext cx="3584447" cy="1135618"/>
      </dsp:txXfrm>
    </dsp:sp>
    <dsp:sp modelId="{734C3727-A79F-4455-89ED-436B92F66051}">
      <dsp:nvSpPr>
        <dsp:cNvPr id="0" name=""/>
        <dsp:cNvSpPr/>
      </dsp:nvSpPr>
      <dsp:spPr>
        <a:xfrm rot="10800000">
          <a:off x="0" y="1125941"/>
          <a:ext cx="3584447" cy="1135618"/>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Data Source</a:t>
          </a:r>
          <a:endParaRPr lang="en-US" sz="2600" kern="1200" dirty="0"/>
        </a:p>
      </dsp:txBody>
      <dsp:txXfrm rot="10800000">
        <a:off x="0" y="1125941"/>
        <a:ext cx="3584447" cy="1135618"/>
      </dsp:txXfrm>
    </dsp:sp>
    <dsp:sp modelId="{8D170AA4-7DD6-4244-9006-5702ECA027CC}">
      <dsp:nvSpPr>
        <dsp:cNvPr id="0" name=""/>
        <dsp:cNvSpPr/>
      </dsp:nvSpPr>
      <dsp:spPr>
        <a:xfrm rot="10800000">
          <a:off x="0" y="1398"/>
          <a:ext cx="3584447" cy="1135618"/>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Data Control</a:t>
          </a:r>
          <a:endParaRPr lang="en-US" sz="2600" kern="1200" dirty="0"/>
        </a:p>
      </dsp:txBody>
      <dsp:txXfrm rot="10800000">
        <a:off x="0" y="1398"/>
        <a:ext cx="3584447" cy="1135618"/>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wia404_king.pptx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125234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137315941"/>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709902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microsoft.com/technet" TargetMode="External"/><Relationship Id="rId10" Type="http://schemas.openxmlformats.org/officeDocument/2006/relationships/image" Target="../media/image1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11" y="1143001"/>
            <a:ext cx="7743979" cy="4114799"/>
          </a:xfrm>
          <a:prstGeom prst="rect">
            <a:avLst/>
          </a:prstGeom>
          <a:noFill/>
        </p:spPr>
        <p:txBody>
          <a:bodyPr wrap="none" rtlCol="0" anchor="ctr">
            <a:noAutofit/>
          </a:bodyPr>
          <a:lstStyle/>
          <a:p>
            <a:pPr algn="ctr"/>
            <a:r>
              <a:rPr lang="en-US" sz="4800" dirty="0" smtClean="0">
                <a:solidFill>
                  <a:srgbClr val="99CC99"/>
                </a:solidFill>
              </a:rPr>
              <a:t>What </a:t>
            </a:r>
            <a:r>
              <a:rPr lang="en-US" sz="4800" dirty="0">
                <a:solidFill>
                  <a:srgbClr val="99CC99"/>
                </a:solidFill>
              </a:rPr>
              <a:t>if you wanted </a:t>
            </a:r>
            <a:endParaRPr lang="en-US" sz="4800" dirty="0" smtClean="0">
              <a:solidFill>
                <a:srgbClr val="99CC99"/>
              </a:solidFill>
            </a:endParaRPr>
          </a:p>
          <a:p>
            <a:pPr algn="ctr"/>
            <a:r>
              <a:rPr lang="en-US" sz="4800" dirty="0" smtClean="0">
                <a:solidFill>
                  <a:srgbClr val="99CC99"/>
                </a:solidFill>
              </a:rPr>
              <a:t>more </a:t>
            </a:r>
            <a:r>
              <a:rPr lang="en-US" sz="4800" dirty="0">
                <a:solidFill>
                  <a:srgbClr val="99CC99"/>
                </a:solidFill>
              </a:rPr>
              <a:t>control </a:t>
            </a:r>
            <a:endParaRPr lang="en-US" sz="4800" dirty="0" smtClean="0">
              <a:solidFill>
                <a:srgbClr val="99CC99"/>
              </a:solidFill>
            </a:endParaRPr>
          </a:p>
          <a:p>
            <a:pPr algn="ctr"/>
            <a:r>
              <a:rPr lang="en-US" sz="4800" dirty="0" smtClean="0">
                <a:solidFill>
                  <a:srgbClr val="99CC99"/>
                </a:solidFill>
              </a:rPr>
              <a:t>over </a:t>
            </a:r>
            <a:r>
              <a:rPr lang="en-US" sz="4800" dirty="0">
                <a:solidFill>
                  <a:srgbClr val="99CC99"/>
                </a:solidFill>
              </a:rPr>
              <a:t>the generated UI?</a:t>
            </a:r>
          </a:p>
        </p:txBody>
      </p:sp>
    </p:spTree>
    <p:extLst>
      <p:ext uri="{BB962C8B-B14F-4D97-AF65-F5344CB8AC3E}">
        <p14:creationId xmlns:p14="http://schemas.microsoft.com/office/powerpoint/2010/main" xmlns="" val="366113007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Templates</a:t>
            </a:r>
            <a:endParaRPr lang="en-US" dirty="0"/>
          </a:p>
        </p:txBody>
      </p:sp>
      <p:pic>
        <p:nvPicPr>
          <p:cNvPr id="3" name="Picture 3"/>
          <p:cNvPicPr>
            <a:picLocks noChangeAspect="1" noChangeArrowheads="1"/>
          </p:cNvPicPr>
          <p:nvPr/>
        </p:nvPicPr>
        <p:blipFill>
          <a:blip r:embed="rId3"/>
          <a:srcRect/>
          <a:stretch>
            <a:fillRect/>
          </a:stretch>
        </p:blipFill>
        <p:spPr bwMode="auto">
          <a:xfrm>
            <a:off x="533400" y="1371600"/>
            <a:ext cx="1835467" cy="3151304"/>
          </a:xfrm>
          <a:prstGeom prst="rect">
            <a:avLst/>
          </a:prstGeom>
          <a:noFill/>
          <a:ln w="9525">
            <a:noFill/>
            <a:miter lim="800000"/>
            <a:headEnd/>
            <a:tailEnd/>
          </a:ln>
          <a:effectLst/>
        </p:spPr>
      </p:pic>
      <p:grpSp>
        <p:nvGrpSpPr>
          <p:cNvPr id="4" name="Group 3"/>
          <p:cNvGrpSpPr/>
          <p:nvPr/>
        </p:nvGrpSpPr>
        <p:grpSpPr>
          <a:xfrm>
            <a:off x="2521267" y="1394460"/>
            <a:ext cx="3977640" cy="1295400"/>
            <a:chOff x="2423160" y="1158240"/>
            <a:chExt cx="3977640" cy="1295400"/>
          </a:xfrm>
        </p:grpSpPr>
        <p:sp>
          <p:nvSpPr>
            <p:cNvPr id="5" name="Rectangle 4"/>
            <p:cNvSpPr/>
            <p:nvPr/>
          </p:nvSpPr>
          <p:spPr bwMode="auto">
            <a:xfrm>
              <a:off x="3992880" y="1158240"/>
              <a:ext cx="2407920" cy="12954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Model-Aware Data Control</a:t>
              </a:r>
            </a:p>
          </p:txBody>
        </p:sp>
        <p:sp>
          <p:nvSpPr>
            <p:cNvPr id="6" name="Right Arrow 5"/>
            <p:cNvSpPr/>
            <p:nvPr/>
          </p:nvSpPr>
          <p:spPr bwMode="auto">
            <a:xfrm>
              <a:off x="2423160" y="1447800"/>
              <a:ext cx="1463040" cy="73152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Bound to</a:t>
              </a:r>
            </a:p>
          </p:txBody>
        </p:sp>
      </p:grpSp>
      <p:sp>
        <p:nvSpPr>
          <p:cNvPr id="7" name="Right Arrow 6"/>
          <p:cNvSpPr/>
          <p:nvPr/>
        </p:nvSpPr>
        <p:spPr bwMode="auto">
          <a:xfrm rot="5400000">
            <a:off x="4563427" y="3208020"/>
            <a:ext cx="1463040" cy="73152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Uses</a:t>
            </a:r>
          </a:p>
        </p:txBody>
      </p:sp>
      <p:sp>
        <p:nvSpPr>
          <p:cNvPr id="8" name="Rectangle 7"/>
          <p:cNvSpPr/>
          <p:nvPr/>
        </p:nvSpPr>
        <p:spPr bwMode="auto">
          <a:xfrm>
            <a:off x="4090987" y="4442460"/>
            <a:ext cx="2407920" cy="12954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Field Templates</a:t>
            </a:r>
          </a:p>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(Integer, String, Date, etc)</a:t>
            </a:r>
          </a:p>
        </p:txBody>
      </p:sp>
      <p:sp>
        <p:nvSpPr>
          <p:cNvPr id="9" name="TextBox 8"/>
          <p:cNvSpPr txBox="1"/>
          <p:nvPr/>
        </p:nvSpPr>
        <p:spPr>
          <a:xfrm>
            <a:off x="6544627" y="4396740"/>
            <a:ext cx="1942711" cy="646331"/>
          </a:xfrm>
          <a:prstGeom prst="rect">
            <a:avLst/>
          </a:prstGeom>
          <a:noFill/>
        </p:spPr>
        <p:txBody>
          <a:bodyPr wrap="none" rtlCol="0">
            <a:spAutoFit/>
          </a:bodyPr>
          <a:lstStyle/>
          <a:p>
            <a:r>
              <a:rPr lang="en-US" dirty="0" smtClean="0"/>
              <a:t>* Easy extensibility</a:t>
            </a:r>
          </a:p>
          <a:p>
            <a:r>
              <a:rPr lang="en-US" dirty="0" smtClean="0"/>
              <a:t>   point</a:t>
            </a:r>
            <a:endParaRPr lang="en-US" dirty="0"/>
          </a:p>
        </p:txBody>
      </p:sp>
    </p:spTree>
    <p:extLst>
      <p:ext uri="{BB962C8B-B14F-4D97-AF65-F5344CB8AC3E}">
        <p14:creationId xmlns:p14="http://schemas.microsoft.com/office/powerpoint/2010/main" xmlns="" val="41085110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9" presetClass="emph" presetSubtype="0" nodeType="withEffect">
                                  <p:stCondLst>
                                    <p:cond delay="0"/>
                                  </p:stCondLst>
                                  <p:childTnLst>
                                    <p:set>
                                      <p:cBhvr rctx="PPT">
                                        <p:cTn id="8" dur="indefinite"/>
                                        <p:tgtEl>
                                          <p:spTgt spid="3"/>
                                        </p:tgtEl>
                                        <p:attrNameLst>
                                          <p:attrName>style.opacity</p:attrName>
                                        </p:attrNameLst>
                                      </p:cBhvr>
                                      <p:to>
                                        <p:strVal val="0.25"/>
                                      </p:to>
                                    </p:set>
                                    <p:animEffect filter="image" prLst="opacity: 0.25">
                                      <p:cBhvr rctx="IE">
                                        <p:cTn id="9" dur="indefinite"/>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childTnLst>
                                </p:cTn>
                              </p:par>
                              <p:par>
                                <p:cTn id="16" presetID="9" presetClass="emph" presetSubtype="0" nodeType="withEffect">
                                  <p:stCondLst>
                                    <p:cond delay="0"/>
                                  </p:stCondLst>
                                  <p:childTnLst>
                                    <p:set>
                                      <p:cBhvr rctx="PPT">
                                        <p:cTn id="17" dur="indefinite"/>
                                        <p:tgtEl>
                                          <p:spTgt spid="4"/>
                                        </p:tgtEl>
                                        <p:attrNameLst>
                                          <p:attrName>style.opacity</p:attrName>
                                        </p:attrNameLst>
                                      </p:cBhvr>
                                      <p:to>
                                        <p:strVal val="0.25"/>
                                      </p:to>
                                    </p:set>
                                    <p:animEffect filter="image" prLst="opacity: 0.25">
                                      <p:cBhvr rctx="IE">
                                        <p:cTn id="18" dur="indefinite"/>
                                        <p:tgtEl>
                                          <p:spTgt spid="4"/>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11" y="1143001"/>
            <a:ext cx="7743979" cy="4114799"/>
          </a:xfrm>
          <a:prstGeom prst="rect">
            <a:avLst/>
          </a:prstGeom>
          <a:noFill/>
        </p:spPr>
        <p:txBody>
          <a:bodyPr wrap="none" rtlCol="0" anchor="ctr">
            <a:noAutofit/>
          </a:bodyPr>
          <a:lstStyle/>
          <a:p>
            <a:pPr algn="ctr"/>
            <a:r>
              <a:rPr lang="en-US" sz="4800" dirty="0" smtClean="0">
                <a:solidFill>
                  <a:srgbClr val="99CC99"/>
                </a:solidFill>
              </a:rPr>
              <a:t>Leverage </a:t>
            </a:r>
            <a:r>
              <a:rPr lang="en-US" sz="4800" dirty="0">
                <a:solidFill>
                  <a:srgbClr val="99CC99"/>
                </a:solidFill>
              </a:rPr>
              <a:t>the same </a:t>
            </a:r>
            <a:endParaRPr lang="en-US" sz="4800" dirty="0" smtClean="0">
              <a:solidFill>
                <a:srgbClr val="99CC99"/>
              </a:solidFill>
            </a:endParaRPr>
          </a:p>
          <a:p>
            <a:pPr algn="ctr"/>
            <a:r>
              <a:rPr lang="en-US" sz="4800" dirty="0" smtClean="0">
                <a:solidFill>
                  <a:srgbClr val="99CC99"/>
                </a:solidFill>
              </a:rPr>
              <a:t>annotations and controls</a:t>
            </a:r>
            <a:r>
              <a:rPr lang="en-US" sz="4800" dirty="0">
                <a:solidFill>
                  <a:srgbClr val="99CC99"/>
                </a:solidFill>
              </a:rPr>
              <a:t>, </a:t>
            </a:r>
            <a:endParaRPr lang="en-US" sz="4800" dirty="0" smtClean="0">
              <a:solidFill>
                <a:srgbClr val="99CC99"/>
              </a:solidFill>
            </a:endParaRPr>
          </a:p>
          <a:p>
            <a:pPr algn="ctr"/>
            <a:r>
              <a:rPr lang="en-US" sz="4800" dirty="0" smtClean="0">
                <a:solidFill>
                  <a:srgbClr val="99CC99"/>
                </a:solidFill>
              </a:rPr>
              <a:t>but </a:t>
            </a:r>
            <a:r>
              <a:rPr lang="en-US" sz="4800" dirty="0">
                <a:solidFill>
                  <a:srgbClr val="99CC99"/>
                </a:solidFill>
              </a:rPr>
              <a:t>control the UI</a:t>
            </a:r>
          </a:p>
        </p:txBody>
      </p:sp>
    </p:spTree>
    <p:extLst>
      <p:ext uri="{BB962C8B-B14F-4D97-AF65-F5344CB8AC3E}">
        <p14:creationId xmlns:p14="http://schemas.microsoft.com/office/powerpoint/2010/main" xmlns="" val="29850359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Templating</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407986029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11" y="1143001"/>
            <a:ext cx="7743979" cy="4114799"/>
          </a:xfrm>
          <a:prstGeom prst="rect">
            <a:avLst/>
          </a:prstGeom>
          <a:noFill/>
        </p:spPr>
        <p:txBody>
          <a:bodyPr wrap="none" rtlCol="0" anchor="ctr">
            <a:noAutofit/>
          </a:bodyPr>
          <a:lstStyle/>
          <a:p>
            <a:pPr algn="ctr"/>
            <a:r>
              <a:rPr lang="en-US" sz="4800" dirty="0">
                <a:solidFill>
                  <a:srgbClr val="99CC99"/>
                </a:solidFill>
              </a:rPr>
              <a:t>What if you wanted </a:t>
            </a:r>
            <a:endParaRPr lang="en-US" sz="4800" dirty="0" smtClean="0">
              <a:solidFill>
                <a:srgbClr val="99CC99"/>
              </a:solidFill>
            </a:endParaRPr>
          </a:p>
          <a:p>
            <a:pPr algn="ctr"/>
            <a:r>
              <a:rPr lang="en-US" sz="4800" dirty="0" smtClean="0">
                <a:solidFill>
                  <a:srgbClr val="99CC99"/>
                </a:solidFill>
              </a:rPr>
              <a:t>even </a:t>
            </a:r>
            <a:r>
              <a:rPr lang="en-US" sz="4800" dirty="0">
                <a:solidFill>
                  <a:srgbClr val="99CC99"/>
                </a:solidFill>
              </a:rPr>
              <a:t>more control?</a:t>
            </a:r>
          </a:p>
        </p:txBody>
      </p:sp>
    </p:spTree>
    <p:extLst>
      <p:ext uri="{BB962C8B-B14F-4D97-AF65-F5344CB8AC3E}">
        <p14:creationId xmlns:p14="http://schemas.microsoft.com/office/powerpoint/2010/main" xmlns="" val="322461093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controls now…</a:t>
            </a:r>
            <a:endParaRPr lang="en-US" dirty="0"/>
          </a:p>
        </p:txBody>
      </p:sp>
      <p:sp>
        <p:nvSpPr>
          <p:cNvPr id="3" name="Rectangle 2"/>
          <p:cNvSpPr/>
          <p:nvPr/>
        </p:nvSpPr>
        <p:spPr bwMode="auto">
          <a:xfrm>
            <a:off x="3916680" y="1173480"/>
            <a:ext cx="3307080" cy="370332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 name="Rectangle 3"/>
          <p:cNvSpPr/>
          <p:nvPr/>
        </p:nvSpPr>
        <p:spPr bwMode="auto">
          <a:xfrm>
            <a:off x="426720" y="1173480"/>
            <a:ext cx="3307080" cy="370332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TextBox 4"/>
          <p:cNvSpPr txBox="1"/>
          <p:nvPr/>
        </p:nvSpPr>
        <p:spPr>
          <a:xfrm>
            <a:off x="1097280" y="1280160"/>
            <a:ext cx="1920975" cy="461665"/>
          </a:xfrm>
          <a:prstGeom prst="rect">
            <a:avLst/>
          </a:prstGeom>
          <a:noFill/>
        </p:spPr>
        <p:txBody>
          <a:bodyPr wrap="none" rtlCol="0">
            <a:spAutoFit/>
          </a:bodyPr>
          <a:lstStyle/>
          <a:p>
            <a:r>
              <a:rPr lang="en-US" sz="2400" b="1" dirty="0" smtClean="0"/>
              <a:t>Data Controls</a:t>
            </a:r>
            <a:endParaRPr lang="en-US" sz="2400" b="1" dirty="0"/>
          </a:p>
        </p:txBody>
      </p:sp>
      <p:sp>
        <p:nvSpPr>
          <p:cNvPr id="6" name="TextBox 5"/>
          <p:cNvSpPr txBox="1"/>
          <p:nvPr/>
        </p:nvSpPr>
        <p:spPr>
          <a:xfrm>
            <a:off x="4648200" y="1280160"/>
            <a:ext cx="1841530" cy="461665"/>
          </a:xfrm>
          <a:prstGeom prst="rect">
            <a:avLst/>
          </a:prstGeom>
          <a:noFill/>
        </p:spPr>
        <p:txBody>
          <a:bodyPr wrap="none" rtlCol="0">
            <a:spAutoFit/>
          </a:bodyPr>
          <a:lstStyle/>
          <a:p>
            <a:r>
              <a:rPr lang="en-US" sz="2400" b="1" dirty="0" smtClean="0"/>
              <a:t>Data Sources</a:t>
            </a:r>
            <a:endParaRPr lang="en-US" sz="2400" b="1" dirty="0"/>
          </a:p>
        </p:txBody>
      </p:sp>
      <p:sp>
        <p:nvSpPr>
          <p:cNvPr id="7" name="Rectangle 6"/>
          <p:cNvSpPr/>
          <p:nvPr/>
        </p:nvSpPr>
        <p:spPr bwMode="auto">
          <a:xfrm>
            <a:off x="563880" y="18440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GridView</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Rectangle 7"/>
          <p:cNvSpPr/>
          <p:nvPr/>
        </p:nvSpPr>
        <p:spPr bwMode="auto">
          <a:xfrm>
            <a:off x="2133600" y="18440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DetailsView</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Rectangle 8"/>
          <p:cNvSpPr/>
          <p:nvPr/>
        </p:nvSpPr>
        <p:spPr bwMode="auto">
          <a:xfrm>
            <a:off x="563880" y="28346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FormView</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Rectangle 9"/>
          <p:cNvSpPr/>
          <p:nvPr/>
        </p:nvSpPr>
        <p:spPr bwMode="auto">
          <a:xfrm>
            <a:off x="2133600" y="28346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ListView</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Rectangle 10"/>
          <p:cNvSpPr/>
          <p:nvPr/>
        </p:nvSpPr>
        <p:spPr bwMode="auto">
          <a:xfrm>
            <a:off x="563880" y="38252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DataPager</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bwMode="auto">
          <a:xfrm>
            <a:off x="2133600" y="38252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Repeater</a:t>
            </a:r>
          </a:p>
        </p:txBody>
      </p:sp>
      <p:sp>
        <p:nvSpPr>
          <p:cNvPr id="13" name="Rectangle 12"/>
          <p:cNvSpPr/>
          <p:nvPr/>
        </p:nvSpPr>
        <p:spPr bwMode="auto">
          <a:xfrm>
            <a:off x="4038600" y="18440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Object</a:t>
            </a:r>
          </a:p>
        </p:txBody>
      </p:sp>
      <p:sp>
        <p:nvSpPr>
          <p:cNvPr id="14" name="Rectangle 13"/>
          <p:cNvSpPr/>
          <p:nvPr/>
        </p:nvSpPr>
        <p:spPr bwMode="auto">
          <a:xfrm>
            <a:off x="5608320" y="18440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LINQ</a:t>
            </a:r>
          </a:p>
        </p:txBody>
      </p:sp>
      <p:sp>
        <p:nvSpPr>
          <p:cNvPr id="15" name="Rectangle 14"/>
          <p:cNvSpPr/>
          <p:nvPr/>
        </p:nvSpPr>
        <p:spPr bwMode="auto">
          <a:xfrm>
            <a:off x="4038600" y="28346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Entity</a:t>
            </a:r>
          </a:p>
        </p:txBody>
      </p:sp>
      <p:sp>
        <p:nvSpPr>
          <p:cNvPr id="16" name="Rectangle 15"/>
          <p:cNvSpPr/>
          <p:nvPr/>
        </p:nvSpPr>
        <p:spPr bwMode="auto">
          <a:xfrm>
            <a:off x="5608320" y="28346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SQL</a:t>
            </a:r>
          </a:p>
        </p:txBody>
      </p:sp>
      <p:sp>
        <p:nvSpPr>
          <p:cNvPr id="17" name="Rectangle 16"/>
          <p:cNvSpPr/>
          <p:nvPr/>
        </p:nvSpPr>
        <p:spPr bwMode="auto">
          <a:xfrm>
            <a:off x="4038600" y="38252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Access</a:t>
            </a:r>
          </a:p>
        </p:txBody>
      </p:sp>
      <p:sp>
        <p:nvSpPr>
          <p:cNvPr id="18" name="Rectangle 17"/>
          <p:cNvSpPr/>
          <p:nvPr/>
        </p:nvSpPr>
        <p:spPr bwMode="auto">
          <a:xfrm>
            <a:off x="5608320" y="382524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XML</a:t>
            </a:r>
          </a:p>
        </p:txBody>
      </p:sp>
      <p:sp>
        <p:nvSpPr>
          <p:cNvPr id="19" name="Rectangle 18"/>
          <p:cNvSpPr/>
          <p:nvPr/>
        </p:nvSpPr>
        <p:spPr bwMode="auto">
          <a:xfrm>
            <a:off x="2175962" y="2246221"/>
            <a:ext cx="3307080" cy="370332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 name="TextBox 19"/>
          <p:cNvSpPr txBox="1"/>
          <p:nvPr/>
        </p:nvSpPr>
        <p:spPr>
          <a:xfrm>
            <a:off x="2331720" y="2392680"/>
            <a:ext cx="2939203" cy="400110"/>
          </a:xfrm>
          <a:prstGeom prst="rect">
            <a:avLst/>
          </a:prstGeom>
          <a:noFill/>
        </p:spPr>
        <p:txBody>
          <a:bodyPr wrap="none" rtlCol="0">
            <a:spAutoFit/>
          </a:bodyPr>
          <a:lstStyle/>
          <a:p>
            <a:r>
              <a:rPr lang="en-US" sz="2000" b="1" dirty="0" smtClean="0"/>
              <a:t>Supplemental Controls</a:t>
            </a:r>
            <a:endParaRPr lang="en-US" sz="2000" b="1" dirty="0"/>
          </a:p>
        </p:txBody>
      </p:sp>
      <p:sp>
        <p:nvSpPr>
          <p:cNvPr id="21" name="Rectangle 20"/>
          <p:cNvSpPr/>
          <p:nvPr/>
        </p:nvSpPr>
        <p:spPr bwMode="auto">
          <a:xfrm>
            <a:off x="2301240" y="29565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Dynamic Control</a:t>
            </a:r>
          </a:p>
        </p:txBody>
      </p:sp>
      <p:sp>
        <p:nvSpPr>
          <p:cNvPr id="22" name="Rectangle 21"/>
          <p:cNvSpPr/>
          <p:nvPr/>
        </p:nvSpPr>
        <p:spPr bwMode="auto">
          <a:xfrm>
            <a:off x="3886200" y="29565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Dynamic Field</a:t>
            </a:r>
          </a:p>
        </p:txBody>
      </p:sp>
      <p:sp>
        <p:nvSpPr>
          <p:cNvPr id="23" name="Rectangle 22"/>
          <p:cNvSpPr/>
          <p:nvPr/>
        </p:nvSpPr>
        <p:spPr bwMode="auto">
          <a:xfrm>
            <a:off x="2301240" y="39471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Dynamic </a:t>
            </a:r>
            <a:r>
              <a:rPr lang="en-US" sz="2000" dirty="0" err="1" smtClean="0">
                <a:solidFill>
                  <a:srgbClr val="FFFFFF"/>
                </a:solidFill>
                <a:effectLst>
                  <a:outerShdw blurRad="38100" dist="38100" dir="2700000" algn="tl">
                    <a:srgbClr val="000000">
                      <a:alpha val="43137"/>
                    </a:srgbClr>
                  </a:outerShdw>
                </a:effectLst>
                <a:latin typeface="Calibri" pitchFamily="34" charset="0"/>
              </a:rPr>
              <a:t>Validator</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Rectangle 23"/>
          <p:cNvSpPr/>
          <p:nvPr/>
        </p:nvSpPr>
        <p:spPr bwMode="auto">
          <a:xfrm>
            <a:off x="3870960" y="39471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Dynamic Data Manager</a:t>
            </a:r>
          </a:p>
        </p:txBody>
      </p:sp>
      <p:sp>
        <p:nvSpPr>
          <p:cNvPr id="25" name="Rectangle 24"/>
          <p:cNvSpPr/>
          <p:nvPr/>
        </p:nvSpPr>
        <p:spPr bwMode="auto">
          <a:xfrm>
            <a:off x="2316480" y="49377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Dynamic Control Parameter</a:t>
            </a:r>
          </a:p>
        </p:txBody>
      </p:sp>
      <p:sp>
        <p:nvSpPr>
          <p:cNvPr id="26" name="Rectangle 25"/>
          <p:cNvSpPr/>
          <p:nvPr/>
        </p:nvSpPr>
        <p:spPr bwMode="auto">
          <a:xfrm>
            <a:off x="3870960" y="49377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Dynamic Query String Parameter</a:t>
            </a:r>
          </a:p>
        </p:txBody>
      </p:sp>
      <p:sp>
        <p:nvSpPr>
          <p:cNvPr id="27" name="TextBox 26"/>
          <p:cNvSpPr txBox="1"/>
          <p:nvPr/>
        </p:nvSpPr>
        <p:spPr>
          <a:xfrm>
            <a:off x="5562600" y="5044440"/>
            <a:ext cx="2838919" cy="954107"/>
          </a:xfrm>
          <a:prstGeom prst="rect">
            <a:avLst/>
          </a:prstGeom>
          <a:noFill/>
        </p:spPr>
        <p:txBody>
          <a:bodyPr wrap="none" rtlCol="0">
            <a:spAutoFit/>
          </a:bodyPr>
          <a:lstStyle/>
          <a:p>
            <a:r>
              <a:rPr lang="en-US" sz="2800" dirty="0" smtClean="0"/>
              <a:t>Built on top of the</a:t>
            </a:r>
          </a:p>
          <a:p>
            <a:r>
              <a:rPr lang="en-US" sz="2800" dirty="0" smtClean="0"/>
              <a:t>existing controls</a:t>
            </a:r>
            <a:endParaRPr lang="en-US" sz="2800" dirty="0"/>
          </a:p>
        </p:txBody>
      </p:sp>
    </p:spTree>
    <p:extLst>
      <p:ext uri="{BB962C8B-B14F-4D97-AF65-F5344CB8AC3E}">
        <p14:creationId xmlns:p14="http://schemas.microsoft.com/office/powerpoint/2010/main" xmlns="" val="13699892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
                                        </p:tgtEl>
                                        <p:attrNameLst>
                                          <p:attrName>style.opacity</p:attrName>
                                        </p:attrNameLst>
                                      </p:cBhvr>
                                      <p:to>
                                        <p:strVal val="0.25"/>
                                      </p:to>
                                    </p:set>
                                    <p:animEffect filter="image" prLst="opacity: 0.25">
                                      <p:cBhvr rctx="IE">
                                        <p:cTn id="7" dur="indefinite"/>
                                        <p:tgtEl>
                                          <p:spTgt spid="3"/>
                                        </p:tgtEl>
                                      </p:cBhvr>
                                    </p:animEffect>
                                  </p:childTnLst>
                                </p:cTn>
                              </p:par>
                              <p:par>
                                <p:cTn id="8" presetID="9" presetClass="emph" presetSubtype="0" grpId="0" nodeType="withEffect">
                                  <p:stCondLst>
                                    <p:cond delay="0"/>
                                  </p:stCondLst>
                                  <p:childTnLst>
                                    <p:set>
                                      <p:cBhvr rctx="PPT">
                                        <p:cTn id="9" dur="indefinite"/>
                                        <p:tgtEl>
                                          <p:spTgt spid="4"/>
                                        </p:tgtEl>
                                        <p:attrNameLst>
                                          <p:attrName>style.opacity</p:attrName>
                                        </p:attrNameLst>
                                      </p:cBhvr>
                                      <p:to>
                                        <p:strVal val="0.25"/>
                                      </p:to>
                                    </p:set>
                                    <p:animEffect filter="image" prLst="opacity: 0.25">
                                      <p:cBhvr rctx="IE">
                                        <p:cTn id="10" dur="indefinite"/>
                                        <p:tgtEl>
                                          <p:spTgt spid="4"/>
                                        </p:tgtEl>
                                      </p:cBhvr>
                                    </p:animEffect>
                                  </p:childTnLst>
                                </p:cTn>
                              </p:par>
                              <p:par>
                                <p:cTn id="11" presetID="9" presetClass="emph" presetSubtype="0" grpId="0" nodeType="withEffect">
                                  <p:stCondLst>
                                    <p:cond delay="0"/>
                                  </p:stCondLst>
                                  <p:childTnLst>
                                    <p:set>
                                      <p:cBhvr rctx="PPT">
                                        <p:cTn id="12" dur="indefinite"/>
                                        <p:tgtEl>
                                          <p:spTgt spid="5"/>
                                        </p:tgtEl>
                                        <p:attrNameLst>
                                          <p:attrName>style.opacity</p:attrName>
                                        </p:attrNameLst>
                                      </p:cBhvr>
                                      <p:to>
                                        <p:strVal val="0.25"/>
                                      </p:to>
                                    </p:set>
                                    <p:animEffect filter="image" prLst="opacity: 0.25">
                                      <p:cBhvr rctx="IE">
                                        <p:cTn id="13" dur="indefinite"/>
                                        <p:tgtEl>
                                          <p:spTgt spid="5"/>
                                        </p:tgtEl>
                                      </p:cBhvr>
                                    </p:animEffect>
                                  </p:childTnLst>
                                </p:cTn>
                              </p:par>
                              <p:par>
                                <p:cTn id="14" presetID="9" presetClass="emph" presetSubtype="0" grpId="0" nodeType="withEffect">
                                  <p:stCondLst>
                                    <p:cond delay="0"/>
                                  </p:stCondLst>
                                  <p:childTnLst>
                                    <p:set>
                                      <p:cBhvr rctx="PPT">
                                        <p:cTn id="15" dur="indefinite"/>
                                        <p:tgtEl>
                                          <p:spTgt spid="6"/>
                                        </p:tgtEl>
                                        <p:attrNameLst>
                                          <p:attrName>style.opacity</p:attrName>
                                        </p:attrNameLst>
                                      </p:cBhvr>
                                      <p:to>
                                        <p:strVal val="0.25"/>
                                      </p:to>
                                    </p:set>
                                    <p:animEffect filter="image" prLst="opacity: 0.25">
                                      <p:cBhvr rctx="IE">
                                        <p:cTn id="16" dur="indefinite"/>
                                        <p:tgtEl>
                                          <p:spTgt spid="6"/>
                                        </p:tgtEl>
                                      </p:cBhvr>
                                    </p:animEffect>
                                  </p:childTnLst>
                                </p:cTn>
                              </p:par>
                              <p:par>
                                <p:cTn id="17" presetID="9" presetClass="emph" presetSubtype="0" grpId="0" nodeType="withEffect">
                                  <p:stCondLst>
                                    <p:cond delay="0"/>
                                  </p:stCondLst>
                                  <p:childTnLst>
                                    <p:set>
                                      <p:cBhvr rctx="PPT">
                                        <p:cTn id="18" dur="indefinite"/>
                                        <p:tgtEl>
                                          <p:spTgt spid="7"/>
                                        </p:tgtEl>
                                        <p:attrNameLst>
                                          <p:attrName>style.opacity</p:attrName>
                                        </p:attrNameLst>
                                      </p:cBhvr>
                                      <p:to>
                                        <p:strVal val="0.25"/>
                                      </p:to>
                                    </p:set>
                                    <p:animEffect filter="image" prLst="opacity: 0.25">
                                      <p:cBhvr rctx="IE">
                                        <p:cTn id="19" dur="indefinite"/>
                                        <p:tgtEl>
                                          <p:spTgt spid="7"/>
                                        </p:tgtEl>
                                      </p:cBhvr>
                                    </p:animEffect>
                                  </p:childTnLst>
                                </p:cTn>
                              </p:par>
                              <p:par>
                                <p:cTn id="20" presetID="9" presetClass="emph" presetSubtype="0" grpId="0" nodeType="withEffect">
                                  <p:stCondLst>
                                    <p:cond delay="0"/>
                                  </p:stCondLst>
                                  <p:childTnLst>
                                    <p:set>
                                      <p:cBhvr rctx="PPT">
                                        <p:cTn id="21" dur="indefinite"/>
                                        <p:tgtEl>
                                          <p:spTgt spid="8"/>
                                        </p:tgtEl>
                                        <p:attrNameLst>
                                          <p:attrName>style.opacity</p:attrName>
                                        </p:attrNameLst>
                                      </p:cBhvr>
                                      <p:to>
                                        <p:strVal val="0.25"/>
                                      </p:to>
                                    </p:set>
                                    <p:animEffect filter="image" prLst="opacity: 0.25">
                                      <p:cBhvr rctx="IE">
                                        <p:cTn id="22" dur="indefinite"/>
                                        <p:tgtEl>
                                          <p:spTgt spid="8"/>
                                        </p:tgtEl>
                                      </p:cBhvr>
                                    </p:animEffect>
                                  </p:childTnLst>
                                </p:cTn>
                              </p:par>
                              <p:par>
                                <p:cTn id="23" presetID="9" presetClass="emph" presetSubtype="0" grpId="0" nodeType="withEffect">
                                  <p:stCondLst>
                                    <p:cond delay="0"/>
                                  </p:stCondLst>
                                  <p:childTnLst>
                                    <p:set>
                                      <p:cBhvr rctx="PPT">
                                        <p:cTn id="24" dur="indefinite"/>
                                        <p:tgtEl>
                                          <p:spTgt spid="9"/>
                                        </p:tgtEl>
                                        <p:attrNameLst>
                                          <p:attrName>style.opacity</p:attrName>
                                        </p:attrNameLst>
                                      </p:cBhvr>
                                      <p:to>
                                        <p:strVal val="0.25"/>
                                      </p:to>
                                    </p:set>
                                    <p:animEffect filter="image" prLst="opacity: 0.25">
                                      <p:cBhvr rctx="IE">
                                        <p:cTn id="25" dur="indefinite"/>
                                        <p:tgtEl>
                                          <p:spTgt spid="9"/>
                                        </p:tgtEl>
                                      </p:cBhvr>
                                    </p:animEffect>
                                  </p:childTnLst>
                                </p:cTn>
                              </p:par>
                              <p:par>
                                <p:cTn id="26" presetID="9" presetClass="emph" presetSubtype="0" grpId="0" nodeType="withEffect">
                                  <p:stCondLst>
                                    <p:cond delay="0"/>
                                  </p:stCondLst>
                                  <p:childTnLst>
                                    <p:set>
                                      <p:cBhvr rctx="PPT">
                                        <p:cTn id="27" dur="indefinite"/>
                                        <p:tgtEl>
                                          <p:spTgt spid="10"/>
                                        </p:tgtEl>
                                        <p:attrNameLst>
                                          <p:attrName>style.opacity</p:attrName>
                                        </p:attrNameLst>
                                      </p:cBhvr>
                                      <p:to>
                                        <p:strVal val="0.25"/>
                                      </p:to>
                                    </p:set>
                                    <p:animEffect filter="image" prLst="opacity: 0.25">
                                      <p:cBhvr rctx="IE">
                                        <p:cTn id="28" dur="indefinite"/>
                                        <p:tgtEl>
                                          <p:spTgt spid="10"/>
                                        </p:tgtEl>
                                      </p:cBhvr>
                                    </p:animEffect>
                                  </p:childTnLst>
                                </p:cTn>
                              </p:par>
                              <p:par>
                                <p:cTn id="29" presetID="9" presetClass="emph" presetSubtype="0" grpId="0" nodeType="withEffect">
                                  <p:stCondLst>
                                    <p:cond delay="0"/>
                                  </p:stCondLst>
                                  <p:childTnLst>
                                    <p:set>
                                      <p:cBhvr rctx="PPT">
                                        <p:cTn id="30" dur="indefinite"/>
                                        <p:tgtEl>
                                          <p:spTgt spid="11"/>
                                        </p:tgtEl>
                                        <p:attrNameLst>
                                          <p:attrName>style.opacity</p:attrName>
                                        </p:attrNameLst>
                                      </p:cBhvr>
                                      <p:to>
                                        <p:strVal val="0.25"/>
                                      </p:to>
                                    </p:set>
                                    <p:animEffect filter="image" prLst="opacity: 0.25">
                                      <p:cBhvr rctx="IE">
                                        <p:cTn id="31" dur="indefinite"/>
                                        <p:tgtEl>
                                          <p:spTgt spid="11"/>
                                        </p:tgtEl>
                                      </p:cBhvr>
                                    </p:animEffect>
                                  </p:childTnLst>
                                </p:cTn>
                              </p:par>
                              <p:par>
                                <p:cTn id="32" presetID="9" presetClass="emph" presetSubtype="0" grpId="0" nodeType="withEffect">
                                  <p:stCondLst>
                                    <p:cond delay="0"/>
                                  </p:stCondLst>
                                  <p:childTnLst>
                                    <p:set>
                                      <p:cBhvr rctx="PPT">
                                        <p:cTn id="33" dur="indefinite"/>
                                        <p:tgtEl>
                                          <p:spTgt spid="12"/>
                                        </p:tgtEl>
                                        <p:attrNameLst>
                                          <p:attrName>style.opacity</p:attrName>
                                        </p:attrNameLst>
                                      </p:cBhvr>
                                      <p:to>
                                        <p:strVal val="0.25"/>
                                      </p:to>
                                    </p:set>
                                    <p:animEffect filter="image" prLst="opacity: 0.25">
                                      <p:cBhvr rctx="IE">
                                        <p:cTn id="34" dur="indefinite"/>
                                        <p:tgtEl>
                                          <p:spTgt spid="12"/>
                                        </p:tgtEl>
                                      </p:cBhvr>
                                    </p:animEffect>
                                  </p:childTnLst>
                                </p:cTn>
                              </p:par>
                              <p:par>
                                <p:cTn id="35" presetID="9" presetClass="emph" presetSubtype="0" grpId="0" nodeType="withEffect">
                                  <p:stCondLst>
                                    <p:cond delay="0"/>
                                  </p:stCondLst>
                                  <p:childTnLst>
                                    <p:set>
                                      <p:cBhvr rctx="PPT">
                                        <p:cTn id="36" dur="indefinite"/>
                                        <p:tgtEl>
                                          <p:spTgt spid="13"/>
                                        </p:tgtEl>
                                        <p:attrNameLst>
                                          <p:attrName>style.opacity</p:attrName>
                                        </p:attrNameLst>
                                      </p:cBhvr>
                                      <p:to>
                                        <p:strVal val="0.25"/>
                                      </p:to>
                                    </p:set>
                                    <p:animEffect filter="image" prLst="opacity: 0.25">
                                      <p:cBhvr rctx="IE">
                                        <p:cTn id="37" dur="indefinite"/>
                                        <p:tgtEl>
                                          <p:spTgt spid="13"/>
                                        </p:tgtEl>
                                      </p:cBhvr>
                                    </p:animEffect>
                                  </p:childTnLst>
                                </p:cTn>
                              </p:par>
                              <p:par>
                                <p:cTn id="38" presetID="9" presetClass="emph" presetSubtype="0" grpId="0" nodeType="withEffect">
                                  <p:stCondLst>
                                    <p:cond delay="0"/>
                                  </p:stCondLst>
                                  <p:childTnLst>
                                    <p:set>
                                      <p:cBhvr rctx="PPT">
                                        <p:cTn id="39" dur="indefinite"/>
                                        <p:tgtEl>
                                          <p:spTgt spid="14"/>
                                        </p:tgtEl>
                                        <p:attrNameLst>
                                          <p:attrName>style.opacity</p:attrName>
                                        </p:attrNameLst>
                                      </p:cBhvr>
                                      <p:to>
                                        <p:strVal val="0.25"/>
                                      </p:to>
                                    </p:set>
                                    <p:animEffect filter="image" prLst="opacity: 0.25">
                                      <p:cBhvr rctx="IE">
                                        <p:cTn id="40" dur="indefinite"/>
                                        <p:tgtEl>
                                          <p:spTgt spid="14"/>
                                        </p:tgtEl>
                                      </p:cBhvr>
                                    </p:animEffect>
                                  </p:childTnLst>
                                </p:cTn>
                              </p:par>
                              <p:par>
                                <p:cTn id="41" presetID="9" presetClass="emph" presetSubtype="0" grpId="0" nodeType="withEffect">
                                  <p:stCondLst>
                                    <p:cond delay="0"/>
                                  </p:stCondLst>
                                  <p:childTnLst>
                                    <p:set>
                                      <p:cBhvr rctx="PPT">
                                        <p:cTn id="42" dur="indefinite"/>
                                        <p:tgtEl>
                                          <p:spTgt spid="15"/>
                                        </p:tgtEl>
                                        <p:attrNameLst>
                                          <p:attrName>style.opacity</p:attrName>
                                        </p:attrNameLst>
                                      </p:cBhvr>
                                      <p:to>
                                        <p:strVal val="0.25"/>
                                      </p:to>
                                    </p:set>
                                    <p:animEffect filter="image" prLst="opacity: 0.25">
                                      <p:cBhvr rctx="IE">
                                        <p:cTn id="43" dur="indefinite"/>
                                        <p:tgtEl>
                                          <p:spTgt spid="15"/>
                                        </p:tgtEl>
                                      </p:cBhvr>
                                    </p:animEffect>
                                  </p:childTnLst>
                                </p:cTn>
                              </p:par>
                              <p:par>
                                <p:cTn id="44" presetID="9" presetClass="emph" presetSubtype="0" grpId="0" nodeType="withEffect">
                                  <p:stCondLst>
                                    <p:cond delay="0"/>
                                  </p:stCondLst>
                                  <p:childTnLst>
                                    <p:set>
                                      <p:cBhvr rctx="PPT">
                                        <p:cTn id="45" dur="indefinite"/>
                                        <p:tgtEl>
                                          <p:spTgt spid="16"/>
                                        </p:tgtEl>
                                        <p:attrNameLst>
                                          <p:attrName>style.opacity</p:attrName>
                                        </p:attrNameLst>
                                      </p:cBhvr>
                                      <p:to>
                                        <p:strVal val="0.25"/>
                                      </p:to>
                                    </p:set>
                                    <p:animEffect filter="image" prLst="opacity: 0.25">
                                      <p:cBhvr rctx="IE">
                                        <p:cTn id="46" dur="indefinite"/>
                                        <p:tgtEl>
                                          <p:spTgt spid="16"/>
                                        </p:tgtEl>
                                      </p:cBhvr>
                                    </p:animEffect>
                                  </p:childTnLst>
                                </p:cTn>
                              </p:par>
                              <p:par>
                                <p:cTn id="47" presetID="9" presetClass="emph" presetSubtype="0" grpId="0" nodeType="withEffect">
                                  <p:stCondLst>
                                    <p:cond delay="0"/>
                                  </p:stCondLst>
                                  <p:childTnLst>
                                    <p:set>
                                      <p:cBhvr rctx="PPT">
                                        <p:cTn id="48" dur="indefinite"/>
                                        <p:tgtEl>
                                          <p:spTgt spid="17"/>
                                        </p:tgtEl>
                                        <p:attrNameLst>
                                          <p:attrName>style.opacity</p:attrName>
                                        </p:attrNameLst>
                                      </p:cBhvr>
                                      <p:to>
                                        <p:strVal val="0.25"/>
                                      </p:to>
                                    </p:set>
                                    <p:animEffect filter="image" prLst="opacity: 0.25">
                                      <p:cBhvr rctx="IE">
                                        <p:cTn id="49" dur="indefinite"/>
                                        <p:tgtEl>
                                          <p:spTgt spid="17"/>
                                        </p:tgtEl>
                                      </p:cBhvr>
                                    </p:animEffect>
                                  </p:childTnLst>
                                </p:cTn>
                              </p:par>
                              <p:par>
                                <p:cTn id="50" presetID="9" presetClass="emph" presetSubtype="0" grpId="0" nodeType="withEffect">
                                  <p:stCondLst>
                                    <p:cond delay="0"/>
                                  </p:stCondLst>
                                  <p:childTnLst>
                                    <p:set>
                                      <p:cBhvr rctx="PPT">
                                        <p:cTn id="51" dur="indefinite"/>
                                        <p:tgtEl>
                                          <p:spTgt spid="18"/>
                                        </p:tgtEl>
                                        <p:attrNameLst>
                                          <p:attrName>style.opacity</p:attrName>
                                        </p:attrNameLst>
                                      </p:cBhvr>
                                      <p:to>
                                        <p:strVal val="0.25"/>
                                      </p:to>
                                    </p:set>
                                    <p:animEffect filter="image" prLst="opacity: 0.25">
                                      <p:cBhvr rctx="IE">
                                        <p:cTn id="52"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11" y="1143001"/>
            <a:ext cx="7743979" cy="4114799"/>
          </a:xfrm>
          <a:prstGeom prst="rect">
            <a:avLst/>
          </a:prstGeom>
          <a:noFill/>
        </p:spPr>
        <p:txBody>
          <a:bodyPr wrap="none" rtlCol="0" anchor="ctr">
            <a:noAutofit/>
          </a:bodyPr>
          <a:lstStyle/>
          <a:p>
            <a:pPr algn="ctr"/>
            <a:r>
              <a:rPr lang="en-US" sz="4800" dirty="0" smtClean="0">
                <a:solidFill>
                  <a:srgbClr val="99CC99"/>
                </a:solidFill>
              </a:rPr>
              <a:t>These </a:t>
            </a:r>
            <a:r>
              <a:rPr lang="en-US" sz="4800" dirty="0">
                <a:solidFill>
                  <a:srgbClr val="99CC99"/>
                </a:solidFill>
              </a:rPr>
              <a:t>are what </a:t>
            </a:r>
            <a:endParaRPr lang="en-US" sz="4800" dirty="0" smtClean="0">
              <a:solidFill>
                <a:srgbClr val="99CC99"/>
              </a:solidFill>
            </a:endParaRPr>
          </a:p>
          <a:p>
            <a:pPr algn="ctr"/>
            <a:r>
              <a:rPr lang="en-US" sz="4800" dirty="0" smtClean="0">
                <a:solidFill>
                  <a:srgbClr val="99CC99"/>
                </a:solidFill>
              </a:rPr>
              <a:t>the </a:t>
            </a:r>
            <a:r>
              <a:rPr lang="en-US" sz="4800" dirty="0">
                <a:solidFill>
                  <a:srgbClr val="99CC99"/>
                </a:solidFill>
              </a:rPr>
              <a:t>field templates </a:t>
            </a:r>
            <a:endParaRPr lang="en-US" sz="4800" dirty="0" smtClean="0">
              <a:solidFill>
                <a:srgbClr val="99CC99"/>
              </a:solidFill>
            </a:endParaRPr>
          </a:p>
          <a:p>
            <a:pPr algn="ctr"/>
            <a:r>
              <a:rPr lang="en-US" sz="4800" dirty="0" smtClean="0">
                <a:solidFill>
                  <a:srgbClr val="99CC99"/>
                </a:solidFill>
              </a:rPr>
              <a:t>are </a:t>
            </a:r>
            <a:r>
              <a:rPr lang="en-US" sz="4800" dirty="0">
                <a:solidFill>
                  <a:srgbClr val="99CC99"/>
                </a:solidFill>
              </a:rPr>
              <a:t>using…</a:t>
            </a:r>
          </a:p>
        </p:txBody>
      </p:sp>
    </p:spTree>
    <p:extLst>
      <p:ext uri="{BB962C8B-B14F-4D97-AF65-F5344CB8AC3E}">
        <p14:creationId xmlns:p14="http://schemas.microsoft.com/office/powerpoint/2010/main" xmlns="" val="51887195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Dynamic Controls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407986029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11" y="1143001"/>
            <a:ext cx="7743979" cy="4114799"/>
          </a:xfrm>
          <a:prstGeom prst="rect">
            <a:avLst/>
          </a:prstGeom>
          <a:noFill/>
        </p:spPr>
        <p:txBody>
          <a:bodyPr wrap="none" rtlCol="0" anchor="ctr">
            <a:noAutofit/>
          </a:bodyPr>
          <a:lstStyle/>
          <a:p>
            <a:pPr algn="ctr"/>
            <a:r>
              <a:rPr lang="en-US" sz="4800" dirty="0">
                <a:solidFill>
                  <a:srgbClr val="99CC99"/>
                </a:solidFill>
              </a:rPr>
              <a:t>Could our smart UI and </a:t>
            </a:r>
          </a:p>
          <a:p>
            <a:pPr algn="ctr"/>
            <a:r>
              <a:rPr lang="en-US" sz="4800" dirty="0">
                <a:solidFill>
                  <a:srgbClr val="99CC99"/>
                </a:solidFill>
              </a:rPr>
              <a:t>model deduce an entire page?</a:t>
            </a:r>
          </a:p>
        </p:txBody>
      </p:sp>
    </p:spTree>
    <p:extLst>
      <p:ext uri="{BB962C8B-B14F-4D97-AF65-F5344CB8AC3E}">
        <p14:creationId xmlns:p14="http://schemas.microsoft.com/office/powerpoint/2010/main" xmlns="" val="27413894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Templates</a:t>
            </a:r>
            <a:endParaRPr lang="en-US" dirty="0"/>
          </a:p>
        </p:txBody>
      </p:sp>
      <p:sp>
        <p:nvSpPr>
          <p:cNvPr id="3" name="Rectangle 2"/>
          <p:cNvSpPr/>
          <p:nvPr/>
        </p:nvSpPr>
        <p:spPr bwMode="auto">
          <a:xfrm>
            <a:off x="5349240" y="2519680"/>
            <a:ext cx="2087880" cy="370332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aphicFrame>
        <p:nvGraphicFramePr>
          <p:cNvPr id="4" name="Diagram 3"/>
          <p:cNvGraphicFramePr/>
          <p:nvPr/>
        </p:nvGraphicFramePr>
        <p:xfrm>
          <a:off x="838200" y="1143000"/>
          <a:ext cx="4175760" cy="3007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bwMode="auto">
          <a:xfrm>
            <a:off x="5471160" y="3098800"/>
            <a:ext cx="1844040" cy="9448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Model-Aware Data Controls</a:t>
            </a:r>
          </a:p>
        </p:txBody>
      </p:sp>
      <p:sp>
        <p:nvSpPr>
          <p:cNvPr id="6" name="Rectangle 5"/>
          <p:cNvSpPr/>
          <p:nvPr/>
        </p:nvSpPr>
        <p:spPr bwMode="auto">
          <a:xfrm>
            <a:off x="5471160" y="4119880"/>
            <a:ext cx="1844040" cy="9448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Dynamic Controls</a:t>
            </a:r>
          </a:p>
        </p:txBody>
      </p:sp>
      <p:sp>
        <p:nvSpPr>
          <p:cNvPr id="7" name="Rectangle 6"/>
          <p:cNvSpPr/>
          <p:nvPr/>
        </p:nvSpPr>
        <p:spPr bwMode="auto">
          <a:xfrm>
            <a:off x="5455920" y="5140960"/>
            <a:ext cx="1844040" cy="9448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Field Templates</a:t>
            </a:r>
          </a:p>
        </p:txBody>
      </p:sp>
      <p:sp>
        <p:nvSpPr>
          <p:cNvPr id="8" name="TextBox 7"/>
          <p:cNvSpPr txBox="1"/>
          <p:nvPr/>
        </p:nvSpPr>
        <p:spPr>
          <a:xfrm>
            <a:off x="5669280" y="2611120"/>
            <a:ext cx="1548886" cy="369332"/>
          </a:xfrm>
          <a:prstGeom prst="rect">
            <a:avLst/>
          </a:prstGeom>
          <a:noFill/>
        </p:spPr>
        <p:txBody>
          <a:bodyPr wrap="none" rtlCol="0">
            <a:spAutoFit/>
          </a:bodyPr>
          <a:lstStyle/>
          <a:p>
            <a:r>
              <a:rPr lang="en-US" dirty="0" smtClean="0"/>
              <a:t>Page Template</a:t>
            </a:r>
            <a:endParaRPr lang="en-US" dirty="0"/>
          </a:p>
        </p:txBody>
      </p:sp>
      <p:sp>
        <p:nvSpPr>
          <p:cNvPr id="9" name="Right Arrow 8"/>
          <p:cNvSpPr/>
          <p:nvPr/>
        </p:nvSpPr>
        <p:spPr bwMode="auto">
          <a:xfrm rot="2472611">
            <a:off x="3354864" y="3956485"/>
            <a:ext cx="1892852" cy="579120"/>
          </a:xfrm>
          <a:prstGeom prst="rightArrow">
            <a:avLst>
              <a:gd name="adj1" fmla="val 46132"/>
              <a:gd name="adj2" fmla="val 8895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10/main" xmlns="" val="37608429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
                                        </p:tgtEl>
                                        <p:attrNameLst>
                                          <p:attrName>style.opacity</p:attrName>
                                        </p:attrNameLst>
                                      </p:cBhvr>
                                      <p:to>
                                        <p:strVal val="0.25"/>
                                      </p:to>
                                    </p:set>
                                    <p:animEffect filter="image" prLst="opacity: 0.25">
                                      <p:cBhvr rctx="IE">
                                        <p:cTn id="7" dur="indefinite"/>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Data Driven ASP.NET Web Forms Applications Deep Dive</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Jeff King</a:t>
            </a:r>
          </a:p>
          <a:p>
            <a:r>
              <a:rPr lang="en-US" dirty="0" smtClean="0">
                <a:solidFill>
                  <a:schemeClr val="tx1"/>
                </a:solidFill>
              </a:rPr>
              <a:t>Senior Program Manager</a:t>
            </a:r>
          </a:p>
          <a:p>
            <a:r>
              <a:rPr lang="en-US" dirty="0" smtClean="0">
                <a:solidFill>
                  <a:schemeClr val="tx1"/>
                </a:solidFill>
              </a:rPr>
              <a:t>Microsoft</a:t>
            </a:r>
          </a:p>
          <a:p>
            <a:r>
              <a:rPr lang="en-US" dirty="0" smtClean="0">
                <a:solidFill>
                  <a:schemeClr val="tx1"/>
                </a:solidFill>
              </a:rPr>
              <a:t>Session Code: WIA404</a:t>
            </a:r>
            <a:endParaRPr lang="en-US" dirty="0">
              <a:solidFill>
                <a:schemeClr val="tx1"/>
              </a:solidFill>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11" y="1143001"/>
            <a:ext cx="7743979" cy="4114799"/>
          </a:xfrm>
          <a:prstGeom prst="rect">
            <a:avLst/>
          </a:prstGeom>
          <a:noFill/>
        </p:spPr>
        <p:txBody>
          <a:bodyPr wrap="none" rtlCol="0" anchor="ctr">
            <a:noAutofit/>
          </a:bodyPr>
          <a:lstStyle/>
          <a:p>
            <a:pPr algn="ctr"/>
            <a:r>
              <a:rPr lang="en-US" sz="4800" dirty="0">
                <a:solidFill>
                  <a:srgbClr val="99CC99"/>
                </a:solidFill>
              </a:rPr>
              <a:t>How about </a:t>
            </a:r>
            <a:endParaRPr lang="en-US" sz="4800" dirty="0" smtClean="0">
              <a:solidFill>
                <a:srgbClr val="99CC99"/>
              </a:solidFill>
            </a:endParaRPr>
          </a:p>
          <a:p>
            <a:pPr algn="ctr"/>
            <a:r>
              <a:rPr lang="en-US" sz="4800" dirty="0" smtClean="0">
                <a:solidFill>
                  <a:srgbClr val="99CC99"/>
                </a:solidFill>
              </a:rPr>
              <a:t>an </a:t>
            </a:r>
            <a:r>
              <a:rPr lang="en-US" sz="4800" dirty="0">
                <a:solidFill>
                  <a:srgbClr val="99CC99"/>
                </a:solidFill>
              </a:rPr>
              <a:t>entire application?</a:t>
            </a:r>
          </a:p>
        </p:txBody>
      </p:sp>
    </p:spTree>
    <p:extLst>
      <p:ext uri="{BB962C8B-B14F-4D97-AF65-F5344CB8AC3E}">
        <p14:creationId xmlns:p14="http://schemas.microsoft.com/office/powerpoint/2010/main" xmlns="" val="409933353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a:t>
            </a:r>
            <a:endParaRPr lang="en-US" dirty="0"/>
          </a:p>
        </p:txBody>
      </p:sp>
      <p:grpSp>
        <p:nvGrpSpPr>
          <p:cNvPr id="3" name="Group 2"/>
          <p:cNvGrpSpPr/>
          <p:nvPr/>
        </p:nvGrpSpPr>
        <p:grpSpPr>
          <a:xfrm>
            <a:off x="362468" y="2255520"/>
            <a:ext cx="3228447" cy="1223367"/>
            <a:chOff x="352953" y="2407920"/>
            <a:chExt cx="3228447" cy="1223367"/>
          </a:xfrm>
        </p:grpSpPr>
        <p:sp>
          <p:nvSpPr>
            <p:cNvPr id="4" name="Right Arrow 3"/>
            <p:cNvSpPr/>
            <p:nvPr/>
          </p:nvSpPr>
          <p:spPr bwMode="auto">
            <a:xfrm>
              <a:off x="381000" y="2869287"/>
              <a:ext cx="990600" cy="533400"/>
            </a:xfrm>
            <a:prstGeom prst="rightArrow">
              <a:avLst/>
            </a:prstGeom>
            <a:ln>
              <a:headEnd type="none" w="med" len="med"/>
              <a:tailEnd type="triangle" w="lg" len="lg"/>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Tahoma" pitchFamily="34" charset="0"/>
              </a:endParaRPr>
            </a:p>
          </p:txBody>
        </p:sp>
        <p:sp>
          <p:nvSpPr>
            <p:cNvPr id="5" name="Rectangle 4"/>
            <p:cNvSpPr/>
            <p:nvPr/>
          </p:nvSpPr>
          <p:spPr bwMode="auto">
            <a:xfrm>
              <a:off x="1600200" y="2640687"/>
              <a:ext cx="1981200" cy="990600"/>
            </a:xfrm>
            <a:prstGeom prst="rect">
              <a:avLst/>
            </a:prstGeom>
            <a:ln>
              <a:headEnd type="none" w="med" len="med"/>
              <a:tailEnd type="triangle" w="lg" len="lg"/>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ahoma" pitchFamily="34" charset="0"/>
                </a:rPr>
                <a:t>URL Routing</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ahoma" pitchFamily="34" charset="0"/>
                </a:rPr>
                <a:t>Module</a:t>
              </a:r>
            </a:p>
          </p:txBody>
        </p:sp>
        <p:sp>
          <p:nvSpPr>
            <p:cNvPr id="6" name="TextBox 5"/>
            <p:cNvSpPr txBox="1"/>
            <p:nvPr/>
          </p:nvSpPr>
          <p:spPr>
            <a:xfrm>
              <a:off x="352953" y="2407920"/>
              <a:ext cx="1085332" cy="369332"/>
            </a:xfrm>
            <a:prstGeom prst="rect">
              <a:avLst/>
            </a:prstGeom>
            <a:noFill/>
          </p:spPr>
          <p:txBody>
            <a:bodyPr wrap="square" rtlCol="0">
              <a:spAutoFit/>
            </a:bodyPr>
            <a:lstStyle/>
            <a:p>
              <a:r>
                <a:rPr lang="en-US" dirty="0" smtClean="0"/>
                <a:t>Request</a:t>
              </a:r>
              <a:endParaRPr lang="en-US" dirty="0"/>
            </a:p>
          </p:txBody>
        </p:sp>
      </p:grpSp>
      <p:grpSp>
        <p:nvGrpSpPr>
          <p:cNvPr id="7" name="Group 6"/>
          <p:cNvGrpSpPr/>
          <p:nvPr/>
        </p:nvGrpSpPr>
        <p:grpSpPr>
          <a:xfrm>
            <a:off x="344796" y="4495800"/>
            <a:ext cx="4389120" cy="1269087"/>
            <a:chOff x="335281" y="4648200"/>
            <a:chExt cx="4389120" cy="1269087"/>
          </a:xfrm>
        </p:grpSpPr>
        <p:sp>
          <p:nvSpPr>
            <p:cNvPr id="8" name="Rectangle 7"/>
            <p:cNvSpPr/>
            <p:nvPr/>
          </p:nvSpPr>
          <p:spPr bwMode="auto">
            <a:xfrm>
              <a:off x="1600200" y="4926687"/>
              <a:ext cx="1981200" cy="990600"/>
            </a:xfrm>
            <a:prstGeom prst="rect">
              <a:avLst/>
            </a:prstGeom>
            <a:ln>
              <a:headEnd type="none" w="med" len="med"/>
              <a:tailEnd type="triangle" w="lg" len="lg"/>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dirty="0" smtClean="0">
                  <a:solidFill>
                    <a:schemeClr val="tx1"/>
                  </a:solidFill>
                </a:rPr>
                <a:t>ASPX Page</a:t>
              </a:r>
            </a:p>
            <a:p>
              <a:pPr marL="0" marR="0" indent="0" algn="ctr" defTabSz="914400" rtl="0" eaLnBrk="1" fontAlgn="base" latinLnBrk="0" hangingPunct="1">
                <a:lnSpc>
                  <a:spcPct val="100000"/>
                </a:lnSpc>
                <a:spcBef>
                  <a:spcPct val="0"/>
                </a:spcBef>
                <a:spcAft>
                  <a:spcPct val="0"/>
                </a:spcAft>
                <a:buClrTx/>
                <a:buSzTx/>
                <a:buFontTx/>
                <a:buNone/>
                <a:tabLst/>
              </a:pPr>
              <a:r>
                <a:rPr lang="en-US" dirty="0" smtClean="0">
                  <a:solidFill>
                    <a:schemeClr val="tx1"/>
                  </a:solidFill>
                </a:rPr>
                <a:t>(Http Handler)</a:t>
              </a:r>
              <a:endParaRPr kumimoji="0" lang="en-US" sz="2200" b="0" i="0" u="none" strike="noStrike" cap="none" normalizeH="0" baseline="0" dirty="0" smtClean="0">
                <a:ln>
                  <a:noFill/>
                </a:ln>
                <a:solidFill>
                  <a:schemeClr val="tx1"/>
                </a:solidFill>
                <a:effectLst/>
                <a:latin typeface="Tahoma" pitchFamily="34" charset="0"/>
              </a:endParaRPr>
            </a:p>
          </p:txBody>
        </p:sp>
        <p:sp>
          <p:nvSpPr>
            <p:cNvPr id="9" name="Right Arrow 8"/>
            <p:cNvSpPr/>
            <p:nvPr/>
          </p:nvSpPr>
          <p:spPr bwMode="auto">
            <a:xfrm rot="10800000">
              <a:off x="381000" y="5155287"/>
              <a:ext cx="914400" cy="609600"/>
            </a:xfrm>
            <a:prstGeom prst="rightArrow">
              <a:avLst/>
            </a:prstGeom>
            <a:ln>
              <a:headEnd type="none" w="med" len="med"/>
              <a:tailEnd type="triangle" w="lg" len="lg"/>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Tahoma" pitchFamily="34" charset="0"/>
              </a:endParaRPr>
            </a:p>
          </p:txBody>
        </p:sp>
        <p:sp>
          <p:nvSpPr>
            <p:cNvPr id="10" name="Right Arrow 9"/>
            <p:cNvSpPr/>
            <p:nvPr/>
          </p:nvSpPr>
          <p:spPr bwMode="auto">
            <a:xfrm rot="10800000">
              <a:off x="3733801" y="5231487"/>
              <a:ext cx="990600" cy="533400"/>
            </a:xfrm>
            <a:prstGeom prst="rightArrow">
              <a:avLst/>
            </a:prstGeom>
            <a:ln>
              <a:headEnd type="none" w="med" len="med"/>
              <a:tailEnd type="triangle" w="lg" len="lg"/>
            </a:ln>
          </p:spPr>
          <p:style>
            <a:lnRef idx="1">
              <a:schemeClr val="accent4"/>
            </a:lnRef>
            <a:fillRef idx="3">
              <a:schemeClr val="accent4"/>
            </a:fillRef>
            <a:effectRef idx="2">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Tahoma" pitchFamily="34" charset="0"/>
              </a:endParaRPr>
            </a:p>
          </p:txBody>
        </p:sp>
        <p:sp>
          <p:nvSpPr>
            <p:cNvPr id="11" name="TextBox 10"/>
            <p:cNvSpPr txBox="1"/>
            <p:nvPr/>
          </p:nvSpPr>
          <p:spPr>
            <a:xfrm>
              <a:off x="335281" y="4648200"/>
              <a:ext cx="1158240" cy="369332"/>
            </a:xfrm>
            <a:prstGeom prst="rect">
              <a:avLst/>
            </a:prstGeom>
            <a:noFill/>
          </p:spPr>
          <p:txBody>
            <a:bodyPr wrap="square" rtlCol="0">
              <a:spAutoFit/>
            </a:bodyPr>
            <a:lstStyle/>
            <a:p>
              <a:r>
                <a:rPr lang="en-US" dirty="0" smtClean="0"/>
                <a:t>Response</a:t>
              </a:r>
              <a:endParaRPr lang="en-US" dirty="0"/>
            </a:p>
          </p:txBody>
        </p:sp>
      </p:grpSp>
      <p:grpSp>
        <p:nvGrpSpPr>
          <p:cNvPr id="12" name="Group 11"/>
          <p:cNvGrpSpPr/>
          <p:nvPr/>
        </p:nvGrpSpPr>
        <p:grpSpPr>
          <a:xfrm>
            <a:off x="4077193" y="381000"/>
            <a:ext cx="2790322" cy="2166091"/>
            <a:chOff x="4067678" y="533400"/>
            <a:chExt cx="2790322" cy="2166091"/>
          </a:xfrm>
        </p:grpSpPr>
        <p:sp>
          <p:nvSpPr>
            <p:cNvPr id="13" name="Rectangle 12"/>
            <p:cNvSpPr/>
            <p:nvPr/>
          </p:nvSpPr>
          <p:spPr bwMode="auto">
            <a:xfrm>
              <a:off x="4953000" y="533400"/>
              <a:ext cx="1905000" cy="990600"/>
            </a:xfrm>
            <a:prstGeom prst="rect">
              <a:avLst/>
            </a:prstGeom>
            <a:ln>
              <a:headEnd type="none" w="med" len="med"/>
              <a:tailEnd type="triangle" w="lg" len="lg"/>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ahoma" pitchFamily="34" charset="0"/>
                </a:rPr>
                <a:t>Route Table</a:t>
              </a:r>
            </a:p>
          </p:txBody>
        </p:sp>
        <p:sp>
          <p:nvSpPr>
            <p:cNvPr id="14" name="Right Arrow 13"/>
            <p:cNvSpPr/>
            <p:nvPr/>
          </p:nvSpPr>
          <p:spPr bwMode="auto">
            <a:xfrm rot="18895885">
              <a:off x="3839078" y="1258820"/>
              <a:ext cx="990600" cy="533400"/>
            </a:xfrm>
            <a:prstGeom prst="rightArrow">
              <a:avLst/>
            </a:prstGeom>
            <a:ln>
              <a:headEnd type="none" w="med" len="med"/>
              <a:tailEnd type="triangle" w="lg" len="lg"/>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Tahoma" pitchFamily="34" charset="0"/>
              </a:endParaRPr>
            </a:p>
          </p:txBody>
        </p:sp>
        <p:sp>
          <p:nvSpPr>
            <p:cNvPr id="15" name="Right Arrow 14"/>
            <p:cNvSpPr/>
            <p:nvPr/>
          </p:nvSpPr>
          <p:spPr bwMode="auto">
            <a:xfrm rot="7880537">
              <a:off x="3991478" y="1937491"/>
              <a:ext cx="990600" cy="533400"/>
            </a:xfrm>
            <a:prstGeom prst="rightArrow">
              <a:avLst/>
            </a:prstGeom>
            <a:ln>
              <a:headEnd type="none" w="med" len="med"/>
              <a:tailEnd type="triangle" w="lg" len="lg"/>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Tahoma" pitchFamily="34" charset="0"/>
              </a:endParaRPr>
            </a:p>
          </p:txBody>
        </p:sp>
      </p:grpSp>
      <p:grpSp>
        <p:nvGrpSpPr>
          <p:cNvPr id="16" name="Group 15"/>
          <p:cNvGrpSpPr/>
          <p:nvPr/>
        </p:nvGrpSpPr>
        <p:grpSpPr>
          <a:xfrm>
            <a:off x="3819515" y="2397204"/>
            <a:ext cx="4421353" cy="1107996"/>
            <a:chOff x="3810000" y="2549604"/>
            <a:chExt cx="4421353" cy="1107996"/>
          </a:xfrm>
        </p:grpSpPr>
        <p:sp>
          <p:nvSpPr>
            <p:cNvPr id="17" name="Rectangle 16"/>
            <p:cNvSpPr/>
            <p:nvPr/>
          </p:nvSpPr>
          <p:spPr bwMode="auto">
            <a:xfrm>
              <a:off x="4953000" y="2640687"/>
              <a:ext cx="1905000" cy="990600"/>
            </a:xfrm>
            <a:prstGeom prst="rect">
              <a:avLst/>
            </a:prstGeom>
            <a:ln>
              <a:headEnd type="none" w="med" len="med"/>
              <a:tailEnd type="triangle" w="lg" len="lg"/>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ahoma" pitchFamily="34" charset="0"/>
                </a:rPr>
                <a:t>Dynamic</a:t>
              </a:r>
              <a:r>
                <a:rPr kumimoji="0" lang="en-US" sz="2200" b="0" i="0" u="none" strike="noStrike" cap="none" normalizeH="0" dirty="0" smtClean="0">
                  <a:ln>
                    <a:noFill/>
                  </a:ln>
                  <a:solidFill>
                    <a:schemeClr val="tx1"/>
                  </a:solidFill>
                  <a:effectLst/>
                  <a:latin typeface="Tahoma" pitchFamily="34" charset="0"/>
                </a:rPr>
                <a:t> </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ahoma" pitchFamily="34" charset="0"/>
                </a:rPr>
                <a:t>Route</a:t>
              </a:r>
            </a:p>
          </p:txBody>
        </p:sp>
        <p:sp>
          <p:nvSpPr>
            <p:cNvPr id="18" name="Right Arrow 17"/>
            <p:cNvSpPr/>
            <p:nvPr/>
          </p:nvSpPr>
          <p:spPr bwMode="auto">
            <a:xfrm>
              <a:off x="3810000" y="2869287"/>
              <a:ext cx="990600" cy="533400"/>
            </a:xfrm>
            <a:prstGeom prst="rightArrow">
              <a:avLst/>
            </a:prstGeom>
            <a:ln>
              <a:headEnd type="none" w="med" len="med"/>
              <a:tailEnd type="triangle" w="lg" len="lg"/>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Tahoma" pitchFamily="34" charset="0"/>
              </a:endParaRPr>
            </a:p>
          </p:txBody>
        </p:sp>
        <p:sp>
          <p:nvSpPr>
            <p:cNvPr id="19" name="TextBox 18"/>
            <p:cNvSpPr txBox="1"/>
            <p:nvPr/>
          </p:nvSpPr>
          <p:spPr>
            <a:xfrm>
              <a:off x="6927791" y="2549604"/>
              <a:ext cx="1303562" cy="1107996"/>
            </a:xfrm>
            <a:prstGeom prst="rect">
              <a:avLst/>
            </a:prstGeom>
            <a:noFill/>
          </p:spPr>
          <p:txBody>
            <a:bodyPr wrap="none" rtlCol="0">
              <a:spAutoFit/>
            </a:bodyPr>
            <a:lstStyle/>
            <a:p>
              <a:r>
                <a:rPr lang="en-US" u="sng" dirty="0" smtClean="0"/>
                <a:t>Ensures:</a:t>
              </a:r>
            </a:p>
            <a:p>
              <a:r>
                <a:rPr lang="en-US" dirty="0" smtClean="0"/>
                <a:t>1) Table</a:t>
              </a:r>
            </a:p>
            <a:p>
              <a:r>
                <a:rPr lang="en-US" dirty="0" smtClean="0"/>
                <a:t>2) Action</a:t>
              </a:r>
              <a:endParaRPr lang="en-US" dirty="0"/>
            </a:p>
          </p:txBody>
        </p:sp>
      </p:grpSp>
      <p:grpSp>
        <p:nvGrpSpPr>
          <p:cNvPr id="20" name="Group 19"/>
          <p:cNvGrpSpPr/>
          <p:nvPr/>
        </p:nvGrpSpPr>
        <p:grpSpPr>
          <a:xfrm>
            <a:off x="4962515" y="3631287"/>
            <a:ext cx="4181485" cy="2159913"/>
            <a:chOff x="4953000" y="3783687"/>
            <a:chExt cx="4181485" cy="2159913"/>
          </a:xfrm>
        </p:grpSpPr>
        <p:grpSp>
          <p:nvGrpSpPr>
            <p:cNvPr id="21" name="Group 20"/>
            <p:cNvGrpSpPr/>
            <p:nvPr/>
          </p:nvGrpSpPr>
          <p:grpSpPr>
            <a:xfrm>
              <a:off x="4953000" y="3783687"/>
              <a:ext cx="1905000" cy="2133600"/>
              <a:chOff x="4953000" y="3783687"/>
              <a:chExt cx="1905000" cy="2133600"/>
            </a:xfrm>
          </p:grpSpPr>
          <p:sp>
            <p:nvSpPr>
              <p:cNvPr id="23" name="Rectangle 22"/>
              <p:cNvSpPr/>
              <p:nvPr/>
            </p:nvSpPr>
            <p:spPr bwMode="auto">
              <a:xfrm>
                <a:off x="4953000" y="4926687"/>
                <a:ext cx="1905000" cy="990600"/>
              </a:xfrm>
              <a:prstGeom prst="rect">
                <a:avLst/>
              </a:prstGeom>
              <a:ln>
                <a:headEnd type="none" w="med" len="med"/>
                <a:tailEnd type="triangle" w="lg" len="lg"/>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ahoma" pitchFamily="34" charset="0"/>
                  </a:rPr>
                  <a:t>Dynamic</a:t>
                </a:r>
                <a:r>
                  <a:rPr kumimoji="0" lang="en-US" sz="2000" b="0" i="0" u="none" strike="noStrike" cap="none" normalizeH="0" dirty="0" smtClean="0">
                    <a:ln>
                      <a:noFill/>
                    </a:ln>
                    <a:solidFill>
                      <a:schemeClr val="tx1"/>
                    </a:solidFill>
                    <a:effectLst/>
                    <a:latin typeface="Tahoma" pitchFamily="34" charset="0"/>
                  </a:rPr>
                  <a:t> R</a:t>
                </a:r>
                <a:r>
                  <a:rPr kumimoji="0" lang="en-US" sz="2000" b="0" i="0" u="none" strike="noStrike" cap="none" normalizeH="0" baseline="0" dirty="0" smtClean="0">
                    <a:ln>
                      <a:noFill/>
                    </a:ln>
                    <a:solidFill>
                      <a:schemeClr val="tx1"/>
                    </a:solidFill>
                    <a:effectLst/>
                    <a:latin typeface="Tahoma" pitchFamily="34" charset="0"/>
                  </a:rPr>
                  <a:t>oute</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ahoma" pitchFamily="34" charset="0"/>
                  </a:rPr>
                  <a:t>Handler</a:t>
                </a:r>
              </a:p>
            </p:txBody>
          </p:sp>
          <p:sp>
            <p:nvSpPr>
              <p:cNvPr id="24" name="Right Arrow 23"/>
              <p:cNvSpPr/>
              <p:nvPr/>
            </p:nvSpPr>
            <p:spPr bwMode="auto">
              <a:xfrm rot="5400000">
                <a:off x="5410200" y="4012287"/>
                <a:ext cx="990600" cy="533400"/>
              </a:xfrm>
              <a:prstGeom prst="rightArrow">
                <a:avLst/>
              </a:prstGeom>
              <a:ln>
                <a:headEnd type="none" w="med" len="med"/>
                <a:tailEnd type="triangle" w="lg" len="lg"/>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Tahoma" pitchFamily="34" charset="0"/>
                </a:endParaRPr>
              </a:p>
            </p:txBody>
          </p:sp>
        </p:grpSp>
        <p:sp>
          <p:nvSpPr>
            <p:cNvPr id="22" name="TextBox 21"/>
            <p:cNvSpPr txBox="1"/>
            <p:nvPr/>
          </p:nvSpPr>
          <p:spPr>
            <a:xfrm>
              <a:off x="6927791" y="4835604"/>
              <a:ext cx="2206694" cy="1107996"/>
            </a:xfrm>
            <a:prstGeom prst="rect">
              <a:avLst/>
            </a:prstGeom>
            <a:noFill/>
          </p:spPr>
          <p:txBody>
            <a:bodyPr wrap="none" rtlCol="0">
              <a:spAutoFit/>
            </a:bodyPr>
            <a:lstStyle/>
            <a:p>
              <a:r>
                <a:rPr lang="en-US" u="sng" dirty="0" smtClean="0"/>
                <a:t>Checks for:</a:t>
              </a:r>
            </a:p>
            <a:p>
              <a:r>
                <a:rPr lang="en-US" dirty="0" smtClean="0"/>
                <a:t>1) Custom Page</a:t>
              </a:r>
            </a:p>
            <a:p>
              <a:r>
                <a:rPr lang="en-US" dirty="0" smtClean="0"/>
                <a:t>2) Scaffold Page</a:t>
              </a:r>
              <a:endParaRPr lang="en-US" dirty="0"/>
            </a:p>
          </p:txBody>
        </p:sp>
      </p:grpSp>
    </p:spTree>
    <p:extLst>
      <p:ext uri="{BB962C8B-B14F-4D97-AF65-F5344CB8AC3E}">
        <p14:creationId xmlns:p14="http://schemas.microsoft.com/office/powerpoint/2010/main" xmlns="" val="15064487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9" presetClass="emph" presetSubtype="0" nodeType="withEffect">
                                  <p:stCondLst>
                                    <p:cond delay="0"/>
                                  </p:stCondLst>
                                  <p:childTnLst>
                                    <p:set>
                                      <p:cBhvr rctx="PPT">
                                        <p:cTn id="8" dur="indefinite"/>
                                        <p:tgtEl>
                                          <p:spTgt spid="3"/>
                                        </p:tgtEl>
                                        <p:attrNameLst>
                                          <p:attrName>style.opacity</p:attrName>
                                        </p:attrNameLst>
                                      </p:cBhvr>
                                      <p:to>
                                        <p:strVal val="0.25"/>
                                      </p:to>
                                    </p:set>
                                    <p:animEffect filter="image" prLst="opacity: 0.25">
                                      <p:cBhvr rctx="IE">
                                        <p:cTn id="9" dur="indefinite"/>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par>
                                <p:cTn id="14" presetID="9" presetClass="emph" presetSubtype="0" nodeType="withEffect">
                                  <p:stCondLst>
                                    <p:cond delay="0"/>
                                  </p:stCondLst>
                                  <p:childTnLst>
                                    <p:set>
                                      <p:cBhvr rctx="PPT">
                                        <p:cTn id="15" dur="indefinite"/>
                                        <p:tgtEl>
                                          <p:spTgt spid="12"/>
                                        </p:tgtEl>
                                        <p:attrNameLst>
                                          <p:attrName>style.opacity</p:attrName>
                                        </p:attrNameLst>
                                      </p:cBhvr>
                                      <p:to>
                                        <p:strVal val="0.25"/>
                                      </p:to>
                                    </p:set>
                                    <p:animEffect filter="image" prLst="opacity: 0.25">
                                      <p:cBhvr rctx="IE">
                                        <p:cTn id="16" dur="indefinite"/>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9" presetClass="emph" presetSubtype="0" nodeType="withEffect">
                                  <p:stCondLst>
                                    <p:cond delay="0"/>
                                  </p:stCondLst>
                                  <p:childTnLst>
                                    <p:set>
                                      <p:cBhvr rctx="PPT">
                                        <p:cTn id="22" dur="indefinite"/>
                                        <p:tgtEl>
                                          <p:spTgt spid="16"/>
                                        </p:tgtEl>
                                        <p:attrNameLst>
                                          <p:attrName>style.opacity</p:attrName>
                                        </p:attrNameLst>
                                      </p:cBhvr>
                                      <p:to>
                                        <p:strVal val="0.25"/>
                                      </p:to>
                                    </p:set>
                                    <p:animEffect filter="image" prLst="opacity: 0.25">
                                      <p:cBhvr rctx="IE">
                                        <p:cTn id="23" dur="indefinite"/>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childTnLst>
                                </p:cTn>
                              </p:par>
                              <p:par>
                                <p:cTn id="28" presetID="9" presetClass="emph" presetSubtype="0" nodeType="withEffect">
                                  <p:stCondLst>
                                    <p:cond delay="0"/>
                                  </p:stCondLst>
                                  <p:childTnLst>
                                    <p:set>
                                      <p:cBhvr rctx="PPT">
                                        <p:cTn id="29" dur="indefinite"/>
                                        <p:tgtEl>
                                          <p:spTgt spid="20"/>
                                        </p:tgtEl>
                                        <p:attrNameLst>
                                          <p:attrName>style.opacity</p:attrName>
                                        </p:attrNameLst>
                                      </p:cBhvr>
                                      <p:to>
                                        <p:strVal val="0.25"/>
                                      </p:to>
                                    </p:set>
                                    <p:animEffect filter="image" prLst="opacity: 0.25">
                                      <p:cBhvr rctx="IE">
                                        <p:cTn id="30" dur="indefinite"/>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Scaffolding</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231385412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QueryBlock Extender</a:t>
            </a:r>
            <a:endParaRPr lang="en-US" dirty="0"/>
          </a:p>
        </p:txBody>
      </p:sp>
      <p:sp>
        <p:nvSpPr>
          <p:cNvPr id="3" name="Content Placeholder 2"/>
          <p:cNvSpPr>
            <a:spLocks noGrp="1"/>
          </p:cNvSpPr>
          <p:nvPr>
            <p:ph idx="1"/>
          </p:nvPr>
        </p:nvSpPr>
        <p:spPr/>
        <p:txBody>
          <a:bodyPr/>
          <a:lstStyle/>
          <a:p>
            <a:r>
              <a:rPr lang="en-US" dirty="0" smtClean="0"/>
              <a:t>Filtering is hard today</a:t>
            </a:r>
          </a:p>
          <a:p>
            <a:r>
              <a:rPr lang="en-US" dirty="0" smtClean="0"/>
              <a:t>Makes common filtering EASY</a:t>
            </a:r>
          </a:p>
          <a:p>
            <a:pPr lvl="1"/>
            <a:r>
              <a:rPr lang="en-US" dirty="0" smtClean="0"/>
              <a:t>Range</a:t>
            </a:r>
          </a:p>
          <a:p>
            <a:pPr lvl="1"/>
            <a:r>
              <a:rPr lang="en-US" dirty="0" smtClean="0"/>
              <a:t>Search</a:t>
            </a:r>
          </a:p>
          <a:p>
            <a:pPr lvl="1"/>
            <a:r>
              <a:rPr lang="en-US" dirty="0" smtClean="0"/>
              <a:t>Control</a:t>
            </a:r>
          </a:p>
          <a:p>
            <a:pPr lvl="1"/>
            <a:r>
              <a:rPr lang="en-US" dirty="0" smtClean="0"/>
              <a:t>User Defined</a:t>
            </a:r>
          </a:p>
          <a:p>
            <a:r>
              <a:rPr lang="en-US" dirty="0" smtClean="0"/>
              <a:t>Supports Entity Framework</a:t>
            </a:r>
          </a:p>
          <a:p>
            <a:r>
              <a:rPr lang="en-US" dirty="0" smtClean="0"/>
              <a:t>Supports </a:t>
            </a:r>
            <a:r>
              <a:rPr lang="en-US" dirty="0" err="1" smtClean="0"/>
              <a:t>Linq</a:t>
            </a:r>
            <a:r>
              <a:rPr lang="en-US" dirty="0" smtClean="0"/>
              <a:t> to SQL</a:t>
            </a:r>
            <a:endParaRPr lang="en-US" dirty="0"/>
          </a:p>
        </p:txBody>
      </p:sp>
    </p:spTree>
    <p:extLst>
      <p:ext uri="{BB962C8B-B14F-4D97-AF65-F5344CB8AC3E}">
        <p14:creationId xmlns:p14="http://schemas.microsoft.com/office/powerpoint/2010/main" xmlns="" val="177335895"/>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QueryBlock Extender</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231385412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Layer</a:t>
            </a:r>
            <a:endParaRPr lang="en-US" dirty="0"/>
          </a:p>
        </p:txBody>
      </p:sp>
      <p:graphicFrame>
        <p:nvGraphicFramePr>
          <p:cNvPr id="3" name="Diagram 2"/>
          <p:cNvGraphicFramePr/>
          <p:nvPr/>
        </p:nvGraphicFramePr>
        <p:xfrm>
          <a:off x="533400" y="1676400"/>
          <a:ext cx="3581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p:cNvGraphicFramePr/>
          <p:nvPr/>
        </p:nvGraphicFramePr>
        <p:xfrm>
          <a:off x="4953000" y="1664208"/>
          <a:ext cx="3584448" cy="4114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p:cNvSpPr txBox="1"/>
          <p:nvPr/>
        </p:nvSpPr>
        <p:spPr>
          <a:xfrm>
            <a:off x="4953000" y="1143000"/>
            <a:ext cx="3581400" cy="307777"/>
          </a:xfrm>
          <a:prstGeom prst="rect">
            <a:avLst/>
          </a:prstGeom>
          <a:noFill/>
        </p:spPr>
        <p:txBody>
          <a:bodyPr wrap="square" lIns="0" tIns="0" rIns="0" bIns="0" rtlCol="0">
            <a:spAutoFit/>
          </a:bodyPr>
          <a:lstStyle/>
          <a:p>
            <a:r>
              <a:rPr lang="en-US" sz="2000" dirty="0" err="1" smtClean="0">
                <a:gradFill>
                  <a:gsLst>
                    <a:gs pos="0">
                      <a:schemeClr val="tx1"/>
                    </a:gs>
                    <a:gs pos="86000">
                      <a:schemeClr val="tx1"/>
                    </a:gs>
                  </a:gsLst>
                  <a:lin ang="5400000" scaled="0"/>
                </a:gradFill>
              </a:rPr>
              <a:t>DomainDataSource</a:t>
            </a:r>
            <a:r>
              <a:rPr lang="en-US" sz="2000" dirty="0" smtClean="0">
                <a:gradFill>
                  <a:gsLst>
                    <a:gs pos="0">
                      <a:schemeClr val="tx1"/>
                    </a:gs>
                    <a:gs pos="86000">
                      <a:schemeClr val="tx1"/>
                    </a:gs>
                  </a:gsLst>
                  <a:lin ang="5400000" scaled="0"/>
                </a:gradFill>
              </a:rPr>
              <a:t> Control</a:t>
            </a:r>
          </a:p>
        </p:txBody>
      </p:sp>
      <p:sp>
        <p:nvSpPr>
          <p:cNvPr id="6" name="TextBox 5"/>
          <p:cNvSpPr txBox="1"/>
          <p:nvPr/>
        </p:nvSpPr>
        <p:spPr>
          <a:xfrm>
            <a:off x="533400" y="1143000"/>
            <a:ext cx="3581400" cy="307777"/>
          </a:xfrm>
          <a:prstGeom prst="rect">
            <a:avLst/>
          </a:prstGeom>
          <a:noFill/>
        </p:spPr>
        <p:txBody>
          <a:bodyPr wrap="square" lIns="0" tIns="0" rIns="0" bIns="0" rtlCol="0">
            <a:spAutoFit/>
          </a:bodyPr>
          <a:lstStyle/>
          <a:p>
            <a:r>
              <a:rPr lang="en-US" sz="2000" dirty="0" smtClean="0">
                <a:gradFill>
                  <a:gsLst>
                    <a:gs pos="0">
                      <a:schemeClr val="tx1"/>
                    </a:gs>
                    <a:gs pos="86000">
                      <a:schemeClr val="tx1"/>
                    </a:gs>
                  </a:gsLst>
                  <a:lin ang="5400000" scaled="0"/>
                </a:gradFill>
              </a:rPr>
              <a:t>Existing Data Source Controls</a:t>
            </a:r>
          </a:p>
        </p:txBody>
      </p:sp>
    </p:spTree>
    <p:extLst>
      <p:ext uri="{BB962C8B-B14F-4D97-AF65-F5344CB8AC3E}">
        <p14:creationId xmlns:p14="http://schemas.microsoft.com/office/powerpoint/2010/main" xmlns="" val="28747891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Dynamic Data in ASP.NET 4.0</a:t>
            </a:r>
          </a:p>
        </p:txBody>
      </p:sp>
      <p:sp>
        <p:nvSpPr>
          <p:cNvPr id="3" name="Content Placeholder 2"/>
          <p:cNvSpPr>
            <a:spLocks noGrp="1"/>
          </p:cNvSpPr>
          <p:nvPr>
            <p:ph sz="half" idx="1"/>
          </p:nvPr>
        </p:nvSpPr>
        <p:spPr/>
        <p:txBody>
          <a:bodyPr/>
          <a:lstStyle/>
          <a:p>
            <a:r>
              <a:rPr lang="en-US" dirty="0"/>
              <a:t>Entity Templates</a:t>
            </a:r>
          </a:p>
          <a:p>
            <a:pPr lvl="1"/>
            <a:r>
              <a:rPr lang="en-US" dirty="0"/>
              <a:t>Easily change look and feel for tables</a:t>
            </a:r>
          </a:p>
          <a:p>
            <a:pPr lvl="1"/>
            <a:r>
              <a:rPr lang="en-US" dirty="0"/>
              <a:t>Automatic templates for </a:t>
            </a:r>
            <a:r>
              <a:rPr lang="en-US" dirty="0" err="1"/>
              <a:t>ListView</a:t>
            </a:r>
            <a:r>
              <a:rPr lang="en-US" dirty="0"/>
              <a:t> and </a:t>
            </a:r>
            <a:r>
              <a:rPr lang="en-US" dirty="0" err="1"/>
              <a:t>FormView</a:t>
            </a:r>
            <a:endParaRPr lang="en-US" dirty="0"/>
          </a:p>
          <a:p>
            <a:pPr lvl="1"/>
            <a:r>
              <a:rPr lang="en-US" dirty="0"/>
              <a:t>Like field templates but for entire object</a:t>
            </a:r>
          </a:p>
          <a:p>
            <a:r>
              <a:rPr lang="en-US" dirty="0"/>
              <a:t>Filters</a:t>
            </a:r>
          </a:p>
          <a:p>
            <a:pPr lvl="1"/>
            <a:r>
              <a:rPr lang="en-US" dirty="0"/>
              <a:t>Templates</a:t>
            </a:r>
          </a:p>
          <a:p>
            <a:pPr lvl="1"/>
            <a:r>
              <a:rPr lang="en-US" dirty="0"/>
              <a:t>Based on the new </a:t>
            </a:r>
            <a:r>
              <a:rPr lang="en-US" dirty="0" err="1" smtClean="0"/>
              <a:t>QueryBlock</a:t>
            </a:r>
            <a:endParaRPr lang="en-US" dirty="0"/>
          </a:p>
        </p:txBody>
      </p:sp>
      <p:sp>
        <p:nvSpPr>
          <p:cNvPr id="4" name="Content Placeholder 3"/>
          <p:cNvSpPr>
            <a:spLocks noGrp="1"/>
          </p:cNvSpPr>
          <p:nvPr>
            <p:ph sz="half" idx="2"/>
          </p:nvPr>
        </p:nvSpPr>
        <p:spPr/>
        <p:txBody>
          <a:bodyPr/>
          <a:lstStyle/>
          <a:p>
            <a:r>
              <a:rPr lang="en-US" dirty="0"/>
              <a:t>Many to Many (Entity Framework)</a:t>
            </a:r>
          </a:p>
          <a:p>
            <a:r>
              <a:rPr lang="en-US" dirty="0"/>
              <a:t>Inheritance (Entity Framework and </a:t>
            </a:r>
            <a:r>
              <a:rPr lang="en-US" dirty="0" err="1"/>
              <a:t>Linq</a:t>
            </a:r>
            <a:r>
              <a:rPr lang="en-US" dirty="0"/>
              <a:t> to SQL)</a:t>
            </a:r>
          </a:p>
          <a:p>
            <a:r>
              <a:rPr lang="en-US" dirty="0"/>
              <a:t>Field Templates</a:t>
            </a:r>
          </a:p>
          <a:p>
            <a:pPr lvl="1"/>
            <a:r>
              <a:rPr lang="en-US" dirty="0" err="1"/>
              <a:t>Url</a:t>
            </a:r>
            <a:r>
              <a:rPr lang="en-US" dirty="0"/>
              <a:t>, Email, </a:t>
            </a:r>
            <a:r>
              <a:rPr lang="en-US" dirty="0" smtClean="0"/>
              <a:t>Enumeration</a:t>
            </a:r>
            <a:endParaRPr lang="en-US" dirty="0"/>
          </a:p>
        </p:txBody>
      </p:sp>
    </p:spTree>
    <p:extLst>
      <p:ext uri="{BB962C8B-B14F-4D97-AF65-F5344CB8AC3E}">
        <p14:creationId xmlns:p14="http://schemas.microsoft.com/office/powerpoint/2010/main" xmlns="" val="3645735841"/>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a:t>http://www.asp.net/dynamicdata</a:t>
            </a:r>
          </a:p>
          <a:p>
            <a:r>
              <a:rPr lang="en-US" dirty="0"/>
              <a:t>http://www.codeplex.com/aspnet</a:t>
            </a:r>
          </a:p>
          <a:p>
            <a:endParaRPr lang="en-US" dirty="0"/>
          </a:p>
          <a:p>
            <a:r>
              <a:rPr lang="en-US" dirty="0"/>
              <a:t>http://blogs.msdn.com/davidebb/</a:t>
            </a:r>
          </a:p>
          <a:p>
            <a:r>
              <a:rPr lang="en-US" dirty="0"/>
              <a:t>http://blogs.msdn.com/marcinon/</a:t>
            </a:r>
          </a:p>
          <a:p>
            <a:r>
              <a:rPr lang="en-US" dirty="0"/>
              <a:t>http://blogs.msdn.com/scothu/</a:t>
            </a:r>
          </a:p>
          <a:p>
            <a:r>
              <a:rPr lang="en-US" dirty="0"/>
              <a:t>http://weblogs.asp.net/scottgu</a:t>
            </a:r>
          </a:p>
          <a:p>
            <a:r>
              <a:rPr lang="en-US" dirty="0"/>
              <a:t>http://www.hanselman.com/blog</a:t>
            </a:r>
          </a:p>
          <a:p>
            <a:endParaRPr lang="en-US" dirty="0"/>
          </a:p>
        </p:txBody>
      </p:sp>
    </p:spTree>
    <p:extLst>
      <p:ext uri="{BB962C8B-B14F-4D97-AF65-F5344CB8AC3E}">
        <p14:creationId xmlns:p14="http://schemas.microsoft.com/office/powerpoint/2010/main" xmlns="" val="4041584315"/>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	</a:t>
            </a:r>
            <a:endParaRPr lang="en-US" dirty="0"/>
          </a:p>
        </p:txBody>
      </p:sp>
      <p:sp>
        <p:nvSpPr>
          <p:cNvPr id="3" name="Content Placeholder 2"/>
          <p:cNvSpPr>
            <a:spLocks noGrp="1"/>
          </p:cNvSpPr>
          <p:nvPr>
            <p:ph idx="1"/>
          </p:nvPr>
        </p:nvSpPr>
        <p:spPr/>
        <p:txBody>
          <a:bodyPr/>
          <a:lstStyle/>
          <a:p>
            <a:r>
              <a:rPr lang="en-US" dirty="0" smtClean="0"/>
              <a:t>Understand ASP.NET 4.0 data advancements</a:t>
            </a:r>
          </a:p>
          <a:p>
            <a:pPr lvl="1"/>
            <a:r>
              <a:rPr lang="en-US" dirty="0" smtClean="0"/>
              <a:t>RAD data continues to be advanced</a:t>
            </a:r>
          </a:p>
          <a:p>
            <a:pPr lvl="1"/>
            <a:r>
              <a:rPr lang="en-US" dirty="0" smtClean="0"/>
              <a:t>Model driven development across multiple presentation layers</a:t>
            </a:r>
          </a:p>
          <a:p>
            <a:pPr lvl="1"/>
            <a:r>
              <a:rPr lang="en-US" dirty="0" smtClean="0"/>
              <a:t>Business logic layer is the future</a:t>
            </a:r>
          </a:p>
        </p:txBody>
      </p:sp>
    </p:spTree>
    <p:extLst>
      <p:ext uri="{BB962C8B-B14F-4D97-AF65-F5344CB8AC3E}">
        <p14:creationId xmlns:p14="http://schemas.microsoft.com/office/powerpoint/2010/main" xmlns="" val="346781000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Driven Web Apps Today…</a:t>
            </a:r>
            <a:endParaRPr lang="en-US" dirty="0"/>
          </a:p>
        </p:txBody>
      </p:sp>
      <p:sp>
        <p:nvSpPr>
          <p:cNvPr id="8" name="TextBox 7"/>
          <p:cNvSpPr txBox="1"/>
          <p:nvPr/>
        </p:nvSpPr>
        <p:spPr>
          <a:xfrm>
            <a:off x="3193931" y="5242560"/>
            <a:ext cx="2756139" cy="584775"/>
          </a:xfrm>
          <a:prstGeom prst="rect">
            <a:avLst/>
          </a:prstGeom>
          <a:noFill/>
        </p:spPr>
        <p:txBody>
          <a:bodyPr wrap="none" rtlCol="0">
            <a:spAutoFit/>
          </a:bodyPr>
          <a:lstStyle/>
          <a:p>
            <a:r>
              <a:rPr lang="en-US" sz="3200" dirty="0" smtClean="0">
                <a:solidFill>
                  <a:srgbClr val="99CC99"/>
                </a:solidFill>
              </a:rPr>
              <a:t>Control Arsenal</a:t>
            </a:r>
            <a:endParaRPr lang="en-US" sz="3200" dirty="0">
              <a:solidFill>
                <a:srgbClr val="99CC99"/>
              </a:solidFill>
            </a:endParaRPr>
          </a:p>
        </p:txBody>
      </p:sp>
      <p:grpSp>
        <p:nvGrpSpPr>
          <p:cNvPr id="21" name="Group 20"/>
          <p:cNvGrpSpPr/>
          <p:nvPr/>
        </p:nvGrpSpPr>
        <p:grpSpPr>
          <a:xfrm>
            <a:off x="1173480" y="1371600"/>
            <a:ext cx="6797040" cy="3703320"/>
            <a:chOff x="838200" y="1371600"/>
            <a:chExt cx="6797040" cy="3703320"/>
          </a:xfrm>
        </p:grpSpPr>
        <p:sp>
          <p:nvSpPr>
            <p:cNvPr id="4" name="Rectangle 3"/>
            <p:cNvSpPr/>
            <p:nvPr/>
          </p:nvSpPr>
          <p:spPr bwMode="auto">
            <a:xfrm>
              <a:off x="4328160" y="1371600"/>
              <a:ext cx="3307080" cy="370332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Rectangle 4"/>
            <p:cNvSpPr/>
            <p:nvPr/>
          </p:nvSpPr>
          <p:spPr bwMode="auto">
            <a:xfrm>
              <a:off x="838200" y="1371600"/>
              <a:ext cx="3307080" cy="370332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extBox 5"/>
            <p:cNvSpPr txBox="1"/>
            <p:nvPr/>
          </p:nvSpPr>
          <p:spPr>
            <a:xfrm>
              <a:off x="1508760" y="1478280"/>
              <a:ext cx="1920975" cy="461665"/>
            </a:xfrm>
            <a:prstGeom prst="rect">
              <a:avLst/>
            </a:prstGeom>
            <a:noFill/>
          </p:spPr>
          <p:txBody>
            <a:bodyPr wrap="none" rtlCol="0">
              <a:spAutoFit/>
            </a:bodyPr>
            <a:lstStyle/>
            <a:p>
              <a:r>
                <a:rPr lang="en-US" sz="2400" b="1" dirty="0" smtClean="0"/>
                <a:t>Data Controls</a:t>
              </a:r>
              <a:endParaRPr lang="en-US" sz="2400" b="1" dirty="0"/>
            </a:p>
          </p:txBody>
        </p:sp>
        <p:sp>
          <p:nvSpPr>
            <p:cNvPr id="7" name="TextBox 6"/>
            <p:cNvSpPr txBox="1"/>
            <p:nvPr/>
          </p:nvSpPr>
          <p:spPr>
            <a:xfrm>
              <a:off x="5059680" y="1478280"/>
              <a:ext cx="1841530" cy="461665"/>
            </a:xfrm>
            <a:prstGeom prst="rect">
              <a:avLst/>
            </a:prstGeom>
            <a:noFill/>
          </p:spPr>
          <p:txBody>
            <a:bodyPr wrap="none" rtlCol="0">
              <a:spAutoFit/>
            </a:bodyPr>
            <a:lstStyle/>
            <a:p>
              <a:r>
                <a:rPr lang="en-US" sz="2400" b="1" dirty="0" smtClean="0"/>
                <a:t>Data Sources</a:t>
              </a:r>
              <a:endParaRPr lang="en-US" sz="2400" b="1" dirty="0"/>
            </a:p>
          </p:txBody>
        </p:sp>
        <p:sp>
          <p:nvSpPr>
            <p:cNvPr id="9" name="Rectangle 8"/>
            <p:cNvSpPr/>
            <p:nvPr/>
          </p:nvSpPr>
          <p:spPr bwMode="auto">
            <a:xfrm>
              <a:off x="975360" y="20421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GridView</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Rectangle 9"/>
            <p:cNvSpPr/>
            <p:nvPr/>
          </p:nvSpPr>
          <p:spPr bwMode="auto">
            <a:xfrm>
              <a:off x="2545080" y="20421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DetailsView</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Rectangle 10"/>
            <p:cNvSpPr/>
            <p:nvPr/>
          </p:nvSpPr>
          <p:spPr bwMode="auto">
            <a:xfrm>
              <a:off x="975360" y="30327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FormView</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bwMode="auto">
            <a:xfrm>
              <a:off x="2545080" y="30327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ListView</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ectangle 12"/>
            <p:cNvSpPr/>
            <p:nvPr/>
          </p:nvSpPr>
          <p:spPr bwMode="auto">
            <a:xfrm>
              <a:off x="975360" y="40233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DataPager</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Rectangle 13"/>
            <p:cNvSpPr/>
            <p:nvPr/>
          </p:nvSpPr>
          <p:spPr bwMode="auto">
            <a:xfrm>
              <a:off x="2545080" y="40233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Repeater</a:t>
              </a:r>
            </a:p>
          </p:txBody>
        </p:sp>
        <p:sp>
          <p:nvSpPr>
            <p:cNvPr id="15" name="Rectangle 14"/>
            <p:cNvSpPr/>
            <p:nvPr/>
          </p:nvSpPr>
          <p:spPr bwMode="auto">
            <a:xfrm>
              <a:off x="4450080" y="20421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Object</a:t>
              </a:r>
            </a:p>
          </p:txBody>
        </p:sp>
        <p:sp>
          <p:nvSpPr>
            <p:cNvPr id="16" name="Rectangle 15"/>
            <p:cNvSpPr/>
            <p:nvPr/>
          </p:nvSpPr>
          <p:spPr bwMode="auto">
            <a:xfrm>
              <a:off x="6019800" y="20421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LINQ</a:t>
              </a:r>
            </a:p>
          </p:txBody>
        </p:sp>
        <p:sp>
          <p:nvSpPr>
            <p:cNvPr id="17" name="Rectangle 16"/>
            <p:cNvSpPr/>
            <p:nvPr/>
          </p:nvSpPr>
          <p:spPr bwMode="auto">
            <a:xfrm>
              <a:off x="4450080" y="30327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Entity</a:t>
              </a:r>
            </a:p>
          </p:txBody>
        </p:sp>
        <p:sp>
          <p:nvSpPr>
            <p:cNvPr id="18" name="Rectangle 17"/>
            <p:cNvSpPr/>
            <p:nvPr/>
          </p:nvSpPr>
          <p:spPr bwMode="auto">
            <a:xfrm>
              <a:off x="6019800" y="30327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SQL</a:t>
              </a:r>
            </a:p>
          </p:txBody>
        </p:sp>
        <p:sp>
          <p:nvSpPr>
            <p:cNvPr id="19" name="Rectangle 18"/>
            <p:cNvSpPr/>
            <p:nvPr/>
          </p:nvSpPr>
          <p:spPr bwMode="auto">
            <a:xfrm>
              <a:off x="4450080" y="40233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Access</a:t>
              </a:r>
            </a:p>
          </p:txBody>
        </p:sp>
        <p:sp>
          <p:nvSpPr>
            <p:cNvPr id="20" name="Rectangle 19"/>
            <p:cNvSpPr/>
            <p:nvPr/>
          </p:nvSpPr>
          <p:spPr bwMode="auto">
            <a:xfrm>
              <a:off x="6019800" y="4023360"/>
              <a:ext cx="149352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XML</a:t>
              </a:r>
            </a:p>
          </p:txBody>
        </p:sp>
      </p:grpSp>
    </p:spTree>
    <p:extLst>
      <p:ext uri="{BB962C8B-B14F-4D97-AF65-F5344CB8AC3E}">
        <p14:creationId xmlns:p14="http://schemas.microsoft.com/office/powerpoint/2010/main" xmlns="" val="401496871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11" y="1143001"/>
            <a:ext cx="7743979" cy="4114799"/>
          </a:xfrm>
          <a:prstGeom prst="rect">
            <a:avLst/>
          </a:prstGeom>
          <a:noFill/>
        </p:spPr>
        <p:txBody>
          <a:bodyPr wrap="none" rtlCol="0" anchor="ctr">
            <a:noAutofit/>
          </a:bodyPr>
          <a:lstStyle/>
          <a:p>
            <a:pPr algn="ctr"/>
            <a:r>
              <a:rPr lang="en-US" sz="4800" dirty="0" smtClean="0">
                <a:solidFill>
                  <a:srgbClr val="99CC99"/>
                </a:solidFill>
              </a:rPr>
              <a:t>These controls are great, </a:t>
            </a:r>
          </a:p>
          <a:p>
            <a:pPr algn="ctr"/>
            <a:r>
              <a:rPr lang="en-US" sz="4800" dirty="0" smtClean="0">
                <a:solidFill>
                  <a:srgbClr val="99CC99"/>
                </a:solidFill>
              </a:rPr>
              <a:t>but we need more…</a:t>
            </a:r>
            <a:endParaRPr lang="en-US" sz="4800" dirty="0">
              <a:solidFill>
                <a:srgbClr val="99CC99"/>
              </a:solidFill>
            </a:endParaRPr>
          </a:p>
        </p:txBody>
      </p:sp>
    </p:spTree>
    <p:extLst>
      <p:ext uri="{BB962C8B-B14F-4D97-AF65-F5344CB8AC3E}">
        <p14:creationId xmlns:p14="http://schemas.microsoft.com/office/powerpoint/2010/main" xmlns="" val="124367594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3200400" y="1066800"/>
            <a:ext cx="2286000" cy="1551194"/>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n-US" sz="2400" u="sng" dirty="0" smtClean="0">
                <a:gradFill>
                  <a:gsLst>
                    <a:gs pos="0">
                      <a:schemeClr val="tx1"/>
                    </a:gs>
                    <a:gs pos="100000">
                      <a:schemeClr val="tx1"/>
                    </a:gs>
                  </a:gsLst>
                  <a:lin ang="5400000" scaled="0"/>
                </a:gradFill>
              </a:rPr>
              <a:t>Id</a:t>
            </a:r>
          </a:p>
          <a:p>
            <a:pPr>
              <a:buFontTx/>
              <a:buNone/>
            </a:pPr>
            <a:r>
              <a:rPr lang="en-US" sz="2400" dirty="0" smtClean="0">
                <a:gradFill>
                  <a:gsLst>
                    <a:gs pos="0">
                      <a:schemeClr val="tx1"/>
                    </a:gs>
                    <a:gs pos="100000">
                      <a:schemeClr val="tx1"/>
                    </a:gs>
                  </a:gsLst>
                  <a:lin ang="5400000" scaled="0"/>
                </a:gradFill>
              </a:rPr>
              <a:t>Primary key</a:t>
            </a:r>
          </a:p>
          <a:p>
            <a:pPr>
              <a:buFontTx/>
              <a:buNone/>
            </a:pPr>
            <a:r>
              <a:rPr lang="en-US" sz="2400" dirty="0" smtClean="0">
                <a:gradFill>
                  <a:gsLst>
                    <a:gs pos="0">
                      <a:schemeClr val="tx1"/>
                    </a:gs>
                    <a:gs pos="100000">
                      <a:schemeClr val="tx1"/>
                    </a:gs>
                  </a:gsLst>
                  <a:lin ang="5400000" scaled="0"/>
                </a:gradFill>
              </a:rPr>
              <a:t>Required</a:t>
            </a:r>
          </a:p>
          <a:p>
            <a:pPr>
              <a:buFontTx/>
              <a:buNone/>
            </a:pPr>
            <a:r>
              <a:rPr lang="en-US" sz="2400" dirty="0" smtClean="0">
                <a:gradFill>
                  <a:gsLst>
                    <a:gs pos="0">
                      <a:schemeClr val="tx1"/>
                    </a:gs>
                    <a:gs pos="100000">
                      <a:schemeClr val="tx1"/>
                    </a:gs>
                  </a:gsLst>
                  <a:lin ang="5400000" scaled="0"/>
                </a:gradFill>
              </a:rPr>
              <a:t>Integer</a:t>
            </a:r>
          </a:p>
        </p:txBody>
      </p:sp>
      <p:sp>
        <p:nvSpPr>
          <p:cNvPr id="2" name="Title 1"/>
          <p:cNvSpPr>
            <a:spLocks noGrp="1"/>
          </p:cNvSpPr>
          <p:nvPr>
            <p:ph type="title"/>
          </p:nvPr>
        </p:nvSpPr>
        <p:spPr/>
        <p:txBody>
          <a:bodyPr/>
          <a:lstStyle/>
          <a:p>
            <a:r>
              <a:rPr lang="en-US" dirty="0" smtClean="0"/>
              <a:t>Rich data models</a:t>
            </a:r>
            <a:endParaRPr lang="en-US" dirty="0"/>
          </a:p>
        </p:txBody>
      </p:sp>
      <p:pic>
        <p:nvPicPr>
          <p:cNvPr id="3" name="Picture 2"/>
          <p:cNvPicPr>
            <a:picLocks noChangeAspect="1" noChangeArrowheads="1"/>
          </p:cNvPicPr>
          <p:nvPr/>
        </p:nvPicPr>
        <p:blipFill>
          <a:blip r:embed="rId5"/>
          <a:srcRect/>
          <a:stretch>
            <a:fillRect/>
          </a:stretch>
        </p:blipFill>
        <p:spPr bwMode="auto">
          <a:xfrm>
            <a:off x="457200" y="1828800"/>
            <a:ext cx="2368867" cy="4067096"/>
          </a:xfrm>
          <a:prstGeom prst="rect">
            <a:avLst/>
          </a:prstGeom>
          <a:noFill/>
          <a:ln w="9525">
            <a:noFill/>
            <a:miter lim="800000"/>
            <a:headEnd/>
            <a:tailEnd/>
          </a:ln>
          <a:effectLst/>
        </p:spPr>
      </p:pic>
      <p:sp>
        <p:nvSpPr>
          <p:cNvPr id="6" name="Text Placeholder 2"/>
          <p:cNvSpPr txBox="1">
            <a:spLocks/>
          </p:cNvSpPr>
          <p:nvPr/>
        </p:nvSpPr>
        <p:spPr>
          <a:xfrm>
            <a:off x="5562600" y="1069848"/>
            <a:ext cx="2286000" cy="1551194"/>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n-US" sz="2400" u="sng" smtClean="0">
                <a:gradFill>
                  <a:gsLst>
                    <a:gs pos="0">
                      <a:schemeClr val="tx1"/>
                    </a:gs>
                    <a:gs pos="100000">
                      <a:schemeClr val="tx1"/>
                    </a:gs>
                  </a:gsLst>
                  <a:lin ang="5400000" scaled="0"/>
                </a:gradFill>
              </a:rPr>
              <a:t>Name</a:t>
            </a:r>
          </a:p>
          <a:p>
            <a:pPr>
              <a:buFontTx/>
              <a:buNone/>
            </a:pPr>
            <a:r>
              <a:rPr lang="en-US" sz="2400" smtClean="0">
                <a:gradFill>
                  <a:gsLst>
                    <a:gs pos="0">
                      <a:schemeClr val="tx1"/>
                    </a:gs>
                    <a:gs pos="100000">
                      <a:schemeClr val="tx1"/>
                    </a:gs>
                  </a:gsLst>
                  <a:lin ang="5400000" scaled="0"/>
                </a:gradFill>
              </a:rPr>
              <a:t>Required</a:t>
            </a:r>
          </a:p>
          <a:p>
            <a:pPr>
              <a:buFontTx/>
              <a:buNone/>
            </a:pPr>
            <a:r>
              <a:rPr lang="en-US" sz="2400" smtClean="0">
                <a:gradFill>
                  <a:gsLst>
                    <a:gs pos="0">
                      <a:schemeClr val="tx1"/>
                    </a:gs>
                    <a:gs pos="100000">
                      <a:schemeClr val="tx1"/>
                    </a:gs>
                  </a:gsLst>
                  <a:lin ang="5400000" scaled="0"/>
                </a:gradFill>
              </a:rPr>
              <a:t>String</a:t>
            </a:r>
          </a:p>
          <a:p>
            <a:pPr>
              <a:buFontTx/>
              <a:buNone/>
            </a:pPr>
            <a:r>
              <a:rPr lang="en-US" sz="2400" smtClean="0">
                <a:gradFill>
                  <a:gsLst>
                    <a:gs pos="0">
                      <a:schemeClr val="tx1"/>
                    </a:gs>
                    <a:gs pos="100000">
                      <a:schemeClr val="tx1"/>
                    </a:gs>
                  </a:gsLst>
                  <a:lin ang="5400000" scaled="0"/>
                </a:gradFill>
              </a:rPr>
              <a:t>Max length of 20</a:t>
            </a:r>
            <a:endParaRPr lang="en-US" sz="2400" dirty="0" smtClean="0">
              <a:gradFill>
                <a:gsLst>
                  <a:gs pos="0">
                    <a:schemeClr val="tx1"/>
                  </a:gs>
                  <a:gs pos="100000">
                    <a:schemeClr val="tx1"/>
                  </a:gs>
                </a:gsLst>
                <a:lin ang="5400000" scaled="0"/>
              </a:gradFill>
            </a:endParaRPr>
          </a:p>
        </p:txBody>
      </p:sp>
      <p:sp>
        <p:nvSpPr>
          <p:cNvPr id="7" name="Text Placeholder 2"/>
          <p:cNvSpPr txBox="1">
            <a:spLocks/>
          </p:cNvSpPr>
          <p:nvPr/>
        </p:nvSpPr>
        <p:spPr>
          <a:xfrm>
            <a:off x="3200400" y="3200400"/>
            <a:ext cx="5105400" cy="114492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n-US" sz="2400" u="sng" smtClean="0">
                <a:gradFill>
                  <a:gsLst>
                    <a:gs pos="0">
                      <a:schemeClr val="tx1"/>
                    </a:gs>
                    <a:gs pos="100000">
                      <a:schemeClr val="tx1"/>
                    </a:gs>
                  </a:gsLst>
                  <a:lin ang="5400000" scaled="0"/>
                </a:gradFill>
              </a:rPr>
              <a:t>Product Number</a:t>
            </a:r>
          </a:p>
          <a:p>
            <a:pPr>
              <a:buFontTx/>
              <a:buNone/>
            </a:pPr>
            <a:r>
              <a:rPr lang="en-US" sz="2400" smtClean="0">
                <a:gradFill>
                  <a:gsLst>
                    <a:gs pos="0">
                      <a:schemeClr val="tx1"/>
                    </a:gs>
                    <a:gs pos="100000">
                      <a:schemeClr val="tx1"/>
                    </a:gs>
                  </a:gsLst>
                  <a:lin ang="5400000" scaled="0"/>
                </a:gradFill>
              </a:rPr>
              <a:t>Required</a:t>
            </a:r>
          </a:p>
          <a:p>
            <a:pPr>
              <a:buFontTx/>
              <a:buNone/>
            </a:pPr>
            <a:r>
              <a:rPr lang="en-US" sz="2400" smtClean="0">
                <a:gradFill>
                  <a:gsLst>
                    <a:gs pos="0">
                      <a:schemeClr val="tx1"/>
                    </a:gs>
                    <a:gs pos="100000">
                      <a:schemeClr val="tx1"/>
                    </a:gs>
                  </a:gsLst>
                  <a:lin ang="5400000" scaled="0"/>
                </a:gradFill>
              </a:rPr>
              <a:t>Display name of “Number”</a:t>
            </a:r>
            <a:endParaRPr lang="en-US" sz="2400" dirty="0" smtClean="0">
              <a:gradFill>
                <a:gsLst>
                  <a:gs pos="0">
                    <a:schemeClr val="tx1"/>
                  </a:gs>
                  <a:gs pos="100000">
                    <a:schemeClr val="tx1"/>
                  </a:gs>
                </a:gsLst>
                <a:lin ang="5400000" scaled="0"/>
              </a:gradFill>
            </a:endParaRPr>
          </a:p>
        </p:txBody>
      </p:sp>
      <p:sp>
        <p:nvSpPr>
          <p:cNvPr id="8" name="Text Placeholder 2"/>
          <p:cNvSpPr txBox="1">
            <a:spLocks/>
          </p:cNvSpPr>
          <p:nvPr/>
        </p:nvSpPr>
        <p:spPr>
          <a:xfrm>
            <a:off x="3200400" y="4876800"/>
            <a:ext cx="2667000" cy="738664"/>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n-US" sz="2400" u="sng" smtClean="0">
                <a:gradFill>
                  <a:gsLst>
                    <a:gs pos="0">
                      <a:schemeClr val="tx1"/>
                    </a:gs>
                    <a:gs pos="100000">
                      <a:schemeClr val="tx1"/>
                    </a:gs>
                  </a:gsLst>
                  <a:lin ang="5400000" scaled="0"/>
                </a:gradFill>
              </a:rPr>
              <a:t>Size</a:t>
            </a:r>
          </a:p>
          <a:p>
            <a:pPr>
              <a:buFontTx/>
              <a:buNone/>
            </a:pPr>
            <a:r>
              <a:rPr lang="en-US" sz="2400" smtClean="0">
                <a:gradFill>
                  <a:gsLst>
                    <a:gs pos="0">
                      <a:schemeClr val="tx1"/>
                    </a:gs>
                    <a:gs pos="100000">
                      <a:schemeClr val="tx1"/>
                    </a:gs>
                  </a:gsLst>
                  <a:lin ang="5400000" scaled="0"/>
                </a:gradFill>
              </a:rPr>
              <a:t>Between 0 and 5</a:t>
            </a:r>
            <a:endParaRPr lang="en-US" sz="2400" dirty="0" smtClean="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xmlns="" val="335077490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11" y="1143001"/>
            <a:ext cx="7743979" cy="4114799"/>
          </a:xfrm>
          <a:prstGeom prst="rect">
            <a:avLst/>
          </a:prstGeom>
          <a:noFill/>
        </p:spPr>
        <p:txBody>
          <a:bodyPr wrap="none" rtlCol="0" anchor="ctr">
            <a:noAutofit/>
          </a:bodyPr>
          <a:lstStyle/>
          <a:p>
            <a:pPr algn="ctr"/>
            <a:r>
              <a:rPr lang="en-US" sz="4800" dirty="0">
                <a:solidFill>
                  <a:srgbClr val="99CC99"/>
                </a:solidFill>
              </a:rPr>
              <a:t>We need these semantics </a:t>
            </a:r>
          </a:p>
          <a:p>
            <a:pPr algn="ctr"/>
            <a:r>
              <a:rPr lang="en-US" sz="4800" dirty="0">
                <a:solidFill>
                  <a:srgbClr val="99CC99"/>
                </a:solidFill>
              </a:rPr>
              <a:t>reflected in our application…</a:t>
            </a:r>
          </a:p>
        </p:txBody>
      </p:sp>
    </p:spTree>
    <p:extLst>
      <p:ext uri="{BB962C8B-B14F-4D97-AF65-F5344CB8AC3E}">
        <p14:creationId xmlns:p14="http://schemas.microsoft.com/office/powerpoint/2010/main" xmlns="" val="212192788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need two things…</a:t>
            </a:r>
            <a:endParaRPr lang="en-US" dirty="0"/>
          </a:p>
        </p:txBody>
      </p:sp>
      <p:graphicFrame>
        <p:nvGraphicFramePr>
          <p:cNvPr id="3" name="Diagram 2"/>
          <p:cNvGraphicFramePr/>
          <p:nvPr/>
        </p:nvGraphicFramePr>
        <p:xfrm>
          <a:off x="762000" y="990600"/>
          <a:ext cx="4175760" cy="3007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up 3"/>
          <p:cNvGrpSpPr/>
          <p:nvPr/>
        </p:nvGrpSpPr>
        <p:grpSpPr>
          <a:xfrm>
            <a:off x="3276600" y="3886200"/>
            <a:ext cx="4934209" cy="1447800"/>
            <a:chOff x="3063240" y="3535680"/>
            <a:chExt cx="4934209" cy="1447800"/>
          </a:xfrm>
        </p:grpSpPr>
        <p:sp>
          <p:nvSpPr>
            <p:cNvPr id="5" name="Rectangle 4"/>
            <p:cNvSpPr/>
            <p:nvPr/>
          </p:nvSpPr>
          <p:spPr bwMode="auto">
            <a:xfrm>
              <a:off x="4556760" y="3688080"/>
              <a:ext cx="2407920" cy="12954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Model-Aware Data Controls</a:t>
              </a:r>
            </a:p>
          </p:txBody>
        </p:sp>
        <p:sp>
          <p:nvSpPr>
            <p:cNvPr id="6" name="Right Arrow 5"/>
            <p:cNvSpPr/>
            <p:nvPr/>
          </p:nvSpPr>
          <p:spPr bwMode="auto">
            <a:xfrm rot="2472611">
              <a:off x="3063240" y="3535680"/>
              <a:ext cx="1417320" cy="579120"/>
            </a:xfrm>
            <a:prstGeom prst="rightArrow">
              <a:avLst>
                <a:gd name="adj1" fmla="val 46132"/>
                <a:gd name="adj2" fmla="val 8895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TextBox 6"/>
            <p:cNvSpPr txBox="1"/>
            <p:nvPr/>
          </p:nvSpPr>
          <p:spPr>
            <a:xfrm>
              <a:off x="7117080" y="3901440"/>
              <a:ext cx="880369" cy="923330"/>
            </a:xfrm>
            <a:prstGeom prst="rect">
              <a:avLst/>
            </a:prstGeom>
            <a:noFill/>
          </p:spPr>
          <p:txBody>
            <a:bodyPr wrap="none" rtlCol="0">
              <a:spAutoFit/>
            </a:bodyPr>
            <a:lstStyle/>
            <a:p>
              <a:r>
                <a:rPr lang="en-US" sz="5400" dirty="0" smtClean="0"/>
                <a:t>#2</a:t>
              </a:r>
              <a:endParaRPr lang="en-US" sz="5400" dirty="0"/>
            </a:p>
          </p:txBody>
        </p:sp>
      </p:grpSp>
      <p:sp>
        <p:nvSpPr>
          <p:cNvPr id="8" name="TextBox 7"/>
          <p:cNvSpPr txBox="1"/>
          <p:nvPr/>
        </p:nvSpPr>
        <p:spPr>
          <a:xfrm>
            <a:off x="5105400" y="1447800"/>
            <a:ext cx="880369" cy="923330"/>
          </a:xfrm>
          <a:prstGeom prst="rect">
            <a:avLst/>
          </a:prstGeom>
          <a:noFill/>
        </p:spPr>
        <p:txBody>
          <a:bodyPr wrap="none" rtlCol="0">
            <a:spAutoFit/>
          </a:bodyPr>
          <a:lstStyle/>
          <a:p>
            <a:r>
              <a:rPr lang="en-US" sz="5400" dirty="0" smtClean="0"/>
              <a:t>#1</a:t>
            </a:r>
            <a:endParaRPr lang="en-US" sz="5400" dirty="0"/>
          </a:p>
        </p:txBody>
      </p:sp>
    </p:spTree>
    <p:extLst>
      <p:ext uri="{BB962C8B-B14F-4D97-AF65-F5344CB8AC3E}">
        <p14:creationId xmlns:p14="http://schemas.microsoft.com/office/powerpoint/2010/main" xmlns="" val="55211828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Model Aware UI</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166873038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2026</TotalTime>
  <Words>637</Words>
  <Application>Microsoft Office PowerPoint</Application>
  <PresentationFormat>On-screen Show (4:3)</PresentationFormat>
  <Paragraphs>198</Paragraphs>
  <Slides>31</Slides>
  <Notes>30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TechEd09_Europe</vt:lpstr>
      <vt:lpstr>TechEd09_Europe template</vt:lpstr>
      <vt:lpstr>Slide 1</vt:lpstr>
      <vt:lpstr>Data Driven ASP.NET Web Forms Applications Deep Dive</vt:lpstr>
      <vt:lpstr>Session Objectives </vt:lpstr>
      <vt:lpstr>Data Driven Web Apps Today…</vt:lpstr>
      <vt:lpstr>Slide 5</vt:lpstr>
      <vt:lpstr>Rich data models</vt:lpstr>
      <vt:lpstr>Slide 7</vt:lpstr>
      <vt:lpstr>We need two things…</vt:lpstr>
      <vt:lpstr>Model Aware UI</vt:lpstr>
      <vt:lpstr>Slide 10</vt:lpstr>
      <vt:lpstr>Field Templates</vt:lpstr>
      <vt:lpstr>Slide 12</vt:lpstr>
      <vt:lpstr>Templating</vt:lpstr>
      <vt:lpstr>Slide 14</vt:lpstr>
      <vt:lpstr>Data controls now…</vt:lpstr>
      <vt:lpstr>Slide 16</vt:lpstr>
      <vt:lpstr>Dynamic Controls</vt:lpstr>
      <vt:lpstr>Slide 18</vt:lpstr>
      <vt:lpstr>Page Templates</vt:lpstr>
      <vt:lpstr>Slide 20</vt:lpstr>
      <vt:lpstr>Routing</vt:lpstr>
      <vt:lpstr>Scaffolding</vt:lpstr>
      <vt:lpstr>QueryBlock Extender</vt:lpstr>
      <vt:lpstr>QueryBlock Extender</vt:lpstr>
      <vt:lpstr>Business Layer</vt:lpstr>
      <vt:lpstr>Dynamic Data in ASP.NET 4.0</vt:lpstr>
      <vt:lpstr>Resources</vt:lpstr>
      <vt:lpstr>Slide 28</vt:lpstr>
      <vt:lpstr>Resources</vt:lpstr>
      <vt:lpstr>Slide 30</vt:lpstr>
      <vt:lpstr>Slide 31</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Jeff King</dc:creator>
  <dc:description>tech·ed Europe 2009</dc:description>
  <cp:lastModifiedBy>cn_user</cp:lastModifiedBy>
  <cp:revision>45</cp:revision>
  <dcterms:created xsi:type="dcterms:W3CDTF">2009-11-01T06:32:57Z</dcterms:created>
  <dcterms:modified xsi:type="dcterms:W3CDTF">2009-11-11T15:26:14Z</dcterms:modified>
</cp:coreProperties>
</file>