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41" r:id="rId1"/>
    <p:sldMasterId id="2147483753" r:id="rId2"/>
    <p:sldMasterId id="2147483755" r:id="rId3"/>
    <p:sldMasterId id="2147483771" r:id="rId4"/>
    <p:sldMasterId id="2147483785" r:id="rId5"/>
  </p:sldMasterIdLst>
  <p:notesMasterIdLst>
    <p:notesMasterId r:id="rId52"/>
  </p:notesMasterIdLst>
  <p:handoutMasterIdLst>
    <p:handoutMasterId r:id="rId53"/>
  </p:handoutMasterIdLst>
  <p:sldIdLst>
    <p:sldId id="256" r:id="rId6"/>
    <p:sldId id="257" r:id="rId7"/>
    <p:sldId id="299" r:id="rId8"/>
    <p:sldId id="434" r:id="rId9"/>
    <p:sldId id="371" r:id="rId10"/>
    <p:sldId id="356" r:id="rId11"/>
    <p:sldId id="368" r:id="rId12"/>
    <p:sldId id="396" r:id="rId13"/>
    <p:sldId id="430" r:id="rId14"/>
    <p:sldId id="401" r:id="rId15"/>
    <p:sldId id="411" r:id="rId16"/>
    <p:sldId id="403" r:id="rId17"/>
    <p:sldId id="404" r:id="rId18"/>
    <p:sldId id="365" r:id="rId19"/>
    <p:sldId id="303" r:id="rId20"/>
    <p:sldId id="355" r:id="rId21"/>
    <p:sldId id="383" r:id="rId22"/>
    <p:sldId id="384" r:id="rId23"/>
    <p:sldId id="395" r:id="rId24"/>
    <p:sldId id="327" r:id="rId25"/>
    <p:sldId id="329" r:id="rId26"/>
    <p:sldId id="435" r:id="rId27"/>
    <p:sldId id="376" r:id="rId28"/>
    <p:sldId id="377" r:id="rId29"/>
    <p:sldId id="405" r:id="rId30"/>
    <p:sldId id="407" r:id="rId31"/>
    <p:sldId id="374" r:id="rId32"/>
    <p:sldId id="375" r:id="rId33"/>
    <p:sldId id="331" r:id="rId34"/>
    <p:sldId id="332" r:id="rId35"/>
    <p:sldId id="390" r:id="rId36"/>
    <p:sldId id="409" r:id="rId37"/>
    <p:sldId id="410" r:id="rId38"/>
    <p:sldId id="445" r:id="rId39"/>
    <p:sldId id="388" r:id="rId40"/>
    <p:sldId id="444" r:id="rId41"/>
    <p:sldId id="440" r:id="rId42"/>
    <p:sldId id="441" r:id="rId43"/>
    <p:sldId id="442" r:id="rId44"/>
    <p:sldId id="443" r:id="rId45"/>
    <p:sldId id="335" r:id="rId46"/>
    <p:sldId id="426" r:id="rId47"/>
    <p:sldId id="427" r:id="rId48"/>
    <p:sldId id="428" r:id="rId49"/>
    <p:sldId id="446" r:id="rId50"/>
    <p:sldId id="425" r:id="rId51"/>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9"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000000"/>
    <a:srgbClr val="FF4747"/>
    <a:srgbClr val="F6AE1E"/>
    <a:srgbClr val="FFFFFF"/>
    <a:srgbClr val="FF0066"/>
    <a:srgbClr val="F3AF35"/>
    <a:srgbClr val="9C42E6"/>
    <a:srgbClr val="D1943B"/>
    <a:srgbClr val="F8F57B"/>
    <a:srgbClr val="D5B95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7425" autoAdjust="0"/>
    <p:restoredTop sz="81081" autoAdjust="0"/>
  </p:normalViewPr>
  <p:slideViewPr>
    <p:cSldViewPr snapToGrid="0">
      <p:cViewPr>
        <p:scale>
          <a:sx n="89" d="100"/>
          <a:sy n="89" d="100"/>
        </p:scale>
        <p:origin x="-78" y="-72"/>
      </p:cViewPr>
      <p:guideLst>
        <p:guide orient="horz" pos="144"/>
        <p:guide orient="horz" pos="895"/>
        <p:guide orient="horz" pos="1484"/>
        <p:guide orient="horz" pos="1200"/>
        <p:guide orient="horz" pos="2736"/>
        <p:guide orient="horz" pos="4176"/>
        <p:guide orient="horz" pos="4319"/>
        <p:guide pos="2880"/>
        <p:guide pos="244"/>
        <p:guide pos="460"/>
        <p:guide pos="5516"/>
        <p:guide pos="893"/>
        <p:guide pos="5299"/>
      </p:guideLst>
    </p:cSldViewPr>
  </p:slideViewPr>
  <p:notesTextViewPr>
    <p:cViewPr>
      <p:scale>
        <a:sx n="100" d="100"/>
        <a:sy n="100" d="100"/>
      </p:scale>
      <p:origin x="0" y="0"/>
    </p:cViewPr>
  </p:notesTextViewPr>
  <p:sorterViewPr>
    <p:cViewPr>
      <p:scale>
        <a:sx n="30" d="100"/>
        <a:sy n="30" d="100"/>
      </p:scale>
      <p:origin x="0" y="0"/>
    </p:cViewPr>
  </p:sorterViewPr>
  <p:notesViewPr>
    <p:cSldViewPr snapToGrid="0" showGuides="1">
      <p:cViewPr varScale="1">
        <p:scale>
          <a:sx n="59" d="100"/>
          <a:sy n="59" d="100"/>
        </p:scale>
        <p:origin x="-2190"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view3D>
      <c:rotX val="30"/>
      <c:hPercent val="50"/>
      <c:depthPercent val="100"/>
      <c:perspective val="30"/>
    </c:view3D>
    <c:plotArea>
      <c:layout/>
      <c:pie3DChart>
        <c:varyColors val="1"/>
        <c:ser>
          <c:idx val="0"/>
          <c:order val="0"/>
          <c:tx>
            <c:strRef>
              <c:f>Sheet1!$B$1</c:f>
              <c:strCache>
                <c:ptCount val="1"/>
                <c:pt idx="0">
                  <c:v>CPU Cycles Consumed by Top 100 Sites Worldwide</c:v>
                </c:pt>
              </c:strCache>
            </c:strRef>
          </c:tx>
          <c:dLbls>
            <c:showCatName val="1"/>
            <c:showLeaderLines val="1"/>
          </c:dLbls>
          <c:cat>
            <c:strRef>
              <c:f>Sheet1!$A$2:$A$9</c:f>
              <c:strCache>
                <c:ptCount val="8"/>
                <c:pt idx="0">
                  <c:v>Layout</c:v>
                </c:pt>
                <c:pt idx="1">
                  <c:v>Rendering</c:v>
                </c:pt>
                <c:pt idx="2">
                  <c:v>HTML Parsing</c:v>
                </c:pt>
                <c:pt idx="3">
                  <c:v>Marshalling</c:v>
                </c:pt>
                <c:pt idx="4">
                  <c:v>CSS Formatting</c:v>
                </c:pt>
                <c:pt idx="5">
                  <c:v>DOM</c:v>
                </c:pt>
                <c:pt idx="6">
                  <c:v>Jscript</c:v>
                </c:pt>
                <c:pt idx="7">
                  <c:v>Other</c:v>
                </c:pt>
              </c:strCache>
            </c:strRef>
          </c:cat>
          <c:val>
            <c:numRef>
              <c:f>Sheet1!$B$2:$B$9</c:f>
              <c:numCache>
                <c:formatCode>General</c:formatCode>
                <c:ptCount val="8"/>
                <c:pt idx="0">
                  <c:v>0.43000000000000033</c:v>
                </c:pt>
                <c:pt idx="1">
                  <c:v>0.27</c:v>
                </c:pt>
                <c:pt idx="2">
                  <c:v>3.0000000000000009E-2</c:v>
                </c:pt>
                <c:pt idx="3">
                  <c:v>7.0000000000000034E-2</c:v>
                </c:pt>
                <c:pt idx="4">
                  <c:v>9.0000000000000052E-2</c:v>
                </c:pt>
                <c:pt idx="5">
                  <c:v>5.0000000000000017E-2</c:v>
                </c:pt>
                <c:pt idx="6">
                  <c:v>3.0000000000000009E-2</c:v>
                </c:pt>
                <c:pt idx="7">
                  <c:v>3.0000000000000009E-2</c:v>
                </c:pt>
              </c:numCache>
            </c:numRef>
          </c:val>
        </c:ser>
        <c:dLbls>
          <c:showCatName val="1"/>
        </c:dLbls>
      </c:pie3DChart>
    </c:plotArea>
    <c:plotVisOnly val="1"/>
    <c:dispBlanksAs val="zero"/>
  </c:chart>
  <c:txPr>
    <a:bodyPr/>
    <a:lstStyle/>
    <a:p>
      <a:pPr>
        <a:defRPr sz="20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view3D>
      <c:rotX val="30"/>
      <c:hPercent val="50"/>
      <c:depthPercent val="100"/>
      <c:perspective val="30"/>
    </c:view3D>
    <c:plotArea>
      <c:layout>
        <c:manualLayout>
          <c:layoutTarget val="inner"/>
          <c:xMode val="edge"/>
          <c:yMode val="edge"/>
          <c:x val="1.1711726218271935E-3"/>
          <c:y val="0.16578725939722436"/>
          <c:w val="0.71714774916939061"/>
          <c:h val="0.82881511893089665"/>
        </c:manualLayout>
      </c:layout>
      <c:pie3DChart>
        <c:varyColors val="1"/>
        <c:ser>
          <c:idx val="0"/>
          <c:order val="0"/>
          <c:tx>
            <c:strRef>
              <c:f>Sheet1!$B$1</c:f>
              <c:strCache>
                <c:ptCount val="1"/>
                <c:pt idx="0">
                  <c:v>Chart Title</c:v>
                </c:pt>
              </c:strCache>
            </c:strRef>
          </c:tx>
          <c:dPt>
            <c:idx val="0"/>
            <c:spPr>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atMod val="300000"/>
                  </a:schemeClr>
                </a:contourClr>
              </a:sp3d>
            </c:spPr>
          </c:dPt>
          <c:dPt>
            <c:idx val="1"/>
            <c:spPr>
              <a:gradFill rotWithShape="1">
                <a:gsLst>
                  <a:gs pos="0">
                    <a:schemeClr val="accent5">
                      <a:shade val="15000"/>
                      <a:satMod val="180000"/>
                    </a:schemeClr>
                  </a:gs>
                  <a:gs pos="50000">
                    <a:schemeClr val="accent5">
                      <a:shade val="45000"/>
                      <a:satMod val="170000"/>
                    </a:schemeClr>
                  </a:gs>
                  <a:gs pos="70000">
                    <a:schemeClr val="accent5">
                      <a:tint val="99000"/>
                      <a:shade val="65000"/>
                      <a:satMod val="155000"/>
                    </a:schemeClr>
                  </a:gs>
                  <a:gs pos="100000">
                    <a:schemeClr val="accent5">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5">
                    <a:satMod val="300000"/>
                  </a:schemeClr>
                </a:contourClr>
              </a:sp3d>
            </c:spPr>
          </c:dPt>
          <c:dLbls>
            <c:numFmt formatCode="General" sourceLinked="0"/>
            <c:txPr>
              <a:bodyPr/>
              <a:lstStyle/>
              <a:p>
                <a:pPr>
                  <a:defRPr sz="2800">
                    <a:effectLst>
                      <a:outerShdw blurRad="38100" dist="38100" dir="2700000" algn="tl">
                        <a:srgbClr val="000000">
                          <a:alpha val="43137"/>
                        </a:srgbClr>
                      </a:outerShdw>
                    </a:effectLst>
                  </a:defRPr>
                </a:pPr>
                <a:endParaRPr lang="en-US"/>
              </a:p>
            </c:txPr>
            <c:showPercent val="1"/>
            <c:showLeaderLines val="1"/>
          </c:dLbls>
          <c:cat>
            <c:strRef>
              <c:f>Sheet1!$A$2:$A$3</c:f>
              <c:strCache>
                <c:ptCount val="2"/>
                <c:pt idx="0">
                  <c:v>Layout, Rendering, Formatting, …</c:v>
                </c:pt>
                <c:pt idx="1">
                  <c:v>JScript &amp; DOM</c:v>
                </c:pt>
              </c:strCache>
            </c:strRef>
          </c:cat>
          <c:val>
            <c:numRef>
              <c:f>Sheet1!$B$2:$B$3</c:f>
              <c:numCache>
                <c:formatCode>General</c:formatCode>
                <c:ptCount val="2"/>
                <c:pt idx="0">
                  <c:v>67.289999999999992</c:v>
                </c:pt>
                <c:pt idx="1">
                  <c:v>32.71</c:v>
                </c:pt>
              </c:numCache>
            </c:numRef>
          </c:val>
        </c:ser>
      </c:pie3DChart>
    </c:plotArea>
    <c:legend>
      <c:legendPos val="r"/>
      <c:layout>
        <c:manualLayout>
          <c:xMode val="edge"/>
          <c:yMode val="edge"/>
          <c:x val="0.68731558861890729"/>
          <c:y val="5.0172829568019085E-2"/>
          <c:w val="0.30450445228088935"/>
          <c:h val="0.90717617490053659"/>
        </c:manualLayout>
      </c:layout>
      <c:txPr>
        <a:bodyPr/>
        <a:lstStyle/>
        <a:p>
          <a:pPr>
            <a:defRPr sz="2400">
              <a:effectLst>
                <a:outerShdw blurRad="38100" dist="38100" dir="2700000" algn="tl">
                  <a:srgbClr val="000000">
                    <a:alpha val="43137"/>
                  </a:srgbClr>
                </a:outerShdw>
              </a:effectLst>
            </a:defRPr>
          </a:pPr>
          <a:endParaRPr lang="en-US"/>
        </a:p>
      </c:txPr>
    </c:legend>
    <c:plotVisOnly val="1"/>
    <c:dispBlanksAs val="zero"/>
  </c:chart>
  <c:txPr>
    <a:bodyPr/>
    <a:lstStyle/>
    <a:p>
      <a:pPr>
        <a:defRPr sz="1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t>11/10/2009</a:t>
            </a:r>
            <a:endParaRPr lang="en-US" sz="140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Segoe" pitchFamily="34" charset="0"/>
              </a:rPr>
              <a:t>wia403_sardo.pptx</a:t>
            </a:r>
            <a:endParaRPr lang="en-US" sz="1400" dirty="0" smtClean="0">
              <a:solidFill>
                <a:srgbClr val="000000"/>
              </a:solidFill>
              <a:latin typeface="Segoe"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pPr/>
              <a:t>‹#›</a:t>
            </a:fld>
            <a:endParaRPr lang="en-US" sz="1400"/>
          </a:p>
        </p:txBody>
      </p:sp>
    </p:spTree>
    <p:extLst>
      <p:ext uri="{BB962C8B-B14F-4D97-AF65-F5344CB8AC3E}">
        <p14:creationId xmlns:p14="http://schemas.microsoft.com/office/powerpoint/2010/main" xmlns="" val="145375553"/>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TechReady8</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3FBCD4-166E-446F-AF18-7D4A0CF9AEF6}" type="datetimeFigureOut">
              <a:rPr lang="en-US" smtClean="0"/>
              <a:pPr/>
              <a:t>11/10/2009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rPr>
              <a:t>© 2009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a:t>
            </a:r>
            <a:r>
              <a:rPr lang="en-US" dirty="0" smtClean="0">
                <a:solidFill>
                  <a:srgbClr val="000000"/>
                </a:solidFill>
              </a:rPr>
              <a:t>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vl1pPr>
          </a:lstStyle>
          <a:p>
            <a:fld id="{8B263312-38AA-4E1E-B2B5-0F8F122B24FE}" type="slidenum">
              <a:rPr lang="en-US" smtClean="0"/>
              <a:pPr/>
              <a:t>‹#›</a:t>
            </a:fld>
            <a:endParaRPr lang="en-US"/>
          </a:p>
        </p:txBody>
      </p:sp>
    </p:spTree>
    <p:extLst>
      <p:ext uri="{BB962C8B-B14F-4D97-AF65-F5344CB8AC3E}">
        <p14:creationId xmlns:p14="http://schemas.microsoft.com/office/powerpoint/2010/main" xmlns="" val="3245358763"/>
      </p:ext>
    </p:extLst>
  </p:cSld>
  <p:clrMap bg1="lt1" tx1="dk1" bg2="lt2" tx2="dk2" accent1="accent1" accent2="accent2" accent3="accent3" accent4="accent4" accent5="accent5" accent6="accent6" hlink="hlink" folHlink="folHlink"/>
  <p:hf/>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buFontTx/>
              <a:buChar char="-"/>
            </a:pP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a:xfrm>
            <a:off x="0" y="8685213"/>
            <a:ext cx="6172200" cy="457200"/>
          </a:xfrm>
        </p:spPr>
        <p:txBody>
          <a:bodyPr/>
          <a:lstStyle/>
          <a:p>
            <a:endParaRPr lang="en-US" sz="500"/>
          </a:p>
        </p:txBody>
      </p:sp>
      <p:sp>
        <p:nvSpPr>
          <p:cNvPr id="8" name="Slide Number Placeholder 7"/>
          <p:cNvSpPr>
            <a:spLocks noGrp="1"/>
          </p:cNvSpPr>
          <p:nvPr>
            <p:ph type="sldNum"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Wingdings"/>
              <a:buChar char="Ø"/>
            </a:pP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1425" y="558800"/>
            <a:ext cx="4183063" cy="3136900"/>
          </a:xfrm>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1425" y="558800"/>
            <a:ext cx="4183063" cy="3136900"/>
          </a:xfrm>
        </p:spPr>
      </p:sp>
      <p:sp>
        <p:nvSpPr>
          <p:cNvPr id="3" name="Notes Placeholder 2"/>
          <p:cNvSpPr>
            <a:spLocks noGrp="1"/>
          </p:cNvSpPr>
          <p:nvPr>
            <p:ph type="body" idx="1"/>
          </p:nvPr>
        </p:nvSpPr>
        <p:spPr/>
        <p:txBody>
          <a:bodyPr>
            <a:normAutofit/>
          </a:bodyPr>
          <a:lstStyle/>
          <a:p>
            <a:pPr>
              <a:buFont typeface="Arial" pitchFamily="34" charset="0"/>
              <a:buNone/>
            </a:pPr>
            <a:endParaRPr lang="en-US" dirty="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lvl="1">
              <a:buFont typeface="Arial" pitchFamily="34" charset="0"/>
              <a:buChar char="•"/>
            </a:pPr>
            <a:endParaRPr lang="en-US" dirty="0"/>
          </a:p>
        </p:txBody>
      </p:sp>
      <p:sp>
        <p:nvSpPr>
          <p:cNvPr id="4" name="Header Placeholder 3"/>
          <p:cNvSpPr>
            <a:spLocks noGrp="1"/>
          </p:cNvSpPr>
          <p:nvPr>
            <p:ph type="hdr" sz="quarter" idx="10"/>
          </p:nvPr>
        </p:nvSpPr>
        <p:spPr/>
        <p:txBody>
          <a:bodyPr/>
          <a:lstStyle/>
          <a:p>
            <a:pPr algn="l" defTabSz="914363" rtl="0"/>
            <a:endParaRPr lang="en-US" sz="1200" kern="1200">
              <a:solidFill>
                <a:prstClr val="black"/>
              </a:solidFill>
              <a:latin typeface="Calibri"/>
              <a:ea typeface="+mn-ea"/>
              <a:cs typeface="+mn-cs"/>
            </a:endParaRPr>
          </a:p>
        </p:txBody>
      </p:sp>
      <p:sp>
        <p:nvSpPr>
          <p:cNvPr id="5" name="Date Placeholder 4"/>
          <p:cNvSpPr>
            <a:spLocks noGrp="1"/>
          </p:cNvSpPr>
          <p:nvPr>
            <p:ph type="dt" idx="11"/>
          </p:nvPr>
        </p:nvSpPr>
        <p:spPr/>
        <p:txBody>
          <a:bodyPr/>
          <a:lstStyle/>
          <a:p>
            <a:pPr algn="r" defTabSz="914363" rtl="0"/>
            <a:endParaRPr lang="en-US" sz="1200" kern="1200">
              <a:solidFill>
                <a:prstClr val="black"/>
              </a:solidFill>
              <a:latin typeface="Calibri"/>
              <a:ea typeface="+mn-ea"/>
              <a:cs typeface="+mn-cs"/>
            </a:endParaRPr>
          </a:p>
        </p:txBody>
      </p:sp>
      <p:sp>
        <p:nvSpPr>
          <p:cNvPr id="6" name="Footer Placeholder 5"/>
          <p:cNvSpPr>
            <a:spLocks noGrp="1"/>
          </p:cNvSpPr>
          <p:nvPr>
            <p:ph type="ftr" sz="quarter" idx="12"/>
          </p:nvPr>
        </p:nvSpPr>
        <p:spPr/>
        <p:txBody>
          <a:bodyPr/>
          <a:lstStyle/>
          <a:p>
            <a:pPr algn="l" defTabSz="914363" rtl="0"/>
            <a:endParaRPr lang="en-US" sz="1200" kern="1200">
              <a:solidFill>
                <a:prstClr val="black"/>
              </a:solidFill>
              <a:latin typeface="Calibri"/>
              <a:ea typeface="+mn-ea"/>
              <a:cs typeface="+mn-cs"/>
            </a:endParaRPr>
          </a:p>
        </p:txBody>
      </p:sp>
      <p:sp>
        <p:nvSpPr>
          <p:cNvPr id="8" name="Slide Number Placeholder 7"/>
          <p:cNvSpPr>
            <a:spLocks noGrp="1"/>
          </p:cNvSpPr>
          <p:nvPr>
            <p:ph type="sldNum" sz="quarter" idx="13"/>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lgn="l" defTabSz="914363" rtl="0"/>
            <a:endParaRPr lang="en-US" sz="1200" kern="1200" dirty="0">
              <a:solidFill>
                <a:prstClr val="black"/>
              </a:solidFill>
              <a:latin typeface="Calibri"/>
              <a:ea typeface="+mn-ea"/>
              <a:cs typeface="+mn-cs"/>
            </a:endParaRPr>
          </a:p>
        </p:txBody>
      </p:sp>
      <p:sp>
        <p:nvSpPr>
          <p:cNvPr id="5" name="Date Placeholder 4"/>
          <p:cNvSpPr>
            <a:spLocks noGrp="1"/>
          </p:cNvSpPr>
          <p:nvPr>
            <p:ph type="dt" idx="11"/>
          </p:nvPr>
        </p:nvSpPr>
        <p:spPr/>
        <p:txBody>
          <a:bodyPr/>
          <a:lstStyle/>
          <a:p>
            <a:pPr algn="r" defTabSz="914363" rtl="0"/>
            <a:endParaRPr lang="en-US" sz="1200" kern="1200" dirty="0">
              <a:solidFill>
                <a:prstClr val="black"/>
              </a:solidFill>
              <a:latin typeface="Calibri"/>
              <a:ea typeface="+mn-ea"/>
              <a:cs typeface="+mn-cs"/>
            </a:endParaRPr>
          </a:p>
        </p:txBody>
      </p:sp>
      <p:sp>
        <p:nvSpPr>
          <p:cNvPr id="6" name="Footer Placeholder 5"/>
          <p:cNvSpPr>
            <a:spLocks noGrp="1"/>
          </p:cNvSpPr>
          <p:nvPr>
            <p:ph type="ftr" sz="quarter" idx="12"/>
          </p:nvPr>
        </p:nvSpPr>
        <p:spPr/>
        <p:txBody>
          <a:bodyPr/>
          <a:lstStyle/>
          <a:p>
            <a:pPr algn="l" defTabSz="914363" rtl="0"/>
            <a:endParaRPr lang="en-US" sz="1200" kern="1200" dirty="0">
              <a:solidFill>
                <a:prstClr val="black"/>
              </a:solidFill>
              <a:latin typeface="Calibri"/>
              <a:ea typeface="+mn-ea"/>
              <a:cs typeface="+mn-cs"/>
            </a:endParaRPr>
          </a:p>
        </p:txBody>
      </p:sp>
      <p:sp>
        <p:nvSpPr>
          <p:cNvPr id="8" name="Slide Number Placeholder 7"/>
          <p:cNvSpPr>
            <a:spLocks noGrp="1"/>
          </p:cNvSpPr>
          <p:nvPr>
            <p:ph type="sldNum" sz="quarter" idx="13"/>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lgn="l" defTabSz="914363" rtl="0"/>
            <a:endParaRPr lang="en-US" sz="1200" kern="1200">
              <a:solidFill>
                <a:prstClr val="black"/>
              </a:solidFill>
              <a:latin typeface="Calibri"/>
              <a:ea typeface="+mn-ea"/>
              <a:cs typeface="+mn-cs"/>
            </a:endParaRPr>
          </a:p>
        </p:txBody>
      </p:sp>
      <p:sp>
        <p:nvSpPr>
          <p:cNvPr id="5" name="Date Placeholder 4"/>
          <p:cNvSpPr>
            <a:spLocks noGrp="1"/>
          </p:cNvSpPr>
          <p:nvPr>
            <p:ph type="dt" idx="11"/>
          </p:nvPr>
        </p:nvSpPr>
        <p:spPr/>
        <p:txBody>
          <a:bodyPr/>
          <a:lstStyle/>
          <a:p>
            <a:pPr algn="r" defTabSz="914363" rtl="0"/>
            <a:endParaRPr lang="en-US" sz="1200" kern="1200">
              <a:solidFill>
                <a:prstClr val="black"/>
              </a:solidFill>
              <a:latin typeface="Calibri"/>
              <a:ea typeface="+mn-ea"/>
              <a:cs typeface="+mn-cs"/>
            </a:endParaRPr>
          </a:p>
        </p:txBody>
      </p:sp>
      <p:sp>
        <p:nvSpPr>
          <p:cNvPr id="6" name="Footer Placeholder 5"/>
          <p:cNvSpPr>
            <a:spLocks noGrp="1"/>
          </p:cNvSpPr>
          <p:nvPr>
            <p:ph type="ftr" sz="quarter" idx="12"/>
          </p:nvPr>
        </p:nvSpPr>
        <p:spPr/>
        <p:txBody>
          <a:bodyPr/>
          <a:lstStyle/>
          <a:p>
            <a:pPr algn="l" defTabSz="914363" rtl="0"/>
            <a:endParaRPr lang="en-US" sz="1200" kern="1200">
              <a:solidFill>
                <a:prstClr val="black"/>
              </a:solidFill>
              <a:latin typeface="Calibri"/>
              <a:ea typeface="+mn-ea"/>
              <a:cs typeface="+mn-cs"/>
            </a:endParaRPr>
          </a:p>
        </p:txBody>
      </p:sp>
      <p:sp>
        <p:nvSpPr>
          <p:cNvPr id="8" name="Slide Number Placeholder 7"/>
          <p:cNvSpPr>
            <a:spLocks noGrp="1"/>
          </p:cNvSpPr>
          <p:nvPr>
            <p:ph type="sldNum" sz="quarter" idx="13"/>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1425" y="558800"/>
            <a:ext cx="4183063" cy="3136900"/>
          </a:xfrm>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1425" y="558800"/>
            <a:ext cx="4183063" cy="3136900"/>
          </a:xfrm>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a:xfrm>
            <a:off x="0" y="8685213"/>
            <a:ext cx="6172200" cy="457200"/>
          </a:xfrm>
        </p:spPr>
        <p:txBody>
          <a:bodyPr/>
          <a:lstStyle/>
          <a:p>
            <a:endParaRPr lang="en-US" sz="500"/>
          </a:p>
        </p:txBody>
      </p:sp>
      <p:sp>
        <p:nvSpPr>
          <p:cNvPr id="8" name="Slide Number Placeholder 7"/>
          <p:cNvSpPr>
            <a:spLocks noGrp="1"/>
          </p:cNvSpPr>
          <p:nvPr>
            <p:ph type="sldNum" sz="quarter" idx="13"/>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1425" y="558800"/>
            <a:ext cx="4183063" cy="3136900"/>
          </a:xfrm>
        </p:spPr>
      </p:sp>
      <p:sp>
        <p:nvSpPr>
          <p:cNvPr id="3" name="Date Placeholder 2"/>
          <p:cNvSpPr>
            <a:spLocks noGrp="1"/>
          </p:cNvSpPr>
          <p:nvPr>
            <p:ph type="dt" idx="10"/>
          </p:nvPr>
        </p:nvSpPr>
        <p:spPr/>
        <p:txBody>
          <a:bodyPr/>
          <a:lstStyle/>
          <a:p>
            <a:endParaRPr lang="en-US"/>
          </a:p>
        </p:txBody>
      </p:sp>
      <p:sp>
        <p:nvSpPr>
          <p:cNvPr id="4" name="Slide Number Placeholder 3"/>
          <p:cNvSpPr>
            <a:spLocks noGrp="1"/>
          </p:cNvSpPr>
          <p:nvPr>
            <p:ph type="sldNum" sz="quarter" idx="11"/>
          </p:nvPr>
        </p:nvSpPr>
        <p:spPr/>
        <p:txBody>
          <a:bodyPr/>
          <a:lstStyle/>
          <a:p>
            <a:endParaRPr lang="en-US"/>
          </a:p>
        </p:txBody>
      </p:sp>
      <p:sp>
        <p:nvSpPr>
          <p:cNvPr id="5" name="Footer Placeholder 4"/>
          <p:cNvSpPr>
            <a:spLocks noGrp="1"/>
          </p:cNvSpPr>
          <p:nvPr>
            <p:ph type="ftr" sz="quarter" idx="12"/>
          </p:nvPr>
        </p:nvSpPr>
        <p:spPr/>
        <p:txBody>
          <a:bodyPr/>
          <a:lstStyle/>
          <a:p>
            <a:endParaRPr lang="en-US" dirty="0" smtClean="0">
              <a:solidFill>
                <a:srgbClr val="000000"/>
              </a:solidFill>
            </a:endParaRPr>
          </a:p>
        </p:txBody>
      </p:sp>
      <p:sp>
        <p:nvSpPr>
          <p:cNvPr id="6" name="Header Placeholder 5"/>
          <p:cNvSpPr>
            <a:spLocks noGrp="1"/>
          </p:cNvSpPr>
          <p:nvPr>
            <p:ph type="hdr" sz="quarter" idx="13"/>
          </p:nvPr>
        </p:nvSpPr>
        <p:spPr/>
        <p:txBody>
          <a:bodyPr/>
          <a:lstStyle/>
          <a:p>
            <a:endParaRPr lang="en-US"/>
          </a:p>
        </p:txBody>
      </p:sp>
      <p:sp>
        <p:nvSpPr>
          <p:cNvPr id="7" name="Notes Placeholder 6"/>
          <p:cNvSpPr>
            <a:spLocks noGrp="1"/>
          </p:cNvSpPr>
          <p:nvPr>
            <p:ph type="body" idx="1"/>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dirty="0"/>
          </a:p>
        </p:txBody>
      </p:sp>
      <p:sp>
        <p:nvSpPr>
          <p:cNvPr id="5" name="Date Placeholder 4"/>
          <p:cNvSpPr>
            <a:spLocks noGrp="1"/>
          </p:cNvSpPr>
          <p:nvPr>
            <p:ph type="dt" idx="10"/>
          </p:nvPr>
        </p:nvSpPr>
        <p:spPr/>
        <p:txBody>
          <a:bodyPr/>
          <a:lstStyle/>
          <a:p>
            <a:endParaRPr lang="en-US"/>
          </a:p>
        </p:txBody>
      </p:sp>
      <p:sp>
        <p:nvSpPr>
          <p:cNvPr id="6" name="Slide Number Placeholder 5"/>
          <p:cNvSpPr>
            <a:spLocks noGrp="1"/>
          </p:cNvSpPr>
          <p:nvPr>
            <p:ph type="sldNum" sz="quarter" idx="11"/>
          </p:nvPr>
        </p:nvSpPr>
        <p:spPr/>
        <p:txBody>
          <a:bodyPr/>
          <a:lstStyle/>
          <a:p>
            <a:endParaRPr lang="en-US"/>
          </a:p>
        </p:txBody>
      </p:sp>
      <p:sp>
        <p:nvSpPr>
          <p:cNvPr id="7" name="Footer Placeholder 6"/>
          <p:cNvSpPr>
            <a:spLocks noGrp="1"/>
          </p:cNvSpPr>
          <p:nvPr>
            <p:ph type="ftr" sz="quarter" idx="12"/>
          </p:nvPr>
        </p:nvSpPr>
        <p:spPr/>
        <p:txBody>
          <a:bodyPr/>
          <a:lstStyle/>
          <a:p>
            <a:endParaRPr lang="en-US" dirty="0" smtClean="0">
              <a:solidFill>
                <a:srgbClr val="000000"/>
              </a:solidFill>
            </a:endParaRPr>
          </a:p>
        </p:txBody>
      </p:sp>
      <p:sp>
        <p:nvSpPr>
          <p:cNvPr id="8" name="Header Placeholder 7"/>
          <p:cNvSpPr>
            <a:spLocks noGrp="1"/>
          </p:cNvSpPr>
          <p:nvPr>
            <p:ph type="hdr" sz="quarter" idx="13"/>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dirty="0"/>
          </a:p>
        </p:txBody>
      </p:sp>
      <p:sp>
        <p:nvSpPr>
          <p:cNvPr id="5" name="Date Placeholder 4"/>
          <p:cNvSpPr>
            <a:spLocks noGrp="1"/>
          </p:cNvSpPr>
          <p:nvPr>
            <p:ph type="dt" idx="10"/>
          </p:nvPr>
        </p:nvSpPr>
        <p:spPr/>
        <p:txBody>
          <a:bodyPr/>
          <a:lstStyle/>
          <a:p>
            <a:endParaRPr lang="en-US"/>
          </a:p>
        </p:txBody>
      </p:sp>
      <p:sp>
        <p:nvSpPr>
          <p:cNvPr id="6" name="Slide Number Placeholder 5"/>
          <p:cNvSpPr>
            <a:spLocks noGrp="1"/>
          </p:cNvSpPr>
          <p:nvPr>
            <p:ph type="sldNum" sz="quarter" idx="11"/>
          </p:nvPr>
        </p:nvSpPr>
        <p:spPr/>
        <p:txBody>
          <a:bodyPr/>
          <a:lstStyle/>
          <a:p>
            <a:endParaRPr lang="en-US"/>
          </a:p>
        </p:txBody>
      </p:sp>
      <p:sp>
        <p:nvSpPr>
          <p:cNvPr id="7" name="Footer Placeholder 6"/>
          <p:cNvSpPr>
            <a:spLocks noGrp="1"/>
          </p:cNvSpPr>
          <p:nvPr>
            <p:ph type="ftr" sz="quarter" idx="12"/>
          </p:nvPr>
        </p:nvSpPr>
        <p:spPr/>
        <p:txBody>
          <a:bodyPr/>
          <a:lstStyle/>
          <a:p>
            <a:endParaRPr lang="en-US" dirty="0" smtClean="0">
              <a:solidFill>
                <a:srgbClr val="000000"/>
              </a:solidFill>
            </a:endParaRPr>
          </a:p>
        </p:txBody>
      </p:sp>
      <p:sp>
        <p:nvSpPr>
          <p:cNvPr id="8" name="Header Placeholder 7"/>
          <p:cNvSpPr>
            <a:spLocks noGrp="1"/>
          </p:cNvSpPr>
          <p:nvPr>
            <p:ph type="hdr" sz="quarter" idx="13"/>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1425" y="558800"/>
            <a:ext cx="4183063" cy="3136900"/>
          </a:xfrm>
        </p:spPr>
      </p:sp>
      <p:sp>
        <p:nvSpPr>
          <p:cNvPr id="3" name="Date Placeholder 2"/>
          <p:cNvSpPr>
            <a:spLocks noGrp="1"/>
          </p:cNvSpPr>
          <p:nvPr>
            <p:ph type="dt" idx="10"/>
          </p:nvPr>
        </p:nvSpPr>
        <p:spPr/>
        <p:txBody>
          <a:bodyPr/>
          <a:lstStyle/>
          <a:p>
            <a:endParaRPr lang="en-US"/>
          </a:p>
        </p:txBody>
      </p:sp>
      <p:sp>
        <p:nvSpPr>
          <p:cNvPr id="4" name="Slide Number Placeholder 3"/>
          <p:cNvSpPr>
            <a:spLocks noGrp="1"/>
          </p:cNvSpPr>
          <p:nvPr>
            <p:ph type="sldNum" sz="quarter" idx="11"/>
          </p:nvPr>
        </p:nvSpPr>
        <p:spPr/>
        <p:txBody>
          <a:bodyPr/>
          <a:lstStyle/>
          <a:p>
            <a:endParaRPr lang="en-US"/>
          </a:p>
        </p:txBody>
      </p:sp>
      <p:sp>
        <p:nvSpPr>
          <p:cNvPr id="5" name="Footer Placeholder 4"/>
          <p:cNvSpPr>
            <a:spLocks noGrp="1"/>
          </p:cNvSpPr>
          <p:nvPr>
            <p:ph type="ftr" sz="quarter" idx="12"/>
          </p:nvPr>
        </p:nvSpPr>
        <p:spPr/>
        <p:txBody>
          <a:bodyPr/>
          <a:lstStyle/>
          <a:p>
            <a:endParaRPr lang="en-US" dirty="0" smtClean="0">
              <a:solidFill>
                <a:srgbClr val="000000"/>
              </a:solidFill>
            </a:endParaRPr>
          </a:p>
        </p:txBody>
      </p:sp>
      <p:sp>
        <p:nvSpPr>
          <p:cNvPr id="6" name="Header Placeholder 5"/>
          <p:cNvSpPr>
            <a:spLocks noGrp="1"/>
          </p:cNvSpPr>
          <p:nvPr>
            <p:ph type="hdr" sz="quarter" idx="13"/>
          </p:nvPr>
        </p:nvSpPr>
        <p:spPr/>
        <p:txBody>
          <a:bodyPr/>
          <a:lstStyle/>
          <a:p>
            <a:endParaRPr lang="en-US"/>
          </a:p>
        </p:txBody>
      </p:sp>
      <p:sp>
        <p:nvSpPr>
          <p:cNvPr id="7" name="Notes Placeholder 6"/>
          <p:cNvSpPr>
            <a:spLocks noGrp="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marL="230188" lvl="1" indent="-219075" eaLnBrk="1" hangingPunct="1">
              <a:spcBef>
                <a:spcPct val="20000"/>
              </a:spcBef>
              <a:buFontTx/>
              <a:buChar char="-"/>
            </a:pPr>
            <a:endParaRPr lang="en-US" dirty="0" smtClean="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8" name="Slide Number Placeholder 7"/>
          <p:cNvSpPr>
            <a:spLocks noGrp="1"/>
          </p:cNvSpPr>
          <p:nvPr>
            <p:ph type="sldNum" sz="quarter" idx="10"/>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dirty="0"/>
          </a:p>
        </p:txBody>
      </p:sp>
      <p:sp>
        <p:nvSpPr>
          <p:cNvPr id="5" name="Date Placeholder 4"/>
          <p:cNvSpPr>
            <a:spLocks noGrp="1"/>
          </p:cNvSpPr>
          <p:nvPr>
            <p:ph type="dt" idx="10"/>
          </p:nvPr>
        </p:nvSpPr>
        <p:spPr/>
        <p:txBody>
          <a:bodyPr/>
          <a:lstStyle/>
          <a:p>
            <a:endParaRPr lang="en-US"/>
          </a:p>
        </p:txBody>
      </p:sp>
      <p:sp>
        <p:nvSpPr>
          <p:cNvPr id="6" name="Slide Number Placeholder 5"/>
          <p:cNvSpPr>
            <a:spLocks noGrp="1"/>
          </p:cNvSpPr>
          <p:nvPr>
            <p:ph type="sldNum" sz="quarter" idx="11"/>
          </p:nvPr>
        </p:nvSpPr>
        <p:spPr/>
        <p:txBody>
          <a:bodyPr/>
          <a:lstStyle/>
          <a:p>
            <a:endParaRPr lang="en-US"/>
          </a:p>
        </p:txBody>
      </p:sp>
      <p:sp>
        <p:nvSpPr>
          <p:cNvPr id="7" name="Footer Placeholder 6"/>
          <p:cNvSpPr>
            <a:spLocks noGrp="1"/>
          </p:cNvSpPr>
          <p:nvPr>
            <p:ph type="ftr" sz="quarter" idx="12"/>
          </p:nvPr>
        </p:nvSpPr>
        <p:spPr/>
        <p:txBody>
          <a:bodyPr/>
          <a:lstStyle/>
          <a:p>
            <a:endParaRPr lang="en-US" dirty="0" smtClean="0">
              <a:solidFill>
                <a:srgbClr val="000000"/>
              </a:solidFill>
            </a:endParaRPr>
          </a:p>
        </p:txBody>
      </p:sp>
      <p:sp>
        <p:nvSpPr>
          <p:cNvPr id="8" name="Header Placeholder 7"/>
          <p:cNvSpPr>
            <a:spLocks noGrp="1"/>
          </p:cNvSpPr>
          <p:nvPr>
            <p:ph type="hdr" sz="quarter" idx="13"/>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dirty="0"/>
          </a:p>
        </p:txBody>
      </p:sp>
      <p:sp>
        <p:nvSpPr>
          <p:cNvPr id="5" name="Date Placeholder 4"/>
          <p:cNvSpPr>
            <a:spLocks noGrp="1"/>
          </p:cNvSpPr>
          <p:nvPr>
            <p:ph type="dt" idx="10"/>
          </p:nvPr>
        </p:nvSpPr>
        <p:spPr/>
        <p:txBody>
          <a:bodyPr/>
          <a:lstStyle/>
          <a:p>
            <a:endParaRPr lang="en-US"/>
          </a:p>
        </p:txBody>
      </p:sp>
      <p:sp>
        <p:nvSpPr>
          <p:cNvPr id="6" name="Slide Number Placeholder 5"/>
          <p:cNvSpPr>
            <a:spLocks noGrp="1"/>
          </p:cNvSpPr>
          <p:nvPr>
            <p:ph type="sldNum" sz="quarter" idx="11"/>
          </p:nvPr>
        </p:nvSpPr>
        <p:spPr/>
        <p:txBody>
          <a:bodyPr/>
          <a:lstStyle/>
          <a:p>
            <a:endParaRPr lang="en-US"/>
          </a:p>
        </p:txBody>
      </p:sp>
      <p:sp>
        <p:nvSpPr>
          <p:cNvPr id="7" name="Footer Placeholder 6"/>
          <p:cNvSpPr>
            <a:spLocks noGrp="1"/>
          </p:cNvSpPr>
          <p:nvPr>
            <p:ph type="ftr" sz="quarter" idx="12"/>
          </p:nvPr>
        </p:nvSpPr>
        <p:spPr/>
        <p:txBody>
          <a:bodyPr/>
          <a:lstStyle/>
          <a:p>
            <a:endParaRPr lang="en-US" dirty="0" smtClean="0">
              <a:solidFill>
                <a:srgbClr val="000000"/>
              </a:solidFill>
            </a:endParaRPr>
          </a:p>
        </p:txBody>
      </p:sp>
      <p:sp>
        <p:nvSpPr>
          <p:cNvPr id="8" name="Header Placeholder 7"/>
          <p:cNvSpPr>
            <a:spLocks noGrp="1"/>
          </p:cNvSpPr>
          <p:nvPr>
            <p:ph type="hdr" sz="quarter" idx="13"/>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0"/>
          </p:nvPr>
        </p:nvSpPr>
        <p:spPr/>
        <p:txBody>
          <a:bodyPr/>
          <a:lstStyle/>
          <a:p>
            <a:endParaRPr lang="en-US"/>
          </a:p>
        </p:txBody>
      </p:sp>
      <p:sp>
        <p:nvSpPr>
          <p:cNvPr id="6" name="Slide Number Placeholder 5"/>
          <p:cNvSpPr>
            <a:spLocks noGrp="1"/>
          </p:cNvSpPr>
          <p:nvPr>
            <p:ph type="sldNum" sz="quarter" idx="11"/>
          </p:nvPr>
        </p:nvSpPr>
        <p:spPr/>
        <p:txBody>
          <a:bodyPr/>
          <a:lstStyle/>
          <a:p>
            <a:endParaRPr lang="en-US"/>
          </a:p>
        </p:txBody>
      </p:sp>
      <p:sp>
        <p:nvSpPr>
          <p:cNvPr id="7" name="Footer Placeholder 6"/>
          <p:cNvSpPr>
            <a:spLocks noGrp="1"/>
          </p:cNvSpPr>
          <p:nvPr>
            <p:ph type="ftr" sz="quarter" idx="12"/>
          </p:nvPr>
        </p:nvSpPr>
        <p:spPr/>
        <p:txBody>
          <a:bodyPr/>
          <a:lstStyle/>
          <a:p>
            <a:endParaRPr lang="en-US" dirty="0" smtClean="0">
              <a:solidFill>
                <a:srgbClr val="000000"/>
              </a:solidFill>
            </a:endParaRPr>
          </a:p>
        </p:txBody>
      </p:sp>
      <p:sp>
        <p:nvSpPr>
          <p:cNvPr id="8" name="Header Placeholder 7"/>
          <p:cNvSpPr>
            <a:spLocks noGrp="1"/>
          </p:cNvSpPr>
          <p:nvPr>
            <p:ph type="hdr" sz="quarter" idx="13"/>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1425" y="558800"/>
            <a:ext cx="4183063" cy="3136900"/>
          </a:xfrm>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1425" y="558800"/>
            <a:ext cx="4183063" cy="3136900"/>
          </a:xfrm>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buFont typeface="Arial" pitchFamily="34" charset="0"/>
              <a:buChar char="•"/>
            </a:pP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8" name="Slide Number Placeholder 7"/>
          <p:cNvSpPr>
            <a:spLocks noGrp="1"/>
          </p:cNvSpPr>
          <p:nvPr>
            <p:ph type="sldNum" sz="quarter" idx="13"/>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1425" y="558800"/>
            <a:ext cx="4183063" cy="3136900"/>
          </a:xfrm>
        </p:spPr>
      </p:sp>
      <p:sp>
        <p:nvSpPr>
          <p:cNvPr id="3" name="Notes Placeholder 2"/>
          <p:cNvSpPr>
            <a:spLocks noGrp="1"/>
          </p:cNvSpPr>
          <p:nvPr>
            <p:ph type="body" idx="1"/>
          </p:nvPr>
        </p:nvSpPr>
        <p:spPr/>
        <p:txBody>
          <a:bodyPr>
            <a:normAutofit/>
          </a:bodyPr>
          <a:lstStyle/>
          <a:p>
            <a:endParaRPr lang="en-US" dirty="0" smtClean="0">
              <a:sym typeface="Wingdings" pitchFamily="2" charset="2"/>
            </a:endParaRPr>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1425" y="558800"/>
            <a:ext cx="4183063" cy="3136900"/>
          </a:xfrm>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Master" Target="../slideMasters/slideMaster3.xml"/><Relationship Id="rId5" Type="http://schemas.openxmlformats.org/officeDocument/2006/relationships/image" Target="../media/image17.gif"/><Relationship Id="rId4" Type="http://schemas.openxmlformats.org/officeDocument/2006/relationships/image" Target="../media/image16.gif"/></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2431705"/>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545935"/>
            <a:ext cx="7681913" cy="461665"/>
          </a:xfrm>
        </p:spPr>
        <p:txBody>
          <a:bodyPr>
            <a:noAutofit/>
          </a:bodyPr>
          <a:lstStyle>
            <a:lvl1pPr marL="0" indent="0" algn="l">
              <a:lnSpc>
                <a:spcPct val="90000"/>
              </a:lnSpc>
              <a:spcBef>
                <a:spcPts val="0"/>
              </a:spcBef>
              <a:buNone/>
              <a:defRPr>
                <a:gradFill>
                  <a:gsLst>
                    <a:gs pos="3600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4" name="Picture 3" descr="MIX09Logo_with-tag.png"/>
          <p:cNvPicPr>
            <a:picLocks noChangeAspect="1"/>
          </p:cNvPicPr>
          <p:nvPr/>
        </p:nvPicPr>
        <p:blipFill>
          <a:blip r:embed="rId3"/>
          <a:stretch>
            <a:fillRect/>
          </a:stretch>
        </p:blipFill>
        <p:spPr bwMode="invGray">
          <a:xfrm>
            <a:off x="7467600" y="228599"/>
            <a:ext cx="1409700" cy="523125"/>
          </a:xfrm>
          <a:prstGeom prst="rect">
            <a:avLst/>
          </a:prstGeom>
        </p:spPr>
      </p:pic>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kumimoji="0" lang="en-US" sz="4800" b="0" i="0" u="none" strike="noStrike" kern="1200" cap="none" spc="-125" normalizeH="0" baseline="0" noProof="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Segoe" pitchFamily="34" charset="0"/>
                <a:ea typeface="+mn-ea"/>
                <a:cs typeface="Arial" charset="0"/>
              </a:defRPr>
            </a:lvl1pPr>
          </a:lstStyle>
          <a:p>
            <a:pPr marL="0" marR="0" lvl="0" indent="0" algn="l" defTabSz="914363" rtl="0" eaLnBrk="1" fontAlgn="auto" latinLnBrk="0" hangingPunct="1">
              <a:lnSpc>
                <a:spcPct val="90000"/>
              </a:lnSpc>
              <a:spcBef>
                <a:spcPct val="0"/>
              </a:spcBef>
              <a:spcAft>
                <a:spcPts val="0"/>
              </a:spcAft>
              <a:buClrTx/>
              <a:buSzTx/>
              <a:buFontTx/>
              <a:buNone/>
              <a:tabLst/>
              <a:defRPr/>
            </a:pPr>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kumimoji="0" lang="en-US" sz="4800" b="0" i="0" u="none" strike="noStrike" kern="1200" cap="none" spc="-125" normalizeH="0" baseline="0" noProof="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Segoe" pitchFamily="34" charset="0"/>
                <a:ea typeface="+mn-ea"/>
                <a:cs typeface="Arial" charset="0"/>
              </a:defRPr>
            </a:lvl1pPr>
          </a:lstStyle>
          <a:p>
            <a:pPr marL="0" marR="0" lvl="0" indent="0" algn="l" defTabSz="914363" rtl="0" eaLnBrk="1" fontAlgn="auto" latinLnBrk="0" hangingPunct="1">
              <a:lnSpc>
                <a:spcPct val="90000"/>
              </a:lnSpc>
              <a:spcBef>
                <a:spcPct val="0"/>
              </a:spcBef>
              <a:spcAft>
                <a:spcPts val="0"/>
              </a:spcAft>
              <a:buClrTx/>
              <a:buSzTx/>
              <a:buFontTx/>
              <a:buNone/>
              <a:tabLst/>
              <a:defRPr/>
            </a:pPr>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xmlns="" val="2386551113"/>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68955" y="3399540"/>
            <a:ext cx="7043208" cy="1523494"/>
          </a:xfrm>
        </p:spPr>
        <p:txBody>
          <a:bodyPr anchor="t"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5035100"/>
            <a:ext cx="7043208" cy="461665"/>
          </a:xfrm>
        </p:spPr>
        <p:txBody>
          <a:bodyPr anchor="t">
            <a:noAutofit/>
          </a:bodyPr>
          <a:lstStyle>
            <a:lvl1pPr marL="0" indent="0" algn="l">
              <a:lnSpc>
                <a:spcPct val="90000"/>
              </a:lnSpc>
              <a:spcBef>
                <a:spcPts val="0"/>
              </a:spcBef>
              <a:buNone/>
              <a:defRPr>
                <a:gradFill>
                  <a:gsLst>
                    <a:gs pos="3600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072886" y="352955"/>
            <a:ext cx="7690114" cy="1384994"/>
          </a:xfrm>
        </p:spPr>
        <p:txBody>
          <a:bodyPr anchor="t" anchorCtr="0">
            <a:noAutofit/>
            <a:scene3d>
              <a:camera prst="orthographicFront"/>
              <a:lightRig rig="flat" dir="t"/>
            </a:scene3d>
            <a:sp3d extrusionH="88900">
              <a:bevelT w="38100" h="31750"/>
              <a:contourClr>
                <a:srgbClr val="F4A234"/>
              </a:contourClr>
            </a:sp3d>
          </a:bodyPr>
          <a:lstStyle>
            <a:lvl1pPr marL="0" indent="0" algn="r">
              <a:buFont typeface="Arial" pitchFamily="34" charset="0"/>
              <a:buNone/>
              <a:defRPr kumimoji="0" lang="en-US" sz="10000" b="1" i="1" u="none" strike="noStrike" kern="1200" cap="none" spc="-642" normalizeH="0" baseline="0" noProof="0" dirty="0" smtClean="0">
                <a:ln w="11430"/>
                <a:gradFill>
                  <a:gsLst>
                    <a:gs pos="0">
                      <a:schemeClr val="accent3">
                        <a:lumMod val="60000"/>
                        <a:lumOff val="40000"/>
                      </a:schemeClr>
                    </a:gs>
                    <a:gs pos="28000">
                      <a:schemeClr val="accent3">
                        <a:lumMod val="60000"/>
                        <a:lumOff val="40000"/>
                      </a:schemeClr>
                    </a:gs>
                    <a:gs pos="62000">
                      <a:schemeClr val="accent3">
                        <a:lumMod val="75000"/>
                      </a:schemeClr>
                    </a:gs>
                    <a:gs pos="88000">
                      <a:schemeClr val="accent3">
                        <a:lumMod val="50000"/>
                      </a:schemeClr>
                    </a:gs>
                  </a:gsLst>
                  <a:lin ang="5400000"/>
                </a:gradFill>
                <a:effectLst>
                  <a:outerShdw blurRad="50800" dist="39000" dir="5460000" algn="tl">
                    <a:srgbClr val="000000">
                      <a:alpha val="38000"/>
                    </a:srgbClr>
                  </a:outerShdw>
                </a:effectLst>
                <a:uLnTx/>
                <a:uFillTx/>
                <a:latin typeface="Segoe" pitchFamily="34" charset="0"/>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9" name="Round Same Side Corner Rectangle 18"/>
          <p:cNvSpPr/>
          <p:nvPr/>
        </p:nvSpPr>
        <p:spPr bwMode="hidden">
          <a:xfrm rot="5400000">
            <a:off x="3548736" y="-1334276"/>
            <a:ext cx="2034071" cy="9143999"/>
          </a:xfrm>
          <a:prstGeom prst="round2SameRect">
            <a:avLst>
              <a:gd name="adj1" fmla="val 50000"/>
              <a:gd name="adj2" fmla="val 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8" name="Round Same Side Corner Rectangle 17"/>
          <p:cNvSpPr/>
          <p:nvPr/>
        </p:nvSpPr>
        <p:spPr bwMode="hidden">
          <a:xfrm rot="5400000">
            <a:off x="3778900" y="-1306276"/>
            <a:ext cx="1586202" cy="9143999"/>
          </a:xfrm>
          <a:prstGeom prst="round2SameRect">
            <a:avLst>
              <a:gd name="adj1" fmla="val 50000"/>
              <a:gd name="adj2" fmla="val 0"/>
            </a:avLst>
          </a:prstGeom>
          <a:ln>
            <a:noFill/>
            <a:headEnd type="none" w="med" len="med"/>
            <a:tailEnd type="none" w="med" len="med"/>
          </a:ln>
          <a:effectLst>
            <a:glow rad="63500">
              <a:schemeClr val="accent2">
                <a:satMod val="175000"/>
                <a:alpha val="40000"/>
              </a:schemeClr>
            </a:glow>
            <a:outerShdw blurRad="50800" dist="38100" dir="18900000" algn="b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2" name="Freeform 1"/>
          <p:cNvSpPr/>
          <p:nvPr/>
        </p:nvSpPr>
        <p:spPr bwMode="auto">
          <a:xfrm>
            <a:off x="0" y="0"/>
            <a:ext cx="10109200" cy="6858000"/>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 name="Round Same Side Corner Rectangle 2"/>
          <p:cNvSpPr/>
          <p:nvPr/>
        </p:nvSpPr>
        <p:spPr bwMode="hidden">
          <a:xfrm rot="5400000">
            <a:off x="3060414" y="1464876"/>
            <a:ext cx="1810138" cy="8453589"/>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pic>
        <p:nvPicPr>
          <p:cNvPr id="1026" name="Picture 2" descr="C:\Users\palo\Pictures\MS Hardware\WD 3000 Product_Shots\GIF\WD3_FOB_ALT_FY09.gif"/>
          <p:cNvPicPr>
            <a:picLocks noChangeAspect="1" noChangeArrowheads="1"/>
          </p:cNvPicPr>
          <p:nvPr/>
        </p:nvPicPr>
        <p:blipFill>
          <a:blip r:embed="rId2"/>
          <a:srcRect/>
          <a:stretch>
            <a:fillRect/>
          </a:stretch>
        </p:blipFill>
        <p:spPr bwMode="auto">
          <a:xfrm>
            <a:off x="4198776" y="2855047"/>
            <a:ext cx="4823926" cy="1791015"/>
          </a:xfrm>
          <a:prstGeom prst="rect">
            <a:avLst/>
          </a:prstGeom>
          <a:noFill/>
        </p:spPr>
      </p:pic>
      <p:pic>
        <p:nvPicPr>
          <p:cNvPr id="1029" name="Picture 5" descr="C:\Users\palo\Pictures\MS Hardware\Arc Mice Product_Shots\GIF\Arc_Black\ARC_Blk_AFront_FY09.gif"/>
          <p:cNvPicPr>
            <a:picLocks noChangeAspect="1" noChangeArrowheads="1"/>
          </p:cNvPicPr>
          <p:nvPr/>
        </p:nvPicPr>
        <p:blipFill>
          <a:blip r:embed="rId3"/>
          <a:srcRect/>
          <a:stretch>
            <a:fillRect/>
          </a:stretch>
        </p:blipFill>
        <p:spPr bwMode="auto">
          <a:xfrm>
            <a:off x="3816220" y="2034075"/>
            <a:ext cx="2090057" cy="1421735"/>
          </a:xfrm>
          <a:prstGeom prst="rect">
            <a:avLst/>
          </a:prstGeom>
          <a:noFill/>
        </p:spPr>
      </p:pic>
      <p:pic>
        <p:nvPicPr>
          <p:cNvPr id="1031" name="Picture 7" descr="C:\Users\palo\Pictures\MS Hardware\WM Mouse 6000 Product_Shots\GIF\WMM6000_ABack_FY09.gif"/>
          <p:cNvPicPr>
            <a:picLocks noChangeAspect="1" noChangeArrowheads="1"/>
          </p:cNvPicPr>
          <p:nvPr/>
        </p:nvPicPr>
        <p:blipFill>
          <a:blip r:embed="rId4"/>
          <a:srcRect/>
          <a:stretch>
            <a:fillRect/>
          </a:stretch>
        </p:blipFill>
        <p:spPr bwMode="auto">
          <a:xfrm>
            <a:off x="1637577" y="2892490"/>
            <a:ext cx="2327931" cy="1676110"/>
          </a:xfrm>
          <a:prstGeom prst="rect">
            <a:avLst/>
          </a:prstGeom>
          <a:noFill/>
        </p:spPr>
      </p:pic>
      <p:pic>
        <p:nvPicPr>
          <p:cNvPr id="1032" name="Picture 8" descr="C:\Users\palo\Pictures\MS Hardware\LifeCam Show Product_Shots\GIF\Show_AFront_FY08.gif"/>
          <p:cNvPicPr>
            <a:picLocks noChangeAspect="1" noChangeArrowheads="1"/>
          </p:cNvPicPr>
          <p:nvPr/>
        </p:nvPicPr>
        <p:blipFill>
          <a:blip r:embed="rId5"/>
          <a:srcRect/>
          <a:stretch>
            <a:fillRect/>
          </a:stretch>
        </p:blipFill>
        <p:spPr bwMode="auto">
          <a:xfrm>
            <a:off x="0" y="1707502"/>
            <a:ext cx="1435365" cy="3172407"/>
          </a:xfrm>
          <a:prstGeom prst="rect">
            <a:avLst/>
          </a:prstGeom>
          <a:noFill/>
        </p:spPr>
      </p:pic>
      <p:sp>
        <p:nvSpPr>
          <p:cNvPr id="15" name="Rounded Rectangle 14"/>
          <p:cNvSpPr/>
          <p:nvPr/>
        </p:nvSpPr>
        <p:spPr bwMode="blackGray">
          <a:xfrm>
            <a:off x="3112" y="4761751"/>
            <a:ext cx="7890586" cy="1771338"/>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000" b="1" i="0" cap="none" spc="0" dirty="0" smtClean="0">
                <a:ln w="18415" cmpd="sng">
                  <a:noFill/>
                  <a:prstDash val="solid"/>
                </a:ln>
                <a:solidFill>
                  <a:srgbClr val="FFFFFF"/>
                </a:solidFill>
                <a:effectLst>
                  <a:outerShdw blurRad="63500" dir="3600000" algn="tl" rotWithShape="0">
                    <a:srgbClr val="000000">
                      <a:alpha val="70000"/>
                    </a:srgbClr>
                  </a:outerShdw>
                </a:effectLst>
                <a:latin typeface="Segoe" pitchFamily="34" charset="0"/>
              </a:rPr>
              <a:t>COMPLETE</a:t>
            </a:r>
            <a:r>
              <a:rPr lang="en-US" sz="3000" b="1" i="0" cap="none" spc="0" baseline="0" dirty="0" smtClean="0">
                <a:ln w="18415" cmpd="sng">
                  <a:noFill/>
                  <a:prstDash val="solid"/>
                </a:ln>
                <a:solidFill>
                  <a:srgbClr val="FFFFFF"/>
                </a:solidFill>
                <a:effectLst>
                  <a:outerShdw blurRad="63500" dir="3600000" algn="tl" rotWithShape="0">
                    <a:srgbClr val="000000">
                      <a:alpha val="70000"/>
                    </a:srgbClr>
                  </a:outerShdw>
                </a:effectLst>
                <a:latin typeface="Segoe" pitchFamily="34" charset="0"/>
              </a:rPr>
              <a:t> YOUR EVALUATION FORMS IN </a:t>
            </a:r>
            <a:r>
              <a:rPr lang="en-US" sz="3000" b="1" i="1" cap="none" spc="0" baseline="0" dirty="0" smtClean="0">
                <a:ln w="18415" cmpd="sng">
                  <a:noFill/>
                  <a:prstDash val="solid"/>
                </a:ln>
                <a:solidFill>
                  <a:srgbClr val="FFFFFF"/>
                </a:solidFill>
                <a:effectLst>
                  <a:outerShdw blurRad="63500" dir="3600000" algn="tl" rotWithShape="0">
                    <a:srgbClr val="000000">
                      <a:alpha val="70000"/>
                    </a:srgbClr>
                  </a:outerShdw>
                </a:effectLst>
                <a:latin typeface="Segoe" pitchFamily="34" charset="0"/>
              </a:rPr>
              <a:t>COMMNET</a:t>
            </a:r>
            <a:r>
              <a:rPr lang="en-US" sz="3000" b="1" i="0" cap="none" spc="0" baseline="0" dirty="0" smtClean="0">
                <a:ln w="18415" cmpd="sng">
                  <a:noFill/>
                  <a:prstDash val="solid"/>
                </a:ln>
                <a:solidFill>
                  <a:srgbClr val="FFFFFF"/>
                </a:solidFill>
                <a:effectLst>
                  <a:outerShdw blurRad="63500" dir="3600000" algn="tl" rotWithShape="0">
                    <a:srgbClr val="000000">
                      <a:alpha val="70000"/>
                    </a:srgbClr>
                  </a:outerShdw>
                </a:effectLst>
                <a:latin typeface="Segoe" pitchFamily="34" charset="0"/>
              </a:rPr>
              <a:t> AND BE IN TO WIN ONE OF THE 150 DAILY PRIZES*</a:t>
            </a:r>
            <a:endParaRPr lang="en-US" sz="3000" b="1" i="0" cap="none" spc="0" dirty="0" smtClean="0">
              <a:ln w="18415" cmpd="sng">
                <a:noFill/>
                <a:prstDash val="solid"/>
              </a:ln>
              <a:solidFill>
                <a:srgbClr val="FFFFFF"/>
              </a:solidFill>
              <a:effectLst>
                <a:outerShdw blurRad="63500" dir="3600000" algn="tl" rotWithShape="0">
                  <a:srgbClr val="000000">
                    <a:alpha val="70000"/>
                  </a:srgbClr>
                </a:outerShdw>
              </a:effectLst>
              <a:latin typeface="Segoe" pitchFamily="34" charset="0"/>
            </a:endParaRPr>
          </a:p>
        </p:txBody>
      </p:sp>
      <p:sp>
        <p:nvSpPr>
          <p:cNvPr id="20" name="Rectangle 19"/>
          <p:cNvSpPr/>
          <p:nvPr/>
        </p:nvSpPr>
        <p:spPr>
          <a:xfrm>
            <a:off x="9330" y="158816"/>
            <a:ext cx="9134669" cy="1446550"/>
          </a:xfrm>
          <a:prstGeom prst="rect">
            <a:avLst/>
          </a:prstGeom>
          <a:noFill/>
        </p:spPr>
        <p:txBody>
          <a:bodyPr wrap="square" lIns="91440" tIns="45720" rIns="91440" bIns="45720">
            <a:spAutoFit/>
          </a:bodyPr>
          <a:lstStyle/>
          <a:p>
            <a:pPr algn="l"/>
            <a:r>
              <a:rPr lang="en-US" sz="4400" b="1" cap="none" spc="0" dirty="0" smtClean="0">
                <a:ln w="18415" cmpd="sng">
                  <a:noFill/>
                  <a:prstDash val="solid"/>
                </a:ln>
                <a:solidFill>
                  <a:srgbClr val="FFFFFF"/>
                </a:solidFill>
                <a:effectLst/>
                <a:latin typeface="Segoe UI" pitchFamily="34" charset="0"/>
                <a:ea typeface="Segoe UI" pitchFamily="34" charset="0"/>
                <a:cs typeface="Segoe UI" pitchFamily="34" charset="0"/>
              </a:rPr>
              <a:t>GIVE US YOUR FEEDBACK </a:t>
            </a:r>
          </a:p>
          <a:p>
            <a:pPr algn="l"/>
            <a:r>
              <a:rPr lang="en-US" sz="4400" b="1" cap="none" spc="0" dirty="0" smtClean="0">
                <a:ln w="18415" cmpd="sng">
                  <a:noFill/>
                  <a:prstDash val="solid"/>
                </a:ln>
                <a:solidFill>
                  <a:srgbClr val="FFFFFF"/>
                </a:solidFill>
                <a:effectLst/>
                <a:latin typeface="Segoe UI" pitchFamily="34" charset="0"/>
                <a:ea typeface="Segoe UI" pitchFamily="34" charset="0"/>
                <a:cs typeface="Segoe UI" pitchFamily="34" charset="0"/>
              </a:rPr>
              <a:t>&amp;</a:t>
            </a:r>
            <a:r>
              <a:rPr lang="en-US" sz="4400" b="1" cap="none" spc="0" baseline="0" dirty="0" smtClean="0">
                <a:ln w="18415" cmpd="sng">
                  <a:noFill/>
                  <a:prstDash val="solid"/>
                </a:ln>
                <a:solidFill>
                  <a:srgbClr val="FFFFFF"/>
                </a:solidFill>
                <a:effectLst/>
                <a:latin typeface="Segoe UI" pitchFamily="34" charset="0"/>
                <a:ea typeface="Segoe UI" pitchFamily="34" charset="0"/>
                <a:cs typeface="Segoe UI" pitchFamily="34" charset="0"/>
              </a:rPr>
              <a:t> WIN INSTANTLY!</a:t>
            </a:r>
            <a:endParaRPr lang="en-US" sz="4400" b="1" cap="none" spc="0" dirty="0">
              <a:ln w="18415" cmpd="sng">
                <a:noFill/>
                <a:prstDash val="solid"/>
              </a:ln>
              <a:solidFill>
                <a:srgbClr val="FFFFFF"/>
              </a:solidFill>
              <a:effectLst/>
              <a:latin typeface="Segoe UI" pitchFamily="34" charset="0"/>
              <a:ea typeface="Segoe UI" pitchFamily="34" charset="0"/>
              <a:cs typeface="Segoe UI" pitchFamily="34" charset="0"/>
            </a:endParaRPr>
          </a:p>
        </p:txBody>
      </p:sp>
      <p:sp>
        <p:nvSpPr>
          <p:cNvPr id="22" name="TextBox 21"/>
          <p:cNvSpPr txBox="1"/>
          <p:nvPr/>
        </p:nvSpPr>
        <p:spPr>
          <a:xfrm>
            <a:off x="102641" y="6354565"/>
            <a:ext cx="6755361" cy="276999"/>
          </a:xfrm>
          <a:prstGeom prst="rect">
            <a:avLst/>
          </a:prstGeom>
          <a:noFill/>
        </p:spPr>
        <p:txBody>
          <a:bodyPr wrap="square" rtlCol="0">
            <a:spAutoFit/>
          </a:bodyPr>
          <a:lstStyle/>
          <a:p>
            <a:r>
              <a:rPr lang="en-NZ" sz="1200" i="1" dirty="0" smtClean="0">
                <a:solidFill>
                  <a:schemeClr val="tx1"/>
                </a:solidFill>
              </a:rPr>
              <a:t>*For full terms &amp; conditions and more information, please visit the CommNet</a:t>
            </a:r>
            <a:r>
              <a:rPr lang="en-NZ" sz="1200" i="1" baseline="0" dirty="0" smtClean="0">
                <a:solidFill>
                  <a:schemeClr val="tx1"/>
                </a:solidFill>
              </a:rPr>
              <a:t> Portal. </a:t>
            </a:r>
            <a:endParaRPr lang="en-NZ" sz="1200" i="1" dirty="0">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5"/>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5" grpId="0"/>
      <p:bldP spid="15" grpId="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hf sldNum="0"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hf sldNum="0"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hf sldNum="0" hdr="0" dt="0"/>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hf sldNum="0" hd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hf sldNum="0" hdr="0" dt="0"/>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hf sldNum="0" hd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6" descr="\\SERVER3\InternalBin\Resource DVD 35\DVD_ART35\Logos\MICROSOFT\Microsoft corporate Logo wht shadowMS generic brand.png"/>
          <p:cNvPicPr>
            <a:picLocks noChangeAspect="1" noChangeArrowheads="1"/>
          </p:cNvPicPr>
          <p:nvPr/>
        </p:nvPicPr>
        <p:blipFill>
          <a:blip r:embed="rId3"/>
          <a:srcRect/>
          <a:stretch>
            <a:fillRect/>
          </a:stretch>
        </p:blipFill>
        <p:spPr bwMode="auto">
          <a:xfrm>
            <a:off x="267676" y="224321"/>
            <a:ext cx="1102338" cy="203447"/>
          </a:xfrm>
          <a:prstGeom prst="rect">
            <a:avLst/>
          </a:prstGeom>
          <a:noFill/>
        </p:spPr>
      </p:pic>
      <p:pic>
        <p:nvPicPr>
          <p:cNvPr id="6" name="Picture 5" descr="MIX09Logo_with-tag.png"/>
          <p:cNvPicPr>
            <a:picLocks noChangeAspect="1"/>
          </p:cNvPicPr>
          <p:nvPr/>
        </p:nvPicPr>
        <p:blipFill>
          <a:blip r:embed="rId4"/>
          <a:stretch>
            <a:fillRect/>
          </a:stretch>
        </p:blipFill>
        <p:spPr>
          <a:xfrm>
            <a:off x="2019300" y="2350800"/>
            <a:ext cx="5105400" cy="1894561"/>
          </a:xfrm>
          <a:prstGeom prst="rect">
            <a:avLst/>
          </a:prstGeom>
        </p:spPr>
      </p:pic>
      <p:pic>
        <p:nvPicPr>
          <p:cNvPr id="7" name="Picture 6" descr="heartYourWeb_white.png"/>
          <p:cNvPicPr>
            <a:picLocks noChangeAspect="1"/>
          </p:cNvPicPr>
          <p:nvPr/>
        </p:nvPicPr>
        <p:blipFill>
          <a:blip r:embed="rId5"/>
          <a:stretch>
            <a:fillRect/>
          </a:stretch>
        </p:blipFill>
        <p:spPr>
          <a:xfrm>
            <a:off x="7467600" y="5682000"/>
            <a:ext cx="944563" cy="840155"/>
          </a:xfrm>
          <a:prstGeom prst="rect">
            <a:avLst/>
          </a:prstGeom>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3.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12.png"/><Relationship Id="rId2" Type="http://schemas.openxmlformats.org/officeDocument/2006/relationships/slideLayout" Target="../slideLayouts/slideLayout15.xml"/><Relationship Id="rId16" Type="http://schemas.openxmlformats.org/officeDocument/2006/relationships/image" Target="../media/image11.jpe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3.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image" Target="../media/image13.png"/><Relationship Id="rId2" Type="http://schemas.openxmlformats.org/officeDocument/2006/relationships/slideLayout" Target="../slideLayouts/slideLayout29.xml"/><Relationship Id="rId16" Type="http://schemas.openxmlformats.org/officeDocument/2006/relationships/image" Target="../media/image12.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11.jpe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1.jpeg"/><Relationship Id="rId7" Type="http://schemas.openxmlformats.org/officeDocument/2006/relationships/image" Target="NULL"/><Relationship Id="rId2" Type="http://schemas.openxmlformats.org/officeDocument/2006/relationships/theme" Target="../theme/theme5.xml"/><Relationship Id="rId1" Type="http://schemas.openxmlformats.org/officeDocument/2006/relationships/slideLayout" Target="../slideLayouts/slideLayout4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000548"/>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ransition>
    <p:fade/>
  </p:transition>
  <p:hf sldNum="0" hdr="0" dt="0"/>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accent2">
                  <a:lumMod val="60000"/>
                  <a:lumOff val="40000"/>
                </a:schemeClr>
              </a:gs>
              <a:gs pos="36000">
                <a:schemeClr val="accent2">
                  <a:lumMod val="40000"/>
                  <a:lumOff val="60000"/>
                </a:schemeClr>
              </a:gs>
              <a:gs pos="86000">
                <a:schemeClr val="accent2">
                  <a:lumMod val="60000"/>
                  <a:lumOff val="40000"/>
                </a:schemeClr>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p:titleStyle>
    <p:bodyStyle>
      <a:lvl1pPr marL="460375" indent="-460375" algn="l" defTabSz="914363" rtl="0" eaLnBrk="1" latinLnBrk="0" hangingPunct="1">
        <a:lnSpc>
          <a:spcPct val="90000"/>
        </a:lnSpc>
        <a:spcBef>
          <a:spcPct val="20000"/>
        </a:spcBef>
        <a:buFontTx/>
        <a:buBlip>
          <a:blip r:embed="rId14"/>
        </a:buBlip>
        <a:defRPr sz="3200" kern="1200">
          <a:gradFill>
            <a:gsLst>
              <a:gs pos="3600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15"/>
        </a:buBlip>
        <a:defRPr sz="2800" kern="1200">
          <a:gradFill>
            <a:gsLst>
              <a:gs pos="3600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15"/>
        </a:buBlip>
        <a:defRPr sz="2400" kern="1200">
          <a:gradFill>
            <a:gsLst>
              <a:gs pos="3600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15"/>
        </a:buBlip>
        <a:defRPr sz="2000" kern="1200">
          <a:gradFill>
            <a:gsLst>
              <a:gs pos="3600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15"/>
        </a:buBlip>
        <a:defRPr sz="2000" kern="1200">
          <a:gradFill>
            <a:gsLst>
              <a:gs pos="3600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bwMode="auto">
          <a:xfrm>
            <a:off x="381000" y="1752600"/>
            <a:ext cx="8763000" cy="5103812"/>
          </a:xfrm>
          <a:prstGeom prst="rect">
            <a:avLst/>
          </a:prstGeom>
          <a:solidFill>
            <a:schemeClr val="bg1"/>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54" r:id="rId1"/>
    <p:sldLayoutId id="2147483770" r:id="rId2"/>
  </p:sldLayoutIdLst>
  <p:transition>
    <p:fade/>
  </p:transition>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0">
                <a:schemeClr val="accent2">
                  <a:lumMod val="60000"/>
                  <a:lumOff val="40000"/>
                </a:schemeClr>
              </a:gs>
              <a:gs pos="36000">
                <a:schemeClr val="accent2">
                  <a:lumMod val="40000"/>
                  <a:lumOff val="60000"/>
                </a:schemeClr>
              </a:gs>
              <a:gs pos="86000">
                <a:schemeClr val="accent2">
                  <a:lumMod val="60000"/>
                  <a:lumOff val="40000"/>
                </a:schemeClr>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8" r:id="rId13"/>
    <p:sldLayoutId id="2147483769" r:id="rId14"/>
  </p:sldLayoutIdLst>
  <p:transition>
    <p:fade/>
  </p:transition>
  <p:hf sldNum="0" hdr="0" dt="0"/>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Lst>
  <p:transition>
    <p:fade/>
  </p:transition>
  <p:hf sldNum="0" hdr="0" dt="0"/>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86" r:id="rId1"/>
  </p:sldLayoutIdLst>
  <p:transition>
    <p:fade/>
  </p:transition>
  <p:hf sldNum="0" hdr="0" dt="0"/>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3" Type="http://schemas.openxmlformats.org/officeDocument/2006/relationships/hyperlink" Target="mailto:tross@microsoft.com" TargetMode="External"/><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1.png"/><Relationship Id="rId7" Type="http://schemas.openxmlformats.org/officeDocument/2006/relationships/image" Target="../media/image23.png"/><Relationship Id="rId2" Type="http://schemas.openxmlformats.org/officeDocument/2006/relationships/notesSlide" Target="../notesSlides/notesSlide43.xml"/><Relationship Id="rId1" Type="http://schemas.openxmlformats.org/officeDocument/2006/relationships/slideLayout" Target="../slideLayouts/slideLayout34.xml"/><Relationship Id="rId6" Type="http://schemas.openxmlformats.org/officeDocument/2006/relationships/image" Target="../media/image22.png"/><Relationship Id="rId11" Type="http://schemas.openxmlformats.org/officeDocument/2006/relationships/image" Target="../media/image8.png"/><Relationship Id="rId5" Type="http://schemas.openxmlformats.org/officeDocument/2006/relationships/hyperlink" Target="http://microsoft.com/technet" TargetMode="External"/><Relationship Id="rId10" Type="http://schemas.openxmlformats.org/officeDocument/2006/relationships/image" Target="../media/image24.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0.xml"/></Relationships>
</file>

<file path=ppt/slides/_rels/slide4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5.xml"/><Relationship Id="rId1" Type="http://schemas.openxmlformats.org/officeDocument/2006/relationships/slideLayout" Target="../slideLayouts/slideLayout35.xml"/></Relationships>
</file>

<file path=ppt/slides/_rels/slide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6.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CSS Performance</a:t>
            </a:r>
            <a:br>
              <a:rPr lang="en-US" dirty="0" smtClean="0"/>
            </a:br>
            <a:r>
              <a:rPr sz="3600" i="1">
                <a:gradFill>
                  <a:gsLst>
                    <a:gs pos="62000">
                      <a:schemeClr val="accent3">
                        <a:lumMod val="60000"/>
                        <a:lumOff val="40000"/>
                      </a:schemeClr>
                    </a:gs>
                    <a:gs pos="88000">
                      <a:schemeClr val="accent3">
                        <a:lumMod val="60000"/>
                        <a:lumOff val="40000"/>
                      </a:schemeClr>
                    </a:gs>
                  </a:gsLst>
                  <a:lin ang="5400000" scaled="0"/>
                </a:gradFill>
                <a:effectLst/>
              </a:rPr>
              <a:t>Simplify selectors</a:t>
            </a:r>
          </a:p>
        </p:txBody>
      </p:sp>
      <p:sp>
        <p:nvSpPr>
          <p:cNvPr id="4" name="Content Placeholder 3"/>
          <p:cNvSpPr>
            <a:spLocks noGrp="1"/>
          </p:cNvSpPr>
          <p:nvPr>
            <p:ph type="body" sz="quarter" idx="10"/>
          </p:nvPr>
        </p:nvSpPr>
        <p:spPr>
          <a:xfrm>
            <a:off x="381000" y="1905000"/>
            <a:ext cx="8375650" cy="2960811"/>
          </a:xfrm>
        </p:spPr>
        <p:txBody>
          <a:bodyPr/>
          <a:lstStyle/>
          <a:p>
            <a:pPr marL="398463" indent="-398463"/>
            <a:r>
              <a:rPr lang="en-US" sz="2800" dirty="0" smtClean="0"/>
              <a:t>Complex element selectors are slow</a:t>
            </a:r>
          </a:p>
          <a:p>
            <a:pPr marL="398463" indent="-398463"/>
            <a:r>
              <a:rPr lang="en-US" sz="2800" dirty="0" smtClean="0"/>
              <a:t>When possible</a:t>
            </a:r>
          </a:p>
          <a:p>
            <a:pPr lvl="1"/>
            <a:r>
              <a:rPr lang="en-US" sz="2400" dirty="0" smtClean="0"/>
              <a:t>Use class – or ID-based selectors</a:t>
            </a:r>
          </a:p>
          <a:p>
            <a:pPr lvl="1"/>
            <a:r>
              <a:rPr lang="en-US" sz="2400" dirty="0" smtClean="0"/>
              <a:t>Make element selectors as simple as possible</a:t>
            </a:r>
          </a:p>
          <a:p>
            <a:pPr lvl="1"/>
            <a:r>
              <a:rPr lang="en-US" sz="2400" dirty="0" smtClean="0"/>
              <a:t>Use child instead of descendent selectors</a:t>
            </a:r>
          </a:p>
          <a:p>
            <a:pPr lvl="1"/>
            <a:r>
              <a:rPr lang="en-US" sz="2400" dirty="0" smtClean="0"/>
              <a:t>Do not mix RTL and LTR styles</a:t>
            </a:r>
          </a:p>
          <a:p>
            <a:pPr marL="398463" indent="-398463"/>
            <a:r>
              <a:rPr lang="en-US" sz="2800" dirty="0" smtClean="0"/>
              <a:t>Minimizing included styles makes this easier</a:t>
            </a:r>
            <a:endParaRPr lang="en-US" sz="2800" dirty="0"/>
          </a:p>
        </p:txBody>
      </p:sp>
      <p:sp>
        <p:nvSpPr>
          <p:cNvPr id="5" name="7-Point Star 4"/>
          <p:cNvSpPr/>
          <p:nvPr/>
        </p:nvSpPr>
        <p:spPr bwMode="auto">
          <a:xfrm rot="1138053">
            <a:off x="6846059" y="4787957"/>
            <a:ext cx="2163142" cy="1949561"/>
          </a:xfrm>
          <a:prstGeom prst="star7">
            <a:avLst>
              <a:gd name="adj" fmla="val 33567"/>
              <a:gd name="hf" fmla="val 102572"/>
              <a:gd name="vf" fmla="val 105210"/>
            </a:avLst>
          </a:prstGeom>
          <a:ln>
            <a:headEnd type="none" w="med" len="med"/>
            <a:tailEnd type="none" w="med" len="med"/>
          </a:ln>
          <a:effectLst>
            <a:glow rad="63500">
              <a:schemeClr val="accent2">
                <a:satMod val="175000"/>
                <a:alpha val="40000"/>
              </a:schemeClr>
            </a:glow>
            <a:outerShdw blurRad="63500" dist="38100" dir="5400000" rotWithShape="0">
              <a:srgbClr val="000000">
                <a:alpha val="45000"/>
              </a:srgbClr>
            </a:outerShdw>
          </a:effectLst>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rgbClr val="FFFFFF"/>
                </a:solidFill>
                <a:effectLst>
                  <a:outerShdw blurRad="38100" dist="38100" dir="2700000" algn="tl">
                    <a:srgbClr val="000000">
                      <a:alpha val="43137"/>
                    </a:srgbClr>
                  </a:outerShdw>
                </a:effectLst>
                <a:latin typeface="Calibri" pitchFamily="34" charset="0"/>
              </a:rPr>
              <a:t>Better in IE8</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163395"/>
          </a:xfrm>
        </p:spPr>
        <p:txBody>
          <a:bodyPr/>
          <a:lstStyle/>
          <a:p>
            <a:r>
              <a:rPr smtClean="0"/>
              <a:t>CSS Performance</a:t>
            </a:r>
            <a:br>
              <a:rPr smtClean="0"/>
            </a:br>
            <a:r>
              <a:rPr sz="3600" i="1" smtClean="0">
                <a:gradFill>
                  <a:gsLst>
                    <a:gs pos="62000">
                      <a:schemeClr val="accent3">
                        <a:lumMod val="60000"/>
                        <a:lumOff val="40000"/>
                      </a:schemeClr>
                    </a:gs>
                    <a:gs pos="88000">
                      <a:schemeClr val="accent3">
                        <a:lumMod val="60000"/>
                        <a:lumOff val="40000"/>
                      </a:schemeClr>
                    </a:gs>
                  </a:gsLst>
                  <a:lin ang="5400000" scaled="0"/>
                </a:gradFill>
                <a:effectLst/>
              </a:rPr>
              <a:t>Simplify selectors</a:t>
            </a:r>
          </a:p>
        </p:txBody>
      </p:sp>
      <p:sp>
        <p:nvSpPr>
          <p:cNvPr id="5" name="Text Placeholder 4"/>
          <p:cNvSpPr>
            <a:spLocks noGrp="1"/>
          </p:cNvSpPr>
          <p:nvPr>
            <p:ph type="body" sz="quarter" idx="10"/>
          </p:nvPr>
        </p:nvSpPr>
        <p:spPr>
          <a:xfrm>
            <a:off x="722313" y="1905000"/>
            <a:ext cx="8040688" cy="923330"/>
          </a:xfrm>
        </p:spPr>
        <p:txBody>
          <a:bodyPr/>
          <a:lstStyle/>
          <a:p>
            <a:endParaRPr lang="en-US" dirty="0" smtClean="0"/>
          </a:p>
          <a:p>
            <a:endParaRPr lang="en-US" dirty="0" smtClean="0"/>
          </a:p>
        </p:txBody>
      </p:sp>
      <p:sp>
        <p:nvSpPr>
          <p:cNvPr id="6" name="Rounded Rectangle 5"/>
          <p:cNvSpPr/>
          <p:nvPr/>
        </p:nvSpPr>
        <p:spPr bwMode="auto">
          <a:xfrm>
            <a:off x="671633" y="1951743"/>
            <a:ext cx="8089190" cy="38543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lvl="0">
              <a:lnSpc>
                <a:spcPct val="90000"/>
              </a:lnSpc>
              <a:spcBef>
                <a:spcPct val="20000"/>
              </a:spcBef>
            </a:pPr>
            <a:r>
              <a:rPr lang="en-US" sz="2400" b="1" dirty="0" smtClean="0">
                <a:solidFill>
                  <a:schemeClr val="bg1"/>
                </a:solidFill>
                <a:latin typeface="Courier New" pitchFamily="49" charset="0"/>
                <a:cs typeface="Courier New" pitchFamily="49" charset="0"/>
              </a:rPr>
              <a:t>table </a:t>
            </a:r>
            <a:r>
              <a:rPr lang="en-US" sz="2400" b="1" dirty="0" err="1" smtClean="0">
                <a:solidFill>
                  <a:schemeClr val="bg1"/>
                </a:solidFill>
                <a:latin typeface="Courier New" pitchFamily="49" charset="0"/>
                <a:cs typeface="Courier New" pitchFamily="49" charset="0"/>
              </a:rPr>
              <a:t>tr</a:t>
            </a:r>
            <a:r>
              <a:rPr lang="en-US" sz="2400" b="1" dirty="0" smtClean="0">
                <a:solidFill>
                  <a:schemeClr val="bg1"/>
                </a:solidFill>
                <a:latin typeface="Courier New" pitchFamily="49" charset="0"/>
                <a:cs typeface="Courier New" pitchFamily="49" charset="0"/>
              </a:rPr>
              <a:t> td </a:t>
            </a:r>
            <a:r>
              <a:rPr lang="en-US" sz="2400" b="1" dirty="0" err="1" smtClean="0">
                <a:solidFill>
                  <a:schemeClr val="bg1"/>
                </a:solidFill>
                <a:latin typeface="Courier New" pitchFamily="49" charset="0"/>
                <a:cs typeface="Courier New" pitchFamily="49" charset="0"/>
              </a:rPr>
              <a:t>ul</a:t>
            </a:r>
            <a:r>
              <a:rPr lang="en-US" sz="2400" b="1" dirty="0" smtClean="0">
                <a:solidFill>
                  <a:schemeClr val="bg1"/>
                </a:solidFill>
                <a:latin typeface="Courier New" pitchFamily="49" charset="0"/>
                <a:cs typeface="Courier New" pitchFamily="49" charset="0"/>
              </a:rPr>
              <a:t> </a:t>
            </a:r>
            <a:r>
              <a:rPr lang="en-US" sz="2400" b="1" dirty="0" err="1" smtClean="0">
                <a:solidFill>
                  <a:schemeClr val="bg1"/>
                </a:solidFill>
                <a:latin typeface="Courier New" pitchFamily="49" charset="0"/>
                <a:cs typeface="Courier New" pitchFamily="49" charset="0"/>
              </a:rPr>
              <a:t>li</a:t>
            </a:r>
            <a:r>
              <a:rPr lang="en-US" sz="2400" b="1" dirty="0" smtClean="0">
                <a:solidFill>
                  <a:schemeClr val="bg1"/>
                </a:solidFill>
                <a:latin typeface="Courier New" pitchFamily="49" charset="0"/>
                <a:cs typeface="Courier New" pitchFamily="49" charset="0"/>
              </a:rPr>
              <a:t> {color: green;}</a:t>
            </a:r>
          </a:p>
        </p:txBody>
      </p:sp>
      <p:sp>
        <p:nvSpPr>
          <p:cNvPr id="7" name="Rounded Rectangle 6"/>
          <p:cNvSpPr/>
          <p:nvPr/>
        </p:nvSpPr>
        <p:spPr bwMode="auto">
          <a:xfrm>
            <a:off x="684696" y="2539571"/>
            <a:ext cx="8089190" cy="38543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lvl="0">
              <a:lnSpc>
                <a:spcPct val="90000"/>
              </a:lnSpc>
              <a:spcBef>
                <a:spcPct val="20000"/>
              </a:spcBef>
            </a:pPr>
            <a:r>
              <a:rPr lang="en-US" sz="2400" b="1" dirty="0" err="1" smtClean="0">
                <a:solidFill>
                  <a:schemeClr val="bg1"/>
                </a:solidFill>
                <a:latin typeface="Courier New" pitchFamily="49" charset="0"/>
                <a:cs typeface="Courier New" pitchFamily="49" charset="0"/>
              </a:rPr>
              <a:t>li#pass</a:t>
            </a:r>
            <a:r>
              <a:rPr lang="en-US" sz="2400" b="1" dirty="0" smtClean="0">
                <a:solidFill>
                  <a:schemeClr val="bg1"/>
                </a:solidFill>
                <a:latin typeface="Courier New" pitchFamily="49" charset="0"/>
                <a:cs typeface="Courier New" pitchFamily="49" charset="0"/>
              </a:rPr>
              <a:t> {color: green;}</a:t>
            </a:r>
          </a:p>
        </p:txBody>
      </p:sp>
      <p:sp>
        <p:nvSpPr>
          <p:cNvPr id="8" name="Rounded Rectangle 7"/>
          <p:cNvSpPr/>
          <p:nvPr/>
        </p:nvSpPr>
        <p:spPr bwMode="auto">
          <a:xfrm>
            <a:off x="680341" y="3893754"/>
            <a:ext cx="8089190" cy="38543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lvl="0">
              <a:lnSpc>
                <a:spcPct val="90000"/>
              </a:lnSpc>
              <a:spcBef>
                <a:spcPct val="20000"/>
              </a:spcBef>
            </a:pPr>
            <a:r>
              <a:rPr lang="en-US" sz="2400" b="1" dirty="0" err="1" smtClean="0">
                <a:solidFill>
                  <a:schemeClr val="bg1"/>
                </a:solidFill>
                <a:latin typeface="Courier New" pitchFamily="49" charset="0"/>
                <a:cs typeface="Courier New" pitchFamily="49" charset="0"/>
              </a:rPr>
              <a:t>ul</a:t>
            </a:r>
            <a:r>
              <a:rPr lang="en-US" sz="2400" b="1" dirty="0" smtClean="0">
                <a:solidFill>
                  <a:schemeClr val="bg1"/>
                </a:solidFill>
                <a:latin typeface="Courier New" pitchFamily="49" charset="0"/>
                <a:cs typeface="Courier New" pitchFamily="49" charset="0"/>
              </a:rPr>
              <a:t> </a:t>
            </a:r>
            <a:r>
              <a:rPr lang="en-US" sz="2400" b="1" dirty="0" err="1" smtClean="0">
                <a:solidFill>
                  <a:schemeClr val="bg1"/>
                </a:solidFill>
                <a:latin typeface="Courier New" pitchFamily="49" charset="0"/>
                <a:cs typeface="Courier New" pitchFamily="49" charset="0"/>
              </a:rPr>
              <a:t>li</a:t>
            </a:r>
            <a:r>
              <a:rPr lang="en-US" sz="2400" b="1" dirty="0" smtClean="0">
                <a:solidFill>
                  <a:schemeClr val="bg1"/>
                </a:solidFill>
                <a:latin typeface="Courier New" pitchFamily="49" charset="0"/>
                <a:cs typeface="Courier New" pitchFamily="49" charset="0"/>
              </a:rPr>
              <a:t> {color: purple;}</a:t>
            </a:r>
          </a:p>
        </p:txBody>
      </p:sp>
      <p:sp>
        <p:nvSpPr>
          <p:cNvPr id="9" name="Rounded Rectangle 8"/>
          <p:cNvSpPr/>
          <p:nvPr/>
        </p:nvSpPr>
        <p:spPr bwMode="auto">
          <a:xfrm>
            <a:off x="693403" y="4438041"/>
            <a:ext cx="8089190" cy="38543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lvl="0">
              <a:lnSpc>
                <a:spcPct val="90000"/>
              </a:lnSpc>
              <a:spcBef>
                <a:spcPct val="20000"/>
              </a:spcBef>
            </a:pPr>
            <a:r>
              <a:rPr lang="en-US" sz="2400" b="1" dirty="0" err="1" smtClean="0">
                <a:solidFill>
                  <a:schemeClr val="bg1"/>
                </a:solidFill>
                <a:latin typeface="Courier New" pitchFamily="49" charset="0"/>
                <a:cs typeface="Courier New" pitchFamily="49" charset="0"/>
              </a:rPr>
              <a:t>ul</a:t>
            </a:r>
            <a:r>
              <a:rPr lang="en-US" sz="2400" b="1" dirty="0" smtClean="0">
                <a:solidFill>
                  <a:schemeClr val="bg1"/>
                </a:solidFill>
                <a:latin typeface="Courier New" pitchFamily="49" charset="0"/>
                <a:cs typeface="Courier New" pitchFamily="49" charset="0"/>
              </a:rPr>
              <a:t> &gt; </a:t>
            </a:r>
            <a:r>
              <a:rPr lang="en-US" sz="2400" b="1" dirty="0" err="1" smtClean="0">
                <a:solidFill>
                  <a:schemeClr val="bg1"/>
                </a:solidFill>
                <a:latin typeface="Courier New" pitchFamily="49" charset="0"/>
                <a:cs typeface="Courier New" pitchFamily="49" charset="0"/>
              </a:rPr>
              <a:t>li</a:t>
            </a:r>
            <a:r>
              <a:rPr lang="en-US" sz="2400" b="1" dirty="0" smtClean="0">
                <a:solidFill>
                  <a:schemeClr val="bg1"/>
                </a:solidFill>
                <a:latin typeface="Courier New" pitchFamily="49" charset="0"/>
                <a:cs typeface="Courier New" pitchFamily="49" charset="0"/>
              </a:rPr>
              <a:t> {color: purple;}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P spid="7" grpId="0" build="allAtOnce" animBg="1"/>
      <p:bldP spid="8" grpId="0" build="allAtOnce" animBg="1"/>
      <p:bldP spid="9" grpId="0" build="allAtOnce"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smtClean="0"/>
              <a:t>CSS Performance</a:t>
            </a:r>
            <a:br>
              <a:rPr smtClean="0"/>
            </a:br>
            <a:r>
              <a:rPr sz="3600" i="1">
                <a:gradFill>
                  <a:gsLst>
                    <a:gs pos="62000">
                      <a:schemeClr val="accent3">
                        <a:lumMod val="60000"/>
                        <a:lumOff val="40000"/>
                      </a:schemeClr>
                    </a:gs>
                    <a:gs pos="88000">
                      <a:schemeClr val="accent3">
                        <a:lumMod val="60000"/>
                        <a:lumOff val="40000"/>
                      </a:schemeClr>
                    </a:gs>
                  </a:gsLst>
                  <a:lin ang="5400000" scaled="0"/>
                </a:gradFill>
                <a:effectLst/>
              </a:rPr>
              <a:t>Don't use expressions</a:t>
            </a:r>
          </a:p>
        </p:txBody>
      </p:sp>
      <p:sp>
        <p:nvSpPr>
          <p:cNvPr id="4" name="Content Placeholder 3"/>
          <p:cNvSpPr>
            <a:spLocks noGrp="1"/>
          </p:cNvSpPr>
          <p:nvPr>
            <p:ph type="body" sz="quarter" idx="10"/>
          </p:nvPr>
        </p:nvSpPr>
        <p:spPr>
          <a:xfrm>
            <a:off x="381000" y="1905000"/>
            <a:ext cx="8382000" cy="984885"/>
          </a:xfrm>
        </p:spPr>
        <p:txBody>
          <a:bodyPr/>
          <a:lstStyle/>
          <a:p>
            <a:r>
              <a:rPr lang="en-US" dirty="0" smtClean="0"/>
              <a:t>Slow – evaluated frequently</a:t>
            </a:r>
          </a:p>
          <a:p>
            <a:r>
              <a:rPr lang="en-US" dirty="0" smtClean="0"/>
              <a:t>Not supported in IE8 standards mode!</a:t>
            </a:r>
          </a:p>
          <a:p>
            <a:pPr lvl="1"/>
            <a:r>
              <a:rPr lang="en-US" dirty="0" smtClean="0"/>
              <a:t>E.g. </a:t>
            </a:r>
          </a:p>
          <a:p>
            <a:pPr marL="517525" lvl="1" indent="0">
              <a:buNone/>
            </a:pPr>
            <a:r>
              <a:rPr lang="en-US" dirty="0"/>
              <a:t>	</a:t>
            </a:r>
            <a:r>
              <a:rPr lang="en-US" dirty="0" smtClean="0"/>
              <a:t>background-color</a:t>
            </a:r>
            <a:r>
              <a:rPr lang="en-US" dirty="0"/>
              <a:t>: expression( (new </a:t>
            </a:r>
            <a:r>
              <a:rPr lang="en-US" dirty="0" smtClean="0"/>
              <a:t>				Date</a:t>
            </a:r>
            <a:r>
              <a:rPr lang="en-US" dirty="0"/>
              <a:t>()).</a:t>
            </a:r>
            <a:r>
              <a:rPr lang="en-US" dirty="0" err="1"/>
              <a:t>getHours</a:t>
            </a:r>
            <a:r>
              <a:rPr lang="en-US" dirty="0"/>
              <a:t>()%2 ? "#B8D4FF" : "#F08A00" );</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CSS Performance</a:t>
            </a:r>
            <a:br>
              <a:rPr lang="en-US" dirty="0" smtClean="0"/>
            </a:br>
            <a:r>
              <a:rPr sz="3600" i="1">
                <a:gradFill>
                  <a:gsLst>
                    <a:gs pos="62000">
                      <a:schemeClr val="accent3">
                        <a:lumMod val="60000"/>
                        <a:lumOff val="40000"/>
                      </a:schemeClr>
                    </a:gs>
                    <a:gs pos="88000">
                      <a:schemeClr val="accent3">
                        <a:lumMod val="60000"/>
                        <a:lumOff val="40000"/>
                      </a:schemeClr>
                    </a:gs>
                  </a:gsLst>
                  <a:lin ang="5400000" scaled="0"/>
                </a:gradFill>
                <a:effectLst/>
              </a:rPr>
              <a:t>Takeaways</a:t>
            </a:r>
          </a:p>
        </p:txBody>
      </p:sp>
      <p:sp>
        <p:nvSpPr>
          <p:cNvPr id="5" name="Text Placeholder 4"/>
          <p:cNvSpPr>
            <a:spLocks noGrp="1"/>
          </p:cNvSpPr>
          <p:nvPr>
            <p:ph type="body" sz="quarter" idx="10"/>
          </p:nvPr>
        </p:nvSpPr>
        <p:spPr>
          <a:xfrm>
            <a:off x="381000" y="1411552"/>
            <a:ext cx="8382000" cy="3693319"/>
          </a:xfrm>
        </p:spPr>
        <p:txBody>
          <a:bodyPr/>
          <a:lstStyle/>
          <a:p>
            <a:endParaRPr lang="en-US" dirty="0" smtClean="0"/>
          </a:p>
          <a:p>
            <a:r>
              <a:rPr lang="en-US" dirty="0" smtClean="0">
                <a:solidFill>
                  <a:schemeClr val="accent4">
                    <a:lumMod val="40000"/>
                    <a:lumOff val="60000"/>
                  </a:schemeClr>
                </a:solidFill>
              </a:rPr>
              <a:t>Minimize included styles</a:t>
            </a:r>
          </a:p>
          <a:p>
            <a:r>
              <a:rPr lang="en-US" dirty="0" smtClean="0">
                <a:solidFill>
                  <a:schemeClr val="accent4">
                    <a:lumMod val="40000"/>
                    <a:lumOff val="60000"/>
                  </a:schemeClr>
                </a:solidFill>
              </a:rPr>
              <a:t>Use less-complicated selectors</a:t>
            </a:r>
          </a:p>
          <a:p>
            <a:r>
              <a:rPr lang="en-US" dirty="0" smtClean="0">
                <a:solidFill>
                  <a:schemeClr val="accent4">
                    <a:lumMod val="40000"/>
                    <a:lumOff val="60000"/>
                  </a:schemeClr>
                </a:solidFill>
              </a:rPr>
              <a:t>Don’t use expressions</a:t>
            </a:r>
            <a:endParaRPr lang="en-US" dirty="0" smtClean="0"/>
          </a:p>
          <a:p>
            <a:r>
              <a:rPr lang="en-US" b="1" dirty="0" smtClean="0"/>
              <a:t>Simplify!</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Topics</a:t>
            </a:r>
            <a:endParaRPr lang="en-US"/>
          </a:p>
        </p:txBody>
      </p:sp>
      <p:sp>
        <p:nvSpPr>
          <p:cNvPr id="3" name="Text Placeholder 2"/>
          <p:cNvSpPr>
            <a:spLocks noGrp="1"/>
          </p:cNvSpPr>
          <p:nvPr>
            <p:ph type="body" sz="quarter" idx="10"/>
          </p:nvPr>
        </p:nvSpPr>
        <p:spPr/>
        <p:txBody>
          <a:bodyPr/>
          <a:lstStyle/>
          <a:p>
            <a:pPr marL="514350" indent="-514350">
              <a:buFont typeface="+mj-lt"/>
              <a:buAutoNum type="arabicPeriod"/>
            </a:pPr>
            <a:r>
              <a:rPr lang="en-US" dirty="0"/>
              <a:t>CSS Performance</a:t>
            </a:r>
          </a:p>
          <a:p>
            <a:pPr marL="514350" indent="-514350">
              <a:buFont typeface="+mj-lt"/>
              <a:buAutoNum type="arabicPeriod"/>
            </a:pPr>
            <a:r>
              <a:rPr lang="en-US" b="1" dirty="0"/>
              <a:t>Optimizing Symbol Resolution</a:t>
            </a:r>
          </a:p>
          <a:p>
            <a:pPr marL="514350" indent="-514350">
              <a:buFont typeface="+mj-lt"/>
              <a:buAutoNum type="arabicPeriod"/>
            </a:pPr>
            <a:r>
              <a:rPr lang="en-US" dirty="0"/>
              <a:t>JavaScript Coding Inefficiencies</a:t>
            </a:r>
          </a:p>
          <a:p>
            <a:pPr marL="514350" indent="-514350">
              <a:buFont typeface="+mj-lt"/>
              <a:buAutoNum type="arabicPeriod"/>
            </a:pPr>
            <a:r>
              <a:rPr lang="en-US" dirty="0"/>
              <a:t>HTTP Performance</a:t>
            </a:r>
          </a:p>
          <a:p>
            <a:pPr marL="514350" indent="-514350">
              <a:buFont typeface="+mj-lt"/>
              <a:buAutoNum type="arabicPeriod"/>
            </a:pPr>
            <a:r>
              <a:rPr lang="en-US" dirty="0"/>
              <a:t>Layout Performance</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Optimizing Symbol </a:t>
            </a:r>
            <a:r>
              <a:rPr smtClean="0"/>
              <a:t>Resolution</a:t>
            </a:r>
            <a:br>
              <a:rPr smtClean="0"/>
            </a:br>
            <a:r>
              <a:rPr sz="3600" i="1">
                <a:gradFill>
                  <a:gsLst>
                    <a:gs pos="62000">
                      <a:schemeClr val="accent3">
                        <a:lumMod val="60000"/>
                        <a:lumOff val="40000"/>
                      </a:schemeClr>
                    </a:gs>
                    <a:gs pos="88000">
                      <a:schemeClr val="accent3">
                        <a:lumMod val="60000"/>
                        <a:lumOff val="40000"/>
                      </a:schemeClr>
                    </a:gs>
                  </a:gsLst>
                  <a:lin ang="5400000" scaled="0"/>
                </a:gradFill>
                <a:effectLst/>
              </a:rPr>
              <a:t>Lookup chains</a:t>
            </a:r>
          </a:p>
        </p:txBody>
      </p:sp>
      <p:sp>
        <p:nvSpPr>
          <p:cNvPr id="12" name="Content Placeholder 11"/>
          <p:cNvSpPr>
            <a:spLocks noGrp="1"/>
          </p:cNvSpPr>
          <p:nvPr>
            <p:ph sz="half" idx="1"/>
          </p:nvPr>
        </p:nvSpPr>
        <p:spPr>
          <a:xfrm>
            <a:off x="381000" y="1411553"/>
            <a:ext cx="4114800" cy="1277273"/>
          </a:xfrm>
        </p:spPr>
        <p:txBody>
          <a:bodyPr/>
          <a:lstStyle/>
          <a:p>
            <a:endParaRPr lang="en-US" dirty="0" smtClean="0"/>
          </a:p>
          <a:p>
            <a:pPr marL="398463" indent="-398463"/>
            <a:r>
              <a:rPr lang="en-US" dirty="0" smtClean="0"/>
              <a:t>Scope</a:t>
            </a:r>
          </a:p>
          <a:p>
            <a:pPr marL="796925" lvl="1" indent="-398463"/>
            <a:r>
              <a:rPr lang="en-US" b="1" dirty="0" err="1" smtClean="0">
                <a:latin typeface="Courier New" pitchFamily="49" charset="0"/>
                <a:cs typeface="Courier New" pitchFamily="49" charset="0"/>
              </a:rPr>
              <a:t>var</a:t>
            </a:r>
            <a:r>
              <a:rPr lang="en-US" b="1" dirty="0" smtClean="0">
                <a:latin typeface="Courier New" pitchFamily="49" charset="0"/>
                <a:cs typeface="Courier New" pitchFamily="49" charset="0"/>
              </a:rPr>
              <a:t> name</a:t>
            </a:r>
            <a:endParaRPr lang="en-US" b="1" dirty="0">
              <a:latin typeface="Courier New" pitchFamily="49" charset="0"/>
              <a:cs typeface="Courier New" pitchFamily="49" charset="0"/>
            </a:endParaRPr>
          </a:p>
        </p:txBody>
      </p:sp>
      <p:sp>
        <p:nvSpPr>
          <p:cNvPr id="15" name="Content Placeholder 14"/>
          <p:cNvSpPr>
            <a:spLocks noGrp="1"/>
          </p:cNvSpPr>
          <p:nvPr>
            <p:ph sz="half" idx="2"/>
          </p:nvPr>
        </p:nvSpPr>
        <p:spPr>
          <a:xfrm>
            <a:off x="4648200" y="1411553"/>
            <a:ext cx="4114800" cy="1277273"/>
          </a:xfrm>
        </p:spPr>
        <p:txBody>
          <a:bodyPr/>
          <a:lstStyle/>
          <a:p>
            <a:endParaRPr lang="en-US" dirty="0" smtClean="0"/>
          </a:p>
          <a:p>
            <a:pPr marL="398463" indent="-398463"/>
            <a:r>
              <a:rPr lang="en-US" dirty="0" smtClean="0"/>
              <a:t>Prototype</a:t>
            </a:r>
          </a:p>
          <a:p>
            <a:pPr marL="796925" lvl="1" indent="-398463"/>
            <a:r>
              <a:rPr lang="en-US" b="1" dirty="0" smtClean="0">
                <a:latin typeface="Courier New" pitchFamily="49" charset="0"/>
                <a:cs typeface="Courier New" pitchFamily="49" charset="0"/>
              </a:rPr>
              <a:t>obj.name</a:t>
            </a:r>
            <a:endParaRPr lang="en-US" b="1" dirty="0">
              <a:latin typeface="Courier New" pitchFamily="49" charset="0"/>
              <a:cs typeface="Courier New" pitchFamily="49" charset="0"/>
            </a:endParaRPr>
          </a:p>
        </p:txBody>
      </p:sp>
      <p:sp>
        <p:nvSpPr>
          <p:cNvPr id="6" name="Rounded Rectangle 5"/>
          <p:cNvSpPr/>
          <p:nvPr/>
        </p:nvSpPr>
        <p:spPr bwMode="auto">
          <a:xfrm>
            <a:off x="708917" y="3039674"/>
            <a:ext cx="2201333"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r>
              <a:rPr lang="en-US" sz="2400" b="1" kern="1200" smtClean="0">
                <a:solidFill>
                  <a:srgbClr val="FFFFFF"/>
                </a:solidFill>
                <a:effectLst>
                  <a:outerShdw blurRad="38100" dist="38100" dir="2700000" algn="tl">
                    <a:srgbClr val="000000">
                      <a:alpha val="43137"/>
                    </a:srgbClr>
                  </a:outerShdw>
                </a:effectLst>
                <a:latin typeface="Segoe" pitchFamily="34" charset="0"/>
                <a:ea typeface="+mn-ea"/>
                <a:cs typeface="+mn-cs"/>
              </a:rPr>
              <a:t>Global</a:t>
            </a:r>
            <a:endParaRPr lang="en-US" sz="2400" b="1" kern="120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9" name="Rounded Rectangle 8"/>
          <p:cNvSpPr/>
          <p:nvPr/>
        </p:nvSpPr>
        <p:spPr bwMode="auto">
          <a:xfrm>
            <a:off x="715908" y="4882535"/>
            <a:ext cx="2201333" cy="88295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r>
              <a:rPr lang="en-US" sz="2400" b="1" kern="1200" dirty="0" smtClean="0">
                <a:solidFill>
                  <a:srgbClr val="FFFFFF"/>
                </a:solidFill>
                <a:effectLst>
                  <a:outerShdw blurRad="38100" dist="38100" dir="2700000" algn="tl">
                    <a:srgbClr val="000000">
                      <a:alpha val="43137"/>
                    </a:srgbClr>
                  </a:outerShdw>
                </a:effectLst>
                <a:latin typeface="Segoe" pitchFamily="34" charset="0"/>
                <a:ea typeface="+mn-ea"/>
                <a:cs typeface="+mn-cs"/>
              </a:rPr>
              <a:t>Local</a:t>
            </a:r>
            <a:endParaRPr lang="en-US" sz="2400" b="1"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11" name="Rounded Rectangle 10"/>
          <p:cNvSpPr/>
          <p:nvPr/>
        </p:nvSpPr>
        <p:spPr bwMode="auto">
          <a:xfrm>
            <a:off x="724467" y="3959614"/>
            <a:ext cx="2201333" cy="88295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r>
              <a:rPr lang="en-US" sz="2400" b="1" kern="1200" dirty="0" smtClean="0">
                <a:solidFill>
                  <a:srgbClr val="FFFFFF"/>
                </a:solidFill>
                <a:effectLst>
                  <a:outerShdw blurRad="38100" dist="38100" dir="2700000" algn="tl">
                    <a:srgbClr val="000000">
                      <a:alpha val="43137"/>
                    </a:srgbClr>
                  </a:outerShdw>
                </a:effectLst>
                <a:latin typeface="Segoe" pitchFamily="34" charset="0"/>
                <a:ea typeface="+mn-ea"/>
                <a:cs typeface="+mn-cs"/>
              </a:rPr>
              <a:t>Intermediate</a:t>
            </a:r>
          </a:p>
          <a:p>
            <a:pPr algn="ctr" defTabSz="914099" rtl="0"/>
            <a:r>
              <a:rPr lang="en-US" sz="2400" b="1" dirty="0" smtClean="0">
                <a:solidFill>
                  <a:srgbClr val="FFFFFF"/>
                </a:solidFill>
                <a:effectLst>
                  <a:outerShdw blurRad="38100" dist="38100" dir="2700000" algn="tl">
                    <a:srgbClr val="000000">
                      <a:alpha val="43137"/>
                    </a:srgbClr>
                  </a:outerShdw>
                </a:effectLst>
                <a:latin typeface="Segoe" pitchFamily="34" charset="0"/>
              </a:rPr>
              <a:t>…</a:t>
            </a:r>
            <a:endParaRPr lang="en-US" sz="2400" b="1"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19" name="Rounded Rectangle 18"/>
          <p:cNvSpPr/>
          <p:nvPr/>
        </p:nvSpPr>
        <p:spPr bwMode="auto">
          <a:xfrm>
            <a:off x="5390547" y="3017412"/>
            <a:ext cx="2201333"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r>
              <a:rPr lang="en-US" sz="2400" b="1" kern="1200" dirty="0" smtClean="0">
                <a:solidFill>
                  <a:srgbClr val="FFFFFF"/>
                </a:solidFill>
                <a:effectLst>
                  <a:outerShdw blurRad="38100" dist="38100" dir="2700000" algn="tl">
                    <a:srgbClr val="000000">
                      <a:alpha val="43137"/>
                    </a:srgbClr>
                  </a:outerShdw>
                </a:effectLst>
                <a:latin typeface="Segoe" pitchFamily="34" charset="0"/>
                <a:ea typeface="+mn-ea"/>
                <a:cs typeface="+mn-cs"/>
              </a:rPr>
              <a:t>DOM</a:t>
            </a:r>
            <a:endParaRPr lang="en-US" sz="2400" b="1"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21" name="Rounded Rectangle 20"/>
          <p:cNvSpPr/>
          <p:nvPr/>
        </p:nvSpPr>
        <p:spPr bwMode="auto">
          <a:xfrm>
            <a:off x="5388936" y="4865438"/>
            <a:ext cx="2201333" cy="88295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r>
              <a:rPr lang="en-US" sz="2400" b="1" kern="1200" dirty="0" smtClean="0">
                <a:solidFill>
                  <a:srgbClr val="FFFFFF"/>
                </a:solidFill>
                <a:effectLst>
                  <a:outerShdw blurRad="38100" dist="38100" dir="2700000" algn="tl">
                    <a:srgbClr val="000000">
                      <a:alpha val="43137"/>
                    </a:srgbClr>
                  </a:outerShdw>
                </a:effectLst>
                <a:latin typeface="Segoe" pitchFamily="34" charset="0"/>
                <a:ea typeface="+mn-ea"/>
                <a:cs typeface="+mn-cs"/>
              </a:rPr>
              <a:t>Instance</a:t>
            </a:r>
            <a:endParaRPr lang="en-US" sz="2400" b="1"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22" name="Rounded Rectangle 21"/>
          <p:cNvSpPr/>
          <p:nvPr/>
        </p:nvSpPr>
        <p:spPr bwMode="auto">
          <a:xfrm>
            <a:off x="5397498" y="3947625"/>
            <a:ext cx="2201333" cy="88295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r>
              <a:rPr lang="en-US" sz="2400" b="1" kern="1200" dirty="0" smtClean="0">
                <a:solidFill>
                  <a:srgbClr val="FFFFFF"/>
                </a:solidFill>
                <a:effectLst>
                  <a:outerShdw blurRad="38100" dist="38100" dir="2700000" algn="tl">
                    <a:srgbClr val="000000">
                      <a:alpha val="43137"/>
                    </a:srgbClr>
                  </a:outerShdw>
                </a:effectLst>
                <a:latin typeface="Segoe" pitchFamily="34" charset="0"/>
                <a:ea typeface="+mn-ea"/>
                <a:cs typeface="+mn-cs"/>
              </a:rPr>
              <a:t>Prototype</a:t>
            </a:r>
          </a:p>
          <a:p>
            <a:pPr algn="ctr" defTabSz="914099" rtl="0"/>
            <a:r>
              <a:rPr lang="en-US" sz="2400" b="1" dirty="0" smtClean="0">
                <a:solidFill>
                  <a:srgbClr val="FFFFFF"/>
                </a:solidFill>
                <a:effectLst>
                  <a:outerShdw blurRad="38100" dist="38100" dir="2700000" algn="tl">
                    <a:srgbClr val="000000">
                      <a:alpha val="43137"/>
                    </a:srgbClr>
                  </a:outerShdw>
                </a:effectLst>
                <a:latin typeface="Segoe" pitchFamily="34" charset="0"/>
              </a:rPr>
              <a:t>…</a:t>
            </a:r>
            <a:endParaRPr lang="en-US" sz="2400" b="1"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29" name="Up Arrow 28"/>
          <p:cNvSpPr/>
          <p:nvPr/>
        </p:nvSpPr>
        <p:spPr bwMode="auto">
          <a:xfrm>
            <a:off x="3133618" y="3010328"/>
            <a:ext cx="2095928" cy="2804845"/>
          </a:xfrm>
          <a:prstGeom prst="up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smtClean="0">
                <a:solidFill>
                  <a:srgbClr val="FFFFFF"/>
                </a:solidFill>
                <a:effectLst>
                  <a:outerShdw blurRad="38100" dist="38100" dir="2700000" algn="tl">
                    <a:srgbClr val="000000">
                      <a:alpha val="43137"/>
                    </a:srgbClr>
                  </a:outerShdw>
                </a:effectLst>
                <a:latin typeface="Segoe" pitchFamily="34" charset="0"/>
              </a:rPr>
              <a:t>Cost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animEffect transition="in" filter="fade">
                                      <p:cBhvr>
                                        <p:cTn id="7" dur="500"/>
                                        <p:tgtEl>
                                          <p:spTgt spid="1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5">
                                            <p:txEl>
                                              <p:pRg st="2" end="2"/>
                                            </p:txEl>
                                          </p:spTgt>
                                        </p:tgtEl>
                                        <p:attrNameLst>
                                          <p:attrName>style.visibility</p:attrName>
                                        </p:attrNameLst>
                                      </p:cBhvr>
                                      <p:to>
                                        <p:strVal val="visible"/>
                                      </p:to>
                                    </p:set>
                                    <p:animEffect transition="in" filter="fade">
                                      <p:cBhvr>
                                        <p:cTn id="32" dur="500"/>
                                        <p:tgtEl>
                                          <p:spTgt spid="1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1" grpId="0" animBg="1"/>
      <p:bldP spid="19" grpId="0" animBg="1"/>
      <p:bldP spid="21" grpId="0" animBg="1"/>
      <p:bldP spid="22" grpId="0" animBg="1"/>
      <p:bldP spid="2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265956" y="1685365"/>
            <a:ext cx="8600142" cy="2232271"/>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b="1" smtClean="0">
                <a:solidFill>
                  <a:srgbClr val="FFFFFF"/>
                </a:solidFill>
                <a:effectLst>
                  <a:outerShdw blurRad="38100" dist="38100" dir="2700000" algn="tl">
                    <a:srgbClr val="000000">
                      <a:alpha val="43137"/>
                    </a:srgbClr>
                  </a:outerShdw>
                </a:effectLst>
                <a:latin typeface="Segoe" pitchFamily="34" charset="0"/>
              </a:rPr>
              <a:t>Trident (MSHTML)</a:t>
            </a:r>
          </a:p>
          <a:p>
            <a:pPr algn="ctr" defTabSz="914099"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3200" b="1" smtClean="0">
              <a:solidFill>
                <a:srgbClr val="FFFFFF"/>
              </a:solidFill>
              <a:effectLst>
                <a:outerShdw blurRad="38100" dist="38100" dir="2700000" algn="tl">
                  <a:srgbClr val="000000">
                    <a:alpha val="43137"/>
                  </a:srgbClr>
                </a:outerShdw>
              </a:effectLst>
              <a:latin typeface="Segoe" pitchFamily="34" charset="0"/>
            </a:endParaRPr>
          </a:p>
        </p:txBody>
      </p:sp>
      <p:sp>
        <p:nvSpPr>
          <p:cNvPr id="12" name="Rounded Rectangle 11"/>
          <p:cNvSpPr/>
          <p:nvPr/>
        </p:nvSpPr>
        <p:spPr bwMode="auto">
          <a:xfrm>
            <a:off x="274917" y="4105835"/>
            <a:ext cx="8600142" cy="2277036"/>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b="1" smtClean="0">
                <a:solidFill>
                  <a:srgbClr val="FFFFFF"/>
                </a:solidFill>
                <a:effectLst>
                  <a:outerShdw blurRad="38100" dist="38100" dir="2700000" algn="tl">
                    <a:srgbClr val="000000">
                      <a:alpha val="43137"/>
                    </a:srgbClr>
                  </a:outerShdw>
                </a:effectLst>
                <a:latin typeface="Segoe" pitchFamily="34" charset="0"/>
              </a:rPr>
              <a:t>JScript Engine</a:t>
            </a:r>
          </a:p>
        </p:txBody>
      </p:sp>
      <p:sp>
        <p:nvSpPr>
          <p:cNvPr id="2" name="Title 1"/>
          <p:cNvSpPr>
            <a:spLocks noGrp="1"/>
          </p:cNvSpPr>
          <p:nvPr>
            <p:ph type="title"/>
          </p:nvPr>
        </p:nvSpPr>
        <p:spPr>
          <a:xfrm>
            <a:off x="387054" y="228600"/>
            <a:ext cx="8375946" cy="1163395"/>
          </a:xfrm>
        </p:spPr>
        <p:txBody>
          <a:bodyPr/>
          <a:lstStyle/>
          <a:p>
            <a:r>
              <a:rPr/>
              <a:t>JavaScript Coding Inefficiencies</a:t>
            </a:r>
            <a:br>
              <a:rPr/>
            </a:br>
            <a:r>
              <a:rPr lang="fr-FR" sz="3600" i="1" dirty="0" err="1">
                <a:gradFill>
                  <a:gsLst>
                    <a:gs pos="62000">
                      <a:schemeClr val="accent3">
                        <a:lumMod val="60000"/>
                        <a:lumOff val="40000"/>
                      </a:schemeClr>
                    </a:gs>
                    <a:gs pos="88000">
                      <a:schemeClr val="accent3">
                        <a:lumMod val="60000"/>
                        <a:lumOff val="40000"/>
                      </a:schemeClr>
                    </a:gs>
                  </a:gsLst>
                  <a:lin ang="5400000" scaled="0"/>
                </a:gradFill>
                <a:effectLst/>
              </a:rPr>
              <a:t>Minimize</a:t>
            </a:r>
            <a:r>
              <a:rPr lang="fr-FR" sz="3600" i="1" dirty="0">
                <a:gradFill>
                  <a:gsLst>
                    <a:gs pos="62000">
                      <a:schemeClr val="accent3">
                        <a:lumMod val="60000"/>
                        <a:lumOff val="40000"/>
                      </a:schemeClr>
                    </a:gs>
                    <a:gs pos="88000">
                      <a:schemeClr val="accent3">
                        <a:lumMod val="60000"/>
                        <a:lumOff val="40000"/>
                      </a:schemeClr>
                    </a:gs>
                  </a:gsLst>
                  <a:lin ang="5400000" scaled="0"/>
                </a:gradFill>
                <a:effectLst/>
              </a:rPr>
              <a:t> DOM interaction</a:t>
            </a:r>
            <a:endParaRPr sz="3600" i="1">
              <a:gradFill>
                <a:gsLst>
                  <a:gs pos="62000">
                    <a:schemeClr val="accent3">
                      <a:lumMod val="60000"/>
                      <a:lumOff val="40000"/>
                    </a:schemeClr>
                  </a:gs>
                  <a:gs pos="88000">
                    <a:schemeClr val="accent3">
                      <a:lumMod val="60000"/>
                      <a:lumOff val="40000"/>
                    </a:schemeClr>
                  </a:gs>
                </a:gsLst>
                <a:lin ang="5400000" scaled="0"/>
              </a:gradFill>
              <a:effectLst/>
            </a:endParaRPr>
          </a:p>
        </p:txBody>
      </p:sp>
      <p:sp>
        <p:nvSpPr>
          <p:cNvPr id="6" name="Rounded Rectangle 5"/>
          <p:cNvSpPr/>
          <p:nvPr/>
        </p:nvSpPr>
        <p:spPr bwMode="auto">
          <a:xfrm>
            <a:off x="3492924" y="2610727"/>
            <a:ext cx="2201333"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r>
              <a:rPr lang="en-US" sz="2400" b="1" kern="1200" dirty="0" smtClean="0">
                <a:solidFill>
                  <a:srgbClr val="FFFFFF"/>
                </a:solidFill>
                <a:effectLst>
                  <a:outerShdw blurRad="38100" dist="38100" dir="2700000" algn="tl">
                    <a:srgbClr val="000000">
                      <a:alpha val="43137"/>
                    </a:srgbClr>
                  </a:outerShdw>
                </a:effectLst>
                <a:latin typeface="Segoe" pitchFamily="34" charset="0"/>
                <a:ea typeface="+mn-ea"/>
                <a:cs typeface="+mn-cs"/>
              </a:rPr>
              <a:t>DOM</a:t>
            </a:r>
            <a:endParaRPr lang="en-US" sz="2400" b="1"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14" name="Up Arrow 13"/>
          <p:cNvSpPr/>
          <p:nvPr/>
        </p:nvSpPr>
        <p:spPr bwMode="auto">
          <a:xfrm>
            <a:off x="3921370" y="3552092"/>
            <a:ext cx="1371600" cy="984738"/>
          </a:xfrm>
          <a:prstGeom prst="up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bg/>
                                          </p:spTgt>
                                        </p:tgtEl>
                                        <p:attrNameLst>
                                          <p:attrName>style.visibility</p:attrName>
                                        </p:attrNameLst>
                                      </p:cBhvr>
                                      <p:to>
                                        <p:strVal val="visible"/>
                                      </p:to>
                                    </p:set>
                                    <p:animEffect transition="in" filter="fade">
                                      <p:cBhvr>
                                        <p:cTn id="7" dur="500"/>
                                        <p:tgtEl>
                                          <p:spTgt spid="1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500"/>
                                        <p:tgtEl>
                                          <p:spTgt spid="1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bg/>
                                          </p:spTgt>
                                        </p:tgtEl>
                                        <p:attrNameLst>
                                          <p:attrName>style.visibility</p:attrName>
                                        </p:attrNameLst>
                                      </p:cBhvr>
                                      <p:to>
                                        <p:strVal val="visible"/>
                                      </p:to>
                                    </p:set>
                                    <p:animEffect transition="in" filter="fade">
                                      <p:cBhvr>
                                        <p:cTn id="15" dur="500"/>
                                        <p:tgtEl>
                                          <p:spTgt spid="12">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500"/>
                                        <p:tgtEl>
                                          <p:spTgt spid="12">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allAtOnce" animBg="1"/>
      <p:bldP spid="12" grpId="0" build="allAtOnce"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a:t>JavaScript Coding Inefficiencies</a:t>
            </a:r>
            <a:br>
              <a:rPr/>
            </a:br>
            <a:r>
              <a:rPr sz="3600" i="1">
                <a:gradFill>
                  <a:gsLst>
                    <a:gs pos="62000">
                      <a:schemeClr val="accent3">
                        <a:lumMod val="60000"/>
                        <a:lumOff val="40000"/>
                      </a:schemeClr>
                    </a:gs>
                    <a:gs pos="88000">
                      <a:schemeClr val="accent3">
                        <a:lumMod val="60000"/>
                        <a:lumOff val="40000"/>
                      </a:schemeClr>
                    </a:gs>
                  </a:gsLst>
                  <a:lin ang="5400000" scaled="0"/>
                </a:gradFill>
                <a:effectLst/>
              </a:rPr>
              <a:t>Minimize DOM interaction</a:t>
            </a:r>
          </a:p>
        </p:txBody>
      </p:sp>
      <p:sp>
        <p:nvSpPr>
          <p:cNvPr id="12" name="Content Placeholder 11"/>
          <p:cNvSpPr>
            <a:spLocks noGrp="1"/>
          </p:cNvSpPr>
          <p:nvPr>
            <p:ph sz="half" idx="1"/>
          </p:nvPr>
        </p:nvSpPr>
        <p:spPr>
          <a:xfrm>
            <a:off x="381001" y="1411553"/>
            <a:ext cx="4114800" cy="1268039"/>
          </a:xfrm>
        </p:spPr>
        <p:txBody>
          <a:bodyPr/>
          <a:lstStyle/>
          <a:p>
            <a:endParaRPr lang="en-US" smtClean="0"/>
          </a:p>
          <a:p>
            <a:r>
              <a:rPr lang="en-US" smtClean="0"/>
              <a:t>Scope</a:t>
            </a:r>
          </a:p>
          <a:p>
            <a:pPr lvl="1"/>
            <a:r>
              <a:rPr lang="en-US" b="1" smtClean="0">
                <a:latin typeface="Courier New" pitchFamily="49" charset="0"/>
                <a:cs typeface="Courier New" pitchFamily="49" charset="0"/>
              </a:rPr>
              <a:t>var name</a:t>
            </a:r>
            <a:endParaRPr lang="en-US" b="1">
              <a:latin typeface="Courier New" pitchFamily="49" charset="0"/>
              <a:cs typeface="Courier New" pitchFamily="49" charset="0"/>
            </a:endParaRPr>
          </a:p>
        </p:txBody>
      </p:sp>
      <p:sp>
        <p:nvSpPr>
          <p:cNvPr id="15" name="Content Placeholder 14"/>
          <p:cNvSpPr>
            <a:spLocks noGrp="1"/>
          </p:cNvSpPr>
          <p:nvPr>
            <p:ph sz="half" idx="2"/>
          </p:nvPr>
        </p:nvSpPr>
        <p:spPr>
          <a:xfrm>
            <a:off x="4648200" y="1411553"/>
            <a:ext cx="4114800" cy="1268039"/>
          </a:xfrm>
        </p:spPr>
        <p:txBody>
          <a:bodyPr/>
          <a:lstStyle/>
          <a:p>
            <a:endParaRPr lang="en-US" smtClean="0"/>
          </a:p>
          <a:p>
            <a:r>
              <a:rPr lang="en-US" smtClean="0"/>
              <a:t>Prototype</a:t>
            </a:r>
          </a:p>
          <a:p>
            <a:pPr lvl="1"/>
            <a:r>
              <a:rPr lang="en-US" b="1" smtClean="0">
                <a:latin typeface="Courier New" pitchFamily="49" charset="0"/>
                <a:cs typeface="Courier New" pitchFamily="49" charset="0"/>
              </a:rPr>
              <a:t>obj.name</a:t>
            </a:r>
            <a:endParaRPr lang="en-US" b="1">
              <a:latin typeface="Courier New" pitchFamily="49" charset="0"/>
              <a:cs typeface="Courier New" pitchFamily="49" charset="0"/>
            </a:endParaRPr>
          </a:p>
        </p:txBody>
      </p:sp>
      <p:sp>
        <p:nvSpPr>
          <p:cNvPr id="13" name="Rounded Rectangle 12"/>
          <p:cNvSpPr/>
          <p:nvPr/>
        </p:nvSpPr>
        <p:spPr bwMode="auto">
          <a:xfrm>
            <a:off x="708917" y="3039674"/>
            <a:ext cx="2201333" cy="882953"/>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r>
              <a:rPr lang="en-US" sz="2400" b="1" kern="1200" smtClean="0">
                <a:solidFill>
                  <a:schemeClr val="tx1">
                    <a:lumMod val="50000"/>
                  </a:schemeClr>
                </a:solidFill>
                <a:effectLst>
                  <a:outerShdw blurRad="38100" dist="38100" dir="2700000" algn="tl">
                    <a:srgbClr val="000000">
                      <a:alpha val="43137"/>
                    </a:srgbClr>
                  </a:outerShdw>
                </a:effectLst>
                <a:latin typeface="Segoe" pitchFamily="34" charset="0"/>
                <a:ea typeface="+mn-ea"/>
                <a:cs typeface="+mn-cs"/>
              </a:rPr>
              <a:t>Global</a:t>
            </a:r>
            <a:endParaRPr lang="en-US" sz="2400" b="1" kern="1200">
              <a:solidFill>
                <a:schemeClr val="tx1">
                  <a:lumMod val="50000"/>
                </a:schemeClr>
              </a:solidFill>
              <a:effectLst>
                <a:outerShdw blurRad="38100" dist="38100" dir="2700000" algn="tl">
                  <a:srgbClr val="000000">
                    <a:alpha val="43137"/>
                  </a:srgbClr>
                </a:outerShdw>
              </a:effectLst>
              <a:latin typeface="Segoe" pitchFamily="34" charset="0"/>
              <a:ea typeface="+mn-ea"/>
              <a:cs typeface="+mn-cs"/>
            </a:endParaRPr>
          </a:p>
        </p:txBody>
      </p:sp>
      <p:sp>
        <p:nvSpPr>
          <p:cNvPr id="14" name="Rounded Rectangle 13"/>
          <p:cNvSpPr/>
          <p:nvPr/>
        </p:nvSpPr>
        <p:spPr bwMode="auto">
          <a:xfrm>
            <a:off x="715908" y="4882535"/>
            <a:ext cx="2201333" cy="882953"/>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r>
              <a:rPr lang="en-US" sz="2400" b="1" kern="1200" smtClean="0">
                <a:solidFill>
                  <a:schemeClr val="tx1">
                    <a:lumMod val="50000"/>
                  </a:schemeClr>
                </a:solidFill>
                <a:effectLst>
                  <a:outerShdw blurRad="38100" dist="38100" dir="2700000" algn="tl">
                    <a:srgbClr val="000000">
                      <a:alpha val="43137"/>
                    </a:srgbClr>
                  </a:outerShdw>
                </a:effectLst>
                <a:latin typeface="Segoe" pitchFamily="34" charset="0"/>
                <a:ea typeface="+mn-ea"/>
                <a:cs typeface="+mn-cs"/>
              </a:rPr>
              <a:t>Local</a:t>
            </a:r>
            <a:endParaRPr lang="en-US" sz="2400" b="1" kern="1200">
              <a:solidFill>
                <a:schemeClr val="tx1">
                  <a:lumMod val="50000"/>
                </a:schemeClr>
              </a:solidFill>
              <a:effectLst>
                <a:outerShdw blurRad="38100" dist="38100" dir="2700000" algn="tl">
                  <a:srgbClr val="000000">
                    <a:alpha val="43137"/>
                  </a:srgbClr>
                </a:outerShdw>
              </a:effectLst>
              <a:latin typeface="Segoe" pitchFamily="34" charset="0"/>
              <a:ea typeface="+mn-ea"/>
              <a:cs typeface="+mn-cs"/>
            </a:endParaRPr>
          </a:p>
        </p:txBody>
      </p:sp>
      <p:sp>
        <p:nvSpPr>
          <p:cNvPr id="16" name="Rounded Rectangle 15"/>
          <p:cNvSpPr/>
          <p:nvPr/>
        </p:nvSpPr>
        <p:spPr bwMode="auto">
          <a:xfrm>
            <a:off x="724467" y="3959614"/>
            <a:ext cx="2201333" cy="882953"/>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r>
              <a:rPr lang="en-US" sz="2400" b="1" kern="1200" smtClean="0">
                <a:solidFill>
                  <a:schemeClr val="tx1">
                    <a:lumMod val="50000"/>
                  </a:schemeClr>
                </a:solidFill>
                <a:effectLst>
                  <a:outerShdw blurRad="38100" dist="38100" dir="2700000" algn="tl">
                    <a:srgbClr val="000000">
                      <a:alpha val="43137"/>
                    </a:srgbClr>
                  </a:outerShdw>
                </a:effectLst>
                <a:latin typeface="Segoe" pitchFamily="34" charset="0"/>
                <a:ea typeface="+mn-ea"/>
                <a:cs typeface="+mn-cs"/>
              </a:rPr>
              <a:t>Intermediate</a:t>
            </a:r>
          </a:p>
          <a:p>
            <a:pPr algn="ctr" defTabSz="914099" rtl="0"/>
            <a:r>
              <a:rPr lang="en-US" sz="2400" b="1" smtClean="0">
                <a:solidFill>
                  <a:schemeClr val="tx1">
                    <a:lumMod val="50000"/>
                  </a:schemeClr>
                </a:solidFill>
                <a:effectLst>
                  <a:outerShdw blurRad="38100" dist="38100" dir="2700000" algn="tl">
                    <a:srgbClr val="000000">
                      <a:alpha val="43137"/>
                    </a:srgbClr>
                  </a:outerShdw>
                </a:effectLst>
                <a:latin typeface="Segoe" pitchFamily="34" charset="0"/>
              </a:rPr>
              <a:t>…</a:t>
            </a:r>
            <a:endParaRPr lang="en-US" sz="2400" b="1" kern="1200">
              <a:solidFill>
                <a:schemeClr val="tx1">
                  <a:lumMod val="50000"/>
                </a:schemeClr>
              </a:solidFill>
              <a:effectLst>
                <a:outerShdw blurRad="38100" dist="38100" dir="2700000" algn="tl">
                  <a:srgbClr val="000000">
                    <a:alpha val="43137"/>
                  </a:srgbClr>
                </a:outerShdw>
              </a:effectLst>
              <a:latin typeface="Segoe" pitchFamily="34" charset="0"/>
              <a:ea typeface="+mn-ea"/>
              <a:cs typeface="+mn-cs"/>
            </a:endParaRPr>
          </a:p>
        </p:txBody>
      </p:sp>
      <p:sp>
        <p:nvSpPr>
          <p:cNvPr id="17" name="Rounded Rectangle 16"/>
          <p:cNvSpPr/>
          <p:nvPr/>
        </p:nvSpPr>
        <p:spPr bwMode="auto">
          <a:xfrm>
            <a:off x="5390547" y="3017412"/>
            <a:ext cx="2201333"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r>
              <a:rPr lang="en-US" sz="2400" b="1" kern="1200" smtClean="0">
                <a:solidFill>
                  <a:srgbClr val="FFFFFF"/>
                </a:solidFill>
                <a:effectLst>
                  <a:outerShdw blurRad="38100" dist="38100" dir="2700000" algn="tl">
                    <a:srgbClr val="000000">
                      <a:alpha val="43137"/>
                    </a:srgbClr>
                  </a:outerShdw>
                </a:effectLst>
                <a:latin typeface="Segoe" pitchFamily="34" charset="0"/>
                <a:ea typeface="+mn-ea"/>
                <a:cs typeface="+mn-cs"/>
              </a:rPr>
              <a:t>DOM</a:t>
            </a:r>
            <a:endParaRPr lang="en-US" sz="2400" b="1" kern="120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18" name="Rounded Rectangle 17"/>
          <p:cNvSpPr/>
          <p:nvPr/>
        </p:nvSpPr>
        <p:spPr bwMode="auto">
          <a:xfrm>
            <a:off x="5388936" y="4865438"/>
            <a:ext cx="2201333" cy="882953"/>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r>
              <a:rPr lang="en-US" sz="2400" b="1" kern="1200" smtClean="0">
                <a:solidFill>
                  <a:schemeClr val="tx1">
                    <a:lumMod val="50000"/>
                  </a:schemeClr>
                </a:solidFill>
                <a:effectLst>
                  <a:outerShdw blurRad="38100" dist="38100" dir="2700000" algn="tl">
                    <a:srgbClr val="000000">
                      <a:alpha val="43137"/>
                    </a:srgbClr>
                  </a:outerShdw>
                </a:effectLst>
                <a:latin typeface="Segoe" pitchFamily="34" charset="0"/>
                <a:ea typeface="+mn-ea"/>
                <a:cs typeface="+mn-cs"/>
              </a:rPr>
              <a:t>Instance</a:t>
            </a:r>
            <a:endParaRPr lang="en-US" sz="2400" b="1" kern="1200">
              <a:solidFill>
                <a:schemeClr val="tx1">
                  <a:lumMod val="50000"/>
                </a:schemeClr>
              </a:solidFill>
              <a:effectLst>
                <a:outerShdw blurRad="38100" dist="38100" dir="2700000" algn="tl">
                  <a:srgbClr val="000000">
                    <a:alpha val="43137"/>
                  </a:srgbClr>
                </a:outerShdw>
              </a:effectLst>
              <a:latin typeface="Segoe" pitchFamily="34" charset="0"/>
              <a:ea typeface="+mn-ea"/>
              <a:cs typeface="+mn-cs"/>
            </a:endParaRPr>
          </a:p>
        </p:txBody>
      </p:sp>
      <p:sp>
        <p:nvSpPr>
          <p:cNvPr id="20" name="Rounded Rectangle 19"/>
          <p:cNvSpPr/>
          <p:nvPr/>
        </p:nvSpPr>
        <p:spPr bwMode="auto">
          <a:xfrm>
            <a:off x="5397498" y="3947625"/>
            <a:ext cx="2201333" cy="882953"/>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r>
              <a:rPr lang="en-US" sz="2400" b="1" kern="1200" smtClean="0">
                <a:solidFill>
                  <a:schemeClr val="tx1">
                    <a:lumMod val="50000"/>
                  </a:schemeClr>
                </a:solidFill>
                <a:effectLst>
                  <a:outerShdw blurRad="38100" dist="38100" dir="2700000" algn="tl">
                    <a:srgbClr val="000000">
                      <a:alpha val="43137"/>
                    </a:srgbClr>
                  </a:outerShdw>
                </a:effectLst>
                <a:latin typeface="Segoe" pitchFamily="34" charset="0"/>
                <a:ea typeface="+mn-ea"/>
                <a:cs typeface="+mn-cs"/>
              </a:rPr>
              <a:t>Prototype</a:t>
            </a:r>
          </a:p>
          <a:p>
            <a:pPr algn="ctr" defTabSz="914099" rtl="0"/>
            <a:r>
              <a:rPr lang="en-US" sz="2400" b="1" smtClean="0">
                <a:solidFill>
                  <a:schemeClr val="tx1">
                    <a:lumMod val="50000"/>
                  </a:schemeClr>
                </a:solidFill>
                <a:effectLst>
                  <a:outerShdw blurRad="38100" dist="38100" dir="2700000" algn="tl">
                    <a:srgbClr val="000000">
                      <a:alpha val="43137"/>
                    </a:srgbClr>
                  </a:outerShdw>
                </a:effectLst>
                <a:latin typeface="Segoe" pitchFamily="34" charset="0"/>
              </a:rPr>
              <a:t>…</a:t>
            </a:r>
            <a:endParaRPr lang="en-US" sz="2400" b="1" kern="1200">
              <a:solidFill>
                <a:schemeClr val="tx1">
                  <a:lumMod val="50000"/>
                </a:schemeClr>
              </a:solidFill>
              <a:effectLst>
                <a:outerShdw blurRad="38100" dist="38100" dir="2700000" algn="tl">
                  <a:srgbClr val="000000">
                    <a:alpha val="43137"/>
                  </a:srgbClr>
                </a:outerShdw>
              </a:effectLst>
              <a:latin typeface="Segoe" pitchFamily="34" charset="0"/>
              <a:ea typeface="+mn-ea"/>
              <a:cs typeface="+mn-cs"/>
            </a:endParaRPr>
          </a:p>
        </p:txBody>
      </p:sp>
      <p:sp>
        <p:nvSpPr>
          <p:cNvPr id="23" name="Up Arrow 22"/>
          <p:cNvSpPr/>
          <p:nvPr/>
        </p:nvSpPr>
        <p:spPr bwMode="auto">
          <a:xfrm>
            <a:off x="3133618" y="3010328"/>
            <a:ext cx="2095928" cy="2804845"/>
          </a:xfrm>
          <a:prstGeom prst="up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smtClean="0">
                <a:solidFill>
                  <a:srgbClr val="FFFFFF"/>
                </a:solidFill>
                <a:effectLst>
                  <a:outerShdw blurRad="38100" dist="38100" dir="2700000" algn="tl">
                    <a:srgbClr val="000000">
                      <a:alpha val="43137"/>
                    </a:srgbClr>
                  </a:outerShdw>
                </a:effectLst>
                <a:latin typeface="Segoe" pitchFamily="34" charset="0"/>
              </a:rPr>
              <a:t>Cost</a:t>
            </a:r>
          </a:p>
        </p:txBody>
      </p:sp>
      <p:sp>
        <p:nvSpPr>
          <p:cNvPr id="19" name="7-Point Star 18"/>
          <p:cNvSpPr/>
          <p:nvPr/>
        </p:nvSpPr>
        <p:spPr bwMode="auto">
          <a:xfrm rot="1138053">
            <a:off x="6739683" y="838988"/>
            <a:ext cx="2352908" cy="2120590"/>
          </a:xfrm>
          <a:prstGeom prst="star7">
            <a:avLst>
              <a:gd name="adj" fmla="val 33567"/>
              <a:gd name="hf" fmla="val 102572"/>
              <a:gd name="vf" fmla="val 105210"/>
            </a:avLst>
          </a:prstGeom>
          <a:ln>
            <a:headEnd type="none" w="med" len="med"/>
            <a:tailEnd type="none" w="med" len="med"/>
          </a:ln>
          <a:effectLst>
            <a:glow rad="63500">
              <a:schemeClr val="accent2">
                <a:satMod val="175000"/>
                <a:alpha val="40000"/>
              </a:schemeClr>
            </a:glow>
            <a:outerShdw blurRad="63500" dist="38100" dir="5400000" rotWithShape="0">
              <a:srgbClr val="000000">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smtClean="0">
                <a:solidFill>
                  <a:srgbClr val="FFFFFF"/>
                </a:solidFill>
                <a:effectLst>
                  <a:outerShdw blurRad="38100" dist="38100" dir="2700000" algn="tl">
                    <a:srgbClr val="000000">
                      <a:alpha val="43137"/>
                    </a:srgbClr>
                  </a:outerShdw>
                </a:effectLst>
                <a:latin typeface="Calibri" pitchFamily="34" charset="0"/>
              </a:rPr>
              <a:t>Better in IE8</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JavaScript Coding </a:t>
            </a:r>
            <a:r>
              <a:rPr smtClean="0"/>
              <a:t>Inefficiencies</a:t>
            </a:r>
            <a:r>
              <a:rPr/>
              <a:t/>
            </a:r>
            <a:br>
              <a:rPr/>
            </a:br>
            <a:r>
              <a:rPr sz="3600" i="1">
                <a:gradFill>
                  <a:gsLst>
                    <a:gs pos="62000">
                      <a:schemeClr val="accent3">
                        <a:lumMod val="60000"/>
                        <a:lumOff val="40000"/>
                      </a:schemeClr>
                    </a:gs>
                    <a:gs pos="88000">
                      <a:schemeClr val="accent3">
                        <a:lumMod val="60000"/>
                        <a:lumOff val="40000"/>
                      </a:schemeClr>
                    </a:gs>
                  </a:gsLst>
                  <a:lin ang="5400000" scaled="0"/>
                </a:gradFill>
                <a:effectLst/>
              </a:rPr>
              <a:t>Takeaways</a:t>
            </a:r>
          </a:p>
        </p:txBody>
      </p:sp>
      <p:sp>
        <p:nvSpPr>
          <p:cNvPr id="5" name="Text Placeholder 4"/>
          <p:cNvSpPr>
            <a:spLocks noGrp="1"/>
          </p:cNvSpPr>
          <p:nvPr>
            <p:ph type="body" sz="quarter" idx="10"/>
          </p:nvPr>
        </p:nvSpPr>
        <p:spPr>
          <a:xfrm>
            <a:off x="381000" y="1905000"/>
            <a:ext cx="8382000" cy="4235006"/>
          </a:xfrm>
        </p:spPr>
        <p:txBody>
          <a:bodyPr/>
          <a:lstStyle/>
          <a:p>
            <a:r>
              <a:rPr lang="en-US" dirty="0" smtClean="0">
                <a:solidFill>
                  <a:schemeClr val="tx2"/>
                </a:solidFill>
              </a:rPr>
              <a:t>Use the native JSON object</a:t>
            </a:r>
          </a:p>
          <a:p>
            <a:r>
              <a:rPr lang="en-US" dirty="0" smtClean="0">
                <a:solidFill>
                  <a:schemeClr val="tx2"/>
                </a:solidFill>
              </a:rPr>
              <a:t>Turn large switch statements into lookups</a:t>
            </a:r>
          </a:p>
          <a:p>
            <a:r>
              <a:rPr lang="en-US" dirty="0" smtClean="0">
                <a:solidFill>
                  <a:schemeClr val="tx2"/>
                </a:solidFill>
              </a:rPr>
              <a:t>Avoid property access methods</a:t>
            </a:r>
          </a:p>
          <a:p>
            <a:r>
              <a:rPr lang="en-US" dirty="0" smtClean="0">
                <a:solidFill>
                  <a:schemeClr val="tx2"/>
                </a:solidFill>
              </a:rPr>
              <a:t>Minimize DOM interaction</a:t>
            </a:r>
          </a:p>
          <a:p>
            <a:r>
              <a:rPr lang="en-US" dirty="0" smtClean="0">
                <a:solidFill>
                  <a:schemeClr val="tx2"/>
                </a:solidFill>
              </a:rPr>
              <a:t>Use </a:t>
            </a:r>
            <a:r>
              <a:rPr lang="en-US" dirty="0" err="1" smtClean="0">
                <a:solidFill>
                  <a:schemeClr val="tx2"/>
                </a:solidFill>
              </a:rPr>
              <a:t>querySelectorAll</a:t>
            </a:r>
            <a:r>
              <a:rPr lang="en-US" dirty="0" smtClean="0">
                <a:solidFill>
                  <a:schemeClr val="tx2"/>
                </a:solidFill>
              </a:rPr>
              <a:t> for groups</a:t>
            </a:r>
            <a:endParaRPr lang="en-US" dirty="0" smtClean="0"/>
          </a:p>
          <a:p>
            <a:endParaRPr lang="en-US" b="1" dirty="0" smtClean="0"/>
          </a:p>
          <a:p>
            <a:r>
              <a:rPr lang="en-US" b="1" dirty="0" smtClean="0"/>
              <a:t>Optimize only when needed</a:t>
            </a:r>
          </a:p>
          <a:p>
            <a:r>
              <a:rPr lang="en-US" b="1" dirty="0" smtClean="0"/>
              <a:t>Consider maintainability</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Topics</a:t>
            </a:r>
            <a:endParaRPr lang="en-US"/>
          </a:p>
        </p:txBody>
      </p:sp>
      <p:sp>
        <p:nvSpPr>
          <p:cNvPr id="3" name="Text Placeholder 2"/>
          <p:cNvSpPr>
            <a:spLocks noGrp="1"/>
          </p:cNvSpPr>
          <p:nvPr>
            <p:ph type="body" sz="quarter" idx="10"/>
          </p:nvPr>
        </p:nvSpPr>
        <p:spPr/>
        <p:txBody>
          <a:bodyPr/>
          <a:lstStyle/>
          <a:p>
            <a:pPr marL="514350" indent="-514350">
              <a:buFont typeface="+mj-lt"/>
              <a:buAutoNum type="arabicPeriod"/>
            </a:pPr>
            <a:r>
              <a:rPr lang="en-US" dirty="0"/>
              <a:t>CSS Performance</a:t>
            </a:r>
          </a:p>
          <a:p>
            <a:pPr marL="514350" indent="-514350">
              <a:buFont typeface="+mj-lt"/>
              <a:buAutoNum type="arabicPeriod"/>
            </a:pPr>
            <a:r>
              <a:rPr lang="en-US" dirty="0"/>
              <a:t>Optimizing Symbol Resolution</a:t>
            </a:r>
          </a:p>
          <a:p>
            <a:pPr marL="514350" indent="-514350">
              <a:buFont typeface="+mj-lt"/>
              <a:buAutoNum type="arabicPeriod"/>
            </a:pPr>
            <a:r>
              <a:rPr lang="en-US" dirty="0"/>
              <a:t>JavaScript Coding Inefficiencies</a:t>
            </a:r>
          </a:p>
          <a:p>
            <a:pPr marL="514350" indent="-514350">
              <a:buFont typeface="+mj-lt"/>
              <a:buAutoNum type="arabicPeriod"/>
            </a:pPr>
            <a:r>
              <a:rPr lang="en-US" b="1" dirty="0"/>
              <a:t>HTTP Performance</a:t>
            </a:r>
          </a:p>
          <a:p>
            <a:pPr marL="514350" indent="-514350">
              <a:buFont typeface="+mj-lt"/>
              <a:buAutoNum type="arabicPeriod"/>
            </a:pPr>
            <a:r>
              <a:rPr lang="en-US" dirty="0"/>
              <a:t>Layout Performance</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Tips and Tricks for Building High</a:t>
            </a:r>
            <a:br>
              <a:rPr lang="en-US" sz="4800" dirty="0" smtClean="0"/>
            </a:br>
            <a:r>
              <a:rPr lang="en-US" sz="4800" dirty="0" smtClean="0"/>
              <a:t>Performance </a:t>
            </a:r>
            <a:r>
              <a:rPr lang="en-US" sz="4800" smtClean="0"/>
              <a:t>Web Applications</a:t>
            </a:r>
            <a:endParaRPr lang="en-US" sz="4800" dirty="0"/>
          </a:p>
        </p:txBody>
      </p:sp>
      <p:sp>
        <p:nvSpPr>
          <p:cNvPr id="3" name="Subtitle 2"/>
          <p:cNvSpPr>
            <a:spLocks noGrp="1"/>
          </p:cNvSpPr>
          <p:nvPr>
            <p:ph type="subTitle" idx="1"/>
          </p:nvPr>
        </p:nvSpPr>
        <p:spPr>
          <a:xfrm>
            <a:off x="4475221" y="5341785"/>
            <a:ext cx="4668779" cy="461665"/>
          </a:xfrm>
        </p:spPr>
        <p:txBody>
          <a:bodyPr/>
          <a:lstStyle/>
          <a:p>
            <a:r>
              <a:rPr lang="en-US" dirty="0" smtClean="0"/>
              <a:t>Giorgio Sardo</a:t>
            </a:r>
          </a:p>
          <a:p>
            <a:r>
              <a:rPr lang="en-US" dirty="0" smtClean="0"/>
              <a:t>Technical Evangelist, Microsoft Corp</a:t>
            </a:r>
          </a:p>
          <a:p>
            <a:r>
              <a:rPr lang="en-US" dirty="0" smtClean="0">
                <a:hlinkClick r:id="rId3"/>
              </a:rPr>
              <a:t>blogs.msdn.com/Giorgio</a:t>
            </a:r>
            <a:endParaRPr lang="en-US" dirty="0"/>
          </a:p>
        </p:txBody>
      </p:sp>
      <p:sp>
        <p:nvSpPr>
          <p:cNvPr id="4" name="TextBox 3"/>
          <p:cNvSpPr txBox="1"/>
          <p:nvPr/>
        </p:nvSpPr>
        <p:spPr>
          <a:xfrm>
            <a:off x="0" y="6519446"/>
            <a:ext cx="2310810" cy="338554"/>
          </a:xfrm>
          <a:prstGeom prst="rect">
            <a:avLst/>
          </a:prstGeom>
          <a:noFill/>
        </p:spPr>
        <p:txBody>
          <a:bodyPr wrap="square" rtlCol="0">
            <a:spAutoFit/>
          </a:bodyPr>
          <a:lstStyle/>
          <a:p>
            <a:r>
              <a:rPr lang="en-US" sz="1600" dirty="0"/>
              <a:t>Session Code: </a:t>
            </a:r>
            <a:r>
              <a:rPr lang="en-US" sz="1600" dirty="0" smtClean="0"/>
              <a:t>WIA 403</a:t>
            </a:r>
            <a:endParaRPr lang="en-US" sz="16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HTTP Performance</a:t>
            </a:r>
            <a:br>
              <a:rPr lang="en-US" dirty="0" smtClean="0"/>
            </a:br>
            <a:r>
              <a:rPr sz="3600" i="1">
                <a:gradFill>
                  <a:gsLst>
                    <a:gs pos="62000">
                      <a:schemeClr val="accent3">
                        <a:lumMod val="60000"/>
                        <a:lumOff val="40000"/>
                      </a:schemeClr>
                    </a:gs>
                    <a:gs pos="88000">
                      <a:schemeClr val="accent3">
                        <a:lumMod val="60000"/>
                        <a:lumOff val="40000"/>
                      </a:schemeClr>
                    </a:gs>
                  </a:gsLst>
                  <a:lin ang="5400000" scaled="0"/>
                </a:gradFill>
                <a:effectLst/>
              </a:rPr>
              <a:t>Typical visit</a:t>
            </a:r>
          </a:p>
        </p:txBody>
      </p:sp>
      <p:sp>
        <p:nvSpPr>
          <p:cNvPr id="3" name="Text Placeholder 2"/>
          <p:cNvSpPr>
            <a:spLocks noGrp="1"/>
          </p:cNvSpPr>
          <p:nvPr>
            <p:ph type="body" sz="quarter" idx="10"/>
          </p:nvPr>
        </p:nvSpPr>
        <p:spPr>
          <a:xfrm>
            <a:off x="381000" y="1905000"/>
            <a:ext cx="8382000" cy="4302716"/>
          </a:xfrm>
        </p:spPr>
        <p:txBody>
          <a:bodyPr/>
          <a:lstStyle/>
          <a:p>
            <a:r>
              <a:rPr lang="en-US" dirty="0" smtClean="0"/>
              <a:t>Request from server/cache</a:t>
            </a:r>
          </a:p>
          <a:p>
            <a:pPr lvl="1"/>
            <a:r>
              <a:rPr lang="en-US" dirty="0" smtClean="0"/>
              <a:t>JavaScript</a:t>
            </a:r>
          </a:p>
          <a:p>
            <a:pPr lvl="1"/>
            <a:r>
              <a:rPr lang="en-US" dirty="0" smtClean="0"/>
              <a:t>CSS</a:t>
            </a:r>
          </a:p>
          <a:p>
            <a:pPr lvl="1"/>
            <a:r>
              <a:rPr lang="en-US" dirty="0" smtClean="0"/>
              <a:t>Images</a:t>
            </a:r>
          </a:p>
          <a:p>
            <a:pPr lvl="1"/>
            <a:r>
              <a:rPr lang="en-US" dirty="0" smtClean="0"/>
              <a:t>HTML</a:t>
            </a:r>
          </a:p>
          <a:p>
            <a:r>
              <a:rPr lang="en-US" dirty="0" smtClean="0"/>
              <a:t>In browser</a:t>
            </a:r>
          </a:p>
          <a:p>
            <a:pPr lvl="1"/>
            <a:r>
              <a:rPr lang="en-US" dirty="0" smtClean="0"/>
              <a:t>Layout</a:t>
            </a:r>
          </a:p>
          <a:p>
            <a:pPr lvl="1"/>
            <a:r>
              <a:rPr lang="en-US" dirty="0" smtClean="0"/>
              <a:t>Execute script</a:t>
            </a:r>
          </a:p>
          <a:p>
            <a:pPr lvl="1"/>
            <a:r>
              <a:rPr lang="en-US" dirty="0" smtClean="0"/>
              <a:t>Additional downloads</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387054" y="228600"/>
            <a:ext cx="8375946" cy="1163395"/>
          </a:xfrm>
        </p:spPr>
        <p:txBody>
          <a:bodyPr/>
          <a:lstStyle/>
          <a:p>
            <a:r>
              <a:rPr/>
              <a:t>HTTP Performance</a:t>
            </a:r>
            <a:br>
              <a:rPr/>
            </a:br>
            <a:r>
              <a:rPr sz="3600" i="1" smtClean="0">
                <a:gradFill>
                  <a:gsLst>
                    <a:gs pos="62000">
                      <a:schemeClr val="accent3">
                        <a:lumMod val="60000"/>
                        <a:lumOff val="40000"/>
                      </a:schemeClr>
                    </a:gs>
                    <a:gs pos="88000">
                      <a:schemeClr val="accent3">
                        <a:lumMod val="60000"/>
                        <a:lumOff val="40000"/>
                      </a:schemeClr>
                    </a:gs>
                  </a:gsLst>
                  <a:lin ang="5400000" scaled="0"/>
                </a:gradFill>
                <a:effectLst/>
              </a:rPr>
              <a:t>HTTP compression:  Use it</a:t>
            </a:r>
            <a:endParaRPr sz="3600" i="1" dirty="0">
              <a:gradFill>
                <a:gsLst>
                  <a:gs pos="62000">
                    <a:schemeClr val="accent3">
                      <a:lumMod val="60000"/>
                      <a:lumOff val="40000"/>
                    </a:schemeClr>
                  </a:gs>
                  <a:gs pos="88000">
                    <a:schemeClr val="accent3">
                      <a:lumMod val="60000"/>
                      <a:lumOff val="40000"/>
                    </a:schemeClr>
                  </a:gs>
                </a:gsLst>
                <a:lin ang="5400000" scaled="0"/>
              </a:gradFill>
              <a:effectLst/>
            </a:endParaRPr>
          </a:p>
        </p:txBody>
      </p:sp>
      <p:sp>
        <p:nvSpPr>
          <p:cNvPr id="18" name="Text Placeholder 17"/>
          <p:cNvSpPr>
            <a:spLocks noGrp="1"/>
          </p:cNvSpPr>
          <p:nvPr>
            <p:ph type="body" idx="1"/>
          </p:nvPr>
        </p:nvSpPr>
        <p:spPr>
          <a:xfrm>
            <a:off x="387350" y="1905000"/>
            <a:ext cx="4114800" cy="346249"/>
          </a:xfrm>
        </p:spPr>
        <p:txBody>
          <a:bodyPr/>
          <a:lstStyle/>
          <a:p>
            <a:r>
              <a:rPr lang="en-US" dirty="0" smtClean="0"/>
              <a:t>Request</a:t>
            </a:r>
          </a:p>
        </p:txBody>
      </p:sp>
      <p:sp>
        <p:nvSpPr>
          <p:cNvPr id="6" name="Text Placeholder 2"/>
          <p:cNvSpPr>
            <a:spLocks noGrp="1"/>
          </p:cNvSpPr>
          <p:nvPr>
            <p:ph sz="half" idx="2"/>
          </p:nvPr>
        </p:nvSpPr>
        <p:spPr>
          <a:xfrm>
            <a:off x="286869" y="2348000"/>
            <a:ext cx="4280647" cy="2181972"/>
          </a:xfrm>
          <a:prstGeom prst="rect">
            <a:avLst/>
          </a:prstGeom>
        </p:spPr>
        <p:style>
          <a:lnRef idx="0">
            <a:schemeClr val="accent2"/>
          </a:lnRef>
          <a:fillRef idx="3">
            <a:schemeClr val="accent2"/>
          </a:fillRef>
          <a:effectRef idx="3">
            <a:schemeClr val="accent2"/>
          </a:effectRef>
          <a:fontRef idx="minor">
            <a:schemeClr val="lt1"/>
          </a:fontRef>
        </p:style>
        <p:txBody>
          <a:bodyPr lIns="63999" tIns="63999">
            <a:noAutofit/>
          </a:bodyPr>
          <a:lstStyle/>
          <a:p>
            <a:pPr>
              <a:buNone/>
            </a:pPr>
            <a:r>
              <a:rPr lang="en-US" sz="1600" dirty="0" smtClean="0">
                <a:latin typeface="Tahoma" pitchFamily="34" charset="0"/>
                <a:ea typeface="Tahoma" pitchFamily="34" charset="0"/>
                <a:cs typeface="Tahoma" pitchFamily="34" charset="0"/>
              </a:rPr>
              <a:t>GET / HTTP/1.1</a:t>
            </a:r>
          </a:p>
          <a:p>
            <a:pPr>
              <a:buNone/>
            </a:pPr>
            <a:r>
              <a:rPr lang="en-US" sz="1600" dirty="0" smtClean="0">
                <a:latin typeface="Tahoma" pitchFamily="34" charset="0"/>
                <a:ea typeface="Tahoma" pitchFamily="34" charset="0"/>
                <a:cs typeface="Tahoma" pitchFamily="34" charset="0"/>
              </a:rPr>
              <a:t>Accept:  */*</a:t>
            </a:r>
          </a:p>
          <a:p>
            <a:pPr>
              <a:buNone/>
            </a:pPr>
            <a:r>
              <a:rPr lang="en-US" sz="1600" dirty="0" smtClean="0">
                <a:latin typeface="Tahoma" pitchFamily="34" charset="0"/>
                <a:ea typeface="Tahoma" pitchFamily="34" charset="0"/>
                <a:cs typeface="Tahoma" pitchFamily="34" charset="0"/>
              </a:rPr>
              <a:t>Accept-Language:  en-us</a:t>
            </a:r>
          </a:p>
          <a:p>
            <a:pPr>
              <a:buNone/>
            </a:pPr>
            <a:r>
              <a:rPr lang="en-US" sz="1600" dirty="0" smtClean="0">
                <a:latin typeface="Tahoma" pitchFamily="34" charset="0"/>
                <a:ea typeface="Tahoma" pitchFamily="34" charset="0"/>
                <a:cs typeface="Tahoma" pitchFamily="34" charset="0"/>
              </a:rPr>
              <a:t>UA-CPU:  x86</a:t>
            </a:r>
          </a:p>
          <a:p>
            <a:pPr>
              <a:buNone/>
            </a:pPr>
            <a:r>
              <a:rPr lang="en-US" sz="1600" dirty="0" smtClean="0">
                <a:latin typeface="Tahoma" pitchFamily="34" charset="0"/>
                <a:ea typeface="Tahoma" pitchFamily="34" charset="0"/>
                <a:cs typeface="Tahoma" pitchFamily="34" charset="0"/>
              </a:rPr>
              <a:t>Accept-Encoding: </a:t>
            </a:r>
            <a:r>
              <a:rPr lang="en-US" sz="1600" dirty="0" err="1" smtClean="0">
                <a:latin typeface="Tahoma" pitchFamily="34" charset="0"/>
                <a:ea typeface="Tahoma" pitchFamily="34" charset="0"/>
                <a:cs typeface="Tahoma" pitchFamily="34" charset="0"/>
              </a:rPr>
              <a:t>gzip</a:t>
            </a:r>
            <a:r>
              <a:rPr lang="en-US" sz="1600" dirty="0" smtClean="0">
                <a:latin typeface="Tahoma" pitchFamily="34" charset="0"/>
                <a:ea typeface="Tahoma" pitchFamily="34" charset="0"/>
                <a:cs typeface="Tahoma" pitchFamily="34" charset="0"/>
              </a:rPr>
              <a:t>, deflate</a:t>
            </a:r>
          </a:p>
          <a:p>
            <a:pPr>
              <a:buNone/>
            </a:pPr>
            <a:r>
              <a:rPr lang="en-US" sz="1600" dirty="0" smtClean="0">
                <a:latin typeface="Tahoma" pitchFamily="34" charset="0"/>
                <a:ea typeface="Tahoma" pitchFamily="34" charset="0"/>
                <a:cs typeface="Tahoma" pitchFamily="34" charset="0"/>
              </a:rPr>
              <a:t>User-Agent: Mozilla/4.0 (compatible; MSIE 7.0)</a:t>
            </a:r>
          </a:p>
          <a:p>
            <a:pPr>
              <a:buNone/>
            </a:pPr>
            <a:r>
              <a:rPr lang="en-US" sz="1600" dirty="0" smtClean="0">
                <a:latin typeface="Tahoma" pitchFamily="34" charset="0"/>
                <a:ea typeface="Tahoma" pitchFamily="34" charset="0"/>
                <a:cs typeface="Tahoma" pitchFamily="34" charset="0"/>
              </a:rPr>
              <a:t>Host:  www.live.com</a:t>
            </a:r>
          </a:p>
        </p:txBody>
      </p:sp>
      <p:sp>
        <p:nvSpPr>
          <p:cNvPr id="19" name="Text Placeholder 18"/>
          <p:cNvSpPr>
            <a:spLocks noGrp="1"/>
          </p:cNvSpPr>
          <p:nvPr>
            <p:ph type="body" sz="quarter" idx="3"/>
          </p:nvPr>
        </p:nvSpPr>
        <p:spPr>
          <a:xfrm>
            <a:off x="4716742" y="1905000"/>
            <a:ext cx="4117019" cy="346249"/>
          </a:xfrm>
        </p:spPr>
        <p:txBody>
          <a:bodyPr/>
          <a:lstStyle/>
          <a:p>
            <a:r>
              <a:rPr lang="en-US" dirty="0" smtClean="0"/>
              <a:t>Response</a:t>
            </a:r>
            <a:endParaRPr lang="en-US" dirty="0"/>
          </a:p>
        </p:txBody>
      </p:sp>
      <p:sp>
        <p:nvSpPr>
          <p:cNvPr id="8" name="Content Placeholder 4"/>
          <p:cNvSpPr>
            <a:spLocks noGrp="1"/>
          </p:cNvSpPr>
          <p:nvPr>
            <p:ph sz="quarter" idx="4"/>
          </p:nvPr>
        </p:nvSpPr>
        <p:spPr>
          <a:xfrm>
            <a:off x="4716742" y="2348000"/>
            <a:ext cx="4039908" cy="2181972"/>
          </a:xfrm>
          <a:prstGeom prst="rect">
            <a:avLst/>
          </a:prstGeom>
        </p:spPr>
        <p:style>
          <a:lnRef idx="0">
            <a:schemeClr val="accent2"/>
          </a:lnRef>
          <a:fillRef idx="3">
            <a:schemeClr val="accent2"/>
          </a:fillRef>
          <a:effectRef idx="3">
            <a:schemeClr val="accent2"/>
          </a:effectRef>
          <a:fontRef idx="minor">
            <a:schemeClr val="lt1"/>
          </a:fontRef>
        </p:style>
        <p:txBody>
          <a:bodyPr lIns="63999" tIns="63999">
            <a:noAutofit/>
          </a:bodyPr>
          <a:lstStyle/>
          <a:p>
            <a:pPr>
              <a:buNone/>
            </a:pPr>
            <a:r>
              <a:rPr lang="en-US" sz="1600" dirty="0" smtClean="0">
                <a:latin typeface="Tahoma" pitchFamily="34" charset="0"/>
                <a:ea typeface="Tahoma" pitchFamily="34" charset="0"/>
                <a:cs typeface="Tahoma" pitchFamily="34" charset="0"/>
              </a:rPr>
              <a:t>HTTP/1.1 200 OK</a:t>
            </a:r>
          </a:p>
          <a:p>
            <a:pPr>
              <a:buNone/>
            </a:pPr>
            <a:r>
              <a:rPr lang="en-US" sz="1600" dirty="0" smtClean="0">
                <a:latin typeface="Tahoma" pitchFamily="34" charset="0"/>
                <a:ea typeface="Tahoma" pitchFamily="34" charset="0"/>
                <a:cs typeface="Tahoma" pitchFamily="34" charset="0"/>
              </a:rPr>
              <a:t>Content-Length:  3479</a:t>
            </a:r>
          </a:p>
          <a:p>
            <a:pPr>
              <a:buNone/>
            </a:pPr>
            <a:r>
              <a:rPr lang="en-US" sz="1600" dirty="0" smtClean="0">
                <a:latin typeface="Tahoma" pitchFamily="34" charset="0"/>
                <a:ea typeface="Tahoma" pitchFamily="34" charset="0"/>
                <a:cs typeface="Tahoma" pitchFamily="34" charset="0"/>
              </a:rPr>
              <a:t>Expires:  -1</a:t>
            </a:r>
          </a:p>
          <a:p>
            <a:pPr>
              <a:buNone/>
            </a:pPr>
            <a:r>
              <a:rPr lang="en-US" sz="1600" dirty="0" smtClean="0">
                <a:latin typeface="Tahoma" pitchFamily="34" charset="0"/>
                <a:ea typeface="Tahoma" pitchFamily="34" charset="0"/>
                <a:cs typeface="Tahoma" pitchFamily="34" charset="0"/>
              </a:rPr>
              <a:t>Date:  Tue, 24 Apr 2007 21:30:46 GMT</a:t>
            </a:r>
          </a:p>
          <a:p>
            <a:pPr>
              <a:buNone/>
            </a:pPr>
            <a:r>
              <a:rPr lang="en-US" sz="1600" dirty="0" smtClean="0">
                <a:latin typeface="Tahoma" pitchFamily="34" charset="0"/>
                <a:ea typeface="Tahoma" pitchFamily="34" charset="0"/>
                <a:cs typeface="Tahoma" pitchFamily="34" charset="0"/>
              </a:rPr>
              <a:t>Content-Type:  text/html; </a:t>
            </a:r>
            <a:r>
              <a:rPr lang="en-US" sz="1600" dirty="0" err="1" smtClean="0">
                <a:latin typeface="Tahoma" pitchFamily="34" charset="0"/>
                <a:ea typeface="Tahoma" pitchFamily="34" charset="0"/>
                <a:cs typeface="Tahoma" pitchFamily="34" charset="0"/>
              </a:rPr>
              <a:t>charset</a:t>
            </a:r>
            <a:r>
              <a:rPr lang="en-US" sz="1600" dirty="0" smtClean="0">
                <a:latin typeface="Tahoma" pitchFamily="34" charset="0"/>
                <a:ea typeface="Tahoma" pitchFamily="34" charset="0"/>
                <a:cs typeface="Tahoma" pitchFamily="34" charset="0"/>
              </a:rPr>
              <a:t>=utf-8</a:t>
            </a:r>
          </a:p>
          <a:p>
            <a:pPr>
              <a:buNone/>
            </a:pPr>
            <a:r>
              <a:rPr lang="en-US" sz="1600" dirty="0" err="1" smtClean="0">
                <a:latin typeface="Tahoma" pitchFamily="34" charset="0"/>
                <a:ea typeface="Tahoma" pitchFamily="34" charset="0"/>
                <a:cs typeface="Tahoma" pitchFamily="34" charset="0"/>
              </a:rPr>
              <a:t>Pragma</a:t>
            </a:r>
            <a:r>
              <a:rPr lang="en-US" sz="1600" dirty="0" smtClean="0">
                <a:latin typeface="Tahoma" pitchFamily="34" charset="0"/>
                <a:ea typeface="Tahoma" pitchFamily="34" charset="0"/>
                <a:cs typeface="Tahoma" pitchFamily="34" charset="0"/>
              </a:rPr>
              <a:t>:  no-cache</a:t>
            </a:r>
          </a:p>
          <a:p>
            <a:pPr>
              <a:buNone/>
            </a:pPr>
            <a:r>
              <a:rPr lang="en-US" sz="1600" dirty="0" smtClean="0">
                <a:latin typeface="Tahoma" pitchFamily="34" charset="0"/>
                <a:ea typeface="Tahoma" pitchFamily="34" charset="0"/>
                <a:cs typeface="Tahoma" pitchFamily="34" charset="0"/>
              </a:rPr>
              <a:t>Content-Encoding: </a:t>
            </a:r>
            <a:r>
              <a:rPr lang="en-US" sz="1600" dirty="0" err="1" smtClean="0">
                <a:latin typeface="Tahoma" pitchFamily="34" charset="0"/>
                <a:ea typeface="Tahoma" pitchFamily="34" charset="0"/>
                <a:cs typeface="Tahoma" pitchFamily="34" charset="0"/>
              </a:rPr>
              <a:t>gzip</a:t>
            </a:r>
            <a:endParaRPr lang="en-US" sz="1600" dirty="0">
              <a:latin typeface="Tahoma" pitchFamily="34" charset="0"/>
              <a:ea typeface="Tahoma" pitchFamily="34" charset="0"/>
              <a:cs typeface="Tahoma" pitchFamily="34" charset="0"/>
            </a:endParaRPr>
          </a:p>
        </p:txBody>
      </p:sp>
      <p:sp>
        <p:nvSpPr>
          <p:cNvPr id="7" name="TextBox 6"/>
          <p:cNvSpPr txBox="1"/>
          <p:nvPr/>
        </p:nvSpPr>
        <p:spPr>
          <a:xfrm>
            <a:off x="256854" y="3440307"/>
            <a:ext cx="2958957" cy="31393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marL="281770" lvl="0" indent="-281770">
              <a:lnSpc>
                <a:spcPct val="90000"/>
              </a:lnSpc>
              <a:spcBef>
                <a:spcPct val="20000"/>
              </a:spcBef>
              <a:buSzPct val="125000"/>
            </a:pPr>
            <a:r>
              <a:rPr lang="en-US" sz="1600" smtClean="0">
                <a:solidFill>
                  <a:srgbClr val="FFFFFF"/>
                </a:solidFill>
                <a:effectLst>
                  <a:outerShdw blurRad="38100" dist="38100" dir="2700000" algn="tl">
                    <a:srgbClr val="000000">
                      <a:alpha val="43137"/>
                    </a:srgbClr>
                  </a:outerShdw>
                </a:effectLst>
                <a:latin typeface="Tahoma" pitchFamily="34" charset="0"/>
                <a:ea typeface="Tahoma" pitchFamily="34" charset="0"/>
                <a:cs typeface="Tahoma" pitchFamily="34" charset="0"/>
              </a:rPr>
              <a:t>Accept-Encoding: </a:t>
            </a:r>
            <a:r>
              <a:rPr lang="en-US" sz="1600" err="1" smtClean="0">
                <a:solidFill>
                  <a:srgbClr val="FFFFFF"/>
                </a:solidFill>
                <a:effectLst>
                  <a:outerShdw blurRad="38100" dist="38100" dir="2700000" algn="tl">
                    <a:srgbClr val="000000">
                      <a:alpha val="43137"/>
                    </a:srgbClr>
                  </a:outerShdw>
                </a:effectLst>
                <a:latin typeface="Tahoma" pitchFamily="34" charset="0"/>
                <a:ea typeface="Tahoma" pitchFamily="34" charset="0"/>
                <a:cs typeface="Tahoma" pitchFamily="34" charset="0"/>
              </a:rPr>
              <a:t>gzip</a:t>
            </a:r>
            <a:r>
              <a:rPr lang="en-US" sz="1600" smtClean="0">
                <a:solidFill>
                  <a:srgbClr val="FFFFFF"/>
                </a:solidFill>
                <a:effectLst>
                  <a:outerShdw blurRad="38100" dist="38100" dir="2700000" algn="tl">
                    <a:srgbClr val="000000">
                      <a:alpha val="43137"/>
                    </a:srgbClr>
                  </a:outerShdw>
                </a:effectLst>
                <a:latin typeface="Tahoma" pitchFamily="34" charset="0"/>
                <a:ea typeface="Tahoma" pitchFamily="34" charset="0"/>
                <a:cs typeface="Tahoma" pitchFamily="34" charset="0"/>
              </a:rPr>
              <a:t>, deflate</a:t>
            </a:r>
          </a:p>
        </p:txBody>
      </p:sp>
      <p:sp>
        <p:nvSpPr>
          <p:cNvPr id="9" name="TextBox 8"/>
          <p:cNvSpPr txBox="1"/>
          <p:nvPr/>
        </p:nvSpPr>
        <p:spPr>
          <a:xfrm>
            <a:off x="4693578" y="3983125"/>
            <a:ext cx="2387160" cy="31393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marL="281770" lvl="0" indent="-281770">
              <a:lnSpc>
                <a:spcPct val="90000"/>
              </a:lnSpc>
              <a:spcBef>
                <a:spcPct val="20000"/>
              </a:spcBef>
              <a:buSzPct val="125000"/>
            </a:pPr>
            <a:r>
              <a:rPr lang="en-US" sz="1600" dirty="0" smtClean="0">
                <a:solidFill>
                  <a:srgbClr val="FFFFFF"/>
                </a:solidFill>
                <a:effectLst>
                  <a:outerShdw blurRad="38100" dist="38100" dir="2700000" algn="tl">
                    <a:srgbClr val="000000">
                      <a:alpha val="43137"/>
                    </a:srgbClr>
                  </a:outerShdw>
                </a:effectLst>
                <a:latin typeface="Tahoma" pitchFamily="34" charset="0"/>
                <a:ea typeface="Tahoma" pitchFamily="34" charset="0"/>
                <a:cs typeface="Tahoma" pitchFamily="34" charset="0"/>
              </a:rPr>
              <a:t>Content-Encoding:  </a:t>
            </a:r>
            <a:r>
              <a:rPr lang="en-US" sz="1600" dirty="0" err="1" smtClean="0">
                <a:solidFill>
                  <a:srgbClr val="FFFFFF"/>
                </a:solidFill>
                <a:effectLst>
                  <a:outerShdw blurRad="38100" dist="38100" dir="2700000" algn="tl">
                    <a:srgbClr val="000000">
                      <a:alpha val="43137"/>
                    </a:srgbClr>
                  </a:outerShdw>
                </a:effectLst>
                <a:latin typeface="Tahoma" pitchFamily="34" charset="0"/>
                <a:ea typeface="Tahoma" pitchFamily="34" charset="0"/>
                <a:cs typeface="Tahoma" pitchFamily="34" charset="0"/>
              </a:rPr>
              <a:t>gzip</a:t>
            </a:r>
            <a:endParaRPr lang="en-US" sz="1600" dirty="0" smtClean="0">
              <a:solidFill>
                <a:srgbClr val="FFFFFF"/>
              </a:solidFill>
              <a:effectLst>
                <a:outerShdw blurRad="38100" dist="38100" dir="2700000" algn="tl">
                  <a:srgbClr val="000000">
                    <a:alpha val="43137"/>
                  </a:srgbClr>
                </a:outerShdw>
              </a:effectLst>
              <a:latin typeface="Tahoma" pitchFamily="34" charset="0"/>
              <a:ea typeface="Tahoma" pitchFamily="34" charset="0"/>
              <a:cs typeface="Tahom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30249" y="4967002"/>
            <a:ext cx="7651245" cy="752822"/>
          </a:xfrm>
        </p:spPr>
        <p:txBody>
          <a:bodyPr/>
          <a:lstStyle/>
          <a:p>
            <a:r>
              <a:rPr smtClean="0"/>
              <a:t>G</a:t>
            </a:r>
            <a:r>
              <a:rPr lang="en-US" dirty="0" smtClean="0"/>
              <a:t>z</a:t>
            </a:r>
            <a:r>
              <a:rPr smtClean="0"/>
              <a:t>ip Compression</a:t>
            </a:r>
            <a:endParaRPr lang="en-US" dirty="0"/>
          </a:p>
        </p:txBody>
      </p:sp>
      <p:sp>
        <p:nvSpPr>
          <p:cNvPr id="2" name="Subtitle 1"/>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smtClean="0"/>
              <a:t>demo</a:t>
            </a:r>
            <a:endParaRPr lang="en-US" dirty="0"/>
          </a:p>
        </p:txBody>
      </p:sp>
    </p:spTree>
    <p:extLst>
      <p:ext uri="{BB962C8B-B14F-4D97-AF65-F5344CB8AC3E}">
        <p14:creationId xmlns:p14="http://schemas.microsoft.com/office/powerpoint/2010/main" xmlns="" val="1781538960"/>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163395"/>
          </a:xfrm>
        </p:spPr>
        <p:txBody>
          <a:bodyPr/>
          <a:lstStyle/>
          <a:p>
            <a:r>
              <a:rPr/>
              <a:t>HTTP Performance</a:t>
            </a:r>
            <a:br>
              <a:rPr/>
            </a:br>
            <a:r>
              <a:rPr sz="3600" i="1" smtClean="0">
                <a:gradFill>
                  <a:gsLst>
                    <a:gs pos="62000">
                      <a:schemeClr val="accent3">
                        <a:lumMod val="60000"/>
                        <a:lumOff val="40000"/>
                      </a:schemeClr>
                    </a:gs>
                    <a:gs pos="88000">
                      <a:schemeClr val="accent3">
                        <a:lumMod val="60000"/>
                        <a:lumOff val="40000"/>
                      </a:schemeClr>
                    </a:gs>
                  </a:gsLst>
                  <a:lin ang="5400000" scaled="0"/>
                </a:gradFill>
                <a:effectLst/>
              </a:rPr>
              <a:t>Scaled images</a:t>
            </a:r>
            <a:endParaRPr sz="3600" i="1">
              <a:gradFill>
                <a:gsLst>
                  <a:gs pos="62000">
                    <a:schemeClr val="accent3">
                      <a:lumMod val="60000"/>
                      <a:lumOff val="40000"/>
                    </a:schemeClr>
                  </a:gs>
                  <a:gs pos="88000">
                    <a:schemeClr val="accent3">
                      <a:lumMod val="60000"/>
                      <a:lumOff val="40000"/>
                    </a:schemeClr>
                  </a:gs>
                </a:gsLst>
                <a:lin ang="5400000" scaled="0"/>
              </a:gradFill>
              <a:effectLst/>
            </a:endParaRPr>
          </a:p>
        </p:txBody>
      </p:sp>
      <p:sp>
        <p:nvSpPr>
          <p:cNvPr id="5" name="Text Placeholder 4"/>
          <p:cNvSpPr>
            <a:spLocks noGrp="1"/>
          </p:cNvSpPr>
          <p:nvPr>
            <p:ph type="body" sz="quarter" idx="10"/>
          </p:nvPr>
        </p:nvSpPr>
        <p:spPr>
          <a:xfrm>
            <a:off x="722313" y="1905000"/>
            <a:ext cx="8040688" cy="3662541"/>
          </a:xfrm>
        </p:spPr>
        <p:txBody>
          <a:bodyPr/>
          <a:lstStyle/>
          <a:p>
            <a:r>
              <a:rPr lang="en-US" sz="2000" smtClean="0"/>
              <a:t>&lt;html&gt;</a:t>
            </a:r>
          </a:p>
          <a:p>
            <a:pPr lvl="1"/>
            <a:r>
              <a:rPr lang="en-US" sz="2000" smtClean="0"/>
              <a:t>&lt;head&gt;</a:t>
            </a:r>
          </a:p>
          <a:p>
            <a:pPr lvl="2"/>
            <a:r>
              <a:rPr lang="en-US" sz="2000" smtClean="0"/>
              <a:t>&lt;title&gt;Test&lt;/title&gt;</a:t>
            </a:r>
          </a:p>
          <a:p>
            <a:pPr lvl="1"/>
            <a:r>
              <a:rPr lang="en-US" sz="2000" smtClean="0"/>
              <a:t>&lt;/head&gt;</a:t>
            </a:r>
          </a:p>
          <a:p>
            <a:pPr lvl="1"/>
            <a:r>
              <a:rPr lang="en-US" sz="2000" smtClean="0"/>
              <a:t>&lt;body&gt;</a:t>
            </a:r>
          </a:p>
          <a:p>
            <a:pPr lvl="2"/>
            <a:r>
              <a:rPr lang="en-US" sz="2000" smtClean="0"/>
              <a:t>…</a:t>
            </a:r>
          </a:p>
          <a:p>
            <a:pPr lvl="2"/>
            <a:r>
              <a:rPr lang="en-US" sz="2000" smtClean="0"/>
              <a:t>&lt;!-- icon.gif dimensions: 500 x 400 --&gt;</a:t>
            </a:r>
          </a:p>
          <a:p>
            <a:pPr lvl="2"/>
            <a:r>
              <a:rPr lang="en-US" sz="2000" smtClean="0"/>
              <a:t>&lt;</a:t>
            </a:r>
            <a:r>
              <a:rPr lang="en-US" sz="2000" err="1" smtClean="0"/>
              <a:t>img</a:t>
            </a:r>
            <a:r>
              <a:rPr lang="en-US" sz="2000" smtClean="0"/>
              <a:t> </a:t>
            </a:r>
            <a:r>
              <a:rPr lang="en-US" sz="2000" err="1" smtClean="0"/>
              <a:t>src</a:t>
            </a:r>
            <a:r>
              <a:rPr lang="en-US" sz="2000" smtClean="0"/>
              <a:t>="icon.gif" width="50" height="40" /&gt;</a:t>
            </a:r>
          </a:p>
          <a:p>
            <a:pPr lvl="2"/>
            <a:r>
              <a:rPr lang="en-US" sz="2000" smtClean="0"/>
              <a:t>…</a:t>
            </a:r>
          </a:p>
          <a:p>
            <a:pPr lvl="1"/>
            <a:r>
              <a:rPr lang="en-US" sz="2000" smtClean="0"/>
              <a:t>&lt;/body&gt;</a:t>
            </a:r>
          </a:p>
          <a:p>
            <a:r>
              <a:rPr lang="en-US" sz="2000" smtClean="0"/>
              <a:t>&lt;/html&gt;</a:t>
            </a:r>
            <a:endParaRPr lang="en-US" sz="2000"/>
          </a:p>
        </p:txBody>
      </p:sp>
      <p:sp>
        <p:nvSpPr>
          <p:cNvPr id="6" name="Rounded Rectangle 5"/>
          <p:cNvSpPr/>
          <p:nvPr/>
        </p:nvSpPr>
        <p:spPr bwMode="auto">
          <a:xfrm>
            <a:off x="4428166" y="4195891"/>
            <a:ext cx="3565132" cy="349575"/>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width="50" height="40"</a:t>
            </a:r>
            <a:endParaRPr lang="en-US" sz="2000" b="1" kern="1200">
              <a:solidFill>
                <a:srgbClr val="FFFFFF"/>
              </a:solidFill>
              <a:effectLst>
                <a:outerShdw blurRad="38100" dist="38100" dir="2700000" algn="tl">
                  <a:srgbClr val="000000">
                    <a:alpha val="43137"/>
                  </a:srgbClr>
                </a:outerShdw>
              </a:effectLst>
              <a:latin typeface="Courier New" pitchFamily="49" charset="0"/>
              <a:cs typeface="Courier New" pitchFamily="49" charset="0"/>
            </a:endParaRPr>
          </a:p>
        </p:txBody>
      </p:sp>
      <p:sp>
        <p:nvSpPr>
          <p:cNvPr id="7" name="Rounded Rectangle 6"/>
          <p:cNvSpPr/>
          <p:nvPr/>
        </p:nvSpPr>
        <p:spPr bwMode="auto">
          <a:xfrm>
            <a:off x="5322014" y="3844857"/>
            <a:ext cx="1580511" cy="349575"/>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500 x 400</a:t>
            </a:r>
            <a:endParaRPr lang="en-US" sz="2000" b="1" kern="1200" dirty="0">
              <a:solidFill>
                <a:srgbClr val="FFFFFF"/>
              </a:solidFill>
              <a:effectLst>
                <a:outerShdw blurRad="38100" dist="38100" dir="2700000" algn="tl">
                  <a:srgbClr val="000000">
                    <a:alpha val="43137"/>
                  </a:srgbClr>
                </a:outerShdw>
              </a:effectLst>
              <a:latin typeface="Courier New" pitchFamily="49" charset="0"/>
              <a:cs typeface="Courier New" pitchFamily="49"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bg/>
                                          </p:spTgt>
                                        </p:tgtEl>
                                        <p:attrNameLst>
                                          <p:attrName>style.visibility</p:attrName>
                                        </p:attrNameLst>
                                      </p:cBhvr>
                                      <p:to>
                                        <p:strVal val="visible"/>
                                      </p:to>
                                    </p:set>
                                    <p:animEffect transition="in" filter="fade">
                                      <p:cBhvr>
                                        <p:cTn id="13" dur="500"/>
                                        <p:tgtEl>
                                          <p:spTgt spid="7">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fade">
                                      <p:cBhvr>
                                        <p:cTn id="1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P spid="7" grpId="0" build="allAtOnce"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163395"/>
          </a:xfrm>
        </p:spPr>
        <p:txBody>
          <a:bodyPr/>
          <a:lstStyle/>
          <a:p>
            <a:r>
              <a:rPr/>
              <a:t>HTTP Performance</a:t>
            </a:r>
            <a:br>
              <a:rPr/>
            </a:br>
            <a:r>
              <a:rPr sz="3600" i="1" smtClean="0">
                <a:gradFill>
                  <a:gsLst>
                    <a:gs pos="62000">
                      <a:schemeClr val="accent3">
                        <a:lumMod val="60000"/>
                        <a:lumOff val="40000"/>
                      </a:schemeClr>
                    </a:gs>
                    <a:gs pos="88000">
                      <a:schemeClr val="accent3">
                        <a:lumMod val="60000"/>
                        <a:lumOff val="40000"/>
                      </a:schemeClr>
                    </a:gs>
                  </a:gsLst>
                  <a:lin ang="5400000" scaled="0"/>
                </a:gradFill>
                <a:effectLst/>
              </a:rPr>
              <a:t>Scaled images:  Use sized copies</a:t>
            </a:r>
            <a:endParaRPr sz="3600" i="1">
              <a:gradFill>
                <a:gsLst>
                  <a:gs pos="62000">
                    <a:schemeClr val="accent3">
                      <a:lumMod val="60000"/>
                      <a:lumOff val="40000"/>
                    </a:schemeClr>
                  </a:gs>
                  <a:gs pos="88000">
                    <a:schemeClr val="accent3">
                      <a:lumMod val="60000"/>
                      <a:lumOff val="40000"/>
                    </a:schemeClr>
                  </a:gs>
                </a:gsLst>
                <a:lin ang="5400000" scaled="0"/>
              </a:gradFill>
              <a:effectLst/>
            </a:endParaRPr>
          </a:p>
        </p:txBody>
      </p:sp>
      <p:sp>
        <p:nvSpPr>
          <p:cNvPr id="5" name="Text Placeholder 4"/>
          <p:cNvSpPr>
            <a:spLocks noGrp="1"/>
          </p:cNvSpPr>
          <p:nvPr>
            <p:ph type="body" sz="quarter" idx="10"/>
          </p:nvPr>
        </p:nvSpPr>
        <p:spPr>
          <a:xfrm>
            <a:off x="722313" y="1905000"/>
            <a:ext cx="8040688" cy="3662541"/>
          </a:xfrm>
        </p:spPr>
        <p:txBody>
          <a:bodyPr/>
          <a:lstStyle/>
          <a:p>
            <a:r>
              <a:rPr lang="en-US" sz="2000" smtClean="0"/>
              <a:t>&lt;html&gt;</a:t>
            </a:r>
          </a:p>
          <a:p>
            <a:pPr lvl="1"/>
            <a:r>
              <a:rPr lang="en-US" sz="2000" smtClean="0"/>
              <a:t>&lt;head&gt;</a:t>
            </a:r>
          </a:p>
          <a:p>
            <a:pPr lvl="2"/>
            <a:r>
              <a:rPr lang="en-US" sz="2000" smtClean="0"/>
              <a:t>&lt;title&gt;Test&lt;/title&gt;</a:t>
            </a:r>
          </a:p>
          <a:p>
            <a:pPr lvl="1"/>
            <a:r>
              <a:rPr lang="en-US" sz="2000" smtClean="0"/>
              <a:t>&lt;/head&gt;</a:t>
            </a:r>
          </a:p>
          <a:p>
            <a:pPr lvl="1"/>
            <a:r>
              <a:rPr lang="en-US" sz="2000" smtClean="0"/>
              <a:t>&lt;body&gt;</a:t>
            </a:r>
          </a:p>
          <a:p>
            <a:pPr lvl="2"/>
            <a:r>
              <a:rPr lang="en-US" sz="2000" smtClean="0"/>
              <a:t>…</a:t>
            </a:r>
          </a:p>
          <a:p>
            <a:pPr lvl="2"/>
            <a:r>
              <a:rPr lang="en-US" sz="2000" smtClean="0"/>
              <a:t>&lt;!-- icon2.gif dimensions: 50 x 40 --&gt;</a:t>
            </a:r>
          </a:p>
          <a:p>
            <a:pPr lvl="2"/>
            <a:r>
              <a:rPr lang="en-US" sz="2000" smtClean="0"/>
              <a:t>&lt;</a:t>
            </a:r>
            <a:r>
              <a:rPr lang="en-US" sz="2000" err="1" smtClean="0"/>
              <a:t>img</a:t>
            </a:r>
            <a:r>
              <a:rPr lang="en-US" sz="2000" smtClean="0"/>
              <a:t> </a:t>
            </a:r>
            <a:r>
              <a:rPr lang="en-US" sz="2000" err="1" smtClean="0"/>
              <a:t>src</a:t>
            </a:r>
            <a:r>
              <a:rPr lang="en-US" sz="2000" smtClean="0"/>
              <a:t>="icon2.gif" width="50" height="40" /&gt;</a:t>
            </a:r>
          </a:p>
          <a:p>
            <a:pPr lvl="2"/>
            <a:r>
              <a:rPr lang="en-US" sz="2000" smtClean="0"/>
              <a:t>…</a:t>
            </a:r>
          </a:p>
          <a:p>
            <a:pPr lvl="1"/>
            <a:r>
              <a:rPr lang="en-US" sz="2000" smtClean="0"/>
              <a:t>&lt;/body&gt;</a:t>
            </a:r>
          </a:p>
          <a:p>
            <a:r>
              <a:rPr lang="en-US" sz="2000" smtClean="0"/>
              <a:t>&lt;/html&gt;</a:t>
            </a:r>
            <a:endParaRPr lang="en-US" sz="2000"/>
          </a:p>
        </p:txBody>
      </p:sp>
      <p:sp>
        <p:nvSpPr>
          <p:cNvPr id="6" name="Rounded Rectangle 5"/>
          <p:cNvSpPr/>
          <p:nvPr/>
        </p:nvSpPr>
        <p:spPr bwMode="auto">
          <a:xfrm>
            <a:off x="4592552" y="4185618"/>
            <a:ext cx="3565132" cy="349575"/>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width="50" height="40"</a:t>
            </a:r>
            <a:endParaRPr lang="en-US" sz="2000" b="1" kern="1200" dirty="0">
              <a:solidFill>
                <a:srgbClr val="FFFFFF"/>
              </a:solidFill>
              <a:effectLst>
                <a:outerShdw blurRad="38100" dist="38100" dir="2700000" algn="tl">
                  <a:srgbClr val="000000">
                    <a:alpha val="43137"/>
                  </a:srgbClr>
                </a:outerShdw>
              </a:effectLst>
              <a:latin typeface="Courier New" pitchFamily="49" charset="0"/>
              <a:cs typeface="Courier New" pitchFamily="49" charset="0"/>
            </a:endParaRPr>
          </a:p>
        </p:txBody>
      </p:sp>
      <p:sp>
        <p:nvSpPr>
          <p:cNvPr id="7" name="Rounded Rectangle 6"/>
          <p:cNvSpPr/>
          <p:nvPr/>
        </p:nvSpPr>
        <p:spPr bwMode="auto">
          <a:xfrm>
            <a:off x="5465851" y="3844856"/>
            <a:ext cx="1333933" cy="349575"/>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50 x 40</a:t>
            </a:r>
            <a:endParaRPr lang="en-US" sz="2000" b="1" kern="1200" dirty="0">
              <a:solidFill>
                <a:srgbClr val="FFFFFF"/>
              </a:solidFill>
              <a:effectLst>
                <a:outerShdw blurRad="38100" dist="38100" dir="2700000" algn="tl">
                  <a:srgbClr val="000000">
                    <a:alpha val="43137"/>
                  </a:srgbClr>
                </a:outerShdw>
              </a:effectLst>
              <a:latin typeface="Courier New" pitchFamily="49" charset="0"/>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163395"/>
          </a:xfrm>
        </p:spPr>
        <p:txBody>
          <a:bodyPr/>
          <a:lstStyle/>
          <a:p>
            <a:r>
              <a:rPr/>
              <a:t>HTTP Performance</a:t>
            </a:r>
            <a:br>
              <a:rPr/>
            </a:br>
            <a:r>
              <a:rPr sz="3600" i="1" smtClean="0">
                <a:gradFill>
                  <a:gsLst>
                    <a:gs pos="62000">
                      <a:schemeClr val="accent3">
                        <a:lumMod val="60000"/>
                        <a:lumOff val="40000"/>
                      </a:schemeClr>
                    </a:gs>
                    <a:gs pos="88000">
                      <a:schemeClr val="accent3">
                        <a:lumMod val="60000"/>
                        <a:lumOff val="40000"/>
                      </a:schemeClr>
                    </a:gs>
                  </a:gsLst>
                  <a:lin ang="5400000" scaled="0"/>
                </a:gradFill>
                <a:effectLst/>
              </a:rPr>
              <a:t>File linking</a:t>
            </a:r>
            <a:endParaRPr sz="3600" i="1">
              <a:gradFill>
                <a:gsLst>
                  <a:gs pos="62000">
                    <a:schemeClr val="accent3">
                      <a:lumMod val="60000"/>
                      <a:lumOff val="40000"/>
                    </a:schemeClr>
                  </a:gs>
                  <a:gs pos="88000">
                    <a:schemeClr val="accent3">
                      <a:lumMod val="60000"/>
                      <a:lumOff val="40000"/>
                    </a:schemeClr>
                  </a:gs>
                </a:gsLst>
                <a:lin ang="5400000" scaled="0"/>
              </a:gradFill>
              <a:effectLst/>
            </a:endParaRPr>
          </a:p>
        </p:txBody>
      </p:sp>
      <p:sp>
        <p:nvSpPr>
          <p:cNvPr id="5" name="Text Placeholder 4"/>
          <p:cNvSpPr>
            <a:spLocks noGrp="1"/>
          </p:cNvSpPr>
          <p:nvPr>
            <p:ph type="body" sz="quarter" idx="10"/>
          </p:nvPr>
        </p:nvSpPr>
        <p:spPr>
          <a:xfrm>
            <a:off x="722313" y="1905000"/>
            <a:ext cx="8040688" cy="4339650"/>
          </a:xfrm>
        </p:spPr>
        <p:txBody>
          <a:bodyPr/>
          <a:lstStyle/>
          <a:p>
            <a:r>
              <a:rPr lang="en-US" sz="2000" dirty="0" smtClean="0"/>
              <a:t>&lt;html&gt;</a:t>
            </a:r>
          </a:p>
          <a:p>
            <a:pPr lvl="1"/>
            <a:r>
              <a:rPr lang="en-US" sz="2000" dirty="0" smtClean="0"/>
              <a:t>&lt;head&gt;</a:t>
            </a:r>
          </a:p>
          <a:p>
            <a:pPr lvl="2"/>
            <a:r>
              <a:rPr lang="en-US" sz="2000" dirty="0" smtClean="0"/>
              <a:t>&lt;title&gt;Test&lt;/title&gt;</a:t>
            </a:r>
          </a:p>
          <a:p>
            <a:pPr lvl="2"/>
            <a:r>
              <a:rPr lang="en-US" sz="2000" dirty="0" smtClean="0"/>
              <a:t>&lt;script </a:t>
            </a:r>
            <a:r>
              <a:rPr lang="en-US" sz="2000" dirty="0" err="1" smtClean="0"/>
              <a:t>src</a:t>
            </a:r>
            <a:r>
              <a:rPr lang="en-US" sz="2000" dirty="0" smtClean="0"/>
              <a:t>= type="text/</a:t>
            </a:r>
            <a:r>
              <a:rPr lang="en-US" sz="2000" dirty="0" err="1" smtClean="0"/>
              <a:t>javascript</a:t>
            </a:r>
            <a:r>
              <a:rPr lang="en-US" sz="2000" dirty="0" smtClean="0"/>
              <a:t>"&gt;&lt;/script&gt;</a:t>
            </a:r>
          </a:p>
          <a:p>
            <a:pPr lvl="1"/>
            <a:endParaRPr lang="en-US" sz="2000" dirty="0" smtClean="0"/>
          </a:p>
          <a:p>
            <a:pPr lvl="1"/>
            <a:endParaRPr lang="en-US" sz="2000" dirty="0" smtClean="0"/>
          </a:p>
          <a:p>
            <a:pPr lvl="1"/>
            <a:endParaRPr lang="en-US" sz="2000" dirty="0" smtClean="0"/>
          </a:p>
          <a:p>
            <a:pPr lvl="1"/>
            <a:endParaRPr lang="en-US" sz="2000" dirty="0" smtClean="0"/>
          </a:p>
          <a:p>
            <a:pPr lvl="1"/>
            <a:r>
              <a:rPr lang="en-US" sz="2000" dirty="0" smtClean="0"/>
              <a:t>&lt;/head&gt;</a:t>
            </a:r>
          </a:p>
          <a:p>
            <a:pPr lvl="1"/>
            <a:r>
              <a:rPr lang="en-US" sz="2000" dirty="0" smtClean="0"/>
              <a:t>&lt;body&gt;</a:t>
            </a:r>
          </a:p>
          <a:p>
            <a:pPr lvl="2"/>
            <a:r>
              <a:rPr lang="en-US" sz="2000" dirty="0" smtClean="0"/>
              <a:t>…</a:t>
            </a:r>
          </a:p>
          <a:p>
            <a:pPr lvl="1"/>
            <a:r>
              <a:rPr lang="en-US" sz="2000" dirty="0" smtClean="0"/>
              <a:t>&lt;/body&gt;</a:t>
            </a:r>
          </a:p>
          <a:p>
            <a:r>
              <a:rPr lang="en-US" sz="2000" dirty="0" smtClean="0"/>
              <a:t>&lt;/html&gt;</a:t>
            </a:r>
            <a:endParaRPr lang="en-US" sz="2000" dirty="0"/>
          </a:p>
        </p:txBody>
      </p:sp>
      <p:sp>
        <p:nvSpPr>
          <p:cNvPr id="6" name="Rounded Rectangle 5"/>
          <p:cNvSpPr/>
          <p:nvPr/>
        </p:nvSpPr>
        <p:spPr bwMode="auto">
          <a:xfrm>
            <a:off x="1343499" y="2849970"/>
            <a:ext cx="7516368" cy="349575"/>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rtl="0"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&lt;script </a:t>
            </a:r>
            <a:r>
              <a:rPr lang="en-US" sz="2000" b="1" dirty="0" err="1"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src</a:t>
            </a: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=“1.js” … &gt;&lt;/script&gt;</a:t>
            </a:r>
            <a:endParaRPr lang="en-US" sz="2000" b="1" kern="1200" dirty="0">
              <a:solidFill>
                <a:srgbClr val="FFFFFF"/>
              </a:solidFill>
              <a:effectLst>
                <a:outerShdw blurRad="38100" dist="38100" dir="2700000" algn="tl">
                  <a:srgbClr val="000000">
                    <a:alpha val="43137"/>
                  </a:srgbClr>
                </a:outerShdw>
              </a:effectLst>
              <a:latin typeface="Courier New" pitchFamily="49" charset="0"/>
              <a:cs typeface="Courier New" pitchFamily="49" charset="0"/>
            </a:endParaRPr>
          </a:p>
        </p:txBody>
      </p:sp>
      <p:sp>
        <p:nvSpPr>
          <p:cNvPr id="8" name="Rounded Rectangle 7"/>
          <p:cNvSpPr/>
          <p:nvPr/>
        </p:nvSpPr>
        <p:spPr bwMode="auto">
          <a:xfrm>
            <a:off x="1347845" y="3281058"/>
            <a:ext cx="7517481" cy="349575"/>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rtl="0"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&lt;script </a:t>
            </a:r>
            <a:r>
              <a:rPr lang="en-US" sz="2000" b="1" dirty="0" err="1"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src</a:t>
            </a: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=“2.js” … &gt;&lt;/script&gt;</a:t>
            </a:r>
            <a:endParaRPr lang="en-US" sz="2000" b="1" kern="1200" dirty="0">
              <a:solidFill>
                <a:srgbClr val="FFFFFF"/>
              </a:solidFill>
              <a:effectLst>
                <a:outerShdw blurRad="38100" dist="38100" dir="2700000" algn="tl">
                  <a:srgbClr val="000000">
                    <a:alpha val="43137"/>
                  </a:srgbClr>
                </a:outerShdw>
              </a:effectLst>
              <a:latin typeface="Courier New" pitchFamily="49" charset="0"/>
              <a:cs typeface="Courier New" pitchFamily="49" charset="0"/>
            </a:endParaRPr>
          </a:p>
        </p:txBody>
      </p:sp>
      <p:sp>
        <p:nvSpPr>
          <p:cNvPr id="9" name="Rounded Rectangle 8"/>
          <p:cNvSpPr/>
          <p:nvPr/>
        </p:nvSpPr>
        <p:spPr bwMode="auto">
          <a:xfrm>
            <a:off x="1356554" y="3716508"/>
            <a:ext cx="7516368" cy="349575"/>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rtl="0"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&lt;link </a:t>
            </a:r>
            <a:r>
              <a:rPr lang="en-US" sz="2000" b="1" dirty="0" err="1"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href</a:t>
            </a: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=“1.css” … &gt;&lt;/link&gt;</a:t>
            </a:r>
            <a:endParaRPr lang="en-US" sz="2000" b="1" kern="1200" dirty="0">
              <a:solidFill>
                <a:srgbClr val="FFFFFF"/>
              </a:solidFill>
              <a:effectLst>
                <a:outerShdw blurRad="38100" dist="38100" dir="2700000" algn="tl">
                  <a:srgbClr val="000000">
                    <a:alpha val="43137"/>
                  </a:srgbClr>
                </a:outerShdw>
              </a:effectLst>
              <a:latin typeface="Courier New" pitchFamily="49" charset="0"/>
              <a:cs typeface="Courier New" pitchFamily="49" charset="0"/>
            </a:endParaRPr>
          </a:p>
        </p:txBody>
      </p:sp>
      <p:sp>
        <p:nvSpPr>
          <p:cNvPr id="10" name="Rounded Rectangle 9"/>
          <p:cNvSpPr/>
          <p:nvPr/>
        </p:nvSpPr>
        <p:spPr bwMode="auto">
          <a:xfrm>
            <a:off x="1360901" y="4147596"/>
            <a:ext cx="7516368" cy="349575"/>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rtl="0"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&lt;link </a:t>
            </a:r>
            <a:r>
              <a:rPr lang="en-US" sz="2000" b="1" dirty="0" err="1"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href</a:t>
            </a: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=“2.css” … &gt;&lt;/link&gt;</a:t>
            </a:r>
            <a:endParaRPr lang="en-US" sz="2000" b="1" kern="1200" dirty="0">
              <a:solidFill>
                <a:srgbClr val="FFFFFF"/>
              </a:solidFill>
              <a:effectLst>
                <a:outerShdw blurRad="38100" dist="38100" dir="2700000" algn="tl">
                  <a:srgbClr val="000000">
                    <a:alpha val="43137"/>
                  </a:srgbClr>
                </a:outerShdw>
              </a:effectLst>
              <a:latin typeface="Courier New" pitchFamily="49" charset="0"/>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163395"/>
          </a:xfrm>
        </p:spPr>
        <p:txBody>
          <a:bodyPr/>
          <a:lstStyle/>
          <a:p>
            <a:r>
              <a:rPr/>
              <a:t>HTTP Performance</a:t>
            </a:r>
            <a:br>
              <a:rPr/>
            </a:br>
            <a:r>
              <a:rPr sz="3600" i="1" smtClean="0">
                <a:gradFill>
                  <a:gsLst>
                    <a:gs pos="62000">
                      <a:schemeClr val="accent3">
                        <a:lumMod val="60000"/>
                        <a:lumOff val="40000"/>
                      </a:schemeClr>
                    </a:gs>
                    <a:gs pos="88000">
                      <a:schemeClr val="accent3">
                        <a:lumMod val="60000"/>
                        <a:lumOff val="40000"/>
                      </a:schemeClr>
                    </a:gs>
                  </a:gsLst>
                  <a:lin ang="5400000" scaled="0"/>
                </a:gradFill>
                <a:effectLst/>
              </a:rPr>
              <a:t>File linking:  Link one CSS file and one JS file</a:t>
            </a:r>
            <a:endParaRPr sz="3600" i="1">
              <a:gradFill>
                <a:gsLst>
                  <a:gs pos="62000">
                    <a:schemeClr val="accent3">
                      <a:lumMod val="60000"/>
                      <a:lumOff val="40000"/>
                    </a:schemeClr>
                  </a:gs>
                  <a:gs pos="88000">
                    <a:schemeClr val="accent3">
                      <a:lumMod val="60000"/>
                      <a:lumOff val="40000"/>
                    </a:schemeClr>
                  </a:gs>
                </a:gsLst>
                <a:lin ang="5400000" scaled="0"/>
              </a:gradFill>
              <a:effectLst/>
            </a:endParaRPr>
          </a:p>
        </p:txBody>
      </p:sp>
      <p:sp>
        <p:nvSpPr>
          <p:cNvPr id="5" name="Text Placeholder 4"/>
          <p:cNvSpPr>
            <a:spLocks noGrp="1"/>
          </p:cNvSpPr>
          <p:nvPr>
            <p:ph type="body" sz="quarter" idx="10"/>
          </p:nvPr>
        </p:nvSpPr>
        <p:spPr>
          <a:xfrm>
            <a:off x="722313" y="1905000"/>
            <a:ext cx="8040688" cy="3662541"/>
          </a:xfrm>
        </p:spPr>
        <p:txBody>
          <a:bodyPr/>
          <a:lstStyle/>
          <a:p>
            <a:r>
              <a:rPr lang="en-US" sz="2000" dirty="0" smtClean="0"/>
              <a:t>&lt;html&gt;</a:t>
            </a:r>
          </a:p>
          <a:p>
            <a:pPr lvl="1"/>
            <a:r>
              <a:rPr lang="en-US" sz="2000" dirty="0" smtClean="0"/>
              <a:t>&lt;head&gt;</a:t>
            </a:r>
          </a:p>
          <a:p>
            <a:pPr lvl="2"/>
            <a:r>
              <a:rPr lang="en-US" sz="2000" dirty="0" smtClean="0"/>
              <a:t>&lt;title&gt;Test&lt;/title&gt;</a:t>
            </a:r>
          </a:p>
          <a:p>
            <a:pPr lvl="2"/>
            <a:r>
              <a:rPr lang="en-US" sz="2000" dirty="0" smtClean="0"/>
              <a:t>&lt;script type="text/</a:t>
            </a:r>
            <a:r>
              <a:rPr lang="en-US" sz="2000" dirty="0" err="1" smtClean="0"/>
              <a:t>javascript</a:t>
            </a:r>
            <a:r>
              <a:rPr lang="en-US" sz="2000" dirty="0" smtClean="0"/>
              <a:t>"&gt;&lt;/script&gt;</a:t>
            </a:r>
          </a:p>
          <a:p>
            <a:pPr lvl="1"/>
            <a:endParaRPr lang="en-US" sz="2000" dirty="0" smtClean="0"/>
          </a:p>
          <a:p>
            <a:pPr lvl="1"/>
            <a:endParaRPr lang="en-US" sz="2000" dirty="0" smtClean="0"/>
          </a:p>
          <a:p>
            <a:pPr lvl="1"/>
            <a:r>
              <a:rPr lang="en-US" sz="2000" dirty="0" smtClean="0"/>
              <a:t>&lt;/head&gt;</a:t>
            </a:r>
          </a:p>
          <a:p>
            <a:pPr lvl="1"/>
            <a:r>
              <a:rPr lang="en-US" sz="2000" dirty="0" smtClean="0"/>
              <a:t>&lt;body&gt;</a:t>
            </a:r>
          </a:p>
          <a:p>
            <a:pPr lvl="2"/>
            <a:r>
              <a:rPr lang="en-US" sz="2000" dirty="0" smtClean="0"/>
              <a:t>…</a:t>
            </a:r>
          </a:p>
          <a:p>
            <a:pPr lvl="1"/>
            <a:r>
              <a:rPr lang="en-US" sz="2000" dirty="0" smtClean="0"/>
              <a:t>&lt;/body&gt;</a:t>
            </a:r>
          </a:p>
          <a:p>
            <a:r>
              <a:rPr lang="en-US" sz="2000" dirty="0" smtClean="0"/>
              <a:t>&lt;/html&gt;</a:t>
            </a:r>
            <a:endParaRPr lang="en-US" sz="2000" dirty="0"/>
          </a:p>
        </p:txBody>
      </p:sp>
      <p:sp>
        <p:nvSpPr>
          <p:cNvPr id="6" name="Rounded Rectangle 5"/>
          <p:cNvSpPr/>
          <p:nvPr/>
        </p:nvSpPr>
        <p:spPr bwMode="auto">
          <a:xfrm>
            <a:off x="1343498" y="2849970"/>
            <a:ext cx="7516368" cy="349575"/>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rtl="0"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&lt;script </a:t>
            </a:r>
            <a:r>
              <a:rPr lang="en-US" sz="2000" b="1" dirty="0" err="1"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src</a:t>
            </a: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=“1+2.js” … &gt;&lt;/script&gt;</a:t>
            </a:r>
            <a:endParaRPr lang="en-US" sz="2000" b="1" kern="1200" dirty="0">
              <a:solidFill>
                <a:srgbClr val="FFFFFF"/>
              </a:solidFill>
              <a:effectLst>
                <a:outerShdw blurRad="38100" dist="38100" dir="2700000" algn="tl">
                  <a:srgbClr val="000000">
                    <a:alpha val="43137"/>
                  </a:srgbClr>
                </a:outerShdw>
              </a:effectLst>
              <a:latin typeface="Courier New" pitchFamily="49" charset="0"/>
              <a:cs typeface="Courier New" pitchFamily="49" charset="0"/>
            </a:endParaRPr>
          </a:p>
        </p:txBody>
      </p:sp>
      <p:sp>
        <p:nvSpPr>
          <p:cNvPr id="9" name="Rounded Rectangle 8"/>
          <p:cNvSpPr/>
          <p:nvPr/>
        </p:nvSpPr>
        <p:spPr bwMode="auto">
          <a:xfrm>
            <a:off x="1356554" y="3324603"/>
            <a:ext cx="7516368" cy="349575"/>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rtl="0"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&lt;link </a:t>
            </a:r>
            <a:r>
              <a:rPr lang="en-US" sz="2000" b="1" dirty="0" err="1"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href</a:t>
            </a: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=“1+2.css” … &gt;&lt;/link&gt;</a:t>
            </a:r>
            <a:endParaRPr lang="en-US" sz="2000" b="1" kern="1200" dirty="0">
              <a:solidFill>
                <a:srgbClr val="FFFFFF"/>
              </a:solidFill>
              <a:effectLst>
                <a:outerShdw blurRad="38100" dist="38100" dir="2700000" algn="tl">
                  <a:srgbClr val="000000">
                    <a:alpha val="43137"/>
                  </a:srgbClr>
                </a:outerShdw>
              </a:effectLst>
              <a:latin typeface="Courier New" pitchFamily="49" charset="0"/>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163395"/>
          </a:xfrm>
        </p:spPr>
        <p:txBody>
          <a:bodyPr/>
          <a:lstStyle/>
          <a:p>
            <a:r>
              <a:rPr/>
              <a:t>HTTP Performance</a:t>
            </a:r>
            <a:br>
              <a:rPr/>
            </a:br>
            <a:r>
              <a:rPr sz="3600" i="1" smtClean="0">
                <a:gradFill>
                  <a:gsLst>
                    <a:gs pos="62000">
                      <a:schemeClr val="accent3">
                        <a:lumMod val="60000"/>
                        <a:lumOff val="40000"/>
                      </a:schemeClr>
                    </a:gs>
                    <a:gs pos="88000">
                      <a:schemeClr val="accent3">
                        <a:lumMod val="60000"/>
                        <a:lumOff val="40000"/>
                      </a:schemeClr>
                    </a:gs>
                  </a:gsLst>
                  <a:lin ang="5400000" scaled="0"/>
                </a:gradFill>
                <a:effectLst/>
              </a:rPr>
              <a:t>Many images</a:t>
            </a:r>
            <a:endParaRPr sz="3600" i="1">
              <a:gradFill>
                <a:gsLst>
                  <a:gs pos="62000">
                    <a:schemeClr val="accent3">
                      <a:lumMod val="60000"/>
                      <a:lumOff val="40000"/>
                    </a:schemeClr>
                  </a:gs>
                  <a:gs pos="88000">
                    <a:schemeClr val="accent3">
                      <a:lumMod val="60000"/>
                      <a:lumOff val="40000"/>
                    </a:schemeClr>
                  </a:gs>
                </a:gsLst>
                <a:lin ang="5400000" scaled="0"/>
              </a:gradFill>
              <a:effectLst/>
            </a:endParaRPr>
          </a:p>
        </p:txBody>
      </p:sp>
      <p:sp>
        <p:nvSpPr>
          <p:cNvPr id="5" name="Text Placeholder 4"/>
          <p:cNvSpPr>
            <a:spLocks noGrp="1"/>
          </p:cNvSpPr>
          <p:nvPr>
            <p:ph type="body" sz="quarter" idx="10"/>
          </p:nvPr>
        </p:nvSpPr>
        <p:spPr>
          <a:xfrm>
            <a:off x="722313" y="1905000"/>
            <a:ext cx="8040688" cy="3662541"/>
          </a:xfrm>
        </p:spPr>
        <p:txBody>
          <a:bodyPr/>
          <a:lstStyle/>
          <a:p>
            <a:r>
              <a:rPr lang="en-US" sz="2000" smtClean="0"/>
              <a:t>&lt;html&gt;</a:t>
            </a:r>
          </a:p>
          <a:p>
            <a:pPr lvl="1"/>
            <a:r>
              <a:rPr lang="en-US" sz="2000" smtClean="0"/>
              <a:t>&lt;head&gt;</a:t>
            </a:r>
          </a:p>
          <a:p>
            <a:pPr lvl="2"/>
            <a:r>
              <a:rPr lang="en-US" sz="2000" smtClean="0"/>
              <a:t>&lt;title&gt;Test&lt;/title&gt;</a:t>
            </a:r>
          </a:p>
          <a:p>
            <a:pPr lvl="1"/>
            <a:r>
              <a:rPr lang="en-US" sz="2000" smtClean="0"/>
              <a:t>&lt;/head&gt;</a:t>
            </a:r>
          </a:p>
          <a:p>
            <a:pPr lvl="1"/>
            <a:r>
              <a:rPr lang="en-US" sz="2000" smtClean="0"/>
              <a:t>&lt;body&gt;</a:t>
            </a:r>
          </a:p>
          <a:p>
            <a:pPr lvl="2"/>
            <a:r>
              <a:rPr lang="en-US" sz="2000" smtClean="0"/>
              <a:t>…</a:t>
            </a:r>
          </a:p>
          <a:p>
            <a:pPr lvl="2"/>
            <a:r>
              <a:rPr lang="en-US" sz="2000" smtClean="0"/>
              <a:t>&lt;</a:t>
            </a:r>
            <a:r>
              <a:rPr lang="en-US" sz="2000" err="1" smtClean="0"/>
              <a:t>img</a:t>
            </a:r>
            <a:r>
              <a:rPr lang="en-US" sz="2000" smtClean="0"/>
              <a:t> </a:t>
            </a:r>
            <a:r>
              <a:rPr lang="en-US" sz="2000" err="1" smtClean="0"/>
              <a:t>src</a:t>
            </a:r>
            <a:r>
              <a:rPr lang="en-US" sz="2000" smtClean="0"/>
              <a:t>="a.gif" /&gt;  Item 1</a:t>
            </a:r>
          </a:p>
          <a:p>
            <a:pPr lvl="2"/>
            <a:r>
              <a:rPr lang="en-US" sz="2000" smtClean="0"/>
              <a:t>&lt;</a:t>
            </a:r>
            <a:r>
              <a:rPr lang="en-US" sz="2000" err="1" smtClean="0"/>
              <a:t>img</a:t>
            </a:r>
            <a:r>
              <a:rPr lang="en-US" sz="2000" smtClean="0"/>
              <a:t> </a:t>
            </a:r>
            <a:r>
              <a:rPr lang="en-US" sz="2000" err="1" smtClean="0"/>
              <a:t>src</a:t>
            </a:r>
            <a:r>
              <a:rPr lang="en-US" sz="2000" smtClean="0"/>
              <a:t>="b.gif" /&gt;  Item 2</a:t>
            </a:r>
          </a:p>
          <a:p>
            <a:pPr lvl="2"/>
            <a:r>
              <a:rPr lang="en-US" sz="2000" smtClean="0"/>
              <a:t>…</a:t>
            </a:r>
          </a:p>
          <a:p>
            <a:pPr lvl="1"/>
            <a:r>
              <a:rPr lang="en-US" sz="2000" smtClean="0"/>
              <a:t>&lt;/body&gt;</a:t>
            </a:r>
          </a:p>
          <a:p>
            <a:r>
              <a:rPr lang="en-US" sz="2000" smtClean="0"/>
              <a:t>&lt;/html&gt;</a:t>
            </a:r>
            <a:endParaRPr lang="en-US" sz="2000"/>
          </a:p>
        </p:txBody>
      </p:sp>
      <p:sp>
        <p:nvSpPr>
          <p:cNvPr id="6" name="Rounded Rectangle 5"/>
          <p:cNvSpPr/>
          <p:nvPr/>
        </p:nvSpPr>
        <p:spPr bwMode="auto">
          <a:xfrm>
            <a:off x="1345915" y="3836290"/>
            <a:ext cx="3133618" cy="715162"/>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&lt;</a:t>
            </a:r>
            <a:r>
              <a:rPr lang="en-US" sz="2000" b="1" dirty="0" err="1"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img</a:t>
            </a: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 </a:t>
            </a:r>
            <a:r>
              <a:rPr lang="en-US" sz="2000" b="1" dirty="0" err="1"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src</a:t>
            </a: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="a.gif" /&gt;</a:t>
            </a:r>
          </a:p>
          <a:p>
            <a:pPr algn="ctr" defTabSz="914099"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&lt;</a:t>
            </a:r>
            <a:r>
              <a:rPr lang="en-US" sz="2000" b="1" dirty="0" err="1"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img</a:t>
            </a: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 </a:t>
            </a:r>
            <a:r>
              <a:rPr lang="en-US" sz="2000" b="1" dirty="0" err="1"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src</a:t>
            </a: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="b.gif" /&gt;</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163395"/>
          </a:xfrm>
        </p:spPr>
        <p:txBody>
          <a:bodyPr/>
          <a:lstStyle/>
          <a:p>
            <a:r>
              <a:rPr/>
              <a:t>HTTP Performance</a:t>
            </a:r>
            <a:br>
              <a:rPr/>
            </a:br>
            <a:r>
              <a:rPr sz="3600" i="1" smtClean="0">
                <a:gradFill>
                  <a:gsLst>
                    <a:gs pos="62000">
                      <a:schemeClr val="accent3">
                        <a:lumMod val="60000"/>
                        <a:lumOff val="40000"/>
                      </a:schemeClr>
                    </a:gs>
                    <a:gs pos="88000">
                      <a:schemeClr val="accent3">
                        <a:lumMod val="60000"/>
                        <a:lumOff val="40000"/>
                      </a:schemeClr>
                    </a:gs>
                  </a:gsLst>
                  <a:lin ang="5400000" scaled="0"/>
                </a:gradFill>
                <a:effectLst/>
              </a:rPr>
              <a:t>Many images:  Combine and mask (sprites)</a:t>
            </a:r>
            <a:endParaRPr sz="3600" i="1">
              <a:gradFill>
                <a:gsLst>
                  <a:gs pos="62000">
                    <a:schemeClr val="accent3">
                      <a:lumMod val="60000"/>
                      <a:lumOff val="40000"/>
                    </a:schemeClr>
                  </a:gs>
                  <a:gs pos="88000">
                    <a:schemeClr val="accent3">
                      <a:lumMod val="60000"/>
                      <a:lumOff val="40000"/>
                    </a:schemeClr>
                  </a:gs>
                </a:gsLst>
                <a:lin ang="5400000" scaled="0"/>
              </a:gradFill>
              <a:effectLst/>
            </a:endParaRPr>
          </a:p>
        </p:txBody>
      </p:sp>
      <p:sp>
        <p:nvSpPr>
          <p:cNvPr id="5" name="Text Placeholder 4"/>
          <p:cNvSpPr>
            <a:spLocks noGrp="1"/>
          </p:cNvSpPr>
          <p:nvPr>
            <p:ph type="body" sz="quarter" idx="10"/>
          </p:nvPr>
        </p:nvSpPr>
        <p:spPr>
          <a:xfrm>
            <a:off x="722313" y="1905000"/>
            <a:ext cx="8040688" cy="4013406"/>
          </a:xfrm>
        </p:spPr>
        <p:txBody>
          <a:bodyPr/>
          <a:lstStyle/>
          <a:p>
            <a:r>
              <a:rPr lang="en-US" sz="1600" smtClean="0"/>
              <a:t>&lt;head&gt;</a:t>
            </a:r>
          </a:p>
          <a:p>
            <a:pPr lvl="1"/>
            <a:r>
              <a:rPr lang="en-US" sz="1600" smtClean="0"/>
              <a:t>&lt;title&gt;Test&lt;/title&gt;</a:t>
            </a:r>
          </a:p>
          <a:p>
            <a:pPr lvl="1"/>
            <a:r>
              <a:rPr lang="en-US" sz="1600" smtClean="0"/>
              <a:t>&lt;style type="text/</a:t>
            </a:r>
            <a:r>
              <a:rPr lang="en-US" sz="1600" err="1" smtClean="0"/>
              <a:t>css</a:t>
            </a:r>
            <a:r>
              <a:rPr lang="en-US" sz="1600" smtClean="0"/>
              <a:t>"&gt;</a:t>
            </a:r>
          </a:p>
          <a:p>
            <a:pPr lvl="2"/>
            <a:r>
              <a:rPr lang="en-US" sz="1600" smtClean="0"/>
              <a:t>.a, .b { width: 10; height: 10 }</a:t>
            </a:r>
          </a:p>
          <a:p>
            <a:pPr lvl="2"/>
            <a:r>
              <a:rPr lang="en-US" sz="1600" smtClean="0"/>
              <a:t>.a, .b { background-image: "abc.gif" }</a:t>
            </a:r>
          </a:p>
          <a:p>
            <a:pPr lvl="2"/>
            <a:r>
              <a:rPr lang="en-US" sz="1600" smtClean="0"/>
              <a:t>.a { background-position: 0   0 }</a:t>
            </a:r>
          </a:p>
          <a:p>
            <a:pPr lvl="2"/>
            <a:r>
              <a:rPr lang="en-US" sz="1600" smtClean="0"/>
              <a:t>.b { background-position: 0 -10 }</a:t>
            </a:r>
          </a:p>
          <a:p>
            <a:pPr lvl="1"/>
            <a:r>
              <a:rPr lang="en-US" sz="1600" smtClean="0"/>
              <a:t>&lt;/style&gt;</a:t>
            </a:r>
          </a:p>
          <a:p>
            <a:r>
              <a:rPr lang="en-US" sz="1600" smtClean="0"/>
              <a:t>&lt;/head&gt;</a:t>
            </a:r>
          </a:p>
          <a:p>
            <a:r>
              <a:rPr lang="en-US" sz="1600" smtClean="0"/>
              <a:t>&lt;body&gt;</a:t>
            </a:r>
          </a:p>
          <a:p>
            <a:pPr lvl="1"/>
            <a:r>
              <a:rPr lang="en-US" sz="1600" smtClean="0"/>
              <a:t>…</a:t>
            </a:r>
          </a:p>
          <a:p>
            <a:pPr lvl="1"/>
            <a:r>
              <a:rPr lang="en-US" sz="1600" smtClean="0"/>
              <a:t>&lt;div class="a"&gt;&lt;/div&gt;  Item 1</a:t>
            </a:r>
          </a:p>
          <a:p>
            <a:pPr lvl="1"/>
            <a:r>
              <a:rPr lang="en-US" sz="1600" smtClean="0"/>
              <a:t>&lt;div class="b"&gt;&lt;/div&gt;  Item 2</a:t>
            </a:r>
          </a:p>
          <a:p>
            <a:pPr lvl="1"/>
            <a:r>
              <a:rPr lang="en-US" sz="1600" smtClean="0"/>
              <a:t>…</a:t>
            </a:r>
          </a:p>
          <a:p>
            <a:r>
              <a:rPr lang="en-US" sz="1600" smtClean="0"/>
              <a:t>&lt;/body&gt;</a:t>
            </a:r>
          </a:p>
        </p:txBody>
      </p:sp>
      <p:sp>
        <p:nvSpPr>
          <p:cNvPr id="9" name="Rounded Rectangle 8"/>
          <p:cNvSpPr/>
          <p:nvPr/>
        </p:nvSpPr>
        <p:spPr bwMode="auto">
          <a:xfrm>
            <a:off x="976046" y="4832884"/>
            <a:ext cx="2897312" cy="519952"/>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16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&lt;div class="a"&gt;&lt;/div&gt;</a:t>
            </a:r>
          </a:p>
          <a:p>
            <a:pPr algn="ctr" defTabSz="914099" rtl="0" fontAlgn="base">
              <a:spcBef>
                <a:spcPct val="0"/>
              </a:spcBef>
              <a:spcAft>
                <a:spcPct val="0"/>
              </a:spcAft>
            </a:pPr>
            <a:r>
              <a:rPr lang="en-US" sz="1600" b="1" kern="1200"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&lt;div class="b"&gt;&lt;/div&gt;</a:t>
            </a:r>
            <a:endParaRPr lang="en-US" sz="1600" b="1" kern="1200" dirty="0">
              <a:solidFill>
                <a:srgbClr val="FFFFFF"/>
              </a:solidFill>
              <a:effectLst>
                <a:outerShdw blurRad="38100" dist="38100" dir="2700000" algn="tl">
                  <a:srgbClr val="000000">
                    <a:alpha val="43137"/>
                  </a:srgbClr>
                </a:outerShdw>
              </a:effectLst>
              <a:latin typeface="Courier New" pitchFamily="49" charset="0"/>
              <a:cs typeface="Courier New" pitchFamily="49" charset="0"/>
            </a:endParaRPr>
          </a:p>
        </p:txBody>
      </p:sp>
      <p:sp>
        <p:nvSpPr>
          <p:cNvPr id="10" name="Rounded Rectangle 9"/>
          <p:cNvSpPr/>
          <p:nvPr/>
        </p:nvSpPr>
        <p:spPr bwMode="auto">
          <a:xfrm>
            <a:off x="1344205" y="2609635"/>
            <a:ext cx="4902483" cy="119180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6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.a, .b { width: 10; height: 10 }</a:t>
            </a:r>
          </a:p>
          <a:p>
            <a:pPr defTabSz="914099" fontAlgn="base">
              <a:spcBef>
                <a:spcPct val="0"/>
              </a:spcBef>
              <a:spcAft>
                <a:spcPct val="0"/>
              </a:spcAft>
            </a:pPr>
            <a:r>
              <a:rPr lang="en-US" sz="16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.a, .b { background-image: "abc.gif" }</a:t>
            </a:r>
          </a:p>
          <a:p>
            <a:pPr defTabSz="914099" fontAlgn="base">
              <a:spcBef>
                <a:spcPct val="0"/>
              </a:spcBef>
              <a:spcAft>
                <a:spcPct val="0"/>
              </a:spcAft>
            </a:pPr>
            <a:r>
              <a:rPr lang="en-US" sz="16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.a { background-position: 0   0 }</a:t>
            </a:r>
          </a:p>
          <a:p>
            <a:pPr defTabSz="914099" fontAlgn="base">
              <a:spcBef>
                <a:spcPct val="0"/>
              </a:spcBef>
              <a:spcAft>
                <a:spcPct val="0"/>
              </a:spcAft>
            </a:pPr>
            <a:r>
              <a:rPr lang="en-US" sz="16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.b { background-position: 0 -10 }</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230188"/>
            <a:ext cx="8382000" cy="1163395"/>
          </a:xfrm>
        </p:spPr>
        <p:txBody>
          <a:bodyPr/>
          <a:lstStyle/>
          <a:p>
            <a:r>
              <a:rPr lang="en-US" dirty="0" smtClean="0"/>
              <a:t>HTTP Performance</a:t>
            </a:r>
            <a:br>
              <a:rPr lang="en-US" dirty="0" smtClean="0"/>
            </a:br>
            <a:r>
              <a:rPr sz="3600" i="1">
                <a:gradFill>
                  <a:gsLst>
                    <a:gs pos="62000">
                      <a:schemeClr val="accent3">
                        <a:lumMod val="60000"/>
                        <a:lumOff val="40000"/>
                      </a:schemeClr>
                    </a:gs>
                    <a:gs pos="88000">
                      <a:schemeClr val="accent3">
                        <a:lumMod val="60000"/>
                        <a:lumOff val="40000"/>
                      </a:schemeClr>
                    </a:gs>
                  </a:gsLst>
                  <a:lin ang="5400000" scaled="0"/>
                </a:gradFill>
                <a:effectLst/>
              </a:rPr>
              <a:t>Repeat visits</a:t>
            </a:r>
          </a:p>
        </p:txBody>
      </p:sp>
      <p:sp>
        <p:nvSpPr>
          <p:cNvPr id="3" name="Text Placeholder 2"/>
          <p:cNvSpPr>
            <a:spLocks noGrp="1"/>
          </p:cNvSpPr>
          <p:nvPr>
            <p:ph type="body" sz="quarter" idx="10"/>
          </p:nvPr>
        </p:nvSpPr>
        <p:spPr>
          <a:xfrm>
            <a:off x="381000" y="1905000"/>
            <a:ext cx="8382000" cy="4031873"/>
          </a:xfrm>
        </p:spPr>
        <p:txBody>
          <a:bodyPr/>
          <a:lstStyle/>
          <a:p>
            <a:r>
              <a:rPr lang="en-US" dirty="0" smtClean="0"/>
              <a:t>Conditional HTTP requests</a:t>
            </a:r>
          </a:p>
          <a:p>
            <a:pPr lvl="1"/>
            <a:r>
              <a:rPr lang="en-US" dirty="0" smtClean="0"/>
              <a:t>Plain HTTP request</a:t>
            </a:r>
          </a:p>
          <a:p>
            <a:pPr lvl="2"/>
            <a:r>
              <a:rPr lang="en-US" dirty="0" err="1" smtClean="0"/>
              <a:t>Pragma</a:t>
            </a:r>
            <a:r>
              <a:rPr lang="en-US" dirty="0" smtClean="0"/>
              <a:t>:  no-cache</a:t>
            </a:r>
          </a:p>
          <a:p>
            <a:pPr lvl="1"/>
            <a:r>
              <a:rPr lang="en-US" dirty="0" smtClean="0"/>
              <a:t>Time conditional</a:t>
            </a:r>
          </a:p>
          <a:p>
            <a:pPr lvl="2"/>
            <a:r>
              <a:rPr lang="en-US" dirty="0" smtClean="0"/>
              <a:t>If-modified-since:  </a:t>
            </a:r>
            <a:r>
              <a:rPr lang="en-US" dirty="0" err="1" smtClean="0"/>
              <a:t>date,time</a:t>
            </a:r>
            <a:endParaRPr lang="en-US" dirty="0" smtClean="0"/>
          </a:p>
          <a:p>
            <a:r>
              <a:rPr lang="en-US" dirty="0" smtClean="0"/>
              <a:t>Provide cacheable content</a:t>
            </a:r>
          </a:p>
          <a:p>
            <a:pPr lvl="1"/>
            <a:r>
              <a:rPr lang="en-US" dirty="0" smtClean="0"/>
              <a:t>Time conditional </a:t>
            </a:r>
          </a:p>
          <a:p>
            <a:pPr lvl="2"/>
            <a:r>
              <a:rPr lang="en-US" dirty="0" smtClean="0"/>
              <a:t>Expires:  </a:t>
            </a:r>
            <a:r>
              <a:rPr lang="en-US" dirty="0" err="1" smtClean="0"/>
              <a:t>date,time</a:t>
            </a:r>
            <a:endParaRPr lang="en-US" dirty="0" smtClean="0"/>
          </a:p>
          <a:p>
            <a:pPr lvl="2"/>
            <a:r>
              <a:rPr lang="en-US" dirty="0" smtClean="0"/>
              <a:t>Max-age:  #seconds</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p:txBody>
          <a:bodyPr/>
          <a:lstStyle/>
          <a:p>
            <a:r>
              <a:rPr lang="en-US" dirty="0" smtClean="0"/>
              <a:t>Objectives and Takeaways</a:t>
            </a:r>
            <a:endParaRPr lang="en-US" dirty="0"/>
          </a:p>
        </p:txBody>
      </p:sp>
      <p:sp>
        <p:nvSpPr>
          <p:cNvPr id="29698" name="Rectangle 9"/>
          <p:cNvSpPr>
            <a:spLocks noGrp="1" noChangeArrowheads="1"/>
          </p:cNvSpPr>
          <p:nvPr>
            <p:ph type="body" sz="quarter" idx="10"/>
          </p:nvPr>
        </p:nvSpPr>
        <p:spPr>
          <a:xfrm>
            <a:off x="381000" y="1411552"/>
            <a:ext cx="8382000" cy="3354765"/>
          </a:xfrm>
        </p:spPr>
        <p:txBody>
          <a:bodyPr/>
          <a:lstStyle/>
          <a:p>
            <a:r>
              <a:rPr lang="en-US" dirty="0" smtClean="0"/>
              <a:t>Session objective(s) </a:t>
            </a:r>
          </a:p>
          <a:p>
            <a:pPr lvl="1"/>
            <a:r>
              <a:rPr lang="en-US" dirty="0" smtClean="0"/>
              <a:t>How to make your site faster today </a:t>
            </a:r>
          </a:p>
          <a:p>
            <a:pPr lvl="1"/>
            <a:r>
              <a:rPr lang="en-US" dirty="0" smtClean="0"/>
              <a:t>Principles to remember when building sites</a:t>
            </a:r>
          </a:p>
          <a:p>
            <a:r>
              <a:rPr lang="en-US" dirty="0" smtClean="0"/>
              <a:t>Key takeaways</a:t>
            </a:r>
          </a:p>
          <a:p>
            <a:pPr lvl="1"/>
            <a:r>
              <a:rPr lang="en-US" dirty="0" smtClean="0"/>
              <a:t>Suggestions help in ALL browsers</a:t>
            </a:r>
          </a:p>
          <a:p>
            <a:pPr lvl="1"/>
            <a:r>
              <a:rPr lang="en-US" dirty="0" smtClean="0"/>
              <a:t>No magic solutions</a:t>
            </a:r>
          </a:p>
          <a:p>
            <a:pPr lvl="1"/>
            <a:r>
              <a:rPr lang="en-US" dirty="0" smtClean="0"/>
              <a:t>Consider maintainability</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7"/>
          <p:cNvSpPr txBox="1">
            <a:spLocks/>
          </p:cNvSpPr>
          <p:nvPr/>
        </p:nvSpPr>
        <p:spPr>
          <a:xfrm>
            <a:off x="387350" y="1791351"/>
            <a:ext cx="4355154" cy="276999"/>
          </a:xfrm>
          <a:prstGeom prst="rect">
            <a:avLst/>
          </a:prstGeom>
        </p:spPr>
        <p:txBody>
          <a:bodyPr lIns="64008" tIns="32004" rIns="64008" bIns="32004"/>
          <a:lstStyle/>
          <a:p>
            <a:pPr marL="384863" indent="-384863" defTabSz="914144">
              <a:lnSpc>
                <a:spcPct val="90000"/>
              </a:lnSpc>
              <a:spcBef>
                <a:spcPts val="700"/>
              </a:spcBef>
              <a:defRPr/>
            </a:pPr>
            <a:r>
              <a:rPr lang="en-US" sz="2000" b="1" dirty="0" smtClean="0">
                <a:solidFill>
                  <a:srgbClr val="00B0F0"/>
                </a:solidFill>
                <a:latin typeface="Tahoma" pitchFamily="34" charset="0"/>
                <a:ea typeface="Tahoma" pitchFamily="34" charset="0"/>
                <a:cs typeface="Tahoma" pitchFamily="34" charset="0"/>
              </a:rPr>
              <a:t>Request</a:t>
            </a:r>
          </a:p>
        </p:txBody>
      </p:sp>
      <p:sp>
        <p:nvSpPr>
          <p:cNvPr id="25" name="Title 6"/>
          <p:cNvSpPr>
            <a:spLocks noGrp="1"/>
          </p:cNvSpPr>
          <p:nvPr>
            <p:ph type="title"/>
          </p:nvPr>
        </p:nvSpPr>
        <p:spPr>
          <a:xfrm>
            <a:off x="381000" y="230188"/>
            <a:ext cx="8382000" cy="1163395"/>
          </a:xfrm>
        </p:spPr>
        <p:txBody>
          <a:bodyPr/>
          <a:lstStyle/>
          <a:p>
            <a:r>
              <a:rPr lang="en-US" dirty="0" smtClean="0"/>
              <a:t>HTTP Performance</a:t>
            </a:r>
            <a:br>
              <a:rPr lang="en-US" dirty="0" smtClean="0"/>
            </a:br>
            <a:r>
              <a:rPr sz="3600" i="1">
                <a:gradFill>
                  <a:gsLst>
                    <a:gs pos="62000">
                      <a:schemeClr val="accent3">
                        <a:lumMod val="60000"/>
                        <a:lumOff val="40000"/>
                      </a:schemeClr>
                    </a:gs>
                    <a:gs pos="88000">
                      <a:schemeClr val="accent3">
                        <a:lumMod val="60000"/>
                        <a:lumOff val="40000"/>
                      </a:schemeClr>
                    </a:gs>
                  </a:gsLst>
                  <a:lin ang="5400000" scaled="0"/>
                </a:gradFill>
                <a:effectLst/>
              </a:rPr>
              <a:t>Repeat </a:t>
            </a:r>
            <a:r>
              <a:rPr sz="3600" i="1" smtClean="0">
                <a:gradFill>
                  <a:gsLst>
                    <a:gs pos="62000">
                      <a:schemeClr val="accent3">
                        <a:lumMod val="60000"/>
                        <a:lumOff val="40000"/>
                      </a:schemeClr>
                    </a:gs>
                    <a:gs pos="88000">
                      <a:schemeClr val="accent3">
                        <a:lumMod val="60000"/>
                        <a:lumOff val="40000"/>
                      </a:schemeClr>
                    </a:gs>
                  </a:gsLst>
                  <a:lin ang="5400000" scaled="0"/>
                </a:gradFill>
                <a:effectLst/>
              </a:rPr>
              <a:t>visits:  Use </a:t>
            </a:r>
            <a:r>
              <a:rPr sz="3600" i="1">
                <a:gradFill>
                  <a:gsLst>
                    <a:gs pos="62000">
                      <a:schemeClr val="accent3">
                        <a:lumMod val="60000"/>
                        <a:lumOff val="40000"/>
                      </a:schemeClr>
                    </a:gs>
                    <a:gs pos="88000">
                      <a:schemeClr val="accent3">
                        <a:lumMod val="60000"/>
                        <a:lumOff val="40000"/>
                      </a:schemeClr>
                    </a:gs>
                  </a:gsLst>
                  <a:lin ang="5400000" scaled="0"/>
                </a:gradFill>
                <a:effectLst/>
              </a:rPr>
              <a:t>conditional requests</a:t>
            </a:r>
          </a:p>
        </p:txBody>
      </p:sp>
      <p:sp>
        <p:nvSpPr>
          <p:cNvPr id="8" name="Content Placeholder 4"/>
          <p:cNvSpPr>
            <a:spLocks noGrp="1"/>
          </p:cNvSpPr>
          <p:nvPr>
            <p:ph sz="quarter" idx="4294967295"/>
          </p:nvPr>
        </p:nvSpPr>
        <p:spPr>
          <a:xfrm>
            <a:off x="5130800" y="2111375"/>
            <a:ext cx="4013200" cy="2055813"/>
          </a:xfrm>
          <a:prstGeom prst="rect">
            <a:avLst/>
          </a:prstGeom>
        </p:spPr>
        <p:style>
          <a:lnRef idx="0">
            <a:schemeClr val="accent2"/>
          </a:lnRef>
          <a:fillRef idx="3">
            <a:schemeClr val="accent2"/>
          </a:fillRef>
          <a:effectRef idx="3">
            <a:schemeClr val="accent2"/>
          </a:effectRef>
          <a:fontRef idx="minor">
            <a:schemeClr val="lt1"/>
          </a:fontRef>
        </p:style>
        <p:txBody>
          <a:bodyPr lIns="63999" tIns="63999">
            <a:noAutofit/>
          </a:bodyPr>
          <a:lstStyle/>
          <a:p>
            <a:pPr>
              <a:buNone/>
            </a:pPr>
            <a:r>
              <a:rPr lang="en-US" sz="1700" dirty="0" smtClean="0"/>
              <a:t>HTTP/1.1 304 Not Modified</a:t>
            </a:r>
          </a:p>
          <a:p>
            <a:pPr>
              <a:buNone/>
            </a:pPr>
            <a:r>
              <a:rPr lang="en-US" sz="1700" dirty="0" smtClean="0"/>
              <a:t>Content-Type:  image/jpeg</a:t>
            </a:r>
          </a:p>
          <a:p>
            <a:pPr>
              <a:buNone/>
            </a:pPr>
            <a:r>
              <a:rPr lang="en-US" sz="1700" dirty="0" smtClean="0"/>
              <a:t>Last-Modified: </a:t>
            </a:r>
            <a:endParaRPr lang="en-US" sz="1700" dirty="0" smtClean="0">
              <a:latin typeface="Tahoma" pitchFamily="34" charset="0"/>
              <a:ea typeface="Tahoma" pitchFamily="34" charset="0"/>
              <a:cs typeface="Tahoma" pitchFamily="34" charset="0"/>
            </a:endParaRPr>
          </a:p>
          <a:p>
            <a:pPr>
              <a:buNone/>
            </a:pPr>
            <a:r>
              <a:rPr lang="en-US" sz="1700" dirty="0" smtClean="0">
                <a:latin typeface="Tahoma" pitchFamily="34" charset="0"/>
                <a:ea typeface="Tahoma" pitchFamily="34" charset="0"/>
                <a:cs typeface="Tahoma" pitchFamily="34" charset="0"/>
              </a:rPr>
              <a:t>	Wed, 22 Feb 2006 04:15:54 GMT</a:t>
            </a:r>
            <a:endParaRPr lang="en-US" sz="1700" dirty="0" smtClean="0"/>
          </a:p>
        </p:txBody>
      </p:sp>
      <p:sp>
        <p:nvSpPr>
          <p:cNvPr id="6" name="Text Placeholder 2"/>
          <p:cNvSpPr>
            <a:spLocks noGrp="1"/>
          </p:cNvSpPr>
          <p:nvPr>
            <p:ph sz="half" idx="4294967295"/>
          </p:nvPr>
        </p:nvSpPr>
        <p:spPr>
          <a:xfrm>
            <a:off x="0" y="2111375"/>
            <a:ext cx="4184650" cy="2071688"/>
          </a:xfrm>
          <a:prstGeom prst="rect">
            <a:avLst/>
          </a:prstGeom>
        </p:spPr>
        <p:style>
          <a:lnRef idx="0">
            <a:schemeClr val="accent2"/>
          </a:lnRef>
          <a:fillRef idx="3">
            <a:schemeClr val="accent2"/>
          </a:fillRef>
          <a:effectRef idx="3">
            <a:schemeClr val="accent2"/>
          </a:effectRef>
          <a:fontRef idx="minor">
            <a:schemeClr val="lt1"/>
          </a:fontRef>
        </p:style>
        <p:txBody>
          <a:bodyPr lIns="63999" tIns="63999">
            <a:noAutofit/>
          </a:bodyPr>
          <a:lstStyle/>
          <a:p>
            <a:pPr>
              <a:buNone/>
            </a:pPr>
            <a:r>
              <a:rPr lang="en-US" sz="1700" dirty="0" smtClean="0">
                <a:latin typeface="Tahoma" pitchFamily="34" charset="0"/>
                <a:ea typeface="Tahoma" pitchFamily="34" charset="0"/>
                <a:cs typeface="Tahoma" pitchFamily="34" charset="0"/>
              </a:rPr>
              <a:t>GET /images/banner.jpg HTTP/1.1</a:t>
            </a:r>
          </a:p>
          <a:p>
            <a:pPr>
              <a:buNone/>
            </a:pPr>
            <a:r>
              <a:rPr lang="en-US" sz="1700" dirty="0" smtClean="0">
                <a:latin typeface="Tahoma" pitchFamily="34" charset="0"/>
                <a:ea typeface="Tahoma" pitchFamily="34" charset="0"/>
                <a:cs typeface="Tahoma" pitchFamily="34" charset="0"/>
              </a:rPr>
              <a:t>Host:  www.microsoft.com</a:t>
            </a:r>
          </a:p>
          <a:p>
            <a:pPr>
              <a:buNone/>
            </a:pPr>
            <a:r>
              <a:rPr lang="en-US" sz="1700" dirty="0" smtClean="0">
                <a:latin typeface="Tahoma" pitchFamily="34" charset="0"/>
                <a:ea typeface="Tahoma" pitchFamily="34" charset="0"/>
                <a:cs typeface="Tahoma" pitchFamily="34" charset="0"/>
              </a:rPr>
              <a:t>If-Modified-Since:</a:t>
            </a:r>
          </a:p>
          <a:p>
            <a:pPr>
              <a:buNone/>
            </a:pPr>
            <a:r>
              <a:rPr lang="en-US" sz="1700" dirty="0" smtClean="0">
                <a:latin typeface="Tahoma" pitchFamily="34" charset="0"/>
                <a:ea typeface="Tahoma" pitchFamily="34" charset="0"/>
                <a:cs typeface="Tahoma" pitchFamily="34" charset="0"/>
              </a:rPr>
              <a:t>	Wed, 22 Feb 2006 04:15:54 GMT</a:t>
            </a:r>
            <a:endParaRPr lang="en-US" sz="1700" dirty="0" smtClean="0"/>
          </a:p>
        </p:txBody>
      </p:sp>
      <p:sp>
        <p:nvSpPr>
          <p:cNvPr id="7" name="Text Placeholder 8"/>
          <p:cNvSpPr txBox="1">
            <a:spLocks/>
          </p:cNvSpPr>
          <p:nvPr/>
        </p:nvSpPr>
        <p:spPr>
          <a:xfrm>
            <a:off x="4743450" y="1791351"/>
            <a:ext cx="4172350" cy="323165"/>
          </a:xfrm>
          <a:prstGeom prst="rect">
            <a:avLst/>
          </a:prstGeom>
        </p:spPr>
        <p:txBody>
          <a:bodyPr lIns="64008" tIns="32004" rIns="64008" bIns="32004"/>
          <a:lstStyle/>
          <a:p>
            <a:pPr marL="384863" indent="-384863" defTabSz="914144">
              <a:lnSpc>
                <a:spcPct val="90000"/>
              </a:lnSpc>
              <a:spcBef>
                <a:spcPts val="700"/>
              </a:spcBef>
              <a:defRPr/>
            </a:pPr>
            <a:r>
              <a:rPr lang="en-US" sz="2000" b="1" dirty="0" smtClean="0">
                <a:solidFill>
                  <a:srgbClr val="00B0F0"/>
                </a:solidFill>
                <a:latin typeface="Tahoma" pitchFamily="34" charset="0"/>
                <a:ea typeface="Tahoma" pitchFamily="34" charset="0"/>
                <a:cs typeface="Tahoma" pitchFamily="34" charset="0"/>
              </a:rPr>
              <a:t>Response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7"/>
          <p:cNvSpPr txBox="1">
            <a:spLocks/>
          </p:cNvSpPr>
          <p:nvPr/>
        </p:nvSpPr>
        <p:spPr>
          <a:xfrm>
            <a:off x="387350" y="1905000"/>
            <a:ext cx="4355154" cy="276999"/>
          </a:xfrm>
          <a:prstGeom prst="rect">
            <a:avLst/>
          </a:prstGeom>
        </p:spPr>
        <p:txBody>
          <a:bodyPr lIns="64008" tIns="32004" rIns="64008" bIns="32004"/>
          <a:lstStyle/>
          <a:p>
            <a:pPr marL="384863" indent="-384863" defTabSz="914144">
              <a:lnSpc>
                <a:spcPct val="90000"/>
              </a:lnSpc>
              <a:spcBef>
                <a:spcPts val="700"/>
              </a:spcBef>
              <a:defRPr/>
            </a:pPr>
            <a:r>
              <a:rPr lang="en-US" sz="2000" b="1" dirty="0" smtClean="0">
                <a:solidFill>
                  <a:srgbClr val="00B0F0"/>
                </a:solidFill>
                <a:latin typeface="Tahoma" pitchFamily="34" charset="0"/>
                <a:ea typeface="Tahoma" pitchFamily="34" charset="0"/>
                <a:cs typeface="Tahoma" pitchFamily="34" charset="0"/>
              </a:rPr>
              <a:t>Request</a:t>
            </a:r>
          </a:p>
        </p:txBody>
      </p:sp>
      <p:sp>
        <p:nvSpPr>
          <p:cNvPr id="25" name="Title 6"/>
          <p:cNvSpPr>
            <a:spLocks noGrp="1"/>
          </p:cNvSpPr>
          <p:nvPr>
            <p:ph type="title"/>
          </p:nvPr>
        </p:nvSpPr>
        <p:spPr>
          <a:xfrm>
            <a:off x="381000" y="230188"/>
            <a:ext cx="8382000" cy="1163395"/>
          </a:xfrm>
        </p:spPr>
        <p:txBody>
          <a:bodyPr/>
          <a:lstStyle/>
          <a:p>
            <a:r>
              <a:rPr lang="en-US" dirty="0" smtClean="0"/>
              <a:t>HTTP Performance</a:t>
            </a:r>
            <a:br>
              <a:rPr lang="en-US" dirty="0" smtClean="0"/>
            </a:br>
            <a:r>
              <a:rPr sz="3600" i="1">
                <a:gradFill>
                  <a:gsLst>
                    <a:gs pos="62000">
                      <a:schemeClr val="accent3">
                        <a:lumMod val="60000"/>
                        <a:lumOff val="40000"/>
                      </a:schemeClr>
                    </a:gs>
                    <a:gs pos="88000">
                      <a:schemeClr val="accent3">
                        <a:lumMod val="60000"/>
                        <a:lumOff val="40000"/>
                      </a:schemeClr>
                    </a:gs>
                  </a:gsLst>
                  <a:lin ang="5400000" scaled="0"/>
                </a:gradFill>
                <a:effectLst/>
              </a:rPr>
              <a:t>Repeat visits</a:t>
            </a:r>
            <a:r>
              <a:rPr sz="3600" i="1" smtClean="0">
                <a:gradFill>
                  <a:gsLst>
                    <a:gs pos="62000">
                      <a:schemeClr val="accent3">
                        <a:lumMod val="60000"/>
                        <a:lumOff val="40000"/>
                      </a:schemeClr>
                    </a:gs>
                    <a:gs pos="88000">
                      <a:schemeClr val="accent3">
                        <a:lumMod val="60000"/>
                        <a:lumOff val="40000"/>
                      </a:schemeClr>
                    </a:gs>
                  </a:gsLst>
                  <a:lin ang="5400000" scaled="0"/>
                </a:gradFill>
                <a:effectLst/>
              </a:rPr>
              <a:t>:  </a:t>
            </a:r>
            <a:r>
              <a:rPr sz="3600" i="1">
                <a:gradFill>
                  <a:gsLst>
                    <a:gs pos="62000">
                      <a:schemeClr val="accent3">
                        <a:lumMod val="60000"/>
                        <a:lumOff val="40000"/>
                      </a:schemeClr>
                    </a:gs>
                    <a:gs pos="88000">
                      <a:schemeClr val="accent3">
                        <a:lumMod val="60000"/>
                        <a:lumOff val="40000"/>
                      </a:schemeClr>
                    </a:gs>
                  </a:gsLst>
                  <a:lin ang="5400000" scaled="0"/>
                </a:gradFill>
                <a:effectLst/>
              </a:rPr>
              <a:t>Provide cacheable content</a:t>
            </a:r>
          </a:p>
        </p:txBody>
      </p:sp>
      <p:sp>
        <p:nvSpPr>
          <p:cNvPr id="12" name="Text Placeholder 2"/>
          <p:cNvSpPr>
            <a:spLocks noGrp="1"/>
          </p:cNvSpPr>
          <p:nvPr>
            <p:ph sz="half" idx="4294967295"/>
          </p:nvPr>
        </p:nvSpPr>
        <p:spPr>
          <a:xfrm>
            <a:off x="0" y="4638675"/>
            <a:ext cx="4184650" cy="2071688"/>
          </a:xfrm>
          <a:prstGeom prst="rect">
            <a:avLst/>
          </a:prstGeom>
        </p:spPr>
        <p:style>
          <a:lnRef idx="0">
            <a:schemeClr val="accent2"/>
          </a:lnRef>
          <a:fillRef idx="3">
            <a:schemeClr val="accent2"/>
          </a:fillRef>
          <a:effectRef idx="3">
            <a:schemeClr val="accent2"/>
          </a:effectRef>
          <a:fontRef idx="minor">
            <a:schemeClr val="lt1"/>
          </a:fontRef>
        </p:style>
        <p:txBody>
          <a:bodyPr lIns="63999" tIns="63999">
            <a:noAutofit/>
          </a:bodyPr>
          <a:lstStyle/>
          <a:p>
            <a:pPr marL="248883" indent="-248883" defTabSz="766648">
              <a:spcBef>
                <a:spcPts val="980"/>
              </a:spcBef>
              <a:buClr>
                <a:schemeClr val="tx2"/>
              </a:buClr>
              <a:buSzPct val="95000"/>
              <a:buNone/>
            </a:pPr>
            <a:r>
              <a:rPr lang="en-US" sz="1700" kern="0" smtClean="0">
                <a:effectLst>
                  <a:outerShdw blurRad="38100" dist="38100" dir="2700000" algn="tl">
                    <a:srgbClr val="000000">
                      <a:alpha val="43137"/>
                    </a:srgbClr>
                  </a:outerShdw>
                </a:effectLst>
                <a:latin typeface="Tahoma" pitchFamily="34" charset="0"/>
                <a:ea typeface="Tahoma" pitchFamily="34" charset="0"/>
                <a:cs typeface="Tahoma" pitchFamily="34" charset="0"/>
              </a:rPr>
              <a:t>GET /images/banner.jpg HTTP/1.1</a:t>
            </a:r>
          </a:p>
        </p:txBody>
      </p:sp>
      <p:sp>
        <p:nvSpPr>
          <p:cNvPr id="8" name="Content Placeholder 4"/>
          <p:cNvSpPr>
            <a:spLocks noGrp="1"/>
          </p:cNvSpPr>
          <p:nvPr>
            <p:ph sz="quarter" idx="4294967295"/>
          </p:nvPr>
        </p:nvSpPr>
        <p:spPr>
          <a:xfrm>
            <a:off x="5130800" y="2225675"/>
            <a:ext cx="4013200" cy="2055813"/>
          </a:xfrm>
          <a:prstGeom prst="rect">
            <a:avLst/>
          </a:prstGeom>
        </p:spPr>
        <p:style>
          <a:lnRef idx="0">
            <a:schemeClr val="accent2"/>
          </a:lnRef>
          <a:fillRef idx="3">
            <a:schemeClr val="accent2"/>
          </a:fillRef>
          <a:effectRef idx="3">
            <a:schemeClr val="accent2"/>
          </a:effectRef>
          <a:fontRef idx="minor">
            <a:schemeClr val="lt1"/>
          </a:fontRef>
        </p:style>
        <p:txBody>
          <a:bodyPr lIns="63999" tIns="63999">
            <a:noAutofit/>
          </a:bodyPr>
          <a:lstStyle/>
          <a:p>
            <a:pPr>
              <a:buNone/>
            </a:pPr>
            <a:r>
              <a:rPr lang="en-US" sz="1700" dirty="0" smtClean="0"/>
              <a:t>HTTP/1.1 200 OK</a:t>
            </a:r>
          </a:p>
          <a:p>
            <a:pPr>
              <a:buNone/>
            </a:pPr>
            <a:r>
              <a:rPr lang="en-US" sz="1700" dirty="0" smtClean="0"/>
              <a:t>Content-Type: image/jpeg</a:t>
            </a:r>
          </a:p>
          <a:p>
            <a:pPr>
              <a:buNone/>
            </a:pPr>
            <a:r>
              <a:rPr lang="en-US" sz="1700" dirty="0" smtClean="0"/>
              <a:t>Expires:  Fri, 12 Jun 2009 02:50:50 GMT</a:t>
            </a:r>
          </a:p>
        </p:txBody>
      </p:sp>
      <p:sp>
        <p:nvSpPr>
          <p:cNvPr id="6" name="Text Placeholder 2"/>
          <p:cNvSpPr>
            <a:spLocks noGrp="1"/>
          </p:cNvSpPr>
          <p:nvPr>
            <p:ph sz="half" idx="4294967295"/>
          </p:nvPr>
        </p:nvSpPr>
        <p:spPr>
          <a:xfrm>
            <a:off x="0" y="2225675"/>
            <a:ext cx="4184650" cy="2071688"/>
          </a:xfrm>
          <a:prstGeom prst="rect">
            <a:avLst/>
          </a:prstGeom>
        </p:spPr>
        <p:style>
          <a:lnRef idx="0">
            <a:schemeClr val="accent2"/>
          </a:lnRef>
          <a:fillRef idx="3">
            <a:schemeClr val="accent2"/>
          </a:fillRef>
          <a:effectRef idx="3">
            <a:schemeClr val="accent2"/>
          </a:effectRef>
          <a:fontRef idx="minor">
            <a:schemeClr val="lt1"/>
          </a:fontRef>
        </p:style>
        <p:txBody>
          <a:bodyPr lIns="63999" tIns="63999">
            <a:noAutofit/>
          </a:bodyPr>
          <a:lstStyle/>
          <a:p>
            <a:pPr>
              <a:buNone/>
            </a:pPr>
            <a:r>
              <a:rPr lang="en-US" sz="1700" dirty="0" smtClean="0">
                <a:latin typeface="Tahoma" pitchFamily="34" charset="0"/>
                <a:ea typeface="Tahoma" pitchFamily="34" charset="0"/>
                <a:cs typeface="Tahoma" pitchFamily="34" charset="0"/>
              </a:rPr>
              <a:t>GET /images/banner.jpg HTTP/1.1</a:t>
            </a:r>
          </a:p>
          <a:p>
            <a:pPr>
              <a:buNone/>
            </a:pPr>
            <a:r>
              <a:rPr lang="en-US" sz="1700" dirty="0" smtClean="0">
                <a:latin typeface="Tahoma" pitchFamily="34" charset="0"/>
                <a:ea typeface="Tahoma" pitchFamily="34" charset="0"/>
                <a:cs typeface="Tahoma" pitchFamily="34" charset="0"/>
              </a:rPr>
              <a:t>Host: www.microsoft.com</a:t>
            </a:r>
            <a:endParaRPr lang="en-US" sz="1700" dirty="0" smtClean="0"/>
          </a:p>
        </p:txBody>
      </p:sp>
      <p:sp>
        <p:nvSpPr>
          <p:cNvPr id="7" name="Text Placeholder 8"/>
          <p:cNvSpPr txBox="1">
            <a:spLocks/>
          </p:cNvSpPr>
          <p:nvPr/>
        </p:nvSpPr>
        <p:spPr>
          <a:xfrm>
            <a:off x="4743450" y="1905000"/>
            <a:ext cx="4013200" cy="323165"/>
          </a:xfrm>
          <a:prstGeom prst="rect">
            <a:avLst/>
          </a:prstGeom>
        </p:spPr>
        <p:txBody>
          <a:bodyPr lIns="64008" tIns="32004" rIns="64008" bIns="32004"/>
          <a:lstStyle/>
          <a:p>
            <a:pPr marL="384863" indent="-384863" defTabSz="914144">
              <a:lnSpc>
                <a:spcPct val="90000"/>
              </a:lnSpc>
              <a:spcBef>
                <a:spcPts val="700"/>
              </a:spcBef>
              <a:defRPr/>
            </a:pPr>
            <a:r>
              <a:rPr lang="en-US" sz="2000" b="1" dirty="0" smtClean="0">
                <a:solidFill>
                  <a:srgbClr val="00B0F0"/>
                </a:solidFill>
                <a:latin typeface="Tahoma" pitchFamily="34" charset="0"/>
                <a:ea typeface="Tahoma" pitchFamily="34" charset="0"/>
                <a:cs typeface="Tahoma" pitchFamily="34" charset="0"/>
              </a:rPr>
              <a:t>Response</a:t>
            </a:r>
          </a:p>
        </p:txBody>
      </p:sp>
      <p:sp>
        <p:nvSpPr>
          <p:cNvPr id="11" name="Text Placeholder 7"/>
          <p:cNvSpPr txBox="1">
            <a:spLocks/>
          </p:cNvSpPr>
          <p:nvPr/>
        </p:nvSpPr>
        <p:spPr>
          <a:xfrm>
            <a:off x="284079" y="4330832"/>
            <a:ext cx="4355154" cy="276999"/>
          </a:xfrm>
          <a:prstGeom prst="rect">
            <a:avLst/>
          </a:prstGeom>
        </p:spPr>
        <p:txBody>
          <a:bodyPr lIns="64008" tIns="32004" rIns="64008" bIns="32004"/>
          <a:lstStyle/>
          <a:p>
            <a:pPr marL="384863" indent="-384863" defTabSz="914144">
              <a:lnSpc>
                <a:spcPct val="90000"/>
              </a:lnSpc>
              <a:spcBef>
                <a:spcPts val="700"/>
              </a:spcBef>
              <a:defRPr/>
            </a:pPr>
            <a:r>
              <a:rPr lang="en-US" sz="2000" b="1" dirty="0" smtClean="0">
                <a:solidFill>
                  <a:srgbClr val="00B0F0"/>
                </a:solidFill>
                <a:latin typeface="Tahoma" pitchFamily="34" charset="0"/>
                <a:ea typeface="Tahoma" pitchFamily="34" charset="0"/>
                <a:cs typeface="Tahoma" pitchFamily="34" charset="0"/>
              </a:rPr>
              <a:t>Request</a:t>
            </a:r>
          </a:p>
        </p:txBody>
      </p:sp>
      <p:sp>
        <p:nvSpPr>
          <p:cNvPr id="13" name="Text Placeholder 8"/>
          <p:cNvSpPr txBox="1">
            <a:spLocks/>
          </p:cNvSpPr>
          <p:nvPr/>
        </p:nvSpPr>
        <p:spPr>
          <a:xfrm>
            <a:off x="4743450" y="4330832"/>
            <a:ext cx="4013200" cy="323165"/>
          </a:xfrm>
          <a:prstGeom prst="rect">
            <a:avLst/>
          </a:prstGeom>
        </p:spPr>
        <p:txBody>
          <a:bodyPr lIns="64008" tIns="32004" rIns="64008" bIns="32004"/>
          <a:lstStyle/>
          <a:p>
            <a:pPr marL="384863" indent="-384863" defTabSz="914144">
              <a:lnSpc>
                <a:spcPct val="90000"/>
              </a:lnSpc>
              <a:spcBef>
                <a:spcPts val="700"/>
              </a:spcBef>
              <a:defRPr/>
            </a:pPr>
            <a:r>
              <a:rPr lang="en-US" sz="2000" b="1" dirty="0" smtClean="0">
                <a:solidFill>
                  <a:srgbClr val="00B0F0"/>
                </a:solidFill>
                <a:latin typeface="Tahoma" pitchFamily="34" charset="0"/>
                <a:ea typeface="Tahoma" pitchFamily="34" charset="0"/>
                <a:cs typeface="Tahoma" pitchFamily="34" charset="0"/>
              </a:rPr>
              <a:t>Response</a:t>
            </a:r>
          </a:p>
        </p:txBody>
      </p:sp>
      <p:sp>
        <p:nvSpPr>
          <p:cNvPr id="17" name="Rounded Rectangular Callout 16"/>
          <p:cNvSpPr/>
          <p:nvPr/>
        </p:nvSpPr>
        <p:spPr bwMode="auto">
          <a:xfrm>
            <a:off x="5851527" y="4870048"/>
            <a:ext cx="2905123" cy="1607657"/>
          </a:xfrm>
          <a:prstGeom prst="wedgeRoundRectCallout">
            <a:avLst>
              <a:gd name="adj1" fmla="val -67812"/>
              <a:gd name="adj2" fmla="val -50515"/>
              <a:gd name="adj3" fmla="val 16667"/>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76798" tIns="38399" rIns="76798" bIns="38399" numCol="1" rtlCol="0" anchor="ctr" anchorCtr="0" compatLnSpc="1">
            <a:prstTxWarp prst="textNoShape">
              <a:avLst/>
            </a:prstTxWarp>
          </a:bodyPr>
          <a:lstStyle/>
          <a:p>
            <a:pPr defTabSz="767759"/>
            <a:r>
              <a:rPr lang="en-US" b="1" dirty="0" smtClean="0">
                <a:solidFill>
                  <a:schemeClr val="tx1"/>
                </a:solidFill>
                <a:effectLst>
                  <a:outerShdw blurRad="38100" dist="38100" dir="2700000" algn="tl">
                    <a:srgbClr val="000000">
                      <a:alpha val="43137"/>
                    </a:srgbClr>
                  </a:outerShdw>
                </a:effectLst>
                <a:latin typeface="Segoe" pitchFamily="34" charset="0"/>
              </a:rPr>
              <a:t>No response</a:t>
            </a:r>
            <a:r>
              <a:rPr lang="en-US" dirty="0" smtClean="0">
                <a:solidFill>
                  <a:schemeClr val="tx1"/>
                </a:solidFill>
                <a:effectLst>
                  <a:outerShdw blurRad="38100" dist="38100" dir="2700000" algn="tl">
                    <a:srgbClr val="000000">
                      <a:alpha val="43137"/>
                    </a:srgbClr>
                  </a:outerShdw>
                </a:effectLst>
                <a:latin typeface="Segoe" pitchFamily="34" charset="0"/>
              </a:rPr>
              <a:t>:</a:t>
            </a:r>
          </a:p>
          <a:p>
            <a:pPr defTabSz="767759"/>
            <a:r>
              <a:rPr lang="en-US" sz="1700" dirty="0" smtClean="0">
                <a:solidFill>
                  <a:schemeClr val="tx1"/>
                </a:solidFill>
                <a:effectLst>
                  <a:outerShdw blurRad="38100" dist="38100" dir="2700000" algn="tl">
                    <a:srgbClr val="000000">
                      <a:alpha val="43137"/>
                    </a:srgbClr>
                  </a:outerShdw>
                </a:effectLst>
                <a:latin typeface="Segoe" pitchFamily="34" charset="0"/>
              </a:rPr>
              <a:t>Request serviced from cache</a:t>
            </a: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163395"/>
          </a:xfrm>
        </p:spPr>
        <p:txBody>
          <a:bodyPr/>
          <a:lstStyle/>
          <a:p>
            <a:r>
              <a:rPr/>
              <a:t>HTTP Performance</a:t>
            </a:r>
            <a:br>
              <a:rPr/>
            </a:br>
            <a:r>
              <a:rPr sz="3600" i="1" smtClean="0">
                <a:gradFill>
                  <a:gsLst>
                    <a:gs pos="62000">
                      <a:schemeClr val="accent3">
                        <a:lumMod val="60000"/>
                        <a:lumOff val="40000"/>
                      </a:schemeClr>
                    </a:gs>
                    <a:gs pos="88000">
                      <a:schemeClr val="accent3">
                        <a:lumMod val="60000"/>
                        <a:lumOff val="40000"/>
                      </a:schemeClr>
                    </a:gs>
                  </a:gsLst>
                  <a:lin ang="5400000" scaled="0"/>
                </a:gradFill>
                <a:effectLst/>
              </a:rPr>
              <a:t>Script blocking</a:t>
            </a:r>
            <a:endParaRPr sz="3600" i="1">
              <a:gradFill>
                <a:gsLst>
                  <a:gs pos="62000">
                    <a:schemeClr val="accent3">
                      <a:lumMod val="60000"/>
                      <a:lumOff val="40000"/>
                    </a:schemeClr>
                  </a:gs>
                  <a:gs pos="88000">
                    <a:schemeClr val="accent3">
                      <a:lumMod val="60000"/>
                      <a:lumOff val="40000"/>
                    </a:schemeClr>
                  </a:gs>
                </a:gsLst>
                <a:lin ang="5400000" scaled="0"/>
              </a:gradFill>
              <a:effectLst/>
            </a:endParaRPr>
          </a:p>
        </p:txBody>
      </p:sp>
      <p:sp>
        <p:nvSpPr>
          <p:cNvPr id="5" name="Text Placeholder 4"/>
          <p:cNvSpPr>
            <a:spLocks noGrp="1"/>
          </p:cNvSpPr>
          <p:nvPr>
            <p:ph type="body" sz="quarter" idx="10"/>
          </p:nvPr>
        </p:nvSpPr>
        <p:spPr>
          <a:xfrm>
            <a:off x="722313" y="1905000"/>
            <a:ext cx="8040688" cy="2985433"/>
          </a:xfrm>
        </p:spPr>
        <p:txBody>
          <a:bodyPr/>
          <a:lstStyle/>
          <a:p>
            <a:r>
              <a:rPr lang="en-US" sz="2000" dirty="0" smtClean="0"/>
              <a:t>&lt;html&gt;</a:t>
            </a:r>
          </a:p>
          <a:p>
            <a:pPr lvl="1"/>
            <a:r>
              <a:rPr lang="en-US" sz="2000" dirty="0" smtClean="0"/>
              <a:t>&lt;head&gt;</a:t>
            </a:r>
          </a:p>
          <a:p>
            <a:pPr lvl="2"/>
            <a:r>
              <a:rPr lang="en-US" sz="2000" dirty="0" smtClean="0"/>
              <a:t>&lt;title&gt;Test&lt;/title&gt;</a:t>
            </a:r>
          </a:p>
          <a:p>
            <a:pPr lvl="2"/>
            <a:r>
              <a:rPr lang="en-US" sz="2000" dirty="0" smtClean="0"/>
              <a:t>&lt;script type="text/</a:t>
            </a:r>
            <a:r>
              <a:rPr lang="en-US" sz="2000" dirty="0" err="1" smtClean="0"/>
              <a:t>javascript</a:t>
            </a:r>
            <a:r>
              <a:rPr lang="en-US" sz="2000" dirty="0" smtClean="0"/>
              <a:t>"&gt;&lt;/script&gt;</a:t>
            </a:r>
          </a:p>
          <a:p>
            <a:pPr lvl="1"/>
            <a:r>
              <a:rPr lang="en-US" sz="2000" dirty="0" smtClean="0"/>
              <a:t>&lt;/head&gt;</a:t>
            </a:r>
          </a:p>
          <a:p>
            <a:pPr lvl="1"/>
            <a:r>
              <a:rPr lang="en-US" sz="2000" dirty="0" smtClean="0"/>
              <a:t>&lt;body&gt;</a:t>
            </a:r>
          </a:p>
          <a:p>
            <a:pPr lvl="2"/>
            <a:r>
              <a:rPr lang="en-US" sz="2000" dirty="0" smtClean="0"/>
              <a:t>…</a:t>
            </a:r>
          </a:p>
          <a:p>
            <a:pPr lvl="1"/>
            <a:r>
              <a:rPr lang="en-US" sz="2000" dirty="0" smtClean="0"/>
              <a:t>&lt;/body&gt;</a:t>
            </a:r>
          </a:p>
          <a:p>
            <a:r>
              <a:rPr lang="en-US" sz="2000" dirty="0" smtClean="0"/>
              <a:t>&lt;/html&gt;</a:t>
            </a:r>
            <a:endParaRPr lang="en-US" sz="2000" dirty="0"/>
          </a:p>
        </p:txBody>
      </p:sp>
      <p:sp>
        <p:nvSpPr>
          <p:cNvPr id="6" name="Rounded Rectangle 5"/>
          <p:cNvSpPr/>
          <p:nvPr/>
        </p:nvSpPr>
        <p:spPr bwMode="auto">
          <a:xfrm>
            <a:off x="1343498" y="2849970"/>
            <a:ext cx="7516368" cy="349575"/>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rtl="0"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&lt;script </a:t>
            </a:r>
            <a:r>
              <a:rPr lang="en-US" sz="2000" b="1" dirty="0" err="1"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src</a:t>
            </a: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=“1+2.js” … &gt;&lt;/script&gt;</a:t>
            </a:r>
            <a:endParaRPr lang="en-US" sz="2000" b="1" kern="1200" dirty="0">
              <a:solidFill>
                <a:srgbClr val="FFFFFF"/>
              </a:solidFill>
              <a:effectLst>
                <a:outerShdw blurRad="38100" dist="38100" dir="2700000" algn="tl">
                  <a:srgbClr val="000000">
                    <a:alpha val="43137"/>
                  </a:srgbClr>
                </a:outerShdw>
              </a:effectLst>
              <a:latin typeface="Courier New" pitchFamily="49" charset="0"/>
              <a:cs typeface="Courier New" pitchFamily="49" charset="0"/>
            </a:endParaRPr>
          </a:p>
        </p:txBody>
      </p:sp>
      <p:sp>
        <p:nvSpPr>
          <p:cNvPr id="7" name="7-Point Star 6"/>
          <p:cNvSpPr/>
          <p:nvPr/>
        </p:nvSpPr>
        <p:spPr bwMode="auto">
          <a:xfrm rot="1138053">
            <a:off x="6510339" y="553415"/>
            <a:ext cx="2352908" cy="2120590"/>
          </a:xfrm>
          <a:prstGeom prst="star7">
            <a:avLst>
              <a:gd name="adj" fmla="val 33567"/>
              <a:gd name="hf" fmla="val 102572"/>
              <a:gd name="vf" fmla="val 105210"/>
            </a:avLst>
          </a:prstGeom>
          <a:ln>
            <a:headEnd type="none" w="med" len="med"/>
            <a:tailEnd type="none" w="med" len="med"/>
          </a:ln>
          <a:effectLst>
            <a:glow rad="63500">
              <a:schemeClr val="accent2">
                <a:satMod val="175000"/>
                <a:alpha val="40000"/>
              </a:schemeClr>
            </a:glow>
            <a:outerShdw blurRad="63500" dist="38100" dir="5400000" rotWithShape="0">
              <a:srgbClr val="000000">
                <a:alpha val="45000"/>
              </a:srgbClr>
            </a:outerShdw>
          </a:effectLst>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rgbClr val="FFFFFF"/>
                </a:solidFill>
                <a:effectLst>
                  <a:outerShdw blurRad="38100" dist="38100" dir="2700000" algn="tl">
                    <a:srgbClr val="000000">
                      <a:alpha val="43137"/>
                    </a:srgbClr>
                  </a:outerShdw>
                </a:effectLst>
                <a:latin typeface="Calibri" pitchFamily="34" charset="0"/>
              </a:rPr>
              <a:t>Better in IE8</a:t>
            </a: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163395"/>
          </a:xfrm>
        </p:spPr>
        <p:txBody>
          <a:bodyPr/>
          <a:lstStyle/>
          <a:p>
            <a:r>
              <a:rPr/>
              <a:t>HTTP Performance</a:t>
            </a:r>
            <a:br>
              <a:rPr/>
            </a:br>
            <a:r>
              <a:rPr sz="3600" i="1" smtClean="0">
                <a:gradFill>
                  <a:gsLst>
                    <a:gs pos="62000">
                      <a:schemeClr val="accent3">
                        <a:lumMod val="60000"/>
                        <a:lumOff val="40000"/>
                      </a:schemeClr>
                    </a:gs>
                    <a:gs pos="88000">
                      <a:schemeClr val="accent3">
                        <a:lumMod val="60000"/>
                        <a:lumOff val="40000"/>
                      </a:schemeClr>
                    </a:gs>
                  </a:gsLst>
                  <a:lin ang="5400000" scaled="0"/>
                </a:gradFill>
                <a:effectLst/>
              </a:rPr>
              <a:t>Script blocking</a:t>
            </a:r>
            <a:endParaRPr sz="3600" i="1">
              <a:gradFill>
                <a:gsLst>
                  <a:gs pos="62000">
                    <a:schemeClr val="accent3">
                      <a:lumMod val="60000"/>
                      <a:lumOff val="40000"/>
                    </a:schemeClr>
                  </a:gs>
                  <a:gs pos="88000">
                    <a:schemeClr val="accent3">
                      <a:lumMod val="60000"/>
                      <a:lumOff val="40000"/>
                    </a:schemeClr>
                  </a:gs>
                </a:gsLst>
                <a:lin ang="5400000" scaled="0"/>
              </a:gradFill>
              <a:effectLst/>
            </a:endParaRPr>
          </a:p>
        </p:txBody>
      </p:sp>
      <p:sp>
        <p:nvSpPr>
          <p:cNvPr id="5" name="Text Placeholder 4"/>
          <p:cNvSpPr>
            <a:spLocks noGrp="1"/>
          </p:cNvSpPr>
          <p:nvPr>
            <p:ph type="body" sz="quarter" idx="10"/>
          </p:nvPr>
        </p:nvSpPr>
        <p:spPr>
          <a:xfrm>
            <a:off x="722313" y="1905000"/>
            <a:ext cx="8040688" cy="2985433"/>
          </a:xfrm>
        </p:spPr>
        <p:txBody>
          <a:bodyPr/>
          <a:lstStyle/>
          <a:p>
            <a:r>
              <a:rPr lang="en-US" sz="2000" dirty="0" smtClean="0"/>
              <a:t>&lt;html&gt;</a:t>
            </a:r>
          </a:p>
          <a:p>
            <a:pPr lvl="1"/>
            <a:r>
              <a:rPr lang="en-US" sz="2000" dirty="0" smtClean="0"/>
              <a:t>&lt;head&gt;</a:t>
            </a:r>
          </a:p>
          <a:p>
            <a:pPr lvl="2"/>
            <a:r>
              <a:rPr lang="en-US" sz="2000" dirty="0" smtClean="0"/>
              <a:t>&lt;title&gt;Test&lt;/title&gt;</a:t>
            </a:r>
          </a:p>
          <a:p>
            <a:pPr lvl="1"/>
            <a:r>
              <a:rPr lang="en-US" sz="2000" dirty="0" smtClean="0"/>
              <a:t>&lt;/head&gt;</a:t>
            </a:r>
          </a:p>
          <a:p>
            <a:pPr lvl="1"/>
            <a:r>
              <a:rPr lang="en-US" sz="2000" dirty="0" smtClean="0"/>
              <a:t>&lt;body&gt;</a:t>
            </a:r>
          </a:p>
          <a:p>
            <a:pPr lvl="2"/>
            <a:r>
              <a:rPr lang="en-US" sz="2000" dirty="0" smtClean="0"/>
              <a:t>…</a:t>
            </a:r>
          </a:p>
          <a:p>
            <a:pPr lvl="2"/>
            <a:endParaRPr lang="en-US" sz="2000" dirty="0" smtClean="0"/>
          </a:p>
          <a:p>
            <a:pPr lvl="1"/>
            <a:r>
              <a:rPr lang="en-US" sz="2000" dirty="0" smtClean="0"/>
              <a:t>&lt;/body&gt;</a:t>
            </a:r>
          </a:p>
          <a:p>
            <a:r>
              <a:rPr lang="en-US" sz="2000" dirty="0" smtClean="0"/>
              <a:t>&lt;/html&gt;</a:t>
            </a:r>
            <a:endParaRPr lang="en-US" sz="2000" dirty="0"/>
          </a:p>
        </p:txBody>
      </p:sp>
      <p:sp>
        <p:nvSpPr>
          <p:cNvPr id="6" name="Rounded Rectangle 5"/>
          <p:cNvSpPr/>
          <p:nvPr/>
        </p:nvSpPr>
        <p:spPr bwMode="auto">
          <a:xfrm>
            <a:off x="1343498" y="3861195"/>
            <a:ext cx="7516368" cy="349575"/>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rtl="0"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&lt;script </a:t>
            </a:r>
            <a:r>
              <a:rPr lang="en-US" sz="2000" b="1" dirty="0" err="1"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src</a:t>
            </a:r>
            <a:r>
              <a:rPr lang="en-US" sz="2000" b="1" dirty="0" smtClean="0">
                <a:solidFill>
                  <a:srgbClr val="FFFFFF"/>
                </a:solidFill>
                <a:effectLst>
                  <a:outerShdw blurRad="38100" dist="38100" dir="2700000" algn="tl">
                    <a:srgbClr val="000000">
                      <a:alpha val="43137"/>
                    </a:srgbClr>
                  </a:outerShdw>
                </a:effectLst>
                <a:latin typeface="Courier New" pitchFamily="49" charset="0"/>
                <a:cs typeface="Courier New" pitchFamily="49" charset="0"/>
              </a:rPr>
              <a:t>=“1+2.js” … &gt;&lt;/script&gt;</a:t>
            </a:r>
            <a:endParaRPr lang="en-US" sz="2000" b="1" kern="1200" dirty="0">
              <a:solidFill>
                <a:srgbClr val="FFFFFF"/>
              </a:solidFill>
              <a:effectLst>
                <a:outerShdw blurRad="38100" dist="38100" dir="2700000" algn="tl">
                  <a:srgbClr val="000000">
                    <a:alpha val="43137"/>
                  </a:srgbClr>
                </a:outerShdw>
              </a:effectLst>
              <a:latin typeface="Courier New" pitchFamily="49" charset="0"/>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z="4800" smtClean="0"/>
              <a:t>Doloto</a:t>
            </a:r>
            <a:endParaRPr lang="en-US" sz="4800" dirty="0"/>
          </a:p>
        </p:txBody>
      </p:sp>
      <p:sp>
        <p:nvSpPr>
          <p:cNvPr id="2" name="Subtitle 1"/>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a:t>d</a:t>
            </a:r>
            <a:r>
              <a:rPr smtClean="0"/>
              <a:t>emo</a:t>
            </a:r>
            <a:endParaRPr lang="en-US" dirty="0"/>
          </a:p>
        </p:txBody>
      </p:sp>
    </p:spTree>
    <p:extLst>
      <p:ext uri="{BB962C8B-B14F-4D97-AF65-F5344CB8AC3E}">
        <p14:creationId xmlns:p14="http://schemas.microsoft.com/office/powerpoint/2010/main" xmlns="" val="3549162021"/>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HTTP Performance</a:t>
            </a:r>
            <a:br>
              <a:rPr lang="en-US" dirty="0" smtClean="0"/>
            </a:br>
            <a:r>
              <a:rPr sz="3600" i="1">
                <a:gradFill>
                  <a:gsLst>
                    <a:gs pos="62000">
                      <a:schemeClr val="accent3">
                        <a:lumMod val="60000"/>
                        <a:lumOff val="40000"/>
                      </a:schemeClr>
                    </a:gs>
                    <a:gs pos="88000">
                      <a:schemeClr val="accent3">
                        <a:lumMod val="60000"/>
                        <a:lumOff val="40000"/>
                      </a:schemeClr>
                    </a:gs>
                  </a:gsLst>
                  <a:lin ang="5400000" scaled="0"/>
                </a:gradFill>
                <a:effectLst/>
              </a:rPr>
              <a:t>Takeaways</a:t>
            </a:r>
          </a:p>
        </p:txBody>
      </p:sp>
      <p:sp>
        <p:nvSpPr>
          <p:cNvPr id="4" name="Content Placeholder 3"/>
          <p:cNvSpPr>
            <a:spLocks noGrp="1"/>
          </p:cNvSpPr>
          <p:nvPr>
            <p:ph type="body" sz="quarter" idx="10"/>
          </p:nvPr>
        </p:nvSpPr>
        <p:spPr>
          <a:xfrm>
            <a:off x="381000" y="1905000"/>
            <a:ext cx="8382000" cy="2210862"/>
          </a:xfrm>
        </p:spPr>
        <p:txBody>
          <a:bodyPr/>
          <a:lstStyle/>
          <a:p>
            <a:r>
              <a:rPr lang="en-US" dirty="0" smtClean="0"/>
              <a:t>Reduce the number of requests</a:t>
            </a:r>
          </a:p>
          <a:p>
            <a:pPr lvl="1"/>
            <a:r>
              <a:rPr lang="en-US" dirty="0" smtClean="0"/>
              <a:t>Combine external scripts, styles, and images</a:t>
            </a:r>
          </a:p>
          <a:p>
            <a:pPr lvl="1"/>
            <a:r>
              <a:rPr lang="en-US" dirty="0" smtClean="0"/>
              <a:t>Use caching</a:t>
            </a:r>
          </a:p>
          <a:p>
            <a:r>
              <a:rPr lang="en-US" dirty="0" smtClean="0"/>
              <a:t>Reduce the size of requests</a:t>
            </a:r>
          </a:p>
          <a:p>
            <a:pPr lvl="1"/>
            <a:r>
              <a:rPr lang="en-US" dirty="0" smtClean="0"/>
              <a:t>Use HTTP compression</a:t>
            </a:r>
          </a:p>
          <a:p>
            <a:pPr lvl="1"/>
            <a:r>
              <a:rPr lang="en-US" dirty="0" smtClean="0"/>
              <a:t>Use conditional requests</a:t>
            </a:r>
          </a:p>
          <a:p>
            <a:r>
              <a:rPr lang="en-US" dirty="0" smtClean="0"/>
              <a:t>Avoid blocking factors</a:t>
            </a:r>
          </a:p>
          <a:p>
            <a:pPr lvl="1"/>
            <a:r>
              <a:rPr lang="en-US" dirty="0" smtClean="0"/>
              <a:t>Put script at end of HTML</a:t>
            </a:r>
            <a:endParaRPr lang="en-US"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Topics</a:t>
            </a:r>
            <a:endParaRPr lang="en-US"/>
          </a:p>
        </p:txBody>
      </p:sp>
      <p:sp>
        <p:nvSpPr>
          <p:cNvPr id="3" name="Text Placeholder 2"/>
          <p:cNvSpPr>
            <a:spLocks noGrp="1"/>
          </p:cNvSpPr>
          <p:nvPr>
            <p:ph type="body" sz="quarter" idx="10"/>
          </p:nvPr>
        </p:nvSpPr>
        <p:spPr/>
        <p:txBody>
          <a:bodyPr/>
          <a:lstStyle/>
          <a:p>
            <a:pPr marL="514350" indent="-514350">
              <a:buFont typeface="+mj-lt"/>
              <a:buAutoNum type="arabicPeriod"/>
            </a:pPr>
            <a:r>
              <a:rPr lang="en-US" dirty="0">
                <a:solidFill>
                  <a:schemeClr val="tx2"/>
                </a:solidFill>
              </a:rPr>
              <a:t>CSS Performance</a:t>
            </a:r>
          </a:p>
          <a:p>
            <a:pPr marL="514350" indent="-514350">
              <a:buFont typeface="+mj-lt"/>
              <a:buAutoNum type="arabicPeriod"/>
            </a:pPr>
            <a:r>
              <a:rPr lang="en-US" dirty="0">
                <a:solidFill>
                  <a:schemeClr val="tx2"/>
                </a:solidFill>
              </a:rPr>
              <a:t>Optimizing Symbol Resolution</a:t>
            </a:r>
          </a:p>
          <a:p>
            <a:pPr marL="514350" indent="-514350">
              <a:buFont typeface="+mj-lt"/>
              <a:buAutoNum type="arabicPeriod"/>
            </a:pPr>
            <a:r>
              <a:rPr lang="en-US" dirty="0">
                <a:solidFill>
                  <a:schemeClr val="tx2"/>
                </a:solidFill>
              </a:rPr>
              <a:t>JavaScript Coding Inefficiencies</a:t>
            </a:r>
          </a:p>
          <a:p>
            <a:pPr marL="514350" indent="-514350">
              <a:buFont typeface="+mj-lt"/>
              <a:buAutoNum type="arabicPeriod"/>
            </a:pPr>
            <a:r>
              <a:rPr lang="en-US" dirty="0">
                <a:solidFill>
                  <a:schemeClr val="tx2"/>
                </a:solidFill>
              </a:rPr>
              <a:t>HTTP Performance</a:t>
            </a:r>
          </a:p>
          <a:p>
            <a:pPr marL="514350" indent="-514350">
              <a:buFont typeface="+mj-lt"/>
              <a:buAutoNum type="arabicPeriod"/>
            </a:pPr>
            <a:r>
              <a:rPr lang="en-US" b="1" dirty="0">
                <a:solidFill>
                  <a:schemeClr val="tx2"/>
                </a:solidFill>
              </a:rPr>
              <a:t>Layout Performance</a:t>
            </a:r>
            <a:endParaRPr b="1" dirty="0">
              <a:solidFill>
                <a:schemeClr val="tx2"/>
              </a:solidFill>
            </a:endParaRPr>
          </a:p>
        </p:txBody>
      </p:sp>
    </p:spTree>
    <p:extLst>
      <p:ext uri="{BB962C8B-B14F-4D97-AF65-F5344CB8AC3E}">
        <p14:creationId xmlns:p14="http://schemas.microsoft.com/office/powerpoint/2010/main" xmlns="" val="750140065"/>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Layout Performance</a:t>
            </a:r>
            <a:br>
              <a:rPr lang="en-US" dirty="0" smtClean="0"/>
            </a:br>
            <a:r>
              <a:rPr sz="3600" i="1">
                <a:gradFill>
                  <a:gsLst>
                    <a:gs pos="62000">
                      <a:schemeClr val="accent3">
                        <a:lumMod val="60000"/>
                        <a:lumOff val="40000"/>
                      </a:schemeClr>
                    </a:gs>
                    <a:gs pos="88000">
                      <a:schemeClr val="accent3">
                        <a:lumMod val="60000"/>
                        <a:lumOff val="40000"/>
                      </a:schemeClr>
                    </a:gs>
                  </a:gsLst>
                  <a:lin ang="5400000" scaled="0"/>
                </a:gradFill>
                <a:effectLst/>
              </a:rPr>
              <a:t>Minimize page re-layouts</a:t>
            </a:r>
          </a:p>
        </p:txBody>
      </p:sp>
      <p:sp>
        <p:nvSpPr>
          <p:cNvPr id="4" name="Content Placeholder 3"/>
          <p:cNvSpPr>
            <a:spLocks noGrp="1"/>
          </p:cNvSpPr>
          <p:nvPr>
            <p:ph type="body" sz="quarter" idx="10"/>
          </p:nvPr>
        </p:nvSpPr>
        <p:spPr>
          <a:xfrm>
            <a:off x="381000" y="1905000"/>
            <a:ext cx="8382000" cy="2210862"/>
          </a:xfrm>
        </p:spPr>
        <p:txBody>
          <a:bodyPr/>
          <a:lstStyle/>
          <a:p>
            <a:r>
              <a:rPr lang="en-US" dirty="0" smtClean="0"/>
              <a:t>Poor user experience as content moves</a:t>
            </a:r>
          </a:p>
          <a:p>
            <a:r>
              <a:rPr lang="en-US" dirty="0" smtClean="0"/>
              <a:t>Browser performs unnecessary work</a:t>
            </a:r>
          </a:p>
        </p:txBody>
      </p:sp>
    </p:spTree>
    <p:extLst>
      <p:ext uri="{BB962C8B-B14F-4D97-AF65-F5344CB8AC3E}">
        <p14:creationId xmlns:p14="http://schemas.microsoft.com/office/powerpoint/2010/main" xmlns="" val="4276169081"/>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z="4800" smtClean="0"/>
              <a:t>Minimize Page Re-layouts</a:t>
            </a:r>
            <a:endParaRPr lang="en-US" sz="4800" dirty="0"/>
          </a:p>
        </p:txBody>
      </p:sp>
      <p:sp>
        <p:nvSpPr>
          <p:cNvPr id="7" name="Subtitle 6"/>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a:t>d</a:t>
            </a:r>
            <a:r>
              <a:rPr smtClean="0"/>
              <a:t>emo</a:t>
            </a:r>
            <a:endParaRPr lang="en-US" dirty="0"/>
          </a:p>
        </p:txBody>
      </p:sp>
    </p:spTree>
    <p:extLst>
      <p:ext uri="{BB962C8B-B14F-4D97-AF65-F5344CB8AC3E}">
        <p14:creationId xmlns:p14="http://schemas.microsoft.com/office/powerpoint/2010/main" xmlns="" val="204902850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Layout Performance</a:t>
            </a:r>
            <a:br>
              <a:rPr lang="en-US" dirty="0" smtClean="0"/>
            </a:br>
            <a:endParaRPr sz="3600" i="1">
              <a:gradFill>
                <a:gsLst>
                  <a:gs pos="62000">
                    <a:schemeClr val="accent3">
                      <a:lumMod val="60000"/>
                      <a:lumOff val="40000"/>
                    </a:schemeClr>
                  </a:gs>
                  <a:gs pos="88000">
                    <a:schemeClr val="accent3">
                      <a:lumMod val="60000"/>
                      <a:lumOff val="40000"/>
                    </a:schemeClr>
                  </a:gs>
                </a:gsLst>
                <a:lin ang="5400000" scaled="0"/>
              </a:gradFill>
              <a:effectLst/>
            </a:endParaRPr>
          </a:p>
        </p:txBody>
      </p:sp>
      <p:sp>
        <p:nvSpPr>
          <p:cNvPr id="4" name="Content Placeholder 3"/>
          <p:cNvSpPr>
            <a:spLocks noGrp="1"/>
          </p:cNvSpPr>
          <p:nvPr>
            <p:ph type="body" sz="quarter" idx="10"/>
          </p:nvPr>
        </p:nvSpPr>
        <p:spPr>
          <a:xfrm>
            <a:off x="381000" y="1905000"/>
            <a:ext cx="8382000" cy="2210862"/>
          </a:xfrm>
        </p:spPr>
        <p:txBody>
          <a:bodyPr/>
          <a:lstStyle/>
          <a:p>
            <a:r>
              <a:rPr lang="en-US" dirty="0" smtClean="0"/>
              <a:t>Make it work on any browser </a:t>
            </a:r>
            <a:r>
              <a:rPr lang="en-US" dirty="0" smtClean="0">
                <a:sym typeface="Wingdings" pitchFamily="2" charset="2"/>
              </a:rPr>
              <a:t></a:t>
            </a:r>
            <a:endParaRPr lang="en-US" dirty="0" smtClean="0"/>
          </a:p>
        </p:txBody>
      </p:sp>
    </p:spTree>
    <p:extLst>
      <p:ext uri="{BB962C8B-B14F-4D97-AF65-F5344CB8AC3E}">
        <p14:creationId xmlns:p14="http://schemas.microsoft.com/office/powerpoint/2010/main" xmlns="" val="104572387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xmlns="" val="2701236027"/>
              </p:ext>
            </p:extLst>
          </p:nvPr>
        </p:nvGraphicFramePr>
        <p:xfrm>
          <a:off x="0" y="1143000"/>
          <a:ext cx="9144000" cy="5715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2"/>
          <p:cNvSpPr txBox="1">
            <a:spLocks/>
          </p:cNvSpPr>
          <p:nvPr/>
        </p:nvSpPr>
        <p:spPr>
          <a:xfrm>
            <a:off x="381000" y="230188"/>
            <a:ext cx="8382000" cy="1163395"/>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a:ln w="3175">
                  <a:noFill/>
                </a:ln>
                <a:solidFill>
                  <a:srgbClr val="CCFFCC"/>
                </a:solidFill>
                <a:effectLst/>
                <a:latin typeface="+mj-lt"/>
                <a:ea typeface="+mn-ea"/>
                <a:cs typeface="Arial" charset="0"/>
              </a:defRPr>
            </a:lvl1pPr>
          </a:lstStyle>
          <a:p>
            <a:r>
              <a:rPr lang="fr-FR" smtClean="0"/>
              <a:t>Webpage Performance</a:t>
            </a:r>
            <a:br>
              <a:rPr lang="fr-FR" smtClean="0"/>
            </a:br>
            <a:r>
              <a:rPr lang="fr-FR" sz="3600" i="1" smtClean="0">
                <a:gradFill>
                  <a:gsLst>
                    <a:gs pos="62000">
                      <a:schemeClr val="accent3">
                        <a:lumMod val="60000"/>
                        <a:lumOff val="40000"/>
                      </a:schemeClr>
                    </a:gs>
                    <a:gs pos="88000">
                      <a:schemeClr val="accent3">
                        <a:lumMod val="60000"/>
                        <a:lumOff val="40000"/>
                      </a:schemeClr>
                    </a:gs>
                  </a:gsLst>
                  <a:lin ang="5400000" scaled="0"/>
                </a:gradFill>
              </a:rPr>
              <a:t>IE8 CPU usage:  Top 100 sites</a:t>
            </a:r>
            <a:endParaRPr lang="fr-FR" sz="3600" i="1" dirty="0">
              <a:gradFill>
                <a:gsLst>
                  <a:gs pos="62000">
                    <a:schemeClr val="accent3">
                      <a:lumMod val="60000"/>
                      <a:lumOff val="40000"/>
                    </a:schemeClr>
                  </a:gs>
                  <a:gs pos="88000">
                    <a:schemeClr val="accent3">
                      <a:lumMod val="60000"/>
                      <a:lumOff val="40000"/>
                    </a:schemeClr>
                  </a:gs>
                </a:gsLst>
                <a:lin ang="5400000" scaled="0"/>
              </a:gradFill>
            </a:endParaRPr>
          </a:p>
        </p:txBody>
      </p:sp>
    </p:spTree>
    <p:extLst>
      <p:ext uri="{BB962C8B-B14F-4D97-AF65-F5344CB8AC3E}">
        <p14:creationId xmlns:p14="http://schemas.microsoft.com/office/powerpoint/2010/main" xmlns="" val="25683241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z="4800" smtClean="0"/>
              <a:t>Expression Super Preview</a:t>
            </a:r>
            <a:endParaRPr lang="en-US" sz="4800" dirty="0"/>
          </a:p>
        </p:txBody>
      </p:sp>
      <p:sp>
        <p:nvSpPr>
          <p:cNvPr id="7" name="Subtitle 6"/>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a:t>d</a:t>
            </a:r>
            <a:r>
              <a:rPr smtClean="0"/>
              <a:t>emo</a:t>
            </a:r>
            <a:endParaRPr lang="en-US" dirty="0"/>
          </a:p>
        </p:txBody>
      </p:sp>
    </p:spTree>
    <p:extLst>
      <p:ext uri="{BB962C8B-B14F-4D97-AF65-F5344CB8AC3E}">
        <p14:creationId xmlns:p14="http://schemas.microsoft.com/office/powerpoint/2010/main" xmlns="" val="2678455440"/>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Summary</a:t>
            </a:r>
            <a:endParaRPr lang="en-GB"/>
          </a:p>
        </p:txBody>
      </p:sp>
      <p:sp>
        <p:nvSpPr>
          <p:cNvPr id="3" name="Text Placeholder 2"/>
          <p:cNvSpPr>
            <a:spLocks noGrp="1"/>
          </p:cNvSpPr>
          <p:nvPr>
            <p:ph type="body" sz="quarter" idx="10"/>
          </p:nvPr>
        </p:nvSpPr>
        <p:spPr>
          <a:xfrm>
            <a:off x="381000" y="1411552"/>
            <a:ext cx="8382000" cy="4604337"/>
          </a:xfrm>
        </p:spPr>
        <p:txBody>
          <a:bodyPr/>
          <a:lstStyle/>
          <a:p>
            <a:r>
              <a:rPr lang="en-GB" dirty="0" smtClean="0"/>
              <a:t>Identify the performance bottleneck</a:t>
            </a:r>
          </a:p>
          <a:p>
            <a:pPr lvl="1"/>
            <a:r>
              <a:rPr lang="en-GB" dirty="0" smtClean="0"/>
              <a:t>Network </a:t>
            </a:r>
            <a:r>
              <a:rPr lang="en-GB" dirty="0" smtClean="0">
                <a:sym typeface="Wingdings" pitchFamily="2" charset="2"/>
              </a:rPr>
              <a:t></a:t>
            </a:r>
            <a:r>
              <a:rPr lang="en-GB" dirty="0" smtClean="0"/>
              <a:t> Fiddler</a:t>
            </a:r>
          </a:p>
          <a:p>
            <a:pPr lvl="1"/>
            <a:r>
              <a:rPr lang="en-GB" dirty="0" smtClean="0"/>
              <a:t>JavaScript </a:t>
            </a:r>
            <a:r>
              <a:rPr lang="en-GB" dirty="0" smtClean="0">
                <a:sym typeface="Wingdings" pitchFamily="2" charset="2"/>
              </a:rPr>
              <a:t> </a:t>
            </a:r>
            <a:r>
              <a:rPr lang="en-GB" dirty="0" smtClean="0"/>
              <a:t>IE8 JS Profiler and </a:t>
            </a:r>
            <a:r>
              <a:rPr lang="en-GB" dirty="0" err="1" smtClean="0"/>
              <a:t>Doloto</a:t>
            </a:r>
            <a:endParaRPr lang="en-GB" dirty="0" smtClean="0"/>
          </a:p>
          <a:p>
            <a:pPr lvl="1"/>
            <a:r>
              <a:rPr lang="en-GB" dirty="0" smtClean="0"/>
              <a:t>DOM </a:t>
            </a:r>
            <a:r>
              <a:rPr lang="en-GB" dirty="0" smtClean="0">
                <a:sym typeface="Wingdings" pitchFamily="2" charset="2"/>
              </a:rPr>
              <a:t></a:t>
            </a:r>
            <a:r>
              <a:rPr lang="en-GB" dirty="0" smtClean="0"/>
              <a:t> IE8 </a:t>
            </a:r>
            <a:r>
              <a:rPr lang="en-GB" dirty="0" err="1" smtClean="0"/>
              <a:t>Dev</a:t>
            </a:r>
            <a:r>
              <a:rPr lang="en-GB" dirty="0" smtClean="0"/>
              <a:t> Tools</a:t>
            </a:r>
          </a:p>
          <a:p>
            <a:pPr lvl="1"/>
            <a:r>
              <a:rPr lang="en-GB" dirty="0" smtClean="0"/>
              <a:t>CSS </a:t>
            </a:r>
            <a:r>
              <a:rPr lang="en-GB" dirty="0" smtClean="0">
                <a:sym typeface="Wingdings" pitchFamily="2" charset="2"/>
              </a:rPr>
              <a:t> CSS Crunch</a:t>
            </a:r>
            <a:endParaRPr lang="en-GB" dirty="0" smtClean="0"/>
          </a:p>
          <a:p>
            <a:pPr lvl="1"/>
            <a:r>
              <a:rPr lang="en-GB" dirty="0" smtClean="0"/>
              <a:t>Cache </a:t>
            </a:r>
            <a:r>
              <a:rPr lang="en-GB" dirty="0">
                <a:sym typeface="Wingdings" pitchFamily="2" charset="2"/>
              </a:rPr>
              <a:t></a:t>
            </a:r>
            <a:r>
              <a:rPr lang="en-GB" dirty="0" smtClean="0"/>
              <a:t> IIS</a:t>
            </a:r>
          </a:p>
          <a:p>
            <a:pPr lvl="1"/>
            <a:r>
              <a:rPr lang="en-GB" dirty="0" smtClean="0"/>
              <a:t>Layout </a:t>
            </a:r>
            <a:r>
              <a:rPr lang="en-GB" dirty="0" smtClean="0">
                <a:sym typeface="Wingdings" pitchFamily="2" charset="2"/>
              </a:rPr>
              <a:t> Expression </a:t>
            </a:r>
            <a:r>
              <a:rPr lang="en-GB" dirty="0" err="1" smtClean="0">
                <a:sym typeface="Wingdings" pitchFamily="2" charset="2"/>
              </a:rPr>
              <a:t>SuperPreview</a:t>
            </a:r>
            <a:endParaRPr lang="en-GB" dirty="0" smtClean="0"/>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extLst>
      <p:ext uri="{BB962C8B-B14F-4D97-AF65-F5344CB8AC3E}">
        <p14:creationId xmlns:p14="http://schemas.microsoft.com/office/powerpoint/2010/main" xmlns="" val="1042272137"/>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Tree>
    <p:extLst>
      <p:ext uri="{BB962C8B-B14F-4D97-AF65-F5344CB8AC3E}">
        <p14:creationId xmlns:p14="http://schemas.microsoft.com/office/powerpoint/2010/main" xmlns="" val="33259728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Resources</a:t>
            </a:r>
            <a:endParaRPr lang="en-US" dirty="0"/>
          </a:p>
        </p:txBody>
      </p:sp>
      <p:sp>
        <p:nvSpPr>
          <p:cNvPr id="17" name="Content Placeholder 16"/>
          <p:cNvSpPr>
            <a:spLocks noGrp="1"/>
          </p:cNvSpPr>
          <p:nvPr>
            <p:ph sz="quarter" idx="10"/>
          </p:nvPr>
        </p:nvSpPr>
        <p:spPr>
          <a:xfrm>
            <a:off x="381000" y="2382680"/>
            <a:ext cx="8385048" cy="685801"/>
          </a:xfrm>
        </p:spPr>
        <p:txBody>
          <a:bodyPr/>
          <a:lstStyle/>
          <a:p>
            <a:pPr algn="ctr"/>
            <a:r>
              <a:rPr sz="4800" dirty="0" smtClean="0"/>
              <a:t>http://blogs.msdn.com/Giorgio</a:t>
            </a:r>
          </a:p>
        </p:txBody>
      </p:sp>
    </p:spTree>
    <p:extLst>
      <p:ext uri="{BB962C8B-B14F-4D97-AF65-F5344CB8AC3E}">
        <p14:creationId xmlns:p14="http://schemas.microsoft.com/office/powerpoint/2010/main" xmlns="" val="182302522"/>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bwMode="auto">
          <a:xfrm>
            <a:off x="-37474" y="-60065"/>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Round Same Side Corner Rectangle 34"/>
          <p:cNvSpPr/>
          <p:nvPr/>
        </p:nvSpPr>
        <p:spPr bwMode="hidden">
          <a:xfrm rot="5400000">
            <a:off x="1064193" y="2283808"/>
            <a:ext cx="2443162" cy="5360192"/>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1" name="Rounded Rectangle 10"/>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
        <p:nvSpPr>
          <p:cNvPr id="6" name="Rectangle 5"/>
          <p:cNvSpPr/>
          <p:nvPr/>
        </p:nvSpPr>
        <p:spPr bwMode="auto">
          <a:xfrm>
            <a:off x="-2298032" y="23853"/>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pic>
        <p:nvPicPr>
          <p:cNvPr id="16" name="Picture 15" descr="xbox_360_elite_2_2.png"/>
          <p:cNvPicPr>
            <a:picLocks noChangeAspect="1"/>
          </p:cNvPicPr>
          <p:nvPr/>
        </p:nvPicPr>
        <p:blipFill>
          <a:blip r:embed="rId3"/>
          <a:stretch>
            <a:fillRect/>
          </a:stretch>
        </p:blipFill>
        <p:spPr>
          <a:xfrm>
            <a:off x="4794692" y="404813"/>
            <a:ext cx="4349308" cy="5781675"/>
          </a:xfrm>
          <a:prstGeom prst="rect">
            <a:avLst/>
          </a:prstGeom>
          <a:effectLst>
            <a:outerShdw blurRad="76200" dist="12700" dir="2700000" sy="-23000" kx="-800400" algn="bl" rotWithShape="0">
              <a:prstClr val="black">
                <a:alpha val="20000"/>
              </a:prstClr>
            </a:out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1"/>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p:bldP spid="11" grpId="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7" name="Title 6"/>
          <p:cNvSpPr>
            <a:spLocks noGrp="1"/>
          </p:cNvSpPr>
          <p:nvPr>
            <p:ph type="title"/>
          </p:nvPr>
        </p:nvSpPr>
        <p:spPr/>
        <p:txBody>
          <a:bodyPr/>
          <a:lstStyle/>
          <a:p>
            <a:endParaRPr lang="en-NZ"/>
          </a:p>
        </p:txBody>
      </p:sp>
      <p:sp>
        <p:nvSpPr>
          <p:cNvPr id="8" name="Content Placeholder 7"/>
          <p:cNvSpPr>
            <a:spLocks noGrp="1"/>
          </p:cNvSpPr>
          <p:nvPr>
            <p:ph idx="1"/>
          </p:nvPr>
        </p:nvSpPr>
        <p:spPr/>
        <p:txBody>
          <a:bodyPr/>
          <a:lstStyle/>
          <a:p>
            <a:endParaRPr lang="en-NZ"/>
          </a:p>
        </p:txBody>
      </p:sp>
    </p:spTree>
    <p:extLst>
      <p:ext uri="{BB962C8B-B14F-4D97-AF65-F5344CB8AC3E}">
        <p14:creationId xmlns:p14="http://schemas.microsoft.com/office/powerpoint/2010/main" xmlns="" val="10015103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30188"/>
            <a:ext cx="8382000" cy="1163395"/>
          </a:xfrm>
        </p:spPr>
        <p:txBody>
          <a:bodyPr/>
          <a:lstStyle/>
          <a:p>
            <a:r>
              <a:rPr lang="fr-FR" dirty="0" err="1" smtClean="0"/>
              <a:t>Webpage</a:t>
            </a:r>
            <a:r>
              <a:rPr lang="fr-FR" dirty="0" smtClean="0"/>
              <a:t> Performance</a:t>
            </a:r>
            <a:br>
              <a:rPr lang="fr-FR" dirty="0" smtClean="0"/>
            </a:br>
            <a:r>
              <a:rPr lang="fr-FR" sz="3600" i="1" dirty="0">
                <a:gradFill>
                  <a:gsLst>
                    <a:gs pos="62000">
                      <a:schemeClr val="accent3">
                        <a:lumMod val="60000"/>
                        <a:lumOff val="40000"/>
                      </a:schemeClr>
                    </a:gs>
                    <a:gs pos="88000">
                      <a:schemeClr val="accent3">
                        <a:lumMod val="60000"/>
                        <a:lumOff val="40000"/>
                      </a:schemeClr>
                    </a:gs>
                  </a:gsLst>
                  <a:lin ang="5400000" scaled="0"/>
                </a:gradFill>
                <a:effectLst/>
              </a:rPr>
              <a:t>IE8 CPU </a:t>
            </a:r>
            <a:r>
              <a:rPr lang="fr-FR" sz="3600" i="1" dirty="0" smtClean="0">
                <a:gradFill>
                  <a:gsLst>
                    <a:gs pos="62000">
                      <a:schemeClr val="accent3">
                        <a:lumMod val="60000"/>
                        <a:lumOff val="40000"/>
                      </a:schemeClr>
                    </a:gs>
                    <a:gs pos="88000">
                      <a:schemeClr val="accent3">
                        <a:lumMod val="60000"/>
                        <a:lumOff val="40000"/>
                      </a:schemeClr>
                    </a:gs>
                  </a:gsLst>
                  <a:lin ang="5400000" scaled="0"/>
                </a:gradFill>
                <a:effectLst/>
              </a:rPr>
              <a:t>usage:  Top </a:t>
            </a:r>
            <a:r>
              <a:rPr lang="fr-FR" sz="3600" i="1" dirty="0">
                <a:gradFill>
                  <a:gsLst>
                    <a:gs pos="62000">
                      <a:schemeClr val="accent3">
                        <a:lumMod val="60000"/>
                        <a:lumOff val="40000"/>
                      </a:schemeClr>
                    </a:gs>
                    <a:gs pos="88000">
                      <a:schemeClr val="accent3">
                        <a:lumMod val="60000"/>
                        <a:lumOff val="40000"/>
                      </a:schemeClr>
                    </a:gs>
                  </a:gsLst>
                  <a:lin ang="5400000" scaled="0"/>
                </a:gradFill>
                <a:effectLst/>
              </a:rPr>
              <a:t>AJAX </a:t>
            </a:r>
            <a:r>
              <a:rPr lang="fr-FR" sz="3600" i="1" dirty="0" smtClean="0">
                <a:gradFill>
                  <a:gsLst>
                    <a:gs pos="62000">
                      <a:schemeClr val="accent3">
                        <a:lumMod val="60000"/>
                        <a:lumOff val="40000"/>
                      </a:schemeClr>
                    </a:gs>
                    <a:gs pos="88000">
                      <a:schemeClr val="accent3">
                        <a:lumMod val="60000"/>
                        <a:lumOff val="40000"/>
                      </a:schemeClr>
                    </a:gs>
                  </a:gsLst>
                  <a:lin ang="5400000" scaled="0"/>
                </a:gradFill>
                <a:effectLst/>
              </a:rPr>
              <a:t>sites</a:t>
            </a:r>
            <a:endParaRPr lang="fr-FR" sz="3600" i="1" dirty="0">
              <a:gradFill>
                <a:gsLst>
                  <a:gs pos="62000">
                    <a:schemeClr val="accent3">
                      <a:lumMod val="60000"/>
                      <a:lumOff val="40000"/>
                    </a:schemeClr>
                  </a:gs>
                  <a:gs pos="88000">
                    <a:schemeClr val="accent3">
                      <a:lumMod val="60000"/>
                      <a:lumOff val="40000"/>
                    </a:schemeClr>
                  </a:gs>
                </a:gsLst>
                <a:lin ang="5400000" scaled="0"/>
              </a:gradFill>
              <a:effectLst/>
            </a:endParaRPr>
          </a:p>
        </p:txBody>
      </p:sp>
      <p:graphicFrame>
        <p:nvGraphicFramePr>
          <p:cNvPr id="5" name="Chart 4"/>
          <p:cNvGraphicFramePr/>
          <p:nvPr/>
        </p:nvGraphicFramePr>
        <p:xfrm>
          <a:off x="619126" y="1293813"/>
          <a:ext cx="7762875" cy="488949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Topics</a:t>
            </a:r>
            <a:endParaRPr lang="en-US"/>
          </a:p>
        </p:txBody>
      </p:sp>
      <p:sp>
        <p:nvSpPr>
          <p:cNvPr id="3" name="Text Placeholder 2"/>
          <p:cNvSpPr>
            <a:spLocks noGrp="1"/>
          </p:cNvSpPr>
          <p:nvPr>
            <p:ph type="body" sz="quarter" idx="10"/>
          </p:nvPr>
        </p:nvSpPr>
        <p:spPr>
          <a:xfrm>
            <a:off x="381000" y="1411552"/>
            <a:ext cx="8382000" cy="2068259"/>
          </a:xfrm>
        </p:spPr>
        <p:txBody>
          <a:bodyPr/>
          <a:lstStyle/>
          <a:p>
            <a:pPr marL="514350" indent="-514350">
              <a:buFont typeface="+mj-lt"/>
              <a:buAutoNum type="arabicPeriod"/>
            </a:pPr>
            <a:r>
              <a:rPr lang="en-US" dirty="0" smtClean="0"/>
              <a:t>CSS performance</a:t>
            </a:r>
          </a:p>
          <a:p>
            <a:pPr marL="514350" indent="-514350">
              <a:buFont typeface="+mj-lt"/>
              <a:buAutoNum type="arabicPeriod"/>
            </a:pPr>
            <a:r>
              <a:rPr lang="en-US" dirty="0" smtClean="0"/>
              <a:t>Optimizing symbol resolution</a:t>
            </a:r>
          </a:p>
          <a:p>
            <a:pPr marL="514350" indent="-514350">
              <a:buFont typeface="+mj-lt"/>
              <a:buAutoNum type="arabicPeriod"/>
            </a:pPr>
            <a:r>
              <a:rPr lang="en-US" dirty="0" err="1" smtClean="0"/>
              <a:t>Javascript</a:t>
            </a:r>
            <a:r>
              <a:rPr lang="en-US" dirty="0" smtClean="0"/>
              <a:t> coding inefficiencies</a:t>
            </a:r>
          </a:p>
          <a:p>
            <a:pPr marL="514350" indent="-514350">
              <a:buFont typeface="+mj-lt"/>
              <a:buAutoNum type="arabicPeriod"/>
            </a:pPr>
            <a:r>
              <a:rPr lang="en-US" dirty="0" smtClean="0"/>
              <a:t>HTTP performance</a:t>
            </a:r>
          </a:p>
          <a:p>
            <a:pPr marL="514350" indent="-514350">
              <a:buFont typeface="+mj-lt"/>
              <a:buAutoNum type="arabicPeriod"/>
            </a:pPr>
            <a:r>
              <a:rPr lang="en-US" dirty="0" smtClean="0"/>
              <a:t>Layout Performance</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Topics</a:t>
            </a:r>
            <a:endParaRPr lang="en-US" dirty="0"/>
          </a:p>
        </p:txBody>
      </p:sp>
      <p:sp>
        <p:nvSpPr>
          <p:cNvPr id="3" name="Text Placeholder 2"/>
          <p:cNvSpPr>
            <a:spLocks noGrp="1"/>
          </p:cNvSpPr>
          <p:nvPr>
            <p:ph type="body" sz="quarter" idx="10"/>
          </p:nvPr>
        </p:nvSpPr>
        <p:spPr/>
        <p:txBody>
          <a:bodyPr/>
          <a:lstStyle/>
          <a:p>
            <a:pPr marL="514350" indent="-514350">
              <a:buFont typeface="+mj-lt"/>
              <a:buAutoNum type="arabicPeriod"/>
            </a:pPr>
            <a:r>
              <a:rPr lang="en-US" b="1" dirty="0"/>
              <a:t>CSS performance</a:t>
            </a:r>
          </a:p>
          <a:p>
            <a:pPr marL="514350" indent="-514350">
              <a:buFont typeface="+mj-lt"/>
              <a:buAutoNum type="arabicPeriod"/>
            </a:pPr>
            <a:r>
              <a:rPr lang="en-US" dirty="0"/>
              <a:t>Optimizing symbol resolution</a:t>
            </a:r>
          </a:p>
          <a:p>
            <a:pPr marL="514350" indent="-514350">
              <a:buFont typeface="+mj-lt"/>
              <a:buAutoNum type="arabicPeriod"/>
            </a:pPr>
            <a:r>
              <a:rPr lang="en-US" dirty="0" err="1"/>
              <a:t>Javascript</a:t>
            </a:r>
            <a:r>
              <a:rPr lang="en-US" dirty="0"/>
              <a:t> coding inefficiencies</a:t>
            </a:r>
          </a:p>
          <a:p>
            <a:pPr marL="514350" indent="-514350">
              <a:buFont typeface="+mj-lt"/>
              <a:buAutoNum type="arabicPeriod"/>
            </a:pPr>
            <a:r>
              <a:rPr lang="en-US" dirty="0"/>
              <a:t>HTTP performance</a:t>
            </a:r>
          </a:p>
          <a:p>
            <a:pPr marL="514350" indent="-514350">
              <a:buFont typeface="+mj-lt"/>
              <a:buAutoNum type="arabicPeriod"/>
            </a:pPr>
            <a:r>
              <a:rPr lang="en-US" dirty="0"/>
              <a:t>Layout Performance</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smtClean="0"/>
              <a:t>CSS Performance</a:t>
            </a:r>
            <a:br>
              <a:rPr smtClean="0"/>
            </a:br>
            <a:r>
              <a:rPr sz="3600" i="1">
                <a:gradFill>
                  <a:gsLst>
                    <a:gs pos="62000">
                      <a:schemeClr val="accent3">
                        <a:lumMod val="60000"/>
                        <a:lumOff val="40000"/>
                      </a:schemeClr>
                    </a:gs>
                    <a:gs pos="88000">
                      <a:schemeClr val="accent3">
                        <a:lumMod val="60000"/>
                        <a:lumOff val="40000"/>
                      </a:schemeClr>
                    </a:gs>
                  </a:gsLst>
                  <a:lin ang="5400000" scaled="0"/>
                </a:gradFill>
                <a:effectLst/>
              </a:rPr>
              <a:t>Minimize included styles</a:t>
            </a:r>
          </a:p>
        </p:txBody>
      </p:sp>
      <p:sp>
        <p:nvSpPr>
          <p:cNvPr id="4" name="Content Placeholder 3"/>
          <p:cNvSpPr>
            <a:spLocks noGrp="1"/>
          </p:cNvSpPr>
          <p:nvPr>
            <p:ph type="body" sz="quarter" idx="10"/>
          </p:nvPr>
        </p:nvSpPr>
        <p:spPr>
          <a:xfrm>
            <a:off x="374650" y="1905000"/>
            <a:ext cx="8382000" cy="2210862"/>
          </a:xfrm>
        </p:spPr>
        <p:txBody>
          <a:bodyPr/>
          <a:lstStyle/>
          <a:p>
            <a:r>
              <a:rPr lang="en-US" dirty="0" smtClean="0"/>
              <a:t>Unused styles increase download size</a:t>
            </a:r>
          </a:p>
          <a:p>
            <a:r>
              <a:rPr lang="en-US" dirty="0" smtClean="0"/>
              <a:t>Browser must parse and match all selectors</a:t>
            </a:r>
          </a:p>
          <a:p>
            <a:pPr lvl="1"/>
            <a:r>
              <a:rPr lang="en-US" dirty="0" smtClean="0"/>
              <a:t>Failures are expensive!</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z="4800" smtClean="0"/>
              <a:t>Optimize CSS</a:t>
            </a:r>
            <a:endParaRPr lang="en-US" sz="4800" dirty="0"/>
          </a:p>
        </p:txBody>
      </p:sp>
      <p:sp>
        <p:nvSpPr>
          <p:cNvPr id="7" name="Subtitle 6"/>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a:t>d</a:t>
            </a:r>
            <a:r>
              <a:rPr smtClean="0"/>
              <a:t>emo</a:t>
            </a:r>
            <a:endParaRPr lang="en-US" dirty="0"/>
          </a:p>
        </p:txBody>
      </p:sp>
    </p:spTree>
    <p:extLst>
      <p:ext uri="{BB962C8B-B14F-4D97-AF65-F5344CB8AC3E}">
        <p14:creationId xmlns:p14="http://schemas.microsoft.com/office/powerpoint/2010/main" xmlns="" val="331853721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IX09 PPT Template 4x3">
  <a:themeElements>
    <a:clrScheme name="MIX09">
      <a:dk1>
        <a:srgbClr val="000000"/>
      </a:dk1>
      <a:lt1>
        <a:srgbClr val="FFFFFF"/>
      </a:lt1>
      <a:dk2>
        <a:srgbClr val="050595"/>
      </a:dk2>
      <a:lt2>
        <a:srgbClr val="FFFF99"/>
      </a:lt2>
      <a:accent1>
        <a:srgbClr val="339900"/>
      </a:accent1>
      <a:accent2>
        <a:srgbClr val="00CCFF"/>
      </a:accent2>
      <a:accent3>
        <a:srgbClr val="FF0066"/>
      </a:accent3>
      <a:accent4>
        <a:srgbClr val="D1CC00"/>
      </a:accent4>
      <a:accent5>
        <a:srgbClr val="FF6600"/>
      </a:accent5>
      <a:accent6>
        <a:srgbClr val="808080"/>
      </a:accent6>
      <a:hlink>
        <a:srgbClr val="F3EB4F"/>
      </a:hlink>
      <a:folHlink>
        <a:srgbClr val="7DDD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62000">
                  <a:schemeClr val="tx1"/>
                </a:gs>
                <a:gs pos="88000">
                  <a:schemeClr val="tx1"/>
                </a:gs>
              </a:gsLst>
              <a:lin ang="5400000" scaled="0"/>
            </a:gra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none" rtlCol="0">
        <a:spAutoFit/>
      </a:bodyPr>
      <a:lstStyle>
        <a:defPPr>
          <a:defRPr sz="2400" dirty="0" smtClean="0">
            <a:gradFill>
              <a:gsLst>
                <a:gs pos="70000">
                  <a:schemeClr val="tx1"/>
                </a:gs>
                <a:gs pos="100000">
                  <a:schemeClr val="tx1"/>
                </a:gs>
              </a:gsLst>
              <a:lin ang="16200000" scaled="0"/>
            </a:gradFill>
          </a:defRPr>
        </a:defPPr>
      </a:lstStyle>
    </a:txDef>
  </a:objectDefaults>
  <a:extraClrSchemeLst/>
</a:theme>
</file>

<file path=ppt/theme/theme2.xml><?xml version="1.0" encoding="utf-8"?>
<a:theme xmlns:a="http://schemas.openxmlformats.org/drawingml/2006/main" name="1_White with Courier font for code slides">
  <a:themeElements>
    <a:clrScheme name="MIX09">
      <a:dk1>
        <a:srgbClr val="000000"/>
      </a:dk1>
      <a:lt1>
        <a:srgbClr val="FFFFFF"/>
      </a:lt1>
      <a:dk2>
        <a:srgbClr val="050595"/>
      </a:dk2>
      <a:lt2>
        <a:srgbClr val="FFFF99"/>
      </a:lt2>
      <a:accent1>
        <a:srgbClr val="339900"/>
      </a:accent1>
      <a:accent2>
        <a:srgbClr val="00CCFF"/>
      </a:accent2>
      <a:accent3>
        <a:srgbClr val="FF0066"/>
      </a:accent3>
      <a:accent4>
        <a:srgbClr val="D1CC00"/>
      </a:accent4>
      <a:accent5>
        <a:srgbClr val="FF6600"/>
      </a:accent5>
      <a:accent6>
        <a:srgbClr val="808080"/>
      </a:accent6>
      <a:hlink>
        <a:srgbClr val="F3EB4F"/>
      </a:hlink>
      <a:folHlink>
        <a:srgbClr val="7DDD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NewZealand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TechReady8_Breakout_ChalkTalk_Template</Template>
  <TotalTime>0</TotalTime>
  <Words>1314</Words>
  <Application>Microsoft Office PowerPoint</Application>
  <PresentationFormat>On-screen Show (4:3)</PresentationFormat>
  <Paragraphs>355</Paragraphs>
  <Slides>46</Slides>
  <Notes>46</Notes>
  <HiddenSlides>0</HiddenSlides>
  <MMClips>0</MMClips>
  <ScaleCrop>false</ScaleCrop>
  <HeadingPairs>
    <vt:vector size="4" baseType="variant">
      <vt:variant>
        <vt:lpstr>Theme</vt:lpstr>
      </vt:variant>
      <vt:variant>
        <vt:i4>5</vt:i4>
      </vt:variant>
      <vt:variant>
        <vt:lpstr>Slide Titles</vt:lpstr>
      </vt:variant>
      <vt:variant>
        <vt:i4>46</vt:i4>
      </vt:variant>
    </vt:vector>
  </HeadingPairs>
  <TitlesOfParts>
    <vt:vector size="51" baseType="lpstr">
      <vt:lpstr>MIX09 PPT Template 4x3</vt:lpstr>
      <vt:lpstr>1_White with Courier font for code slides</vt:lpstr>
      <vt:lpstr>TechEd_NewZealand4x3</vt:lpstr>
      <vt:lpstr>TechEd_Europe</vt:lpstr>
      <vt:lpstr>TechEd09_Europe template</vt:lpstr>
      <vt:lpstr>Slide 1</vt:lpstr>
      <vt:lpstr>Tips and Tricks for Building High Performance Web Applications</vt:lpstr>
      <vt:lpstr>Objectives and Takeaways</vt:lpstr>
      <vt:lpstr>Slide 4</vt:lpstr>
      <vt:lpstr>Webpage Performance IE8 CPU usage:  Top AJAX sites</vt:lpstr>
      <vt:lpstr>Topics</vt:lpstr>
      <vt:lpstr>Topics</vt:lpstr>
      <vt:lpstr>CSS Performance Minimize included styles</vt:lpstr>
      <vt:lpstr>Optimize CSS</vt:lpstr>
      <vt:lpstr>CSS Performance Simplify selectors</vt:lpstr>
      <vt:lpstr>CSS Performance Simplify selectors</vt:lpstr>
      <vt:lpstr>CSS Performance Don't use expressions</vt:lpstr>
      <vt:lpstr>CSS Performance Takeaways</vt:lpstr>
      <vt:lpstr>Topics</vt:lpstr>
      <vt:lpstr>Optimizing Symbol Resolution Lookup chains</vt:lpstr>
      <vt:lpstr>JavaScript Coding Inefficiencies Minimize DOM interaction</vt:lpstr>
      <vt:lpstr>JavaScript Coding Inefficiencies Minimize DOM interaction</vt:lpstr>
      <vt:lpstr>JavaScript Coding Inefficiencies Takeaways</vt:lpstr>
      <vt:lpstr>Topics</vt:lpstr>
      <vt:lpstr>HTTP Performance Typical visit</vt:lpstr>
      <vt:lpstr>HTTP Performance HTTP compression:  Use it</vt:lpstr>
      <vt:lpstr>Gzip Compression</vt:lpstr>
      <vt:lpstr>HTTP Performance Scaled images</vt:lpstr>
      <vt:lpstr>HTTP Performance Scaled images:  Use sized copies</vt:lpstr>
      <vt:lpstr>HTTP Performance File linking</vt:lpstr>
      <vt:lpstr>HTTP Performance File linking:  Link one CSS file and one JS file</vt:lpstr>
      <vt:lpstr>HTTP Performance Many images</vt:lpstr>
      <vt:lpstr>HTTP Performance Many images:  Combine and mask (sprites)</vt:lpstr>
      <vt:lpstr>HTTP Performance Repeat visits</vt:lpstr>
      <vt:lpstr>HTTP Performance Repeat visits:  Use conditional requests</vt:lpstr>
      <vt:lpstr>HTTP Performance Repeat visits:  Provide cacheable content</vt:lpstr>
      <vt:lpstr>HTTP Performance Script blocking</vt:lpstr>
      <vt:lpstr>HTTP Performance Script blocking</vt:lpstr>
      <vt:lpstr>Doloto</vt:lpstr>
      <vt:lpstr>HTTP Performance Takeaways</vt:lpstr>
      <vt:lpstr>Topics</vt:lpstr>
      <vt:lpstr>Layout Performance Minimize page re-layouts</vt:lpstr>
      <vt:lpstr>Minimize Page Re-layouts</vt:lpstr>
      <vt:lpstr>Layout Performance </vt:lpstr>
      <vt:lpstr>Expression Super Preview</vt:lpstr>
      <vt:lpstr>Summary</vt:lpstr>
      <vt:lpstr>Slide 42</vt:lpstr>
      <vt:lpstr>Resources</vt:lpstr>
      <vt:lpstr>Resources</vt:lpstr>
      <vt:lpstr>Slide 45</vt:lpstr>
      <vt:lpstr>Slide 46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High-Performance JavaScript And AJAX Applications</dc:title>
  <dc:subject>tech·ed Europe 2009</dc:subject>
  <dc:creator/>
  <dc:description>tech·ed Europe 2009</dc:description>
  <cp:lastModifiedBy/>
  <cp:revision>1</cp:revision>
  <dcterms:created xsi:type="dcterms:W3CDTF">2009-08-25T20:45:58Z</dcterms:created>
  <dcterms:modified xsi:type="dcterms:W3CDTF">2009-11-10T15:31:50Z</dcterms:modified>
</cp:coreProperties>
</file>