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5" r:id="rId2"/>
  </p:sldMasterIdLst>
  <p:notesMasterIdLst>
    <p:notesMasterId r:id="rId54"/>
  </p:notesMasterIdLst>
  <p:handoutMasterIdLst>
    <p:handoutMasterId r:id="rId55"/>
  </p:handoutMasterIdLst>
  <p:sldIdLst>
    <p:sldId id="256" r:id="rId3"/>
    <p:sldId id="257" r:id="rId4"/>
    <p:sldId id="283" r:id="rId5"/>
    <p:sldId id="286" r:id="rId6"/>
    <p:sldId id="288" r:id="rId7"/>
    <p:sldId id="289" r:id="rId8"/>
    <p:sldId id="290" r:id="rId9"/>
    <p:sldId id="291" r:id="rId10"/>
    <p:sldId id="287" r:id="rId11"/>
    <p:sldId id="294" r:id="rId12"/>
    <p:sldId id="296" r:id="rId13"/>
    <p:sldId id="343" r:id="rId14"/>
    <p:sldId id="297" r:id="rId15"/>
    <p:sldId id="284" r:id="rId16"/>
    <p:sldId id="333" r:id="rId17"/>
    <p:sldId id="334" r:id="rId18"/>
    <p:sldId id="292" r:id="rId19"/>
    <p:sldId id="335" r:id="rId20"/>
    <p:sldId id="337" r:id="rId21"/>
    <p:sldId id="339" r:id="rId22"/>
    <p:sldId id="338" r:id="rId23"/>
    <p:sldId id="326" r:id="rId24"/>
    <p:sldId id="331" r:id="rId25"/>
    <p:sldId id="329" r:id="rId26"/>
    <p:sldId id="322" r:id="rId27"/>
    <p:sldId id="344" r:id="rId28"/>
    <p:sldId id="345" r:id="rId29"/>
    <p:sldId id="332" r:id="rId30"/>
    <p:sldId id="324" r:id="rId31"/>
    <p:sldId id="341" r:id="rId32"/>
    <p:sldId id="342" r:id="rId33"/>
    <p:sldId id="325" r:id="rId34"/>
    <p:sldId id="352" r:id="rId35"/>
    <p:sldId id="354" r:id="rId36"/>
    <p:sldId id="353" r:id="rId37"/>
    <p:sldId id="314" r:id="rId38"/>
    <p:sldId id="316" r:id="rId39"/>
    <p:sldId id="317" r:id="rId40"/>
    <p:sldId id="347" r:id="rId41"/>
    <p:sldId id="348" r:id="rId42"/>
    <p:sldId id="349" r:id="rId43"/>
    <p:sldId id="350" r:id="rId44"/>
    <p:sldId id="351" r:id="rId45"/>
    <p:sldId id="298" r:id="rId46"/>
    <p:sldId id="300" r:id="rId47"/>
    <p:sldId id="346" r:id="rId48"/>
    <p:sldId id="301" r:id="rId49"/>
    <p:sldId id="274" r:id="rId50"/>
    <p:sldId id="282" r:id="rId51"/>
    <p:sldId id="355" r:id="rId52"/>
    <p:sldId id="280" r:id="rId53"/>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6AE1E"/>
    <a:srgbClr val="CCFFCC"/>
    <a:srgbClr val="CCCCCC"/>
    <a:srgbClr val="99CC99"/>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86039" autoAdjust="0"/>
  </p:normalViewPr>
  <p:slideViewPr>
    <p:cSldViewPr snapToGrid="0">
      <p:cViewPr varScale="1">
        <p:scale>
          <a:sx n="93" d="100"/>
          <a:sy n="93" d="100"/>
        </p:scale>
        <p:origin x="-606"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12048"/>
    </p:cViewPr>
  </p:sorterViewPr>
  <p:notesViewPr>
    <p:cSldViewPr snapToGrid="0" showGuides="1">
      <p:cViewPr varScale="1">
        <p:scale>
          <a:sx n="79" d="100"/>
          <a:sy n="79" d="100"/>
        </p:scale>
        <p:origin x="-204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11/7/2009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wia307_prosise.pptx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4"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6"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0.png"/><Relationship Id="rId5" Type="http://schemas.openxmlformats.org/officeDocument/2006/relationships/hyperlink" Target="http://microsoft.com/technet" TargetMode="External"/><Relationship Id="rId10" Type="http://schemas.openxmlformats.org/officeDocument/2006/relationships/image" Target="../media/image19.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WriteableBitmap</a:t>
            </a:r>
            <a:endParaRPr lang="en-US" dirty="0"/>
          </a:p>
        </p:txBody>
      </p:sp>
      <p:sp>
        <p:nvSpPr>
          <p:cNvPr id="3" name="Content Placeholder 2"/>
          <p:cNvSpPr>
            <a:spLocks noGrp="1"/>
          </p:cNvSpPr>
          <p:nvPr>
            <p:ph idx="1"/>
          </p:nvPr>
        </p:nvSpPr>
        <p:spPr/>
        <p:txBody>
          <a:bodyPr/>
          <a:lstStyle/>
          <a:p>
            <a:r>
              <a:rPr lang="en-US" dirty="0" smtClean="0"/>
              <a:t>New class in Silverlight 3</a:t>
            </a:r>
          </a:p>
          <a:p>
            <a:pPr lvl="1"/>
            <a:r>
              <a:rPr lang="en-US" dirty="0" smtClean="0"/>
              <a:t>Generate bitmaps from scratch, pixel by pixel</a:t>
            </a:r>
          </a:p>
          <a:p>
            <a:pPr lvl="1"/>
            <a:r>
              <a:rPr lang="en-US" dirty="0" smtClean="0"/>
              <a:t>Modify existing images</a:t>
            </a:r>
          </a:p>
          <a:p>
            <a:pPr lvl="2"/>
            <a:r>
              <a:rPr lang="en-US" dirty="0" smtClean="0"/>
              <a:t>Subject to cross-domain security constraints</a:t>
            </a:r>
          </a:p>
          <a:p>
            <a:pPr lvl="1"/>
            <a:r>
              <a:rPr lang="en-US" dirty="0" smtClean="0"/>
              <a:t>Render XAML objects into bitmaps</a:t>
            </a:r>
          </a:p>
          <a:p>
            <a:r>
              <a:rPr lang="en-US" dirty="0" smtClean="0"/>
              <a:t>The key to all sorts of cool effects that were not possible in Silverlight 2</a:t>
            </a:r>
            <a:endParaRPr lang="en-US"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Generating an Image</a:t>
            </a:r>
            <a:endParaRPr lang="en-US" dirty="0"/>
          </a:p>
        </p:txBody>
      </p:sp>
      <p:sp>
        <p:nvSpPr>
          <p:cNvPr id="9" name="Text Placeholder 8"/>
          <p:cNvSpPr>
            <a:spLocks noGrp="1"/>
          </p:cNvSpPr>
          <p:nvPr>
            <p:ph type="body" sz="quarter" idx="10"/>
          </p:nvPr>
        </p:nvSpPr>
        <p:spPr/>
        <p:txBody>
          <a:bodyPr/>
          <a:lstStyle/>
          <a:p>
            <a:r>
              <a:rPr lang="en-US" sz="2000" dirty="0" err="1" smtClean="0"/>
              <a:t>WriteableBitmap</a:t>
            </a:r>
            <a:r>
              <a:rPr lang="en-US" sz="2000" dirty="0" smtClean="0"/>
              <a:t> bitmap =</a:t>
            </a:r>
          </a:p>
          <a:p>
            <a:r>
              <a:rPr lang="en-US" sz="2000" dirty="0" smtClean="0"/>
              <a:t>    new </a:t>
            </a:r>
            <a:r>
              <a:rPr lang="en-US" sz="2000" dirty="0" err="1" smtClean="0"/>
              <a:t>WriteableBitmap</a:t>
            </a:r>
            <a:r>
              <a:rPr lang="en-US" sz="2000" dirty="0" smtClean="0"/>
              <a:t>(width, height);</a:t>
            </a:r>
          </a:p>
          <a:p>
            <a:endParaRPr lang="en-US" sz="2000" dirty="0" smtClean="0"/>
          </a:p>
          <a:p>
            <a:r>
              <a:rPr lang="en-US" sz="2000" dirty="0" smtClean="0"/>
              <a:t>for (</a:t>
            </a:r>
            <a:r>
              <a:rPr lang="en-US" sz="2000" dirty="0" err="1" smtClean="0"/>
              <a:t>int</a:t>
            </a:r>
            <a:r>
              <a:rPr lang="en-US" sz="2000" dirty="0" smtClean="0"/>
              <a:t> x = 0; x &lt; width; x++)</a:t>
            </a:r>
          </a:p>
          <a:p>
            <a:r>
              <a:rPr lang="en-US" sz="2000" dirty="0" smtClean="0"/>
              <a:t>{</a:t>
            </a:r>
          </a:p>
          <a:p>
            <a:r>
              <a:rPr lang="en-US" sz="2000" dirty="0" smtClean="0"/>
              <a:t>    for (</a:t>
            </a:r>
            <a:r>
              <a:rPr lang="en-US" sz="2000" dirty="0" err="1" smtClean="0"/>
              <a:t>int</a:t>
            </a:r>
            <a:r>
              <a:rPr lang="en-US" sz="2000" dirty="0" smtClean="0"/>
              <a:t> y = 0; y &lt; height; y++)</a:t>
            </a:r>
          </a:p>
          <a:p>
            <a:r>
              <a:rPr lang="en-US" sz="2000" dirty="0" smtClean="0"/>
              <a:t>    {</a:t>
            </a:r>
          </a:p>
          <a:p>
            <a:r>
              <a:rPr lang="en-US" sz="2000" dirty="0" smtClean="0"/>
              <a:t>        </a:t>
            </a:r>
            <a:r>
              <a:rPr lang="en-US" sz="2000" dirty="0" err="1" smtClean="0"/>
              <a:t>bitmap.Pixels</a:t>
            </a:r>
            <a:r>
              <a:rPr lang="en-US" sz="2000" dirty="0" smtClean="0"/>
              <a:t>[(y * width) + x] =</a:t>
            </a:r>
          </a:p>
          <a:p>
            <a:r>
              <a:rPr lang="en-US" sz="2000" dirty="0" smtClean="0"/>
              <a:t>            unchecked((</a:t>
            </a:r>
            <a:r>
              <a:rPr lang="en-US" sz="2000" dirty="0" err="1" smtClean="0"/>
              <a:t>int</a:t>
            </a:r>
            <a:r>
              <a:rPr lang="en-US" sz="2000" dirty="0" smtClean="0"/>
              <a:t>)0xFF000000); // ARGB (black)</a:t>
            </a:r>
          </a:p>
          <a:p>
            <a:r>
              <a:rPr lang="en-US" sz="2000" dirty="0" smtClean="0"/>
              <a:t>    }</a:t>
            </a:r>
          </a:p>
          <a:p>
            <a:r>
              <a:rPr lang="en-US" sz="2000" dirty="0" smtClean="0"/>
              <a:t>}</a:t>
            </a:r>
          </a:p>
          <a:p>
            <a:endParaRPr lang="en-US" sz="2000" dirty="0" smtClean="0"/>
          </a:p>
          <a:p>
            <a:r>
              <a:rPr lang="en-US" sz="2000" dirty="0" err="1" smtClean="0"/>
              <a:t>bitmap.Invalidate</a:t>
            </a:r>
            <a:r>
              <a:rPr lang="en-US" sz="2000" dirty="0" smtClean="0"/>
              <a:t>();</a:t>
            </a:r>
          </a:p>
          <a:p>
            <a:endParaRPr lang="en-US" sz="2000" dirty="0" smtClean="0"/>
          </a:p>
          <a:p>
            <a:r>
              <a:rPr lang="en-US" sz="2000" dirty="0" smtClean="0"/>
              <a:t>// Copy </a:t>
            </a:r>
            <a:r>
              <a:rPr lang="en-US" sz="2000" dirty="0" err="1" smtClean="0"/>
              <a:t>WriteableBitmap</a:t>
            </a:r>
            <a:r>
              <a:rPr lang="en-US" sz="2000" dirty="0" smtClean="0"/>
              <a:t> bits to a XAML Image</a:t>
            </a:r>
          </a:p>
          <a:p>
            <a:r>
              <a:rPr lang="en-US" sz="2000" dirty="0" err="1" smtClean="0"/>
              <a:t>MyImage.Source</a:t>
            </a:r>
            <a:r>
              <a:rPr lang="en-US" sz="2000" dirty="0" smtClean="0"/>
              <a:t> = bitmap;</a:t>
            </a:r>
          </a:p>
          <a:p>
            <a:endParaRPr lang="en-US" sz="2000" dirty="0" smtClean="0"/>
          </a:p>
          <a:p>
            <a:endParaRPr lang="en-US" sz="2000" dirty="0" smtClean="0"/>
          </a:p>
          <a:p>
            <a:endParaRPr lang="en-US" sz="2000" dirty="0" smtClean="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Rendering XAML to a Bitmap</a:t>
            </a:r>
            <a:endParaRPr lang="en-US" dirty="0"/>
          </a:p>
        </p:txBody>
      </p:sp>
      <p:sp>
        <p:nvSpPr>
          <p:cNvPr id="9" name="Text Placeholder 8"/>
          <p:cNvSpPr>
            <a:spLocks noGrp="1"/>
          </p:cNvSpPr>
          <p:nvPr>
            <p:ph type="body" sz="quarter" idx="10"/>
          </p:nvPr>
        </p:nvSpPr>
        <p:spPr/>
        <p:txBody>
          <a:bodyPr/>
          <a:lstStyle/>
          <a:p>
            <a:r>
              <a:rPr lang="en-US" sz="2000" dirty="0" smtClean="0"/>
              <a:t>// Create a </a:t>
            </a:r>
            <a:r>
              <a:rPr lang="en-US" sz="2000" dirty="0" err="1" smtClean="0"/>
              <a:t>WriteableBitmap</a:t>
            </a:r>
            <a:endParaRPr lang="en-US" sz="2000" dirty="0" smtClean="0"/>
          </a:p>
          <a:p>
            <a:r>
              <a:rPr lang="en-US" sz="2000" dirty="0" err="1" smtClean="0"/>
              <a:t>WriteableBitmap</a:t>
            </a:r>
            <a:r>
              <a:rPr lang="en-US" sz="2000" dirty="0" smtClean="0"/>
              <a:t> bitmap =</a:t>
            </a:r>
          </a:p>
          <a:p>
            <a:r>
              <a:rPr lang="en-US" sz="2000" dirty="0" smtClean="0"/>
              <a:t>    new </a:t>
            </a:r>
            <a:r>
              <a:rPr lang="en-US" sz="2000" dirty="0" err="1" smtClean="0"/>
              <a:t>WriteableBitmap</a:t>
            </a:r>
            <a:r>
              <a:rPr lang="en-US" sz="2000" dirty="0" smtClean="0"/>
              <a:t>(width, height);</a:t>
            </a:r>
          </a:p>
          <a:p>
            <a:endParaRPr lang="en-US" sz="2000" dirty="0" smtClean="0"/>
          </a:p>
          <a:p>
            <a:r>
              <a:rPr lang="en-US" sz="2000" dirty="0" smtClean="0"/>
              <a:t>// Render Canvas named "</a:t>
            </a:r>
            <a:r>
              <a:rPr lang="en-US" sz="2000" dirty="0" err="1" smtClean="0"/>
              <a:t>TargetCanvas</a:t>
            </a:r>
            <a:r>
              <a:rPr lang="en-US" sz="2000" dirty="0" smtClean="0"/>
              <a:t>" to the bitmap</a:t>
            </a:r>
          </a:p>
          <a:p>
            <a:r>
              <a:rPr lang="en-US" sz="2000" dirty="0" err="1" smtClean="0"/>
              <a:t>bitmap.Render</a:t>
            </a:r>
            <a:r>
              <a:rPr lang="en-US" sz="2000" dirty="0" smtClean="0"/>
              <a:t>(</a:t>
            </a:r>
            <a:r>
              <a:rPr lang="en-US" sz="2000" dirty="0" err="1" smtClean="0"/>
              <a:t>TargetCanvas</a:t>
            </a:r>
            <a:r>
              <a:rPr lang="en-US" sz="2000" dirty="0" smtClean="0"/>
              <a:t>, null);</a:t>
            </a:r>
          </a:p>
          <a:p>
            <a:r>
              <a:rPr lang="en-US" sz="2000" dirty="0" err="1" smtClean="0"/>
              <a:t>bitmap.Invalidate</a:t>
            </a:r>
            <a:r>
              <a:rPr lang="en-US" sz="2000" dirty="0" smtClean="0"/>
              <a:t>();</a:t>
            </a:r>
          </a:p>
          <a:p>
            <a:endParaRPr lang="en-US" sz="2000" dirty="0" smtClean="0"/>
          </a:p>
          <a:p>
            <a:r>
              <a:rPr lang="en-US" sz="2000" dirty="0" smtClean="0"/>
              <a:t>// Copy </a:t>
            </a:r>
            <a:r>
              <a:rPr lang="en-US" sz="2000" dirty="0" err="1" smtClean="0"/>
              <a:t>WriteableBitmap</a:t>
            </a:r>
            <a:r>
              <a:rPr lang="en-US" sz="2000" dirty="0" smtClean="0"/>
              <a:t> bits to a XAML Image</a:t>
            </a:r>
          </a:p>
          <a:p>
            <a:r>
              <a:rPr lang="en-US" sz="2000" dirty="0" err="1" smtClean="0"/>
              <a:t>MyImage.Source</a:t>
            </a:r>
            <a:r>
              <a:rPr lang="en-US" sz="2000" dirty="0" smtClean="0"/>
              <a:t> = bitmap;</a:t>
            </a:r>
          </a:p>
          <a:p>
            <a:endParaRPr lang="en-US" sz="2000" dirty="0" smtClean="0"/>
          </a:p>
          <a:p>
            <a:endParaRPr lang="en-US" sz="2000" dirty="0" smtClean="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WriteableBitmap</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Magnifying Glass</a:t>
            </a:r>
            <a:endParaRPr lang="en-US" dirty="0"/>
          </a:p>
        </p:txBody>
      </p:sp>
      <p:sp>
        <p:nvSpPr>
          <p:cNvPr id="3" name="Content Placeholder 2"/>
          <p:cNvSpPr>
            <a:spLocks noGrp="1"/>
          </p:cNvSpPr>
          <p:nvPr>
            <p:ph idx="1"/>
          </p:nvPr>
        </p:nvSpPr>
        <p:spPr/>
        <p:txBody>
          <a:bodyPr/>
          <a:lstStyle/>
          <a:p>
            <a:r>
              <a:rPr lang="en-US" dirty="0" smtClean="0"/>
              <a:t>Movable lens magnifies anything in scene</a:t>
            </a:r>
          </a:p>
          <a:p>
            <a:r>
              <a:rPr lang="en-US" dirty="0" smtClean="0"/>
              <a:t>Added wow factor; aid to visually impaired</a:t>
            </a:r>
            <a:endParaRPr lang="en-US" dirty="0"/>
          </a:p>
        </p:txBody>
      </p:sp>
      <p:pic>
        <p:nvPicPr>
          <p:cNvPr id="2050" name="Picture 2"/>
          <p:cNvPicPr>
            <a:picLocks noChangeAspect="1" noChangeArrowheads="1"/>
          </p:cNvPicPr>
          <p:nvPr/>
        </p:nvPicPr>
        <p:blipFill>
          <a:blip r:embed="rId3"/>
          <a:srcRect/>
          <a:stretch>
            <a:fillRect/>
          </a:stretch>
        </p:blipFill>
        <p:spPr bwMode="auto">
          <a:xfrm>
            <a:off x="2359436" y="2637197"/>
            <a:ext cx="4680585" cy="3187065"/>
          </a:xfrm>
          <a:prstGeom prst="rect">
            <a:avLst/>
          </a:prstGeom>
          <a:noFill/>
          <a:ln w="9525">
            <a:noFill/>
            <a:miter lim="800000"/>
            <a:headEnd/>
            <a:tailEnd/>
          </a:ln>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Magnifier2.png"/>
          <p:cNvPicPr>
            <a:picLocks noChangeAspect="1"/>
          </p:cNvPicPr>
          <p:nvPr/>
        </p:nvPicPr>
        <p:blipFill>
          <a:blip r:embed="rId3"/>
          <a:stretch>
            <a:fillRect/>
          </a:stretch>
        </p:blipFill>
        <p:spPr>
          <a:xfrm>
            <a:off x="974744" y="2316002"/>
            <a:ext cx="4716782" cy="3582848"/>
          </a:xfrm>
          <a:prstGeom prst="rect">
            <a:avLst/>
          </a:prstGeom>
        </p:spPr>
      </p:pic>
      <p:sp>
        <p:nvSpPr>
          <p:cNvPr id="2" name="Title 1"/>
          <p:cNvSpPr>
            <a:spLocks noGrp="1"/>
          </p:cNvSpPr>
          <p:nvPr>
            <p:ph type="title"/>
          </p:nvPr>
        </p:nvSpPr>
        <p:spPr/>
        <p:txBody>
          <a:bodyPr/>
          <a:lstStyle/>
          <a:p>
            <a:r>
              <a:rPr lang="en-US" dirty="0" smtClean="0"/>
              <a:t>How It Works</a:t>
            </a:r>
            <a:endParaRPr lang="en-US" dirty="0"/>
          </a:p>
        </p:txBody>
      </p:sp>
      <p:pic>
        <p:nvPicPr>
          <p:cNvPr id="6" name="Picture 2"/>
          <p:cNvPicPr>
            <a:picLocks noChangeAspect="1" noChangeArrowheads="1"/>
          </p:cNvPicPr>
          <p:nvPr/>
        </p:nvPicPr>
        <p:blipFill>
          <a:blip r:embed="rId4"/>
          <a:srcRect/>
          <a:stretch>
            <a:fillRect/>
          </a:stretch>
        </p:blipFill>
        <p:spPr bwMode="auto">
          <a:xfrm>
            <a:off x="2772389" y="1211520"/>
            <a:ext cx="1337310" cy="910590"/>
          </a:xfrm>
          <a:prstGeom prst="rect">
            <a:avLst/>
          </a:prstGeom>
          <a:noFill/>
          <a:ln w="9525">
            <a:noFill/>
            <a:miter lim="800000"/>
            <a:headEnd/>
            <a:tailEnd/>
          </a:ln>
        </p:spPr>
      </p:pic>
      <p:sp>
        <p:nvSpPr>
          <p:cNvPr id="7" name="Oval 6"/>
          <p:cNvSpPr/>
          <p:nvPr/>
        </p:nvSpPr>
        <p:spPr bwMode="auto">
          <a:xfrm>
            <a:off x="4562166" y="3628100"/>
            <a:ext cx="717757" cy="698094"/>
          </a:xfrm>
          <a:prstGeom prst="ellipse">
            <a:avLst/>
          </a:prstGeom>
          <a:noFill/>
          <a:ln w="28575">
            <a:solidFill>
              <a:schemeClr val="tx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TextBox 7"/>
          <p:cNvSpPr txBox="1"/>
          <p:nvPr/>
        </p:nvSpPr>
        <p:spPr>
          <a:xfrm>
            <a:off x="4296697" y="1474839"/>
            <a:ext cx="1987532" cy="369332"/>
          </a:xfrm>
          <a:prstGeom prst="rect">
            <a:avLst/>
          </a:prstGeom>
          <a:noFill/>
        </p:spPr>
        <p:txBody>
          <a:bodyPr wrap="none" rtlCol="0">
            <a:spAutoFit/>
          </a:bodyPr>
          <a:lstStyle/>
          <a:p>
            <a:r>
              <a:rPr lang="en-US" dirty="0" smtClean="0"/>
              <a:t>What the user sees</a:t>
            </a:r>
            <a:endParaRPr lang="en-US" dirty="0"/>
          </a:p>
        </p:txBody>
      </p:sp>
      <p:sp>
        <p:nvSpPr>
          <p:cNvPr id="9" name="TextBox 8"/>
          <p:cNvSpPr txBox="1"/>
          <p:nvPr/>
        </p:nvSpPr>
        <p:spPr>
          <a:xfrm>
            <a:off x="5791201" y="2271252"/>
            <a:ext cx="3038168" cy="3416320"/>
          </a:xfrm>
          <a:prstGeom prst="rect">
            <a:avLst/>
          </a:prstGeom>
          <a:noFill/>
        </p:spPr>
        <p:txBody>
          <a:bodyPr wrap="square" rtlCol="0">
            <a:spAutoFit/>
          </a:bodyPr>
          <a:lstStyle/>
          <a:p>
            <a:r>
              <a:rPr lang="en-US" dirty="0" smtClean="0"/>
              <a:t>4x shadow copy</a:t>
            </a:r>
          </a:p>
          <a:p>
            <a:endParaRPr lang="en-US" dirty="0" smtClean="0"/>
          </a:p>
          <a:p>
            <a:r>
              <a:rPr lang="en-US" dirty="0" smtClean="0"/>
              <a:t>Displayed when the left mouse button goes down and hidden when it comes up</a:t>
            </a:r>
          </a:p>
          <a:p>
            <a:endParaRPr lang="en-US" dirty="0" smtClean="0"/>
          </a:p>
          <a:p>
            <a:r>
              <a:rPr lang="en-US" dirty="0" smtClean="0"/>
              <a:t>Clipped to a circular region that forms the lens of the magnifying glass</a:t>
            </a:r>
          </a:p>
          <a:p>
            <a:endParaRPr lang="en-US" dirty="0" smtClean="0"/>
          </a:p>
          <a:p>
            <a:r>
              <a:rPr lang="en-US" dirty="0" smtClean="0"/>
              <a:t>Moves as the mouse moves so points in the scenes coincide</a:t>
            </a:r>
            <a:endParaRPr lang="en-US" dirty="0"/>
          </a:p>
        </p:txBody>
      </p:sp>
      <p:cxnSp>
        <p:nvCxnSpPr>
          <p:cNvPr id="11" name="Straight Arrow Connector 10"/>
          <p:cNvCxnSpPr/>
          <p:nvPr/>
        </p:nvCxnSpPr>
        <p:spPr>
          <a:xfrm rot="16200000" flipH="1">
            <a:off x="3480618" y="2340079"/>
            <a:ext cx="1740312" cy="835742"/>
          </a:xfrm>
          <a:prstGeom prst="straightConnector1">
            <a:avLst/>
          </a:prstGeom>
          <a:ln w="38100">
            <a:solidFill>
              <a:srgbClr val="F6AE1E"/>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Generating a Shadow Copy</a:t>
            </a:r>
            <a:endParaRPr lang="en-US" dirty="0"/>
          </a:p>
        </p:txBody>
      </p:sp>
      <p:sp>
        <p:nvSpPr>
          <p:cNvPr id="3" name="Content Placeholder 2"/>
          <p:cNvSpPr>
            <a:spLocks noGrp="1"/>
          </p:cNvSpPr>
          <p:nvPr>
            <p:ph idx="1"/>
          </p:nvPr>
        </p:nvSpPr>
        <p:spPr/>
        <p:txBody>
          <a:bodyPr/>
          <a:lstStyle/>
          <a:p>
            <a:r>
              <a:rPr lang="en-US" dirty="0" smtClean="0"/>
              <a:t>Silverlight 2</a:t>
            </a:r>
          </a:p>
          <a:p>
            <a:pPr lvl="1"/>
            <a:r>
              <a:rPr lang="en-US" dirty="0" smtClean="0"/>
              <a:t>No ability to clone XAML objects</a:t>
            </a:r>
          </a:p>
          <a:p>
            <a:pPr lvl="1"/>
            <a:r>
              <a:rPr lang="en-US" dirty="0" smtClean="0"/>
              <a:t>No ability to render XAML objects to an image</a:t>
            </a:r>
          </a:p>
          <a:p>
            <a:pPr lvl="1"/>
            <a:r>
              <a:rPr lang="en-US" dirty="0" smtClean="0"/>
              <a:t>Recourse is cut-and-paste</a:t>
            </a:r>
          </a:p>
          <a:p>
            <a:r>
              <a:rPr lang="en-US" dirty="0" smtClean="0"/>
              <a:t>Silverlight 3</a:t>
            </a:r>
          </a:p>
          <a:p>
            <a:pPr lvl="1"/>
            <a:r>
              <a:rPr lang="en-US" dirty="0" smtClean="0"/>
              <a:t>Still no ability to clone XAML objects</a:t>
            </a:r>
          </a:p>
          <a:p>
            <a:pPr lvl="1"/>
            <a:r>
              <a:rPr lang="en-US" dirty="0" err="1" smtClean="0"/>
              <a:t>WriteableBitmap.Render</a:t>
            </a:r>
            <a:r>
              <a:rPr lang="en-US" dirty="0" smtClean="0"/>
              <a:t> to the rescue!</a:t>
            </a:r>
            <a:endParaRPr lang="en-US"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Magnifier</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Behaviors</a:t>
            </a:r>
            <a:endParaRPr lang="en-US" dirty="0"/>
          </a:p>
        </p:txBody>
      </p:sp>
      <p:sp>
        <p:nvSpPr>
          <p:cNvPr id="3" name="Content Placeholder 2"/>
          <p:cNvSpPr>
            <a:spLocks noGrp="1"/>
          </p:cNvSpPr>
          <p:nvPr>
            <p:ph idx="1"/>
          </p:nvPr>
        </p:nvSpPr>
        <p:spPr/>
        <p:txBody>
          <a:bodyPr/>
          <a:lstStyle/>
          <a:p>
            <a:r>
              <a:rPr lang="en-US" dirty="0" smtClean="0"/>
              <a:t>Introduced in Silverlight 3 and Blend 3</a:t>
            </a:r>
          </a:p>
          <a:p>
            <a:r>
              <a:rPr lang="en-US" dirty="0" smtClean="0"/>
              <a:t>Wrap behavioral logic in easy-to-use classes</a:t>
            </a:r>
          </a:p>
          <a:p>
            <a:pPr lvl="1"/>
            <a:r>
              <a:rPr lang="en-US" dirty="0" smtClean="0"/>
              <a:t>Usually pair triggers with actions</a:t>
            </a:r>
          </a:p>
          <a:p>
            <a:pPr lvl="2"/>
            <a:r>
              <a:rPr lang="en-US" dirty="0" smtClean="0"/>
              <a:t>e.g., </a:t>
            </a:r>
            <a:r>
              <a:rPr lang="en-US" dirty="0" err="1" smtClean="0"/>
              <a:t>MouseEnter</a:t>
            </a:r>
            <a:r>
              <a:rPr lang="en-US" dirty="0" smtClean="0"/>
              <a:t> -&gt; Change opacity of element</a:t>
            </a:r>
          </a:p>
          <a:p>
            <a:pPr lvl="1"/>
            <a:r>
              <a:rPr lang="en-US" dirty="0" smtClean="0"/>
              <a:t>Attach to XAML object with simple declarative syntax (or drag-and-drop in Blend)</a:t>
            </a:r>
          </a:p>
          <a:p>
            <a:r>
              <a:rPr lang="en-US" dirty="0" smtClean="0"/>
              <a:t>Derive from Behavior or Behavior&lt;T&gt;</a:t>
            </a: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Implementing a Behavior</a:t>
            </a:r>
            <a:endParaRPr lang="en-US" dirty="0"/>
          </a:p>
        </p:txBody>
      </p:sp>
      <p:sp>
        <p:nvSpPr>
          <p:cNvPr id="9" name="Text Placeholder 8"/>
          <p:cNvSpPr>
            <a:spLocks noGrp="1"/>
          </p:cNvSpPr>
          <p:nvPr>
            <p:ph type="body" sz="quarter" idx="10"/>
          </p:nvPr>
        </p:nvSpPr>
        <p:spPr/>
        <p:txBody>
          <a:bodyPr/>
          <a:lstStyle/>
          <a:p>
            <a:r>
              <a:rPr lang="en-US" sz="1800" dirty="0" smtClean="0"/>
              <a:t>public class </a:t>
            </a:r>
            <a:r>
              <a:rPr lang="en-US" sz="1800" dirty="0" err="1" smtClean="0"/>
              <a:t>DisappearBehavior</a:t>
            </a:r>
            <a:r>
              <a:rPr lang="en-US" sz="1800" dirty="0" smtClean="0"/>
              <a:t> : Behavior&lt;</a:t>
            </a:r>
            <a:r>
              <a:rPr lang="en-US" sz="1800" dirty="0" err="1" smtClean="0"/>
              <a:t>UIElement</a:t>
            </a:r>
            <a:r>
              <a:rPr lang="en-US" sz="1800" dirty="0" smtClean="0"/>
              <a:t>&gt;</a:t>
            </a:r>
          </a:p>
          <a:p>
            <a:r>
              <a:rPr lang="en-US" sz="1800" dirty="0" smtClean="0"/>
              <a:t>{</a:t>
            </a:r>
          </a:p>
          <a:p>
            <a:r>
              <a:rPr lang="en-US" sz="1800" dirty="0" smtClean="0"/>
              <a:t>    protected override void </a:t>
            </a:r>
            <a:r>
              <a:rPr lang="en-US" sz="1800" dirty="0" err="1" smtClean="0"/>
              <a:t>OnAttached</a:t>
            </a:r>
            <a:r>
              <a:rPr lang="en-US" sz="1800" dirty="0" smtClean="0"/>
              <a:t>()</a:t>
            </a:r>
          </a:p>
          <a:p>
            <a:r>
              <a:rPr lang="en-US" sz="1800" dirty="0" smtClean="0"/>
              <a:t>    {</a:t>
            </a:r>
          </a:p>
          <a:p>
            <a:r>
              <a:rPr lang="en-US" sz="1800" dirty="0" smtClean="0"/>
              <a:t>        </a:t>
            </a:r>
            <a:r>
              <a:rPr lang="en-US" sz="1800" dirty="0" err="1" smtClean="0"/>
              <a:t>base.OnAttached</a:t>
            </a:r>
            <a:r>
              <a:rPr lang="en-US" sz="1800" dirty="0" smtClean="0"/>
              <a:t>();</a:t>
            </a:r>
          </a:p>
          <a:p>
            <a:r>
              <a:rPr lang="en-US" sz="1800" dirty="0" smtClean="0"/>
              <a:t>        </a:t>
            </a:r>
            <a:r>
              <a:rPr lang="en-US" sz="1800" dirty="0" err="1" smtClean="0"/>
              <a:t>AssociatedObject.MouseLeftButtonDown</a:t>
            </a:r>
            <a:r>
              <a:rPr lang="en-US" sz="1800" dirty="0" smtClean="0"/>
              <a:t> += </a:t>
            </a:r>
            <a:r>
              <a:rPr lang="en-US" sz="1800" dirty="0" err="1" smtClean="0"/>
              <a:t>OnClick</a:t>
            </a:r>
            <a:r>
              <a:rPr lang="en-US" sz="1800" dirty="0" smtClean="0"/>
              <a:t>;</a:t>
            </a:r>
          </a:p>
          <a:p>
            <a:r>
              <a:rPr lang="en-US" sz="1800" dirty="0" smtClean="0"/>
              <a:t>    }</a:t>
            </a:r>
          </a:p>
          <a:p>
            <a:endParaRPr lang="en-US" sz="1800" dirty="0" smtClean="0"/>
          </a:p>
          <a:p>
            <a:r>
              <a:rPr lang="en-US" sz="1800" dirty="0" smtClean="0"/>
              <a:t>    private void </a:t>
            </a:r>
            <a:r>
              <a:rPr lang="en-US" sz="1800" dirty="0" err="1" smtClean="0"/>
              <a:t>OnClick</a:t>
            </a:r>
            <a:r>
              <a:rPr lang="en-US" sz="1800" dirty="0" smtClean="0"/>
              <a:t>(object sender, </a:t>
            </a:r>
            <a:r>
              <a:rPr lang="en-US" sz="1800" dirty="0" err="1" smtClean="0"/>
              <a:t>MouseButtonEventArgs</a:t>
            </a:r>
            <a:r>
              <a:rPr lang="en-US" sz="1800" dirty="0" smtClean="0"/>
              <a:t> e)</a:t>
            </a:r>
          </a:p>
          <a:p>
            <a:r>
              <a:rPr lang="en-US" sz="1800" dirty="0" smtClean="0"/>
              <a:t>    {</a:t>
            </a:r>
          </a:p>
          <a:p>
            <a:r>
              <a:rPr lang="en-US" sz="1800" dirty="0" smtClean="0"/>
              <a:t>        </a:t>
            </a:r>
            <a:r>
              <a:rPr lang="en-US" sz="1800" dirty="0" err="1" smtClean="0"/>
              <a:t>AssociatedObject.Visibility</a:t>
            </a:r>
            <a:r>
              <a:rPr lang="en-US" sz="1800" dirty="0" smtClean="0"/>
              <a:t> = </a:t>
            </a:r>
            <a:r>
              <a:rPr lang="en-US" sz="1800" dirty="0" err="1" smtClean="0"/>
              <a:t>Visibility.Collapsed</a:t>
            </a:r>
            <a:r>
              <a:rPr lang="en-US" sz="1800" dirty="0" smtClean="0"/>
              <a:t>;</a:t>
            </a:r>
          </a:p>
          <a:p>
            <a:r>
              <a:rPr lang="en-US" sz="1800" dirty="0" smtClean="0"/>
              <a:t>    }</a:t>
            </a:r>
          </a:p>
          <a:p>
            <a:endParaRPr lang="en-US" sz="1800" dirty="0" smtClean="0"/>
          </a:p>
          <a:p>
            <a:r>
              <a:rPr lang="en-US" sz="1800" dirty="0" smtClean="0"/>
              <a:t>    protected override void </a:t>
            </a:r>
            <a:r>
              <a:rPr lang="en-US" sz="1800" dirty="0" err="1" smtClean="0"/>
              <a:t>OnDetaching</a:t>
            </a:r>
            <a:r>
              <a:rPr lang="en-US" sz="1800" dirty="0" smtClean="0"/>
              <a:t>()</a:t>
            </a:r>
          </a:p>
          <a:p>
            <a:r>
              <a:rPr lang="en-US" sz="1800" dirty="0" smtClean="0"/>
              <a:t>    {</a:t>
            </a:r>
          </a:p>
          <a:p>
            <a:r>
              <a:rPr lang="en-US" sz="1800" dirty="0" smtClean="0"/>
              <a:t>        </a:t>
            </a:r>
            <a:r>
              <a:rPr lang="en-US" sz="1800" dirty="0" err="1" smtClean="0"/>
              <a:t>base.OnDetaching</a:t>
            </a:r>
            <a:r>
              <a:rPr lang="en-US" sz="1800" dirty="0" smtClean="0"/>
              <a:t>();</a:t>
            </a:r>
          </a:p>
          <a:p>
            <a:r>
              <a:rPr lang="en-US" sz="1800" dirty="0" smtClean="0"/>
              <a:t>        </a:t>
            </a:r>
            <a:r>
              <a:rPr lang="en-US" sz="1800" dirty="0" err="1" smtClean="0"/>
              <a:t>AssociatedObject.MouseLeftButtonDown</a:t>
            </a:r>
            <a:r>
              <a:rPr lang="en-US" sz="1800" dirty="0" smtClean="0"/>
              <a:t> -= </a:t>
            </a:r>
            <a:r>
              <a:rPr lang="en-US" sz="1800" dirty="0" err="1" smtClean="0"/>
              <a:t>OnClick</a:t>
            </a:r>
            <a:r>
              <a:rPr lang="en-US" sz="1800" dirty="0" smtClean="0"/>
              <a:t>;</a:t>
            </a:r>
          </a:p>
          <a:p>
            <a:r>
              <a:rPr lang="en-US" sz="1800" dirty="0" smtClean="0"/>
              <a:t>    }</a:t>
            </a:r>
          </a:p>
          <a:p>
            <a:r>
              <a:rPr lang="en-US" sz="1800" dirty="0" smtClean="0"/>
              <a:t>}</a:t>
            </a:r>
          </a:p>
          <a:p>
            <a:endParaRPr lang="en-US" sz="1800" dirty="0" smtClean="0"/>
          </a:p>
          <a:p>
            <a:endParaRPr lang="en-US" sz="1800" dirty="0" smtClean="0"/>
          </a:p>
          <a:p>
            <a:endParaRPr lang="en-US" sz="1800" dirty="0" smtClean="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Cool Graphics, Hot Code: Visual Effects in Silverlight</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4475221" y="5672710"/>
            <a:ext cx="4067888" cy="461665"/>
          </a:xfrm>
        </p:spPr>
        <p:txBody>
          <a:bodyPr/>
          <a:lstStyle/>
          <a:p>
            <a:r>
              <a:rPr lang="en-US" dirty="0" smtClean="0"/>
              <a:t>Jeff Prosise</a:t>
            </a:r>
            <a:endParaRPr lang="en-US" dirty="0" smtClean="0">
              <a:solidFill>
                <a:schemeClr val="tx1"/>
              </a:solidFill>
            </a:endParaRPr>
          </a:p>
          <a:p>
            <a:r>
              <a:rPr lang="en-US" dirty="0" smtClean="0"/>
              <a:t>Wintellect (www.wintellect.com)</a:t>
            </a:r>
            <a:endParaRPr lang="en-US" dirty="0" smtClean="0">
              <a:solidFill>
                <a:schemeClr val="tx1"/>
              </a:solidFill>
            </a:endParaRPr>
          </a:p>
          <a:p>
            <a:r>
              <a:rPr lang="en-US" dirty="0" smtClean="0">
                <a:solidFill>
                  <a:schemeClr val="tx1"/>
                </a:solidFill>
              </a:rPr>
              <a:t>Session Code: WIA307 </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Applying a Behavior</a:t>
            </a:r>
            <a:endParaRPr lang="en-US" dirty="0"/>
          </a:p>
        </p:txBody>
      </p:sp>
      <p:sp>
        <p:nvSpPr>
          <p:cNvPr id="9" name="Text Placeholder 8"/>
          <p:cNvSpPr>
            <a:spLocks noGrp="1"/>
          </p:cNvSpPr>
          <p:nvPr>
            <p:ph type="body" sz="quarter" idx="10"/>
          </p:nvPr>
        </p:nvSpPr>
        <p:spPr/>
        <p:txBody>
          <a:bodyPr/>
          <a:lstStyle/>
          <a:p>
            <a:r>
              <a:rPr lang="en-US" sz="2000" dirty="0" smtClean="0"/>
              <a:t>&lt;Rectangle Width="300" Height="200" Fill="Red"&gt;</a:t>
            </a:r>
          </a:p>
          <a:p>
            <a:r>
              <a:rPr lang="en-US" sz="2000" dirty="0" smtClean="0"/>
              <a:t>  &lt;i:Interaction.Behaviors&gt;</a:t>
            </a:r>
          </a:p>
          <a:p>
            <a:r>
              <a:rPr lang="en-US" sz="2000" dirty="0" smtClean="0"/>
              <a:t>    &lt;</a:t>
            </a:r>
            <a:r>
              <a:rPr lang="en-US" sz="2000" dirty="0" err="1" smtClean="0"/>
              <a:t>local:DisappearBehavior</a:t>
            </a:r>
            <a:r>
              <a:rPr lang="en-US" sz="2000" dirty="0" smtClean="0"/>
              <a:t> /&gt;</a:t>
            </a:r>
          </a:p>
          <a:p>
            <a:r>
              <a:rPr lang="en-US" sz="2000" dirty="0" smtClean="0"/>
              <a:t>  &lt;/i:Interaction.Behaviors&gt;</a:t>
            </a:r>
          </a:p>
          <a:p>
            <a:r>
              <a:rPr lang="en-US" sz="2000" dirty="0" smtClean="0"/>
              <a:t>&lt;/Rectangle&gt;</a:t>
            </a:r>
          </a:p>
          <a:p>
            <a:endParaRPr lang="en-US" sz="2000" dirty="0" smtClean="0"/>
          </a:p>
          <a:p>
            <a:endParaRPr lang="en-US" sz="2000" dirty="0" smtClean="0"/>
          </a:p>
          <a:p>
            <a:endParaRPr lang="en-US" sz="2000" dirty="0" smtClean="0"/>
          </a:p>
        </p:txBody>
      </p:sp>
      <p:sp>
        <p:nvSpPr>
          <p:cNvPr id="4" name="TextBox 3"/>
          <p:cNvSpPr txBox="1"/>
          <p:nvPr/>
        </p:nvSpPr>
        <p:spPr>
          <a:xfrm>
            <a:off x="2556387" y="4798142"/>
            <a:ext cx="5594555" cy="707886"/>
          </a:xfrm>
          <a:prstGeom prst="rect">
            <a:avLst/>
          </a:prstGeom>
          <a:noFill/>
        </p:spPr>
        <p:txBody>
          <a:bodyPr wrap="square" rtlCol="0">
            <a:spAutoFit/>
          </a:bodyPr>
          <a:lstStyle/>
          <a:p>
            <a:r>
              <a:rPr lang="en-US" sz="2000" dirty="0" smtClean="0">
                <a:solidFill>
                  <a:schemeClr val="bg1"/>
                </a:solidFill>
                <a:latin typeface="Comic Sans MS" pitchFamily="66" charset="0"/>
              </a:rPr>
              <a:t>"</a:t>
            </a:r>
            <a:r>
              <a:rPr lang="en-US" sz="2000" dirty="0" err="1" smtClean="0">
                <a:solidFill>
                  <a:schemeClr val="bg1"/>
                </a:solidFill>
                <a:latin typeface="Comic Sans MS" pitchFamily="66" charset="0"/>
              </a:rPr>
              <a:t>i</a:t>
            </a:r>
            <a:r>
              <a:rPr lang="en-US" sz="2000" dirty="0" smtClean="0">
                <a:solidFill>
                  <a:schemeClr val="bg1"/>
                </a:solidFill>
                <a:latin typeface="Comic Sans MS" pitchFamily="66" charset="0"/>
              </a:rPr>
              <a:t>" refers to </a:t>
            </a:r>
            <a:r>
              <a:rPr lang="en-US" sz="2000" dirty="0" err="1" smtClean="0">
                <a:solidFill>
                  <a:schemeClr val="bg1"/>
                </a:solidFill>
                <a:latin typeface="Comic Sans MS" pitchFamily="66" charset="0"/>
              </a:rPr>
              <a:t>System.Windows.Interactivity</a:t>
            </a:r>
            <a:r>
              <a:rPr lang="en-US" sz="2000" dirty="0" smtClean="0">
                <a:solidFill>
                  <a:schemeClr val="bg1"/>
                </a:solidFill>
                <a:latin typeface="Comic Sans MS" pitchFamily="66" charset="0"/>
              </a:rPr>
              <a:t> namespace in the assembly of the same name</a:t>
            </a:r>
            <a:endParaRPr lang="en-US" sz="2000" dirty="0">
              <a:solidFill>
                <a:schemeClr val="bg1"/>
              </a:solidFill>
              <a:latin typeface="Comic Sans MS" pitchFamily="66" charset="0"/>
            </a:endParaRPr>
          </a:p>
        </p:txBody>
      </p:sp>
      <p:sp>
        <p:nvSpPr>
          <p:cNvPr id="6" name="Line 6"/>
          <p:cNvSpPr>
            <a:spLocks noChangeShapeType="1"/>
          </p:cNvSpPr>
          <p:nvPr/>
        </p:nvSpPr>
        <p:spPr bwMode="auto">
          <a:xfrm flipH="1" flipV="1">
            <a:off x="2585882" y="2900516"/>
            <a:ext cx="1071717" cy="1877961"/>
          </a:xfrm>
          <a:prstGeom prst="line">
            <a:avLst/>
          </a:prstGeom>
          <a:noFill/>
          <a:ln w="57150">
            <a:solidFill>
              <a:srgbClr val="F6BF69"/>
            </a:solidFill>
            <a:round/>
            <a:headEnd/>
            <a:tailEnd type="triangle" w="lg" len="lg"/>
          </a:ln>
        </p:spPr>
        <p:txBody>
          <a:bodyPr wrap="square" tIns="91440" bIns="91440" anchor="ctr">
            <a:spAutoFit/>
          </a:bodyPr>
          <a:lstStyle/>
          <a:p>
            <a:endParaRPr lang="en-US"/>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Behaviors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Reflections</a:t>
            </a:r>
            <a:endParaRPr lang="en-US" dirty="0"/>
          </a:p>
        </p:txBody>
      </p:sp>
      <p:sp>
        <p:nvSpPr>
          <p:cNvPr id="3" name="Content Placeholder 2"/>
          <p:cNvSpPr>
            <a:spLocks noGrp="1"/>
          </p:cNvSpPr>
          <p:nvPr>
            <p:ph idx="1"/>
          </p:nvPr>
        </p:nvSpPr>
        <p:spPr/>
        <p:txBody>
          <a:bodyPr/>
          <a:lstStyle/>
          <a:p>
            <a:r>
              <a:rPr lang="en-US" dirty="0" smtClean="0"/>
              <a:t>Create "wet-floor" effects programmatically</a:t>
            </a:r>
          </a:p>
          <a:p>
            <a:r>
              <a:rPr lang="en-US" dirty="0" smtClean="0"/>
              <a:t>Use </a:t>
            </a:r>
            <a:r>
              <a:rPr lang="en-US" dirty="0" err="1" smtClean="0"/>
              <a:t>WriteableBitmap.Render</a:t>
            </a:r>
            <a:r>
              <a:rPr lang="en-US" dirty="0" smtClean="0"/>
              <a:t> to do the work</a:t>
            </a:r>
          </a:p>
          <a:p>
            <a:endParaRPr lang="en-US" dirty="0"/>
          </a:p>
        </p:txBody>
      </p:sp>
      <p:pic>
        <p:nvPicPr>
          <p:cNvPr id="3074" name="Picture 2"/>
          <p:cNvPicPr>
            <a:picLocks noChangeAspect="1" noChangeArrowheads="1"/>
          </p:cNvPicPr>
          <p:nvPr/>
        </p:nvPicPr>
        <p:blipFill>
          <a:blip r:embed="rId3"/>
          <a:srcRect/>
          <a:stretch>
            <a:fillRect/>
          </a:stretch>
        </p:blipFill>
        <p:spPr bwMode="auto">
          <a:xfrm>
            <a:off x="3273682" y="2665157"/>
            <a:ext cx="2035969" cy="3343275"/>
          </a:xfrm>
          <a:prstGeom prst="rect">
            <a:avLst/>
          </a:prstGeom>
          <a:noFill/>
          <a:ln w="9525">
            <a:noFill/>
            <a:miter lim="800000"/>
            <a:headEnd/>
            <a:tailEnd/>
          </a:ln>
        </p:spPr>
      </p:pic>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Generating a Reflection</a:t>
            </a:r>
            <a:endParaRPr lang="en-US" dirty="0"/>
          </a:p>
        </p:txBody>
      </p:sp>
      <p:sp>
        <p:nvSpPr>
          <p:cNvPr id="9" name="Text Placeholder 8"/>
          <p:cNvSpPr>
            <a:spLocks noGrp="1"/>
          </p:cNvSpPr>
          <p:nvPr>
            <p:ph type="body" sz="quarter" idx="10"/>
          </p:nvPr>
        </p:nvSpPr>
        <p:spPr/>
        <p:txBody>
          <a:bodyPr/>
          <a:lstStyle/>
          <a:p>
            <a:r>
              <a:rPr lang="en-US" sz="2000" dirty="0" smtClean="0"/>
              <a:t>// XAML</a:t>
            </a:r>
          </a:p>
          <a:p>
            <a:r>
              <a:rPr lang="en-US" sz="2000" dirty="0" smtClean="0"/>
              <a:t>&lt;Canvas x:Name="Main" Width="400" Height="400"&gt;</a:t>
            </a:r>
          </a:p>
          <a:p>
            <a:r>
              <a:rPr lang="en-US" sz="2000" dirty="0" smtClean="0"/>
              <a:t>  ...</a:t>
            </a:r>
          </a:p>
          <a:p>
            <a:r>
              <a:rPr lang="en-US" sz="2000" dirty="0" smtClean="0"/>
              <a:t>&lt;/Canvas&gt;</a:t>
            </a:r>
          </a:p>
          <a:p>
            <a:r>
              <a:rPr lang="en-US" sz="2000" dirty="0" smtClean="0"/>
              <a:t>&lt;Image x:Name="Reflection" Opacity="0.3" Stretch="None"&gt;</a:t>
            </a:r>
          </a:p>
          <a:p>
            <a:r>
              <a:rPr lang="en-US" sz="2000" dirty="0" smtClean="0"/>
              <a:t>  &lt;</a:t>
            </a:r>
            <a:r>
              <a:rPr lang="en-US" sz="2000" dirty="0" err="1" smtClean="0"/>
              <a:t>Image.RenderTransform</a:t>
            </a:r>
            <a:r>
              <a:rPr lang="en-US" sz="2000" dirty="0" smtClean="0"/>
              <a:t>&gt;</a:t>
            </a:r>
          </a:p>
          <a:p>
            <a:r>
              <a:rPr lang="en-US" sz="2000" dirty="0" smtClean="0"/>
              <a:t>    &lt;</a:t>
            </a:r>
            <a:r>
              <a:rPr lang="en-US" sz="2000" dirty="0" err="1" smtClean="0"/>
              <a:t>ScaleTransform</a:t>
            </a:r>
            <a:r>
              <a:rPr lang="en-US" sz="2000" dirty="0" smtClean="0"/>
              <a:t> </a:t>
            </a:r>
            <a:r>
              <a:rPr lang="en-US" sz="2000" dirty="0" err="1" smtClean="0"/>
              <a:t>ScaleY</a:t>
            </a:r>
            <a:r>
              <a:rPr lang="en-US" sz="2000" dirty="0" smtClean="0"/>
              <a:t>="-1" /&gt;</a:t>
            </a:r>
          </a:p>
          <a:p>
            <a:r>
              <a:rPr lang="en-US" sz="2000" dirty="0" smtClean="0"/>
              <a:t>  &lt;/</a:t>
            </a:r>
            <a:r>
              <a:rPr lang="en-US" sz="2000" dirty="0" err="1" smtClean="0"/>
              <a:t>Image.RenderTransform</a:t>
            </a:r>
            <a:r>
              <a:rPr lang="en-US" sz="2000" dirty="0" smtClean="0"/>
              <a:t>&gt;</a:t>
            </a:r>
          </a:p>
          <a:p>
            <a:r>
              <a:rPr lang="en-US" sz="2000" dirty="0" smtClean="0"/>
              <a:t>&lt;/Image&gt;</a:t>
            </a:r>
          </a:p>
          <a:p>
            <a:endParaRPr lang="en-US" sz="2000" dirty="0" smtClean="0"/>
          </a:p>
          <a:p>
            <a:r>
              <a:rPr lang="en-US" sz="2000" dirty="0" smtClean="0"/>
              <a:t>// C#</a:t>
            </a:r>
          </a:p>
          <a:p>
            <a:r>
              <a:rPr lang="en-US" sz="2000" dirty="0" err="1" smtClean="0"/>
              <a:t>WriteableBitmap</a:t>
            </a:r>
            <a:r>
              <a:rPr lang="en-US" sz="2000" dirty="0" smtClean="0"/>
              <a:t> bitmap = new </a:t>
            </a:r>
            <a:r>
              <a:rPr lang="en-US" sz="2000" dirty="0" err="1" smtClean="0"/>
              <a:t>WriteableBitmap</a:t>
            </a:r>
            <a:endParaRPr lang="en-US" sz="2000" dirty="0" smtClean="0"/>
          </a:p>
          <a:p>
            <a:r>
              <a:rPr lang="en-US" sz="2000" dirty="0" smtClean="0"/>
              <a:t>    ((</a:t>
            </a:r>
            <a:r>
              <a:rPr lang="en-US" sz="2000" dirty="0" err="1" smtClean="0"/>
              <a:t>int</a:t>
            </a:r>
            <a:r>
              <a:rPr lang="en-US" sz="2000" dirty="0" smtClean="0"/>
              <a:t>)</a:t>
            </a:r>
            <a:r>
              <a:rPr lang="en-US" sz="2000" dirty="0" err="1" smtClean="0"/>
              <a:t>Main.Width</a:t>
            </a:r>
            <a:r>
              <a:rPr lang="en-US" sz="2000" dirty="0" smtClean="0"/>
              <a:t>, (</a:t>
            </a:r>
            <a:r>
              <a:rPr lang="en-US" sz="2000" dirty="0" err="1" smtClean="0"/>
              <a:t>int</a:t>
            </a:r>
            <a:r>
              <a:rPr lang="en-US" sz="2000" dirty="0" smtClean="0"/>
              <a:t>)</a:t>
            </a:r>
            <a:r>
              <a:rPr lang="en-US" sz="2000" dirty="0" err="1" smtClean="0"/>
              <a:t>Main.Height</a:t>
            </a:r>
            <a:r>
              <a:rPr lang="en-US" sz="2000" dirty="0" smtClean="0"/>
              <a:t>);</a:t>
            </a:r>
          </a:p>
          <a:p>
            <a:r>
              <a:rPr lang="en-US" sz="2000" dirty="0" err="1" smtClean="0"/>
              <a:t>bitmap.Render</a:t>
            </a:r>
            <a:r>
              <a:rPr lang="en-US" sz="2000" dirty="0" smtClean="0"/>
              <a:t>(Main, null);</a:t>
            </a:r>
          </a:p>
          <a:p>
            <a:r>
              <a:rPr lang="en-US" sz="2000" dirty="0" err="1" smtClean="0"/>
              <a:t>bitmap.Invalidate</a:t>
            </a:r>
            <a:r>
              <a:rPr lang="en-US" sz="2000" dirty="0" smtClean="0"/>
              <a:t>();</a:t>
            </a:r>
          </a:p>
          <a:p>
            <a:r>
              <a:rPr lang="en-US" sz="2000" dirty="0" err="1" smtClean="0"/>
              <a:t>Reflection.Source</a:t>
            </a:r>
            <a:r>
              <a:rPr lang="en-US" sz="2000" dirty="0" smtClean="0"/>
              <a:t> = bitmap;</a:t>
            </a:r>
          </a:p>
          <a:p>
            <a:endParaRPr lang="en-US" sz="2000" dirty="0" smtClean="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Reflection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(Pixel </a:t>
            </a:r>
            <a:r>
              <a:rPr lang="en-US" dirty="0" err="1" smtClean="0"/>
              <a:t>Shaders</a:t>
            </a:r>
            <a:r>
              <a:rPr lang="en-US" dirty="0" smtClean="0"/>
              <a:t>)</a:t>
            </a:r>
            <a:endParaRPr lang="en-US" dirty="0"/>
          </a:p>
        </p:txBody>
      </p:sp>
      <p:sp>
        <p:nvSpPr>
          <p:cNvPr id="3" name="Content Placeholder 2"/>
          <p:cNvSpPr>
            <a:spLocks noGrp="1"/>
          </p:cNvSpPr>
          <p:nvPr>
            <p:ph idx="1"/>
          </p:nvPr>
        </p:nvSpPr>
        <p:spPr/>
        <p:txBody>
          <a:bodyPr/>
          <a:lstStyle/>
          <a:p>
            <a:r>
              <a:rPr lang="en-US" dirty="0" smtClean="0"/>
              <a:t>Apply pixel effects to visual XAML objects</a:t>
            </a:r>
          </a:p>
          <a:p>
            <a:r>
              <a:rPr lang="en-US" dirty="0" smtClean="0"/>
              <a:t>Applied through </a:t>
            </a:r>
            <a:r>
              <a:rPr lang="en-US" dirty="0" err="1" smtClean="0"/>
              <a:t>UIElement.Effect</a:t>
            </a:r>
            <a:r>
              <a:rPr lang="en-US" dirty="0" smtClean="0"/>
              <a:t> property</a:t>
            </a:r>
          </a:p>
          <a:p>
            <a:r>
              <a:rPr lang="en-US" dirty="0" smtClean="0"/>
              <a:t>Two </a:t>
            </a:r>
            <a:r>
              <a:rPr lang="en-US" dirty="0" err="1" smtClean="0"/>
              <a:t>shaders</a:t>
            </a:r>
            <a:r>
              <a:rPr lang="en-US" dirty="0" smtClean="0"/>
              <a:t>/effects included in Silverlight 3</a:t>
            </a:r>
          </a:p>
          <a:p>
            <a:pPr lvl="1"/>
            <a:r>
              <a:rPr lang="en-US" dirty="0" err="1" smtClean="0"/>
              <a:t>BlurEffect</a:t>
            </a:r>
            <a:endParaRPr lang="en-US" dirty="0" smtClean="0"/>
          </a:p>
          <a:p>
            <a:pPr lvl="1"/>
            <a:r>
              <a:rPr lang="en-US" dirty="0" err="1" smtClean="0"/>
              <a:t>DropShadowEffect</a:t>
            </a:r>
            <a:endParaRPr lang="en-US" dirty="0" smtClean="0"/>
          </a:p>
          <a:p>
            <a:r>
              <a:rPr lang="en-US" dirty="0" smtClean="0"/>
              <a:t>Always rendered by CPU (never by GPU)</a:t>
            </a:r>
          </a:p>
          <a:p>
            <a:r>
              <a:rPr lang="en-US" dirty="0" smtClean="0"/>
              <a:t>Custom effects supported, too</a:t>
            </a:r>
          </a:p>
          <a:p>
            <a:pPr lvl="1"/>
            <a:r>
              <a:rPr lang="en-US" dirty="0" smtClean="0"/>
              <a:t>Library available at http://wpffx.codeplex.com/</a:t>
            </a:r>
          </a:p>
          <a:p>
            <a:endParaRPr lang="en-US" dirty="0" smtClean="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BlurEffect</a:t>
            </a:r>
            <a:endParaRPr lang="en-US" dirty="0"/>
          </a:p>
        </p:txBody>
      </p:sp>
      <p:sp>
        <p:nvSpPr>
          <p:cNvPr id="9" name="Text Placeholder 8"/>
          <p:cNvSpPr>
            <a:spLocks noGrp="1"/>
          </p:cNvSpPr>
          <p:nvPr>
            <p:ph type="body" sz="quarter" idx="10"/>
          </p:nvPr>
        </p:nvSpPr>
        <p:spPr/>
        <p:txBody>
          <a:bodyPr/>
          <a:lstStyle/>
          <a:p>
            <a:r>
              <a:rPr lang="en-US" sz="2000" dirty="0" smtClean="0"/>
              <a:t>&lt;</a:t>
            </a:r>
            <a:r>
              <a:rPr lang="en-US" sz="2000" dirty="0" err="1" smtClean="0"/>
              <a:t>TextBlock</a:t>
            </a:r>
            <a:r>
              <a:rPr lang="en-US" sz="2000" dirty="0" smtClean="0"/>
              <a:t> Text="Silverlight" Foreground="Black"</a:t>
            </a:r>
          </a:p>
          <a:p>
            <a:r>
              <a:rPr lang="en-US" sz="2000" dirty="0" smtClean="0"/>
              <a:t>  </a:t>
            </a:r>
            <a:r>
              <a:rPr lang="en-US" sz="2000" dirty="0" err="1" smtClean="0"/>
              <a:t>FontSize</a:t>
            </a:r>
            <a:r>
              <a:rPr lang="en-US" sz="2000" dirty="0" smtClean="0"/>
              <a:t>="64" </a:t>
            </a:r>
            <a:r>
              <a:rPr lang="en-US" sz="2000" dirty="0" err="1" smtClean="0"/>
              <a:t>FontWeight</a:t>
            </a:r>
            <a:r>
              <a:rPr lang="en-US" sz="2000" dirty="0" smtClean="0"/>
              <a:t>="Bold"&gt;</a:t>
            </a:r>
          </a:p>
          <a:p>
            <a:r>
              <a:rPr lang="en-US" sz="2000" dirty="0" smtClean="0"/>
              <a:t>  &lt;</a:t>
            </a:r>
            <a:r>
              <a:rPr lang="en-US" sz="2000" dirty="0" err="1" smtClean="0"/>
              <a:t>TextBlock.Effect</a:t>
            </a:r>
            <a:r>
              <a:rPr lang="en-US" sz="2000" dirty="0" smtClean="0"/>
              <a:t>&gt;</a:t>
            </a:r>
          </a:p>
          <a:p>
            <a:r>
              <a:rPr lang="en-US" sz="2000" dirty="0" smtClean="0"/>
              <a:t>    &lt;</a:t>
            </a:r>
            <a:r>
              <a:rPr lang="en-US" sz="2000" dirty="0" err="1" smtClean="0"/>
              <a:t>BlurEffect</a:t>
            </a:r>
            <a:r>
              <a:rPr lang="en-US" sz="2000" dirty="0" smtClean="0"/>
              <a:t> Radius="16" /&gt;</a:t>
            </a:r>
          </a:p>
          <a:p>
            <a:r>
              <a:rPr lang="en-US" sz="2000" dirty="0" smtClean="0"/>
              <a:t>  &lt;/</a:t>
            </a:r>
            <a:r>
              <a:rPr lang="en-US" sz="2000" dirty="0" err="1" smtClean="0"/>
              <a:t>TextBlock.Effect</a:t>
            </a:r>
            <a:r>
              <a:rPr lang="en-US" sz="2000" dirty="0" smtClean="0"/>
              <a:t>&gt;</a:t>
            </a:r>
          </a:p>
          <a:p>
            <a:r>
              <a:rPr lang="en-US" sz="2000" dirty="0" smtClean="0"/>
              <a:t>&lt;/</a:t>
            </a:r>
            <a:r>
              <a:rPr lang="en-US" sz="2000" dirty="0" err="1" smtClean="0"/>
              <a:t>TextBlock</a:t>
            </a:r>
            <a:r>
              <a:rPr lang="en-US" sz="2000" dirty="0" smtClean="0"/>
              <a:t>&gt;</a:t>
            </a:r>
          </a:p>
          <a:p>
            <a:endParaRPr lang="en-US" sz="2000" dirty="0" smtClean="0"/>
          </a:p>
          <a:p>
            <a:endParaRPr lang="en-US" sz="2000" dirty="0" smtClean="0"/>
          </a:p>
          <a:p>
            <a:endParaRPr lang="en-US" sz="2000" dirty="0" smtClean="0"/>
          </a:p>
        </p:txBody>
      </p:sp>
      <p:sp>
        <p:nvSpPr>
          <p:cNvPr id="4" name="Rounded Rectangle 3"/>
          <p:cNvSpPr/>
          <p:nvPr/>
        </p:nvSpPr>
        <p:spPr bwMode="auto">
          <a:xfrm>
            <a:off x="1524000" y="4267200"/>
            <a:ext cx="6096000" cy="1752600"/>
          </a:xfrm>
          <a:prstGeom prst="roundRect">
            <a:avLst/>
          </a:prstGeom>
          <a:solidFill>
            <a:schemeClr val="tx1"/>
          </a:solidFill>
          <a:ln w="12700" cap="flat" cmpd="sng" algn="ctr">
            <a:noFill/>
            <a:prstDash val="solid"/>
            <a:round/>
            <a:headEnd type="none" w="med" len="med"/>
            <a:tailEnd type="none" w="med" len="med"/>
          </a:ln>
          <a:effectLst>
            <a:softEdge rad="127000"/>
          </a:effectLst>
        </p:spPr>
        <p:txBody>
          <a:bodyPr vert="horz" wrap="square" lIns="91440" tIns="91440" rIns="91440" bIns="91440" numCol="1" rtlCol="0" anchor="ctr" anchorCtr="0" compatLnSpc="1">
            <a:prstTxWarp prst="textNoShape">
              <a:avLst/>
            </a:prstTxWarp>
            <a:noAutofit/>
          </a:bodyPr>
          <a:lstStyle/>
          <a:p>
            <a:endParaRPr lang="en-US" smtClean="0">
              <a:latin typeface="Arial" charset="0"/>
            </a:endParaRPr>
          </a:p>
        </p:txBody>
      </p:sp>
      <p:pic>
        <p:nvPicPr>
          <p:cNvPr id="6" name="Picture 2"/>
          <p:cNvPicPr>
            <a:picLocks noChangeAspect="1" noChangeArrowheads="1"/>
          </p:cNvPicPr>
          <p:nvPr/>
        </p:nvPicPr>
        <p:blipFill>
          <a:blip r:embed="rId3" cstate="print"/>
          <a:srcRect t="12000" b="18000"/>
          <a:stretch>
            <a:fillRect/>
          </a:stretch>
        </p:blipFill>
        <p:spPr bwMode="auto">
          <a:xfrm>
            <a:off x="2286000" y="4572000"/>
            <a:ext cx="4686300" cy="1066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DropShadowEffect</a:t>
            </a:r>
            <a:endParaRPr lang="en-US" dirty="0"/>
          </a:p>
        </p:txBody>
      </p:sp>
      <p:sp>
        <p:nvSpPr>
          <p:cNvPr id="9" name="Text Placeholder 8"/>
          <p:cNvSpPr>
            <a:spLocks noGrp="1"/>
          </p:cNvSpPr>
          <p:nvPr>
            <p:ph type="body" sz="quarter" idx="10"/>
          </p:nvPr>
        </p:nvSpPr>
        <p:spPr/>
        <p:txBody>
          <a:bodyPr/>
          <a:lstStyle/>
          <a:p>
            <a:r>
              <a:rPr lang="en-US" sz="2000" dirty="0" smtClean="0"/>
              <a:t>&lt;</a:t>
            </a:r>
            <a:r>
              <a:rPr lang="en-US" sz="2000" dirty="0" err="1" smtClean="0"/>
              <a:t>TextBlock</a:t>
            </a:r>
            <a:r>
              <a:rPr lang="en-US" sz="2000" dirty="0" smtClean="0"/>
              <a:t> Text="Silverlight" Foreground="Black"</a:t>
            </a:r>
          </a:p>
          <a:p>
            <a:r>
              <a:rPr lang="en-US" sz="2000" dirty="0" smtClean="0"/>
              <a:t>  </a:t>
            </a:r>
            <a:r>
              <a:rPr lang="en-US" sz="2000" dirty="0" err="1" smtClean="0"/>
              <a:t>FontSize</a:t>
            </a:r>
            <a:r>
              <a:rPr lang="en-US" sz="2000" dirty="0" smtClean="0"/>
              <a:t>="64" </a:t>
            </a:r>
            <a:r>
              <a:rPr lang="en-US" sz="2000" dirty="0" err="1" smtClean="0"/>
              <a:t>FontWeight</a:t>
            </a:r>
            <a:r>
              <a:rPr lang="en-US" sz="2000" dirty="0" smtClean="0"/>
              <a:t>="Bold"&gt;</a:t>
            </a:r>
          </a:p>
          <a:p>
            <a:r>
              <a:rPr lang="en-US" sz="2000" dirty="0" smtClean="0"/>
              <a:t>  &lt;</a:t>
            </a:r>
            <a:r>
              <a:rPr lang="en-US" sz="2000" dirty="0" err="1" smtClean="0"/>
              <a:t>TextBlock.Effect</a:t>
            </a:r>
            <a:r>
              <a:rPr lang="en-US" sz="2000" dirty="0" smtClean="0"/>
              <a:t>&gt;</a:t>
            </a:r>
          </a:p>
          <a:p>
            <a:r>
              <a:rPr lang="en-US" sz="2000" dirty="0" smtClean="0"/>
              <a:t>    &lt;</a:t>
            </a:r>
            <a:r>
              <a:rPr lang="en-US" sz="2000" dirty="0" err="1" smtClean="0"/>
              <a:t>DropShadowEffect</a:t>
            </a:r>
            <a:r>
              <a:rPr lang="en-US" sz="2000" dirty="0" smtClean="0"/>
              <a:t> </a:t>
            </a:r>
            <a:r>
              <a:rPr lang="en-US" sz="2000" dirty="0" err="1" smtClean="0"/>
              <a:t>BlurRadius</a:t>
            </a:r>
            <a:r>
              <a:rPr lang="en-US" sz="2000" dirty="0" smtClean="0"/>
              <a:t>="8" </a:t>
            </a:r>
            <a:r>
              <a:rPr lang="en-US" sz="2000" dirty="0" err="1" smtClean="0"/>
              <a:t>ShadowDepth</a:t>
            </a:r>
            <a:r>
              <a:rPr lang="en-US" sz="2000" dirty="0" smtClean="0"/>
              <a:t>="8"</a:t>
            </a:r>
          </a:p>
          <a:p>
            <a:r>
              <a:rPr lang="en-US" sz="2000" dirty="0" smtClean="0"/>
              <a:t>      Opacity="0.5" /&gt;</a:t>
            </a:r>
          </a:p>
          <a:p>
            <a:r>
              <a:rPr lang="en-US" sz="2000" dirty="0" smtClean="0"/>
              <a:t>  &lt;/</a:t>
            </a:r>
            <a:r>
              <a:rPr lang="en-US" sz="2000" dirty="0" err="1" smtClean="0"/>
              <a:t>TextBlock.Effect</a:t>
            </a:r>
            <a:r>
              <a:rPr lang="en-US" sz="2000" dirty="0" smtClean="0"/>
              <a:t>&gt;</a:t>
            </a:r>
          </a:p>
          <a:p>
            <a:r>
              <a:rPr lang="en-US" sz="2000" dirty="0" smtClean="0"/>
              <a:t>&lt;/</a:t>
            </a:r>
            <a:r>
              <a:rPr lang="en-US" sz="2000" dirty="0" err="1" smtClean="0"/>
              <a:t>TextBlock</a:t>
            </a:r>
            <a:r>
              <a:rPr lang="en-US" sz="2000" dirty="0" smtClean="0"/>
              <a:t>&gt;</a:t>
            </a:r>
          </a:p>
          <a:p>
            <a:endParaRPr lang="en-US" sz="2000" dirty="0" smtClean="0"/>
          </a:p>
          <a:p>
            <a:endParaRPr lang="en-US" sz="2000" dirty="0" smtClean="0"/>
          </a:p>
          <a:p>
            <a:endParaRPr lang="en-US" sz="2000" dirty="0" smtClean="0"/>
          </a:p>
        </p:txBody>
      </p:sp>
      <p:sp>
        <p:nvSpPr>
          <p:cNvPr id="7" name="Rounded Rectangle 6"/>
          <p:cNvSpPr/>
          <p:nvPr/>
        </p:nvSpPr>
        <p:spPr bwMode="auto">
          <a:xfrm>
            <a:off x="1524000" y="4267200"/>
            <a:ext cx="6096000" cy="1752600"/>
          </a:xfrm>
          <a:prstGeom prst="roundRect">
            <a:avLst/>
          </a:prstGeom>
          <a:solidFill>
            <a:schemeClr val="tx1"/>
          </a:solidFill>
          <a:ln w="12700" cap="flat" cmpd="sng" algn="ctr">
            <a:noFill/>
            <a:prstDash val="solid"/>
            <a:round/>
            <a:headEnd type="none" w="med" len="med"/>
            <a:tailEnd type="none" w="med" len="med"/>
          </a:ln>
          <a:effectLst>
            <a:softEdge rad="127000"/>
          </a:effectLst>
        </p:spPr>
        <p:txBody>
          <a:bodyPr vert="horz" wrap="square" lIns="91440" tIns="91440" rIns="91440" bIns="91440" numCol="1" rtlCol="0" anchor="ctr" anchorCtr="0" compatLnSpc="1">
            <a:prstTxWarp prst="textNoShape">
              <a:avLst/>
            </a:prstTxWarp>
            <a:noAutofit/>
          </a:bodyPr>
          <a:lstStyle/>
          <a:p>
            <a:endParaRPr lang="en-US" smtClean="0">
              <a:latin typeface="Arial" charset="0"/>
            </a:endParaRPr>
          </a:p>
        </p:txBody>
      </p:sp>
      <p:pic>
        <p:nvPicPr>
          <p:cNvPr id="8" name="Picture 7" descr="DropShadowEffect.png"/>
          <p:cNvPicPr>
            <a:picLocks noChangeAspect="1"/>
          </p:cNvPicPr>
          <p:nvPr/>
        </p:nvPicPr>
        <p:blipFill>
          <a:blip r:embed="rId3" cstate="print"/>
          <a:stretch>
            <a:fillRect/>
          </a:stretch>
        </p:blipFill>
        <p:spPr>
          <a:xfrm>
            <a:off x="2743200" y="4724400"/>
            <a:ext cx="3733800" cy="866775"/>
          </a:xfrm>
          <a:prstGeom prst="rect">
            <a:avLst/>
          </a:prstGeom>
        </p:spPr>
      </p:pic>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 Pixel </a:t>
            </a:r>
            <a:r>
              <a:rPr lang="en-US" dirty="0" err="1" smtClean="0"/>
              <a:t>Shaders</a:t>
            </a:r>
            <a:endParaRPr lang="en-US" dirty="0"/>
          </a:p>
        </p:txBody>
      </p:sp>
      <p:sp>
        <p:nvSpPr>
          <p:cNvPr id="3" name="Content Placeholder 2"/>
          <p:cNvSpPr>
            <a:spLocks noGrp="1"/>
          </p:cNvSpPr>
          <p:nvPr>
            <p:ph idx="1"/>
          </p:nvPr>
        </p:nvSpPr>
        <p:spPr/>
        <p:txBody>
          <a:bodyPr/>
          <a:lstStyle/>
          <a:p>
            <a:r>
              <a:rPr lang="en-US" dirty="0" smtClean="0"/>
              <a:t>Implement </a:t>
            </a:r>
            <a:r>
              <a:rPr lang="en-US" dirty="0" err="1" smtClean="0"/>
              <a:t>shader</a:t>
            </a:r>
            <a:r>
              <a:rPr lang="en-US" dirty="0" smtClean="0"/>
              <a:t> in HLSL</a:t>
            </a:r>
          </a:p>
          <a:p>
            <a:pPr lvl="1"/>
            <a:r>
              <a:rPr lang="en-US" dirty="0" smtClean="0"/>
              <a:t>High-Level </a:t>
            </a:r>
            <a:r>
              <a:rPr lang="en-US" dirty="0" err="1" smtClean="0"/>
              <a:t>Shader</a:t>
            </a:r>
            <a:r>
              <a:rPr lang="en-US" dirty="0" smtClean="0"/>
              <a:t> Language (DirectX)</a:t>
            </a:r>
          </a:p>
          <a:p>
            <a:r>
              <a:rPr lang="en-US" dirty="0" smtClean="0"/>
              <a:t>Compile HLSL into PS file with Fxc.exe</a:t>
            </a:r>
          </a:p>
          <a:p>
            <a:pPr lvl="1"/>
            <a:r>
              <a:rPr lang="en-US" dirty="0" smtClean="0"/>
              <a:t>Fxc.exe = Effects compiler</a:t>
            </a:r>
          </a:p>
          <a:p>
            <a:pPr lvl="1"/>
            <a:r>
              <a:rPr lang="en-US" dirty="0" smtClean="0"/>
              <a:t>Available in DirectX SDK</a:t>
            </a:r>
          </a:p>
          <a:p>
            <a:r>
              <a:rPr lang="en-US" dirty="0" smtClean="0"/>
              <a:t>Derive from </a:t>
            </a:r>
            <a:r>
              <a:rPr lang="en-US" dirty="0" err="1" smtClean="0"/>
              <a:t>System.Windows.Media.-Effects.ShaderEffect</a:t>
            </a:r>
            <a:r>
              <a:rPr lang="en-US" dirty="0" smtClean="0"/>
              <a:t> and link to PS file</a:t>
            </a:r>
          </a:p>
          <a:p>
            <a:endParaRPr lang="en-US" dirty="0" smtClean="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Do-Nothing </a:t>
            </a:r>
            <a:r>
              <a:rPr lang="en-US" dirty="0" err="1" smtClean="0"/>
              <a:t>Shader</a:t>
            </a:r>
            <a:endParaRPr lang="en-US" dirty="0"/>
          </a:p>
        </p:txBody>
      </p:sp>
      <p:sp>
        <p:nvSpPr>
          <p:cNvPr id="9" name="Text Placeholder 8"/>
          <p:cNvSpPr>
            <a:spLocks noGrp="1"/>
          </p:cNvSpPr>
          <p:nvPr>
            <p:ph type="body" sz="quarter" idx="10"/>
          </p:nvPr>
        </p:nvSpPr>
        <p:spPr/>
        <p:txBody>
          <a:bodyPr/>
          <a:lstStyle/>
          <a:p>
            <a:r>
              <a:rPr lang="en-US" sz="2000" dirty="0" smtClean="0"/>
              <a:t>sampler2D input : register(s0); </a:t>
            </a:r>
            <a:br>
              <a:rPr lang="en-US" sz="2000" dirty="0" smtClean="0"/>
            </a:br>
            <a:endParaRPr lang="en-US" sz="2000" dirty="0" smtClean="0"/>
          </a:p>
          <a:p>
            <a:r>
              <a:rPr lang="en-US" sz="2000" dirty="0" smtClean="0"/>
              <a:t>float4 main(float2 pos : TEXCOORD) : COLOR </a:t>
            </a:r>
            <a:br>
              <a:rPr lang="en-US" sz="2000" dirty="0" smtClean="0"/>
            </a:br>
            <a:r>
              <a:rPr lang="en-US" sz="2000" dirty="0" smtClean="0"/>
              <a:t>{ </a:t>
            </a:r>
            <a:br>
              <a:rPr lang="en-US" sz="2000" dirty="0" smtClean="0"/>
            </a:br>
            <a:r>
              <a:rPr lang="en-US" sz="2000" dirty="0" smtClean="0"/>
              <a:t>    float4 color = tex2D(input , </a:t>
            </a:r>
            <a:r>
              <a:rPr lang="en-US" sz="2000" dirty="0" err="1" smtClean="0"/>
              <a:t>pos.xy</a:t>
            </a:r>
            <a:r>
              <a:rPr lang="en-US" sz="2000" dirty="0" smtClean="0"/>
              <a:t>); </a:t>
            </a:r>
            <a:br>
              <a:rPr lang="en-US" sz="2000" dirty="0" smtClean="0"/>
            </a:br>
            <a:r>
              <a:rPr lang="en-US" sz="2000" dirty="0" smtClean="0"/>
              <a:t>    return color; </a:t>
            </a:r>
            <a:br>
              <a:rPr lang="en-US" sz="2000" dirty="0" smtClean="0"/>
            </a:br>
            <a:r>
              <a:rPr lang="en-US" sz="2000" dirty="0" smtClean="0"/>
              <a:t>}</a:t>
            </a:r>
          </a:p>
          <a:p>
            <a:endParaRPr lang="en-US" sz="2000" dirty="0" smtClean="0"/>
          </a:p>
          <a:p>
            <a:endParaRPr lang="en-US" sz="2000" dirty="0" smtClean="0"/>
          </a:p>
        </p:txBody>
      </p:sp>
      <p:sp>
        <p:nvSpPr>
          <p:cNvPr id="4" name="TextBox 3"/>
          <p:cNvSpPr txBox="1"/>
          <p:nvPr/>
        </p:nvSpPr>
        <p:spPr>
          <a:xfrm>
            <a:off x="2556387" y="4798142"/>
            <a:ext cx="3559277" cy="707886"/>
          </a:xfrm>
          <a:prstGeom prst="rect">
            <a:avLst/>
          </a:prstGeom>
          <a:noFill/>
        </p:spPr>
        <p:txBody>
          <a:bodyPr wrap="square" rtlCol="0">
            <a:spAutoFit/>
          </a:bodyPr>
          <a:lstStyle/>
          <a:p>
            <a:r>
              <a:rPr lang="en-US" sz="2000" dirty="0" smtClean="0">
                <a:solidFill>
                  <a:schemeClr val="bg1"/>
                </a:solidFill>
                <a:latin typeface="Comic Sans MS" pitchFamily="66" charset="0"/>
              </a:rPr>
              <a:t>For each pixel, returns the color of the same pixel</a:t>
            </a:r>
            <a:endParaRPr lang="en-US" sz="2000" dirty="0">
              <a:solidFill>
                <a:schemeClr val="bg1"/>
              </a:solidFill>
              <a:latin typeface="Comic Sans MS" pitchFamily="66" charset="0"/>
            </a:endParaRPr>
          </a:p>
        </p:txBody>
      </p:sp>
      <p:sp>
        <p:nvSpPr>
          <p:cNvPr id="6" name="Line 6"/>
          <p:cNvSpPr>
            <a:spLocks noChangeShapeType="1"/>
          </p:cNvSpPr>
          <p:nvPr/>
        </p:nvSpPr>
        <p:spPr bwMode="auto">
          <a:xfrm flipH="1" flipV="1">
            <a:off x="2359741" y="3126658"/>
            <a:ext cx="904568" cy="1681316"/>
          </a:xfrm>
          <a:prstGeom prst="line">
            <a:avLst/>
          </a:prstGeom>
          <a:noFill/>
          <a:ln w="57150">
            <a:solidFill>
              <a:srgbClr val="F6BF69"/>
            </a:solidFill>
            <a:round/>
            <a:headEnd/>
            <a:tailEnd type="triangle" w="lg" len="lg"/>
          </a:ln>
        </p:spPr>
        <p:txBody>
          <a:bodyPr wrap="square" tIns="91440" bIns="91440" anchor="ctr">
            <a:spAutoFit/>
          </a:bodyPr>
          <a:lstStyle/>
          <a:p>
            <a:endParaRPr lang="en-US"/>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Page-Turn Framework</a:t>
            </a:r>
            <a:endParaRPr lang="en-US" dirty="0"/>
          </a:p>
        </p:txBody>
      </p:sp>
      <p:sp>
        <p:nvSpPr>
          <p:cNvPr id="3" name="Content Placeholder 2"/>
          <p:cNvSpPr>
            <a:spLocks noGrp="1"/>
          </p:cNvSpPr>
          <p:nvPr>
            <p:ph idx="1"/>
          </p:nvPr>
        </p:nvSpPr>
        <p:spPr/>
        <p:txBody>
          <a:bodyPr/>
          <a:lstStyle/>
          <a:p>
            <a:r>
              <a:rPr lang="en-US" dirty="0" smtClean="0"/>
              <a:t>Page-turn apps made simple</a:t>
            </a:r>
          </a:p>
          <a:p>
            <a:r>
              <a:rPr lang="en-US" dirty="0" smtClean="0"/>
              <a:t>Framework implemented in </a:t>
            </a:r>
            <a:r>
              <a:rPr lang="en-US" dirty="0" err="1" smtClean="0"/>
              <a:t>PageTurn.cs</a:t>
            </a:r>
            <a:endParaRPr lang="en-US" dirty="0" smtClean="0"/>
          </a:p>
        </p:txBody>
      </p:sp>
      <p:pic>
        <p:nvPicPr>
          <p:cNvPr id="1026" name="Picture 2"/>
          <p:cNvPicPr>
            <a:picLocks noChangeAspect="1" noChangeArrowheads="1"/>
          </p:cNvPicPr>
          <p:nvPr/>
        </p:nvPicPr>
        <p:blipFill>
          <a:blip r:embed="rId3"/>
          <a:srcRect/>
          <a:stretch>
            <a:fillRect/>
          </a:stretch>
        </p:blipFill>
        <p:spPr bwMode="auto">
          <a:xfrm>
            <a:off x="2507225" y="2600479"/>
            <a:ext cx="3962400" cy="3424238"/>
          </a:xfrm>
          <a:prstGeom prst="rect">
            <a:avLst/>
          </a:prstGeom>
          <a:noFill/>
          <a:ln w="9525">
            <a:noFill/>
            <a:miter lim="800000"/>
            <a:headEnd/>
            <a:tailEnd/>
          </a:ln>
        </p:spPr>
      </p:pic>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Grayscale </a:t>
            </a:r>
            <a:r>
              <a:rPr lang="en-US" dirty="0" err="1" smtClean="0"/>
              <a:t>Shader</a:t>
            </a:r>
            <a:endParaRPr lang="en-US" dirty="0"/>
          </a:p>
        </p:txBody>
      </p:sp>
      <p:sp>
        <p:nvSpPr>
          <p:cNvPr id="9" name="Text Placeholder 8"/>
          <p:cNvSpPr>
            <a:spLocks noGrp="1"/>
          </p:cNvSpPr>
          <p:nvPr>
            <p:ph type="body" sz="quarter" idx="10"/>
          </p:nvPr>
        </p:nvSpPr>
        <p:spPr/>
        <p:txBody>
          <a:bodyPr/>
          <a:lstStyle/>
          <a:p>
            <a:r>
              <a:rPr lang="en-US" sz="2000" dirty="0" smtClean="0"/>
              <a:t>sampler2D input : register(s0); </a:t>
            </a:r>
            <a:br>
              <a:rPr lang="en-US" sz="2000" dirty="0" smtClean="0"/>
            </a:br>
            <a:endParaRPr lang="en-US" sz="2000" dirty="0" smtClean="0"/>
          </a:p>
          <a:p>
            <a:r>
              <a:rPr lang="en-US" sz="2000" dirty="0" smtClean="0"/>
              <a:t>float4 main(float2 pos : TEXCOORD) : COLOR </a:t>
            </a:r>
            <a:br>
              <a:rPr lang="en-US" sz="2000" dirty="0" smtClean="0"/>
            </a:br>
            <a:r>
              <a:rPr lang="en-US" sz="2000" dirty="0" smtClean="0"/>
              <a:t>{</a:t>
            </a:r>
            <a:br>
              <a:rPr lang="en-US" sz="2000" dirty="0" smtClean="0"/>
            </a:br>
            <a:r>
              <a:rPr lang="en-US" sz="2000" dirty="0" smtClean="0"/>
              <a:t>    float4 color = tex2D(input, </a:t>
            </a:r>
            <a:r>
              <a:rPr lang="en-US" sz="2000" dirty="0" err="1" smtClean="0"/>
              <a:t>pos.xy</a:t>
            </a:r>
            <a:r>
              <a:rPr lang="en-US" sz="2000" dirty="0" smtClean="0"/>
              <a:t>);</a:t>
            </a:r>
          </a:p>
          <a:p>
            <a:r>
              <a:rPr lang="en-US" sz="2000" dirty="0" smtClean="0"/>
              <a:t>    color.rgb = (0.3 * </a:t>
            </a:r>
            <a:r>
              <a:rPr lang="en-US" sz="2000" dirty="0" err="1" smtClean="0"/>
              <a:t>color.r</a:t>
            </a:r>
            <a:r>
              <a:rPr lang="en-US" sz="2000" dirty="0" smtClean="0"/>
              <a:t>) + (0.59 * </a:t>
            </a:r>
            <a:r>
              <a:rPr lang="en-US" sz="2000" dirty="0" err="1" smtClean="0"/>
              <a:t>color.g</a:t>
            </a:r>
            <a:r>
              <a:rPr lang="en-US" sz="2000" dirty="0" smtClean="0"/>
              <a:t>) +</a:t>
            </a:r>
          </a:p>
          <a:p>
            <a:r>
              <a:rPr lang="en-US" sz="2000" dirty="0" smtClean="0"/>
              <a:t>        (0.11 * </a:t>
            </a:r>
            <a:r>
              <a:rPr lang="en-US" sz="2000" dirty="0" err="1" smtClean="0"/>
              <a:t>color.b</a:t>
            </a:r>
            <a:r>
              <a:rPr lang="en-US" sz="2000" dirty="0" smtClean="0"/>
              <a:t>);</a:t>
            </a:r>
          </a:p>
          <a:p>
            <a:r>
              <a:rPr lang="en-US" sz="2000" dirty="0" smtClean="0"/>
              <a:t>    return color; </a:t>
            </a:r>
          </a:p>
          <a:p>
            <a:r>
              <a:rPr lang="en-US" sz="2000" dirty="0" smtClean="0"/>
              <a:t>}</a:t>
            </a:r>
          </a:p>
          <a:p>
            <a:endParaRPr lang="en-US" sz="2000" dirty="0" smtClean="0"/>
          </a:p>
          <a:p>
            <a:endParaRPr lang="en-US" sz="2000" dirty="0" smtClean="0"/>
          </a:p>
          <a:p>
            <a:endParaRPr lang="en-US" sz="2000" dirty="0" smtClean="0"/>
          </a:p>
        </p:txBody>
      </p:sp>
      <p:sp>
        <p:nvSpPr>
          <p:cNvPr id="4" name="TextBox 3"/>
          <p:cNvSpPr txBox="1"/>
          <p:nvPr/>
        </p:nvSpPr>
        <p:spPr>
          <a:xfrm>
            <a:off x="2664542" y="5053781"/>
            <a:ext cx="5240594" cy="707886"/>
          </a:xfrm>
          <a:prstGeom prst="rect">
            <a:avLst/>
          </a:prstGeom>
          <a:noFill/>
        </p:spPr>
        <p:txBody>
          <a:bodyPr wrap="square" rtlCol="0">
            <a:spAutoFit/>
          </a:bodyPr>
          <a:lstStyle/>
          <a:p>
            <a:r>
              <a:rPr lang="en-US" sz="2000" dirty="0" smtClean="0">
                <a:solidFill>
                  <a:schemeClr val="bg1"/>
                </a:solidFill>
                <a:latin typeface="Comic Sans MS" pitchFamily="66" charset="0"/>
              </a:rPr>
              <a:t>Sets R, G, and B components to a value that equals the luminance of the pixel</a:t>
            </a:r>
            <a:endParaRPr lang="en-US" sz="2000" dirty="0">
              <a:solidFill>
                <a:schemeClr val="bg1"/>
              </a:solidFill>
              <a:latin typeface="Comic Sans MS" pitchFamily="66" charset="0"/>
            </a:endParaRPr>
          </a:p>
        </p:txBody>
      </p:sp>
      <p:sp>
        <p:nvSpPr>
          <p:cNvPr id="6" name="Line 6"/>
          <p:cNvSpPr>
            <a:spLocks noChangeShapeType="1"/>
          </p:cNvSpPr>
          <p:nvPr/>
        </p:nvSpPr>
        <p:spPr bwMode="auto">
          <a:xfrm flipV="1">
            <a:off x="4159043" y="3323303"/>
            <a:ext cx="609601" cy="1700980"/>
          </a:xfrm>
          <a:prstGeom prst="line">
            <a:avLst/>
          </a:prstGeom>
          <a:noFill/>
          <a:ln w="57150">
            <a:solidFill>
              <a:srgbClr val="F6BF69"/>
            </a:solidFill>
            <a:round/>
            <a:headEnd/>
            <a:tailEnd type="triangle" w="lg" len="lg"/>
          </a:ln>
        </p:spPr>
        <p:txBody>
          <a:bodyPr wrap="square" tIns="91440" bIns="91440" anchor="ctr">
            <a:spAutoFit/>
          </a:bodyPr>
          <a:lstStyle/>
          <a:p>
            <a:endParaRPr lang="en-US"/>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Embossing </a:t>
            </a:r>
            <a:r>
              <a:rPr lang="en-US" dirty="0" err="1" smtClean="0"/>
              <a:t>Shader</a:t>
            </a:r>
            <a:endParaRPr lang="en-US" dirty="0"/>
          </a:p>
        </p:txBody>
      </p:sp>
      <p:sp>
        <p:nvSpPr>
          <p:cNvPr id="9" name="Text Placeholder 8"/>
          <p:cNvSpPr>
            <a:spLocks noGrp="1"/>
          </p:cNvSpPr>
          <p:nvPr>
            <p:ph type="body" sz="quarter" idx="10"/>
          </p:nvPr>
        </p:nvSpPr>
        <p:spPr/>
        <p:txBody>
          <a:bodyPr/>
          <a:lstStyle/>
          <a:p>
            <a:r>
              <a:rPr lang="en-US" sz="2000" dirty="0" smtClean="0"/>
              <a:t>sampler2D input : register(s0); </a:t>
            </a:r>
            <a:br>
              <a:rPr lang="en-US" sz="2000" dirty="0" smtClean="0"/>
            </a:br>
            <a:endParaRPr lang="en-US" sz="2000" dirty="0" smtClean="0"/>
          </a:p>
          <a:p>
            <a:r>
              <a:rPr lang="en-US" sz="2000" dirty="0" smtClean="0"/>
              <a:t>float4 main(float2 pos : TEXCOORD) : COLOR </a:t>
            </a:r>
            <a:br>
              <a:rPr lang="en-US" sz="2000" dirty="0" smtClean="0"/>
            </a:br>
            <a:r>
              <a:rPr lang="en-US" sz="2000" dirty="0" smtClean="0"/>
              <a:t>{</a:t>
            </a:r>
            <a:br>
              <a:rPr lang="en-US" sz="2000" dirty="0" smtClean="0"/>
            </a:br>
            <a:r>
              <a:rPr lang="en-US" sz="2000" dirty="0" smtClean="0"/>
              <a:t>    float4 color = tex2D(input, </a:t>
            </a:r>
            <a:r>
              <a:rPr lang="en-US" sz="2000" dirty="0" err="1" smtClean="0"/>
              <a:t>pos.xy</a:t>
            </a:r>
            <a:r>
              <a:rPr lang="en-US" sz="2000" dirty="0" smtClean="0"/>
              <a:t>);</a:t>
            </a:r>
          </a:p>
          <a:p>
            <a:r>
              <a:rPr lang="en-US" sz="2000" dirty="0" smtClean="0"/>
              <a:t>    color -= tex2D(input, </a:t>
            </a:r>
            <a:r>
              <a:rPr lang="en-US" sz="2000" dirty="0" err="1" smtClean="0"/>
              <a:t>pos.xy</a:t>
            </a:r>
            <a:r>
              <a:rPr lang="en-US" sz="2000" dirty="0" smtClean="0"/>
              <a:t> - 0.002) * 2.7; </a:t>
            </a:r>
          </a:p>
          <a:p>
            <a:r>
              <a:rPr lang="en-US" sz="2000" dirty="0" smtClean="0"/>
              <a:t>    color += tex2D(input, </a:t>
            </a:r>
            <a:r>
              <a:rPr lang="en-US" sz="2000" dirty="0" err="1" smtClean="0"/>
              <a:t>pos.xy</a:t>
            </a:r>
            <a:r>
              <a:rPr lang="en-US" sz="2000" dirty="0" smtClean="0"/>
              <a:t> + 0.002) * 2.7; </a:t>
            </a:r>
          </a:p>
          <a:p>
            <a:r>
              <a:rPr lang="en-US" sz="2000" dirty="0" smtClean="0"/>
              <a:t>    color.rgb = (0.3 * </a:t>
            </a:r>
            <a:r>
              <a:rPr lang="en-US" sz="2000" dirty="0" err="1" smtClean="0"/>
              <a:t>color.r</a:t>
            </a:r>
            <a:r>
              <a:rPr lang="en-US" sz="2000" dirty="0" smtClean="0"/>
              <a:t>) + (0.59 * </a:t>
            </a:r>
            <a:r>
              <a:rPr lang="en-US" sz="2000" dirty="0" err="1" smtClean="0"/>
              <a:t>color.g</a:t>
            </a:r>
            <a:r>
              <a:rPr lang="en-US" sz="2000" dirty="0" smtClean="0"/>
              <a:t>) +</a:t>
            </a:r>
          </a:p>
          <a:p>
            <a:r>
              <a:rPr lang="en-US" sz="2000" dirty="0" smtClean="0"/>
              <a:t>        (0.11 * </a:t>
            </a:r>
            <a:r>
              <a:rPr lang="en-US" sz="2000" dirty="0" err="1" smtClean="0"/>
              <a:t>color.b</a:t>
            </a:r>
            <a:r>
              <a:rPr lang="en-US" sz="2000" dirty="0" smtClean="0"/>
              <a:t>);</a:t>
            </a:r>
          </a:p>
          <a:p>
            <a:r>
              <a:rPr lang="en-US" sz="2000" dirty="0" smtClean="0"/>
              <a:t>    return color;</a:t>
            </a:r>
          </a:p>
          <a:p>
            <a:r>
              <a:rPr lang="en-US" sz="2000" dirty="0" smtClean="0"/>
              <a:t>}</a:t>
            </a:r>
          </a:p>
          <a:p>
            <a:endParaRPr lang="en-US" sz="2000" dirty="0" smtClean="0"/>
          </a:p>
          <a:p>
            <a:endParaRPr lang="en-US" sz="2000" dirty="0" smtClean="0"/>
          </a:p>
          <a:p>
            <a:endParaRPr lang="en-US" sz="2000" dirty="0" smtClean="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Pixel </a:t>
            </a:r>
            <a:r>
              <a:rPr lang="en-US" dirty="0" err="1" smtClean="0"/>
              <a:t>Shaders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Animation Easing</a:t>
            </a:r>
            <a:endParaRPr lang="en-US" dirty="0"/>
          </a:p>
        </p:txBody>
      </p:sp>
      <p:sp>
        <p:nvSpPr>
          <p:cNvPr id="3" name="Content Placeholder 2"/>
          <p:cNvSpPr>
            <a:spLocks noGrp="1"/>
          </p:cNvSpPr>
          <p:nvPr>
            <p:ph idx="1"/>
          </p:nvPr>
        </p:nvSpPr>
        <p:spPr/>
        <p:txBody>
          <a:bodyPr/>
          <a:lstStyle/>
          <a:p>
            <a:r>
              <a:rPr lang="en-US" dirty="0" smtClean="0"/>
              <a:t>Add non-linear effects to animations</a:t>
            </a:r>
          </a:p>
          <a:p>
            <a:pPr lvl="1"/>
            <a:r>
              <a:rPr lang="en-US" dirty="0" smtClean="0"/>
              <a:t>Bounce, oscillation, and more</a:t>
            </a:r>
          </a:p>
          <a:p>
            <a:r>
              <a:rPr lang="en-US" dirty="0" smtClean="0"/>
              <a:t>Easing classes encapsulate effects</a:t>
            </a:r>
          </a:p>
          <a:p>
            <a:pPr lvl="1"/>
            <a:r>
              <a:rPr lang="en-US" dirty="0" smtClean="0"/>
              <a:t>11 easing classes built in (</a:t>
            </a:r>
            <a:r>
              <a:rPr lang="en-US" dirty="0" err="1" smtClean="0"/>
              <a:t>BounceEase</a:t>
            </a:r>
            <a:r>
              <a:rPr lang="en-US" dirty="0" smtClean="0"/>
              <a:t> etc.)</a:t>
            </a:r>
          </a:p>
          <a:p>
            <a:pPr lvl="1"/>
            <a:r>
              <a:rPr lang="en-US" dirty="0" smtClean="0"/>
              <a:t>Create custom easing classes by implementing </a:t>
            </a:r>
            <a:r>
              <a:rPr lang="en-US" dirty="0" err="1" smtClean="0"/>
              <a:t>IEasingFunction</a:t>
            </a:r>
            <a:endParaRPr lang="en-US" dirty="0" smtClean="0"/>
          </a:p>
          <a:p>
            <a:r>
              <a:rPr lang="en-US" dirty="0" smtClean="0"/>
              <a:t>Simulate physics with simple from/to animations and make motion more realistic</a:t>
            </a:r>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Using </a:t>
            </a:r>
            <a:r>
              <a:rPr lang="en-US" dirty="0" err="1" smtClean="0"/>
              <a:t>BounceEase</a:t>
            </a:r>
            <a:endParaRPr lang="en-US" dirty="0"/>
          </a:p>
        </p:txBody>
      </p:sp>
      <p:sp>
        <p:nvSpPr>
          <p:cNvPr id="9" name="Text Placeholder 8"/>
          <p:cNvSpPr>
            <a:spLocks noGrp="1"/>
          </p:cNvSpPr>
          <p:nvPr>
            <p:ph type="body" sz="quarter" idx="10"/>
          </p:nvPr>
        </p:nvSpPr>
        <p:spPr/>
        <p:txBody>
          <a:bodyPr/>
          <a:lstStyle/>
          <a:p>
            <a:r>
              <a:rPr lang="en-US" sz="2000" dirty="0" smtClean="0"/>
              <a:t>&lt;Storyboard x:Name="</a:t>
            </a:r>
            <a:r>
              <a:rPr lang="en-US" sz="2000" dirty="0" err="1" smtClean="0"/>
              <a:t>BallDrop</a:t>
            </a:r>
            <a:r>
              <a:rPr lang="en-US" sz="2000" dirty="0" smtClean="0"/>
              <a:t>"&gt;</a:t>
            </a:r>
          </a:p>
          <a:p>
            <a:r>
              <a:rPr lang="en-US" sz="2000" dirty="0" smtClean="0"/>
              <a:t>  &lt;</a:t>
            </a:r>
            <a:r>
              <a:rPr lang="en-US" sz="2000" dirty="0" err="1" smtClean="0"/>
              <a:t>DoubleAnimation</a:t>
            </a:r>
            <a:endParaRPr lang="en-US" sz="2000" dirty="0" smtClean="0"/>
          </a:p>
          <a:p>
            <a:r>
              <a:rPr lang="en-US" sz="2000" dirty="0" smtClean="0"/>
              <a:t>    </a:t>
            </a:r>
            <a:r>
              <a:rPr lang="en-US" sz="2000" dirty="0" err="1" smtClean="0"/>
              <a:t>Storyboard.TargetName</a:t>
            </a:r>
            <a:r>
              <a:rPr lang="en-US" sz="2000" dirty="0" smtClean="0"/>
              <a:t>="Ball"</a:t>
            </a:r>
          </a:p>
          <a:p>
            <a:r>
              <a:rPr lang="en-US" sz="2000" dirty="0" smtClean="0"/>
              <a:t>    </a:t>
            </a:r>
            <a:r>
              <a:rPr lang="en-US" sz="2000" dirty="0" err="1" smtClean="0"/>
              <a:t>Storyboard.TargetProperty</a:t>
            </a:r>
            <a:r>
              <a:rPr lang="en-US" sz="2000" dirty="0" smtClean="0"/>
              <a:t>="(</a:t>
            </a:r>
            <a:r>
              <a:rPr lang="en-US" sz="2000" dirty="0" err="1" smtClean="0"/>
              <a:t>Canvas.Top</a:t>
            </a:r>
            <a:r>
              <a:rPr lang="en-US" sz="2000" dirty="0" smtClean="0"/>
              <a:t>)"</a:t>
            </a:r>
          </a:p>
          <a:p>
            <a:r>
              <a:rPr lang="en-US" sz="2000" dirty="0" smtClean="0"/>
              <a:t>    From="200" To="0" Duration="0:0:1"&gt;</a:t>
            </a:r>
          </a:p>
          <a:p>
            <a:r>
              <a:rPr lang="en-US" sz="2000" dirty="0" smtClean="0"/>
              <a:t>    &lt;</a:t>
            </a:r>
            <a:r>
              <a:rPr lang="en-US" sz="2000" dirty="0" err="1" smtClean="0"/>
              <a:t>DoubleAnimation.EasingFunction</a:t>
            </a:r>
            <a:r>
              <a:rPr lang="en-US" sz="2000" dirty="0" smtClean="0"/>
              <a:t>&gt;</a:t>
            </a:r>
          </a:p>
          <a:p>
            <a:r>
              <a:rPr lang="en-US" sz="2000" dirty="0" smtClean="0"/>
              <a:t>      &lt;</a:t>
            </a:r>
            <a:r>
              <a:rPr lang="en-US" sz="2000" dirty="0" err="1" smtClean="0"/>
              <a:t>BounceEase</a:t>
            </a:r>
            <a:r>
              <a:rPr lang="en-US" sz="2000" dirty="0" smtClean="0"/>
              <a:t> Bounces="10" Bounciness="2"</a:t>
            </a:r>
          </a:p>
          <a:p>
            <a:r>
              <a:rPr lang="en-US" sz="2000" dirty="0" smtClean="0"/>
              <a:t>        </a:t>
            </a:r>
            <a:r>
              <a:rPr lang="en-US" sz="2000" dirty="0" err="1" smtClean="0"/>
              <a:t>EasingMode</a:t>
            </a:r>
            <a:r>
              <a:rPr lang="en-US" sz="2000" dirty="0" smtClean="0"/>
              <a:t>="</a:t>
            </a:r>
            <a:r>
              <a:rPr lang="en-US" sz="2000" dirty="0" err="1" smtClean="0"/>
              <a:t>EaseOut</a:t>
            </a:r>
            <a:r>
              <a:rPr lang="en-US" sz="2000" dirty="0" smtClean="0"/>
              <a:t>" /&gt;</a:t>
            </a:r>
          </a:p>
          <a:p>
            <a:r>
              <a:rPr lang="en-US" sz="2000" dirty="0" smtClean="0"/>
              <a:t>    &lt;/</a:t>
            </a:r>
            <a:r>
              <a:rPr lang="en-US" sz="2000" dirty="0" err="1" smtClean="0"/>
              <a:t>DoubleAnimation.EasingFunction</a:t>
            </a:r>
            <a:r>
              <a:rPr lang="en-US" sz="2000" dirty="0" smtClean="0"/>
              <a:t>&gt;</a:t>
            </a:r>
          </a:p>
          <a:p>
            <a:r>
              <a:rPr lang="en-US" sz="2000" dirty="0" smtClean="0"/>
              <a:t>  &lt;/</a:t>
            </a:r>
            <a:r>
              <a:rPr lang="en-US" sz="2000" dirty="0" err="1" smtClean="0"/>
              <a:t>DoubleAnimation</a:t>
            </a:r>
            <a:r>
              <a:rPr lang="en-US" sz="2000" dirty="0" smtClean="0"/>
              <a:t>&gt;</a:t>
            </a:r>
          </a:p>
          <a:p>
            <a:r>
              <a:rPr lang="en-US" sz="2000" dirty="0" smtClean="0"/>
              <a:t>&lt;/Storyboard&gt;</a:t>
            </a:r>
          </a:p>
          <a:p>
            <a:endParaRPr lang="en-US" sz="2000" dirty="0" smtClean="0"/>
          </a:p>
          <a:p>
            <a:endParaRPr lang="en-US" sz="2000" dirty="0" smtClean="0"/>
          </a:p>
          <a:p>
            <a:endParaRPr lang="en-US" sz="2000" dirty="0" smtClean="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Adding Realism with </a:t>
            </a:r>
            <a:r>
              <a:rPr lang="en-US" dirty="0" err="1" smtClean="0"/>
              <a:t>CircleEase</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Radical Items Controls</a:t>
            </a:r>
            <a:endParaRPr lang="en-US" dirty="0"/>
          </a:p>
        </p:txBody>
      </p:sp>
      <p:sp>
        <p:nvSpPr>
          <p:cNvPr id="3" name="Content Placeholder 2"/>
          <p:cNvSpPr>
            <a:spLocks noGrp="1"/>
          </p:cNvSpPr>
          <p:nvPr>
            <p:ph idx="1"/>
          </p:nvPr>
        </p:nvSpPr>
        <p:spPr/>
        <p:txBody>
          <a:bodyPr/>
          <a:lstStyle/>
          <a:p>
            <a:r>
              <a:rPr lang="en-US" dirty="0" err="1" smtClean="0"/>
              <a:t>ListBox</a:t>
            </a:r>
            <a:r>
              <a:rPr lang="en-US" dirty="0" smtClean="0"/>
              <a:t> and other </a:t>
            </a:r>
            <a:r>
              <a:rPr lang="en-US" dirty="0" err="1" smtClean="0"/>
              <a:t>ItemsControl</a:t>
            </a:r>
            <a:r>
              <a:rPr lang="en-US" dirty="0" smtClean="0"/>
              <a:t> derivatives use </a:t>
            </a:r>
            <a:r>
              <a:rPr lang="en-US" dirty="0" err="1" smtClean="0"/>
              <a:t>ItemsPanel</a:t>
            </a:r>
            <a:r>
              <a:rPr lang="en-US" dirty="0" smtClean="0"/>
              <a:t> property to expose internal layout</a:t>
            </a:r>
          </a:p>
          <a:p>
            <a:pPr lvl="1"/>
            <a:r>
              <a:rPr lang="en-US" dirty="0" smtClean="0"/>
              <a:t>Default </a:t>
            </a:r>
            <a:r>
              <a:rPr lang="en-US" dirty="0" err="1" smtClean="0"/>
              <a:t>ItemsPanel</a:t>
            </a:r>
            <a:r>
              <a:rPr lang="en-US" dirty="0" smtClean="0"/>
              <a:t> is </a:t>
            </a:r>
            <a:r>
              <a:rPr lang="en-US" dirty="0" err="1" smtClean="0"/>
              <a:t>StackPanel</a:t>
            </a:r>
            <a:r>
              <a:rPr lang="en-US" dirty="0" smtClean="0"/>
              <a:t> or </a:t>
            </a:r>
            <a:r>
              <a:rPr lang="en-US" dirty="0" err="1" smtClean="0"/>
              <a:t>VirtualizingStackPanel</a:t>
            </a:r>
            <a:endParaRPr lang="en-US" dirty="0" smtClean="0"/>
          </a:p>
          <a:p>
            <a:r>
              <a:rPr lang="en-US" dirty="0" smtClean="0"/>
              <a:t>Default </a:t>
            </a:r>
            <a:r>
              <a:rPr lang="en-US" dirty="0" err="1" smtClean="0"/>
              <a:t>ItemsPanel</a:t>
            </a:r>
            <a:r>
              <a:rPr lang="en-US" dirty="0" smtClean="0"/>
              <a:t> can be replaced with custom layout control to achieve exotic layouts</a:t>
            </a:r>
          </a:p>
          <a:p>
            <a:pPr lvl="1"/>
            <a:r>
              <a:rPr lang="en-US" dirty="0" smtClean="0"/>
              <a:t>Radial arrays, carousels, etc.</a:t>
            </a:r>
            <a:endParaRPr lang="en-US"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Using </a:t>
            </a:r>
            <a:r>
              <a:rPr lang="en-US" dirty="0" err="1" smtClean="0"/>
              <a:t>ItemsPanel</a:t>
            </a:r>
            <a:endParaRPr lang="en-US" dirty="0"/>
          </a:p>
        </p:txBody>
      </p:sp>
      <p:sp>
        <p:nvSpPr>
          <p:cNvPr id="9" name="Text Placeholder 8"/>
          <p:cNvSpPr>
            <a:spLocks noGrp="1"/>
          </p:cNvSpPr>
          <p:nvPr>
            <p:ph type="body" sz="quarter" idx="10"/>
          </p:nvPr>
        </p:nvSpPr>
        <p:spPr/>
        <p:txBody>
          <a:bodyPr/>
          <a:lstStyle/>
          <a:p>
            <a:r>
              <a:rPr lang="en-US" sz="2000" dirty="0" smtClean="0"/>
              <a:t>&lt;</a:t>
            </a:r>
            <a:r>
              <a:rPr lang="en-US" sz="2000" dirty="0" err="1" smtClean="0"/>
              <a:t>ListBox</a:t>
            </a:r>
            <a:r>
              <a:rPr lang="en-US" sz="2000" dirty="0" smtClean="0"/>
              <a:t> Width="600" Height="600" ...&gt;</a:t>
            </a:r>
          </a:p>
          <a:p>
            <a:r>
              <a:rPr lang="en-US" sz="2000" dirty="0" smtClean="0"/>
              <a:t>  &lt;</a:t>
            </a:r>
            <a:r>
              <a:rPr lang="en-US" sz="2000" dirty="0" err="1" smtClean="0"/>
              <a:t>ListBox.ItemsPanel</a:t>
            </a:r>
            <a:r>
              <a:rPr lang="en-US" sz="2000" dirty="0" smtClean="0"/>
              <a:t>&gt;</a:t>
            </a:r>
          </a:p>
          <a:p>
            <a:r>
              <a:rPr lang="en-US" sz="2000" dirty="0" smtClean="0"/>
              <a:t>    &lt;</a:t>
            </a:r>
            <a:r>
              <a:rPr lang="en-US" sz="2000" dirty="0" err="1" smtClean="0"/>
              <a:t>ItemsPanelTemplate</a:t>
            </a:r>
            <a:r>
              <a:rPr lang="en-US" sz="2000" dirty="0" smtClean="0"/>
              <a:t>&gt;</a:t>
            </a:r>
          </a:p>
          <a:p>
            <a:r>
              <a:rPr lang="en-US" sz="2000" dirty="0" smtClean="0"/>
              <a:t>      &lt;</a:t>
            </a:r>
            <a:r>
              <a:rPr lang="en-US" sz="2000" dirty="0" err="1" smtClean="0"/>
              <a:t>StackPanel</a:t>
            </a:r>
            <a:r>
              <a:rPr lang="en-US" sz="2000" dirty="0" smtClean="0"/>
              <a:t> Orientation="Horizontal" /&gt;</a:t>
            </a:r>
          </a:p>
          <a:p>
            <a:r>
              <a:rPr lang="en-US" sz="2000" dirty="0" smtClean="0"/>
              <a:t>    &lt;/</a:t>
            </a:r>
            <a:r>
              <a:rPr lang="en-US" sz="2000" dirty="0" err="1" smtClean="0"/>
              <a:t>ItemsPanelTemplate</a:t>
            </a:r>
            <a:r>
              <a:rPr lang="en-US" sz="2000" dirty="0" smtClean="0"/>
              <a:t>&gt;</a:t>
            </a:r>
          </a:p>
          <a:p>
            <a:r>
              <a:rPr lang="en-US" sz="2000" dirty="0" smtClean="0"/>
              <a:t>  &lt;/</a:t>
            </a:r>
            <a:r>
              <a:rPr lang="en-US" sz="2000" dirty="0" err="1" smtClean="0"/>
              <a:t>ListBox.ItemsPanel</a:t>
            </a:r>
            <a:r>
              <a:rPr lang="en-US" sz="2000" dirty="0" smtClean="0"/>
              <a:t>&gt;</a:t>
            </a:r>
          </a:p>
          <a:p>
            <a:r>
              <a:rPr lang="en-US" sz="2000" dirty="0" smtClean="0"/>
              <a:t>&lt;/</a:t>
            </a:r>
            <a:r>
              <a:rPr lang="en-US" sz="2000" dirty="0" err="1" smtClean="0"/>
              <a:t>ListBox</a:t>
            </a:r>
            <a:r>
              <a:rPr lang="en-US" sz="2000" dirty="0" smtClean="0"/>
              <a:t>&gt;</a:t>
            </a:r>
          </a:p>
          <a:p>
            <a:endParaRPr lang="en-US" sz="2000" dirty="0" smtClean="0"/>
          </a:p>
          <a:p>
            <a:endParaRPr lang="en-US" sz="2000" dirty="0" smtClean="0"/>
          </a:p>
          <a:p>
            <a:endParaRPr lang="en-US" sz="2000" dirty="0" smtClean="0"/>
          </a:p>
        </p:txBody>
      </p:sp>
      <p:pic>
        <p:nvPicPr>
          <p:cNvPr id="7" name="Picture 2"/>
          <p:cNvPicPr>
            <a:picLocks noChangeAspect="1" noChangeArrowheads="1"/>
          </p:cNvPicPr>
          <p:nvPr/>
        </p:nvPicPr>
        <p:blipFill>
          <a:blip r:embed="rId3" cstate="print"/>
          <a:srcRect/>
          <a:stretch>
            <a:fillRect/>
          </a:stretch>
        </p:blipFill>
        <p:spPr bwMode="auto">
          <a:xfrm>
            <a:off x="2667000" y="4068097"/>
            <a:ext cx="3810000" cy="1905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Radical </a:t>
            </a:r>
            <a:r>
              <a:rPr lang="en-US" dirty="0" err="1" smtClean="0"/>
              <a:t>ListBoxes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PlaneProjection</a:t>
            </a:r>
            <a:endParaRPr lang="en-US" dirty="0"/>
          </a:p>
        </p:txBody>
      </p:sp>
      <p:sp>
        <p:nvSpPr>
          <p:cNvPr id="3" name="Content Placeholder 2"/>
          <p:cNvSpPr>
            <a:spLocks noGrp="1"/>
          </p:cNvSpPr>
          <p:nvPr>
            <p:ph idx="1"/>
          </p:nvPr>
        </p:nvSpPr>
        <p:spPr/>
        <p:txBody>
          <a:bodyPr/>
          <a:lstStyle/>
          <a:p>
            <a:r>
              <a:rPr lang="en-US" dirty="0" smtClean="0"/>
              <a:t>Silverlight's 2.5D perspective transform</a:t>
            </a:r>
          </a:p>
          <a:p>
            <a:r>
              <a:rPr lang="en-US" dirty="0" smtClean="0"/>
              <a:t>Rotate objects around X, Y, and Z axes using Rotation properties</a:t>
            </a:r>
          </a:p>
          <a:p>
            <a:r>
              <a:rPr lang="en-US" dirty="0" smtClean="0"/>
              <a:t>Control camera position using Offset properties</a:t>
            </a:r>
          </a:p>
          <a:p>
            <a:r>
              <a:rPr lang="en-US" dirty="0" smtClean="0"/>
              <a:t>Applied to XAML objects through </a:t>
            </a:r>
            <a:r>
              <a:rPr lang="en-US" dirty="0" err="1" smtClean="0"/>
              <a:t>UIElement.Projection</a:t>
            </a:r>
            <a:r>
              <a:rPr lang="en-US" dirty="0" smtClean="0"/>
              <a:t> property</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Using the Framework (XAML)</a:t>
            </a:r>
            <a:endParaRPr lang="en-US" dirty="0"/>
          </a:p>
        </p:txBody>
      </p:sp>
      <p:sp>
        <p:nvSpPr>
          <p:cNvPr id="9" name="Text Placeholder 8"/>
          <p:cNvSpPr>
            <a:spLocks noGrp="1"/>
          </p:cNvSpPr>
          <p:nvPr>
            <p:ph type="body" sz="quarter" idx="10"/>
          </p:nvPr>
        </p:nvSpPr>
        <p:spPr/>
        <p:txBody>
          <a:bodyPr/>
          <a:lstStyle/>
          <a:p>
            <a:r>
              <a:rPr lang="en-US" sz="1800" dirty="0" smtClean="0"/>
              <a:t>&lt;Canvas x:Name="</a:t>
            </a:r>
            <a:r>
              <a:rPr lang="en-US" sz="1800" dirty="0" err="1" smtClean="0"/>
              <a:t>PageTurnCanvas</a:t>
            </a:r>
            <a:r>
              <a:rPr lang="en-US" sz="1800" dirty="0" smtClean="0"/>
              <a:t>" Width="800" Height="618"&gt;</a:t>
            </a:r>
          </a:p>
          <a:p>
            <a:r>
              <a:rPr lang="en-US" sz="1800" dirty="0" smtClean="0"/>
              <a:t>  &lt;!-- Spread 0 --&gt;</a:t>
            </a:r>
          </a:p>
          <a:p>
            <a:r>
              <a:rPr lang="en-US" sz="1800" dirty="0" smtClean="0"/>
              <a:t>  &lt;Canvas x:Name="Spread0a" Width="400" Height="618" ...&gt;</a:t>
            </a:r>
          </a:p>
          <a:p>
            <a:r>
              <a:rPr lang="en-US" sz="1800" dirty="0" smtClean="0"/>
              <a:t>    &lt;Rectangle Width="400" Height="618" Fill="#202020" /&gt;</a:t>
            </a:r>
          </a:p>
          <a:p>
            <a:r>
              <a:rPr lang="en-US" sz="1800" dirty="0" smtClean="0"/>
              <a:t>  &lt;/Canvas&gt;</a:t>
            </a:r>
          </a:p>
          <a:p>
            <a:r>
              <a:rPr lang="en-US" sz="1800" dirty="0" smtClean="0"/>
              <a:t>  &lt;Canvas x:Name="Spread0b" Width="400" Height="618" ...&gt;</a:t>
            </a:r>
          </a:p>
          <a:p>
            <a:r>
              <a:rPr lang="en-US" sz="1800" dirty="0" smtClean="0"/>
              <a:t>    &lt;Image x:Name="</a:t>
            </a:r>
            <a:r>
              <a:rPr lang="en-US" sz="1800" dirty="0" err="1" smtClean="0"/>
              <a:t>FrontCover</a:t>
            </a:r>
            <a:r>
              <a:rPr lang="en-US" sz="1800" dirty="0" smtClean="0"/>
              <a:t>" Width="400" Source="..." /&gt;</a:t>
            </a:r>
          </a:p>
          <a:p>
            <a:r>
              <a:rPr lang="en-US" sz="1800" dirty="0" smtClean="0"/>
              <a:t>  &lt;/Canvas&gt;</a:t>
            </a:r>
          </a:p>
          <a:p>
            <a:endParaRPr lang="en-US" sz="1800" dirty="0" smtClean="0"/>
          </a:p>
          <a:p>
            <a:r>
              <a:rPr lang="en-US" sz="1800" dirty="0" smtClean="0"/>
              <a:t>  &lt;!-- Spread 1 --&gt;</a:t>
            </a:r>
          </a:p>
          <a:p>
            <a:r>
              <a:rPr lang="en-US" sz="1800" dirty="0" smtClean="0"/>
              <a:t>  &lt;Canvas x:Name="Spread1a" Width="400" Height="618" ...&gt;</a:t>
            </a:r>
          </a:p>
          <a:p>
            <a:r>
              <a:rPr lang="en-US" sz="1800" dirty="0" smtClean="0"/>
              <a:t>    &lt;Image x:Name="Page00" Width="400" Source="..." /&gt;</a:t>
            </a:r>
          </a:p>
          <a:p>
            <a:r>
              <a:rPr lang="en-US" sz="1800" dirty="0" smtClean="0"/>
              <a:t>  &lt;/Canvas&gt;</a:t>
            </a:r>
          </a:p>
          <a:p>
            <a:r>
              <a:rPr lang="en-US" sz="1800" dirty="0" smtClean="0"/>
              <a:t>  &lt;Canvas x:Name="Spread1b" Width="400" Height="618" ...&gt;</a:t>
            </a:r>
          </a:p>
          <a:p>
            <a:r>
              <a:rPr lang="en-US" sz="1800" dirty="0" smtClean="0"/>
              <a:t>    &lt;Image x:Name="Page01" Width="400" Source="..." /&gt;</a:t>
            </a:r>
          </a:p>
          <a:p>
            <a:r>
              <a:rPr lang="en-US" sz="1800" dirty="0" smtClean="0"/>
              <a:t>  &lt;/Canvas&gt;</a:t>
            </a:r>
          </a:p>
          <a:p>
            <a:r>
              <a:rPr lang="en-US" sz="1800" dirty="0" smtClean="0"/>
              <a:t>    ...</a:t>
            </a:r>
          </a:p>
          <a:p>
            <a:r>
              <a:rPr lang="en-US" sz="1800" dirty="0" smtClean="0"/>
              <a:t>&lt;/Canvas&gt;</a:t>
            </a:r>
          </a:p>
          <a:p>
            <a:endParaRPr lang="en-US" sz="1800" dirty="0" smtClean="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Using </a:t>
            </a:r>
            <a:r>
              <a:rPr lang="en-US" dirty="0" err="1" smtClean="0"/>
              <a:t>PlaneProjection</a:t>
            </a:r>
            <a:endParaRPr lang="en-US" dirty="0"/>
          </a:p>
        </p:txBody>
      </p:sp>
      <p:sp>
        <p:nvSpPr>
          <p:cNvPr id="9" name="Text Placeholder 8"/>
          <p:cNvSpPr>
            <a:spLocks noGrp="1"/>
          </p:cNvSpPr>
          <p:nvPr>
            <p:ph type="body" sz="quarter" idx="10"/>
          </p:nvPr>
        </p:nvSpPr>
        <p:spPr/>
        <p:txBody>
          <a:bodyPr/>
          <a:lstStyle/>
          <a:p>
            <a:r>
              <a:rPr lang="en-US" sz="2000" dirty="0" smtClean="0"/>
              <a:t>&lt;Image Source="Amy.jpg"&gt;</a:t>
            </a:r>
          </a:p>
          <a:p>
            <a:r>
              <a:rPr lang="en-US" sz="2000" dirty="0" smtClean="0"/>
              <a:t>  &lt;</a:t>
            </a:r>
            <a:r>
              <a:rPr lang="en-US" sz="2000" dirty="0" err="1" smtClean="0"/>
              <a:t>Image.Projection</a:t>
            </a:r>
            <a:r>
              <a:rPr lang="en-US" sz="2000" dirty="0" smtClean="0"/>
              <a:t>&gt;</a:t>
            </a:r>
          </a:p>
          <a:p>
            <a:r>
              <a:rPr lang="en-US" sz="2000" dirty="0" smtClean="0"/>
              <a:t>    &lt;</a:t>
            </a:r>
            <a:r>
              <a:rPr lang="en-US" sz="2000" dirty="0" err="1" smtClean="0"/>
              <a:t>PlaneProjection</a:t>
            </a:r>
            <a:r>
              <a:rPr lang="en-US" sz="2000" dirty="0" smtClean="0"/>
              <a:t> </a:t>
            </a:r>
            <a:r>
              <a:rPr lang="en-US" sz="2000" dirty="0" err="1" smtClean="0"/>
              <a:t>RotationY</a:t>
            </a:r>
            <a:r>
              <a:rPr lang="en-US" sz="2000" dirty="0" smtClean="0"/>
              <a:t>="45" /&gt;</a:t>
            </a:r>
          </a:p>
          <a:p>
            <a:r>
              <a:rPr lang="en-US" sz="2000" dirty="0" smtClean="0"/>
              <a:t>  &lt;/</a:t>
            </a:r>
            <a:r>
              <a:rPr lang="en-US" sz="2000" dirty="0" err="1" smtClean="0"/>
              <a:t>Image.Projection</a:t>
            </a:r>
            <a:r>
              <a:rPr lang="en-US" sz="2000" dirty="0" smtClean="0"/>
              <a:t>&gt;</a:t>
            </a:r>
          </a:p>
          <a:p>
            <a:r>
              <a:rPr lang="en-US" sz="2000" dirty="0" smtClean="0"/>
              <a:t>&lt;/Image&gt;</a:t>
            </a:r>
          </a:p>
          <a:p>
            <a:endParaRPr lang="en-US" sz="2000" dirty="0" smtClean="0"/>
          </a:p>
          <a:p>
            <a:endParaRPr lang="en-US" sz="2000" dirty="0" smtClean="0"/>
          </a:p>
        </p:txBody>
      </p:sp>
      <p:pic>
        <p:nvPicPr>
          <p:cNvPr id="6" name="Picture 5" descr="PICT0298.jpg"/>
          <p:cNvPicPr>
            <a:picLocks noChangeAspect="1"/>
          </p:cNvPicPr>
          <p:nvPr/>
        </p:nvPicPr>
        <p:blipFill>
          <a:blip r:embed="rId3"/>
          <a:stretch>
            <a:fillRect/>
          </a:stretch>
        </p:blipFill>
        <p:spPr>
          <a:xfrm>
            <a:off x="2438210" y="3136349"/>
            <a:ext cx="4100240" cy="3075180"/>
          </a:xfrm>
          <a:prstGeom prst="rect">
            <a:avLst/>
          </a:prstGeom>
          <a:scene3d>
            <a:camera prst="perspectiveLeft">
              <a:rot lat="0" lon="2700000" rev="0"/>
            </a:camera>
            <a:lightRig rig="threePt" dir="t"/>
          </a:scene3d>
        </p:spPr>
      </p:pic>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CoverFlow</a:t>
            </a:r>
            <a:endParaRPr lang="en-US" dirty="0"/>
          </a:p>
        </p:txBody>
      </p:sp>
      <p:sp>
        <p:nvSpPr>
          <p:cNvPr id="3" name="Content Placeholder 2"/>
          <p:cNvSpPr>
            <a:spLocks noGrp="1"/>
          </p:cNvSpPr>
          <p:nvPr>
            <p:ph idx="1"/>
          </p:nvPr>
        </p:nvSpPr>
        <p:spPr/>
        <p:txBody>
          <a:bodyPr/>
          <a:lstStyle/>
          <a:p>
            <a:r>
              <a:rPr lang="en-US" dirty="0" smtClean="0"/>
              <a:t>Popular interface for multi-item display</a:t>
            </a:r>
          </a:p>
          <a:p>
            <a:pPr lvl="1"/>
            <a:r>
              <a:rPr lang="en-US" dirty="0" smtClean="0"/>
              <a:t>Created by Andrew Coulter </a:t>
            </a:r>
            <a:r>
              <a:rPr lang="en-US" dirty="0" err="1" smtClean="0"/>
              <a:t>Enright</a:t>
            </a:r>
            <a:endParaRPr lang="en-US" dirty="0" smtClean="0"/>
          </a:p>
          <a:p>
            <a:pPr lvl="1"/>
            <a:r>
              <a:rPr lang="en-US" dirty="0" smtClean="0"/>
              <a:t>Popularized by Apple (iTunes, </a:t>
            </a:r>
            <a:r>
              <a:rPr lang="en-US" dirty="0" err="1" smtClean="0"/>
              <a:t>iPhone</a:t>
            </a:r>
            <a:r>
              <a:rPr lang="en-US" dirty="0" smtClean="0"/>
              <a:t>, etc.)</a:t>
            </a:r>
            <a:endParaRPr lang="en-US" dirty="0"/>
          </a:p>
        </p:txBody>
      </p:sp>
      <p:pic>
        <p:nvPicPr>
          <p:cNvPr id="1026" name="Picture 2"/>
          <p:cNvPicPr>
            <a:picLocks noChangeAspect="1" noChangeArrowheads="1"/>
          </p:cNvPicPr>
          <p:nvPr/>
        </p:nvPicPr>
        <p:blipFill>
          <a:blip r:embed="rId3"/>
          <a:srcRect/>
          <a:stretch>
            <a:fillRect/>
          </a:stretch>
        </p:blipFill>
        <p:spPr bwMode="auto">
          <a:xfrm>
            <a:off x="1111044" y="3094550"/>
            <a:ext cx="6967538" cy="2767013"/>
          </a:xfrm>
          <a:prstGeom prst="rect">
            <a:avLst/>
          </a:prstGeom>
          <a:noFill/>
          <a:ln w="9525">
            <a:noFill/>
            <a:miter lim="800000"/>
            <a:headEnd/>
            <a:tailEnd/>
          </a:ln>
        </p:spPr>
      </p:pic>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CoverFlow</a:t>
            </a:r>
            <a:r>
              <a:rPr lang="en-US" dirty="0" smtClean="0"/>
              <a:t> Control</a:t>
            </a:r>
            <a:endParaRPr lang="en-US" dirty="0"/>
          </a:p>
        </p:txBody>
      </p:sp>
      <p:sp>
        <p:nvSpPr>
          <p:cNvPr id="3" name="Content Placeholder 2"/>
          <p:cNvSpPr>
            <a:spLocks noGrp="1"/>
          </p:cNvSpPr>
          <p:nvPr>
            <p:ph idx="1"/>
          </p:nvPr>
        </p:nvSpPr>
        <p:spPr/>
        <p:txBody>
          <a:bodyPr/>
          <a:lstStyle/>
          <a:p>
            <a:r>
              <a:rPr lang="en-US" dirty="0" smtClean="0"/>
              <a:t>Open-source component available at http://silverlightcoverflow.codeplex.com/</a:t>
            </a:r>
          </a:p>
          <a:p>
            <a:r>
              <a:rPr lang="en-US" dirty="0" smtClean="0"/>
              <a:t>Derives from </a:t>
            </a:r>
            <a:r>
              <a:rPr lang="en-US" dirty="0" err="1" smtClean="0"/>
              <a:t>ItemsControl</a:t>
            </a:r>
            <a:endParaRPr lang="en-US" dirty="0" smtClean="0"/>
          </a:p>
          <a:p>
            <a:pPr lvl="1"/>
            <a:r>
              <a:rPr lang="en-US" dirty="0" err="1" smtClean="0"/>
              <a:t>Templatable</a:t>
            </a:r>
            <a:r>
              <a:rPr lang="en-US" dirty="0" smtClean="0"/>
              <a:t>, </a:t>
            </a:r>
            <a:r>
              <a:rPr lang="en-US" dirty="0" err="1" smtClean="0"/>
              <a:t>bindable</a:t>
            </a:r>
            <a:r>
              <a:rPr lang="en-US" dirty="0" smtClean="0"/>
              <a:t>, etc.</a:t>
            </a:r>
          </a:p>
          <a:p>
            <a:r>
              <a:rPr lang="en-US" dirty="0" smtClean="0"/>
              <a:t>Numerous properties for customizing UI</a:t>
            </a:r>
          </a:p>
          <a:p>
            <a:pPr lvl="1"/>
            <a:r>
              <a:rPr lang="en-US" dirty="0" err="1" smtClean="0"/>
              <a:t>RotationAngle</a:t>
            </a:r>
            <a:r>
              <a:rPr lang="en-US" dirty="0" smtClean="0"/>
              <a:t>, Scale, </a:t>
            </a:r>
            <a:r>
              <a:rPr lang="en-US" dirty="0" err="1" smtClean="0"/>
              <a:t>ZDistance</a:t>
            </a:r>
            <a:r>
              <a:rPr lang="en-US" dirty="0" smtClean="0"/>
              <a:t>, etc.</a:t>
            </a:r>
          </a:p>
          <a:p>
            <a:r>
              <a:rPr lang="en-US" dirty="0" smtClean="0"/>
              <a:t>Built-in easing for added realism</a:t>
            </a:r>
          </a:p>
          <a:p>
            <a:endParaRPr lang="en-US"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CoverFlow</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Deep Zoom</a:t>
            </a:r>
            <a:endParaRPr lang="en-US" dirty="0"/>
          </a:p>
        </p:txBody>
      </p:sp>
      <p:sp>
        <p:nvSpPr>
          <p:cNvPr id="3" name="Content Placeholder 2"/>
          <p:cNvSpPr>
            <a:spLocks noGrp="1"/>
          </p:cNvSpPr>
          <p:nvPr>
            <p:ph idx="1"/>
          </p:nvPr>
        </p:nvSpPr>
        <p:spPr/>
        <p:txBody>
          <a:bodyPr/>
          <a:lstStyle/>
          <a:p>
            <a:r>
              <a:rPr lang="en-US" dirty="0" smtClean="0"/>
              <a:t>Most Deep Zoom apps use static image pyramids generated by Deep Zoom Composer</a:t>
            </a:r>
          </a:p>
          <a:p>
            <a:r>
              <a:rPr lang="en-US" dirty="0" smtClean="0"/>
              <a:t>Deep Zoom can also use imagery created at run-time ("Dynamic Deep Zoom")</a:t>
            </a:r>
          </a:p>
          <a:p>
            <a:pPr lvl="1"/>
            <a:r>
              <a:rPr lang="en-US" dirty="0" smtClean="0"/>
              <a:t>Deep Earth project</a:t>
            </a:r>
          </a:p>
          <a:p>
            <a:pPr lvl="2"/>
            <a:r>
              <a:rPr lang="en-US" dirty="0" smtClean="0"/>
              <a:t>http://www.codeplex.com/deepearth</a:t>
            </a:r>
          </a:p>
          <a:p>
            <a:pPr lvl="2"/>
            <a:r>
              <a:rPr lang="en-US" dirty="0" smtClean="0"/>
              <a:t>http://deepearth.soulsolutions.com.au/</a:t>
            </a:r>
          </a:p>
          <a:p>
            <a:r>
              <a:rPr lang="en-US" dirty="0" err="1" smtClean="0"/>
              <a:t>MutliScaleTileSource</a:t>
            </a:r>
            <a:r>
              <a:rPr lang="en-US" dirty="0" smtClean="0"/>
              <a:t> provides the key</a:t>
            </a:r>
            <a:endParaRPr lang="en-US" dirty="0"/>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Deriving from </a:t>
            </a:r>
            <a:r>
              <a:rPr lang="en-US" dirty="0" err="1" smtClean="0"/>
              <a:t>MultiScaleTileSource</a:t>
            </a:r>
            <a:endParaRPr lang="en-US" dirty="0"/>
          </a:p>
        </p:txBody>
      </p:sp>
      <p:sp>
        <p:nvSpPr>
          <p:cNvPr id="9" name="Text Placeholder 8"/>
          <p:cNvSpPr>
            <a:spLocks noGrp="1"/>
          </p:cNvSpPr>
          <p:nvPr>
            <p:ph type="body" sz="quarter" idx="10"/>
          </p:nvPr>
        </p:nvSpPr>
        <p:spPr/>
        <p:txBody>
          <a:bodyPr/>
          <a:lstStyle/>
          <a:p>
            <a:r>
              <a:rPr lang="en-US" sz="1800" dirty="0" smtClean="0"/>
              <a:t>public class </a:t>
            </a:r>
            <a:r>
              <a:rPr lang="en-US" sz="1800" dirty="0" err="1" smtClean="0"/>
              <a:t>CustomTileSource</a:t>
            </a:r>
            <a:r>
              <a:rPr lang="en-US" sz="1800" dirty="0" smtClean="0"/>
              <a:t> : </a:t>
            </a:r>
            <a:r>
              <a:rPr lang="en-US" sz="1800" dirty="0" err="1" smtClean="0"/>
              <a:t>MultiScaleTileSource</a:t>
            </a:r>
            <a:endParaRPr lang="en-US" sz="1800" dirty="0" smtClean="0"/>
          </a:p>
          <a:p>
            <a:r>
              <a:rPr lang="en-US" sz="1800" dirty="0" smtClean="0"/>
              <a:t>{</a:t>
            </a:r>
          </a:p>
          <a:p>
            <a:r>
              <a:rPr lang="en-US" sz="1800" dirty="0" smtClean="0"/>
              <a:t>    private </a:t>
            </a:r>
            <a:r>
              <a:rPr lang="en-US" sz="1800" dirty="0" err="1" smtClean="0"/>
              <a:t>int</a:t>
            </a:r>
            <a:r>
              <a:rPr lang="en-US" sz="1800" dirty="0" smtClean="0"/>
              <a:t> _width;  // Tile width</a:t>
            </a:r>
          </a:p>
          <a:p>
            <a:r>
              <a:rPr lang="en-US" sz="1800" dirty="0" smtClean="0"/>
              <a:t>    private </a:t>
            </a:r>
            <a:r>
              <a:rPr lang="en-US" sz="1800" dirty="0" err="1" smtClean="0"/>
              <a:t>int</a:t>
            </a:r>
            <a:r>
              <a:rPr lang="en-US" sz="1800" dirty="0" smtClean="0"/>
              <a:t> _height; // Tile height</a:t>
            </a:r>
          </a:p>
          <a:p>
            <a:endParaRPr lang="en-US" sz="1800" dirty="0" smtClean="0"/>
          </a:p>
          <a:p>
            <a:r>
              <a:rPr lang="en-US" sz="1800" dirty="0" smtClean="0"/>
              <a:t>    public </a:t>
            </a:r>
            <a:r>
              <a:rPr lang="en-US" sz="1800" dirty="0" err="1" smtClean="0"/>
              <a:t>CustomTileSource</a:t>
            </a:r>
            <a:r>
              <a:rPr lang="en-US" sz="1800" dirty="0" smtClean="0"/>
              <a:t>(</a:t>
            </a:r>
            <a:r>
              <a:rPr lang="en-US" sz="1800" dirty="0" err="1" smtClean="0"/>
              <a:t>int</a:t>
            </a:r>
            <a:r>
              <a:rPr lang="en-US" sz="1800" dirty="0" smtClean="0"/>
              <a:t> </a:t>
            </a:r>
            <a:r>
              <a:rPr lang="en-US" sz="1800" dirty="0" err="1" smtClean="0"/>
              <a:t>imageWidth</a:t>
            </a:r>
            <a:r>
              <a:rPr lang="en-US" sz="1800" dirty="0" smtClean="0"/>
              <a:t>,</a:t>
            </a:r>
          </a:p>
          <a:p>
            <a:r>
              <a:rPr lang="en-US" sz="1800" dirty="0" smtClean="0"/>
              <a:t>        </a:t>
            </a:r>
            <a:r>
              <a:rPr lang="en-US" sz="1800" dirty="0" err="1" smtClean="0"/>
              <a:t>int</a:t>
            </a:r>
            <a:r>
              <a:rPr lang="en-US" sz="1800" dirty="0" smtClean="0"/>
              <a:t> </a:t>
            </a:r>
            <a:r>
              <a:rPr lang="en-US" sz="1800" dirty="0" err="1" smtClean="0"/>
              <a:t>imageHeight</a:t>
            </a:r>
            <a:r>
              <a:rPr lang="en-US" sz="1800" dirty="0" smtClean="0"/>
              <a:t>, </a:t>
            </a:r>
            <a:r>
              <a:rPr lang="en-US" sz="1800" dirty="0" err="1" smtClean="0"/>
              <a:t>int</a:t>
            </a:r>
            <a:r>
              <a:rPr lang="en-US" sz="1800" dirty="0" smtClean="0"/>
              <a:t> </a:t>
            </a:r>
            <a:r>
              <a:rPr lang="en-US" sz="1800" dirty="0" err="1" smtClean="0"/>
              <a:t>tileWidth</a:t>
            </a:r>
            <a:r>
              <a:rPr lang="en-US" sz="1800" dirty="0" smtClean="0"/>
              <a:t>, </a:t>
            </a:r>
            <a:r>
              <a:rPr lang="en-US" sz="1800" dirty="0" err="1" smtClean="0"/>
              <a:t>int</a:t>
            </a:r>
            <a:r>
              <a:rPr lang="en-US" sz="1800" dirty="0" smtClean="0"/>
              <a:t> </a:t>
            </a:r>
            <a:r>
              <a:rPr lang="en-US" sz="1800" dirty="0" err="1" smtClean="0"/>
              <a:t>tileHeight</a:t>
            </a:r>
            <a:r>
              <a:rPr lang="en-US" sz="1800" dirty="0" smtClean="0"/>
              <a:t>) :</a:t>
            </a:r>
          </a:p>
          <a:p>
            <a:r>
              <a:rPr lang="en-US" sz="1800" dirty="0" smtClean="0"/>
              <a:t>        base(</a:t>
            </a:r>
            <a:r>
              <a:rPr lang="en-US" sz="1800" dirty="0" err="1" smtClean="0"/>
              <a:t>imageWidth</a:t>
            </a:r>
            <a:r>
              <a:rPr lang="en-US" sz="1800" dirty="0" smtClean="0"/>
              <a:t>, </a:t>
            </a:r>
            <a:r>
              <a:rPr lang="en-US" sz="1800" dirty="0" err="1" smtClean="0"/>
              <a:t>imageHeight</a:t>
            </a:r>
            <a:r>
              <a:rPr lang="en-US" sz="1800" dirty="0" smtClean="0"/>
              <a:t>, </a:t>
            </a:r>
            <a:r>
              <a:rPr lang="en-US" sz="1800" dirty="0" err="1" smtClean="0"/>
              <a:t>tileWidth</a:t>
            </a:r>
            <a:r>
              <a:rPr lang="en-US" sz="1800" dirty="0" smtClean="0"/>
              <a:t>, </a:t>
            </a:r>
            <a:r>
              <a:rPr lang="en-US" sz="1800" dirty="0" err="1" smtClean="0"/>
              <a:t>tileHeight</a:t>
            </a:r>
            <a:r>
              <a:rPr lang="en-US" sz="1800" dirty="0" smtClean="0"/>
              <a:t>, 0)</a:t>
            </a:r>
          </a:p>
          <a:p>
            <a:r>
              <a:rPr lang="en-US" sz="1800" dirty="0" smtClean="0"/>
              <a:t>    {</a:t>
            </a:r>
          </a:p>
          <a:p>
            <a:r>
              <a:rPr lang="en-US" sz="1800" dirty="0" smtClean="0"/>
              <a:t>        _width = </a:t>
            </a:r>
            <a:r>
              <a:rPr lang="en-US" sz="1800" dirty="0" err="1" smtClean="0"/>
              <a:t>tileWidth</a:t>
            </a:r>
            <a:r>
              <a:rPr lang="en-US" sz="1800" dirty="0" smtClean="0"/>
              <a:t>;</a:t>
            </a:r>
          </a:p>
          <a:p>
            <a:r>
              <a:rPr lang="en-US" sz="1800" dirty="0" smtClean="0"/>
              <a:t>        _height = </a:t>
            </a:r>
            <a:r>
              <a:rPr lang="en-US" sz="1800" dirty="0" err="1" smtClean="0"/>
              <a:t>tileHeight</a:t>
            </a:r>
            <a:r>
              <a:rPr lang="en-US" sz="1800" dirty="0" smtClean="0"/>
              <a:t>;</a:t>
            </a:r>
          </a:p>
          <a:p>
            <a:r>
              <a:rPr lang="en-US" sz="1800" dirty="0" smtClean="0"/>
              <a:t>    }</a:t>
            </a:r>
          </a:p>
          <a:p>
            <a:endParaRPr lang="en-US" sz="1800" dirty="0" smtClean="0"/>
          </a:p>
          <a:p>
            <a:r>
              <a:rPr lang="en-US" sz="1800" dirty="0" smtClean="0"/>
              <a:t>    protected override void </a:t>
            </a:r>
            <a:r>
              <a:rPr lang="en-US" sz="1800" dirty="0" err="1" smtClean="0"/>
              <a:t>GetTileLayers</a:t>
            </a:r>
            <a:r>
              <a:rPr lang="en-US" sz="1800" dirty="0" smtClean="0"/>
              <a:t>(</a:t>
            </a:r>
            <a:r>
              <a:rPr lang="en-US" sz="1800" dirty="0" err="1" smtClean="0"/>
              <a:t>int</a:t>
            </a:r>
            <a:r>
              <a:rPr lang="en-US" sz="1800" dirty="0" smtClean="0"/>
              <a:t> level,</a:t>
            </a:r>
          </a:p>
          <a:p>
            <a:r>
              <a:rPr lang="en-US" sz="1800" dirty="0" smtClean="0"/>
              <a:t>        </a:t>
            </a:r>
            <a:r>
              <a:rPr lang="en-US" sz="1800" dirty="0" err="1" smtClean="0"/>
              <a:t>int</a:t>
            </a:r>
            <a:r>
              <a:rPr lang="en-US" sz="1800" dirty="0" smtClean="0"/>
              <a:t> </a:t>
            </a:r>
            <a:r>
              <a:rPr lang="en-US" sz="1800" dirty="0" err="1" smtClean="0"/>
              <a:t>posx</a:t>
            </a:r>
            <a:r>
              <a:rPr lang="en-US" sz="1800" dirty="0" smtClean="0"/>
              <a:t>, </a:t>
            </a:r>
            <a:r>
              <a:rPr lang="en-US" sz="1800" dirty="0" err="1" smtClean="0"/>
              <a:t>int</a:t>
            </a:r>
            <a:r>
              <a:rPr lang="en-US" sz="1800" dirty="0" smtClean="0"/>
              <a:t> posy, </a:t>
            </a:r>
            <a:r>
              <a:rPr lang="en-US" sz="1800" dirty="0" err="1" smtClean="0"/>
              <a:t>IList</a:t>
            </a:r>
            <a:r>
              <a:rPr lang="en-US" sz="1800" dirty="0" smtClean="0"/>
              <a:t>&lt;object&gt; sources)</a:t>
            </a:r>
          </a:p>
          <a:p>
            <a:r>
              <a:rPr lang="en-US" sz="1800" dirty="0" smtClean="0"/>
              <a:t>    {</a:t>
            </a:r>
          </a:p>
          <a:p>
            <a:r>
              <a:rPr lang="en-US" sz="1800" dirty="0" smtClean="0"/>
              <a:t>        // TODO: Add tile's URI to "sources"</a:t>
            </a:r>
          </a:p>
          <a:p>
            <a:r>
              <a:rPr lang="en-US" sz="1800" dirty="0" smtClean="0"/>
              <a:t>    }</a:t>
            </a:r>
          </a:p>
          <a:p>
            <a:endParaRPr lang="en-US" sz="1800" dirty="0" smtClean="0"/>
          </a:p>
          <a:p>
            <a:endParaRPr lang="en-US" sz="1800" dirty="0" smtClean="0"/>
          </a:p>
          <a:p>
            <a:endParaRPr lang="en-US" sz="1800" dirty="0" smtClean="0"/>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Using </a:t>
            </a:r>
            <a:r>
              <a:rPr lang="en-US" dirty="0" err="1" smtClean="0"/>
              <a:t>CustomTileSource</a:t>
            </a:r>
            <a:endParaRPr lang="en-US" dirty="0"/>
          </a:p>
        </p:txBody>
      </p:sp>
      <p:sp>
        <p:nvSpPr>
          <p:cNvPr id="9" name="Text Placeholder 8"/>
          <p:cNvSpPr>
            <a:spLocks noGrp="1"/>
          </p:cNvSpPr>
          <p:nvPr>
            <p:ph type="body" sz="quarter" idx="10"/>
          </p:nvPr>
        </p:nvSpPr>
        <p:spPr/>
        <p:txBody>
          <a:bodyPr/>
          <a:lstStyle/>
          <a:p>
            <a:r>
              <a:rPr lang="en-US" sz="2000" dirty="0" smtClean="0"/>
              <a:t>// MSI is a </a:t>
            </a:r>
            <a:r>
              <a:rPr lang="en-US" sz="2000" dirty="0" err="1" smtClean="0"/>
              <a:t>MultiScaleImage</a:t>
            </a:r>
            <a:r>
              <a:rPr lang="en-US" sz="2000" dirty="0" smtClean="0"/>
              <a:t> control</a:t>
            </a:r>
          </a:p>
          <a:p>
            <a:endParaRPr lang="en-US" sz="2000" dirty="0" smtClean="0"/>
          </a:p>
          <a:p>
            <a:r>
              <a:rPr lang="en-US" sz="2000" dirty="0" err="1" smtClean="0"/>
              <a:t>MSI.Source</a:t>
            </a:r>
            <a:r>
              <a:rPr lang="en-US" sz="2000" dirty="0" smtClean="0"/>
              <a:t> = new </a:t>
            </a:r>
            <a:r>
              <a:rPr lang="en-US" sz="2000" dirty="0" err="1" smtClean="0"/>
              <a:t>CustomTileSource</a:t>
            </a:r>
            <a:r>
              <a:rPr lang="en-US" sz="2000" dirty="0" smtClean="0"/>
              <a:t>(</a:t>
            </a:r>
          </a:p>
          <a:p>
            <a:r>
              <a:rPr lang="en-US" sz="2000" dirty="0" smtClean="0"/>
              <a:t>    16000, // Scene width (max == 2^32)</a:t>
            </a:r>
          </a:p>
          <a:p>
            <a:r>
              <a:rPr lang="en-US" sz="2000" dirty="0" smtClean="0"/>
              <a:t>    12000, // Scene height (max == 2^32)</a:t>
            </a:r>
          </a:p>
          <a:p>
            <a:r>
              <a:rPr lang="en-US" sz="2000" dirty="0" smtClean="0"/>
              <a:t>    128,   // Tile width</a:t>
            </a:r>
          </a:p>
          <a:p>
            <a:r>
              <a:rPr lang="en-US" sz="2000" dirty="0" smtClean="0"/>
              <a:t>    128    // Tile height</a:t>
            </a:r>
          </a:p>
          <a:p>
            <a:r>
              <a:rPr lang="en-US" sz="2000" dirty="0" smtClean="0"/>
              <a:t>);</a:t>
            </a:r>
          </a:p>
          <a:p>
            <a:endParaRPr lang="en-US" sz="2000" dirty="0" smtClean="0"/>
          </a:p>
          <a:p>
            <a:endParaRPr lang="en-US" sz="2000" dirty="0" smtClean="0"/>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Dynamic Deep Zoom</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Using the Framework (C#)</a:t>
            </a:r>
            <a:endParaRPr lang="en-US" dirty="0"/>
          </a:p>
        </p:txBody>
      </p:sp>
      <p:sp>
        <p:nvSpPr>
          <p:cNvPr id="9" name="Text Placeholder 8"/>
          <p:cNvSpPr>
            <a:spLocks noGrp="1"/>
          </p:cNvSpPr>
          <p:nvPr>
            <p:ph type="body" sz="quarter" idx="10"/>
          </p:nvPr>
        </p:nvSpPr>
        <p:spPr/>
        <p:txBody>
          <a:bodyPr/>
          <a:lstStyle/>
          <a:p>
            <a:r>
              <a:rPr lang="en-US" sz="2000" dirty="0" smtClean="0"/>
              <a:t>private </a:t>
            </a:r>
            <a:r>
              <a:rPr lang="en-US" sz="2000" dirty="0" err="1" smtClean="0"/>
              <a:t>PageTurn</a:t>
            </a:r>
            <a:r>
              <a:rPr lang="en-US" sz="2000" dirty="0" smtClean="0"/>
              <a:t> _</a:t>
            </a:r>
            <a:r>
              <a:rPr lang="en-US" sz="2000" dirty="0" err="1" smtClean="0"/>
              <a:t>ptf</a:t>
            </a:r>
            <a:r>
              <a:rPr lang="en-US" sz="2000" dirty="0" smtClean="0"/>
              <a:t>;</a:t>
            </a:r>
          </a:p>
          <a:p>
            <a:r>
              <a:rPr lang="en-US" sz="2000" dirty="0" smtClean="0"/>
              <a:t>  .</a:t>
            </a:r>
          </a:p>
          <a:p>
            <a:r>
              <a:rPr lang="en-US" sz="2000" dirty="0" smtClean="0"/>
              <a:t>  .</a:t>
            </a:r>
          </a:p>
          <a:p>
            <a:r>
              <a:rPr lang="en-US" sz="2000" dirty="0" smtClean="0"/>
              <a:t>  .</a:t>
            </a:r>
          </a:p>
          <a:p>
            <a:r>
              <a:rPr lang="en-US" sz="2000" dirty="0" smtClean="0"/>
              <a:t>// Initialize the page-turn framework</a:t>
            </a:r>
          </a:p>
          <a:p>
            <a:r>
              <a:rPr lang="en-US" sz="2000" dirty="0" smtClean="0"/>
              <a:t>_</a:t>
            </a:r>
            <a:r>
              <a:rPr lang="en-US" sz="2000" dirty="0" err="1" smtClean="0"/>
              <a:t>ptf</a:t>
            </a:r>
            <a:r>
              <a:rPr lang="en-US" sz="2000" dirty="0" smtClean="0"/>
              <a:t> = new </a:t>
            </a:r>
            <a:r>
              <a:rPr lang="en-US" sz="2000" dirty="0" err="1" smtClean="0"/>
              <a:t>PageTurn</a:t>
            </a:r>
            <a:r>
              <a:rPr lang="en-US" sz="2000" dirty="0" smtClean="0"/>
              <a:t>();</a:t>
            </a:r>
          </a:p>
          <a:p>
            <a:r>
              <a:rPr lang="en-US" sz="2000" dirty="0" smtClean="0"/>
              <a:t>_</a:t>
            </a:r>
            <a:r>
              <a:rPr lang="en-US" sz="2000" dirty="0" err="1" smtClean="0"/>
              <a:t>ptf.AddSpread</a:t>
            </a:r>
            <a:r>
              <a:rPr lang="en-US" sz="2000" dirty="0" smtClean="0"/>
              <a:t>(Spread0a, Spread0b);</a:t>
            </a:r>
          </a:p>
          <a:p>
            <a:r>
              <a:rPr lang="en-US" sz="2000" dirty="0" smtClean="0"/>
              <a:t>_</a:t>
            </a:r>
            <a:r>
              <a:rPr lang="en-US" sz="2000" dirty="0" err="1" smtClean="0"/>
              <a:t>ptf.AddSpread</a:t>
            </a:r>
            <a:r>
              <a:rPr lang="en-US" sz="2000" dirty="0" smtClean="0"/>
              <a:t>(Spread1a, Spread1b);</a:t>
            </a:r>
          </a:p>
          <a:p>
            <a:r>
              <a:rPr lang="en-US" sz="2000" dirty="0" smtClean="0"/>
              <a:t>  ...</a:t>
            </a:r>
          </a:p>
          <a:p>
            <a:r>
              <a:rPr lang="en-US" sz="2000" dirty="0" smtClean="0"/>
              <a:t>_</a:t>
            </a:r>
            <a:r>
              <a:rPr lang="en-US" sz="2000" dirty="0" err="1" smtClean="0"/>
              <a:t>ptf.Initialize</a:t>
            </a:r>
            <a:r>
              <a:rPr lang="en-US" sz="2000" dirty="0" smtClean="0"/>
              <a:t>(</a:t>
            </a:r>
            <a:r>
              <a:rPr lang="en-US" sz="2000" dirty="0" err="1" smtClean="0"/>
              <a:t>PageTurnCanvas</a:t>
            </a:r>
            <a:r>
              <a:rPr lang="en-US" sz="2000" dirty="0" smtClean="0"/>
              <a:t>);</a:t>
            </a:r>
          </a:p>
          <a:p>
            <a:r>
              <a:rPr lang="en-US" sz="2000" dirty="0" smtClean="0"/>
              <a:t>_</a:t>
            </a:r>
            <a:r>
              <a:rPr lang="en-US" sz="2000" dirty="0" err="1" smtClean="0"/>
              <a:t>ptf.Sensitivity</a:t>
            </a:r>
            <a:r>
              <a:rPr lang="en-US" sz="2000" dirty="0" smtClean="0"/>
              <a:t> = 1.2;</a:t>
            </a:r>
          </a:p>
          <a:p>
            <a:endParaRPr lang="en-US" sz="2000" dirty="0" smtClean="0"/>
          </a:p>
          <a:p>
            <a:endParaRPr lang="en-US" sz="2000" dirty="0" smtClean="0"/>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Page-Turn API</a:t>
            </a:r>
            <a:endParaRPr lang="en-US" dirty="0"/>
          </a:p>
        </p:txBody>
      </p:sp>
      <p:graphicFrame>
        <p:nvGraphicFramePr>
          <p:cNvPr id="4" name="Content Placeholder 3"/>
          <p:cNvGraphicFramePr>
            <a:graphicFrameLocks noGrp="1"/>
          </p:cNvGraphicFramePr>
          <p:nvPr>
            <p:ph idx="1"/>
          </p:nvPr>
        </p:nvGraphicFramePr>
        <p:xfrm>
          <a:off x="380999" y="1412875"/>
          <a:ext cx="8340214" cy="2272344"/>
        </p:xfrm>
        <a:graphic>
          <a:graphicData uri="http://schemas.openxmlformats.org/drawingml/2006/table">
            <a:tbl>
              <a:tblPr firstRow="1" bandRow="1">
                <a:tableStyleId>{0E3FDE45-AF77-4B5C-9715-49D594BDF05E}</a:tableStyleId>
              </a:tblPr>
              <a:tblGrid>
                <a:gridCol w="1959078"/>
                <a:gridCol w="6381136"/>
              </a:tblGrid>
              <a:tr h="263525">
                <a:tc gridSpan="2">
                  <a:txBody>
                    <a:bodyPr/>
                    <a:lstStyle/>
                    <a:p>
                      <a:pPr marL="0" algn="ctr" defTabSz="914099" rtl="0" eaLnBrk="1" fontAlgn="base" latinLnBrk="0" hangingPunct="1">
                        <a:spcBef>
                          <a:spcPct val="0"/>
                        </a:spcBef>
                        <a:spcAft>
                          <a:spcPct val="0"/>
                        </a:spcAft>
                      </a:pPr>
                      <a:r>
                        <a:rPr lang="en-US" sz="2800" kern="1200" dirty="0" err="1" smtClean="0">
                          <a:solidFill>
                            <a:schemeClr val="tx1"/>
                          </a:solidFill>
                          <a:effectLst>
                            <a:outerShdw blurRad="38100" dist="38100" dir="2700000" algn="tl">
                              <a:srgbClr val="000000">
                                <a:alpha val="43137"/>
                              </a:srgbClr>
                            </a:outerShdw>
                          </a:effectLst>
                          <a:latin typeface="+mn-lt"/>
                          <a:ea typeface="+mn-ea"/>
                          <a:cs typeface="+mn-cs"/>
                        </a:rPr>
                        <a:t>PageTurn</a:t>
                      </a:r>
                      <a:r>
                        <a:rPr lang="en-US" sz="2800" kern="1200" dirty="0" smtClean="0">
                          <a:solidFill>
                            <a:schemeClr val="tx1"/>
                          </a:solidFill>
                          <a:effectLst>
                            <a:outerShdw blurRad="38100" dist="38100" dir="2700000" algn="tl">
                              <a:srgbClr val="000000">
                                <a:alpha val="43137"/>
                              </a:srgbClr>
                            </a:outerShdw>
                          </a:effectLst>
                          <a:latin typeface="+mn-lt"/>
                          <a:ea typeface="+mn-ea"/>
                          <a:cs typeface="+mn-cs"/>
                        </a:rPr>
                        <a:t> Methods</a:t>
                      </a:r>
                      <a:endParaRPr lang="en-US" sz="2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324485">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Method</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800" kern="1200" dirty="0" smtClean="0">
                          <a:solidFill>
                            <a:schemeClr val="tx1"/>
                          </a:solidFill>
                          <a:effectLst>
                            <a:outerShdw blurRad="38100" dist="38100" dir="2700000" algn="tl">
                              <a:srgbClr val="000000">
                                <a:alpha val="43137"/>
                              </a:srgbClr>
                            </a:outerShdw>
                          </a:effectLst>
                          <a:latin typeface="+mn-lt"/>
                          <a:ea typeface="+mn-ea"/>
                          <a:cs typeface="+mn-cs"/>
                        </a:rPr>
                        <a:t>Description</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algn="l"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Initialize</a:t>
                      </a:r>
                    </a:p>
                  </a:txBody>
                  <a:tcPr anchor="ctr"/>
                </a:tc>
                <a:tc>
                  <a:txBody>
                    <a:bodyPr/>
                    <a:lstStyle/>
                    <a:p>
                      <a:pPr marL="0" algn="l"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Initializes</a:t>
                      </a:r>
                      <a:r>
                        <a:rPr lang="en-US" sz="1600" kern="1200" baseline="0" dirty="0" smtClean="0">
                          <a:solidFill>
                            <a:srgbClr val="FFFFFF"/>
                          </a:solidFill>
                          <a:effectLst>
                            <a:outerShdw blurRad="38100" dist="38100" dir="2700000" algn="tl">
                              <a:srgbClr val="000000">
                                <a:alpha val="43137"/>
                              </a:srgbClr>
                            </a:outerShdw>
                          </a:effectLst>
                          <a:latin typeface="+mn-lt"/>
                          <a:ea typeface="+mn-ea"/>
                          <a:cs typeface="+mn-cs"/>
                        </a:rPr>
                        <a:t> the framework after spreads are added</a:t>
                      </a: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algn="l" defTabSz="914099" rtl="0" eaLnBrk="1" fontAlgn="base" latinLnBrk="0" hangingPunct="1">
                        <a:spcBef>
                          <a:spcPct val="0"/>
                        </a:spcBef>
                        <a:spcAft>
                          <a:spcPct val="0"/>
                        </a:spcAft>
                        <a:defRPr/>
                      </a:pPr>
                      <a:r>
                        <a:rPr lang="en-US" sz="1600" kern="1200" dirty="0" err="1" smtClean="0">
                          <a:solidFill>
                            <a:srgbClr val="FFFFFF"/>
                          </a:solidFill>
                          <a:effectLst>
                            <a:outerShdw blurRad="38100" dist="38100" dir="2700000" algn="tl">
                              <a:srgbClr val="000000">
                                <a:alpha val="43137"/>
                              </a:srgbClr>
                            </a:outerShdw>
                          </a:effectLst>
                          <a:latin typeface="+mn-lt"/>
                          <a:ea typeface="+mn-ea"/>
                          <a:cs typeface="+mn-cs"/>
                        </a:rPr>
                        <a:t>AddSpread</a:t>
                      </a: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l"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Adds a "spread" (pair of pages) to a virtual booklet</a:t>
                      </a:r>
                    </a:p>
                  </a:txBody>
                  <a:tcPr anchor="ctr"/>
                </a:tc>
              </a:tr>
              <a:tr h="462808">
                <a:tc>
                  <a:txBody>
                    <a:bodyPr/>
                    <a:lstStyle/>
                    <a:p>
                      <a:pPr marL="0" algn="l" defTabSz="914099" rtl="0" eaLnBrk="1" fontAlgn="base" latinLnBrk="0" hangingPunct="1">
                        <a:spcBef>
                          <a:spcPct val="0"/>
                        </a:spcBef>
                        <a:spcAft>
                          <a:spcPct val="0"/>
                        </a:spcAft>
                        <a:defRPr/>
                      </a:pPr>
                      <a:r>
                        <a:rPr lang="en-US" sz="1600" kern="1200" dirty="0" err="1" smtClean="0">
                          <a:solidFill>
                            <a:srgbClr val="FFFFFF"/>
                          </a:solidFill>
                          <a:effectLst>
                            <a:outerShdw blurRad="38100" dist="38100" dir="2700000" algn="tl">
                              <a:srgbClr val="000000">
                                <a:alpha val="43137"/>
                              </a:srgbClr>
                            </a:outerShdw>
                          </a:effectLst>
                          <a:latin typeface="+mn-lt"/>
                          <a:ea typeface="+mn-ea"/>
                          <a:cs typeface="+mn-cs"/>
                        </a:rPr>
                        <a:t>GoToSpread</a:t>
                      </a: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l"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Displays the specified spread</a:t>
                      </a:r>
                    </a:p>
                  </a:txBody>
                  <a:tcPr anchor="ctr"/>
                </a:tc>
              </a:tr>
            </a:tbl>
          </a:graphicData>
        </a:graphic>
      </p:graphicFrame>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Page-Turn API, Cont.</a:t>
            </a:r>
            <a:endParaRPr lang="en-US" dirty="0"/>
          </a:p>
        </p:txBody>
      </p:sp>
      <p:graphicFrame>
        <p:nvGraphicFramePr>
          <p:cNvPr id="4" name="Content Placeholder 3"/>
          <p:cNvGraphicFramePr>
            <a:graphicFrameLocks noGrp="1"/>
          </p:cNvGraphicFramePr>
          <p:nvPr>
            <p:ph idx="1"/>
          </p:nvPr>
        </p:nvGraphicFramePr>
        <p:xfrm>
          <a:off x="380999" y="1412875"/>
          <a:ext cx="8340214" cy="2388656"/>
        </p:xfrm>
        <a:graphic>
          <a:graphicData uri="http://schemas.openxmlformats.org/drawingml/2006/table">
            <a:tbl>
              <a:tblPr firstRow="1" bandRow="1">
                <a:tableStyleId>{0E3FDE45-AF77-4B5C-9715-49D594BDF05E}</a:tableStyleId>
              </a:tblPr>
              <a:tblGrid>
                <a:gridCol w="1959078"/>
                <a:gridCol w="6381136"/>
              </a:tblGrid>
              <a:tr h="263525">
                <a:tc gridSpan="2">
                  <a:txBody>
                    <a:bodyPr/>
                    <a:lstStyle/>
                    <a:p>
                      <a:pPr marL="0" algn="ctr" defTabSz="914099" rtl="0" eaLnBrk="1" fontAlgn="base" latinLnBrk="0" hangingPunct="1">
                        <a:spcBef>
                          <a:spcPct val="0"/>
                        </a:spcBef>
                        <a:spcAft>
                          <a:spcPct val="0"/>
                        </a:spcAft>
                      </a:pPr>
                      <a:r>
                        <a:rPr lang="en-US" sz="2800" kern="1200" dirty="0" err="1" smtClean="0">
                          <a:solidFill>
                            <a:schemeClr val="tx1"/>
                          </a:solidFill>
                          <a:effectLst>
                            <a:outerShdw blurRad="38100" dist="38100" dir="2700000" algn="tl">
                              <a:srgbClr val="000000">
                                <a:alpha val="43137"/>
                              </a:srgbClr>
                            </a:outerShdw>
                          </a:effectLst>
                          <a:latin typeface="+mn-lt"/>
                          <a:ea typeface="+mn-ea"/>
                          <a:cs typeface="+mn-cs"/>
                        </a:rPr>
                        <a:t>PageTurn</a:t>
                      </a:r>
                      <a:r>
                        <a:rPr lang="en-US" sz="2800" kern="1200" dirty="0" smtClean="0">
                          <a:solidFill>
                            <a:schemeClr val="tx1"/>
                          </a:solidFill>
                          <a:effectLst>
                            <a:outerShdw blurRad="38100" dist="38100" dir="2700000" algn="tl">
                              <a:srgbClr val="000000">
                                <a:alpha val="43137"/>
                              </a:srgbClr>
                            </a:outerShdw>
                          </a:effectLst>
                          <a:latin typeface="+mn-lt"/>
                          <a:ea typeface="+mn-ea"/>
                          <a:cs typeface="+mn-cs"/>
                        </a:rPr>
                        <a:t> Properties</a:t>
                      </a:r>
                      <a:endParaRPr lang="en-US" sz="2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324485">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Property</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800" kern="1200" dirty="0" smtClean="0">
                          <a:solidFill>
                            <a:schemeClr val="tx1"/>
                          </a:solidFill>
                          <a:effectLst>
                            <a:outerShdw blurRad="38100" dist="38100" dir="2700000" algn="tl">
                              <a:srgbClr val="000000">
                                <a:alpha val="43137"/>
                              </a:srgbClr>
                            </a:outerShdw>
                          </a:effectLst>
                          <a:latin typeface="+mn-lt"/>
                          <a:ea typeface="+mn-ea"/>
                          <a:cs typeface="+mn-cs"/>
                        </a:rPr>
                        <a:t>Description</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algn="l" defTabSz="914099" rtl="0" eaLnBrk="1" fontAlgn="base" latinLnBrk="0" hangingPunct="1">
                        <a:spcBef>
                          <a:spcPct val="0"/>
                        </a:spcBef>
                        <a:spcAft>
                          <a:spcPct val="0"/>
                        </a:spcAft>
                        <a:defRPr/>
                      </a:pPr>
                      <a:r>
                        <a:rPr lang="en-US" sz="1600" kern="1200" dirty="0" err="1" smtClean="0">
                          <a:solidFill>
                            <a:srgbClr val="FFFFFF"/>
                          </a:solidFill>
                          <a:effectLst>
                            <a:outerShdw blurRad="38100" dist="38100" dir="2700000" algn="tl">
                              <a:srgbClr val="000000">
                                <a:alpha val="43137"/>
                              </a:srgbClr>
                            </a:outerShdw>
                          </a:effectLst>
                          <a:latin typeface="+mn-lt"/>
                          <a:ea typeface="+mn-ea"/>
                          <a:cs typeface="+mn-cs"/>
                        </a:rPr>
                        <a:t>SpreadCount</a:t>
                      </a: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l"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Returns the number of spreads</a:t>
                      </a:r>
                    </a:p>
                  </a:txBody>
                  <a:tcPr anchor="ctr"/>
                </a:tc>
              </a:tr>
              <a:tr h="462808">
                <a:tc>
                  <a:txBody>
                    <a:bodyPr/>
                    <a:lstStyle/>
                    <a:p>
                      <a:pPr marL="0" algn="l" defTabSz="914099" rtl="0" eaLnBrk="1" fontAlgn="base" latinLnBrk="0" hangingPunct="1">
                        <a:spcBef>
                          <a:spcPct val="0"/>
                        </a:spcBef>
                        <a:spcAft>
                          <a:spcPct val="0"/>
                        </a:spcAft>
                        <a:defRPr/>
                      </a:pPr>
                      <a:r>
                        <a:rPr lang="en-US" sz="1600" kern="1200" dirty="0" err="1" smtClean="0">
                          <a:solidFill>
                            <a:srgbClr val="FFFFFF"/>
                          </a:solidFill>
                          <a:effectLst>
                            <a:outerShdw blurRad="38100" dist="38100" dir="2700000" algn="tl">
                              <a:srgbClr val="000000">
                                <a:alpha val="43137"/>
                              </a:srgbClr>
                            </a:outerShdw>
                          </a:effectLst>
                          <a:latin typeface="+mn-lt"/>
                          <a:ea typeface="+mn-ea"/>
                          <a:cs typeface="+mn-cs"/>
                        </a:rPr>
                        <a:t>CurrentSpreadIndex</a:t>
                      </a: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l"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Returns the 0-based index of the spread currently displayed</a:t>
                      </a:r>
                    </a:p>
                  </a:txBody>
                  <a:tcPr anchor="ctr"/>
                </a:tc>
              </a:tr>
              <a:tr h="462808">
                <a:tc>
                  <a:txBody>
                    <a:bodyPr/>
                    <a:lstStyle/>
                    <a:p>
                      <a:pPr marL="0" algn="l"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Sensitivity</a:t>
                      </a:r>
                    </a:p>
                  </a:txBody>
                  <a:tcPr anchor="ctr"/>
                </a:tc>
                <a:tc>
                  <a:txBody>
                    <a:bodyPr/>
                    <a:lstStyle/>
                    <a:p>
                      <a:pPr marL="0" algn="l" defTabSz="914099" rtl="0" eaLnBrk="1" fontAlgn="base" latinLnBrk="0" hangingPunct="1">
                        <a:spcBef>
                          <a:spcPct val="0"/>
                        </a:spcBef>
                        <a:spcAft>
                          <a:spcPct val="0"/>
                        </a:spcAft>
                        <a:defRPr/>
                      </a:pPr>
                      <a:r>
                        <a:rPr lang="en-US" sz="1600" kern="1200" dirty="0" smtClean="0">
                          <a:solidFill>
                            <a:srgbClr val="FFFFFF"/>
                          </a:solidFill>
                          <a:effectLst>
                            <a:outerShdw blurRad="38100" dist="38100" dir="2700000" algn="tl">
                              <a:srgbClr val="000000">
                                <a:alpha val="43137"/>
                              </a:srgbClr>
                            </a:outerShdw>
                          </a:effectLst>
                          <a:latin typeface="+mn-lt"/>
                          <a:ea typeface="+mn-ea"/>
                          <a:cs typeface="+mn-cs"/>
                        </a:rPr>
                        <a:t>Gets or sets the mouse sensitivity (default == 1.0). The higher the value, the more mouse movement is required to perform a full page turn</a:t>
                      </a:r>
                    </a:p>
                  </a:txBody>
                  <a:tcPr anchor="ctr"/>
                </a:tc>
              </a:tr>
            </a:tbl>
          </a:graphicData>
        </a:graphic>
      </p:graphicFrame>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Page-Turn API, Cont.</a:t>
            </a:r>
            <a:endParaRPr lang="en-US" dirty="0"/>
          </a:p>
        </p:txBody>
      </p:sp>
      <p:graphicFrame>
        <p:nvGraphicFramePr>
          <p:cNvPr id="4" name="Content Placeholder 3"/>
          <p:cNvGraphicFramePr>
            <a:graphicFrameLocks noGrp="1"/>
          </p:cNvGraphicFramePr>
          <p:nvPr>
            <p:ph idx="1"/>
          </p:nvPr>
        </p:nvGraphicFramePr>
        <p:xfrm>
          <a:off x="380999" y="1412875"/>
          <a:ext cx="8340214" cy="1346728"/>
        </p:xfrm>
        <a:graphic>
          <a:graphicData uri="http://schemas.openxmlformats.org/drawingml/2006/table">
            <a:tbl>
              <a:tblPr firstRow="1" bandRow="1">
                <a:tableStyleId>{0E3FDE45-AF77-4B5C-9715-49D594BDF05E}</a:tableStyleId>
              </a:tblPr>
              <a:tblGrid>
                <a:gridCol w="1959078"/>
                <a:gridCol w="6381136"/>
              </a:tblGrid>
              <a:tr h="263525">
                <a:tc gridSpan="2">
                  <a:txBody>
                    <a:bodyPr/>
                    <a:lstStyle/>
                    <a:p>
                      <a:pPr marL="0" algn="ctr" defTabSz="914099" rtl="0" eaLnBrk="1" fontAlgn="base" latinLnBrk="0" hangingPunct="1">
                        <a:spcBef>
                          <a:spcPct val="0"/>
                        </a:spcBef>
                        <a:spcAft>
                          <a:spcPct val="0"/>
                        </a:spcAft>
                      </a:pPr>
                      <a:r>
                        <a:rPr lang="en-US" sz="2800" kern="1200" dirty="0" err="1" smtClean="0">
                          <a:solidFill>
                            <a:schemeClr val="tx1"/>
                          </a:solidFill>
                          <a:effectLst>
                            <a:outerShdw blurRad="38100" dist="38100" dir="2700000" algn="tl">
                              <a:srgbClr val="000000">
                                <a:alpha val="43137"/>
                              </a:srgbClr>
                            </a:outerShdw>
                          </a:effectLst>
                          <a:latin typeface="+mn-lt"/>
                          <a:ea typeface="+mn-ea"/>
                          <a:cs typeface="+mn-cs"/>
                        </a:rPr>
                        <a:t>PageTurn</a:t>
                      </a:r>
                      <a:r>
                        <a:rPr lang="en-US" sz="2800" kern="1200" dirty="0" smtClean="0">
                          <a:solidFill>
                            <a:schemeClr val="tx1"/>
                          </a:solidFill>
                          <a:effectLst>
                            <a:outerShdw blurRad="38100" dist="38100" dir="2700000" algn="tl">
                              <a:srgbClr val="000000">
                                <a:alpha val="43137"/>
                              </a:srgbClr>
                            </a:outerShdw>
                          </a:effectLst>
                          <a:latin typeface="+mn-lt"/>
                          <a:ea typeface="+mn-ea"/>
                          <a:cs typeface="+mn-cs"/>
                        </a:rPr>
                        <a:t> Events</a:t>
                      </a:r>
                      <a:endParaRPr lang="en-US" sz="28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nchor="ct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324485">
                <a:tc>
                  <a:txBody>
                    <a:bodyPr/>
                    <a:lstStyle/>
                    <a:p>
                      <a:pPr marL="0" algn="ctr"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Event</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1800" kern="1200" dirty="0" smtClean="0">
                          <a:solidFill>
                            <a:schemeClr val="tx1"/>
                          </a:solidFill>
                          <a:effectLst>
                            <a:outerShdw blurRad="38100" dist="38100" dir="2700000" algn="tl">
                              <a:srgbClr val="000000">
                                <a:alpha val="43137"/>
                              </a:srgbClr>
                            </a:outerShdw>
                          </a:effectLst>
                          <a:latin typeface="+mn-lt"/>
                          <a:ea typeface="+mn-ea"/>
                          <a:cs typeface="+mn-cs"/>
                        </a:rPr>
                        <a:t>Description</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462808">
                <a:tc>
                  <a:txBody>
                    <a:bodyPr/>
                    <a:lstStyle/>
                    <a:p>
                      <a:pPr marL="0" algn="l" defTabSz="914099" rtl="0" eaLnBrk="1" fontAlgn="base" latinLnBrk="0" hangingPunct="1">
                        <a:spcBef>
                          <a:spcPct val="0"/>
                        </a:spcBef>
                        <a:spcAft>
                          <a:spcPct val="0"/>
                        </a:spcAft>
                        <a:defRPr/>
                      </a:pPr>
                      <a:r>
                        <a:rPr lang="en-US" sz="1600" kern="1200" dirty="0" err="1" smtClean="0">
                          <a:solidFill>
                            <a:srgbClr val="FFFFFF"/>
                          </a:solidFill>
                          <a:effectLst>
                            <a:outerShdw blurRad="38100" dist="38100" dir="2700000" algn="tl">
                              <a:srgbClr val="000000">
                                <a:alpha val="43137"/>
                              </a:srgbClr>
                            </a:outerShdw>
                          </a:effectLst>
                          <a:latin typeface="+mn-lt"/>
                          <a:ea typeface="+mn-ea"/>
                          <a:cs typeface="+mn-cs"/>
                        </a:rPr>
                        <a:t>PageTurned</a:t>
                      </a: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algn="l" defTabSz="914099" rtl="0" eaLnBrk="1" fontAlgn="base" latinLnBrk="0" hangingPunct="1">
                        <a:spcBef>
                          <a:spcPct val="0"/>
                        </a:spcBef>
                        <a:spcAft>
                          <a:spcPct val="0"/>
                        </a:spcAft>
                        <a:defRPr/>
                      </a:pPr>
                      <a:endParaRPr lang="en-US" sz="16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bl>
          </a:graphicData>
        </a:graphic>
      </p:graphicFrame>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Page-Turn Framework</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WIA307">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WIA307</Template>
  <TotalTime>419</TotalTime>
  <Words>1753</Words>
  <Application>Microsoft Office PowerPoint</Application>
  <PresentationFormat>On-screen Show (4:3)</PresentationFormat>
  <Paragraphs>367</Paragraphs>
  <Slides>51</Slides>
  <Notes>50</Notes>
  <HiddenSlides>0</HiddenSlides>
  <MMClips>0</MMClips>
  <ScaleCrop>false</ScaleCrop>
  <HeadingPairs>
    <vt:vector size="4" baseType="variant">
      <vt:variant>
        <vt:lpstr>Theme</vt:lpstr>
      </vt:variant>
      <vt:variant>
        <vt:i4>2</vt:i4>
      </vt:variant>
      <vt:variant>
        <vt:lpstr>Slide Titles</vt:lpstr>
      </vt:variant>
      <vt:variant>
        <vt:i4>51</vt:i4>
      </vt:variant>
    </vt:vector>
  </HeadingPairs>
  <TitlesOfParts>
    <vt:vector size="53" baseType="lpstr">
      <vt:lpstr>WIA307</vt:lpstr>
      <vt:lpstr>TechEd09_Europe template</vt:lpstr>
      <vt:lpstr>Slide 1</vt:lpstr>
      <vt:lpstr>Cool Graphics, Hot Code: Visual Effects in Silverlight</vt:lpstr>
      <vt:lpstr>Page-Turn Framework</vt:lpstr>
      <vt:lpstr>Using the Framework (XAML)</vt:lpstr>
      <vt:lpstr>Using the Framework (C#)</vt:lpstr>
      <vt:lpstr>Page-Turn API</vt:lpstr>
      <vt:lpstr>Page-Turn API, Cont.</vt:lpstr>
      <vt:lpstr>Page-Turn API, Cont.</vt:lpstr>
      <vt:lpstr>Page-Turn Framework</vt:lpstr>
      <vt:lpstr>WriteableBitmap</vt:lpstr>
      <vt:lpstr>Generating an Image</vt:lpstr>
      <vt:lpstr>Rendering XAML to a Bitmap</vt:lpstr>
      <vt:lpstr>WriteableBitmap</vt:lpstr>
      <vt:lpstr>Magnifying Glass</vt:lpstr>
      <vt:lpstr>How It Works</vt:lpstr>
      <vt:lpstr>Generating a Shadow Copy</vt:lpstr>
      <vt:lpstr>Magnifier</vt:lpstr>
      <vt:lpstr>Behaviors</vt:lpstr>
      <vt:lpstr>Implementing a Behavior</vt:lpstr>
      <vt:lpstr>Applying a Behavior</vt:lpstr>
      <vt:lpstr>Behaviors</vt:lpstr>
      <vt:lpstr>Reflections</vt:lpstr>
      <vt:lpstr>Generating a Reflection</vt:lpstr>
      <vt:lpstr>Reflection</vt:lpstr>
      <vt:lpstr>Effects (Pixel Shaders)</vt:lpstr>
      <vt:lpstr>BlurEffect</vt:lpstr>
      <vt:lpstr>DropShadowEffect</vt:lpstr>
      <vt:lpstr>Custom Pixel Shaders</vt:lpstr>
      <vt:lpstr>Do-Nothing Shader</vt:lpstr>
      <vt:lpstr>Grayscale Shader</vt:lpstr>
      <vt:lpstr>Embossing Shader</vt:lpstr>
      <vt:lpstr>Pixel Shaders</vt:lpstr>
      <vt:lpstr>Animation Easing</vt:lpstr>
      <vt:lpstr>Using BounceEase</vt:lpstr>
      <vt:lpstr>Adding Realism with CircleEase</vt:lpstr>
      <vt:lpstr>Radical Items Controls</vt:lpstr>
      <vt:lpstr>Using ItemsPanel</vt:lpstr>
      <vt:lpstr>Radical ListBoxes</vt:lpstr>
      <vt:lpstr>PlaneProjection</vt:lpstr>
      <vt:lpstr>Using PlaneProjection</vt:lpstr>
      <vt:lpstr>CoverFlow</vt:lpstr>
      <vt:lpstr>CoverFlow Control</vt:lpstr>
      <vt:lpstr>CoverFlow</vt:lpstr>
      <vt:lpstr>Dynamic Deep Zoom</vt:lpstr>
      <vt:lpstr>Deriving from MultiScaleTileSource</vt:lpstr>
      <vt:lpstr>Using CustomTileSource</vt:lpstr>
      <vt:lpstr>Dynamic Deep Zoom</vt:lpstr>
      <vt:lpstr>Slide 48</vt:lpstr>
      <vt:lpstr>Resources</vt:lpstr>
      <vt:lpstr>Slide 50</vt:lpstr>
      <vt:lpstr>Slide 51</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Cool Graphics, Hot Code: Visual Effects in Silverlight</dc:title>
  <dc:subject>Tech·Ed Europe 2009</dc:subject>
  <dc:creator>Jeff Prosise</dc:creator>
  <dc:description>Tech·Ed Europe 2009</dc:description>
  <cp:lastModifiedBy>cn_user</cp:lastModifiedBy>
  <cp:revision>121</cp:revision>
  <dcterms:created xsi:type="dcterms:W3CDTF">2009-10-19T14:58:38Z</dcterms:created>
  <dcterms:modified xsi:type="dcterms:W3CDTF">2009-11-08T20:20:15Z</dcterms:modified>
</cp:coreProperties>
</file>