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Default Extension="emf" ContentType="image/x-emf"/>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2"/>
    <p:sldMasterId id="2147483728" r:id="rId3"/>
  </p:sldMasterIdLst>
  <p:notesMasterIdLst>
    <p:notesMasterId r:id="rId60"/>
  </p:notesMasterIdLst>
  <p:handoutMasterIdLst>
    <p:handoutMasterId r:id="rId61"/>
  </p:handoutMasterIdLst>
  <p:sldIdLst>
    <p:sldId id="256" r:id="rId4"/>
    <p:sldId id="257" r:id="rId5"/>
    <p:sldId id="327" r:id="rId6"/>
    <p:sldId id="328" r:id="rId7"/>
    <p:sldId id="329" r:id="rId8"/>
    <p:sldId id="330" r:id="rId9"/>
    <p:sldId id="331" r:id="rId10"/>
    <p:sldId id="332" r:id="rId11"/>
    <p:sldId id="333" r:id="rId12"/>
    <p:sldId id="334" r:id="rId13"/>
    <p:sldId id="335" r:id="rId14"/>
    <p:sldId id="336" r:id="rId15"/>
    <p:sldId id="337" r:id="rId16"/>
    <p:sldId id="338" r:id="rId17"/>
    <p:sldId id="339" r:id="rId18"/>
    <p:sldId id="340" r:id="rId19"/>
    <p:sldId id="341" r:id="rId20"/>
    <p:sldId id="342" r:id="rId21"/>
    <p:sldId id="343" r:id="rId22"/>
    <p:sldId id="344" r:id="rId23"/>
    <p:sldId id="345" r:id="rId24"/>
    <p:sldId id="346" r:id="rId25"/>
    <p:sldId id="347" r:id="rId26"/>
    <p:sldId id="348" r:id="rId27"/>
    <p:sldId id="324" r:id="rId28"/>
    <p:sldId id="326" r:id="rId29"/>
    <p:sldId id="325" r:id="rId30"/>
    <p:sldId id="323" r:id="rId31"/>
    <p:sldId id="349" r:id="rId32"/>
    <p:sldId id="351" r:id="rId33"/>
    <p:sldId id="352" r:id="rId34"/>
    <p:sldId id="353" r:id="rId35"/>
    <p:sldId id="354" r:id="rId36"/>
    <p:sldId id="355" r:id="rId37"/>
    <p:sldId id="356" r:id="rId38"/>
    <p:sldId id="350" r:id="rId39"/>
    <p:sldId id="357" r:id="rId40"/>
    <p:sldId id="359" r:id="rId41"/>
    <p:sldId id="358" r:id="rId42"/>
    <p:sldId id="360" r:id="rId43"/>
    <p:sldId id="361" r:id="rId44"/>
    <p:sldId id="362" r:id="rId45"/>
    <p:sldId id="363" r:id="rId46"/>
    <p:sldId id="364" r:id="rId47"/>
    <p:sldId id="365" r:id="rId48"/>
    <p:sldId id="366" r:id="rId49"/>
    <p:sldId id="367" r:id="rId50"/>
    <p:sldId id="371" r:id="rId51"/>
    <p:sldId id="370" r:id="rId52"/>
    <p:sldId id="372" r:id="rId53"/>
    <p:sldId id="373" r:id="rId54"/>
    <p:sldId id="274" r:id="rId55"/>
    <p:sldId id="282" r:id="rId56"/>
    <p:sldId id="278" r:id="rId57"/>
    <p:sldId id="374" r:id="rId58"/>
    <p:sldId id="280" r:id="rId59"/>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xmlns:mc="http://schemas.openxmlformats.org/markup-compatibility/2006" xmlns:a14="http://schemas.microsoft.com/office/drawing/2010/main" val="FF0000" mc:Ignorable=""/>
        </p14:laserClr>
      </p:ext>
      <p:ext uri="{2FDB2607-1784-4EEB-B798-7EB5836EED8A}">
        <p14:showMediaCtrls xmlns:p14="http://schemas.microsoft.com/office/powerpoint/2010/main" xmlns="" val="1"/>
      </p:ext>
    </p:extLst>
  </p:showPr>
  <p:clrMru>
    <a:srgbClr val="99CC99"/>
    <a:srgbClr val="CCFFCC"/>
    <a:srgbClr val="CCCCCC"/>
    <a:srgbClr val="F6AE1E"/>
    <a:srgbClr val="FFFFFF"/>
    <a:srgbClr val="FF0066"/>
    <a:srgbClr val="000000"/>
    <a:srgbClr val="F3AF35"/>
    <a:srgbClr val="9C42E6"/>
    <a:srgbClr val="D1943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3066" autoAdjust="0"/>
    <p:restoredTop sz="96105" autoAdjust="0"/>
  </p:normalViewPr>
  <p:slideViewPr>
    <p:cSldViewPr>
      <p:cViewPr>
        <p:scale>
          <a:sx n="80" d="100"/>
          <a:sy n="80" d="100"/>
        </p:scale>
        <p:origin x="-1716" y="-1032"/>
      </p:cViewPr>
      <p:guideLst>
        <p:guide orient="horz" pos="144"/>
        <p:guide orient="horz" pos="1484"/>
        <p:guide orient="horz" pos="890"/>
        <p:guide orient="horz" pos="2750"/>
        <p:guide orient="horz" pos="3897"/>
        <p:guide pos="2880"/>
        <p:guide pos="240"/>
        <p:guide pos="460"/>
        <p:guide pos="5520"/>
        <p:guide pos="4014"/>
        <p:guide pos="5299"/>
      </p:guideLst>
    </p:cSldViewPr>
  </p:slideViewPr>
  <p:notesTextViewPr>
    <p:cViewPr>
      <p:scale>
        <a:sx n="100" d="100"/>
        <a:sy n="100" d="100"/>
      </p:scale>
      <p:origin x="0" y="0"/>
    </p:cViewPr>
  </p:notesTextViewPr>
  <p:sorterViewPr>
    <p:cViewPr>
      <p:scale>
        <a:sx n="100" d="100"/>
        <a:sy n="100" d="100"/>
      </p:scale>
      <p:origin x="0" y="1326"/>
    </p:cViewPr>
  </p:sorterViewPr>
  <p:notesViewPr>
    <p:cSldViewPr showGuides="1">
      <p:cViewPr varScale="1">
        <p:scale>
          <a:sx n="97" d="100"/>
          <a:sy n="97" d="100"/>
        </p:scale>
        <p:origin x="-2622" y="-11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1.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2.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s>
</file>

<file path=ppt/charts/_rels/chart1.xml.rels><?xml version="1.0" encoding="UTF-8" standalone="yes"?>
<Relationships xmlns="http://schemas.openxmlformats.org/package/2006/relationships"><Relationship Id="rId1" Type="http://schemas.openxmlformats.org/officeDocument/2006/relationships/oleObject" Target="file:///C:\Users\jkebeck\Documents\Browser-Performance\Performance.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jkebeck\Documents\Browser-Performance\Performanc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GB"/>
  <c:chart>
    <c:plotArea>
      <c:layout/>
      <c:lineChart>
        <c:grouping val="standard"/>
        <c:ser>
          <c:idx val="1"/>
          <c:order val="0"/>
          <c:tx>
            <c:strRef>
              <c:f>Individual!$C$28</c:f>
              <c:strCache>
                <c:ptCount val="1"/>
                <c:pt idx="0">
                  <c:v>AJAX Inernet Explorer IE8</c:v>
                </c:pt>
              </c:strCache>
            </c:strRef>
          </c:tx>
          <c:spPr>
            <a:ln w="38100"/>
          </c:spPr>
          <c:marker>
            <c:symbol val="none"/>
          </c:marker>
          <c:cat>
            <c:numRef>
              <c:f>Individual!$B$30:$B$38</c:f>
              <c:numCache>
                <c:formatCode>#,##0</c:formatCode>
                <c:ptCount val="9"/>
                <c:pt idx="0">
                  <c:v>1</c:v>
                </c:pt>
                <c:pt idx="1">
                  <c:v>2</c:v>
                </c:pt>
                <c:pt idx="2">
                  <c:v>5</c:v>
                </c:pt>
                <c:pt idx="3">
                  <c:v>11</c:v>
                </c:pt>
                <c:pt idx="4">
                  <c:v>41</c:v>
                </c:pt>
                <c:pt idx="5">
                  <c:v>340</c:v>
                </c:pt>
                <c:pt idx="6">
                  <c:v>957</c:v>
                </c:pt>
                <c:pt idx="7">
                  <c:v>1343</c:v>
                </c:pt>
                <c:pt idx="8">
                  <c:v>1997</c:v>
                </c:pt>
              </c:numCache>
            </c:numRef>
          </c:cat>
          <c:val>
            <c:numRef>
              <c:f>Individual!$C$30:$C$38</c:f>
              <c:numCache>
                <c:formatCode>#,##0</c:formatCode>
                <c:ptCount val="9"/>
                <c:pt idx="0">
                  <c:v>5</c:v>
                </c:pt>
                <c:pt idx="1">
                  <c:v>8</c:v>
                </c:pt>
                <c:pt idx="2">
                  <c:v>12</c:v>
                </c:pt>
                <c:pt idx="3">
                  <c:v>23</c:v>
                </c:pt>
                <c:pt idx="4">
                  <c:v>62</c:v>
                </c:pt>
                <c:pt idx="5">
                  <c:v>395</c:v>
                </c:pt>
                <c:pt idx="6">
                  <c:v>1452</c:v>
                </c:pt>
                <c:pt idx="7">
                  <c:v>3240</c:v>
                </c:pt>
                <c:pt idx="8">
                  <c:v>4419</c:v>
                </c:pt>
              </c:numCache>
            </c:numRef>
          </c:val>
        </c:ser>
        <c:ser>
          <c:idx val="2"/>
          <c:order val="1"/>
          <c:tx>
            <c:strRef>
              <c:f>Individual!$D$28</c:f>
              <c:strCache>
                <c:ptCount val="1"/>
                <c:pt idx="0">
                  <c:v>AJAX Firefox 3.1</c:v>
                </c:pt>
              </c:strCache>
            </c:strRef>
          </c:tx>
          <c:spPr>
            <a:ln w="38100"/>
          </c:spPr>
          <c:marker>
            <c:symbol val="none"/>
          </c:marker>
          <c:cat>
            <c:numRef>
              <c:f>Individual!$B$30:$B$38</c:f>
              <c:numCache>
                <c:formatCode>#,##0</c:formatCode>
                <c:ptCount val="9"/>
                <c:pt idx="0">
                  <c:v>1</c:v>
                </c:pt>
                <c:pt idx="1">
                  <c:v>2</c:v>
                </c:pt>
                <c:pt idx="2">
                  <c:v>5</c:v>
                </c:pt>
                <c:pt idx="3">
                  <c:v>11</c:v>
                </c:pt>
                <c:pt idx="4">
                  <c:v>41</c:v>
                </c:pt>
                <c:pt idx="5">
                  <c:v>340</c:v>
                </c:pt>
                <c:pt idx="6">
                  <c:v>957</c:v>
                </c:pt>
                <c:pt idx="7">
                  <c:v>1343</c:v>
                </c:pt>
                <c:pt idx="8">
                  <c:v>1997</c:v>
                </c:pt>
              </c:numCache>
            </c:numRef>
          </c:cat>
          <c:val>
            <c:numRef>
              <c:f>Individual!$D$30:$D$38</c:f>
              <c:numCache>
                <c:formatCode>#,##0</c:formatCode>
                <c:ptCount val="9"/>
                <c:pt idx="0">
                  <c:v>31</c:v>
                </c:pt>
                <c:pt idx="1">
                  <c:v>12</c:v>
                </c:pt>
                <c:pt idx="2">
                  <c:v>28</c:v>
                </c:pt>
                <c:pt idx="3">
                  <c:v>29</c:v>
                </c:pt>
                <c:pt idx="4">
                  <c:v>72</c:v>
                </c:pt>
                <c:pt idx="5">
                  <c:v>401</c:v>
                </c:pt>
                <c:pt idx="6">
                  <c:v>1794</c:v>
                </c:pt>
                <c:pt idx="7">
                  <c:v>4791</c:v>
                </c:pt>
                <c:pt idx="8">
                  <c:v>14253</c:v>
                </c:pt>
              </c:numCache>
            </c:numRef>
          </c:val>
        </c:ser>
        <c:ser>
          <c:idx val="3"/>
          <c:order val="2"/>
          <c:tx>
            <c:strRef>
              <c:f>Individual!$E$28</c:f>
              <c:strCache>
                <c:ptCount val="1"/>
                <c:pt idx="0">
                  <c:v>AJAX Safari 4</c:v>
                </c:pt>
              </c:strCache>
            </c:strRef>
          </c:tx>
          <c:spPr>
            <a:ln w="38100"/>
          </c:spPr>
          <c:marker>
            <c:symbol val="none"/>
          </c:marker>
          <c:cat>
            <c:numRef>
              <c:f>Individual!$B$30:$B$38</c:f>
              <c:numCache>
                <c:formatCode>#,##0</c:formatCode>
                <c:ptCount val="9"/>
                <c:pt idx="0">
                  <c:v>1</c:v>
                </c:pt>
                <c:pt idx="1">
                  <c:v>2</c:v>
                </c:pt>
                <c:pt idx="2">
                  <c:v>5</c:v>
                </c:pt>
                <c:pt idx="3">
                  <c:v>11</c:v>
                </c:pt>
                <c:pt idx="4">
                  <c:v>41</c:v>
                </c:pt>
                <c:pt idx="5">
                  <c:v>340</c:v>
                </c:pt>
                <c:pt idx="6">
                  <c:v>957</c:v>
                </c:pt>
                <c:pt idx="7">
                  <c:v>1343</c:v>
                </c:pt>
                <c:pt idx="8">
                  <c:v>1997</c:v>
                </c:pt>
              </c:numCache>
            </c:numRef>
          </c:cat>
          <c:val>
            <c:numRef>
              <c:f>Individual!$E$30:$E$38</c:f>
              <c:numCache>
                <c:formatCode>#,##0</c:formatCode>
                <c:ptCount val="9"/>
                <c:pt idx="0">
                  <c:v>2</c:v>
                </c:pt>
                <c:pt idx="1">
                  <c:v>4</c:v>
                </c:pt>
                <c:pt idx="2">
                  <c:v>5</c:v>
                </c:pt>
                <c:pt idx="3">
                  <c:v>9</c:v>
                </c:pt>
                <c:pt idx="4">
                  <c:v>36</c:v>
                </c:pt>
                <c:pt idx="5">
                  <c:v>130</c:v>
                </c:pt>
                <c:pt idx="6">
                  <c:v>374</c:v>
                </c:pt>
                <c:pt idx="7">
                  <c:v>539</c:v>
                </c:pt>
                <c:pt idx="8">
                  <c:v>808</c:v>
                </c:pt>
              </c:numCache>
            </c:numRef>
          </c:val>
        </c:ser>
        <c:ser>
          <c:idx val="4"/>
          <c:order val="3"/>
          <c:tx>
            <c:strRef>
              <c:f>Individual!$F$28</c:f>
              <c:strCache>
                <c:ptCount val="1"/>
                <c:pt idx="0">
                  <c:v>AJAX Opera 10</c:v>
                </c:pt>
              </c:strCache>
            </c:strRef>
          </c:tx>
          <c:spPr>
            <a:ln w="38100"/>
          </c:spPr>
          <c:marker>
            <c:symbol val="none"/>
          </c:marker>
          <c:cat>
            <c:numRef>
              <c:f>Individual!$B$30:$B$38</c:f>
              <c:numCache>
                <c:formatCode>#,##0</c:formatCode>
                <c:ptCount val="9"/>
                <c:pt idx="0">
                  <c:v>1</c:v>
                </c:pt>
                <c:pt idx="1">
                  <c:v>2</c:v>
                </c:pt>
                <c:pt idx="2">
                  <c:v>5</c:v>
                </c:pt>
                <c:pt idx="3">
                  <c:v>11</c:v>
                </c:pt>
                <c:pt idx="4">
                  <c:v>41</c:v>
                </c:pt>
                <c:pt idx="5">
                  <c:v>340</c:v>
                </c:pt>
                <c:pt idx="6">
                  <c:v>957</c:v>
                </c:pt>
                <c:pt idx="7">
                  <c:v>1343</c:v>
                </c:pt>
                <c:pt idx="8">
                  <c:v>1997</c:v>
                </c:pt>
              </c:numCache>
            </c:numRef>
          </c:cat>
          <c:val>
            <c:numRef>
              <c:f>Individual!$F$30:$F$38</c:f>
              <c:numCache>
                <c:formatCode>#,##0</c:formatCode>
                <c:ptCount val="9"/>
                <c:pt idx="0">
                  <c:v>1</c:v>
                </c:pt>
                <c:pt idx="1">
                  <c:v>1</c:v>
                </c:pt>
                <c:pt idx="2">
                  <c:v>3</c:v>
                </c:pt>
                <c:pt idx="3">
                  <c:v>5</c:v>
                </c:pt>
                <c:pt idx="4">
                  <c:v>18</c:v>
                </c:pt>
                <c:pt idx="5">
                  <c:v>247</c:v>
                </c:pt>
                <c:pt idx="6">
                  <c:v>582</c:v>
                </c:pt>
                <c:pt idx="7">
                  <c:v>956</c:v>
                </c:pt>
                <c:pt idx="8">
                  <c:v>1228</c:v>
                </c:pt>
              </c:numCache>
            </c:numRef>
          </c:val>
        </c:ser>
        <c:ser>
          <c:idx val="5"/>
          <c:order val="4"/>
          <c:tx>
            <c:strRef>
              <c:f>Individual!$G$28</c:f>
              <c:strCache>
                <c:ptCount val="1"/>
                <c:pt idx="0">
                  <c:v>AJAX Chrome 2</c:v>
                </c:pt>
              </c:strCache>
            </c:strRef>
          </c:tx>
          <c:spPr>
            <a:ln w="38100"/>
          </c:spPr>
          <c:marker>
            <c:symbol val="none"/>
          </c:marker>
          <c:cat>
            <c:numRef>
              <c:f>Individual!$B$30:$B$38</c:f>
              <c:numCache>
                <c:formatCode>#,##0</c:formatCode>
                <c:ptCount val="9"/>
                <c:pt idx="0">
                  <c:v>1</c:v>
                </c:pt>
                <c:pt idx="1">
                  <c:v>2</c:v>
                </c:pt>
                <c:pt idx="2">
                  <c:v>5</c:v>
                </c:pt>
                <c:pt idx="3">
                  <c:v>11</c:v>
                </c:pt>
                <c:pt idx="4">
                  <c:v>41</c:v>
                </c:pt>
                <c:pt idx="5">
                  <c:v>340</c:v>
                </c:pt>
                <c:pt idx="6">
                  <c:v>957</c:v>
                </c:pt>
                <c:pt idx="7">
                  <c:v>1343</c:v>
                </c:pt>
                <c:pt idx="8">
                  <c:v>1997</c:v>
                </c:pt>
              </c:numCache>
            </c:numRef>
          </c:cat>
          <c:val>
            <c:numRef>
              <c:f>Individual!$G$30:$G$38</c:f>
              <c:numCache>
                <c:formatCode>#,##0</c:formatCode>
                <c:ptCount val="9"/>
                <c:pt idx="0">
                  <c:v>2</c:v>
                </c:pt>
                <c:pt idx="1">
                  <c:v>5</c:v>
                </c:pt>
                <c:pt idx="2">
                  <c:v>6</c:v>
                </c:pt>
                <c:pt idx="3">
                  <c:v>14</c:v>
                </c:pt>
                <c:pt idx="4">
                  <c:v>42</c:v>
                </c:pt>
                <c:pt idx="5">
                  <c:v>202</c:v>
                </c:pt>
                <c:pt idx="6">
                  <c:v>683</c:v>
                </c:pt>
                <c:pt idx="7">
                  <c:v>1076</c:v>
                </c:pt>
                <c:pt idx="8">
                  <c:v>2301</c:v>
                </c:pt>
              </c:numCache>
            </c:numRef>
          </c:val>
        </c:ser>
        <c:ser>
          <c:idx val="6"/>
          <c:order val="5"/>
          <c:tx>
            <c:strRef>
              <c:f>Individual!$H$28</c:f>
              <c:strCache>
                <c:ptCount val="1"/>
                <c:pt idx="0">
                  <c:v>Silverlight All Browsers</c:v>
                </c:pt>
              </c:strCache>
            </c:strRef>
          </c:tx>
          <c:spPr>
            <a:ln w="38100">
              <a:solidFill>
                <a:srgbClr val="FF0000"/>
              </a:solidFill>
            </a:ln>
            <a:effectLst>
              <a:glow rad="228600">
                <a:schemeClr val="accent2">
                  <a:satMod val="175000"/>
                  <a:alpha val="40000"/>
                </a:schemeClr>
              </a:glow>
            </a:effectLst>
          </c:spPr>
          <c:marker>
            <c:symbol val="none"/>
          </c:marker>
          <c:cat>
            <c:numRef>
              <c:f>Individual!$B$30:$B$38</c:f>
              <c:numCache>
                <c:formatCode>#,##0</c:formatCode>
                <c:ptCount val="9"/>
                <c:pt idx="0">
                  <c:v>1</c:v>
                </c:pt>
                <c:pt idx="1">
                  <c:v>2</c:v>
                </c:pt>
                <c:pt idx="2">
                  <c:v>5</c:v>
                </c:pt>
                <c:pt idx="3">
                  <c:v>11</c:v>
                </c:pt>
                <c:pt idx="4">
                  <c:v>41</c:v>
                </c:pt>
                <c:pt idx="5">
                  <c:v>340</c:v>
                </c:pt>
                <c:pt idx="6">
                  <c:v>957</c:v>
                </c:pt>
                <c:pt idx="7">
                  <c:v>1343</c:v>
                </c:pt>
                <c:pt idx="8">
                  <c:v>1997</c:v>
                </c:pt>
              </c:numCache>
            </c:numRef>
          </c:cat>
          <c:val>
            <c:numRef>
              <c:f>Individual!$H$30:$H$38</c:f>
              <c:numCache>
                <c:formatCode>#,##0</c:formatCode>
                <c:ptCount val="9"/>
                <c:pt idx="0">
                  <c:v>0</c:v>
                </c:pt>
                <c:pt idx="1">
                  <c:v>0</c:v>
                </c:pt>
                <c:pt idx="2">
                  <c:v>1</c:v>
                </c:pt>
                <c:pt idx="3">
                  <c:v>1</c:v>
                </c:pt>
                <c:pt idx="4">
                  <c:v>5</c:v>
                </c:pt>
                <c:pt idx="5">
                  <c:v>36</c:v>
                </c:pt>
                <c:pt idx="6">
                  <c:v>122</c:v>
                </c:pt>
                <c:pt idx="7">
                  <c:v>176</c:v>
                </c:pt>
                <c:pt idx="8">
                  <c:v>264</c:v>
                </c:pt>
              </c:numCache>
            </c:numRef>
          </c:val>
        </c:ser>
        <c:dLbls/>
        <c:marker val="1"/>
        <c:axId val="41245312"/>
        <c:axId val="41255680"/>
      </c:lineChart>
      <c:catAx>
        <c:axId val="41245312"/>
        <c:scaling>
          <c:orientation val="minMax"/>
        </c:scaling>
        <c:axPos val="b"/>
        <c:title>
          <c:tx>
            <c:rich>
              <a:bodyPr/>
              <a:lstStyle/>
              <a:p>
                <a:pPr>
                  <a:defRPr sz="1400"/>
                </a:pPr>
                <a:r>
                  <a:rPr lang="en-GB" sz="1400"/>
                  <a:t>Number of Points</a:t>
                </a:r>
              </a:p>
            </c:rich>
          </c:tx>
          <c:layout/>
        </c:title>
        <c:numFmt formatCode="#,##0" sourceLinked="1"/>
        <c:tickLblPos val="nextTo"/>
        <c:crossAx val="41255680"/>
        <c:crosses val="autoZero"/>
        <c:auto val="1"/>
        <c:lblAlgn val="ctr"/>
        <c:lblOffset val="100"/>
      </c:catAx>
      <c:valAx>
        <c:axId val="41255680"/>
        <c:scaling>
          <c:orientation val="minMax"/>
          <c:max val="5000"/>
        </c:scaling>
        <c:axPos val="l"/>
        <c:majorGridlines/>
        <c:title>
          <c:tx>
            <c:rich>
              <a:bodyPr rot="-5400000" vert="horz"/>
              <a:lstStyle/>
              <a:p>
                <a:pPr>
                  <a:defRPr sz="1400"/>
                </a:pPr>
                <a:r>
                  <a:rPr lang="en-GB" sz="1400"/>
                  <a:t>Time to Render (ms)</a:t>
                </a:r>
              </a:p>
            </c:rich>
          </c:tx>
          <c:layout/>
        </c:title>
        <c:numFmt formatCode="#,##0" sourceLinked="1"/>
        <c:tickLblPos val="nextTo"/>
        <c:crossAx val="41245312"/>
        <c:crosses val="autoZero"/>
        <c:crossBetween val="between"/>
      </c:valAx>
    </c:plotArea>
    <c:legend>
      <c:legendPos val="r"/>
      <c:layout/>
      <c:txPr>
        <a:bodyPr/>
        <a:lstStyle/>
        <a:p>
          <a:pPr>
            <a:defRPr sz="1400"/>
          </a:pPr>
          <a:endParaRPr lang="en-US"/>
        </a:p>
      </c:txPr>
    </c:legend>
    <c:plotVisOnly val="1"/>
    <c:dispBlanksAs val="zero"/>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GB"/>
  <c:chart>
    <c:plotArea>
      <c:layout/>
      <c:lineChart>
        <c:grouping val="standard"/>
        <c:ser>
          <c:idx val="1"/>
          <c:order val="0"/>
          <c:tx>
            <c:strRef>
              <c:f>Individual!$C$28</c:f>
              <c:strCache>
                <c:ptCount val="1"/>
                <c:pt idx="0">
                  <c:v>AJAX Inernet Explorer IE8</c:v>
                </c:pt>
              </c:strCache>
            </c:strRef>
          </c:tx>
          <c:spPr>
            <a:ln w="38100"/>
          </c:spPr>
          <c:marker>
            <c:symbol val="none"/>
          </c:marker>
          <c:cat>
            <c:numRef>
              <c:f>Individual!$B$30:$B$38</c:f>
              <c:numCache>
                <c:formatCode>#,##0</c:formatCode>
                <c:ptCount val="9"/>
                <c:pt idx="0">
                  <c:v>1</c:v>
                </c:pt>
                <c:pt idx="1">
                  <c:v>2</c:v>
                </c:pt>
                <c:pt idx="2">
                  <c:v>5</c:v>
                </c:pt>
                <c:pt idx="3">
                  <c:v>11</c:v>
                </c:pt>
                <c:pt idx="4">
                  <c:v>41</c:v>
                </c:pt>
                <c:pt idx="5">
                  <c:v>340</c:v>
                </c:pt>
                <c:pt idx="6">
                  <c:v>957</c:v>
                </c:pt>
                <c:pt idx="7">
                  <c:v>1343</c:v>
                </c:pt>
                <c:pt idx="8">
                  <c:v>1997</c:v>
                </c:pt>
              </c:numCache>
            </c:numRef>
          </c:cat>
          <c:val>
            <c:numRef>
              <c:f>Individual!$C$30:$C$38</c:f>
              <c:numCache>
                <c:formatCode>#,##0</c:formatCode>
                <c:ptCount val="9"/>
                <c:pt idx="0">
                  <c:v>5</c:v>
                </c:pt>
                <c:pt idx="1">
                  <c:v>8</c:v>
                </c:pt>
                <c:pt idx="2">
                  <c:v>12</c:v>
                </c:pt>
                <c:pt idx="3">
                  <c:v>23</c:v>
                </c:pt>
                <c:pt idx="4">
                  <c:v>62</c:v>
                </c:pt>
                <c:pt idx="5">
                  <c:v>395</c:v>
                </c:pt>
                <c:pt idx="6">
                  <c:v>1452</c:v>
                </c:pt>
                <c:pt idx="7">
                  <c:v>3240</c:v>
                </c:pt>
                <c:pt idx="8">
                  <c:v>4419</c:v>
                </c:pt>
              </c:numCache>
            </c:numRef>
          </c:val>
        </c:ser>
        <c:ser>
          <c:idx val="2"/>
          <c:order val="1"/>
          <c:tx>
            <c:strRef>
              <c:f>Individual!$D$28</c:f>
              <c:strCache>
                <c:ptCount val="1"/>
                <c:pt idx="0">
                  <c:v>AJAX Firefox 3.1</c:v>
                </c:pt>
              </c:strCache>
            </c:strRef>
          </c:tx>
          <c:spPr>
            <a:ln w="38100"/>
          </c:spPr>
          <c:marker>
            <c:symbol val="none"/>
          </c:marker>
          <c:cat>
            <c:numRef>
              <c:f>Individual!$B$30:$B$38</c:f>
              <c:numCache>
                <c:formatCode>#,##0</c:formatCode>
                <c:ptCount val="9"/>
                <c:pt idx="0">
                  <c:v>1</c:v>
                </c:pt>
                <c:pt idx="1">
                  <c:v>2</c:v>
                </c:pt>
                <c:pt idx="2">
                  <c:v>5</c:v>
                </c:pt>
                <c:pt idx="3">
                  <c:v>11</c:v>
                </c:pt>
                <c:pt idx="4">
                  <c:v>41</c:v>
                </c:pt>
                <c:pt idx="5">
                  <c:v>340</c:v>
                </c:pt>
                <c:pt idx="6">
                  <c:v>957</c:v>
                </c:pt>
                <c:pt idx="7">
                  <c:v>1343</c:v>
                </c:pt>
                <c:pt idx="8">
                  <c:v>1997</c:v>
                </c:pt>
              </c:numCache>
            </c:numRef>
          </c:cat>
          <c:val>
            <c:numRef>
              <c:f>Individual!$D$30:$D$38</c:f>
              <c:numCache>
                <c:formatCode>#,##0</c:formatCode>
                <c:ptCount val="9"/>
                <c:pt idx="0">
                  <c:v>31</c:v>
                </c:pt>
                <c:pt idx="1">
                  <c:v>12</c:v>
                </c:pt>
                <c:pt idx="2">
                  <c:v>28</c:v>
                </c:pt>
                <c:pt idx="3">
                  <c:v>29</c:v>
                </c:pt>
                <c:pt idx="4">
                  <c:v>72</c:v>
                </c:pt>
                <c:pt idx="5">
                  <c:v>401</c:v>
                </c:pt>
                <c:pt idx="6">
                  <c:v>1794</c:v>
                </c:pt>
                <c:pt idx="7">
                  <c:v>4791</c:v>
                </c:pt>
                <c:pt idx="8">
                  <c:v>14253</c:v>
                </c:pt>
              </c:numCache>
            </c:numRef>
          </c:val>
        </c:ser>
        <c:ser>
          <c:idx val="3"/>
          <c:order val="2"/>
          <c:tx>
            <c:strRef>
              <c:f>Individual!$E$28</c:f>
              <c:strCache>
                <c:ptCount val="1"/>
                <c:pt idx="0">
                  <c:v>AJAX Safari 4</c:v>
                </c:pt>
              </c:strCache>
            </c:strRef>
          </c:tx>
          <c:spPr>
            <a:ln w="38100"/>
          </c:spPr>
          <c:marker>
            <c:symbol val="none"/>
          </c:marker>
          <c:cat>
            <c:numRef>
              <c:f>Individual!$B$30:$B$38</c:f>
              <c:numCache>
                <c:formatCode>#,##0</c:formatCode>
                <c:ptCount val="9"/>
                <c:pt idx="0">
                  <c:v>1</c:v>
                </c:pt>
                <c:pt idx="1">
                  <c:v>2</c:v>
                </c:pt>
                <c:pt idx="2">
                  <c:v>5</c:v>
                </c:pt>
                <c:pt idx="3">
                  <c:v>11</c:v>
                </c:pt>
                <c:pt idx="4">
                  <c:v>41</c:v>
                </c:pt>
                <c:pt idx="5">
                  <c:v>340</c:v>
                </c:pt>
                <c:pt idx="6">
                  <c:v>957</c:v>
                </c:pt>
                <c:pt idx="7">
                  <c:v>1343</c:v>
                </c:pt>
                <c:pt idx="8">
                  <c:v>1997</c:v>
                </c:pt>
              </c:numCache>
            </c:numRef>
          </c:cat>
          <c:val>
            <c:numRef>
              <c:f>Individual!$E$30:$E$38</c:f>
              <c:numCache>
                <c:formatCode>#,##0</c:formatCode>
                <c:ptCount val="9"/>
                <c:pt idx="0">
                  <c:v>2</c:v>
                </c:pt>
                <c:pt idx="1">
                  <c:v>4</c:v>
                </c:pt>
                <c:pt idx="2">
                  <c:v>5</c:v>
                </c:pt>
                <c:pt idx="3">
                  <c:v>9</c:v>
                </c:pt>
                <c:pt idx="4">
                  <c:v>36</c:v>
                </c:pt>
                <c:pt idx="5">
                  <c:v>130</c:v>
                </c:pt>
                <c:pt idx="6">
                  <c:v>374</c:v>
                </c:pt>
                <c:pt idx="7">
                  <c:v>539</c:v>
                </c:pt>
                <c:pt idx="8">
                  <c:v>808</c:v>
                </c:pt>
              </c:numCache>
            </c:numRef>
          </c:val>
        </c:ser>
        <c:ser>
          <c:idx val="4"/>
          <c:order val="3"/>
          <c:tx>
            <c:strRef>
              <c:f>Individual!$F$28</c:f>
              <c:strCache>
                <c:ptCount val="1"/>
                <c:pt idx="0">
                  <c:v>AJAX Opera 10</c:v>
                </c:pt>
              </c:strCache>
            </c:strRef>
          </c:tx>
          <c:spPr>
            <a:ln w="38100"/>
          </c:spPr>
          <c:marker>
            <c:symbol val="none"/>
          </c:marker>
          <c:cat>
            <c:numRef>
              <c:f>Individual!$B$30:$B$38</c:f>
              <c:numCache>
                <c:formatCode>#,##0</c:formatCode>
                <c:ptCount val="9"/>
                <c:pt idx="0">
                  <c:v>1</c:v>
                </c:pt>
                <c:pt idx="1">
                  <c:v>2</c:v>
                </c:pt>
                <c:pt idx="2">
                  <c:v>5</c:v>
                </c:pt>
                <c:pt idx="3">
                  <c:v>11</c:v>
                </c:pt>
                <c:pt idx="4">
                  <c:v>41</c:v>
                </c:pt>
                <c:pt idx="5">
                  <c:v>340</c:v>
                </c:pt>
                <c:pt idx="6">
                  <c:v>957</c:v>
                </c:pt>
                <c:pt idx="7">
                  <c:v>1343</c:v>
                </c:pt>
                <c:pt idx="8">
                  <c:v>1997</c:v>
                </c:pt>
              </c:numCache>
            </c:numRef>
          </c:cat>
          <c:val>
            <c:numRef>
              <c:f>Individual!$F$30:$F$38</c:f>
              <c:numCache>
                <c:formatCode>#,##0</c:formatCode>
                <c:ptCount val="9"/>
                <c:pt idx="0">
                  <c:v>1</c:v>
                </c:pt>
                <c:pt idx="1">
                  <c:v>1</c:v>
                </c:pt>
                <c:pt idx="2">
                  <c:v>3</c:v>
                </c:pt>
                <c:pt idx="3">
                  <c:v>5</c:v>
                </c:pt>
                <c:pt idx="4">
                  <c:v>18</c:v>
                </c:pt>
                <c:pt idx="5">
                  <c:v>247</c:v>
                </c:pt>
                <c:pt idx="6">
                  <c:v>582</c:v>
                </c:pt>
                <c:pt idx="7">
                  <c:v>956</c:v>
                </c:pt>
                <c:pt idx="8">
                  <c:v>1228</c:v>
                </c:pt>
              </c:numCache>
            </c:numRef>
          </c:val>
        </c:ser>
        <c:ser>
          <c:idx val="5"/>
          <c:order val="4"/>
          <c:tx>
            <c:strRef>
              <c:f>Individual!$G$28</c:f>
              <c:strCache>
                <c:ptCount val="1"/>
                <c:pt idx="0">
                  <c:v>AJAX Chrome 2</c:v>
                </c:pt>
              </c:strCache>
            </c:strRef>
          </c:tx>
          <c:spPr>
            <a:ln w="38100"/>
          </c:spPr>
          <c:marker>
            <c:symbol val="none"/>
          </c:marker>
          <c:cat>
            <c:numRef>
              <c:f>Individual!$B$30:$B$38</c:f>
              <c:numCache>
                <c:formatCode>#,##0</c:formatCode>
                <c:ptCount val="9"/>
                <c:pt idx="0">
                  <c:v>1</c:v>
                </c:pt>
                <c:pt idx="1">
                  <c:v>2</c:v>
                </c:pt>
                <c:pt idx="2">
                  <c:v>5</c:v>
                </c:pt>
                <c:pt idx="3">
                  <c:v>11</c:v>
                </c:pt>
                <c:pt idx="4">
                  <c:v>41</c:v>
                </c:pt>
                <c:pt idx="5">
                  <c:v>340</c:v>
                </c:pt>
                <c:pt idx="6">
                  <c:v>957</c:v>
                </c:pt>
                <c:pt idx="7">
                  <c:v>1343</c:v>
                </c:pt>
                <c:pt idx="8">
                  <c:v>1997</c:v>
                </c:pt>
              </c:numCache>
            </c:numRef>
          </c:cat>
          <c:val>
            <c:numRef>
              <c:f>Individual!$G$30:$G$38</c:f>
              <c:numCache>
                <c:formatCode>#,##0</c:formatCode>
                <c:ptCount val="9"/>
                <c:pt idx="0">
                  <c:v>2</c:v>
                </c:pt>
                <c:pt idx="1">
                  <c:v>5</c:v>
                </c:pt>
                <c:pt idx="2">
                  <c:v>6</c:v>
                </c:pt>
                <c:pt idx="3">
                  <c:v>14</c:v>
                </c:pt>
                <c:pt idx="4">
                  <c:v>42</c:v>
                </c:pt>
                <c:pt idx="5">
                  <c:v>202</c:v>
                </c:pt>
                <c:pt idx="6">
                  <c:v>683</c:v>
                </c:pt>
                <c:pt idx="7">
                  <c:v>1076</c:v>
                </c:pt>
                <c:pt idx="8">
                  <c:v>2301</c:v>
                </c:pt>
              </c:numCache>
            </c:numRef>
          </c:val>
        </c:ser>
        <c:ser>
          <c:idx val="6"/>
          <c:order val="5"/>
          <c:tx>
            <c:strRef>
              <c:f>Individual!$H$28</c:f>
              <c:strCache>
                <c:ptCount val="1"/>
                <c:pt idx="0">
                  <c:v>Silverlight All Browsers</c:v>
                </c:pt>
              </c:strCache>
            </c:strRef>
          </c:tx>
          <c:spPr>
            <a:ln w="38100">
              <a:solidFill>
                <a:srgbClr val="FF0000"/>
              </a:solidFill>
            </a:ln>
            <a:effectLst>
              <a:glow rad="228600">
                <a:schemeClr val="accent2">
                  <a:satMod val="175000"/>
                  <a:alpha val="40000"/>
                </a:schemeClr>
              </a:glow>
            </a:effectLst>
          </c:spPr>
          <c:marker>
            <c:symbol val="none"/>
          </c:marker>
          <c:cat>
            <c:numRef>
              <c:f>Individual!$B$30:$B$38</c:f>
              <c:numCache>
                <c:formatCode>#,##0</c:formatCode>
                <c:ptCount val="9"/>
                <c:pt idx="0">
                  <c:v>1</c:v>
                </c:pt>
                <c:pt idx="1">
                  <c:v>2</c:v>
                </c:pt>
                <c:pt idx="2">
                  <c:v>5</c:v>
                </c:pt>
                <c:pt idx="3">
                  <c:v>11</c:v>
                </c:pt>
                <c:pt idx="4">
                  <c:v>41</c:v>
                </c:pt>
                <c:pt idx="5">
                  <c:v>340</c:v>
                </c:pt>
                <c:pt idx="6">
                  <c:v>957</c:v>
                </c:pt>
                <c:pt idx="7">
                  <c:v>1343</c:v>
                </c:pt>
                <c:pt idx="8">
                  <c:v>1997</c:v>
                </c:pt>
              </c:numCache>
            </c:numRef>
          </c:cat>
          <c:val>
            <c:numRef>
              <c:f>Individual!$H$30:$H$38</c:f>
              <c:numCache>
                <c:formatCode>#,##0</c:formatCode>
                <c:ptCount val="9"/>
                <c:pt idx="0">
                  <c:v>0</c:v>
                </c:pt>
                <c:pt idx="1">
                  <c:v>0</c:v>
                </c:pt>
                <c:pt idx="2">
                  <c:v>1</c:v>
                </c:pt>
                <c:pt idx="3">
                  <c:v>1</c:v>
                </c:pt>
                <c:pt idx="4">
                  <c:v>5</c:v>
                </c:pt>
                <c:pt idx="5">
                  <c:v>36</c:v>
                </c:pt>
                <c:pt idx="6">
                  <c:v>122</c:v>
                </c:pt>
                <c:pt idx="7">
                  <c:v>176</c:v>
                </c:pt>
                <c:pt idx="8">
                  <c:v>264</c:v>
                </c:pt>
              </c:numCache>
            </c:numRef>
          </c:val>
        </c:ser>
        <c:dLbls/>
        <c:marker val="1"/>
        <c:axId val="41769984"/>
        <c:axId val="41780352"/>
      </c:lineChart>
      <c:catAx>
        <c:axId val="41769984"/>
        <c:scaling>
          <c:orientation val="minMax"/>
        </c:scaling>
        <c:axPos val="b"/>
        <c:title>
          <c:tx>
            <c:rich>
              <a:bodyPr/>
              <a:lstStyle/>
              <a:p>
                <a:pPr>
                  <a:defRPr sz="1400"/>
                </a:pPr>
                <a:r>
                  <a:rPr lang="en-GB" sz="1400"/>
                  <a:t>Number of Points</a:t>
                </a:r>
              </a:p>
            </c:rich>
          </c:tx>
          <c:layout/>
        </c:title>
        <c:numFmt formatCode="#,##0" sourceLinked="1"/>
        <c:tickLblPos val="nextTo"/>
        <c:crossAx val="41780352"/>
        <c:crosses val="autoZero"/>
        <c:auto val="1"/>
        <c:lblAlgn val="ctr"/>
        <c:lblOffset val="100"/>
      </c:catAx>
      <c:valAx>
        <c:axId val="41780352"/>
        <c:scaling>
          <c:orientation val="minMax"/>
          <c:max val="5000"/>
        </c:scaling>
        <c:axPos val="l"/>
        <c:majorGridlines/>
        <c:title>
          <c:tx>
            <c:rich>
              <a:bodyPr rot="-5400000" vert="horz"/>
              <a:lstStyle/>
              <a:p>
                <a:pPr>
                  <a:defRPr sz="1400"/>
                </a:pPr>
                <a:r>
                  <a:rPr lang="en-GB" sz="1400"/>
                  <a:t>Time to Render (ms)</a:t>
                </a:r>
              </a:p>
            </c:rich>
          </c:tx>
          <c:layout/>
        </c:title>
        <c:numFmt formatCode="#,##0" sourceLinked="1"/>
        <c:tickLblPos val="nextTo"/>
        <c:crossAx val="41769984"/>
        <c:crosses val="autoZero"/>
        <c:crossBetween val="between"/>
      </c:valAx>
    </c:plotArea>
    <c:legend>
      <c:legendPos val="r"/>
      <c:layout/>
      <c:txPr>
        <a:bodyPr/>
        <a:lstStyle/>
        <a:p>
          <a:pPr>
            <a:defRPr sz="1400"/>
          </a:pPr>
          <a:endParaRPr lang="en-US"/>
        </a:p>
      </c:txPr>
    </c:legend>
    <c:plotVisOnly val="1"/>
    <c:dispBlanksAs val="zero"/>
  </c:chart>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Trebuchet MS" pitchFamily="34" charset="0"/>
              </a:rPr>
              <a:t>11/12/2009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091112_wia306.pptx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Tree>
    <p:extLst>
      <p:ext uri="{BB962C8B-B14F-4D97-AF65-F5344CB8AC3E}">
        <p14:creationId xmlns:p14="http://schemas.microsoft.com/office/powerpoint/2010/main" xmlns="" val="30162431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xmlns="" val="3454439899"/>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lgn="r" rtl="0"/>
            <a:endParaRPr lang="en-GB" sz="1100" dirty="0">
              <a:solidFill>
                <a:prstClr val="black"/>
              </a:solidFill>
              <a:latin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rack Resource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a:defRPr baseline="0"/>
            </a:lvl1pPr>
          </a:lstStyle>
          <a:p>
            <a:r>
              <a:rPr lang="en-US" dirty="0" smtClean="0"/>
              <a:t>Track Resources</a:t>
            </a:r>
            <a:endParaRPr lang="en-US" dirty="0"/>
          </a:p>
        </p:txBody>
      </p:sp>
      <p:sp>
        <p:nvSpPr>
          <p:cNvPr id="11" name="Content Placeholder 10"/>
          <p:cNvSpPr>
            <a:spLocks noGrp="1"/>
          </p:cNvSpPr>
          <p:nvPr>
            <p:ph sz="quarter" idx="10" hasCustomPrompt="1"/>
          </p:nvPr>
        </p:nvSpPr>
        <p:spPr>
          <a:xfrm>
            <a:off x="381000" y="1414461"/>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1</a:t>
            </a:r>
            <a:endParaRPr lang="en-US" dirty="0"/>
          </a:p>
        </p:txBody>
      </p:sp>
      <p:sp>
        <p:nvSpPr>
          <p:cNvPr id="12" name="Content Placeholder 10"/>
          <p:cNvSpPr>
            <a:spLocks noGrp="1"/>
          </p:cNvSpPr>
          <p:nvPr>
            <p:ph sz="quarter" idx="11" hasCustomPrompt="1"/>
          </p:nvPr>
        </p:nvSpPr>
        <p:spPr>
          <a:xfrm>
            <a:off x="381000" y="2347422"/>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2</a:t>
            </a:r>
            <a:endParaRPr lang="en-US" dirty="0"/>
          </a:p>
        </p:txBody>
      </p:sp>
      <p:sp>
        <p:nvSpPr>
          <p:cNvPr id="13" name="Content Placeholder 10"/>
          <p:cNvSpPr>
            <a:spLocks noGrp="1"/>
          </p:cNvSpPr>
          <p:nvPr>
            <p:ph sz="quarter" idx="12" hasCustomPrompt="1"/>
          </p:nvPr>
        </p:nvSpPr>
        <p:spPr>
          <a:xfrm>
            <a:off x="381000" y="3280384"/>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3</a:t>
            </a:r>
            <a:endParaRPr lang="en-US" dirty="0"/>
          </a:p>
        </p:txBody>
      </p:sp>
      <p:sp>
        <p:nvSpPr>
          <p:cNvPr id="14" name="Content Placeholder 10"/>
          <p:cNvSpPr>
            <a:spLocks noGrp="1"/>
          </p:cNvSpPr>
          <p:nvPr>
            <p:ph sz="quarter" idx="13" hasCustomPrompt="1"/>
          </p:nvPr>
        </p:nvSpPr>
        <p:spPr>
          <a:xfrm>
            <a:off x="381000" y="4213346"/>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4</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054D74E-1CE2-9548-8CC9-1FEB697E2ACE}" type="datetimeFigureOut">
              <a:rPr lang="en-US" smtClean="0"/>
              <a:pPr/>
              <a:t>11/12/2009</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9611621-1437-7249-9978-61B67A2E815B}" type="slidenum">
              <a:rPr lang="en-US" smtClean="0"/>
              <a:pPr/>
              <a:t>‹#›</a:t>
            </a:fld>
            <a:endParaRPr lang="en-US"/>
          </a:p>
        </p:txBody>
      </p:sp>
    </p:spTree>
    <p:extLst>
      <p:ext uri="{BB962C8B-B14F-4D97-AF65-F5344CB8AC3E}">
        <p14:creationId xmlns:p14="http://schemas.microsoft.com/office/powerpoint/2010/main" xmlns="" val="6725417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26" r:id="rId11"/>
    <p:sldLayoutId id="2147483727" r:id="rId1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5"/>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6"/>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6"/>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6"/>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9"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hyperlink" Target="http://photosynth.soulsolutions.com.au/"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bingmapsupdates.cloudapp.net/" TargetMode="External"/><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hyperlink" Target="http://www.microsoft.com/maps/isdk/ajax"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hyperlink" Target="http://www.microsoft.com/maps/isdk/silverlight/"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en.wikipedia.org/wiki/Neogeography" TargetMode="Externa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jpeg"/><Relationship Id="rId7"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32.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png"/><Relationship Id="rId7" Type="http://schemas.openxmlformats.org/officeDocument/2006/relationships/image" Target="../media/image36.jpeg"/><Relationship Id="rId12" Type="http://schemas.openxmlformats.org/officeDocument/2006/relationships/image" Target="../media/image41.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jpeg"/><Relationship Id="rId4" Type="http://schemas.openxmlformats.org/officeDocument/2006/relationships/image" Target="../media/image33.png"/><Relationship Id="rId9" Type="http://schemas.openxmlformats.org/officeDocument/2006/relationships/image" Target="../media/image38.jpeg"/></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4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8" Type="http://schemas.openxmlformats.org/officeDocument/2006/relationships/hyperlink" Target="http://microsoft.com/msdn" TargetMode="External"/><Relationship Id="rId3" Type="http://schemas.openxmlformats.org/officeDocument/2006/relationships/image" Target="../media/image55.png"/><Relationship Id="rId7" Type="http://schemas.openxmlformats.org/officeDocument/2006/relationships/image" Target="../media/image57.png"/><Relationship Id="rId2" Type="http://schemas.openxmlformats.org/officeDocument/2006/relationships/notesSlide" Target="../notesSlides/notesSlide53.xml"/><Relationship Id="rId1" Type="http://schemas.openxmlformats.org/officeDocument/2006/relationships/slideLayout" Target="../slideLayouts/slideLayout7.xml"/><Relationship Id="rId6" Type="http://schemas.openxmlformats.org/officeDocument/2006/relationships/image" Target="../media/image56.png"/><Relationship Id="rId11" Type="http://schemas.openxmlformats.org/officeDocument/2006/relationships/image" Target="../media/image59.png"/><Relationship Id="rId5" Type="http://schemas.openxmlformats.org/officeDocument/2006/relationships/hyperlink" Target="http://microsoft.com/technet" TargetMode="External"/><Relationship Id="rId10" Type="http://schemas.openxmlformats.org/officeDocument/2006/relationships/image" Target="../media/image58.emf"/><Relationship Id="rId4" Type="http://schemas.openxmlformats.org/officeDocument/2006/relationships/hyperlink" Target="http://www.microsoft.com/teched" TargetMode="External"/><Relationship Id="rId9" Type="http://schemas.openxmlformats.org/officeDocument/2006/relationships/hyperlink" Target="http://www.microsoft.com/learning" TargetMode="External"/></Relationships>
</file>

<file path=ppt/slides/_rels/slide54.xml.rels><?xml version="1.0" encoding="UTF-8" standalone="yes"?>
<Relationships xmlns="http://schemas.openxmlformats.org/package/2006/relationships"><Relationship Id="rId8" Type="http://schemas.openxmlformats.org/officeDocument/2006/relationships/hyperlink" Target="http://johanneskebeck.spaces.live.com/" TargetMode="External"/><Relationship Id="rId3" Type="http://schemas.openxmlformats.org/officeDocument/2006/relationships/hyperlink" Target="http://www.microsoft.com/maps/developers/" TargetMode="External"/><Relationship Id="rId7" Type="http://schemas.openxmlformats.org/officeDocument/2006/relationships/hyperlink" Target="http://photosynth.net/" TargetMode="External"/><Relationship Id="rId2" Type="http://schemas.openxmlformats.org/officeDocument/2006/relationships/notesSlide" Target="../notesSlides/notesSlide54.xml"/><Relationship Id="rId1" Type="http://schemas.openxmlformats.org/officeDocument/2006/relationships/slideLayout" Target="../slideLayouts/slideLayout11.xml"/><Relationship Id="rId6" Type="http://schemas.openxmlformats.org/officeDocument/2006/relationships/image" Target="../media/image3.png"/><Relationship Id="rId5" Type="http://schemas.openxmlformats.org/officeDocument/2006/relationships/hyperlink" Target="http://research.microsoft.com/en-us/um/redmond/groups/ivm/ICE/" TargetMode="External"/><Relationship Id="rId4" Type="http://schemas.openxmlformats.org/officeDocument/2006/relationships/hyperlink" Target="http://www.microsoft.com/maps/product/mapcruncher.aspx" TargetMode="External"/></Relationships>
</file>

<file path=ppt/slides/_rels/slide5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B2C - The Consumer Site</a:t>
            </a:r>
            <a:endParaRPr lang="en-GB" dirty="0"/>
          </a:p>
        </p:txBody>
      </p:sp>
      <p:sp>
        <p:nvSpPr>
          <p:cNvPr id="2" name="Text Placeholder 1"/>
          <p:cNvSpPr>
            <a:spLocks noGrp="1"/>
          </p:cNvSpPr>
          <p:nvPr>
            <p:ph type="body" sz="quarter" idx="10"/>
          </p:nvPr>
        </p:nvSpPr>
        <p:spPr/>
        <p:txBody>
          <a:bodyPr/>
          <a:lstStyle/>
          <a:p>
            <a:r>
              <a:rPr lang="en-GB" dirty="0" smtClean="0"/>
              <a:t>Embedded Maps</a:t>
            </a:r>
          </a:p>
          <a:p>
            <a:r>
              <a:rPr lang="en-GB" dirty="0" smtClean="0"/>
              <a:t>Multimap Migration</a:t>
            </a:r>
          </a:p>
          <a:p>
            <a:r>
              <a:rPr lang="en-GB" dirty="0" smtClean="0"/>
              <a:t>Tube Map</a:t>
            </a:r>
            <a:endParaRPr lang="en-GB" dirty="0"/>
          </a:p>
        </p:txBody>
      </p:sp>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xmlns="" val="0"/>
              </a:ext>
            </a:extLst>
          </a:blip>
          <a:srcRect b="18503"/>
          <a:stretch/>
        </p:blipFill>
        <p:spPr bwMode="auto">
          <a:xfrm>
            <a:off x="376461" y="2924944"/>
            <a:ext cx="8420100" cy="39330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14767528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B2C - The Consumer Site</a:t>
            </a:r>
            <a:endParaRPr lang="en-GB" dirty="0"/>
          </a:p>
        </p:txBody>
      </p:sp>
      <p:sp>
        <p:nvSpPr>
          <p:cNvPr id="2" name="Text Placeholder 1"/>
          <p:cNvSpPr>
            <a:spLocks noGrp="1"/>
          </p:cNvSpPr>
          <p:nvPr>
            <p:ph type="body" sz="quarter" idx="10"/>
          </p:nvPr>
        </p:nvSpPr>
        <p:spPr/>
        <p:txBody>
          <a:bodyPr/>
          <a:lstStyle/>
          <a:p>
            <a:r>
              <a:rPr lang="en-GB" dirty="0" smtClean="0"/>
              <a:t>Embedded Maps</a:t>
            </a:r>
          </a:p>
          <a:p>
            <a:r>
              <a:rPr lang="en-GB" dirty="0" smtClean="0"/>
              <a:t>Multimap Migration</a:t>
            </a:r>
          </a:p>
          <a:p>
            <a:r>
              <a:rPr lang="en-GB" dirty="0" smtClean="0"/>
              <a:t>Tube Map</a:t>
            </a:r>
          </a:p>
          <a:p>
            <a:r>
              <a:rPr lang="en-GB" dirty="0" smtClean="0"/>
              <a:t>Walking Directions</a:t>
            </a:r>
            <a:endParaRPr lang="en-GB" dirty="0"/>
          </a:p>
        </p:txBody>
      </p:sp>
      <p:pic>
        <p:nvPicPr>
          <p:cNvPr id="6" name="Picture 2"/>
          <p:cNvPicPr>
            <a:picLocks noChangeAspect="1" noChangeArrowheads="1"/>
          </p:cNvPicPr>
          <p:nvPr/>
        </p:nvPicPr>
        <p:blipFill rotWithShape="1">
          <a:blip r:embed="rId3">
            <a:extLst>
              <a:ext uri="{28A0092B-C50C-407E-A947-70E740481C1C}">
                <a14:useLocalDpi xmlns:a14="http://schemas.microsoft.com/office/drawing/2010/main" xmlns="" val="0"/>
              </a:ext>
            </a:extLst>
          </a:blip>
          <a:srcRect t="11935" r="57001" b="13499"/>
          <a:stretch/>
        </p:blipFill>
        <p:spPr bwMode="auto">
          <a:xfrm>
            <a:off x="4556919" y="1420813"/>
            <a:ext cx="4587082" cy="40862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9166724"/>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B2C - The Consumer Site</a:t>
            </a:r>
            <a:endParaRPr lang="en-GB" dirty="0"/>
          </a:p>
        </p:txBody>
      </p:sp>
      <p:sp>
        <p:nvSpPr>
          <p:cNvPr id="2" name="Text Placeholder 1"/>
          <p:cNvSpPr>
            <a:spLocks noGrp="1"/>
          </p:cNvSpPr>
          <p:nvPr>
            <p:ph type="body" sz="quarter" idx="10"/>
          </p:nvPr>
        </p:nvSpPr>
        <p:spPr/>
        <p:txBody>
          <a:bodyPr/>
          <a:lstStyle/>
          <a:p>
            <a:r>
              <a:rPr lang="en-GB" dirty="0" smtClean="0"/>
              <a:t>Embedded Maps</a:t>
            </a:r>
          </a:p>
          <a:p>
            <a:r>
              <a:rPr lang="en-GB" dirty="0" smtClean="0"/>
              <a:t>Multimap Migration</a:t>
            </a:r>
          </a:p>
          <a:p>
            <a:r>
              <a:rPr lang="en-GB" dirty="0" smtClean="0"/>
              <a:t>Tube Map</a:t>
            </a:r>
          </a:p>
          <a:p>
            <a:r>
              <a:rPr lang="en-GB" dirty="0" smtClean="0"/>
              <a:t>Walking Directions</a:t>
            </a:r>
          </a:p>
          <a:p>
            <a:r>
              <a:rPr lang="en-GB" dirty="0" err="1" smtClean="0"/>
              <a:t>Drageable</a:t>
            </a:r>
            <a:r>
              <a:rPr lang="en-GB" dirty="0" smtClean="0"/>
              <a:t> Routes</a:t>
            </a:r>
            <a:endParaRPr lang="en-GB" dirty="0"/>
          </a:p>
        </p:txBody>
      </p:sp>
      <p:pic>
        <p:nvPicPr>
          <p:cNvPr id="8194" name="Picture 2"/>
          <p:cNvPicPr>
            <a:picLocks noChangeAspect="1" noChangeArrowheads="1"/>
          </p:cNvPicPr>
          <p:nvPr/>
        </p:nvPicPr>
        <p:blipFill rotWithShape="1">
          <a:blip r:embed="rId3">
            <a:extLst>
              <a:ext uri="{28A0092B-C50C-407E-A947-70E740481C1C}">
                <a14:useLocalDpi xmlns:a14="http://schemas.microsoft.com/office/drawing/2010/main" xmlns="" val="0"/>
              </a:ext>
            </a:extLst>
          </a:blip>
          <a:srcRect r="60691" b="7543"/>
          <a:stretch/>
        </p:blipFill>
        <p:spPr bwMode="auto">
          <a:xfrm>
            <a:off x="4572001" y="1420813"/>
            <a:ext cx="4191000" cy="4456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87180196"/>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B2B – For the Business</a:t>
            </a:r>
            <a:endParaRPr lang="en-GB" dirty="0"/>
          </a:p>
        </p:txBody>
      </p:sp>
      <p:sp>
        <p:nvSpPr>
          <p:cNvPr id="2" name="Text Placeholder 1"/>
          <p:cNvSpPr>
            <a:spLocks noGrp="1"/>
          </p:cNvSpPr>
          <p:nvPr>
            <p:ph type="body" sz="quarter" idx="10"/>
          </p:nvPr>
        </p:nvSpPr>
        <p:spPr/>
        <p:txBody>
          <a:bodyPr/>
          <a:lstStyle/>
          <a:p>
            <a:r>
              <a:rPr lang="en-GB" dirty="0" smtClean="0"/>
              <a:t>New Terms of Use</a:t>
            </a:r>
          </a:p>
          <a:p>
            <a:pPr lvl="1"/>
            <a:r>
              <a:rPr lang="en-GB" dirty="0"/>
              <a:t>Free licensing programs for non-profits and educators. </a:t>
            </a:r>
            <a:r>
              <a:rPr lang="en-GB" dirty="0" smtClean="0"/>
              <a:t>Free </a:t>
            </a:r>
            <a:r>
              <a:rPr lang="en-GB" dirty="0"/>
              <a:t>for public-facing, non-password protected sites </a:t>
            </a:r>
            <a:endParaRPr lang="en-GB" dirty="0" smtClean="0"/>
          </a:p>
          <a:p>
            <a:pPr lvl="1"/>
            <a:r>
              <a:rPr lang="en-GB" dirty="0" smtClean="0"/>
              <a:t>Free </a:t>
            </a:r>
            <a:r>
              <a:rPr lang="en-GB" dirty="0"/>
              <a:t>licensing for small Web sites. </a:t>
            </a:r>
            <a:r>
              <a:rPr lang="en-GB" dirty="0" smtClean="0"/>
              <a:t>Free </a:t>
            </a:r>
            <a:r>
              <a:rPr lang="en-GB" dirty="0"/>
              <a:t>for public-facing, non-password protected Web sites with up to 125,000 user sessions per year</a:t>
            </a:r>
            <a:r>
              <a:rPr lang="en-GB" dirty="0" smtClean="0"/>
              <a:t>. </a:t>
            </a:r>
            <a:endParaRPr lang="en-GB" dirty="0"/>
          </a:p>
          <a:p>
            <a:pPr lvl="1"/>
            <a:r>
              <a:rPr lang="en-GB" dirty="0" smtClean="0"/>
              <a:t>Simple</a:t>
            </a:r>
            <a:r>
              <a:rPr lang="en-GB" dirty="0"/>
              <a:t>, embedded maps. </a:t>
            </a:r>
            <a:r>
              <a:rPr lang="en-GB" dirty="0" smtClean="0"/>
              <a:t>Straightforward </a:t>
            </a:r>
            <a:r>
              <a:rPr lang="en-GB" dirty="0"/>
              <a:t>ways of embedding AJAX or Silverlight maps for free on your Web </a:t>
            </a:r>
            <a:r>
              <a:rPr lang="en-GB" dirty="0" smtClean="0"/>
              <a:t>site</a:t>
            </a:r>
            <a:endParaRPr lang="en-GB" dirty="0"/>
          </a:p>
        </p:txBody>
      </p:sp>
    </p:spTree>
    <p:extLst>
      <p:ext uri="{BB962C8B-B14F-4D97-AF65-F5344CB8AC3E}">
        <p14:creationId xmlns:p14="http://schemas.microsoft.com/office/powerpoint/2010/main" xmlns="" val="346826732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B2B – For the Business</a:t>
            </a:r>
            <a:endParaRPr lang="en-GB" dirty="0"/>
          </a:p>
        </p:txBody>
      </p:sp>
      <p:sp>
        <p:nvSpPr>
          <p:cNvPr id="2" name="Text Placeholder 1"/>
          <p:cNvSpPr>
            <a:spLocks noGrp="1"/>
          </p:cNvSpPr>
          <p:nvPr>
            <p:ph type="body" sz="quarter" idx="10"/>
          </p:nvPr>
        </p:nvSpPr>
        <p:spPr/>
        <p:txBody>
          <a:bodyPr/>
          <a:lstStyle/>
          <a:p>
            <a:r>
              <a:rPr lang="en-GB" dirty="0" smtClean="0"/>
              <a:t>New Terms of Use</a:t>
            </a:r>
          </a:p>
          <a:p>
            <a:r>
              <a:rPr lang="en-GB" dirty="0" smtClean="0"/>
              <a:t>Bing Maps Key</a:t>
            </a:r>
            <a:endParaRPr lang="en-GB"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220073" y="1395661"/>
            <a:ext cx="3542928" cy="47488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92673980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B2B – For the Business</a:t>
            </a:r>
            <a:endParaRPr lang="en-GB" dirty="0"/>
          </a:p>
        </p:txBody>
      </p:sp>
      <p:sp>
        <p:nvSpPr>
          <p:cNvPr id="2" name="Text Placeholder 1"/>
          <p:cNvSpPr>
            <a:spLocks noGrp="1"/>
          </p:cNvSpPr>
          <p:nvPr>
            <p:ph type="body" sz="quarter" idx="10"/>
          </p:nvPr>
        </p:nvSpPr>
        <p:spPr/>
        <p:txBody>
          <a:bodyPr/>
          <a:lstStyle/>
          <a:p>
            <a:r>
              <a:rPr lang="en-GB" dirty="0" smtClean="0"/>
              <a:t>New Terms of Use</a:t>
            </a:r>
          </a:p>
          <a:p>
            <a:r>
              <a:rPr lang="en-GB" dirty="0" smtClean="0"/>
              <a:t>Bing Maps Key</a:t>
            </a:r>
          </a:p>
          <a:p>
            <a:r>
              <a:rPr lang="en-GB" dirty="0" smtClean="0"/>
              <a:t>Bing Maps Silverlight Control v1</a:t>
            </a:r>
            <a:endParaRPr lang="en-GB"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30250" y="2924944"/>
            <a:ext cx="5303837" cy="2339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3075587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GB" dirty="0" smtClean="0"/>
              <a:t>Bing Maps Silverlight</a:t>
            </a:r>
            <a:endParaRPr lang="en-GB" dirty="0"/>
          </a:p>
        </p:txBody>
      </p:sp>
      <p:sp>
        <p:nvSpPr>
          <p:cNvPr id="4" name="Subtitle 3"/>
          <p:cNvSpPr>
            <a:spLocks noGrp="1"/>
          </p:cNvSpPr>
          <p:nvPr>
            <p:ph type="subTitle" idx="1"/>
          </p:nvPr>
        </p:nvSpPr>
        <p:spPr/>
        <p:txBody>
          <a:bodyPr/>
          <a:lstStyle/>
          <a:p>
            <a:endParaRPr lang="en-GB"/>
          </a:p>
        </p:txBody>
      </p:sp>
    </p:spTree>
    <p:extLst>
      <p:ext uri="{BB962C8B-B14F-4D97-AF65-F5344CB8AC3E}">
        <p14:creationId xmlns:p14="http://schemas.microsoft.com/office/powerpoint/2010/main" xmlns="" val="1493371935"/>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GB" dirty="0" smtClean="0"/>
              <a:t>Why Silverlight?</a:t>
            </a:r>
            <a:endParaRPr lang="en-GB" dirty="0"/>
          </a:p>
        </p:txBody>
      </p:sp>
      <p:sp>
        <p:nvSpPr>
          <p:cNvPr id="6" name="Right Arrow 5"/>
          <p:cNvSpPr/>
          <p:nvPr/>
        </p:nvSpPr>
        <p:spPr>
          <a:xfrm>
            <a:off x="642910" y="5429264"/>
            <a:ext cx="8001056" cy="785818"/>
          </a:xfrm>
          <a:prstGeom prst="rightArrow">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rtl="0"/>
            <a:r>
              <a:rPr lang="en-GB" b="1" kern="1200" dirty="0">
                <a:solidFill>
                  <a:schemeClr val="tx1"/>
                </a:solidFill>
                <a:latin typeface="Calibri"/>
                <a:ea typeface="+mn-ea"/>
                <a:cs typeface="+mn-cs"/>
              </a:rPr>
              <a:t>Increasing Reach</a:t>
            </a:r>
          </a:p>
        </p:txBody>
      </p:sp>
      <p:sp>
        <p:nvSpPr>
          <p:cNvPr id="7" name="Right Arrow 6"/>
          <p:cNvSpPr/>
          <p:nvPr/>
        </p:nvSpPr>
        <p:spPr>
          <a:xfrm rot="16200000">
            <a:off x="-1445450" y="3340907"/>
            <a:ext cx="4533907" cy="785818"/>
          </a:xfrm>
          <a:prstGeom prst="rightArrow">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rtl="0"/>
            <a:r>
              <a:rPr lang="en-GB" b="1" kern="1200" dirty="0">
                <a:solidFill>
                  <a:schemeClr val="tx1"/>
                </a:solidFill>
                <a:latin typeface="Calibri"/>
                <a:ea typeface="+mn-ea"/>
                <a:cs typeface="+mn-cs"/>
              </a:rPr>
              <a:t>Increasing Richness</a:t>
            </a:r>
          </a:p>
        </p:txBody>
      </p:sp>
      <p:sp>
        <p:nvSpPr>
          <p:cNvPr id="8" name="Oval 7"/>
          <p:cNvSpPr/>
          <p:nvPr/>
        </p:nvSpPr>
        <p:spPr>
          <a:xfrm>
            <a:off x="1333488" y="1471484"/>
            <a:ext cx="1440000" cy="1440000"/>
          </a:xfrm>
          <a:prstGeom prst="ellipse">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rtl="0"/>
            <a:r>
              <a:rPr lang="en-GB" b="1" kern="1200" dirty="0">
                <a:solidFill>
                  <a:prstClr val="white"/>
                </a:solidFill>
                <a:latin typeface="Calibri"/>
                <a:ea typeface="+mn-ea"/>
                <a:cs typeface="+mn-cs"/>
              </a:rPr>
              <a:t>WPF</a:t>
            </a:r>
          </a:p>
        </p:txBody>
      </p:sp>
      <p:sp>
        <p:nvSpPr>
          <p:cNvPr id="9" name="Oval 8"/>
          <p:cNvSpPr/>
          <p:nvPr/>
        </p:nvSpPr>
        <p:spPr>
          <a:xfrm>
            <a:off x="3048000" y="2339980"/>
            <a:ext cx="1440000" cy="1440000"/>
          </a:xfrm>
          <a:prstGeom prst="ellipse">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rtl="0"/>
            <a:r>
              <a:rPr lang="en-GB" b="1" kern="1200" dirty="0">
                <a:solidFill>
                  <a:prstClr val="white"/>
                </a:solidFill>
                <a:latin typeface="Calibri"/>
                <a:ea typeface="+mn-ea"/>
                <a:cs typeface="+mn-cs"/>
              </a:rPr>
              <a:t>Win</a:t>
            </a:r>
          </a:p>
          <a:p>
            <a:pPr algn="ctr" rtl="0"/>
            <a:r>
              <a:rPr lang="en-GB" b="1" kern="1200" dirty="0">
                <a:solidFill>
                  <a:prstClr val="white"/>
                </a:solidFill>
                <a:latin typeface="Calibri"/>
                <a:ea typeface="+mn-ea"/>
                <a:cs typeface="+mn-cs"/>
              </a:rPr>
              <a:t>Forms</a:t>
            </a:r>
          </a:p>
        </p:txBody>
      </p:sp>
      <p:sp>
        <p:nvSpPr>
          <p:cNvPr id="10" name="Oval 9"/>
          <p:cNvSpPr/>
          <p:nvPr/>
        </p:nvSpPr>
        <p:spPr>
          <a:xfrm>
            <a:off x="4917950" y="3268674"/>
            <a:ext cx="1440000" cy="1440000"/>
          </a:xfrm>
          <a:prstGeom prst="ellipse">
            <a:avLst/>
          </a:prstGeom>
          <a:ln/>
        </p:spPr>
        <p:style>
          <a:lnRef idx="0">
            <a:schemeClr val="accent2"/>
          </a:lnRef>
          <a:fillRef idx="3">
            <a:schemeClr val="accent2"/>
          </a:fillRef>
          <a:effectRef idx="3">
            <a:schemeClr val="accent2"/>
          </a:effectRef>
          <a:fontRef idx="minor">
            <a:schemeClr val="lt1"/>
          </a:fontRef>
        </p:style>
        <p:txBody>
          <a:bodyPr lIns="36000" tIns="36000" rIns="36000" bIns="36000" rtlCol="0" anchor="ctr"/>
          <a:lstStyle/>
          <a:p>
            <a:pPr algn="ctr" rtl="0"/>
            <a:r>
              <a:rPr lang="en-GB" b="1" kern="1200" dirty="0">
                <a:solidFill>
                  <a:prstClr val="white"/>
                </a:solidFill>
                <a:latin typeface="Calibri"/>
                <a:ea typeface="+mn-ea"/>
                <a:cs typeface="+mn-cs"/>
              </a:rPr>
              <a:t>AJAX</a:t>
            </a:r>
          </a:p>
        </p:txBody>
      </p:sp>
      <p:sp>
        <p:nvSpPr>
          <p:cNvPr id="11" name="Oval 10"/>
          <p:cNvSpPr/>
          <p:nvPr/>
        </p:nvSpPr>
        <p:spPr>
          <a:xfrm>
            <a:off x="6786578" y="4197368"/>
            <a:ext cx="1440000" cy="1440000"/>
          </a:xfrm>
          <a:prstGeom prst="ellipse">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rtl="0"/>
            <a:r>
              <a:rPr lang="en-GB" b="1" kern="1200" dirty="0">
                <a:solidFill>
                  <a:prstClr val="white"/>
                </a:solidFill>
                <a:latin typeface="Calibri"/>
                <a:ea typeface="+mn-ea"/>
                <a:cs typeface="+mn-cs"/>
              </a:rPr>
              <a:t>HTML</a:t>
            </a:r>
          </a:p>
        </p:txBody>
      </p:sp>
      <p:sp>
        <p:nvSpPr>
          <p:cNvPr id="12" name="Oval 11"/>
          <p:cNvSpPr/>
          <p:nvPr/>
        </p:nvSpPr>
        <p:spPr>
          <a:xfrm>
            <a:off x="5715008" y="1484313"/>
            <a:ext cx="1762148" cy="1762148"/>
          </a:xfrm>
          <a:prstGeom prst="ellipse">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rtl="0"/>
            <a:r>
              <a:rPr lang="en-GB" b="1" kern="1200" dirty="0" smtClean="0">
                <a:solidFill>
                  <a:schemeClr val="bg1"/>
                </a:solidFill>
                <a:latin typeface="Calibri"/>
                <a:ea typeface="+mn-ea"/>
                <a:cs typeface="+mn-cs"/>
              </a:rPr>
              <a:t>Silverlight</a:t>
            </a:r>
          </a:p>
        </p:txBody>
      </p:sp>
    </p:spTree>
    <p:extLst>
      <p:ext uri="{BB962C8B-B14F-4D97-AF65-F5344CB8AC3E}">
        <p14:creationId xmlns:p14="http://schemas.microsoft.com/office/powerpoint/2010/main" xmlns="" val="2755115290"/>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What does it mean for Bing Maps?</a:t>
            </a:r>
            <a:endParaRPr lang="en-GB" dirty="0"/>
          </a:p>
        </p:txBody>
      </p:sp>
      <p:sp>
        <p:nvSpPr>
          <p:cNvPr id="4" name="Content Placeholder 3"/>
          <p:cNvSpPr>
            <a:spLocks noGrp="1"/>
          </p:cNvSpPr>
          <p:nvPr>
            <p:ph idx="1"/>
          </p:nvPr>
        </p:nvSpPr>
        <p:spPr/>
        <p:txBody>
          <a:bodyPr>
            <a:normAutofit fontScale="92500" lnSpcReduction="20000"/>
          </a:bodyPr>
          <a:lstStyle/>
          <a:p>
            <a:r>
              <a:rPr lang="en-GB" dirty="0" smtClean="0"/>
              <a:t>Improved map rendering: Panning and zooming uses the DeepZoom-blending to transition </a:t>
            </a:r>
            <a:r>
              <a:rPr lang="en-GB" dirty="0" smtClean="0"/>
              <a:t/>
            </a:r>
            <a:br>
              <a:rPr lang="en-GB" dirty="0" smtClean="0"/>
            </a:br>
            <a:r>
              <a:rPr lang="en-GB" dirty="0" smtClean="0"/>
              <a:t>between </a:t>
            </a:r>
            <a:r>
              <a:rPr lang="en-GB" dirty="0" smtClean="0"/>
              <a:t>tiles</a:t>
            </a:r>
            <a:br>
              <a:rPr lang="en-GB" dirty="0" smtClean="0"/>
            </a:br>
            <a:endParaRPr lang="en-GB" dirty="0" smtClean="0"/>
          </a:p>
          <a:p>
            <a:r>
              <a:rPr lang="en-GB" dirty="0" smtClean="0"/>
              <a:t>Superior graphics framework: Support for WPF animations and transformations of graphics </a:t>
            </a:r>
            <a:r>
              <a:rPr lang="en-GB" dirty="0" smtClean="0"/>
              <a:t/>
            </a:r>
            <a:br>
              <a:rPr lang="en-GB" dirty="0" smtClean="0"/>
            </a:br>
            <a:r>
              <a:rPr lang="en-GB" dirty="0" smtClean="0"/>
              <a:t>and videos</a:t>
            </a:r>
            <a:r>
              <a:rPr lang="en-GB" dirty="0" smtClean="0"/>
              <a:t/>
            </a:r>
            <a:br>
              <a:rPr lang="en-GB" dirty="0" smtClean="0"/>
            </a:br>
            <a:endParaRPr lang="en-GB" dirty="0" smtClean="0"/>
          </a:p>
          <a:p>
            <a:r>
              <a:rPr lang="en-GB" dirty="0" smtClean="0"/>
              <a:t>Creating a consistent user experience in the browser: Available for users with Silverlight 2.0 or 3.0 installed. Supported browsers include Internet Explorer, Firefox and </a:t>
            </a:r>
            <a:r>
              <a:rPr lang="en-GB" dirty="0" smtClean="0"/>
              <a:t>Safari</a:t>
            </a:r>
            <a:endParaRPr lang="en-GB" dirty="0" smtClean="0"/>
          </a:p>
        </p:txBody>
      </p:sp>
    </p:spTree>
    <p:extLst>
      <p:ext uri="{BB962C8B-B14F-4D97-AF65-F5344CB8AC3E}">
        <p14:creationId xmlns:p14="http://schemas.microsoft.com/office/powerpoint/2010/main" xmlns="" val="4031668181"/>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Performance</a:t>
            </a:r>
            <a:endParaRPr lang="en-GB" dirty="0"/>
          </a:p>
        </p:txBody>
      </p:sp>
      <p:graphicFrame>
        <p:nvGraphicFramePr>
          <p:cNvPr id="4" name="Chart 3"/>
          <p:cNvGraphicFramePr/>
          <p:nvPr/>
        </p:nvGraphicFramePr>
        <p:xfrm>
          <a:off x="468313" y="1412875"/>
          <a:ext cx="8207375" cy="482441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xmlns="" val="62103016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dirty="0"/>
              <a:t>Enhancing the Mapping Experience with </a:t>
            </a:r>
            <a:r>
              <a:rPr lang="en-GB" dirty="0" smtClean="0"/>
              <a:t>Bing </a:t>
            </a:r>
            <a:r>
              <a:rPr lang="en-GB" dirty="0"/>
              <a:t>Maps</a:t>
            </a:r>
            <a:endParaRPr sz="60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endParaRPr>
          </a:p>
        </p:txBody>
      </p:sp>
      <p:sp>
        <p:nvSpPr>
          <p:cNvPr id="3" name="Subtitle 2"/>
          <p:cNvSpPr>
            <a:spLocks noGrp="1"/>
          </p:cNvSpPr>
          <p:nvPr>
            <p:ph type="subTitle" idx="1"/>
          </p:nvPr>
        </p:nvSpPr>
        <p:spPr>
          <a:xfrm>
            <a:off x="4475221" y="5453923"/>
            <a:ext cx="3812443" cy="461665"/>
          </a:xfrm>
        </p:spPr>
        <p:txBody>
          <a:bodyPr/>
          <a:lstStyle/>
          <a:p>
            <a:r>
              <a:rPr lang="en-US" dirty="0" smtClean="0">
                <a:solidFill>
                  <a:schemeClr val="tx1"/>
                </a:solidFill>
              </a:rPr>
              <a:t>Johannes Kebeck</a:t>
            </a:r>
          </a:p>
          <a:p>
            <a:r>
              <a:rPr lang="en-US" dirty="0" smtClean="0">
                <a:solidFill>
                  <a:schemeClr val="tx1"/>
                </a:solidFill>
              </a:rPr>
              <a:t>Bing Maps TSP</a:t>
            </a:r>
          </a:p>
          <a:p>
            <a:r>
              <a:rPr lang="en-US" dirty="0" smtClean="0">
                <a:solidFill>
                  <a:schemeClr val="tx1"/>
                </a:solidFill>
              </a:rPr>
              <a:t>Microsoft</a:t>
            </a:r>
          </a:p>
          <a:p>
            <a:r>
              <a:rPr lang="en-US" dirty="0" smtClean="0">
                <a:solidFill>
                  <a:schemeClr val="tx1"/>
                </a:solidFill>
              </a:rPr>
              <a:t>Session Code: </a:t>
            </a:r>
            <a:r>
              <a:rPr lang="en-US" dirty="0" smtClean="0"/>
              <a:t>WIA306</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What does it mean for Bing Maps?</a:t>
            </a:r>
            <a:endParaRPr lang="en-GB" dirty="0"/>
          </a:p>
        </p:txBody>
      </p:sp>
      <p:sp>
        <p:nvSpPr>
          <p:cNvPr id="4" name="Content Placeholder 3"/>
          <p:cNvSpPr>
            <a:spLocks noGrp="1"/>
          </p:cNvSpPr>
          <p:nvPr>
            <p:ph idx="1"/>
          </p:nvPr>
        </p:nvSpPr>
        <p:spPr/>
        <p:txBody>
          <a:bodyPr>
            <a:noAutofit/>
          </a:bodyPr>
          <a:lstStyle/>
          <a:p>
            <a:r>
              <a:rPr lang="en-GB" sz="2200" dirty="0" smtClean="0"/>
              <a:t>Improved map rendering: Panning and zooming uses the DeepZoom-blending to transition between tiles</a:t>
            </a:r>
            <a:br>
              <a:rPr lang="en-GB" sz="2200" dirty="0" smtClean="0"/>
            </a:br>
            <a:endParaRPr lang="en-GB" sz="2200" dirty="0" smtClean="0"/>
          </a:p>
          <a:p>
            <a:r>
              <a:rPr lang="en-GB" sz="2200" dirty="0" smtClean="0"/>
              <a:t>Superior graphics framework: Support for WPF animations and transformations of graphics and videos.</a:t>
            </a:r>
            <a:br>
              <a:rPr lang="en-GB" sz="2200" dirty="0" smtClean="0"/>
            </a:br>
            <a:endParaRPr lang="en-GB" sz="2200" dirty="0" smtClean="0"/>
          </a:p>
          <a:p>
            <a:r>
              <a:rPr lang="en-GB" sz="2200" dirty="0" smtClean="0"/>
              <a:t>Creating a consistent user experience in the browser: Available for users with Silverlight 2.0 or 3.0 installed. Supported browsers include Internet Explorer, Firefox and Safari.</a:t>
            </a:r>
            <a:br>
              <a:rPr lang="en-GB" sz="2200" dirty="0" smtClean="0"/>
            </a:br>
            <a:endParaRPr lang="en-GB" sz="2200" dirty="0" smtClean="0"/>
          </a:p>
          <a:p>
            <a:r>
              <a:rPr lang="en-GB" sz="2200" dirty="0" smtClean="0"/>
              <a:t>Utilize existing .NET skills: The Silverlight libraries are a subset of the .NET Framework 3.5. Visual Studio can be used to build the applications. Expression Blend can be used to build the user interface and graphical components. </a:t>
            </a:r>
            <a:r>
              <a:rPr lang="en-GB" sz="2200" dirty="0" smtClean="0">
                <a:solidFill>
                  <a:srgbClr val="00B050"/>
                </a:solidFill>
              </a:rPr>
              <a:t>However, for the JavaScript-enthusiasts there is a scripting API for the Silverlight control.</a:t>
            </a:r>
          </a:p>
        </p:txBody>
      </p:sp>
    </p:spTree>
    <p:extLst>
      <p:ext uri="{BB962C8B-B14F-4D97-AF65-F5344CB8AC3E}">
        <p14:creationId xmlns:p14="http://schemas.microsoft.com/office/powerpoint/2010/main" xmlns="" val="417846225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The Right Tool for the Right Person</a:t>
            </a:r>
            <a:endParaRPr lang="en-GB"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42968" y="3919237"/>
            <a:ext cx="3829031" cy="2304256"/>
          </a:xfrm>
          <a:prstGeom prst="rect">
            <a:avLst/>
          </a:prstGeom>
          <a:noFill/>
          <a:ln>
            <a:noFill/>
          </a:ln>
          <a:effectLst>
            <a:glow rad="228600">
              <a:schemeClr val="accent2">
                <a:satMod val="175000"/>
                <a:alpha val="40000"/>
              </a:schemeClr>
            </a:glow>
            <a:outerShdw dist="35921" dir="2700000" algn="ctr" rotWithShape="0">
              <a:schemeClr val="bg2"/>
            </a:outerShdw>
            <a:reflection blurRad="6350" stA="50000" endA="295" endPos="92000" dist="101600" dir="5400000" sy="-100000" algn="bl" rotWithShape="0"/>
          </a:effectLst>
          <a:scene3d>
            <a:camera prst="perspectiveContrastingRightFacing" fov="4800000">
              <a:rot lat="486000" lon="19530000" rev="174000"/>
            </a:camera>
            <a:lightRig rig="threePt" dir="t"/>
          </a:scene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243"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560168" y="3919237"/>
            <a:ext cx="3851995" cy="2318075"/>
          </a:xfrm>
          <a:prstGeom prst="rect">
            <a:avLst/>
          </a:prstGeom>
          <a:noFill/>
          <a:ln>
            <a:noFill/>
          </a:ln>
          <a:effectLst>
            <a:glow rad="228600">
              <a:schemeClr val="accent2">
                <a:satMod val="175000"/>
                <a:alpha val="40000"/>
              </a:schemeClr>
            </a:glow>
            <a:outerShdw dist="35921" dir="2700000" algn="ctr" rotWithShape="0">
              <a:schemeClr val="bg2"/>
            </a:outerShdw>
            <a:reflection blurRad="6350" stA="50000" endA="295" endPos="92000" dist="101600" dir="5400000" sy="-100000" algn="bl" rotWithShape="0"/>
          </a:effectLst>
          <a:scene3d>
            <a:camera prst="perspectiveHeroicExtremeLeftFacing"/>
            <a:lightRig rig="threePt" dir="t"/>
          </a:scene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9" name="Rectangle 8"/>
          <p:cNvSpPr/>
          <p:nvPr/>
        </p:nvSpPr>
        <p:spPr>
          <a:xfrm>
            <a:off x="539553" y="3429000"/>
            <a:ext cx="3528392" cy="3048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t>Visual Studio for the Developer</a:t>
            </a:r>
            <a:endParaRPr lang="en-GB" dirty="0"/>
          </a:p>
        </p:txBody>
      </p:sp>
      <p:sp>
        <p:nvSpPr>
          <p:cNvPr id="10" name="Rectangle 9"/>
          <p:cNvSpPr/>
          <p:nvPr/>
        </p:nvSpPr>
        <p:spPr>
          <a:xfrm>
            <a:off x="5076056" y="3429000"/>
            <a:ext cx="3528392" cy="3048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t>Expression Blend for the Designer</a:t>
            </a:r>
            <a:endParaRPr lang="en-GB" dirty="0"/>
          </a:p>
        </p:txBody>
      </p:sp>
      <p:cxnSp>
        <p:nvCxnSpPr>
          <p:cNvPr id="11" name="Straight Arrow Connector 10"/>
          <p:cNvCxnSpPr>
            <a:stCxn id="9" idx="0"/>
          </p:cNvCxnSpPr>
          <p:nvPr/>
        </p:nvCxnSpPr>
        <p:spPr>
          <a:xfrm flipV="1">
            <a:off x="2303749" y="3024166"/>
            <a:ext cx="1196491" cy="404834"/>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2" name="Straight Arrow Connector 11"/>
          <p:cNvCxnSpPr>
            <a:stCxn id="10" idx="0"/>
            <a:endCxn id="8" idx="2"/>
          </p:cNvCxnSpPr>
          <p:nvPr/>
        </p:nvCxnSpPr>
        <p:spPr>
          <a:xfrm flipH="1" flipV="1">
            <a:off x="5976938" y="3024166"/>
            <a:ext cx="863314" cy="404834"/>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pic>
        <p:nvPicPr>
          <p:cNvPr id="10244" name="Picture 4"/>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2547938" y="942401"/>
            <a:ext cx="4572000" cy="19365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Rectangle 6"/>
          <p:cNvSpPr/>
          <p:nvPr/>
        </p:nvSpPr>
        <p:spPr>
          <a:xfrm>
            <a:off x="2547938" y="2719366"/>
            <a:ext cx="2286000" cy="3048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err="1" smtClean="0"/>
              <a:t>Page.xaml.vb</a:t>
            </a:r>
            <a:endParaRPr lang="en-GB" dirty="0"/>
          </a:p>
        </p:txBody>
      </p:sp>
      <p:sp>
        <p:nvSpPr>
          <p:cNvPr id="8" name="Rectangle 7"/>
          <p:cNvSpPr/>
          <p:nvPr/>
        </p:nvSpPr>
        <p:spPr>
          <a:xfrm>
            <a:off x="4833938" y="2719366"/>
            <a:ext cx="2286000" cy="3048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err="1" smtClean="0"/>
              <a:t>Page.xaml</a:t>
            </a:r>
            <a:endParaRPr lang="en-GB" dirty="0"/>
          </a:p>
        </p:txBody>
      </p:sp>
    </p:spTree>
    <p:extLst>
      <p:ext uri="{BB962C8B-B14F-4D97-AF65-F5344CB8AC3E}">
        <p14:creationId xmlns:p14="http://schemas.microsoft.com/office/powerpoint/2010/main" xmlns="" val="1546038839"/>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Photosynth</a:t>
            </a:r>
            <a:endParaRPr lang="en-GB"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143000" y="1500206"/>
            <a:ext cx="6858000" cy="45720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
        <p:nvSpPr>
          <p:cNvPr id="3" name="Rectangle 2"/>
          <p:cNvSpPr/>
          <p:nvPr/>
        </p:nvSpPr>
        <p:spPr>
          <a:xfrm>
            <a:off x="380281" y="6488668"/>
            <a:ext cx="4075346" cy="369332"/>
          </a:xfrm>
          <a:prstGeom prst="rect">
            <a:avLst/>
          </a:prstGeom>
        </p:spPr>
        <p:txBody>
          <a:bodyPr wrap="none">
            <a:spAutoFit/>
          </a:bodyPr>
          <a:lstStyle/>
          <a:p>
            <a:r>
              <a:rPr lang="en-GB" dirty="0">
                <a:hlinkClick r:id="rId4"/>
              </a:rPr>
              <a:t>http://photosynth.soulsolutions.com.au</a:t>
            </a:r>
            <a:r>
              <a:rPr lang="en-GB" dirty="0" smtClean="0">
                <a:hlinkClick r:id="rId4"/>
              </a:rPr>
              <a:t>/</a:t>
            </a:r>
            <a:r>
              <a:rPr lang="en-GB" dirty="0" smtClean="0"/>
              <a:t> </a:t>
            </a:r>
            <a:endParaRPr lang="en-GB" dirty="0"/>
          </a:p>
        </p:txBody>
      </p:sp>
    </p:spTree>
    <p:extLst>
      <p:ext uri="{BB962C8B-B14F-4D97-AF65-F5344CB8AC3E}">
        <p14:creationId xmlns:p14="http://schemas.microsoft.com/office/powerpoint/2010/main" xmlns="" val="3917756026"/>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Bing Maps Updates</a:t>
            </a:r>
            <a:endParaRPr lang="en-GB" dirty="0"/>
          </a:p>
        </p:txBody>
      </p:sp>
      <p:sp>
        <p:nvSpPr>
          <p:cNvPr id="3" name="Rectangle 2"/>
          <p:cNvSpPr/>
          <p:nvPr/>
        </p:nvSpPr>
        <p:spPr>
          <a:xfrm>
            <a:off x="381000" y="6488668"/>
            <a:ext cx="3924921" cy="369332"/>
          </a:xfrm>
          <a:prstGeom prst="rect">
            <a:avLst/>
          </a:prstGeom>
        </p:spPr>
        <p:txBody>
          <a:bodyPr wrap="none">
            <a:spAutoFit/>
          </a:bodyPr>
          <a:lstStyle/>
          <a:p>
            <a:r>
              <a:rPr lang="en-GB" dirty="0">
                <a:hlinkClick r:id="rId3"/>
              </a:rPr>
              <a:t>http://bingmapsupdates.cloudapp.net</a:t>
            </a:r>
            <a:r>
              <a:rPr lang="en-GB" dirty="0" smtClean="0">
                <a:hlinkClick r:id="rId3"/>
              </a:rPr>
              <a:t>/</a:t>
            </a:r>
            <a:r>
              <a:rPr lang="en-GB" dirty="0" smtClean="0"/>
              <a:t> </a:t>
            </a:r>
            <a:endParaRPr lang="en-GB" dirty="0"/>
          </a:p>
        </p:txBody>
      </p:sp>
      <p:pic>
        <p:nvPicPr>
          <p:cNvPr id="7171"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57200" y="1476566"/>
            <a:ext cx="8229600" cy="4167012"/>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Tree>
    <p:extLst>
      <p:ext uri="{BB962C8B-B14F-4D97-AF65-F5344CB8AC3E}">
        <p14:creationId xmlns:p14="http://schemas.microsoft.com/office/powerpoint/2010/main" xmlns="" val="817990387"/>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GB" dirty="0" smtClean="0"/>
              <a:t>Developing with </a:t>
            </a:r>
            <a:br>
              <a:rPr lang="en-GB" dirty="0" smtClean="0"/>
            </a:br>
            <a:r>
              <a:rPr lang="en-GB" dirty="0" smtClean="0"/>
              <a:t>Bing Maps</a:t>
            </a:r>
            <a:endParaRPr lang="en-GB" dirty="0"/>
          </a:p>
        </p:txBody>
      </p:sp>
      <p:sp>
        <p:nvSpPr>
          <p:cNvPr id="4" name="Subtitle 3"/>
          <p:cNvSpPr>
            <a:spLocks noGrp="1"/>
          </p:cNvSpPr>
          <p:nvPr>
            <p:ph type="subTitle" idx="1"/>
          </p:nvPr>
        </p:nvSpPr>
        <p:spPr/>
        <p:txBody>
          <a:bodyPr/>
          <a:lstStyle/>
          <a:p>
            <a:endParaRPr lang="en-GB"/>
          </a:p>
        </p:txBody>
      </p:sp>
    </p:spTree>
    <p:extLst>
      <p:ext uri="{BB962C8B-B14F-4D97-AF65-F5344CB8AC3E}">
        <p14:creationId xmlns:p14="http://schemas.microsoft.com/office/powerpoint/2010/main" xmlns="" val="3866304988"/>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The Success of the Digital Globes</a:t>
            </a:r>
            <a:endParaRPr lang="en-GB"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11560" y="1707232"/>
            <a:ext cx="3810000" cy="3810000"/>
          </a:xfrm>
          <a:prstGeom prst="rect">
            <a:avLst/>
          </a:prstGeom>
          <a:noFill/>
          <a:ln>
            <a:noFill/>
          </a:ln>
          <a:effectLst>
            <a:glow rad="228600">
              <a:schemeClr val="accent2">
                <a:satMod val="175000"/>
                <a:alpha val="40000"/>
              </a:schemeClr>
            </a:glow>
            <a:outerShdw dist="35921" dir="2700000" algn="ctr" rotWithShape="0">
              <a:schemeClr val="bg2"/>
            </a:outerShdw>
            <a:reflection blurRad="6350" stA="50000" endA="295" endPos="92000" dist="101600" dir="5400000" sy="-100000" algn="bl" rotWithShape="0"/>
          </a:effectLst>
          <a:scene3d>
            <a:camera prst="perspectiveContrastingRightFacing" fov="4800000">
              <a:rot lat="486000" lon="19530000" rev="174000"/>
            </a:camera>
            <a:lightRig rig="threePt" dir="t"/>
          </a:scene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722440" y="1707232"/>
            <a:ext cx="3810000" cy="3810000"/>
          </a:xfrm>
          <a:prstGeom prst="rect">
            <a:avLst/>
          </a:prstGeom>
          <a:noFill/>
          <a:ln>
            <a:noFill/>
          </a:ln>
          <a:effectLst>
            <a:glow rad="228600">
              <a:schemeClr val="accent2">
                <a:satMod val="175000"/>
                <a:alpha val="40000"/>
              </a:schemeClr>
            </a:glow>
            <a:outerShdw dist="35921" dir="2700000" algn="ctr" rotWithShape="0">
              <a:schemeClr val="bg2"/>
            </a:outerShdw>
            <a:reflection blurRad="6350" stA="50000" endA="295" endPos="92000" dist="101600" dir="5400000" sy="-100000" algn="bl" rotWithShape="0"/>
          </a:effectLst>
          <a:scene3d>
            <a:camera prst="perspectiveHeroicExtremeLeftFacing"/>
            <a:lightRig rig="threePt" dir="t"/>
          </a:scene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Rectangle 5"/>
          <p:cNvSpPr/>
          <p:nvPr/>
        </p:nvSpPr>
        <p:spPr bwMode="auto">
          <a:xfrm>
            <a:off x="395536" y="6381328"/>
            <a:ext cx="3600400" cy="360040"/>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GB" sz="2000" dirty="0" smtClean="0">
                <a:solidFill>
                  <a:srgbClr val="FFFFFF"/>
                </a:solidFill>
                <a:effectLst>
                  <a:outerShdw blurRad="38100" dist="38100" dir="2700000" algn="tl">
                    <a:srgbClr val="000000">
                      <a:alpha val="43137"/>
                    </a:srgbClr>
                  </a:outerShdw>
                </a:effectLst>
                <a:latin typeface="Calibri" pitchFamily="34" charset="0"/>
              </a:rPr>
              <a:t>Rich Content</a:t>
            </a:r>
          </a:p>
        </p:txBody>
      </p:sp>
      <p:sp>
        <p:nvSpPr>
          <p:cNvPr id="9" name="Rectangle 8"/>
          <p:cNvSpPr/>
          <p:nvPr/>
        </p:nvSpPr>
        <p:spPr bwMode="auto">
          <a:xfrm>
            <a:off x="5162600" y="6381328"/>
            <a:ext cx="3600400" cy="360040"/>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GB" sz="2000" dirty="0" smtClean="0">
                <a:solidFill>
                  <a:srgbClr val="FFFFFF"/>
                </a:solidFill>
                <a:effectLst>
                  <a:outerShdw blurRad="38100" dist="38100" dir="2700000" algn="tl">
                    <a:srgbClr val="000000">
                      <a:alpha val="43137"/>
                    </a:srgbClr>
                  </a:outerShdw>
                </a:effectLst>
                <a:latin typeface="Calibri" pitchFamily="34" charset="0"/>
              </a:rPr>
              <a:t>Easy to Use</a:t>
            </a:r>
          </a:p>
        </p:txBody>
      </p:sp>
    </p:spTree>
    <p:extLst>
      <p:ext uri="{BB962C8B-B14F-4D97-AF65-F5344CB8AC3E}">
        <p14:creationId xmlns:p14="http://schemas.microsoft.com/office/powerpoint/2010/main" xmlns="" val="2829946175"/>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dirty="0" smtClean="0"/>
              <a:t>Interactive SDK (</a:t>
            </a:r>
            <a:r>
              <a:rPr lang="en-GB" dirty="0" smtClean="0">
                <a:hlinkClick r:id="rId3"/>
              </a:rPr>
              <a:t>AJAX</a:t>
            </a:r>
            <a:r>
              <a:rPr lang="en-GB" dirty="0" smtClean="0"/>
              <a:t>, </a:t>
            </a:r>
            <a:r>
              <a:rPr lang="en-GB" dirty="0" smtClean="0">
                <a:hlinkClick r:id="rId4"/>
              </a:rPr>
              <a:t>Silverlight</a:t>
            </a:r>
            <a:r>
              <a:rPr lang="en-GB" dirty="0" smtClean="0"/>
              <a:t>)</a:t>
            </a:r>
            <a:endParaRPr lang="en-GB" dirty="0"/>
          </a:p>
        </p:txBody>
      </p:sp>
      <p:sp>
        <p:nvSpPr>
          <p:cNvPr id="6" name="Subtitle 5"/>
          <p:cNvSpPr>
            <a:spLocks noGrp="1"/>
          </p:cNvSpPr>
          <p:nvPr>
            <p:ph type="subTitle" idx="1"/>
          </p:nvPr>
        </p:nvSpPr>
        <p:spPr/>
        <p:txBody>
          <a:bodyPr/>
          <a:lstStyle/>
          <a:p>
            <a:endParaRPr lang="en-GB"/>
          </a:p>
        </p:txBody>
      </p:sp>
      <p:sp>
        <p:nvSpPr>
          <p:cNvPr id="7" name="Text Placeholder 6"/>
          <p:cNvSpPr>
            <a:spLocks noGrp="1"/>
          </p:cNvSpPr>
          <p:nvPr>
            <p:ph type="body" sz="quarter" idx="10"/>
          </p:nvPr>
        </p:nvSpPr>
        <p:spPr/>
        <p:txBody>
          <a:bodyPr/>
          <a:lstStyle/>
          <a:p>
            <a:r>
              <a:rPr lang="en-GB" dirty="0" smtClean="0"/>
              <a:t>demo</a:t>
            </a:r>
            <a:endParaRPr lang="en-GB" dirty="0"/>
          </a:p>
        </p:txBody>
      </p:sp>
    </p:spTree>
    <p:extLst>
      <p:ext uri="{BB962C8B-B14F-4D97-AF65-F5344CB8AC3E}">
        <p14:creationId xmlns:p14="http://schemas.microsoft.com/office/powerpoint/2010/main" xmlns="" val="2805152802"/>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Neogeography</a:t>
            </a:r>
            <a:endParaRPr lang="en-GB" dirty="0"/>
          </a:p>
        </p:txBody>
      </p:sp>
      <p:sp>
        <p:nvSpPr>
          <p:cNvPr id="3" name="Rectangle 2"/>
          <p:cNvSpPr/>
          <p:nvPr/>
        </p:nvSpPr>
        <p:spPr>
          <a:xfrm>
            <a:off x="381000" y="1420813"/>
            <a:ext cx="8382000" cy="1723549"/>
          </a:xfrm>
          <a:prstGeom prst="rect">
            <a:avLst/>
          </a:prstGeom>
        </p:spPr>
        <p:txBody>
          <a:bodyPr wrap="square">
            <a:spAutoFit/>
          </a:bodyPr>
          <a:lstStyle/>
          <a:p>
            <a:r>
              <a:rPr lang="en-GB" sz="3200" i="1" dirty="0" smtClean="0"/>
              <a:t>“…the </a:t>
            </a:r>
            <a:r>
              <a:rPr lang="en-GB" sz="3200" i="1" dirty="0"/>
              <a:t>usage of geographical techniques and tools used </a:t>
            </a:r>
            <a:r>
              <a:rPr lang="en-GB" sz="3200" i="1" dirty="0" smtClean="0"/>
              <a:t>… </a:t>
            </a:r>
            <a:r>
              <a:rPr lang="en-GB" sz="3200" i="1" dirty="0"/>
              <a:t>by a non-expert group of </a:t>
            </a:r>
            <a:r>
              <a:rPr lang="en-GB" sz="3200" i="1" dirty="0" smtClean="0"/>
              <a:t>users”</a:t>
            </a:r>
          </a:p>
          <a:p>
            <a:endParaRPr lang="en-GB" sz="2400" i="1" dirty="0"/>
          </a:p>
          <a:p>
            <a:r>
              <a:rPr lang="en-GB" dirty="0" smtClean="0"/>
              <a:t>Source: </a:t>
            </a:r>
            <a:r>
              <a:rPr lang="en-GB" dirty="0" smtClean="0">
                <a:hlinkClick r:id="rId3"/>
              </a:rPr>
              <a:t>Wikipedia</a:t>
            </a:r>
            <a:endParaRPr lang="en-GB" dirty="0"/>
          </a:p>
        </p:txBody>
      </p:sp>
    </p:spTree>
    <p:extLst>
      <p:ext uri="{BB962C8B-B14F-4D97-AF65-F5344CB8AC3E}">
        <p14:creationId xmlns:p14="http://schemas.microsoft.com/office/powerpoint/2010/main" xmlns="" val="4086298376"/>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0" y="6000768"/>
            <a:ext cx="9144000" cy="857232"/>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GB" dirty="0" smtClean="0"/>
              <a:t>Bing Maps for Enterprise</a:t>
            </a:r>
            <a:endParaRPr lang="en-GB" dirty="0"/>
          </a:p>
        </p:txBody>
      </p:sp>
      <p:pic>
        <p:nvPicPr>
          <p:cNvPr id="4" name="Picture 3" descr="Surface.jpg"/>
          <p:cNvPicPr>
            <a:picLocks noChangeAspect="1"/>
          </p:cNvPicPr>
          <p:nvPr/>
        </p:nvPicPr>
        <p:blipFill>
          <a:blip r:embed="rId3">
            <a:clrChange>
              <a:clrFrom>
                <a:srgbClr val="FFFFFF"/>
              </a:clrFrom>
              <a:clrTo>
                <a:srgbClr val="FFFFFF">
                  <a:alpha val="0"/>
                </a:srgbClr>
              </a:clrTo>
            </a:clrChange>
          </a:blip>
          <a:stretch>
            <a:fillRect/>
          </a:stretch>
        </p:blipFill>
        <p:spPr>
          <a:xfrm>
            <a:off x="2135089" y="1412899"/>
            <a:ext cx="2151160" cy="1444621"/>
          </a:xfrm>
          <a:prstGeom prst="rect">
            <a:avLst/>
          </a:prstGeom>
        </p:spPr>
      </p:pic>
      <p:grpSp>
        <p:nvGrpSpPr>
          <p:cNvPr id="3" name="Group 6"/>
          <p:cNvGrpSpPr/>
          <p:nvPr/>
        </p:nvGrpSpPr>
        <p:grpSpPr>
          <a:xfrm rot="20577673">
            <a:off x="665938" y="1660594"/>
            <a:ext cx="794637" cy="1251411"/>
            <a:chOff x="746486" y="2020137"/>
            <a:chExt cx="2896820" cy="4561975"/>
          </a:xfrm>
        </p:grpSpPr>
        <p:pic>
          <p:nvPicPr>
            <p:cNvPr id="5" name="Picture 4" descr="Mobile06.png"/>
            <p:cNvPicPr>
              <a:picLocks noChangeAspect="1"/>
            </p:cNvPicPr>
            <p:nvPr/>
          </p:nvPicPr>
          <p:blipFill>
            <a:blip r:embed="rId4"/>
            <a:stretch>
              <a:fillRect/>
            </a:stretch>
          </p:blipFill>
          <p:spPr>
            <a:xfrm>
              <a:off x="746486" y="2020137"/>
              <a:ext cx="2896820" cy="4561975"/>
            </a:xfrm>
            <a:prstGeom prst="rect">
              <a:avLst/>
            </a:prstGeom>
          </p:spPr>
        </p:pic>
        <p:pic>
          <p:nvPicPr>
            <p:cNvPr id="6" name="Picture 5"/>
            <p:cNvPicPr>
              <a:picLocks noChangeAspect="1" noChangeArrowheads="1"/>
            </p:cNvPicPr>
            <p:nvPr/>
          </p:nvPicPr>
          <p:blipFill>
            <a:blip r:embed="rId5"/>
            <a:srcRect/>
            <a:stretch>
              <a:fillRect/>
            </a:stretch>
          </p:blipFill>
          <p:spPr bwMode="auto">
            <a:xfrm>
              <a:off x="1357290" y="3000372"/>
              <a:ext cx="1660934" cy="2214578"/>
            </a:xfrm>
            <a:prstGeom prst="rect">
              <a:avLst/>
            </a:prstGeom>
            <a:noFill/>
            <a:ln w="9525">
              <a:noFill/>
              <a:miter lim="800000"/>
              <a:headEnd/>
              <a:tailEnd/>
            </a:ln>
            <a:effectLst/>
          </p:spPr>
        </p:pic>
      </p:grpSp>
      <p:pic>
        <p:nvPicPr>
          <p:cNvPr id="2051" name="Picture 3"/>
          <p:cNvPicPr>
            <a:picLocks noChangeAspect="1" noChangeArrowheads="1"/>
          </p:cNvPicPr>
          <p:nvPr/>
        </p:nvPicPr>
        <p:blipFill>
          <a:blip r:embed="rId6"/>
          <a:srcRect/>
          <a:stretch>
            <a:fillRect/>
          </a:stretch>
        </p:blipFill>
        <p:spPr bwMode="auto">
          <a:xfrm>
            <a:off x="4757035" y="1500198"/>
            <a:ext cx="1672353" cy="1214446"/>
          </a:xfrm>
          <a:prstGeom prst="rect">
            <a:avLst/>
          </a:prstGeom>
          <a:noFill/>
          <a:ln w="9525">
            <a:noFill/>
            <a:miter lim="800000"/>
            <a:headEnd/>
            <a:tailEnd/>
          </a:ln>
          <a:effectLst/>
        </p:spPr>
      </p:pic>
      <p:pic>
        <p:nvPicPr>
          <p:cNvPr id="2052" name="Picture 4"/>
          <p:cNvPicPr>
            <a:picLocks noChangeAspect="1" noChangeArrowheads="1"/>
          </p:cNvPicPr>
          <p:nvPr/>
        </p:nvPicPr>
        <p:blipFill>
          <a:blip r:embed="rId7"/>
          <a:srcRect/>
          <a:stretch>
            <a:fillRect/>
          </a:stretch>
        </p:blipFill>
        <p:spPr bwMode="auto">
          <a:xfrm rot="1029652">
            <a:off x="7049463" y="1718677"/>
            <a:ext cx="1493768" cy="1139776"/>
          </a:xfrm>
          <a:prstGeom prst="rect">
            <a:avLst/>
          </a:prstGeom>
          <a:noFill/>
          <a:ln w="9525">
            <a:noFill/>
            <a:miter lim="800000"/>
            <a:headEnd/>
            <a:tailEnd/>
          </a:ln>
          <a:effectLst/>
        </p:spPr>
      </p:pic>
      <p:cxnSp>
        <p:nvCxnSpPr>
          <p:cNvPr id="11" name="Straight Connector 10"/>
          <p:cNvCxnSpPr/>
          <p:nvPr/>
        </p:nvCxnSpPr>
        <p:spPr>
          <a:xfrm rot="16200000" flipH="1">
            <a:off x="2713624" y="1417517"/>
            <a:ext cx="391352" cy="3325399"/>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Straight Connector 12"/>
          <p:cNvCxnSpPr>
            <a:stCxn id="4" idx="2"/>
          </p:cNvCxnSpPr>
          <p:nvPr/>
        </p:nvCxnSpPr>
        <p:spPr>
          <a:xfrm rot="16200000" flipH="1">
            <a:off x="3682148" y="2386040"/>
            <a:ext cx="418373" cy="1361331"/>
          </a:xfrm>
          <a:prstGeom prst="line">
            <a:avLst/>
          </a:prstGeom>
        </p:spPr>
        <p:style>
          <a:lnRef idx="2">
            <a:schemeClr val="accent1"/>
          </a:lnRef>
          <a:fillRef idx="0">
            <a:schemeClr val="accent1"/>
          </a:fillRef>
          <a:effectRef idx="1">
            <a:schemeClr val="accent1"/>
          </a:effectRef>
          <a:fontRef idx="minor">
            <a:schemeClr val="tx1"/>
          </a:fontRef>
        </p:style>
      </p:cxnSp>
      <p:cxnSp>
        <p:nvCxnSpPr>
          <p:cNvPr id="15" name="Straight Connector 14"/>
          <p:cNvCxnSpPr>
            <a:stCxn id="2051" idx="2"/>
          </p:cNvCxnSpPr>
          <p:nvPr/>
        </p:nvCxnSpPr>
        <p:spPr>
          <a:xfrm rot="5400000">
            <a:off x="4801982" y="2484662"/>
            <a:ext cx="561249" cy="1021212"/>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Straight Connector 16"/>
          <p:cNvCxnSpPr>
            <a:stCxn id="2052" idx="2"/>
          </p:cNvCxnSpPr>
          <p:nvPr/>
        </p:nvCxnSpPr>
        <p:spPr>
          <a:xfrm rot="5400000">
            <a:off x="5878694" y="1526388"/>
            <a:ext cx="442811" cy="3056198"/>
          </a:xfrm>
          <a:prstGeom prst="line">
            <a:avLst/>
          </a:prstGeom>
        </p:spPr>
        <p:style>
          <a:lnRef idx="2">
            <a:schemeClr val="accent1"/>
          </a:lnRef>
          <a:fillRef idx="0">
            <a:schemeClr val="accent1"/>
          </a:fillRef>
          <a:effectRef idx="1">
            <a:schemeClr val="accent1"/>
          </a:effectRef>
          <a:fontRef idx="minor">
            <a:schemeClr val="tx1"/>
          </a:fontRef>
        </p:style>
      </p:cxnSp>
      <p:pic>
        <p:nvPicPr>
          <p:cNvPr id="3074" name="Picture 2"/>
          <p:cNvPicPr>
            <a:picLocks noChangeAspect="1" noChangeArrowheads="1"/>
          </p:cNvPicPr>
          <p:nvPr/>
        </p:nvPicPr>
        <p:blipFill>
          <a:blip r:embed="rId8"/>
          <a:srcRect/>
          <a:stretch>
            <a:fillRect/>
          </a:stretch>
        </p:blipFill>
        <p:spPr bwMode="auto">
          <a:xfrm>
            <a:off x="468313" y="3275893"/>
            <a:ext cx="8207375" cy="3653569"/>
          </a:xfrm>
          <a:prstGeom prst="rect">
            <a:avLst/>
          </a:prstGeom>
          <a:noFill/>
          <a:ln w="9525">
            <a:noFill/>
            <a:miter lim="800000"/>
            <a:headEnd/>
            <a:tailEnd/>
          </a:ln>
          <a:effectLst/>
        </p:spPr>
      </p:pic>
      <p:sp>
        <p:nvSpPr>
          <p:cNvPr id="16" name="Rectangle 15"/>
          <p:cNvSpPr/>
          <p:nvPr/>
        </p:nvSpPr>
        <p:spPr>
          <a:xfrm>
            <a:off x="3786182" y="3571900"/>
            <a:ext cx="3071834" cy="642942"/>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dirty="0" smtClean="0"/>
              <a:t>Not Supported</a:t>
            </a:r>
            <a:endParaRPr lang="en-GB" dirty="0"/>
          </a:p>
        </p:txBody>
      </p:sp>
    </p:spTree>
    <p:extLst>
      <p:ext uri="{BB962C8B-B14F-4D97-AF65-F5344CB8AC3E}">
        <p14:creationId xmlns:p14="http://schemas.microsoft.com/office/powerpoint/2010/main" xmlns="" val="35974022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ox(ou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types of data can we use?</a:t>
            </a:r>
            <a:endParaRPr lang="en-GB" dirty="0"/>
          </a:p>
        </p:txBody>
      </p:sp>
      <p:sp>
        <p:nvSpPr>
          <p:cNvPr id="3" name="Content Placeholder 2"/>
          <p:cNvSpPr>
            <a:spLocks noGrp="1"/>
          </p:cNvSpPr>
          <p:nvPr>
            <p:ph idx="1"/>
          </p:nvPr>
        </p:nvSpPr>
        <p:spPr/>
        <p:txBody>
          <a:bodyPr>
            <a:normAutofit lnSpcReduction="10000"/>
          </a:bodyPr>
          <a:lstStyle/>
          <a:p>
            <a:r>
              <a:rPr lang="en-GB" dirty="0" smtClean="0"/>
              <a:t>Vector data</a:t>
            </a:r>
          </a:p>
          <a:p>
            <a:pPr lvl="1"/>
            <a:r>
              <a:rPr lang="en-GB" dirty="0" smtClean="0"/>
              <a:t>Points</a:t>
            </a:r>
          </a:p>
          <a:p>
            <a:pPr lvl="1"/>
            <a:r>
              <a:rPr lang="en-GB" dirty="0" smtClean="0"/>
              <a:t>Lines</a:t>
            </a:r>
          </a:p>
          <a:p>
            <a:pPr lvl="1"/>
            <a:r>
              <a:rPr lang="en-GB" dirty="0" smtClean="0"/>
              <a:t>Polygons</a:t>
            </a:r>
          </a:p>
          <a:p>
            <a:pPr marL="517525" lvl="1" indent="0">
              <a:buNone/>
            </a:pPr>
            <a:endParaRPr lang="en-GB" dirty="0" smtClean="0"/>
          </a:p>
          <a:p>
            <a:r>
              <a:rPr lang="en-GB" dirty="0" smtClean="0"/>
              <a:t>Raster Data, Tile-Layers from</a:t>
            </a:r>
          </a:p>
          <a:p>
            <a:pPr lvl="1"/>
            <a:r>
              <a:rPr lang="en-GB" dirty="0" smtClean="0"/>
              <a:t>Images</a:t>
            </a:r>
          </a:p>
          <a:p>
            <a:pPr lvl="1"/>
            <a:r>
              <a:rPr lang="en-GB" dirty="0" smtClean="0"/>
              <a:t>PDFs</a:t>
            </a:r>
            <a:br>
              <a:rPr lang="en-GB" dirty="0" smtClean="0"/>
            </a:br>
            <a:endParaRPr lang="en-GB" dirty="0" smtClean="0"/>
          </a:p>
          <a:p>
            <a:r>
              <a:rPr lang="en-GB" dirty="0" smtClean="0"/>
              <a:t>3D-Models</a:t>
            </a:r>
          </a:p>
        </p:txBody>
      </p:sp>
    </p:spTree>
    <p:extLst>
      <p:ext uri="{BB962C8B-B14F-4D97-AF65-F5344CB8AC3E}">
        <p14:creationId xmlns:p14="http://schemas.microsoft.com/office/powerpoint/2010/main" xmlns="" val="2874909412"/>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Bing Maps Wave 14</a:t>
            </a:r>
            <a:endParaRPr lang="en-US" dirty="0"/>
          </a:p>
        </p:txBody>
      </p:sp>
      <p:sp>
        <p:nvSpPr>
          <p:cNvPr id="4" name="Text Placeholder 3"/>
          <p:cNvSpPr>
            <a:spLocks noGrp="1"/>
          </p:cNvSpPr>
          <p:nvPr>
            <p:ph type="body" sz="quarter" idx="10"/>
          </p:nvPr>
        </p:nvSpPr>
        <p:spPr/>
        <p:txBody>
          <a:bodyPr/>
          <a:lstStyle/>
          <a:p>
            <a:r>
              <a:rPr lang="en-US" smtClean="0"/>
              <a:t>announcing</a:t>
            </a:r>
            <a:endParaRPr lang="en-US" dirty="0"/>
          </a:p>
        </p:txBody>
      </p:sp>
    </p:spTree>
    <p:extLst>
      <p:ext uri="{BB962C8B-B14F-4D97-AF65-F5344CB8AC3E}">
        <p14:creationId xmlns:p14="http://schemas.microsoft.com/office/powerpoint/2010/main" xmlns="" val="286200555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GB" dirty="0"/>
          </a:p>
        </p:txBody>
      </p:sp>
      <p:sp>
        <p:nvSpPr>
          <p:cNvPr id="5" name="Text Placeholder 4"/>
          <p:cNvSpPr>
            <a:spLocks noGrp="1"/>
          </p:cNvSpPr>
          <p:nvPr>
            <p:ph type="body" idx="1"/>
          </p:nvPr>
        </p:nvSpPr>
        <p:spPr/>
        <p:txBody>
          <a:bodyPr/>
          <a:lstStyle/>
          <a:p>
            <a:r>
              <a:rPr lang="en-GB" dirty="0" smtClean="0"/>
              <a:t>Raster Data</a:t>
            </a:r>
            <a:endParaRPr lang="en-GB"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591423" y="1700808"/>
            <a:ext cx="3871490" cy="3871490"/>
          </a:xfrm>
          <a:prstGeom prst="rect">
            <a:avLst/>
          </a:prstGeom>
          <a:noFill/>
          <a:ln>
            <a:noFill/>
          </a:ln>
          <a:effectLst>
            <a:glow rad="228600">
              <a:schemeClr val="accent2">
                <a:satMod val="175000"/>
                <a:alpha val="40000"/>
              </a:schemeClr>
            </a:glow>
            <a:outerShdw dist="35921" dir="2700000" algn="ctr" rotWithShape="0">
              <a:schemeClr val="bg2"/>
            </a:outerShdw>
            <a:reflection blurRad="6350" stA="50000" endA="295" endPos="92000" dist="101600" dir="5400000" sy="-100000" algn="bl" rotWithShape="0"/>
          </a:effectLst>
          <a:scene3d>
            <a:camera prst="perspectiveHeroicExtremeLeftFacing"/>
            <a:lightRig rig="threePt" dir="t"/>
          </a:scene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8890909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Bing Maps Tile System</a:t>
            </a:r>
            <a:endParaRPr lang="en-GB" dirty="0"/>
          </a:p>
        </p:txBody>
      </p:sp>
      <p:pic>
        <p:nvPicPr>
          <p:cNvPr id="4" name="Picture 2"/>
          <p:cNvPicPr>
            <a:picLocks noChangeAspect="1" noChangeArrowheads="1"/>
          </p:cNvPicPr>
          <p:nvPr/>
        </p:nvPicPr>
        <p:blipFill>
          <a:blip r:embed="rId3"/>
          <a:srcRect/>
          <a:stretch>
            <a:fillRect/>
          </a:stretch>
        </p:blipFill>
        <p:spPr bwMode="auto">
          <a:xfrm>
            <a:off x="1142976" y="785794"/>
            <a:ext cx="6836647" cy="6828112"/>
          </a:xfrm>
          <a:prstGeom prst="rect">
            <a:avLst/>
          </a:prstGeom>
          <a:noFill/>
          <a:ln w="9525">
            <a:noFill/>
            <a:miter lim="800000"/>
            <a:headEnd/>
            <a:tailEnd/>
          </a:ln>
          <a:effectLst>
            <a:glow rad="228600">
              <a:schemeClr val="accent1">
                <a:satMod val="175000"/>
                <a:alpha val="40000"/>
              </a:schemeClr>
            </a:glow>
          </a:effectLst>
          <a:scene3d>
            <a:camera prst="isometricOffAxis1Top"/>
            <a:lightRig rig="threePt" dir="t"/>
          </a:scene3d>
          <a:sp3d>
            <a:bevelT/>
          </a:sp3d>
        </p:spPr>
      </p:pic>
      <p:pic>
        <p:nvPicPr>
          <p:cNvPr id="5" name="Picture 3"/>
          <p:cNvPicPr>
            <a:picLocks noChangeAspect="1" noChangeArrowheads="1"/>
          </p:cNvPicPr>
          <p:nvPr/>
        </p:nvPicPr>
        <p:blipFill>
          <a:blip r:embed="rId4"/>
          <a:srcRect/>
          <a:stretch>
            <a:fillRect/>
          </a:stretch>
        </p:blipFill>
        <p:spPr bwMode="auto">
          <a:xfrm>
            <a:off x="2127251" y="981075"/>
            <a:ext cx="3422591" cy="3426858"/>
          </a:xfrm>
          <a:prstGeom prst="rect">
            <a:avLst/>
          </a:prstGeom>
          <a:noFill/>
          <a:ln w="9525">
            <a:noFill/>
            <a:miter lim="800000"/>
            <a:headEnd/>
            <a:tailEnd/>
          </a:ln>
          <a:effectLst>
            <a:glow rad="228600">
              <a:schemeClr val="accent1">
                <a:satMod val="175000"/>
                <a:alpha val="40000"/>
              </a:schemeClr>
            </a:glow>
          </a:effectLst>
          <a:scene3d>
            <a:camera prst="isometricOffAxis1Top"/>
            <a:lightRig rig="threePt" dir="t"/>
          </a:scene3d>
          <a:sp3d>
            <a:bevelT/>
          </a:sp3d>
        </p:spPr>
      </p:pic>
      <p:sp>
        <p:nvSpPr>
          <p:cNvPr id="6" name="TextBox 5"/>
          <p:cNvSpPr txBox="1"/>
          <p:nvPr/>
        </p:nvSpPr>
        <p:spPr>
          <a:xfrm>
            <a:off x="5143504" y="2000240"/>
            <a:ext cx="928459" cy="369332"/>
          </a:xfrm>
          <a:prstGeom prst="rect">
            <a:avLst/>
          </a:prstGeom>
          <a:noFill/>
        </p:spPr>
        <p:txBody>
          <a:bodyPr wrap="none" rtlCol="0">
            <a:spAutoFit/>
          </a:bodyPr>
          <a:lstStyle/>
          <a:p>
            <a:r>
              <a:rPr lang="en-GB" dirty="0" smtClean="0">
                <a:solidFill>
                  <a:schemeClr val="bg1"/>
                </a:solidFill>
              </a:rPr>
              <a:t>Level 1</a:t>
            </a:r>
            <a:endParaRPr lang="en-GB" dirty="0">
              <a:solidFill>
                <a:schemeClr val="bg1"/>
              </a:solidFill>
            </a:endParaRPr>
          </a:p>
        </p:txBody>
      </p:sp>
      <p:sp>
        <p:nvSpPr>
          <p:cNvPr id="7" name="TextBox 6"/>
          <p:cNvSpPr txBox="1"/>
          <p:nvPr/>
        </p:nvSpPr>
        <p:spPr>
          <a:xfrm>
            <a:off x="6643702" y="2786058"/>
            <a:ext cx="928459" cy="369332"/>
          </a:xfrm>
          <a:prstGeom prst="rect">
            <a:avLst/>
          </a:prstGeom>
          <a:noFill/>
        </p:spPr>
        <p:txBody>
          <a:bodyPr wrap="none" rtlCol="0">
            <a:spAutoFit/>
          </a:bodyPr>
          <a:lstStyle/>
          <a:p>
            <a:r>
              <a:rPr lang="en-GB" dirty="0" smtClean="0">
                <a:solidFill>
                  <a:schemeClr val="bg1"/>
                </a:solidFill>
              </a:rPr>
              <a:t>Level 2</a:t>
            </a:r>
            <a:endParaRPr lang="en-GB" dirty="0">
              <a:solidFill>
                <a:schemeClr val="bg1"/>
              </a:solidFill>
            </a:endParaRPr>
          </a:p>
        </p:txBody>
      </p:sp>
    </p:spTree>
    <p:extLst>
      <p:ext uri="{BB962C8B-B14F-4D97-AF65-F5344CB8AC3E}">
        <p14:creationId xmlns:p14="http://schemas.microsoft.com/office/powerpoint/2010/main" xmlns="" val="103020465"/>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228600"/>
            <a:ext cx="8375946" cy="664797"/>
          </a:xfrm>
        </p:spPr>
        <p:txBody>
          <a:bodyPr/>
          <a:lstStyle/>
          <a:p>
            <a:r>
              <a:rPr lang="en-GB" dirty="0" smtClean="0"/>
              <a:t>Bing Maps Tile Layer</a:t>
            </a:r>
            <a:endParaRPr lang="en-GB" dirty="0">
              <a:solidFill>
                <a:srgbClr val="FFC000"/>
              </a:solidFill>
            </a:endParaRPr>
          </a:p>
        </p:txBody>
      </p:sp>
      <p:sp>
        <p:nvSpPr>
          <p:cNvPr id="3" name="Rectangle 2"/>
          <p:cNvSpPr/>
          <p:nvPr/>
        </p:nvSpPr>
        <p:spPr>
          <a:xfrm>
            <a:off x="6072198" y="1435105"/>
            <a:ext cx="2576514" cy="2209919"/>
          </a:xfrm>
          <a:prstGeom prst="rect">
            <a:avLst/>
          </a:prstGeom>
        </p:spPr>
        <p:style>
          <a:lnRef idx="0">
            <a:schemeClr val="accent1"/>
          </a:lnRef>
          <a:fillRef idx="3">
            <a:schemeClr val="accent1"/>
          </a:fillRef>
          <a:effectRef idx="3">
            <a:schemeClr val="accent1"/>
          </a:effectRef>
          <a:fontRef idx="minor">
            <a:schemeClr val="lt1"/>
          </a:fontRef>
        </p:style>
        <p:txBody>
          <a:bodyPr rtlCol="0" anchor="t" anchorCtr="0"/>
          <a:lstStyle/>
          <a:p>
            <a:pPr algn="ctr"/>
            <a:endParaRPr lang="en-GB" dirty="0"/>
          </a:p>
        </p:txBody>
      </p:sp>
      <p:sp>
        <p:nvSpPr>
          <p:cNvPr id="4" name="Rectangle 3"/>
          <p:cNvSpPr/>
          <p:nvPr/>
        </p:nvSpPr>
        <p:spPr>
          <a:xfrm>
            <a:off x="6072198" y="3837678"/>
            <a:ext cx="2571768" cy="2199530"/>
          </a:xfrm>
          <a:prstGeom prst="rect">
            <a:avLst/>
          </a:prstGeom>
        </p:spPr>
        <p:style>
          <a:lnRef idx="0">
            <a:schemeClr val="accent1"/>
          </a:lnRef>
          <a:fillRef idx="3">
            <a:schemeClr val="accent1"/>
          </a:fillRef>
          <a:effectRef idx="3">
            <a:schemeClr val="accent1"/>
          </a:effectRef>
          <a:fontRef idx="minor">
            <a:schemeClr val="lt1"/>
          </a:fontRef>
        </p:style>
        <p:txBody>
          <a:bodyPr rtlCol="0" anchor="b" anchorCtr="0"/>
          <a:lstStyle/>
          <a:p>
            <a:pPr algn="ctr"/>
            <a:endParaRPr lang="en-GB" dirty="0">
              <a:solidFill>
                <a:schemeClr val="tx1"/>
              </a:solidFill>
            </a:endParaRPr>
          </a:p>
        </p:txBody>
      </p:sp>
      <p:pic>
        <p:nvPicPr>
          <p:cNvPr id="7" name="Picture 6" descr="0313131301212313232.png"/>
          <p:cNvPicPr>
            <a:picLocks noChangeAspect="1"/>
          </p:cNvPicPr>
          <p:nvPr/>
        </p:nvPicPr>
        <p:blipFill>
          <a:blip r:embed="rId3"/>
          <a:stretch>
            <a:fillRect/>
          </a:stretch>
        </p:blipFill>
        <p:spPr>
          <a:xfrm>
            <a:off x="6643702" y="4110240"/>
            <a:ext cx="1463040" cy="1463040"/>
          </a:xfrm>
          <a:prstGeom prst="rect">
            <a:avLst/>
          </a:prstGeom>
          <a:solidFill>
            <a:schemeClr val="tx1"/>
          </a:solidFill>
          <a:ln>
            <a:solidFill>
              <a:schemeClr val="bg1"/>
            </a:solidFill>
          </a:ln>
          <a:scene3d>
            <a:camera prst="isometricOffAxis1Top"/>
            <a:lightRig rig="threePt" dir="t"/>
          </a:scene3d>
        </p:spPr>
      </p:pic>
      <p:pic>
        <p:nvPicPr>
          <p:cNvPr id="8" name="Picture 7" descr="0313131301212313322.png"/>
          <p:cNvPicPr>
            <a:picLocks noChangeAspect="1"/>
          </p:cNvPicPr>
          <p:nvPr/>
        </p:nvPicPr>
        <p:blipFill>
          <a:blip r:embed="rId4"/>
          <a:stretch>
            <a:fillRect/>
          </a:stretch>
        </p:blipFill>
        <p:spPr>
          <a:xfrm>
            <a:off x="6643702" y="3950542"/>
            <a:ext cx="1463040" cy="1463040"/>
          </a:xfrm>
          <a:prstGeom prst="rect">
            <a:avLst/>
          </a:prstGeom>
          <a:solidFill>
            <a:schemeClr val="tx1"/>
          </a:solidFill>
          <a:ln>
            <a:solidFill>
              <a:schemeClr val="bg1"/>
            </a:solidFill>
          </a:ln>
          <a:scene3d>
            <a:camera prst="isometricOffAxis1Top"/>
            <a:lightRig rig="threePt" dir="t"/>
          </a:scene3d>
        </p:spPr>
      </p:pic>
      <p:pic>
        <p:nvPicPr>
          <p:cNvPr id="9" name="Picture 8" descr="0313131301212313320.png"/>
          <p:cNvPicPr>
            <a:picLocks noChangeAspect="1"/>
          </p:cNvPicPr>
          <p:nvPr/>
        </p:nvPicPr>
        <p:blipFill>
          <a:blip r:embed="rId5"/>
          <a:stretch>
            <a:fillRect/>
          </a:stretch>
        </p:blipFill>
        <p:spPr>
          <a:xfrm>
            <a:off x="6626255" y="3736228"/>
            <a:ext cx="1463040" cy="1463040"/>
          </a:xfrm>
          <a:prstGeom prst="rect">
            <a:avLst/>
          </a:prstGeom>
          <a:solidFill>
            <a:schemeClr val="tx1"/>
          </a:solidFill>
          <a:ln>
            <a:solidFill>
              <a:schemeClr val="bg1"/>
            </a:solidFill>
          </a:ln>
          <a:scene3d>
            <a:camera prst="isometricOffAxis1Top"/>
            <a:lightRig rig="threePt" dir="t"/>
          </a:scene3d>
        </p:spPr>
      </p:pic>
      <p:pic>
        <p:nvPicPr>
          <p:cNvPr id="10" name="Picture 9" descr="0313131301212313231.png"/>
          <p:cNvPicPr>
            <a:picLocks noChangeAspect="1"/>
          </p:cNvPicPr>
          <p:nvPr/>
        </p:nvPicPr>
        <p:blipFill>
          <a:blip r:embed="rId6"/>
          <a:stretch>
            <a:fillRect/>
          </a:stretch>
        </p:blipFill>
        <p:spPr>
          <a:xfrm>
            <a:off x="6643702" y="3573016"/>
            <a:ext cx="1463040" cy="1463040"/>
          </a:xfrm>
          <a:prstGeom prst="rect">
            <a:avLst/>
          </a:prstGeom>
          <a:solidFill>
            <a:schemeClr val="tx1"/>
          </a:solidFill>
          <a:ln>
            <a:solidFill>
              <a:schemeClr val="bg1"/>
            </a:solidFill>
          </a:ln>
          <a:scene3d>
            <a:camera prst="isometricOffAxis1Top"/>
            <a:lightRig rig="threePt" dir="t"/>
          </a:scene3d>
        </p:spPr>
      </p:pic>
      <p:pic>
        <p:nvPicPr>
          <p:cNvPr id="11" name="Picture 6" descr="http://t2.tiles.virtualearth.net/tiles/h0313131301212313212.jpeg?g=97"/>
          <p:cNvPicPr>
            <a:picLocks noChangeAspect="1" noChangeArrowheads="1"/>
          </p:cNvPicPr>
          <p:nvPr/>
        </p:nvPicPr>
        <p:blipFill>
          <a:blip r:embed="rId7"/>
          <a:srcRect/>
          <a:stretch>
            <a:fillRect/>
          </a:stretch>
        </p:blipFill>
        <p:spPr bwMode="auto">
          <a:xfrm>
            <a:off x="6642603" y="2487766"/>
            <a:ext cx="1463040" cy="1463040"/>
          </a:xfrm>
          <a:prstGeom prst="rect">
            <a:avLst/>
          </a:prstGeom>
          <a:noFill/>
          <a:scene3d>
            <a:camera prst="isometricOffAxis1Top"/>
            <a:lightRig rig="threePt" dir="t"/>
          </a:scene3d>
        </p:spPr>
      </p:pic>
      <p:pic>
        <p:nvPicPr>
          <p:cNvPr id="12" name="Picture 8" descr="http://t3.tiles.virtualearth.net/tiles/h0313131301212313213.jpeg?g=97"/>
          <p:cNvPicPr>
            <a:picLocks noChangeAspect="1" noChangeArrowheads="1"/>
          </p:cNvPicPr>
          <p:nvPr/>
        </p:nvPicPr>
        <p:blipFill>
          <a:blip r:embed="rId8"/>
          <a:srcRect/>
          <a:stretch>
            <a:fillRect/>
          </a:stretch>
        </p:blipFill>
        <p:spPr bwMode="auto">
          <a:xfrm>
            <a:off x="6642603" y="2267834"/>
            <a:ext cx="1463040" cy="1463040"/>
          </a:xfrm>
          <a:prstGeom prst="rect">
            <a:avLst/>
          </a:prstGeom>
          <a:noFill/>
          <a:scene3d>
            <a:camera prst="isometricOffAxis1Top"/>
            <a:lightRig rig="threePt" dir="t"/>
          </a:scene3d>
        </p:spPr>
      </p:pic>
      <p:pic>
        <p:nvPicPr>
          <p:cNvPr id="13" name="Picture 10" descr="http://t2.tiles.virtualearth.net/tiles/h0313131301212313302.jpeg?g=97"/>
          <p:cNvPicPr>
            <a:picLocks noChangeAspect="1" noChangeArrowheads="1"/>
          </p:cNvPicPr>
          <p:nvPr/>
        </p:nvPicPr>
        <p:blipFill>
          <a:blip r:embed="rId9"/>
          <a:srcRect/>
          <a:stretch>
            <a:fillRect/>
          </a:stretch>
        </p:blipFill>
        <p:spPr bwMode="auto">
          <a:xfrm>
            <a:off x="6642603" y="2053520"/>
            <a:ext cx="1463040" cy="1463040"/>
          </a:xfrm>
          <a:prstGeom prst="rect">
            <a:avLst/>
          </a:prstGeom>
          <a:noFill/>
          <a:scene3d>
            <a:camera prst="isometricOffAxis1Top"/>
            <a:lightRig rig="threePt" dir="t"/>
          </a:scene3d>
        </p:spPr>
      </p:pic>
      <p:pic>
        <p:nvPicPr>
          <p:cNvPr id="14" name="Picture 12" descr="http://t3.tiles.virtualearth.net/tiles/h0313131301212313303.jpeg?g=97"/>
          <p:cNvPicPr>
            <a:picLocks noChangeAspect="1" noChangeArrowheads="1"/>
          </p:cNvPicPr>
          <p:nvPr/>
        </p:nvPicPr>
        <p:blipFill>
          <a:blip r:embed="rId10"/>
          <a:srcRect/>
          <a:stretch>
            <a:fillRect/>
          </a:stretch>
        </p:blipFill>
        <p:spPr bwMode="auto">
          <a:xfrm>
            <a:off x="6642603" y="1844824"/>
            <a:ext cx="1463040" cy="1463040"/>
          </a:xfrm>
          <a:prstGeom prst="rect">
            <a:avLst/>
          </a:prstGeom>
          <a:noFill/>
          <a:scene3d>
            <a:camera prst="isometricOffAxis1Top"/>
            <a:lightRig rig="threePt" dir="t"/>
          </a:scene3d>
        </p:spPr>
      </p:pic>
      <p:pic>
        <p:nvPicPr>
          <p:cNvPr id="16" name="Picture 13"/>
          <p:cNvPicPr>
            <a:picLocks noChangeAspect="1" noChangeArrowheads="1"/>
          </p:cNvPicPr>
          <p:nvPr/>
        </p:nvPicPr>
        <p:blipFill>
          <a:blip r:embed="rId11"/>
          <a:srcRect l="23104" t="30568" r="22175" b="9784"/>
          <a:stretch>
            <a:fillRect/>
          </a:stretch>
        </p:blipFill>
        <p:spPr bwMode="auto">
          <a:xfrm>
            <a:off x="468313" y="2492896"/>
            <a:ext cx="3921269" cy="2547937"/>
          </a:xfrm>
          <a:prstGeom prst="rect">
            <a:avLst/>
          </a:prstGeom>
          <a:noFill/>
          <a:ln w="9525">
            <a:noFill/>
            <a:miter lim="800000"/>
            <a:headEnd/>
            <a:tailEnd/>
          </a:ln>
          <a:effectLst/>
        </p:spPr>
      </p:pic>
      <p:cxnSp>
        <p:nvCxnSpPr>
          <p:cNvPr id="17" name="Straight Arrow Connector 16"/>
          <p:cNvCxnSpPr>
            <a:stCxn id="16" idx="3"/>
            <a:endCxn id="3" idx="1"/>
          </p:cNvCxnSpPr>
          <p:nvPr/>
        </p:nvCxnSpPr>
        <p:spPr>
          <a:xfrm flipV="1">
            <a:off x="4389582" y="2540065"/>
            <a:ext cx="1682616" cy="12268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9" name="Straight Arrow Connector 18"/>
          <p:cNvCxnSpPr>
            <a:stCxn id="16" idx="3"/>
            <a:endCxn id="4" idx="1"/>
          </p:cNvCxnSpPr>
          <p:nvPr/>
        </p:nvCxnSpPr>
        <p:spPr>
          <a:xfrm>
            <a:off x="4389582" y="3766865"/>
            <a:ext cx="1682616" cy="117057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20" name="Oval 19"/>
          <p:cNvSpPr/>
          <p:nvPr/>
        </p:nvSpPr>
        <p:spPr>
          <a:xfrm>
            <a:off x="5000628" y="2924944"/>
            <a:ext cx="428628" cy="428628"/>
          </a:xfrm>
          <a:prstGeom prst="ellipse">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r>
              <a:rPr lang="en-GB" b="1" dirty="0" smtClean="0">
                <a:solidFill>
                  <a:schemeClr val="tx1"/>
                </a:solidFill>
              </a:rPr>
              <a:t>1</a:t>
            </a:r>
            <a:endParaRPr lang="en-GB" b="1" dirty="0">
              <a:solidFill>
                <a:schemeClr val="tx1"/>
              </a:solidFill>
            </a:endParaRPr>
          </a:p>
        </p:txBody>
      </p:sp>
      <p:sp>
        <p:nvSpPr>
          <p:cNvPr id="21" name="Oval 20"/>
          <p:cNvSpPr/>
          <p:nvPr/>
        </p:nvSpPr>
        <p:spPr>
          <a:xfrm>
            <a:off x="5000628" y="4116001"/>
            <a:ext cx="428628" cy="428628"/>
          </a:xfrm>
          <a:prstGeom prst="ellipse">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r>
              <a:rPr lang="en-GB" b="1" dirty="0" smtClean="0">
                <a:solidFill>
                  <a:schemeClr val="tx1"/>
                </a:solidFill>
              </a:rPr>
              <a:t>2</a:t>
            </a:r>
            <a:endParaRPr lang="en-GB" b="1" dirty="0">
              <a:solidFill>
                <a:schemeClr val="tx1"/>
              </a:solidFill>
            </a:endParaRPr>
          </a:p>
        </p:txBody>
      </p:sp>
      <p:pic>
        <p:nvPicPr>
          <p:cNvPr id="22" name="Picture 21" descr="Bing Maps.png"/>
          <p:cNvPicPr>
            <a:picLocks noChangeAspect="1"/>
          </p:cNvPicPr>
          <p:nvPr/>
        </p:nvPicPr>
        <p:blipFill>
          <a:blip r:embed="rId12"/>
          <a:stretch>
            <a:fillRect/>
          </a:stretch>
        </p:blipFill>
        <p:spPr>
          <a:xfrm>
            <a:off x="6372225" y="1602210"/>
            <a:ext cx="2039937" cy="573928"/>
          </a:xfrm>
          <a:prstGeom prst="rect">
            <a:avLst/>
          </a:prstGeom>
        </p:spPr>
        <p:style>
          <a:lnRef idx="0">
            <a:schemeClr val="accent2"/>
          </a:lnRef>
          <a:fillRef idx="3">
            <a:schemeClr val="accent2"/>
          </a:fillRef>
          <a:effectRef idx="3">
            <a:schemeClr val="accent2"/>
          </a:effectRef>
          <a:fontRef idx="minor">
            <a:schemeClr val="lt1"/>
          </a:fontRef>
        </p:style>
      </p:pic>
      <p:sp>
        <p:nvSpPr>
          <p:cNvPr id="25" name="Rectangle 24"/>
          <p:cNvSpPr/>
          <p:nvPr/>
        </p:nvSpPr>
        <p:spPr bwMode="auto">
          <a:xfrm>
            <a:off x="6377905" y="5301208"/>
            <a:ext cx="2039938" cy="576064"/>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GB" sz="2000" dirty="0" smtClean="0">
                <a:solidFill>
                  <a:srgbClr val="FFFFFF"/>
                </a:solidFill>
                <a:effectLst>
                  <a:outerShdw blurRad="38100" dist="38100" dir="2700000" algn="tl">
                    <a:srgbClr val="000000">
                      <a:alpha val="43137"/>
                    </a:srgbClr>
                  </a:outerShdw>
                </a:effectLst>
                <a:latin typeface="Calibri" pitchFamily="34" charset="0"/>
              </a:rPr>
              <a:t>Your Web Server</a:t>
            </a:r>
          </a:p>
        </p:txBody>
      </p:sp>
    </p:spTree>
    <p:extLst>
      <p:ext uri="{BB962C8B-B14F-4D97-AF65-F5344CB8AC3E}">
        <p14:creationId xmlns:p14="http://schemas.microsoft.com/office/powerpoint/2010/main" xmlns="" val="1505712686"/>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MapCruncher</a:t>
            </a:r>
            <a:endParaRPr lang="en-GB" dirty="0"/>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xmlns="" val="0"/>
              </a:ext>
            </a:extLst>
          </a:blip>
          <a:srcRect b="5507"/>
          <a:stretch/>
        </p:blipFill>
        <p:spPr bwMode="auto">
          <a:xfrm>
            <a:off x="381000" y="1420118"/>
            <a:ext cx="8382000" cy="476637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942993954"/>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Bing Maps Tile Layer</a:t>
            </a:r>
            <a:endParaRPr lang="en-GB" dirty="0">
              <a:solidFill>
                <a:srgbClr val="FFC000"/>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81000" y="1420813"/>
            <a:ext cx="8382000" cy="443957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697747934"/>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dirty="0" smtClean="0"/>
              <a:t>Bing Maps Tile Layer</a:t>
            </a:r>
            <a:endParaRPr lang="en-GB" dirty="0"/>
          </a:p>
        </p:txBody>
      </p:sp>
      <p:sp>
        <p:nvSpPr>
          <p:cNvPr id="6" name="Subtitle 5"/>
          <p:cNvSpPr>
            <a:spLocks noGrp="1"/>
          </p:cNvSpPr>
          <p:nvPr>
            <p:ph type="subTitle" idx="1"/>
          </p:nvPr>
        </p:nvSpPr>
        <p:spPr/>
        <p:txBody>
          <a:bodyPr/>
          <a:lstStyle/>
          <a:p>
            <a:endParaRPr lang="en-GB"/>
          </a:p>
        </p:txBody>
      </p:sp>
      <p:sp>
        <p:nvSpPr>
          <p:cNvPr id="7" name="Text Placeholder 6"/>
          <p:cNvSpPr>
            <a:spLocks noGrp="1"/>
          </p:cNvSpPr>
          <p:nvPr>
            <p:ph type="body" sz="quarter" idx="10"/>
          </p:nvPr>
        </p:nvSpPr>
        <p:spPr/>
        <p:txBody>
          <a:bodyPr/>
          <a:lstStyle/>
          <a:p>
            <a:r>
              <a:rPr lang="en-GB" dirty="0" smtClean="0"/>
              <a:t>demo</a:t>
            </a:r>
            <a:endParaRPr lang="en-GB" dirty="0"/>
          </a:p>
        </p:txBody>
      </p:sp>
    </p:spTree>
    <p:extLst>
      <p:ext uri="{BB962C8B-B14F-4D97-AF65-F5344CB8AC3E}">
        <p14:creationId xmlns:p14="http://schemas.microsoft.com/office/powerpoint/2010/main" xmlns="" val="199526819"/>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GB"/>
          </a:p>
        </p:txBody>
      </p:sp>
      <p:sp>
        <p:nvSpPr>
          <p:cNvPr id="5" name="Text Placeholder 4"/>
          <p:cNvSpPr>
            <a:spLocks noGrp="1"/>
          </p:cNvSpPr>
          <p:nvPr>
            <p:ph type="body" idx="1"/>
          </p:nvPr>
        </p:nvSpPr>
        <p:spPr/>
        <p:txBody>
          <a:bodyPr/>
          <a:lstStyle/>
          <a:p>
            <a:r>
              <a:rPr lang="en-GB" dirty="0" smtClean="0"/>
              <a:t>Vector Data</a:t>
            </a:r>
            <a:endParaRPr lang="en-GB"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599271" y="1578560"/>
            <a:ext cx="4005177" cy="3218592"/>
          </a:xfrm>
          <a:prstGeom prst="rect">
            <a:avLst/>
          </a:prstGeom>
          <a:noFill/>
          <a:ln>
            <a:noFill/>
          </a:ln>
          <a:effectLst>
            <a:glow rad="228600">
              <a:schemeClr val="accent2">
                <a:satMod val="175000"/>
                <a:alpha val="40000"/>
              </a:schemeClr>
            </a:glow>
            <a:outerShdw dist="35921" dir="2700000" algn="ctr" rotWithShape="0">
              <a:schemeClr val="bg2"/>
            </a:outerShdw>
            <a:reflection blurRad="6350" stA="50000" endA="295" endPos="92000" dist="101600" dir="5400000" sy="-100000" algn="bl" rotWithShape="0"/>
          </a:effectLst>
          <a:scene3d>
            <a:camera prst="perspectiveHeroicExtremeLeftFacing"/>
            <a:lightRig rig="threePt" dir="t"/>
          </a:scene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80124411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7054" y="228600"/>
            <a:ext cx="8375946" cy="664797"/>
          </a:xfrm>
        </p:spPr>
        <p:txBody>
          <a:bodyPr/>
          <a:lstStyle/>
          <a:p>
            <a:r>
              <a:rPr lang="en-GB" dirty="0" smtClean="0"/>
              <a:t>Bing Maps Shape Layer</a:t>
            </a:r>
            <a:endParaRPr lang="en-GB" dirty="0">
              <a:solidFill>
                <a:srgbClr val="FFC000"/>
              </a:solidFill>
            </a:endParaRPr>
          </a:p>
        </p:txBody>
      </p:sp>
      <p:pic>
        <p:nvPicPr>
          <p:cNvPr id="5" name="Picture 2"/>
          <p:cNvPicPr>
            <a:picLocks noChangeAspect="1" noChangeArrowheads="1"/>
          </p:cNvPicPr>
          <p:nvPr/>
        </p:nvPicPr>
        <p:blipFill>
          <a:blip r:embed="rId3"/>
          <a:srcRect/>
          <a:stretch>
            <a:fillRect/>
          </a:stretch>
        </p:blipFill>
        <p:spPr bwMode="auto">
          <a:xfrm>
            <a:off x="1014417" y="2074429"/>
            <a:ext cx="5002248" cy="3788254"/>
          </a:xfrm>
          <a:prstGeom prst="rect">
            <a:avLst/>
          </a:prstGeom>
          <a:noFill/>
          <a:ln w="9525">
            <a:noFill/>
            <a:miter lim="800000"/>
            <a:headEnd/>
            <a:tailEnd/>
          </a:ln>
          <a:effectLst/>
          <a:scene3d>
            <a:camera prst="isometricOffAxis1Top"/>
            <a:lightRig rig="threePt" dir="t"/>
          </a:scene3d>
          <a:sp3d>
            <a:bevelT/>
          </a:sp3d>
        </p:spPr>
      </p:pic>
      <p:grpSp>
        <p:nvGrpSpPr>
          <p:cNvPr id="2" name="Group 5"/>
          <p:cNvGrpSpPr/>
          <p:nvPr/>
        </p:nvGrpSpPr>
        <p:grpSpPr>
          <a:xfrm>
            <a:off x="1497773" y="1414463"/>
            <a:ext cx="5000660" cy="3786214"/>
            <a:chOff x="2071670" y="1500174"/>
            <a:chExt cx="5000660" cy="3786214"/>
          </a:xfrm>
          <a:scene3d>
            <a:camera prst="isometricOffAxis1Top"/>
            <a:lightRig rig="threePt" dir="t"/>
          </a:scene3d>
        </p:grpSpPr>
        <p:sp>
          <p:nvSpPr>
            <p:cNvPr id="7" name="Rectangle 6"/>
            <p:cNvSpPr/>
            <p:nvPr/>
          </p:nvSpPr>
          <p:spPr>
            <a:xfrm>
              <a:off x="2071670" y="1500174"/>
              <a:ext cx="5000660" cy="3786214"/>
            </a:xfrm>
            <a:prstGeom prst="rect">
              <a:avLst/>
            </a:prstGeom>
            <a:solidFill>
              <a:srgbClr val="D9D9D9">
                <a:alpha val="50196"/>
              </a:srgbClr>
            </a:solidFill>
            <a:ln>
              <a:solidFill>
                <a:schemeClr val="accent2"/>
              </a:solidFill>
            </a:ln>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rot="20484855">
              <a:off x="3397954" y="3661170"/>
              <a:ext cx="847586" cy="857256"/>
            </a:xfrm>
            <a:prstGeom prst="rect">
              <a:avLst/>
            </a:prstGeom>
            <a:solidFill>
              <a:schemeClr val="accent2"/>
            </a:solidFill>
            <a:ln>
              <a:solidFill>
                <a:schemeClr val="accent2"/>
              </a:solidFill>
            </a:ln>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9" name="Straight Connector 8"/>
          <p:cNvCxnSpPr>
            <a:endCxn id="10" idx="1"/>
          </p:cNvCxnSpPr>
          <p:nvPr/>
        </p:nvCxnSpPr>
        <p:spPr>
          <a:xfrm>
            <a:off x="5355425" y="4433923"/>
            <a:ext cx="1214446" cy="541856"/>
          </a:xfrm>
          <a:prstGeom prst="line">
            <a:avLst/>
          </a:prstGeom>
          <a:ln/>
        </p:spPr>
        <p:style>
          <a:lnRef idx="3">
            <a:schemeClr val="accent2"/>
          </a:lnRef>
          <a:fillRef idx="0">
            <a:schemeClr val="accent2"/>
          </a:fillRef>
          <a:effectRef idx="2">
            <a:schemeClr val="accent2"/>
          </a:effectRef>
          <a:fontRef idx="minor">
            <a:schemeClr val="tx1"/>
          </a:fontRef>
        </p:style>
      </p:cxnSp>
      <p:sp>
        <p:nvSpPr>
          <p:cNvPr id="10" name="TextBox 9"/>
          <p:cNvSpPr txBox="1"/>
          <p:nvPr/>
        </p:nvSpPr>
        <p:spPr>
          <a:xfrm>
            <a:off x="6569871" y="4791113"/>
            <a:ext cx="857927" cy="369332"/>
          </a:xfrm>
          <a:prstGeom prst="rect">
            <a:avLst/>
          </a:prstGeom>
          <a:noFill/>
        </p:spPr>
        <p:txBody>
          <a:bodyPr wrap="none" rtlCol="0">
            <a:spAutoFit/>
          </a:bodyPr>
          <a:lstStyle/>
          <a:p>
            <a:r>
              <a:rPr lang="en-GB" dirty="0" err="1" smtClean="0">
                <a:solidFill>
                  <a:schemeClr val="accent1"/>
                </a:solidFill>
              </a:rPr>
              <a:t>VEMap</a:t>
            </a:r>
            <a:endParaRPr lang="en-GB" dirty="0">
              <a:solidFill>
                <a:schemeClr val="accent1"/>
              </a:solidFill>
            </a:endParaRPr>
          </a:p>
        </p:txBody>
      </p:sp>
      <p:cxnSp>
        <p:nvCxnSpPr>
          <p:cNvPr id="11" name="Straight Connector 10"/>
          <p:cNvCxnSpPr>
            <a:endCxn id="12" idx="1"/>
          </p:cNvCxnSpPr>
          <p:nvPr/>
        </p:nvCxnSpPr>
        <p:spPr>
          <a:xfrm>
            <a:off x="6212681" y="3611366"/>
            <a:ext cx="1214446" cy="541856"/>
          </a:xfrm>
          <a:prstGeom prst="line">
            <a:avLst/>
          </a:prstGeom>
          <a:ln/>
        </p:spPr>
        <p:style>
          <a:lnRef idx="3">
            <a:schemeClr val="accent2"/>
          </a:lnRef>
          <a:fillRef idx="0">
            <a:schemeClr val="accent2"/>
          </a:fillRef>
          <a:effectRef idx="2">
            <a:schemeClr val="accent2"/>
          </a:effectRef>
          <a:fontRef idx="minor">
            <a:schemeClr val="tx1"/>
          </a:fontRef>
        </p:style>
      </p:cxnSp>
      <p:sp>
        <p:nvSpPr>
          <p:cNvPr id="12" name="TextBox 11"/>
          <p:cNvSpPr txBox="1"/>
          <p:nvPr/>
        </p:nvSpPr>
        <p:spPr>
          <a:xfrm>
            <a:off x="7427127" y="3968556"/>
            <a:ext cx="1502591" cy="369332"/>
          </a:xfrm>
          <a:prstGeom prst="rect">
            <a:avLst/>
          </a:prstGeom>
          <a:noFill/>
        </p:spPr>
        <p:txBody>
          <a:bodyPr wrap="none" rtlCol="0">
            <a:spAutoFit/>
          </a:bodyPr>
          <a:lstStyle/>
          <a:p>
            <a:r>
              <a:rPr lang="en-GB" dirty="0" smtClean="0">
                <a:solidFill>
                  <a:schemeClr val="accent1"/>
                </a:solidFill>
              </a:rPr>
              <a:t>VEShapeLayer</a:t>
            </a:r>
            <a:endParaRPr lang="en-GB" dirty="0">
              <a:solidFill>
                <a:schemeClr val="accent1"/>
              </a:solidFill>
            </a:endParaRPr>
          </a:p>
        </p:txBody>
      </p:sp>
      <p:sp>
        <p:nvSpPr>
          <p:cNvPr id="13" name="TextBox 12"/>
          <p:cNvSpPr txBox="1"/>
          <p:nvPr/>
        </p:nvSpPr>
        <p:spPr>
          <a:xfrm>
            <a:off x="4277510" y="1896854"/>
            <a:ext cx="1001556" cy="369332"/>
          </a:xfrm>
          <a:prstGeom prst="rect">
            <a:avLst/>
          </a:prstGeom>
          <a:noFill/>
        </p:spPr>
        <p:txBody>
          <a:bodyPr wrap="none" rtlCol="0">
            <a:spAutoFit/>
          </a:bodyPr>
          <a:lstStyle/>
          <a:p>
            <a:r>
              <a:rPr lang="en-GB" dirty="0" smtClean="0">
                <a:solidFill>
                  <a:schemeClr val="accent1"/>
                </a:solidFill>
              </a:rPr>
              <a:t>VEShape</a:t>
            </a:r>
            <a:endParaRPr lang="en-GB" dirty="0">
              <a:solidFill>
                <a:schemeClr val="accent1"/>
              </a:solidFill>
            </a:endParaRPr>
          </a:p>
        </p:txBody>
      </p:sp>
      <p:cxnSp>
        <p:nvCxnSpPr>
          <p:cNvPr id="14" name="Straight Connector 13"/>
          <p:cNvCxnSpPr>
            <a:endCxn id="13" idx="2"/>
          </p:cNvCxnSpPr>
          <p:nvPr/>
        </p:nvCxnSpPr>
        <p:spPr>
          <a:xfrm rot="5400000" flipH="1" flipV="1">
            <a:off x="3700829" y="2422979"/>
            <a:ext cx="1234252" cy="920666"/>
          </a:xfrm>
          <a:prstGeom prst="line">
            <a:avLst/>
          </a:prstGeom>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xmlns="" val="1497216564"/>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Bing Maps Shape Layer</a:t>
            </a:r>
            <a:endParaRPr lang="en-GB"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81000" y="1412875"/>
            <a:ext cx="8382000" cy="443957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385511269"/>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dirty="0" smtClean="0"/>
              <a:t>Bing Maps Shape Layer</a:t>
            </a:r>
            <a:endParaRPr lang="en-GB" dirty="0"/>
          </a:p>
        </p:txBody>
      </p:sp>
      <p:sp>
        <p:nvSpPr>
          <p:cNvPr id="6" name="Subtitle 5"/>
          <p:cNvSpPr>
            <a:spLocks noGrp="1"/>
          </p:cNvSpPr>
          <p:nvPr>
            <p:ph type="subTitle" idx="1"/>
          </p:nvPr>
        </p:nvSpPr>
        <p:spPr/>
        <p:txBody>
          <a:bodyPr/>
          <a:lstStyle/>
          <a:p>
            <a:endParaRPr lang="en-GB"/>
          </a:p>
        </p:txBody>
      </p:sp>
      <p:sp>
        <p:nvSpPr>
          <p:cNvPr id="7" name="Text Placeholder 6"/>
          <p:cNvSpPr>
            <a:spLocks noGrp="1"/>
          </p:cNvSpPr>
          <p:nvPr>
            <p:ph type="body" sz="quarter" idx="10"/>
          </p:nvPr>
        </p:nvSpPr>
        <p:spPr/>
        <p:txBody>
          <a:bodyPr/>
          <a:lstStyle/>
          <a:p>
            <a:r>
              <a:rPr lang="en-GB" dirty="0" smtClean="0"/>
              <a:t>demo</a:t>
            </a:r>
            <a:endParaRPr lang="en-GB" dirty="0"/>
          </a:p>
        </p:txBody>
      </p:sp>
    </p:spTree>
    <p:extLst>
      <p:ext uri="{BB962C8B-B14F-4D97-AF65-F5344CB8AC3E}">
        <p14:creationId xmlns:p14="http://schemas.microsoft.com/office/powerpoint/2010/main" xmlns="" val="357906544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B2B &amp; B2C</a:t>
            </a:r>
            <a:endParaRPr lang="en-GB" dirty="0"/>
          </a:p>
        </p:txBody>
      </p:sp>
      <p:sp>
        <p:nvSpPr>
          <p:cNvPr id="2" name="Text Placeholder 1"/>
          <p:cNvSpPr>
            <a:spLocks noGrp="1"/>
          </p:cNvSpPr>
          <p:nvPr>
            <p:ph type="body" sz="quarter" idx="10"/>
          </p:nvPr>
        </p:nvSpPr>
        <p:spPr/>
        <p:txBody>
          <a:bodyPr/>
          <a:lstStyle/>
          <a:p>
            <a:r>
              <a:rPr lang="en-GB" dirty="0" smtClean="0"/>
              <a:t>New </a:t>
            </a:r>
            <a:r>
              <a:rPr lang="en-GB" dirty="0" err="1" smtClean="0"/>
              <a:t>Geocoders</a:t>
            </a:r>
            <a:r>
              <a:rPr lang="en-GB" dirty="0" smtClean="0"/>
              <a:t> in DE and UK </a:t>
            </a:r>
            <a:br>
              <a:rPr lang="en-GB" dirty="0" smtClean="0"/>
            </a:br>
            <a:r>
              <a:rPr lang="en-GB" dirty="0" smtClean="0">
                <a:sym typeface="Wingdings" pitchFamily="2" charset="2"/>
              </a:rPr>
              <a:t> </a:t>
            </a:r>
            <a:r>
              <a:rPr lang="en-GB" dirty="0" smtClean="0"/>
              <a:t>but overall quality improved</a:t>
            </a:r>
            <a:r>
              <a:rPr lang="en-GB" dirty="0" smtClean="0">
                <a:sym typeface="Wingdings" pitchFamily="2" charset="2"/>
              </a:rPr>
              <a:t/>
            </a:r>
            <a:br>
              <a:rPr lang="en-GB" dirty="0" smtClean="0">
                <a:sym typeface="Wingdings" pitchFamily="2" charset="2"/>
              </a:rPr>
            </a:br>
            <a:endParaRPr lang="en-GB" dirty="0" smtClean="0">
              <a:sym typeface="Wingdings" pitchFamily="2" charset="2"/>
            </a:endParaRPr>
          </a:p>
          <a:p>
            <a:r>
              <a:rPr lang="en-GB" dirty="0" smtClean="0">
                <a:sym typeface="Wingdings" pitchFamily="2" charset="2"/>
              </a:rPr>
              <a:t>Dynamic Compute Network</a:t>
            </a:r>
            <a:br>
              <a:rPr lang="en-GB" dirty="0" smtClean="0">
                <a:sym typeface="Wingdings" pitchFamily="2" charset="2"/>
              </a:rPr>
            </a:br>
            <a:r>
              <a:rPr lang="en-GB" dirty="0" smtClean="0">
                <a:sym typeface="Wingdings" pitchFamily="2" charset="2"/>
              </a:rPr>
              <a:t> Services in the Cloud</a:t>
            </a:r>
            <a:endParaRPr lang="en-GB" dirty="0"/>
          </a:p>
        </p:txBody>
      </p:sp>
    </p:spTree>
    <p:extLst>
      <p:ext uri="{BB962C8B-B14F-4D97-AF65-F5344CB8AC3E}">
        <p14:creationId xmlns:p14="http://schemas.microsoft.com/office/powerpoint/2010/main" xmlns="" val="1686904843"/>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GeoRSS / KML / KMZ / GPX</a:t>
            </a:r>
            <a:endParaRPr lang="en-GB" dirty="0"/>
          </a:p>
        </p:txBody>
      </p:sp>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xmlns="" val="0"/>
              </a:ext>
            </a:extLst>
          </a:blip>
          <a:srcRect r="22918"/>
          <a:stretch/>
        </p:blipFill>
        <p:spPr bwMode="auto">
          <a:xfrm>
            <a:off x="1835697" y="1420812"/>
            <a:ext cx="6927304" cy="475997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81001" y="1410147"/>
            <a:ext cx="4473718" cy="47763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254214560"/>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dirty="0" smtClean="0"/>
              <a:t>Bing Maps Shape Layer - GeoRSS</a:t>
            </a:r>
            <a:endParaRPr lang="en-GB" dirty="0"/>
          </a:p>
        </p:txBody>
      </p:sp>
      <p:sp>
        <p:nvSpPr>
          <p:cNvPr id="6" name="Subtitle 5"/>
          <p:cNvSpPr>
            <a:spLocks noGrp="1"/>
          </p:cNvSpPr>
          <p:nvPr>
            <p:ph type="subTitle" idx="1"/>
          </p:nvPr>
        </p:nvSpPr>
        <p:spPr/>
        <p:txBody>
          <a:bodyPr/>
          <a:lstStyle/>
          <a:p>
            <a:endParaRPr lang="en-GB"/>
          </a:p>
        </p:txBody>
      </p:sp>
      <p:sp>
        <p:nvSpPr>
          <p:cNvPr id="7" name="Text Placeholder 6"/>
          <p:cNvSpPr>
            <a:spLocks noGrp="1"/>
          </p:cNvSpPr>
          <p:nvPr>
            <p:ph type="body" sz="quarter" idx="10"/>
          </p:nvPr>
        </p:nvSpPr>
        <p:spPr/>
        <p:txBody>
          <a:bodyPr/>
          <a:lstStyle/>
          <a:p>
            <a:r>
              <a:rPr lang="en-GB" dirty="0" smtClean="0"/>
              <a:t>demo</a:t>
            </a:r>
            <a:endParaRPr lang="en-GB" dirty="0"/>
          </a:p>
        </p:txBody>
      </p:sp>
    </p:spTree>
    <p:extLst>
      <p:ext uri="{BB962C8B-B14F-4D97-AF65-F5344CB8AC3E}">
        <p14:creationId xmlns:p14="http://schemas.microsoft.com/office/powerpoint/2010/main" xmlns="" val="1490368177"/>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Elbow Connector 8"/>
          <p:cNvCxnSpPr>
            <a:stCxn id="7170" idx="3"/>
            <a:endCxn id="7" idx="1"/>
          </p:cNvCxnSpPr>
          <p:nvPr/>
        </p:nvCxnSpPr>
        <p:spPr>
          <a:xfrm>
            <a:off x="2640049" y="2993867"/>
            <a:ext cx="3432149" cy="144"/>
          </a:xfrm>
          <a:prstGeom prst="bentConnector3">
            <a:avLst>
              <a:gd name="adj1" fmla="val 50000"/>
            </a:avLst>
          </a:prstGeom>
          <a:ln w="38100">
            <a:solidFill>
              <a:srgbClr val="99CC99"/>
            </a:solidFill>
            <a:headEnd type="arrow"/>
            <a:tailEnd type="arrow"/>
          </a:ln>
        </p:spPr>
        <p:style>
          <a:lnRef idx="3">
            <a:schemeClr val="accent6"/>
          </a:lnRef>
          <a:fillRef idx="0">
            <a:schemeClr val="accent6"/>
          </a:fillRef>
          <a:effectRef idx="2">
            <a:schemeClr val="accent6"/>
          </a:effectRef>
          <a:fontRef idx="minor">
            <a:schemeClr val="tx1"/>
          </a:fontRef>
        </p:style>
      </p:cxnSp>
      <p:sp>
        <p:nvSpPr>
          <p:cNvPr id="20" name="TextBox 19"/>
          <p:cNvSpPr txBox="1"/>
          <p:nvPr/>
        </p:nvSpPr>
        <p:spPr>
          <a:xfrm>
            <a:off x="484175" y="1571612"/>
            <a:ext cx="2158999" cy="338554"/>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GB" sz="1600" dirty="0" smtClean="0">
                <a:solidFill>
                  <a:schemeClr val="tx1"/>
                </a:solidFill>
              </a:rPr>
              <a:t>Client: Web-Browser</a:t>
            </a:r>
            <a:endParaRPr lang="en-US" sz="1600" dirty="0">
              <a:solidFill>
                <a:schemeClr val="tx1"/>
              </a:solidFill>
            </a:endParaRPr>
          </a:p>
        </p:txBody>
      </p:sp>
      <p:sp>
        <p:nvSpPr>
          <p:cNvPr id="21" name="TextBox 20"/>
          <p:cNvSpPr txBox="1"/>
          <p:nvPr/>
        </p:nvSpPr>
        <p:spPr>
          <a:xfrm>
            <a:off x="6072198" y="1571612"/>
            <a:ext cx="2603490" cy="338554"/>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GB" sz="1600" dirty="0" smtClean="0">
                <a:solidFill>
                  <a:schemeClr val="tx1"/>
                </a:solidFill>
              </a:rPr>
              <a:t>Your Web-Server</a:t>
            </a:r>
            <a:endParaRPr lang="en-US" sz="1600" dirty="0">
              <a:solidFill>
                <a:schemeClr val="tx1"/>
              </a:solidFill>
            </a:endParaRPr>
          </a:p>
        </p:txBody>
      </p:sp>
      <p:sp>
        <p:nvSpPr>
          <p:cNvPr id="29" name="Flowchart: Magnetic Disk 28"/>
          <p:cNvSpPr/>
          <p:nvPr/>
        </p:nvSpPr>
        <p:spPr>
          <a:xfrm>
            <a:off x="6072198" y="4521778"/>
            <a:ext cx="2590800" cy="1021080"/>
          </a:xfrm>
          <a:prstGeom prst="flowChartMagneticDisk">
            <a:avLst/>
          </a:prstGeom>
          <a:ln>
            <a:solidFill>
              <a:schemeClr val="accent2"/>
            </a:solidFill>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30" name="TextBox 29"/>
          <p:cNvSpPr txBox="1"/>
          <p:nvPr/>
        </p:nvSpPr>
        <p:spPr>
          <a:xfrm>
            <a:off x="6072198" y="5724092"/>
            <a:ext cx="2590800" cy="338554"/>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r"/>
            <a:r>
              <a:rPr lang="en-GB" sz="1600" dirty="0" smtClean="0">
                <a:solidFill>
                  <a:schemeClr val="tx1"/>
                </a:solidFill>
              </a:rPr>
              <a:t>Your Database-Server</a:t>
            </a:r>
            <a:endParaRPr lang="en-US" sz="1600" dirty="0">
              <a:solidFill>
                <a:schemeClr val="tx1"/>
              </a:solidFill>
            </a:endParaRPr>
          </a:p>
        </p:txBody>
      </p:sp>
      <p:cxnSp>
        <p:nvCxnSpPr>
          <p:cNvPr id="32" name="Elbow Connector 31"/>
          <p:cNvCxnSpPr>
            <a:stCxn id="7" idx="2"/>
            <a:endCxn id="29" idx="1"/>
          </p:cNvCxnSpPr>
          <p:nvPr/>
        </p:nvCxnSpPr>
        <p:spPr>
          <a:xfrm rot="5400000">
            <a:off x="7069646" y="4223825"/>
            <a:ext cx="595905" cy="1588"/>
          </a:xfrm>
          <a:prstGeom prst="bentConnector3">
            <a:avLst>
              <a:gd name="adj1" fmla="val 50000"/>
            </a:avLst>
          </a:prstGeom>
          <a:ln w="38100">
            <a:solidFill>
              <a:srgbClr val="99CC99"/>
            </a:solidFill>
            <a:headEnd type="arrow"/>
            <a:tailEnd type="arrow"/>
          </a:ln>
        </p:spPr>
        <p:style>
          <a:lnRef idx="3">
            <a:schemeClr val="accent6"/>
          </a:lnRef>
          <a:fillRef idx="0">
            <a:schemeClr val="accent6"/>
          </a:fillRef>
          <a:effectRef idx="2">
            <a:schemeClr val="accent6"/>
          </a:effectRef>
          <a:fontRef idx="minor">
            <a:schemeClr val="tx1"/>
          </a:fontRef>
        </p:style>
      </p:cxnSp>
      <p:sp>
        <p:nvSpPr>
          <p:cNvPr id="7" name="Rectangle 6"/>
          <p:cNvSpPr/>
          <p:nvPr/>
        </p:nvSpPr>
        <p:spPr>
          <a:xfrm>
            <a:off x="6072198" y="2062148"/>
            <a:ext cx="2590800" cy="1863725"/>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dirty="0" smtClean="0">
                <a:solidFill>
                  <a:schemeClr val="tx1"/>
                </a:solidFill>
              </a:rPr>
              <a:t>4. Web Handler</a:t>
            </a:r>
            <a:endParaRPr lang="en-GB" sz="1200" dirty="0">
              <a:solidFill>
                <a:schemeClr val="tx1"/>
              </a:solidFill>
            </a:endParaRPr>
          </a:p>
          <a:p>
            <a:pPr>
              <a:buFont typeface="Arial" pitchFamily="34" charset="0"/>
              <a:buChar char="•"/>
            </a:pPr>
            <a:r>
              <a:rPr lang="en-GB" sz="1200" dirty="0" smtClean="0">
                <a:solidFill>
                  <a:schemeClr val="tx1"/>
                </a:solidFill>
              </a:rPr>
              <a:t> </a:t>
            </a:r>
            <a:r>
              <a:rPr lang="en-GB" dirty="0" smtClean="0">
                <a:solidFill>
                  <a:schemeClr val="tx1"/>
                </a:solidFill>
              </a:rPr>
              <a:t>Data-Reader</a:t>
            </a:r>
            <a:br>
              <a:rPr lang="en-GB" dirty="0" smtClean="0">
                <a:solidFill>
                  <a:schemeClr val="tx1"/>
                </a:solidFill>
              </a:rPr>
            </a:br>
            <a:r>
              <a:rPr lang="en-GB" dirty="0" smtClean="0">
                <a:solidFill>
                  <a:schemeClr val="tx1"/>
                </a:solidFill>
              </a:rPr>
              <a:t> (Executes SQL Query)</a:t>
            </a:r>
            <a:r>
              <a:rPr lang="en-GB" sz="1600" dirty="0" smtClean="0">
                <a:solidFill>
                  <a:schemeClr val="tx1"/>
                </a:solidFill>
              </a:rPr>
              <a:t/>
            </a:r>
            <a:br>
              <a:rPr lang="en-GB" sz="1600" dirty="0" smtClean="0">
                <a:solidFill>
                  <a:schemeClr val="tx1"/>
                </a:solidFill>
              </a:rPr>
            </a:br>
            <a:endParaRPr lang="en-GB" sz="1200" dirty="0" smtClean="0">
              <a:solidFill>
                <a:schemeClr val="tx1"/>
              </a:solidFill>
            </a:endParaRPr>
          </a:p>
          <a:p>
            <a:pPr>
              <a:buFont typeface="Arial" pitchFamily="34" charset="0"/>
              <a:buChar char="•"/>
            </a:pPr>
            <a:r>
              <a:rPr lang="en-GB" sz="1600" dirty="0">
                <a:solidFill>
                  <a:schemeClr val="tx1"/>
                </a:solidFill>
              </a:rPr>
              <a:t> </a:t>
            </a:r>
            <a:r>
              <a:rPr lang="en-GB" dirty="0" smtClean="0">
                <a:solidFill>
                  <a:schemeClr val="tx1"/>
                </a:solidFill>
              </a:rPr>
              <a:t>String-Builder</a:t>
            </a:r>
            <a:br>
              <a:rPr lang="en-GB" dirty="0" smtClean="0">
                <a:solidFill>
                  <a:schemeClr val="tx1"/>
                </a:solidFill>
              </a:rPr>
            </a:br>
            <a:r>
              <a:rPr lang="en-GB" dirty="0" smtClean="0">
                <a:solidFill>
                  <a:schemeClr val="tx1"/>
                </a:solidFill>
              </a:rPr>
              <a:t> (Creates JavaScript)</a:t>
            </a:r>
            <a:endParaRPr lang="en-GB" sz="1600" dirty="0" smtClean="0">
              <a:solidFill>
                <a:schemeClr val="tx1"/>
              </a:solidFill>
            </a:endParaRPr>
          </a:p>
          <a:p>
            <a:endParaRPr lang="en-US" sz="1200" dirty="0">
              <a:solidFill>
                <a:schemeClr val="tx1"/>
              </a:solidFill>
            </a:endParaRPr>
          </a:p>
        </p:txBody>
      </p:sp>
      <p:sp>
        <p:nvSpPr>
          <p:cNvPr id="12" name="Title 11"/>
          <p:cNvSpPr>
            <a:spLocks noGrp="1"/>
          </p:cNvSpPr>
          <p:nvPr>
            <p:ph type="title"/>
          </p:nvPr>
        </p:nvSpPr>
        <p:spPr/>
        <p:txBody>
          <a:bodyPr/>
          <a:lstStyle/>
          <a:p>
            <a:r>
              <a:rPr lang="en-GB" dirty="0" smtClean="0"/>
              <a:t>Database Access with AJAX</a:t>
            </a:r>
            <a:endParaRPr lang="en-GB" dirty="0"/>
          </a:p>
        </p:txBody>
      </p:sp>
      <p:pic>
        <p:nvPicPr>
          <p:cNvPr id="7170" name="Picture 2"/>
          <p:cNvPicPr>
            <a:picLocks noChangeAspect="1" noChangeArrowheads="1"/>
          </p:cNvPicPr>
          <p:nvPr/>
        </p:nvPicPr>
        <p:blipFill>
          <a:blip r:embed="rId3"/>
          <a:srcRect l="33784" t="13789"/>
          <a:stretch>
            <a:fillRect/>
          </a:stretch>
        </p:blipFill>
        <p:spPr bwMode="auto">
          <a:xfrm>
            <a:off x="484175" y="2062149"/>
            <a:ext cx="2155874" cy="1863436"/>
          </a:xfrm>
          <a:prstGeom prst="rect">
            <a:avLst/>
          </a:prstGeom>
          <a:noFill/>
          <a:ln w="9525">
            <a:noFill/>
            <a:miter lim="800000"/>
            <a:headEnd/>
            <a:tailEnd/>
          </a:ln>
          <a:effectLst/>
        </p:spPr>
      </p:pic>
      <p:sp>
        <p:nvSpPr>
          <p:cNvPr id="14" name="TextBox 13"/>
          <p:cNvSpPr txBox="1"/>
          <p:nvPr/>
        </p:nvSpPr>
        <p:spPr>
          <a:xfrm>
            <a:off x="395536" y="4000504"/>
            <a:ext cx="2848665" cy="1477328"/>
          </a:xfrm>
          <a:prstGeom prst="rect">
            <a:avLst/>
          </a:prstGeom>
          <a:noFill/>
        </p:spPr>
        <p:txBody>
          <a:bodyPr wrap="none" rtlCol="0">
            <a:spAutoFit/>
          </a:bodyPr>
          <a:lstStyle/>
          <a:p>
            <a:pPr marL="342900" indent="-342900">
              <a:buAutoNum type="arabicPeriod"/>
            </a:pPr>
            <a:r>
              <a:rPr lang="en-GB" dirty="0" smtClean="0"/>
              <a:t>Attach Event </a:t>
            </a:r>
            <a:r>
              <a:rPr lang="en-GB" dirty="0" err="1" smtClean="0"/>
              <a:t>onendpan</a:t>
            </a:r>
            <a:r>
              <a:rPr lang="en-GB" dirty="0" smtClean="0"/>
              <a:t>/</a:t>
            </a:r>
            <a:br>
              <a:rPr lang="en-GB" dirty="0" smtClean="0"/>
            </a:br>
            <a:r>
              <a:rPr lang="en-GB" dirty="0" err="1" smtClean="0"/>
              <a:t>onendzoom</a:t>
            </a:r>
            <a:r>
              <a:rPr lang="en-GB" dirty="0" smtClean="0"/>
              <a:t> to map</a:t>
            </a:r>
            <a:br>
              <a:rPr lang="en-GB" dirty="0" smtClean="0"/>
            </a:br>
            <a:endParaRPr lang="en-GB" dirty="0" smtClean="0"/>
          </a:p>
          <a:p>
            <a:pPr marL="342900" indent="-342900">
              <a:buAutoNum type="arabicPeriod"/>
            </a:pPr>
            <a:r>
              <a:rPr lang="en-GB" dirty="0" smtClean="0"/>
              <a:t>Event fires function to</a:t>
            </a:r>
            <a:br>
              <a:rPr lang="en-GB" dirty="0" smtClean="0"/>
            </a:br>
            <a:r>
              <a:rPr lang="en-GB" dirty="0" smtClean="0"/>
              <a:t>determine bounding box</a:t>
            </a:r>
          </a:p>
        </p:txBody>
      </p:sp>
      <p:sp>
        <p:nvSpPr>
          <p:cNvPr id="25" name="TextBox 24"/>
          <p:cNvSpPr txBox="1"/>
          <p:nvPr/>
        </p:nvSpPr>
        <p:spPr>
          <a:xfrm>
            <a:off x="3643306" y="2430999"/>
            <a:ext cx="1545808" cy="369332"/>
          </a:xfrm>
          <a:prstGeom prst="rect">
            <a:avLst/>
          </a:prstGeom>
          <a:noFill/>
        </p:spPr>
        <p:txBody>
          <a:bodyPr wrap="none" rtlCol="0">
            <a:spAutoFit/>
          </a:bodyPr>
          <a:lstStyle/>
          <a:p>
            <a:r>
              <a:rPr lang="en-GB" dirty="0" smtClean="0"/>
              <a:t>3./5. AJAX-Call</a:t>
            </a:r>
            <a:endParaRPr lang="en-GB" dirty="0"/>
          </a:p>
        </p:txBody>
      </p:sp>
    </p:spTree>
    <p:extLst>
      <p:ext uri="{BB962C8B-B14F-4D97-AF65-F5344CB8AC3E}">
        <p14:creationId xmlns:p14="http://schemas.microsoft.com/office/powerpoint/2010/main" xmlns="" val="2780376045"/>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Performance-Considerations AJAX</a:t>
            </a:r>
            <a:endParaRPr lang="en-GB" dirty="0"/>
          </a:p>
        </p:txBody>
      </p:sp>
      <p:sp>
        <p:nvSpPr>
          <p:cNvPr id="4" name="Content Placeholder 3"/>
          <p:cNvSpPr>
            <a:spLocks noGrp="1"/>
          </p:cNvSpPr>
          <p:nvPr>
            <p:ph idx="1"/>
          </p:nvPr>
        </p:nvSpPr>
        <p:spPr>
          <a:xfrm>
            <a:off x="468312" y="1412875"/>
            <a:ext cx="8218487" cy="1969770"/>
          </a:xfrm>
        </p:spPr>
        <p:txBody>
          <a:bodyPr>
            <a:normAutofit/>
          </a:bodyPr>
          <a:lstStyle/>
          <a:p>
            <a:r>
              <a:rPr lang="en-GB" sz="2000" dirty="0" smtClean="0"/>
              <a:t>More than 1,000 points: Shape-Array</a:t>
            </a:r>
          </a:p>
          <a:p>
            <a:r>
              <a:rPr lang="en-GB" sz="2000" dirty="0" smtClean="0"/>
              <a:t>More than 1,500 points: Server-Side Cluster</a:t>
            </a:r>
          </a:p>
          <a:p>
            <a:r>
              <a:rPr lang="en-GB" sz="2000" dirty="0" smtClean="0"/>
              <a:t>Threshold for panning to reduce load on SQL Server</a:t>
            </a:r>
          </a:p>
          <a:p>
            <a:r>
              <a:rPr lang="en-GB" sz="2000" dirty="0" smtClean="0"/>
              <a:t>Consider Custom layers</a:t>
            </a:r>
          </a:p>
          <a:p>
            <a:endParaRPr lang="en-GB" sz="2000" dirty="0"/>
          </a:p>
        </p:txBody>
      </p:sp>
      <p:pic>
        <p:nvPicPr>
          <p:cNvPr id="1026" name="Picture 2"/>
          <p:cNvPicPr>
            <a:picLocks noChangeAspect="1" noChangeArrowheads="1"/>
          </p:cNvPicPr>
          <p:nvPr/>
        </p:nvPicPr>
        <p:blipFill>
          <a:blip r:embed="rId3"/>
          <a:srcRect/>
          <a:stretch>
            <a:fillRect/>
          </a:stretch>
        </p:blipFill>
        <p:spPr bwMode="auto">
          <a:xfrm>
            <a:off x="468313" y="3098800"/>
            <a:ext cx="8199437" cy="3067050"/>
          </a:xfrm>
          <a:prstGeom prst="rect">
            <a:avLst/>
          </a:prstGeom>
          <a:noFill/>
          <a:ln w="9525">
            <a:noFill/>
            <a:miter lim="800000"/>
            <a:headEnd/>
            <a:tailEnd/>
          </a:ln>
          <a:effectLst/>
        </p:spPr>
      </p:pic>
      <p:sp>
        <p:nvSpPr>
          <p:cNvPr id="5" name="Rounded Rectangle 4"/>
          <p:cNvSpPr/>
          <p:nvPr/>
        </p:nvSpPr>
        <p:spPr>
          <a:xfrm>
            <a:off x="6000760" y="5880098"/>
            <a:ext cx="2714644" cy="97790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solidFill>
                  <a:schemeClr val="tx1"/>
                </a:solidFill>
              </a:rPr>
              <a:t>New since the Version 6.2 </a:t>
            </a:r>
            <a:r>
              <a:rPr lang="en-GB" b="1" u="sng" dirty="0" smtClean="0">
                <a:solidFill>
                  <a:schemeClr val="tx1"/>
                </a:solidFill>
              </a:rPr>
              <a:t>UPDATE</a:t>
            </a:r>
            <a:r>
              <a:rPr lang="en-GB" dirty="0" smtClean="0">
                <a:solidFill>
                  <a:schemeClr val="tx1"/>
                </a:solidFill>
              </a:rPr>
              <a:t> as of April 2009</a:t>
            </a:r>
            <a:endParaRPr lang="en-GB" dirty="0">
              <a:solidFill>
                <a:schemeClr val="tx1"/>
              </a:solidFill>
            </a:endParaRPr>
          </a:p>
        </p:txBody>
      </p:sp>
      <p:cxnSp>
        <p:nvCxnSpPr>
          <p:cNvPr id="7" name="Straight Arrow Connector 6"/>
          <p:cNvCxnSpPr>
            <a:stCxn id="5" idx="0"/>
          </p:cNvCxnSpPr>
          <p:nvPr/>
        </p:nvCxnSpPr>
        <p:spPr>
          <a:xfrm rot="16200000" flipV="1">
            <a:off x="6489723" y="5011739"/>
            <a:ext cx="522272" cy="121444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9" name="Shape 8"/>
          <p:cNvCxnSpPr>
            <a:stCxn id="5" idx="0"/>
          </p:cNvCxnSpPr>
          <p:nvPr/>
        </p:nvCxnSpPr>
        <p:spPr>
          <a:xfrm rot="5400000" flipH="1" flipV="1">
            <a:off x="7239822" y="4618830"/>
            <a:ext cx="1379528" cy="1143008"/>
          </a:xfrm>
          <a:prstGeom prst="bentConnector3">
            <a:avLst>
              <a:gd name="adj1" fmla="val 35054"/>
            </a:avLst>
          </a:prstGeom>
          <a:ln>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xmlns="" val="1190490110"/>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Performance AJAX </a:t>
            </a:r>
            <a:r>
              <a:rPr lang="en-GB" dirty="0" err="1" smtClean="0"/>
              <a:t>vs</a:t>
            </a:r>
            <a:r>
              <a:rPr lang="en-GB" dirty="0" smtClean="0"/>
              <a:t> Silverlight</a:t>
            </a:r>
            <a:endParaRPr lang="en-GB" dirty="0"/>
          </a:p>
        </p:txBody>
      </p:sp>
      <p:graphicFrame>
        <p:nvGraphicFramePr>
          <p:cNvPr id="4" name="Chart 3"/>
          <p:cNvGraphicFramePr/>
          <p:nvPr/>
        </p:nvGraphicFramePr>
        <p:xfrm>
          <a:off x="468313" y="1412875"/>
          <a:ext cx="8207375" cy="482441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xmlns="" val="2364666083"/>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dirty="0" smtClean="0"/>
              <a:t>Bing Maps Shape Layer - Database</a:t>
            </a:r>
            <a:endParaRPr lang="en-GB" dirty="0"/>
          </a:p>
        </p:txBody>
      </p:sp>
      <p:sp>
        <p:nvSpPr>
          <p:cNvPr id="6" name="Subtitle 5"/>
          <p:cNvSpPr>
            <a:spLocks noGrp="1"/>
          </p:cNvSpPr>
          <p:nvPr>
            <p:ph type="subTitle" idx="1"/>
          </p:nvPr>
        </p:nvSpPr>
        <p:spPr/>
        <p:txBody>
          <a:bodyPr/>
          <a:lstStyle/>
          <a:p>
            <a:endParaRPr lang="en-GB"/>
          </a:p>
        </p:txBody>
      </p:sp>
      <p:sp>
        <p:nvSpPr>
          <p:cNvPr id="7" name="Text Placeholder 6"/>
          <p:cNvSpPr>
            <a:spLocks noGrp="1"/>
          </p:cNvSpPr>
          <p:nvPr>
            <p:ph type="body" sz="quarter" idx="10"/>
          </p:nvPr>
        </p:nvSpPr>
        <p:spPr/>
        <p:txBody>
          <a:bodyPr/>
          <a:lstStyle/>
          <a:p>
            <a:r>
              <a:rPr lang="en-GB" dirty="0" smtClean="0"/>
              <a:t>demo</a:t>
            </a:r>
            <a:endParaRPr lang="en-GB" dirty="0"/>
          </a:p>
        </p:txBody>
      </p:sp>
    </p:spTree>
    <p:extLst>
      <p:ext uri="{BB962C8B-B14F-4D97-AF65-F5344CB8AC3E}">
        <p14:creationId xmlns:p14="http://schemas.microsoft.com/office/powerpoint/2010/main" xmlns="" val="3769155961"/>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GB" dirty="0" smtClean="0"/>
              <a:t>Location Intelligence</a:t>
            </a:r>
            <a:endParaRPr lang="en-GB" dirty="0"/>
          </a:p>
        </p:txBody>
      </p:sp>
      <p:sp>
        <p:nvSpPr>
          <p:cNvPr id="4" name="Subtitle 3"/>
          <p:cNvSpPr>
            <a:spLocks noGrp="1"/>
          </p:cNvSpPr>
          <p:nvPr>
            <p:ph type="subTitle" idx="1"/>
          </p:nvPr>
        </p:nvSpPr>
        <p:spPr/>
        <p:txBody>
          <a:bodyPr/>
          <a:lstStyle/>
          <a:p>
            <a:endParaRPr lang="en-GB"/>
          </a:p>
        </p:txBody>
      </p:sp>
    </p:spTree>
    <p:extLst>
      <p:ext uri="{BB962C8B-B14F-4D97-AF65-F5344CB8AC3E}">
        <p14:creationId xmlns:p14="http://schemas.microsoft.com/office/powerpoint/2010/main" xmlns="" val="2271256743"/>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Density Maps / Thematic Maps</a:t>
            </a:r>
            <a:endParaRPr lang="en-GB" dirty="0"/>
          </a:p>
        </p:txBody>
      </p:sp>
      <p:pic>
        <p:nvPicPr>
          <p:cNvPr id="5" name="Picture 2"/>
          <p:cNvPicPr>
            <a:picLocks noChangeAspect="1" noChangeArrowheads="1"/>
          </p:cNvPicPr>
          <p:nvPr/>
        </p:nvPicPr>
        <p:blipFill rotWithShape="1">
          <a:blip r:embed="rId3">
            <a:extLst>
              <a:ext uri="{28A0092B-C50C-407E-A947-70E740481C1C}">
                <a14:useLocalDpi xmlns:a14="http://schemas.microsoft.com/office/drawing/2010/main" xmlns="" val="0"/>
              </a:ext>
            </a:extLst>
          </a:blip>
          <a:srcRect l="22421" r="31591"/>
          <a:stretch/>
        </p:blipFill>
        <p:spPr bwMode="auto">
          <a:xfrm>
            <a:off x="700162" y="1386558"/>
            <a:ext cx="3871838" cy="4315099"/>
          </a:xfrm>
          <a:prstGeom prst="rect">
            <a:avLst/>
          </a:prstGeom>
          <a:noFill/>
          <a:ln>
            <a:noFill/>
          </a:ln>
          <a:effectLst>
            <a:glow rad="228600">
              <a:schemeClr val="accent2">
                <a:satMod val="175000"/>
                <a:alpha val="40000"/>
              </a:schemeClr>
            </a:glow>
            <a:outerShdw dist="35921" dir="2700000" algn="ctr" rotWithShape="0">
              <a:schemeClr val="bg2"/>
            </a:outerShdw>
            <a:reflection blurRad="6350" stA="50000" endA="295" endPos="92000" dist="101600" dir="5400000" sy="-100000" algn="bl" rotWithShape="0"/>
          </a:effectLst>
          <a:scene3d>
            <a:camera prst="perspectiveContrastingRightFacing" fov="4800000">
              <a:rot lat="486000" lon="19530000" rev="174000"/>
            </a:camera>
            <a:lightRig rig="threePt" dir="t"/>
          </a:scene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6" name="Picture 2"/>
          <p:cNvPicPr>
            <a:picLocks noChangeAspect="1" noChangeArrowheads="1"/>
          </p:cNvPicPr>
          <p:nvPr/>
        </p:nvPicPr>
        <p:blipFill rotWithShape="1">
          <a:blip r:embed="rId4">
            <a:extLst>
              <a:ext uri="{28A0092B-C50C-407E-A947-70E740481C1C}">
                <a14:useLocalDpi xmlns:a14="http://schemas.microsoft.com/office/drawing/2010/main" xmlns="" val="0"/>
              </a:ext>
            </a:extLst>
          </a:blip>
          <a:srcRect l="23577" r="30515"/>
          <a:stretch/>
        </p:blipFill>
        <p:spPr bwMode="auto">
          <a:xfrm>
            <a:off x="4553049" y="1420813"/>
            <a:ext cx="3848101" cy="4296025"/>
          </a:xfrm>
          <a:prstGeom prst="rect">
            <a:avLst/>
          </a:prstGeom>
          <a:noFill/>
          <a:ln>
            <a:noFill/>
          </a:ln>
          <a:effectLst>
            <a:glow rad="228600">
              <a:schemeClr val="accent2">
                <a:satMod val="175000"/>
                <a:alpha val="40000"/>
              </a:schemeClr>
            </a:glow>
            <a:outerShdw dist="35921" dir="2700000" algn="ctr" rotWithShape="0">
              <a:schemeClr val="bg2"/>
            </a:outerShdw>
            <a:reflection blurRad="6350" stA="50000" endA="295" endPos="92000" dist="101600" dir="5400000" sy="-100000" algn="bl" rotWithShape="0"/>
          </a:effectLst>
          <a:scene3d>
            <a:camera prst="perspectiveHeroicExtremeLeftFacing"/>
            <a:lightRig rig="threePt" dir="t"/>
          </a:scene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215734825"/>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0" y="5733256"/>
            <a:ext cx="9144000" cy="1124744"/>
          </a:xfrm>
          <a:prstGeom prst="rect">
            <a:avLst/>
          </a:prstGeom>
          <a:solidFill>
            <a:schemeClr val="bg1"/>
          </a:solidFill>
          <a:ln>
            <a:solidFill>
              <a:schemeClr val="bg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 name="Title 1"/>
          <p:cNvSpPr>
            <a:spLocks noGrp="1"/>
          </p:cNvSpPr>
          <p:nvPr>
            <p:ph type="title"/>
          </p:nvPr>
        </p:nvSpPr>
        <p:spPr>
          <a:xfrm>
            <a:off x="381000" y="230188"/>
            <a:ext cx="8382000" cy="664797"/>
          </a:xfrm>
        </p:spPr>
        <p:txBody>
          <a:bodyPr/>
          <a:lstStyle/>
          <a:p>
            <a:r>
              <a:rPr lang="en-GB" dirty="0" smtClean="0"/>
              <a:t>SQL Server 2008 R2 RS</a:t>
            </a:r>
            <a:endParaRPr lang="en-GB" dirty="0"/>
          </a:p>
        </p:txBody>
      </p:sp>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xmlns="" val="0"/>
              </a:ext>
            </a:extLst>
          </a:blip>
          <a:srcRect b="14865"/>
          <a:stretch/>
        </p:blipFill>
        <p:spPr bwMode="auto">
          <a:xfrm>
            <a:off x="381000" y="1420813"/>
            <a:ext cx="8085137" cy="5437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71649895"/>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dirty="0" smtClean="0"/>
              <a:t>Density Maps / Thematic Maps</a:t>
            </a:r>
            <a:endParaRPr lang="en-GB" dirty="0"/>
          </a:p>
        </p:txBody>
      </p:sp>
      <p:sp>
        <p:nvSpPr>
          <p:cNvPr id="6" name="Subtitle 5"/>
          <p:cNvSpPr>
            <a:spLocks noGrp="1"/>
          </p:cNvSpPr>
          <p:nvPr>
            <p:ph type="subTitle" idx="1"/>
          </p:nvPr>
        </p:nvSpPr>
        <p:spPr/>
        <p:txBody>
          <a:bodyPr/>
          <a:lstStyle/>
          <a:p>
            <a:endParaRPr lang="en-GB"/>
          </a:p>
        </p:txBody>
      </p:sp>
      <p:sp>
        <p:nvSpPr>
          <p:cNvPr id="7" name="Text Placeholder 6"/>
          <p:cNvSpPr>
            <a:spLocks noGrp="1"/>
          </p:cNvSpPr>
          <p:nvPr>
            <p:ph type="body" sz="quarter" idx="10"/>
          </p:nvPr>
        </p:nvSpPr>
        <p:spPr/>
        <p:txBody>
          <a:bodyPr/>
          <a:lstStyle/>
          <a:p>
            <a:r>
              <a:rPr lang="en-GB" dirty="0" smtClean="0"/>
              <a:t>demo</a:t>
            </a:r>
            <a:endParaRPr lang="en-GB" dirty="0"/>
          </a:p>
        </p:txBody>
      </p:sp>
    </p:spTree>
    <p:extLst>
      <p:ext uri="{BB962C8B-B14F-4D97-AF65-F5344CB8AC3E}">
        <p14:creationId xmlns:p14="http://schemas.microsoft.com/office/powerpoint/2010/main" xmlns="" val="1561297693"/>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B2C - The Consumer Site</a:t>
            </a:r>
            <a:endParaRPr lang="en-GB" dirty="0"/>
          </a:p>
        </p:txBody>
      </p:sp>
      <p:sp>
        <p:nvSpPr>
          <p:cNvPr id="2" name="Text Placeholder 1"/>
          <p:cNvSpPr>
            <a:spLocks noGrp="1"/>
          </p:cNvSpPr>
          <p:nvPr>
            <p:ph type="body" sz="quarter" idx="10"/>
          </p:nvPr>
        </p:nvSpPr>
        <p:spPr/>
        <p:txBody>
          <a:bodyPr/>
          <a:lstStyle/>
          <a:p>
            <a:r>
              <a:rPr lang="en-GB" dirty="0" smtClean="0"/>
              <a:t>Embedded Maps</a:t>
            </a:r>
            <a:endParaRPr lang="en-GB"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30250" y="1905000"/>
            <a:ext cx="4267200" cy="2987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027252112"/>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GB" dirty="0" smtClean="0"/>
              <a:t>Spatial Analysis with SQL Server 08</a:t>
            </a:r>
            <a:endParaRPr lang="en-GB" dirty="0"/>
          </a:p>
        </p:txBody>
      </p:sp>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xmlns="" val="0"/>
              </a:ext>
            </a:extLst>
          </a:blip>
          <a:srcRect r="52770" b="41862"/>
          <a:stretch/>
        </p:blipFill>
        <p:spPr bwMode="auto">
          <a:xfrm>
            <a:off x="380999" y="1412875"/>
            <a:ext cx="8382001" cy="47736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676672108"/>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dirty="0" smtClean="0"/>
              <a:t>Spatial Analysis</a:t>
            </a:r>
            <a:endParaRPr lang="en-GB" dirty="0"/>
          </a:p>
        </p:txBody>
      </p:sp>
      <p:sp>
        <p:nvSpPr>
          <p:cNvPr id="6" name="Subtitle 5"/>
          <p:cNvSpPr>
            <a:spLocks noGrp="1"/>
          </p:cNvSpPr>
          <p:nvPr>
            <p:ph type="subTitle" idx="1"/>
          </p:nvPr>
        </p:nvSpPr>
        <p:spPr/>
        <p:txBody>
          <a:bodyPr/>
          <a:lstStyle/>
          <a:p>
            <a:endParaRPr lang="en-GB"/>
          </a:p>
        </p:txBody>
      </p:sp>
      <p:sp>
        <p:nvSpPr>
          <p:cNvPr id="7" name="Text Placeholder 6"/>
          <p:cNvSpPr>
            <a:spLocks noGrp="1"/>
          </p:cNvSpPr>
          <p:nvPr>
            <p:ph type="body" sz="quarter" idx="10"/>
          </p:nvPr>
        </p:nvSpPr>
        <p:spPr/>
        <p:txBody>
          <a:bodyPr/>
          <a:lstStyle/>
          <a:p>
            <a:r>
              <a:rPr lang="en-GB" dirty="0" smtClean="0"/>
              <a:t>demo</a:t>
            </a:r>
            <a:endParaRPr lang="en-GB" dirty="0"/>
          </a:p>
        </p:txBody>
      </p:sp>
    </p:spTree>
    <p:extLst>
      <p:ext uri="{BB962C8B-B14F-4D97-AF65-F5344CB8AC3E}">
        <p14:creationId xmlns:p14="http://schemas.microsoft.com/office/powerpoint/2010/main" xmlns="" val="3806609974"/>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question &amp; answer</a:t>
            </a:r>
            <a:endParaRPr lang="en-US" sz="8000" dirty="0"/>
          </a:p>
        </p:txBody>
      </p:sp>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6204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3"/>
          <a:stretch>
            <a:fillRect/>
          </a:stretch>
        </p:blipFill>
        <p:spPr bwMode="black">
          <a:xfrm>
            <a:off x="762000" y="3607054"/>
            <a:ext cx="3624263" cy="738032"/>
          </a:xfrm>
          <a:prstGeom prst="rect">
            <a:avLst/>
          </a:prstGeom>
        </p:spPr>
      </p:pic>
      <p:grpSp>
        <p:nvGrpSpPr>
          <p:cNvPr id="3" name="Group 29"/>
          <p:cNvGrpSpPr/>
          <p:nvPr/>
        </p:nvGrpSpPr>
        <p:grpSpPr>
          <a:xfrm>
            <a:off x="276225" y="1426139"/>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322868"/>
            <a:ext cx="3849547" cy="954107"/>
          </a:xfrm>
          <a:prstGeom prst="rect">
            <a:avLst/>
          </a:prstGeom>
        </p:spPr>
        <p:txBody>
          <a:bodyPr wrap="square">
            <a:spAutoFit/>
          </a:bodyPr>
          <a:lstStyle/>
          <a:p>
            <a:pPr>
              <a:spcBef>
                <a:spcPts val="600"/>
              </a:spcBef>
            </a:pPr>
            <a:r>
              <a:rPr lang="en-US" sz="2000" dirty="0" smtClean="0">
                <a:hlinkClick r:id="rId4"/>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474336"/>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rId5"/>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6"/>
          <a:stretch>
            <a:fillRect/>
          </a:stretch>
        </p:blipFill>
        <p:spPr bwMode="black">
          <a:xfrm>
            <a:off x="914400" y="1281128"/>
            <a:ext cx="2409825" cy="1076325"/>
          </a:xfrm>
          <a:prstGeom prst="rect">
            <a:avLst/>
          </a:prstGeom>
        </p:spPr>
      </p:pic>
      <p:sp>
        <p:nvSpPr>
          <p:cNvPr id="22" name="Rounded Rectangle 21"/>
          <p:cNvSpPr/>
          <p:nvPr/>
        </p:nvSpPr>
        <p:spPr bwMode="auto">
          <a:xfrm>
            <a:off x="461223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7"/>
          <a:stretch>
            <a:fillRect/>
          </a:stretch>
        </p:blipFill>
        <p:spPr bwMode="black">
          <a:xfrm>
            <a:off x="5457615" y="3583086"/>
            <a:ext cx="1857375" cy="942975"/>
          </a:xfrm>
          <a:prstGeom prst="rect">
            <a:avLst/>
          </a:prstGeom>
        </p:spPr>
      </p:pic>
      <p:sp>
        <p:nvSpPr>
          <p:cNvPr id="28" name="Rectangle 27"/>
          <p:cNvSpPr/>
          <p:nvPr/>
        </p:nvSpPr>
        <p:spPr>
          <a:xfrm>
            <a:off x="5457615" y="4474336"/>
            <a:ext cx="3352800" cy="1046440"/>
          </a:xfrm>
          <a:prstGeom prst="rect">
            <a:avLst/>
          </a:prstGeom>
        </p:spPr>
        <p:txBody>
          <a:bodyPr wrap="square">
            <a:spAutoFit/>
          </a:bodyPr>
          <a:lstStyle/>
          <a:p>
            <a:pPr>
              <a:spcBef>
                <a:spcPts val="600"/>
              </a:spcBef>
              <a:tabLst>
                <a:tab pos="1828800" algn="l"/>
              </a:tabLst>
            </a:pPr>
            <a:r>
              <a:rPr lang="en-US" sz="2000" dirty="0" smtClean="0">
                <a:hlinkClick r:id="rId8"/>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4" name="Group 29"/>
          <p:cNvGrpSpPr/>
          <p:nvPr/>
        </p:nvGrpSpPr>
        <p:grpSpPr>
          <a:xfrm>
            <a:off x="276225" y="3758636"/>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664111"/>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5" name="Group 43"/>
          <p:cNvGrpSpPr/>
          <p:nvPr/>
        </p:nvGrpSpPr>
        <p:grpSpPr>
          <a:xfrm>
            <a:off x="4800600" y="3758636"/>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606236"/>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6" name="Group 29"/>
          <p:cNvGrpSpPr/>
          <p:nvPr/>
        </p:nvGrpSpPr>
        <p:grpSpPr>
          <a:xfrm>
            <a:off x="4761140" y="1426139"/>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Rectangle 56"/>
          <p:cNvSpPr/>
          <p:nvPr/>
        </p:nvSpPr>
        <p:spPr>
          <a:xfrm>
            <a:off x="4629872" y="2322868"/>
            <a:ext cx="4514127" cy="954107"/>
          </a:xfrm>
          <a:prstGeom prst="rect">
            <a:avLst/>
          </a:prstGeom>
        </p:spPr>
        <p:txBody>
          <a:bodyPr wrap="square">
            <a:spAutoFit/>
          </a:bodyPr>
          <a:lstStyle/>
          <a:p>
            <a:pPr>
              <a:spcBef>
                <a:spcPts val="600"/>
              </a:spcBef>
            </a:pPr>
            <a:r>
              <a:rPr lang="en-US" sz="2000" dirty="0" smtClean="0">
                <a:hlinkClick r:id="rId9"/>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a:t>Resources</a:t>
            </a:r>
          </a:p>
        </p:txBody>
      </p:sp>
      <p:grpSp>
        <p:nvGrpSpPr>
          <p:cNvPr id="58" name="Group 57"/>
          <p:cNvGrpSpPr/>
          <p:nvPr/>
        </p:nvGrpSpPr>
        <p:grpSpPr bwMode="black">
          <a:xfrm>
            <a:off x="5457615" y="1234828"/>
            <a:ext cx="3477054" cy="771334"/>
            <a:chOff x="5561787" y="0"/>
            <a:chExt cx="3477054" cy="771334"/>
          </a:xfrm>
        </p:grpSpPr>
        <p:pic>
          <p:nvPicPr>
            <p:cNvPr id="56" name="Picture 55" descr="ms_Learning_w.eps"/>
            <p:cNvPicPr>
              <a:picLocks noChangeAspect="1"/>
            </p:cNvPicPr>
            <p:nvPr/>
          </p:nvPicPr>
          <p:blipFill>
            <a:blip r:embed="rId10"/>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1"/>
            <a:srcRect/>
            <a:stretch>
              <a:fillRect/>
            </a:stretch>
          </p:blipFill>
          <p:spPr bwMode="black">
            <a:xfrm>
              <a:off x="5561787" y="254642"/>
              <a:ext cx="1693646" cy="312516"/>
            </a:xfrm>
            <a:prstGeom prst="rect">
              <a:avLst/>
            </a:prstGeom>
            <a:noFill/>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p:txBody>
          <a:bodyPr/>
          <a:lstStyle/>
          <a:p>
            <a:r>
              <a:rPr smtClean="0"/>
              <a:t>Track Resources</a:t>
            </a:r>
            <a:endParaRPr lang="en-US" dirty="0"/>
          </a:p>
        </p:txBody>
      </p:sp>
      <p:sp>
        <p:nvSpPr>
          <p:cNvPr id="27" name="Content Placeholder 26"/>
          <p:cNvSpPr>
            <a:spLocks noGrp="1"/>
          </p:cNvSpPr>
          <p:nvPr>
            <p:ph sz="quarter" idx="10"/>
          </p:nvPr>
        </p:nvSpPr>
        <p:spPr>
          <a:xfrm>
            <a:off x="381000" y="1412776"/>
            <a:ext cx="8385048" cy="685800"/>
          </a:xfrm>
        </p:spPr>
        <p:txBody>
          <a:bodyPr/>
          <a:lstStyle/>
          <a:p>
            <a:r>
              <a:rPr dirty="0" smtClean="0">
                <a:hlinkClick r:id="rId3"/>
              </a:rPr>
              <a:t>Bing Maps for Developers</a:t>
            </a:r>
            <a:endParaRPr dirty="0"/>
          </a:p>
        </p:txBody>
      </p:sp>
      <p:sp>
        <p:nvSpPr>
          <p:cNvPr id="28" name="Content Placeholder 27"/>
          <p:cNvSpPr>
            <a:spLocks noGrp="1"/>
          </p:cNvSpPr>
          <p:nvPr>
            <p:ph sz="quarter" idx="11"/>
          </p:nvPr>
        </p:nvSpPr>
        <p:spPr>
          <a:xfrm>
            <a:off x="381000" y="2345738"/>
            <a:ext cx="8385048" cy="685800"/>
          </a:xfrm>
        </p:spPr>
        <p:txBody>
          <a:bodyPr/>
          <a:lstStyle/>
          <a:p>
            <a:r>
              <a:rPr dirty="0" smtClean="0">
                <a:hlinkClick r:id="rId4"/>
              </a:rPr>
              <a:t>MapCruncher for Bing Maps</a:t>
            </a:r>
            <a:endParaRPr dirty="0"/>
          </a:p>
        </p:txBody>
      </p:sp>
      <p:sp>
        <p:nvSpPr>
          <p:cNvPr id="29" name="Content Placeholder 28"/>
          <p:cNvSpPr>
            <a:spLocks noGrp="1"/>
          </p:cNvSpPr>
          <p:nvPr>
            <p:ph sz="quarter" idx="12"/>
          </p:nvPr>
        </p:nvSpPr>
        <p:spPr>
          <a:xfrm>
            <a:off x="381000" y="3278700"/>
            <a:ext cx="8385048" cy="685800"/>
          </a:xfrm>
        </p:spPr>
        <p:txBody>
          <a:bodyPr/>
          <a:lstStyle/>
          <a:p>
            <a:r>
              <a:rPr dirty="0" smtClean="0">
                <a:hlinkClick r:id="rId5"/>
              </a:rPr>
              <a:t>Image Composite Editor (ICE)</a:t>
            </a:r>
            <a:endParaRPr dirty="0"/>
          </a:p>
        </p:txBody>
      </p:sp>
      <p:sp>
        <p:nvSpPr>
          <p:cNvPr id="7" name="Content Placeholder 28"/>
          <p:cNvSpPr txBox="1">
            <a:spLocks/>
          </p:cNvSpPr>
          <p:nvPr/>
        </p:nvSpPr>
        <p:spPr>
          <a:xfrm>
            <a:off x="363416" y="4222546"/>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vert="horz" wrap="square" lIns="0" tIns="0" rIns="0" bIns="0" rtlCol="0" anchor="ctr" anchorCtr="0">
            <a:noAutofit/>
          </a:bodyPr>
          <a:lstStyle>
            <a:lvl1pPr marL="0" indent="-396875" algn="l" defTabSz="914099" rtl="0" eaLnBrk="1" fontAlgn="base" latinLnBrk="0" hangingPunct="1">
              <a:lnSpc>
                <a:spcPct val="90000"/>
              </a:lnSpc>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6"/>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hlinkClick r:id="rId7"/>
              </a:rPr>
              <a:t>Photosynth</a:t>
            </a:r>
            <a:endParaRPr lang="en-GB" dirty="0"/>
          </a:p>
        </p:txBody>
      </p:sp>
      <p:sp>
        <p:nvSpPr>
          <p:cNvPr id="9" name="Content Placeholder 28"/>
          <p:cNvSpPr txBox="1">
            <a:spLocks/>
          </p:cNvSpPr>
          <p:nvPr/>
        </p:nvSpPr>
        <p:spPr>
          <a:xfrm>
            <a:off x="363416" y="522920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vert="horz" wrap="square" lIns="0" tIns="0" rIns="0" bIns="0" rtlCol="0" anchor="ctr" anchorCtr="0">
            <a:noAutofit/>
          </a:bodyPr>
          <a:lstStyle>
            <a:lvl1pPr marL="0" indent="-396875" algn="l" defTabSz="914099" rtl="0" eaLnBrk="1" fontAlgn="base" latinLnBrk="0" hangingPunct="1">
              <a:lnSpc>
                <a:spcPct val="90000"/>
              </a:lnSpc>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6"/>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hlinkClick r:id="rId8"/>
              </a:rPr>
              <a:t>My Blog</a:t>
            </a:r>
            <a:endParaRPr lang="en-GB" dirty="0"/>
          </a:p>
        </p:txBody>
      </p:sp>
    </p:spTree>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B2C - The Consumer Site</a:t>
            </a:r>
            <a:endParaRPr lang="en-GB" dirty="0"/>
          </a:p>
        </p:txBody>
      </p:sp>
      <p:sp>
        <p:nvSpPr>
          <p:cNvPr id="2" name="Text Placeholder 1"/>
          <p:cNvSpPr>
            <a:spLocks noGrp="1"/>
          </p:cNvSpPr>
          <p:nvPr>
            <p:ph type="body" sz="quarter" idx="10"/>
          </p:nvPr>
        </p:nvSpPr>
        <p:spPr/>
        <p:txBody>
          <a:bodyPr/>
          <a:lstStyle/>
          <a:p>
            <a:r>
              <a:rPr lang="en-GB" dirty="0" smtClean="0"/>
              <a:t>Embedded Maps</a:t>
            </a:r>
            <a:endParaRPr lang="en-GB"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30250" y="1905000"/>
            <a:ext cx="4267200" cy="2987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195736" y="2170113"/>
            <a:ext cx="5311775" cy="4016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9186605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B2C - The Consumer Site</a:t>
            </a:r>
            <a:endParaRPr lang="en-GB" dirty="0"/>
          </a:p>
        </p:txBody>
      </p:sp>
      <p:sp>
        <p:nvSpPr>
          <p:cNvPr id="2" name="Text Placeholder 1"/>
          <p:cNvSpPr>
            <a:spLocks noGrp="1"/>
          </p:cNvSpPr>
          <p:nvPr>
            <p:ph type="body" sz="quarter" idx="10"/>
          </p:nvPr>
        </p:nvSpPr>
        <p:spPr/>
        <p:txBody>
          <a:bodyPr/>
          <a:lstStyle/>
          <a:p>
            <a:r>
              <a:rPr lang="en-GB" dirty="0" smtClean="0"/>
              <a:t>Embedded Maps</a:t>
            </a:r>
            <a:endParaRPr lang="en-GB"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30250" y="1905000"/>
            <a:ext cx="4267200" cy="2987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195736" y="2170113"/>
            <a:ext cx="5311775" cy="4016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3116263" y="2338387"/>
            <a:ext cx="6027737" cy="45196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02246197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B2C - The Consumer Site</a:t>
            </a:r>
            <a:endParaRPr lang="en-GB" dirty="0"/>
          </a:p>
        </p:txBody>
      </p:sp>
      <p:sp>
        <p:nvSpPr>
          <p:cNvPr id="2" name="Text Placeholder 1"/>
          <p:cNvSpPr>
            <a:spLocks noGrp="1"/>
          </p:cNvSpPr>
          <p:nvPr>
            <p:ph type="body" sz="quarter" idx="10"/>
          </p:nvPr>
        </p:nvSpPr>
        <p:spPr/>
        <p:txBody>
          <a:bodyPr/>
          <a:lstStyle/>
          <a:p>
            <a:r>
              <a:rPr lang="en-GB" dirty="0" smtClean="0"/>
              <a:t>Embedded Maps</a:t>
            </a:r>
          </a:p>
          <a:p>
            <a:r>
              <a:rPr lang="en-GB" dirty="0" smtClean="0"/>
              <a:t>Multimap Migration</a:t>
            </a:r>
            <a:endParaRPr lang="en-GB" dirty="0"/>
          </a:p>
        </p:txBody>
      </p:sp>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xmlns="" val="0"/>
              </a:ext>
            </a:extLst>
          </a:blip>
          <a:srcRect b="6833"/>
          <a:stretch/>
        </p:blipFill>
        <p:spPr bwMode="auto">
          <a:xfrm>
            <a:off x="389409" y="2355850"/>
            <a:ext cx="8432800" cy="4502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327815529"/>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B2C - The Consumer Site</a:t>
            </a:r>
            <a:endParaRPr lang="en-GB" dirty="0"/>
          </a:p>
        </p:txBody>
      </p:sp>
      <p:sp>
        <p:nvSpPr>
          <p:cNvPr id="2" name="Text Placeholder 1"/>
          <p:cNvSpPr>
            <a:spLocks noGrp="1"/>
          </p:cNvSpPr>
          <p:nvPr>
            <p:ph type="body" sz="quarter" idx="10"/>
          </p:nvPr>
        </p:nvSpPr>
        <p:spPr/>
        <p:txBody>
          <a:bodyPr/>
          <a:lstStyle/>
          <a:p>
            <a:r>
              <a:rPr lang="en-GB" dirty="0" smtClean="0"/>
              <a:t>Embedded Maps</a:t>
            </a:r>
          </a:p>
          <a:p>
            <a:r>
              <a:rPr lang="en-GB" dirty="0" smtClean="0"/>
              <a:t>Multimap Migration</a:t>
            </a:r>
            <a:endParaRPr lang="en-GB" dirty="0"/>
          </a:p>
        </p:txBody>
      </p:sp>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xmlns="" val="0"/>
              </a:ext>
            </a:extLst>
          </a:blip>
          <a:srcRect b="6833"/>
          <a:stretch/>
        </p:blipFill>
        <p:spPr bwMode="auto">
          <a:xfrm>
            <a:off x="381000" y="2355850"/>
            <a:ext cx="8439150" cy="4502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856575168"/>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09_Europe">
  <a:themeElements>
    <a:clrScheme name="Custom 1">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F3EB4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outs:outSpaceData xmlns:outs="http://schemas.microsoft.com/office/2009/outspace/metadata">
  <outs:relatedDates>
    <outs:relatedDate>
      <outs:type>3</outs:type>
      <outs:displayName>Last Modified</outs:displayName>
      <outs:dateTime>2009-03-17T17:03:37Z</outs:dateTime>
      <outs:isPinned>true</outs:isPinned>
    </outs:relatedDate>
    <outs:relatedDate>
      <outs:type>2</outs:type>
      <outs:displayName>Created</outs:displayName>
      <outs:dateTime>2009-03-17T17:00:19Z</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Pennie</outs:displayName>
          <outs:accountName/>
        </outs:relatedPerson>
      </outs:people>
      <outs:source>0</outs:source>
      <outs:isPinned>true</outs:isPinned>
    </outs:relatedPeopleItem>
    <outs:relatedPeopleItem>
      <outs:category>Last modified by</outs:category>
      <outs:people>
        <outs:relatedPerson>
          <outs:displayName>Pennie</outs:displayName>
          <outs:accountName/>
        </outs:relatedPerson>
      </outs:people>
      <outs:source>0</outs:source>
      <outs:isPinned>true</outs:isPinned>
    </outs:relatedPeopleItem>
    <outs:relatedPeopleItem>
      <outs:category>Manager</outs:category>
      <outs:people>
        <outs:relatedPerson>
          <outs:displayName>&lt;Content Manager Name Here&gt;</outs:displayName>
          <outs:accountName/>
        </outs:relatedPerson>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8</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propertyMetadataList>
  <outs:corruptMetadataWasLost/>
</outs:outSpaceData>
</file>

<file path=customXml/itemProps1.xml><?xml version="1.0" encoding="utf-8"?>
<ds:datastoreItem xmlns:ds="http://schemas.openxmlformats.org/officeDocument/2006/customXml" ds:itemID="{91B8B2B6-1471-41F0-ABD2-BFCE86B884DA}">
  <ds:schemaRefs>
    <ds:schemaRef ds:uri="http://schemas.microsoft.com/office/2009/outspace/metadata"/>
  </ds:schemaRefs>
</ds:datastoreItem>
</file>

<file path=docProps/app.xml><?xml version="1.0" encoding="utf-8"?>
<Properties xmlns="http://schemas.openxmlformats.org/officeDocument/2006/extended-properties" xmlns:vt="http://schemas.openxmlformats.org/officeDocument/2006/docPropsVTypes">
  <Template/>
  <TotalTime>774</TotalTime>
  <Words>726</Words>
  <Application>Microsoft Office PowerPoint</Application>
  <PresentationFormat>On-screen Show (4:3)</PresentationFormat>
  <Paragraphs>178</Paragraphs>
  <Slides>56</Slides>
  <Notes>55</Notes>
  <HiddenSlides>0</HiddenSlides>
  <MMClips>0</MMClips>
  <ScaleCrop>false</ScaleCrop>
  <HeadingPairs>
    <vt:vector size="4" baseType="variant">
      <vt:variant>
        <vt:lpstr>Theme</vt:lpstr>
      </vt:variant>
      <vt:variant>
        <vt:i4>2</vt:i4>
      </vt:variant>
      <vt:variant>
        <vt:lpstr>Slide Titles</vt:lpstr>
      </vt:variant>
      <vt:variant>
        <vt:i4>56</vt:i4>
      </vt:variant>
    </vt:vector>
  </HeadingPairs>
  <TitlesOfParts>
    <vt:vector size="58" baseType="lpstr">
      <vt:lpstr>TechEd09_Europe</vt:lpstr>
      <vt:lpstr>TechEd09_Europe template</vt:lpstr>
      <vt:lpstr>Slide 1</vt:lpstr>
      <vt:lpstr>Enhancing the Mapping Experience with Bing Maps</vt:lpstr>
      <vt:lpstr>Bing Maps Wave 14</vt:lpstr>
      <vt:lpstr>B2B &amp; B2C</vt:lpstr>
      <vt:lpstr>B2C - The Consumer Site</vt:lpstr>
      <vt:lpstr>B2C - The Consumer Site</vt:lpstr>
      <vt:lpstr>B2C - The Consumer Site</vt:lpstr>
      <vt:lpstr>B2C - The Consumer Site</vt:lpstr>
      <vt:lpstr>B2C - The Consumer Site</vt:lpstr>
      <vt:lpstr>B2C - The Consumer Site</vt:lpstr>
      <vt:lpstr>B2C - The Consumer Site</vt:lpstr>
      <vt:lpstr>B2C - The Consumer Site</vt:lpstr>
      <vt:lpstr>B2B – For the Business</vt:lpstr>
      <vt:lpstr>B2B – For the Business</vt:lpstr>
      <vt:lpstr>B2B – For the Business</vt:lpstr>
      <vt:lpstr>Bing Maps Silverlight</vt:lpstr>
      <vt:lpstr>Why Silverlight?</vt:lpstr>
      <vt:lpstr>What does it mean for Bing Maps?</vt:lpstr>
      <vt:lpstr>Performance</vt:lpstr>
      <vt:lpstr>What does it mean for Bing Maps?</vt:lpstr>
      <vt:lpstr>The Right Tool for the Right Person</vt:lpstr>
      <vt:lpstr>Photosynth</vt:lpstr>
      <vt:lpstr>Bing Maps Updates</vt:lpstr>
      <vt:lpstr>Developing with  Bing Maps</vt:lpstr>
      <vt:lpstr>The Success of the Digital Globes</vt:lpstr>
      <vt:lpstr>Interactive SDK (AJAX, Silverlight)</vt:lpstr>
      <vt:lpstr>Neogeography</vt:lpstr>
      <vt:lpstr>Bing Maps for Enterprise</vt:lpstr>
      <vt:lpstr>What types of data can we use?</vt:lpstr>
      <vt:lpstr>Slide 30</vt:lpstr>
      <vt:lpstr>The Bing Maps Tile System</vt:lpstr>
      <vt:lpstr>Bing Maps Tile Layer</vt:lpstr>
      <vt:lpstr>MapCruncher</vt:lpstr>
      <vt:lpstr>Bing Maps Tile Layer</vt:lpstr>
      <vt:lpstr>Bing Maps Tile Layer</vt:lpstr>
      <vt:lpstr>Slide 36</vt:lpstr>
      <vt:lpstr>Bing Maps Shape Layer</vt:lpstr>
      <vt:lpstr>Bing Maps Shape Layer</vt:lpstr>
      <vt:lpstr>Bing Maps Shape Layer</vt:lpstr>
      <vt:lpstr>GeoRSS / KML / KMZ / GPX</vt:lpstr>
      <vt:lpstr>Bing Maps Shape Layer - GeoRSS</vt:lpstr>
      <vt:lpstr>Database Access with AJAX</vt:lpstr>
      <vt:lpstr>Performance-Considerations AJAX</vt:lpstr>
      <vt:lpstr>Performance AJAX vs Silverlight</vt:lpstr>
      <vt:lpstr>Bing Maps Shape Layer - Database</vt:lpstr>
      <vt:lpstr>Location Intelligence</vt:lpstr>
      <vt:lpstr>Density Maps / Thematic Maps</vt:lpstr>
      <vt:lpstr>SQL Server 2008 R2 RS</vt:lpstr>
      <vt:lpstr>Density Maps / Thematic Maps</vt:lpstr>
      <vt:lpstr>Spatial Analysis with SQL Server 08</vt:lpstr>
      <vt:lpstr>Spatial Analysis</vt:lpstr>
      <vt:lpstr>Slide 52</vt:lpstr>
      <vt:lpstr>Resources</vt:lpstr>
      <vt:lpstr>Track Resources</vt:lpstr>
      <vt:lpstr>Slide 55</vt:lpstr>
      <vt:lpstr>Slide 56</vt:lpstr>
    </vt:vector>
  </TitlesOfParts>
  <Manager>&lt;Content Manager Name Here&gt;</Manager>
  <Company>Microsoft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tech·ed Europe 2009</dc:subject>
  <dc:creator>Johannes Kebeck</dc:creator>
  <dc:description>tech·ed Europe 2009</dc:description>
  <cp:lastModifiedBy>cn_user</cp:lastModifiedBy>
  <cp:revision>54</cp:revision>
  <dcterms:created xsi:type="dcterms:W3CDTF">2009-11-09T21:40:43Z</dcterms:created>
  <dcterms:modified xsi:type="dcterms:W3CDTF">2009-11-12T08:09:32Z</dcterms:modified>
</cp:coreProperties>
</file>