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7" r:id="rId2"/>
  </p:sldMasterIdLst>
  <p:notesMasterIdLst>
    <p:notesMasterId r:id="rId33"/>
  </p:notesMasterIdLst>
  <p:handoutMasterIdLst>
    <p:handoutMasterId r:id="rId34"/>
  </p:handoutMasterIdLst>
  <p:sldIdLst>
    <p:sldId id="256" r:id="rId3"/>
    <p:sldId id="257" r:id="rId4"/>
    <p:sldId id="325" r:id="rId5"/>
    <p:sldId id="318" r:id="rId6"/>
    <p:sldId id="319" r:id="rId7"/>
    <p:sldId id="320" r:id="rId8"/>
    <p:sldId id="321" r:id="rId9"/>
    <p:sldId id="317" r:id="rId10"/>
    <p:sldId id="316" r:id="rId11"/>
    <p:sldId id="326" r:id="rId12"/>
    <p:sldId id="327" r:id="rId13"/>
    <p:sldId id="323" r:id="rId14"/>
    <p:sldId id="324" r:id="rId15"/>
    <p:sldId id="298" r:id="rId16"/>
    <p:sldId id="299" r:id="rId17"/>
    <p:sldId id="300" r:id="rId18"/>
    <p:sldId id="301" r:id="rId19"/>
    <p:sldId id="303" r:id="rId20"/>
    <p:sldId id="304" r:id="rId21"/>
    <p:sldId id="305" r:id="rId22"/>
    <p:sldId id="306" r:id="rId23"/>
    <p:sldId id="307" r:id="rId24"/>
    <p:sldId id="310" r:id="rId25"/>
    <p:sldId id="311" r:id="rId26"/>
    <p:sldId id="312" r:id="rId27"/>
    <p:sldId id="328" r:id="rId28"/>
    <p:sldId id="274" r:id="rId29"/>
    <p:sldId id="282" r:id="rId30"/>
    <p:sldId id="329" r:id="rId31"/>
    <p:sldId id="280" r:id="rId32"/>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6" autoAdjust="0"/>
    <p:restoredTop sz="96105" autoAdjust="0"/>
  </p:normalViewPr>
  <p:slideViewPr>
    <p:cSldViewPr snapToGrid="0">
      <p:cViewPr varScale="1">
        <p:scale>
          <a:sx n="104" d="100"/>
          <a:sy n="104" d="100"/>
        </p:scale>
        <p:origin x="-276"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2" d="100"/>
          <a:sy n="82" d="100"/>
        </p:scale>
        <p:origin x="-2064"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10/11/2009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wia303_walther.pptx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charset="0"/>
              <a:buNone/>
            </a:pPr>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www.asp.net/ajax" TargetMode="External"/><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hyperlink" Target="http://channel9.msdn.com/learn/"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6.png"/><Relationship Id="rId7" Type="http://schemas.openxmlformats.org/officeDocument/2006/relationships/image" Target="../media/image8.pn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7.png"/><Relationship Id="rId11" Type="http://schemas.openxmlformats.org/officeDocument/2006/relationships/image" Target="../media/image10.png"/><Relationship Id="rId5" Type="http://schemas.openxmlformats.org/officeDocument/2006/relationships/hyperlink" Target="http://microsoft.com/technet" TargetMode="External"/><Relationship Id="rId10" Type="http://schemas.openxmlformats.org/officeDocument/2006/relationships/image" Target="../media/image9.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Microsoft Ajax </a:t>
            </a:r>
            <a:r>
              <a:rPr lang="en-US" dirty="0" err="1" smtClean="0"/>
              <a:t>Minifier</a:t>
            </a:r>
            <a:endParaRPr lang="en-US" dirty="0"/>
          </a:p>
        </p:txBody>
      </p:sp>
      <p:sp>
        <p:nvSpPr>
          <p:cNvPr id="3" name="Text Placeholder 2"/>
          <p:cNvSpPr>
            <a:spLocks noGrp="1"/>
          </p:cNvSpPr>
          <p:nvPr>
            <p:ph type="body" sz="quarter" idx="10"/>
          </p:nvPr>
        </p:nvSpPr>
        <p:spPr>
          <a:xfrm>
            <a:off x="381000" y="1411551"/>
            <a:ext cx="8382000" cy="4557733"/>
          </a:xfrm>
        </p:spPr>
        <p:txBody>
          <a:bodyPr/>
          <a:lstStyle/>
          <a:p>
            <a:pPr>
              <a:buNone/>
            </a:pPr>
            <a:endParaRPr lang="en-US" dirty="0" smtClean="0"/>
          </a:p>
          <a:p>
            <a:pPr>
              <a:buNone/>
            </a:pPr>
            <a:endParaRPr lang="en-US" dirty="0" smtClean="0"/>
          </a:p>
          <a:p>
            <a:pPr lvl="1"/>
            <a:r>
              <a:rPr lang="en-US" b="1" i="1" dirty="0" smtClean="0"/>
              <a:t>Command Line Tool</a:t>
            </a:r>
            <a:endParaRPr lang="en-US" dirty="0" smtClean="0"/>
          </a:p>
          <a:p>
            <a:pPr lvl="1">
              <a:buNone/>
            </a:pPr>
            <a:endParaRPr lang="en-US" dirty="0" smtClean="0"/>
          </a:p>
          <a:p>
            <a:pPr lvl="1"/>
            <a:r>
              <a:rPr lang="en-US" b="1" i="1" dirty="0" err="1" smtClean="0"/>
              <a:t>MSBuild</a:t>
            </a:r>
            <a:r>
              <a:rPr lang="en-US" b="1" i="1" dirty="0" smtClean="0"/>
              <a:t> Task</a:t>
            </a:r>
          </a:p>
          <a:p>
            <a:pPr lvl="1">
              <a:buNone/>
            </a:pPr>
            <a:endParaRPr lang="en-US" b="1" i="1" dirty="0" smtClean="0"/>
          </a:p>
          <a:p>
            <a:pPr lvl="1"/>
            <a:r>
              <a:rPr lang="en-US" b="1" i="1" dirty="0" smtClean="0"/>
              <a:t>Component</a:t>
            </a:r>
            <a:endParaRPr lang="en-US" dirty="0" smtClean="0"/>
          </a:p>
          <a:p>
            <a:endParaRPr lang="en-US"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smtClean="0"/>
              <a:t>Using the Microsoft Ajax </a:t>
            </a:r>
            <a:r>
              <a:rPr lang="en-US" sz="3600" dirty="0" err="1" smtClean="0"/>
              <a:t>Minifier</a:t>
            </a:r>
            <a:r>
              <a:rPr lang="en-US" sz="3600" dirty="0" smtClean="0"/>
              <a:t> </a:t>
            </a:r>
            <a:endParaRPr lang="en-US" sz="3600"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p>
            <a:r>
              <a:rPr lang="en-US" dirty="0" smtClean="0"/>
              <a:t>Microsoft Ajax Library</a:t>
            </a:r>
            <a:endParaRPr lang="en-US" dirty="0"/>
          </a:p>
        </p:txBody>
      </p:sp>
      <p:sp>
        <p:nvSpPr>
          <p:cNvPr id="3" name="Text Placeholder 2"/>
          <p:cNvSpPr>
            <a:spLocks noGrp="1"/>
          </p:cNvSpPr>
          <p:nvPr>
            <p:ph type="body" sz="quarter" idx="10"/>
          </p:nvPr>
        </p:nvSpPr>
        <p:spPr>
          <a:xfrm>
            <a:off x="381000" y="1447799"/>
            <a:ext cx="8382000" cy="4278094"/>
          </a:xfrm>
        </p:spPr>
        <p:txBody>
          <a:bodyPr/>
          <a:lstStyle/>
          <a:p>
            <a:pPr>
              <a:buNone/>
            </a:pPr>
            <a:r>
              <a:rPr lang="en-US" dirty="0" smtClean="0"/>
              <a:t>	Rich library for building Ajax applications:</a:t>
            </a:r>
          </a:p>
          <a:p>
            <a:pPr lvl="1"/>
            <a:endParaRPr lang="en-US" dirty="0" smtClean="0"/>
          </a:p>
          <a:p>
            <a:pPr lvl="2"/>
            <a:r>
              <a:rPr lang="en-US" dirty="0" smtClean="0"/>
              <a:t>Compatible with all modern browsers including Microsoft Internet Explorer, Google Chrome, Apple Safari, Opera, and Mozilla Firefox.</a:t>
            </a:r>
          </a:p>
          <a:p>
            <a:pPr lvl="2"/>
            <a:endParaRPr lang="en-US" dirty="0" smtClean="0"/>
          </a:p>
          <a:p>
            <a:pPr lvl="2"/>
            <a:r>
              <a:rPr lang="en-US" dirty="0" smtClean="0"/>
              <a:t>Includes a rich set of server-side controls for ASP.NET Web Forms developers.</a:t>
            </a:r>
          </a:p>
          <a:p>
            <a:pPr lvl="2"/>
            <a:endParaRPr lang="en-US" dirty="0" smtClean="0"/>
          </a:p>
          <a:p>
            <a:pPr lvl="2"/>
            <a:r>
              <a:rPr lang="en-US" dirty="0" smtClean="0"/>
              <a:t>Includes pure client library for ASP.NET MVC, PHP, or pure HTML applications.</a:t>
            </a:r>
            <a:endParaRPr lang="en-US"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p>
            <a:r>
              <a:rPr lang="en-US" dirty="0" smtClean="0"/>
              <a:t>Microsoft Ajax Library Features</a:t>
            </a:r>
            <a:endParaRPr lang="en-US" dirty="0"/>
          </a:p>
        </p:txBody>
      </p:sp>
      <p:sp>
        <p:nvSpPr>
          <p:cNvPr id="3" name="Text Placeholder 2"/>
          <p:cNvSpPr>
            <a:spLocks noGrp="1"/>
          </p:cNvSpPr>
          <p:nvPr>
            <p:ph type="body" sz="quarter" idx="10"/>
          </p:nvPr>
        </p:nvSpPr>
        <p:spPr>
          <a:xfrm>
            <a:off x="381000" y="1447799"/>
            <a:ext cx="8382000" cy="2351413"/>
          </a:xfrm>
        </p:spPr>
        <p:txBody>
          <a:bodyPr/>
          <a:lstStyle/>
          <a:p>
            <a:pPr lvl="1"/>
            <a:r>
              <a:rPr lang="en-US" dirty="0" smtClean="0"/>
              <a:t>Powerful Client Data Access Library</a:t>
            </a:r>
          </a:p>
          <a:p>
            <a:pPr lvl="1"/>
            <a:endParaRPr lang="en-US" dirty="0" smtClean="0"/>
          </a:p>
          <a:p>
            <a:pPr lvl="1"/>
            <a:r>
              <a:rPr lang="en-US" dirty="0" smtClean="0"/>
              <a:t>Client Script Loader</a:t>
            </a:r>
          </a:p>
          <a:p>
            <a:pPr lvl="1"/>
            <a:endParaRPr lang="en-US" dirty="0" smtClean="0"/>
          </a:p>
          <a:p>
            <a:pPr lvl="1"/>
            <a:r>
              <a:rPr lang="en-US" dirty="0" smtClean="0"/>
              <a:t>Seamless </a:t>
            </a:r>
            <a:r>
              <a:rPr lang="en-US" dirty="0" err="1" smtClean="0"/>
              <a:t>jQuery</a:t>
            </a:r>
            <a:r>
              <a:rPr lang="en-US" dirty="0" smtClean="0"/>
              <a:t> Integration</a:t>
            </a:r>
            <a:endParaRPr lang="en-US" dirty="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p>
            <a:r>
              <a:rPr lang="en-US" dirty="0" smtClean="0"/>
              <a:t>Powerful Client Data Access Library</a:t>
            </a:r>
            <a:endParaRPr lang="en-US" dirty="0"/>
          </a:p>
        </p:txBody>
      </p:sp>
      <p:sp>
        <p:nvSpPr>
          <p:cNvPr id="3" name="Text Placeholder 2"/>
          <p:cNvSpPr>
            <a:spLocks noGrp="1"/>
          </p:cNvSpPr>
          <p:nvPr>
            <p:ph type="body" sz="quarter" idx="10"/>
          </p:nvPr>
        </p:nvSpPr>
        <p:spPr>
          <a:xfrm>
            <a:off x="381000" y="1447799"/>
            <a:ext cx="8382000" cy="4585871"/>
          </a:xfrm>
        </p:spPr>
        <p:txBody>
          <a:bodyPr/>
          <a:lstStyle/>
          <a:p>
            <a:r>
              <a:rPr lang="en-US" sz="2800" dirty="0" smtClean="0"/>
              <a:t>Client Data Access</a:t>
            </a:r>
          </a:p>
          <a:p>
            <a:pPr lvl="1"/>
            <a:r>
              <a:rPr lang="en-US" sz="2000" dirty="0" smtClean="0"/>
              <a:t>ASMX Web Services</a:t>
            </a:r>
          </a:p>
          <a:p>
            <a:pPr lvl="1"/>
            <a:r>
              <a:rPr lang="en-US" sz="2000" dirty="0" smtClean="0"/>
              <a:t>WCF Services</a:t>
            </a:r>
          </a:p>
          <a:p>
            <a:pPr lvl="1"/>
            <a:r>
              <a:rPr lang="en-US" sz="2000" dirty="0" smtClean="0"/>
              <a:t>ADO.NET Data Services</a:t>
            </a:r>
          </a:p>
          <a:p>
            <a:pPr lvl="1"/>
            <a:r>
              <a:rPr lang="en-US" sz="2000" dirty="0" smtClean="0"/>
              <a:t>MVC Controllers</a:t>
            </a:r>
          </a:p>
          <a:p>
            <a:pPr lvl="1"/>
            <a:r>
              <a:rPr lang="en-US" sz="2000" dirty="0" smtClean="0"/>
              <a:t>Any JSON End-Point</a:t>
            </a:r>
          </a:p>
          <a:p>
            <a:endParaRPr lang="en-US" dirty="0" smtClean="0"/>
          </a:p>
          <a:p>
            <a:r>
              <a:rPr lang="en-US" sz="2800" dirty="0" smtClean="0"/>
              <a:t>Client Templates</a:t>
            </a:r>
          </a:p>
          <a:p>
            <a:endParaRPr lang="en-US" dirty="0" smtClean="0"/>
          </a:p>
          <a:p>
            <a:r>
              <a:rPr lang="en-US" sz="2800" dirty="0" smtClean="0"/>
              <a:t>Client Data-Binding</a:t>
            </a:r>
          </a:p>
          <a:p>
            <a:pPr lvl="1"/>
            <a:r>
              <a:rPr lang="en-US" sz="2000" dirty="0" smtClean="0"/>
              <a:t>2 way data-binding</a:t>
            </a:r>
            <a:endParaRPr lang="en-US" sz="2000" dirty="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Displaying Data from a WCF Service</a:t>
            </a:r>
            <a:endParaRPr lang="en-US"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Creating a Master/Detail form</a:t>
            </a:r>
            <a:endParaRPr lang="en-US"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Updating Database Data</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664797"/>
          </a:xfrm>
        </p:spPr>
        <p:txBody>
          <a:bodyPr/>
          <a:lstStyle/>
          <a:p>
            <a:r>
              <a:rPr lang="en-US" dirty="0" smtClean="0"/>
              <a:t>Client Script Loader</a:t>
            </a:r>
            <a:endParaRPr lang="en-US" dirty="0"/>
          </a:p>
        </p:txBody>
      </p:sp>
      <p:sp>
        <p:nvSpPr>
          <p:cNvPr id="3" name="Text Placeholder 2"/>
          <p:cNvSpPr>
            <a:spLocks noGrp="1"/>
          </p:cNvSpPr>
          <p:nvPr>
            <p:ph type="body" sz="quarter" idx="10"/>
          </p:nvPr>
        </p:nvSpPr>
        <p:spPr>
          <a:xfrm>
            <a:off x="381000" y="1447799"/>
            <a:ext cx="8382000" cy="4893647"/>
          </a:xfrm>
        </p:spPr>
        <p:txBody>
          <a:bodyPr/>
          <a:lstStyle/>
          <a:p>
            <a:pPr>
              <a:buNone/>
            </a:pPr>
            <a:r>
              <a:rPr lang="en-US" sz="2000" dirty="0" smtClean="0"/>
              <a:t>	</a:t>
            </a:r>
          </a:p>
          <a:p>
            <a:pPr lvl="1"/>
            <a:r>
              <a:rPr lang="en-US" sz="2000" dirty="0" smtClean="0"/>
              <a:t>Loads all scripts required by a component and executes the scripts in the right order automatically.</a:t>
            </a:r>
          </a:p>
          <a:p>
            <a:pPr lvl="1"/>
            <a:endParaRPr lang="en-US" sz="2000" dirty="0" smtClean="0"/>
          </a:p>
          <a:p>
            <a:pPr lvl="1"/>
            <a:r>
              <a:rPr lang="en-US" sz="2000" dirty="0" smtClean="0"/>
              <a:t>Supports combining scripts automatically for improved performance.</a:t>
            </a:r>
          </a:p>
          <a:p>
            <a:pPr lvl="1"/>
            <a:endParaRPr lang="en-US" sz="2000" dirty="0" smtClean="0"/>
          </a:p>
          <a:p>
            <a:pPr lvl="1"/>
            <a:r>
              <a:rPr lang="en-US" sz="2000" dirty="0" smtClean="0"/>
              <a:t>Supports on-demand loading.</a:t>
            </a:r>
          </a:p>
          <a:p>
            <a:pPr lvl="1"/>
            <a:endParaRPr lang="en-US" sz="2000" dirty="0" smtClean="0"/>
          </a:p>
          <a:p>
            <a:pPr lvl="1"/>
            <a:r>
              <a:rPr lang="en-US" sz="2000" dirty="0" smtClean="0"/>
              <a:t>Enables AJAX Control Toolkit controls to be used in ASP.NET Web Forms, ASP.NET MVC, HTML, PHP, and any other type of web application.</a:t>
            </a:r>
          </a:p>
          <a:p>
            <a:pPr lvl="1"/>
            <a:endParaRPr lang="en-US" sz="2000" dirty="0" smtClean="0"/>
          </a:p>
          <a:p>
            <a:pPr>
              <a:buNone/>
            </a:pPr>
            <a:endParaRPr lang="en-US" sz="2400"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Using </a:t>
            </a:r>
            <a:r>
              <a:rPr lang="en-US" smtClean="0"/>
              <a:t>the client script loader </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5400" dirty="0" smtClean="0"/>
              <a:t>Microsoft Ajax</a:t>
            </a:r>
            <a:br>
              <a:rPr lang="en-US" sz="5400" dirty="0" smtClean="0"/>
            </a:br>
            <a:r>
              <a:rPr lang="en-US" sz="5400" dirty="0" smtClean="0"/>
              <a:t>Taking Ajax to the Next Level</a:t>
            </a:r>
            <a:endParaRPr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475221" y="5526720"/>
            <a:ext cx="3812443" cy="461665"/>
          </a:xfrm>
        </p:spPr>
        <p:txBody>
          <a:bodyPr/>
          <a:lstStyle/>
          <a:p>
            <a:r>
              <a:rPr lang="en-US" sz="2000" dirty="0" smtClean="0">
                <a:solidFill>
                  <a:schemeClr val="tx1"/>
                </a:solidFill>
              </a:rPr>
              <a:t>Stephen Walther</a:t>
            </a:r>
          </a:p>
          <a:p>
            <a:r>
              <a:rPr lang="en-US" sz="2000" dirty="0" smtClean="0"/>
              <a:t>Senior Program Manager</a:t>
            </a:r>
          </a:p>
          <a:p>
            <a:r>
              <a:rPr lang="en-US" sz="2000" dirty="0" smtClean="0">
                <a:solidFill>
                  <a:schemeClr val="tx1"/>
                </a:solidFill>
              </a:rPr>
              <a:t>Microsoft ASP.NET</a:t>
            </a:r>
          </a:p>
          <a:p>
            <a:r>
              <a:rPr lang="en-US" sz="2000" dirty="0" smtClean="0">
                <a:solidFill>
                  <a:schemeClr val="tx1"/>
                </a:solidFill>
              </a:rPr>
              <a:t>WIA303</a:t>
            </a:r>
            <a:endParaRPr lang="en-US" sz="2000"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Using Microsoft Ajax client controls </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p>
            <a:r>
              <a:rPr lang="en-US" dirty="0" err="1" smtClean="0"/>
              <a:t>jQuery</a:t>
            </a:r>
            <a:r>
              <a:rPr lang="en-US" dirty="0" smtClean="0"/>
              <a:t> Integration</a:t>
            </a:r>
            <a:endParaRPr lang="en-US" dirty="0"/>
          </a:p>
        </p:txBody>
      </p:sp>
      <p:sp>
        <p:nvSpPr>
          <p:cNvPr id="3" name="Text Placeholder 2"/>
          <p:cNvSpPr>
            <a:spLocks noGrp="1"/>
          </p:cNvSpPr>
          <p:nvPr>
            <p:ph type="body" sz="quarter" idx="10"/>
          </p:nvPr>
        </p:nvSpPr>
        <p:spPr>
          <a:xfrm>
            <a:off x="381000" y="1447799"/>
            <a:ext cx="8382000" cy="775597"/>
          </a:xfrm>
        </p:spPr>
        <p:txBody>
          <a:bodyPr/>
          <a:lstStyle/>
          <a:p>
            <a:pPr lvl="1">
              <a:buNone/>
            </a:pPr>
            <a:r>
              <a:rPr lang="en-US" dirty="0" smtClean="0"/>
              <a:t>	All Microsoft Ajax Library controls are exposed as </a:t>
            </a:r>
            <a:r>
              <a:rPr lang="en-US" dirty="0" err="1" smtClean="0"/>
              <a:t>jQuery</a:t>
            </a:r>
            <a:r>
              <a:rPr lang="en-US" dirty="0" smtClean="0"/>
              <a:t> plug-ins automatically:</a:t>
            </a:r>
            <a:endParaRPr lang="en-US" dirty="0"/>
          </a:p>
        </p:txBody>
      </p:sp>
      <p:sp>
        <p:nvSpPr>
          <p:cNvPr id="4" name="TextBox 3"/>
          <p:cNvSpPr txBox="1"/>
          <p:nvPr/>
        </p:nvSpPr>
        <p:spPr>
          <a:xfrm>
            <a:off x="1325366" y="2907587"/>
            <a:ext cx="6739847" cy="861774"/>
          </a:xfrm>
          <a:prstGeom prst="rect">
            <a:avLst/>
          </a:prstGeom>
          <a:solidFill>
            <a:schemeClr val="tx1"/>
          </a:solidFill>
        </p:spPr>
        <p:txBody>
          <a:bodyPr wrap="square" lIns="274320" tIns="274320" rIns="274320" bIns="274320" rtlCol="0">
            <a:spAutoFit/>
          </a:bodyPr>
          <a:lstStyle/>
          <a:p>
            <a:r>
              <a:rPr lang="en-US" sz="2000" dirty="0" smtClean="0">
                <a:solidFill>
                  <a:schemeClr val="bg1"/>
                </a:solidFill>
                <a:latin typeface="Consolas" pitchFamily="49" charset="0"/>
                <a:cs typeface="Consolas" pitchFamily="49" charset="0"/>
              </a:rPr>
              <a:t>$(“#input1”).watermark( “Enter some text” );</a:t>
            </a:r>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Client data access with </a:t>
            </a:r>
            <a:r>
              <a:rPr lang="en-US" dirty="0" err="1" smtClean="0"/>
              <a:t>jQuery</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p>
            <a:r>
              <a:rPr lang="en-US" dirty="0" smtClean="0"/>
              <a:t>Summary</a:t>
            </a:r>
            <a:endParaRPr lang="en-US" dirty="0"/>
          </a:p>
        </p:txBody>
      </p:sp>
      <p:sp>
        <p:nvSpPr>
          <p:cNvPr id="3" name="Text Placeholder 2"/>
          <p:cNvSpPr>
            <a:spLocks noGrp="1"/>
          </p:cNvSpPr>
          <p:nvPr>
            <p:ph type="body" sz="quarter" idx="10"/>
          </p:nvPr>
        </p:nvSpPr>
        <p:spPr>
          <a:xfrm>
            <a:off x="381000" y="1447799"/>
            <a:ext cx="8382000" cy="4955203"/>
          </a:xfrm>
        </p:spPr>
        <p:txBody>
          <a:bodyPr/>
          <a:lstStyle/>
          <a:p>
            <a:pPr>
              <a:buNone/>
            </a:pPr>
            <a:r>
              <a:rPr lang="en-US" sz="2000" dirty="0" smtClean="0"/>
              <a:t>	</a:t>
            </a:r>
            <a:r>
              <a:rPr lang="en-US" sz="2400" b="1" i="1" dirty="0" smtClean="0"/>
              <a:t>Microsoft Ajax Library :</a:t>
            </a:r>
          </a:p>
          <a:p>
            <a:pPr>
              <a:buNone/>
            </a:pPr>
            <a:endParaRPr lang="en-US" sz="2000" dirty="0" smtClean="0"/>
          </a:p>
          <a:p>
            <a:pPr lvl="1"/>
            <a:r>
              <a:rPr lang="en-US" sz="2000" dirty="0" smtClean="0"/>
              <a:t>Compatible with all modern browsers including Google Chrome, Microsoft Internet Explorer, Apple Safari, Opera, and Mozilla Firefox</a:t>
            </a:r>
          </a:p>
          <a:p>
            <a:pPr lvl="1"/>
            <a:endParaRPr lang="en-US" sz="2000" dirty="0" smtClean="0"/>
          </a:p>
          <a:p>
            <a:pPr lvl="1"/>
            <a:r>
              <a:rPr lang="en-US" sz="2000" dirty="0" smtClean="0"/>
              <a:t>Compatible with ASP.NET MVC, ASP.NET Web Forms,  and any other type of web application</a:t>
            </a:r>
          </a:p>
          <a:p>
            <a:pPr lvl="1">
              <a:buNone/>
            </a:pPr>
            <a:endParaRPr lang="en-US" sz="2000" dirty="0" smtClean="0"/>
          </a:p>
          <a:p>
            <a:pPr lvl="1"/>
            <a:r>
              <a:rPr lang="en-US" sz="2000" dirty="0" smtClean="0"/>
              <a:t>Open Source (Please get involved!)</a:t>
            </a:r>
          </a:p>
          <a:p>
            <a:pPr lvl="1"/>
            <a:endParaRPr lang="en-US" sz="2000" dirty="0" smtClean="0"/>
          </a:p>
          <a:p>
            <a:pPr lvl="1"/>
            <a:r>
              <a:rPr lang="en-US" sz="2000" dirty="0" smtClean="0"/>
              <a:t>CDN – You can use the Microsoft Ajax Library directly from the Microsoft Ajax CDN</a:t>
            </a:r>
          </a:p>
          <a:p>
            <a:pPr>
              <a:buNone/>
            </a:pPr>
            <a:endParaRPr lang="en-US" sz="2400"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p>
            <a:r>
              <a:rPr lang="en-US" dirty="0" smtClean="0"/>
              <a:t>Summary</a:t>
            </a:r>
            <a:endParaRPr lang="en-US" dirty="0"/>
          </a:p>
        </p:txBody>
      </p:sp>
      <p:sp>
        <p:nvSpPr>
          <p:cNvPr id="3" name="Text Placeholder 2"/>
          <p:cNvSpPr>
            <a:spLocks noGrp="1"/>
          </p:cNvSpPr>
          <p:nvPr>
            <p:ph type="body" sz="quarter" idx="10"/>
          </p:nvPr>
        </p:nvSpPr>
        <p:spPr>
          <a:xfrm>
            <a:off x="381000" y="1447799"/>
            <a:ext cx="8382000" cy="4481227"/>
          </a:xfrm>
        </p:spPr>
        <p:txBody>
          <a:bodyPr/>
          <a:lstStyle/>
          <a:p>
            <a:pPr>
              <a:buNone/>
            </a:pPr>
            <a:r>
              <a:rPr lang="en-US" sz="2000" dirty="0" smtClean="0"/>
              <a:t>	</a:t>
            </a:r>
            <a:r>
              <a:rPr lang="en-US" sz="2400" b="1" i="1" dirty="0" smtClean="0"/>
              <a:t>Microsoft Ajax Library Features:</a:t>
            </a:r>
          </a:p>
          <a:p>
            <a:pPr>
              <a:buNone/>
            </a:pPr>
            <a:endParaRPr lang="en-US" sz="2000" dirty="0" smtClean="0"/>
          </a:p>
          <a:p>
            <a:pPr lvl="1"/>
            <a:r>
              <a:rPr lang="en-US" sz="2000" dirty="0" smtClean="0"/>
              <a:t>Powerful Client Data Access  </a:t>
            </a:r>
          </a:p>
          <a:p>
            <a:pPr lvl="2"/>
            <a:r>
              <a:rPr lang="en-US" sz="1600" dirty="0" smtClean="0"/>
              <a:t>Enables you to retrieve and modify data from ASMX, WCF,  and ADO.NET Data Services (any JSON End Point).</a:t>
            </a:r>
          </a:p>
          <a:p>
            <a:pPr lvl="2"/>
            <a:r>
              <a:rPr lang="en-US" sz="1600" dirty="0" smtClean="0"/>
              <a:t>Enables you to format data with client templates.</a:t>
            </a:r>
          </a:p>
          <a:p>
            <a:pPr lvl="2">
              <a:buNone/>
            </a:pPr>
            <a:endParaRPr lang="en-US" sz="1600" dirty="0" smtClean="0"/>
          </a:p>
          <a:p>
            <a:pPr lvl="1"/>
            <a:r>
              <a:rPr lang="en-US" sz="2000" dirty="0" smtClean="0"/>
              <a:t>Client Script Loader</a:t>
            </a:r>
          </a:p>
          <a:p>
            <a:pPr lvl="2"/>
            <a:r>
              <a:rPr lang="en-US" sz="1600" dirty="0" smtClean="0"/>
              <a:t>Loads all scripts required by a control automatically and executes the scripts in the right order.</a:t>
            </a:r>
          </a:p>
          <a:p>
            <a:pPr lvl="2"/>
            <a:r>
              <a:rPr lang="en-US" sz="1600" dirty="0" smtClean="0"/>
              <a:t>Supports script combining.</a:t>
            </a:r>
          </a:p>
          <a:p>
            <a:pPr lvl="2"/>
            <a:r>
              <a:rPr lang="en-US" sz="1600" dirty="0" smtClean="0"/>
              <a:t>Supports on-demand loading.</a:t>
            </a:r>
          </a:p>
          <a:p>
            <a:pPr lvl="2">
              <a:buNone/>
            </a:pPr>
            <a:endParaRPr lang="en-US" sz="1600" dirty="0" smtClean="0"/>
          </a:p>
          <a:p>
            <a:pPr lvl="1"/>
            <a:r>
              <a:rPr lang="en-US" sz="2000" dirty="0" smtClean="0"/>
              <a:t>Seamless </a:t>
            </a:r>
            <a:r>
              <a:rPr lang="en-US" sz="2000" dirty="0" err="1" smtClean="0"/>
              <a:t>jQuery</a:t>
            </a:r>
            <a:r>
              <a:rPr lang="en-US" sz="2000" dirty="0" smtClean="0"/>
              <a:t> Integration</a:t>
            </a:r>
          </a:p>
          <a:p>
            <a:pPr lvl="2"/>
            <a:r>
              <a:rPr lang="en-US" sz="1600" dirty="0" smtClean="0"/>
              <a:t>All Microsoft Ajax controls are exposed as </a:t>
            </a:r>
            <a:r>
              <a:rPr lang="en-US" sz="1600" dirty="0" err="1" smtClean="0"/>
              <a:t>jQuery</a:t>
            </a:r>
            <a:r>
              <a:rPr lang="en-US" sz="1600" dirty="0" smtClean="0"/>
              <a:t> plug-ins automatically.</a:t>
            </a:r>
          </a:p>
          <a:p>
            <a:pPr>
              <a:buNone/>
            </a:pPr>
            <a:endParaRPr lang="en-US" sz="2400"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p>
            <a:r>
              <a:rPr lang="en-US" dirty="0" smtClean="0"/>
              <a:t>Additional Resources</a:t>
            </a:r>
            <a:endParaRPr lang="en-US" dirty="0"/>
          </a:p>
        </p:txBody>
      </p:sp>
      <p:sp>
        <p:nvSpPr>
          <p:cNvPr id="3" name="Text Placeholder 2"/>
          <p:cNvSpPr>
            <a:spLocks noGrp="1"/>
          </p:cNvSpPr>
          <p:nvPr>
            <p:ph type="body" sz="quarter" idx="10"/>
          </p:nvPr>
        </p:nvSpPr>
        <p:spPr>
          <a:xfrm>
            <a:off x="381000" y="1447799"/>
            <a:ext cx="8382000" cy="4708981"/>
          </a:xfrm>
        </p:spPr>
        <p:txBody>
          <a:bodyPr/>
          <a:lstStyle/>
          <a:p>
            <a:r>
              <a:rPr lang="en-US" b="1" i="1" dirty="0" smtClean="0"/>
              <a:t>Watch for Microsoft Ajax Library Beta</a:t>
            </a:r>
          </a:p>
          <a:p>
            <a:pPr>
              <a:buNone/>
            </a:pPr>
            <a:r>
              <a:rPr lang="en-US" dirty="0" smtClean="0"/>
              <a:t>	</a:t>
            </a:r>
            <a:r>
              <a:rPr lang="en-US" smtClean="0">
                <a:hlinkClick r:id="rId3"/>
              </a:rPr>
              <a:t>http://www.ASP.net/ajax</a:t>
            </a:r>
            <a:endParaRPr lang="en-US" smtClean="0"/>
          </a:p>
          <a:p>
            <a:pPr>
              <a:buNone/>
            </a:pPr>
            <a:endParaRPr lang="en-US" dirty="0" smtClean="0"/>
          </a:p>
          <a:p>
            <a:r>
              <a:rPr lang="en-US" b="1" i="1" dirty="0" smtClean="0"/>
              <a:t>Check out Channel 9 Learn center</a:t>
            </a:r>
          </a:p>
          <a:p>
            <a:pPr lvl="1">
              <a:buNone/>
            </a:pPr>
            <a:r>
              <a:rPr lang="en-US" dirty="0" smtClean="0">
                <a:hlinkClick r:id="rId4"/>
              </a:rPr>
              <a:t>http://channel9.msdn.com/learn/</a:t>
            </a:r>
            <a:endParaRPr lang="en-US" dirty="0" smtClean="0"/>
          </a:p>
          <a:p>
            <a:endParaRPr lang="en-US" dirty="0" smtClean="0"/>
          </a:p>
          <a:p>
            <a:pPr>
              <a:buNone/>
            </a:pPr>
            <a:endParaRPr lang="en-US" b="1" i="1" dirty="0" smtClean="0"/>
          </a:p>
          <a:p>
            <a:pPr>
              <a:buNone/>
            </a:pPr>
            <a:r>
              <a:rPr lang="en-US" dirty="0" smtClean="0"/>
              <a:t> </a:t>
            </a:r>
          </a:p>
          <a:p>
            <a:endParaRPr lang="en-US"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dirty="0" smtClean="0"/>
              <a:t>Related Content</a:t>
            </a:r>
            <a:endParaRPr lang="en-US" dirty="0"/>
          </a:p>
        </p:txBody>
      </p:sp>
      <p:sp>
        <p:nvSpPr>
          <p:cNvPr id="17" name="Content Placeholder 16"/>
          <p:cNvSpPr>
            <a:spLocks noGrp="1"/>
          </p:cNvSpPr>
          <p:nvPr>
            <p:ph sz="quarter" idx="10"/>
          </p:nvPr>
        </p:nvSpPr>
        <p:spPr>
          <a:xfrm>
            <a:off x="349469" y="1687728"/>
            <a:ext cx="8385048" cy="3798671"/>
          </a:xfrm>
        </p:spPr>
        <p:txBody>
          <a:bodyPr/>
          <a:lstStyle/>
          <a:p>
            <a:pPr lvl="1"/>
            <a:endParaRPr lang="en-US" sz="3200" i="1" dirty="0" smtClean="0">
              <a:solidFill>
                <a:schemeClr val="tx1"/>
              </a:solidFill>
            </a:endParaRPr>
          </a:p>
          <a:p>
            <a:pPr lvl="1"/>
            <a:r>
              <a:rPr lang="en-US" sz="3200" i="1" dirty="0" smtClean="0">
                <a:solidFill>
                  <a:schemeClr val="tx1"/>
                </a:solidFill>
              </a:rPr>
              <a:t>Data Driven Microsoft ASP.NET Web  Forms Applications Deep Dive – Jeff King</a:t>
            </a:r>
            <a:endParaRPr lang="en-US" i="1" dirty="0" smtClean="0">
              <a:solidFill>
                <a:schemeClr val="tx1"/>
              </a:solidFill>
            </a:endParaRPr>
          </a:p>
          <a:p>
            <a:pPr lvl="1">
              <a:buNone/>
            </a:pPr>
            <a:r>
              <a:rPr lang="en-US" dirty="0" smtClean="0">
                <a:solidFill>
                  <a:schemeClr val="tx1"/>
                </a:solidFill>
              </a:rPr>
              <a:t>	Wednesday 17:30</a:t>
            </a:r>
          </a:p>
          <a:p>
            <a:pPr lvl="1"/>
            <a:endParaRPr lang="en-US" dirty="0" smtClean="0">
              <a:solidFill>
                <a:schemeClr val="tx1"/>
              </a:solidFill>
            </a:endParaRPr>
          </a:p>
          <a:p>
            <a:pPr lvl="1"/>
            <a:r>
              <a:rPr lang="en-US" sz="3200" i="1" dirty="0" smtClean="0">
                <a:solidFill>
                  <a:schemeClr val="tx1"/>
                </a:solidFill>
              </a:rPr>
              <a:t>A Lap around ASP.NET 4 and Microsoft Visual Studio 2010 – Jeff King</a:t>
            </a:r>
            <a:endParaRPr lang="en-US" i="1" dirty="0" smtClean="0">
              <a:solidFill>
                <a:schemeClr val="tx1"/>
              </a:solidFill>
            </a:endParaRPr>
          </a:p>
          <a:p>
            <a:pPr lvl="1">
              <a:buNone/>
            </a:pPr>
            <a:r>
              <a:rPr lang="en-US" dirty="0" smtClean="0">
                <a:solidFill>
                  <a:schemeClr val="tx1"/>
                </a:solidFill>
              </a:rPr>
              <a:t>	Monday 10:45</a:t>
            </a:r>
          </a:p>
          <a:p>
            <a:pPr lvl="1"/>
            <a:endParaRPr lang="en-US" dirty="0" smtClean="0">
              <a:solidFill>
                <a:srgbClr val="FFFF00"/>
              </a:solidFill>
            </a:endParaRPr>
          </a:p>
          <a:p>
            <a:pPr>
              <a:buFont typeface="Arial" pitchFamily="34" charset="0"/>
              <a:buChar char="•"/>
            </a:pPr>
            <a:endParaRPr sz="2800" dirty="0" smtClean="0"/>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Text Placeholder 2"/>
          <p:cNvSpPr>
            <a:spLocks noGrp="1"/>
          </p:cNvSpPr>
          <p:nvPr>
            <p:ph type="body" sz="quarter" idx="10"/>
          </p:nvPr>
        </p:nvSpPr>
        <p:spPr/>
        <p:txBody>
          <a:bodyPr/>
          <a:lstStyle/>
          <a:p>
            <a:pPr lvl="2"/>
            <a:r>
              <a:rPr lang="en-US" sz="3200" dirty="0" smtClean="0"/>
              <a:t>Microsoft Ajax CDN</a:t>
            </a:r>
          </a:p>
          <a:p>
            <a:pPr lvl="2"/>
            <a:endParaRPr lang="en-US" sz="3200" dirty="0" smtClean="0"/>
          </a:p>
          <a:p>
            <a:pPr lvl="2"/>
            <a:r>
              <a:rPr lang="en-US" sz="3200" dirty="0" smtClean="0"/>
              <a:t>Microsoft </a:t>
            </a:r>
            <a:r>
              <a:rPr lang="en-US" sz="3200" smtClean="0"/>
              <a:t>Ajax Tools</a:t>
            </a:r>
            <a:endParaRPr lang="en-US" sz="3200" dirty="0" smtClean="0"/>
          </a:p>
          <a:p>
            <a:pPr lvl="2"/>
            <a:endParaRPr lang="en-US" sz="3200" dirty="0" smtClean="0"/>
          </a:p>
          <a:p>
            <a:pPr lvl="2"/>
            <a:r>
              <a:rPr lang="en-US" sz="3200" dirty="0" smtClean="0"/>
              <a:t>Microsoft Ajax Library</a:t>
            </a:r>
          </a:p>
          <a:p>
            <a:pPr lvl="2"/>
            <a:endParaRPr lang="en-US" dirty="0" smtClean="0"/>
          </a:p>
          <a:p>
            <a:pPr>
              <a:buNone/>
            </a:pPr>
            <a:endParaRPr lang="en-US"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Microsoft Ajax CDN</a:t>
            </a:r>
            <a:endParaRPr lang="en-US" dirty="0"/>
          </a:p>
        </p:txBody>
      </p:sp>
      <p:sp>
        <p:nvSpPr>
          <p:cNvPr id="3" name="Content Placeholder 2"/>
          <p:cNvSpPr>
            <a:spLocks noGrp="1"/>
          </p:cNvSpPr>
          <p:nvPr>
            <p:ph idx="1"/>
          </p:nvPr>
        </p:nvSpPr>
        <p:spPr/>
        <p:txBody>
          <a:bodyPr>
            <a:normAutofit/>
          </a:bodyPr>
          <a:lstStyle/>
          <a:p>
            <a:pPr>
              <a:buNone/>
            </a:pPr>
            <a:r>
              <a:rPr lang="en-US" dirty="0" smtClean="0"/>
              <a:t> 	Content Delivery Networks improve your website performance because:</a:t>
            </a:r>
          </a:p>
          <a:p>
            <a:pPr lvl="2"/>
            <a:r>
              <a:rPr lang="en-US" dirty="0" smtClean="0"/>
              <a:t>Files get cached across the world</a:t>
            </a:r>
          </a:p>
          <a:p>
            <a:pPr lvl="2"/>
            <a:r>
              <a:rPr lang="en-US" dirty="0" smtClean="0"/>
              <a:t>Files get cached across domains</a:t>
            </a:r>
          </a:p>
          <a:p>
            <a:pPr lvl="2"/>
            <a:r>
              <a:rPr lang="en-US" dirty="0" smtClean="0"/>
              <a:t>Files get compressed</a:t>
            </a:r>
          </a:p>
          <a:p>
            <a:pPr lvl="2"/>
            <a:r>
              <a:rPr lang="en-US" dirty="0" smtClean="0"/>
              <a:t>Files get cached on the browser with a far future header</a:t>
            </a:r>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Microsoft Ajax CDN</a:t>
            </a:r>
            <a:endParaRPr lang="en-US" dirty="0"/>
          </a:p>
        </p:txBody>
      </p:sp>
      <p:sp>
        <p:nvSpPr>
          <p:cNvPr id="3" name="Content Placeholder 2"/>
          <p:cNvSpPr>
            <a:spLocks noGrp="1"/>
          </p:cNvSpPr>
          <p:nvPr>
            <p:ph idx="1"/>
          </p:nvPr>
        </p:nvSpPr>
        <p:spPr/>
        <p:txBody>
          <a:bodyPr>
            <a:normAutofit/>
          </a:bodyPr>
          <a:lstStyle/>
          <a:p>
            <a:pPr>
              <a:buNone/>
            </a:pPr>
            <a:r>
              <a:rPr lang="en-US" dirty="0" smtClean="0"/>
              <a:t>What’s on the CDN?</a:t>
            </a:r>
          </a:p>
          <a:p>
            <a:pPr lvl="1"/>
            <a:r>
              <a:rPr lang="en-US" dirty="0" smtClean="0"/>
              <a:t>Microsoft Ajax Library</a:t>
            </a:r>
          </a:p>
          <a:p>
            <a:pPr lvl="1"/>
            <a:r>
              <a:rPr lang="en-US" dirty="0" err="1" smtClean="0"/>
              <a:t>jQuery</a:t>
            </a:r>
            <a:endParaRPr lang="en-US" dirty="0" smtClean="0"/>
          </a:p>
          <a:p>
            <a:pPr lvl="1"/>
            <a:r>
              <a:rPr lang="en-US" dirty="0" err="1" smtClean="0"/>
              <a:t>jQuery</a:t>
            </a:r>
            <a:r>
              <a:rPr lang="en-US" dirty="0" smtClean="0"/>
              <a:t> Validation Library</a:t>
            </a:r>
          </a:p>
          <a:p>
            <a:pPr lvl="1"/>
            <a:r>
              <a:rPr lang="en-US" dirty="0" smtClean="0"/>
              <a:t>ASP.NET Framework JavaScript</a:t>
            </a:r>
            <a:endParaRPr lang="en-US"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Microsoft Ajax CDN</a:t>
            </a:r>
            <a:endParaRPr lang="en-US" dirty="0"/>
          </a:p>
        </p:txBody>
      </p:sp>
      <p:sp>
        <p:nvSpPr>
          <p:cNvPr id="3" name="Content Placeholder 2"/>
          <p:cNvSpPr>
            <a:spLocks noGrp="1"/>
          </p:cNvSpPr>
          <p:nvPr>
            <p:ph idx="1"/>
          </p:nvPr>
        </p:nvSpPr>
        <p:spPr/>
        <p:txBody>
          <a:bodyPr/>
          <a:lstStyle/>
          <a:p>
            <a:pPr>
              <a:buNone/>
            </a:pPr>
            <a:r>
              <a:rPr lang="en-US" dirty="0" smtClean="0"/>
              <a:t>You can start using Microsoft Ajax like this:</a:t>
            </a:r>
          </a:p>
          <a:p>
            <a:pPr>
              <a:buNone/>
            </a:pPr>
            <a:endParaRPr lang="en-US" dirty="0" smtClean="0"/>
          </a:p>
          <a:p>
            <a:pPr>
              <a:buNone/>
            </a:pPr>
            <a:r>
              <a:rPr lang="en-US" sz="2000" dirty="0" smtClean="0">
                <a:latin typeface="Consolas" pitchFamily="49" charset="0"/>
                <a:cs typeface="Consolas" pitchFamily="49" charset="0"/>
              </a:rPr>
              <a:t>&lt;script </a:t>
            </a:r>
            <a:r>
              <a:rPr lang="en-US" sz="2000" dirty="0" err="1" smtClean="0">
                <a:latin typeface="Consolas" pitchFamily="49" charset="0"/>
                <a:cs typeface="Consolas" pitchFamily="49" charset="0"/>
              </a:rPr>
              <a:t>src</a:t>
            </a:r>
            <a:r>
              <a:rPr lang="en-US" sz="2000" dirty="0" smtClean="0">
                <a:latin typeface="Consolas" pitchFamily="49" charset="0"/>
                <a:cs typeface="Consolas" pitchFamily="49" charset="0"/>
              </a:rPr>
              <a:t>=“ajax.microsoft.com/</a:t>
            </a:r>
            <a:r>
              <a:rPr lang="en-US" sz="2000" dirty="0" err="1" smtClean="0">
                <a:latin typeface="Consolas" pitchFamily="49" charset="0"/>
                <a:cs typeface="Consolas" pitchFamily="49" charset="0"/>
              </a:rPr>
              <a:t>ajax</a:t>
            </a:r>
            <a:r>
              <a:rPr lang="en-US" sz="2000" dirty="0" smtClean="0">
                <a:latin typeface="Consolas" pitchFamily="49" charset="0"/>
                <a:cs typeface="Consolas" pitchFamily="49" charset="0"/>
              </a:rPr>
              <a:t>/beta/0911/Start.js”&gt;</a:t>
            </a:r>
          </a:p>
          <a:p>
            <a:pPr>
              <a:buNone/>
            </a:pPr>
            <a:r>
              <a:rPr lang="en-US" sz="2000" dirty="0" smtClean="0">
                <a:latin typeface="Consolas" pitchFamily="49" charset="0"/>
                <a:cs typeface="Consolas" pitchFamily="49" charset="0"/>
              </a:rPr>
              <a:t>&lt;/Script&gt;</a:t>
            </a:r>
            <a:endParaRPr lang="en-US" sz="2000" dirty="0">
              <a:latin typeface="Consolas" pitchFamily="49" charset="0"/>
              <a:cs typeface="Consolas" pitchFamily="49" charset="0"/>
            </a:endParaRP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Microsoft Ajax CDN</a:t>
            </a:r>
            <a:endParaRPr lang="en-US" dirty="0"/>
          </a:p>
        </p:txBody>
      </p:sp>
      <p:sp>
        <p:nvSpPr>
          <p:cNvPr id="3" name="Content Placeholder 2"/>
          <p:cNvSpPr>
            <a:spLocks noGrp="1"/>
          </p:cNvSpPr>
          <p:nvPr>
            <p:ph idx="1"/>
          </p:nvPr>
        </p:nvSpPr>
        <p:spPr/>
        <p:txBody>
          <a:bodyPr/>
          <a:lstStyle/>
          <a:p>
            <a:pPr>
              <a:buNone/>
            </a:pPr>
            <a:r>
              <a:rPr lang="en-US" dirty="0" smtClean="0"/>
              <a:t>Quickly improve ASP.NET Web Forms performance:</a:t>
            </a:r>
          </a:p>
          <a:p>
            <a:pPr>
              <a:buNone/>
            </a:pPr>
            <a:endParaRPr lang="en-US" dirty="0" smtClean="0"/>
          </a:p>
          <a:p>
            <a:pPr lvl="1">
              <a:buNone/>
            </a:pPr>
            <a:r>
              <a:rPr lang="en-US" sz="2400" dirty="0" smtClean="0">
                <a:latin typeface="Consolas" pitchFamily="49" charset="0"/>
                <a:cs typeface="Consolas" pitchFamily="49" charset="0"/>
              </a:rPr>
              <a:t>&lt;</a:t>
            </a:r>
            <a:r>
              <a:rPr lang="en-US" sz="2400" dirty="0" err="1" smtClean="0">
                <a:latin typeface="Consolas" pitchFamily="49" charset="0"/>
                <a:cs typeface="Consolas" pitchFamily="49" charset="0"/>
              </a:rPr>
              <a:t>ScriptManager</a:t>
            </a:r>
            <a:r>
              <a:rPr lang="en-US" sz="2400" dirty="0" smtClean="0">
                <a:latin typeface="Consolas" pitchFamily="49" charset="0"/>
                <a:cs typeface="Consolas" pitchFamily="49" charset="0"/>
              </a:rPr>
              <a:t> </a:t>
            </a:r>
          </a:p>
          <a:p>
            <a:pPr lvl="1">
              <a:buNone/>
            </a:pPr>
            <a:r>
              <a:rPr lang="en-US" sz="2400" dirty="0" smtClean="0">
                <a:latin typeface="Consolas" pitchFamily="49" charset="0"/>
                <a:cs typeface="Consolas" pitchFamily="49" charset="0"/>
              </a:rPr>
              <a:t>	</a:t>
            </a:r>
            <a:r>
              <a:rPr lang="en-US" sz="2400" dirty="0" err="1" smtClean="0">
                <a:latin typeface="Consolas" pitchFamily="49" charset="0"/>
                <a:cs typeface="Consolas" pitchFamily="49" charset="0"/>
              </a:rPr>
              <a:t>EnableCdn</a:t>
            </a:r>
            <a:r>
              <a:rPr lang="en-US" sz="2400" dirty="0" smtClean="0">
                <a:latin typeface="Consolas" pitchFamily="49" charset="0"/>
                <a:cs typeface="Consolas" pitchFamily="49" charset="0"/>
              </a:rPr>
              <a:t>=“true”</a:t>
            </a:r>
          </a:p>
          <a:p>
            <a:pPr lvl="1">
              <a:buNone/>
            </a:pPr>
            <a:r>
              <a:rPr lang="en-US" sz="2400" dirty="0" smtClean="0">
                <a:latin typeface="Consolas" pitchFamily="49" charset="0"/>
                <a:cs typeface="Consolas" pitchFamily="49" charset="0"/>
              </a:rPr>
              <a:t>	</a:t>
            </a:r>
            <a:r>
              <a:rPr lang="en-US" sz="2400" dirty="0" err="1" smtClean="0">
                <a:latin typeface="Consolas" pitchFamily="49" charset="0"/>
                <a:cs typeface="Consolas" pitchFamily="49" charset="0"/>
              </a:rPr>
              <a:t>Runat</a:t>
            </a:r>
            <a:r>
              <a:rPr lang="en-US" sz="2400" dirty="0" smtClean="0">
                <a:latin typeface="Consolas" pitchFamily="49" charset="0"/>
                <a:cs typeface="Consolas" pitchFamily="49" charset="0"/>
              </a:rPr>
              <a:t>=“Server” /&gt;</a:t>
            </a:r>
            <a:endParaRPr lang="en-US" sz="2400" dirty="0">
              <a:latin typeface="Consolas" pitchFamily="49" charset="0"/>
              <a:cs typeface="Consolas" pitchFamily="49" charset="0"/>
            </a:endParaRP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smtClean="0"/>
              <a:t>Using </a:t>
            </a:r>
            <a:r>
              <a:rPr lang="en-US" sz="3600" dirty="0" err="1" smtClean="0"/>
              <a:t>jQuery</a:t>
            </a:r>
            <a:r>
              <a:rPr lang="en-US" sz="3600" dirty="0" smtClean="0"/>
              <a:t> from the Microsoft Ajax CDN</a:t>
            </a:r>
            <a:endParaRPr lang="en-US" sz="3600"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Microsoft Ajax </a:t>
            </a:r>
            <a:r>
              <a:rPr lang="en-US" dirty="0" err="1" smtClean="0"/>
              <a:t>Minifier</a:t>
            </a:r>
            <a:endParaRPr lang="en-US" dirty="0"/>
          </a:p>
        </p:txBody>
      </p:sp>
      <p:sp>
        <p:nvSpPr>
          <p:cNvPr id="3" name="Text Placeholder 2"/>
          <p:cNvSpPr>
            <a:spLocks noGrp="1"/>
          </p:cNvSpPr>
          <p:nvPr>
            <p:ph type="body" sz="quarter" idx="10"/>
          </p:nvPr>
        </p:nvSpPr>
        <p:spPr>
          <a:xfrm>
            <a:off x="381000" y="1411551"/>
            <a:ext cx="8382000" cy="4557733"/>
          </a:xfrm>
        </p:spPr>
        <p:txBody>
          <a:bodyPr/>
          <a:lstStyle/>
          <a:p>
            <a:pPr>
              <a:buNone/>
            </a:pPr>
            <a:r>
              <a:rPr lang="en-US" dirty="0" smtClean="0"/>
              <a:t>Reduces the size of JavaScript files:</a:t>
            </a:r>
          </a:p>
          <a:p>
            <a:pPr>
              <a:buNone/>
            </a:pPr>
            <a:endParaRPr lang="en-US" dirty="0" smtClean="0"/>
          </a:p>
          <a:p>
            <a:pPr lvl="1"/>
            <a:r>
              <a:rPr lang="en-US" b="1" i="1" dirty="0" smtClean="0"/>
              <a:t>Normal </a:t>
            </a:r>
            <a:r>
              <a:rPr lang="en-US" b="1" i="1" dirty="0" err="1" smtClean="0"/>
              <a:t>Minification</a:t>
            </a:r>
            <a:r>
              <a:rPr lang="en-US" dirty="0" smtClean="0"/>
              <a:t> – Remove whitespace, comments, and unnecessary semi-colons and curly braces.</a:t>
            </a:r>
          </a:p>
          <a:p>
            <a:pPr lvl="1">
              <a:buNone/>
            </a:pPr>
            <a:endParaRPr lang="en-US" dirty="0" smtClean="0"/>
          </a:p>
          <a:p>
            <a:pPr lvl="1"/>
            <a:r>
              <a:rPr lang="en-US" b="1" i="1" dirty="0" err="1" smtClean="0"/>
              <a:t>Hypercrunching</a:t>
            </a:r>
            <a:r>
              <a:rPr lang="en-US" dirty="0" smtClean="0"/>
              <a:t> – Reduce variable names and remove unreachable statements, functions, and variables.</a:t>
            </a:r>
          </a:p>
          <a:p>
            <a:endParaRPr lang="en-US" dirty="0"/>
          </a:p>
        </p:txBody>
      </p:sp>
    </p:spTree>
  </p:cSld>
  <p:clrMapOvr>
    <a:masterClrMapping/>
  </p:clrMapOvr>
  <p:transition>
    <p:fade/>
  </p:transition>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791</TotalTime>
  <Words>455</Words>
  <Application>Microsoft Office PowerPoint</Application>
  <PresentationFormat>On-screen Show (4:3)</PresentationFormat>
  <Paragraphs>169</Paragraphs>
  <Slides>30</Slides>
  <Notes>29</Notes>
  <HiddenSlides>0</HiddenSlides>
  <MMClips>0</MMClips>
  <ScaleCrop>false</ScaleCrop>
  <HeadingPairs>
    <vt:vector size="4" baseType="variant">
      <vt:variant>
        <vt:lpstr>Theme</vt:lpstr>
      </vt:variant>
      <vt:variant>
        <vt:i4>2</vt:i4>
      </vt:variant>
      <vt:variant>
        <vt:lpstr>Slide Titles</vt:lpstr>
      </vt:variant>
      <vt:variant>
        <vt:i4>30</vt:i4>
      </vt:variant>
    </vt:vector>
  </HeadingPairs>
  <TitlesOfParts>
    <vt:vector size="32" baseType="lpstr">
      <vt:lpstr>TechEd09_Europe</vt:lpstr>
      <vt:lpstr>TechEd09_Europe template</vt:lpstr>
      <vt:lpstr>Slide 1</vt:lpstr>
      <vt:lpstr>Microsoft Ajax Taking Ajax to the Next Level</vt:lpstr>
      <vt:lpstr>Overview</vt:lpstr>
      <vt:lpstr>Microsoft Ajax CDN</vt:lpstr>
      <vt:lpstr>Microsoft Ajax CDN</vt:lpstr>
      <vt:lpstr>Microsoft Ajax CDN</vt:lpstr>
      <vt:lpstr>Microsoft Ajax CDN</vt:lpstr>
      <vt:lpstr>Using jQuery from the Microsoft Ajax CDN</vt:lpstr>
      <vt:lpstr>Microsoft Ajax Minifier</vt:lpstr>
      <vt:lpstr>Microsoft Ajax Minifier</vt:lpstr>
      <vt:lpstr>Using the Microsoft Ajax Minifier </vt:lpstr>
      <vt:lpstr>Microsoft Ajax Library</vt:lpstr>
      <vt:lpstr>Microsoft Ajax Library Features</vt:lpstr>
      <vt:lpstr>Powerful Client Data Access Library</vt:lpstr>
      <vt:lpstr>Displaying Data from a WCF Service</vt:lpstr>
      <vt:lpstr>Creating a Master/Detail form</vt:lpstr>
      <vt:lpstr>Updating Database Data</vt:lpstr>
      <vt:lpstr>Client Script Loader</vt:lpstr>
      <vt:lpstr>Using the client script loader </vt:lpstr>
      <vt:lpstr>Using Microsoft Ajax client controls </vt:lpstr>
      <vt:lpstr>jQuery Integration</vt:lpstr>
      <vt:lpstr>Client data access with jQuery</vt:lpstr>
      <vt:lpstr>Summary</vt:lpstr>
      <vt:lpstr>Summary</vt:lpstr>
      <vt:lpstr>Additional Resources</vt:lpstr>
      <vt:lpstr>Related Content</vt:lpstr>
      <vt:lpstr>Slide 27</vt:lpstr>
      <vt:lpstr>Resources</vt:lpstr>
      <vt:lpstr>Slide 29</vt:lpstr>
      <vt:lpstr>Slide 30</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Stephen Walther</dc:creator>
  <dc:description>tech·ed europe 2009</dc:description>
  <cp:lastModifiedBy>cn_user</cp:lastModifiedBy>
  <cp:revision>23</cp:revision>
  <dcterms:created xsi:type="dcterms:W3CDTF">2009-11-08T21:00:09Z</dcterms:created>
  <dcterms:modified xsi:type="dcterms:W3CDTF">2009-11-10T07:06:23Z</dcterms:modified>
</cp:coreProperties>
</file>