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7" r:id="rId2"/>
  </p:sldMasterIdLst>
  <p:notesMasterIdLst>
    <p:notesMasterId r:id="rId25"/>
  </p:notesMasterIdLst>
  <p:handoutMasterIdLst>
    <p:handoutMasterId r:id="rId26"/>
  </p:handoutMasterIdLst>
  <p:sldIdLst>
    <p:sldId id="256" r:id="rId3"/>
    <p:sldId id="257" r:id="rId4"/>
    <p:sldId id="283" r:id="rId5"/>
    <p:sldId id="284" r:id="rId6"/>
    <p:sldId id="285" r:id="rId7"/>
    <p:sldId id="286" r:id="rId8"/>
    <p:sldId id="287" r:id="rId9"/>
    <p:sldId id="288" r:id="rId10"/>
    <p:sldId id="289" r:id="rId11"/>
    <p:sldId id="290" r:id="rId12"/>
    <p:sldId id="291" r:id="rId13"/>
    <p:sldId id="302" r:id="rId14"/>
    <p:sldId id="293" r:id="rId15"/>
    <p:sldId id="303" r:id="rId16"/>
    <p:sldId id="295" r:id="rId17"/>
    <p:sldId id="304" r:id="rId18"/>
    <p:sldId id="299" r:id="rId19"/>
    <p:sldId id="300" r:id="rId20"/>
    <p:sldId id="274" r:id="rId21"/>
    <p:sldId id="282" r:id="rId22"/>
    <p:sldId id="305" r:id="rId23"/>
    <p:sldId id="280" r:id="rId24"/>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71559" autoAdjust="0"/>
  </p:normalViewPr>
  <p:slideViewPr>
    <p:cSldViewPr snapToGrid="0">
      <p:cViewPr varScale="1">
        <p:scale>
          <a:sx n="76" d="100"/>
          <a:sy n="76" d="100"/>
        </p:scale>
        <p:origin x="-1086" y="-102"/>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9" d="100"/>
          <a:sy n="79" d="100"/>
        </p:scale>
        <p:origin x="-2046"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11/7/2009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wia301_wildermuth.pptx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2.png"/><Relationship Id="rId5" Type="http://schemas.openxmlformats.org/officeDocument/2006/relationships/hyperlink" Target="http://microsoft.com/technet" TargetMode="External"/><Relationship Id="rId10" Type="http://schemas.openxmlformats.org/officeDocument/2006/relationships/image" Target="../media/image11.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the MVVM</a:t>
            </a:r>
            <a:endParaRPr lang="en-US" dirty="0"/>
          </a:p>
        </p:txBody>
      </p:sp>
      <p:sp>
        <p:nvSpPr>
          <p:cNvPr id="3" name="Content Placeholder 2"/>
          <p:cNvSpPr>
            <a:spLocks noGrp="1"/>
          </p:cNvSpPr>
          <p:nvPr>
            <p:ph idx="1"/>
          </p:nvPr>
        </p:nvSpPr>
        <p:spPr/>
        <p:txBody>
          <a:bodyPr/>
          <a:lstStyle/>
          <a:p>
            <a:r>
              <a:rPr lang="en-US" dirty="0" smtClean="0"/>
              <a:t>Planning on MVVM</a:t>
            </a:r>
          </a:p>
          <a:p>
            <a:pPr lvl="1"/>
            <a:r>
              <a:rPr lang="en-US" dirty="0" smtClean="0"/>
              <a:t>Build in Tiers</a:t>
            </a:r>
          </a:p>
          <a:p>
            <a:pPr lvl="1"/>
            <a:r>
              <a:rPr lang="en-US" dirty="0" smtClean="0"/>
              <a:t>Plan for Testing</a:t>
            </a:r>
          </a:p>
          <a:p>
            <a:pPr lvl="1"/>
            <a:endParaRPr lang="en-US" dirty="0" smtClean="0"/>
          </a:p>
          <a:p>
            <a:pPr lvl="1"/>
            <a:endParaRPr lang="en-US" dirty="0"/>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the MVVM (2)</a:t>
            </a:r>
            <a:endParaRPr lang="en-US" dirty="0"/>
          </a:p>
        </p:txBody>
      </p:sp>
      <p:sp>
        <p:nvSpPr>
          <p:cNvPr id="3" name="Content Placeholder 2"/>
          <p:cNvSpPr>
            <a:spLocks noGrp="1"/>
          </p:cNvSpPr>
          <p:nvPr>
            <p:ph idx="1"/>
          </p:nvPr>
        </p:nvSpPr>
        <p:spPr/>
        <p:txBody>
          <a:bodyPr/>
          <a:lstStyle/>
          <a:p>
            <a:r>
              <a:rPr lang="en-US" dirty="0" smtClean="0"/>
              <a:t>The Model</a:t>
            </a:r>
          </a:p>
          <a:p>
            <a:pPr lvl="1"/>
            <a:r>
              <a:rPr lang="en-US" dirty="0" smtClean="0"/>
              <a:t>Expose Data as Collections</a:t>
            </a:r>
          </a:p>
          <a:p>
            <a:pPr lvl="1"/>
            <a:r>
              <a:rPr lang="en-US" dirty="0" smtClean="0"/>
              <a:t>Expose Methods for Different Data Shaping</a:t>
            </a:r>
          </a:p>
          <a:p>
            <a:pPr lvl="2"/>
            <a:r>
              <a:rPr lang="en-US" dirty="0" smtClean="0"/>
              <a:t>More than one </a:t>
            </a:r>
            <a:r>
              <a:rPr lang="en-US" dirty="0" err="1" smtClean="0"/>
              <a:t>ViewModel</a:t>
            </a:r>
            <a:r>
              <a:rPr lang="en-US" dirty="0" smtClean="0"/>
              <a:t> May Use a single Model</a:t>
            </a:r>
          </a:p>
          <a:p>
            <a:pPr lvl="1"/>
            <a:r>
              <a:rPr lang="en-US" dirty="0" smtClean="0"/>
              <a:t>Build Interface Providing Data</a:t>
            </a:r>
          </a:p>
          <a:p>
            <a:pPr lvl="2"/>
            <a:r>
              <a:rPr lang="en-US" dirty="0" smtClean="0"/>
              <a:t>Allows Mocking of the Database if necessary</a:t>
            </a:r>
          </a:p>
          <a:p>
            <a:pPr lvl="2"/>
            <a:r>
              <a:rPr lang="en-US" dirty="0" smtClean="0"/>
              <a:t>Eliminate Tight Coupling of Services with Model</a:t>
            </a:r>
          </a:p>
          <a:p>
            <a:pPr lvl="1"/>
            <a:endParaRPr lang="en-US" dirty="0" smtClean="0"/>
          </a:p>
          <a:p>
            <a:pPr lvl="1"/>
            <a:endParaRPr lang="en-US" dirty="0"/>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Model</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the MVVM (4)</a:t>
            </a:r>
            <a:endParaRPr lang="en-US" dirty="0"/>
          </a:p>
        </p:txBody>
      </p:sp>
      <p:sp>
        <p:nvSpPr>
          <p:cNvPr id="3" name="Content Placeholder 2"/>
          <p:cNvSpPr>
            <a:spLocks noGrp="1"/>
          </p:cNvSpPr>
          <p:nvPr>
            <p:ph idx="1"/>
          </p:nvPr>
        </p:nvSpPr>
        <p:spPr/>
        <p:txBody>
          <a:bodyPr/>
          <a:lstStyle/>
          <a:p>
            <a:r>
              <a:rPr lang="en-US" dirty="0" smtClean="0"/>
              <a:t>The </a:t>
            </a:r>
            <a:r>
              <a:rPr lang="en-US" dirty="0" err="1" smtClean="0"/>
              <a:t>ViewModel</a:t>
            </a:r>
            <a:endParaRPr lang="en-US" dirty="0" smtClean="0"/>
          </a:p>
          <a:p>
            <a:pPr lvl="1"/>
            <a:r>
              <a:rPr lang="en-US" dirty="0" smtClean="0"/>
              <a:t>Expose API that the View Needs</a:t>
            </a:r>
          </a:p>
          <a:p>
            <a:pPr lvl="1"/>
            <a:r>
              <a:rPr lang="en-US" dirty="0" smtClean="0"/>
              <a:t>Use the Model to Provide the Data</a:t>
            </a:r>
          </a:p>
          <a:p>
            <a:pPr lvl="1"/>
            <a:endParaRPr lang="en-US" dirty="0" smtClean="0"/>
          </a:p>
          <a:p>
            <a:pPr lvl="1"/>
            <a:endParaRPr lang="en-US" dirty="0" smtClean="0"/>
          </a:p>
          <a:p>
            <a:pPr lvl="1"/>
            <a:endParaRPr lang="en-US" dirty="0"/>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a:t>
            </a:r>
            <a:r>
              <a:rPr lang="en-US" dirty="0" err="1" smtClean="0"/>
              <a:t>ViewModel</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the MVVM (6)</a:t>
            </a:r>
            <a:endParaRPr lang="en-US" dirty="0"/>
          </a:p>
        </p:txBody>
      </p:sp>
      <p:sp>
        <p:nvSpPr>
          <p:cNvPr id="3" name="Content Placeholder 2"/>
          <p:cNvSpPr>
            <a:spLocks noGrp="1"/>
          </p:cNvSpPr>
          <p:nvPr>
            <p:ph idx="1"/>
          </p:nvPr>
        </p:nvSpPr>
        <p:spPr/>
        <p:txBody>
          <a:bodyPr/>
          <a:lstStyle/>
          <a:p>
            <a:r>
              <a:rPr lang="en-US" dirty="0" smtClean="0"/>
              <a:t>The View</a:t>
            </a:r>
          </a:p>
          <a:p>
            <a:pPr lvl="1"/>
            <a:r>
              <a:rPr lang="en-US" dirty="0" smtClean="0"/>
              <a:t>Declarative UI</a:t>
            </a:r>
          </a:p>
          <a:p>
            <a:pPr lvl="2"/>
            <a:r>
              <a:rPr lang="en-US" dirty="0" smtClean="0"/>
              <a:t>Use as Much XAML as Possible</a:t>
            </a:r>
          </a:p>
          <a:p>
            <a:pPr lvl="2"/>
            <a:r>
              <a:rPr lang="en-US" dirty="0" smtClean="0"/>
              <a:t>Don’t Write Code to Rebind Data</a:t>
            </a:r>
          </a:p>
          <a:p>
            <a:pPr lvl="2"/>
            <a:r>
              <a:rPr lang="en-US" dirty="0" smtClean="0"/>
              <a:t>Perfect View is Code-less</a:t>
            </a:r>
          </a:p>
          <a:p>
            <a:pPr lvl="2"/>
            <a:r>
              <a:rPr lang="en-US" dirty="0" smtClean="0"/>
              <a:t>In Silverlight 3 Behaviors and Element Binding Help</a:t>
            </a:r>
          </a:p>
          <a:p>
            <a:pPr lvl="1"/>
            <a:endParaRPr lang="en-US" dirty="0" smtClean="0"/>
          </a:p>
          <a:p>
            <a:pPr lvl="1"/>
            <a:endParaRPr lang="en-US" dirty="0"/>
          </a:p>
        </p:txBody>
      </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View</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Evolving Pattern</a:t>
            </a:r>
            <a:endParaRPr lang="en-US" dirty="0"/>
          </a:p>
        </p:txBody>
      </p:sp>
      <p:sp>
        <p:nvSpPr>
          <p:cNvPr id="3" name="Content Placeholder 2"/>
          <p:cNvSpPr>
            <a:spLocks noGrp="1"/>
          </p:cNvSpPr>
          <p:nvPr>
            <p:ph idx="1"/>
          </p:nvPr>
        </p:nvSpPr>
        <p:spPr/>
        <p:txBody>
          <a:bodyPr/>
          <a:lstStyle/>
          <a:p>
            <a:r>
              <a:rPr lang="en-US" dirty="0" smtClean="0"/>
              <a:t>MVVM is Still Growing</a:t>
            </a:r>
          </a:p>
          <a:p>
            <a:pPr lvl="1"/>
            <a:r>
              <a:rPr lang="en-US" dirty="0" smtClean="0"/>
              <a:t>Some Frameworks Support it (e.g. Prism)</a:t>
            </a:r>
          </a:p>
          <a:p>
            <a:pPr lvl="1"/>
            <a:r>
              <a:rPr lang="en-US" dirty="0" smtClean="0"/>
              <a:t>Philosophy of Specifics is not settled</a:t>
            </a:r>
          </a:p>
          <a:p>
            <a:pPr lvl="2"/>
            <a:r>
              <a:rPr lang="en-US" dirty="0" smtClean="0"/>
              <a:t>View-Centric</a:t>
            </a:r>
          </a:p>
          <a:p>
            <a:pPr lvl="2"/>
            <a:r>
              <a:rPr lang="en-US" dirty="0" err="1" smtClean="0"/>
              <a:t>ViewModel</a:t>
            </a:r>
            <a:r>
              <a:rPr lang="en-US" dirty="0" smtClean="0"/>
              <a:t>-Centric</a:t>
            </a:r>
          </a:p>
          <a:p>
            <a:pPr lvl="2"/>
            <a:r>
              <a:rPr lang="en-US" dirty="0" smtClean="0"/>
              <a:t>Marriage/Mediator</a:t>
            </a:r>
          </a:p>
          <a:p>
            <a:pPr lvl="1"/>
            <a:r>
              <a:rPr lang="en-US" dirty="0" smtClean="0"/>
              <a:t>No Completely Right/Wrong Way to Implement It</a:t>
            </a:r>
          </a:p>
          <a:p>
            <a:pPr lvl="1"/>
            <a:r>
              <a:rPr lang="en-US" dirty="0" smtClean="0"/>
              <a:t>Patterns Only Good If They Help</a:t>
            </a:r>
          </a:p>
          <a:p>
            <a:pPr lvl="1"/>
            <a:endParaRPr lang="en-US" dirty="0" smtClean="0"/>
          </a:p>
          <a:p>
            <a:pPr lvl="1"/>
            <a:endParaRPr lang="en-US" dirty="0"/>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Frameworks</a:t>
            </a:r>
            <a:endParaRPr lang="en-US" dirty="0"/>
          </a:p>
        </p:txBody>
      </p:sp>
      <p:sp>
        <p:nvSpPr>
          <p:cNvPr id="3" name="Content Placeholder 2"/>
          <p:cNvSpPr>
            <a:spLocks noGrp="1"/>
          </p:cNvSpPr>
          <p:nvPr>
            <p:ph idx="1"/>
          </p:nvPr>
        </p:nvSpPr>
        <p:spPr/>
        <p:txBody>
          <a:bodyPr/>
          <a:lstStyle/>
          <a:p>
            <a:r>
              <a:rPr lang="en-US" dirty="0" smtClean="0"/>
              <a:t>I Hand-Coded MVVM</a:t>
            </a:r>
          </a:p>
          <a:p>
            <a:pPr lvl="1"/>
            <a:r>
              <a:rPr lang="en-US" dirty="0" smtClean="0"/>
              <a:t>Frameworks Help </a:t>
            </a:r>
          </a:p>
          <a:p>
            <a:pPr lvl="2"/>
            <a:r>
              <a:rPr lang="en-US" dirty="0" smtClean="0"/>
              <a:t>Laurent </a:t>
            </a:r>
            <a:r>
              <a:rPr lang="en-US" dirty="0" err="1" smtClean="0"/>
              <a:t>Bugnion’s</a:t>
            </a:r>
            <a:r>
              <a:rPr lang="en-US" dirty="0" smtClean="0"/>
              <a:t> Light MVVM</a:t>
            </a:r>
          </a:p>
          <a:p>
            <a:pPr lvl="3"/>
            <a:r>
              <a:rPr lang="en-US" dirty="0" smtClean="0"/>
              <a:t>http://www.galasoft.ch/mvvm/getstarted/</a:t>
            </a:r>
          </a:p>
          <a:p>
            <a:pPr lvl="2"/>
            <a:r>
              <a:rPr lang="en-US" dirty="0" err="1" smtClean="0"/>
              <a:t>Nikhilk</a:t>
            </a:r>
            <a:r>
              <a:rPr lang="en-US" dirty="0" smtClean="0"/>
              <a:t> Kothari’s FX Framework</a:t>
            </a:r>
          </a:p>
          <a:p>
            <a:pPr lvl="3"/>
            <a:r>
              <a:rPr lang="en-US" dirty="0" smtClean="0"/>
              <a:t>http://projects.nikhilk.net/SilverlightFX</a:t>
            </a:r>
          </a:p>
          <a:p>
            <a:pPr lvl="2"/>
            <a:r>
              <a:rPr lang="en-US" dirty="0" smtClean="0"/>
              <a:t>Michael Sync’s Silverlight MVVM Toolkit</a:t>
            </a:r>
          </a:p>
          <a:p>
            <a:pPr lvl="3"/>
            <a:r>
              <a:rPr lang="en-US" dirty="0" smtClean="0"/>
              <a:t>http://silverlightmvvm.codeplex.com/</a:t>
            </a:r>
            <a:endParaRPr lang="en-US" dirty="0"/>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818467"/>
            <a:ext cx="7921912" cy="1448477"/>
          </a:xfrm>
        </p:spPr>
        <p:txBody>
          <a:bodyPr/>
          <a:lstStyle/>
          <a:p>
            <a:r>
              <a:rPr lang="en-US" dirty="0" smtClean="0"/>
              <a:t>Architecting Silverlight Applications with MVVM </a:t>
            </a:r>
            <a:br>
              <a:rPr lang="en-US" dirty="0" smtClean="0"/>
            </a:b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409521"/>
            <a:ext cx="3812443" cy="461665"/>
          </a:xfrm>
        </p:spPr>
        <p:txBody>
          <a:bodyPr/>
          <a:lstStyle/>
          <a:p>
            <a:r>
              <a:rPr lang="en-US" dirty="0" smtClean="0">
                <a:solidFill>
                  <a:schemeClr val="tx1"/>
                </a:solidFill>
              </a:rPr>
              <a:t>Shawn Wildermuth</a:t>
            </a:r>
          </a:p>
          <a:p>
            <a:r>
              <a:rPr lang="en-US" dirty="0" smtClean="0">
                <a:solidFill>
                  <a:schemeClr val="tx1"/>
                </a:solidFill>
              </a:rPr>
              <a:t>President</a:t>
            </a:r>
          </a:p>
          <a:p>
            <a:r>
              <a:rPr lang="en-US" dirty="0" err="1" smtClean="0">
                <a:solidFill>
                  <a:schemeClr val="tx1"/>
                </a:solidFill>
              </a:rPr>
              <a:t>AgiliTrain</a:t>
            </a:r>
            <a:endParaRPr lang="en-US" dirty="0" smtClean="0">
              <a:solidFill>
                <a:schemeClr val="tx1"/>
              </a:solidFill>
            </a:endParaRPr>
          </a:p>
          <a:p>
            <a:r>
              <a:rPr lang="en-US" dirty="0" smtClean="0">
                <a:solidFill>
                  <a:schemeClr val="tx1"/>
                </a:solidFill>
              </a:rPr>
              <a:t>Session Code: WIA301 </a:t>
            </a:r>
            <a:endParaRPr lang="en-US" dirty="0">
              <a:solidFill>
                <a:schemeClr val="tx1"/>
              </a:solidFill>
            </a:endParaRPr>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a:t>
            </a:r>
            <a:endParaRPr lang="en-US" dirty="0"/>
          </a:p>
        </p:txBody>
      </p:sp>
      <p:pic>
        <p:nvPicPr>
          <p:cNvPr id="4" name="Content Placeholder 3" descr="Spaghetti.jpg"/>
          <p:cNvPicPr>
            <a:picLocks noGrp="1" noChangeAspect="1"/>
          </p:cNvPicPr>
          <p:nvPr>
            <p:ph idx="1"/>
          </p:nvPr>
        </p:nvPicPr>
        <p:blipFill>
          <a:blip r:embed="rId3" cstate="print"/>
          <a:srcRect l="18333" t="28889" r="17500" b="36329"/>
          <a:stretch>
            <a:fillRect/>
          </a:stretch>
        </p:blipFill>
        <p:spPr>
          <a:xfrm>
            <a:off x="0" y="1600200"/>
            <a:ext cx="9144000" cy="4953000"/>
          </a:xfrm>
        </p:spPr>
      </p:pic>
      <p:pic>
        <p:nvPicPr>
          <p:cNvPr id="5" name="Picture 4" descr="SpaghettiBaby.jpg"/>
          <p:cNvPicPr>
            <a:picLocks noChangeAspect="1"/>
          </p:cNvPicPr>
          <p:nvPr/>
        </p:nvPicPr>
        <p:blipFill>
          <a:blip r:embed="rId4" cstate="print"/>
          <a:srcRect t="4262" b="61106"/>
          <a:stretch>
            <a:fillRect/>
          </a:stretch>
        </p:blipFill>
        <p:spPr>
          <a:xfrm>
            <a:off x="0" y="1600200"/>
            <a:ext cx="9144000" cy="4953000"/>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85" decel="100000"/>
                                        <p:tgtEl>
                                          <p:spTgt spid="4"/>
                                        </p:tgtEl>
                                      </p:cBhvr>
                                    </p:animEffect>
                                    <p:animScale>
                                      <p:cBhvr>
                                        <p:cTn id="8" dur="385" decel="100000"/>
                                        <p:tgtEl>
                                          <p:spTgt spid="4"/>
                                        </p:tgtEl>
                                      </p:cBhvr>
                                      <p:from x="10000" y="10000"/>
                                      <p:to x="200000" y="450000"/>
                                    </p:animScale>
                                    <p:animScale>
                                      <p:cBhvr>
                                        <p:cTn id="9" dur="615" accel="100000" fill="hold">
                                          <p:stCondLst>
                                            <p:cond delay="385"/>
                                          </p:stCondLst>
                                        </p:cTn>
                                        <p:tgtEl>
                                          <p:spTgt spid="4"/>
                                        </p:tgtEl>
                                      </p:cBhvr>
                                      <p:from x="200000" y="450000"/>
                                      <p:to x="100000" y="100000"/>
                                    </p:animScale>
                                    <p:set>
                                      <p:cBhvr>
                                        <p:cTn id="10" dur="385" fill="hold"/>
                                        <p:tgtEl>
                                          <p:spTgt spid="4"/>
                                        </p:tgtEl>
                                        <p:attrNameLst>
                                          <p:attrName>ppt_x</p:attrName>
                                        </p:attrNameLst>
                                      </p:cBhvr>
                                      <p:to>
                                        <p:strVal val="(0.5)"/>
                                      </p:to>
                                    </p:set>
                                    <p:anim from="(0.5)" to="(#ppt_x)" calcmode="lin" valueType="num">
                                      <p:cBhvr>
                                        <p:cTn id="11" dur="615" accel="100000" fill="hold">
                                          <p:stCondLst>
                                            <p:cond delay="385"/>
                                          </p:stCondLst>
                                        </p:cTn>
                                        <p:tgtEl>
                                          <p:spTgt spid="4"/>
                                        </p:tgtEl>
                                        <p:attrNameLst>
                                          <p:attrName>ppt_x</p:attrName>
                                        </p:attrNameLst>
                                      </p:cBhvr>
                                    </p:anim>
                                    <p:set>
                                      <p:cBhvr>
                                        <p:cTn id="12" dur="385" fill="hold"/>
                                        <p:tgtEl>
                                          <p:spTgt spid="4"/>
                                        </p:tgtEl>
                                        <p:attrNameLst>
                                          <p:attrName>ppt_y</p:attrName>
                                        </p:attrNameLst>
                                      </p:cBhvr>
                                      <p:to>
                                        <p:strVal val="(#ppt_y+0.4)"/>
                                      </p:to>
                                    </p:set>
                                    <p:anim from="(#ppt_y+0.4)" to="(#ppt_y)" calcmode="lin" valueType="num">
                                      <p:cBhvr>
                                        <p:cTn id="13" dur="615" accel="100000" fill="hold">
                                          <p:stCondLst>
                                            <p:cond delay="385"/>
                                          </p:stCondLst>
                                        </p:cTn>
                                        <p:tgtEl>
                                          <p:spTgt spid="4"/>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93" decel="100000"/>
                                        <p:tgtEl>
                                          <p:spTgt spid="5"/>
                                        </p:tgtEl>
                                      </p:cBhvr>
                                    </p:animEffect>
                                    <p:animScale>
                                      <p:cBhvr>
                                        <p:cTn id="19" dur="193" decel="100000"/>
                                        <p:tgtEl>
                                          <p:spTgt spid="5"/>
                                        </p:tgtEl>
                                      </p:cBhvr>
                                      <p:from x="10000" y="10000"/>
                                      <p:to x="200000" y="450000"/>
                                    </p:animScale>
                                    <p:animScale>
                                      <p:cBhvr>
                                        <p:cTn id="20" dur="308" accel="100000" fill="hold">
                                          <p:stCondLst>
                                            <p:cond delay="193"/>
                                          </p:stCondLst>
                                        </p:cTn>
                                        <p:tgtEl>
                                          <p:spTgt spid="5"/>
                                        </p:tgtEl>
                                      </p:cBhvr>
                                      <p:from x="200000" y="450000"/>
                                      <p:to x="100000" y="100000"/>
                                    </p:animScale>
                                    <p:set>
                                      <p:cBhvr>
                                        <p:cTn id="21" dur="193" fill="hold"/>
                                        <p:tgtEl>
                                          <p:spTgt spid="5"/>
                                        </p:tgtEl>
                                        <p:attrNameLst>
                                          <p:attrName>ppt_x</p:attrName>
                                        </p:attrNameLst>
                                      </p:cBhvr>
                                      <p:to>
                                        <p:strVal val="(0.5)"/>
                                      </p:to>
                                    </p:set>
                                    <p:anim from="(0.5)" to="(#ppt_x)" calcmode="lin" valueType="num">
                                      <p:cBhvr>
                                        <p:cTn id="22" dur="308" accel="100000" fill="hold">
                                          <p:stCondLst>
                                            <p:cond delay="193"/>
                                          </p:stCondLst>
                                        </p:cTn>
                                        <p:tgtEl>
                                          <p:spTgt spid="5"/>
                                        </p:tgtEl>
                                        <p:attrNameLst>
                                          <p:attrName>ppt_x</p:attrName>
                                        </p:attrNameLst>
                                      </p:cBhvr>
                                    </p:anim>
                                    <p:set>
                                      <p:cBhvr>
                                        <p:cTn id="23" dur="193" fill="hold"/>
                                        <p:tgtEl>
                                          <p:spTgt spid="5"/>
                                        </p:tgtEl>
                                        <p:attrNameLst>
                                          <p:attrName>ppt_y</p:attrName>
                                        </p:attrNameLst>
                                      </p:cBhvr>
                                      <p:to>
                                        <p:strVal val="(#ppt_y+0.4)"/>
                                      </p:to>
                                    </p:set>
                                    <p:anim from="(#ppt_y+0.4)" to="(#ppt_y)" calcmode="lin" valueType="num">
                                      <p:cBhvr>
                                        <p:cTn id="24" dur="308" accel="100000" fill="hold">
                                          <p:stCondLst>
                                            <p:cond delay="193"/>
                                          </p:stCondLst>
                                        </p:cTn>
                                        <p:tgtEl>
                                          <p:spTgt spid="5"/>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 (2)</a:t>
            </a:r>
            <a:endParaRPr lang="en-US" dirty="0"/>
          </a:p>
        </p:txBody>
      </p:sp>
      <p:sp>
        <p:nvSpPr>
          <p:cNvPr id="3" name="Content Placeholder 2"/>
          <p:cNvSpPr>
            <a:spLocks noGrp="1"/>
          </p:cNvSpPr>
          <p:nvPr>
            <p:ph idx="1"/>
          </p:nvPr>
        </p:nvSpPr>
        <p:spPr/>
        <p:txBody>
          <a:bodyPr/>
          <a:lstStyle/>
          <a:p>
            <a:r>
              <a:rPr lang="en-US" dirty="0" smtClean="0"/>
              <a:t>Tight Coupling</a:t>
            </a:r>
          </a:p>
          <a:p>
            <a:pPr lvl="1"/>
            <a:r>
              <a:rPr lang="en-US" dirty="0" smtClean="0"/>
              <a:t>Adds Complexity</a:t>
            </a:r>
          </a:p>
          <a:p>
            <a:pPr lvl="1"/>
            <a:r>
              <a:rPr lang="en-US" dirty="0" smtClean="0"/>
              <a:t>Simple Changes Cascade</a:t>
            </a:r>
          </a:p>
          <a:p>
            <a:pPr lvl="1"/>
            <a:r>
              <a:rPr lang="en-US" dirty="0" smtClean="0"/>
              <a:t>Difficult to Test</a:t>
            </a:r>
          </a:p>
          <a:p>
            <a:pPr lvl="1"/>
            <a:r>
              <a:rPr lang="en-US" dirty="0" smtClean="0"/>
              <a:t>Difficult to Develop Large Applications</a:t>
            </a:r>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Separation of Concerns</a:t>
            </a:r>
            <a:endParaRPr lang="en-US" dirty="0"/>
          </a:p>
        </p:txBody>
      </p:sp>
      <p:sp>
        <p:nvSpPr>
          <p:cNvPr id="3" name="Content Placeholder 2"/>
          <p:cNvSpPr>
            <a:spLocks noGrp="1"/>
          </p:cNvSpPr>
          <p:nvPr>
            <p:ph idx="1"/>
          </p:nvPr>
        </p:nvSpPr>
        <p:spPr/>
        <p:txBody>
          <a:bodyPr/>
          <a:lstStyle/>
          <a:p>
            <a:r>
              <a:rPr lang="en-US" dirty="0" smtClean="0"/>
              <a:t>Loose Coupling</a:t>
            </a:r>
          </a:p>
          <a:p>
            <a:pPr lvl="1"/>
            <a:r>
              <a:rPr lang="en-US" dirty="0" smtClean="0"/>
              <a:t>Layers are Individually Responsible</a:t>
            </a:r>
          </a:p>
          <a:p>
            <a:pPr lvl="1"/>
            <a:r>
              <a:rPr lang="en-US" dirty="0" smtClean="0"/>
              <a:t>Established Patterns</a:t>
            </a:r>
          </a:p>
          <a:p>
            <a:pPr lvl="2"/>
            <a:r>
              <a:rPr lang="en-US" dirty="0" smtClean="0"/>
              <a:t>Lessens the Need to Reinvent Architecture</a:t>
            </a: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Patterns</a:t>
            </a:r>
            <a:endParaRPr lang="en-US" dirty="0"/>
          </a:p>
        </p:txBody>
      </p:sp>
      <p:sp>
        <p:nvSpPr>
          <p:cNvPr id="3" name="Content Placeholder 2"/>
          <p:cNvSpPr>
            <a:spLocks noGrp="1"/>
          </p:cNvSpPr>
          <p:nvPr>
            <p:ph idx="1"/>
          </p:nvPr>
        </p:nvSpPr>
        <p:spPr/>
        <p:txBody>
          <a:bodyPr/>
          <a:lstStyle/>
          <a:p>
            <a:r>
              <a:rPr lang="en-US" dirty="0" smtClean="0"/>
              <a:t>Model-View-Controller</a:t>
            </a:r>
          </a:p>
          <a:p>
            <a:r>
              <a:rPr lang="en-US" dirty="0" smtClean="0"/>
              <a:t>Model-View-Presenter</a:t>
            </a:r>
          </a:p>
          <a:p>
            <a:r>
              <a:rPr lang="en-US" dirty="0" smtClean="0"/>
              <a:t>Model-View-</a:t>
            </a:r>
            <a:r>
              <a:rPr lang="en-US" dirty="0" err="1" smtClean="0"/>
              <a:t>ViewModel</a:t>
            </a:r>
            <a:endParaRPr lang="en-US" dirty="0" smtClean="0"/>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Patterns (2)</a:t>
            </a:r>
            <a:endParaRPr lang="en-US" dirty="0"/>
          </a:p>
        </p:txBody>
      </p:sp>
      <p:sp>
        <p:nvSpPr>
          <p:cNvPr id="3" name="Content Placeholder 2"/>
          <p:cNvSpPr>
            <a:spLocks noGrp="1"/>
          </p:cNvSpPr>
          <p:nvPr>
            <p:ph idx="1"/>
          </p:nvPr>
        </p:nvSpPr>
        <p:spPr/>
        <p:txBody>
          <a:bodyPr/>
          <a:lstStyle/>
          <a:p>
            <a:r>
              <a:rPr lang="en-US" dirty="0" smtClean="0"/>
              <a:t>XAML is Declarative</a:t>
            </a:r>
          </a:p>
          <a:p>
            <a:pPr lvl="1"/>
            <a:r>
              <a:rPr lang="en-US" dirty="0" smtClean="0"/>
              <a:t>Allows for Code-less Views</a:t>
            </a:r>
          </a:p>
          <a:p>
            <a:pPr lvl="1"/>
            <a:r>
              <a:rPr lang="en-US" dirty="0" smtClean="0"/>
              <a:t>Older Patterns Don’t Fit</a:t>
            </a:r>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Model-View-</a:t>
            </a:r>
            <a:r>
              <a:rPr lang="en-US" dirty="0" err="1" smtClean="0"/>
              <a:t>ViewModel</a:t>
            </a:r>
            <a:endParaRPr lang="en-US" dirty="0"/>
          </a:p>
        </p:txBody>
      </p:sp>
      <p:sp>
        <p:nvSpPr>
          <p:cNvPr id="4" name="Rounded Rectangle 3"/>
          <p:cNvSpPr/>
          <p:nvPr/>
        </p:nvSpPr>
        <p:spPr>
          <a:xfrm>
            <a:off x="381000" y="2590800"/>
            <a:ext cx="2209800" cy="1371600"/>
          </a:xfrm>
          <a:prstGeom prst="roundRect">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2400" dirty="0" smtClean="0"/>
              <a:t>Model</a:t>
            </a:r>
            <a:endParaRPr lang="en-US" sz="2400" dirty="0"/>
          </a:p>
        </p:txBody>
      </p:sp>
      <p:sp>
        <p:nvSpPr>
          <p:cNvPr id="5" name="Rounded Rectangle 4"/>
          <p:cNvSpPr/>
          <p:nvPr/>
        </p:nvSpPr>
        <p:spPr>
          <a:xfrm>
            <a:off x="3276600" y="2590800"/>
            <a:ext cx="2209800" cy="1371600"/>
          </a:xfrm>
          <a:prstGeom prst="roundRect">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2400" dirty="0" smtClean="0"/>
              <a:t>View-Model</a:t>
            </a:r>
            <a:endParaRPr lang="en-US" sz="2400" dirty="0"/>
          </a:p>
        </p:txBody>
      </p:sp>
      <p:sp>
        <p:nvSpPr>
          <p:cNvPr id="6" name="Rounded Rectangle 5"/>
          <p:cNvSpPr/>
          <p:nvPr/>
        </p:nvSpPr>
        <p:spPr>
          <a:xfrm>
            <a:off x="6172200" y="2590800"/>
            <a:ext cx="2209800" cy="1371600"/>
          </a:xfrm>
          <a:prstGeom prst="roundRect">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2400" dirty="0" smtClean="0"/>
              <a:t>View</a:t>
            </a:r>
            <a:endParaRPr lang="en-US" sz="2400" dirty="0"/>
          </a:p>
        </p:txBody>
      </p:sp>
      <p:sp>
        <p:nvSpPr>
          <p:cNvPr id="13" name="Left-Right Arrow 12"/>
          <p:cNvSpPr/>
          <p:nvPr/>
        </p:nvSpPr>
        <p:spPr>
          <a:xfrm>
            <a:off x="2362200" y="3048000"/>
            <a:ext cx="1143000" cy="381000"/>
          </a:xfrm>
          <a:prstGeom prst="lef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4" name="Left-Right Arrow 13"/>
          <p:cNvSpPr/>
          <p:nvPr/>
        </p:nvSpPr>
        <p:spPr>
          <a:xfrm>
            <a:off x="5257800" y="3048000"/>
            <a:ext cx="1143000" cy="381000"/>
          </a:xfrm>
          <a:prstGeom prst="lef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2000" fill="hold"/>
                                        <p:tgtEl>
                                          <p:spTgt spid="13"/>
                                        </p:tgtEl>
                                        <p:attrNameLst>
                                          <p:attrName>ppt_w</p:attrName>
                                        </p:attrNameLst>
                                      </p:cBhvr>
                                      <p:tavLst>
                                        <p:tav tm="0" fmla="#ppt_w*sin(2.5*pi*$)">
                                          <p:val>
                                            <p:fltVal val="0"/>
                                          </p:val>
                                        </p:tav>
                                        <p:tav tm="100000">
                                          <p:val>
                                            <p:fltVal val="1"/>
                                          </p:val>
                                        </p:tav>
                                      </p:tavLst>
                                    </p:anim>
                                    <p:anim calcmode="lin" valueType="num">
                                      <p:cBhvr>
                                        <p:cTn id="8" dur="2000" fill="hold"/>
                                        <p:tgtEl>
                                          <p:spTgt spid="13"/>
                                        </p:tgtEl>
                                        <p:attrNameLst>
                                          <p:attrName>ppt_h</p:attrName>
                                        </p:attrNameLst>
                                      </p:cBhvr>
                                      <p:tavLst>
                                        <p:tav tm="0">
                                          <p:val>
                                            <p:strVal val="#ppt_h"/>
                                          </p:val>
                                        </p:tav>
                                        <p:tav tm="100000">
                                          <p:val>
                                            <p:strVal val="#ppt_h"/>
                                          </p:val>
                                        </p:tav>
                                      </p:tavLst>
                                    </p:anim>
                                  </p:childTnLst>
                                </p:cTn>
                              </p:par>
                            </p:childTnLst>
                          </p:cTn>
                        </p:par>
                        <p:par>
                          <p:cTn id="9" fill="hold">
                            <p:stCondLst>
                              <p:cond delay="2000"/>
                            </p:stCondLst>
                            <p:childTnLst>
                              <p:par>
                                <p:cTn id="10" presetID="19" presetClass="entr" presetSubtype="1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2000" fill="hold"/>
                                        <p:tgtEl>
                                          <p:spTgt spid="14"/>
                                        </p:tgtEl>
                                        <p:attrNameLst>
                                          <p:attrName>ppt_w</p:attrName>
                                        </p:attrNameLst>
                                      </p:cBhvr>
                                      <p:tavLst>
                                        <p:tav tm="0" fmla="#ppt_w*sin(2.5*pi*$)">
                                          <p:val>
                                            <p:fltVal val="0"/>
                                          </p:val>
                                        </p:tav>
                                        <p:tav tm="100000">
                                          <p:val>
                                            <p:fltVal val="1"/>
                                          </p:val>
                                        </p:tav>
                                      </p:tavLst>
                                    </p:anim>
                                    <p:anim calcmode="lin" valueType="num">
                                      <p:cBhvr>
                                        <p:cTn id="13" dur="2000" fill="hold"/>
                                        <p:tgtEl>
                                          <p:spTgt spid="1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3183467" y="4292592"/>
            <a:ext cx="4072466" cy="1600200"/>
          </a:xfrm>
          <a:prstGeom prst="rect">
            <a:avLst/>
          </a:prstGeom>
        </p:spPr>
        <p:style>
          <a:lnRef idx="0">
            <a:schemeClr val="accent2"/>
          </a:lnRef>
          <a:fillRef idx="3">
            <a:schemeClr val="accent2"/>
          </a:fillRef>
          <a:effectRef idx="3">
            <a:schemeClr val="accent2"/>
          </a:effectRef>
          <a:fontRef idx="minor">
            <a:schemeClr val="lt1"/>
          </a:fontRef>
        </p:style>
        <p:txBody>
          <a:bodyPr rtlCol="0" anchor="t"/>
          <a:lstStyle/>
          <a:p>
            <a:r>
              <a:rPr lang="en-US" sz="2400" dirty="0" smtClean="0">
                <a:effectLst>
                  <a:outerShdw blurRad="38100" dist="38100" dir="2700000" algn="tl">
                    <a:srgbClr val="000000">
                      <a:alpha val="43137"/>
                    </a:srgbClr>
                  </a:outerShdw>
                </a:effectLst>
              </a:rPr>
              <a:t>Server</a:t>
            </a:r>
            <a:endParaRPr lang="en-US" sz="2400" dirty="0">
              <a:effectLst>
                <a:outerShdw blurRad="38100" dist="38100" dir="2700000" algn="tl">
                  <a:srgbClr val="000000">
                    <a:alpha val="43137"/>
                  </a:srgbClr>
                </a:outerShdw>
              </a:effectLst>
            </a:endParaRPr>
          </a:p>
        </p:txBody>
      </p:sp>
      <p:sp>
        <p:nvSpPr>
          <p:cNvPr id="15" name="Rectangle 14"/>
          <p:cNvSpPr/>
          <p:nvPr/>
        </p:nvSpPr>
        <p:spPr>
          <a:xfrm>
            <a:off x="3183466" y="1015992"/>
            <a:ext cx="4106333" cy="2209800"/>
          </a:xfrm>
          <a:prstGeom prst="rect">
            <a:avLst/>
          </a:prstGeom>
        </p:spPr>
        <p:style>
          <a:lnRef idx="0">
            <a:schemeClr val="accent2"/>
          </a:lnRef>
          <a:fillRef idx="3">
            <a:schemeClr val="accent2"/>
          </a:fillRef>
          <a:effectRef idx="3">
            <a:schemeClr val="accent2"/>
          </a:effectRef>
          <a:fontRef idx="minor">
            <a:schemeClr val="lt1"/>
          </a:fontRef>
        </p:style>
        <p:txBody>
          <a:bodyPr rtlCol="0" anchor="t"/>
          <a:lstStyle/>
          <a:p>
            <a:r>
              <a:rPr lang="en-US" sz="2400" dirty="0" smtClean="0">
                <a:effectLst>
                  <a:outerShdw blurRad="38100" dist="38100" dir="2700000" algn="tl">
                    <a:srgbClr val="000000">
                      <a:alpha val="43137"/>
                    </a:srgbClr>
                  </a:outerShdw>
                </a:effectLst>
              </a:rPr>
              <a:t>Silverlight</a:t>
            </a:r>
            <a:endParaRPr lang="en-US" sz="2400" dirty="0">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lang="en-US" dirty="0" smtClean="0"/>
              <a:t>Model-View-</a:t>
            </a:r>
            <a:r>
              <a:rPr lang="en-US" dirty="0" err="1" smtClean="0"/>
              <a:t>ViewModel</a:t>
            </a:r>
            <a:r>
              <a:rPr lang="en-US" dirty="0" smtClean="0"/>
              <a:t> (2)</a:t>
            </a:r>
            <a:endParaRPr lang="en-US" dirty="0"/>
          </a:p>
        </p:txBody>
      </p:sp>
      <p:sp>
        <p:nvSpPr>
          <p:cNvPr id="17" name="Rectangle 16"/>
          <p:cNvSpPr/>
          <p:nvPr/>
        </p:nvSpPr>
        <p:spPr>
          <a:xfrm>
            <a:off x="4546600" y="1320792"/>
            <a:ext cx="2506190" cy="457200"/>
          </a:xfrm>
          <a:prstGeom prst="rect">
            <a:avLst/>
          </a:prstGeom>
        </p:spPr>
        <p:style>
          <a:lnRef idx="0">
            <a:schemeClr val="accent5"/>
          </a:lnRef>
          <a:fillRef idx="3">
            <a:schemeClr val="accent5"/>
          </a:fillRef>
          <a:effectRef idx="3">
            <a:schemeClr val="accent5"/>
          </a:effectRef>
          <a:fontRef idx="minor">
            <a:schemeClr val="lt1"/>
          </a:fontRef>
        </p:style>
        <p:txBody>
          <a:bodyPr rtlCol="0" anchor="t"/>
          <a:lstStyle/>
          <a:p>
            <a:r>
              <a:rPr lang="en-US" sz="2000" dirty="0" smtClean="0">
                <a:solidFill>
                  <a:schemeClr val="bg1"/>
                </a:solidFill>
                <a:effectLst>
                  <a:outerShdw blurRad="38100" dist="38100" dir="2700000" algn="tl">
                    <a:srgbClr val="000000">
                      <a:alpha val="43137"/>
                    </a:srgbClr>
                  </a:outerShdw>
                </a:effectLst>
              </a:rPr>
              <a:t>XAML</a:t>
            </a:r>
          </a:p>
        </p:txBody>
      </p:sp>
      <p:sp>
        <p:nvSpPr>
          <p:cNvPr id="18" name="Rectangle 17"/>
          <p:cNvSpPr/>
          <p:nvPr/>
        </p:nvSpPr>
        <p:spPr>
          <a:xfrm>
            <a:off x="4546600" y="1777992"/>
            <a:ext cx="2506190" cy="1295400"/>
          </a:xfrm>
          <a:prstGeom prst="rect">
            <a:avLst/>
          </a:prstGeom>
        </p:spPr>
        <p:style>
          <a:lnRef idx="0">
            <a:schemeClr val="accent4"/>
          </a:lnRef>
          <a:fillRef idx="3">
            <a:schemeClr val="accent4"/>
          </a:fillRef>
          <a:effectRef idx="3">
            <a:schemeClr val="accent4"/>
          </a:effectRef>
          <a:fontRef idx="minor">
            <a:schemeClr val="lt1"/>
          </a:fontRef>
        </p:style>
        <p:txBody>
          <a:bodyPr rtlCol="0" anchor="t"/>
          <a:lstStyle/>
          <a:p>
            <a:r>
              <a:rPr lang="en-US" sz="2000" dirty="0" smtClean="0">
                <a:effectLst>
                  <a:outerShdw blurRad="38100" dist="38100" dir="2700000" algn="tl">
                    <a:srgbClr val="000000">
                      <a:alpha val="43137"/>
                    </a:srgbClr>
                  </a:outerShdw>
                </a:effectLst>
              </a:rPr>
              <a:t>C#/VB</a:t>
            </a:r>
          </a:p>
        </p:txBody>
      </p:sp>
      <p:sp>
        <p:nvSpPr>
          <p:cNvPr id="23" name="Rectangle 22"/>
          <p:cNvSpPr/>
          <p:nvPr/>
        </p:nvSpPr>
        <p:spPr>
          <a:xfrm>
            <a:off x="4546600" y="4648194"/>
            <a:ext cx="2506190" cy="685800"/>
          </a:xfrm>
          <a:prstGeom prst="rect">
            <a:avLst/>
          </a:prstGeom>
        </p:spPr>
        <p:style>
          <a:lnRef idx="0">
            <a:schemeClr val="accent4"/>
          </a:lnRef>
          <a:fillRef idx="3">
            <a:schemeClr val="accent4"/>
          </a:fillRef>
          <a:effectRef idx="3">
            <a:schemeClr val="accent4"/>
          </a:effectRef>
          <a:fontRef idx="minor">
            <a:schemeClr val="lt1"/>
          </a:fontRef>
        </p:style>
        <p:txBody>
          <a:bodyPr rtlCol="0" anchor="t"/>
          <a:lstStyle/>
          <a:p>
            <a:r>
              <a:rPr lang="en-US" sz="2000" dirty="0" smtClean="0">
                <a:effectLst>
                  <a:outerShdw blurRad="38100" dist="38100" dir="2700000" algn="tl">
                    <a:srgbClr val="000000">
                      <a:alpha val="43137"/>
                    </a:srgbClr>
                  </a:outerShdw>
                </a:effectLst>
              </a:rPr>
              <a:t>C#/VB</a:t>
            </a:r>
          </a:p>
        </p:txBody>
      </p:sp>
      <p:sp>
        <p:nvSpPr>
          <p:cNvPr id="31" name="TextBox 30"/>
          <p:cNvSpPr txBox="1"/>
          <p:nvPr/>
        </p:nvSpPr>
        <p:spPr>
          <a:xfrm>
            <a:off x="5350933" y="1549392"/>
            <a:ext cx="1625657" cy="400110"/>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r>
              <a:rPr lang="en-US" sz="2000" b="1" dirty="0" smtClean="0">
                <a:effectLst>
                  <a:outerShdw blurRad="38100" dist="38100" dir="2700000" algn="tl">
                    <a:srgbClr val="000000">
                      <a:alpha val="43137"/>
                    </a:srgbClr>
                  </a:outerShdw>
                </a:effectLst>
              </a:rPr>
              <a:t>View</a:t>
            </a:r>
            <a:endParaRPr lang="en-US" sz="2000" b="1" dirty="0">
              <a:effectLst>
                <a:outerShdw blurRad="38100" dist="38100" dir="2700000" algn="tl">
                  <a:srgbClr val="000000">
                    <a:alpha val="43137"/>
                  </a:srgbClr>
                </a:outerShdw>
              </a:effectLst>
            </a:endParaRPr>
          </a:p>
        </p:txBody>
      </p:sp>
      <p:cxnSp>
        <p:nvCxnSpPr>
          <p:cNvPr id="45" name="Straight Connector 44"/>
          <p:cNvCxnSpPr>
            <a:stCxn id="31" idx="2"/>
            <a:endCxn id="32" idx="0"/>
          </p:cNvCxnSpPr>
          <p:nvPr/>
        </p:nvCxnSpPr>
        <p:spPr>
          <a:xfrm rot="5400000">
            <a:off x="6097117" y="2016147"/>
            <a:ext cx="13329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350933" y="2082792"/>
            <a:ext cx="1625657" cy="400110"/>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r>
              <a:rPr lang="en-US" sz="2000" b="1" dirty="0" err="1" smtClean="0">
                <a:effectLst>
                  <a:outerShdw blurRad="38100" dist="38100" dir="2700000" algn="tl">
                    <a:srgbClr val="000000">
                      <a:alpha val="43137"/>
                    </a:srgbClr>
                  </a:outerShdw>
                </a:effectLst>
              </a:rPr>
              <a:t>ViewModel</a:t>
            </a:r>
            <a:endParaRPr lang="en-US" sz="2000" b="1" dirty="0">
              <a:effectLst>
                <a:outerShdw blurRad="38100" dist="38100" dir="2700000" algn="tl">
                  <a:srgbClr val="000000">
                    <a:alpha val="43137"/>
                  </a:srgbClr>
                </a:outerShdw>
              </a:effectLst>
            </a:endParaRPr>
          </a:p>
        </p:txBody>
      </p:sp>
      <p:cxnSp>
        <p:nvCxnSpPr>
          <p:cNvPr id="47" name="Straight Connector 46"/>
          <p:cNvCxnSpPr>
            <a:stCxn id="32" idx="2"/>
            <a:endCxn id="33" idx="0"/>
          </p:cNvCxnSpPr>
          <p:nvPr/>
        </p:nvCxnSpPr>
        <p:spPr>
          <a:xfrm rot="5400000">
            <a:off x="6097117" y="2549547"/>
            <a:ext cx="13329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5350933" y="2616192"/>
            <a:ext cx="1625657" cy="400110"/>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r>
              <a:rPr lang="en-US" sz="2000" b="1" dirty="0" smtClean="0">
                <a:effectLst>
                  <a:outerShdw blurRad="38100" dist="38100" dir="2700000" algn="tl">
                    <a:srgbClr val="000000">
                      <a:alpha val="43137"/>
                    </a:srgbClr>
                  </a:outerShdw>
                </a:effectLst>
              </a:rPr>
              <a:t>Model</a:t>
            </a:r>
            <a:endParaRPr lang="en-US" sz="2000" b="1" dirty="0">
              <a:effectLst>
                <a:outerShdw blurRad="38100" dist="38100" dir="2700000" algn="tl">
                  <a:srgbClr val="000000">
                    <a:alpha val="43137"/>
                  </a:srgbClr>
                </a:outerShdw>
              </a:effectLst>
            </a:endParaRPr>
          </a:p>
        </p:txBody>
      </p:sp>
      <p:cxnSp>
        <p:nvCxnSpPr>
          <p:cNvPr id="50" name="Straight Connector 49"/>
          <p:cNvCxnSpPr>
            <a:stCxn id="33" idx="2"/>
          </p:cNvCxnSpPr>
          <p:nvPr/>
        </p:nvCxnSpPr>
        <p:spPr>
          <a:xfrm rot="5400000">
            <a:off x="6020900" y="3150670"/>
            <a:ext cx="277231" cy="849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Cloud 15"/>
          <p:cNvSpPr/>
          <p:nvPr/>
        </p:nvSpPr>
        <p:spPr>
          <a:xfrm>
            <a:off x="5367868" y="3454392"/>
            <a:ext cx="1591732" cy="685800"/>
          </a:xfrm>
          <a:prstGeom prst="cloud">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000" dirty="0" smtClean="0">
                <a:effectLst>
                  <a:outerShdw blurRad="38100" dist="38100" dir="2700000" algn="tl">
                    <a:srgbClr val="000000">
                      <a:alpha val="43137"/>
                    </a:srgbClr>
                  </a:outerShdw>
                </a:effectLst>
              </a:rPr>
              <a:t>Internet</a:t>
            </a:r>
            <a:endParaRPr lang="en-US" sz="2000" dirty="0">
              <a:effectLst>
                <a:outerShdw blurRad="38100" dist="38100" dir="2700000" algn="tl">
                  <a:srgbClr val="000000">
                    <a:alpha val="43137"/>
                  </a:srgbClr>
                </a:outerShdw>
              </a:effectLst>
            </a:endParaRPr>
          </a:p>
        </p:txBody>
      </p:sp>
      <p:cxnSp>
        <p:nvCxnSpPr>
          <p:cNvPr id="54" name="Straight Connector 53"/>
          <p:cNvCxnSpPr>
            <a:endCxn id="16" idx="3"/>
          </p:cNvCxnSpPr>
          <p:nvPr/>
        </p:nvCxnSpPr>
        <p:spPr>
          <a:xfrm rot="5400000">
            <a:off x="6029855" y="3359670"/>
            <a:ext cx="267812" cy="5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16" idx="1"/>
          </p:cNvCxnSpPr>
          <p:nvPr/>
        </p:nvCxnSpPr>
        <p:spPr>
          <a:xfrm rot="5400000">
            <a:off x="6066796" y="4235660"/>
            <a:ext cx="193137" cy="74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350933" y="4800594"/>
            <a:ext cx="1625657" cy="400110"/>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r>
              <a:rPr lang="en-US" sz="2000" b="1" dirty="0" smtClean="0">
                <a:effectLst>
                  <a:outerShdw blurRad="38100" dist="38100" dir="2700000" algn="tl">
                    <a:srgbClr val="000000">
                      <a:alpha val="43137"/>
                    </a:srgbClr>
                  </a:outerShdw>
                </a:effectLst>
              </a:rPr>
              <a:t>Services</a:t>
            </a:r>
            <a:endParaRPr lang="en-US" sz="2000" b="1" dirty="0">
              <a:effectLst>
                <a:outerShdw blurRad="38100" dist="38100" dir="2700000" algn="tl">
                  <a:srgbClr val="000000">
                    <a:alpha val="43137"/>
                  </a:srgbClr>
                </a:outerShdw>
              </a:effectLst>
            </a:endParaRPr>
          </a:p>
        </p:txBody>
      </p:sp>
      <p:cxnSp>
        <p:nvCxnSpPr>
          <p:cNvPr id="62" name="Straight Connector 61"/>
          <p:cNvCxnSpPr>
            <a:endCxn id="34" idx="0"/>
          </p:cNvCxnSpPr>
          <p:nvPr/>
        </p:nvCxnSpPr>
        <p:spPr>
          <a:xfrm rot="5400000">
            <a:off x="5918219" y="4546613"/>
            <a:ext cx="499524" cy="843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34" idx="2"/>
            <a:endCxn id="20" idx="1"/>
          </p:cNvCxnSpPr>
          <p:nvPr/>
        </p:nvCxnSpPr>
        <p:spPr>
          <a:xfrm rot="16200000" flipH="1">
            <a:off x="6050563" y="5313903"/>
            <a:ext cx="234888" cy="849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a:off x="5833590" y="5359392"/>
            <a:ext cx="9144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an 19"/>
          <p:cNvSpPr/>
          <p:nvPr/>
        </p:nvSpPr>
        <p:spPr>
          <a:xfrm>
            <a:off x="5867452" y="5435592"/>
            <a:ext cx="609600" cy="304800"/>
          </a:xfrm>
          <a:prstGeom prst="can">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1"/>
                                        </p:tgtEl>
                                        <p:attrNameLst>
                                          <p:attrName>style.visibility</p:attrName>
                                        </p:attrNameLst>
                                      </p:cBhvr>
                                      <p:to>
                                        <p:strVal val="visible"/>
                                      </p:to>
                                    </p:set>
                                  </p:childTnLst>
                                </p:cTn>
                              </p:par>
                              <p:par>
                                <p:cTn id="27" presetID="1" presetClass="entr" presetSubtype="0" fill="hold" grpId="0" nodeType="withEffect" nodePh="1">
                                  <p:stCondLst>
                                    <p:cond delay="0"/>
                                  </p:stCondLst>
                                  <p:endCondLst>
                                    <p:cond evt="begin" delay="0">
                                      <p:tn val="27"/>
                                    </p:cond>
                                  </p:endCondLst>
                                  <p:childTnLst>
                                    <p:set>
                                      <p:cBhvr>
                                        <p:cTn id="28" dur="1" fill="hold">
                                          <p:stCondLst>
                                            <p:cond delay="0"/>
                                          </p:stCondLst>
                                        </p:cTn>
                                        <p:tgtEl>
                                          <p:spTgt spid="6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7"/>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1"/>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5" grpId="0" animBg="1"/>
      <p:bldP spid="17" grpId="0" animBg="1"/>
      <p:bldP spid="18" grpId="0" animBg="1"/>
      <p:bldP spid="23" grpId="0" animBg="1"/>
      <p:bldP spid="31" grpId="0" animBg="1"/>
      <p:bldP spid="32" grpId="0" animBg="1"/>
      <p:bldP spid="33" grpId="0" animBg="1"/>
      <p:bldP spid="16" grpId="0" animBg="1"/>
      <p:bldP spid="34" grpId="0" animBg="1"/>
      <p:bldP spid="65" grpId="0"/>
      <p:bldP spid="20" grpId="0" animBg="1"/>
    </p:bld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98</TotalTime>
  <Words>444</Words>
  <Application>Microsoft Office PowerPoint</Application>
  <PresentationFormat>On-screen Show (4:3)</PresentationFormat>
  <Paragraphs>106</Paragraphs>
  <Slides>22</Slides>
  <Notes>21</Notes>
  <HiddenSlides>0</HiddenSlides>
  <MMClips>0</MMClips>
  <ScaleCrop>false</ScaleCrop>
  <HeadingPairs>
    <vt:vector size="4" baseType="variant">
      <vt:variant>
        <vt:lpstr>Theme</vt:lpstr>
      </vt:variant>
      <vt:variant>
        <vt:i4>2</vt:i4>
      </vt:variant>
      <vt:variant>
        <vt:lpstr>Slide Titles</vt:lpstr>
      </vt:variant>
      <vt:variant>
        <vt:i4>22</vt:i4>
      </vt:variant>
    </vt:vector>
  </HeadingPairs>
  <TitlesOfParts>
    <vt:vector size="24" baseType="lpstr">
      <vt:lpstr>TechEd09_Europe</vt:lpstr>
      <vt:lpstr>TechEd09_Europe template</vt:lpstr>
      <vt:lpstr>Slide 1</vt:lpstr>
      <vt:lpstr>Architecting Silverlight Applications with MVVM  </vt:lpstr>
      <vt:lpstr>The Problem</vt:lpstr>
      <vt:lpstr>The Problem (2)</vt:lpstr>
      <vt:lpstr>Separation of Concerns</vt:lpstr>
      <vt:lpstr>Patterns</vt:lpstr>
      <vt:lpstr>Patterns (2)</vt:lpstr>
      <vt:lpstr>Model-View-ViewModel</vt:lpstr>
      <vt:lpstr>Model-View-ViewModel (2)</vt:lpstr>
      <vt:lpstr>Building the MVVM</vt:lpstr>
      <vt:lpstr>Building the MVVM (2)</vt:lpstr>
      <vt:lpstr>The Model</vt:lpstr>
      <vt:lpstr>Building the MVVM (4)</vt:lpstr>
      <vt:lpstr>The ViewModel</vt:lpstr>
      <vt:lpstr>Building the MVVM (6)</vt:lpstr>
      <vt:lpstr>The View</vt:lpstr>
      <vt:lpstr>Evolving Pattern</vt:lpstr>
      <vt:lpstr>Frameworks</vt:lpstr>
      <vt:lpstr>Slide 19</vt:lpstr>
      <vt:lpstr>Resources</vt:lpstr>
      <vt:lpstr>Slide 21</vt:lpstr>
      <vt:lpstr>Slide 22</vt:lpstr>
    </vt:vector>
  </TitlesOfParts>
  <Manager>&lt;Content Manager Name Here&gt;</Manager>
  <Company>AgiliTrain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Shawn Wildermuth</dc:creator>
  <dc:description>Tech·Ed Europe 2009</dc:description>
  <cp:lastModifiedBy>cn_user</cp:lastModifiedBy>
  <cp:revision>16</cp:revision>
  <dcterms:created xsi:type="dcterms:W3CDTF">2009-09-16T03:25:56Z</dcterms:created>
  <dcterms:modified xsi:type="dcterms:W3CDTF">2009-11-08T20:20:27Z</dcterms:modified>
</cp:coreProperties>
</file>