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2"/>
  </p:notesMasterIdLst>
  <p:handoutMasterIdLst>
    <p:handoutMasterId r:id="rId33"/>
  </p:handoutMasterIdLst>
  <p:sldIdLst>
    <p:sldId id="256" r:id="rId3"/>
    <p:sldId id="257" r:id="rId4"/>
    <p:sldId id="335" r:id="rId5"/>
    <p:sldId id="332" r:id="rId6"/>
    <p:sldId id="343" r:id="rId7"/>
    <p:sldId id="297" r:id="rId8"/>
    <p:sldId id="308" r:id="rId9"/>
    <p:sldId id="314" r:id="rId10"/>
    <p:sldId id="315" r:id="rId11"/>
    <p:sldId id="330" r:id="rId12"/>
    <p:sldId id="331" r:id="rId13"/>
    <p:sldId id="322" r:id="rId14"/>
    <p:sldId id="320" r:id="rId15"/>
    <p:sldId id="321" r:id="rId16"/>
    <p:sldId id="329" r:id="rId17"/>
    <p:sldId id="301" r:id="rId18"/>
    <p:sldId id="302" r:id="rId19"/>
    <p:sldId id="303" r:id="rId20"/>
    <p:sldId id="300" r:id="rId21"/>
    <p:sldId id="304" r:id="rId22"/>
    <p:sldId id="305" r:id="rId23"/>
    <p:sldId id="327" r:id="rId24"/>
    <p:sldId id="287" r:id="rId25"/>
    <p:sldId id="336" r:id="rId26"/>
    <p:sldId id="342" r:id="rId27"/>
    <p:sldId id="337" r:id="rId28"/>
    <p:sldId id="282" r:id="rId29"/>
    <p:sldId id="344" r:id="rId30"/>
    <p:sldId id="341" r:id="rId3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2412" autoAdjust="0"/>
  </p:normalViewPr>
  <p:slideViewPr>
    <p:cSldViewPr snapToGrid="0">
      <p:cViewPr varScale="1">
        <p:scale>
          <a:sx n="89" d="100"/>
          <a:sy n="89" d="100"/>
        </p:scale>
        <p:origin x="-1476"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410"/>
    </p:cViewPr>
  </p:sorterViewPr>
  <p:notesViewPr>
    <p:cSldViewPr snapToGrid="0" showGuides="1">
      <p:cViewPr varScale="1">
        <p:scale>
          <a:sx n="83" d="100"/>
          <a:sy n="83" d="100"/>
        </p:scale>
        <p:origin x="-291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25825D-7D56-4FB8-A36A-2FA47C4AFF6E}" type="doc">
      <dgm:prSet loTypeId="urn:microsoft.com/office/officeart/2005/8/layout/vList2" loCatId="list" qsTypeId="urn:microsoft.com/office/officeart/2005/8/quickstyle/simple4" qsCatId="simple" csTypeId="urn:microsoft.com/office/officeart/2005/8/colors/accent2_5" csCatId="accent2" phldr="1"/>
      <dgm:spPr/>
      <dgm:t>
        <a:bodyPr/>
        <a:lstStyle/>
        <a:p>
          <a:endParaRPr lang="en-US"/>
        </a:p>
      </dgm:t>
    </dgm:pt>
    <dgm:pt modelId="{065EBCFF-8C86-4C08-AE30-1B46DD9B420C}">
      <dgm:prSet phldrT="[Text]"/>
      <dgm:spPr/>
      <dgm:t>
        <a:bodyPr/>
        <a:lstStyle/>
        <a:p>
          <a:r>
            <a:rPr lang="en-US" dirty="0" smtClean="0">
              <a:latin typeface="Calibri" pitchFamily="34" charset="0"/>
              <a:cs typeface="Calibri" pitchFamily="34" charset="0"/>
            </a:rPr>
            <a:t>.NET Developer Experience</a:t>
          </a:r>
          <a:endParaRPr lang="en-US" dirty="0">
            <a:latin typeface="Calibri" pitchFamily="34" charset="0"/>
            <a:cs typeface="Calibri" pitchFamily="34" charset="0"/>
          </a:endParaRPr>
        </a:p>
      </dgm:t>
    </dgm:pt>
    <dgm:pt modelId="{0B8DD933-853A-406D-A465-E4ADCBB025EF}" type="parTrans" cxnId="{B1673BDC-3423-4F5C-8B49-252AB9E2743B}">
      <dgm:prSet/>
      <dgm:spPr/>
      <dgm:t>
        <a:bodyPr/>
        <a:lstStyle/>
        <a:p>
          <a:endParaRPr lang="en-US">
            <a:latin typeface="Calibri" pitchFamily="34" charset="0"/>
            <a:cs typeface="Calibri" pitchFamily="34" charset="0"/>
          </a:endParaRPr>
        </a:p>
      </dgm:t>
    </dgm:pt>
    <dgm:pt modelId="{2BD67E24-3D14-4FCB-8908-762D5F8A5AE0}" type="sibTrans" cxnId="{B1673BDC-3423-4F5C-8B49-252AB9E2743B}">
      <dgm:prSet/>
      <dgm:spPr/>
      <dgm:t>
        <a:bodyPr/>
        <a:lstStyle/>
        <a:p>
          <a:endParaRPr lang="en-US">
            <a:latin typeface="Calibri" pitchFamily="34" charset="0"/>
            <a:cs typeface="Calibri" pitchFamily="34" charset="0"/>
          </a:endParaRPr>
        </a:p>
      </dgm:t>
    </dgm:pt>
    <dgm:pt modelId="{62687CEE-C7CC-4015-A546-82E2C2DD8A89}">
      <dgm:prSet phldrT="[Text]"/>
      <dgm:spPr/>
      <dgm:t>
        <a:bodyPr/>
        <a:lstStyle/>
        <a:p>
          <a:r>
            <a:rPr lang="en-US" b="0" dirty="0" smtClean="0">
              <a:latin typeface="Calibri" pitchFamily="34" charset="0"/>
              <a:cs typeface="Calibri" pitchFamily="34" charset="0"/>
            </a:rPr>
            <a:t>EWS Managed API 1.0</a:t>
          </a:r>
          <a:endParaRPr lang="en-US" b="0" dirty="0">
            <a:latin typeface="Calibri" pitchFamily="34" charset="0"/>
            <a:cs typeface="Calibri" pitchFamily="34" charset="0"/>
          </a:endParaRPr>
        </a:p>
      </dgm:t>
    </dgm:pt>
    <dgm:pt modelId="{BACDA9D2-6088-47FF-B657-06F329DDF801}" type="parTrans" cxnId="{EB83DE37-EFA1-4B7B-9B0B-486C6B6EF896}">
      <dgm:prSet/>
      <dgm:spPr/>
      <dgm:t>
        <a:bodyPr/>
        <a:lstStyle/>
        <a:p>
          <a:endParaRPr lang="en-US">
            <a:latin typeface="Calibri" pitchFamily="34" charset="0"/>
            <a:cs typeface="Calibri" pitchFamily="34" charset="0"/>
          </a:endParaRPr>
        </a:p>
      </dgm:t>
    </dgm:pt>
    <dgm:pt modelId="{63D3DECA-6E88-4057-AE9B-7CF12C024F81}" type="sibTrans" cxnId="{EB83DE37-EFA1-4B7B-9B0B-486C6B6EF896}">
      <dgm:prSet/>
      <dgm:spPr/>
      <dgm:t>
        <a:bodyPr/>
        <a:lstStyle/>
        <a:p>
          <a:endParaRPr lang="en-US">
            <a:latin typeface="Calibri" pitchFamily="34" charset="0"/>
            <a:cs typeface="Calibri" pitchFamily="34" charset="0"/>
          </a:endParaRPr>
        </a:p>
      </dgm:t>
    </dgm:pt>
    <dgm:pt modelId="{F87DBA23-3818-44B6-B4BB-6A8DEF5979C1}">
      <dgm:prSet phldrT="[Text]"/>
      <dgm:spPr/>
      <dgm:t>
        <a:bodyPr/>
        <a:lstStyle/>
        <a:p>
          <a:r>
            <a:rPr lang="en-US" dirty="0" smtClean="0">
              <a:latin typeface="Calibri" pitchFamily="34" charset="0"/>
              <a:cs typeface="Calibri" pitchFamily="34" charset="0"/>
            </a:rPr>
            <a:t>New Exchange Data Services</a:t>
          </a:r>
          <a:endParaRPr lang="en-US" dirty="0">
            <a:latin typeface="Calibri" pitchFamily="34" charset="0"/>
            <a:cs typeface="Calibri" pitchFamily="34" charset="0"/>
          </a:endParaRPr>
        </a:p>
      </dgm:t>
    </dgm:pt>
    <dgm:pt modelId="{30FB8FD5-FA79-4F2C-ACCB-E9E86743ADF0}" type="parTrans" cxnId="{E0E03404-213E-4B2E-B806-16B2B80DBAD4}">
      <dgm:prSet/>
      <dgm:spPr/>
      <dgm:t>
        <a:bodyPr/>
        <a:lstStyle/>
        <a:p>
          <a:endParaRPr lang="en-US">
            <a:latin typeface="Calibri" pitchFamily="34" charset="0"/>
            <a:cs typeface="Calibri" pitchFamily="34" charset="0"/>
          </a:endParaRPr>
        </a:p>
      </dgm:t>
    </dgm:pt>
    <dgm:pt modelId="{20B25397-42A7-4C9D-8470-FF96306E1EE2}" type="sibTrans" cxnId="{E0E03404-213E-4B2E-B806-16B2B80DBAD4}">
      <dgm:prSet/>
      <dgm:spPr/>
      <dgm:t>
        <a:bodyPr/>
        <a:lstStyle/>
        <a:p>
          <a:endParaRPr lang="en-US">
            <a:latin typeface="Calibri" pitchFamily="34" charset="0"/>
            <a:cs typeface="Calibri" pitchFamily="34" charset="0"/>
          </a:endParaRPr>
        </a:p>
      </dgm:t>
    </dgm:pt>
    <dgm:pt modelId="{8C3EAA5D-3F63-4A2A-8018-160D621E8861}">
      <dgm:prSet phldrT="[Text]"/>
      <dgm:spPr/>
      <dgm:t>
        <a:bodyPr/>
        <a:lstStyle/>
        <a:p>
          <a:r>
            <a:rPr lang="en-US" b="0" dirty="0" smtClean="0">
              <a:latin typeface="Calibri" pitchFamily="34" charset="0"/>
              <a:cs typeface="Calibri" pitchFamily="34" charset="0"/>
            </a:rPr>
            <a:t>Enhanced contacts (contact groups, pictures)</a:t>
          </a:r>
          <a:endParaRPr lang="en-US" b="0" dirty="0">
            <a:latin typeface="Calibri" pitchFamily="34" charset="0"/>
            <a:cs typeface="Calibri" pitchFamily="34" charset="0"/>
          </a:endParaRPr>
        </a:p>
      </dgm:t>
    </dgm:pt>
    <dgm:pt modelId="{0CF7750D-8746-4799-9D31-4C058FBD6B5F}" type="parTrans" cxnId="{0D847D03-BD44-4011-8A21-931D3BC93EC3}">
      <dgm:prSet/>
      <dgm:spPr/>
      <dgm:t>
        <a:bodyPr/>
        <a:lstStyle/>
        <a:p>
          <a:endParaRPr lang="en-US">
            <a:latin typeface="Calibri" pitchFamily="34" charset="0"/>
            <a:cs typeface="Calibri" pitchFamily="34" charset="0"/>
          </a:endParaRPr>
        </a:p>
      </dgm:t>
    </dgm:pt>
    <dgm:pt modelId="{89237BA6-5BEE-4A36-BD6F-F4605319B515}" type="sibTrans" cxnId="{0D847D03-BD44-4011-8A21-931D3BC93EC3}">
      <dgm:prSet/>
      <dgm:spPr/>
      <dgm:t>
        <a:bodyPr/>
        <a:lstStyle/>
        <a:p>
          <a:endParaRPr lang="en-US">
            <a:latin typeface="Calibri" pitchFamily="34" charset="0"/>
            <a:cs typeface="Calibri" pitchFamily="34" charset="0"/>
          </a:endParaRPr>
        </a:p>
      </dgm:t>
    </dgm:pt>
    <dgm:pt modelId="{E2E846D8-B6DD-44F1-ADDE-FFFEC50C5EEB}">
      <dgm:prSet phldrT="[Text]"/>
      <dgm:spPr/>
      <dgm:t>
        <a:bodyPr/>
        <a:lstStyle/>
        <a:p>
          <a:r>
            <a:rPr lang="en-US" dirty="0" smtClean="0">
              <a:latin typeface="Calibri" pitchFamily="34" charset="0"/>
              <a:cs typeface="Calibri" pitchFamily="34" charset="0"/>
            </a:rPr>
            <a:t>Application Management and Configuration</a:t>
          </a:r>
          <a:endParaRPr lang="en-US" dirty="0">
            <a:latin typeface="Calibri" pitchFamily="34" charset="0"/>
            <a:cs typeface="Calibri" pitchFamily="34" charset="0"/>
          </a:endParaRPr>
        </a:p>
      </dgm:t>
    </dgm:pt>
    <dgm:pt modelId="{2A91A3BE-111F-458F-803A-645B159A1143}" type="parTrans" cxnId="{F341123B-4818-44E5-9663-62E7ADD83E6F}">
      <dgm:prSet/>
      <dgm:spPr/>
      <dgm:t>
        <a:bodyPr/>
        <a:lstStyle/>
        <a:p>
          <a:endParaRPr lang="en-US">
            <a:latin typeface="Calibri" pitchFamily="34" charset="0"/>
            <a:cs typeface="Calibri" pitchFamily="34" charset="0"/>
          </a:endParaRPr>
        </a:p>
      </dgm:t>
    </dgm:pt>
    <dgm:pt modelId="{F2501A41-E71C-4F6D-AF5F-04B2B3574EA6}" type="sibTrans" cxnId="{F341123B-4818-44E5-9663-62E7ADD83E6F}">
      <dgm:prSet/>
      <dgm:spPr/>
      <dgm:t>
        <a:bodyPr/>
        <a:lstStyle/>
        <a:p>
          <a:endParaRPr lang="en-US">
            <a:latin typeface="Calibri" pitchFamily="34" charset="0"/>
            <a:cs typeface="Calibri" pitchFamily="34" charset="0"/>
          </a:endParaRPr>
        </a:p>
      </dgm:t>
    </dgm:pt>
    <dgm:pt modelId="{01A96DF0-544C-4883-B786-1B49CA953D67}">
      <dgm:prSet phldrT="[Text]"/>
      <dgm:spPr/>
      <dgm:t>
        <a:bodyPr/>
        <a:lstStyle/>
        <a:p>
          <a:r>
            <a:rPr lang="en-US" b="0" dirty="0" smtClean="0">
              <a:latin typeface="Calibri" pitchFamily="34" charset="0"/>
              <a:cs typeface="Calibri" pitchFamily="34" charset="0"/>
            </a:rPr>
            <a:t>Role-based Impersonation management</a:t>
          </a:r>
          <a:endParaRPr lang="en-US" b="0" dirty="0">
            <a:latin typeface="Calibri" pitchFamily="34" charset="0"/>
            <a:cs typeface="Calibri" pitchFamily="34" charset="0"/>
          </a:endParaRPr>
        </a:p>
      </dgm:t>
    </dgm:pt>
    <dgm:pt modelId="{83F84E6F-52B2-4A9C-9CFD-8263F069E91B}" type="parTrans" cxnId="{7A391F6E-C460-4BF8-941D-4638BA9E1F8D}">
      <dgm:prSet/>
      <dgm:spPr/>
      <dgm:t>
        <a:bodyPr/>
        <a:lstStyle/>
        <a:p>
          <a:endParaRPr lang="en-US">
            <a:latin typeface="Calibri" pitchFamily="34" charset="0"/>
            <a:cs typeface="Calibri" pitchFamily="34" charset="0"/>
          </a:endParaRPr>
        </a:p>
      </dgm:t>
    </dgm:pt>
    <dgm:pt modelId="{84DB8008-EB68-4E58-B9E2-4AD0E0B96A40}" type="sibTrans" cxnId="{7A391F6E-C460-4BF8-941D-4638BA9E1F8D}">
      <dgm:prSet/>
      <dgm:spPr/>
      <dgm:t>
        <a:bodyPr/>
        <a:lstStyle/>
        <a:p>
          <a:endParaRPr lang="en-US">
            <a:latin typeface="Calibri" pitchFamily="34" charset="0"/>
            <a:cs typeface="Calibri" pitchFamily="34" charset="0"/>
          </a:endParaRPr>
        </a:p>
      </dgm:t>
    </dgm:pt>
    <dgm:pt modelId="{A504DA0C-DC6E-4CFF-ADEB-AA2DA87668DE}">
      <dgm:prSet phldrT="[Text]"/>
      <dgm:spPr/>
      <dgm:t>
        <a:bodyPr/>
        <a:lstStyle/>
        <a:p>
          <a:r>
            <a:rPr lang="en-US" dirty="0" smtClean="0">
              <a:latin typeface="Calibri" pitchFamily="34" charset="0"/>
              <a:cs typeface="Calibri" pitchFamily="34" charset="0"/>
            </a:rPr>
            <a:t>Built for the Cloud</a:t>
          </a:r>
          <a:endParaRPr lang="en-US" dirty="0">
            <a:latin typeface="Calibri" pitchFamily="34" charset="0"/>
            <a:cs typeface="Calibri" pitchFamily="34" charset="0"/>
          </a:endParaRPr>
        </a:p>
      </dgm:t>
    </dgm:pt>
    <dgm:pt modelId="{5AAB1C72-73C4-401E-BFB5-9A183DD17FD9}" type="parTrans" cxnId="{4052B564-CA3F-497F-BFBE-0C20AAB62DA6}">
      <dgm:prSet/>
      <dgm:spPr/>
      <dgm:t>
        <a:bodyPr/>
        <a:lstStyle/>
        <a:p>
          <a:endParaRPr lang="en-US">
            <a:latin typeface="Calibri" pitchFamily="34" charset="0"/>
            <a:cs typeface="Calibri" pitchFamily="34" charset="0"/>
          </a:endParaRPr>
        </a:p>
      </dgm:t>
    </dgm:pt>
    <dgm:pt modelId="{EE65B56D-B3C4-491B-AC52-08BEEE963CE3}" type="sibTrans" cxnId="{4052B564-CA3F-497F-BFBE-0C20AAB62DA6}">
      <dgm:prSet/>
      <dgm:spPr/>
      <dgm:t>
        <a:bodyPr/>
        <a:lstStyle/>
        <a:p>
          <a:endParaRPr lang="en-US">
            <a:latin typeface="Calibri" pitchFamily="34" charset="0"/>
            <a:cs typeface="Calibri" pitchFamily="34" charset="0"/>
          </a:endParaRPr>
        </a:p>
      </dgm:t>
    </dgm:pt>
    <dgm:pt modelId="{10F0742A-2C3B-439B-A3D5-BD96B510A181}">
      <dgm:prSet phldrT="[Text]"/>
      <dgm:spPr/>
      <dgm:t>
        <a:bodyPr/>
        <a:lstStyle/>
        <a:p>
          <a:r>
            <a:rPr lang="en-US" b="0" dirty="0" smtClean="0">
              <a:latin typeface="Calibri" pitchFamily="34" charset="0"/>
              <a:cs typeface="Calibri" pitchFamily="34" charset="0"/>
            </a:rPr>
            <a:t>Enabled on </a:t>
          </a:r>
          <a:r>
            <a:rPr lang="en-US" b="0" dirty="0" err="1" smtClean="0">
              <a:latin typeface="Calibri" pitchFamily="34" charset="0"/>
              <a:cs typeface="Calibri" pitchFamily="34" charset="0"/>
            </a:rPr>
            <a:t>Live@EDU</a:t>
          </a:r>
          <a:r>
            <a:rPr lang="en-US" b="0" dirty="0" smtClean="0">
              <a:latin typeface="Calibri" pitchFamily="34" charset="0"/>
              <a:cs typeface="Calibri" pitchFamily="34" charset="0"/>
            </a:rPr>
            <a:t> and Microsoft Online</a:t>
          </a:r>
          <a:endParaRPr lang="en-US" b="0" dirty="0">
            <a:latin typeface="Calibri" pitchFamily="34" charset="0"/>
            <a:cs typeface="Calibri" pitchFamily="34" charset="0"/>
          </a:endParaRPr>
        </a:p>
      </dgm:t>
    </dgm:pt>
    <dgm:pt modelId="{0DE63E6B-9DB2-4702-9296-055EC6EC4105}" type="parTrans" cxnId="{B14A2348-A97F-480E-8F15-A99CA9E8C9B1}">
      <dgm:prSet/>
      <dgm:spPr/>
      <dgm:t>
        <a:bodyPr/>
        <a:lstStyle/>
        <a:p>
          <a:endParaRPr lang="en-US">
            <a:latin typeface="Calibri" pitchFamily="34" charset="0"/>
            <a:cs typeface="Calibri" pitchFamily="34" charset="0"/>
          </a:endParaRPr>
        </a:p>
      </dgm:t>
    </dgm:pt>
    <dgm:pt modelId="{680CC085-4E8C-46C0-8700-9AEDAE5E3F62}" type="sibTrans" cxnId="{B14A2348-A97F-480E-8F15-A99CA9E8C9B1}">
      <dgm:prSet/>
      <dgm:spPr/>
      <dgm:t>
        <a:bodyPr/>
        <a:lstStyle/>
        <a:p>
          <a:endParaRPr lang="en-US">
            <a:latin typeface="Calibri" pitchFamily="34" charset="0"/>
            <a:cs typeface="Calibri" pitchFamily="34" charset="0"/>
          </a:endParaRPr>
        </a:p>
      </dgm:t>
    </dgm:pt>
    <dgm:pt modelId="{1485D958-E66F-4D14-BBAF-9C7E88DB5900}">
      <dgm:prSet/>
      <dgm:spPr/>
      <dgm:t>
        <a:bodyPr/>
        <a:lstStyle/>
        <a:p>
          <a:r>
            <a:rPr lang="en-US" b="0" dirty="0" smtClean="0">
              <a:latin typeface="Calibri" pitchFamily="34" charset="0"/>
              <a:cs typeface="Calibri" pitchFamily="34" charset="0"/>
            </a:rPr>
            <a:t>Built-in </a:t>
          </a:r>
          <a:r>
            <a:rPr lang="en-US" b="0" dirty="0" err="1" smtClean="0">
              <a:latin typeface="Calibri" pitchFamily="34" charset="0"/>
              <a:cs typeface="Calibri" pitchFamily="34" charset="0"/>
            </a:rPr>
            <a:t>Autodiscover</a:t>
          </a:r>
          <a:r>
            <a:rPr lang="en-US" b="0" dirty="0" smtClean="0">
              <a:latin typeface="Calibri" pitchFamily="34" charset="0"/>
              <a:cs typeface="Calibri" pitchFamily="34" charset="0"/>
            </a:rPr>
            <a:t> client for “anywhere access”</a:t>
          </a:r>
        </a:p>
      </dgm:t>
    </dgm:pt>
    <dgm:pt modelId="{51763E1A-BCEB-478D-BD65-73A1301F627E}" type="parTrans" cxnId="{6B5797F0-7AAC-4E92-BEF8-8AF80616F8AE}">
      <dgm:prSet/>
      <dgm:spPr/>
      <dgm:t>
        <a:bodyPr/>
        <a:lstStyle/>
        <a:p>
          <a:endParaRPr lang="en-US">
            <a:latin typeface="Calibri" pitchFamily="34" charset="0"/>
            <a:cs typeface="Calibri" pitchFamily="34" charset="0"/>
          </a:endParaRPr>
        </a:p>
      </dgm:t>
    </dgm:pt>
    <dgm:pt modelId="{7DC65976-5212-4F6D-B12F-BB8DE218F59A}" type="sibTrans" cxnId="{6B5797F0-7AAC-4E92-BEF8-8AF80616F8AE}">
      <dgm:prSet/>
      <dgm:spPr/>
      <dgm:t>
        <a:bodyPr/>
        <a:lstStyle/>
        <a:p>
          <a:endParaRPr lang="en-US">
            <a:latin typeface="Calibri" pitchFamily="34" charset="0"/>
            <a:cs typeface="Calibri" pitchFamily="34" charset="0"/>
          </a:endParaRPr>
        </a:p>
      </dgm:t>
    </dgm:pt>
    <dgm:pt modelId="{5FBBC289-69A8-4847-8034-71391B28E17B}">
      <dgm:prSet/>
      <dgm:spPr/>
      <dgm:t>
        <a:bodyPr/>
        <a:lstStyle/>
        <a:p>
          <a:r>
            <a:rPr lang="en-US" b="0" dirty="0" smtClean="0">
              <a:latin typeface="Calibri" pitchFamily="34" charset="0"/>
              <a:cs typeface="Calibri" pitchFamily="34" charset="0"/>
            </a:rPr>
            <a:t>Enables easy migration from legacy Exchange APIs</a:t>
          </a:r>
        </a:p>
      </dgm:t>
    </dgm:pt>
    <dgm:pt modelId="{7F63A022-F32C-4387-AB18-7DDA09881385}" type="parTrans" cxnId="{B0F1115A-9181-49CE-B8D9-6D43880627F9}">
      <dgm:prSet/>
      <dgm:spPr/>
      <dgm:t>
        <a:bodyPr/>
        <a:lstStyle/>
        <a:p>
          <a:endParaRPr lang="en-US">
            <a:latin typeface="Calibri" pitchFamily="34" charset="0"/>
            <a:cs typeface="Calibri" pitchFamily="34" charset="0"/>
          </a:endParaRPr>
        </a:p>
      </dgm:t>
    </dgm:pt>
    <dgm:pt modelId="{F66757EC-3721-40E2-8912-78BC26CD63A5}" type="sibTrans" cxnId="{B0F1115A-9181-49CE-B8D9-6D43880627F9}">
      <dgm:prSet/>
      <dgm:spPr/>
      <dgm:t>
        <a:bodyPr/>
        <a:lstStyle/>
        <a:p>
          <a:endParaRPr lang="en-US">
            <a:latin typeface="Calibri" pitchFamily="34" charset="0"/>
            <a:cs typeface="Calibri" pitchFamily="34" charset="0"/>
          </a:endParaRPr>
        </a:p>
      </dgm:t>
    </dgm:pt>
    <dgm:pt modelId="{587B80CD-9DED-4A17-9090-65CEC4B22712}">
      <dgm:prSet/>
      <dgm:spPr/>
      <dgm:t>
        <a:bodyPr/>
        <a:lstStyle/>
        <a:p>
          <a:r>
            <a:rPr lang="en-US" b="0" dirty="0" smtClean="0">
              <a:latin typeface="Calibri" pitchFamily="34" charset="0"/>
              <a:cs typeface="Calibri" pitchFamily="34" charset="0"/>
            </a:rPr>
            <a:t>Outlook Web App form links</a:t>
          </a:r>
        </a:p>
      </dgm:t>
    </dgm:pt>
    <dgm:pt modelId="{4EF1C1B8-4FF7-41A9-ADB2-1F8C522C4F62}" type="parTrans" cxnId="{3C3007EF-4A02-4663-AFAE-E098F504191C}">
      <dgm:prSet/>
      <dgm:spPr/>
      <dgm:t>
        <a:bodyPr/>
        <a:lstStyle/>
        <a:p>
          <a:endParaRPr lang="en-US">
            <a:latin typeface="Calibri" pitchFamily="34" charset="0"/>
            <a:cs typeface="Calibri" pitchFamily="34" charset="0"/>
          </a:endParaRPr>
        </a:p>
      </dgm:t>
    </dgm:pt>
    <dgm:pt modelId="{3BF46084-F8CB-46D1-BC12-F49FB6C709BC}" type="sibTrans" cxnId="{3C3007EF-4A02-4663-AFAE-E098F504191C}">
      <dgm:prSet/>
      <dgm:spPr/>
      <dgm:t>
        <a:bodyPr/>
        <a:lstStyle/>
        <a:p>
          <a:endParaRPr lang="en-US">
            <a:latin typeface="Calibri" pitchFamily="34" charset="0"/>
            <a:cs typeface="Calibri" pitchFamily="34" charset="0"/>
          </a:endParaRPr>
        </a:p>
      </dgm:t>
    </dgm:pt>
    <dgm:pt modelId="{E4DAB9F7-F793-40DD-9BD7-198EC6AF362C}">
      <dgm:prSet/>
      <dgm:spPr/>
      <dgm:t>
        <a:bodyPr/>
        <a:lstStyle/>
        <a:p>
          <a:r>
            <a:rPr lang="en-US" b="0" dirty="0" smtClean="0">
              <a:latin typeface="Calibri" pitchFamily="34" charset="0"/>
              <a:cs typeface="Calibri" pitchFamily="34" charset="0"/>
            </a:rPr>
            <a:t>Mailbox-wide search and notifications services</a:t>
          </a:r>
        </a:p>
      </dgm:t>
    </dgm:pt>
    <dgm:pt modelId="{9A9E9815-7921-4AEC-A225-0F7725685D20}" type="parTrans" cxnId="{37C8AF75-7538-40C1-8446-1CE7F23F89AD}">
      <dgm:prSet/>
      <dgm:spPr/>
      <dgm:t>
        <a:bodyPr/>
        <a:lstStyle/>
        <a:p>
          <a:endParaRPr lang="en-US">
            <a:latin typeface="Calibri" pitchFamily="34" charset="0"/>
            <a:cs typeface="Calibri" pitchFamily="34" charset="0"/>
          </a:endParaRPr>
        </a:p>
      </dgm:t>
    </dgm:pt>
    <dgm:pt modelId="{077025A6-9DAD-4E7B-920B-3C22051333AC}" type="sibTrans" cxnId="{37C8AF75-7538-40C1-8446-1CE7F23F89AD}">
      <dgm:prSet/>
      <dgm:spPr/>
      <dgm:t>
        <a:bodyPr/>
        <a:lstStyle/>
        <a:p>
          <a:endParaRPr lang="en-US">
            <a:latin typeface="Calibri" pitchFamily="34" charset="0"/>
            <a:cs typeface="Calibri" pitchFamily="34" charset="0"/>
          </a:endParaRPr>
        </a:p>
      </dgm:t>
    </dgm:pt>
    <dgm:pt modelId="{0135E1DC-4F82-4C76-999A-73FC2FD78F11}">
      <dgm:prSet/>
      <dgm:spPr/>
      <dgm:t>
        <a:bodyPr/>
        <a:lstStyle/>
        <a:p>
          <a:r>
            <a:rPr lang="en-US" b="0" dirty="0" smtClean="0">
              <a:latin typeface="Calibri" pitchFamily="34" charset="0"/>
              <a:cs typeface="Calibri" pitchFamily="34" charset="0"/>
            </a:rPr>
            <a:t>Room lists service</a:t>
          </a:r>
        </a:p>
      </dgm:t>
    </dgm:pt>
    <dgm:pt modelId="{F253B3D7-9A53-41C1-A661-765A88F8F832}" type="parTrans" cxnId="{49003202-DE5F-4FCD-AA67-EE3E8C87977A}">
      <dgm:prSet/>
      <dgm:spPr/>
      <dgm:t>
        <a:bodyPr/>
        <a:lstStyle/>
        <a:p>
          <a:endParaRPr lang="en-US">
            <a:latin typeface="Calibri" pitchFamily="34" charset="0"/>
            <a:cs typeface="Calibri" pitchFamily="34" charset="0"/>
          </a:endParaRPr>
        </a:p>
      </dgm:t>
    </dgm:pt>
    <dgm:pt modelId="{79D3D2E0-6C47-4831-B038-9E9A0F5A7D5C}" type="sibTrans" cxnId="{49003202-DE5F-4FCD-AA67-EE3E8C87977A}">
      <dgm:prSet/>
      <dgm:spPr/>
      <dgm:t>
        <a:bodyPr/>
        <a:lstStyle/>
        <a:p>
          <a:endParaRPr lang="en-US">
            <a:latin typeface="Calibri" pitchFamily="34" charset="0"/>
            <a:cs typeface="Calibri" pitchFamily="34" charset="0"/>
          </a:endParaRPr>
        </a:p>
      </dgm:t>
    </dgm:pt>
    <dgm:pt modelId="{D10C2B78-9051-407F-85F3-C3F27A4AB185}">
      <dgm:prSet/>
      <dgm:spPr/>
      <dgm:t>
        <a:bodyPr/>
        <a:lstStyle/>
        <a:p>
          <a:r>
            <a:rPr lang="en-US" b="0" dirty="0" smtClean="0">
              <a:latin typeface="Calibri" pitchFamily="34" charset="0"/>
              <a:cs typeface="Calibri" pitchFamily="34" charset="0"/>
            </a:rPr>
            <a:t>User and application configuration service</a:t>
          </a:r>
        </a:p>
      </dgm:t>
    </dgm:pt>
    <dgm:pt modelId="{3D708ACC-9246-40B6-A81D-528801CF13B1}" type="parTrans" cxnId="{4C79C30D-41B1-445D-AE13-794B2CC8E9A1}">
      <dgm:prSet/>
      <dgm:spPr/>
      <dgm:t>
        <a:bodyPr/>
        <a:lstStyle/>
        <a:p>
          <a:endParaRPr lang="en-US">
            <a:latin typeface="Calibri" pitchFamily="34" charset="0"/>
            <a:cs typeface="Calibri" pitchFamily="34" charset="0"/>
          </a:endParaRPr>
        </a:p>
      </dgm:t>
    </dgm:pt>
    <dgm:pt modelId="{E96E8827-D27D-49BD-A696-BA2BD8EDC11B}" type="sibTrans" cxnId="{4C79C30D-41B1-445D-AE13-794B2CC8E9A1}">
      <dgm:prSet/>
      <dgm:spPr/>
      <dgm:t>
        <a:bodyPr/>
        <a:lstStyle/>
        <a:p>
          <a:endParaRPr lang="en-US">
            <a:latin typeface="Calibri" pitchFamily="34" charset="0"/>
            <a:cs typeface="Calibri" pitchFamily="34" charset="0"/>
          </a:endParaRPr>
        </a:p>
      </dgm:t>
    </dgm:pt>
    <dgm:pt modelId="{91F3491A-5CDC-4D86-B620-8533D06EB8E4}">
      <dgm:prSet/>
      <dgm:spPr/>
      <dgm:t>
        <a:bodyPr/>
        <a:lstStyle/>
        <a:p>
          <a:r>
            <a:rPr lang="en-US" b="0" dirty="0" smtClean="0">
              <a:latin typeface="Calibri" pitchFamily="34" charset="0"/>
              <a:cs typeface="Calibri" pitchFamily="34" charset="0"/>
            </a:rPr>
            <a:t>SOAP </a:t>
          </a:r>
          <a:r>
            <a:rPr lang="en-US" b="0" dirty="0" err="1" smtClean="0">
              <a:latin typeface="Calibri" pitchFamily="34" charset="0"/>
              <a:cs typeface="Calibri" pitchFamily="34" charset="0"/>
            </a:rPr>
            <a:t>Autodiscover</a:t>
          </a:r>
          <a:r>
            <a:rPr lang="en-US" b="0" dirty="0" smtClean="0">
              <a:latin typeface="Calibri" pitchFamily="34" charset="0"/>
              <a:cs typeface="Calibri" pitchFamily="34" charset="0"/>
            </a:rPr>
            <a:t> with batch request support</a:t>
          </a:r>
        </a:p>
      </dgm:t>
    </dgm:pt>
    <dgm:pt modelId="{AD92B299-5F4C-4F1D-9059-79BD6FB5E1DF}" type="parTrans" cxnId="{FDB76336-41F4-4A96-B0DD-D2A3AA731E59}">
      <dgm:prSet/>
      <dgm:spPr/>
      <dgm:t>
        <a:bodyPr/>
        <a:lstStyle/>
        <a:p>
          <a:endParaRPr lang="en-US">
            <a:latin typeface="Calibri" pitchFamily="34" charset="0"/>
            <a:cs typeface="Calibri" pitchFamily="34" charset="0"/>
          </a:endParaRPr>
        </a:p>
      </dgm:t>
    </dgm:pt>
    <dgm:pt modelId="{5D3A93B4-A75C-4670-8CA5-511DB03750D9}" type="sibTrans" cxnId="{FDB76336-41F4-4A96-B0DD-D2A3AA731E59}">
      <dgm:prSet/>
      <dgm:spPr/>
      <dgm:t>
        <a:bodyPr/>
        <a:lstStyle/>
        <a:p>
          <a:endParaRPr lang="en-US">
            <a:latin typeface="Calibri" pitchFamily="34" charset="0"/>
            <a:cs typeface="Calibri" pitchFamily="34" charset="0"/>
          </a:endParaRPr>
        </a:p>
      </dgm:t>
    </dgm:pt>
    <dgm:pt modelId="{6DA892C3-1944-4C82-AAAE-1099EDAC5D64}">
      <dgm:prSet/>
      <dgm:spPr/>
      <dgm:t>
        <a:bodyPr/>
        <a:lstStyle/>
        <a:p>
          <a:r>
            <a:rPr lang="en-US" b="0" dirty="0" smtClean="0">
              <a:latin typeface="Calibri" pitchFamily="34" charset="0"/>
              <a:cs typeface="Calibri" pitchFamily="34" charset="0"/>
            </a:rPr>
            <a:t>Enhanced time zone support</a:t>
          </a:r>
        </a:p>
      </dgm:t>
    </dgm:pt>
    <dgm:pt modelId="{B6459F6A-7456-46FB-87B7-D1027D1C64FD}" type="parTrans" cxnId="{BC3B25D9-20E1-421C-B81F-7096240D3997}">
      <dgm:prSet/>
      <dgm:spPr/>
      <dgm:t>
        <a:bodyPr/>
        <a:lstStyle/>
        <a:p>
          <a:endParaRPr lang="en-US">
            <a:latin typeface="Calibri" pitchFamily="34" charset="0"/>
            <a:cs typeface="Calibri" pitchFamily="34" charset="0"/>
          </a:endParaRPr>
        </a:p>
      </dgm:t>
    </dgm:pt>
    <dgm:pt modelId="{C2BED466-8857-48CF-A7CA-9F2339887F66}" type="sibTrans" cxnId="{BC3B25D9-20E1-421C-B81F-7096240D3997}">
      <dgm:prSet/>
      <dgm:spPr/>
      <dgm:t>
        <a:bodyPr/>
        <a:lstStyle/>
        <a:p>
          <a:endParaRPr lang="en-US">
            <a:latin typeface="Calibri" pitchFamily="34" charset="0"/>
            <a:cs typeface="Calibri" pitchFamily="34" charset="0"/>
          </a:endParaRPr>
        </a:p>
      </dgm:t>
    </dgm:pt>
    <dgm:pt modelId="{79B142CD-CA6D-477B-A822-40FC6D0FEBEF}">
      <dgm:prSet/>
      <dgm:spPr/>
      <dgm:t>
        <a:bodyPr/>
        <a:lstStyle/>
        <a:p>
          <a:r>
            <a:rPr lang="en-US" b="0" dirty="0" smtClean="0">
              <a:latin typeface="Calibri" pitchFamily="34" charset="0"/>
              <a:cs typeface="Calibri" pitchFamily="34" charset="0"/>
            </a:rPr>
            <a:t>Same functionality on-premises and in the cloud</a:t>
          </a:r>
          <a:endParaRPr lang="en-US" b="0" dirty="0">
            <a:latin typeface="Calibri" pitchFamily="34" charset="0"/>
            <a:cs typeface="Calibri" pitchFamily="34" charset="0"/>
          </a:endParaRPr>
        </a:p>
      </dgm:t>
    </dgm:pt>
    <dgm:pt modelId="{78D4FEDD-58AE-493C-BAD1-B637439FD629}" type="parTrans" cxnId="{41BFFB23-0CA5-4A29-9D0F-C72C1C289D71}">
      <dgm:prSet/>
      <dgm:spPr/>
      <dgm:t>
        <a:bodyPr/>
        <a:lstStyle/>
        <a:p>
          <a:endParaRPr lang="en-US">
            <a:latin typeface="Calibri" pitchFamily="34" charset="0"/>
            <a:cs typeface="Calibri" pitchFamily="34" charset="0"/>
          </a:endParaRPr>
        </a:p>
      </dgm:t>
    </dgm:pt>
    <dgm:pt modelId="{7A853E89-E54E-4855-BC68-D469B26E3358}" type="sibTrans" cxnId="{41BFFB23-0CA5-4A29-9D0F-C72C1C289D71}">
      <dgm:prSet/>
      <dgm:spPr/>
      <dgm:t>
        <a:bodyPr/>
        <a:lstStyle/>
        <a:p>
          <a:endParaRPr lang="en-US">
            <a:latin typeface="Calibri" pitchFamily="34" charset="0"/>
            <a:cs typeface="Calibri" pitchFamily="34" charset="0"/>
          </a:endParaRPr>
        </a:p>
      </dgm:t>
    </dgm:pt>
    <dgm:pt modelId="{6B95668A-A439-4769-AF95-97B063E67724}" type="pres">
      <dgm:prSet presAssocID="{DF25825D-7D56-4FB8-A36A-2FA47C4AFF6E}" presName="linear" presStyleCnt="0">
        <dgm:presLayoutVars>
          <dgm:animLvl val="lvl"/>
          <dgm:resizeHandles val="exact"/>
        </dgm:presLayoutVars>
      </dgm:prSet>
      <dgm:spPr/>
      <dgm:t>
        <a:bodyPr/>
        <a:lstStyle/>
        <a:p>
          <a:endParaRPr lang="en-US"/>
        </a:p>
      </dgm:t>
    </dgm:pt>
    <dgm:pt modelId="{F38CA262-23F9-44D8-90B4-D315A98A66E0}" type="pres">
      <dgm:prSet presAssocID="{065EBCFF-8C86-4C08-AE30-1B46DD9B420C}" presName="parentText" presStyleLbl="node1" presStyleIdx="0" presStyleCnt="4">
        <dgm:presLayoutVars>
          <dgm:chMax val="0"/>
          <dgm:bulletEnabled val="1"/>
        </dgm:presLayoutVars>
      </dgm:prSet>
      <dgm:spPr/>
      <dgm:t>
        <a:bodyPr/>
        <a:lstStyle/>
        <a:p>
          <a:endParaRPr lang="en-US"/>
        </a:p>
      </dgm:t>
    </dgm:pt>
    <dgm:pt modelId="{4BF68EA2-10C5-4568-8C01-43A42AFE89AF}" type="pres">
      <dgm:prSet presAssocID="{065EBCFF-8C86-4C08-AE30-1B46DD9B420C}" presName="childText" presStyleLbl="revTx" presStyleIdx="0" presStyleCnt="4">
        <dgm:presLayoutVars>
          <dgm:bulletEnabled val="1"/>
        </dgm:presLayoutVars>
      </dgm:prSet>
      <dgm:spPr/>
      <dgm:t>
        <a:bodyPr/>
        <a:lstStyle/>
        <a:p>
          <a:endParaRPr lang="en-US"/>
        </a:p>
      </dgm:t>
    </dgm:pt>
    <dgm:pt modelId="{74FB087B-015D-47E7-8A54-B1F31374A165}" type="pres">
      <dgm:prSet presAssocID="{F87DBA23-3818-44B6-B4BB-6A8DEF5979C1}" presName="parentText" presStyleLbl="node1" presStyleIdx="1" presStyleCnt="4">
        <dgm:presLayoutVars>
          <dgm:chMax val="0"/>
          <dgm:bulletEnabled val="1"/>
        </dgm:presLayoutVars>
      </dgm:prSet>
      <dgm:spPr/>
      <dgm:t>
        <a:bodyPr/>
        <a:lstStyle/>
        <a:p>
          <a:endParaRPr lang="en-US"/>
        </a:p>
      </dgm:t>
    </dgm:pt>
    <dgm:pt modelId="{AB46AF76-1806-47BA-83FF-6E04C6864F5B}" type="pres">
      <dgm:prSet presAssocID="{F87DBA23-3818-44B6-B4BB-6A8DEF5979C1}" presName="childText" presStyleLbl="revTx" presStyleIdx="1" presStyleCnt="4">
        <dgm:presLayoutVars>
          <dgm:bulletEnabled val="1"/>
        </dgm:presLayoutVars>
      </dgm:prSet>
      <dgm:spPr/>
      <dgm:t>
        <a:bodyPr/>
        <a:lstStyle/>
        <a:p>
          <a:endParaRPr lang="en-US"/>
        </a:p>
      </dgm:t>
    </dgm:pt>
    <dgm:pt modelId="{99E074CA-D528-4F83-978D-76CEFD30DE1E}" type="pres">
      <dgm:prSet presAssocID="{E2E846D8-B6DD-44F1-ADDE-FFFEC50C5EEB}" presName="parentText" presStyleLbl="node1" presStyleIdx="2" presStyleCnt="4">
        <dgm:presLayoutVars>
          <dgm:chMax val="0"/>
          <dgm:bulletEnabled val="1"/>
        </dgm:presLayoutVars>
      </dgm:prSet>
      <dgm:spPr/>
      <dgm:t>
        <a:bodyPr/>
        <a:lstStyle/>
        <a:p>
          <a:endParaRPr lang="en-US"/>
        </a:p>
      </dgm:t>
    </dgm:pt>
    <dgm:pt modelId="{3FE88D50-76D6-4D04-A940-2B9CF15F0C71}" type="pres">
      <dgm:prSet presAssocID="{E2E846D8-B6DD-44F1-ADDE-FFFEC50C5EEB}" presName="childText" presStyleLbl="revTx" presStyleIdx="2" presStyleCnt="4">
        <dgm:presLayoutVars>
          <dgm:bulletEnabled val="1"/>
        </dgm:presLayoutVars>
      </dgm:prSet>
      <dgm:spPr/>
      <dgm:t>
        <a:bodyPr/>
        <a:lstStyle/>
        <a:p>
          <a:endParaRPr lang="en-US"/>
        </a:p>
      </dgm:t>
    </dgm:pt>
    <dgm:pt modelId="{03E1471D-2606-437D-BDE6-7B290C0D5592}" type="pres">
      <dgm:prSet presAssocID="{A504DA0C-DC6E-4CFF-ADEB-AA2DA87668DE}" presName="parentText" presStyleLbl="node1" presStyleIdx="3" presStyleCnt="4">
        <dgm:presLayoutVars>
          <dgm:chMax val="0"/>
          <dgm:bulletEnabled val="1"/>
        </dgm:presLayoutVars>
      </dgm:prSet>
      <dgm:spPr/>
      <dgm:t>
        <a:bodyPr/>
        <a:lstStyle/>
        <a:p>
          <a:endParaRPr lang="en-US"/>
        </a:p>
      </dgm:t>
    </dgm:pt>
    <dgm:pt modelId="{6D1BD655-26BF-40B2-80FB-7553B19EB5F4}" type="pres">
      <dgm:prSet presAssocID="{A504DA0C-DC6E-4CFF-ADEB-AA2DA87668DE}" presName="childText" presStyleLbl="revTx" presStyleIdx="3" presStyleCnt="4">
        <dgm:presLayoutVars>
          <dgm:bulletEnabled val="1"/>
        </dgm:presLayoutVars>
      </dgm:prSet>
      <dgm:spPr/>
      <dgm:t>
        <a:bodyPr/>
        <a:lstStyle/>
        <a:p>
          <a:endParaRPr lang="en-US"/>
        </a:p>
      </dgm:t>
    </dgm:pt>
  </dgm:ptLst>
  <dgm:cxnLst>
    <dgm:cxn modelId="{64DD65DA-6933-46C0-928A-69C4EF46D180}" type="presOf" srcId="{587B80CD-9DED-4A17-9090-65CEC4B22712}" destId="{AB46AF76-1806-47BA-83FF-6E04C6864F5B}" srcOrd="0" destOrd="1" presId="urn:microsoft.com/office/officeart/2005/8/layout/vList2"/>
    <dgm:cxn modelId="{C789F632-2DD4-4B5B-A587-589ACC296018}" type="presOf" srcId="{E4DAB9F7-F793-40DD-9BD7-198EC6AF362C}" destId="{AB46AF76-1806-47BA-83FF-6E04C6864F5B}" srcOrd="0" destOrd="2" presId="urn:microsoft.com/office/officeart/2005/8/layout/vList2"/>
    <dgm:cxn modelId="{3C3007EF-4A02-4663-AFAE-E098F504191C}" srcId="{F87DBA23-3818-44B6-B4BB-6A8DEF5979C1}" destId="{587B80CD-9DED-4A17-9090-65CEC4B22712}" srcOrd="1" destOrd="0" parTransId="{4EF1C1B8-4FF7-41A9-ADB2-1F8C522C4F62}" sibTransId="{3BF46084-F8CB-46D1-BC12-F49FB6C709BC}"/>
    <dgm:cxn modelId="{B1673BDC-3423-4F5C-8B49-252AB9E2743B}" srcId="{DF25825D-7D56-4FB8-A36A-2FA47C4AFF6E}" destId="{065EBCFF-8C86-4C08-AE30-1B46DD9B420C}" srcOrd="0" destOrd="0" parTransId="{0B8DD933-853A-406D-A465-E4ADCBB025EF}" sibTransId="{2BD67E24-3D14-4FCB-8908-762D5F8A5AE0}"/>
    <dgm:cxn modelId="{F341123B-4818-44E5-9663-62E7ADD83E6F}" srcId="{DF25825D-7D56-4FB8-A36A-2FA47C4AFF6E}" destId="{E2E846D8-B6DD-44F1-ADDE-FFFEC50C5EEB}" srcOrd="2" destOrd="0" parTransId="{2A91A3BE-111F-458F-803A-645B159A1143}" sibTransId="{F2501A41-E71C-4F6D-AF5F-04B2B3574EA6}"/>
    <dgm:cxn modelId="{E2D98B25-0250-4432-9372-45141D1DDAA9}" type="presOf" srcId="{6DA892C3-1944-4C82-AAAE-1099EDAC5D64}" destId="{3FE88D50-76D6-4D04-A940-2B9CF15F0C71}" srcOrd="0" destOrd="3" presId="urn:microsoft.com/office/officeart/2005/8/layout/vList2"/>
    <dgm:cxn modelId="{41BFFB23-0CA5-4A29-9D0F-C72C1C289D71}" srcId="{A504DA0C-DC6E-4CFF-ADEB-AA2DA87668DE}" destId="{79B142CD-CA6D-477B-A822-40FC6D0FEBEF}" srcOrd="1" destOrd="0" parTransId="{78D4FEDD-58AE-493C-BAD1-B637439FD629}" sibTransId="{7A853E89-E54E-4855-BC68-D469B26E3358}"/>
    <dgm:cxn modelId="{843877AD-2150-4EFC-A353-CA1470043B6C}" type="presOf" srcId="{1485D958-E66F-4D14-BBAF-9C7E88DB5900}" destId="{4BF68EA2-10C5-4568-8C01-43A42AFE89AF}" srcOrd="0" destOrd="1" presId="urn:microsoft.com/office/officeart/2005/8/layout/vList2"/>
    <dgm:cxn modelId="{120DAD8D-C9A8-47E8-8C32-AA88D8B9A51D}" type="presOf" srcId="{62687CEE-C7CC-4015-A546-82E2C2DD8A89}" destId="{4BF68EA2-10C5-4568-8C01-43A42AFE89AF}" srcOrd="0" destOrd="0" presId="urn:microsoft.com/office/officeart/2005/8/layout/vList2"/>
    <dgm:cxn modelId="{143E1EF9-F738-4C28-B19A-6893C2B9385D}" type="presOf" srcId="{DF25825D-7D56-4FB8-A36A-2FA47C4AFF6E}" destId="{6B95668A-A439-4769-AF95-97B063E67724}" srcOrd="0" destOrd="0" presId="urn:microsoft.com/office/officeart/2005/8/layout/vList2"/>
    <dgm:cxn modelId="{CF6D19EB-BF3F-4986-9AE3-DF04A48448A8}" type="presOf" srcId="{5FBBC289-69A8-4847-8034-71391B28E17B}" destId="{4BF68EA2-10C5-4568-8C01-43A42AFE89AF}" srcOrd="0" destOrd="2" presId="urn:microsoft.com/office/officeart/2005/8/layout/vList2"/>
    <dgm:cxn modelId="{F22052A3-0D26-41B4-B666-8BDCB5E06BFB}" type="presOf" srcId="{065EBCFF-8C86-4C08-AE30-1B46DD9B420C}" destId="{F38CA262-23F9-44D8-90B4-D315A98A66E0}" srcOrd="0" destOrd="0" presId="urn:microsoft.com/office/officeart/2005/8/layout/vList2"/>
    <dgm:cxn modelId="{8F8AF069-990D-4A74-B766-EA51182EBA6B}" type="presOf" srcId="{D10C2B78-9051-407F-85F3-C3F27A4AB185}" destId="{3FE88D50-76D6-4D04-A940-2B9CF15F0C71}" srcOrd="0" destOrd="1" presId="urn:microsoft.com/office/officeart/2005/8/layout/vList2"/>
    <dgm:cxn modelId="{BF863B47-B214-4C5A-A860-023296616829}" type="presOf" srcId="{F87DBA23-3818-44B6-B4BB-6A8DEF5979C1}" destId="{74FB087B-015D-47E7-8A54-B1F31374A165}" srcOrd="0" destOrd="0" presId="urn:microsoft.com/office/officeart/2005/8/layout/vList2"/>
    <dgm:cxn modelId="{70AA1D55-ED5E-4659-9257-17A5D5784BE9}" type="presOf" srcId="{91F3491A-5CDC-4D86-B620-8533D06EB8E4}" destId="{3FE88D50-76D6-4D04-A940-2B9CF15F0C71}" srcOrd="0" destOrd="2" presId="urn:microsoft.com/office/officeart/2005/8/layout/vList2"/>
    <dgm:cxn modelId="{E0E03404-213E-4B2E-B806-16B2B80DBAD4}" srcId="{DF25825D-7D56-4FB8-A36A-2FA47C4AFF6E}" destId="{F87DBA23-3818-44B6-B4BB-6A8DEF5979C1}" srcOrd="1" destOrd="0" parTransId="{30FB8FD5-FA79-4F2C-ACCB-E9E86743ADF0}" sibTransId="{20B25397-42A7-4C9D-8470-FF96306E1EE2}"/>
    <dgm:cxn modelId="{FDB76336-41F4-4A96-B0DD-D2A3AA731E59}" srcId="{E2E846D8-B6DD-44F1-ADDE-FFFEC50C5EEB}" destId="{91F3491A-5CDC-4D86-B620-8533D06EB8E4}" srcOrd="2" destOrd="0" parTransId="{AD92B299-5F4C-4F1D-9059-79BD6FB5E1DF}" sibTransId="{5D3A93B4-A75C-4670-8CA5-511DB03750D9}"/>
    <dgm:cxn modelId="{4052B564-CA3F-497F-BFBE-0C20AAB62DA6}" srcId="{DF25825D-7D56-4FB8-A36A-2FA47C4AFF6E}" destId="{A504DA0C-DC6E-4CFF-ADEB-AA2DA87668DE}" srcOrd="3" destOrd="0" parTransId="{5AAB1C72-73C4-401E-BFB5-9A183DD17FD9}" sibTransId="{EE65B56D-B3C4-491B-AC52-08BEEE963CE3}"/>
    <dgm:cxn modelId="{444FAF6D-F7C5-4F07-8D77-08554ACCF24F}" type="presOf" srcId="{8C3EAA5D-3F63-4A2A-8018-160D621E8861}" destId="{AB46AF76-1806-47BA-83FF-6E04C6864F5B}" srcOrd="0" destOrd="0" presId="urn:microsoft.com/office/officeart/2005/8/layout/vList2"/>
    <dgm:cxn modelId="{9FE98D74-A9D1-4224-871D-E5D72FB44FC2}" type="presOf" srcId="{01A96DF0-544C-4883-B786-1B49CA953D67}" destId="{3FE88D50-76D6-4D04-A940-2B9CF15F0C71}" srcOrd="0" destOrd="0" presId="urn:microsoft.com/office/officeart/2005/8/layout/vList2"/>
    <dgm:cxn modelId="{BC3B25D9-20E1-421C-B81F-7096240D3997}" srcId="{E2E846D8-B6DD-44F1-ADDE-FFFEC50C5EEB}" destId="{6DA892C3-1944-4C82-AAAE-1099EDAC5D64}" srcOrd="3" destOrd="0" parTransId="{B6459F6A-7456-46FB-87B7-D1027D1C64FD}" sibTransId="{C2BED466-8857-48CF-A7CA-9F2339887F66}"/>
    <dgm:cxn modelId="{0D847D03-BD44-4011-8A21-931D3BC93EC3}" srcId="{F87DBA23-3818-44B6-B4BB-6A8DEF5979C1}" destId="{8C3EAA5D-3F63-4A2A-8018-160D621E8861}" srcOrd="0" destOrd="0" parTransId="{0CF7750D-8746-4799-9D31-4C058FBD6B5F}" sibTransId="{89237BA6-5BEE-4A36-BD6F-F4605319B515}"/>
    <dgm:cxn modelId="{6B5797F0-7AAC-4E92-BEF8-8AF80616F8AE}" srcId="{065EBCFF-8C86-4C08-AE30-1B46DD9B420C}" destId="{1485D958-E66F-4D14-BBAF-9C7E88DB5900}" srcOrd="1" destOrd="0" parTransId="{51763E1A-BCEB-478D-BD65-73A1301F627E}" sibTransId="{7DC65976-5212-4F6D-B12F-BB8DE218F59A}"/>
    <dgm:cxn modelId="{4C79C30D-41B1-445D-AE13-794B2CC8E9A1}" srcId="{E2E846D8-B6DD-44F1-ADDE-FFFEC50C5EEB}" destId="{D10C2B78-9051-407F-85F3-C3F27A4AB185}" srcOrd="1" destOrd="0" parTransId="{3D708ACC-9246-40B6-A81D-528801CF13B1}" sibTransId="{E96E8827-D27D-49BD-A696-BA2BD8EDC11B}"/>
    <dgm:cxn modelId="{8CACFF88-26C7-4914-8B6C-DF2155AC9865}" type="presOf" srcId="{0135E1DC-4F82-4C76-999A-73FC2FD78F11}" destId="{AB46AF76-1806-47BA-83FF-6E04C6864F5B}" srcOrd="0" destOrd="3" presId="urn:microsoft.com/office/officeart/2005/8/layout/vList2"/>
    <dgm:cxn modelId="{EB83DE37-EFA1-4B7B-9B0B-486C6B6EF896}" srcId="{065EBCFF-8C86-4C08-AE30-1B46DD9B420C}" destId="{62687CEE-C7CC-4015-A546-82E2C2DD8A89}" srcOrd="0" destOrd="0" parTransId="{BACDA9D2-6088-47FF-B657-06F329DDF801}" sibTransId="{63D3DECA-6E88-4057-AE9B-7CF12C024F81}"/>
    <dgm:cxn modelId="{4595024D-0F7C-40BD-9123-231C4DE88D66}" type="presOf" srcId="{E2E846D8-B6DD-44F1-ADDE-FFFEC50C5EEB}" destId="{99E074CA-D528-4F83-978D-76CEFD30DE1E}" srcOrd="0" destOrd="0" presId="urn:microsoft.com/office/officeart/2005/8/layout/vList2"/>
    <dgm:cxn modelId="{49003202-DE5F-4FCD-AA67-EE3E8C87977A}" srcId="{F87DBA23-3818-44B6-B4BB-6A8DEF5979C1}" destId="{0135E1DC-4F82-4C76-999A-73FC2FD78F11}" srcOrd="3" destOrd="0" parTransId="{F253B3D7-9A53-41C1-A661-765A88F8F832}" sibTransId="{79D3D2E0-6C47-4831-B038-9E9A0F5A7D5C}"/>
    <dgm:cxn modelId="{37C8AF75-7538-40C1-8446-1CE7F23F89AD}" srcId="{F87DBA23-3818-44B6-B4BB-6A8DEF5979C1}" destId="{E4DAB9F7-F793-40DD-9BD7-198EC6AF362C}" srcOrd="2" destOrd="0" parTransId="{9A9E9815-7921-4AEC-A225-0F7725685D20}" sibTransId="{077025A6-9DAD-4E7B-920B-3C22051333AC}"/>
    <dgm:cxn modelId="{B0F1115A-9181-49CE-B8D9-6D43880627F9}" srcId="{065EBCFF-8C86-4C08-AE30-1B46DD9B420C}" destId="{5FBBC289-69A8-4847-8034-71391B28E17B}" srcOrd="2" destOrd="0" parTransId="{7F63A022-F32C-4387-AB18-7DDA09881385}" sibTransId="{F66757EC-3721-40E2-8912-78BC26CD63A5}"/>
    <dgm:cxn modelId="{7D6CE8D0-A9D8-4B1C-933D-F89BD2760F7B}" type="presOf" srcId="{A504DA0C-DC6E-4CFF-ADEB-AA2DA87668DE}" destId="{03E1471D-2606-437D-BDE6-7B290C0D5592}" srcOrd="0" destOrd="0" presId="urn:microsoft.com/office/officeart/2005/8/layout/vList2"/>
    <dgm:cxn modelId="{B14A2348-A97F-480E-8F15-A99CA9E8C9B1}" srcId="{A504DA0C-DC6E-4CFF-ADEB-AA2DA87668DE}" destId="{10F0742A-2C3B-439B-A3D5-BD96B510A181}" srcOrd="0" destOrd="0" parTransId="{0DE63E6B-9DB2-4702-9296-055EC6EC4105}" sibTransId="{680CC085-4E8C-46C0-8700-9AEDAE5E3F62}"/>
    <dgm:cxn modelId="{1ED11B74-37B3-48EC-8A50-31ED411EAE68}" type="presOf" srcId="{79B142CD-CA6D-477B-A822-40FC6D0FEBEF}" destId="{6D1BD655-26BF-40B2-80FB-7553B19EB5F4}" srcOrd="0" destOrd="1" presId="urn:microsoft.com/office/officeart/2005/8/layout/vList2"/>
    <dgm:cxn modelId="{7A391F6E-C460-4BF8-941D-4638BA9E1F8D}" srcId="{E2E846D8-B6DD-44F1-ADDE-FFFEC50C5EEB}" destId="{01A96DF0-544C-4883-B786-1B49CA953D67}" srcOrd="0" destOrd="0" parTransId="{83F84E6F-52B2-4A9C-9CFD-8263F069E91B}" sibTransId="{84DB8008-EB68-4E58-B9E2-4AD0E0B96A40}"/>
    <dgm:cxn modelId="{70EB0B8B-E8DE-45CC-9220-720E104F69C3}" type="presOf" srcId="{10F0742A-2C3B-439B-A3D5-BD96B510A181}" destId="{6D1BD655-26BF-40B2-80FB-7553B19EB5F4}" srcOrd="0" destOrd="0" presId="urn:microsoft.com/office/officeart/2005/8/layout/vList2"/>
    <dgm:cxn modelId="{9E624B38-BD09-4DFF-88D2-0F3BC53738BA}" type="presParOf" srcId="{6B95668A-A439-4769-AF95-97B063E67724}" destId="{F38CA262-23F9-44D8-90B4-D315A98A66E0}" srcOrd="0" destOrd="0" presId="urn:microsoft.com/office/officeart/2005/8/layout/vList2"/>
    <dgm:cxn modelId="{C59EA538-1638-4CE4-A119-B6F3B91F86C7}" type="presParOf" srcId="{6B95668A-A439-4769-AF95-97B063E67724}" destId="{4BF68EA2-10C5-4568-8C01-43A42AFE89AF}" srcOrd="1" destOrd="0" presId="urn:microsoft.com/office/officeart/2005/8/layout/vList2"/>
    <dgm:cxn modelId="{2C8B05BF-F089-4F95-864C-881C099CDA23}" type="presParOf" srcId="{6B95668A-A439-4769-AF95-97B063E67724}" destId="{74FB087B-015D-47E7-8A54-B1F31374A165}" srcOrd="2" destOrd="0" presId="urn:microsoft.com/office/officeart/2005/8/layout/vList2"/>
    <dgm:cxn modelId="{661358F4-2BAC-4E16-B723-DF3F4DEA33CE}" type="presParOf" srcId="{6B95668A-A439-4769-AF95-97B063E67724}" destId="{AB46AF76-1806-47BA-83FF-6E04C6864F5B}" srcOrd="3" destOrd="0" presId="urn:microsoft.com/office/officeart/2005/8/layout/vList2"/>
    <dgm:cxn modelId="{40E40D0F-F7A7-4E55-91D8-7A62E608C8FA}" type="presParOf" srcId="{6B95668A-A439-4769-AF95-97B063E67724}" destId="{99E074CA-D528-4F83-978D-76CEFD30DE1E}" srcOrd="4" destOrd="0" presId="urn:microsoft.com/office/officeart/2005/8/layout/vList2"/>
    <dgm:cxn modelId="{6C396B80-3E3C-48BF-AC49-54DFE0A2581A}" type="presParOf" srcId="{6B95668A-A439-4769-AF95-97B063E67724}" destId="{3FE88D50-76D6-4D04-A940-2B9CF15F0C71}" srcOrd="5" destOrd="0" presId="urn:microsoft.com/office/officeart/2005/8/layout/vList2"/>
    <dgm:cxn modelId="{F128BDDD-0654-44F4-8373-74B5EAF697AF}" type="presParOf" srcId="{6B95668A-A439-4769-AF95-97B063E67724}" destId="{03E1471D-2606-437D-BDE6-7B290C0D5592}" srcOrd="6" destOrd="0" presId="urn:microsoft.com/office/officeart/2005/8/layout/vList2"/>
    <dgm:cxn modelId="{943BE118-6344-4811-A34E-5C5260722804}" type="presParOf" srcId="{6B95668A-A439-4769-AF95-97B063E67724}" destId="{6D1BD655-26BF-40B2-80FB-7553B19EB5F4}" srcOrd="7"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8CA262-23F9-44D8-90B4-D315A98A66E0}">
      <dsp:nvSpPr>
        <dsp:cNvPr id="0" name=""/>
        <dsp:cNvSpPr/>
      </dsp:nvSpPr>
      <dsp:spPr>
        <a:xfrm>
          <a:off x="0" y="14239"/>
          <a:ext cx="8382000" cy="479700"/>
        </a:xfrm>
        <a:prstGeom prst="roundRect">
          <a:avLst/>
        </a:prstGeom>
        <a:gradFill rotWithShape="0">
          <a:gsLst>
            <a:gs pos="0">
              <a:schemeClr val="accent2">
                <a:alpha val="90000"/>
                <a:hueOff val="0"/>
                <a:satOff val="0"/>
                <a:lumOff val="0"/>
                <a:alphaOff val="0"/>
                <a:shade val="15000"/>
                <a:satMod val="180000"/>
              </a:schemeClr>
            </a:gs>
            <a:gs pos="50000">
              <a:schemeClr val="accent2">
                <a:alpha val="90000"/>
                <a:hueOff val="0"/>
                <a:satOff val="0"/>
                <a:lumOff val="0"/>
                <a:alphaOff val="0"/>
                <a:shade val="45000"/>
                <a:satMod val="170000"/>
              </a:schemeClr>
            </a:gs>
            <a:gs pos="70000">
              <a:schemeClr val="accent2">
                <a:alpha val="90000"/>
                <a:hueOff val="0"/>
                <a:satOff val="0"/>
                <a:lumOff val="0"/>
                <a:alphaOff val="0"/>
                <a:tint val="99000"/>
                <a:shade val="65000"/>
                <a:satMod val="155000"/>
              </a:schemeClr>
            </a:gs>
            <a:gs pos="100000">
              <a:schemeClr val="accent2">
                <a:alpha val="9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.NET Developer Experience</a:t>
          </a:r>
          <a:endParaRPr lang="en-US" sz="2000" kern="1200" dirty="0">
            <a:latin typeface="Calibri" pitchFamily="34" charset="0"/>
            <a:cs typeface="Calibri" pitchFamily="34" charset="0"/>
          </a:endParaRPr>
        </a:p>
      </dsp:txBody>
      <dsp:txXfrm>
        <a:off x="0" y="14239"/>
        <a:ext cx="8382000" cy="479700"/>
      </dsp:txXfrm>
    </dsp:sp>
    <dsp:sp modelId="{4BF68EA2-10C5-4568-8C01-43A42AFE89AF}">
      <dsp:nvSpPr>
        <dsp:cNvPr id="0" name=""/>
        <dsp:cNvSpPr/>
      </dsp:nvSpPr>
      <dsp:spPr>
        <a:xfrm>
          <a:off x="0" y="493939"/>
          <a:ext cx="83820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EWS Managed API 1.0</a:t>
          </a:r>
          <a:endParaRPr lang="en-US" sz="1600" b="0" kern="1200" dirty="0">
            <a:latin typeface="Calibri" pitchFamily="34" charset="0"/>
            <a:cs typeface="Calibri" pitchFamily="34" charset="0"/>
          </a:endParaRP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Built-in </a:t>
          </a:r>
          <a:r>
            <a:rPr lang="en-US" sz="1600" b="0" kern="1200" dirty="0" err="1" smtClean="0">
              <a:latin typeface="Calibri" pitchFamily="34" charset="0"/>
              <a:cs typeface="Calibri" pitchFamily="34" charset="0"/>
            </a:rPr>
            <a:t>Autodiscover</a:t>
          </a:r>
          <a:r>
            <a:rPr lang="en-US" sz="1600" b="0" kern="1200" dirty="0" smtClean="0">
              <a:latin typeface="Calibri" pitchFamily="34" charset="0"/>
              <a:cs typeface="Calibri" pitchFamily="34" charset="0"/>
            </a:rPr>
            <a:t> client for “anywhere access”</a:t>
          </a: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Enables easy migration from legacy Exchange APIs</a:t>
          </a:r>
        </a:p>
      </dsp:txBody>
      <dsp:txXfrm>
        <a:off x="0" y="493939"/>
        <a:ext cx="8382000" cy="828000"/>
      </dsp:txXfrm>
    </dsp:sp>
    <dsp:sp modelId="{74FB087B-015D-47E7-8A54-B1F31374A165}">
      <dsp:nvSpPr>
        <dsp:cNvPr id="0" name=""/>
        <dsp:cNvSpPr/>
      </dsp:nvSpPr>
      <dsp:spPr>
        <a:xfrm>
          <a:off x="0" y="1321939"/>
          <a:ext cx="8382000" cy="479700"/>
        </a:xfrm>
        <a:prstGeom prst="roundRect">
          <a:avLst/>
        </a:prstGeom>
        <a:gradFill rotWithShape="0">
          <a:gsLst>
            <a:gs pos="0">
              <a:schemeClr val="accent2">
                <a:alpha val="90000"/>
                <a:hueOff val="0"/>
                <a:satOff val="0"/>
                <a:lumOff val="0"/>
                <a:alphaOff val="-13333"/>
                <a:shade val="15000"/>
                <a:satMod val="180000"/>
              </a:schemeClr>
            </a:gs>
            <a:gs pos="50000">
              <a:schemeClr val="accent2">
                <a:alpha val="90000"/>
                <a:hueOff val="0"/>
                <a:satOff val="0"/>
                <a:lumOff val="0"/>
                <a:alphaOff val="-13333"/>
                <a:shade val="45000"/>
                <a:satMod val="170000"/>
              </a:schemeClr>
            </a:gs>
            <a:gs pos="70000">
              <a:schemeClr val="accent2">
                <a:alpha val="90000"/>
                <a:hueOff val="0"/>
                <a:satOff val="0"/>
                <a:lumOff val="0"/>
                <a:alphaOff val="-13333"/>
                <a:tint val="99000"/>
                <a:shade val="65000"/>
                <a:satMod val="155000"/>
              </a:schemeClr>
            </a:gs>
            <a:gs pos="100000">
              <a:schemeClr val="accent2">
                <a:alpha val="90000"/>
                <a:hueOff val="0"/>
                <a:satOff val="0"/>
                <a:lumOff val="0"/>
                <a:alphaOff val="-13333"/>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New Exchange Data Services</a:t>
          </a:r>
          <a:endParaRPr lang="en-US" sz="2000" kern="1200" dirty="0">
            <a:latin typeface="Calibri" pitchFamily="34" charset="0"/>
            <a:cs typeface="Calibri" pitchFamily="34" charset="0"/>
          </a:endParaRPr>
        </a:p>
      </dsp:txBody>
      <dsp:txXfrm>
        <a:off x="0" y="1321939"/>
        <a:ext cx="8382000" cy="479700"/>
      </dsp:txXfrm>
    </dsp:sp>
    <dsp:sp modelId="{AB46AF76-1806-47BA-83FF-6E04C6864F5B}">
      <dsp:nvSpPr>
        <dsp:cNvPr id="0" name=""/>
        <dsp:cNvSpPr/>
      </dsp:nvSpPr>
      <dsp:spPr>
        <a:xfrm>
          <a:off x="0" y="1801640"/>
          <a:ext cx="8382000" cy="1097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Enhanced contacts (contact groups, pictures)</a:t>
          </a:r>
          <a:endParaRPr lang="en-US" sz="1600" b="0" kern="1200" dirty="0">
            <a:latin typeface="Calibri" pitchFamily="34" charset="0"/>
            <a:cs typeface="Calibri" pitchFamily="34" charset="0"/>
          </a:endParaRP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Outlook Web App form links</a:t>
          </a: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Mailbox-wide search and notifications services</a:t>
          </a: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Room lists service</a:t>
          </a:r>
        </a:p>
      </dsp:txBody>
      <dsp:txXfrm>
        <a:off x="0" y="1801640"/>
        <a:ext cx="8382000" cy="1097100"/>
      </dsp:txXfrm>
    </dsp:sp>
    <dsp:sp modelId="{99E074CA-D528-4F83-978D-76CEFD30DE1E}">
      <dsp:nvSpPr>
        <dsp:cNvPr id="0" name=""/>
        <dsp:cNvSpPr/>
      </dsp:nvSpPr>
      <dsp:spPr>
        <a:xfrm>
          <a:off x="0" y="2898739"/>
          <a:ext cx="8382000" cy="479700"/>
        </a:xfrm>
        <a:prstGeom prst="roundRect">
          <a:avLst/>
        </a:prstGeom>
        <a:gradFill rotWithShape="0">
          <a:gsLst>
            <a:gs pos="0">
              <a:schemeClr val="accent2">
                <a:alpha val="90000"/>
                <a:hueOff val="0"/>
                <a:satOff val="0"/>
                <a:lumOff val="0"/>
                <a:alphaOff val="-26667"/>
                <a:shade val="15000"/>
                <a:satMod val="180000"/>
              </a:schemeClr>
            </a:gs>
            <a:gs pos="50000">
              <a:schemeClr val="accent2">
                <a:alpha val="90000"/>
                <a:hueOff val="0"/>
                <a:satOff val="0"/>
                <a:lumOff val="0"/>
                <a:alphaOff val="-26667"/>
                <a:shade val="45000"/>
                <a:satMod val="170000"/>
              </a:schemeClr>
            </a:gs>
            <a:gs pos="70000">
              <a:schemeClr val="accent2">
                <a:alpha val="90000"/>
                <a:hueOff val="0"/>
                <a:satOff val="0"/>
                <a:lumOff val="0"/>
                <a:alphaOff val="-26667"/>
                <a:tint val="99000"/>
                <a:shade val="65000"/>
                <a:satMod val="155000"/>
              </a:schemeClr>
            </a:gs>
            <a:gs pos="100000">
              <a:schemeClr val="accent2">
                <a:alpha val="90000"/>
                <a:hueOff val="0"/>
                <a:satOff val="0"/>
                <a:lumOff val="0"/>
                <a:alphaOff val="-26667"/>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Application Management and Configuration</a:t>
          </a:r>
          <a:endParaRPr lang="en-US" sz="2000" kern="1200" dirty="0">
            <a:latin typeface="Calibri" pitchFamily="34" charset="0"/>
            <a:cs typeface="Calibri" pitchFamily="34" charset="0"/>
          </a:endParaRPr>
        </a:p>
      </dsp:txBody>
      <dsp:txXfrm>
        <a:off x="0" y="2898739"/>
        <a:ext cx="8382000" cy="479700"/>
      </dsp:txXfrm>
    </dsp:sp>
    <dsp:sp modelId="{3FE88D50-76D6-4D04-A940-2B9CF15F0C71}">
      <dsp:nvSpPr>
        <dsp:cNvPr id="0" name=""/>
        <dsp:cNvSpPr/>
      </dsp:nvSpPr>
      <dsp:spPr>
        <a:xfrm>
          <a:off x="0" y="3378440"/>
          <a:ext cx="8382000" cy="1097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Role-based Impersonation management</a:t>
          </a:r>
          <a:endParaRPr lang="en-US" sz="1600" b="0" kern="1200" dirty="0">
            <a:latin typeface="Calibri" pitchFamily="34" charset="0"/>
            <a:cs typeface="Calibri" pitchFamily="34" charset="0"/>
          </a:endParaRP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User and application configuration service</a:t>
          </a: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SOAP </a:t>
          </a:r>
          <a:r>
            <a:rPr lang="en-US" sz="1600" b="0" kern="1200" dirty="0" err="1" smtClean="0">
              <a:latin typeface="Calibri" pitchFamily="34" charset="0"/>
              <a:cs typeface="Calibri" pitchFamily="34" charset="0"/>
            </a:rPr>
            <a:t>Autodiscover</a:t>
          </a:r>
          <a:r>
            <a:rPr lang="en-US" sz="1600" b="0" kern="1200" dirty="0" smtClean="0">
              <a:latin typeface="Calibri" pitchFamily="34" charset="0"/>
              <a:cs typeface="Calibri" pitchFamily="34" charset="0"/>
            </a:rPr>
            <a:t> with batch request support</a:t>
          </a: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Enhanced time zone support</a:t>
          </a:r>
        </a:p>
      </dsp:txBody>
      <dsp:txXfrm>
        <a:off x="0" y="3378440"/>
        <a:ext cx="8382000" cy="1097100"/>
      </dsp:txXfrm>
    </dsp:sp>
    <dsp:sp modelId="{03E1471D-2606-437D-BDE6-7B290C0D5592}">
      <dsp:nvSpPr>
        <dsp:cNvPr id="0" name=""/>
        <dsp:cNvSpPr/>
      </dsp:nvSpPr>
      <dsp:spPr>
        <a:xfrm>
          <a:off x="0" y="4475540"/>
          <a:ext cx="8382000" cy="479700"/>
        </a:xfrm>
        <a:prstGeom prst="roundRect">
          <a:avLst/>
        </a:prstGeom>
        <a:gradFill rotWithShape="0">
          <a:gsLst>
            <a:gs pos="0">
              <a:schemeClr val="accent2">
                <a:alpha val="90000"/>
                <a:hueOff val="0"/>
                <a:satOff val="0"/>
                <a:lumOff val="0"/>
                <a:alphaOff val="-40000"/>
                <a:shade val="15000"/>
                <a:satMod val="180000"/>
              </a:schemeClr>
            </a:gs>
            <a:gs pos="50000">
              <a:schemeClr val="accent2">
                <a:alpha val="90000"/>
                <a:hueOff val="0"/>
                <a:satOff val="0"/>
                <a:lumOff val="0"/>
                <a:alphaOff val="-40000"/>
                <a:shade val="45000"/>
                <a:satMod val="170000"/>
              </a:schemeClr>
            </a:gs>
            <a:gs pos="70000">
              <a:schemeClr val="accent2">
                <a:alpha val="90000"/>
                <a:hueOff val="0"/>
                <a:satOff val="0"/>
                <a:lumOff val="0"/>
                <a:alphaOff val="-40000"/>
                <a:tint val="99000"/>
                <a:shade val="65000"/>
                <a:satMod val="155000"/>
              </a:schemeClr>
            </a:gs>
            <a:gs pos="100000">
              <a:schemeClr val="accent2">
                <a:alpha val="90000"/>
                <a:hueOff val="0"/>
                <a:satOff val="0"/>
                <a:lumOff val="0"/>
                <a:alphaOff val="-4000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Built for the Cloud</a:t>
          </a:r>
          <a:endParaRPr lang="en-US" sz="2000" kern="1200" dirty="0">
            <a:latin typeface="Calibri" pitchFamily="34" charset="0"/>
            <a:cs typeface="Calibri" pitchFamily="34" charset="0"/>
          </a:endParaRPr>
        </a:p>
      </dsp:txBody>
      <dsp:txXfrm>
        <a:off x="0" y="4475540"/>
        <a:ext cx="8382000" cy="479700"/>
      </dsp:txXfrm>
    </dsp:sp>
    <dsp:sp modelId="{6D1BD655-26BF-40B2-80FB-7553B19EB5F4}">
      <dsp:nvSpPr>
        <dsp:cNvPr id="0" name=""/>
        <dsp:cNvSpPr/>
      </dsp:nvSpPr>
      <dsp:spPr>
        <a:xfrm>
          <a:off x="0" y="4955240"/>
          <a:ext cx="8382000" cy="548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Enabled on </a:t>
          </a:r>
          <a:r>
            <a:rPr lang="en-US" sz="1600" b="0" kern="1200" dirty="0" err="1" smtClean="0">
              <a:latin typeface="Calibri" pitchFamily="34" charset="0"/>
              <a:cs typeface="Calibri" pitchFamily="34" charset="0"/>
            </a:rPr>
            <a:t>Live@EDU</a:t>
          </a:r>
          <a:r>
            <a:rPr lang="en-US" sz="1600" b="0" kern="1200" dirty="0" smtClean="0">
              <a:latin typeface="Calibri" pitchFamily="34" charset="0"/>
              <a:cs typeface="Calibri" pitchFamily="34" charset="0"/>
            </a:rPr>
            <a:t> and Microsoft Online</a:t>
          </a:r>
          <a:endParaRPr lang="en-US" sz="1600" b="0" kern="1200" dirty="0">
            <a:latin typeface="Calibri" pitchFamily="34" charset="0"/>
            <a:cs typeface="Calibri" pitchFamily="34" charset="0"/>
          </a:endParaRPr>
        </a:p>
        <a:p>
          <a:pPr marL="171450" lvl="1" indent="-171450" algn="l" defTabSz="711200">
            <a:lnSpc>
              <a:spcPct val="90000"/>
            </a:lnSpc>
            <a:spcBef>
              <a:spcPct val="0"/>
            </a:spcBef>
            <a:spcAft>
              <a:spcPct val="20000"/>
            </a:spcAft>
            <a:buChar char="••"/>
          </a:pPr>
          <a:r>
            <a:rPr lang="en-US" sz="1600" b="0" kern="1200" dirty="0" smtClean="0">
              <a:latin typeface="Calibri" pitchFamily="34" charset="0"/>
              <a:cs typeface="Calibri" pitchFamily="34" charset="0"/>
            </a:rPr>
            <a:t>Same functionality on-premises and in the cloud</a:t>
          </a:r>
          <a:endParaRPr lang="en-US" sz="1600" b="0" kern="1200" dirty="0">
            <a:latin typeface="Calibri" pitchFamily="34" charset="0"/>
            <a:cs typeface="Calibri" pitchFamily="34" charset="0"/>
          </a:endParaRPr>
        </a:p>
      </dsp:txBody>
      <dsp:txXfrm>
        <a:off x="0" y="4955240"/>
        <a:ext cx="8382000" cy="5485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unc401_henderson.pptx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563135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8818043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05829">
              <a:buNone/>
            </a:pPr>
            <a:endParaRPr lang="en-US" b="1" dirty="0" smtClean="0">
              <a:sym typeface="Wingdings" pitchFamily="2" charset="2"/>
            </a:endParaRPr>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883415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84095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261658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187205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0" y="0"/>
            <a:ext cx="0" cy="0"/>
          </a:xfrm>
        </p:spPr>
      </p:sp>
      <p:sp>
        <p:nvSpPr>
          <p:cNvPr id="3" name="Notes Placeholder 2"/>
          <p:cNvSpPr>
            <a:spLocks noGrp="1"/>
          </p:cNvSpPr>
          <p:nvPr>
            <p:ph type="body" idx="1"/>
          </p:nvPr>
        </p:nvSpPr>
        <p:spPr>
          <a:xfrm>
            <a:off x="0" y="0"/>
            <a:ext cx="0" cy="0"/>
          </a:xfrm>
        </p:spPr>
        <p:txBody>
          <a:bodyPr/>
          <a:lstStyle/>
          <a:p>
            <a:endParaRPr lang="en-US"/>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2199580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187205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187205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46201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www.microsoft.com/downloads/details.aspx?displaylang=en&amp;FamilyID=c3342fb3-fbcc-4127-becf-872c746840e1"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hyperlink" Target="https://code.msdn.microsoft.com/ewseditor" TargetMode="External"/><Relationship Id="rId4" Type="http://schemas.openxmlformats.org/officeDocument/2006/relationships/hyperlink" Target="http://msdn.microsoft.com/blogs/exchangedev"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Demos</a:t>
            </a:r>
            <a:endParaRPr lang="en-US" dirty="0"/>
          </a:p>
        </p:txBody>
      </p:sp>
      <p:sp>
        <p:nvSpPr>
          <p:cNvPr id="3" name="Content Placeholder 2"/>
          <p:cNvSpPr>
            <a:spLocks noGrp="1"/>
          </p:cNvSpPr>
          <p:nvPr>
            <p:ph idx="1"/>
          </p:nvPr>
        </p:nvSpPr>
        <p:spPr/>
        <p:txBody>
          <a:bodyPr/>
          <a:lstStyle/>
          <a:p>
            <a:r>
              <a:rPr lang="en-US" dirty="0" smtClean="0"/>
              <a:t>Calling </a:t>
            </a:r>
            <a:r>
              <a:rPr lang="en-US" dirty="0" err="1" smtClean="0"/>
              <a:t>AutodiscoverUrl</a:t>
            </a:r>
            <a:endParaRPr lang="en-US" dirty="0" smtClean="0"/>
          </a:p>
          <a:p>
            <a:r>
              <a:rPr lang="en-US" dirty="0" smtClean="0"/>
              <a:t>Using </a:t>
            </a:r>
            <a:r>
              <a:rPr lang="en-US" dirty="0" err="1" smtClean="0"/>
              <a:t>AutodiscoverService</a:t>
            </a:r>
            <a:endParaRPr lang="en-US" dirty="0" smtClean="0"/>
          </a:p>
          <a:p>
            <a:pPr lvl="1"/>
            <a:r>
              <a:rPr lang="en-US" dirty="0" smtClean="0"/>
              <a:t>Batch requests</a:t>
            </a:r>
          </a:p>
          <a:p>
            <a:pPr lvl="1"/>
            <a:r>
              <a:rPr lang="en-US" dirty="0" smtClean="0"/>
              <a:t>Retrieving specific settings (e.g. OWA URLs)</a:t>
            </a:r>
          </a:p>
        </p:txBody>
      </p:sp>
    </p:spTree>
    <p:extLst>
      <p:ext uri="{BB962C8B-B14F-4D97-AF65-F5344CB8AC3E}">
        <p14:creationId xmlns:p14="http://schemas.microsoft.com/office/powerpoint/2010/main" xmlns="" val="347598308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Accessing Mailbox Items</a:t>
            </a:r>
            <a:br>
              <a:rPr lang="en-US" dirty="0" smtClean="0"/>
            </a:br>
            <a:r>
              <a:rPr lang="en-US" sz="2800" dirty="0" smtClean="0"/>
              <a:t>Properties And Property Sets</a:t>
            </a:r>
            <a:endParaRPr lang="en-US" sz="2800" dirty="0"/>
          </a:p>
        </p:txBody>
      </p:sp>
      <p:sp>
        <p:nvSpPr>
          <p:cNvPr id="3" name="Content Placeholder 2"/>
          <p:cNvSpPr>
            <a:spLocks noGrp="1"/>
          </p:cNvSpPr>
          <p:nvPr>
            <p:ph idx="1"/>
          </p:nvPr>
        </p:nvSpPr>
        <p:spPr>
          <a:xfrm>
            <a:off x="381000" y="1576768"/>
            <a:ext cx="8382000" cy="4561205"/>
          </a:xfrm>
        </p:spPr>
        <p:txBody>
          <a:bodyPr/>
          <a:lstStyle/>
          <a:p>
            <a:r>
              <a:rPr lang="en-US" dirty="0" smtClean="0"/>
              <a:t>There are multiple ways  to retrieve items</a:t>
            </a:r>
          </a:p>
          <a:p>
            <a:pPr lvl="1"/>
            <a:r>
              <a:rPr lang="en-US" dirty="0"/>
              <a:t>List items or search for specific items</a:t>
            </a:r>
          </a:p>
          <a:p>
            <a:pPr lvl="2"/>
            <a:r>
              <a:rPr lang="en-US" dirty="0" err="1" smtClean="0"/>
              <a:t>Inbox.FindItems</a:t>
            </a:r>
            <a:r>
              <a:rPr lang="en-US" dirty="0" smtClean="0"/>
              <a:t>()</a:t>
            </a:r>
          </a:p>
          <a:p>
            <a:pPr lvl="2"/>
            <a:endParaRPr lang="en-US" dirty="0" smtClean="0"/>
          </a:p>
          <a:p>
            <a:pPr lvl="1"/>
            <a:r>
              <a:rPr lang="en-US" dirty="0" smtClean="0"/>
              <a:t>Bind to or load specific items</a:t>
            </a:r>
          </a:p>
          <a:p>
            <a:pPr lvl="2"/>
            <a:r>
              <a:rPr lang="en-US" dirty="0" err="1" smtClean="0"/>
              <a:t>EmailMessage.Load</a:t>
            </a:r>
            <a:r>
              <a:rPr lang="en-US" dirty="0" smtClean="0"/>
              <a:t>();</a:t>
            </a:r>
          </a:p>
          <a:p>
            <a:pPr lvl="2"/>
            <a:endParaRPr lang="en-US" sz="1400" dirty="0" smtClean="0"/>
          </a:p>
          <a:p>
            <a:pPr lvl="1"/>
            <a:r>
              <a:rPr lang="en-US" dirty="0" smtClean="0"/>
              <a:t>Synchronize items</a:t>
            </a:r>
          </a:p>
          <a:p>
            <a:pPr lvl="2"/>
            <a:r>
              <a:rPr lang="en-US" dirty="0" err="1" smtClean="0"/>
              <a:t>service.SyncFolderItems</a:t>
            </a:r>
            <a:r>
              <a:rPr lang="en-US" dirty="0" smtClean="0"/>
              <a:t>()</a:t>
            </a:r>
          </a:p>
          <a:p>
            <a:r>
              <a:rPr lang="en-US" dirty="0" smtClean="0"/>
              <a:t>All use </a:t>
            </a:r>
            <a:r>
              <a:rPr lang="en-US" dirty="0" err="1" smtClean="0"/>
              <a:t>PropertySets</a:t>
            </a:r>
            <a:r>
              <a:rPr lang="en-US" dirty="0" smtClean="0"/>
              <a:t> to scope data to return</a:t>
            </a:r>
          </a:p>
        </p:txBody>
      </p:sp>
    </p:spTree>
    <p:extLst>
      <p:ext uri="{BB962C8B-B14F-4D97-AF65-F5344CB8AC3E}">
        <p14:creationId xmlns:p14="http://schemas.microsoft.com/office/powerpoint/2010/main" xmlns="" val="286082769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Accessing </a:t>
            </a:r>
            <a:r>
              <a:rPr lang="en-US" dirty="0" smtClean="0"/>
              <a:t>Mailbox Items</a:t>
            </a:r>
            <a:r>
              <a:rPr lang="en-US" dirty="0"/>
              <a:t/>
            </a:r>
            <a:br>
              <a:rPr lang="en-US" dirty="0"/>
            </a:br>
            <a:r>
              <a:rPr lang="en-US" sz="2800" dirty="0" smtClean="0"/>
              <a:t>Batch Operations</a:t>
            </a:r>
            <a:endParaRPr lang="en-US" dirty="0"/>
          </a:p>
        </p:txBody>
      </p:sp>
      <p:sp>
        <p:nvSpPr>
          <p:cNvPr id="3" name="Content Placeholder 2"/>
          <p:cNvSpPr>
            <a:spLocks noGrp="1"/>
          </p:cNvSpPr>
          <p:nvPr>
            <p:ph idx="1"/>
          </p:nvPr>
        </p:nvSpPr>
        <p:spPr>
          <a:xfrm>
            <a:off x="381000" y="1559516"/>
            <a:ext cx="8382000" cy="4561205"/>
          </a:xfrm>
        </p:spPr>
        <p:txBody>
          <a:bodyPr/>
          <a:lstStyle/>
          <a:p>
            <a:r>
              <a:rPr lang="en-US" dirty="0" smtClean="0"/>
              <a:t>Batch operations act on multiple items in a single EWS request</a:t>
            </a:r>
          </a:p>
          <a:p>
            <a:r>
              <a:rPr lang="en-US" dirty="0" smtClean="0"/>
              <a:t>Using batch operations:</a:t>
            </a:r>
          </a:p>
          <a:p>
            <a:pPr lvl="1"/>
            <a:r>
              <a:rPr lang="en-US" dirty="0" smtClean="0"/>
              <a:t>Helps increases your application’s performance</a:t>
            </a:r>
          </a:p>
          <a:p>
            <a:pPr lvl="1"/>
            <a:r>
              <a:rPr lang="en-US" dirty="0" smtClean="0"/>
              <a:t>Helps reduce server load</a:t>
            </a:r>
            <a:endParaRPr lang="en-US" dirty="0"/>
          </a:p>
          <a:p>
            <a:r>
              <a:rPr lang="en-US" dirty="0" smtClean="0"/>
              <a:t>The EWS Managed API supports batch operations in addition to per-item operations</a:t>
            </a:r>
          </a:p>
        </p:txBody>
      </p:sp>
    </p:spTree>
    <p:extLst>
      <p:ext uri="{BB962C8B-B14F-4D97-AF65-F5344CB8AC3E}">
        <p14:creationId xmlns:p14="http://schemas.microsoft.com/office/powerpoint/2010/main" xmlns="" val="1407127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Extended Properties</a:t>
            </a:r>
            <a:endParaRPr lang="en-US" dirty="0"/>
          </a:p>
        </p:txBody>
      </p:sp>
      <p:sp>
        <p:nvSpPr>
          <p:cNvPr id="3" name="Content Placeholder 2"/>
          <p:cNvSpPr>
            <a:spLocks noGrp="1"/>
          </p:cNvSpPr>
          <p:nvPr>
            <p:ph idx="1"/>
          </p:nvPr>
        </p:nvSpPr>
        <p:spPr/>
        <p:txBody>
          <a:bodyPr>
            <a:normAutofit lnSpcReduction="10000"/>
          </a:bodyPr>
          <a:lstStyle/>
          <a:p>
            <a:r>
              <a:rPr lang="en-US" dirty="0" smtClean="0"/>
              <a:t>Complement “first class” properties</a:t>
            </a:r>
          </a:p>
          <a:p>
            <a:pPr lvl="1"/>
            <a:r>
              <a:rPr lang="en-US" dirty="0" smtClean="0"/>
              <a:t>First class properties are directly available on items and folders (e.g. </a:t>
            </a:r>
            <a:r>
              <a:rPr lang="en-US" dirty="0" err="1" smtClean="0"/>
              <a:t>Item.Subject</a:t>
            </a:r>
            <a:r>
              <a:rPr lang="en-US" dirty="0" smtClean="0"/>
              <a:t>, </a:t>
            </a:r>
            <a:r>
              <a:rPr lang="en-US" dirty="0" err="1" smtClean="0"/>
              <a:t>Folder.DisplayName</a:t>
            </a:r>
            <a:r>
              <a:rPr lang="en-US" dirty="0" smtClean="0"/>
              <a:t>)</a:t>
            </a:r>
          </a:p>
          <a:p>
            <a:r>
              <a:rPr lang="en-US" dirty="0" smtClean="0"/>
              <a:t>Allow developers to:</a:t>
            </a:r>
          </a:p>
          <a:p>
            <a:pPr lvl="1"/>
            <a:r>
              <a:rPr lang="en-US" dirty="0" smtClean="0"/>
              <a:t>Set and retrieve custom, application </a:t>
            </a:r>
            <a:r>
              <a:rPr lang="en-US" dirty="0" smtClean="0"/>
              <a:t/>
            </a:r>
            <a:br>
              <a:rPr lang="en-US" dirty="0" smtClean="0"/>
            </a:br>
            <a:r>
              <a:rPr lang="en-US" dirty="0" smtClean="0"/>
              <a:t>specific </a:t>
            </a:r>
            <a:r>
              <a:rPr lang="en-US" dirty="0" smtClean="0"/>
              <a:t>properties</a:t>
            </a:r>
          </a:p>
          <a:p>
            <a:pPr lvl="1"/>
            <a:r>
              <a:rPr lang="en-US" dirty="0" smtClean="0"/>
              <a:t>Access properties that are not exposed as “first class” properties</a:t>
            </a:r>
          </a:p>
          <a:p>
            <a:pPr lvl="1"/>
            <a:r>
              <a:rPr lang="en-US" dirty="0" smtClean="0"/>
              <a:t>Do bad things (so use with care):</a:t>
            </a:r>
          </a:p>
          <a:p>
            <a:pPr lvl="2"/>
            <a:r>
              <a:rPr lang="en-US" dirty="0" smtClean="0"/>
              <a:t>Access properties that should not be accessed</a:t>
            </a:r>
          </a:p>
          <a:p>
            <a:pPr lvl="2"/>
            <a:r>
              <a:rPr lang="en-US" dirty="0" smtClean="0"/>
              <a:t>Override EWS’ business logic</a:t>
            </a:r>
          </a:p>
        </p:txBody>
      </p:sp>
    </p:spTree>
    <p:extLst>
      <p:ext uri="{BB962C8B-B14F-4D97-AF65-F5344CB8AC3E}">
        <p14:creationId xmlns:p14="http://schemas.microsoft.com/office/powerpoint/2010/main" xmlns="" val="359130300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idx="1"/>
          </p:nvPr>
        </p:nvSpPr>
        <p:spPr/>
        <p:txBody>
          <a:bodyPr/>
          <a:lstStyle/>
          <a:p>
            <a:r>
              <a:rPr lang="en-US" dirty="0" smtClean="0"/>
              <a:t>Bind</a:t>
            </a:r>
          </a:p>
          <a:p>
            <a:r>
              <a:rPr lang="en-US" dirty="0" smtClean="0"/>
              <a:t>Property set</a:t>
            </a:r>
          </a:p>
          <a:p>
            <a:r>
              <a:rPr lang="en-US" dirty="0" err="1" smtClean="0"/>
              <a:t>FindItems</a:t>
            </a:r>
            <a:r>
              <a:rPr lang="en-US" dirty="0" smtClean="0"/>
              <a:t> w/filter on Extended Property and with </a:t>
            </a:r>
            <a:r>
              <a:rPr lang="en-US" dirty="0" err="1" smtClean="0"/>
              <a:t>IdOnly</a:t>
            </a:r>
            <a:endParaRPr lang="en-US" dirty="0" smtClean="0"/>
          </a:p>
          <a:p>
            <a:r>
              <a:rPr lang="en-US" dirty="0" err="1" smtClean="0"/>
              <a:t>LoadProperties</a:t>
            </a:r>
            <a:r>
              <a:rPr lang="en-US" dirty="0" smtClean="0"/>
              <a:t> w/</a:t>
            </a:r>
            <a:r>
              <a:rPr lang="en-US" dirty="0"/>
              <a:t>custom property set</a:t>
            </a:r>
            <a:endParaRPr lang="en-US" dirty="0" smtClean="0"/>
          </a:p>
        </p:txBody>
      </p:sp>
    </p:spTree>
    <p:extLst>
      <p:ext uri="{BB962C8B-B14F-4D97-AF65-F5344CB8AC3E}">
        <p14:creationId xmlns:p14="http://schemas.microsoft.com/office/powerpoint/2010/main" xmlns="" val="226130181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267419" y="3441187"/>
            <a:ext cx="7507301" cy="1532026"/>
          </a:xfrm>
          <a:prstGeom prst="roundRect">
            <a:avLst/>
          </a:prstGeom>
          <a:solidFill>
            <a:schemeClr val="bg2">
              <a:lumMod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81000" y="1412874"/>
            <a:ext cx="7218509" cy="4561205"/>
          </a:xfrm>
        </p:spPr>
        <p:txBody>
          <a:bodyPr/>
          <a:lstStyle/>
          <a:p>
            <a:r>
              <a:rPr lang="en-US" sz="2400" dirty="0">
                <a:solidFill>
                  <a:schemeClr val="accent1">
                    <a:lumMod val="60000"/>
                    <a:lumOff val="40000"/>
                  </a:schemeClr>
                </a:solidFill>
              </a:rPr>
              <a:t>What is new in Exchange 2010 Web Services?</a:t>
            </a:r>
            <a:r>
              <a:rPr lang="en-US" sz="2400" dirty="0"/>
              <a:t/>
            </a:r>
            <a:br>
              <a:rPr lang="en-US" sz="2400" dirty="0"/>
            </a:br>
            <a:endParaRPr lang="en-US" sz="2400" dirty="0"/>
          </a:p>
          <a:p>
            <a:r>
              <a:rPr lang="en-US" sz="2400" dirty="0">
                <a:solidFill>
                  <a:schemeClr val="accent1">
                    <a:lumMod val="60000"/>
                    <a:lumOff val="40000"/>
                  </a:schemeClr>
                </a:solidFill>
              </a:rPr>
              <a:t>Advanced EWS Managed API Concepts </a:t>
            </a:r>
            <a:endParaRPr lang="en-US" sz="2400" dirty="0" smtClean="0">
              <a:solidFill>
                <a:schemeClr val="accent1">
                  <a:lumMod val="60000"/>
                  <a:lumOff val="40000"/>
                </a:schemeClr>
              </a:solidFill>
            </a:endParaRPr>
          </a:p>
          <a:p>
            <a:pPr lvl="1"/>
            <a:r>
              <a:rPr lang="en-US" sz="2000" dirty="0" smtClean="0">
                <a:solidFill>
                  <a:schemeClr val="accent1">
                    <a:lumMod val="60000"/>
                    <a:lumOff val="40000"/>
                  </a:schemeClr>
                </a:solidFill>
              </a:rPr>
              <a:t>Using </a:t>
            </a:r>
            <a:r>
              <a:rPr lang="en-US" sz="2000" dirty="0" err="1" smtClean="0">
                <a:solidFill>
                  <a:schemeClr val="accent1">
                    <a:lumMod val="60000"/>
                    <a:lumOff val="40000"/>
                  </a:schemeClr>
                </a:solidFill>
              </a:rPr>
              <a:t>Autodiscover</a:t>
            </a:r>
            <a:r>
              <a:rPr lang="en-US" sz="2000" dirty="0" smtClean="0">
                <a:solidFill>
                  <a:schemeClr val="accent1">
                    <a:lumMod val="60000"/>
                    <a:lumOff val="40000"/>
                  </a:schemeClr>
                </a:solidFill>
              </a:rPr>
              <a:t> </a:t>
            </a:r>
            <a:endParaRPr lang="en-US" sz="2000" dirty="0">
              <a:solidFill>
                <a:schemeClr val="accent1">
                  <a:lumMod val="60000"/>
                  <a:lumOff val="40000"/>
                </a:schemeClr>
              </a:solidFill>
            </a:endParaRPr>
          </a:p>
          <a:p>
            <a:pPr lvl="1"/>
            <a:r>
              <a:rPr lang="en-US" sz="2000" dirty="0" smtClean="0">
                <a:solidFill>
                  <a:schemeClr val="accent1">
                    <a:lumMod val="60000"/>
                    <a:lumOff val="40000"/>
                  </a:schemeClr>
                </a:solidFill>
              </a:rPr>
              <a:t>Accessing Mailbox Items</a:t>
            </a:r>
            <a:r>
              <a:rPr lang="en-US" sz="1400" dirty="0"/>
              <a:t/>
            </a:r>
            <a:br>
              <a:rPr lang="en-US" sz="1400" dirty="0"/>
            </a:br>
            <a:endParaRPr lang="en-US" sz="2400" dirty="0"/>
          </a:p>
          <a:p>
            <a:r>
              <a:rPr lang="en-US" sz="2400" dirty="0">
                <a:solidFill>
                  <a:schemeClr val="tx1"/>
                </a:solidFill>
              </a:rPr>
              <a:t>Writing Scalable Applications</a:t>
            </a:r>
          </a:p>
          <a:p>
            <a:pPr lvl="1"/>
            <a:r>
              <a:rPr lang="en-US" sz="2000" dirty="0" smtClean="0">
                <a:solidFill>
                  <a:schemeClr val="tx1"/>
                </a:solidFill>
              </a:rPr>
              <a:t>Best </a:t>
            </a:r>
            <a:r>
              <a:rPr lang="en-US" sz="2000" dirty="0">
                <a:solidFill>
                  <a:schemeClr val="tx1"/>
                </a:solidFill>
              </a:rPr>
              <a:t>Practice </a:t>
            </a:r>
            <a:r>
              <a:rPr lang="en-US" sz="2000" dirty="0" smtClean="0">
                <a:solidFill>
                  <a:schemeClr val="tx1"/>
                </a:solidFill>
              </a:rPr>
              <a:t>Recommendations</a:t>
            </a:r>
          </a:p>
          <a:p>
            <a:pPr lvl="1"/>
            <a:r>
              <a:rPr lang="en-US" sz="2000" dirty="0" smtClean="0">
                <a:solidFill>
                  <a:schemeClr val="tx1"/>
                </a:solidFill>
              </a:rPr>
              <a:t>Using Exchange Web Services Diagnostics</a:t>
            </a:r>
            <a:endParaRPr lang="en-US" sz="3200" dirty="0">
              <a:solidFill>
                <a:schemeClr val="tx1"/>
              </a:solidFill>
            </a:endParaRPr>
          </a:p>
          <a:p>
            <a:endParaRPr lang="en-US" sz="1400" dirty="0"/>
          </a:p>
        </p:txBody>
      </p:sp>
    </p:spTree>
    <p:extLst>
      <p:ext uri="{BB962C8B-B14F-4D97-AF65-F5344CB8AC3E}">
        <p14:creationId xmlns:p14="http://schemas.microsoft.com/office/powerpoint/2010/main" xmlns="" val="107645388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Scalability</a:t>
            </a:r>
            <a:endParaRPr lang="en-US" dirty="0"/>
          </a:p>
        </p:txBody>
      </p:sp>
      <p:sp>
        <p:nvSpPr>
          <p:cNvPr id="3" name="Text Placeholder 2"/>
          <p:cNvSpPr>
            <a:spLocks noGrp="1"/>
          </p:cNvSpPr>
          <p:nvPr>
            <p:ph type="body" sz="quarter" idx="4294967295"/>
          </p:nvPr>
        </p:nvSpPr>
        <p:spPr>
          <a:xfrm>
            <a:off x="381000" y="1255438"/>
            <a:ext cx="8421029" cy="5066886"/>
          </a:xfrm>
          <a:prstGeom prst="rect">
            <a:avLst/>
          </a:prstGeom>
        </p:spPr>
        <p:txBody>
          <a:bodyPr>
            <a:normAutofit/>
          </a:bodyPr>
          <a:lstStyle/>
          <a:p>
            <a:r>
              <a:rPr lang="en-US" dirty="0" smtClean="0"/>
              <a:t>What is scalability?</a:t>
            </a:r>
          </a:p>
          <a:p>
            <a:pPr lvl="1"/>
            <a:r>
              <a:rPr lang="en-US" dirty="0" smtClean="0"/>
              <a:t>It is doing more with fewer resources</a:t>
            </a:r>
          </a:p>
          <a:p>
            <a:pPr lvl="1"/>
            <a:r>
              <a:rPr lang="en-US" dirty="0" smtClean="0"/>
              <a:t>It is minimizing the Exchange Server resource </a:t>
            </a:r>
            <a:r>
              <a:rPr lang="en-US" dirty="0" smtClean="0"/>
              <a:t/>
            </a:r>
            <a:br>
              <a:rPr lang="en-US" dirty="0" smtClean="0"/>
            </a:br>
            <a:r>
              <a:rPr lang="en-US" dirty="0" smtClean="0"/>
              <a:t>cost </a:t>
            </a:r>
            <a:r>
              <a:rPr lang="en-US" dirty="0" smtClean="0"/>
              <a:t>per user</a:t>
            </a:r>
          </a:p>
          <a:p>
            <a:endParaRPr lang="en-US" dirty="0" smtClean="0"/>
          </a:p>
          <a:p>
            <a:r>
              <a:rPr lang="en-US" dirty="0" smtClean="0"/>
              <a:t>We will discuss:</a:t>
            </a:r>
          </a:p>
          <a:p>
            <a:pPr lvl="1"/>
            <a:r>
              <a:rPr lang="en-US" dirty="0" smtClean="0"/>
              <a:t>How to measure the impact of your EWS requests on Exchange?</a:t>
            </a:r>
          </a:p>
          <a:p>
            <a:pPr lvl="1"/>
            <a:r>
              <a:rPr lang="en-US" dirty="0" smtClean="0"/>
              <a:t>How to minimize the internal Exchange processing driven by your application</a:t>
            </a:r>
          </a:p>
        </p:txBody>
      </p:sp>
    </p:spTree>
    <p:extLst>
      <p:ext uri="{BB962C8B-B14F-4D97-AF65-F5344CB8AC3E}">
        <p14:creationId xmlns:p14="http://schemas.microsoft.com/office/powerpoint/2010/main" xmlns="" val="60147850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609398"/>
          </a:xfrm>
        </p:spPr>
        <p:txBody>
          <a:bodyPr/>
          <a:lstStyle/>
          <a:p>
            <a:r>
              <a:rPr lang="en-US" dirty="0" smtClean="0"/>
              <a:t>Exchange Architecture</a:t>
            </a:r>
            <a:endParaRPr lang="en-US" sz="3200" dirty="0"/>
          </a:p>
        </p:txBody>
      </p:sp>
      <p:grpSp>
        <p:nvGrpSpPr>
          <p:cNvPr id="3" name="Group 10"/>
          <p:cNvGrpSpPr/>
          <p:nvPr/>
        </p:nvGrpSpPr>
        <p:grpSpPr>
          <a:xfrm>
            <a:off x="3218549" y="902266"/>
            <a:ext cx="966438" cy="1058953"/>
            <a:chOff x="5360021" y="3222625"/>
            <a:chExt cx="1286106" cy="1535415"/>
          </a:xfrm>
        </p:grpSpPr>
        <p:pic>
          <p:nvPicPr>
            <p:cNvPr id="9" name="Picture 12" descr="webService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5524500" y="3222625"/>
              <a:ext cx="968375" cy="1219200"/>
            </a:xfrm>
            <a:prstGeom prst="rect">
              <a:avLst/>
            </a:prstGeom>
            <a:noFill/>
            <a:ln w="9525">
              <a:noFill/>
              <a:miter lim="800000"/>
              <a:headEnd/>
              <a:tailEnd/>
            </a:ln>
          </p:spPr>
        </p:pic>
        <p:sp>
          <p:nvSpPr>
            <p:cNvPr id="10" name="Text Box 11"/>
            <p:cNvSpPr txBox="1">
              <a:spLocks noChangeArrowheads="1"/>
            </p:cNvSpPr>
            <p:nvPr/>
          </p:nvSpPr>
          <p:spPr bwMode="auto">
            <a:xfrm>
              <a:off x="5360021" y="4356409"/>
              <a:ext cx="1286106" cy="401631"/>
            </a:xfrm>
            <a:prstGeom prst="rect">
              <a:avLst/>
            </a:prstGeom>
            <a:noFill/>
            <a:ln w="9525">
              <a:noFill/>
              <a:miter lim="800000"/>
              <a:headEnd/>
              <a:tailEnd/>
            </a:ln>
          </p:spPr>
          <p:txBody>
            <a:bodyPr wrap="square">
              <a:spAutoFit/>
            </a:bodyPr>
            <a:lstStyle/>
            <a:p>
              <a:pPr algn="ctr">
                <a:spcBef>
                  <a:spcPct val="50000"/>
                </a:spcBef>
              </a:pPr>
              <a:r>
                <a:rPr lang="en-US" sz="1200" dirty="0" smtClean="0"/>
                <a:t>AD</a:t>
              </a:r>
              <a:endParaRPr lang="en-US" sz="1200" dirty="0"/>
            </a:p>
          </p:txBody>
        </p:sp>
      </p:grpSp>
      <p:grpSp>
        <p:nvGrpSpPr>
          <p:cNvPr id="18" name="Group 72"/>
          <p:cNvGrpSpPr/>
          <p:nvPr/>
        </p:nvGrpSpPr>
        <p:grpSpPr>
          <a:xfrm>
            <a:off x="1846919" y="3404831"/>
            <a:ext cx="3160551" cy="1278780"/>
            <a:chOff x="4878532" y="1513236"/>
            <a:chExt cx="4010637" cy="1539256"/>
          </a:xfrm>
        </p:grpSpPr>
        <p:pic>
          <p:nvPicPr>
            <p:cNvPr id="74" name="Picture 28" descr="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459189" y="1513236"/>
              <a:ext cx="923925" cy="1219200"/>
            </a:xfrm>
            <a:prstGeom prst="rect">
              <a:avLst/>
            </a:prstGeom>
            <a:noFill/>
            <a:ln w="9525">
              <a:noFill/>
              <a:miter lim="800000"/>
              <a:headEnd/>
              <a:tailEnd/>
            </a:ln>
          </p:spPr>
        </p:pic>
        <p:sp>
          <p:nvSpPr>
            <p:cNvPr id="75" name="Text Box 31"/>
            <p:cNvSpPr txBox="1">
              <a:spLocks noChangeArrowheads="1"/>
            </p:cNvSpPr>
            <p:nvPr/>
          </p:nvSpPr>
          <p:spPr bwMode="auto">
            <a:xfrm>
              <a:off x="4878532" y="2682024"/>
              <a:ext cx="4010637" cy="370468"/>
            </a:xfrm>
            <a:prstGeom prst="rect">
              <a:avLst/>
            </a:prstGeom>
            <a:noFill/>
            <a:ln w="9525">
              <a:noFill/>
              <a:miter lim="800000"/>
              <a:headEnd/>
              <a:tailEnd/>
            </a:ln>
          </p:spPr>
          <p:txBody>
            <a:bodyPr wrap="square">
              <a:spAutoFit/>
            </a:bodyPr>
            <a:lstStyle/>
            <a:p>
              <a:pPr algn="ctr">
                <a:spcBef>
                  <a:spcPct val="50000"/>
                </a:spcBef>
              </a:pPr>
              <a:r>
                <a:rPr lang="en-US" sz="1400" dirty="0" smtClean="0"/>
                <a:t>https://server/ews/exchange.asmx</a:t>
              </a:r>
              <a:endParaRPr lang="en-US" sz="1400" dirty="0"/>
            </a:p>
          </p:txBody>
        </p:sp>
      </p:grpSp>
      <p:grpSp>
        <p:nvGrpSpPr>
          <p:cNvPr id="19" name="Group 34"/>
          <p:cNvGrpSpPr/>
          <p:nvPr/>
        </p:nvGrpSpPr>
        <p:grpSpPr>
          <a:xfrm>
            <a:off x="122144" y="3761508"/>
            <a:ext cx="1034346" cy="953047"/>
            <a:chOff x="245327" y="2257363"/>
            <a:chExt cx="1702419" cy="1797964"/>
          </a:xfrm>
        </p:grpSpPr>
        <p:grpSp>
          <p:nvGrpSpPr>
            <p:cNvPr id="20" name="Group 35"/>
            <p:cNvGrpSpPr/>
            <p:nvPr/>
          </p:nvGrpSpPr>
          <p:grpSpPr>
            <a:xfrm>
              <a:off x="245327" y="2257363"/>
              <a:ext cx="1702419" cy="1797964"/>
              <a:chOff x="5531005" y="1293541"/>
              <a:chExt cx="2668858" cy="1873404"/>
            </a:xfrm>
          </p:grpSpPr>
          <p:sp>
            <p:nvSpPr>
              <p:cNvPr id="38" name="Rectangle 37"/>
              <p:cNvSpPr/>
              <p:nvPr/>
            </p:nvSpPr>
            <p:spPr bwMode="auto">
              <a:xfrm>
                <a:off x="5531005" y="1293541"/>
                <a:ext cx="2668858" cy="1873404"/>
              </a:xfrm>
              <a:prstGeom prst="rect">
                <a:avLst/>
              </a:prstGeom>
              <a:solidFill>
                <a:schemeClr val="accent2">
                  <a:lumMod val="75000"/>
                </a:schemeClr>
              </a:solidFill>
              <a:ln>
                <a:solidFill>
                  <a:schemeClr val="bg1"/>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dk1">
                    <a:satMod val="300000"/>
                  </a:schemeClr>
                </a:contourClr>
              </a:sp3d>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9" name="TextBox 38"/>
              <p:cNvSpPr txBox="1"/>
              <p:nvPr/>
            </p:nvSpPr>
            <p:spPr>
              <a:xfrm>
                <a:off x="5547859" y="1324605"/>
                <a:ext cx="2341877" cy="514247"/>
              </a:xfrm>
              <a:prstGeom prst="rect">
                <a:avLst/>
              </a:prstGeom>
              <a:noFill/>
            </p:spPr>
            <p:txBody>
              <a:bodyPr wrap="none" rtlCol="0">
                <a:spAutoFit/>
              </a:bodyPr>
              <a:lstStyle/>
              <a:p>
                <a:r>
                  <a:rPr lang="en-US" sz="1100" dirty="0" smtClean="0"/>
                  <a:t>EWS Client</a:t>
                </a:r>
                <a:endParaRPr lang="en-US" sz="1100" dirty="0"/>
              </a:p>
            </p:txBody>
          </p:sp>
        </p:grpSp>
        <p:pic>
          <p:nvPicPr>
            <p:cNvPr id="37" name="Picture 15" descr="notebook"/>
            <p:cNvPicPr>
              <a:picLocks noChangeAspect="1" noChangeArrowheads="1"/>
            </p:cNvPicPr>
            <p:nvPr/>
          </p:nvPicPr>
          <p:blipFill>
            <a:blip r:embed="rId5">
              <a:clrChange>
                <a:clrFrom>
                  <a:srgbClr val="08369A"/>
                </a:clrFrom>
                <a:clrTo>
                  <a:srgbClr val="08369A">
                    <a:alpha val="0"/>
                  </a:srgbClr>
                </a:clrTo>
              </a:clrChange>
            </a:blip>
            <a:srcRect/>
            <a:stretch>
              <a:fillRect/>
            </a:stretch>
          </p:blipFill>
          <p:spPr bwMode="auto">
            <a:xfrm>
              <a:off x="392061" y="2675804"/>
              <a:ext cx="1295400" cy="1236662"/>
            </a:xfrm>
            <a:prstGeom prst="rect">
              <a:avLst/>
            </a:prstGeom>
            <a:noFill/>
            <a:ln w="9525">
              <a:noFill/>
              <a:miter lim="800000"/>
              <a:headEnd/>
              <a:tailEnd/>
            </a:ln>
          </p:spPr>
        </p:pic>
      </p:grpSp>
      <p:grpSp>
        <p:nvGrpSpPr>
          <p:cNvPr id="95" name="Group 72"/>
          <p:cNvGrpSpPr/>
          <p:nvPr/>
        </p:nvGrpSpPr>
        <p:grpSpPr>
          <a:xfrm>
            <a:off x="6774542" y="3329653"/>
            <a:ext cx="3160551" cy="1278780"/>
            <a:chOff x="4878532" y="1513236"/>
            <a:chExt cx="4010637" cy="1539256"/>
          </a:xfrm>
        </p:grpSpPr>
        <p:pic>
          <p:nvPicPr>
            <p:cNvPr id="96" name="Picture 28" descr="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6459189" y="1513236"/>
              <a:ext cx="923925" cy="1219200"/>
            </a:xfrm>
            <a:prstGeom prst="rect">
              <a:avLst/>
            </a:prstGeom>
            <a:noFill/>
            <a:ln w="9525">
              <a:noFill/>
              <a:miter lim="800000"/>
              <a:headEnd/>
              <a:tailEnd/>
            </a:ln>
          </p:spPr>
        </p:pic>
        <p:sp>
          <p:nvSpPr>
            <p:cNvPr id="97" name="Text Box 31"/>
            <p:cNvSpPr txBox="1">
              <a:spLocks noChangeArrowheads="1"/>
            </p:cNvSpPr>
            <p:nvPr/>
          </p:nvSpPr>
          <p:spPr bwMode="auto">
            <a:xfrm>
              <a:off x="4878532" y="2682024"/>
              <a:ext cx="4010637" cy="370468"/>
            </a:xfrm>
            <a:prstGeom prst="rect">
              <a:avLst/>
            </a:prstGeom>
            <a:noFill/>
            <a:ln w="9525">
              <a:noFill/>
              <a:miter lim="800000"/>
              <a:headEnd/>
              <a:tailEnd/>
            </a:ln>
          </p:spPr>
          <p:txBody>
            <a:bodyPr wrap="square">
              <a:spAutoFit/>
            </a:bodyPr>
            <a:lstStyle/>
            <a:p>
              <a:pPr algn="ctr">
                <a:spcBef>
                  <a:spcPct val="50000"/>
                </a:spcBef>
              </a:pPr>
              <a:r>
                <a:rPr lang="en-US" sz="1400" dirty="0" smtClean="0"/>
                <a:t>Mailbox Server</a:t>
              </a:r>
              <a:endParaRPr lang="en-US" sz="1400" dirty="0"/>
            </a:p>
          </p:txBody>
        </p:sp>
      </p:grpSp>
      <p:grpSp>
        <p:nvGrpSpPr>
          <p:cNvPr id="154" name="Group 153"/>
          <p:cNvGrpSpPr/>
          <p:nvPr/>
        </p:nvGrpSpPr>
        <p:grpSpPr>
          <a:xfrm>
            <a:off x="4022172" y="3473638"/>
            <a:ext cx="3657600" cy="575739"/>
            <a:chOff x="3908563" y="3236844"/>
            <a:chExt cx="3657600" cy="575739"/>
          </a:xfrm>
        </p:grpSpPr>
        <p:grpSp>
          <p:nvGrpSpPr>
            <p:cNvPr id="147" name="Group 146"/>
            <p:cNvGrpSpPr/>
            <p:nvPr/>
          </p:nvGrpSpPr>
          <p:grpSpPr>
            <a:xfrm>
              <a:off x="3908563" y="3665349"/>
              <a:ext cx="3657600" cy="147234"/>
              <a:chOff x="3908563" y="3665349"/>
              <a:chExt cx="3657600" cy="147234"/>
            </a:xfrm>
          </p:grpSpPr>
          <p:cxnSp>
            <p:nvCxnSpPr>
              <p:cNvPr id="93" name="Straight Arrow Connector 92"/>
              <p:cNvCxnSpPr/>
              <p:nvPr/>
            </p:nvCxnSpPr>
            <p:spPr>
              <a:xfrm>
                <a:off x="3908563" y="3665349"/>
                <a:ext cx="3657600" cy="30997"/>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cxnSp>
            <p:nvCxnSpPr>
              <p:cNvPr id="119" name="Straight Arrow Connector 118"/>
              <p:cNvCxnSpPr/>
              <p:nvPr/>
            </p:nvCxnSpPr>
            <p:spPr>
              <a:xfrm rot="10800000">
                <a:off x="3924367" y="3771789"/>
                <a:ext cx="3610801" cy="40794"/>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sp>
          <p:nvSpPr>
            <p:cNvPr id="132" name="Text Box 31"/>
            <p:cNvSpPr txBox="1">
              <a:spLocks noChangeArrowheads="1"/>
            </p:cNvSpPr>
            <p:nvPr/>
          </p:nvSpPr>
          <p:spPr bwMode="auto">
            <a:xfrm>
              <a:off x="4004581" y="3236844"/>
              <a:ext cx="3160551" cy="307777"/>
            </a:xfrm>
            <a:prstGeom prst="rect">
              <a:avLst/>
            </a:prstGeom>
            <a:noFill/>
            <a:ln w="9525">
              <a:noFill/>
              <a:miter lim="800000"/>
              <a:headEnd/>
              <a:tailEnd/>
            </a:ln>
          </p:spPr>
          <p:txBody>
            <a:bodyPr wrap="square">
              <a:spAutoFit/>
            </a:bodyPr>
            <a:lstStyle/>
            <a:p>
              <a:pPr algn="ctr">
                <a:spcBef>
                  <a:spcPct val="50000"/>
                </a:spcBef>
              </a:pPr>
              <a:r>
                <a:rPr lang="en-US" sz="1400" dirty="0" smtClean="0"/>
                <a:t>MAPI Remote Procedure Calls (RPC)</a:t>
              </a:r>
              <a:endParaRPr lang="en-US" sz="1400" dirty="0"/>
            </a:p>
          </p:txBody>
        </p:sp>
      </p:grpSp>
      <p:grpSp>
        <p:nvGrpSpPr>
          <p:cNvPr id="152" name="Group 151"/>
          <p:cNvGrpSpPr/>
          <p:nvPr/>
        </p:nvGrpSpPr>
        <p:grpSpPr>
          <a:xfrm>
            <a:off x="1058779" y="3649578"/>
            <a:ext cx="2033764" cy="588453"/>
            <a:chOff x="1058779" y="3645918"/>
            <a:chExt cx="2033764" cy="592114"/>
          </a:xfrm>
        </p:grpSpPr>
        <p:cxnSp>
          <p:nvCxnSpPr>
            <p:cNvPr id="73" name="Straight Arrow Connector 72"/>
            <p:cNvCxnSpPr>
              <a:stCxn id="38" idx="3"/>
              <a:endCxn id="74" idx="1"/>
            </p:cNvCxnSpPr>
            <p:nvPr/>
          </p:nvCxnSpPr>
          <p:spPr>
            <a:xfrm flipV="1">
              <a:off x="1156490" y="3911274"/>
              <a:ext cx="1936053" cy="326758"/>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sp>
          <p:nvSpPr>
            <p:cNvPr id="134" name="Text Box 31"/>
            <p:cNvSpPr txBox="1">
              <a:spLocks noChangeArrowheads="1"/>
            </p:cNvSpPr>
            <p:nvPr/>
          </p:nvSpPr>
          <p:spPr bwMode="auto">
            <a:xfrm>
              <a:off x="1058779" y="3645918"/>
              <a:ext cx="1684421" cy="309692"/>
            </a:xfrm>
            <a:prstGeom prst="rect">
              <a:avLst/>
            </a:prstGeom>
            <a:noFill/>
            <a:ln w="9525">
              <a:noFill/>
              <a:miter lim="800000"/>
              <a:headEnd/>
              <a:tailEnd/>
            </a:ln>
          </p:spPr>
          <p:txBody>
            <a:bodyPr wrap="square">
              <a:spAutoFit/>
            </a:bodyPr>
            <a:lstStyle/>
            <a:p>
              <a:pPr algn="ctr">
                <a:spcBef>
                  <a:spcPct val="50000"/>
                </a:spcBef>
              </a:pPr>
              <a:r>
                <a:rPr lang="en-US" sz="1400" dirty="0" smtClean="0"/>
                <a:t>SOAP Request</a:t>
              </a:r>
              <a:endParaRPr lang="en-US" sz="1400" dirty="0"/>
            </a:p>
          </p:txBody>
        </p:sp>
      </p:grpSp>
      <p:grpSp>
        <p:nvGrpSpPr>
          <p:cNvPr id="153" name="Group 152"/>
          <p:cNvGrpSpPr/>
          <p:nvPr/>
        </p:nvGrpSpPr>
        <p:grpSpPr>
          <a:xfrm>
            <a:off x="2488604" y="1976037"/>
            <a:ext cx="1128739" cy="1475289"/>
            <a:chOff x="2488604" y="1976037"/>
            <a:chExt cx="1128739" cy="1475289"/>
          </a:xfrm>
        </p:grpSpPr>
        <p:grpSp>
          <p:nvGrpSpPr>
            <p:cNvPr id="150" name="Group 149"/>
            <p:cNvGrpSpPr/>
            <p:nvPr/>
          </p:nvGrpSpPr>
          <p:grpSpPr>
            <a:xfrm>
              <a:off x="3223650" y="1976037"/>
              <a:ext cx="393693" cy="1475289"/>
              <a:chOff x="3223650" y="1976037"/>
              <a:chExt cx="393693" cy="1475289"/>
            </a:xfrm>
          </p:grpSpPr>
          <p:cxnSp>
            <p:nvCxnSpPr>
              <p:cNvPr id="88" name="Straight Arrow Connector 87"/>
              <p:cNvCxnSpPr/>
              <p:nvPr/>
            </p:nvCxnSpPr>
            <p:spPr>
              <a:xfrm rot="16200000" flipH="1" flipV="1">
                <a:off x="2778827" y="2612810"/>
                <a:ext cx="1407790" cy="269242"/>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cxnSp>
            <p:nvCxnSpPr>
              <p:cNvPr id="91" name="Straight Arrow Connector 90"/>
              <p:cNvCxnSpPr/>
              <p:nvPr/>
            </p:nvCxnSpPr>
            <p:spPr>
              <a:xfrm rot="5400000" flipH="1" flipV="1">
                <a:off x="2654086" y="2545601"/>
                <a:ext cx="1433591" cy="294463"/>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grpSp>
        <p:sp>
          <p:nvSpPr>
            <p:cNvPr id="135" name="Text Box 31"/>
            <p:cNvSpPr txBox="1">
              <a:spLocks noChangeArrowheads="1"/>
            </p:cNvSpPr>
            <p:nvPr/>
          </p:nvSpPr>
          <p:spPr bwMode="auto">
            <a:xfrm>
              <a:off x="2488604" y="2210149"/>
              <a:ext cx="896282" cy="307777"/>
            </a:xfrm>
            <a:prstGeom prst="rect">
              <a:avLst/>
            </a:prstGeom>
            <a:noFill/>
            <a:ln w="9525">
              <a:noFill/>
              <a:miter lim="800000"/>
              <a:headEnd/>
              <a:tailEnd/>
            </a:ln>
          </p:spPr>
          <p:txBody>
            <a:bodyPr wrap="square">
              <a:spAutoFit/>
            </a:bodyPr>
            <a:lstStyle/>
            <a:p>
              <a:pPr algn="ctr">
                <a:spcBef>
                  <a:spcPct val="50000"/>
                </a:spcBef>
              </a:pPr>
              <a:r>
                <a:rPr lang="en-US" sz="1400" dirty="0" smtClean="0"/>
                <a:t>LDAP</a:t>
              </a:r>
              <a:endParaRPr lang="en-US" sz="1400" dirty="0"/>
            </a:p>
          </p:txBody>
        </p:sp>
      </p:grpSp>
      <p:sp>
        <p:nvSpPr>
          <p:cNvPr id="142" name="Text Box 31"/>
          <p:cNvSpPr txBox="1">
            <a:spLocks noChangeArrowheads="1"/>
          </p:cNvSpPr>
          <p:nvPr/>
        </p:nvSpPr>
        <p:spPr bwMode="auto">
          <a:xfrm>
            <a:off x="7686247" y="4624486"/>
            <a:ext cx="1457753" cy="1277273"/>
          </a:xfrm>
          <a:prstGeom prst="rect">
            <a:avLst/>
          </a:prstGeom>
          <a:noFill/>
          <a:ln w="9525">
            <a:noFill/>
            <a:miter lim="800000"/>
            <a:headEnd/>
            <a:tailEnd/>
          </a:ln>
        </p:spPr>
        <p:txBody>
          <a:bodyPr wrap="square">
            <a:spAutoFit/>
          </a:bodyPr>
          <a:lstStyle/>
          <a:p>
            <a:pPr algn="ctr">
              <a:spcBef>
                <a:spcPct val="50000"/>
              </a:spcBef>
            </a:pPr>
            <a:r>
              <a:rPr lang="en-US" sz="1400" dirty="0" smtClean="0"/>
              <a:t>CPU</a:t>
            </a:r>
          </a:p>
          <a:p>
            <a:pPr algn="ctr">
              <a:spcBef>
                <a:spcPct val="50000"/>
              </a:spcBef>
            </a:pPr>
            <a:r>
              <a:rPr lang="en-US" sz="1400" dirty="0" smtClean="0"/>
              <a:t>Memory</a:t>
            </a:r>
          </a:p>
          <a:p>
            <a:pPr algn="ctr">
              <a:spcBef>
                <a:spcPct val="50000"/>
              </a:spcBef>
            </a:pPr>
            <a:r>
              <a:rPr lang="en-US" sz="1400" dirty="0" smtClean="0"/>
              <a:t>Disk Reads</a:t>
            </a:r>
          </a:p>
          <a:p>
            <a:pPr algn="ctr">
              <a:spcBef>
                <a:spcPct val="50000"/>
              </a:spcBef>
            </a:pPr>
            <a:r>
              <a:rPr lang="en-US" sz="1400" dirty="0" smtClean="0"/>
              <a:t>Disk Writes</a:t>
            </a:r>
          </a:p>
        </p:txBody>
      </p:sp>
      <p:sp>
        <p:nvSpPr>
          <p:cNvPr id="143" name="Text Box 31"/>
          <p:cNvSpPr txBox="1">
            <a:spLocks noChangeArrowheads="1"/>
          </p:cNvSpPr>
          <p:nvPr/>
        </p:nvSpPr>
        <p:spPr bwMode="auto">
          <a:xfrm>
            <a:off x="2769342" y="4640528"/>
            <a:ext cx="1457753" cy="630942"/>
          </a:xfrm>
          <a:prstGeom prst="rect">
            <a:avLst/>
          </a:prstGeom>
          <a:noFill/>
          <a:ln w="9525">
            <a:noFill/>
            <a:miter lim="800000"/>
            <a:headEnd/>
            <a:tailEnd/>
          </a:ln>
        </p:spPr>
        <p:txBody>
          <a:bodyPr wrap="square">
            <a:spAutoFit/>
          </a:bodyPr>
          <a:lstStyle/>
          <a:p>
            <a:pPr algn="ctr">
              <a:spcBef>
                <a:spcPct val="50000"/>
              </a:spcBef>
            </a:pPr>
            <a:r>
              <a:rPr lang="en-US" sz="1400" dirty="0" smtClean="0"/>
              <a:t>Memory</a:t>
            </a:r>
          </a:p>
          <a:p>
            <a:pPr algn="ctr">
              <a:spcBef>
                <a:spcPct val="50000"/>
              </a:spcBef>
            </a:pPr>
            <a:r>
              <a:rPr lang="en-US" sz="1400" dirty="0" smtClean="0"/>
              <a:t>CPU</a:t>
            </a:r>
          </a:p>
        </p:txBody>
      </p:sp>
      <p:cxnSp>
        <p:nvCxnSpPr>
          <p:cNvPr id="144" name="Straight Arrow Connector 143"/>
          <p:cNvCxnSpPr/>
          <p:nvPr/>
        </p:nvCxnSpPr>
        <p:spPr>
          <a:xfrm rot="10800000" flipV="1">
            <a:off x="1147012" y="4130842"/>
            <a:ext cx="1917033" cy="304800"/>
          </a:xfrm>
          <a:prstGeom prst="straightConnector1">
            <a:avLst/>
          </a:prstGeom>
          <a:ln w="28575">
            <a:solidFill>
              <a:schemeClr val="tx1"/>
            </a:solidFill>
            <a:tailEnd type="triangle" w="med" len="lg"/>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42676408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500"/>
                                        <p:tgtEl>
                                          <p:spTgt spid="152"/>
                                        </p:tgtEl>
                                      </p:cBhvr>
                                    </p:animEffect>
                                  </p:childTnLst>
                                </p:cTn>
                              </p:par>
                              <p:par>
                                <p:cTn id="8" presetID="27" presetClass="emph" presetSubtype="0" repeatCount="3000" fill="remove" grpId="0" nodeType="withEffect">
                                  <p:stCondLst>
                                    <p:cond delay="0"/>
                                  </p:stCondLst>
                                  <p:iterate type="lt">
                                    <p:tmPct val="0"/>
                                  </p:iterate>
                                  <p:childTnLst>
                                    <p:animClr clrSpc="rgb" dir="cw">
                                      <p:cBhvr override="childStyle">
                                        <p:cTn id="9" dur="250" autoRev="1" fill="hold"/>
                                        <p:tgtEl>
                                          <p:spTgt spid="143"/>
                                        </p:tgtEl>
                                        <p:attrNameLst>
                                          <p:attrName>style.color</p:attrName>
                                        </p:attrNameLst>
                                      </p:cBhvr>
                                      <p:to>
                                        <a:schemeClr val="bg1"/>
                                      </p:to>
                                    </p:animClr>
                                    <p:animClr clrSpc="rgb" dir="cw">
                                      <p:cBhvr>
                                        <p:cTn id="10" dur="250" autoRev="1" fill="hold"/>
                                        <p:tgtEl>
                                          <p:spTgt spid="143"/>
                                        </p:tgtEl>
                                        <p:attrNameLst>
                                          <p:attrName>fillcolor</p:attrName>
                                        </p:attrNameLst>
                                      </p:cBhvr>
                                      <p:to>
                                        <a:schemeClr val="bg1"/>
                                      </p:to>
                                    </p:animClr>
                                    <p:set>
                                      <p:cBhvr>
                                        <p:cTn id="11" dur="250" autoRev="1" fill="hold"/>
                                        <p:tgtEl>
                                          <p:spTgt spid="143"/>
                                        </p:tgtEl>
                                        <p:attrNameLst>
                                          <p:attrName>fill.type</p:attrName>
                                        </p:attrNameLst>
                                      </p:cBhvr>
                                      <p:to>
                                        <p:strVal val="solid"/>
                                      </p:to>
                                    </p:set>
                                    <p:set>
                                      <p:cBhvr>
                                        <p:cTn id="12" dur="250" autoRev="1" fill="hold"/>
                                        <p:tgtEl>
                                          <p:spTgt spid="143"/>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gtEl>
                                        <p:attrNameLst>
                                          <p:attrName>style.visibility</p:attrName>
                                        </p:attrNameLst>
                                      </p:cBhvr>
                                      <p:to>
                                        <p:strVal val="visible"/>
                                      </p:to>
                                    </p:set>
                                    <p:animEffect transition="in" filter="fade">
                                      <p:cBhvr>
                                        <p:cTn id="17" dur="500"/>
                                        <p:tgtEl>
                                          <p:spTgt spid="1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4"/>
                                        </p:tgtEl>
                                        <p:attrNameLst>
                                          <p:attrName>style.visibility</p:attrName>
                                        </p:attrNameLst>
                                      </p:cBhvr>
                                      <p:to>
                                        <p:strVal val="visible"/>
                                      </p:to>
                                    </p:set>
                                    <p:animEffect transition="in" filter="fade">
                                      <p:cBhvr>
                                        <p:cTn id="22" dur="500"/>
                                        <p:tgtEl>
                                          <p:spTgt spid="154"/>
                                        </p:tgtEl>
                                      </p:cBhvr>
                                    </p:animEffect>
                                  </p:childTnLst>
                                </p:cTn>
                              </p:par>
                              <p:par>
                                <p:cTn id="23" presetID="26" presetClass="emph" presetSubtype="0" repeatCount="3000" fill="remove" grpId="0" nodeType="withEffect">
                                  <p:stCondLst>
                                    <p:cond delay="0"/>
                                  </p:stCondLst>
                                  <p:childTnLst>
                                    <p:animEffect transition="out" filter="fade">
                                      <p:cBhvr>
                                        <p:cTn id="24" dur="500" tmFilter="0, 0; .2, .5; .8, .5; 1, 0"/>
                                        <p:tgtEl>
                                          <p:spTgt spid="142"/>
                                        </p:tgtEl>
                                      </p:cBhvr>
                                    </p:animEffect>
                                    <p:animScale>
                                      <p:cBhvr>
                                        <p:cTn id="25" dur="250" autoRev="1" fill="hold"/>
                                        <p:tgtEl>
                                          <p:spTgt spid="142"/>
                                        </p:tgtEl>
                                      </p:cBhvr>
                                      <p:by x="105000" y="105000"/>
                                    </p:animScale>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4"/>
                                        </p:tgtEl>
                                        <p:attrNameLst>
                                          <p:attrName>style.visibility</p:attrName>
                                        </p:attrNameLst>
                                      </p:cBhvr>
                                      <p:to>
                                        <p:strVal val="visible"/>
                                      </p:to>
                                    </p:set>
                                    <p:animEffect transition="in" filter="fade">
                                      <p:cBhvr>
                                        <p:cTn id="30"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for Maximizing Scale</a:t>
            </a:r>
            <a:endParaRPr lang="en-US" dirty="0"/>
          </a:p>
        </p:txBody>
      </p:sp>
      <p:sp>
        <p:nvSpPr>
          <p:cNvPr id="3" name="Content Placeholder 2"/>
          <p:cNvSpPr>
            <a:spLocks noGrp="1"/>
          </p:cNvSpPr>
          <p:nvPr>
            <p:ph idx="4294967295"/>
          </p:nvPr>
        </p:nvSpPr>
        <p:spPr>
          <a:xfrm>
            <a:off x="410706" y="1022887"/>
            <a:ext cx="8493071" cy="5393411"/>
          </a:xfrm>
          <a:prstGeom prst="rect">
            <a:avLst/>
          </a:prstGeom>
        </p:spPr>
        <p:txBody>
          <a:bodyPr>
            <a:normAutofit/>
          </a:bodyPr>
          <a:lstStyle/>
          <a:p>
            <a:r>
              <a:rPr lang="en-US" dirty="0" smtClean="0"/>
              <a:t>Think about your final end to end scenario and design your I/O patterns leveraging </a:t>
            </a:r>
            <a:r>
              <a:rPr lang="en-US" dirty="0" smtClean="0"/>
              <a:t/>
            </a:r>
            <a:br>
              <a:rPr lang="en-US" dirty="0" smtClean="0"/>
            </a:br>
            <a:r>
              <a:rPr lang="en-US" u="sng" dirty="0" smtClean="0"/>
              <a:t>best </a:t>
            </a:r>
            <a:r>
              <a:rPr lang="en-US" u="sng" dirty="0" smtClean="0"/>
              <a:t>practices</a:t>
            </a:r>
          </a:p>
          <a:p>
            <a:endParaRPr lang="en-US" sz="1400" dirty="0" smtClean="0"/>
          </a:p>
          <a:p>
            <a:r>
              <a:rPr lang="en-US" dirty="0" smtClean="0"/>
              <a:t>Write code, Measure, Optimize, Repeat!</a:t>
            </a:r>
            <a:endParaRPr lang="en-US" sz="3200" dirty="0" smtClean="0"/>
          </a:p>
          <a:p>
            <a:pPr lvl="1"/>
            <a:r>
              <a:rPr lang="en-US" dirty="0" smtClean="0"/>
              <a:t>The Managed API can dramatically reduce your cycle time</a:t>
            </a:r>
          </a:p>
          <a:p>
            <a:endParaRPr lang="en-US" sz="1400" dirty="0" smtClean="0"/>
          </a:p>
          <a:p>
            <a:r>
              <a:rPr lang="en-US" dirty="0" smtClean="0"/>
              <a:t>Simulate your application in a dedicated environment</a:t>
            </a:r>
          </a:p>
          <a:p>
            <a:pPr lvl="1"/>
            <a:r>
              <a:rPr lang="en-US" dirty="0" smtClean="0"/>
              <a:t>Use Realistic Mailbox Sizes and Data</a:t>
            </a:r>
          </a:p>
          <a:p>
            <a:pPr lvl="1"/>
            <a:r>
              <a:rPr lang="en-US" dirty="0" smtClean="0"/>
              <a:t>VM’s don’t usually work well for this testing</a:t>
            </a:r>
          </a:p>
        </p:txBody>
      </p:sp>
    </p:spTree>
    <p:extLst>
      <p:ext uri="{BB962C8B-B14F-4D97-AF65-F5344CB8AC3E}">
        <p14:creationId xmlns:p14="http://schemas.microsoft.com/office/powerpoint/2010/main" xmlns="" val="39691255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150" y="185217"/>
            <a:ext cx="8382000" cy="1329595"/>
          </a:xfrm>
        </p:spPr>
        <p:txBody>
          <a:bodyPr/>
          <a:lstStyle/>
          <a:p>
            <a:r>
              <a:rPr lang="en-US" dirty="0" smtClean="0"/>
              <a:t>Best Practice #1: Minimize the number of web service calls</a:t>
            </a:r>
            <a:endParaRPr lang="en-US" dirty="0"/>
          </a:p>
        </p:txBody>
      </p:sp>
      <p:sp>
        <p:nvSpPr>
          <p:cNvPr id="3" name="Content Placeholder 2"/>
          <p:cNvSpPr>
            <a:spLocks noGrp="1"/>
          </p:cNvSpPr>
          <p:nvPr>
            <p:ph idx="1"/>
          </p:nvPr>
        </p:nvSpPr>
        <p:spPr>
          <a:xfrm>
            <a:off x="361150" y="1652716"/>
            <a:ext cx="8382000" cy="4561205"/>
          </a:xfrm>
        </p:spPr>
        <p:txBody>
          <a:bodyPr/>
          <a:lstStyle/>
          <a:p>
            <a:r>
              <a:rPr lang="en-US" dirty="0" smtClean="0"/>
              <a:t>Use batch to get more data in each request</a:t>
            </a:r>
          </a:p>
          <a:p>
            <a:r>
              <a:rPr lang="en-US" dirty="0" smtClean="0"/>
              <a:t>Use notifications to alert on item changes rather than repeatedly querying folders</a:t>
            </a:r>
          </a:p>
          <a:p>
            <a:r>
              <a:rPr lang="en-US" dirty="0"/>
              <a:t>Cache data </a:t>
            </a:r>
            <a:r>
              <a:rPr lang="en-US" dirty="0" smtClean="0"/>
              <a:t>locally</a:t>
            </a:r>
          </a:p>
          <a:p>
            <a:pPr lvl="1"/>
            <a:r>
              <a:rPr lang="en-US" dirty="0" smtClean="0"/>
              <a:t>Use cached data when application restarts</a:t>
            </a:r>
            <a:endParaRPr lang="en-US" dirty="0"/>
          </a:p>
          <a:p>
            <a:pPr lvl="1"/>
            <a:endParaRPr lang="en-US" dirty="0" smtClean="0"/>
          </a:p>
        </p:txBody>
      </p:sp>
      <p:sp>
        <p:nvSpPr>
          <p:cNvPr id="4" name="TextBox 3"/>
          <p:cNvSpPr txBox="1"/>
          <p:nvPr/>
        </p:nvSpPr>
        <p:spPr>
          <a:xfrm>
            <a:off x="361150" y="4233903"/>
            <a:ext cx="6493008" cy="1754326"/>
          </a:xfrm>
          <a:prstGeom prst="rect">
            <a:avLst/>
          </a:prstGeom>
          <a:noFill/>
        </p:spPr>
        <p:txBody>
          <a:bodyPr wrap="square" rtlCol="0">
            <a:spAutoFit/>
          </a:bodyPr>
          <a:lstStyle/>
          <a:p>
            <a:r>
              <a:rPr lang="en-US" dirty="0" smtClean="0"/>
              <a:t>Why?</a:t>
            </a:r>
          </a:p>
          <a:p>
            <a:pPr marL="285750" indent="-285750">
              <a:buFont typeface="Arial" pitchFamily="34" charset="0"/>
              <a:buChar char="•"/>
            </a:pPr>
            <a:r>
              <a:rPr lang="en-US" dirty="0" smtClean="0"/>
              <a:t>Retrieving more data in a single request and making fewer requests increases the effectiveness of the CAS caches of LDAP and mailbox data, decreases the amount of xml serialization and deserialization, and decreases the authentication load on CAS and AD</a:t>
            </a:r>
            <a:endParaRPr lang="en-US" dirty="0"/>
          </a:p>
        </p:txBody>
      </p:sp>
    </p:spTree>
    <p:extLst>
      <p:ext uri="{BB962C8B-B14F-4D97-AF65-F5344CB8AC3E}">
        <p14:creationId xmlns:p14="http://schemas.microsoft.com/office/powerpoint/2010/main" xmlns="" val="7978525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3303" y="3752616"/>
            <a:ext cx="7921912" cy="1337595"/>
          </a:xfrm>
        </p:spPr>
        <p:txBody>
          <a:bodyPr/>
          <a:lstStyle/>
          <a:p>
            <a:r>
              <a:rPr lang="en-US" dirty="0"/>
              <a:t>Advanced Exchange Web Services Programming</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096406" cy="461665"/>
          </a:xfrm>
        </p:spPr>
        <p:txBody>
          <a:bodyPr/>
          <a:lstStyle/>
          <a:p>
            <a:r>
              <a:rPr lang="en-US" dirty="0" smtClean="0">
                <a:solidFill>
                  <a:schemeClr val="tx1"/>
                </a:solidFill>
              </a:rPr>
              <a:t>Jason Henderson</a:t>
            </a:r>
          </a:p>
          <a:p>
            <a:r>
              <a:rPr lang="en-US" dirty="0" smtClean="0">
                <a:solidFill>
                  <a:schemeClr val="tx1"/>
                </a:solidFill>
              </a:rPr>
              <a:t>Principal Program Manager Lead</a:t>
            </a:r>
          </a:p>
          <a:p>
            <a:r>
              <a:rPr lang="en-US" dirty="0" smtClean="0">
                <a:solidFill>
                  <a:schemeClr val="tx1"/>
                </a:solidFill>
              </a:rPr>
              <a:t>Microsoft</a:t>
            </a:r>
          </a:p>
          <a:p>
            <a:r>
              <a:rPr lang="en-US" dirty="0" smtClean="0">
                <a:solidFill>
                  <a:schemeClr val="tx1"/>
                </a:solidFill>
              </a:rPr>
              <a:t>Session Code:  UNC401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Best Practice #2: Do not request unneeded data</a:t>
            </a:r>
            <a:endParaRPr lang="en-US" dirty="0"/>
          </a:p>
        </p:txBody>
      </p:sp>
      <p:sp>
        <p:nvSpPr>
          <p:cNvPr id="3" name="Content Placeholder 2"/>
          <p:cNvSpPr>
            <a:spLocks noGrp="1"/>
          </p:cNvSpPr>
          <p:nvPr>
            <p:ph idx="1"/>
          </p:nvPr>
        </p:nvSpPr>
        <p:spPr>
          <a:xfrm>
            <a:off x="361150" y="1622736"/>
            <a:ext cx="8382000" cy="4561205"/>
          </a:xfrm>
        </p:spPr>
        <p:txBody>
          <a:bodyPr/>
          <a:lstStyle/>
          <a:p>
            <a:r>
              <a:rPr lang="en-US" dirty="0" smtClean="0"/>
              <a:t>Use property sets</a:t>
            </a:r>
          </a:p>
          <a:p>
            <a:pPr lvl="1"/>
            <a:r>
              <a:rPr lang="en-US" dirty="0" smtClean="0"/>
              <a:t>Request only the needed properties</a:t>
            </a:r>
          </a:p>
          <a:p>
            <a:r>
              <a:rPr lang="en-US" dirty="0" smtClean="0"/>
              <a:t>Use </a:t>
            </a:r>
            <a:r>
              <a:rPr lang="en-US" dirty="0" err="1" smtClean="0"/>
              <a:t>FindItem</a:t>
            </a:r>
            <a:r>
              <a:rPr lang="en-US" dirty="0" smtClean="0"/>
              <a:t> page sizes </a:t>
            </a:r>
          </a:p>
          <a:p>
            <a:pPr lvl="1"/>
            <a:r>
              <a:rPr lang="en-US" dirty="0" smtClean="0"/>
              <a:t>Request only the items needed</a:t>
            </a:r>
          </a:p>
          <a:p>
            <a:r>
              <a:rPr lang="en-US" dirty="0" smtClean="0"/>
              <a:t>Minimize service account mailbox size to avoid retrieving old or unnecessary data</a:t>
            </a:r>
          </a:p>
          <a:p>
            <a:pPr marL="517525" lvl="1" indent="0">
              <a:buNone/>
            </a:pPr>
            <a:endParaRPr lang="en-US" dirty="0" smtClean="0"/>
          </a:p>
          <a:p>
            <a:pPr marL="517525" lvl="1" indent="0">
              <a:buNone/>
            </a:pPr>
            <a:endParaRPr lang="en-US" dirty="0" smtClean="0"/>
          </a:p>
          <a:p>
            <a:endParaRPr lang="en-US" dirty="0"/>
          </a:p>
        </p:txBody>
      </p:sp>
      <p:sp>
        <p:nvSpPr>
          <p:cNvPr id="4" name="TextBox 3"/>
          <p:cNvSpPr txBox="1"/>
          <p:nvPr/>
        </p:nvSpPr>
        <p:spPr>
          <a:xfrm>
            <a:off x="361150" y="4695568"/>
            <a:ext cx="6493008" cy="923330"/>
          </a:xfrm>
          <a:prstGeom prst="rect">
            <a:avLst/>
          </a:prstGeom>
          <a:noFill/>
        </p:spPr>
        <p:txBody>
          <a:bodyPr wrap="square" rtlCol="0">
            <a:spAutoFit/>
          </a:bodyPr>
          <a:lstStyle/>
          <a:p>
            <a:r>
              <a:rPr lang="en-US" dirty="0" smtClean="0"/>
              <a:t>Why?</a:t>
            </a:r>
          </a:p>
          <a:p>
            <a:r>
              <a:rPr lang="en-US" dirty="0" smtClean="0"/>
              <a:t>Requesting more properties and more items uses more resources.  Some properties are very expensive to generate.  </a:t>
            </a:r>
          </a:p>
        </p:txBody>
      </p:sp>
    </p:spTree>
    <p:extLst>
      <p:ext uri="{BB962C8B-B14F-4D97-AF65-F5344CB8AC3E}">
        <p14:creationId xmlns:p14="http://schemas.microsoft.com/office/powerpoint/2010/main" xmlns="" val="14781323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Best Practice #3: Minimize search load on Exchange</a:t>
            </a:r>
            <a:endParaRPr lang="en-US" dirty="0"/>
          </a:p>
        </p:txBody>
      </p:sp>
      <p:sp>
        <p:nvSpPr>
          <p:cNvPr id="3" name="Content Placeholder 2"/>
          <p:cNvSpPr>
            <a:spLocks noGrp="1"/>
          </p:cNvSpPr>
          <p:nvPr>
            <p:ph idx="1"/>
          </p:nvPr>
        </p:nvSpPr>
        <p:spPr>
          <a:xfrm>
            <a:off x="381000" y="1517804"/>
            <a:ext cx="8382000" cy="4561205"/>
          </a:xfrm>
        </p:spPr>
        <p:txBody>
          <a:bodyPr/>
          <a:lstStyle/>
          <a:p>
            <a:r>
              <a:rPr lang="en-US" dirty="0" smtClean="0"/>
              <a:t>Do use </a:t>
            </a:r>
            <a:r>
              <a:rPr lang="en-US" dirty="0" err="1" smtClean="0"/>
              <a:t>SyncFolderItems</a:t>
            </a:r>
            <a:r>
              <a:rPr lang="en-US" dirty="0" smtClean="0"/>
              <a:t> or </a:t>
            </a:r>
            <a:r>
              <a:rPr lang="en-US" dirty="0" err="1" smtClean="0"/>
              <a:t>FindItem</a:t>
            </a:r>
            <a:r>
              <a:rPr lang="en-US" dirty="0" smtClean="0"/>
              <a:t> with no search criteria whenever possible</a:t>
            </a:r>
          </a:p>
          <a:p>
            <a:r>
              <a:rPr lang="en-US" dirty="0" smtClean="0"/>
              <a:t>Do use </a:t>
            </a:r>
            <a:r>
              <a:rPr lang="en-US" dirty="0" err="1" smtClean="0"/>
              <a:t>FindItem+QueryString</a:t>
            </a:r>
            <a:r>
              <a:rPr lang="en-US" dirty="0" smtClean="0"/>
              <a:t> if it supports the necessary search criteria</a:t>
            </a:r>
          </a:p>
          <a:p>
            <a:r>
              <a:rPr lang="en-US" dirty="0" smtClean="0"/>
              <a:t>Do delete </a:t>
            </a:r>
            <a:r>
              <a:rPr lang="en-US" dirty="0" err="1" smtClean="0"/>
              <a:t>SearchFolders</a:t>
            </a:r>
            <a:r>
              <a:rPr lang="en-US" dirty="0" smtClean="0"/>
              <a:t> after they are no longer needed</a:t>
            </a:r>
          </a:p>
          <a:p>
            <a:r>
              <a:rPr lang="en-US" dirty="0" smtClean="0"/>
              <a:t>Don’t use </a:t>
            </a:r>
            <a:r>
              <a:rPr lang="en-US" dirty="0" err="1" smtClean="0"/>
              <a:t>FindItem</a:t>
            </a:r>
            <a:r>
              <a:rPr lang="en-US" dirty="0" smtClean="0"/>
              <a:t> or </a:t>
            </a:r>
            <a:r>
              <a:rPr lang="en-US" dirty="0" err="1" smtClean="0"/>
              <a:t>SearchFolder</a:t>
            </a:r>
            <a:r>
              <a:rPr lang="en-US" dirty="0" smtClean="0"/>
              <a:t> with search criteria unless absolutely required</a:t>
            </a:r>
          </a:p>
        </p:txBody>
      </p:sp>
      <p:sp>
        <p:nvSpPr>
          <p:cNvPr id="4" name="TextBox 3"/>
          <p:cNvSpPr txBox="1"/>
          <p:nvPr/>
        </p:nvSpPr>
        <p:spPr>
          <a:xfrm>
            <a:off x="307362" y="5241757"/>
            <a:ext cx="7837714" cy="1477328"/>
          </a:xfrm>
          <a:prstGeom prst="rect">
            <a:avLst/>
          </a:prstGeom>
          <a:noFill/>
        </p:spPr>
        <p:txBody>
          <a:bodyPr wrap="square" rtlCol="0">
            <a:spAutoFit/>
          </a:bodyPr>
          <a:lstStyle/>
          <a:p>
            <a:r>
              <a:rPr lang="en-US" dirty="0" smtClean="0"/>
              <a:t>Why?</a:t>
            </a:r>
          </a:p>
          <a:p>
            <a:r>
              <a:rPr lang="en-US" dirty="0" smtClean="0"/>
              <a:t>Specifying search criteria using </a:t>
            </a:r>
            <a:r>
              <a:rPr lang="en-US" dirty="0" err="1" smtClean="0"/>
              <a:t>FindItem</a:t>
            </a:r>
            <a:r>
              <a:rPr lang="en-US" dirty="0" smtClean="0"/>
              <a:t> search or Search Folders search criteria causes the Mailbox server to perform expensive search operations.  </a:t>
            </a:r>
            <a:r>
              <a:rPr lang="en-US" dirty="0" err="1" smtClean="0"/>
              <a:t>FindItem</a:t>
            </a:r>
            <a:r>
              <a:rPr lang="en-US" dirty="0" smtClean="0"/>
              <a:t> + </a:t>
            </a:r>
            <a:r>
              <a:rPr lang="en-US" dirty="0" err="1" smtClean="0"/>
              <a:t>QueryString</a:t>
            </a:r>
            <a:r>
              <a:rPr lang="en-US" dirty="0" smtClean="0"/>
              <a:t> leverages Indexed Search which is much more efficient.  </a:t>
            </a:r>
            <a:r>
              <a:rPr lang="en-US" dirty="0" err="1" smtClean="0"/>
              <a:t>SyncFolderItems</a:t>
            </a:r>
            <a:r>
              <a:rPr lang="en-US" dirty="0"/>
              <a:t> </a:t>
            </a:r>
            <a:r>
              <a:rPr lang="en-US" dirty="0" smtClean="0"/>
              <a:t>with ID Only shape is a very efficient operation.</a:t>
            </a:r>
          </a:p>
        </p:txBody>
      </p:sp>
    </p:spTree>
    <p:extLst>
      <p:ext uri="{BB962C8B-B14F-4D97-AF65-F5344CB8AC3E}">
        <p14:creationId xmlns:p14="http://schemas.microsoft.com/office/powerpoint/2010/main" xmlns="" val="27484560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IIS Log Diagnostics Deep Dive</a:t>
            </a:r>
            <a:endParaRPr lang="en-US" dirty="0"/>
          </a:p>
        </p:txBody>
      </p:sp>
      <p:sp>
        <p:nvSpPr>
          <p:cNvPr id="6" name="TextBox 5"/>
          <p:cNvSpPr txBox="1"/>
          <p:nvPr/>
        </p:nvSpPr>
        <p:spPr>
          <a:xfrm>
            <a:off x="341543" y="1120134"/>
            <a:ext cx="8386848" cy="2841547"/>
          </a:xfrm>
          <a:prstGeom prst="rect">
            <a:avLst/>
          </a:prstGeom>
          <a:gradFill flip="none" rotWithShape="1">
            <a:gsLst>
              <a:gs pos="0">
                <a:schemeClr val="bg2">
                  <a:lumMod val="40000"/>
                  <a:lumOff val="60000"/>
                </a:schemeClr>
              </a:gs>
              <a:gs pos="61000">
                <a:srgbClr val="F0EBD5"/>
              </a:gs>
              <a:gs pos="100000">
                <a:srgbClr val="D1C39F"/>
              </a:gs>
            </a:gsLst>
            <a:lin ang="2700000" scaled="0"/>
            <a:tileRect/>
          </a:gradFill>
          <a:ln w="28575" cap="sq" cmpd="sng">
            <a:solidFill>
              <a:schemeClr val="tx1"/>
            </a:solidFill>
            <a:round/>
          </a:ln>
          <a:scene3d>
            <a:camera prst="orthographicFront"/>
            <a:lightRig rig="threePt" dir="t"/>
          </a:scene3d>
          <a:sp3d contourW="12700">
            <a:contourClr>
              <a:schemeClr val="bg1"/>
            </a:contourClr>
          </a:sp3d>
        </p:spPr>
        <p:txBody>
          <a:bodyPr wrap="square" rtlCol="0">
            <a:spAutoFit/>
          </a:bodyPr>
          <a:lstStyle/>
          <a:p>
            <a:pPr lvl="0">
              <a:lnSpc>
                <a:spcPct val="90000"/>
              </a:lnSpc>
              <a:spcAft>
                <a:spcPts val="333"/>
              </a:spcAft>
            </a:pPr>
            <a:r>
              <a:rPr lang="en-US" dirty="0" smtClean="0">
                <a:solidFill>
                  <a:schemeClr val="bg1"/>
                </a:solidFill>
                <a:latin typeface="Courier New" pitchFamily="49" charset="0"/>
                <a:cs typeface="Courier New" pitchFamily="49" charset="0"/>
              </a:rPr>
              <a:t>2009-08-17 17:00:00 W3SVC1 EXCAS140001 153.23.45.31 POST /EWS/Exchange.asmx ;RC:215d07c0-3769-49d5-a320-42cf63268bc3;Init&gt;&gt;Conn:0,AD:30000/30000/0.00%,CAS:54000/54000/0.00%,AB:30000/30000/0.00%,RPC:36000/36000/0.00%,FC:10000/0,Hash:46727838,Sub:20/1;</a:t>
            </a:r>
            <a:r>
              <a:rPr lang="en-US" b="1" dirty="0" smtClean="0">
                <a:solidFill>
                  <a:srgbClr val="FF0000"/>
                </a:solidFill>
                <a:latin typeface="Courier New" pitchFamily="49" charset="0"/>
                <a:cs typeface="Courier New" pitchFamily="49" charset="0"/>
              </a:rPr>
              <a:t>SoapAction=</a:t>
            </a:r>
            <a:r>
              <a:rPr lang="en-US" b="1" dirty="0" err="1" smtClean="0">
                <a:solidFill>
                  <a:srgbClr val="FF0000"/>
                </a:solidFill>
                <a:latin typeface="Courier New" pitchFamily="49" charset="0"/>
                <a:cs typeface="Courier New" pitchFamily="49" charset="0"/>
              </a:rPr>
              <a:t>m:GetItem;</a:t>
            </a:r>
            <a:r>
              <a:rPr lang="en-US" dirty="0" err="1" smtClean="0">
                <a:solidFill>
                  <a:schemeClr val="bg1"/>
                </a:solidFill>
                <a:latin typeface="Courier New" pitchFamily="49" charset="0"/>
                <a:cs typeface="Courier New" pitchFamily="49" charset="0"/>
              </a:rPr>
              <a:t>Version</a:t>
            </a:r>
            <a:r>
              <a:rPr lang="en-US" dirty="0" smtClean="0">
                <a:solidFill>
                  <a:schemeClr val="bg1"/>
                </a:solidFill>
                <a:latin typeface="Courier New" pitchFamily="49" charset="0"/>
                <a:cs typeface="Courier New" pitchFamily="49" charset="0"/>
              </a:rPr>
              <a:t>=1; </a:t>
            </a:r>
            <a:r>
              <a:rPr lang="en-US" b="1" dirty="0" err="1" smtClean="0">
                <a:solidFill>
                  <a:srgbClr val="FF0000"/>
                </a:solidFill>
                <a:latin typeface="Courier New" pitchFamily="49" charset="0"/>
                <a:cs typeface="Courier New" pitchFamily="49" charset="0"/>
              </a:rPr>
              <a:t>RpcC</a:t>
            </a:r>
            <a:r>
              <a:rPr lang="en-US" b="1" dirty="0" smtClean="0">
                <a:solidFill>
                  <a:srgbClr val="FF0000"/>
                </a:solidFill>
                <a:latin typeface="Courier New" pitchFamily="49" charset="0"/>
                <a:cs typeface="Courier New" pitchFamily="49" charset="0"/>
              </a:rPr>
              <a:t>=4;RpcL=15;LdapC=0;LdapL=0;</a:t>
            </a:r>
            <a:r>
              <a:rPr lang="en-US" dirty="0" smtClean="0">
                <a:solidFill>
                  <a:srgbClr val="FF0000"/>
                </a:solidFill>
                <a:latin typeface="Courier New" pitchFamily="49" charset="0"/>
                <a:cs typeface="Courier New" pitchFamily="49" charset="0"/>
              </a:rPr>
              <a:t>End(15.5997ms)&gt;&gt;</a:t>
            </a:r>
            <a:r>
              <a:rPr lang="en-US" dirty="0" smtClean="0">
                <a:solidFill>
                  <a:schemeClr val="bg1"/>
                </a:solidFill>
                <a:latin typeface="Courier New" pitchFamily="49" charset="0"/>
                <a:cs typeface="Courier New" pitchFamily="49" charset="0"/>
              </a:rPr>
              <a:t>Conn:1,AD:0/30000/0.00%,CAS:54000/53998/0.00%,AB:30000/30000/0.00%,RPC:36000/36000/0.00%,FC:10000/0,Hash:46727838,Sub:20/1; 443 </a:t>
            </a:r>
            <a:r>
              <a:rPr lang="en-US" b="1" dirty="0" err="1" smtClean="0">
                <a:solidFill>
                  <a:srgbClr val="FF0000"/>
                </a:solidFill>
                <a:latin typeface="Courier New" pitchFamily="49" charset="0"/>
                <a:cs typeface="Courier New" pitchFamily="49" charset="0"/>
              </a:rPr>
              <a:t>mydomain</a:t>
            </a:r>
            <a:r>
              <a:rPr lang="en-US" b="1" dirty="0" smtClean="0">
                <a:solidFill>
                  <a:srgbClr val="FF0000"/>
                </a:solidFill>
                <a:latin typeface="Courier New" pitchFamily="49" charset="0"/>
                <a:cs typeface="Courier New" pitchFamily="49" charset="0"/>
              </a:rPr>
              <a:t>\user1</a:t>
            </a:r>
            <a:r>
              <a:rPr lang="en-US" dirty="0" smtClean="0">
                <a:solidFill>
                  <a:schemeClr val="bg1"/>
                </a:solidFill>
                <a:latin typeface="Courier New" pitchFamily="49" charset="0"/>
                <a:cs typeface="Courier New" pitchFamily="49" charset="0"/>
              </a:rPr>
              <a:t> 157.54.79.65 HTTP/1.1 </a:t>
            </a:r>
            <a:r>
              <a:rPr lang="en-US" b="1" dirty="0" err="1" smtClean="0">
                <a:solidFill>
                  <a:srgbClr val="FF0000"/>
                </a:solidFill>
                <a:latin typeface="Courier New" pitchFamily="49" charset="0"/>
                <a:cs typeface="Courier New" pitchFamily="49" charset="0"/>
              </a:rPr>
              <a:t>Microsoft+Office+Communicator+Deskphone</a:t>
            </a:r>
            <a:r>
              <a:rPr lang="en-US" b="1" dirty="0" smtClean="0">
                <a:solidFill>
                  <a:srgbClr val="FF0000"/>
                </a:solidFill>
                <a:latin typeface="Courier New" pitchFamily="49" charset="0"/>
                <a:cs typeface="Courier New" pitchFamily="49" charset="0"/>
              </a:rPr>
              <a:t>/3.0</a:t>
            </a:r>
            <a:r>
              <a:rPr lang="en-US" dirty="0" smtClean="0">
                <a:solidFill>
                  <a:schemeClr val="bg1"/>
                </a:solidFill>
                <a:latin typeface="Courier New" pitchFamily="49" charset="0"/>
                <a:cs typeface="Courier New" pitchFamily="49" charset="0"/>
              </a:rPr>
              <a:t> - - mail.microsoft.com 200 0 0 </a:t>
            </a:r>
            <a:r>
              <a:rPr lang="en-US" b="1" dirty="0" smtClean="0">
                <a:solidFill>
                  <a:srgbClr val="FF0000"/>
                </a:solidFill>
                <a:latin typeface="Courier New" pitchFamily="49" charset="0"/>
                <a:cs typeface="Courier New" pitchFamily="49" charset="0"/>
              </a:rPr>
              <a:t>4015 4133 12261</a:t>
            </a:r>
          </a:p>
        </p:txBody>
      </p:sp>
      <p:sp>
        <p:nvSpPr>
          <p:cNvPr id="3" name="TextBox 2"/>
          <p:cNvSpPr txBox="1"/>
          <p:nvPr/>
        </p:nvSpPr>
        <p:spPr>
          <a:xfrm>
            <a:off x="341543" y="4152276"/>
            <a:ext cx="184731" cy="646331"/>
          </a:xfrm>
          <a:prstGeom prst="rect">
            <a:avLst/>
          </a:prstGeom>
          <a:noFill/>
        </p:spPr>
        <p:txBody>
          <a:bodyPr wrap="none" rtlCol="0">
            <a:spAutoFit/>
          </a:bodyPr>
          <a:lstStyle/>
          <a:p>
            <a:endParaRPr lang="en-US" dirty="0"/>
          </a:p>
          <a:p>
            <a:endParaRPr lang="en-US" dirty="0"/>
          </a:p>
        </p:txBody>
      </p:sp>
      <p:sp>
        <p:nvSpPr>
          <p:cNvPr id="9" name="TextBox 8"/>
          <p:cNvSpPr txBox="1"/>
          <p:nvPr/>
        </p:nvSpPr>
        <p:spPr>
          <a:xfrm>
            <a:off x="341543" y="4160648"/>
            <a:ext cx="7858077" cy="3077766"/>
          </a:xfrm>
          <a:prstGeom prst="rect">
            <a:avLst/>
          </a:prstGeom>
          <a:noFill/>
        </p:spPr>
        <p:txBody>
          <a:bodyPr wrap="square" rtlCol="0">
            <a:spAutoFit/>
          </a:bodyPr>
          <a:lstStyle/>
          <a:p>
            <a:pPr marL="457200" indent="-457200">
              <a:buFont typeface="Arial" pitchFamily="34" charset="0"/>
              <a:buChar char="•"/>
            </a:pPr>
            <a:r>
              <a:rPr lang="en-US" sz="2600" dirty="0">
                <a:solidFill>
                  <a:schemeClr val="accent1">
                    <a:lumMod val="60000"/>
                    <a:lumOff val="40000"/>
                  </a:schemeClr>
                </a:solidFill>
              </a:rPr>
              <a:t>Important Diagnostics</a:t>
            </a:r>
          </a:p>
          <a:p>
            <a:pPr marL="800082" lvl="1" indent="-342900">
              <a:buFont typeface="Arial" pitchFamily="34" charset="0"/>
              <a:buChar char="•"/>
            </a:pPr>
            <a:r>
              <a:rPr lang="en-US" sz="2200" dirty="0" err="1">
                <a:solidFill>
                  <a:schemeClr val="accent1">
                    <a:lumMod val="60000"/>
                    <a:lumOff val="40000"/>
                  </a:schemeClr>
                </a:solidFill>
              </a:rPr>
              <a:t>SoapAction</a:t>
            </a:r>
            <a:r>
              <a:rPr lang="en-US" sz="2200" dirty="0">
                <a:solidFill>
                  <a:schemeClr val="accent1">
                    <a:lumMod val="60000"/>
                    <a:lumOff val="40000"/>
                  </a:schemeClr>
                </a:solidFill>
              </a:rPr>
              <a:t>: EWS Method Being Called</a:t>
            </a:r>
          </a:p>
          <a:p>
            <a:pPr marL="800082" lvl="1" indent="-342900">
              <a:buFont typeface="Arial" pitchFamily="34" charset="0"/>
              <a:buChar char="•"/>
            </a:pPr>
            <a:r>
              <a:rPr lang="en-US" sz="2200" dirty="0" err="1">
                <a:solidFill>
                  <a:schemeClr val="accent1">
                    <a:lumMod val="60000"/>
                    <a:lumOff val="40000"/>
                  </a:schemeClr>
                </a:solidFill>
              </a:rPr>
              <a:t>RpcC</a:t>
            </a:r>
            <a:r>
              <a:rPr lang="en-US" sz="2200" dirty="0">
                <a:solidFill>
                  <a:schemeClr val="accent1">
                    <a:lumMod val="60000"/>
                    <a:lumOff val="40000"/>
                  </a:schemeClr>
                </a:solidFill>
              </a:rPr>
              <a:t>: Number of RPC’s Made to Mailbox</a:t>
            </a:r>
          </a:p>
          <a:p>
            <a:pPr marL="800082" lvl="1" indent="-342900">
              <a:buFont typeface="Arial" pitchFamily="34" charset="0"/>
              <a:buChar char="•"/>
            </a:pPr>
            <a:r>
              <a:rPr lang="en-US" sz="2200" dirty="0" err="1">
                <a:solidFill>
                  <a:schemeClr val="accent1">
                    <a:lumMod val="60000"/>
                    <a:lumOff val="40000"/>
                  </a:schemeClr>
                </a:solidFill>
              </a:rPr>
              <a:t>RpcL</a:t>
            </a:r>
            <a:r>
              <a:rPr lang="en-US" sz="2200" dirty="0">
                <a:solidFill>
                  <a:schemeClr val="accent1">
                    <a:lumMod val="60000"/>
                    <a:lumOff val="40000"/>
                  </a:schemeClr>
                </a:solidFill>
              </a:rPr>
              <a:t>: Average RPC Latency (</a:t>
            </a:r>
            <a:r>
              <a:rPr lang="en-US" sz="2200" dirty="0" err="1">
                <a:solidFill>
                  <a:schemeClr val="accent1">
                    <a:lumMod val="60000"/>
                    <a:lumOff val="40000"/>
                  </a:schemeClr>
                </a:solidFill>
              </a:rPr>
              <a:t>ms</a:t>
            </a:r>
            <a:r>
              <a:rPr lang="en-US" sz="2200" dirty="0">
                <a:solidFill>
                  <a:schemeClr val="accent1">
                    <a:lumMod val="60000"/>
                    <a:lumOff val="40000"/>
                  </a:schemeClr>
                </a:solidFill>
              </a:rPr>
              <a:t>)</a:t>
            </a:r>
          </a:p>
          <a:p>
            <a:pPr marL="800082" lvl="1" indent="-342900">
              <a:buFont typeface="Arial" pitchFamily="34" charset="0"/>
              <a:buChar char="•"/>
            </a:pPr>
            <a:r>
              <a:rPr lang="en-US" sz="2200" dirty="0" err="1">
                <a:solidFill>
                  <a:schemeClr val="accent1">
                    <a:lumMod val="60000"/>
                    <a:lumOff val="40000"/>
                  </a:schemeClr>
                </a:solidFill>
              </a:rPr>
              <a:t>LdapC</a:t>
            </a:r>
            <a:r>
              <a:rPr lang="en-US" sz="2200" dirty="0">
                <a:solidFill>
                  <a:schemeClr val="accent1">
                    <a:lumMod val="60000"/>
                    <a:lumOff val="40000"/>
                  </a:schemeClr>
                </a:solidFill>
              </a:rPr>
              <a:t>: Number of LDAP Calls Made to AD</a:t>
            </a:r>
          </a:p>
          <a:p>
            <a:pPr marL="800082" lvl="1" indent="-342900">
              <a:buFont typeface="Arial" pitchFamily="34" charset="0"/>
              <a:buChar char="•"/>
            </a:pPr>
            <a:r>
              <a:rPr lang="en-US" sz="2200" dirty="0" err="1">
                <a:solidFill>
                  <a:schemeClr val="accent1">
                    <a:lumMod val="60000"/>
                    <a:lumOff val="40000"/>
                  </a:schemeClr>
                </a:solidFill>
              </a:rPr>
              <a:t>LdapL</a:t>
            </a:r>
            <a:r>
              <a:rPr lang="en-US" sz="2200" dirty="0">
                <a:solidFill>
                  <a:schemeClr val="accent1">
                    <a:lumMod val="60000"/>
                    <a:lumOff val="40000"/>
                  </a:schemeClr>
                </a:solidFill>
              </a:rPr>
              <a:t>: Average LDAP Latency (</a:t>
            </a:r>
            <a:r>
              <a:rPr lang="en-US" sz="2200" dirty="0" err="1">
                <a:solidFill>
                  <a:schemeClr val="accent1">
                    <a:lumMod val="60000"/>
                    <a:lumOff val="40000"/>
                  </a:schemeClr>
                </a:solidFill>
              </a:rPr>
              <a:t>ms</a:t>
            </a:r>
            <a:r>
              <a:rPr lang="en-US" sz="2200" dirty="0">
                <a:solidFill>
                  <a:schemeClr val="accent1">
                    <a:lumMod val="60000"/>
                    <a:lumOff val="40000"/>
                  </a:schemeClr>
                </a:solidFill>
              </a:rPr>
              <a:t>)</a:t>
            </a:r>
          </a:p>
          <a:p>
            <a:pPr marL="800082" lvl="1" indent="-342900">
              <a:buFont typeface="Arial" pitchFamily="34" charset="0"/>
              <a:buChar char="•"/>
            </a:pPr>
            <a:r>
              <a:rPr lang="en-US" sz="2200" dirty="0">
                <a:solidFill>
                  <a:schemeClr val="accent1">
                    <a:lumMod val="60000"/>
                    <a:lumOff val="40000"/>
                  </a:schemeClr>
                </a:solidFill>
              </a:rPr>
              <a:t>End(</a:t>
            </a:r>
            <a:r>
              <a:rPr lang="en-US" sz="2200" dirty="0" err="1">
                <a:solidFill>
                  <a:schemeClr val="accent1">
                    <a:lumMod val="60000"/>
                    <a:lumOff val="40000"/>
                  </a:schemeClr>
                </a:solidFill>
              </a:rPr>
              <a:t>x.xms</a:t>
            </a:r>
            <a:r>
              <a:rPr lang="en-US" sz="2200" dirty="0">
                <a:solidFill>
                  <a:schemeClr val="accent1">
                    <a:lumMod val="60000"/>
                    <a:lumOff val="40000"/>
                  </a:schemeClr>
                </a:solidFill>
              </a:rPr>
              <a:t>): Milliseconds spent processing request</a:t>
            </a:r>
          </a:p>
          <a:p>
            <a:endParaRPr lang="en-US" dirty="0"/>
          </a:p>
          <a:p>
            <a:endParaRPr lang="en-US" dirty="0"/>
          </a:p>
        </p:txBody>
      </p:sp>
    </p:spTree>
    <p:extLst>
      <p:ext uri="{BB962C8B-B14F-4D97-AF65-F5344CB8AC3E}">
        <p14:creationId xmlns:p14="http://schemas.microsoft.com/office/powerpoint/2010/main" xmlns="" val="13633731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Performance Counter </a:t>
            </a:r>
            <a:r>
              <a:rPr lang="en-US" dirty="0" smtClean="0"/>
              <a:t>Diagnostics</a:t>
            </a:r>
            <a:endParaRPr lang="en-US" dirty="0"/>
          </a:p>
        </p:txBody>
      </p:sp>
      <p:sp>
        <p:nvSpPr>
          <p:cNvPr id="3" name="Content Placeholder 2"/>
          <p:cNvSpPr>
            <a:spLocks noGrp="1"/>
          </p:cNvSpPr>
          <p:nvPr>
            <p:ph idx="1"/>
          </p:nvPr>
        </p:nvSpPr>
        <p:spPr>
          <a:xfrm>
            <a:off x="395728" y="1295400"/>
            <a:ext cx="8229600" cy="4953000"/>
          </a:xfrm>
        </p:spPr>
        <p:txBody>
          <a:bodyPr>
            <a:normAutofit lnSpcReduction="10000"/>
          </a:bodyPr>
          <a:lstStyle/>
          <a:p>
            <a:r>
              <a:rPr lang="en-US" dirty="0" smtClean="0"/>
              <a:t>Performance counters give you a </a:t>
            </a:r>
            <a:r>
              <a:rPr lang="en-US" dirty="0" smtClean="0"/>
              <a:t/>
            </a:r>
            <a:br>
              <a:rPr lang="en-US" dirty="0" smtClean="0"/>
            </a:br>
            <a:r>
              <a:rPr lang="en-US" dirty="0" smtClean="0"/>
              <a:t>“</a:t>
            </a:r>
            <a:r>
              <a:rPr lang="en-US" dirty="0" smtClean="0"/>
              <a:t>big picture” view</a:t>
            </a:r>
          </a:p>
          <a:p>
            <a:r>
              <a:rPr lang="en-US" dirty="0" smtClean="0"/>
              <a:t>Under the </a:t>
            </a:r>
            <a:r>
              <a:rPr lang="en-US" dirty="0" err="1" smtClean="0"/>
              <a:t>MSExchangeWS</a:t>
            </a:r>
            <a:r>
              <a:rPr lang="en-US" dirty="0" smtClean="0"/>
              <a:t>\* Counter</a:t>
            </a:r>
            <a:endParaRPr lang="en-US" dirty="0"/>
          </a:p>
          <a:p>
            <a:pPr lvl="1"/>
            <a:r>
              <a:rPr lang="en-US" dirty="0" smtClean="0"/>
              <a:t>Requests/sec</a:t>
            </a:r>
          </a:p>
          <a:p>
            <a:pPr lvl="2"/>
            <a:r>
              <a:rPr lang="en-US" dirty="0" smtClean="0"/>
              <a:t>Overall number of requests being served by EWS, this includes successful requests</a:t>
            </a:r>
          </a:p>
          <a:p>
            <a:pPr lvl="1"/>
            <a:r>
              <a:rPr lang="en-US" dirty="0" smtClean="0"/>
              <a:t>Items [</a:t>
            </a:r>
            <a:r>
              <a:rPr lang="en-US" dirty="0" err="1" smtClean="0"/>
              <a:t>Read|Moved|Sent|Updated</a:t>
            </a:r>
            <a:r>
              <a:rPr lang="en-US" dirty="0" smtClean="0"/>
              <a:t>]/sec</a:t>
            </a:r>
          </a:p>
          <a:p>
            <a:pPr lvl="1"/>
            <a:r>
              <a:rPr lang="en-US" dirty="0" smtClean="0"/>
              <a:t>Average Response Time</a:t>
            </a:r>
          </a:p>
          <a:p>
            <a:pPr lvl="2"/>
            <a:r>
              <a:rPr lang="en-US" dirty="0" smtClean="0"/>
              <a:t>Running average in ms</a:t>
            </a:r>
          </a:p>
          <a:p>
            <a:pPr lvl="1"/>
            <a:r>
              <a:rPr lang="en-US" i="1" dirty="0" smtClean="0"/>
              <a:t>Command/sec</a:t>
            </a:r>
          </a:p>
          <a:p>
            <a:pPr lvl="2"/>
            <a:r>
              <a:rPr lang="en-US" dirty="0" err="1" smtClean="0"/>
              <a:t>GetItem</a:t>
            </a:r>
            <a:r>
              <a:rPr lang="en-US" dirty="0" smtClean="0"/>
              <a:t> Requests/sec</a:t>
            </a:r>
          </a:p>
          <a:p>
            <a:pPr lvl="2"/>
            <a:r>
              <a:rPr lang="en-US" dirty="0" err="1" smtClean="0"/>
              <a:t>FindItem</a:t>
            </a:r>
            <a:r>
              <a:rPr lang="en-US" dirty="0" smtClean="0"/>
              <a:t> Requests/sec</a:t>
            </a:r>
          </a:p>
        </p:txBody>
      </p:sp>
      <p:sp>
        <p:nvSpPr>
          <p:cNvPr id="4" name="TextBox 3"/>
          <p:cNvSpPr txBox="1"/>
          <p:nvPr/>
        </p:nvSpPr>
        <p:spPr>
          <a:xfrm>
            <a:off x="533400" y="62484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xmlns="" val="38101900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t>
            </a:r>
            <a:r>
              <a:rPr lang="en-US" dirty="0" err="1" smtClean="0"/>
              <a:t>aways</a:t>
            </a:r>
            <a:endParaRPr lang="en-US" dirty="0"/>
          </a:p>
        </p:txBody>
      </p:sp>
      <p:sp>
        <p:nvSpPr>
          <p:cNvPr id="3" name="Content Placeholder 2"/>
          <p:cNvSpPr>
            <a:spLocks noGrp="1"/>
          </p:cNvSpPr>
          <p:nvPr>
            <p:ph idx="1"/>
          </p:nvPr>
        </p:nvSpPr>
        <p:spPr>
          <a:xfrm>
            <a:off x="381000" y="1412874"/>
            <a:ext cx="8382000" cy="5092857"/>
          </a:xfrm>
        </p:spPr>
        <p:txBody>
          <a:bodyPr/>
          <a:lstStyle/>
          <a:p>
            <a:r>
              <a:rPr lang="en-US" sz="4000" dirty="0" smtClean="0"/>
              <a:t>Exchange 2010 enables easy, rich and “cloud ready” development</a:t>
            </a:r>
          </a:p>
          <a:p>
            <a:r>
              <a:rPr lang="en-US" sz="4000" dirty="0" smtClean="0"/>
              <a:t>Use </a:t>
            </a:r>
            <a:r>
              <a:rPr lang="en-US" sz="4000" dirty="0" err="1" smtClean="0"/>
              <a:t>Autodiscover</a:t>
            </a:r>
            <a:r>
              <a:rPr lang="en-US" sz="4000" dirty="0" smtClean="0"/>
              <a:t>, explicit properties, and batch operations in your code</a:t>
            </a:r>
          </a:p>
          <a:p>
            <a:r>
              <a:rPr lang="en-US" sz="4000" dirty="0" smtClean="0"/>
              <a:t>Follow the best practices to develop scalable and efficient applications</a:t>
            </a:r>
          </a:p>
          <a:p>
            <a:r>
              <a:rPr lang="en-US" sz="4000" dirty="0" smtClean="0"/>
              <a:t>Download the Exchange Web Services Managed API 1.0 today!</a:t>
            </a:r>
          </a:p>
        </p:txBody>
      </p:sp>
    </p:spTree>
    <p:extLst>
      <p:ext uri="{BB962C8B-B14F-4D97-AF65-F5344CB8AC3E}">
        <p14:creationId xmlns:p14="http://schemas.microsoft.com/office/powerpoint/2010/main" xmlns="" val="29011745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type="body" sz="quarter" idx="10"/>
          </p:nvPr>
        </p:nvSpPr>
        <p:spPr>
          <a:xfrm>
            <a:off x="381000" y="1447798"/>
            <a:ext cx="8382000" cy="4432611"/>
          </a:xfrm>
        </p:spPr>
        <p:txBody>
          <a:bodyPr>
            <a:normAutofit lnSpcReduction="10000"/>
          </a:bodyPr>
          <a:lstStyle/>
          <a:p>
            <a:r>
              <a:rPr lang="en-US" dirty="0" smtClean="0"/>
              <a:t>Download the </a:t>
            </a:r>
            <a:r>
              <a:rPr lang="en-US" dirty="0" smtClean="0">
                <a:hlinkClick r:id="rId3"/>
              </a:rPr>
              <a:t>Exchange </a:t>
            </a:r>
            <a:r>
              <a:rPr lang="en-US" dirty="0">
                <a:hlinkClick r:id="rId3"/>
              </a:rPr>
              <a:t>Web Services </a:t>
            </a:r>
            <a:r>
              <a:rPr lang="en-US" dirty="0" smtClean="0">
                <a:hlinkClick r:id="rId3"/>
              </a:rPr>
              <a:t>Managed API</a:t>
            </a:r>
            <a:r>
              <a:rPr lang="en-US" dirty="0">
                <a:hlinkClick r:id="rId3"/>
              </a:rPr>
              <a:t> </a:t>
            </a:r>
            <a:r>
              <a:rPr lang="en-US" dirty="0" smtClean="0">
                <a:hlinkClick r:id="rId3"/>
              </a:rPr>
              <a:t>1.0</a:t>
            </a:r>
            <a:endParaRPr lang="en-US" dirty="0" smtClean="0"/>
          </a:p>
          <a:p>
            <a:r>
              <a:rPr lang="en-US" dirty="0" smtClean="0"/>
              <a:t>Learn more about Exchange Web Services</a:t>
            </a:r>
          </a:p>
          <a:p>
            <a:pPr lvl="1"/>
            <a:r>
              <a:rPr lang="en-US" dirty="0" smtClean="0"/>
              <a:t>MSDN</a:t>
            </a:r>
          </a:p>
          <a:p>
            <a:pPr lvl="2"/>
            <a:r>
              <a:rPr lang="en-US" dirty="0" smtClean="0"/>
              <a:t>http://msdn.microsoft.com/en-us/library/bb204119(EXCHG.80).aspx</a:t>
            </a:r>
          </a:p>
          <a:p>
            <a:pPr lvl="1"/>
            <a:r>
              <a:rPr lang="en-US" dirty="0" smtClean="0"/>
              <a:t>“Inside Microsoft Exchange 2007 Web Services”</a:t>
            </a:r>
          </a:p>
          <a:p>
            <a:r>
              <a:rPr lang="en-US" dirty="0" smtClean="0">
                <a:hlinkClick r:id="rId4"/>
              </a:rPr>
              <a:t>http://msdn.microsoft.com/blogs/exchangedev</a:t>
            </a:r>
            <a:endParaRPr lang="en-US" dirty="0"/>
          </a:p>
          <a:p>
            <a:r>
              <a:rPr lang="en-US" dirty="0" smtClean="0"/>
              <a:t>Download the </a:t>
            </a:r>
            <a:r>
              <a:rPr lang="en-US" dirty="0" smtClean="0">
                <a:hlinkClick r:id="rId5"/>
              </a:rPr>
              <a:t>EWS Editor</a:t>
            </a:r>
            <a:endParaRPr lang="en-US" dirty="0" smtClean="0"/>
          </a:p>
          <a:p>
            <a:r>
              <a:rPr lang="en-US" dirty="0" smtClean="0"/>
              <a:t>Fill out session evaluations</a:t>
            </a:r>
            <a:endParaRPr lang="en-US" dirty="0"/>
          </a:p>
        </p:txBody>
      </p:sp>
    </p:spTree>
    <p:extLst>
      <p:ext uri="{BB962C8B-B14F-4D97-AF65-F5344CB8AC3E}">
        <p14:creationId xmlns:p14="http://schemas.microsoft.com/office/powerpoint/2010/main" xmlns="" val="388595312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p14="http://schemas.microsoft.com/office/powerpoint/2010/main" xmlns="" val="391205413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10358951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92099" y="1245724"/>
            <a:ext cx="7507301" cy="669341"/>
          </a:xfrm>
          <a:prstGeom prst="roundRect">
            <a:avLst/>
          </a:prstGeom>
          <a:solidFill>
            <a:schemeClr val="bg2">
              <a:lumMod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81000" y="1412874"/>
            <a:ext cx="7218509" cy="4561205"/>
          </a:xfrm>
        </p:spPr>
        <p:txBody>
          <a:bodyPr/>
          <a:lstStyle/>
          <a:p>
            <a:r>
              <a:rPr lang="en-US" sz="2400" dirty="0">
                <a:solidFill>
                  <a:schemeClr val="tx1"/>
                </a:solidFill>
              </a:rPr>
              <a:t>What is new in Exchange 2010 Web Services?</a:t>
            </a:r>
            <a:r>
              <a:rPr lang="en-US" sz="2400" dirty="0"/>
              <a:t/>
            </a:r>
            <a:br>
              <a:rPr lang="en-US" sz="2400" dirty="0"/>
            </a:br>
            <a:endParaRPr lang="en-US" sz="2400" dirty="0"/>
          </a:p>
          <a:p>
            <a:r>
              <a:rPr lang="en-US" sz="2400" dirty="0"/>
              <a:t>Advanced EWS Managed API Concepts </a:t>
            </a:r>
            <a:endParaRPr lang="en-US" sz="2400" dirty="0" smtClean="0"/>
          </a:p>
          <a:p>
            <a:pPr lvl="1"/>
            <a:r>
              <a:rPr lang="en-US" sz="2000" dirty="0" smtClean="0"/>
              <a:t>Using </a:t>
            </a:r>
            <a:r>
              <a:rPr lang="en-US" sz="2000" dirty="0" err="1"/>
              <a:t>Autodiscover</a:t>
            </a:r>
            <a:endParaRPr lang="en-US" sz="2000" dirty="0"/>
          </a:p>
          <a:p>
            <a:pPr lvl="1"/>
            <a:r>
              <a:rPr lang="en-US" sz="2000" dirty="0" smtClean="0"/>
              <a:t>Accessing Mailbox Items</a:t>
            </a:r>
            <a:r>
              <a:rPr lang="en-US" sz="1400" dirty="0"/>
              <a:t/>
            </a:r>
            <a:br>
              <a:rPr lang="en-US" sz="1400" dirty="0"/>
            </a:br>
            <a:endParaRPr lang="en-US" sz="2400" dirty="0"/>
          </a:p>
          <a:p>
            <a:r>
              <a:rPr lang="en-US" sz="2400" dirty="0"/>
              <a:t>Writing Scalable Applications</a:t>
            </a:r>
          </a:p>
          <a:p>
            <a:pPr lvl="1"/>
            <a:r>
              <a:rPr lang="en-US" sz="2000" dirty="0"/>
              <a:t>Using Diagnostics to Identify Potential Performance Problems</a:t>
            </a:r>
            <a:endParaRPr lang="en-US" sz="1400" dirty="0"/>
          </a:p>
          <a:p>
            <a:pPr lvl="1"/>
            <a:r>
              <a:rPr lang="en-US" sz="2000" dirty="0"/>
              <a:t>Best Practice Recommendations</a:t>
            </a:r>
            <a:endParaRPr lang="en-US" sz="3200" dirty="0"/>
          </a:p>
          <a:p>
            <a:endParaRPr lang="en-US" sz="1400" dirty="0"/>
          </a:p>
        </p:txBody>
      </p:sp>
    </p:spTree>
    <p:extLst>
      <p:ext uri="{BB962C8B-B14F-4D97-AF65-F5344CB8AC3E}">
        <p14:creationId xmlns:p14="http://schemas.microsoft.com/office/powerpoint/2010/main" xmlns="" val="6549335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Same Rich Capabilities as E2007</a:t>
            </a:r>
            <a:endParaRPr lang="en-US" dirty="0"/>
          </a:p>
        </p:txBody>
      </p:sp>
      <p:sp>
        <p:nvSpPr>
          <p:cNvPr id="3" name="Content Placeholder 2"/>
          <p:cNvSpPr>
            <a:spLocks noGrp="1"/>
          </p:cNvSpPr>
          <p:nvPr>
            <p:ph idx="1"/>
          </p:nvPr>
        </p:nvSpPr>
        <p:spPr>
          <a:xfrm>
            <a:off x="381000" y="1079292"/>
            <a:ext cx="8382000" cy="5501390"/>
          </a:xfrm>
        </p:spPr>
        <p:txBody>
          <a:bodyPr>
            <a:normAutofit fontScale="92500" lnSpcReduction="20000"/>
          </a:bodyPr>
          <a:lstStyle/>
          <a:p>
            <a:r>
              <a:rPr lang="en-US" sz="3500" dirty="0" smtClean="0"/>
              <a:t>Rich Mailbox Access</a:t>
            </a:r>
          </a:p>
          <a:p>
            <a:pPr lvl="1"/>
            <a:r>
              <a:rPr lang="en-US" dirty="0" smtClean="0"/>
              <a:t>Calendar</a:t>
            </a:r>
            <a:r>
              <a:rPr lang="en-US" dirty="0"/>
              <a:t> </a:t>
            </a:r>
            <a:r>
              <a:rPr lang="en-US" dirty="0" smtClean="0"/>
              <a:t>- Free/busy, Meeting time Suggestions</a:t>
            </a:r>
          </a:p>
          <a:p>
            <a:pPr lvl="1"/>
            <a:r>
              <a:rPr lang="en-US" dirty="0" smtClean="0"/>
              <a:t>E-mail – Send, Retrieve, Forward, Reply, Move, MIME</a:t>
            </a:r>
          </a:p>
          <a:p>
            <a:pPr lvl="1"/>
            <a:r>
              <a:rPr lang="en-US" dirty="0" smtClean="0"/>
              <a:t>Contacts/Tasks</a:t>
            </a:r>
          </a:p>
          <a:p>
            <a:pPr lvl="1"/>
            <a:r>
              <a:rPr lang="en-US" dirty="0" smtClean="0"/>
              <a:t>Search</a:t>
            </a:r>
          </a:p>
          <a:p>
            <a:r>
              <a:rPr lang="en-US" dirty="0" smtClean="0"/>
              <a:t>Name Resolution</a:t>
            </a:r>
          </a:p>
          <a:p>
            <a:r>
              <a:rPr lang="en-US" dirty="0"/>
              <a:t>Change </a:t>
            </a:r>
            <a:r>
              <a:rPr lang="en-US" dirty="0" smtClean="0"/>
              <a:t>notifications</a:t>
            </a:r>
          </a:p>
          <a:p>
            <a:r>
              <a:rPr lang="en-US" dirty="0" smtClean="0"/>
              <a:t>Synchronization </a:t>
            </a:r>
            <a:r>
              <a:rPr lang="en-US" dirty="0"/>
              <a:t>services</a:t>
            </a:r>
          </a:p>
          <a:p>
            <a:r>
              <a:rPr lang="en-US" dirty="0" err="1" smtClean="0"/>
              <a:t>Autodiscover</a:t>
            </a:r>
            <a:endParaRPr lang="en-US" dirty="0" smtClean="0"/>
          </a:p>
          <a:p>
            <a:r>
              <a:rPr lang="en-US" dirty="0" smtClean="0"/>
              <a:t>Rich Logon Modes</a:t>
            </a:r>
          </a:p>
          <a:p>
            <a:pPr lvl="1"/>
            <a:r>
              <a:rPr lang="en-US" sz="2400" dirty="0" smtClean="0"/>
              <a:t>Delegate Access</a:t>
            </a:r>
          </a:p>
          <a:p>
            <a:pPr lvl="1"/>
            <a:r>
              <a:rPr lang="en-US" sz="2400" dirty="0" smtClean="0"/>
              <a:t>Impersonation</a:t>
            </a:r>
          </a:p>
          <a:p>
            <a:pPr lvl="1"/>
            <a:r>
              <a:rPr lang="en-US" sz="2400" dirty="0" smtClean="0"/>
              <a:t>Direct Logon</a:t>
            </a:r>
          </a:p>
          <a:p>
            <a:r>
              <a:rPr lang="en-US" dirty="0" smtClean="0"/>
              <a:t>Plus Much More</a:t>
            </a:r>
            <a:r>
              <a:rPr lang="en-US" dirty="0" smtClean="0"/>
              <a:t>…</a:t>
            </a:r>
            <a:endParaRPr lang="en-US" sz="3000" dirty="0"/>
          </a:p>
          <a:p>
            <a:endParaRPr lang="en-US" dirty="0"/>
          </a:p>
          <a:p>
            <a:endParaRPr lang="en-US" dirty="0"/>
          </a:p>
        </p:txBody>
      </p:sp>
    </p:spTree>
    <p:extLst>
      <p:ext uri="{BB962C8B-B14F-4D97-AF65-F5344CB8AC3E}">
        <p14:creationId xmlns:p14="http://schemas.microsoft.com/office/powerpoint/2010/main" xmlns="" val="374020453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itchFamily="34" charset="0"/>
                <a:cs typeface="Calibri" pitchFamily="34" charset="0"/>
              </a:rPr>
              <a:t>What’s New In Exchange 2010?</a:t>
            </a:r>
            <a:endParaRPr lang="en-US" dirty="0">
              <a:latin typeface="Calibri" pitchFamily="34" charset="0"/>
              <a:cs typeface="Calibri" pitchFamily="34"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xmlns="" val="3163722251"/>
              </p:ext>
            </p:extLst>
          </p:nvPr>
        </p:nvGraphicFramePr>
        <p:xfrm>
          <a:off x="381000" y="1035170"/>
          <a:ext cx="8382000" cy="5518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7554930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F38CA262-23F9-44D8-90B4-D315A98A66E0}"/>
                                            </p:graphicEl>
                                          </p:spTgt>
                                        </p:tgtEl>
                                        <p:attrNameLst>
                                          <p:attrName>style.visibility</p:attrName>
                                        </p:attrNameLst>
                                      </p:cBhvr>
                                      <p:to>
                                        <p:strVal val="visible"/>
                                      </p:to>
                                    </p:set>
                                    <p:anim calcmode="lin" valueType="num">
                                      <p:cBhvr additive="base">
                                        <p:cTn id="7" dur="500" fill="hold"/>
                                        <p:tgtEl>
                                          <p:spTgt spid="4">
                                            <p:graphicEl>
                                              <a:dgm id="{F38CA262-23F9-44D8-90B4-D315A98A66E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F38CA262-23F9-44D8-90B4-D315A98A66E0}"/>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4BF68EA2-10C5-4568-8C01-43A42AFE89AF}"/>
                                            </p:graphicEl>
                                          </p:spTgt>
                                        </p:tgtEl>
                                        <p:attrNameLst>
                                          <p:attrName>style.visibility</p:attrName>
                                        </p:attrNameLst>
                                      </p:cBhvr>
                                      <p:to>
                                        <p:strVal val="visible"/>
                                      </p:to>
                                    </p:set>
                                    <p:anim calcmode="lin" valueType="num">
                                      <p:cBhvr additive="base">
                                        <p:cTn id="13" dur="500" fill="hold"/>
                                        <p:tgtEl>
                                          <p:spTgt spid="4">
                                            <p:graphicEl>
                                              <a:dgm id="{4BF68EA2-10C5-4568-8C01-43A42AFE89A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4BF68EA2-10C5-4568-8C01-43A42AFE89A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74FB087B-015D-47E7-8A54-B1F31374A165}"/>
                                            </p:graphicEl>
                                          </p:spTgt>
                                        </p:tgtEl>
                                        <p:attrNameLst>
                                          <p:attrName>style.visibility</p:attrName>
                                        </p:attrNameLst>
                                      </p:cBhvr>
                                      <p:to>
                                        <p:strVal val="visible"/>
                                      </p:to>
                                    </p:set>
                                    <p:anim calcmode="lin" valueType="num">
                                      <p:cBhvr additive="base">
                                        <p:cTn id="19" dur="500" fill="hold"/>
                                        <p:tgtEl>
                                          <p:spTgt spid="4">
                                            <p:graphicEl>
                                              <a:dgm id="{74FB087B-015D-47E7-8A54-B1F31374A165}"/>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74FB087B-015D-47E7-8A54-B1F31374A165}"/>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AB46AF76-1806-47BA-83FF-6E04C6864F5B}"/>
                                            </p:graphicEl>
                                          </p:spTgt>
                                        </p:tgtEl>
                                        <p:attrNameLst>
                                          <p:attrName>style.visibility</p:attrName>
                                        </p:attrNameLst>
                                      </p:cBhvr>
                                      <p:to>
                                        <p:strVal val="visible"/>
                                      </p:to>
                                    </p:set>
                                    <p:anim calcmode="lin" valueType="num">
                                      <p:cBhvr additive="base">
                                        <p:cTn id="25" dur="500" fill="hold"/>
                                        <p:tgtEl>
                                          <p:spTgt spid="4">
                                            <p:graphicEl>
                                              <a:dgm id="{AB46AF76-1806-47BA-83FF-6E04C6864F5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AB46AF76-1806-47BA-83FF-6E04C6864F5B}"/>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99E074CA-D528-4F83-978D-76CEFD30DE1E}"/>
                                            </p:graphicEl>
                                          </p:spTgt>
                                        </p:tgtEl>
                                        <p:attrNameLst>
                                          <p:attrName>style.visibility</p:attrName>
                                        </p:attrNameLst>
                                      </p:cBhvr>
                                      <p:to>
                                        <p:strVal val="visible"/>
                                      </p:to>
                                    </p:set>
                                    <p:anim calcmode="lin" valueType="num">
                                      <p:cBhvr additive="base">
                                        <p:cTn id="31" dur="500" fill="hold"/>
                                        <p:tgtEl>
                                          <p:spTgt spid="4">
                                            <p:graphicEl>
                                              <a:dgm id="{99E074CA-D528-4F83-978D-76CEFD30DE1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99E074CA-D528-4F83-978D-76CEFD30DE1E}"/>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3FE88D50-76D6-4D04-A940-2B9CF15F0C71}"/>
                                            </p:graphicEl>
                                          </p:spTgt>
                                        </p:tgtEl>
                                        <p:attrNameLst>
                                          <p:attrName>style.visibility</p:attrName>
                                        </p:attrNameLst>
                                      </p:cBhvr>
                                      <p:to>
                                        <p:strVal val="visible"/>
                                      </p:to>
                                    </p:set>
                                    <p:anim calcmode="lin" valueType="num">
                                      <p:cBhvr additive="base">
                                        <p:cTn id="37" dur="500" fill="hold"/>
                                        <p:tgtEl>
                                          <p:spTgt spid="4">
                                            <p:graphicEl>
                                              <a:dgm id="{3FE88D50-76D6-4D04-A940-2B9CF15F0C71}"/>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FE88D50-76D6-4D04-A940-2B9CF15F0C71}"/>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03E1471D-2606-437D-BDE6-7B290C0D5592}"/>
                                            </p:graphicEl>
                                          </p:spTgt>
                                        </p:tgtEl>
                                        <p:attrNameLst>
                                          <p:attrName>style.visibility</p:attrName>
                                        </p:attrNameLst>
                                      </p:cBhvr>
                                      <p:to>
                                        <p:strVal val="visible"/>
                                      </p:to>
                                    </p:set>
                                    <p:anim calcmode="lin" valueType="num">
                                      <p:cBhvr additive="base">
                                        <p:cTn id="43" dur="500" fill="hold"/>
                                        <p:tgtEl>
                                          <p:spTgt spid="4">
                                            <p:graphicEl>
                                              <a:dgm id="{03E1471D-2606-437D-BDE6-7B290C0D5592}"/>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03E1471D-2606-437D-BDE6-7B290C0D5592}"/>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6D1BD655-26BF-40B2-80FB-7553B19EB5F4}"/>
                                            </p:graphicEl>
                                          </p:spTgt>
                                        </p:tgtEl>
                                        <p:attrNameLst>
                                          <p:attrName>style.visibility</p:attrName>
                                        </p:attrNameLst>
                                      </p:cBhvr>
                                      <p:to>
                                        <p:strVal val="visible"/>
                                      </p:to>
                                    </p:set>
                                    <p:anim calcmode="lin" valueType="num">
                                      <p:cBhvr additive="base">
                                        <p:cTn id="49" dur="500" fill="hold"/>
                                        <p:tgtEl>
                                          <p:spTgt spid="4">
                                            <p:graphicEl>
                                              <a:dgm id="{6D1BD655-26BF-40B2-80FB-7553B19EB5F4}"/>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6D1BD655-26BF-40B2-80FB-7553B19EB5F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92099" y="2047942"/>
            <a:ext cx="7507301" cy="1309856"/>
          </a:xfrm>
          <a:prstGeom prst="roundRect">
            <a:avLst/>
          </a:prstGeom>
          <a:solidFill>
            <a:schemeClr val="bg2">
              <a:lumMod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81000" y="1412874"/>
            <a:ext cx="7218509" cy="4561205"/>
          </a:xfrm>
        </p:spPr>
        <p:txBody>
          <a:bodyPr/>
          <a:lstStyle/>
          <a:p>
            <a:r>
              <a:rPr lang="en-US" sz="2400" dirty="0">
                <a:solidFill>
                  <a:schemeClr val="accent1">
                    <a:lumMod val="60000"/>
                    <a:lumOff val="40000"/>
                  </a:schemeClr>
                </a:solidFill>
              </a:rPr>
              <a:t>What is new in Exchange 2010 Web Services</a:t>
            </a:r>
            <a:r>
              <a:rPr lang="en-US" sz="2400" dirty="0" smtClean="0">
                <a:solidFill>
                  <a:schemeClr val="accent1">
                    <a:lumMod val="60000"/>
                    <a:lumOff val="40000"/>
                  </a:schemeClr>
                </a:solidFill>
              </a:rPr>
              <a:t>?</a:t>
            </a:r>
            <a:r>
              <a:rPr lang="en-US" sz="2400" dirty="0"/>
              <a:t/>
            </a:r>
            <a:br>
              <a:rPr lang="en-US" sz="2400" dirty="0"/>
            </a:br>
            <a:endParaRPr lang="en-US" sz="2400" dirty="0"/>
          </a:p>
          <a:p>
            <a:r>
              <a:rPr lang="en-US" sz="2400" dirty="0" smtClean="0">
                <a:solidFill>
                  <a:schemeClr val="tx1"/>
                </a:solidFill>
              </a:rPr>
              <a:t>Advanced </a:t>
            </a:r>
            <a:r>
              <a:rPr lang="en-US" sz="2400" dirty="0">
                <a:solidFill>
                  <a:schemeClr val="tx1"/>
                </a:solidFill>
              </a:rPr>
              <a:t>EWS Managed API Concepts </a:t>
            </a:r>
            <a:endParaRPr lang="en-US" sz="2400" dirty="0" smtClean="0">
              <a:solidFill>
                <a:schemeClr val="tx1"/>
              </a:solidFill>
            </a:endParaRPr>
          </a:p>
          <a:p>
            <a:pPr lvl="1"/>
            <a:r>
              <a:rPr lang="en-US" sz="2000" dirty="0" smtClean="0">
                <a:solidFill>
                  <a:schemeClr val="tx1"/>
                </a:solidFill>
              </a:rPr>
              <a:t>Using </a:t>
            </a:r>
            <a:r>
              <a:rPr lang="en-US" sz="2000" dirty="0" err="1" smtClean="0">
                <a:solidFill>
                  <a:schemeClr val="tx1"/>
                </a:solidFill>
              </a:rPr>
              <a:t>Autodiscover</a:t>
            </a:r>
            <a:endParaRPr lang="en-US" sz="2000" dirty="0" smtClean="0">
              <a:solidFill>
                <a:schemeClr val="tx1"/>
              </a:solidFill>
            </a:endParaRPr>
          </a:p>
          <a:p>
            <a:pPr lvl="1"/>
            <a:r>
              <a:rPr lang="en-US" sz="2000" dirty="0" smtClean="0">
                <a:solidFill>
                  <a:schemeClr val="tx1"/>
                </a:solidFill>
              </a:rPr>
              <a:t>Accessing Mailbox Items </a:t>
            </a:r>
            <a:r>
              <a:rPr lang="en-US" sz="1400" dirty="0" smtClean="0"/>
              <a:t/>
            </a:r>
            <a:br>
              <a:rPr lang="en-US" sz="1400" dirty="0" smtClean="0"/>
            </a:br>
            <a:endParaRPr lang="en-US" sz="2400" dirty="0"/>
          </a:p>
          <a:p>
            <a:r>
              <a:rPr lang="en-US" sz="2400" dirty="0" smtClean="0"/>
              <a:t>Writing </a:t>
            </a:r>
            <a:r>
              <a:rPr lang="en-US" sz="2400" dirty="0"/>
              <a:t>Scalable Applications</a:t>
            </a:r>
          </a:p>
          <a:p>
            <a:pPr lvl="1"/>
            <a:r>
              <a:rPr lang="en-US" sz="2000" dirty="0"/>
              <a:t>Using Diagnostics to Identify Potential Performance Problems</a:t>
            </a:r>
            <a:endParaRPr lang="en-US" sz="1400" dirty="0"/>
          </a:p>
          <a:p>
            <a:pPr lvl="1"/>
            <a:r>
              <a:rPr lang="en-US" sz="2000" dirty="0"/>
              <a:t>Best Practice Recommendations</a:t>
            </a:r>
            <a:endParaRPr lang="en-US" sz="3200" dirty="0"/>
          </a:p>
          <a:p>
            <a:endParaRPr lang="en-US" sz="1400" dirty="0"/>
          </a:p>
        </p:txBody>
      </p:sp>
    </p:spTree>
    <p:extLst>
      <p:ext uri="{BB962C8B-B14F-4D97-AF65-F5344CB8AC3E}">
        <p14:creationId xmlns:p14="http://schemas.microsoft.com/office/powerpoint/2010/main" xmlns="" val="13101496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a:t>
            </a:r>
            <a:r>
              <a:rPr lang="en-US" dirty="0" err="1" smtClean="0"/>
              <a:t>Autodiscover</a:t>
            </a:r>
            <a:r>
              <a:rPr lang="en-US" dirty="0" smtClean="0"/>
              <a:t> To Connect To EWS</a:t>
            </a:r>
            <a:endParaRPr lang="en-US" dirty="0"/>
          </a:p>
        </p:txBody>
      </p:sp>
      <p:sp>
        <p:nvSpPr>
          <p:cNvPr id="3" name="Content Placeholder 2"/>
          <p:cNvSpPr>
            <a:spLocks noGrp="1"/>
          </p:cNvSpPr>
          <p:nvPr>
            <p:ph idx="1"/>
          </p:nvPr>
        </p:nvSpPr>
        <p:spPr>
          <a:xfrm>
            <a:off x="381000" y="1009291"/>
            <a:ext cx="8382000" cy="5572663"/>
          </a:xfrm>
        </p:spPr>
        <p:txBody>
          <a:bodyPr>
            <a:normAutofit/>
          </a:bodyPr>
          <a:lstStyle/>
          <a:p>
            <a:r>
              <a:rPr lang="en-US" dirty="0" smtClean="0"/>
              <a:t>What is </a:t>
            </a:r>
            <a:r>
              <a:rPr lang="en-US" dirty="0" err="1" smtClean="0"/>
              <a:t>Autodiscover</a:t>
            </a:r>
            <a:r>
              <a:rPr lang="en-US" dirty="0"/>
              <a:t>?</a:t>
            </a:r>
            <a:endParaRPr lang="en-US" dirty="0" smtClean="0"/>
          </a:p>
          <a:p>
            <a:pPr lvl="1"/>
            <a:r>
              <a:rPr lang="en-US" dirty="0" smtClean="0"/>
              <a:t>It’s a web service that configures </a:t>
            </a:r>
            <a:r>
              <a:rPr lang="en-US" dirty="0" smtClean="0"/>
              <a:t/>
            </a:r>
            <a:br>
              <a:rPr lang="en-US" dirty="0" smtClean="0"/>
            </a:br>
            <a:r>
              <a:rPr lang="en-US" dirty="0" smtClean="0"/>
              <a:t>Exchange applications</a:t>
            </a:r>
            <a:endParaRPr lang="en-US" dirty="0" smtClean="0"/>
          </a:p>
          <a:p>
            <a:pPr lvl="1"/>
            <a:r>
              <a:rPr lang="en-US" dirty="0" smtClean="0"/>
              <a:t>Using a URL that can be automatically discovered by client applications</a:t>
            </a:r>
          </a:p>
          <a:p>
            <a:r>
              <a:rPr lang="en-US" dirty="0" smtClean="0"/>
              <a:t>Why use it?</a:t>
            </a:r>
          </a:p>
          <a:p>
            <a:pPr lvl="1"/>
            <a:r>
              <a:rPr lang="en-US" dirty="0" smtClean="0"/>
              <a:t>Removes the need for hard-coding the EWS URL</a:t>
            </a:r>
          </a:p>
          <a:p>
            <a:pPr lvl="1"/>
            <a:r>
              <a:rPr lang="en-US" dirty="0" smtClean="0"/>
              <a:t>Enables seamless failover and “anywhere access”</a:t>
            </a:r>
          </a:p>
          <a:p>
            <a:r>
              <a:rPr lang="en-US" dirty="0" smtClean="0"/>
              <a:t>Built-in client in the EWS Managed API</a:t>
            </a:r>
          </a:p>
          <a:p>
            <a:pPr lvl="1"/>
            <a:r>
              <a:rPr lang="en-US" dirty="0" smtClean="0"/>
              <a:t>Makes it really easy to call </a:t>
            </a:r>
            <a:r>
              <a:rPr lang="en-US" dirty="0" err="1" smtClean="0"/>
              <a:t>Autodiscover</a:t>
            </a:r>
            <a:endParaRPr lang="en-US" dirty="0" smtClean="0"/>
          </a:p>
          <a:p>
            <a:pPr lvl="1"/>
            <a:endParaRPr lang="en-US" dirty="0" smtClean="0"/>
          </a:p>
        </p:txBody>
      </p:sp>
    </p:spTree>
    <p:extLst>
      <p:ext uri="{BB962C8B-B14F-4D97-AF65-F5344CB8AC3E}">
        <p14:creationId xmlns:p14="http://schemas.microsoft.com/office/powerpoint/2010/main" xmlns="" val="39147875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2667000" y="3284157"/>
            <a:ext cx="1206997" cy="338554"/>
          </a:xfrm>
          <a:prstGeom prst="rect">
            <a:avLst/>
          </a:prstGeom>
          <a:noFill/>
        </p:spPr>
        <p:txBody>
          <a:bodyPr wrap="none" rtlCol="0">
            <a:spAutoFit/>
          </a:bodyPr>
          <a:lstStyle/>
          <a:p>
            <a:r>
              <a:rPr lang="en-US" sz="1600" dirty="0" smtClean="0"/>
              <a:t>Failover CAS</a:t>
            </a:r>
            <a:endParaRPr lang="en-US" sz="1600" dirty="0"/>
          </a:p>
        </p:txBody>
      </p:sp>
      <p:sp>
        <p:nvSpPr>
          <p:cNvPr id="2" name="Title 1"/>
          <p:cNvSpPr>
            <a:spLocks noGrp="1"/>
          </p:cNvSpPr>
          <p:nvPr>
            <p:ph type="title"/>
          </p:nvPr>
        </p:nvSpPr>
        <p:spPr/>
        <p:txBody>
          <a:bodyPr>
            <a:normAutofit fontScale="90000"/>
          </a:bodyPr>
          <a:lstStyle/>
          <a:p>
            <a:pPr algn="l"/>
            <a:r>
              <a:rPr lang="en-US" dirty="0" smtClean="0"/>
              <a:t>When To </a:t>
            </a:r>
            <a:r>
              <a:rPr lang="en-US" dirty="0" err="1" smtClean="0"/>
              <a:t>Autodiscover</a:t>
            </a:r>
            <a:r>
              <a:rPr lang="en-US" dirty="0" smtClean="0"/>
              <a:t> The EWS URL</a:t>
            </a:r>
            <a:br>
              <a:rPr lang="en-US" dirty="0" smtClean="0"/>
            </a:br>
            <a:r>
              <a:rPr lang="en-US" sz="3100" dirty="0" smtClean="0"/>
              <a:t>Inter-site failover and move</a:t>
            </a:r>
            <a:endParaRPr lang="en-US" sz="3100" dirty="0"/>
          </a:p>
        </p:txBody>
      </p:sp>
      <p:grpSp>
        <p:nvGrpSpPr>
          <p:cNvPr id="8" name="Group 7"/>
          <p:cNvGrpSpPr/>
          <p:nvPr/>
        </p:nvGrpSpPr>
        <p:grpSpPr>
          <a:xfrm>
            <a:off x="3581400" y="1387238"/>
            <a:ext cx="1279325" cy="1268489"/>
            <a:chOff x="6553200" y="2358333"/>
            <a:chExt cx="1279325" cy="1268489"/>
          </a:xfrm>
        </p:grpSpPr>
        <p:pic>
          <p:nvPicPr>
            <p:cNvPr id="6"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7" name="TextBox 6"/>
            <p:cNvSpPr txBox="1"/>
            <p:nvPr/>
          </p:nvSpPr>
          <p:spPr>
            <a:xfrm>
              <a:off x="6553200" y="3288268"/>
              <a:ext cx="1279325" cy="338554"/>
            </a:xfrm>
            <a:prstGeom prst="rect">
              <a:avLst/>
            </a:prstGeom>
            <a:noFill/>
          </p:spPr>
          <p:txBody>
            <a:bodyPr wrap="none" rtlCol="0">
              <a:spAutoFit/>
            </a:bodyPr>
            <a:lstStyle/>
            <a:p>
              <a:r>
                <a:rPr lang="en-US" sz="1600" dirty="0" err="1" smtClean="0"/>
                <a:t>Autodiscover</a:t>
              </a:r>
              <a:endParaRPr lang="en-US" sz="1600" dirty="0"/>
            </a:p>
          </p:txBody>
        </p:sp>
      </p:grpSp>
      <p:grpSp>
        <p:nvGrpSpPr>
          <p:cNvPr id="10" name="Group 9"/>
          <p:cNvGrpSpPr/>
          <p:nvPr/>
        </p:nvGrpSpPr>
        <p:grpSpPr>
          <a:xfrm>
            <a:off x="726062" y="3625321"/>
            <a:ext cx="1102738" cy="1221251"/>
            <a:chOff x="328014" y="2487724"/>
            <a:chExt cx="1102738" cy="1221251"/>
          </a:xfrm>
        </p:grpSpPr>
        <p:pic>
          <p:nvPicPr>
            <p:cNvPr id="5" name="Picture 15" descr="notebook"/>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490266" y="2487724"/>
              <a:ext cx="787052" cy="655518"/>
            </a:xfrm>
            <a:prstGeom prst="rect">
              <a:avLst/>
            </a:prstGeom>
            <a:noFill/>
            <a:ln w="9525">
              <a:noFill/>
              <a:miter lim="800000"/>
              <a:headEnd/>
              <a:tailEnd/>
            </a:ln>
          </p:spPr>
        </p:pic>
        <p:sp>
          <p:nvSpPr>
            <p:cNvPr id="9" name="TextBox 8"/>
            <p:cNvSpPr txBox="1"/>
            <p:nvPr/>
          </p:nvSpPr>
          <p:spPr>
            <a:xfrm>
              <a:off x="328014" y="3124200"/>
              <a:ext cx="1102738" cy="584775"/>
            </a:xfrm>
            <a:prstGeom prst="rect">
              <a:avLst/>
            </a:prstGeom>
            <a:noFill/>
          </p:spPr>
          <p:txBody>
            <a:bodyPr wrap="none" rtlCol="0">
              <a:spAutoFit/>
            </a:bodyPr>
            <a:lstStyle/>
            <a:p>
              <a:pPr algn="ctr"/>
              <a:r>
                <a:rPr lang="en-US" sz="1600" dirty="0" smtClean="0"/>
                <a:t>Client</a:t>
              </a:r>
              <a:br>
                <a:rPr lang="en-US" sz="1600" dirty="0" smtClean="0"/>
              </a:br>
              <a:r>
                <a:rPr lang="en-US" sz="1600" dirty="0" smtClean="0"/>
                <a:t>application</a:t>
              </a:r>
              <a:endParaRPr lang="en-US" sz="1600" dirty="0"/>
            </a:p>
          </p:txBody>
        </p:sp>
      </p:grpSp>
      <p:grpSp>
        <p:nvGrpSpPr>
          <p:cNvPr id="11" name="Group 10"/>
          <p:cNvGrpSpPr/>
          <p:nvPr/>
        </p:nvGrpSpPr>
        <p:grpSpPr>
          <a:xfrm>
            <a:off x="6854204" y="2653639"/>
            <a:ext cx="979755" cy="1514710"/>
            <a:chOff x="6674742" y="2358333"/>
            <a:chExt cx="979755" cy="1514710"/>
          </a:xfrm>
        </p:grpSpPr>
        <p:pic>
          <p:nvPicPr>
            <p:cNvPr id="12"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13" name="TextBox 12"/>
            <p:cNvSpPr txBox="1"/>
            <p:nvPr/>
          </p:nvSpPr>
          <p:spPr>
            <a:xfrm>
              <a:off x="6674742" y="3288268"/>
              <a:ext cx="979755" cy="584775"/>
            </a:xfrm>
            <a:prstGeom prst="rect">
              <a:avLst/>
            </a:prstGeom>
            <a:noFill/>
          </p:spPr>
          <p:txBody>
            <a:bodyPr wrap="none" rtlCol="0">
              <a:spAutoFit/>
            </a:bodyPr>
            <a:lstStyle/>
            <a:p>
              <a:r>
                <a:rPr lang="en-US" sz="1600" dirty="0" smtClean="0"/>
                <a:t>Main CAS</a:t>
              </a:r>
            </a:p>
            <a:p>
              <a:r>
                <a:rPr lang="en-US" sz="1600" dirty="0" smtClean="0"/>
                <a:t>Site A</a:t>
              </a:r>
              <a:endParaRPr lang="en-US" sz="1600" dirty="0"/>
            </a:p>
          </p:txBody>
        </p:sp>
      </p:grpSp>
      <p:grpSp>
        <p:nvGrpSpPr>
          <p:cNvPr id="14" name="Group 13"/>
          <p:cNvGrpSpPr/>
          <p:nvPr/>
        </p:nvGrpSpPr>
        <p:grpSpPr>
          <a:xfrm>
            <a:off x="6794003" y="4343400"/>
            <a:ext cx="1206997" cy="1514710"/>
            <a:chOff x="6587479" y="2358333"/>
            <a:chExt cx="1206997" cy="1514710"/>
          </a:xfrm>
        </p:grpSpPr>
        <p:pic>
          <p:nvPicPr>
            <p:cNvPr id="15"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16" name="TextBox 15"/>
            <p:cNvSpPr txBox="1"/>
            <p:nvPr/>
          </p:nvSpPr>
          <p:spPr>
            <a:xfrm>
              <a:off x="6587479" y="3288268"/>
              <a:ext cx="1206997" cy="584775"/>
            </a:xfrm>
            <a:prstGeom prst="rect">
              <a:avLst/>
            </a:prstGeom>
            <a:noFill/>
          </p:spPr>
          <p:txBody>
            <a:bodyPr wrap="none" rtlCol="0">
              <a:spAutoFit/>
            </a:bodyPr>
            <a:lstStyle/>
            <a:p>
              <a:r>
                <a:rPr lang="en-US" sz="1600" dirty="0" smtClean="0"/>
                <a:t>Failover CAS</a:t>
              </a:r>
            </a:p>
            <a:p>
              <a:r>
                <a:rPr lang="en-US" sz="1600" dirty="0" smtClean="0"/>
                <a:t>Site B</a:t>
              </a:r>
              <a:endParaRPr lang="en-US" sz="1600" dirty="0"/>
            </a:p>
          </p:txBody>
        </p:sp>
      </p:grpSp>
      <p:cxnSp>
        <p:nvCxnSpPr>
          <p:cNvPr id="21" name="Straight Arrow Connector 20"/>
          <p:cNvCxnSpPr/>
          <p:nvPr/>
        </p:nvCxnSpPr>
        <p:spPr>
          <a:xfrm flipV="1">
            <a:off x="1912557" y="2787686"/>
            <a:ext cx="1676400" cy="973755"/>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1828800" y="2655728"/>
            <a:ext cx="1676400" cy="973755"/>
            <a:chOff x="1828800" y="2655728"/>
            <a:chExt cx="1676400" cy="973755"/>
          </a:xfrm>
        </p:grpSpPr>
        <p:cxnSp>
          <p:nvCxnSpPr>
            <p:cNvPr id="18" name="Straight Arrow Connector 17"/>
            <p:cNvCxnSpPr/>
            <p:nvPr/>
          </p:nvCxnSpPr>
          <p:spPr>
            <a:xfrm flipV="1">
              <a:off x="1828800" y="2655728"/>
              <a:ext cx="1676400" cy="973755"/>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102451" y="2785646"/>
              <a:ext cx="656526" cy="338554"/>
            </a:xfrm>
            <a:prstGeom prst="rect">
              <a:avLst/>
            </a:prstGeom>
            <a:noFill/>
          </p:spPr>
          <p:txBody>
            <a:bodyPr wrap="none" rtlCol="0">
              <a:spAutoFit/>
            </a:bodyPr>
            <a:lstStyle/>
            <a:p>
              <a:r>
                <a:rPr lang="en-US" sz="1600" dirty="0" smtClean="0"/>
                <a:t>EWS?</a:t>
              </a:r>
              <a:endParaRPr lang="en-US" sz="1600" dirty="0"/>
            </a:p>
          </p:txBody>
        </p:sp>
      </p:grpSp>
      <p:sp>
        <p:nvSpPr>
          <p:cNvPr id="23" name="TextBox 22"/>
          <p:cNvSpPr txBox="1"/>
          <p:nvPr/>
        </p:nvSpPr>
        <p:spPr>
          <a:xfrm>
            <a:off x="2667000" y="3288268"/>
            <a:ext cx="979755" cy="338554"/>
          </a:xfrm>
          <a:prstGeom prst="rect">
            <a:avLst/>
          </a:prstGeom>
          <a:noFill/>
        </p:spPr>
        <p:txBody>
          <a:bodyPr wrap="none" rtlCol="0">
            <a:spAutoFit/>
          </a:bodyPr>
          <a:lstStyle/>
          <a:p>
            <a:r>
              <a:rPr lang="en-US" sz="1600" dirty="0" smtClean="0"/>
              <a:t>Main CAS</a:t>
            </a:r>
            <a:endParaRPr lang="en-US" sz="1600" dirty="0"/>
          </a:p>
        </p:txBody>
      </p:sp>
      <p:cxnSp>
        <p:nvCxnSpPr>
          <p:cNvPr id="24" name="Straight Arrow Connector 23"/>
          <p:cNvCxnSpPr/>
          <p:nvPr/>
        </p:nvCxnSpPr>
        <p:spPr>
          <a:xfrm flipV="1">
            <a:off x="1912557" y="3354951"/>
            <a:ext cx="5021643" cy="506444"/>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1897443" y="3499794"/>
            <a:ext cx="5021643" cy="506444"/>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288909" y="3192904"/>
            <a:ext cx="56618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X</a:t>
            </a:r>
            <a:endPar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cxnSp>
        <p:nvCxnSpPr>
          <p:cNvPr id="29" name="Straight Arrow Connector 28"/>
          <p:cNvCxnSpPr/>
          <p:nvPr/>
        </p:nvCxnSpPr>
        <p:spPr>
          <a:xfrm>
            <a:off x="1954768" y="4124555"/>
            <a:ext cx="4941647" cy="607402"/>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905000" y="4269398"/>
            <a:ext cx="4941647" cy="607402"/>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040628" y="2912244"/>
            <a:ext cx="56618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X</a:t>
            </a:r>
            <a:endPar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xmlns="" val="1613417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21"/>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23"/>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36"/>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nodeType="withEffect">
                                  <p:stCondLst>
                                    <p:cond delay="75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27"/>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 presetClass="exit" presetSubtype="0" fill="hold" nodeType="withEffect">
                                  <p:stCondLst>
                                    <p:cond delay="0"/>
                                  </p:stCondLst>
                                  <p:childTnLst>
                                    <p:set>
                                      <p:cBhvr>
                                        <p:cTn id="46" dur="1" fill="hold">
                                          <p:stCondLst>
                                            <p:cond delay="0"/>
                                          </p:stCondLst>
                                        </p:cTn>
                                        <p:tgtEl>
                                          <p:spTgt spid="24"/>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8"/>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par>
                                <p:cTn id="67" presetID="10" presetClass="entr" presetSubtype="0" fill="hold" nodeType="withEffect">
                                  <p:stCondLst>
                                    <p:cond delay="75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par>
                                <p:cTn id="70" presetID="1" presetClass="exit" presetSubtype="0" fill="hold" grpId="1" nodeType="withEffect">
                                  <p:stCondLst>
                                    <p:cond delay="750"/>
                                  </p:stCondLst>
                                  <p:childTnLst>
                                    <p:set>
                                      <p:cBhvr>
                                        <p:cTn id="71" dur="1" fill="hold">
                                          <p:stCondLst>
                                            <p:cond delay="0"/>
                                          </p:stCondLst>
                                        </p:cTn>
                                        <p:tgtEl>
                                          <p:spTgt spid="35"/>
                                        </p:tgtEl>
                                        <p:attrNameLst>
                                          <p:attrName>style.visibility</p:attrName>
                                        </p:attrNameLst>
                                      </p:cBhvr>
                                      <p:to>
                                        <p:strVal val="hidden"/>
                                      </p:to>
                                    </p:set>
                                  </p:childTnLst>
                                </p:cTn>
                              </p:par>
                              <p:par>
                                <p:cTn id="72" presetID="1" presetClass="exit" presetSubtype="0" fill="hold" nodeType="withEffect">
                                  <p:stCondLst>
                                    <p:cond delay="750"/>
                                  </p:stCondLst>
                                  <p:childTnLst>
                                    <p:set>
                                      <p:cBhvr>
                                        <p:cTn id="73" dur="1" fill="hold">
                                          <p:stCondLst>
                                            <p:cond delay="0"/>
                                          </p:stCondLst>
                                        </p:cTn>
                                        <p:tgtEl>
                                          <p:spTgt spid="21"/>
                                        </p:tgtEl>
                                        <p:attrNameLst>
                                          <p:attrName>style.visibility</p:attrName>
                                        </p:attrNameLst>
                                      </p:cBhvr>
                                      <p:to>
                                        <p:strVal val="hidden"/>
                                      </p:to>
                                    </p:set>
                                  </p:childTnLst>
                                </p:cTn>
                              </p:par>
                              <p:par>
                                <p:cTn id="74" presetID="1" presetClass="exit" presetSubtype="0" fill="hold" nodeType="withEffect">
                                  <p:stCondLst>
                                    <p:cond delay="750"/>
                                  </p:stCondLst>
                                  <p:childTnLst>
                                    <p:set>
                                      <p:cBhvr>
                                        <p:cTn id="75" dur="1" fill="hold">
                                          <p:stCondLst>
                                            <p:cond delay="0"/>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23" grpId="0"/>
      <p:bldP spid="23" grpId="1"/>
      <p:bldP spid="28" grpId="0"/>
      <p:bldP spid="28" grpId="1"/>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2048149" y="3048000"/>
            <a:ext cx="923651" cy="338554"/>
          </a:xfrm>
          <a:prstGeom prst="rect">
            <a:avLst/>
          </a:prstGeom>
          <a:noFill/>
        </p:spPr>
        <p:txBody>
          <a:bodyPr wrap="none" rtlCol="0">
            <a:spAutoFit/>
          </a:bodyPr>
          <a:lstStyle/>
          <a:p>
            <a:r>
              <a:rPr lang="en-US" sz="1600" dirty="0" smtClean="0"/>
              <a:t>CAS2010</a:t>
            </a:r>
            <a:endParaRPr lang="en-US" sz="1600" dirty="0"/>
          </a:p>
        </p:txBody>
      </p:sp>
      <p:sp>
        <p:nvSpPr>
          <p:cNvPr id="2" name="Title 1"/>
          <p:cNvSpPr>
            <a:spLocks noGrp="1"/>
          </p:cNvSpPr>
          <p:nvPr>
            <p:ph type="title"/>
          </p:nvPr>
        </p:nvSpPr>
        <p:spPr/>
        <p:txBody>
          <a:bodyPr>
            <a:normAutofit fontScale="90000"/>
          </a:bodyPr>
          <a:lstStyle/>
          <a:p>
            <a:pPr algn="l"/>
            <a:r>
              <a:rPr lang="en-US" dirty="0" smtClean="0"/>
              <a:t>When To </a:t>
            </a:r>
            <a:r>
              <a:rPr lang="en-US" dirty="0" err="1" smtClean="0"/>
              <a:t>Autodiscover</a:t>
            </a:r>
            <a:r>
              <a:rPr lang="en-US" dirty="0" smtClean="0"/>
              <a:t> The EWS URL</a:t>
            </a:r>
            <a:br>
              <a:rPr lang="en-US" dirty="0" smtClean="0"/>
            </a:br>
            <a:r>
              <a:rPr lang="en-US" sz="3100" dirty="0" smtClean="0"/>
              <a:t>Migration</a:t>
            </a:r>
            <a:endParaRPr lang="en-US" sz="3100" dirty="0"/>
          </a:p>
        </p:txBody>
      </p:sp>
      <p:grpSp>
        <p:nvGrpSpPr>
          <p:cNvPr id="4" name="Group 3"/>
          <p:cNvGrpSpPr/>
          <p:nvPr/>
        </p:nvGrpSpPr>
        <p:grpSpPr>
          <a:xfrm>
            <a:off x="7113696" y="2319694"/>
            <a:ext cx="1213858" cy="1453155"/>
            <a:chOff x="6580298" y="2358333"/>
            <a:chExt cx="1213858" cy="1453155"/>
          </a:xfrm>
        </p:grpSpPr>
        <p:pic>
          <p:nvPicPr>
            <p:cNvPr id="5"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6" name="TextBox 5"/>
            <p:cNvSpPr txBox="1"/>
            <p:nvPr/>
          </p:nvSpPr>
          <p:spPr>
            <a:xfrm>
              <a:off x="6580298" y="3288268"/>
              <a:ext cx="1213858" cy="523220"/>
            </a:xfrm>
            <a:prstGeom prst="rect">
              <a:avLst/>
            </a:prstGeom>
            <a:noFill/>
          </p:spPr>
          <p:txBody>
            <a:bodyPr wrap="none" rtlCol="0">
              <a:spAutoFit/>
            </a:bodyPr>
            <a:lstStyle/>
            <a:p>
              <a:pPr algn="ctr"/>
              <a:r>
                <a:rPr lang="en-US" sz="1600" dirty="0" smtClean="0"/>
                <a:t>Mailbox</a:t>
              </a:r>
            </a:p>
            <a:p>
              <a:pPr algn="ctr"/>
              <a:r>
                <a:rPr lang="en-US" sz="1200" dirty="0" smtClean="0"/>
                <a:t>(Exchange 2007)</a:t>
              </a:r>
              <a:endParaRPr lang="en-US" sz="1200" dirty="0"/>
            </a:p>
          </p:txBody>
        </p:sp>
      </p:grpSp>
      <p:grpSp>
        <p:nvGrpSpPr>
          <p:cNvPr id="10" name="Group 9"/>
          <p:cNvGrpSpPr/>
          <p:nvPr/>
        </p:nvGrpSpPr>
        <p:grpSpPr>
          <a:xfrm>
            <a:off x="5361096" y="2319694"/>
            <a:ext cx="1213858" cy="1453155"/>
            <a:chOff x="6580298" y="2358333"/>
            <a:chExt cx="1213858" cy="1453155"/>
          </a:xfrm>
        </p:grpSpPr>
        <p:pic>
          <p:nvPicPr>
            <p:cNvPr id="11"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12" name="TextBox 11"/>
            <p:cNvSpPr txBox="1"/>
            <p:nvPr/>
          </p:nvSpPr>
          <p:spPr>
            <a:xfrm>
              <a:off x="6580298" y="3288268"/>
              <a:ext cx="1213858" cy="523220"/>
            </a:xfrm>
            <a:prstGeom prst="rect">
              <a:avLst/>
            </a:prstGeom>
            <a:noFill/>
          </p:spPr>
          <p:txBody>
            <a:bodyPr wrap="none" rtlCol="0">
              <a:spAutoFit/>
            </a:bodyPr>
            <a:lstStyle/>
            <a:p>
              <a:pPr algn="ctr"/>
              <a:r>
                <a:rPr lang="en-US" sz="1600" dirty="0" smtClean="0"/>
                <a:t>CAS2007</a:t>
              </a:r>
            </a:p>
            <a:p>
              <a:pPr algn="ctr"/>
              <a:r>
                <a:rPr lang="en-US" sz="1200" dirty="0" smtClean="0"/>
                <a:t>(Exchange 2007)</a:t>
              </a:r>
              <a:endParaRPr lang="en-US" sz="1200" dirty="0"/>
            </a:p>
          </p:txBody>
        </p:sp>
      </p:grpSp>
      <p:cxnSp>
        <p:nvCxnSpPr>
          <p:cNvPr id="16" name="Straight Arrow Connector 15"/>
          <p:cNvCxnSpPr>
            <a:stCxn id="11" idx="3"/>
            <a:endCxn id="5" idx="1"/>
          </p:cNvCxnSpPr>
          <p:nvPr/>
        </p:nvCxnSpPr>
        <p:spPr>
          <a:xfrm>
            <a:off x="6336526" y="2826137"/>
            <a:ext cx="1024508" cy="0"/>
          </a:xfrm>
          <a:prstGeom prst="straightConnector1">
            <a:avLst/>
          </a:prstGeom>
          <a:ln w="2540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7118152" y="4719045"/>
            <a:ext cx="1213858" cy="1453155"/>
            <a:chOff x="6580297" y="2358333"/>
            <a:chExt cx="1213858" cy="1453155"/>
          </a:xfrm>
        </p:grpSpPr>
        <p:pic>
          <p:nvPicPr>
            <p:cNvPr id="8"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9" name="TextBox 8"/>
            <p:cNvSpPr txBox="1"/>
            <p:nvPr/>
          </p:nvSpPr>
          <p:spPr>
            <a:xfrm>
              <a:off x="6580297" y="3288268"/>
              <a:ext cx="1213858" cy="523220"/>
            </a:xfrm>
            <a:prstGeom prst="rect">
              <a:avLst/>
            </a:prstGeom>
            <a:noFill/>
          </p:spPr>
          <p:txBody>
            <a:bodyPr wrap="none" rtlCol="0">
              <a:spAutoFit/>
            </a:bodyPr>
            <a:lstStyle/>
            <a:p>
              <a:pPr algn="ctr"/>
              <a:r>
                <a:rPr lang="en-US" sz="1600" dirty="0" smtClean="0"/>
                <a:t>Mailbox</a:t>
              </a:r>
            </a:p>
            <a:p>
              <a:pPr algn="ctr"/>
              <a:r>
                <a:rPr lang="en-US" sz="1200" dirty="0" smtClean="0"/>
                <a:t>(Exchange 2010)</a:t>
              </a:r>
              <a:endParaRPr lang="en-US" sz="1200" dirty="0"/>
            </a:p>
          </p:txBody>
        </p:sp>
      </p:grpSp>
      <p:grpSp>
        <p:nvGrpSpPr>
          <p:cNvPr id="13" name="Group 12"/>
          <p:cNvGrpSpPr/>
          <p:nvPr/>
        </p:nvGrpSpPr>
        <p:grpSpPr>
          <a:xfrm>
            <a:off x="5361096" y="4719045"/>
            <a:ext cx="1213858" cy="1453155"/>
            <a:chOff x="6580297" y="2358333"/>
            <a:chExt cx="1213858" cy="1453155"/>
          </a:xfrm>
        </p:grpSpPr>
        <p:pic>
          <p:nvPicPr>
            <p:cNvPr id="14"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15" name="TextBox 14"/>
            <p:cNvSpPr txBox="1"/>
            <p:nvPr/>
          </p:nvSpPr>
          <p:spPr>
            <a:xfrm>
              <a:off x="6580297" y="3288268"/>
              <a:ext cx="1213858" cy="523220"/>
            </a:xfrm>
            <a:prstGeom prst="rect">
              <a:avLst/>
            </a:prstGeom>
            <a:noFill/>
          </p:spPr>
          <p:txBody>
            <a:bodyPr wrap="none" rtlCol="0">
              <a:spAutoFit/>
            </a:bodyPr>
            <a:lstStyle/>
            <a:p>
              <a:pPr algn="ctr"/>
              <a:r>
                <a:rPr lang="en-US" sz="1600" dirty="0" smtClean="0"/>
                <a:t>CAS2010</a:t>
              </a:r>
            </a:p>
            <a:p>
              <a:pPr algn="ctr"/>
              <a:r>
                <a:rPr lang="en-US" sz="1200" dirty="0" smtClean="0"/>
                <a:t>(Exchange 2010)</a:t>
              </a:r>
              <a:endParaRPr lang="en-US" sz="1200" dirty="0"/>
            </a:p>
          </p:txBody>
        </p:sp>
      </p:grpSp>
      <p:cxnSp>
        <p:nvCxnSpPr>
          <p:cNvPr id="19" name="Straight Arrow Connector 18"/>
          <p:cNvCxnSpPr>
            <a:stCxn id="14" idx="3"/>
            <a:endCxn id="8" idx="1"/>
          </p:cNvCxnSpPr>
          <p:nvPr/>
        </p:nvCxnSpPr>
        <p:spPr>
          <a:xfrm>
            <a:off x="6336527" y="5225488"/>
            <a:ext cx="1028964" cy="0"/>
          </a:xfrm>
          <a:prstGeom prst="straightConnector1">
            <a:avLst/>
          </a:prstGeom>
          <a:ln w="2540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2527854" y="1217961"/>
            <a:ext cx="1279325" cy="1268489"/>
            <a:chOff x="6553200" y="2358333"/>
            <a:chExt cx="1279325" cy="1268489"/>
          </a:xfrm>
        </p:grpSpPr>
        <p:pic>
          <p:nvPicPr>
            <p:cNvPr id="28" name="Picture 28" descr="server"/>
            <p:cNvPicPr>
              <a:picLocks noChangeAspect="1" noChangeArrowheads="1"/>
            </p:cNvPicPr>
            <p:nvPr/>
          </p:nvPicPr>
          <p:blipFill>
            <a:blip r:embed="rId3">
              <a:clrChange>
                <a:clrFrom>
                  <a:srgbClr val="08369A"/>
                </a:clrFrom>
                <a:clrTo>
                  <a:srgbClr val="08369A">
                    <a:alpha val="0"/>
                  </a:srgbClr>
                </a:clrTo>
              </a:clrChange>
            </a:blip>
            <a:srcRect/>
            <a:stretch>
              <a:fillRect/>
            </a:stretch>
          </p:blipFill>
          <p:spPr bwMode="auto">
            <a:xfrm>
              <a:off x="6827636" y="2358333"/>
              <a:ext cx="728092" cy="1012885"/>
            </a:xfrm>
            <a:prstGeom prst="rect">
              <a:avLst/>
            </a:prstGeom>
            <a:noFill/>
            <a:ln w="9525">
              <a:noFill/>
              <a:miter lim="800000"/>
              <a:headEnd/>
              <a:tailEnd/>
            </a:ln>
          </p:spPr>
        </p:pic>
        <p:sp>
          <p:nvSpPr>
            <p:cNvPr id="29" name="TextBox 28"/>
            <p:cNvSpPr txBox="1"/>
            <p:nvPr/>
          </p:nvSpPr>
          <p:spPr>
            <a:xfrm>
              <a:off x="6553200" y="3288268"/>
              <a:ext cx="1279325" cy="338554"/>
            </a:xfrm>
            <a:prstGeom prst="rect">
              <a:avLst/>
            </a:prstGeom>
            <a:noFill/>
          </p:spPr>
          <p:txBody>
            <a:bodyPr wrap="none" rtlCol="0">
              <a:spAutoFit/>
            </a:bodyPr>
            <a:lstStyle/>
            <a:p>
              <a:r>
                <a:rPr lang="en-US" sz="1600" dirty="0" err="1" smtClean="0"/>
                <a:t>Autodiscover</a:t>
              </a:r>
              <a:endParaRPr lang="en-US" sz="1600" dirty="0"/>
            </a:p>
          </p:txBody>
        </p:sp>
      </p:grpSp>
      <p:grpSp>
        <p:nvGrpSpPr>
          <p:cNvPr id="30" name="Group 29"/>
          <p:cNvGrpSpPr/>
          <p:nvPr/>
        </p:nvGrpSpPr>
        <p:grpSpPr>
          <a:xfrm>
            <a:off x="463124" y="3620538"/>
            <a:ext cx="1102738" cy="1221251"/>
            <a:chOff x="328014" y="2487724"/>
            <a:chExt cx="1102738" cy="1221251"/>
          </a:xfrm>
        </p:grpSpPr>
        <p:pic>
          <p:nvPicPr>
            <p:cNvPr id="31" name="Picture 15" descr="notebook"/>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490266" y="2487724"/>
              <a:ext cx="787052" cy="655518"/>
            </a:xfrm>
            <a:prstGeom prst="rect">
              <a:avLst/>
            </a:prstGeom>
            <a:noFill/>
            <a:ln w="9525">
              <a:noFill/>
              <a:miter lim="800000"/>
              <a:headEnd/>
              <a:tailEnd/>
            </a:ln>
          </p:spPr>
        </p:pic>
        <p:sp>
          <p:nvSpPr>
            <p:cNvPr id="32" name="TextBox 31"/>
            <p:cNvSpPr txBox="1"/>
            <p:nvPr/>
          </p:nvSpPr>
          <p:spPr>
            <a:xfrm>
              <a:off x="328014" y="3124200"/>
              <a:ext cx="1102738" cy="584775"/>
            </a:xfrm>
            <a:prstGeom prst="rect">
              <a:avLst/>
            </a:prstGeom>
            <a:noFill/>
          </p:spPr>
          <p:txBody>
            <a:bodyPr wrap="none" rtlCol="0">
              <a:spAutoFit/>
            </a:bodyPr>
            <a:lstStyle/>
            <a:p>
              <a:pPr algn="ctr"/>
              <a:r>
                <a:rPr lang="en-US" sz="1600" dirty="0" smtClean="0"/>
                <a:t>Client</a:t>
              </a:r>
              <a:br>
                <a:rPr lang="en-US" sz="1600" dirty="0" smtClean="0"/>
              </a:br>
              <a:r>
                <a:rPr lang="en-US" sz="1600" dirty="0" smtClean="0"/>
                <a:t>application</a:t>
              </a:r>
              <a:endParaRPr lang="en-US" sz="1600" dirty="0"/>
            </a:p>
          </p:txBody>
        </p:sp>
      </p:grpSp>
      <p:cxnSp>
        <p:nvCxnSpPr>
          <p:cNvPr id="35" name="Straight Arrow Connector 34"/>
          <p:cNvCxnSpPr/>
          <p:nvPr/>
        </p:nvCxnSpPr>
        <p:spPr>
          <a:xfrm flipV="1">
            <a:off x="1379157" y="2542750"/>
            <a:ext cx="1238056" cy="1195905"/>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1295400" y="2438400"/>
            <a:ext cx="1186523" cy="1168297"/>
            <a:chOff x="1828800" y="2461187"/>
            <a:chExt cx="1186523" cy="1168297"/>
          </a:xfrm>
        </p:grpSpPr>
        <p:cxnSp>
          <p:nvCxnSpPr>
            <p:cNvPr id="37" name="Straight Arrow Connector 36"/>
            <p:cNvCxnSpPr/>
            <p:nvPr/>
          </p:nvCxnSpPr>
          <p:spPr>
            <a:xfrm flipV="1">
              <a:off x="1828800" y="2461187"/>
              <a:ext cx="1186523" cy="1168297"/>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948523" y="2684183"/>
              <a:ext cx="656526" cy="338554"/>
            </a:xfrm>
            <a:prstGeom prst="rect">
              <a:avLst/>
            </a:prstGeom>
            <a:noFill/>
          </p:spPr>
          <p:txBody>
            <a:bodyPr wrap="none" rtlCol="0">
              <a:spAutoFit/>
            </a:bodyPr>
            <a:lstStyle/>
            <a:p>
              <a:r>
                <a:rPr lang="en-US" sz="1600" dirty="0" smtClean="0"/>
                <a:t>EWS?</a:t>
              </a:r>
              <a:endParaRPr lang="en-US" sz="1600" dirty="0"/>
            </a:p>
          </p:txBody>
        </p:sp>
      </p:grpSp>
      <p:sp>
        <p:nvSpPr>
          <p:cNvPr id="39" name="TextBox 38"/>
          <p:cNvSpPr txBox="1"/>
          <p:nvPr/>
        </p:nvSpPr>
        <p:spPr>
          <a:xfrm>
            <a:off x="1959368" y="3118596"/>
            <a:ext cx="923651" cy="338554"/>
          </a:xfrm>
          <a:prstGeom prst="rect">
            <a:avLst/>
          </a:prstGeom>
          <a:noFill/>
        </p:spPr>
        <p:txBody>
          <a:bodyPr wrap="none" rtlCol="0">
            <a:spAutoFit/>
          </a:bodyPr>
          <a:lstStyle/>
          <a:p>
            <a:r>
              <a:rPr lang="en-US" sz="1600" dirty="0" smtClean="0"/>
              <a:t>CAS2007</a:t>
            </a:r>
            <a:endParaRPr lang="en-US" sz="1600" dirty="0"/>
          </a:p>
        </p:txBody>
      </p:sp>
      <p:cxnSp>
        <p:nvCxnSpPr>
          <p:cNvPr id="42" name="Straight Arrow Connector 41"/>
          <p:cNvCxnSpPr/>
          <p:nvPr/>
        </p:nvCxnSpPr>
        <p:spPr>
          <a:xfrm flipV="1">
            <a:off x="1524000" y="2895600"/>
            <a:ext cx="3886200" cy="965795"/>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1539744" y="3040443"/>
            <a:ext cx="3886200" cy="965795"/>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3257372" y="2981860"/>
            <a:ext cx="56618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X</a:t>
            </a:r>
            <a:endPar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cxnSp>
        <p:nvCxnSpPr>
          <p:cNvPr id="50" name="Straight Arrow Connector 49"/>
          <p:cNvCxnSpPr>
            <a:stCxn id="6" idx="2"/>
            <a:endCxn id="8" idx="0"/>
          </p:cNvCxnSpPr>
          <p:nvPr/>
        </p:nvCxnSpPr>
        <p:spPr>
          <a:xfrm>
            <a:off x="7720625" y="3772849"/>
            <a:ext cx="8912" cy="946196"/>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7696200" y="3911025"/>
            <a:ext cx="986424" cy="584775"/>
          </a:xfrm>
          <a:prstGeom prst="rect">
            <a:avLst/>
          </a:prstGeom>
          <a:noFill/>
        </p:spPr>
        <p:txBody>
          <a:bodyPr wrap="none" rtlCol="0">
            <a:spAutoFit/>
          </a:bodyPr>
          <a:lstStyle/>
          <a:p>
            <a:r>
              <a:rPr lang="en-US" sz="1600" dirty="0" smtClean="0"/>
              <a:t>Mailbox</a:t>
            </a:r>
          </a:p>
          <a:p>
            <a:r>
              <a:rPr lang="en-US" sz="1600" dirty="0" smtClean="0"/>
              <a:t>migration</a:t>
            </a:r>
            <a:endParaRPr lang="en-US" sz="1600" dirty="0"/>
          </a:p>
        </p:txBody>
      </p:sp>
      <p:cxnSp>
        <p:nvCxnSpPr>
          <p:cNvPr id="55" name="Straight Arrow Connector 54"/>
          <p:cNvCxnSpPr/>
          <p:nvPr/>
        </p:nvCxnSpPr>
        <p:spPr>
          <a:xfrm>
            <a:off x="1565862" y="4203413"/>
            <a:ext cx="3860082" cy="901987"/>
          </a:xfrm>
          <a:prstGeom prst="straightConnector1">
            <a:avLst/>
          </a:prstGeom>
          <a:ln w="25400">
            <a:tailEnd type="triangle" w="med"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505103" y="4354267"/>
            <a:ext cx="3860082" cy="901987"/>
          </a:xfrm>
          <a:prstGeom prst="straightConnector1">
            <a:avLst/>
          </a:prstGeom>
          <a:ln w="25400">
            <a:headEnd type="triangle" w="med" len="lg"/>
            <a:tailEnd type="non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137115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39"/>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36"/>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35"/>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10"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10" presetClass="entr" presetSubtype="0" fill="hold"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42"/>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48"/>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9"/>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10"/>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16"/>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4"/>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53"/>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50"/>
                                        </p:tgtEl>
                                        <p:attrNameLst>
                                          <p:attrName>style.visibility</p:attrName>
                                        </p:attrNameLst>
                                      </p:cBhvr>
                                      <p:to>
                                        <p:strVal val="hidden"/>
                                      </p:to>
                                    </p:set>
                                  </p:childTnLst>
                                </p:cTn>
                              </p:par>
                              <p:par>
                                <p:cTn id="75" presetID="10" presetClass="entr" presetSubtype="0" fill="hold"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par>
                                <p:cTn id="91" presetID="10" presetClass="entr" presetSubtype="0" fill="hold"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par>
                                <p:cTn id="94" presetID="10" presetClass="entr" presetSubtype="0" fill="hold"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par>
                                <p:cTn id="97" presetID="10" presetClass="entr" presetSubtype="0" fill="hold" nodeType="with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39" grpId="0"/>
      <p:bldP spid="39" grpId="1"/>
      <p:bldP spid="49" grpId="0"/>
      <p:bldP spid="49" grpId="1"/>
      <p:bldP spid="53" grpId="0"/>
      <p:bldP spid="53" grpId="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26247</TotalTime>
  <Words>1094</Words>
  <Application>Microsoft Office PowerPoint</Application>
  <PresentationFormat>On-screen Show (4:3)</PresentationFormat>
  <Paragraphs>248</Paragraphs>
  <Slides>29</Slides>
  <Notes>28</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TechEd09_Europe</vt:lpstr>
      <vt:lpstr>TechEd09_Europe template</vt:lpstr>
      <vt:lpstr>Slide 1</vt:lpstr>
      <vt:lpstr>Advanced Exchange Web Services Programming</vt:lpstr>
      <vt:lpstr>Agenda</vt:lpstr>
      <vt:lpstr>Same Rich Capabilities as E2007</vt:lpstr>
      <vt:lpstr>What’s New In Exchange 2010?</vt:lpstr>
      <vt:lpstr>Agenda</vt:lpstr>
      <vt:lpstr>Using Autodiscover To Connect To EWS</vt:lpstr>
      <vt:lpstr>When To Autodiscover The EWS URL Inter-site failover and move</vt:lpstr>
      <vt:lpstr>When To Autodiscover The EWS URL Migration</vt:lpstr>
      <vt:lpstr>Demos</vt:lpstr>
      <vt:lpstr>Accessing Mailbox Items Properties And Property Sets</vt:lpstr>
      <vt:lpstr>Accessing Mailbox Items Batch Operations</vt:lpstr>
      <vt:lpstr>Extended Properties</vt:lpstr>
      <vt:lpstr>Demo</vt:lpstr>
      <vt:lpstr>Agenda</vt:lpstr>
      <vt:lpstr>Scalability</vt:lpstr>
      <vt:lpstr>Exchange Architecture</vt:lpstr>
      <vt:lpstr>Methodology for Maximizing Scale</vt:lpstr>
      <vt:lpstr>Best Practice #1: Minimize the number of web service calls</vt:lpstr>
      <vt:lpstr>Best Practice #2: Do not request unneeded data</vt:lpstr>
      <vt:lpstr>Best Practice #3: Minimize search load on Exchange</vt:lpstr>
      <vt:lpstr>IIS Log Diagnostics Deep Dive</vt:lpstr>
      <vt:lpstr>Performance Counter Diagnostics</vt:lpstr>
      <vt:lpstr>Take-aways</vt:lpstr>
      <vt:lpstr>Resources</vt:lpstr>
      <vt:lpstr>Slide 26</vt:lpstr>
      <vt:lpstr>Resources</vt:lpstr>
      <vt:lpstr>Slide 28</vt:lpstr>
      <vt:lpstr>Slide 29</vt:lpstr>
    </vt:vector>
  </TitlesOfParts>
  <Manager>&lt;Content Manager Name Here&gt;</Manager>
  <Company>Microsoft 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Jason Henderson</dc:creator>
  <dc:description>tech·ed Europe 2009</dc:description>
  <cp:lastModifiedBy>cn_user</cp:lastModifiedBy>
  <cp:revision>78</cp:revision>
  <dcterms:created xsi:type="dcterms:W3CDTF">2009-10-07T16:14:31Z</dcterms:created>
  <dcterms:modified xsi:type="dcterms:W3CDTF">2009-11-13T09:16:39Z</dcterms:modified>
</cp:coreProperties>
</file>