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tags/tag6.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8" r:id="rId2"/>
  </p:sldMasterIdLst>
  <p:notesMasterIdLst>
    <p:notesMasterId r:id="rId29"/>
  </p:notesMasterIdLst>
  <p:handoutMasterIdLst>
    <p:handoutMasterId r:id="rId30"/>
  </p:handoutMasterIdLst>
  <p:sldIdLst>
    <p:sldId id="256" r:id="rId3"/>
    <p:sldId id="283" r:id="rId4"/>
    <p:sldId id="284" r:id="rId5"/>
    <p:sldId id="286" r:id="rId6"/>
    <p:sldId id="287" r:id="rId7"/>
    <p:sldId id="307" r:id="rId8"/>
    <p:sldId id="308" r:id="rId9"/>
    <p:sldId id="293" r:id="rId10"/>
    <p:sldId id="306" r:id="rId11"/>
    <p:sldId id="294" r:id="rId12"/>
    <p:sldId id="296" r:id="rId13"/>
    <p:sldId id="297" r:id="rId14"/>
    <p:sldId id="298" r:id="rId15"/>
    <p:sldId id="299" r:id="rId16"/>
    <p:sldId id="300" r:id="rId17"/>
    <p:sldId id="301" r:id="rId18"/>
    <p:sldId id="302" r:id="rId19"/>
    <p:sldId id="303" r:id="rId20"/>
    <p:sldId id="305" r:id="rId21"/>
    <p:sldId id="309" r:id="rId22"/>
    <p:sldId id="310" r:id="rId23"/>
    <p:sldId id="311" r:id="rId24"/>
    <p:sldId id="312" r:id="rId25"/>
    <p:sldId id="274" r:id="rId26"/>
    <p:sldId id="313" r:id="rId27"/>
    <p:sldId id="280" r:id="rId28"/>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29" autoAdjust="0"/>
    <p:restoredTop sz="96105" autoAdjust="0"/>
  </p:normalViewPr>
  <p:slideViewPr>
    <p:cSldViewPr snapToGrid="0">
      <p:cViewPr varScale="1">
        <p:scale>
          <a:sx n="108" d="100"/>
          <a:sy n="108" d="100"/>
        </p:scale>
        <p:origin x="-378" y="-9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7" d="100"/>
          <a:sy n="87" d="100"/>
        </p:scale>
        <p:origin x="-2778"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11/13/2009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unc317_flores.pptx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xmlns="" val="35587603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2794450360"/>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 id="2147483727"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9"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ags" Target="../tags/tag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ags" Target="../tags/tag4.xml"/><Relationship Id="rId5" Type="http://schemas.openxmlformats.org/officeDocument/2006/relationships/image" Target="../media/image3.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17.png"/><Relationship Id="rId2" Type="http://schemas.openxmlformats.org/officeDocument/2006/relationships/slideLayout" Target="../slideLayouts/slideLayout7.xml"/><Relationship Id="rId1" Type="http://schemas.openxmlformats.org/officeDocument/2006/relationships/tags" Target="../tags/tag5.xml"/><Relationship Id="rId6" Type="http://schemas.openxmlformats.org/officeDocument/2006/relationships/image" Target="../media/image7.png"/><Relationship Id="rId5" Type="http://schemas.openxmlformats.org/officeDocument/2006/relationships/image" Target="../media/image16.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tags" Target="../tags/tag6.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22.emf"/><Relationship Id="rId5" Type="http://schemas.openxmlformats.org/officeDocument/2006/relationships/image" Target="../media/image21.png"/><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8.xml"/><Relationship Id="rId6" Type="http://schemas.openxmlformats.org/officeDocument/2006/relationships/image" Target="../media/image28.jpeg"/><Relationship Id="rId5" Type="http://schemas.openxmlformats.org/officeDocument/2006/relationships/image" Target="../media/image27.png"/><Relationship Id="rId4" Type="http://schemas.openxmlformats.org/officeDocument/2006/relationships/image" Target="../media/image26.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13.png"/><Relationship Id="rId2" Type="http://schemas.openxmlformats.org/officeDocument/2006/relationships/slideLayout" Target="../slideLayouts/slideLayout5.xml"/><Relationship Id="rId1" Type="http://schemas.openxmlformats.org/officeDocument/2006/relationships/tags" Target="../tags/tag1.xml"/><Relationship Id="rId6" Type="http://schemas.openxmlformats.org/officeDocument/2006/relationships/image" Target="../media/image12.png"/><Relationship Id="rId5" Type="http://schemas.openxmlformats.org/officeDocument/2006/relationships/image" Target="../media/image9.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ounded Rectangle 41"/>
          <p:cNvSpPr/>
          <p:nvPr/>
        </p:nvSpPr>
        <p:spPr bwMode="auto">
          <a:xfrm>
            <a:off x="6248400" y="1447800"/>
            <a:ext cx="2590800" cy="22098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p:txBody>
      </p:sp>
      <p:sp>
        <p:nvSpPr>
          <p:cNvPr id="44" name="Rounded Rectangle 43"/>
          <p:cNvSpPr/>
          <p:nvPr/>
        </p:nvSpPr>
        <p:spPr bwMode="auto">
          <a:xfrm>
            <a:off x="3276600" y="1447800"/>
            <a:ext cx="2590800" cy="29718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p:txBody>
      </p:sp>
      <p:sp>
        <p:nvSpPr>
          <p:cNvPr id="41" name="Rounded Rectangle 40"/>
          <p:cNvSpPr/>
          <p:nvPr/>
        </p:nvSpPr>
        <p:spPr bwMode="auto">
          <a:xfrm>
            <a:off x="304800" y="1447800"/>
            <a:ext cx="2590800" cy="22098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p:txBody>
      </p:sp>
      <p:sp>
        <p:nvSpPr>
          <p:cNvPr id="2" name="Title 1"/>
          <p:cNvSpPr>
            <a:spLocks noGrp="1"/>
          </p:cNvSpPr>
          <p:nvPr>
            <p:ph type="title"/>
          </p:nvPr>
        </p:nvSpPr>
        <p:spPr>
          <a:xfrm>
            <a:off x="381000" y="230188"/>
            <a:ext cx="8382000" cy="997196"/>
          </a:xfrm>
        </p:spPr>
        <p:txBody>
          <a:bodyPr/>
          <a:lstStyle/>
          <a:p>
            <a:r>
              <a:rPr lang="en-US" sz="4000" dirty="0" smtClean="0"/>
              <a:t>Establishing Federation in Exchange 2010</a:t>
            </a:r>
            <a:br>
              <a:rPr lang="en-US" sz="4000" dirty="0" smtClean="0"/>
            </a:br>
            <a:r>
              <a:rPr lang="en-US" sz="3200" dirty="0" smtClean="0">
                <a:solidFill>
                  <a:schemeClr val="tx2"/>
                </a:solidFill>
              </a:rPr>
              <a:t>One-time setup</a:t>
            </a:r>
            <a:endParaRPr lang="en-US" sz="3200" dirty="0">
              <a:solidFill>
                <a:schemeClr val="tx2"/>
              </a:solidFill>
            </a:endParaRPr>
          </a:p>
        </p:txBody>
      </p:sp>
      <p:sp>
        <p:nvSpPr>
          <p:cNvPr id="39" name="TextBox 38"/>
          <p:cNvSpPr txBox="1"/>
          <p:nvPr/>
        </p:nvSpPr>
        <p:spPr>
          <a:xfrm>
            <a:off x="6937144" y="1504890"/>
            <a:ext cx="1140056" cy="400110"/>
          </a:xfrm>
          <a:prstGeom prst="rect">
            <a:avLst/>
          </a:prstGeom>
          <a:noFill/>
        </p:spPr>
        <p:txBody>
          <a:bodyPr wrap="none" rtlCol="0">
            <a:spAutoFit/>
          </a:bodyPr>
          <a:lstStyle/>
          <a:p>
            <a:r>
              <a:rPr lang="en-US" sz="2000" dirty="0" smtClean="0">
                <a:effectLst>
                  <a:outerShdw blurRad="38100" dist="38100" dir="2700000" algn="tl">
                    <a:srgbClr val="000000">
                      <a:alpha val="43137"/>
                    </a:srgbClr>
                  </a:outerShdw>
                </a:effectLst>
              </a:rPr>
              <a:t>Contoso</a:t>
            </a:r>
          </a:p>
        </p:txBody>
      </p:sp>
      <p:sp>
        <p:nvSpPr>
          <p:cNvPr id="40" name="TextBox 39"/>
          <p:cNvSpPr txBox="1"/>
          <p:nvPr/>
        </p:nvSpPr>
        <p:spPr>
          <a:xfrm>
            <a:off x="959225" y="1504890"/>
            <a:ext cx="1253869" cy="400110"/>
          </a:xfrm>
          <a:prstGeom prst="rect">
            <a:avLst/>
          </a:prstGeom>
          <a:noFill/>
        </p:spPr>
        <p:txBody>
          <a:bodyPr wrap="none" rtlCol="0">
            <a:spAutoFit/>
          </a:bodyPr>
          <a:lstStyle/>
          <a:p>
            <a:r>
              <a:rPr lang="en-US" sz="2000" dirty="0" smtClean="0">
                <a:effectLst>
                  <a:outerShdw blurRad="38100" dist="38100" dir="2700000" algn="tl">
                    <a:srgbClr val="000000">
                      <a:alpha val="43137"/>
                    </a:srgbClr>
                  </a:outerShdw>
                </a:effectLst>
              </a:rPr>
              <a:t>Fabrikam</a:t>
            </a:r>
          </a:p>
        </p:txBody>
      </p:sp>
      <p:sp>
        <p:nvSpPr>
          <p:cNvPr id="45" name="TextBox 44"/>
          <p:cNvSpPr txBox="1"/>
          <p:nvPr/>
        </p:nvSpPr>
        <p:spPr>
          <a:xfrm>
            <a:off x="3276600" y="1498937"/>
            <a:ext cx="2667000" cy="400110"/>
          </a:xfrm>
          <a:prstGeom prst="rect">
            <a:avLst/>
          </a:prstGeom>
          <a:noFill/>
        </p:spPr>
        <p:txBody>
          <a:bodyPr wrap="square" rtlCol="0">
            <a:spAutoFit/>
          </a:bodyPr>
          <a:lstStyle/>
          <a:p>
            <a:pPr algn="ctr"/>
            <a:r>
              <a:rPr lang="en-US" sz="2000" dirty="0" smtClean="0">
                <a:effectLst>
                  <a:outerShdw blurRad="38100" dist="38100" dir="2700000" algn="tl">
                    <a:srgbClr val="000000">
                      <a:alpha val="43137"/>
                    </a:srgbClr>
                  </a:outerShdw>
                </a:effectLst>
              </a:rPr>
              <a:t>Federation Gateway</a:t>
            </a:r>
          </a:p>
        </p:txBody>
      </p:sp>
      <p:pic>
        <p:nvPicPr>
          <p:cNvPr id="49" name="Picture 3" descr="C:\Documents and Settings\Captain\Desktop\Mesh\Clip Art\secure key.png"/>
          <p:cNvPicPr>
            <a:picLocks noChangeAspect="1" noChangeArrowheads="1"/>
          </p:cNvPicPr>
          <p:nvPr/>
        </p:nvPicPr>
        <p:blipFill>
          <a:blip r:embed="rId4">
            <a:duotone>
              <a:prstClr val="black"/>
              <a:schemeClr val="accent2">
                <a:tint val="45000"/>
                <a:satMod val="400000"/>
              </a:schemeClr>
            </a:duotone>
          </a:blip>
          <a:srcRect/>
          <a:stretch>
            <a:fillRect/>
          </a:stretch>
        </p:blipFill>
        <p:spPr bwMode="auto">
          <a:xfrm>
            <a:off x="6477000" y="1905000"/>
            <a:ext cx="485775" cy="485775"/>
          </a:xfrm>
          <a:prstGeom prst="rect">
            <a:avLst/>
          </a:prstGeom>
          <a:noFill/>
        </p:spPr>
      </p:pic>
      <p:pic>
        <p:nvPicPr>
          <p:cNvPr id="50" name="Picture 3" descr="C:\Documents and Settings\Captain\Desktop\Mesh\Clip Art\secure key.png"/>
          <p:cNvPicPr>
            <a:picLocks noChangeAspect="1" noChangeArrowheads="1"/>
          </p:cNvPicPr>
          <p:nvPr/>
        </p:nvPicPr>
        <p:blipFill>
          <a:blip r:embed="rId4">
            <a:duotone>
              <a:schemeClr val="accent1">
                <a:shade val="45000"/>
                <a:satMod val="135000"/>
              </a:schemeClr>
              <a:prstClr val="white"/>
            </a:duotone>
          </a:blip>
          <a:srcRect/>
          <a:stretch>
            <a:fillRect/>
          </a:stretch>
        </p:blipFill>
        <p:spPr bwMode="auto">
          <a:xfrm>
            <a:off x="6541975" y="1905000"/>
            <a:ext cx="485775" cy="485775"/>
          </a:xfrm>
          <a:prstGeom prst="rect">
            <a:avLst/>
          </a:prstGeom>
          <a:noFill/>
        </p:spPr>
      </p:pic>
      <p:pic>
        <p:nvPicPr>
          <p:cNvPr id="52" name="Picture 3" descr="C:\Documents and Settings\Captain\Desktop\Mesh\Clip Art\secure key.png"/>
          <p:cNvPicPr>
            <a:picLocks noChangeAspect="1" noChangeArrowheads="1"/>
          </p:cNvPicPr>
          <p:nvPr/>
        </p:nvPicPr>
        <p:blipFill>
          <a:blip r:embed="rId4">
            <a:duotone>
              <a:prstClr val="black"/>
              <a:schemeClr val="accent4">
                <a:tint val="45000"/>
                <a:satMod val="400000"/>
              </a:schemeClr>
            </a:duotone>
          </a:blip>
          <a:srcRect/>
          <a:stretch>
            <a:fillRect/>
          </a:stretch>
        </p:blipFill>
        <p:spPr bwMode="auto">
          <a:xfrm>
            <a:off x="522755" y="1905000"/>
            <a:ext cx="485775" cy="485775"/>
          </a:xfrm>
          <a:prstGeom prst="rect">
            <a:avLst/>
          </a:prstGeom>
          <a:noFill/>
        </p:spPr>
      </p:pic>
      <p:pic>
        <p:nvPicPr>
          <p:cNvPr id="53" name="Picture 3" descr="C:\Documents and Settings\Captain\Desktop\Mesh\Clip Art\secure key.png"/>
          <p:cNvPicPr>
            <a:picLocks noChangeAspect="1" noChangeArrowheads="1"/>
          </p:cNvPicPr>
          <p:nvPr/>
        </p:nvPicPr>
        <p:blipFill>
          <a:blip r:embed="rId4">
            <a:duotone>
              <a:schemeClr val="accent4">
                <a:shade val="45000"/>
                <a:satMod val="135000"/>
              </a:schemeClr>
              <a:prstClr val="white"/>
            </a:duotone>
          </a:blip>
          <a:srcRect/>
          <a:stretch>
            <a:fillRect/>
          </a:stretch>
        </p:blipFill>
        <p:spPr bwMode="auto">
          <a:xfrm>
            <a:off x="581025" y="1905000"/>
            <a:ext cx="485775" cy="485775"/>
          </a:xfrm>
          <a:prstGeom prst="rect">
            <a:avLst/>
          </a:prstGeom>
          <a:noFill/>
        </p:spPr>
      </p:pic>
      <p:pic>
        <p:nvPicPr>
          <p:cNvPr id="55" name="Picture 3" descr="C:\Documents and Settings\Captain\Desktop\Mesh\Clip Art\secure key.png"/>
          <p:cNvPicPr>
            <a:picLocks noChangeAspect="1" noChangeArrowheads="1"/>
          </p:cNvPicPr>
          <p:nvPr/>
        </p:nvPicPr>
        <p:blipFill>
          <a:blip r:embed="rId4">
            <a:duotone>
              <a:prstClr val="black"/>
              <a:schemeClr val="accent3">
                <a:tint val="45000"/>
                <a:satMod val="400000"/>
              </a:schemeClr>
            </a:duotone>
          </a:blip>
          <a:srcRect/>
          <a:stretch>
            <a:fillRect/>
          </a:stretch>
        </p:blipFill>
        <p:spPr bwMode="auto">
          <a:xfrm>
            <a:off x="3552825" y="1905000"/>
            <a:ext cx="485775" cy="485775"/>
          </a:xfrm>
          <a:prstGeom prst="rect">
            <a:avLst/>
          </a:prstGeom>
          <a:noFill/>
        </p:spPr>
      </p:pic>
      <p:pic>
        <p:nvPicPr>
          <p:cNvPr id="65" name="Picture 3" descr="C:\Documents and Settings\Captain\Desktop\Mesh\Clip Art\secure key.png"/>
          <p:cNvPicPr>
            <a:picLocks noChangeAspect="1" noChangeArrowheads="1"/>
          </p:cNvPicPr>
          <p:nvPr/>
        </p:nvPicPr>
        <p:blipFill>
          <a:blip r:embed="rId4">
            <a:duotone>
              <a:schemeClr val="accent3">
                <a:shade val="45000"/>
                <a:satMod val="135000"/>
              </a:schemeClr>
              <a:prstClr val="white"/>
            </a:duotone>
          </a:blip>
          <a:srcRect/>
          <a:stretch>
            <a:fillRect/>
          </a:stretch>
        </p:blipFill>
        <p:spPr bwMode="auto">
          <a:xfrm>
            <a:off x="3629025" y="1905000"/>
            <a:ext cx="485775" cy="485775"/>
          </a:xfrm>
          <a:prstGeom prst="rect">
            <a:avLst/>
          </a:prstGeom>
          <a:noFill/>
        </p:spPr>
      </p:pic>
      <p:grpSp>
        <p:nvGrpSpPr>
          <p:cNvPr id="3" name="Group 117"/>
          <p:cNvGrpSpPr/>
          <p:nvPr/>
        </p:nvGrpSpPr>
        <p:grpSpPr>
          <a:xfrm>
            <a:off x="3429000" y="2667000"/>
            <a:ext cx="2743200" cy="685800"/>
            <a:chOff x="3429000" y="2667000"/>
            <a:chExt cx="2743200" cy="685800"/>
          </a:xfrm>
        </p:grpSpPr>
        <p:sp>
          <p:nvSpPr>
            <p:cNvPr id="76" name="Rounded Rectangle 75"/>
            <p:cNvSpPr/>
            <p:nvPr/>
          </p:nvSpPr>
          <p:spPr bwMode="auto">
            <a:xfrm>
              <a:off x="3429000" y="2667000"/>
              <a:ext cx="2286000" cy="6858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p:txBody>
        </p:sp>
        <p:sp>
          <p:nvSpPr>
            <p:cNvPr id="47" name="TextBox 46"/>
            <p:cNvSpPr txBox="1"/>
            <p:nvPr/>
          </p:nvSpPr>
          <p:spPr>
            <a:xfrm>
              <a:off x="3810000" y="2743200"/>
              <a:ext cx="2362200" cy="461665"/>
            </a:xfrm>
            <a:prstGeom prst="rect">
              <a:avLst/>
            </a:prstGeom>
            <a:noFill/>
            <a:ln>
              <a:noFill/>
            </a:ln>
          </p:spPr>
          <p:txBody>
            <a:bodyPr wrap="square" rtlCol="0">
              <a:spAutoFit/>
            </a:bodyPr>
            <a:lstStyle/>
            <a:p>
              <a:r>
                <a:rPr lang="en-US" sz="1200" dirty="0" smtClean="0"/>
                <a:t>Organization Id: A154…</a:t>
              </a:r>
            </a:p>
            <a:p>
              <a:r>
                <a:rPr lang="en-US" sz="1200" dirty="0" smtClean="0"/>
                <a:t>Domains: </a:t>
              </a:r>
              <a:endParaRPr lang="en-US" sz="1200" dirty="0"/>
            </a:p>
          </p:txBody>
        </p:sp>
        <p:pic>
          <p:nvPicPr>
            <p:cNvPr id="74" name="Picture 3" descr="C:\Documents and Settings\Captain\Desktop\Mesh\Clip Art\secure key.png"/>
            <p:cNvPicPr>
              <a:picLocks noChangeAspect="1" noChangeArrowheads="1"/>
            </p:cNvPicPr>
            <p:nvPr/>
          </p:nvPicPr>
          <p:blipFill>
            <a:blip r:embed="rId4">
              <a:duotone>
                <a:schemeClr val="accent2">
                  <a:shade val="45000"/>
                  <a:satMod val="135000"/>
                </a:schemeClr>
                <a:prstClr val="white"/>
              </a:duotone>
            </a:blip>
            <a:srcRect/>
            <a:stretch>
              <a:fillRect/>
            </a:stretch>
          </p:blipFill>
          <p:spPr bwMode="auto">
            <a:xfrm>
              <a:off x="3505200" y="2895600"/>
              <a:ext cx="268376" cy="268376"/>
            </a:xfrm>
            <a:prstGeom prst="rect">
              <a:avLst/>
            </a:prstGeom>
            <a:noFill/>
          </p:spPr>
        </p:pic>
      </p:grpSp>
      <p:grpSp>
        <p:nvGrpSpPr>
          <p:cNvPr id="4" name="Group 116"/>
          <p:cNvGrpSpPr/>
          <p:nvPr/>
        </p:nvGrpSpPr>
        <p:grpSpPr>
          <a:xfrm>
            <a:off x="3429000" y="3505200"/>
            <a:ext cx="2743200" cy="685800"/>
            <a:chOff x="3429000" y="3505200"/>
            <a:chExt cx="2743200" cy="685800"/>
          </a:xfrm>
        </p:grpSpPr>
        <p:sp>
          <p:nvSpPr>
            <p:cNvPr id="77" name="Rounded Rectangle 76"/>
            <p:cNvSpPr/>
            <p:nvPr/>
          </p:nvSpPr>
          <p:spPr bwMode="auto">
            <a:xfrm>
              <a:off x="3429000" y="3505200"/>
              <a:ext cx="2286000" cy="6858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p:txBody>
        </p:sp>
        <p:sp>
          <p:nvSpPr>
            <p:cNvPr id="78" name="TextBox 77"/>
            <p:cNvSpPr txBox="1"/>
            <p:nvPr/>
          </p:nvSpPr>
          <p:spPr>
            <a:xfrm>
              <a:off x="3810000" y="3581400"/>
              <a:ext cx="2362200" cy="461665"/>
            </a:xfrm>
            <a:prstGeom prst="rect">
              <a:avLst/>
            </a:prstGeom>
            <a:noFill/>
            <a:ln>
              <a:noFill/>
            </a:ln>
          </p:spPr>
          <p:txBody>
            <a:bodyPr wrap="square" rtlCol="0">
              <a:spAutoFit/>
            </a:bodyPr>
            <a:lstStyle/>
            <a:p>
              <a:r>
                <a:rPr lang="en-US" sz="1200" dirty="0" smtClean="0"/>
                <a:t>Organization Id: C293…</a:t>
              </a:r>
            </a:p>
            <a:p>
              <a:r>
                <a:rPr lang="en-US" sz="1200" dirty="0" smtClean="0"/>
                <a:t>Domains: </a:t>
              </a:r>
              <a:endParaRPr lang="en-US" sz="1200" dirty="0"/>
            </a:p>
          </p:txBody>
        </p:sp>
        <p:pic>
          <p:nvPicPr>
            <p:cNvPr id="88" name="Picture 3" descr="C:\Documents and Settings\Captain\Desktop\Mesh\Clip Art\secure key.png"/>
            <p:cNvPicPr>
              <a:picLocks noChangeAspect="1" noChangeArrowheads="1"/>
            </p:cNvPicPr>
            <p:nvPr/>
          </p:nvPicPr>
          <p:blipFill>
            <a:blip r:embed="rId4"/>
            <a:srcRect/>
            <a:stretch>
              <a:fillRect/>
            </a:stretch>
          </p:blipFill>
          <p:spPr bwMode="auto">
            <a:xfrm>
              <a:off x="3505200" y="3733800"/>
              <a:ext cx="268376" cy="268376"/>
            </a:xfrm>
            <a:prstGeom prst="rect">
              <a:avLst/>
            </a:prstGeom>
            <a:ln>
              <a:headEnd type="none" w="med" len="med"/>
              <a:tailEnd type="none" w="med" len="med"/>
            </a:ln>
          </p:spPr>
        </p:pic>
      </p:grpSp>
      <p:grpSp>
        <p:nvGrpSpPr>
          <p:cNvPr id="5" name="Group 112"/>
          <p:cNvGrpSpPr/>
          <p:nvPr/>
        </p:nvGrpSpPr>
        <p:grpSpPr>
          <a:xfrm>
            <a:off x="6400800" y="2667000"/>
            <a:ext cx="2286000" cy="685800"/>
            <a:chOff x="457200" y="2667000"/>
            <a:chExt cx="2286000" cy="685800"/>
          </a:xfrm>
        </p:grpSpPr>
        <p:sp>
          <p:nvSpPr>
            <p:cNvPr id="96" name="Rounded Rectangle 95"/>
            <p:cNvSpPr/>
            <p:nvPr/>
          </p:nvSpPr>
          <p:spPr bwMode="auto">
            <a:xfrm>
              <a:off x="457200" y="2667000"/>
              <a:ext cx="2286000" cy="6858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dirty="0" smtClean="0">
                <a:solidFill>
                  <a:schemeClr val="bg1"/>
                </a:solidFill>
                <a:effectLst>
                  <a:outerShdw blurRad="38100" dist="38100" dir="2700000" algn="tl">
                    <a:srgbClr val="000000">
                      <a:alpha val="43137"/>
                    </a:srgbClr>
                  </a:outerShdw>
                </a:effectLst>
                <a:latin typeface="Segoe" pitchFamily="34" charset="0"/>
              </a:endParaRPr>
            </a:p>
          </p:txBody>
        </p:sp>
        <p:pic>
          <p:nvPicPr>
            <p:cNvPr id="90" name="Picture 3" descr="C:\Documents and Settings\Captain\Desktop\Mesh\Clip Art\secure key.png"/>
            <p:cNvPicPr>
              <a:picLocks noChangeAspect="1" noChangeArrowheads="1"/>
            </p:cNvPicPr>
            <p:nvPr/>
          </p:nvPicPr>
          <p:blipFill>
            <a:blip r:embed="rId4">
              <a:duotone>
                <a:schemeClr val="accent3">
                  <a:shade val="45000"/>
                  <a:satMod val="135000"/>
                </a:schemeClr>
                <a:prstClr val="white"/>
              </a:duotone>
            </a:blip>
            <a:srcRect/>
            <a:stretch>
              <a:fillRect/>
            </a:stretch>
          </p:blipFill>
          <p:spPr bwMode="auto">
            <a:xfrm>
              <a:off x="560832" y="2895600"/>
              <a:ext cx="268376" cy="268376"/>
            </a:xfrm>
            <a:prstGeom prst="rect">
              <a:avLst/>
            </a:prstGeom>
            <a:noFill/>
          </p:spPr>
        </p:pic>
        <p:sp>
          <p:nvSpPr>
            <p:cNvPr id="95" name="TextBox 94"/>
            <p:cNvSpPr txBox="1"/>
            <p:nvPr/>
          </p:nvSpPr>
          <p:spPr>
            <a:xfrm>
              <a:off x="838200" y="2667000"/>
              <a:ext cx="1905000" cy="646331"/>
            </a:xfrm>
            <a:prstGeom prst="rect">
              <a:avLst/>
            </a:prstGeom>
            <a:noFill/>
            <a:ln>
              <a:noFill/>
            </a:ln>
          </p:spPr>
          <p:txBody>
            <a:bodyPr wrap="square" rtlCol="0">
              <a:spAutoFit/>
            </a:bodyPr>
            <a:lstStyle/>
            <a:p>
              <a:r>
                <a:rPr lang="en-US" sz="1200" dirty="0" smtClean="0"/>
                <a:t>Federation trust</a:t>
              </a:r>
            </a:p>
            <a:p>
              <a:r>
                <a:rPr lang="en-US" sz="1200" dirty="0" smtClean="0"/>
                <a:t>Organization ID: A154…</a:t>
              </a:r>
            </a:p>
            <a:p>
              <a:r>
                <a:rPr lang="en-US" sz="1200" dirty="0" smtClean="0"/>
                <a:t>URL: http://...</a:t>
              </a:r>
            </a:p>
          </p:txBody>
        </p:sp>
      </p:grpSp>
      <p:pic>
        <p:nvPicPr>
          <p:cNvPr id="111" name="Picture 3" descr="C:\Documents and Settings\Captain\Desktop\Mesh\Clip Art\secure key.png"/>
          <p:cNvPicPr>
            <a:picLocks noChangeAspect="1" noChangeArrowheads="1"/>
          </p:cNvPicPr>
          <p:nvPr/>
        </p:nvPicPr>
        <p:blipFill>
          <a:blip r:embed="rId4">
            <a:duotone>
              <a:schemeClr val="accent3">
                <a:shade val="45000"/>
                <a:satMod val="135000"/>
              </a:schemeClr>
              <a:prstClr val="white"/>
            </a:duotone>
          </a:blip>
          <a:srcRect/>
          <a:stretch>
            <a:fillRect/>
          </a:stretch>
        </p:blipFill>
        <p:spPr bwMode="auto">
          <a:xfrm>
            <a:off x="3658051" y="1905000"/>
            <a:ext cx="485775" cy="485775"/>
          </a:xfrm>
          <a:prstGeom prst="rect">
            <a:avLst/>
          </a:prstGeom>
          <a:noFill/>
        </p:spPr>
      </p:pic>
      <p:grpSp>
        <p:nvGrpSpPr>
          <p:cNvPr id="6" name="Group 113"/>
          <p:cNvGrpSpPr/>
          <p:nvPr/>
        </p:nvGrpSpPr>
        <p:grpSpPr>
          <a:xfrm>
            <a:off x="457200" y="2658035"/>
            <a:ext cx="2286000" cy="694765"/>
            <a:chOff x="6400800" y="2658035"/>
            <a:chExt cx="2286000" cy="694765"/>
          </a:xfrm>
        </p:grpSpPr>
        <p:sp>
          <p:nvSpPr>
            <p:cNvPr id="105" name="Rounded Rectangle 104"/>
            <p:cNvSpPr/>
            <p:nvPr/>
          </p:nvSpPr>
          <p:spPr bwMode="auto">
            <a:xfrm>
              <a:off x="6400800" y="2667000"/>
              <a:ext cx="2286000" cy="6858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p:txBody>
        </p:sp>
        <p:pic>
          <p:nvPicPr>
            <p:cNvPr id="106" name="Picture 3" descr="C:\Documents and Settings\Captain\Desktop\Mesh\Clip Art\secure key.png"/>
            <p:cNvPicPr>
              <a:picLocks noChangeAspect="1" noChangeArrowheads="1"/>
            </p:cNvPicPr>
            <p:nvPr/>
          </p:nvPicPr>
          <p:blipFill>
            <a:blip r:embed="rId4">
              <a:duotone>
                <a:schemeClr val="accent3">
                  <a:shade val="45000"/>
                  <a:satMod val="135000"/>
                </a:schemeClr>
                <a:prstClr val="white"/>
              </a:duotone>
            </a:blip>
            <a:srcRect/>
            <a:stretch>
              <a:fillRect/>
            </a:stretch>
          </p:blipFill>
          <p:spPr bwMode="auto">
            <a:xfrm>
              <a:off x="6504432" y="2895600"/>
              <a:ext cx="268376" cy="268376"/>
            </a:xfrm>
            <a:prstGeom prst="rect">
              <a:avLst/>
            </a:prstGeom>
            <a:noFill/>
          </p:spPr>
        </p:pic>
        <p:sp>
          <p:nvSpPr>
            <p:cNvPr id="112" name="TextBox 111"/>
            <p:cNvSpPr txBox="1"/>
            <p:nvPr/>
          </p:nvSpPr>
          <p:spPr>
            <a:xfrm>
              <a:off x="6750425" y="2658035"/>
              <a:ext cx="1905000" cy="646331"/>
            </a:xfrm>
            <a:prstGeom prst="rect">
              <a:avLst/>
            </a:prstGeom>
            <a:noFill/>
            <a:ln>
              <a:noFill/>
            </a:ln>
          </p:spPr>
          <p:txBody>
            <a:bodyPr wrap="square" rtlCol="0">
              <a:spAutoFit/>
            </a:bodyPr>
            <a:lstStyle/>
            <a:p>
              <a:r>
                <a:rPr lang="en-US" sz="1200" dirty="0" smtClean="0"/>
                <a:t>Federation trust</a:t>
              </a:r>
            </a:p>
            <a:p>
              <a:r>
                <a:rPr lang="en-US" sz="1200" dirty="0" smtClean="0"/>
                <a:t>Organization ID: C293…</a:t>
              </a:r>
            </a:p>
            <a:p>
              <a:r>
                <a:rPr lang="en-US" sz="1200" dirty="0" smtClean="0"/>
                <a:t>URL: http://...</a:t>
              </a:r>
            </a:p>
          </p:txBody>
        </p:sp>
      </p:grpSp>
      <p:sp>
        <p:nvSpPr>
          <p:cNvPr id="115" name="Rectangle 114"/>
          <p:cNvSpPr/>
          <p:nvPr/>
        </p:nvSpPr>
        <p:spPr>
          <a:xfrm>
            <a:off x="4464425" y="2923401"/>
            <a:ext cx="1005788" cy="276999"/>
          </a:xfrm>
          <a:prstGeom prst="rect">
            <a:avLst/>
          </a:prstGeom>
        </p:spPr>
        <p:txBody>
          <a:bodyPr wrap="none">
            <a:spAutoFit/>
          </a:bodyPr>
          <a:lstStyle/>
          <a:p>
            <a:r>
              <a:rPr lang="en-US" sz="1200" b="1" dirty="0" smtClean="0">
                <a:solidFill>
                  <a:schemeClr val="bg1"/>
                </a:solidFill>
              </a:rPr>
              <a:t>contoso.com</a:t>
            </a:r>
            <a:endParaRPr lang="en-US" sz="1200" b="1" dirty="0">
              <a:solidFill>
                <a:schemeClr val="bg1"/>
              </a:solidFill>
            </a:endParaRPr>
          </a:p>
        </p:txBody>
      </p:sp>
      <p:sp>
        <p:nvSpPr>
          <p:cNvPr id="116" name="Rectangle 115"/>
          <p:cNvSpPr/>
          <p:nvPr/>
        </p:nvSpPr>
        <p:spPr>
          <a:xfrm>
            <a:off x="4459940" y="3760695"/>
            <a:ext cx="1067600" cy="276999"/>
          </a:xfrm>
          <a:prstGeom prst="rect">
            <a:avLst/>
          </a:prstGeom>
        </p:spPr>
        <p:txBody>
          <a:bodyPr wrap="none">
            <a:spAutoFit/>
          </a:bodyPr>
          <a:lstStyle/>
          <a:p>
            <a:r>
              <a:rPr lang="en-US" sz="1200" b="1" dirty="0" smtClean="0">
                <a:solidFill>
                  <a:schemeClr val="bg1"/>
                </a:solidFill>
              </a:rPr>
              <a:t>fabrikam.com</a:t>
            </a:r>
            <a:endParaRPr lang="en-US" sz="1200" b="1" dirty="0">
              <a:solidFill>
                <a:schemeClr val="bg1"/>
              </a:solidFill>
            </a:endParaRPr>
          </a:p>
        </p:txBody>
      </p:sp>
      <p:grpSp>
        <p:nvGrpSpPr>
          <p:cNvPr id="7" name="Group 122"/>
          <p:cNvGrpSpPr/>
          <p:nvPr/>
        </p:nvGrpSpPr>
        <p:grpSpPr>
          <a:xfrm>
            <a:off x="6096000" y="3733800"/>
            <a:ext cx="2971800" cy="685800"/>
            <a:chOff x="152400" y="3733800"/>
            <a:chExt cx="2971800" cy="685800"/>
          </a:xfrm>
        </p:grpSpPr>
        <p:sp>
          <p:nvSpPr>
            <p:cNvPr id="119" name="TextBox 118"/>
            <p:cNvSpPr txBox="1"/>
            <p:nvPr/>
          </p:nvSpPr>
          <p:spPr>
            <a:xfrm>
              <a:off x="304800" y="3733800"/>
              <a:ext cx="2667000" cy="400110"/>
            </a:xfrm>
            <a:prstGeom prst="rect">
              <a:avLst/>
            </a:prstGeom>
            <a:noFill/>
          </p:spPr>
          <p:txBody>
            <a:bodyPr wrap="square" rtlCol="0">
              <a:spAutoFit/>
            </a:bodyPr>
            <a:lstStyle/>
            <a:p>
              <a:pPr algn="ctr"/>
              <a:r>
                <a:rPr lang="en-US" sz="2000" dirty="0" smtClean="0">
                  <a:effectLst>
                    <a:outerShdw blurRad="38100" dist="38100" dir="2700000" algn="tl">
                      <a:srgbClr val="000000">
                        <a:alpha val="43137"/>
                      </a:srgbClr>
                    </a:outerShdw>
                  </a:effectLst>
                </a:rPr>
                <a:t>DNS Record</a:t>
              </a:r>
            </a:p>
          </p:txBody>
        </p:sp>
        <p:sp>
          <p:nvSpPr>
            <p:cNvPr id="120" name="TextBox 119"/>
            <p:cNvSpPr txBox="1"/>
            <p:nvPr/>
          </p:nvSpPr>
          <p:spPr>
            <a:xfrm>
              <a:off x="152400" y="4111823"/>
              <a:ext cx="2971800" cy="307777"/>
            </a:xfrm>
            <a:prstGeom prst="rect">
              <a:avLst/>
            </a:prstGeom>
            <a:noFill/>
          </p:spPr>
          <p:txBody>
            <a:bodyPr wrap="square" rtlCol="0">
              <a:spAutoFit/>
            </a:bodyPr>
            <a:lstStyle/>
            <a:p>
              <a:pPr algn="ctr"/>
              <a:r>
                <a:rPr lang="en-US" sz="1400" dirty="0" smtClean="0">
                  <a:effectLst>
                    <a:outerShdw blurRad="38100" dist="38100" dir="2700000" algn="tl">
                      <a:srgbClr val="000000">
                        <a:alpha val="43137"/>
                      </a:srgbClr>
                    </a:outerShdw>
                  </a:effectLst>
                </a:rPr>
                <a:t>contoso.com TXT appId= A154…</a:t>
              </a:r>
            </a:p>
          </p:txBody>
        </p:sp>
      </p:grpSp>
      <p:grpSp>
        <p:nvGrpSpPr>
          <p:cNvPr id="8" name="Group 123"/>
          <p:cNvGrpSpPr/>
          <p:nvPr/>
        </p:nvGrpSpPr>
        <p:grpSpPr>
          <a:xfrm>
            <a:off x="228600" y="3733800"/>
            <a:ext cx="2895600" cy="685800"/>
            <a:chOff x="6172200" y="3733800"/>
            <a:chExt cx="2895600" cy="685800"/>
          </a:xfrm>
        </p:grpSpPr>
        <p:sp>
          <p:nvSpPr>
            <p:cNvPr id="121" name="TextBox 120"/>
            <p:cNvSpPr txBox="1"/>
            <p:nvPr/>
          </p:nvSpPr>
          <p:spPr>
            <a:xfrm>
              <a:off x="6248400" y="3733800"/>
              <a:ext cx="2667000" cy="400110"/>
            </a:xfrm>
            <a:prstGeom prst="rect">
              <a:avLst/>
            </a:prstGeom>
            <a:noFill/>
          </p:spPr>
          <p:txBody>
            <a:bodyPr wrap="square" rtlCol="0">
              <a:spAutoFit/>
            </a:bodyPr>
            <a:lstStyle/>
            <a:p>
              <a:pPr algn="ctr"/>
              <a:r>
                <a:rPr lang="en-US" sz="2000" dirty="0" smtClean="0">
                  <a:effectLst>
                    <a:outerShdw blurRad="38100" dist="38100" dir="2700000" algn="tl">
                      <a:srgbClr val="000000">
                        <a:alpha val="43137"/>
                      </a:srgbClr>
                    </a:outerShdw>
                  </a:effectLst>
                </a:rPr>
                <a:t>DNS Record</a:t>
              </a:r>
            </a:p>
          </p:txBody>
        </p:sp>
        <p:sp>
          <p:nvSpPr>
            <p:cNvPr id="122" name="TextBox 121"/>
            <p:cNvSpPr txBox="1"/>
            <p:nvPr/>
          </p:nvSpPr>
          <p:spPr>
            <a:xfrm>
              <a:off x="6172200" y="4111823"/>
              <a:ext cx="2895600" cy="307777"/>
            </a:xfrm>
            <a:prstGeom prst="rect">
              <a:avLst/>
            </a:prstGeom>
            <a:noFill/>
          </p:spPr>
          <p:txBody>
            <a:bodyPr wrap="square" rtlCol="0">
              <a:spAutoFit/>
            </a:bodyPr>
            <a:lstStyle/>
            <a:p>
              <a:pPr algn="ctr"/>
              <a:r>
                <a:rPr lang="en-US" sz="1400" dirty="0" smtClean="0">
                  <a:effectLst>
                    <a:outerShdw blurRad="38100" dist="38100" dir="2700000" algn="tl">
                      <a:srgbClr val="000000">
                        <a:alpha val="43137"/>
                      </a:srgbClr>
                    </a:outerShdw>
                  </a:effectLst>
                </a:rPr>
                <a:t>fabrikam.com TXT appId= C293…</a:t>
              </a:r>
            </a:p>
          </p:txBody>
        </p:sp>
      </p:grpSp>
      <p:sp>
        <p:nvSpPr>
          <p:cNvPr id="125" name="TextBox 124"/>
          <p:cNvSpPr txBox="1"/>
          <p:nvPr/>
        </p:nvSpPr>
        <p:spPr>
          <a:xfrm>
            <a:off x="977150" y="1905000"/>
            <a:ext cx="1223412" cy="369332"/>
          </a:xfrm>
          <a:prstGeom prst="rect">
            <a:avLst/>
          </a:prstGeom>
          <a:noFill/>
        </p:spPr>
        <p:txBody>
          <a:bodyPr wrap="none" rtlCol="0">
            <a:spAutoFit/>
          </a:bodyPr>
          <a:lstStyle/>
          <a:p>
            <a:r>
              <a:rPr lang="en-US" dirty="0" smtClean="0">
                <a:effectLst>
                  <a:outerShdw blurRad="38100" dist="38100" dir="2700000" algn="tl">
                    <a:srgbClr val="000000">
                      <a:alpha val="43137"/>
                    </a:srgbClr>
                  </a:outerShdw>
                </a:effectLst>
              </a:rPr>
              <a:t>Certificate</a:t>
            </a:r>
          </a:p>
        </p:txBody>
      </p:sp>
      <p:sp>
        <p:nvSpPr>
          <p:cNvPr id="126" name="TextBox 125"/>
          <p:cNvSpPr txBox="1"/>
          <p:nvPr/>
        </p:nvSpPr>
        <p:spPr>
          <a:xfrm>
            <a:off x="6903093" y="1905000"/>
            <a:ext cx="1223412" cy="369332"/>
          </a:xfrm>
          <a:prstGeom prst="rect">
            <a:avLst/>
          </a:prstGeom>
          <a:noFill/>
        </p:spPr>
        <p:txBody>
          <a:bodyPr wrap="none" rtlCol="0">
            <a:spAutoFit/>
          </a:bodyPr>
          <a:lstStyle/>
          <a:p>
            <a:r>
              <a:rPr lang="en-US" dirty="0" smtClean="0">
                <a:effectLst>
                  <a:outerShdw blurRad="38100" dist="38100" dir="2700000" algn="tl">
                    <a:srgbClr val="000000">
                      <a:alpha val="43137"/>
                    </a:srgbClr>
                  </a:outerShdw>
                </a:effectLst>
              </a:rPr>
              <a:t>Certificate</a:t>
            </a:r>
          </a:p>
        </p:txBody>
      </p:sp>
      <p:sp>
        <p:nvSpPr>
          <p:cNvPr id="127" name="Rectangle 126"/>
          <p:cNvSpPr/>
          <p:nvPr/>
        </p:nvSpPr>
        <p:spPr>
          <a:xfrm>
            <a:off x="1524000" y="4790175"/>
            <a:ext cx="6481261" cy="461665"/>
          </a:xfrm>
          <a:prstGeom prst="rect">
            <a:avLst/>
          </a:prstGeom>
        </p:spPr>
        <p:txBody>
          <a:bodyPr wrap="none">
            <a:spAutoFit/>
          </a:bodyPr>
          <a:lstStyle/>
          <a:p>
            <a:pPr marL="342900" lvl="0" indent="-342900" defTabSz="914400" fontAlgn="base">
              <a:spcBef>
                <a:spcPct val="20000"/>
              </a:spcBef>
              <a:spcAft>
                <a:spcPct val="0"/>
              </a:spcAft>
              <a:defRPr/>
            </a:pPr>
            <a:r>
              <a:rPr lang="en-US" sz="2400" kern="0" dirty="0" smtClean="0"/>
              <a:t>Step 1 – Create trust with certificate exchange</a:t>
            </a:r>
          </a:p>
        </p:txBody>
      </p:sp>
      <p:sp>
        <p:nvSpPr>
          <p:cNvPr id="128" name="Rectangle 127"/>
          <p:cNvSpPr/>
          <p:nvPr/>
        </p:nvSpPr>
        <p:spPr>
          <a:xfrm>
            <a:off x="1531815" y="5242910"/>
            <a:ext cx="4807726" cy="461665"/>
          </a:xfrm>
          <a:prstGeom prst="rect">
            <a:avLst/>
          </a:prstGeom>
        </p:spPr>
        <p:txBody>
          <a:bodyPr wrap="none">
            <a:spAutoFit/>
          </a:bodyPr>
          <a:lstStyle/>
          <a:p>
            <a:pPr marL="342900" lvl="0" indent="-342900" defTabSz="914400" fontAlgn="base">
              <a:spcBef>
                <a:spcPct val="20000"/>
              </a:spcBef>
              <a:spcAft>
                <a:spcPct val="0"/>
              </a:spcAft>
              <a:defRPr/>
            </a:pPr>
            <a:r>
              <a:rPr lang="en-US" sz="2400" kern="0" dirty="0" smtClean="0"/>
              <a:t>Step 2 – Prove domain ownership</a:t>
            </a:r>
          </a:p>
        </p:txBody>
      </p:sp>
      <p:sp>
        <p:nvSpPr>
          <p:cNvPr id="129" name="Rectangle 128"/>
          <p:cNvSpPr/>
          <p:nvPr/>
        </p:nvSpPr>
        <p:spPr>
          <a:xfrm>
            <a:off x="1524000" y="5704575"/>
            <a:ext cx="3299301" cy="461665"/>
          </a:xfrm>
          <a:prstGeom prst="rect">
            <a:avLst/>
          </a:prstGeom>
        </p:spPr>
        <p:txBody>
          <a:bodyPr wrap="none">
            <a:spAutoFit/>
          </a:bodyPr>
          <a:lstStyle/>
          <a:p>
            <a:pPr marL="342900" lvl="0" indent="-342900" defTabSz="914400" fontAlgn="base">
              <a:spcBef>
                <a:spcPct val="20000"/>
              </a:spcBef>
              <a:spcAft>
                <a:spcPct val="0"/>
              </a:spcAft>
              <a:defRPr/>
            </a:pPr>
            <a:r>
              <a:rPr lang="en-US" sz="2400" kern="0" dirty="0" smtClean="0"/>
              <a:t>Step 3 – Add domains</a:t>
            </a:r>
          </a:p>
        </p:txBody>
      </p:sp>
      <p:sp>
        <p:nvSpPr>
          <p:cNvPr id="130" name="TextBox 129"/>
          <p:cNvSpPr txBox="1"/>
          <p:nvPr/>
        </p:nvSpPr>
        <p:spPr>
          <a:xfrm>
            <a:off x="3981727" y="1905000"/>
            <a:ext cx="1223412" cy="369332"/>
          </a:xfrm>
          <a:prstGeom prst="rect">
            <a:avLst/>
          </a:prstGeom>
          <a:noFill/>
        </p:spPr>
        <p:txBody>
          <a:bodyPr wrap="none" rtlCol="0">
            <a:spAutoFit/>
          </a:bodyPr>
          <a:lstStyle/>
          <a:p>
            <a:r>
              <a:rPr lang="en-US" dirty="0" smtClean="0">
                <a:effectLst>
                  <a:outerShdw blurRad="38100" dist="38100" dir="2700000" algn="tl">
                    <a:srgbClr val="000000">
                      <a:alpha val="43137"/>
                    </a:srgbClr>
                  </a:outerShdw>
                </a:effectLst>
              </a:rPr>
              <a:t>Certificate</a:t>
            </a:r>
          </a:p>
        </p:txBody>
      </p:sp>
    </p:spTree>
    <p:custDataLst>
      <p:tags r:id="rId1"/>
    </p:custData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5"/>
                                        </p:tgtEl>
                                        <p:attrNameLst>
                                          <p:attrName>style.visibility</p:attrName>
                                        </p:attrNameLst>
                                      </p:cBhvr>
                                      <p:to>
                                        <p:strVal val="visible"/>
                                      </p:to>
                                    </p:set>
                                  </p:childTnLst>
                                </p:cTn>
                              </p:par>
                            </p:childTnLst>
                          </p:cTn>
                        </p:par>
                        <p:par>
                          <p:cTn id="9" fill="hold">
                            <p:stCondLst>
                              <p:cond delay="0"/>
                            </p:stCondLst>
                            <p:childTnLst>
                              <p:par>
                                <p:cTn id="10" presetID="49" presetClass="path" presetSubtype="0" accel="50000" decel="50000" fill="hold" nodeType="afterEffect">
                                  <p:stCondLst>
                                    <p:cond delay="0"/>
                                  </p:stCondLst>
                                  <p:childTnLst>
                                    <p:animMotion origin="layout" path="M 2.5E-6 -4.71785E-6 L 0.29323 0.13113 " pathEditMode="relative" rAng="0" ptsTypes="AA">
                                      <p:cBhvr>
                                        <p:cTn id="11" dur="2000" fill="hold"/>
                                        <p:tgtEl>
                                          <p:spTgt spid="65"/>
                                        </p:tgtEl>
                                        <p:attrNameLst>
                                          <p:attrName>ppt_x</p:attrName>
                                          <p:attrName>ppt_y</p:attrName>
                                        </p:attrNameLst>
                                      </p:cBhvr>
                                      <p:rCtr x="14700" y="6500"/>
                                    </p:animMotion>
                                  </p:childTnLst>
                                </p:cTn>
                              </p:par>
                              <p:par>
                                <p:cTn id="12" presetID="49" presetClass="path" presetSubtype="0" accel="50000" decel="50000" fill="hold" nodeType="withEffect">
                                  <p:stCondLst>
                                    <p:cond delay="0"/>
                                  </p:stCondLst>
                                  <p:childTnLst>
                                    <p:animMotion origin="layout" path="M 4.16667E-6 -4.71785E-6 L -0.3599 0.13113 " pathEditMode="relative" rAng="0" ptsTypes="AA">
                                      <p:cBhvr>
                                        <p:cTn id="13" dur="2000" fill="hold"/>
                                        <p:tgtEl>
                                          <p:spTgt spid="50"/>
                                        </p:tgtEl>
                                        <p:attrNameLst>
                                          <p:attrName>ppt_x</p:attrName>
                                          <p:attrName>ppt_y</p:attrName>
                                        </p:attrNameLst>
                                      </p:cBhvr>
                                      <p:rCtr x="-18000" y="6500"/>
                                    </p:animMotion>
                                  </p:childTnLst>
                                </p:cTn>
                              </p:par>
                            </p:childTnLst>
                          </p:cTn>
                        </p:par>
                        <p:par>
                          <p:cTn id="14" fill="hold">
                            <p:stCondLst>
                              <p:cond delay="2000"/>
                            </p:stCondLst>
                            <p:childTnLst>
                              <p:par>
                                <p:cTn id="15" presetID="1" presetClass="exit" presetSubtype="0" fill="hold" nodeType="afterEffect">
                                  <p:stCondLst>
                                    <p:cond delay="0"/>
                                  </p:stCondLst>
                                  <p:childTnLst>
                                    <p:set>
                                      <p:cBhvr>
                                        <p:cTn id="16" dur="1" fill="hold">
                                          <p:stCondLst>
                                            <p:cond delay="0"/>
                                          </p:stCondLst>
                                        </p:cTn>
                                        <p:tgtEl>
                                          <p:spTgt spid="50"/>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65"/>
                                        </p:tgtEl>
                                        <p:attrNameLst>
                                          <p:attrName>style.visibility</p:attrName>
                                        </p:attrNameLst>
                                      </p:cBhvr>
                                      <p:to>
                                        <p:strVal val="hidden"/>
                                      </p:to>
                                    </p:set>
                                  </p:childTnLst>
                                </p:cTn>
                              </p:par>
                            </p:childTnLst>
                          </p:cTn>
                        </p:par>
                        <p:par>
                          <p:cTn id="19" fill="hold">
                            <p:stCondLst>
                              <p:cond delay="2000"/>
                            </p:stCondLst>
                            <p:childTnLst>
                              <p:par>
                                <p:cTn id="20" presetID="1" presetClass="entr" presetSubtype="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3"/>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111"/>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53"/>
                                        </p:tgtEl>
                                        <p:attrNameLst>
                                          <p:attrName>style.visibility</p:attrName>
                                        </p:attrNameLst>
                                      </p:cBhvr>
                                      <p:to>
                                        <p:strVal val="visible"/>
                                      </p:to>
                                    </p:set>
                                  </p:childTnLst>
                                </p:cTn>
                              </p:par>
                            </p:childTnLst>
                          </p:cTn>
                        </p:par>
                        <p:par>
                          <p:cTn id="30" fill="hold">
                            <p:stCondLst>
                              <p:cond delay="0"/>
                            </p:stCondLst>
                            <p:childTnLst>
                              <p:par>
                                <p:cTn id="31" presetID="49" presetClass="path" presetSubtype="0" accel="50000" decel="50000" fill="hold" nodeType="afterEffect">
                                  <p:stCondLst>
                                    <p:cond delay="0"/>
                                  </p:stCondLst>
                                  <p:childTnLst>
                                    <p:animMotion origin="layout" path="M -4.16667E-6 -4.71785E-6 L 0.30157 0.25324 " pathEditMode="relative" rAng="0" ptsTypes="AA">
                                      <p:cBhvr>
                                        <p:cTn id="32" dur="2000" fill="hold"/>
                                        <p:tgtEl>
                                          <p:spTgt spid="53"/>
                                        </p:tgtEl>
                                        <p:attrNameLst>
                                          <p:attrName>ppt_x</p:attrName>
                                          <p:attrName>ppt_y</p:attrName>
                                        </p:attrNameLst>
                                      </p:cBhvr>
                                      <p:rCtr x="15100" y="12700"/>
                                    </p:animMotion>
                                  </p:childTnLst>
                                </p:cTn>
                              </p:par>
                              <p:par>
                                <p:cTn id="33" presetID="49" presetClass="path" presetSubtype="0" accel="50000" decel="50000" fill="hold" nodeType="withEffect">
                                  <p:stCondLst>
                                    <p:cond delay="0"/>
                                  </p:stCondLst>
                                  <p:childTnLst>
                                    <p:animMotion origin="layout" path="M -2.5E-6 -4.71785E-6 L -0.35989 0.13113 " pathEditMode="relative" rAng="0" ptsTypes="AA">
                                      <p:cBhvr>
                                        <p:cTn id="34" dur="2000" fill="hold"/>
                                        <p:tgtEl>
                                          <p:spTgt spid="111"/>
                                        </p:tgtEl>
                                        <p:attrNameLst>
                                          <p:attrName>ppt_x</p:attrName>
                                          <p:attrName>ppt_y</p:attrName>
                                        </p:attrNameLst>
                                      </p:cBhvr>
                                      <p:rCtr x="-18000" y="6500"/>
                                    </p:animMotion>
                                  </p:childTnLst>
                                </p:cTn>
                              </p:par>
                            </p:childTnLst>
                          </p:cTn>
                        </p:par>
                        <p:par>
                          <p:cTn id="35" fill="hold">
                            <p:stCondLst>
                              <p:cond delay="2000"/>
                            </p:stCondLst>
                            <p:childTnLst>
                              <p:par>
                                <p:cTn id="36" presetID="1" presetClass="entr" presetSubtype="0" fill="hold" nodeType="afterEffect">
                                  <p:stCondLst>
                                    <p:cond delay="0"/>
                                  </p:stCondLst>
                                  <p:childTnLst>
                                    <p:set>
                                      <p:cBhvr>
                                        <p:cTn id="37" dur="1" fill="hold">
                                          <p:stCondLst>
                                            <p:cond delay="0"/>
                                          </p:stCondLst>
                                        </p:cTn>
                                        <p:tgtEl>
                                          <p:spTgt spid="6"/>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4"/>
                                        </p:tgtEl>
                                        <p:attrNameLst>
                                          <p:attrName>style.visibility</p:attrName>
                                        </p:attrNameLst>
                                      </p:cBhvr>
                                      <p:to>
                                        <p:strVal val="visible"/>
                                      </p:to>
                                    </p:set>
                                  </p:childTnLst>
                                </p:cTn>
                              </p:par>
                            </p:childTnLst>
                          </p:cTn>
                        </p:par>
                        <p:par>
                          <p:cTn id="40" fill="hold">
                            <p:stCondLst>
                              <p:cond delay="2000"/>
                            </p:stCondLst>
                            <p:childTnLst>
                              <p:par>
                                <p:cTn id="41" presetID="1" presetClass="exit" presetSubtype="0" fill="hold" nodeType="afterEffect">
                                  <p:stCondLst>
                                    <p:cond delay="0"/>
                                  </p:stCondLst>
                                  <p:childTnLst>
                                    <p:set>
                                      <p:cBhvr>
                                        <p:cTn id="42" dur="1" fill="hold">
                                          <p:stCondLst>
                                            <p:cond delay="0"/>
                                          </p:stCondLst>
                                        </p:cTn>
                                        <p:tgtEl>
                                          <p:spTgt spid="111"/>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53"/>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28"/>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7"/>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29"/>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15"/>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p:bldP spid="116" grpId="0"/>
      <p:bldP spid="128" grpId="0"/>
      <p:bldP spid="1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dirty="0" smtClean="0"/>
              <a:t>Federation Certificate Management</a:t>
            </a:r>
            <a:endParaRPr lang="en-US" sz="4000" dirty="0"/>
          </a:p>
        </p:txBody>
      </p:sp>
      <p:sp>
        <p:nvSpPr>
          <p:cNvPr id="83" name="Isosceles Triangle 82"/>
          <p:cNvSpPr/>
          <p:nvPr/>
        </p:nvSpPr>
        <p:spPr bwMode="auto">
          <a:xfrm>
            <a:off x="3124200" y="685800"/>
            <a:ext cx="1447800" cy="1143000"/>
          </a:xfrm>
          <a:prstGeom prst="triangl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rPr>
              <a:t>AD</a:t>
            </a:r>
          </a:p>
        </p:txBody>
      </p:sp>
      <p:sp>
        <p:nvSpPr>
          <p:cNvPr id="61" name="TextBox 60"/>
          <p:cNvSpPr txBox="1"/>
          <p:nvPr/>
        </p:nvSpPr>
        <p:spPr>
          <a:xfrm>
            <a:off x="4191000" y="914401"/>
            <a:ext cx="1676400" cy="228599"/>
          </a:xfrm>
          <a:prstGeom prst="rect">
            <a:avLst/>
          </a:prstGeom>
          <a:solidFill>
            <a:schemeClr val="accent4">
              <a:lumMod val="60000"/>
              <a:lumOff val="40000"/>
            </a:schemeClr>
          </a:soli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0" tIns="45718" rIns="0" bIns="45718" numCol="1" rtlCol="0" anchor="ctr" anchorCtr="0" compatLnSpc="1">
            <a:prstTxWarp prst="textNoShape">
              <a:avLst/>
            </a:prstTxWarp>
          </a:bodyPr>
          <a:lstStyle/>
          <a:p>
            <a:pPr defTabSz="914099" fontAlgn="base">
              <a:lnSpc>
                <a:spcPct val="85000"/>
              </a:lnSpc>
              <a:spcBef>
                <a:spcPct val="0"/>
              </a:spcBef>
              <a:spcAft>
                <a:spcPct val="0"/>
              </a:spcAft>
            </a:pPr>
            <a:r>
              <a:rPr lang="en-US" sz="1100" b="1" dirty="0" smtClean="0">
                <a:solidFill>
                  <a:schemeClr val="bg1"/>
                </a:solidFill>
                <a:latin typeface="Segoe" pitchFamily="34" charset="0"/>
              </a:rPr>
              <a:t>  FederationTrust object</a:t>
            </a:r>
          </a:p>
        </p:txBody>
      </p:sp>
      <p:sp>
        <p:nvSpPr>
          <p:cNvPr id="63" name="TextBox 62"/>
          <p:cNvSpPr txBox="1"/>
          <p:nvPr/>
        </p:nvSpPr>
        <p:spPr>
          <a:xfrm>
            <a:off x="4191000" y="1143000"/>
            <a:ext cx="1676400" cy="3048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0" tIns="45720" rIns="0" bIns="45718" numCol="1" rtlCol="0" anchor="ctr" anchorCtr="0" compatLnSpc="1">
            <a:prstTxWarp prst="textNoShape">
              <a:avLst/>
            </a:prstTxWarp>
          </a:bodyPr>
          <a:lstStyle/>
          <a:p>
            <a:pPr defTabSz="914099" fontAlgn="base">
              <a:lnSpc>
                <a:spcPct val="85000"/>
              </a:lnSpc>
              <a:spcBef>
                <a:spcPct val="0"/>
              </a:spcBef>
              <a:spcAft>
                <a:spcPct val="0"/>
              </a:spcAft>
            </a:pPr>
            <a:r>
              <a:rPr lang="en-US" sz="900" b="1" dirty="0" smtClean="0">
                <a:solidFill>
                  <a:schemeClr val="bg1"/>
                </a:solidFill>
                <a:latin typeface="Segoe" pitchFamily="34" charset="0"/>
              </a:rPr>
              <a:t>  Current Certificate: 1</a:t>
            </a:r>
          </a:p>
        </p:txBody>
      </p:sp>
      <p:sp>
        <p:nvSpPr>
          <p:cNvPr id="132" name="Rounded Rectangle 131"/>
          <p:cNvSpPr/>
          <p:nvPr/>
        </p:nvSpPr>
        <p:spPr bwMode="auto">
          <a:xfrm>
            <a:off x="6487888" y="762000"/>
            <a:ext cx="2590800" cy="19812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p:txBody>
      </p:sp>
      <p:grpSp>
        <p:nvGrpSpPr>
          <p:cNvPr id="3" name="Group 132"/>
          <p:cNvGrpSpPr/>
          <p:nvPr/>
        </p:nvGrpSpPr>
        <p:grpSpPr>
          <a:xfrm>
            <a:off x="6683832" y="1524000"/>
            <a:ext cx="2743200" cy="685800"/>
            <a:chOff x="3581400" y="2590800"/>
            <a:chExt cx="2743200" cy="685800"/>
          </a:xfrm>
        </p:grpSpPr>
        <p:sp>
          <p:nvSpPr>
            <p:cNvPr id="134" name="Rounded Rectangle 133"/>
            <p:cNvSpPr/>
            <p:nvPr/>
          </p:nvSpPr>
          <p:spPr bwMode="auto">
            <a:xfrm>
              <a:off x="3581400" y="2590800"/>
              <a:ext cx="2286000" cy="6858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p:txBody>
        </p:sp>
        <p:sp>
          <p:nvSpPr>
            <p:cNvPr id="135" name="TextBox 134"/>
            <p:cNvSpPr txBox="1"/>
            <p:nvPr/>
          </p:nvSpPr>
          <p:spPr>
            <a:xfrm>
              <a:off x="3962400" y="2667000"/>
              <a:ext cx="2362200" cy="461665"/>
            </a:xfrm>
            <a:prstGeom prst="rect">
              <a:avLst/>
            </a:prstGeom>
            <a:noFill/>
            <a:ln>
              <a:noFill/>
            </a:ln>
          </p:spPr>
          <p:txBody>
            <a:bodyPr wrap="square" rtlCol="0">
              <a:spAutoFit/>
            </a:bodyPr>
            <a:lstStyle/>
            <a:p>
              <a:r>
                <a:rPr lang="en-US" sz="1200" dirty="0" smtClean="0"/>
                <a:t>Organization Id: A154…</a:t>
              </a:r>
            </a:p>
            <a:p>
              <a:r>
                <a:rPr lang="en-US" sz="1200" dirty="0" smtClean="0"/>
                <a:t>Public Cert: 1 </a:t>
              </a:r>
              <a:endParaRPr lang="en-US" sz="1200" dirty="0"/>
            </a:p>
          </p:txBody>
        </p:sp>
        <p:pic>
          <p:nvPicPr>
            <p:cNvPr id="136" name="Picture 3" descr="C:\Documents and Settings\Captain\Desktop\Mesh\Clip Art\secure key.png"/>
            <p:cNvPicPr>
              <a:picLocks noChangeAspect="1" noChangeArrowheads="1"/>
            </p:cNvPicPr>
            <p:nvPr/>
          </p:nvPicPr>
          <p:blipFill>
            <a:blip r:embed="rId4">
              <a:duotone>
                <a:schemeClr val="accent4">
                  <a:shade val="45000"/>
                  <a:satMod val="135000"/>
                </a:schemeClr>
                <a:prstClr val="white"/>
              </a:duotone>
            </a:blip>
            <a:srcRect/>
            <a:stretch>
              <a:fillRect/>
            </a:stretch>
          </p:blipFill>
          <p:spPr bwMode="auto">
            <a:xfrm>
              <a:off x="3657600" y="2819400"/>
              <a:ext cx="268376" cy="268376"/>
            </a:xfrm>
            <a:prstGeom prst="rect">
              <a:avLst/>
            </a:prstGeom>
            <a:noFill/>
          </p:spPr>
        </p:pic>
      </p:grpSp>
      <p:sp>
        <p:nvSpPr>
          <p:cNvPr id="137" name="TextBox 136"/>
          <p:cNvSpPr txBox="1"/>
          <p:nvPr/>
        </p:nvSpPr>
        <p:spPr>
          <a:xfrm>
            <a:off x="6400800" y="990600"/>
            <a:ext cx="2667000" cy="400110"/>
          </a:xfrm>
          <a:prstGeom prst="rect">
            <a:avLst/>
          </a:prstGeom>
          <a:noFill/>
        </p:spPr>
        <p:txBody>
          <a:bodyPr wrap="square" rtlCol="0">
            <a:spAutoFit/>
          </a:bodyPr>
          <a:lstStyle/>
          <a:p>
            <a:pPr algn="ctr"/>
            <a:r>
              <a:rPr lang="en-US" sz="2000" dirty="0" smtClean="0">
                <a:effectLst>
                  <a:outerShdw blurRad="38100" dist="38100" dir="2700000" algn="tl">
                    <a:srgbClr val="000000">
                      <a:alpha val="43137"/>
                    </a:srgbClr>
                  </a:outerShdw>
                </a:effectLst>
              </a:rPr>
              <a:t>Federation Gateway</a:t>
            </a:r>
          </a:p>
        </p:txBody>
      </p:sp>
      <p:sp>
        <p:nvSpPr>
          <p:cNvPr id="170" name="TextBox 169"/>
          <p:cNvSpPr txBox="1"/>
          <p:nvPr/>
        </p:nvSpPr>
        <p:spPr>
          <a:xfrm>
            <a:off x="1146909" y="1030655"/>
            <a:ext cx="2211753" cy="646331"/>
          </a:xfrm>
          <a:prstGeom prst="rect">
            <a:avLst/>
          </a:prstGeom>
          <a:noFill/>
        </p:spPr>
        <p:txBody>
          <a:bodyPr wrap="square" rtlCol="0">
            <a:spAutoFit/>
          </a:bodyPr>
          <a:lstStyle/>
          <a:p>
            <a:r>
              <a:rPr lang="en-US" sz="1200" dirty="0" smtClean="0">
                <a:solidFill>
                  <a:schemeClr val="accent1">
                    <a:lumMod val="60000"/>
                    <a:lumOff val="40000"/>
                  </a:schemeClr>
                </a:solidFill>
              </a:rPr>
              <a:t>Reads the certificate from </a:t>
            </a:r>
            <a:br>
              <a:rPr lang="en-US" sz="1200" dirty="0" smtClean="0">
                <a:solidFill>
                  <a:schemeClr val="accent1">
                    <a:lumMod val="60000"/>
                    <a:lumOff val="40000"/>
                  </a:schemeClr>
                </a:solidFill>
              </a:rPr>
            </a:br>
            <a:r>
              <a:rPr lang="en-US" sz="1200" dirty="0" smtClean="0">
                <a:solidFill>
                  <a:schemeClr val="accent1">
                    <a:lumMod val="60000"/>
                    <a:lumOff val="40000"/>
                  </a:schemeClr>
                </a:solidFill>
              </a:rPr>
              <a:t>local machine store and set thumbprint in Active Directory.</a:t>
            </a:r>
          </a:p>
        </p:txBody>
      </p:sp>
      <p:sp>
        <p:nvSpPr>
          <p:cNvPr id="171" name="TextBox 170"/>
          <p:cNvSpPr txBox="1"/>
          <p:nvPr/>
        </p:nvSpPr>
        <p:spPr>
          <a:xfrm>
            <a:off x="2703426" y="3135507"/>
            <a:ext cx="2514600" cy="646331"/>
          </a:xfrm>
          <a:prstGeom prst="rect">
            <a:avLst/>
          </a:prstGeom>
          <a:noFill/>
        </p:spPr>
        <p:txBody>
          <a:bodyPr wrap="square" rtlCol="0">
            <a:spAutoFit/>
          </a:bodyPr>
          <a:lstStyle/>
          <a:p>
            <a:r>
              <a:rPr lang="en-US" sz="1200" dirty="0" smtClean="0">
                <a:solidFill>
                  <a:schemeClr val="accent1">
                    <a:lumMod val="60000"/>
                    <a:lumOff val="40000"/>
                  </a:schemeClr>
                </a:solidFill>
              </a:rPr>
              <a:t>Securely  installs certificate to all CAS/HUB servers in the same site the task runs</a:t>
            </a:r>
          </a:p>
        </p:txBody>
      </p:sp>
      <p:sp>
        <p:nvSpPr>
          <p:cNvPr id="172" name="TextBox 171"/>
          <p:cNvSpPr txBox="1"/>
          <p:nvPr/>
        </p:nvSpPr>
        <p:spPr>
          <a:xfrm>
            <a:off x="5638804" y="4407879"/>
            <a:ext cx="1614851" cy="1015663"/>
          </a:xfrm>
          <a:prstGeom prst="rect">
            <a:avLst/>
          </a:prstGeom>
          <a:noFill/>
        </p:spPr>
        <p:txBody>
          <a:bodyPr wrap="square" rtlCol="0">
            <a:spAutoFit/>
          </a:bodyPr>
          <a:lstStyle/>
          <a:p>
            <a:r>
              <a:rPr lang="en-US" sz="1200" dirty="0" smtClean="0">
                <a:solidFill>
                  <a:schemeClr val="accent1">
                    <a:lumMod val="60000"/>
                    <a:lumOff val="40000"/>
                  </a:schemeClr>
                </a:solidFill>
              </a:rPr>
              <a:t>Local service pulls cert from remote sites to all CAS/HUB servers based on thumbprint information in AD</a:t>
            </a:r>
          </a:p>
        </p:txBody>
      </p:sp>
      <p:sp>
        <p:nvSpPr>
          <p:cNvPr id="174" name="TextBox 173"/>
          <p:cNvSpPr txBox="1"/>
          <p:nvPr/>
        </p:nvSpPr>
        <p:spPr>
          <a:xfrm>
            <a:off x="4457699" y="1906257"/>
            <a:ext cx="1459524" cy="461665"/>
          </a:xfrm>
          <a:prstGeom prst="rect">
            <a:avLst/>
          </a:prstGeom>
          <a:noFill/>
        </p:spPr>
        <p:txBody>
          <a:bodyPr wrap="square" rtlCol="0">
            <a:spAutoFit/>
          </a:bodyPr>
          <a:lstStyle/>
          <a:p>
            <a:r>
              <a:rPr lang="en-US" sz="1200" dirty="0" smtClean="0">
                <a:solidFill>
                  <a:schemeClr val="accent1">
                    <a:lumMod val="60000"/>
                    <a:lumOff val="40000"/>
                  </a:schemeClr>
                </a:solidFill>
              </a:rPr>
              <a:t>Uploads public cert to gateway</a:t>
            </a:r>
          </a:p>
        </p:txBody>
      </p:sp>
      <p:grpSp>
        <p:nvGrpSpPr>
          <p:cNvPr id="4" name="Group 109"/>
          <p:cNvGrpSpPr/>
          <p:nvPr/>
        </p:nvGrpSpPr>
        <p:grpSpPr>
          <a:xfrm>
            <a:off x="3682998" y="3657600"/>
            <a:ext cx="1846940" cy="1613595"/>
            <a:chOff x="3682998" y="3657600"/>
            <a:chExt cx="1846940" cy="1613595"/>
          </a:xfrm>
        </p:grpSpPr>
        <p:sp>
          <p:nvSpPr>
            <p:cNvPr id="34" name="TextBox 33"/>
            <p:cNvSpPr txBox="1"/>
            <p:nvPr/>
          </p:nvSpPr>
          <p:spPr>
            <a:xfrm>
              <a:off x="3701138" y="3657600"/>
              <a:ext cx="1828800" cy="1613595"/>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0" tIns="0" rIns="0" bIns="45718" numCol="1" rtlCol="0" anchor="ctr" anchorCtr="0" compatLnSpc="1">
              <a:prstTxWarp prst="textNoShape">
                <a:avLst/>
              </a:prstTxWarp>
            </a:bodyPr>
            <a:lstStyle/>
            <a:p>
              <a:pPr defTabSz="914099" fontAlgn="base">
                <a:lnSpc>
                  <a:spcPct val="85000"/>
                </a:lnSpc>
                <a:spcBef>
                  <a:spcPct val="0"/>
                </a:spcBef>
                <a:spcAft>
                  <a:spcPct val="0"/>
                </a:spcAft>
              </a:pPr>
              <a:endParaRPr lang="en-US" sz="1100" dirty="0">
                <a:solidFill>
                  <a:schemeClr val="bg1"/>
                </a:solidFill>
                <a:latin typeface="Segoe" pitchFamily="34" charset="0"/>
              </a:endParaRPr>
            </a:p>
          </p:txBody>
        </p:sp>
        <p:pic>
          <p:nvPicPr>
            <p:cNvPr id="67" name="Picture 30" descr="Server sm"/>
            <p:cNvPicPr>
              <a:picLocks noChangeAspect="1" noChangeArrowheads="1"/>
            </p:cNvPicPr>
            <p:nvPr/>
          </p:nvPicPr>
          <p:blipFill>
            <a:blip r:embed="rId5" cstate="print"/>
            <a:srcRect/>
            <a:stretch>
              <a:fillRect/>
            </a:stretch>
          </p:blipFill>
          <p:spPr bwMode="auto">
            <a:xfrm>
              <a:off x="4370008" y="3977002"/>
              <a:ext cx="527695" cy="838200"/>
            </a:xfrm>
            <a:prstGeom prst="rect">
              <a:avLst/>
            </a:prstGeom>
            <a:noFill/>
          </p:spPr>
        </p:pic>
        <p:sp>
          <p:nvSpPr>
            <p:cNvPr id="59" name="TextBox 58"/>
            <p:cNvSpPr txBox="1"/>
            <p:nvPr/>
          </p:nvSpPr>
          <p:spPr>
            <a:xfrm>
              <a:off x="3682998" y="3759204"/>
              <a:ext cx="1828800" cy="211663"/>
            </a:xfrm>
            <a:prstGeom prst="rect">
              <a:avLst/>
            </a:prstGeom>
            <a:noFill/>
            <a:ln>
              <a:noFill/>
              <a:headEnd type="none" w="med" len="med"/>
              <a:tailEnd type="none" w="med" len="med"/>
            </a:ln>
            <a:effectLst/>
          </p:spPr>
          <p:style>
            <a:lnRef idx="1">
              <a:schemeClr val="dk1"/>
            </a:lnRef>
            <a:fillRef idx="2">
              <a:schemeClr val="dk1"/>
            </a:fillRef>
            <a:effectRef idx="1">
              <a:schemeClr val="dk1"/>
            </a:effectRef>
            <a:fontRef idx="minor">
              <a:schemeClr val="dk1"/>
            </a:fontRef>
          </p:style>
          <p:txBody>
            <a:bodyPr vert="horz" wrap="square" lIns="0" tIns="0" rIns="0" bIns="45718" numCol="1" rtlCol="0" anchor="ctr" anchorCtr="0" compatLnSpc="1">
              <a:prstTxWarp prst="textNoShape">
                <a:avLst/>
              </a:prstTxWarp>
            </a:bodyPr>
            <a:lstStyle/>
            <a:p>
              <a:pPr algn="ctr" defTabSz="914099" fontAlgn="base">
                <a:lnSpc>
                  <a:spcPct val="85000"/>
                </a:lnSpc>
                <a:spcBef>
                  <a:spcPct val="0"/>
                </a:spcBef>
                <a:spcAft>
                  <a:spcPct val="0"/>
                </a:spcAft>
              </a:pPr>
              <a:r>
                <a:rPr lang="en-US" sz="1100" b="1" dirty="0" smtClean="0">
                  <a:solidFill>
                    <a:schemeClr val="bg1"/>
                  </a:solidFill>
                  <a:latin typeface="Segoe" pitchFamily="34" charset="0"/>
                </a:rPr>
                <a:t>2010 CAS/HUB</a:t>
              </a:r>
              <a:endParaRPr lang="en-US" sz="900" b="1" dirty="0" smtClean="0">
                <a:solidFill>
                  <a:schemeClr val="bg1"/>
                </a:solidFill>
                <a:latin typeface="Segoe" pitchFamily="34" charset="0"/>
              </a:endParaRPr>
            </a:p>
          </p:txBody>
        </p:sp>
        <p:sp>
          <p:nvSpPr>
            <p:cNvPr id="69" name="TextBox 68"/>
            <p:cNvSpPr txBox="1"/>
            <p:nvPr/>
          </p:nvSpPr>
          <p:spPr>
            <a:xfrm>
              <a:off x="3805114" y="4897316"/>
              <a:ext cx="1602156" cy="342900"/>
            </a:xfrm>
            <a:prstGeom prst="rect">
              <a:avLst/>
            </a:prstGeom>
            <a:noFill/>
            <a:ln>
              <a:noFill/>
              <a:headEnd type="none" w="med" len="med"/>
              <a:tailEnd type="none" w="med" len="med"/>
            </a:ln>
            <a:effectLst/>
          </p:spPr>
          <p:style>
            <a:lnRef idx="1">
              <a:schemeClr val="dk1"/>
            </a:lnRef>
            <a:fillRef idx="2">
              <a:schemeClr val="dk1"/>
            </a:fillRef>
            <a:effectRef idx="1">
              <a:schemeClr val="dk1"/>
            </a:effectRef>
            <a:fontRef idx="minor">
              <a:schemeClr val="dk1"/>
            </a:fontRef>
          </p:style>
          <p:txBody>
            <a:bodyPr vert="horz" wrap="square" lIns="0" tIns="0" rIns="0" bIns="45718" numCol="1" rtlCol="0" anchor="ctr" anchorCtr="0" compatLnSpc="1">
              <a:prstTxWarp prst="textNoShape">
                <a:avLst/>
              </a:prstTxWarp>
            </a:bodyPr>
            <a:lstStyle/>
            <a:p>
              <a:pPr algn="ctr" defTabSz="914099" fontAlgn="base">
                <a:lnSpc>
                  <a:spcPct val="85000"/>
                </a:lnSpc>
                <a:spcBef>
                  <a:spcPct val="0"/>
                </a:spcBef>
                <a:spcAft>
                  <a:spcPct val="0"/>
                </a:spcAft>
              </a:pPr>
              <a:r>
                <a:rPr lang="en-US" sz="1050" dirty="0" smtClean="0">
                  <a:solidFill>
                    <a:schemeClr val="bg1"/>
                  </a:solidFill>
                  <a:latin typeface="Segoe" pitchFamily="34" charset="0"/>
                </a:rPr>
                <a:t>Servers in same site where task is run</a:t>
              </a:r>
              <a:endParaRPr lang="en-US" sz="800" dirty="0" smtClean="0">
                <a:solidFill>
                  <a:schemeClr val="bg1"/>
                </a:solidFill>
                <a:latin typeface="Segoe" pitchFamily="34" charset="0"/>
              </a:endParaRPr>
            </a:p>
          </p:txBody>
        </p:sp>
      </p:grpSp>
      <p:grpSp>
        <p:nvGrpSpPr>
          <p:cNvPr id="5" name="Group 110"/>
          <p:cNvGrpSpPr/>
          <p:nvPr/>
        </p:nvGrpSpPr>
        <p:grpSpPr>
          <a:xfrm>
            <a:off x="7162796" y="3660107"/>
            <a:ext cx="1837400" cy="1613595"/>
            <a:chOff x="7162796" y="3660107"/>
            <a:chExt cx="1837400" cy="1613595"/>
          </a:xfrm>
        </p:grpSpPr>
        <p:sp>
          <p:nvSpPr>
            <p:cNvPr id="117" name="TextBox 116"/>
            <p:cNvSpPr txBox="1"/>
            <p:nvPr/>
          </p:nvSpPr>
          <p:spPr>
            <a:xfrm>
              <a:off x="7162796" y="3660107"/>
              <a:ext cx="1828800" cy="1613595"/>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endParaRPr lang="en-US" dirty="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p:txBody>
        </p:sp>
        <p:pic>
          <p:nvPicPr>
            <p:cNvPr id="118" name="Picture 30" descr="Server sm"/>
            <p:cNvPicPr>
              <a:picLocks noChangeAspect="1" noChangeArrowheads="1"/>
            </p:cNvPicPr>
            <p:nvPr/>
          </p:nvPicPr>
          <p:blipFill>
            <a:blip r:embed="rId5" cstate="print"/>
            <a:srcRect/>
            <a:stretch>
              <a:fillRect/>
            </a:stretch>
          </p:blipFill>
          <p:spPr bwMode="auto">
            <a:xfrm>
              <a:off x="7825637" y="3945642"/>
              <a:ext cx="527695" cy="838200"/>
            </a:xfrm>
            <a:prstGeom prst="rect">
              <a:avLst/>
            </a:prstGeom>
            <a:noFill/>
          </p:spPr>
        </p:pic>
        <p:pic>
          <p:nvPicPr>
            <p:cNvPr id="1026" name="Picture 2"/>
            <p:cNvPicPr>
              <a:picLocks noChangeAspect="1" noChangeArrowheads="1"/>
            </p:cNvPicPr>
            <p:nvPr/>
          </p:nvPicPr>
          <p:blipFill>
            <a:blip r:embed="rId6"/>
            <a:srcRect/>
            <a:stretch>
              <a:fillRect/>
            </a:stretch>
          </p:blipFill>
          <p:spPr bwMode="auto">
            <a:xfrm>
              <a:off x="8111066" y="4148667"/>
              <a:ext cx="338667" cy="338667"/>
            </a:xfrm>
            <a:prstGeom prst="rect">
              <a:avLst/>
            </a:prstGeom>
            <a:noFill/>
            <a:ln w="9525">
              <a:noFill/>
              <a:miter lim="800000"/>
              <a:headEnd/>
              <a:tailEnd/>
            </a:ln>
            <a:effectLst/>
          </p:spPr>
        </p:pic>
        <p:sp>
          <p:nvSpPr>
            <p:cNvPr id="71" name="TextBox 70"/>
            <p:cNvSpPr txBox="1"/>
            <p:nvPr/>
          </p:nvSpPr>
          <p:spPr>
            <a:xfrm>
              <a:off x="7171396" y="4927603"/>
              <a:ext cx="1828800" cy="211663"/>
            </a:xfrm>
            <a:prstGeom prst="rect">
              <a:avLst/>
            </a:prstGeom>
            <a:noFill/>
            <a:ln>
              <a:noFill/>
              <a:headEnd type="none" w="med" len="med"/>
              <a:tailEnd type="none" w="med" len="med"/>
            </a:ln>
            <a:effectLst/>
          </p:spPr>
          <p:style>
            <a:lnRef idx="1">
              <a:schemeClr val="dk1"/>
            </a:lnRef>
            <a:fillRef idx="2">
              <a:schemeClr val="dk1"/>
            </a:fillRef>
            <a:effectRef idx="1">
              <a:schemeClr val="dk1"/>
            </a:effectRef>
            <a:fontRef idx="minor">
              <a:schemeClr val="dk1"/>
            </a:fontRef>
          </p:style>
          <p:txBody>
            <a:bodyPr vert="horz" wrap="square" lIns="0" tIns="0" rIns="0" bIns="45718" numCol="1" rtlCol="0" anchor="ctr" anchorCtr="0" compatLnSpc="1">
              <a:prstTxWarp prst="textNoShape">
                <a:avLst/>
              </a:prstTxWarp>
            </a:bodyPr>
            <a:lstStyle/>
            <a:p>
              <a:pPr algn="ctr" defTabSz="914099" fontAlgn="base">
                <a:lnSpc>
                  <a:spcPct val="85000"/>
                </a:lnSpc>
                <a:spcBef>
                  <a:spcPct val="0"/>
                </a:spcBef>
                <a:spcAft>
                  <a:spcPct val="0"/>
                </a:spcAft>
              </a:pPr>
              <a:r>
                <a:rPr lang="en-US" sz="1050" dirty="0" smtClean="0">
                  <a:solidFill>
                    <a:schemeClr val="bg1"/>
                  </a:solidFill>
                  <a:latin typeface="Segoe" pitchFamily="34" charset="0"/>
                </a:rPr>
                <a:t>Servers in other sites</a:t>
              </a:r>
              <a:endParaRPr lang="en-US" sz="800" dirty="0" smtClean="0">
                <a:solidFill>
                  <a:schemeClr val="bg1"/>
                </a:solidFill>
                <a:latin typeface="Segoe" pitchFamily="34" charset="0"/>
              </a:endParaRPr>
            </a:p>
          </p:txBody>
        </p:sp>
        <p:sp>
          <p:nvSpPr>
            <p:cNvPr id="72" name="TextBox 71"/>
            <p:cNvSpPr txBox="1"/>
            <p:nvPr/>
          </p:nvSpPr>
          <p:spPr>
            <a:xfrm>
              <a:off x="8365198" y="4309536"/>
              <a:ext cx="575604" cy="634998"/>
            </a:xfrm>
            <a:prstGeom prst="rect">
              <a:avLst/>
            </a:prstGeom>
            <a:noFill/>
            <a:ln>
              <a:noFill/>
              <a:headEnd type="none" w="med" len="med"/>
              <a:tailEnd type="none" w="med" len="med"/>
            </a:ln>
            <a:effectLst/>
          </p:spPr>
          <p:style>
            <a:lnRef idx="1">
              <a:schemeClr val="dk1"/>
            </a:lnRef>
            <a:fillRef idx="2">
              <a:schemeClr val="dk1"/>
            </a:fillRef>
            <a:effectRef idx="1">
              <a:schemeClr val="dk1"/>
            </a:effectRef>
            <a:fontRef idx="minor">
              <a:schemeClr val="dk1"/>
            </a:fontRef>
          </p:style>
          <p:txBody>
            <a:bodyPr vert="horz" wrap="square" lIns="0" tIns="0" rIns="0" bIns="45718" numCol="1" rtlCol="0" anchor="ctr" anchorCtr="0" compatLnSpc="1">
              <a:prstTxWarp prst="textNoShape">
                <a:avLst/>
              </a:prstTxWarp>
            </a:bodyPr>
            <a:lstStyle/>
            <a:p>
              <a:pPr algn="ctr" defTabSz="914099" fontAlgn="base">
                <a:lnSpc>
                  <a:spcPct val="85000"/>
                </a:lnSpc>
                <a:spcBef>
                  <a:spcPct val="0"/>
                </a:spcBef>
                <a:spcAft>
                  <a:spcPct val="0"/>
                </a:spcAft>
              </a:pPr>
              <a:r>
                <a:rPr lang="en-US" sz="900" dirty="0" smtClean="0">
                  <a:solidFill>
                    <a:schemeClr val="bg1"/>
                  </a:solidFill>
                  <a:latin typeface="Segoe" pitchFamily="34" charset="0"/>
                </a:rPr>
                <a:t>Cert distribution Service</a:t>
              </a:r>
              <a:endParaRPr lang="en-US" sz="600" dirty="0" smtClean="0">
                <a:solidFill>
                  <a:schemeClr val="bg1"/>
                </a:solidFill>
                <a:latin typeface="Segoe" pitchFamily="34" charset="0"/>
              </a:endParaRPr>
            </a:p>
          </p:txBody>
        </p:sp>
        <p:sp>
          <p:nvSpPr>
            <p:cNvPr id="73" name="TextBox 72"/>
            <p:cNvSpPr txBox="1"/>
            <p:nvPr/>
          </p:nvSpPr>
          <p:spPr>
            <a:xfrm>
              <a:off x="7577665" y="3716874"/>
              <a:ext cx="1007535" cy="211663"/>
            </a:xfrm>
            <a:prstGeom prst="rect">
              <a:avLst/>
            </a:prstGeom>
            <a:noFill/>
            <a:ln>
              <a:noFill/>
              <a:headEnd type="none" w="med" len="med"/>
              <a:tailEnd type="none" w="med" len="med"/>
            </a:ln>
            <a:effectLst/>
          </p:spPr>
          <p:style>
            <a:lnRef idx="1">
              <a:schemeClr val="dk1"/>
            </a:lnRef>
            <a:fillRef idx="2">
              <a:schemeClr val="dk1"/>
            </a:fillRef>
            <a:effectRef idx="1">
              <a:schemeClr val="dk1"/>
            </a:effectRef>
            <a:fontRef idx="minor">
              <a:schemeClr val="dk1"/>
            </a:fontRef>
          </p:style>
          <p:txBody>
            <a:bodyPr vert="horz" wrap="square" lIns="0" tIns="0" rIns="0" bIns="45718" numCol="1" rtlCol="0" anchor="ctr" anchorCtr="0" compatLnSpc="1">
              <a:prstTxWarp prst="textNoShape">
                <a:avLst/>
              </a:prstTxWarp>
            </a:bodyPr>
            <a:lstStyle/>
            <a:p>
              <a:pPr algn="ctr" defTabSz="914099" fontAlgn="base">
                <a:lnSpc>
                  <a:spcPct val="85000"/>
                </a:lnSpc>
                <a:spcBef>
                  <a:spcPct val="0"/>
                </a:spcBef>
                <a:spcAft>
                  <a:spcPct val="0"/>
                </a:spcAft>
              </a:pPr>
              <a:r>
                <a:rPr lang="en-US" sz="1100" b="1" dirty="0" smtClean="0">
                  <a:solidFill>
                    <a:schemeClr val="bg1"/>
                  </a:solidFill>
                  <a:latin typeface="Segoe" pitchFamily="34" charset="0"/>
                </a:rPr>
                <a:t>2010 CAS/HUB</a:t>
              </a:r>
              <a:endParaRPr lang="en-US" sz="900" b="1" dirty="0" smtClean="0">
                <a:solidFill>
                  <a:schemeClr val="bg1"/>
                </a:solidFill>
                <a:latin typeface="Segoe" pitchFamily="34" charset="0"/>
              </a:endParaRPr>
            </a:p>
          </p:txBody>
        </p:sp>
      </p:grpSp>
      <p:grpSp>
        <p:nvGrpSpPr>
          <p:cNvPr id="6" name="Group 118"/>
          <p:cNvGrpSpPr/>
          <p:nvPr/>
        </p:nvGrpSpPr>
        <p:grpSpPr>
          <a:xfrm>
            <a:off x="555343" y="2565610"/>
            <a:ext cx="1877737" cy="2418604"/>
            <a:chOff x="555343" y="2565610"/>
            <a:chExt cx="1877737" cy="2418604"/>
          </a:xfrm>
        </p:grpSpPr>
        <p:sp>
          <p:nvSpPr>
            <p:cNvPr id="62" name="TextBox 61"/>
            <p:cNvSpPr txBox="1"/>
            <p:nvPr/>
          </p:nvSpPr>
          <p:spPr>
            <a:xfrm>
              <a:off x="603593" y="4177815"/>
              <a:ext cx="1828800" cy="723953"/>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0" tIns="0" rIns="0" bIns="45718" numCol="1" rtlCol="0" anchor="ctr" anchorCtr="0" compatLnSpc="1">
              <a:prstTxWarp prst="textNoShape">
                <a:avLst/>
              </a:prstTxWarp>
            </a:bodyPr>
            <a:lstStyle/>
            <a:p>
              <a:pPr defTabSz="914099" fontAlgn="base">
                <a:lnSpc>
                  <a:spcPct val="85000"/>
                </a:lnSpc>
                <a:spcBef>
                  <a:spcPct val="0"/>
                </a:spcBef>
                <a:spcAft>
                  <a:spcPct val="0"/>
                </a:spcAft>
              </a:pPr>
              <a:endParaRPr lang="en-US" sz="1100" dirty="0">
                <a:solidFill>
                  <a:schemeClr val="bg1"/>
                </a:solidFill>
                <a:latin typeface="Segoe" pitchFamily="34" charset="0"/>
              </a:endParaRPr>
            </a:p>
          </p:txBody>
        </p:sp>
        <p:sp>
          <p:nvSpPr>
            <p:cNvPr id="64" name="TextBox 63"/>
            <p:cNvSpPr txBox="1"/>
            <p:nvPr/>
          </p:nvSpPr>
          <p:spPr>
            <a:xfrm>
              <a:off x="555343" y="4673096"/>
              <a:ext cx="1828800" cy="311118"/>
            </a:xfrm>
            <a:prstGeom prst="rect">
              <a:avLst/>
            </a:prstGeom>
            <a:noFill/>
            <a:ln>
              <a:noFill/>
              <a:headEnd type="none" w="med" len="med"/>
              <a:tailEnd type="none" w="med" len="med"/>
            </a:ln>
            <a:effectLst/>
          </p:spPr>
          <p:style>
            <a:lnRef idx="1">
              <a:schemeClr val="dk1"/>
            </a:lnRef>
            <a:fillRef idx="2">
              <a:schemeClr val="dk1"/>
            </a:fillRef>
            <a:effectRef idx="1">
              <a:schemeClr val="dk1"/>
            </a:effectRef>
            <a:fontRef idx="minor">
              <a:schemeClr val="dk1"/>
            </a:fontRef>
          </p:style>
          <p:txBody>
            <a:bodyPr vert="horz" wrap="square" lIns="0" tIns="0" rIns="0" bIns="45718" numCol="1" rtlCol="0" anchor="ctr" anchorCtr="0" compatLnSpc="1">
              <a:prstTxWarp prst="textNoShape">
                <a:avLst/>
              </a:prstTxWarp>
            </a:bodyPr>
            <a:lstStyle/>
            <a:p>
              <a:pPr algn="ctr" defTabSz="914099" fontAlgn="base">
                <a:lnSpc>
                  <a:spcPct val="85000"/>
                </a:lnSpc>
                <a:spcBef>
                  <a:spcPct val="0"/>
                </a:spcBef>
                <a:spcAft>
                  <a:spcPct val="0"/>
                </a:spcAft>
              </a:pPr>
              <a:r>
                <a:rPr lang="en-US" sz="1100" b="1" dirty="0" smtClean="0">
                  <a:solidFill>
                    <a:schemeClr val="bg1"/>
                  </a:solidFill>
                  <a:latin typeface="Segoe" pitchFamily="34" charset="0"/>
                </a:rPr>
                <a:t>Local cert store</a:t>
              </a:r>
              <a:endParaRPr lang="en-US" sz="900" b="1" dirty="0" smtClean="0">
                <a:solidFill>
                  <a:schemeClr val="bg1"/>
                </a:solidFill>
                <a:latin typeface="Segoe" pitchFamily="34" charset="0"/>
              </a:endParaRPr>
            </a:p>
          </p:txBody>
        </p:sp>
        <p:grpSp>
          <p:nvGrpSpPr>
            <p:cNvPr id="7" name="Group 108"/>
            <p:cNvGrpSpPr/>
            <p:nvPr/>
          </p:nvGrpSpPr>
          <p:grpSpPr>
            <a:xfrm>
              <a:off x="576708" y="2565610"/>
              <a:ext cx="1856372" cy="1613595"/>
              <a:chOff x="576708" y="2565610"/>
              <a:chExt cx="1856372" cy="1613595"/>
            </a:xfrm>
          </p:grpSpPr>
          <p:sp>
            <p:nvSpPr>
              <p:cNvPr id="74" name="TextBox 73"/>
              <p:cNvSpPr txBox="1"/>
              <p:nvPr/>
            </p:nvSpPr>
            <p:spPr>
              <a:xfrm>
                <a:off x="604280" y="2565610"/>
                <a:ext cx="1828800" cy="1613595"/>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0" tIns="0" rIns="0" bIns="45718" numCol="1" rtlCol="0" anchor="ctr" anchorCtr="0" compatLnSpc="1">
                <a:prstTxWarp prst="textNoShape">
                  <a:avLst/>
                </a:prstTxWarp>
              </a:bodyPr>
              <a:lstStyle/>
              <a:p>
                <a:pPr defTabSz="914099" fontAlgn="base">
                  <a:lnSpc>
                    <a:spcPct val="85000"/>
                  </a:lnSpc>
                  <a:spcBef>
                    <a:spcPct val="0"/>
                  </a:spcBef>
                  <a:spcAft>
                    <a:spcPct val="0"/>
                  </a:spcAft>
                </a:pPr>
                <a:endParaRPr lang="en-US" sz="1100" dirty="0">
                  <a:solidFill>
                    <a:schemeClr val="bg1"/>
                  </a:solidFill>
                  <a:latin typeface="Segoe" pitchFamily="34" charset="0"/>
                </a:endParaRPr>
              </a:p>
            </p:txBody>
          </p:sp>
          <p:pic>
            <p:nvPicPr>
              <p:cNvPr id="42" name="Picture 30" descr="Server sm"/>
              <p:cNvPicPr>
                <a:picLocks noChangeAspect="1" noChangeArrowheads="1"/>
              </p:cNvPicPr>
              <p:nvPr/>
            </p:nvPicPr>
            <p:blipFill>
              <a:blip r:embed="rId5" cstate="print"/>
              <a:srcRect/>
              <a:stretch>
                <a:fillRect/>
              </a:stretch>
            </p:blipFill>
            <p:spPr bwMode="auto">
              <a:xfrm>
                <a:off x="1208603" y="2934890"/>
                <a:ext cx="527695" cy="838200"/>
              </a:xfrm>
              <a:prstGeom prst="rect">
                <a:avLst/>
              </a:prstGeom>
              <a:noFill/>
            </p:spPr>
          </p:pic>
          <p:sp>
            <p:nvSpPr>
              <p:cNvPr id="68" name="TextBox 67"/>
              <p:cNvSpPr txBox="1"/>
              <p:nvPr/>
            </p:nvSpPr>
            <p:spPr>
              <a:xfrm>
                <a:off x="576708" y="2705759"/>
                <a:ext cx="1828800" cy="211663"/>
              </a:xfrm>
              <a:prstGeom prst="rect">
                <a:avLst/>
              </a:prstGeom>
              <a:noFill/>
              <a:ln>
                <a:noFill/>
                <a:headEnd type="none" w="med" len="med"/>
                <a:tailEnd type="none" w="med" len="med"/>
              </a:ln>
              <a:effectLst/>
            </p:spPr>
            <p:style>
              <a:lnRef idx="1">
                <a:schemeClr val="dk1"/>
              </a:lnRef>
              <a:fillRef idx="2">
                <a:schemeClr val="dk1"/>
              </a:fillRef>
              <a:effectRef idx="1">
                <a:schemeClr val="dk1"/>
              </a:effectRef>
              <a:fontRef idx="minor">
                <a:schemeClr val="dk1"/>
              </a:fontRef>
            </p:style>
            <p:txBody>
              <a:bodyPr vert="horz" wrap="square" lIns="0" tIns="0" rIns="0" bIns="45718" numCol="1" rtlCol="0" anchor="ctr" anchorCtr="0" compatLnSpc="1">
                <a:prstTxWarp prst="textNoShape">
                  <a:avLst/>
                </a:prstTxWarp>
              </a:bodyPr>
              <a:lstStyle/>
              <a:p>
                <a:pPr algn="ctr" defTabSz="914099" fontAlgn="base">
                  <a:lnSpc>
                    <a:spcPct val="85000"/>
                  </a:lnSpc>
                  <a:spcBef>
                    <a:spcPct val="0"/>
                  </a:spcBef>
                  <a:spcAft>
                    <a:spcPct val="0"/>
                  </a:spcAft>
                </a:pPr>
                <a:r>
                  <a:rPr lang="en-US" sz="1100" b="1" dirty="0" smtClean="0">
                    <a:solidFill>
                      <a:schemeClr val="bg1"/>
                    </a:solidFill>
                    <a:latin typeface="Segoe" pitchFamily="34" charset="0"/>
                  </a:rPr>
                  <a:t>2010 Admin Box</a:t>
                </a:r>
                <a:endParaRPr lang="en-US" sz="900" b="1" dirty="0" smtClean="0">
                  <a:solidFill>
                    <a:schemeClr val="bg1"/>
                  </a:solidFill>
                  <a:latin typeface="Segoe" pitchFamily="34" charset="0"/>
                </a:endParaRPr>
              </a:p>
            </p:txBody>
          </p:sp>
          <p:sp>
            <p:nvSpPr>
              <p:cNvPr id="75" name="TextBox 74"/>
              <p:cNvSpPr txBox="1"/>
              <p:nvPr/>
            </p:nvSpPr>
            <p:spPr>
              <a:xfrm>
                <a:off x="599964" y="3863443"/>
                <a:ext cx="1828800" cy="211663"/>
              </a:xfrm>
              <a:prstGeom prst="rect">
                <a:avLst/>
              </a:prstGeom>
              <a:noFill/>
              <a:ln>
                <a:noFill/>
                <a:headEnd type="none" w="med" len="med"/>
                <a:tailEnd type="none" w="med" len="med"/>
              </a:ln>
              <a:effectLst/>
            </p:spPr>
            <p:style>
              <a:lnRef idx="1">
                <a:schemeClr val="dk1"/>
              </a:lnRef>
              <a:fillRef idx="2">
                <a:schemeClr val="dk1"/>
              </a:fillRef>
              <a:effectRef idx="1">
                <a:schemeClr val="dk1"/>
              </a:effectRef>
              <a:fontRef idx="minor">
                <a:schemeClr val="dk1"/>
              </a:fontRef>
            </p:style>
            <p:txBody>
              <a:bodyPr vert="horz" wrap="square" lIns="0" tIns="0" rIns="0" bIns="45718" numCol="1" rtlCol="0" anchor="ctr" anchorCtr="0" compatLnSpc="1">
                <a:prstTxWarp prst="textNoShape">
                  <a:avLst/>
                </a:prstTxWarp>
              </a:bodyPr>
              <a:lstStyle/>
              <a:p>
                <a:pPr algn="ctr" defTabSz="914099" fontAlgn="base">
                  <a:lnSpc>
                    <a:spcPct val="85000"/>
                  </a:lnSpc>
                  <a:spcBef>
                    <a:spcPct val="0"/>
                  </a:spcBef>
                  <a:spcAft>
                    <a:spcPct val="0"/>
                  </a:spcAft>
                </a:pPr>
                <a:r>
                  <a:rPr lang="en-US" sz="1050" dirty="0" smtClean="0">
                    <a:solidFill>
                      <a:schemeClr val="bg1"/>
                    </a:solidFill>
                    <a:latin typeface="Segoe" pitchFamily="34" charset="0"/>
                  </a:rPr>
                  <a:t>Machine where task is run</a:t>
                </a:r>
                <a:endParaRPr lang="en-US" sz="800" dirty="0" smtClean="0">
                  <a:solidFill>
                    <a:schemeClr val="bg1"/>
                  </a:solidFill>
                  <a:latin typeface="Segoe" pitchFamily="34" charset="0"/>
                </a:endParaRPr>
              </a:p>
            </p:txBody>
          </p:sp>
        </p:grpSp>
      </p:grpSp>
      <p:grpSp>
        <p:nvGrpSpPr>
          <p:cNvPr id="8" name="Group 76"/>
          <p:cNvGrpSpPr/>
          <p:nvPr/>
        </p:nvGrpSpPr>
        <p:grpSpPr>
          <a:xfrm>
            <a:off x="658891" y="4345613"/>
            <a:ext cx="1732616" cy="246221"/>
            <a:chOff x="632514" y="3668605"/>
            <a:chExt cx="1732616" cy="246221"/>
          </a:xfrm>
        </p:grpSpPr>
        <p:sp>
          <p:nvSpPr>
            <p:cNvPr id="85" name="TextBox 84"/>
            <p:cNvSpPr txBox="1"/>
            <p:nvPr/>
          </p:nvSpPr>
          <p:spPr>
            <a:xfrm>
              <a:off x="632514" y="3668605"/>
              <a:ext cx="1732616" cy="246221"/>
            </a:xfrm>
            <a:prstGeom prst="rect">
              <a:avLst/>
            </a:prstGeom>
            <a:ln/>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en-US" sz="1000" dirty="0" smtClean="0"/>
                <a:t>Certificate 1</a:t>
              </a:r>
            </a:p>
          </p:txBody>
        </p:sp>
        <p:pic>
          <p:nvPicPr>
            <p:cNvPr id="116" name="Picture 3" descr="C:\Documents and Settings\Captain\Desktop\Mesh\Clip Art\secure key.png"/>
            <p:cNvPicPr>
              <a:picLocks noChangeAspect="1" noChangeArrowheads="1"/>
            </p:cNvPicPr>
            <p:nvPr/>
          </p:nvPicPr>
          <p:blipFill>
            <a:blip r:embed="rId4">
              <a:duotone>
                <a:prstClr val="black"/>
                <a:schemeClr val="accent4">
                  <a:tint val="45000"/>
                  <a:satMod val="400000"/>
                </a:schemeClr>
              </a:duotone>
            </a:blip>
            <a:srcRect/>
            <a:stretch>
              <a:fillRect/>
            </a:stretch>
          </p:blipFill>
          <p:spPr bwMode="auto">
            <a:xfrm>
              <a:off x="2139308" y="3693858"/>
              <a:ext cx="178918" cy="178918"/>
            </a:xfrm>
            <a:prstGeom prst="rect">
              <a:avLst/>
            </a:prstGeom>
            <a:noFill/>
          </p:spPr>
        </p:pic>
      </p:grpSp>
      <p:sp>
        <p:nvSpPr>
          <p:cNvPr id="76" name="TextBox 75"/>
          <p:cNvSpPr txBox="1"/>
          <p:nvPr/>
        </p:nvSpPr>
        <p:spPr>
          <a:xfrm>
            <a:off x="548302" y="1849820"/>
            <a:ext cx="2335575" cy="523220"/>
          </a:xfrm>
          <a:prstGeom prst="rect">
            <a:avLst/>
          </a:prstGeom>
          <a:noFill/>
        </p:spPr>
        <p:txBody>
          <a:bodyPr wrap="square" rtlCol="0">
            <a:spAutoFit/>
          </a:bodyPr>
          <a:lstStyle/>
          <a:p>
            <a:r>
              <a:rPr lang="en-US" sz="1400" b="1" dirty="0" smtClean="0">
                <a:latin typeface="Courier New" pitchFamily="49" charset="0"/>
                <a:cs typeface="Courier New" pitchFamily="49" charset="0"/>
              </a:rPr>
              <a:t>New-FederationTrust –thumbprint 1</a:t>
            </a:r>
          </a:p>
        </p:txBody>
      </p:sp>
      <p:sp>
        <p:nvSpPr>
          <p:cNvPr id="78" name="TextBox 77"/>
          <p:cNvSpPr txBox="1"/>
          <p:nvPr/>
        </p:nvSpPr>
        <p:spPr>
          <a:xfrm>
            <a:off x="3701416" y="5262199"/>
            <a:ext cx="1828800" cy="723953"/>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0" tIns="0" rIns="0" bIns="45718" numCol="1" rtlCol="0" anchor="ctr" anchorCtr="0" compatLnSpc="1">
            <a:prstTxWarp prst="textNoShape">
              <a:avLst/>
            </a:prstTxWarp>
          </a:bodyPr>
          <a:lstStyle/>
          <a:p>
            <a:pPr defTabSz="914099" fontAlgn="base">
              <a:lnSpc>
                <a:spcPct val="85000"/>
              </a:lnSpc>
              <a:spcBef>
                <a:spcPct val="0"/>
              </a:spcBef>
              <a:spcAft>
                <a:spcPct val="0"/>
              </a:spcAft>
            </a:pPr>
            <a:endParaRPr lang="en-US" sz="1100" dirty="0">
              <a:solidFill>
                <a:schemeClr val="bg1"/>
              </a:solidFill>
              <a:latin typeface="Segoe" pitchFamily="34" charset="0"/>
            </a:endParaRPr>
          </a:p>
        </p:txBody>
      </p:sp>
      <p:sp>
        <p:nvSpPr>
          <p:cNvPr id="79" name="TextBox 78"/>
          <p:cNvSpPr txBox="1"/>
          <p:nvPr/>
        </p:nvSpPr>
        <p:spPr>
          <a:xfrm>
            <a:off x="3653166" y="5757480"/>
            <a:ext cx="1828800" cy="311118"/>
          </a:xfrm>
          <a:prstGeom prst="rect">
            <a:avLst/>
          </a:prstGeom>
          <a:noFill/>
          <a:ln>
            <a:noFill/>
            <a:headEnd type="none" w="med" len="med"/>
            <a:tailEnd type="none" w="med" len="med"/>
          </a:ln>
          <a:effectLst/>
        </p:spPr>
        <p:style>
          <a:lnRef idx="1">
            <a:schemeClr val="dk1"/>
          </a:lnRef>
          <a:fillRef idx="2">
            <a:schemeClr val="dk1"/>
          </a:fillRef>
          <a:effectRef idx="1">
            <a:schemeClr val="dk1"/>
          </a:effectRef>
          <a:fontRef idx="minor">
            <a:schemeClr val="dk1"/>
          </a:fontRef>
        </p:style>
        <p:txBody>
          <a:bodyPr vert="horz" wrap="square" lIns="0" tIns="0" rIns="0" bIns="45718" numCol="1" rtlCol="0" anchor="ctr" anchorCtr="0" compatLnSpc="1">
            <a:prstTxWarp prst="textNoShape">
              <a:avLst/>
            </a:prstTxWarp>
          </a:bodyPr>
          <a:lstStyle/>
          <a:p>
            <a:pPr algn="ctr" defTabSz="914099" fontAlgn="base">
              <a:lnSpc>
                <a:spcPct val="85000"/>
              </a:lnSpc>
              <a:spcBef>
                <a:spcPct val="0"/>
              </a:spcBef>
              <a:spcAft>
                <a:spcPct val="0"/>
              </a:spcAft>
            </a:pPr>
            <a:r>
              <a:rPr lang="en-US" sz="1100" b="1" dirty="0" smtClean="0">
                <a:solidFill>
                  <a:schemeClr val="bg1"/>
                </a:solidFill>
                <a:latin typeface="Segoe" pitchFamily="34" charset="0"/>
              </a:rPr>
              <a:t>Local cert store</a:t>
            </a:r>
            <a:endParaRPr lang="en-US" sz="900" b="1" dirty="0" smtClean="0">
              <a:solidFill>
                <a:schemeClr val="bg1"/>
              </a:solidFill>
              <a:latin typeface="Segoe" pitchFamily="34" charset="0"/>
            </a:endParaRPr>
          </a:p>
        </p:txBody>
      </p:sp>
      <p:grpSp>
        <p:nvGrpSpPr>
          <p:cNvPr id="9" name="Group 79"/>
          <p:cNvGrpSpPr/>
          <p:nvPr/>
        </p:nvGrpSpPr>
        <p:grpSpPr>
          <a:xfrm>
            <a:off x="3756714" y="5429997"/>
            <a:ext cx="1732616" cy="246221"/>
            <a:chOff x="632514" y="3668605"/>
            <a:chExt cx="1732616" cy="246221"/>
          </a:xfrm>
        </p:grpSpPr>
        <p:sp>
          <p:nvSpPr>
            <p:cNvPr id="81" name="TextBox 80"/>
            <p:cNvSpPr txBox="1"/>
            <p:nvPr/>
          </p:nvSpPr>
          <p:spPr>
            <a:xfrm>
              <a:off x="632514" y="3668605"/>
              <a:ext cx="1732616" cy="246221"/>
            </a:xfrm>
            <a:prstGeom prst="rect">
              <a:avLst/>
            </a:prstGeom>
            <a:ln/>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en-US" sz="1000" dirty="0" smtClean="0"/>
                <a:t>Certificate 1</a:t>
              </a:r>
            </a:p>
          </p:txBody>
        </p:sp>
        <p:pic>
          <p:nvPicPr>
            <p:cNvPr id="82" name="Picture 3" descr="C:\Documents and Settings\Captain\Desktop\Mesh\Clip Art\secure key.png"/>
            <p:cNvPicPr>
              <a:picLocks noChangeAspect="1" noChangeArrowheads="1"/>
            </p:cNvPicPr>
            <p:nvPr/>
          </p:nvPicPr>
          <p:blipFill>
            <a:blip r:embed="rId4">
              <a:duotone>
                <a:prstClr val="black"/>
                <a:schemeClr val="accent4">
                  <a:tint val="45000"/>
                  <a:satMod val="400000"/>
                </a:schemeClr>
              </a:duotone>
            </a:blip>
            <a:srcRect/>
            <a:stretch>
              <a:fillRect/>
            </a:stretch>
          </p:blipFill>
          <p:spPr bwMode="auto">
            <a:xfrm>
              <a:off x="2139308" y="3693858"/>
              <a:ext cx="178918" cy="178918"/>
            </a:xfrm>
            <a:prstGeom prst="rect">
              <a:avLst/>
            </a:prstGeom>
            <a:noFill/>
          </p:spPr>
        </p:pic>
      </p:grpSp>
      <p:cxnSp>
        <p:nvCxnSpPr>
          <p:cNvPr id="86" name="Straight Arrow Connector 85"/>
          <p:cNvCxnSpPr/>
          <p:nvPr/>
        </p:nvCxnSpPr>
        <p:spPr>
          <a:xfrm flipV="1">
            <a:off x="2497015" y="1881554"/>
            <a:ext cx="1230923" cy="826477"/>
          </a:xfrm>
          <a:prstGeom prst="straightConnector1">
            <a:avLst/>
          </a:prstGeom>
          <a:ln w="25400">
            <a:solidFill>
              <a:schemeClr val="accent3">
                <a:lumMod val="20000"/>
                <a:lumOff val="80000"/>
              </a:schemeClr>
            </a:solidFill>
            <a:prstDash val="solid"/>
            <a:headEnd type="none"/>
            <a:tailEnd type="arrow"/>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flipV="1">
            <a:off x="2549769" y="2004646"/>
            <a:ext cx="4176346" cy="967154"/>
          </a:xfrm>
          <a:prstGeom prst="straightConnector1">
            <a:avLst/>
          </a:prstGeom>
          <a:ln w="25400">
            <a:solidFill>
              <a:schemeClr val="accent3">
                <a:lumMod val="20000"/>
                <a:lumOff val="80000"/>
              </a:schemeClr>
            </a:solidFill>
            <a:prstDash val="solid"/>
            <a:headEnd type="none"/>
            <a:tailEnd type="arrow"/>
          </a:ln>
        </p:spPr>
        <p:style>
          <a:lnRef idx="1">
            <a:schemeClr val="accent1"/>
          </a:lnRef>
          <a:fillRef idx="0">
            <a:schemeClr val="accent1"/>
          </a:fillRef>
          <a:effectRef idx="0">
            <a:schemeClr val="accent1"/>
          </a:effectRef>
          <a:fontRef idx="minor">
            <a:schemeClr val="tx1"/>
          </a:fontRef>
        </p:style>
      </p:cxnSp>
      <p:sp>
        <p:nvSpPr>
          <p:cNvPr id="91" name="TextBox 90"/>
          <p:cNvSpPr txBox="1"/>
          <p:nvPr/>
        </p:nvSpPr>
        <p:spPr>
          <a:xfrm>
            <a:off x="7168516" y="5282714"/>
            <a:ext cx="1828800" cy="723953"/>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0" tIns="0" rIns="0" bIns="45718" numCol="1" rtlCol="0" anchor="ctr" anchorCtr="0" compatLnSpc="1">
            <a:prstTxWarp prst="textNoShape">
              <a:avLst/>
            </a:prstTxWarp>
          </a:bodyPr>
          <a:lstStyle/>
          <a:p>
            <a:pPr defTabSz="914099" fontAlgn="base">
              <a:lnSpc>
                <a:spcPct val="85000"/>
              </a:lnSpc>
              <a:spcBef>
                <a:spcPct val="0"/>
              </a:spcBef>
              <a:spcAft>
                <a:spcPct val="0"/>
              </a:spcAft>
            </a:pPr>
            <a:endParaRPr lang="en-US" sz="1100" dirty="0">
              <a:solidFill>
                <a:schemeClr val="bg1"/>
              </a:solidFill>
              <a:latin typeface="Segoe" pitchFamily="34" charset="0"/>
            </a:endParaRPr>
          </a:p>
        </p:txBody>
      </p:sp>
      <p:sp>
        <p:nvSpPr>
          <p:cNvPr id="92" name="TextBox 91"/>
          <p:cNvSpPr txBox="1"/>
          <p:nvPr/>
        </p:nvSpPr>
        <p:spPr>
          <a:xfrm>
            <a:off x="7120266" y="5777995"/>
            <a:ext cx="1828800" cy="311118"/>
          </a:xfrm>
          <a:prstGeom prst="rect">
            <a:avLst/>
          </a:prstGeom>
          <a:noFill/>
          <a:ln>
            <a:noFill/>
            <a:headEnd type="none" w="med" len="med"/>
            <a:tailEnd type="none" w="med" len="med"/>
          </a:ln>
          <a:effectLst/>
        </p:spPr>
        <p:style>
          <a:lnRef idx="1">
            <a:schemeClr val="dk1"/>
          </a:lnRef>
          <a:fillRef idx="2">
            <a:schemeClr val="dk1"/>
          </a:fillRef>
          <a:effectRef idx="1">
            <a:schemeClr val="dk1"/>
          </a:effectRef>
          <a:fontRef idx="minor">
            <a:schemeClr val="dk1"/>
          </a:fontRef>
        </p:style>
        <p:txBody>
          <a:bodyPr vert="horz" wrap="square" lIns="0" tIns="0" rIns="0" bIns="45718" numCol="1" rtlCol="0" anchor="ctr" anchorCtr="0" compatLnSpc="1">
            <a:prstTxWarp prst="textNoShape">
              <a:avLst/>
            </a:prstTxWarp>
          </a:bodyPr>
          <a:lstStyle/>
          <a:p>
            <a:pPr algn="ctr" defTabSz="914099" fontAlgn="base">
              <a:lnSpc>
                <a:spcPct val="85000"/>
              </a:lnSpc>
              <a:spcBef>
                <a:spcPct val="0"/>
              </a:spcBef>
              <a:spcAft>
                <a:spcPct val="0"/>
              </a:spcAft>
            </a:pPr>
            <a:r>
              <a:rPr lang="en-US" sz="1100" b="1" dirty="0" smtClean="0">
                <a:solidFill>
                  <a:schemeClr val="bg1"/>
                </a:solidFill>
                <a:latin typeface="Segoe" pitchFamily="34" charset="0"/>
              </a:rPr>
              <a:t>Local cert store</a:t>
            </a:r>
            <a:endParaRPr lang="en-US" sz="900" b="1" dirty="0" smtClean="0">
              <a:solidFill>
                <a:schemeClr val="bg1"/>
              </a:solidFill>
              <a:latin typeface="Segoe" pitchFamily="34" charset="0"/>
            </a:endParaRPr>
          </a:p>
        </p:txBody>
      </p:sp>
      <p:grpSp>
        <p:nvGrpSpPr>
          <p:cNvPr id="10" name="Group 92"/>
          <p:cNvGrpSpPr/>
          <p:nvPr/>
        </p:nvGrpSpPr>
        <p:grpSpPr>
          <a:xfrm>
            <a:off x="7223814" y="5450512"/>
            <a:ext cx="1732616" cy="246221"/>
            <a:chOff x="632514" y="3668605"/>
            <a:chExt cx="1732616" cy="246221"/>
          </a:xfrm>
        </p:grpSpPr>
        <p:sp>
          <p:nvSpPr>
            <p:cNvPr id="94" name="TextBox 93"/>
            <p:cNvSpPr txBox="1"/>
            <p:nvPr/>
          </p:nvSpPr>
          <p:spPr>
            <a:xfrm>
              <a:off x="632514" y="3668605"/>
              <a:ext cx="1732616" cy="246221"/>
            </a:xfrm>
            <a:prstGeom prst="rect">
              <a:avLst/>
            </a:prstGeom>
            <a:ln/>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en-US" sz="1000" dirty="0" smtClean="0"/>
                <a:t>Certificate 1</a:t>
              </a:r>
            </a:p>
          </p:txBody>
        </p:sp>
        <p:pic>
          <p:nvPicPr>
            <p:cNvPr id="95" name="Picture 3" descr="C:\Documents and Settings\Captain\Desktop\Mesh\Clip Art\secure key.png"/>
            <p:cNvPicPr>
              <a:picLocks noChangeAspect="1" noChangeArrowheads="1"/>
            </p:cNvPicPr>
            <p:nvPr/>
          </p:nvPicPr>
          <p:blipFill>
            <a:blip r:embed="rId4">
              <a:duotone>
                <a:prstClr val="black"/>
                <a:schemeClr val="accent4">
                  <a:tint val="45000"/>
                  <a:satMod val="400000"/>
                </a:schemeClr>
              </a:duotone>
            </a:blip>
            <a:srcRect/>
            <a:stretch>
              <a:fillRect/>
            </a:stretch>
          </p:blipFill>
          <p:spPr bwMode="auto">
            <a:xfrm>
              <a:off x="2139308" y="3693858"/>
              <a:ext cx="178918" cy="178918"/>
            </a:xfrm>
            <a:prstGeom prst="rect">
              <a:avLst/>
            </a:prstGeom>
            <a:noFill/>
          </p:spPr>
        </p:pic>
      </p:grpSp>
      <p:cxnSp>
        <p:nvCxnSpPr>
          <p:cNvPr id="99" name="Straight Arrow Connector 98"/>
          <p:cNvCxnSpPr/>
          <p:nvPr/>
        </p:nvCxnSpPr>
        <p:spPr>
          <a:xfrm rot="16200000" flipH="1">
            <a:off x="2202474" y="4084027"/>
            <a:ext cx="1723291" cy="1099037"/>
          </a:xfrm>
          <a:prstGeom prst="straightConnector1">
            <a:avLst/>
          </a:prstGeom>
          <a:ln w="25400">
            <a:solidFill>
              <a:schemeClr val="accent3">
                <a:lumMod val="20000"/>
                <a:lumOff val="80000"/>
              </a:schemeClr>
            </a:solidFill>
            <a:prstDash val="solid"/>
            <a:headEnd type="none"/>
            <a:tailEnd type="arrow"/>
          </a:ln>
        </p:spPr>
        <p:style>
          <a:lnRef idx="1">
            <a:schemeClr val="accent1"/>
          </a:lnRef>
          <a:fillRef idx="0">
            <a:schemeClr val="accent1"/>
          </a:fillRef>
          <a:effectRef idx="0">
            <a:schemeClr val="accent1"/>
          </a:effectRef>
          <a:fontRef idx="minor">
            <a:schemeClr val="tx1"/>
          </a:fontRef>
        </p:style>
      </p:cxnSp>
      <p:sp>
        <p:nvSpPr>
          <p:cNvPr id="102" name="Rectangle 101"/>
          <p:cNvSpPr/>
          <p:nvPr/>
        </p:nvSpPr>
        <p:spPr>
          <a:xfrm>
            <a:off x="190494" y="5020381"/>
            <a:ext cx="2977097" cy="307777"/>
          </a:xfrm>
          <a:prstGeom prst="rect">
            <a:avLst/>
          </a:prstGeom>
        </p:spPr>
        <p:txBody>
          <a:bodyPr wrap="none">
            <a:spAutoFit/>
          </a:bodyPr>
          <a:lstStyle/>
          <a:p>
            <a:r>
              <a:rPr lang="en-US" sz="1400" b="1" dirty="0" smtClean="0">
                <a:latin typeface="Courier New" pitchFamily="49" charset="0"/>
                <a:cs typeface="Courier New" pitchFamily="49" charset="0"/>
              </a:rPr>
              <a:t>Import-</a:t>
            </a:r>
            <a:r>
              <a:rPr lang="en-US" sz="1400" b="1" dirty="0" err="1" smtClean="0">
                <a:latin typeface="Courier New" pitchFamily="49" charset="0"/>
                <a:cs typeface="Courier New" pitchFamily="49" charset="0"/>
              </a:rPr>
              <a:t>ExchangeCertificate</a:t>
            </a:r>
            <a:endParaRPr lang="en-US" sz="1400" b="1" dirty="0">
              <a:latin typeface="Courier New" pitchFamily="49" charset="0"/>
              <a:cs typeface="Courier New" pitchFamily="49" charset="0"/>
            </a:endParaRPr>
          </a:p>
        </p:txBody>
      </p:sp>
      <p:cxnSp>
        <p:nvCxnSpPr>
          <p:cNvPr id="103" name="Straight Arrow Connector 102"/>
          <p:cNvCxnSpPr/>
          <p:nvPr/>
        </p:nvCxnSpPr>
        <p:spPr>
          <a:xfrm>
            <a:off x="5744309" y="4284786"/>
            <a:ext cx="1351083" cy="5860"/>
          </a:xfrm>
          <a:prstGeom prst="straightConnector1">
            <a:avLst/>
          </a:prstGeom>
          <a:ln w="25400">
            <a:solidFill>
              <a:schemeClr val="accent3">
                <a:lumMod val="20000"/>
                <a:lumOff val="80000"/>
              </a:schemeClr>
            </a:solidFill>
            <a:prstDash val="solid"/>
            <a:headEnd type="none"/>
            <a:tailEnd type="arrow"/>
          </a:ln>
        </p:spPr>
        <p:style>
          <a:lnRef idx="1">
            <a:schemeClr val="accent1"/>
          </a:lnRef>
          <a:fillRef idx="0">
            <a:schemeClr val="accent1"/>
          </a:fillRef>
          <a:effectRef idx="0">
            <a:schemeClr val="accent1"/>
          </a:effectRef>
          <a:fontRef idx="minor">
            <a:schemeClr val="tx1"/>
          </a:fontRef>
        </p:style>
      </p:cxnSp>
      <p:sp>
        <p:nvSpPr>
          <p:cNvPr id="106" name="TextBox 105"/>
          <p:cNvSpPr txBox="1"/>
          <p:nvPr/>
        </p:nvSpPr>
        <p:spPr>
          <a:xfrm>
            <a:off x="385187" y="5310138"/>
            <a:ext cx="2514600" cy="461665"/>
          </a:xfrm>
          <a:prstGeom prst="rect">
            <a:avLst/>
          </a:prstGeom>
          <a:noFill/>
        </p:spPr>
        <p:txBody>
          <a:bodyPr wrap="square" rtlCol="0">
            <a:spAutoFit/>
          </a:bodyPr>
          <a:lstStyle/>
          <a:p>
            <a:r>
              <a:rPr lang="en-US" sz="1200" dirty="0" smtClean="0">
                <a:solidFill>
                  <a:schemeClr val="accent1">
                    <a:lumMod val="60000"/>
                    <a:lumOff val="40000"/>
                  </a:schemeClr>
                </a:solidFill>
              </a:rPr>
              <a:t>Imports certificate from a file into the local machine’s certificate store</a:t>
            </a:r>
          </a:p>
        </p:txBody>
      </p:sp>
      <p:cxnSp>
        <p:nvCxnSpPr>
          <p:cNvPr id="122" name="Straight Arrow Connector 121"/>
          <p:cNvCxnSpPr/>
          <p:nvPr/>
        </p:nvCxnSpPr>
        <p:spPr>
          <a:xfrm rot="5400000" flipH="1" flipV="1">
            <a:off x="169983" y="4709748"/>
            <a:ext cx="530472" cy="96715"/>
          </a:xfrm>
          <a:prstGeom prst="straightConnector1">
            <a:avLst/>
          </a:prstGeom>
          <a:ln w="25400">
            <a:solidFill>
              <a:schemeClr val="accent3">
                <a:lumMod val="20000"/>
                <a:lumOff val="80000"/>
              </a:schemeClr>
            </a:solidFill>
            <a:prstDash val="solid"/>
            <a:headEnd type="none"/>
            <a:tailEnd type="arrow"/>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3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8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74"/>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8"/>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79"/>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71"/>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99"/>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172"/>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5"/>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91"/>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92"/>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10"/>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1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61" grpId="0" animBg="1"/>
      <p:bldP spid="63" grpId="0" animBg="1"/>
      <p:bldP spid="132" grpId="0" animBg="1"/>
      <p:bldP spid="137" grpId="0"/>
      <p:bldP spid="170" grpId="0"/>
      <p:bldP spid="171" grpId="0"/>
      <p:bldP spid="172" grpId="0"/>
      <p:bldP spid="174" grpId="0"/>
      <p:bldP spid="76" grpId="0"/>
      <p:bldP spid="78" grpId="0" animBg="1"/>
      <p:bldP spid="79" grpId="0"/>
      <p:bldP spid="91" grpId="0" animBg="1"/>
      <p:bldP spid="92" grpId="0"/>
      <p:bldP spid="102" grpId="0"/>
      <p:bldP spid="10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724400" y="2558142"/>
            <a:ext cx="4876800" cy="830997"/>
          </a:xfrm>
          <a:prstGeom prst="rect">
            <a:avLst/>
          </a:prstGeom>
          <a:noFill/>
        </p:spPr>
        <p:txBody>
          <a:bodyPr wrap="square" rtlCol="0">
            <a:spAutoFit/>
          </a:bodyPr>
          <a:lstStyle/>
          <a:p>
            <a:r>
              <a:rPr lang="en-US" sz="1600" b="1" dirty="0" smtClean="0">
                <a:latin typeface="Courier New" pitchFamily="49" charset="0"/>
                <a:cs typeface="Courier New" pitchFamily="49" charset="0"/>
              </a:rPr>
              <a:t>Set-</a:t>
            </a:r>
            <a:r>
              <a:rPr lang="en-US" sz="1600" b="1" dirty="0" err="1" smtClean="0">
                <a:latin typeface="Courier New" pitchFamily="49" charset="0"/>
                <a:cs typeface="Courier New" pitchFamily="49" charset="0"/>
              </a:rPr>
              <a:t>OrganizationRelationship</a:t>
            </a:r>
            <a:r>
              <a:rPr lang="en-US" sz="1600" b="1" dirty="0" smtClean="0">
                <a:latin typeface="Courier New" pitchFamily="49" charset="0"/>
                <a:cs typeface="Courier New" pitchFamily="49" charset="0"/>
              </a:rPr>
              <a:t> </a:t>
            </a:r>
          </a:p>
          <a:p>
            <a:r>
              <a:rPr lang="en-US" sz="1600" b="1" dirty="0" smtClean="0">
                <a:latin typeface="Courier New" pitchFamily="49" charset="0"/>
                <a:cs typeface="Courier New" pitchFamily="49" charset="0"/>
              </a:rPr>
              <a:t>–FreeBusyAccessEnabled $TRUE</a:t>
            </a:r>
          </a:p>
          <a:p>
            <a:r>
              <a:rPr lang="en-US" sz="1600" b="1" dirty="0" smtClean="0">
                <a:latin typeface="Courier New" pitchFamily="49" charset="0"/>
                <a:cs typeface="Courier New" pitchFamily="49" charset="0"/>
              </a:rPr>
              <a:t>-FreeBusyAccessLevel freebusy</a:t>
            </a:r>
          </a:p>
        </p:txBody>
      </p:sp>
      <p:sp>
        <p:nvSpPr>
          <p:cNvPr id="6" name="TextBox 5"/>
          <p:cNvSpPr txBox="1"/>
          <p:nvPr/>
        </p:nvSpPr>
        <p:spPr>
          <a:xfrm>
            <a:off x="4724400" y="1524000"/>
            <a:ext cx="4114800" cy="861774"/>
          </a:xfrm>
          <a:prstGeom prst="rect">
            <a:avLst/>
          </a:prstGeom>
          <a:noFill/>
        </p:spPr>
        <p:txBody>
          <a:bodyPr wrap="square" rtlCol="0">
            <a:spAutoFit/>
          </a:bodyPr>
          <a:lstStyle/>
          <a:p>
            <a:r>
              <a:rPr lang="en-US" sz="1600" b="1" dirty="0" smtClean="0">
                <a:latin typeface="Courier New" pitchFamily="49" charset="0"/>
                <a:cs typeface="Courier New" pitchFamily="49" charset="0"/>
              </a:rPr>
              <a:t>Get-FederationInformation</a:t>
            </a:r>
          </a:p>
          <a:p>
            <a:r>
              <a:rPr lang="en-US" sz="1600" b="1" dirty="0" smtClean="0">
                <a:latin typeface="Courier New" pitchFamily="49" charset="0"/>
                <a:cs typeface="Courier New" pitchFamily="49" charset="0"/>
              </a:rPr>
              <a:t>   –DomainName contoso.com | </a:t>
            </a:r>
          </a:p>
          <a:p>
            <a:r>
              <a:rPr lang="en-US" sz="1600" b="1" dirty="0" smtClean="0">
                <a:latin typeface="Courier New" pitchFamily="49" charset="0"/>
                <a:cs typeface="Courier New" pitchFamily="49" charset="0"/>
              </a:rPr>
              <a:t>New-OrganizationalRelationship </a:t>
            </a:r>
          </a:p>
        </p:txBody>
      </p:sp>
      <p:sp>
        <p:nvSpPr>
          <p:cNvPr id="7" name="Rounded Rectangle 6"/>
          <p:cNvSpPr/>
          <p:nvPr/>
        </p:nvSpPr>
        <p:spPr bwMode="auto">
          <a:xfrm>
            <a:off x="5638800" y="4986750"/>
            <a:ext cx="1600199" cy="349553"/>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rPr>
              <a:t>contoso.com</a:t>
            </a:r>
          </a:p>
        </p:txBody>
      </p:sp>
      <p:sp>
        <p:nvSpPr>
          <p:cNvPr id="8" name="Rounded Rectangle 7"/>
          <p:cNvSpPr/>
          <p:nvPr/>
        </p:nvSpPr>
        <p:spPr bwMode="auto">
          <a:xfrm>
            <a:off x="1981201" y="4986750"/>
            <a:ext cx="1600199" cy="349553"/>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rPr>
              <a:t>fabrikam.com</a:t>
            </a:r>
          </a:p>
        </p:txBody>
      </p:sp>
      <p:sp>
        <p:nvSpPr>
          <p:cNvPr id="12" name="Title 1"/>
          <p:cNvSpPr>
            <a:spLocks noGrp="1"/>
          </p:cNvSpPr>
          <p:nvPr>
            <p:ph type="title"/>
          </p:nvPr>
        </p:nvSpPr>
        <p:spPr>
          <a:xfrm>
            <a:off x="381000" y="230188"/>
            <a:ext cx="8382000" cy="1052596"/>
          </a:xfrm>
        </p:spPr>
        <p:txBody>
          <a:bodyPr/>
          <a:lstStyle/>
          <a:p>
            <a:r>
              <a:rPr lang="en-US" sz="4400" dirty="0" smtClean="0"/>
              <a:t>Organization Relationship Commands</a:t>
            </a:r>
            <a:br>
              <a:rPr lang="en-US" sz="4400" dirty="0" smtClean="0"/>
            </a:br>
            <a:r>
              <a:rPr lang="en-US" sz="3200" dirty="0" smtClean="0">
                <a:solidFill>
                  <a:schemeClr val="tx2"/>
                </a:solidFill>
              </a:rPr>
              <a:t>Configure Per Organization</a:t>
            </a:r>
            <a:endParaRPr lang="en-US" sz="3200" dirty="0">
              <a:solidFill>
                <a:schemeClr val="tx2"/>
              </a:solidFill>
            </a:endParaRPr>
          </a:p>
        </p:txBody>
      </p:sp>
      <p:sp>
        <p:nvSpPr>
          <p:cNvPr id="13" name="Rectangle 12"/>
          <p:cNvSpPr/>
          <p:nvPr/>
        </p:nvSpPr>
        <p:spPr>
          <a:xfrm>
            <a:off x="795773" y="5443950"/>
            <a:ext cx="7241855" cy="400110"/>
          </a:xfrm>
          <a:prstGeom prst="rect">
            <a:avLst/>
          </a:prstGeom>
        </p:spPr>
        <p:txBody>
          <a:bodyPr wrap="none" lIns="45720">
            <a:spAutoFit/>
          </a:bodyPr>
          <a:lstStyle/>
          <a:p>
            <a:pPr marL="863600" lvl="2" indent="-460375" algn="ctr"/>
            <a:r>
              <a:rPr lang="en-US" sz="2000" dirty="0" smtClean="0"/>
              <a:t>Org-level relationship removes need for individual AD recipients</a:t>
            </a:r>
          </a:p>
        </p:txBody>
      </p:sp>
      <p:cxnSp>
        <p:nvCxnSpPr>
          <p:cNvPr id="15" name="Straight Arrow Connector 14"/>
          <p:cNvCxnSpPr/>
          <p:nvPr/>
        </p:nvCxnSpPr>
        <p:spPr>
          <a:xfrm>
            <a:off x="3657600" y="5139150"/>
            <a:ext cx="1905000" cy="1588"/>
          </a:xfrm>
          <a:prstGeom prst="straightConnector1">
            <a:avLst/>
          </a:prstGeom>
          <a:ln w="25400">
            <a:solidFill>
              <a:schemeClr val="tx1"/>
            </a:solidFill>
            <a:prstDash val="solid"/>
            <a:headEnd type="arrow"/>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724400" y="3570982"/>
            <a:ext cx="4876800" cy="584775"/>
          </a:xfrm>
          <a:prstGeom prst="rect">
            <a:avLst/>
          </a:prstGeom>
          <a:noFill/>
        </p:spPr>
        <p:txBody>
          <a:bodyPr wrap="square" rtlCol="0">
            <a:spAutoFit/>
          </a:bodyPr>
          <a:lstStyle/>
          <a:p>
            <a:r>
              <a:rPr lang="en-US" sz="1600" b="1" dirty="0" smtClean="0">
                <a:latin typeface="Courier New" pitchFamily="49" charset="0"/>
                <a:cs typeface="Courier New" pitchFamily="49" charset="0"/>
              </a:rPr>
              <a:t>Set-</a:t>
            </a:r>
            <a:r>
              <a:rPr lang="en-US" sz="1600" b="1" dirty="0" err="1" smtClean="0">
                <a:latin typeface="Courier New" pitchFamily="49" charset="0"/>
                <a:cs typeface="Courier New" pitchFamily="49" charset="0"/>
              </a:rPr>
              <a:t>OrganizationRelationship</a:t>
            </a:r>
            <a:r>
              <a:rPr lang="en-US" sz="1600" b="1" dirty="0" smtClean="0">
                <a:latin typeface="Courier New" pitchFamily="49" charset="0"/>
                <a:cs typeface="Courier New" pitchFamily="49" charset="0"/>
              </a:rPr>
              <a:t> </a:t>
            </a:r>
          </a:p>
          <a:p>
            <a:r>
              <a:rPr lang="en-US" sz="1600" b="1" dirty="0" smtClean="0">
                <a:latin typeface="Courier New" pitchFamily="49" charset="0"/>
                <a:cs typeface="Courier New" pitchFamily="49" charset="0"/>
              </a:rPr>
              <a:t>-FreeBusyAccessScope department1</a:t>
            </a:r>
          </a:p>
        </p:txBody>
      </p:sp>
      <p:sp>
        <p:nvSpPr>
          <p:cNvPr id="11" name="TextBox 10"/>
          <p:cNvSpPr txBox="1"/>
          <p:nvPr/>
        </p:nvSpPr>
        <p:spPr>
          <a:xfrm>
            <a:off x="3657600" y="5111157"/>
            <a:ext cx="1905000" cy="276999"/>
          </a:xfrm>
          <a:prstGeom prst="rect">
            <a:avLst/>
          </a:prstGeom>
          <a:noFill/>
        </p:spPr>
        <p:txBody>
          <a:bodyPr wrap="square" rtlCol="0">
            <a:spAutoFit/>
          </a:bodyPr>
          <a:lstStyle/>
          <a:p>
            <a:pPr algn="ctr"/>
            <a:r>
              <a:rPr lang="en-US" sz="1200" dirty="0" smtClean="0">
                <a:gradFill>
                  <a:gsLst>
                    <a:gs pos="36000">
                      <a:schemeClr val="tx1"/>
                    </a:gs>
                    <a:gs pos="86000">
                      <a:schemeClr val="tx1"/>
                    </a:gs>
                  </a:gsLst>
                  <a:lin ang="5400000" scaled="0"/>
                </a:gradFill>
              </a:rPr>
              <a:t>orgs</a:t>
            </a:r>
          </a:p>
        </p:txBody>
      </p:sp>
      <p:sp>
        <p:nvSpPr>
          <p:cNvPr id="14" name="Content Placeholder 2"/>
          <p:cNvSpPr txBox="1">
            <a:spLocks/>
          </p:cNvSpPr>
          <p:nvPr/>
        </p:nvSpPr>
        <p:spPr>
          <a:xfrm>
            <a:off x="381000" y="1412874"/>
            <a:ext cx="4160520" cy="4561205"/>
          </a:xfrm>
          <a:prstGeom prst="rect">
            <a:avLst/>
          </a:prstGeom>
        </p:spPr>
        <p:txBody>
          <a:bodyPr/>
          <a:lstStyle/>
          <a:p>
            <a:pPr marL="396875" marR="0" lvl="0" indent="-396875" algn="l" defTabSz="914363" rtl="0" eaLnBrk="1" fontAlgn="auto" latinLnBrk="0" hangingPunct="1">
              <a:lnSpc>
                <a:spcPct val="90000"/>
              </a:lnSpc>
              <a:spcBef>
                <a:spcPct val="20000"/>
              </a:spcBef>
              <a:spcAft>
                <a:spcPts val="0"/>
              </a:spcAft>
              <a:buClrTx/>
              <a:buSzTx/>
              <a:buFontTx/>
              <a:buBlip>
                <a:blip r:embed="rId4"/>
              </a:buBlip>
              <a:tabLst/>
              <a:defRPr/>
            </a:pPr>
            <a:r>
              <a:rPr kumimoji="0" lang="en-US" sz="2400" b="0" i="0" u="none" strike="noStrike" kern="1200" cap="none" spc="0" normalizeH="0" baseline="0" noProof="0" dirty="0" smtClean="0">
                <a:ln>
                  <a:noFill/>
                </a:ln>
                <a:solidFill>
                  <a:srgbClr val="99CC99"/>
                </a:solidFill>
                <a:effectLst/>
                <a:uLnTx/>
                <a:uFillTx/>
                <a:latin typeface="+mn-lt"/>
                <a:ea typeface="+mn-ea"/>
                <a:cs typeface="+mn-cs"/>
              </a:rPr>
              <a:t>Enter External Org Info</a:t>
            </a:r>
          </a:p>
          <a:p>
            <a:pPr marL="914400" marR="0" lvl="1" indent="-396875" algn="l" defTabSz="914363" rtl="0" eaLnBrk="1" fontAlgn="auto" latinLnBrk="0" hangingPunct="1">
              <a:lnSpc>
                <a:spcPct val="90000"/>
              </a:lnSpc>
              <a:spcBef>
                <a:spcPct val="20000"/>
              </a:spcBef>
              <a:spcAft>
                <a:spcPts val="0"/>
              </a:spcAft>
              <a:buClrTx/>
              <a:buSzPct val="90000"/>
              <a:buFontTx/>
              <a:buBlip>
                <a:blip r:embed="rId5"/>
              </a:buBlip>
              <a:tabLst/>
              <a:defRPr/>
            </a:pPr>
            <a:r>
              <a:rPr lang="en-US" sz="2000" dirty="0" smtClean="0">
                <a:solidFill>
                  <a:srgbClr val="99CC99"/>
                </a:solidFill>
              </a:rPr>
              <a:t>Domain name, endpoint</a:t>
            </a:r>
          </a:p>
          <a:p>
            <a:pPr marL="914400" marR="0" lvl="1" indent="-396875" algn="l" defTabSz="914363" rtl="0" eaLnBrk="1" fontAlgn="auto" latinLnBrk="0" hangingPunct="1">
              <a:lnSpc>
                <a:spcPct val="90000"/>
              </a:lnSpc>
              <a:spcBef>
                <a:spcPct val="20000"/>
              </a:spcBef>
              <a:spcAft>
                <a:spcPts val="0"/>
              </a:spcAft>
              <a:buClrTx/>
              <a:buSzPct val="90000"/>
              <a:buFontTx/>
              <a:buBlip>
                <a:blip r:embed="rId5"/>
              </a:buBlip>
              <a:tabLst/>
              <a:defRPr/>
            </a:pPr>
            <a:r>
              <a:rPr kumimoji="0" lang="en-US" sz="2000" b="0" i="0" u="none" strike="noStrike" kern="1200" cap="none" spc="0" normalizeH="0" baseline="0" noProof="0" dirty="0" smtClean="0">
                <a:ln>
                  <a:noFill/>
                </a:ln>
                <a:solidFill>
                  <a:srgbClr val="99CC99"/>
                </a:solidFill>
                <a:effectLst/>
                <a:uLnTx/>
                <a:uFillTx/>
                <a:latin typeface="+mn-lt"/>
                <a:ea typeface="+mn-ea"/>
                <a:cs typeface="+mn-cs"/>
              </a:rPr>
              <a:t>Discover info with cmdlet</a:t>
            </a:r>
          </a:p>
          <a:p>
            <a:pPr marL="396875" marR="0" lvl="0" indent="-396875" algn="l" defTabSz="914363" rtl="0" eaLnBrk="1" fontAlgn="auto" latinLnBrk="0" hangingPunct="1">
              <a:lnSpc>
                <a:spcPct val="90000"/>
              </a:lnSpc>
              <a:spcBef>
                <a:spcPct val="20000"/>
              </a:spcBef>
              <a:spcAft>
                <a:spcPts val="0"/>
              </a:spcAft>
              <a:buClrTx/>
              <a:buSzTx/>
              <a:buFontTx/>
              <a:buBlip>
                <a:blip r:embed="rId4"/>
              </a:buBlip>
              <a:tabLst/>
              <a:defRPr/>
            </a:pPr>
            <a:r>
              <a:rPr kumimoji="0" lang="en-US" sz="2400" b="0" i="0" u="none" strike="noStrike" kern="1200" cap="none" spc="0" normalizeH="0" baseline="0" noProof="0" dirty="0" smtClean="0">
                <a:ln>
                  <a:noFill/>
                </a:ln>
                <a:solidFill>
                  <a:srgbClr val="99CC99"/>
                </a:solidFill>
                <a:effectLst/>
                <a:uLnTx/>
                <a:uFillTx/>
                <a:latin typeface="+mn-lt"/>
                <a:ea typeface="+mn-ea"/>
                <a:cs typeface="+mn-cs"/>
              </a:rPr>
              <a:t>Set the dial</a:t>
            </a:r>
          </a:p>
          <a:p>
            <a:pPr marL="914400" marR="0" lvl="1" indent="-396875" algn="l" defTabSz="914363" rtl="0" eaLnBrk="1" fontAlgn="auto" latinLnBrk="0" hangingPunct="1">
              <a:lnSpc>
                <a:spcPct val="90000"/>
              </a:lnSpc>
              <a:spcBef>
                <a:spcPct val="20000"/>
              </a:spcBef>
              <a:spcAft>
                <a:spcPts val="0"/>
              </a:spcAft>
              <a:buClrTx/>
              <a:buSzPct val="90000"/>
              <a:buFontTx/>
              <a:buBlip>
                <a:blip r:embed="rId5"/>
              </a:buBlip>
              <a:tabLst/>
              <a:defRPr/>
            </a:pPr>
            <a:r>
              <a:rPr kumimoji="0" lang="en-US" sz="2000" b="0" i="0" u="none" strike="noStrike" kern="1200" cap="none" spc="0" normalizeH="0" baseline="0" noProof="0" dirty="0" smtClean="0">
                <a:ln>
                  <a:noFill/>
                </a:ln>
                <a:solidFill>
                  <a:srgbClr val="99CC99"/>
                </a:solidFill>
                <a:effectLst/>
                <a:uLnTx/>
                <a:uFillTx/>
                <a:latin typeface="+mn-lt"/>
                <a:ea typeface="+mn-ea"/>
                <a:cs typeface="+mn-cs"/>
              </a:rPr>
              <a:t>Maximum level of detail</a:t>
            </a:r>
          </a:p>
          <a:p>
            <a:pPr marL="396875" marR="0" lvl="0" indent="-396875" algn="l" defTabSz="914363" rtl="0" eaLnBrk="1" fontAlgn="auto" latinLnBrk="0" hangingPunct="1">
              <a:lnSpc>
                <a:spcPct val="90000"/>
              </a:lnSpc>
              <a:spcBef>
                <a:spcPct val="20000"/>
              </a:spcBef>
              <a:spcAft>
                <a:spcPts val="0"/>
              </a:spcAft>
              <a:buClrTx/>
              <a:buSzTx/>
              <a:buFontTx/>
              <a:buBlip>
                <a:blip r:embed="rId4"/>
              </a:buBlip>
              <a:tabLst/>
              <a:defRPr/>
            </a:pPr>
            <a:r>
              <a:rPr kumimoji="0" lang="en-US" sz="2400" b="0" i="0" u="none" strike="noStrike" kern="1200" cap="none" spc="0" normalizeH="0" baseline="0" noProof="0" dirty="0" smtClean="0">
                <a:ln>
                  <a:noFill/>
                </a:ln>
                <a:solidFill>
                  <a:srgbClr val="99CC99"/>
                </a:solidFill>
                <a:effectLst/>
                <a:uLnTx/>
                <a:uFillTx/>
                <a:latin typeface="+mn-lt"/>
                <a:ea typeface="+mn-ea"/>
                <a:cs typeface="+mn-cs"/>
              </a:rPr>
              <a:t>Scope target users</a:t>
            </a:r>
          </a:p>
          <a:p>
            <a:pPr marL="914400" marR="0" lvl="1" indent="-396875" algn="l" defTabSz="914363" rtl="0" eaLnBrk="1" fontAlgn="auto" latinLnBrk="0" hangingPunct="1">
              <a:lnSpc>
                <a:spcPct val="90000"/>
              </a:lnSpc>
              <a:spcBef>
                <a:spcPct val="20000"/>
              </a:spcBef>
              <a:spcAft>
                <a:spcPts val="0"/>
              </a:spcAft>
              <a:buClrTx/>
              <a:buSzPct val="90000"/>
              <a:buFontTx/>
              <a:buBlip>
                <a:blip r:embed="rId5"/>
              </a:buBlip>
              <a:tabLst/>
              <a:defRPr/>
            </a:pPr>
            <a:r>
              <a:rPr kumimoji="0" lang="en-US" sz="2000" b="0" i="0" u="none" strike="noStrike" kern="1200" cap="none" spc="0" normalizeH="0" baseline="0" noProof="0" dirty="0" smtClean="0">
                <a:ln>
                  <a:noFill/>
                </a:ln>
                <a:solidFill>
                  <a:srgbClr val="99CC99"/>
                </a:solidFill>
                <a:effectLst/>
                <a:uLnTx/>
                <a:uFillTx/>
                <a:latin typeface="+mn-lt"/>
                <a:ea typeface="+mn-ea"/>
                <a:cs typeface="+mn-cs"/>
              </a:rPr>
              <a:t>Specify which users in your org will share their free busy</a:t>
            </a:r>
          </a:p>
          <a:p>
            <a:pPr marL="914400" marR="0" lvl="1" indent="-396875" algn="l" defTabSz="914363" rtl="0" eaLnBrk="1" fontAlgn="auto" latinLnBrk="0" hangingPunct="1">
              <a:lnSpc>
                <a:spcPct val="90000"/>
              </a:lnSpc>
              <a:spcBef>
                <a:spcPct val="20000"/>
              </a:spcBef>
              <a:spcAft>
                <a:spcPts val="0"/>
              </a:spcAft>
              <a:buClrTx/>
              <a:buSzPct val="90000"/>
              <a:buFontTx/>
              <a:buBlip>
                <a:blip r:embed="rId5"/>
              </a:buBlip>
              <a:tabLst/>
              <a:defRPr/>
            </a:pPr>
            <a:r>
              <a:rPr lang="en-US" sz="2000" dirty="0" smtClean="0">
                <a:solidFill>
                  <a:srgbClr val="99CC99"/>
                </a:solidFill>
              </a:rPr>
              <a:t>Does not restrict outbound free busy requests</a:t>
            </a:r>
            <a:endParaRPr kumimoji="0" lang="en-US" sz="2000" b="0" i="0" u="none" strike="noStrike" kern="1200" cap="none" spc="0" normalizeH="0" baseline="0" noProof="0" dirty="0">
              <a:ln>
                <a:noFill/>
              </a:ln>
              <a:solidFill>
                <a:srgbClr val="99CC99"/>
              </a:solidFill>
              <a:effectLst/>
              <a:uLnTx/>
              <a:uFillTx/>
              <a:latin typeface="+mn-lt"/>
              <a:ea typeface="+mn-ea"/>
              <a:cs typeface="+mn-cs"/>
            </a:endParaRPr>
          </a:p>
        </p:txBody>
      </p:sp>
    </p:spTree>
    <p:custDataLst>
      <p:tags r:id="rId1"/>
    </p:custData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13" grpId="0"/>
      <p:bldP spid="10"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34"/>
          <p:cNvSpPr txBox="1"/>
          <p:nvPr/>
        </p:nvSpPr>
        <p:spPr>
          <a:xfrm>
            <a:off x="2362200" y="864393"/>
            <a:ext cx="2362200" cy="2680395"/>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dirty="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p:txBody>
      </p:sp>
      <p:cxnSp>
        <p:nvCxnSpPr>
          <p:cNvPr id="88" name="Straight Arrow Connector 87"/>
          <p:cNvCxnSpPr/>
          <p:nvPr/>
        </p:nvCxnSpPr>
        <p:spPr>
          <a:xfrm flipH="1">
            <a:off x="609600" y="1715988"/>
            <a:ext cx="1676400" cy="1588"/>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381000" y="230188"/>
            <a:ext cx="8382000" cy="609398"/>
          </a:xfrm>
        </p:spPr>
        <p:txBody>
          <a:bodyPr/>
          <a:lstStyle/>
          <a:p>
            <a:r>
              <a:rPr lang="en-US" sz="4400" dirty="0" smtClean="0"/>
              <a:t>Federated Free Busy Access</a:t>
            </a:r>
            <a:endParaRPr lang="en-US" sz="4400" dirty="0"/>
          </a:p>
        </p:txBody>
      </p:sp>
      <p:sp>
        <p:nvSpPr>
          <p:cNvPr id="27" name="TextBox 26"/>
          <p:cNvSpPr txBox="1"/>
          <p:nvPr/>
        </p:nvSpPr>
        <p:spPr>
          <a:xfrm>
            <a:off x="1447800" y="4781650"/>
            <a:ext cx="4343400" cy="1068388"/>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dirty="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p:txBody>
      </p:sp>
      <p:cxnSp>
        <p:nvCxnSpPr>
          <p:cNvPr id="30" name="Straight Arrow Connector 29"/>
          <p:cNvCxnSpPr/>
          <p:nvPr/>
        </p:nvCxnSpPr>
        <p:spPr>
          <a:xfrm rot="16200000" flipH="1">
            <a:off x="2342950" y="4153594"/>
            <a:ext cx="1066800" cy="1588"/>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1981200" y="3781419"/>
            <a:ext cx="1580950" cy="762000"/>
          </a:xfrm>
          <a:prstGeom prst="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0" tIns="45718" rIns="0" bIns="45718" numCol="1" rtlCol="0" anchor="ctr" anchorCtr="0" compatLnSpc="1">
            <a:prstTxWarp prst="textNoShape">
              <a:avLst/>
            </a:prstTxWarp>
          </a:bodyPr>
          <a:lstStyle/>
          <a:p>
            <a:pPr defTabSz="914099" fontAlgn="base">
              <a:lnSpc>
                <a:spcPct val="85000"/>
              </a:lnSpc>
              <a:spcBef>
                <a:spcPct val="0"/>
              </a:spcBef>
              <a:spcAft>
                <a:spcPct val="0"/>
              </a:spcAft>
            </a:pPr>
            <a:r>
              <a:rPr lang="en-US" sz="900" b="1" dirty="0" smtClean="0">
                <a:solidFill>
                  <a:schemeClr val="bg1"/>
                </a:solidFill>
                <a:latin typeface="Segoe" pitchFamily="34" charset="0"/>
              </a:rPr>
              <a:t>  </a:t>
            </a:r>
            <a:r>
              <a:rPr lang="en-US" sz="1100" b="1" dirty="0" smtClean="0">
                <a:solidFill>
                  <a:schemeClr val="bg1"/>
                </a:solidFill>
                <a:latin typeface="Segoe" pitchFamily="34" charset="0"/>
              </a:rPr>
              <a:t>Token request </a:t>
            </a:r>
            <a:endParaRPr lang="en-US" sz="900" b="1" dirty="0" smtClean="0">
              <a:solidFill>
                <a:schemeClr val="bg1"/>
              </a:solidFill>
              <a:latin typeface="Segoe" pitchFamily="34" charset="0"/>
            </a:endParaRPr>
          </a:p>
          <a:p>
            <a:pPr defTabSz="914099" fontAlgn="base">
              <a:lnSpc>
                <a:spcPct val="85000"/>
              </a:lnSpc>
              <a:spcBef>
                <a:spcPct val="0"/>
              </a:spcBef>
              <a:spcAft>
                <a:spcPct val="0"/>
              </a:spcAft>
            </a:pPr>
            <a:r>
              <a:rPr lang="en-US" sz="900" dirty="0" smtClean="0">
                <a:solidFill>
                  <a:schemeClr val="bg1"/>
                </a:solidFill>
                <a:latin typeface="Segoe" pitchFamily="34" charset="0"/>
              </a:rPr>
              <a:t>  Alias: mary@fabrikam.com</a:t>
            </a:r>
          </a:p>
          <a:p>
            <a:pPr defTabSz="914099" fontAlgn="base">
              <a:lnSpc>
                <a:spcPct val="85000"/>
              </a:lnSpc>
              <a:spcBef>
                <a:spcPct val="0"/>
              </a:spcBef>
              <a:spcAft>
                <a:spcPct val="0"/>
              </a:spcAft>
            </a:pPr>
            <a:r>
              <a:rPr lang="en-US" sz="900" dirty="0" smtClean="0">
                <a:solidFill>
                  <a:schemeClr val="bg1"/>
                </a:solidFill>
                <a:latin typeface="Segoe" pitchFamily="34" charset="0"/>
              </a:rPr>
              <a:t>  To: contoso.com</a:t>
            </a:r>
          </a:p>
          <a:p>
            <a:pPr defTabSz="914099" fontAlgn="base">
              <a:lnSpc>
                <a:spcPct val="85000"/>
              </a:lnSpc>
              <a:spcBef>
                <a:spcPct val="0"/>
              </a:spcBef>
              <a:spcAft>
                <a:spcPct val="0"/>
              </a:spcAft>
            </a:pPr>
            <a:r>
              <a:rPr lang="en-US" sz="900" dirty="0" smtClean="0">
                <a:solidFill>
                  <a:schemeClr val="bg1"/>
                </a:solidFill>
                <a:latin typeface="Segoe" pitchFamily="34" charset="0"/>
              </a:rPr>
              <a:t>  For: Free busy</a:t>
            </a:r>
          </a:p>
        </p:txBody>
      </p:sp>
      <p:cxnSp>
        <p:nvCxnSpPr>
          <p:cNvPr id="37" name="Straight Arrow Connector 36"/>
          <p:cNvCxnSpPr/>
          <p:nvPr/>
        </p:nvCxnSpPr>
        <p:spPr>
          <a:xfrm rot="16200000" flipV="1">
            <a:off x="3629519" y="4162425"/>
            <a:ext cx="1066006" cy="794"/>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3638350" y="3781419"/>
            <a:ext cx="1543250" cy="7620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0" tIns="45718" rIns="0" bIns="45718" numCol="1" rtlCol="0" anchor="ctr" anchorCtr="0" compatLnSpc="1">
            <a:prstTxWarp prst="textNoShape">
              <a:avLst/>
            </a:prstTxWarp>
          </a:bodyPr>
          <a:lstStyle/>
          <a:p>
            <a:pPr defTabSz="914099" fontAlgn="base">
              <a:lnSpc>
                <a:spcPct val="85000"/>
              </a:lnSpc>
              <a:spcBef>
                <a:spcPct val="0"/>
              </a:spcBef>
              <a:spcAft>
                <a:spcPct val="0"/>
              </a:spcAft>
            </a:pPr>
            <a:r>
              <a:rPr lang="en-US" sz="900" b="1" dirty="0" smtClean="0">
                <a:solidFill>
                  <a:schemeClr val="bg1"/>
                </a:solidFill>
                <a:latin typeface="Segoe" pitchFamily="34" charset="0"/>
              </a:rPr>
              <a:t>  </a:t>
            </a:r>
            <a:r>
              <a:rPr lang="en-US" sz="1100" b="1" dirty="0" smtClean="0">
                <a:solidFill>
                  <a:schemeClr val="bg1"/>
                </a:solidFill>
                <a:latin typeface="Segoe" pitchFamily="34" charset="0"/>
              </a:rPr>
              <a:t>Federated Token</a:t>
            </a:r>
          </a:p>
          <a:p>
            <a:pPr defTabSz="914099" fontAlgn="base">
              <a:lnSpc>
                <a:spcPct val="85000"/>
              </a:lnSpc>
              <a:spcBef>
                <a:spcPct val="0"/>
              </a:spcBef>
              <a:spcAft>
                <a:spcPct val="0"/>
              </a:spcAft>
            </a:pPr>
            <a:r>
              <a:rPr lang="en-US" sz="900" dirty="0" smtClean="0">
                <a:solidFill>
                  <a:schemeClr val="bg1"/>
                </a:solidFill>
                <a:latin typeface="Segoe" pitchFamily="34" charset="0"/>
              </a:rPr>
              <a:t>  Alias: mary@fabrikam.com</a:t>
            </a:r>
          </a:p>
          <a:p>
            <a:pPr defTabSz="914099" fontAlgn="base">
              <a:lnSpc>
                <a:spcPct val="85000"/>
              </a:lnSpc>
              <a:spcBef>
                <a:spcPct val="0"/>
              </a:spcBef>
              <a:spcAft>
                <a:spcPct val="0"/>
              </a:spcAft>
            </a:pPr>
            <a:r>
              <a:rPr lang="en-US" sz="900" dirty="0" smtClean="0">
                <a:solidFill>
                  <a:schemeClr val="bg1"/>
                </a:solidFill>
                <a:latin typeface="Segoe" pitchFamily="34" charset="0"/>
              </a:rPr>
              <a:t>  To: contoso.com</a:t>
            </a:r>
          </a:p>
          <a:p>
            <a:pPr defTabSz="914099" fontAlgn="base">
              <a:lnSpc>
                <a:spcPct val="85000"/>
              </a:lnSpc>
              <a:spcBef>
                <a:spcPct val="0"/>
              </a:spcBef>
              <a:spcAft>
                <a:spcPct val="0"/>
              </a:spcAft>
            </a:pPr>
            <a:r>
              <a:rPr lang="en-US" sz="900" dirty="0" smtClean="0">
                <a:solidFill>
                  <a:schemeClr val="bg1"/>
                </a:solidFill>
                <a:latin typeface="Segoe" pitchFamily="34" charset="0"/>
              </a:rPr>
              <a:t>  For: Free busy</a:t>
            </a:r>
          </a:p>
        </p:txBody>
      </p:sp>
      <p:sp>
        <p:nvSpPr>
          <p:cNvPr id="34" name="TextBox 33"/>
          <p:cNvSpPr txBox="1"/>
          <p:nvPr/>
        </p:nvSpPr>
        <p:spPr>
          <a:xfrm>
            <a:off x="6858000" y="864393"/>
            <a:ext cx="2057400" cy="2680395"/>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endParaRPr lang="en-US" dirty="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p:txBody>
      </p:sp>
      <p:cxnSp>
        <p:nvCxnSpPr>
          <p:cNvPr id="36" name="Straight Arrow Connector 35"/>
          <p:cNvCxnSpPr/>
          <p:nvPr/>
        </p:nvCxnSpPr>
        <p:spPr>
          <a:xfrm rot="10800000">
            <a:off x="4800601" y="1702594"/>
            <a:ext cx="2011680" cy="1591"/>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4800600" y="1092993"/>
            <a:ext cx="2011680" cy="1588"/>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42" name="Picture 30" descr="Server sm"/>
          <p:cNvPicPr>
            <a:picLocks noChangeAspect="1" noChangeArrowheads="1"/>
          </p:cNvPicPr>
          <p:nvPr/>
        </p:nvPicPr>
        <p:blipFill>
          <a:blip r:embed="rId4" cstate="print"/>
          <a:srcRect/>
          <a:stretch>
            <a:fillRect/>
          </a:stretch>
        </p:blipFill>
        <p:spPr bwMode="auto">
          <a:xfrm>
            <a:off x="3276600" y="1278038"/>
            <a:ext cx="527695" cy="838200"/>
          </a:xfrm>
          <a:prstGeom prst="rect">
            <a:avLst/>
          </a:prstGeom>
          <a:noFill/>
        </p:spPr>
      </p:pic>
      <p:cxnSp>
        <p:nvCxnSpPr>
          <p:cNvPr id="48" name="Straight Arrow Connector 47"/>
          <p:cNvCxnSpPr/>
          <p:nvPr/>
        </p:nvCxnSpPr>
        <p:spPr>
          <a:xfrm>
            <a:off x="609600" y="1092993"/>
            <a:ext cx="1676400" cy="1588"/>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744350" y="864393"/>
            <a:ext cx="1389250" cy="4195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0" tIns="45718" rIns="0" bIns="45718" numCol="1" rtlCol="0" anchor="ctr" anchorCtr="0" compatLnSpc="1">
            <a:prstTxWarp prst="textNoShape">
              <a:avLst/>
            </a:prstTxWarp>
          </a:bodyPr>
          <a:lstStyle/>
          <a:p>
            <a:pPr defTabSz="914099" fontAlgn="base">
              <a:lnSpc>
                <a:spcPct val="85000"/>
              </a:lnSpc>
              <a:spcBef>
                <a:spcPct val="0"/>
              </a:spcBef>
              <a:spcAft>
                <a:spcPct val="0"/>
              </a:spcAft>
            </a:pPr>
            <a:r>
              <a:rPr lang="en-US" sz="1100" dirty="0" smtClean="0">
                <a:solidFill>
                  <a:schemeClr val="bg1"/>
                </a:solidFill>
                <a:latin typeface="Segoe" pitchFamily="34" charset="0"/>
              </a:rPr>
              <a:t>  </a:t>
            </a:r>
            <a:r>
              <a:rPr lang="en-US" sz="1100" b="1" dirty="0" smtClean="0">
                <a:solidFill>
                  <a:schemeClr val="bg1"/>
                </a:solidFill>
                <a:latin typeface="Segoe" pitchFamily="34" charset="0"/>
              </a:rPr>
              <a:t>Free busy request</a:t>
            </a:r>
          </a:p>
          <a:p>
            <a:pPr defTabSz="914099" fontAlgn="base">
              <a:lnSpc>
                <a:spcPct val="85000"/>
              </a:lnSpc>
              <a:spcBef>
                <a:spcPct val="0"/>
              </a:spcBef>
              <a:spcAft>
                <a:spcPct val="0"/>
              </a:spcAft>
            </a:pPr>
            <a:r>
              <a:rPr lang="en-US" sz="900" dirty="0" smtClean="0">
                <a:solidFill>
                  <a:schemeClr val="bg1"/>
                </a:solidFill>
                <a:latin typeface="Segoe" pitchFamily="34" charset="0"/>
              </a:rPr>
              <a:t>  joe@contoso.com</a:t>
            </a:r>
          </a:p>
        </p:txBody>
      </p:sp>
      <p:sp>
        <p:nvSpPr>
          <p:cNvPr id="52" name="TextBox 51"/>
          <p:cNvSpPr txBox="1"/>
          <p:nvPr/>
        </p:nvSpPr>
        <p:spPr>
          <a:xfrm>
            <a:off x="2419150" y="2275841"/>
            <a:ext cx="2819400" cy="1015663"/>
          </a:xfrm>
          <a:prstGeom prst="rect">
            <a:avLst/>
          </a:prstGeom>
          <a:noFill/>
        </p:spPr>
        <p:txBody>
          <a:bodyPr wrap="square" rtlCol="0">
            <a:spAutoFit/>
          </a:bodyPr>
          <a:lstStyle/>
          <a:p>
            <a:r>
              <a:rPr lang="en-US" sz="1200" b="1" dirty="0" smtClean="0"/>
              <a:t>Org-Org relationship</a:t>
            </a:r>
          </a:p>
          <a:p>
            <a:r>
              <a:rPr lang="en-US" sz="1200" dirty="0" smtClean="0"/>
              <a:t>Domain: contoso.com</a:t>
            </a:r>
          </a:p>
          <a:p>
            <a:r>
              <a:rPr lang="en-US" sz="1200" dirty="0" smtClean="0"/>
              <a:t>Endpoint: https://...</a:t>
            </a:r>
          </a:p>
          <a:p>
            <a:r>
              <a:rPr lang="en-US" sz="1200" dirty="0" smtClean="0"/>
              <a:t>…</a:t>
            </a:r>
          </a:p>
          <a:p>
            <a:endParaRPr lang="en-US" sz="1200" dirty="0"/>
          </a:p>
        </p:txBody>
      </p:sp>
      <p:sp>
        <p:nvSpPr>
          <p:cNvPr id="55" name="TextBox 54"/>
          <p:cNvSpPr txBox="1"/>
          <p:nvPr/>
        </p:nvSpPr>
        <p:spPr>
          <a:xfrm>
            <a:off x="2362200" y="897038"/>
            <a:ext cx="2438400" cy="369332"/>
          </a:xfrm>
          <a:prstGeom prst="rect">
            <a:avLst/>
          </a:prstGeom>
          <a:noFill/>
        </p:spPr>
        <p:txBody>
          <a:bodyPr wrap="square" rtlCol="0">
            <a:spAutoFit/>
          </a:bodyPr>
          <a:lstStyle/>
          <a:p>
            <a:pPr algn="ctr"/>
            <a:r>
              <a:rPr lang="en-US" dirty="0" smtClean="0"/>
              <a:t>Fabrikam</a:t>
            </a:r>
            <a:endParaRPr lang="en-US" dirty="0"/>
          </a:p>
        </p:txBody>
      </p:sp>
      <p:sp>
        <p:nvSpPr>
          <p:cNvPr id="56" name="TextBox 55"/>
          <p:cNvSpPr txBox="1"/>
          <p:nvPr/>
        </p:nvSpPr>
        <p:spPr>
          <a:xfrm>
            <a:off x="6629400" y="897038"/>
            <a:ext cx="2438400" cy="369332"/>
          </a:xfrm>
          <a:prstGeom prst="rect">
            <a:avLst/>
          </a:prstGeom>
          <a:noFill/>
        </p:spPr>
        <p:txBody>
          <a:bodyPr wrap="square" rtlCol="0">
            <a:spAutoFit/>
          </a:bodyPr>
          <a:lstStyle/>
          <a:p>
            <a:pPr algn="ctr"/>
            <a:r>
              <a:rPr lang="en-US" dirty="0" smtClean="0"/>
              <a:t>Contoso</a:t>
            </a:r>
            <a:endParaRPr lang="en-US" dirty="0"/>
          </a:p>
        </p:txBody>
      </p:sp>
      <p:sp>
        <p:nvSpPr>
          <p:cNvPr id="57" name="TextBox 56"/>
          <p:cNvSpPr txBox="1"/>
          <p:nvPr/>
        </p:nvSpPr>
        <p:spPr>
          <a:xfrm>
            <a:off x="6924575" y="2249388"/>
            <a:ext cx="2057400" cy="1384995"/>
          </a:xfrm>
          <a:prstGeom prst="rect">
            <a:avLst/>
          </a:prstGeom>
          <a:noFill/>
        </p:spPr>
        <p:txBody>
          <a:bodyPr wrap="square" rtlCol="0">
            <a:spAutoFit/>
          </a:bodyPr>
          <a:lstStyle/>
          <a:p>
            <a:r>
              <a:rPr lang="en-US" sz="1200" b="1" dirty="0" smtClean="0"/>
              <a:t>Org-Org relationship</a:t>
            </a:r>
          </a:p>
          <a:p>
            <a:r>
              <a:rPr lang="en-US" sz="1200" dirty="0" smtClean="0"/>
              <a:t>Domain: fabrikam.com</a:t>
            </a:r>
          </a:p>
          <a:p>
            <a:r>
              <a:rPr lang="en-US" sz="1200" dirty="0" smtClean="0"/>
              <a:t>Freebusy: true</a:t>
            </a:r>
          </a:p>
          <a:p>
            <a:r>
              <a:rPr lang="en-US" sz="1200" dirty="0" smtClean="0"/>
              <a:t>Level: Free busy</a:t>
            </a:r>
          </a:p>
          <a:p>
            <a:r>
              <a:rPr lang="en-US" sz="1200" dirty="0" smtClean="0"/>
              <a:t>Group: Department1</a:t>
            </a:r>
          </a:p>
          <a:p>
            <a:r>
              <a:rPr lang="en-US" sz="1200" dirty="0" smtClean="0"/>
              <a:t>…</a:t>
            </a:r>
          </a:p>
          <a:p>
            <a:endParaRPr lang="en-US" sz="1200" dirty="0"/>
          </a:p>
        </p:txBody>
      </p:sp>
      <p:sp>
        <p:nvSpPr>
          <p:cNvPr id="60" name="TextBox 59"/>
          <p:cNvSpPr txBox="1"/>
          <p:nvPr/>
        </p:nvSpPr>
        <p:spPr>
          <a:xfrm>
            <a:off x="5105400" y="864393"/>
            <a:ext cx="1447800" cy="4195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0" tIns="0" rIns="0" bIns="45718" numCol="1" rtlCol="0" anchor="ctr" anchorCtr="0" compatLnSpc="1">
            <a:prstTxWarp prst="textNoShape">
              <a:avLst/>
            </a:prstTxWarp>
          </a:bodyPr>
          <a:lstStyle/>
          <a:p>
            <a:pPr defTabSz="914099" fontAlgn="base">
              <a:lnSpc>
                <a:spcPct val="85000"/>
              </a:lnSpc>
              <a:spcBef>
                <a:spcPct val="0"/>
              </a:spcBef>
              <a:spcAft>
                <a:spcPct val="0"/>
              </a:spcAft>
            </a:pPr>
            <a:r>
              <a:rPr lang="en-US" sz="1100" dirty="0" smtClean="0">
                <a:solidFill>
                  <a:schemeClr val="bg1"/>
                </a:solidFill>
                <a:latin typeface="Segoe" pitchFamily="34" charset="0"/>
              </a:rPr>
              <a:t>  </a:t>
            </a:r>
            <a:r>
              <a:rPr lang="en-US" sz="1100" b="1" dirty="0" smtClean="0">
                <a:solidFill>
                  <a:schemeClr val="bg1"/>
                </a:solidFill>
                <a:latin typeface="Segoe" pitchFamily="34" charset="0"/>
              </a:rPr>
              <a:t>Free busy request</a:t>
            </a:r>
          </a:p>
          <a:p>
            <a:pPr defTabSz="914099" fontAlgn="base">
              <a:lnSpc>
                <a:spcPct val="85000"/>
              </a:lnSpc>
              <a:spcBef>
                <a:spcPct val="0"/>
              </a:spcBef>
              <a:spcAft>
                <a:spcPct val="0"/>
              </a:spcAft>
            </a:pPr>
            <a:r>
              <a:rPr lang="en-US" sz="900" dirty="0" smtClean="0">
                <a:solidFill>
                  <a:schemeClr val="bg1"/>
                </a:solidFill>
                <a:latin typeface="Segoe" pitchFamily="34" charset="0"/>
              </a:rPr>
              <a:t>  joe@contoso.com</a:t>
            </a:r>
          </a:p>
        </p:txBody>
      </p:sp>
      <p:sp>
        <p:nvSpPr>
          <p:cNvPr id="63" name="TextBox 62"/>
          <p:cNvSpPr txBox="1"/>
          <p:nvPr/>
        </p:nvSpPr>
        <p:spPr>
          <a:xfrm>
            <a:off x="5105400" y="1550193"/>
            <a:ext cx="1447800" cy="4195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0" tIns="45720" rIns="0" bIns="45718" numCol="1" rtlCol="0" anchor="ctr" anchorCtr="0" compatLnSpc="1">
            <a:prstTxWarp prst="textNoShape">
              <a:avLst/>
            </a:prstTxWarp>
          </a:bodyPr>
          <a:lstStyle/>
          <a:p>
            <a:pPr defTabSz="914099" fontAlgn="base">
              <a:lnSpc>
                <a:spcPct val="85000"/>
              </a:lnSpc>
              <a:spcBef>
                <a:spcPct val="0"/>
              </a:spcBef>
              <a:spcAft>
                <a:spcPct val="0"/>
              </a:spcAft>
            </a:pPr>
            <a:r>
              <a:rPr lang="en-US" sz="1100" dirty="0" smtClean="0">
                <a:solidFill>
                  <a:schemeClr val="bg1"/>
                </a:solidFill>
                <a:latin typeface="Segoe" pitchFamily="34" charset="0"/>
              </a:rPr>
              <a:t>  </a:t>
            </a:r>
            <a:r>
              <a:rPr lang="en-US" sz="1100" b="1" dirty="0" smtClean="0">
                <a:solidFill>
                  <a:schemeClr val="bg1"/>
                </a:solidFill>
                <a:latin typeface="Segoe" pitchFamily="34" charset="0"/>
              </a:rPr>
              <a:t>Free busy response</a:t>
            </a:r>
            <a:r>
              <a:rPr lang="en-US" sz="900" b="1" dirty="0" smtClean="0">
                <a:solidFill>
                  <a:schemeClr val="bg1"/>
                </a:solidFill>
                <a:latin typeface="Segoe" pitchFamily="34" charset="0"/>
              </a:rPr>
              <a:t>      </a:t>
            </a:r>
          </a:p>
          <a:p>
            <a:pPr defTabSz="914099" fontAlgn="base">
              <a:lnSpc>
                <a:spcPct val="85000"/>
              </a:lnSpc>
              <a:spcBef>
                <a:spcPct val="0"/>
              </a:spcBef>
              <a:spcAft>
                <a:spcPct val="0"/>
              </a:spcAft>
            </a:pPr>
            <a:r>
              <a:rPr lang="en-US" sz="900" dirty="0" smtClean="0">
                <a:solidFill>
                  <a:schemeClr val="bg1"/>
                </a:solidFill>
                <a:latin typeface="Segoe" pitchFamily="34" charset="0"/>
              </a:rPr>
              <a:t>  joe@contoso.com</a:t>
            </a:r>
          </a:p>
        </p:txBody>
      </p:sp>
      <p:cxnSp>
        <p:nvCxnSpPr>
          <p:cNvPr id="65" name="Straight Arrow Connector 64"/>
          <p:cNvCxnSpPr/>
          <p:nvPr/>
        </p:nvCxnSpPr>
        <p:spPr>
          <a:xfrm rot="5400000">
            <a:off x="1638697" y="2820491"/>
            <a:ext cx="990600" cy="794"/>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67" name="Picture 30" descr="Server sm"/>
          <p:cNvPicPr>
            <a:picLocks noChangeAspect="1" noChangeArrowheads="1"/>
          </p:cNvPicPr>
          <p:nvPr/>
        </p:nvPicPr>
        <p:blipFill>
          <a:blip r:embed="rId4" cstate="print"/>
          <a:srcRect/>
          <a:stretch>
            <a:fillRect/>
          </a:stretch>
        </p:blipFill>
        <p:spPr bwMode="auto">
          <a:xfrm>
            <a:off x="7587200" y="1278038"/>
            <a:ext cx="527695" cy="838200"/>
          </a:xfrm>
          <a:prstGeom prst="rect">
            <a:avLst/>
          </a:prstGeom>
          <a:noFill/>
        </p:spPr>
      </p:pic>
      <p:sp>
        <p:nvSpPr>
          <p:cNvPr id="75" name="TextBox 74"/>
          <p:cNvSpPr txBox="1"/>
          <p:nvPr/>
        </p:nvSpPr>
        <p:spPr>
          <a:xfrm>
            <a:off x="2057400" y="820838"/>
            <a:ext cx="304800" cy="261610"/>
          </a:xfrm>
          <a:prstGeom prst="rect">
            <a:avLst/>
          </a:prstGeom>
          <a:noFill/>
        </p:spPr>
        <p:txBody>
          <a:bodyPr wrap="square" rtlCol="0">
            <a:spAutoFit/>
          </a:bodyPr>
          <a:lstStyle/>
          <a:p>
            <a:pPr algn="ctr"/>
            <a:r>
              <a:rPr lang="en-US" sz="1100" b="1" dirty="0" smtClean="0">
                <a:solidFill>
                  <a:schemeClr val="accent1">
                    <a:lumMod val="60000"/>
                    <a:lumOff val="40000"/>
                  </a:schemeClr>
                </a:solidFill>
              </a:rPr>
              <a:t>1</a:t>
            </a:r>
            <a:endParaRPr lang="en-US" sz="1100" b="1" dirty="0">
              <a:solidFill>
                <a:schemeClr val="accent1">
                  <a:lumMod val="60000"/>
                  <a:lumOff val="40000"/>
                </a:schemeClr>
              </a:solidFill>
            </a:endParaRPr>
          </a:p>
        </p:txBody>
      </p:sp>
      <p:sp>
        <p:nvSpPr>
          <p:cNvPr id="76" name="TextBox 75"/>
          <p:cNvSpPr txBox="1"/>
          <p:nvPr/>
        </p:nvSpPr>
        <p:spPr>
          <a:xfrm>
            <a:off x="1838425" y="2696963"/>
            <a:ext cx="304800" cy="261610"/>
          </a:xfrm>
          <a:prstGeom prst="rect">
            <a:avLst/>
          </a:prstGeom>
          <a:noFill/>
        </p:spPr>
        <p:txBody>
          <a:bodyPr wrap="square" rtlCol="0">
            <a:spAutoFit/>
          </a:bodyPr>
          <a:lstStyle/>
          <a:p>
            <a:pPr algn="ctr"/>
            <a:r>
              <a:rPr lang="en-US" sz="1100" b="1" dirty="0" smtClean="0">
                <a:solidFill>
                  <a:schemeClr val="accent1">
                    <a:lumMod val="60000"/>
                    <a:lumOff val="40000"/>
                  </a:schemeClr>
                </a:solidFill>
              </a:rPr>
              <a:t>2</a:t>
            </a:r>
            <a:endParaRPr lang="en-US" sz="1100" b="1" dirty="0">
              <a:solidFill>
                <a:schemeClr val="accent1">
                  <a:lumMod val="60000"/>
                  <a:lumOff val="40000"/>
                </a:schemeClr>
              </a:solidFill>
            </a:endParaRPr>
          </a:p>
        </p:txBody>
      </p:sp>
      <p:sp>
        <p:nvSpPr>
          <p:cNvPr id="77" name="TextBox 76"/>
          <p:cNvSpPr txBox="1"/>
          <p:nvPr/>
        </p:nvSpPr>
        <p:spPr>
          <a:xfrm>
            <a:off x="2590800" y="3544788"/>
            <a:ext cx="304800" cy="261610"/>
          </a:xfrm>
          <a:prstGeom prst="rect">
            <a:avLst/>
          </a:prstGeom>
          <a:noFill/>
        </p:spPr>
        <p:txBody>
          <a:bodyPr wrap="square" rtlCol="0">
            <a:spAutoFit/>
          </a:bodyPr>
          <a:lstStyle/>
          <a:p>
            <a:pPr algn="ctr"/>
            <a:r>
              <a:rPr lang="en-US" sz="1100" b="1" dirty="0" smtClean="0">
                <a:solidFill>
                  <a:schemeClr val="accent1">
                    <a:lumMod val="60000"/>
                    <a:lumOff val="40000"/>
                  </a:schemeClr>
                </a:solidFill>
              </a:rPr>
              <a:t>3</a:t>
            </a:r>
            <a:endParaRPr lang="en-US" sz="1100" b="1" dirty="0">
              <a:solidFill>
                <a:schemeClr val="accent1">
                  <a:lumMod val="60000"/>
                  <a:lumOff val="40000"/>
                </a:schemeClr>
              </a:solidFill>
            </a:endParaRPr>
          </a:p>
        </p:txBody>
      </p:sp>
      <p:sp>
        <p:nvSpPr>
          <p:cNvPr id="78" name="TextBox 77"/>
          <p:cNvSpPr txBox="1"/>
          <p:nvPr/>
        </p:nvSpPr>
        <p:spPr>
          <a:xfrm>
            <a:off x="4162125" y="3544788"/>
            <a:ext cx="304800" cy="261610"/>
          </a:xfrm>
          <a:prstGeom prst="rect">
            <a:avLst/>
          </a:prstGeom>
          <a:noFill/>
        </p:spPr>
        <p:txBody>
          <a:bodyPr wrap="square" rtlCol="0">
            <a:spAutoFit/>
          </a:bodyPr>
          <a:lstStyle/>
          <a:p>
            <a:pPr algn="ctr"/>
            <a:r>
              <a:rPr lang="en-US" sz="1100" b="1" dirty="0" smtClean="0">
                <a:solidFill>
                  <a:schemeClr val="accent1">
                    <a:lumMod val="60000"/>
                    <a:lumOff val="40000"/>
                  </a:schemeClr>
                </a:solidFill>
              </a:rPr>
              <a:t>4</a:t>
            </a:r>
            <a:endParaRPr lang="en-US" sz="1100" b="1" dirty="0">
              <a:solidFill>
                <a:schemeClr val="accent1">
                  <a:lumMod val="60000"/>
                  <a:lumOff val="40000"/>
                </a:schemeClr>
              </a:solidFill>
            </a:endParaRPr>
          </a:p>
        </p:txBody>
      </p:sp>
      <p:sp>
        <p:nvSpPr>
          <p:cNvPr id="79" name="TextBox 78"/>
          <p:cNvSpPr txBox="1"/>
          <p:nvPr/>
        </p:nvSpPr>
        <p:spPr>
          <a:xfrm>
            <a:off x="4800600" y="825528"/>
            <a:ext cx="304800" cy="261610"/>
          </a:xfrm>
          <a:prstGeom prst="rect">
            <a:avLst/>
          </a:prstGeom>
          <a:noFill/>
        </p:spPr>
        <p:txBody>
          <a:bodyPr wrap="square" rtlCol="0">
            <a:spAutoFit/>
          </a:bodyPr>
          <a:lstStyle/>
          <a:p>
            <a:pPr algn="ctr"/>
            <a:r>
              <a:rPr lang="en-US" sz="1100" b="1" dirty="0" smtClean="0">
                <a:solidFill>
                  <a:schemeClr val="accent1">
                    <a:lumMod val="60000"/>
                    <a:lumOff val="40000"/>
                  </a:schemeClr>
                </a:solidFill>
              </a:rPr>
              <a:t>5</a:t>
            </a:r>
            <a:endParaRPr lang="en-US" sz="1100" b="1" dirty="0">
              <a:solidFill>
                <a:schemeClr val="accent1">
                  <a:lumMod val="60000"/>
                  <a:lumOff val="40000"/>
                </a:schemeClr>
              </a:solidFill>
            </a:endParaRPr>
          </a:p>
        </p:txBody>
      </p:sp>
      <p:sp>
        <p:nvSpPr>
          <p:cNvPr id="80" name="TextBox 79"/>
          <p:cNvSpPr txBox="1"/>
          <p:nvPr/>
        </p:nvSpPr>
        <p:spPr>
          <a:xfrm>
            <a:off x="4800600" y="1411188"/>
            <a:ext cx="304800" cy="261610"/>
          </a:xfrm>
          <a:prstGeom prst="rect">
            <a:avLst/>
          </a:prstGeom>
          <a:noFill/>
        </p:spPr>
        <p:txBody>
          <a:bodyPr wrap="square" rtlCol="0">
            <a:spAutoFit/>
          </a:bodyPr>
          <a:lstStyle/>
          <a:p>
            <a:pPr algn="ctr"/>
            <a:r>
              <a:rPr lang="en-US" sz="1100" b="1" dirty="0" smtClean="0">
                <a:solidFill>
                  <a:schemeClr val="accent1">
                    <a:lumMod val="60000"/>
                    <a:lumOff val="40000"/>
                  </a:schemeClr>
                </a:solidFill>
              </a:rPr>
              <a:t>7</a:t>
            </a:r>
            <a:endParaRPr lang="en-US" sz="1100" b="1" dirty="0">
              <a:solidFill>
                <a:schemeClr val="accent1">
                  <a:lumMod val="60000"/>
                  <a:lumOff val="40000"/>
                </a:schemeClr>
              </a:solidFill>
            </a:endParaRPr>
          </a:p>
        </p:txBody>
      </p:sp>
      <p:sp>
        <p:nvSpPr>
          <p:cNvPr id="81" name="TextBox 80"/>
          <p:cNvSpPr txBox="1"/>
          <p:nvPr/>
        </p:nvSpPr>
        <p:spPr>
          <a:xfrm>
            <a:off x="6448125" y="2401788"/>
            <a:ext cx="304800" cy="261610"/>
          </a:xfrm>
          <a:prstGeom prst="rect">
            <a:avLst/>
          </a:prstGeom>
          <a:noFill/>
        </p:spPr>
        <p:txBody>
          <a:bodyPr wrap="square" rtlCol="0">
            <a:spAutoFit/>
          </a:bodyPr>
          <a:lstStyle/>
          <a:p>
            <a:pPr algn="ctr"/>
            <a:r>
              <a:rPr lang="en-US" sz="1100" b="1" dirty="0" smtClean="0">
                <a:solidFill>
                  <a:schemeClr val="accent1">
                    <a:lumMod val="60000"/>
                    <a:lumOff val="40000"/>
                  </a:schemeClr>
                </a:solidFill>
              </a:rPr>
              <a:t>6</a:t>
            </a:r>
            <a:endParaRPr lang="en-US" sz="1100" b="1" dirty="0">
              <a:solidFill>
                <a:schemeClr val="accent1">
                  <a:lumMod val="60000"/>
                  <a:lumOff val="40000"/>
                </a:schemeClr>
              </a:solidFill>
            </a:endParaRPr>
          </a:p>
        </p:txBody>
      </p:sp>
      <p:cxnSp>
        <p:nvCxnSpPr>
          <p:cNvPr id="82" name="Straight Arrow Connector 81"/>
          <p:cNvCxnSpPr/>
          <p:nvPr/>
        </p:nvCxnSpPr>
        <p:spPr>
          <a:xfrm rot="5400000">
            <a:off x="6439297" y="2591891"/>
            <a:ext cx="533400" cy="794"/>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2057400" y="1357398"/>
            <a:ext cx="304800" cy="261610"/>
          </a:xfrm>
          <a:prstGeom prst="rect">
            <a:avLst/>
          </a:prstGeom>
          <a:noFill/>
        </p:spPr>
        <p:txBody>
          <a:bodyPr wrap="square" rtlCol="0">
            <a:spAutoFit/>
          </a:bodyPr>
          <a:lstStyle/>
          <a:p>
            <a:pPr algn="ctr"/>
            <a:r>
              <a:rPr lang="en-US" sz="1100" b="1" dirty="0" smtClean="0">
                <a:solidFill>
                  <a:schemeClr val="accent1">
                    <a:lumMod val="60000"/>
                    <a:lumOff val="40000"/>
                  </a:schemeClr>
                </a:solidFill>
              </a:rPr>
              <a:t>8</a:t>
            </a:r>
          </a:p>
        </p:txBody>
      </p:sp>
      <p:sp>
        <p:nvSpPr>
          <p:cNvPr id="91" name="TextBox 90"/>
          <p:cNvSpPr txBox="1"/>
          <p:nvPr/>
        </p:nvSpPr>
        <p:spPr>
          <a:xfrm>
            <a:off x="685800" y="2536707"/>
            <a:ext cx="1371600" cy="461665"/>
          </a:xfrm>
          <a:prstGeom prst="rect">
            <a:avLst/>
          </a:prstGeom>
          <a:noFill/>
        </p:spPr>
        <p:txBody>
          <a:bodyPr wrap="square" rtlCol="0">
            <a:spAutoFit/>
          </a:bodyPr>
          <a:lstStyle/>
          <a:p>
            <a:r>
              <a:rPr lang="en-US" sz="1200" dirty="0" smtClean="0">
                <a:solidFill>
                  <a:schemeClr val="accent1">
                    <a:lumMod val="60000"/>
                    <a:lumOff val="40000"/>
                  </a:schemeClr>
                </a:solidFill>
              </a:rPr>
              <a:t>Lookup info for target org</a:t>
            </a:r>
            <a:endParaRPr lang="en-US" sz="1200" dirty="0">
              <a:solidFill>
                <a:schemeClr val="accent1">
                  <a:lumMod val="60000"/>
                  <a:lumOff val="40000"/>
                </a:schemeClr>
              </a:solidFill>
            </a:endParaRPr>
          </a:p>
        </p:txBody>
      </p:sp>
      <p:sp>
        <p:nvSpPr>
          <p:cNvPr id="92" name="TextBox 91"/>
          <p:cNvSpPr txBox="1"/>
          <p:nvPr/>
        </p:nvSpPr>
        <p:spPr>
          <a:xfrm>
            <a:off x="685800" y="3716438"/>
            <a:ext cx="1371600" cy="830997"/>
          </a:xfrm>
          <a:prstGeom prst="rect">
            <a:avLst/>
          </a:prstGeom>
          <a:noFill/>
        </p:spPr>
        <p:txBody>
          <a:bodyPr wrap="square" rtlCol="0">
            <a:spAutoFit/>
          </a:bodyPr>
          <a:lstStyle/>
          <a:p>
            <a:r>
              <a:rPr lang="en-US" sz="1200" dirty="0" smtClean="0">
                <a:solidFill>
                  <a:schemeClr val="accent1">
                    <a:lumMod val="60000"/>
                    <a:lumOff val="40000"/>
                  </a:schemeClr>
                </a:solidFill>
              </a:rPr>
              <a:t>Exchange server submits signed request for token on behalf of user</a:t>
            </a:r>
            <a:endParaRPr lang="en-US" sz="1200" dirty="0">
              <a:solidFill>
                <a:schemeClr val="accent1">
                  <a:lumMod val="60000"/>
                  <a:lumOff val="40000"/>
                </a:schemeClr>
              </a:solidFill>
            </a:endParaRPr>
          </a:p>
        </p:txBody>
      </p:sp>
      <p:sp>
        <p:nvSpPr>
          <p:cNvPr id="93" name="TextBox 92"/>
          <p:cNvSpPr txBox="1"/>
          <p:nvPr/>
        </p:nvSpPr>
        <p:spPr>
          <a:xfrm>
            <a:off x="762000" y="1563588"/>
            <a:ext cx="1447800" cy="4195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0" tIns="45718" rIns="0" bIns="45718" numCol="1" rtlCol="0" anchor="ctr" anchorCtr="0" compatLnSpc="1">
            <a:prstTxWarp prst="textNoShape">
              <a:avLst/>
            </a:prstTxWarp>
          </a:bodyPr>
          <a:lstStyle/>
          <a:p>
            <a:pPr defTabSz="914099" fontAlgn="base">
              <a:lnSpc>
                <a:spcPct val="85000"/>
              </a:lnSpc>
              <a:spcBef>
                <a:spcPct val="0"/>
              </a:spcBef>
              <a:spcAft>
                <a:spcPct val="0"/>
              </a:spcAft>
            </a:pPr>
            <a:r>
              <a:rPr lang="en-US" sz="1100" dirty="0" smtClean="0">
                <a:solidFill>
                  <a:schemeClr val="bg1"/>
                </a:solidFill>
                <a:latin typeface="Segoe" pitchFamily="34" charset="0"/>
              </a:rPr>
              <a:t>  </a:t>
            </a:r>
            <a:r>
              <a:rPr lang="en-US" sz="1100" b="1" dirty="0" smtClean="0">
                <a:solidFill>
                  <a:schemeClr val="bg1"/>
                </a:solidFill>
                <a:latin typeface="Segoe" pitchFamily="34" charset="0"/>
              </a:rPr>
              <a:t>Free busy response</a:t>
            </a:r>
          </a:p>
          <a:p>
            <a:pPr defTabSz="914099" fontAlgn="base">
              <a:lnSpc>
                <a:spcPct val="85000"/>
              </a:lnSpc>
              <a:spcBef>
                <a:spcPct val="0"/>
              </a:spcBef>
              <a:spcAft>
                <a:spcPct val="0"/>
              </a:spcAft>
            </a:pPr>
            <a:r>
              <a:rPr lang="en-US" sz="900" dirty="0" smtClean="0">
                <a:solidFill>
                  <a:schemeClr val="bg1"/>
                </a:solidFill>
                <a:latin typeface="Segoe" pitchFamily="34" charset="0"/>
              </a:rPr>
              <a:t>  joe@contoso.com</a:t>
            </a:r>
          </a:p>
        </p:txBody>
      </p:sp>
      <p:sp>
        <p:nvSpPr>
          <p:cNvPr id="94" name="TextBox 93"/>
          <p:cNvSpPr txBox="1"/>
          <p:nvPr/>
        </p:nvSpPr>
        <p:spPr>
          <a:xfrm>
            <a:off x="5181600" y="3697188"/>
            <a:ext cx="1705337" cy="830997"/>
          </a:xfrm>
          <a:prstGeom prst="rect">
            <a:avLst/>
          </a:prstGeom>
          <a:noFill/>
        </p:spPr>
        <p:txBody>
          <a:bodyPr wrap="square" rtlCol="0">
            <a:spAutoFit/>
          </a:bodyPr>
          <a:lstStyle/>
          <a:p>
            <a:r>
              <a:rPr lang="en-US" sz="1200" dirty="0" smtClean="0">
                <a:solidFill>
                  <a:schemeClr val="accent1">
                    <a:lumMod val="60000"/>
                    <a:lumOff val="40000"/>
                  </a:schemeClr>
                </a:solidFill>
              </a:rPr>
              <a:t>Encrypted token has requestor’s e-mail address, can only be cracked by target org</a:t>
            </a:r>
            <a:endParaRPr lang="en-US" sz="1200" dirty="0">
              <a:solidFill>
                <a:schemeClr val="accent1">
                  <a:lumMod val="60000"/>
                  <a:lumOff val="40000"/>
                </a:schemeClr>
              </a:solidFill>
            </a:endParaRPr>
          </a:p>
        </p:txBody>
      </p:sp>
      <p:sp>
        <p:nvSpPr>
          <p:cNvPr id="95" name="TextBox 94"/>
          <p:cNvSpPr txBox="1"/>
          <p:nvPr/>
        </p:nvSpPr>
        <p:spPr>
          <a:xfrm>
            <a:off x="5181600" y="2348924"/>
            <a:ext cx="1371600" cy="1015663"/>
          </a:xfrm>
          <a:prstGeom prst="rect">
            <a:avLst/>
          </a:prstGeom>
          <a:noFill/>
        </p:spPr>
        <p:txBody>
          <a:bodyPr wrap="square" rtlCol="0">
            <a:spAutoFit/>
          </a:bodyPr>
          <a:lstStyle/>
          <a:p>
            <a:r>
              <a:rPr lang="en-US" sz="1200" dirty="0" smtClean="0">
                <a:solidFill>
                  <a:schemeClr val="accent1">
                    <a:lumMod val="60000"/>
                    <a:lumOff val="40000"/>
                  </a:schemeClr>
                </a:solidFill>
              </a:rPr>
              <a:t>Crack token, lookup info for requesting org, and enforce restrictions</a:t>
            </a:r>
            <a:endParaRPr lang="en-US" sz="1200" dirty="0">
              <a:solidFill>
                <a:schemeClr val="accent1">
                  <a:lumMod val="60000"/>
                  <a:lumOff val="40000"/>
                </a:schemeClr>
              </a:solidFill>
            </a:endParaRPr>
          </a:p>
        </p:txBody>
      </p:sp>
      <p:sp>
        <p:nvSpPr>
          <p:cNvPr id="59" name="TextBox 58"/>
          <p:cNvSpPr txBox="1"/>
          <p:nvPr/>
        </p:nvSpPr>
        <p:spPr>
          <a:xfrm>
            <a:off x="5867400" y="5127507"/>
            <a:ext cx="1752600" cy="646331"/>
          </a:xfrm>
          <a:prstGeom prst="rect">
            <a:avLst/>
          </a:prstGeom>
          <a:noFill/>
        </p:spPr>
        <p:txBody>
          <a:bodyPr wrap="square" rtlCol="0">
            <a:spAutoFit/>
          </a:bodyPr>
          <a:lstStyle/>
          <a:p>
            <a:r>
              <a:rPr lang="en-US" sz="1200" dirty="0" smtClean="0">
                <a:solidFill>
                  <a:schemeClr val="accent1">
                    <a:lumMod val="60000"/>
                    <a:lumOff val="40000"/>
                  </a:schemeClr>
                </a:solidFill>
              </a:rPr>
              <a:t>Signs token and encrypts with target </a:t>
            </a:r>
            <a:r>
              <a:rPr lang="en-US" sz="1200" dirty="0" err="1" smtClean="0">
                <a:solidFill>
                  <a:schemeClr val="accent1">
                    <a:lumMod val="60000"/>
                    <a:lumOff val="40000"/>
                  </a:schemeClr>
                </a:solidFill>
              </a:rPr>
              <a:t>org’s</a:t>
            </a:r>
            <a:r>
              <a:rPr lang="en-US" sz="1200" dirty="0" smtClean="0">
                <a:solidFill>
                  <a:schemeClr val="accent1">
                    <a:lumMod val="60000"/>
                    <a:lumOff val="40000"/>
                  </a:schemeClr>
                </a:solidFill>
              </a:rPr>
              <a:t> </a:t>
            </a:r>
            <a:br>
              <a:rPr lang="en-US" sz="1200" dirty="0" smtClean="0">
                <a:solidFill>
                  <a:schemeClr val="accent1">
                    <a:lumMod val="60000"/>
                    <a:lumOff val="40000"/>
                  </a:schemeClr>
                </a:solidFill>
              </a:rPr>
            </a:br>
            <a:r>
              <a:rPr lang="en-US" sz="1200" dirty="0" smtClean="0">
                <a:solidFill>
                  <a:schemeClr val="accent1">
                    <a:lumMod val="60000"/>
                    <a:lumOff val="40000"/>
                  </a:schemeClr>
                </a:solidFill>
              </a:rPr>
              <a:t>public key </a:t>
            </a:r>
            <a:endParaRPr lang="en-US" sz="1200" dirty="0">
              <a:solidFill>
                <a:schemeClr val="accent1">
                  <a:lumMod val="60000"/>
                  <a:lumOff val="40000"/>
                </a:schemeClr>
              </a:solidFill>
            </a:endParaRPr>
          </a:p>
        </p:txBody>
      </p:sp>
      <p:sp>
        <p:nvSpPr>
          <p:cNvPr id="53" name="TextBox 52"/>
          <p:cNvSpPr txBox="1"/>
          <p:nvPr/>
        </p:nvSpPr>
        <p:spPr>
          <a:xfrm>
            <a:off x="0" y="5019041"/>
            <a:ext cx="1447800" cy="830997"/>
          </a:xfrm>
          <a:prstGeom prst="rect">
            <a:avLst/>
          </a:prstGeom>
          <a:noFill/>
        </p:spPr>
        <p:txBody>
          <a:bodyPr wrap="square" rtlCol="0">
            <a:spAutoFit/>
          </a:bodyPr>
          <a:lstStyle/>
          <a:p>
            <a:r>
              <a:rPr lang="en-US" sz="1200" dirty="0" smtClean="0">
                <a:solidFill>
                  <a:schemeClr val="accent1">
                    <a:lumMod val="60000"/>
                    <a:lumOff val="40000"/>
                  </a:schemeClr>
                </a:solidFill>
              </a:rPr>
              <a:t>Gateway verifies signature, ensures e-mail alias </a:t>
            </a:r>
            <a:br>
              <a:rPr lang="en-US" sz="1200" dirty="0" smtClean="0">
                <a:solidFill>
                  <a:schemeClr val="accent1">
                    <a:lumMod val="60000"/>
                    <a:lumOff val="40000"/>
                  </a:schemeClr>
                </a:solidFill>
              </a:rPr>
            </a:br>
            <a:r>
              <a:rPr lang="en-US" sz="1200" dirty="0" smtClean="0">
                <a:solidFill>
                  <a:schemeClr val="accent1">
                    <a:lumMod val="60000"/>
                    <a:lumOff val="40000"/>
                  </a:schemeClr>
                </a:solidFill>
              </a:rPr>
              <a:t>matches domains</a:t>
            </a:r>
          </a:p>
        </p:txBody>
      </p:sp>
      <p:sp>
        <p:nvSpPr>
          <p:cNvPr id="61" name="TextBox 60"/>
          <p:cNvSpPr txBox="1"/>
          <p:nvPr/>
        </p:nvSpPr>
        <p:spPr>
          <a:xfrm>
            <a:off x="5105400" y="1220126"/>
            <a:ext cx="1447800" cy="226593"/>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0" tIns="45718" rIns="0" bIns="45718" numCol="1" rtlCol="0" anchor="ctr" anchorCtr="0" compatLnSpc="1">
            <a:prstTxWarp prst="textNoShape">
              <a:avLst/>
            </a:prstTxWarp>
          </a:bodyPr>
          <a:lstStyle/>
          <a:p>
            <a:pPr defTabSz="914099" fontAlgn="base">
              <a:lnSpc>
                <a:spcPct val="85000"/>
              </a:lnSpc>
              <a:spcBef>
                <a:spcPct val="0"/>
              </a:spcBef>
              <a:spcAft>
                <a:spcPct val="0"/>
              </a:spcAft>
            </a:pPr>
            <a:r>
              <a:rPr lang="en-US" sz="1100" b="1" dirty="0" smtClean="0">
                <a:solidFill>
                  <a:schemeClr val="bg1"/>
                </a:solidFill>
                <a:latin typeface="Segoe" pitchFamily="34" charset="0"/>
              </a:rPr>
              <a:t>  Federated Token</a:t>
            </a:r>
          </a:p>
        </p:txBody>
      </p:sp>
      <p:pic>
        <p:nvPicPr>
          <p:cNvPr id="66" name="Picture 2" descr="C:\Documents and Settings\Captain\Desktop\Mesh\Clip Art\secure lock.png"/>
          <p:cNvPicPr>
            <a:picLocks noChangeAspect="1" noChangeArrowheads="1"/>
          </p:cNvPicPr>
          <p:nvPr/>
        </p:nvPicPr>
        <p:blipFill>
          <a:blip r:embed="rId5">
            <a:duotone>
              <a:prstClr val="black"/>
              <a:schemeClr val="accent2">
                <a:tint val="45000"/>
                <a:satMod val="400000"/>
              </a:schemeClr>
            </a:duotone>
          </a:blip>
          <a:srcRect/>
          <a:stretch>
            <a:fillRect/>
          </a:stretch>
        </p:blipFill>
        <p:spPr bwMode="auto">
          <a:xfrm>
            <a:off x="5029200" y="4326038"/>
            <a:ext cx="194767" cy="315468"/>
          </a:xfrm>
          <a:prstGeom prst="rect">
            <a:avLst/>
          </a:prstGeom>
          <a:noFill/>
        </p:spPr>
      </p:pic>
      <p:pic>
        <p:nvPicPr>
          <p:cNvPr id="68" name="Picture 2" descr="C:\Documents and Settings\Captain\Desktop\Mesh\Clip Art\secure lock.png"/>
          <p:cNvPicPr>
            <a:picLocks noChangeAspect="1" noChangeArrowheads="1"/>
          </p:cNvPicPr>
          <p:nvPr/>
        </p:nvPicPr>
        <p:blipFill>
          <a:blip r:embed="rId5">
            <a:duotone>
              <a:prstClr val="black"/>
              <a:schemeClr val="accent2">
                <a:tint val="45000"/>
                <a:satMod val="400000"/>
              </a:schemeClr>
            </a:duotone>
          </a:blip>
          <a:srcRect/>
          <a:stretch>
            <a:fillRect/>
          </a:stretch>
        </p:blipFill>
        <p:spPr bwMode="auto">
          <a:xfrm>
            <a:off x="6400800" y="1201838"/>
            <a:ext cx="194767" cy="315468"/>
          </a:xfrm>
          <a:prstGeom prst="rect">
            <a:avLst/>
          </a:prstGeom>
          <a:noFill/>
        </p:spPr>
      </p:pic>
      <p:sp>
        <p:nvSpPr>
          <p:cNvPr id="70" name="TextBox 69"/>
          <p:cNvSpPr txBox="1"/>
          <p:nvPr/>
        </p:nvSpPr>
        <p:spPr>
          <a:xfrm>
            <a:off x="2008095" y="4783238"/>
            <a:ext cx="3124200" cy="369332"/>
          </a:xfrm>
          <a:prstGeom prst="rect">
            <a:avLst/>
          </a:prstGeom>
          <a:noFill/>
        </p:spPr>
        <p:txBody>
          <a:bodyPr wrap="square" rtlCol="0">
            <a:spAutoFit/>
          </a:bodyPr>
          <a:lstStyle/>
          <a:p>
            <a:pPr algn="ctr"/>
            <a:r>
              <a:rPr lang="en-US" dirty="0" smtClean="0"/>
              <a:t>MS Federation Gateway</a:t>
            </a:r>
            <a:endParaRPr lang="en-US" dirty="0"/>
          </a:p>
        </p:txBody>
      </p:sp>
      <p:pic>
        <p:nvPicPr>
          <p:cNvPr id="72" name="Picture 3" descr="C:\Documents and Settings\Captain\Desktop\Mesh\Clip Art\secure key.png"/>
          <p:cNvPicPr>
            <a:picLocks noChangeAspect="1" noChangeArrowheads="1"/>
          </p:cNvPicPr>
          <p:nvPr/>
        </p:nvPicPr>
        <p:blipFill>
          <a:blip r:embed="rId6">
            <a:duotone>
              <a:prstClr val="black"/>
              <a:schemeClr val="accent2">
                <a:tint val="45000"/>
                <a:satMod val="400000"/>
              </a:schemeClr>
            </a:duotone>
          </a:blip>
          <a:srcRect/>
          <a:stretch>
            <a:fillRect/>
          </a:stretch>
        </p:blipFill>
        <p:spPr bwMode="auto">
          <a:xfrm>
            <a:off x="8001000" y="1811438"/>
            <a:ext cx="268376" cy="268376"/>
          </a:xfrm>
          <a:prstGeom prst="rect">
            <a:avLst/>
          </a:prstGeom>
          <a:noFill/>
        </p:spPr>
      </p:pic>
      <p:pic>
        <p:nvPicPr>
          <p:cNvPr id="73" name="Picture 3" descr="C:\Documents and Settings\Captain\Desktop\Mesh\Clip Art\secure key.png"/>
          <p:cNvPicPr>
            <a:picLocks noChangeAspect="1" noChangeArrowheads="1"/>
          </p:cNvPicPr>
          <p:nvPr/>
        </p:nvPicPr>
        <p:blipFill>
          <a:blip r:embed="rId6">
            <a:duotone>
              <a:prstClr val="black"/>
              <a:schemeClr val="accent4">
                <a:tint val="45000"/>
                <a:satMod val="400000"/>
              </a:schemeClr>
            </a:duotone>
          </a:blip>
          <a:srcRect/>
          <a:stretch>
            <a:fillRect/>
          </a:stretch>
        </p:blipFill>
        <p:spPr bwMode="auto">
          <a:xfrm>
            <a:off x="3657600" y="1811438"/>
            <a:ext cx="268376" cy="268376"/>
          </a:xfrm>
          <a:prstGeom prst="rect">
            <a:avLst/>
          </a:prstGeom>
          <a:noFill/>
        </p:spPr>
      </p:pic>
      <p:pic>
        <p:nvPicPr>
          <p:cNvPr id="74" name="Picture 3" descr="C:\Documents and Settings\Captain\Desktop\Mesh\Clip Art\secure key.png"/>
          <p:cNvPicPr>
            <a:picLocks noChangeAspect="1" noChangeArrowheads="1"/>
          </p:cNvPicPr>
          <p:nvPr/>
        </p:nvPicPr>
        <p:blipFill>
          <a:blip r:embed="rId6">
            <a:duotone>
              <a:prstClr val="black"/>
              <a:schemeClr val="accent3">
                <a:tint val="45000"/>
                <a:satMod val="400000"/>
              </a:schemeClr>
            </a:duotone>
          </a:blip>
          <a:srcRect/>
          <a:stretch>
            <a:fillRect/>
          </a:stretch>
        </p:blipFill>
        <p:spPr bwMode="auto">
          <a:xfrm>
            <a:off x="4913224" y="4850473"/>
            <a:ext cx="268376" cy="268376"/>
          </a:xfrm>
          <a:prstGeom prst="rect">
            <a:avLst/>
          </a:prstGeom>
          <a:noFill/>
        </p:spPr>
      </p:pic>
      <p:grpSp>
        <p:nvGrpSpPr>
          <p:cNvPr id="3" name="Group 82"/>
          <p:cNvGrpSpPr/>
          <p:nvPr/>
        </p:nvGrpSpPr>
        <p:grpSpPr>
          <a:xfrm>
            <a:off x="1547282" y="5240438"/>
            <a:ext cx="2415118" cy="457200"/>
            <a:chOff x="2748113" y="3581400"/>
            <a:chExt cx="2804653" cy="457200"/>
          </a:xfrm>
        </p:grpSpPr>
        <p:sp>
          <p:nvSpPr>
            <p:cNvPr id="84" name="Rounded Rectangle 83"/>
            <p:cNvSpPr/>
            <p:nvPr/>
          </p:nvSpPr>
          <p:spPr bwMode="auto">
            <a:xfrm>
              <a:off x="2748113" y="3581400"/>
              <a:ext cx="2285999" cy="4572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p:txBody>
        </p:sp>
        <p:sp>
          <p:nvSpPr>
            <p:cNvPr id="85" name="TextBox 84"/>
            <p:cNvSpPr txBox="1"/>
            <p:nvPr/>
          </p:nvSpPr>
          <p:spPr>
            <a:xfrm>
              <a:off x="3190566" y="3581400"/>
              <a:ext cx="2362200" cy="400110"/>
            </a:xfrm>
            <a:prstGeom prst="rect">
              <a:avLst/>
            </a:prstGeom>
            <a:noFill/>
            <a:ln>
              <a:noFill/>
            </a:ln>
          </p:spPr>
          <p:txBody>
            <a:bodyPr wrap="square" rtlCol="0">
              <a:spAutoFit/>
            </a:bodyPr>
            <a:lstStyle/>
            <a:p>
              <a:r>
                <a:rPr lang="en-US" sz="1000" dirty="0" smtClean="0"/>
                <a:t>Organization Id: C293…</a:t>
              </a:r>
            </a:p>
            <a:p>
              <a:r>
                <a:rPr lang="en-US" sz="1000" dirty="0" smtClean="0"/>
                <a:t>Domains: fabrikam.com </a:t>
              </a:r>
              <a:endParaRPr lang="en-US" sz="1000" dirty="0"/>
            </a:p>
          </p:txBody>
        </p:sp>
        <p:pic>
          <p:nvPicPr>
            <p:cNvPr id="86" name="Picture 3" descr="C:\Documents and Settings\Captain\Desktop\Mesh\Clip Art\secure key.png"/>
            <p:cNvPicPr>
              <a:picLocks noChangeAspect="1" noChangeArrowheads="1"/>
            </p:cNvPicPr>
            <p:nvPr/>
          </p:nvPicPr>
          <p:blipFill>
            <a:blip r:embed="rId6">
              <a:duotone>
                <a:schemeClr val="accent4">
                  <a:shade val="45000"/>
                  <a:satMod val="135000"/>
                </a:schemeClr>
                <a:prstClr val="white"/>
              </a:duotone>
            </a:blip>
            <a:srcRect/>
            <a:stretch>
              <a:fillRect/>
            </a:stretch>
          </p:blipFill>
          <p:spPr bwMode="auto">
            <a:xfrm>
              <a:off x="2912805" y="3657600"/>
              <a:ext cx="268377" cy="268376"/>
            </a:xfrm>
            <a:prstGeom prst="rect">
              <a:avLst/>
            </a:prstGeom>
            <a:noFill/>
          </p:spPr>
        </p:pic>
      </p:grpSp>
      <p:sp>
        <p:nvSpPr>
          <p:cNvPr id="89" name="TextBox 88"/>
          <p:cNvSpPr txBox="1"/>
          <p:nvPr/>
        </p:nvSpPr>
        <p:spPr>
          <a:xfrm>
            <a:off x="2667000" y="1582838"/>
            <a:ext cx="734568" cy="307777"/>
          </a:xfrm>
          <a:prstGeom prst="rect">
            <a:avLst/>
          </a:prstGeom>
          <a:noFill/>
        </p:spPr>
        <p:txBody>
          <a:bodyPr wrap="square" rtlCol="0">
            <a:spAutoFit/>
          </a:bodyPr>
          <a:lstStyle/>
          <a:p>
            <a:pPr algn="ctr"/>
            <a:r>
              <a:rPr lang="en-US" sz="1400" dirty="0" smtClean="0">
                <a:effectLst>
                  <a:outerShdw blurRad="38100" dist="38100" dir="2700000" algn="tl">
                    <a:srgbClr val="000000">
                      <a:alpha val="43137"/>
                    </a:srgbClr>
                  </a:outerShdw>
                </a:effectLst>
              </a:rPr>
              <a:t>CAS</a:t>
            </a:r>
          </a:p>
        </p:txBody>
      </p:sp>
      <p:sp>
        <p:nvSpPr>
          <p:cNvPr id="96" name="TextBox 95"/>
          <p:cNvSpPr txBox="1"/>
          <p:nvPr/>
        </p:nvSpPr>
        <p:spPr>
          <a:xfrm>
            <a:off x="6961632" y="1582838"/>
            <a:ext cx="734568" cy="307777"/>
          </a:xfrm>
          <a:prstGeom prst="rect">
            <a:avLst/>
          </a:prstGeom>
          <a:noFill/>
        </p:spPr>
        <p:txBody>
          <a:bodyPr wrap="square" rtlCol="0">
            <a:spAutoFit/>
          </a:bodyPr>
          <a:lstStyle/>
          <a:p>
            <a:pPr algn="ctr"/>
            <a:r>
              <a:rPr lang="en-US" sz="1400" dirty="0" smtClean="0">
                <a:effectLst>
                  <a:outerShdw blurRad="38100" dist="38100" dir="2700000" algn="tl">
                    <a:srgbClr val="000000">
                      <a:alpha val="43137"/>
                    </a:srgbClr>
                  </a:outerShdw>
                </a:effectLst>
              </a:rPr>
              <a:t>CAS</a:t>
            </a:r>
          </a:p>
        </p:txBody>
      </p:sp>
      <p:grpSp>
        <p:nvGrpSpPr>
          <p:cNvPr id="4" name="Group 96"/>
          <p:cNvGrpSpPr/>
          <p:nvPr/>
        </p:nvGrpSpPr>
        <p:grpSpPr>
          <a:xfrm>
            <a:off x="3657600" y="5240438"/>
            <a:ext cx="2414016" cy="457200"/>
            <a:chOff x="3429000" y="2667000"/>
            <a:chExt cx="2743200" cy="685800"/>
          </a:xfrm>
        </p:grpSpPr>
        <p:sp>
          <p:nvSpPr>
            <p:cNvPr id="98" name="Rounded Rectangle 97"/>
            <p:cNvSpPr/>
            <p:nvPr/>
          </p:nvSpPr>
          <p:spPr bwMode="auto">
            <a:xfrm>
              <a:off x="3429000" y="2667000"/>
              <a:ext cx="2286000" cy="6858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p:txBody>
        </p:sp>
        <p:sp>
          <p:nvSpPr>
            <p:cNvPr id="99" name="TextBox 98"/>
            <p:cNvSpPr txBox="1"/>
            <p:nvPr/>
          </p:nvSpPr>
          <p:spPr>
            <a:xfrm>
              <a:off x="3810000" y="2667000"/>
              <a:ext cx="2362200" cy="430887"/>
            </a:xfrm>
            <a:prstGeom prst="rect">
              <a:avLst/>
            </a:prstGeom>
            <a:noFill/>
            <a:ln>
              <a:noFill/>
            </a:ln>
          </p:spPr>
          <p:txBody>
            <a:bodyPr wrap="square" rtlCol="0">
              <a:spAutoFit/>
            </a:bodyPr>
            <a:lstStyle/>
            <a:p>
              <a:r>
                <a:rPr lang="en-US" sz="1050" dirty="0" smtClean="0"/>
                <a:t>Organization Id: A154…</a:t>
              </a:r>
            </a:p>
            <a:p>
              <a:r>
                <a:rPr lang="en-US" sz="1050" dirty="0" smtClean="0"/>
                <a:t>Domains: contoso.com </a:t>
              </a:r>
              <a:endParaRPr lang="en-US" sz="1050" dirty="0"/>
            </a:p>
          </p:txBody>
        </p:sp>
      </p:grpSp>
      <p:pic>
        <p:nvPicPr>
          <p:cNvPr id="102" name="Picture 3" descr="C:\Documents and Settings\Captain\Desktop\Mesh\Clip Art\secure key.png"/>
          <p:cNvPicPr>
            <a:picLocks noChangeAspect="1" noChangeArrowheads="1"/>
          </p:cNvPicPr>
          <p:nvPr/>
        </p:nvPicPr>
        <p:blipFill>
          <a:blip r:embed="rId6">
            <a:duotone>
              <a:schemeClr val="accent2">
                <a:shade val="45000"/>
                <a:satMod val="135000"/>
              </a:schemeClr>
              <a:prstClr val="white"/>
            </a:duotone>
          </a:blip>
          <a:srcRect/>
          <a:stretch>
            <a:fillRect/>
          </a:stretch>
        </p:blipFill>
        <p:spPr bwMode="auto">
          <a:xfrm>
            <a:off x="3733800" y="5316638"/>
            <a:ext cx="268376" cy="268376"/>
          </a:xfrm>
          <a:prstGeom prst="rect">
            <a:avLst/>
          </a:prstGeom>
          <a:noFill/>
        </p:spPr>
      </p:pic>
      <p:sp>
        <p:nvSpPr>
          <p:cNvPr id="103" name="Rounded Rectangle 102"/>
          <p:cNvSpPr/>
          <p:nvPr/>
        </p:nvSpPr>
        <p:spPr bwMode="auto">
          <a:xfrm>
            <a:off x="76200" y="897038"/>
            <a:ext cx="533400" cy="349553"/>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1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rPr>
              <a:t>Mary</a:t>
            </a:r>
          </a:p>
        </p:txBody>
      </p:sp>
      <p:pic>
        <p:nvPicPr>
          <p:cNvPr id="44" name="Picture 2"/>
          <p:cNvPicPr>
            <a:picLocks noChangeAspect="1" noChangeArrowheads="1"/>
          </p:cNvPicPr>
          <p:nvPr/>
        </p:nvPicPr>
        <p:blipFill>
          <a:blip r:embed="rId7" cstate="print"/>
          <a:srcRect/>
          <a:stretch>
            <a:fillRect/>
          </a:stretch>
        </p:blipFill>
        <p:spPr bwMode="auto">
          <a:xfrm>
            <a:off x="457200" y="1201838"/>
            <a:ext cx="204272" cy="194697"/>
          </a:xfrm>
          <a:prstGeom prst="rect">
            <a:avLst/>
          </a:prstGeom>
          <a:noFill/>
          <a:ln w="9525">
            <a:noFill/>
            <a:miter lim="800000"/>
            <a:headEnd/>
            <a:tailEnd/>
          </a:ln>
          <a:effectLst/>
        </p:spPr>
      </p:pic>
      <p:sp>
        <p:nvSpPr>
          <p:cNvPr id="104" name="Rectangle 103"/>
          <p:cNvSpPr/>
          <p:nvPr/>
        </p:nvSpPr>
        <p:spPr>
          <a:xfrm>
            <a:off x="6858000" y="3903563"/>
            <a:ext cx="2362200" cy="584775"/>
          </a:xfrm>
          <a:prstGeom prst="rect">
            <a:avLst/>
          </a:prstGeom>
        </p:spPr>
        <p:txBody>
          <a:bodyPr wrap="square">
            <a:spAutoFit/>
          </a:bodyPr>
          <a:lstStyle/>
          <a:p>
            <a:r>
              <a:rPr lang="en-US" sz="1600" dirty="0" smtClean="0">
                <a:solidFill>
                  <a:srgbClr val="FF0000"/>
                </a:solidFill>
              </a:rPr>
              <a:t>No e-mail addresses are stored in the cloud</a:t>
            </a:r>
            <a:endParaRPr lang="en-US" sz="1600" dirty="0">
              <a:solidFill>
                <a:srgbClr val="FF0000"/>
              </a:solidFill>
            </a:endParaRPr>
          </a:p>
        </p:txBody>
      </p:sp>
      <p:sp>
        <p:nvSpPr>
          <p:cNvPr id="62" name="TextBox 61"/>
          <p:cNvSpPr txBox="1"/>
          <p:nvPr/>
        </p:nvSpPr>
        <p:spPr>
          <a:xfrm>
            <a:off x="6857036" y="3563073"/>
            <a:ext cx="2310114" cy="338554"/>
          </a:xfrm>
          <a:prstGeom prst="rect">
            <a:avLst/>
          </a:prstGeom>
          <a:noFill/>
        </p:spPr>
        <p:txBody>
          <a:bodyPr wrap="square" rtlCol="0">
            <a:spAutoFit/>
          </a:bodyPr>
          <a:lstStyle/>
          <a:p>
            <a:r>
              <a:rPr lang="en-US" sz="1600" dirty="0" smtClean="0">
                <a:solidFill>
                  <a:srgbClr val="FF0000"/>
                </a:solidFill>
              </a:rPr>
              <a:t>All connections over SSL</a:t>
            </a:r>
            <a:endParaRPr lang="en-US" sz="1600" dirty="0">
              <a:solidFill>
                <a:srgbClr val="FF0000"/>
              </a:solidFill>
            </a:endParaRPr>
          </a:p>
        </p:txBody>
      </p:sp>
      <p:sp>
        <p:nvSpPr>
          <p:cNvPr id="64" name="Rectangle 63"/>
          <p:cNvSpPr/>
          <p:nvPr/>
        </p:nvSpPr>
        <p:spPr>
          <a:xfrm>
            <a:off x="6858000" y="4478438"/>
            <a:ext cx="2362200" cy="584775"/>
          </a:xfrm>
          <a:prstGeom prst="rect">
            <a:avLst/>
          </a:prstGeom>
        </p:spPr>
        <p:txBody>
          <a:bodyPr wrap="square">
            <a:spAutoFit/>
          </a:bodyPr>
          <a:lstStyle/>
          <a:p>
            <a:r>
              <a:rPr lang="en-US" sz="1600" dirty="0" smtClean="0">
                <a:solidFill>
                  <a:srgbClr val="FF0000"/>
                </a:solidFill>
              </a:rPr>
              <a:t>No accounts need to </a:t>
            </a:r>
            <a:br>
              <a:rPr lang="en-US" sz="1600" dirty="0" smtClean="0">
                <a:solidFill>
                  <a:srgbClr val="FF0000"/>
                </a:solidFill>
              </a:rPr>
            </a:br>
            <a:r>
              <a:rPr lang="en-US" sz="1600" dirty="0" smtClean="0">
                <a:solidFill>
                  <a:srgbClr val="FF0000"/>
                </a:solidFill>
              </a:rPr>
              <a:t>be managed </a:t>
            </a:r>
            <a:endParaRPr lang="en-US" sz="1600" dirty="0">
              <a:solidFill>
                <a:srgbClr val="FF0000"/>
              </a:solidFill>
            </a:endParaRPr>
          </a:p>
        </p:txBody>
      </p:sp>
      <p:pic>
        <p:nvPicPr>
          <p:cNvPr id="69" name="Picture 2" descr="C:\Documents and Settings\Captain\Desktop\Mesh\Clip Art\secure lock.png"/>
          <p:cNvPicPr>
            <a:picLocks noChangeAspect="1" noChangeArrowheads="1"/>
          </p:cNvPicPr>
          <p:nvPr/>
        </p:nvPicPr>
        <p:blipFill>
          <a:blip r:embed="rId5">
            <a:duotone>
              <a:prstClr val="black"/>
              <a:schemeClr val="accent2">
                <a:tint val="45000"/>
                <a:satMod val="400000"/>
              </a:schemeClr>
            </a:duotone>
          </a:blip>
          <a:srcRect/>
          <a:stretch>
            <a:fillRect/>
          </a:stretch>
        </p:blipFill>
        <p:spPr bwMode="auto">
          <a:xfrm>
            <a:off x="8061248" y="5848176"/>
            <a:ext cx="129845" cy="210312"/>
          </a:xfrm>
          <a:prstGeom prst="rect">
            <a:avLst/>
          </a:prstGeom>
          <a:noFill/>
        </p:spPr>
      </p:pic>
      <p:sp>
        <p:nvSpPr>
          <p:cNvPr id="71" name="TextBox 70"/>
          <p:cNvSpPr txBox="1"/>
          <p:nvPr/>
        </p:nvSpPr>
        <p:spPr>
          <a:xfrm>
            <a:off x="8144683" y="5812320"/>
            <a:ext cx="838199" cy="276999"/>
          </a:xfrm>
          <a:prstGeom prst="rect">
            <a:avLst/>
          </a:prstGeom>
          <a:noFill/>
        </p:spPr>
        <p:txBody>
          <a:bodyPr wrap="square" rtlCol="0">
            <a:spAutoFit/>
          </a:bodyPr>
          <a:lstStyle/>
          <a:p>
            <a:r>
              <a:rPr lang="en-US" sz="1200" dirty="0" smtClean="0">
                <a:solidFill>
                  <a:schemeClr val="accent1">
                    <a:lumMod val="60000"/>
                    <a:lumOff val="40000"/>
                  </a:schemeClr>
                </a:solidFill>
              </a:rPr>
              <a:t>Encrypted</a:t>
            </a:r>
            <a:endParaRPr lang="en-US" sz="1200" dirty="0">
              <a:solidFill>
                <a:schemeClr val="accent1">
                  <a:lumMod val="60000"/>
                  <a:lumOff val="40000"/>
                </a:schemeClr>
              </a:solidFill>
            </a:endParaRPr>
          </a:p>
        </p:txBody>
      </p:sp>
    </p:spTree>
    <p:custDataLst>
      <p:tags r:id="rId1"/>
    </p:custData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78"/>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6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9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8"/>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60"/>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79"/>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61"/>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6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81"/>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82"/>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95"/>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57"/>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80"/>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36"/>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63"/>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88"/>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90"/>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93"/>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62"/>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0"/>
                                          </p:stCondLst>
                                        </p:cTn>
                                        <p:tgtEl>
                                          <p:spTgt spid="104"/>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grpId="0" nodeType="clickEffect">
                                  <p:stCondLst>
                                    <p:cond delay="0"/>
                                  </p:stCondLst>
                                  <p:childTnLst>
                                    <p:set>
                                      <p:cBhvr>
                                        <p:cTn id="100" dur="1" fill="hold">
                                          <p:stCondLst>
                                            <p:cond delay="0"/>
                                          </p:stCondLst>
                                        </p:cTn>
                                        <p:tgtEl>
                                          <p:spTgt spid="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40" grpId="0" animBg="1"/>
      <p:bldP spid="51" grpId="0" animBg="1"/>
      <p:bldP spid="52" grpId="0"/>
      <p:bldP spid="57" grpId="0"/>
      <p:bldP spid="60" grpId="0" animBg="1"/>
      <p:bldP spid="63" grpId="0" animBg="1"/>
      <p:bldP spid="75" grpId="0"/>
      <p:bldP spid="76" grpId="0"/>
      <p:bldP spid="77" grpId="0"/>
      <p:bldP spid="78" grpId="0"/>
      <p:bldP spid="79" grpId="0"/>
      <p:bldP spid="80" grpId="0"/>
      <p:bldP spid="81" grpId="0"/>
      <p:bldP spid="90" grpId="0"/>
      <p:bldP spid="91" grpId="0"/>
      <p:bldP spid="92" grpId="0"/>
      <p:bldP spid="93" grpId="0" animBg="1"/>
      <p:bldP spid="94" grpId="0"/>
      <p:bldP spid="95" grpId="0"/>
      <p:bldP spid="59" grpId="0"/>
      <p:bldP spid="53" grpId="0"/>
      <p:bldP spid="61" grpId="0" animBg="1"/>
      <p:bldP spid="104" grpId="0"/>
      <p:bldP spid="62" grpId="0"/>
      <p:bldP spid="6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963168" y="3287553"/>
            <a:ext cx="4459224" cy="2299431"/>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dirty="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p:txBody>
      </p:sp>
      <p:sp>
        <p:nvSpPr>
          <p:cNvPr id="2" name="Title 1"/>
          <p:cNvSpPr>
            <a:spLocks noGrp="1"/>
          </p:cNvSpPr>
          <p:nvPr>
            <p:ph type="title"/>
          </p:nvPr>
        </p:nvSpPr>
        <p:spPr>
          <a:xfrm>
            <a:off x="381000" y="230188"/>
            <a:ext cx="8382000" cy="1052596"/>
          </a:xfrm>
        </p:spPr>
        <p:txBody>
          <a:bodyPr/>
          <a:lstStyle/>
          <a:p>
            <a:r>
              <a:rPr lang="en-US" sz="4400" dirty="0" smtClean="0"/>
              <a:t>Exchange 2010 Federated Free Busy</a:t>
            </a:r>
            <a:br>
              <a:rPr lang="en-US" sz="4400" dirty="0" smtClean="0"/>
            </a:br>
            <a:r>
              <a:rPr lang="en-US" sz="3200" dirty="0" err="1" smtClean="0">
                <a:solidFill>
                  <a:schemeClr val="tx2"/>
                </a:solidFill>
              </a:rPr>
              <a:t>Interop</a:t>
            </a:r>
            <a:r>
              <a:rPr lang="en-US" sz="3200" dirty="0" smtClean="0">
                <a:solidFill>
                  <a:schemeClr val="tx2"/>
                </a:solidFill>
              </a:rPr>
              <a:t> with Exchange 2007</a:t>
            </a:r>
            <a:endParaRPr lang="en-US" sz="3200" dirty="0">
              <a:solidFill>
                <a:schemeClr val="tx2"/>
              </a:solidFill>
            </a:endParaRPr>
          </a:p>
        </p:txBody>
      </p:sp>
      <p:sp>
        <p:nvSpPr>
          <p:cNvPr id="3" name="Text Placeholder 2"/>
          <p:cNvSpPr>
            <a:spLocks noGrp="1"/>
          </p:cNvSpPr>
          <p:nvPr>
            <p:ph idx="1"/>
          </p:nvPr>
        </p:nvSpPr>
        <p:spPr/>
        <p:txBody>
          <a:bodyPr/>
          <a:lstStyle/>
          <a:p>
            <a:r>
              <a:rPr lang="en-US" sz="2800" dirty="0" smtClean="0"/>
              <a:t>Use Exchange 2010 to proxy down-level requests</a:t>
            </a:r>
          </a:p>
          <a:p>
            <a:pPr lvl="1"/>
            <a:r>
              <a:rPr lang="en-US" sz="2400" dirty="0" smtClean="0"/>
              <a:t>Configure Exchange 2007 SP2 to proxy requests to </a:t>
            </a:r>
            <a:br>
              <a:rPr lang="en-US" sz="2400" dirty="0" smtClean="0"/>
            </a:br>
            <a:r>
              <a:rPr lang="en-US" sz="2400" dirty="0" smtClean="0"/>
              <a:t>Exchange 2010</a:t>
            </a:r>
          </a:p>
          <a:p>
            <a:pPr lvl="1"/>
            <a:r>
              <a:rPr lang="en-US" sz="2400" dirty="0" smtClean="0"/>
              <a:t>Outlook 2007 still requires recipients in AD</a:t>
            </a:r>
          </a:p>
          <a:p>
            <a:pPr lvl="2"/>
            <a:endParaRPr lang="en-US" sz="2000" dirty="0" smtClean="0"/>
          </a:p>
          <a:p>
            <a:endParaRPr lang="en-US" dirty="0" smtClean="0"/>
          </a:p>
          <a:p>
            <a:endParaRPr lang="en-US" dirty="0"/>
          </a:p>
        </p:txBody>
      </p:sp>
      <p:pic>
        <p:nvPicPr>
          <p:cNvPr id="4" name="Picture 30" descr="Server sm"/>
          <p:cNvPicPr>
            <a:picLocks noChangeAspect="1" noChangeArrowheads="1"/>
          </p:cNvPicPr>
          <p:nvPr/>
        </p:nvPicPr>
        <p:blipFill>
          <a:blip r:embed="rId4" cstate="print"/>
          <a:srcRect/>
          <a:stretch>
            <a:fillRect/>
          </a:stretch>
        </p:blipFill>
        <p:spPr bwMode="auto">
          <a:xfrm>
            <a:off x="3993445" y="3628894"/>
            <a:ext cx="527695" cy="838200"/>
          </a:xfrm>
          <a:prstGeom prst="rect">
            <a:avLst/>
          </a:prstGeom>
          <a:noFill/>
        </p:spPr>
      </p:pic>
      <p:sp>
        <p:nvSpPr>
          <p:cNvPr id="5" name="TextBox 4"/>
          <p:cNvSpPr txBox="1"/>
          <p:nvPr/>
        </p:nvSpPr>
        <p:spPr>
          <a:xfrm>
            <a:off x="3249005" y="4619494"/>
            <a:ext cx="1944624" cy="584775"/>
          </a:xfrm>
          <a:prstGeom prst="rect">
            <a:avLst/>
          </a:prstGeom>
          <a:noFill/>
        </p:spPr>
        <p:txBody>
          <a:bodyPr wrap="square" rtlCol="0">
            <a:spAutoFit/>
          </a:bodyPr>
          <a:lstStyle/>
          <a:p>
            <a:pPr algn="ctr"/>
            <a:r>
              <a:rPr lang="en-US" sz="1600" dirty="0" smtClean="0">
                <a:effectLst>
                  <a:outerShdw blurRad="38100" dist="38100" dir="2700000" algn="tl">
                    <a:srgbClr val="000000">
                      <a:alpha val="43137"/>
                    </a:srgbClr>
                  </a:outerShdw>
                </a:effectLst>
              </a:rPr>
              <a:t>Exchange 2007 SP2 Client Access Server</a:t>
            </a:r>
          </a:p>
        </p:txBody>
      </p:sp>
      <p:pic>
        <p:nvPicPr>
          <p:cNvPr id="6" name="Picture 30" descr="Server sm"/>
          <p:cNvPicPr>
            <a:picLocks noChangeAspect="1" noChangeArrowheads="1"/>
          </p:cNvPicPr>
          <p:nvPr/>
        </p:nvPicPr>
        <p:blipFill>
          <a:blip r:embed="rId4" cstate="print"/>
          <a:srcRect/>
          <a:stretch>
            <a:fillRect/>
          </a:stretch>
        </p:blipFill>
        <p:spPr bwMode="auto">
          <a:xfrm>
            <a:off x="1914872" y="3643286"/>
            <a:ext cx="527695" cy="838200"/>
          </a:xfrm>
          <a:prstGeom prst="rect">
            <a:avLst/>
          </a:prstGeom>
          <a:noFill/>
        </p:spPr>
      </p:pic>
      <p:sp>
        <p:nvSpPr>
          <p:cNvPr id="7" name="TextBox 6"/>
          <p:cNvSpPr txBox="1"/>
          <p:nvPr/>
        </p:nvSpPr>
        <p:spPr>
          <a:xfrm>
            <a:off x="1042416" y="4615598"/>
            <a:ext cx="1944624" cy="584775"/>
          </a:xfrm>
          <a:prstGeom prst="rect">
            <a:avLst/>
          </a:prstGeom>
          <a:noFill/>
        </p:spPr>
        <p:txBody>
          <a:bodyPr wrap="square" rtlCol="0">
            <a:spAutoFit/>
          </a:bodyPr>
          <a:lstStyle/>
          <a:p>
            <a:pPr algn="ctr"/>
            <a:r>
              <a:rPr lang="en-US" sz="1600" dirty="0" smtClean="0">
                <a:effectLst>
                  <a:outerShdw blurRad="38100" dist="38100" dir="2700000" algn="tl">
                    <a:srgbClr val="000000">
                      <a:alpha val="43137"/>
                    </a:srgbClr>
                  </a:outerShdw>
                </a:effectLst>
              </a:rPr>
              <a:t>Exchange 2010 </a:t>
            </a:r>
          </a:p>
          <a:p>
            <a:pPr algn="ctr"/>
            <a:r>
              <a:rPr lang="en-US" sz="1600" dirty="0" smtClean="0">
                <a:effectLst>
                  <a:outerShdw blurRad="38100" dist="38100" dir="2700000" algn="tl">
                    <a:srgbClr val="000000">
                      <a:alpha val="43137"/>
                    </a:srgbClr>
                  </a:outerShdw>
                </a:effectLst>
              </a:rPr>
              <a:t>Client Access Server</a:t>
            </a:r>
          </a:p>
        </p:txBody>
      </p:sp>
      <p:cxnSp>
        <p:nvCxnSpPr>
          <p:cNvPr id="8" name="Straight Arrow Connector 7"/>
          <p:cNvCxnSpPr/>
          <p:nvPr/>
        </p:nvCxnSpPr>
        <p:spPr>
          <a:xfrm flipH="1">
            <a:off x="659071" y="4097920"/>
            <a:ext cx="1041713" cy="0"/>
          </a:xfrm>
          <a:prstGeom prst="straightConnector1">
            <a:avLst/>
          </a:prstGeom>
          <a:ln w="25400">
            <a:solidFill>
              <a:schemeClr val="accent3">
                <a:lumMod val="20000"/>
                <a:lumOff val="80000"/>
              </a:schemeClr>
            </a:solidFill>
            <a:prstDash val="solid"/>
            <a:headEnd type="none"/>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2859727" y="4076584"/>
            <a:ext cx="822960" cy="0"/>
          </a:xfrm>
          <a:prstGeom prst="straightConnector1">
            <a:avLst/>
          </a:prstGeom>
          <a:ln w="25400">
            <a:solidFill>
              <a:schemeClr val="accent3">
                <a:lumMod val="20000"/>
                <a:lumOff val="80000"/>
              </a:schemeClr>
            </a:solidFill>
            <a:prstDash val="solid"/>
            <a:headEnd type="none"/>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501640" y="3799582"/>
            <a:ext cx="4209288" cy="830997"/>
          </a:xfrm>
          <a:prstGeom prst="rect">
            <a:avLst/>
          </a:prstGeom>
          <a:noFill/>
        </p:spPr>
        <p:txBody>
          <a:bodyPr wrap="square" rtlCol="0">
            <a:spAutoFit/>
          </a:bodyPr>
          <a:lstStyle/>
          <a:p>
            <a:r>
              <a:rPr lang="en-US" sz="1600" b="1" dirty="0" smtClean="0">
                <a:latin typeface="Courier New" pitchFamily="49" charset="0"/>
                <a:cs typeface="Courier New" pitchFamily="49" charset="0"/>
              </a:rPr>
              <a:t>Add-</a:t>
            </a:r>
            <a:r>
              <a:rPr lang="en-US" sz="1600" b="1" dirty="0" err="1" smtClean="0">
                <a:latin typeface="Courier New" pitchFamily="49" charset="0"/>
                <a:cs typeface="Courier New" pitchFamily="49" charset="0"/>
              </a:rPr>
              <a:t>AvailabilityAddressSpace</a:t>
            </a:r>
            <a:r>
              <a:rPr lang="en-US" sz="1600" b="1" dirty="0" smtClean="0">
                <a:latin typeface="Courier New" pitchFamily="49" charset="0"/>
                <a:cs typeface="Courier New" pitchFamily="49" charset="0"/>
              </a:rPr>
              <a:t> </a:t>
            </a:r>
          </a:p>
          <a:p>
            <a:r>
              <a:rPr lang="en-US" sz="1600" b="1" dirty="0" smtClean="0">
                <a:latin typeface="Courier New" pitchFamily="49" charset="0"/>
                <a:cs typeface="Courier New" pitchFamily="49" charset="0"/>
              </a:rPr>
              <a:t>-</a:t>
            </a:r>
            <a:r>
              <a:rPr lang="en-US" sz="1600" b="1" dirty="0" err="1" smtClean="0">
                <a:latin typeface="Courier New" pitchFamily="49" charset="0"/>
                <a:cs typeface="Courier New" pitchFamily="49" charset="0"/>
              </a:rPr>
              <a:t>ForestName</a:t>
            </a:r>
            <a:r>
              <a:rPr lang="en-US" sz="1600" b="1" dirty="0" smtClean="0">
                <a:latin typeface="Courier New" pitchFamily="49" charset="0"/>
                <a:cs typeface="Courier New" pitchFamily="49" charset="0"/>
              </a:rPr>
              <a:t> contoso.com</a:t>
            </a:r>
          </a:p>
          <a:p>
            <a:r>
              <a:rPr lang="en-US" sz="1600" b="1" dirty="0" smtClean="0">
                <a:latin typeface="Courier New" pitchFamily="49" charset="0"/>
                <a:cs typeface="Courier New" pitchFamily="49" charset="0"/>
              </a:rPr>
              <a:t>-</a:t>
            </a:r>
            <a:r>
              <a:rPr lang="en-US" sz="1600" b="1" dirty="0" err="1" smtClean="0">
                <a:latin typeface="Courier New" pitchFamily="49" charset="0"/>
                <a:cs typeface="Courier New" pitchFamily="49" charset="0"/>
              </a:rPr>
              <a:t>AccessMethodInternalProxy</a:t>
            </a:r>
            <a:endParaRPr lang="en-US" sz="1600" b="1" dirty="0" smtClean="0">
              <a:latin typeface="Courier New" pitchFamily="49" charset="0"/>
              <a:cs typeface="Courier New" pitchFamily="49" charset="0"/>
            </a:endParaRPr>
          </a:p>
        </p:txBody>
      </p:sp>
      <p:sp>
        <p:nvSpPr>
          <p:cNvPr id="13" name="TextBox 12"/>
          <p:cNvSpPr txBox="1"/>
          <p:nvPr/>
        </p:nvSpPr>
        <p:spPr>
          <a:xfrm>
            <a:off x="2710310" y="3525297"/>
            <a:ext cx="1230094" cy="4195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0" tIns="45718" rIns="0" bIns="45718" numCol="1" rtlCol="0" anchor="ctr" anchorCtr="0" compatLnSpc="1">
            <a:prstTxWarp prst="textNoShape">
              <a:avLst/>
            </a:prstTxWarp>
          </a:bodyPr>
          <a:lstStyle/>
          <a:p>
            <a:pPr defTabSz="914099" fontAlgn="base">
              <a:lnSpc>
                <a:spcPct val="85000"/>
              </a:lnSpc>
              <a:spcBef>
                <a:spcPct val="0"/>
              </a:spcBef>
              <a:spcAft>
                <a:spcPct val="0"/>
              </a:spcAft>
            </a:pPr>
            <a:r>
              <a:rPr lang="en-US" sz="1050" dirty="0" smtClean="0">
                <a:solidFill>
                  <a:schemeClr val="bg1"/>
                </a:solidFill>
                <a:latin typeface="Segoe" pitchFamily="34" charset="0"/>
              </a:rPr>
              <a:t>  </a:t>
            </a:r>
            <a:r>
              <a:rPr lang="en-US" sz="1050" b="1" dirty="0" smtClean="0">
                <a:solidFill>
                  <a:schemeClr val="bg1"/>
                </a:solidFill>
                <a:latin typeface="Segoe" pitchFamily="34" charset="0"/>
              </a:rPr>
              <a:t>Free busy request</a:t>
            </a:r>
          </a:p>
          <a:p>
            <a:pPr defTabSz="914099" fontAlgn="base">
              <a:lnSpc>
                <a:spcPct val="85000"/>
              </a:lnSpc>
              <a:spcBef>
                <a:spcPct val="0"/>
              </a:spcBef>
              <a:spcAft>
                <a:spcPct val="0"/>
              </a:spcAft>
            </a:pPr>
            <a:r>
              <a:rPr lang="en-US" sz="900" dirty="0" smtClean="0">
                <a:solidFill>
                  <a:schemeClr val="bg1"/>
                </a:solidFill>
                <a:latin typeface="Segoe" pitchFamily="34" charset="0"/>
              </a:rPr>
              <a:t>  joe@contoso.com</a:t>
            </a:r>
          </a:p>
        </p:txBody>
      </p:sp>
      <p:sp>
        <p:nvSpPr>
          <p:cNvPr id="15" name="TextBox 14"/>
          <p:cNvSpPr txBox="1"/>
          <p:nvPr/>
        </p:nvSpPr>
        <p:spPr>
          <a:xfrm>
            <a:off x="890016" y="5203861"/>
            <a:ext cx="4603070" cy="369332"/>
          </a:xfrm>
          <a:prstGeom prst="rect">
            <a:avLst/>
          </a:prstGeom>
          <a:noFill/>
        </p:spPr>
        <p:txBody>
          <a:bodyPr wrap="square" rtlCol="0">
            <a:spAutoFit/>
          </a:bodyPr>
          <a:lstStyle/>
          <a:p>
            <a:pPr algn="ctr"/>
            <a:r>
              <a:rPr lang="en-US" dirty="0" smtClean="0"/>
              <a:t>Fabrikam</a:t>
            </a:r>
            <a:endParaRPr lang="en-US" dirty="0"/>
          </a:p>
        </p:txBody>
      </p:sp>
    </p:spTree>
    <p:custDataLst>
      <p:tags r:id="rId1"/>
    </p:custData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Federated Calendar Sharing</a:t>
            </a:r>
            <a:endParaRPr lang="en-US" dirty="0"/>
          </a:p>
        </p:txBody>
      </p:sp>
      <p:sp>
        <p:nvSpPr>
          <p:cNvPr id="6" name="Text Placeholder 5"/>
          <p:cNvSpPr>
            <a:spLocks noGrp="1"/>
          </p:cNvSpPr>
          <p:nvPr>
            <p:ph idx="1"/>
          </p:nvPr>
        </p:nvSpPr>
        <p:spPr/>
        <p:txBody>
          <a:bodyPr/>
          <a:lstStyle/>
          <a:p>
            <a:r>
              <a:rPr lang="en-US" sz="2400" dirty="0" smtClean="0"/>
              <a:t>Uses federation infrastructure </a:t>
            </a:r>
          </a:p>
          <a:p>
            <a:pPr lvl="1"/>
            <a:r>
              <a:rPr lang="en-US" sz="2000" dirty="0" smtClean="0"/>
              <a:t>Requires federation trust, but </a:t>
            </a:r>
            <a:r>
              <a:rPr lang="en-US" sz="2000" u="sng" dirty="0" smtClean="0"/>
              <a:t>not</a:t>
            </a:r>
            <a:r>
              <a:rPr lang="en-US" sz="2000" dirty="0" smtClean="0"/>
              <a:t> </a:t>
            </a:r>
            <a:br>
              <a:rPr lang="en-US" sz="2000" dirty="0" smtClean="0"/>
            </a:br>
            <a:r>
              <a:rPr lang="en-US" sz="2000" dirty="0" smtClean="0"/>
              <a:t>org-org relationship</a:t>
            </a:r>
          </a:p>
          <a:p>
            <a:r>
              <a:rPr lang="en-US" sz="2400" dirty="0" smtClean="0"/>
              <a:t>Ad-hoc, person-person sharing</a:t>
            </a:r>
          </a:p>
          <a:p>
            <a:pPr lvl="1"/>
            <a:r>
              <a:rPr lang="en-US" sz="2000" dirty="0" smtClean="0"/>
              <a:t>Does not require person to be in the GAL</a:t>
            </a:r>
          </a:p>
          <a:p>
            <a:pPr lvl="1"/>
            <a:r>
              <a:rPr lang="en-US" sz="2000" dirty="0" smtClean="0"/>
              <a:t>Relationship created with sharing invitation</a:t>
            </a:r>
          </a:p>
          <a:p>
            <a:r>
              <a:rPr lang="en-US" sz="2400" dirty="0" smtClean="0"/>
              <a:t>Server maintains calendar subscription</a:t>
            </a:r>
          </a:p>
          <a:p>
            <a:pPr lvl="1"/>
            <a:r>
              <a:rPr lang="en-US" sz="2000" dirty="0" smtClean="0"/>
              <a:t>Updated when user views the calendar</a:t>
            </a:r>
          </a:p>
          <a:p>
            <a:pPr lvl="1"/>
            <a:r>
              <a:rPr lang="en-US" sz="2000" dirty="0" smtClean="0"/>
              <a:t>Server uses federated token to fetch data on user’s behalf</a:t>
            </a:r>
          </a:p>
          <a:p>
            <a:pPr lvl="1"/>
            <a:r>
              <a:rPr lang="en-US" sz="2000" dirty="0" smtClean="0"/>
              <a:t>Can be viewed by any client that views mailbox folders</a:t>
            </a:r>
          </a:p>
          <a:p>
            <a:pPr lvl="1"/>
            <a:r>
              <a:rPr lang="en-US" sz="2000" dirty="0" smtClean="0"/>
              <a:t>Attachments, attendees never not brought over</a:t>
            </a:r>
          </a:p>
          <a:p>
            <a:r>
              <a:rPr lang="en-US" sz="2400" dirty="0" smtClean="0"/>
              <a:t>Exchange Web Services supports invitation, sync</a:t>
            </a:r>
          </a:p>
        </p:txBody>
      </p:sp>
      <p:sp>
        <p:nvSpPr>
          <p:cNvPr id="8" name="Rounded Rectangle 7"/>
          <p:cNvSpPr/>
          <p:nvPr/>
        </p:nvSpPr>
        <p:spPr bwMode="auto">
          <a:xfrm>
            <a:off x="6161011" y="2042583"/>
            <a:ext cx="914400" cy="349553"/>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rPr>
              <a:t>Joe</a:t>
            </a:r>
          </a:p>
        </p:txBody>
      </p:sp>
      <p:sp>
        <p:nvSpPr>
          <p:cNvPr id="9" name="Rounded Rectangle 8"/>
          <p:cNvSpPr/>
          <p:nvPr/>
        </p:nvSpPr>
        <p:spPr bwMode="auto">
          <a:xfrm>
            <a:off x="7984023" y="2042583"/>
            <a:ext cx="914400" cy="349553"/>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rPr>
              <a:t>Mary</a:t>
            </a:r>
          </a:p>
        </p:txBody>
      </p:sp>
      <p:sp>
        <p:nvSpPr>
          <p:cNvPr id="10" name="TextBox 9"/>
          <p:cNvSpPr txBox="1"/>
          <p:nvPr/>
        </p:nvSpPr>
        <p:spPr>
          <a:xfrm>
            <a:off x="6603741" y="2264430"/>
            <a:ext cx="1905000" cy="276999"/>
          </a:xfrm>
          <a:prstGeom prst="rect">
            <a:avLst/>
          </a:prstGeom>
          <a:noFill/>
        </p:spPr>
        <p:txBody>
          <a:bodyPr wrap="square" rtlCol="0">
            <a:spAutoFit/>
          </a:bodyPr>
          <a:lstStyle/>
          <a:p>
            <a:pPr algn="ctr"/>
            <a:r>
              <a:rPr lang="en-US" sz="1200" dirty="0" smtClean="0">
                <a:gradFill>
                  <a:gsLst>
                    <a:gs pos="36000">
                      <a:schemeClr val="tx1"/>
                    </a:gs>
                    <a:gs pos="86000">
                      <a:schemeClr val="tx1"/>
                    </a:gs>
                  </a:gsLst>
                  <a:lin ang="5400000" scaled="0"/>
                </a:gradFill>
              </a:rPr>
              <a:t>people</a:t>
            </a:r>
          </a:p>
        </p:txBody>
      </p:sp>
      <p:cxnSp>
        <p:nvCxnSpPr>
          <p:cNvPr id="11" name="Straight Arrow Connector 10"/>
          <p:cNvCxnSpPr>
            <a:stCxn id="8" idx="3"/>
            <a:endCxn id="9" idx="1"/>
          </p:cNvCxnSpPr>
          <p:nvPr/>
        </p:nvCxnSpPr>
        <p:spPr>
          <a:xfrm>
            <a:off x="7075411" y="2217360"/>
            <a:ext cx="908612" cy="1588"/>
          </a:xfrm>
          <a:prstGeom prst="straightConnector1">
            <a:avLst/>
          </a:prstGeom>
          <a:ln>
            <a:solidFill>
              <a:schemeClr val="tx1"/>
            </a:solidFill>
            <a:headEnd type="triangle" w="sm" len="med"/>
            <a:tailEnd type="triangle" w="sm" len="med"/>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Federated Contact Sharing</a:t>
            </a:r>
            <a:endParaRPr lang="en-US" dirty="0"/>
          </a:p>
        </p:txBody>
      </p:sp>
      <p:sp>
        <p:nvSpPr>
          <p:cNvPr id="10" name="Text Placeholder 5"/>
          <p:cNvSpPr>
            <a:spLocks noGrp="1"/>
          </p:cNvSpPr>
          <p:nvPr>
            <p:ph idx="1"/>
          </p:nvPr>
        </p:nvSpPr>
        <p:spPr>
          <a:xfrm>
            <a:off x="276492" y="1412874"/>
            <a:ext cx="4147457" cy="4561205"/>
          </a:xfrm>
        </p:spPr>
        <p:txBody>
          <a:bodyPr/>
          <a:lstStyle/>
          <a:p>
            <a:r>
              <a:rPr lang="en-US" dirty="0" smtClean="0"/>
              <a:t>Same approach as federated calendar sharing </a:t>
            </a:r>
          </a:p>
          <a:p>
            <a:pPr lvl="1"/>
            <a:r>
              <a:rPr lang="en-US" dirty="0" smtClean="0"/>
              <a:t>Same invitation model</a:t>
            </a:r>
          </a:p>
          <a:p>
            <a:pPr lvl="1"/>
            <a:r>
              <a:rPr lang="en-US" dirty="0" smtClean="0"/>
              <a:t>Same server-based subscription model</a:t>
            </a:r>
          </a:p>
          <a:p>
            <a:pPr lvl="1"/>
            <a:r>
              <a:rPr lang="en-US" dirty="0" smtClean="0"/>
              <a:t>Exchange 2010 and Outlook 2010 only</a:t>
            </a:r>
          </a:p>
        </p:txBody>
      </p:sp>
      <p:grpSp>
        <p:nvGrpSpPr>
          <p:cNvPr id="3" name="Group 7"/>
          <p:cNvGrpSpPr/>
          <p:nvPr/>
        </p:nvGrpSpPr>
        <p:grpSpPr>
          <a:xfrm>
            <a:off x="4554583" y="1447799"/>
            <a:ext cx="4284617" cy="3437709"/>
            <a:chOff x="4572000" y="2743200"/>
            <a:chExt cx="4114800" cy="3352800"/>
          </a:xfrm>
        </p:grpSpPr>
        <p:pic>
          <p:nvPicPr>
            <p:cNvPr id="4" name="Picture 3" descr="contact sharing invitation.JPG"/>
            <p:cNvPicPr>
              <a:picLocks noChangeAspect="1"/>
            </p:cNvPicPr>
            <p:nvPr/>
          </p:nvPicPr>
          <p:blipFill>
            <a:blip r:embed="rId3"/>
            <a:srcRect l="1786" t="2067" r="1786" b="6970"/>
            <a:stretch>
              <a:fillRect/>
            </a:stretch>
          </p:blipFill>
          <p:spPr>
            <a:xfrm>
              <a:off x="4572000" y="2743200"/>
              <a:ext cx="4114800" cy="3352800"/>
            </a:xfrm>
            <a:prstGeom prst="rect">
              <a:avLst/>
            </a:prstGeom>
          </p:spPr>
        </p:pic>
        <p:sp>
          <p:nvSpPr>
            <p:cNvPr id="7" name="Rectangle 6"/>
            <p:cNvSpPr/>
            <p:nvPr/>
          </p:nvSpPr>
          <p:spPr bwMode="auto">
            <a:xfrm>
              <a:off x="5486400" y="4191000"/>
              <a:ext cx="1828800" cy="685800"/>
            </a:xfrm>
            <a:prstGeom prst="rect">
              <a:avLst/>
            </a:prstGeom>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p:txBody>
        </p:sp>
      </p:gr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Sharing Policy</a:t>
            </a:r>
            <a:endParaRPr lang="en-US" dirty="0"/>
          </a:p>
        </p:txBody>
      </p:sp>
      <p:sp>
        <p:nvSpPr>
          <p:cNvPr id="3" name="Text Placeholder 2"/>
          <p:cNvSpPr>
            <a:spLocks noGrp="1"/>
          </p:cNvSpPr>
          <p:nvPr>
            <p:ph idx="1"/>
          </p:nvPr>
        </p:nvSpPr>
        <p:spPr>
          <a:xfrm>
            <a:off x="381000" y="1412874"/>
            <a:ext cx="4922520" cy="4561205"/>
          </a:xfrm>
        </p:spPr>
        <p:txBody>
          <a:bodyPr/>
          <a:lstStyle/>
          <a:p>
            <a:r>
              <a:rPr lang="en-US" sz="2200" dirty="0" smtClean="0"/>
              <a:t>Sharing policy limits level of personal sharing</a:t>
            </a:r>
          </a:p>
          <a:p>
            <a:pPr lvl="1"/>
            <a:r>
              <a:rPr lang="en-US" sz="2200" dirty="0" smtClean="0"/>
              <a:t>Calendar – free busy, detailed </a:t>
            </a:r>
            <a:br>
              <a:rPr lang="en-US" sz="2200" dirty="0" smtClean="0"/>
            </a:br>
            <a:r>
              <a:rPr lang="en-US" sz="2200" dirty="0" smtClean="0"/>
              <a:t>free busy, reviewer</a:t>
            </a:r>
          </a:p>
          <a:p>
            <a:pPr lvl="1"/>
            <a:r>
              <a:rPr lang="en-US" sz="2200" dirty="0" smtClean="0"/>
              <a:t>Contacts – reviewer</a:t>
            </a:r>
          </a:p>
          <a:p>
            <a:pPr lvl="1"/>
            <a:r>
              <a:rPr lang="en-US" sz="2200" dirty="0" smtClean="0"/>
              <a:t>Identify specific domains or *</a:t>
            </a:r>
          </a:p>
          <a:p>
            <a:pPr lvl="1"/>
            <a:r>
              <a:rPr lang="en-US" sz="2200" dirty="0" smtClean="0"/>
              <a:t>Enforced during invitations</a:t>
            </a:r>
          </a:p>
          <a:p>
            <a:pPr lvl="1"/>
            <a:r>
              <a:rPr lang="en-US" sz="2200" dirty="0" smtClean="0"/>
              <a:t>Permissions monitored</a:t>
            </a:r>
          </a:p>
          <a:p>
            <a:r>
              <a:rPr lang="en-US" sz="2200" dirty="0" smtClean="0"/>
              <a:t>Default Policy</a:t>
            </a:r>
          </a:p>
          <a:p>
            <a:pPr lvl="1"/>
            <a:r>
              <a:rPr lang="en-US" sz="2200" dirty="0" smtClean="0"/>
              <a:t>User can share free busy </a:t>
            </a:r>
            <a:br>
              <a:rPr lang="en-US" sz="2200" dirty="0" smtClean="0"/>
            </a:br>
            <a:r>
              <a:rPr lang="en-US" sz="2200" dirty="0" smtClean="0"/>
              <a:t>w/ anyone</a:t>
            </a:r>
          </a:p>
          <a:p>
            <a:pPr lvl="1"/>
            <a:r>
              <a:rPr lang="en-US" sz="2200" dirty="0" smtClean="0"/>
              <a:t>Admin can add policies</a:t>
            </a:r>
          </a:p>
          <a:p>
            <a:pPr lvl="1"/>
            <a:r>
              <a:rPr lang="en-US" sz="2200" dirty="0" smtClean="0"/>
              <a:t>Apply per user</a:t>
            </a:r>
          </a:p>
          <a:p>
            <a:pPr lvl="1"/>
            <a:endParaRPr lang="en-US" sz="2400" dirty="0" smtClean="0"/>
          </a:p>
          <a:p>
            <a:endParaRPr lang="en-US" sz="2800" dirty="0" smtClean="0"/>
          </a:p>
          <a:p>
            <a:endParaRPr lang="en-US" dirty="0" smtClean="0"/>
          </a:p>
          <a:p>
            <a:endParaRPr lang="en-US" dirty="0"/>
          </a:p>
        </p:txBody>
      </p:sp>
      <p:sp>
        <p:nvSpPr>
          <p:cNvPr id="4" name="Rounded Rectangle 3"/>
          <p:cNvSpPr/>
          <p:nvPr/>
        </p:nvSpPr>
        <p:spPr bwMode="auto">
          <a:xfrm>
            <a:off x="5486400" y="990600"/>
            <a:ext cx="3429000" cy="51054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p:txBody>
      </p:sp>
      <p:sp>
        <p:nvSpPr>
          <p:cNvPr id="7" name="TextBox 6"/>
          <p:cNvSpPr txBox="1"/>
          <p:nvPr/>
        </p:nvSpPr>
        <p:spPr>
          <a:xfrm>
            <a:off x="6632344" y="1066800"/>
            <a:ext cx="1140056" cy="400110"/>
          </a:xfrm>
          <a:prstGeom prst="rect">
            <a:avLst/>
          </a:prstGeom>
          <a:noFill/>
        </p:spPr>
        <p:txBody>
          <a:bodyPr wrap="none" rtlCol="0">
            <a:spAutoFit/>
          </a:bodyPr>
          <a:lstStyle/>
          <a:p>
            <a:r>
              <a:rPr lang="en-US" sz="2000" dirty="0" smtClean="0">
                <a:effectLst>
                  <a:outerShdw blurRad="38100" dist="38100" dir="2700000" algn="tl">
                    <a:srgbClr val="000000">
                      <a:alpha val="43137"/>
                    </a:srgbClr>
                  </a:outerShdw>
                </a:effectLst>
              </a:rPr>
              <a:t>Contoso</a:t>
            </a:r>
          </a:p>
        </p:txBody>
      </p:sp>
      <p:graphicFrame>
        <p:nvGraphicFramePr>
          <p:cNvPr id="8" name="Table 7"/>
          <p:cNvGraphicFramePr>
            <a:graphicFrameLocks noGrp="1"/>
          </p:cNvGraphicFramePr>
          <p:nvPr/>
        </p:nvGraphicFramePr>
        <p:xfrm>
          <a:off x="5638800" y="2631440"/>
          <a:ext cx="3124200" cy="645160"/>
        </p:xfrm>
        <a:graphic>
          <a:graphicData uri="http://schemas.openxmlformats.org/drawingml/2006/table">
            <a:tbl>
              <a:tblPr firstRow="1" bandRow="1">
                <a:tableStyleId>{21E4AEA4-8DFA-4A89-87EB-49C32662AFE0}</a:tableStyleId>
              </a:tblPr>
              <a:tblGrid>
                <a:gridCol w="1041400"/>
                <a:gridCol w="1041400"/>
                <a:gridCol w="1041400"/>
              </a:tblGrid>
              <a:tr h="142240">
                <a:tc>
                  <a:txBody>
                    <a:bodyPr/>
                    <a:lstStyle/>
                    <a:p>
                      <a:pPr algn="ctr"/>
                      <a:r>
                        <a:rPr lang="en-US" sz="1200" dirty="0" smtClean="0"/>
                        <a:t>Domain</a:t>
                      </a:r>
                      <a:endParaRPr lang="en-US" sz="1200" dirty="0"/>
                    </a:p>
                  </a:txBody>
                  <a:tcPr>
                    <a:solidFill>
                      <a:schemeClr val="accent3">
                        <a:lumMod val="75000"/>
                      </a:schemeClr>
                    </a:solidFill>
                  </a:tcPr>
                </a:tc>
                <a:tc>
                  <a:txBody>
                    <a:bodyPr/>
                    <a:lstStyle/>
                    <a:p>
                      <a:pPr algn="ctr"/>
                      <a:r>
                        <a:rPr lang="en-US" sz="1200" dirty="0" smtClean="0"/>
                        <a:t>Calendar</a:t>
                      </a:r>
                      <a:endParaRPr lang="en-US" sz="1200" dirty="0"/>
                    </a:p>
                  </a:txBody>
                  <a:tcPr>
                    <a:solidFill>
                      <a:schemeClr val="accent3">
                        <a:lumMod val="75000"/>
                      </a:schemeClr>
                    </a:solidFill>
                  </a:tcPr>
                </a:tc>
                <a:tc>
                  <a:txBody>
                    <a:bodyPr/>
                    <a:lstStyle/>
                    <a:p>
                      <a:pPr algn="ctr"/>
                      <a:r>
                        <a:rPr lang="en-US" sz="1200" dirty="0" smtClean="0"/>
                        <a:t>Contacts</a:t>
                      </a:r>
                      <a:endParaRPr lang="en-US" sz="1200" dirty="0"/>
                    </a:p>
                  </a:txBody>
                  <a:tcPr>
                    <a:solidFill>
                      <a:schemeClr val="accent3">
                        <a:lumMod val="75000"/>
                      </a:schemeClr>
                    </a:solidFill>
                  </a:tcPr>
                </a:tc>
              </a:tr>
              <a:tr h="370840">
                <a:tc>
                  <a:txBody>
                    <a:bodyPr/>
                    <a:lstStyle/>
                    <a:p>
                      <a:pPr algn="ctr"/>
                      <a:r>
                        <a:rPr lang="en-US" sz="1200" dirty="0" smtClean="0"/>
                        <a:t>*</a:t>
                      </a:r>
                      <a:endParaRPr lang="en-US" sz="1200" b="1" dirty="0">
                        <a:solidFill>
                          <a:schemeClr val="accent4">
                            <a:lumMod val="75000"/>
                          </a:schemeClr>
                        </a:solidFill>
                      </a:endParaRPr>
                    </a:p>
                  </a:txBody>
                  <a:tcPr anchor="ctr"/>
                </a:tc>
                <a:tc>
                  <a:txBody>
                    <a:bodyPr/>
                    <a:lstStyle/>
                    <a:p>
                      <a:pPr algn="ctr"/>
                      <a:r>
                        <a:rPr lang="en-US" sz="1200" dirty="0" smtClean="0"/>
                        <a:t>Freebusy</a:t>
                      </a:r>
                      <a:endParaRPr lang="en-US" sz="1200" b="1" dirty="0">
                        <a:solidFill>
                          <a:schemeClr val="accent4">
                            <a:lumMod val="75000"/>
                          </a:schemeClr>
                        </a:solidFill>
                      </a:endParaRPr>
                    </a:p>
                  </a:txBody>
                  <a:tcPr anchor="ctr"/>
                </a:tc>
                <a:tc>
                  <a:txBody>
                    <a:bodyPr/>
                    <a:lstStyle/>
                    <a:p>
                      <a:pPr algn="ctr"/>
                      <a:r>
                        <a:rPr lang="en-US" sz="1200" dirty="0" smtClean="0"/>
                        <a:t>None</a:t>
                      </a:r>
                      <a:endParaRPr lang="en-US" sz="1200" b="1" dirty="0">
                        <a:solidFill>
                          <a:schemeClr val="accent4">
                            <a:lumMod val="75000"/>
                          </a:schemeClr>
                        </a:solidFill>
                      </a:endParaRPr>
                    </a:p>
                  </a:txBody>
                  <a:tcPr anchor="ctr"/>
                </a:tc>
              </a:tr>
            </a:tbl>
          </a:graphicData>
        </a:graphic>
      </p:graphicFrame>
      <p:sp>
        <p:nvSpPr>
          <p:cNvPr id="10" name="TextBox 9"/>
          <p:cNvSpPr txBox="1"/>
          <p:nvPr/>
        </p:nvSpPr>
        <p:spPr>
          <a:xfrm>
            <a:off x="5562600" y="1701225"/>
            <a:ext cx="3124200" cy="584775"/>
          </a:xfrm>
          <a:prstGeom prst="rect">
            <a:avLst/>
          </a:prstGeom>
          <a:noFill/>
          <a:ln>
            <a:noFill/>
          </a:ln>
        </p:spPr>
        <p:txBody>
          <a:bodyPr wrap="square" rtlCol="0">
            <a:spAutoFit/>
          </a:bodyPr>
          <a:lstStyle/>
          <a:p>
            <a:r>
              <a:rPr lang="en-US" sz="1600" dirty="0" smtClean="0"/>
              <a:t>Mailbox: Joe</a:t>
            </a:r>
          </a:p>
          <a:p>
            <a:r>
              <a:rPr lang="en-US" sz="1600" dirty="0" smtClean="0"/>
              <a:t>Sharing Policy: Default Policy</a:t>
            </a:r>
            <a:endParaRPr lang="en-US" sz="1600" dirty="0"/>
          </a:p>
        </p:txBody>
      </p:sp>
      <p:sp>
        <p:nvSpPr>
          <p:cNvPr id="11" name="TextBox 10"/>
          <p:cNvSpPr txBox="1"/>
          <p:nvPr/>
        </p:nvSpPr>
        <p:spPr>
          <a:xfrm>
            <a:off x="5562600" y="2286000"/>
            <a:ext cx="1752600" cy="338554"/>
          </a:xfrm>
          <a:prstGeom prst="rect">
            <a:avLst/>
          </a:prstGeom>
          <a:noFill/>
          <a:ln>
            <a:noFill/>
          </a:ln>
        </p:spPr>
        <p:txBody>
          <a:bodyPr wrap="square" rtlCol="0">
            <a:spAutoFit/>
          </a:bodyPr>
          <a:lstStyle/>
          <a:p>
            <a:r>
              <a:rPr lang="en-US" sz="1600" dirty="0" smtClean="0"/>
              <a:t>Default Policy:</a:t>
            </a:r>
            <a:endParaRPr lang="en-US" sz="1600" dirty="0"/>
          </a:p>
        </p:txBody>
      </p:sp>
      <p:graphicFrame>
        <p:nvGraphicFramePr>
          <p:cNvPr id="12" name="Table 11"/>
          <p:cNvGraphicFramePr>
            <a:graphicFrameLocks noGrp="1"/>
          </p:cNvGraphicFramePr>
          <p:nvPr/>
        </p:nvGraphicFramePr>
        <p:xfrm>
          <a:off x="5638800" y="4612640"/>
          <a:ext cx="3124200" cy="1016000"/>
        </p:xfrm>
        <a:graphic>
          <a:graphicData uri="http://schemas.openxmlformats.org/drawingml/2006/table">
            <a:tbl>
              <a:tblPr firstRow="1" bandRow="1">
                <a:tableStyleId>{21E4AEA4-8DFA-4A89-87EB-49C32662AFE0}</a:tableStyleId>
              </a:tblPr>
              <a:tblGrid>
                <a:gridCol w="1041400"/>
                <a:gridCol w="1041400"/>
                <a:gridCol w="1041400"/>
              </a:tblGrid>
              <a:tr h="142240">
                <a:tc>
                  <a:txBody>
                    <a:bodyPr/>
                    <a:lstStyle/>
                    <a:p>
                      <a:pPr algn="ctr"/>
                      <a:r>
                        <a:rPr lang="en-US" sz="1200" dirty="0" smtClean="0"/>
                        <a:t>Domain</a:t>
                      </a:r>
                      <a:endParaRPr lang="en-US" sz="1200" dirty="0"/>
                    </a:p>
                  </a:txBody>
                  <a:tcPr>
                    <a:solidFill>
                      <a:schemeClr val="accent3">
                        <a:lumMod val="75000"/>
                      </a:schemeClr>
                    </a:solidFill>
                  </a:tcPr>
                </a:tc>
                <a:tc>
                  <a:txBody>
                    <a:bodyPr/>
                    <a:lstStyle/>
                    <a:p>
                      <a:pPr algn="ctr"/>
                      <a:r>
                        <a:rPr lang="en-US" sz="1200" dirty="0" smtClean="0"/>
                        <a:t>Calendar</a:t>
                      </a:r>
                      <a:endParaRPr lang="en-US" sz="1200" dirty="0"/>
                    </a:p>
                  </a:txBody>
                  <a:tcPr>
                    <a:solidFill>
                      <a:schemeClr val="accent3">
                        <a:lumMod val="75000"/>
                      </a:schemeClr>
                    </a:solidFill>
                  </a:tcPr>
                </a:tc>
                <a:tc>
                  <a:txBody>
                    <a:bodyPr/>
                    <a:lstStyle/>
                    <a:p>
                      <a:pPr algn="ctr"/>
                      <a:r>
                        <a:rPr lang="en-US" sz="1200" dirty="0" smtClean="0"/>
                        <a:t>Contacts</a:t>
                      </a:r>
                      <a:endParaRPr lang="en-US" sz="1200" dirty="0"/>
                    </a:p>
                  </a:txBody>
                  <a:tcPr>
                    <a:solidFill>
                      <a:schemeClr val="accent3">
                        <a:lumMod val="75000"/>
                      </a:schemeClr>
                    </a:solidFill>
                  </a:tcPr>
                </a:tc>
              </a:tr>
              <a:tr h="370840">
                <a:tc>
                  <a:txBody>
                    <a:bodyPr/>
                    <a:lstStyle/>
                    <a:p>
                      <a:pPr algn="ctr"/>
                      <a:r>
                        <a:rPr lang="en-US" sz="1200" dirty="0" smtClean="0"/>
                        <a:t>*</a:t>
                      </a:r>
                      <a:endParaRPr lang="en-US" sz="1200" b="1" dirty="0">
                        <a:solidFill>
                          <a:schemeClr val="accent4">
                            <a:lumMod val="75000"/>
                          </a:schemeClr>
                        </a:solidFill>
                      </a:endParaRPr>
                    </a:p>
                  </a:txBody>
                  <a:tcPr anchor="ctr"/>
                </a:tc>
                <a:tc>
                  <a:txBody>
                    <a:bodyPr/>
                    <a:lstStyle/>
                    <a:p>
                      <a:pPr algn="ctr"/>
                      <a:r>
                        <a:rPr lang="en-US" sz="1200" dirty="0" smtClean="0"/>
                        <a:t>Freebusy</a:t>
                      </a:r>
                      <a:endParaRPr lang="en-US" sz="1200" b="1" dirty="0">
                        <a:solidFill>
                          <a:schemeClr val="accent4">
                            <a:lumMod val="75000"/>
                          </a:schemeClr>
                        </a:solidFill>
                      </a:endParaRPr>
                    </a:p>
                  </a:txBody>
                  <a:tcPr anchor="ctr"/>
                </a:tc>
                <a:tc>
                  <a:txBody>
                    <a:bodyPr/>
                    <a:lstStyle/>
                    <a:p>
                      <a:pPr algn="ctr"/>
                      <a:r>
                        <a:rPr lang="en-US" sz="1200" dirty="0" smtClean="0"/>
                        <a:t>None</a:t>
                      </a:r>
                      <a:endParaRPr lang="en-US" sz="1200" b="1" dirty="0">
                        <a:solidFill>
                          <a:schemeClr val="accent4">
                            <a:lumMod val="75000"/>
                          </a:schemeClr>
                        </a:solidFill>
                      </a:endParaRPr>
                    </a:p>
                  </a:txBody>
                  <a:tcPr anchor="ctr"/>
                </a:tc>
              </a:tr>
              <a:tr h="370840">
                <a:tc>
                  <a:txBody>
                    <a:bodyPr/>
                    <a:lstStyle/>
                    <a:p>
                      <a:pPr algn="ctr"/>
                      <a:r>
                        <a:rPr lang="en-US" sz="1200" dirty="0" smtClean="0"/>
                        <a:t>fabrikam.com</a:t>
                      </a:r>
                      <a:endParaRPr lang="en-US" sz="1200" b="1" dirty="0">
                        <a:solidFill>
                          <a:schemeClr val="accent4">
                            <a:lumMod val="75000"/>
                          </a:schemeClr>
                        </a:solidFill>
                      </a:endParaRPr>
                    </a:p>
                  </a:txBody>
                  <a:tcPr anchor="ctr"/>
                </a:tc>
                <a:tc>
                  <a:txBody>
                    <a:bodyPr/>
                    <a:lstStyle/>
                    <a:p>
                      <a:pPr algn="ctr"/>
                      <a:r>
                        <a:rPr lang="en-US" sz="1200" dirty="0" smtClean="0"/>
                        <a:t>Reviewer</a:t>
                      </a:r>
                      <a:endParaRPr lang="en-US" sz="1200" b="1" dirty="0">
                        <a:solidFill>
                          <a:schemeClr val="accent4">
                            <a:lumMod val="75000"/>
                          </a:schemeClr>
                        </a:solidFill>
                      </a:endParaRPr>
                    </a:p>
                  </a:txBody>
                  <a:tcPr anchor="ctr"/>
                </a:tc>
                <a:tc>
                  <a:txBody>
                    <a:bodyPr/>
                    <a:lstStyle/>
                    <a:p>
                      <a:pPr algn="ctr"/>
                      <a:r>
                        <a:rPr lang="en-US" sz="1200" dirty="0" smtClean="0"/>
                        <a:t>Reviewer</a:t>
                      </a:r>
                      <a:endParaRPr lang="en-US" sz="1200" b="1" dirty="0">
                        <a:solidFill>
                          <a:schemeClr val="accent4">
                            <a:lumMod val="75000"/>
                          </a:schemeClr>
                        </a:solidFill>
                      </a:endParaRPr>
                    </a:p>
                  </a:txBody>
                  <a:tcPr anchor="ctr"/>
                </a:tc>
              </a:tr>
            </a:tbl>
          </a:graphicData>
        </a:graphic>
      </p:graphicFrame>
      <p:sp>
        <p:nvSpPr>
          <p:cNvPr id="13" name="TextBox 12"/>
          <p:cNvSpPr txBox="1"/>
          <p:nvPr/>
        </p:nvSpPr>
        <p:spPr>
          <a:xfrm>
            <a:off x="5562600" y="3657600"/>
            <a:ext cx="3124200" cy="584775"/>
          </a:xfrm>
          <a:prstGeom prst="rect">
            <a:avLst/>
          </a:prstGeom>
          <a:noFill/>
          <a:ln>
            <a:noFill/>
          </a:ln>
        </p:spPr>
        <p:txBody>
          <a:bodyPr wrap="square" rtlCol="0">
            <a:spAutoFit/>
          </a:bodyPr>
          <a:lstStyle/>
          <a:p>
            <a:r>
              <a:rPr lang="en-US" sz="1600" dirty="0" smtClean="0"/>
              <a:t>Mailbox: Bill</a:t>
            </a:r>
          </a:p>
          <a:p>
            <a:r>
              <a:rPr lang="en-US" sz="1600" dirty="0" smtClean="0"/>
              <a:t>Sharing Policy: Sales Policy</a:t>
            </a:r>
            <a:endParaRPr lang="en-US" sz="1600" dirty="0"/>
          </a:p>
        </p:txBody>
      </p:sp>
      <p:sp>
        <p:nvSpPr>
          <p:cNvPr id="14" name="TextBox 13"/>
          <p:cNvSpPr txBox="1"/>
          <p:nvPr/>
        </p:nvSpPr>
        <p:spPr>
          <a:xfrm>
            <a:off x="5562600" y="4267200"/>
            <a:ext cx="1752600" cy="338554"/>
          </a:xfrm>
          <a:prstGeom prst="rect">
            <a:avLst/>
          </a:prstGeom>
          <a:noFill/>
          <a:ln>
            <a:noFill/>
          </a:ln>
        </p:spPr>
        <p:txBody>
          <a:bodyPr wrap="square" rtlCol="0">
            <a:spAutoFit/>
          </a:bodyPr>
          <a:lstStyle/>
          <a:p>
            <a:r>
              <a:rPr lang="en-US" sz="1600" dirty="0" smtClean="0"/>
              <a:t>Sales Policy:</a:t>
            </a:r>
            <a:endParaRPr lang="en-US" sz="1600" dirty="0"/>
          </a:p>
        </p:txBody>
      </p:sp>
    </p:spTree>
    <p:custDataLst>
      <p:tags r:id="rId1"/>
    </p:custData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p:txBody>
          <a:bodyPr/>
          <a:lstStyle/>
          <a:p>
            <a:r>
              <a:rPr lang="en-US" dirty="0" smtClean="0"/>
              <a:t>demo</a:t>
            </a:r>
            <a:endParaRPr lang="en-US" dirty="0"/>
          </a:p>
        </p:txBody>
      </p:sp>
      <p:sp>
        <p:nvSpPr>
          <p:cNvPr id="8" name="Title 4"/>
          <p:cNvSpPr>
            <a:spLocks noGrp="1"/>
          </p:cNvSpPr>
          <p:nvPr>
            <p:ph type="ctrTitle"/>
          </p:nvPr>
        </p:nvSpPr>
        <p:spPr>
          <a:xfrm>
            <a:off x="637902" y="4787537"/>
            <a:ext cx="7043208" cy="1523494"/>
          </a:xfrm>
        </p:spPr>
        <p:txBody>
          <a:bodyPr/>
          <a:lstStyle/>
          <a:p>
            <a:r>
              <a:rPr lang="en-US" dirty="0" smtClean="0"/>
              <a:t>Setting up and Using Federation in Exchange 2010</a:t>
            </a:r>
            <a:endParaRPr lang="en-US" dirty="0"/>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Summing Up</a:t>
            </a:r>
            <a:endParaRPr lang="en-US" dirty="0"/>
          </a:p>
        </p:txBody>
      </p:sp>
      <p:sp>
        <p:nvSpPr>
          <p:cNvPr id="5" name="Text Placeholder 2"/>
          <p:cNvSpPr txBox="1">
            <a:spLocks/>
          </p:cNvSpPr>
          <p:nvPr/>
        </p:nvSpPr>
        <p:spPr>
          <a:xfrm>
            <a:off x="381000" y="1182955"/>
            <a:ext cx="8382000" cy="4665893"/>
          </a:xfrm>
          <a:prstGeom prst="rect">
            <a:avLst/>
          </a:prstGeom>
        </p:spPr>
        <p:txBody>
          <a:bodyPr/>
          <a:lstStyle/>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en-US" sz="2400" b="0" i="0" u="none" strike="noStrike" kern="0" cap="none" spc="0" normalizeH="0" baseline="0" noProof="0" smtClean="0">
                <a:ln>
                  <a:noFill/>
                </a:ln>
                <a:solidFill>
                  <a:srgbClr val="99CC99"/>
                </a:solidFill>
                <a:effectLst/>
                <a:uLnTx/>
                <a:uFillTx/>
                <a:latin typeface="+mn-lt"/>
                <a:ea typeface="+mn-ea"/>
                <a:cs typeface="+mn-cs"/>
              </a:rPr>
              <a:t>Exchange Federated Sharing provides</a:t>
            </a:r>
          </a:p>
          <a:p>
            <a:pPr marL="914400" marR="0" lvl="1" indent="-396875" algn="l" defTabSz="914363" rtl="0" eaLnBrk="1" fontAlgn="auto" latinLnBrk="0" hangingPunct="1">
              <a:lnSpc>
                <a:spcPct val="90000"/>
              </a:lnSpc>
              <a:spcBef>
                <a:spcPct val="20000"/>
              </a:spcBef>
              <a:spcAft>
                <a:spcPts val="0"/>
              </a:spcAft>
              <a:buClrTx/>
              <a:buSzPct val="90000"/>
              <a:buFontTx/>
              <a:buBlip>
                <a:blip r:embed="rId4"/>
              </a:buBlip>
              <a:tabLst/>
              <a:defRPr/>
            </a:pPr>
            <a:r>
              <a:rPr kumimoji="0" lang="en-US" sz="2000" b="0" i="0" u="none" strike="noStrike" kern="0" cap="none" spc="0" normalizeH="0" baseline="0" noProof="0" smtClean="0">
                <a:ln>
                  <a:noFill/>
                </a:ln>
                <a:solidFill>
                  <a:srgbClr val="99CC99"/>
                </a:solidFill>
                <a:effectLst/>
                <a:uLnTx/>
                <a:uFillTx/>
                <a:latin typeface="+mn-lt"/>
                <a:ea typeface="+mn-ea"/>
                <a:cs typeface="+mn-cs"/>
              </a:rPr>
              <a:t>Easy setup of external data sharing</a:t>
            </a:r>
          </a:p>
          <a:p>
            <a:pPr marL="914400" marR="0" lvl="1" indent="-396875" algn="l" defTabSz="914363" rtl="0" eaLnBrk="1" fontAlgn="auto" latinLnBrk="0" hangingPunct="1">
              <a:lnSpc>
                <a:spcPct val="90000"/>
              </a:lnSpc>
              <a:spcBef>
                <a:spcPct val="20000"/>
              </a:spcBef>
              <a:spcAft>
                <a:spcPts val="0"/>
              </a:spcAft>
              <a:buClrTx/>
              <a:buSzPct val="90000"/>
              <a:buFontTx/>
              <a:buBlip>
                <a:blip r:embed="rId4"/>
              </a:buBlip>
              <a:tabLst/>
              <a:defRPr/>
            </a:pPr>
            <a:r>
              <a:rPr kumimoji="0" lang="en-US" sz="2000" b="0" i="0" u="none" strike="noStrike" kern="0" cap="none" spc="0" normalizeH="0" baseline="0" noProof="0" smtClean="0">
                <a:ln>
                  <a:noFill/>
                </a:ln>
                <a:solidFill>
                  <a:srgbClr val="99CC99"/>
                </a:solidFill>
                <a:effectLst/>
                <a:uLnTx/>
                <a:uFillTx/>
                <a:latin typeface="+mn-lt"/>
                <a:ea typeface="+mn-ea"/>
                <a:cs typeface="+mn-cs"/>
              </a:rPr>
              <a:t>Broader reach without additional steps to setup</a:t>
            </a:r>
          </a:p>
          <a:p>
            <a:pPr marL="914400" marR="0" lvl="1" indent="-396875" algn="l" defTabSz="914363" rtl="0" eaLnBrk="1" fontAlgn="auto" latinLnBrk="0" hangingPunct="1">
              <a:lnSpc>
                <a:spcPct val="90000"/>
              </a:lnSpc>
              <a:spcBef>
                <a:spcPct val="20000"/>
              </a:spcBef>
              <a:spcAft>
                <a:spcPts val="0"/>
              </a:spcAft>
              <a:buClrTx/>
              <a:buSzPct val="90000"/>
              <a:buFontTx/>
              <a:buBlip>
                <a:blip r:embed="rId4"/>
              </a:buBlip>
              <a:tabLst/>
              <a:defRPr/>
            </a:pPr>
            <a:r>
              <a:rPr kumimoji="0" lang="en-US" sz="2000" b="0" i="0" u="none" strike="noStrike" kern="0" cap="none" spc="0" normalizeH="0" baseline="0" noProof="0" smtClean="0">
                <a:ln>
                  <a:noFill/>
                </a:ln>
                <a:solidFill>
                  <a:srgbClr val="99CC99"/>
                </a:solidFill>
                <a:effectLst/>
                <a:uLnTx/>
                <a:uFillTx/>
                <a:latin typeface="+mn-lt"/>
                <a:ea typeface="+mn-ea"/>
                <a:cs typeface="+mn-cs"/>
              </a:rPr>
              <a:t>More secure with controls for admins and users</a:t>
            </a:r>
            <a:endParaRPr kumimoji="0" lang="en-US" sz="2000" b="0" i="0" u="none" strike="noStrike" kern="1200" cap="none" spc="0" normalizeH="0" baseline="0" noProof="0" smtClean="0">
              <a:ln>
                <a:noFill/>
              </a:ln>
              <a:solidFill>
                <a:srgbClr val="99CC99"/>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en-US" sz="2400" b="0" i="0" u="none" strike="noStrike" kern="1200" cap="none" spc="0" normalizeH="0" baseline="0" noProof="0" smtClean="0">
                <a:ln>
                  <a:noFill/>
                </a:ln>
                <a:solidFill>
                  <a:srgbClr val="99CC99"/>
                </a:solidFill>
                <a:effectLst/>
                <a:uLnTx/>
                <a:uFillTx/>
                <a:latin typeface="+mn-lt"/>
                <a:ea typeface="+mn-ea"/>
                <a:cs typeface="+mn-cs"/>
              </a:rPr>
              <a:t>Exchange Federated Sharing is convenient</a:t>
            </a:r>
          </a:p>
          <a:p>
            <a:pPr marL="914400" marR="0" lvl="1" indent="-396875" algn="l" defTabSz="914363" rtl="0" eaLnBrk="1" fontAlgn="auto" latinLnBrk="0" hangingPunct="1">
              <a:lnSpc>
                <a:spcPct val="90000"/>
              </a:lnSpc>
              <a:spcBef>
                <a:spcPct val="20000"/>
              </a:spcBef>
              <a:spcAft>
                <a:spcPts val="0"/>
              </a:spcAft>
              <a:buClrTx/>
              <a:buSzPct val="90000"/>
              <a:buFontTx/>
              <a:buBlip>
                <a:blip r:embed="rId4"/>
              </a:buBlip>
              <a:tabLst/>
              <a:defRPr/>
            </a:pPr>
            <a:r>
              <a:rPr kumimoji="0" lang="en-US" sz="2000" b="0" i="0" u="none" strike="noStrike" kern="1200" cap="none" spc="0" normalizeH="0" baseline="0" noProof="0" smtClean="0">
                <a:ln>
                  <a:noFill/>
                </a:ln>
                <a:solidFill>
                  <a:srgbClr val="99CC99"/>
                </a:solidFill>
                <a:effectLst/>
                <a:uLnTx/>
                <a:uFillTx/>
                <a:latin typeface="+mn-lt"/>
                <a:ea typeface="+mn-ea"/>
                <a:cs typeface="+mn-cs"/>
              </a:rPr>
              <a:t>Sharing between two orgs or two people</a:t>
            </a:r>
          </a:p>
          <a:p>
            <a:pPr marL="914400" marR="0" lvl="1" indent="-396875" algn="l" defTabSz="914363" rtl="0" eaLnBrk="1" fontAlgn="auto" latinLnBrk="0" hangingPunct="1">
              <a:lnSpc>
                <a:spcPct val="90000"/>
              </a:lnSpc>
              <a:spcBef>
                <a:spcPct val="20000"/>
              </a:spcBef>
              <a:spcAft>
                <a:spcPts val="0"/>
              </a:spcAft>
              <a:buClrTx/>
              <a:buSzPct val="90000"/>
              <a:buFontTx/>
              <a:buBlip>
                <a:blip r:embed="rId4"/>
              </a:buBlip>
              <a:tabLst/>
              <a:defRPr/>
            </a:pPr>
            <a:r>
              <a:rPr kumimoji="0" lang="en-US" sz="2000" b="0" i="0" u="none" strike="noStrike" kern="1200" cap="none" spc="0" normalizeH="0" baseline="0" noProof="0" smtClean="0">
                <a:ln>
                  <a:noFill/>
                </a:ln>
                <a:solidFill>
                  <a:srgbClr val="99CC99"/>
                </a:solidFill>
                <a:effectLst/>
                <a:uLnTx/>
                <a:uFillTx/>
                <a:latin typeface="+mn-lt"/>
                <a:ea typeface="+mn-ea"/>
                <a:cs typeface="+mn-cs"/>
              </a:rPr>
              <a:t>No trusts or service accounts</a:t>
            </a:r>
          </a:p>
          <a:p>
            <a:pPr marL="914400" marR="0" lvl="1" indent="-396875" algn="l" defTabSz="914363" rtl="0" eaLnBrk="1" fontAlgn="auto" latinLnBrk="0" hangingPunct="1">
              <a:lnSpc>
                <a:spcPct val="90000"/>
              </a:lnSpc>
              <a:spcBef>
                <a:spcPct val="20000"/>
              </a:spcBef>
              <a:spcAft>
                <a:spcPts val="0"/>
              </a:spcAft>
              <a:buClrTx/>
              <a:buSzPct val="90000"/>
              <a:buFontTx/>
              <a:buBlip>
                <a:blip r:embed="rId4"/>
              </a:buBlip>
              <a:tabLst/>
              <a:defRPr/>
            </a:pPr>
            <a:r>
              <a:rPr kumimoji="0" lang="en-US" sz="2000" b="0" i="0" u="none" strike="noStrike" kern="1200" cap="none" spc="0" normalizeH="0" baseline="0" noProof="0" smtClean="0">
                <a:ln>
                  <a:noFill/>
                </a:ln>
                <a:solidFill>
                  <a:srgbClr val="99CC99"/>
                </a:solidFill>
                <a:effectLst/>
                <a:uLnTx/>
                <a:uFillTx/>
                <a:latin typeface="+mn-lt"/>
                <a:ea typeface="+mn-ea"/>
                <a:cs typeface="+mn-cs"/>
              </a:rPr>
              <a:t>No end user accounts and credential prompts</a:t>
            </a: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en-US" sz="2400" b="0" i="0" u="none" strike="noStrike" kern="1200" cap="none" spc="0" normalizeH="0" baseline="0" noProof="0" smtClean="0">
                <a:ln>
                  <a:noFill/>
                </a:ln>
                <a:solidFill>
                  <a:srgbClr val="99CC99"/>
                </a:solidFill>
                <a:effectLst/>
                <a:uLnTx/>
                <a:uFillTx/>
                <a:latin typeface="+mn-lt"/>
                <a:ea typeface="+mn-ea"/>
                <a:cs typeface="+mn-cs"/>
              </a:rPr>
              <a:t>Exchange Federated Sharing is secure</a:t>
            </a:r>
          </a:p>
          <a:p>
            <a:pPr marL="914400" marR="0" lvl="1" indent="-396875" algn="l" defTabSz="914363" rtl="0" eaLnBrk="1" fontAlgn="auto" latinLnBrk="0" hangingPunct="1">
              <a:lnSpc>
                <a:spcPct val="90000"/>
              </a:lnSpc>
              <a:spcBef>
                <a:spcPct val="20000"/>
              </a:spcBef>
              <a:spcAft>
                <a:spcPts val="0"/>
              </a:spcAft>
              <a:buClrTx/>
              <a:buSzPct val="90000"/>
              <a:buFontTx/>
              <a:buBlip>
                <a:blip r:embed="rId4"/>
              </a:buBlip>
              <a:tabLst/>
              <a:defRPr/>
            </a:pPr>
            <a:r>
              <a:rPr kumimoji="0" lang="en-US" sz="2000" b="0" i="0" u="none" strike="noStrike" kern="1200" cap="none" spc="0" normalizeH="0" baseline="0" noProof="0" smtClean="0">
                <a:ln>
                  <a:noFill/>
                </a:ln>
                <a:solidFill>
                  <a:srgbClr val="99CC99"/>
                </a:solidFill>
                <a:effectLst/>
                <a:uLnTx/>
                <a:uFillTx/>
                <a:latin typeface="+mn-lt"/>
                <a:ea typeface="+mn-ea"/>
                <a:cs typeface="+mn-cs"/>
              </a:rPr>
              <a:t>Control which orgs you share with</a:t>
            </a:r>
          </a:p>
          <a:p>
            <a:pPr marL="914400" marR="0" lvl="1" indent="-396875" algn="l" defTabSz="914363" rtl="0" eaLnBrk="1" fontAlgn="auto" latinLnBrk="0" hangingPunct="1">
              <a:lnSpc>
                <a:spcPct val="90000"/>
              </a:lnSpc>
              <a:spcBef>
                <a:spcPct val="20000"/>
              </a:spcBef>
              <a:spcAft>
                <a:spcPts val="0"/>
              </a:spcAft>
              <a:buClrTx/>
              <a:buSzPct val="90000"/>
              <a:buFontTx/>
              <a:buBlip>
                <a:blip r:embed="rId4"/>
              </a:buBlip>
              <a:tabLst/>
              <a:defRPr/>
            </a:pPr>
            <a:r>
              <a:rPr kumimoji="0" lang="en-US" sz="2000" b="0" i="0" u="none" strike="noStrike" kern="1200" cap="none" spc="0" normalizeH="0" baseline="0" noProof="0" smtClean="0">
                <a:ln>
                  <a:noFill/>
                </a:ln>
                <a:solidFill>
                  <a:srgbClr val="99CC99"/>
                </a:solidFill>
                <a:effectLst/>
                <a:uLnTx/>
                <a:uFillTx/>
                <a:latin typeface="+mn-lt"/>
                <a:ea typeface="+mn-ea"/>
                <a:cs typeface="+mn-cs"/>
              </a:rPr>
              <a:t>Control which users can share and at what level</a:t>
            </a: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en-US" sz="2400" b="0" i="0" u="none" strike="noStrike" kern="1200" cap="none" spc="0" normalizeH="0" baseline="0" noProof="0" smtClean="0">
                <a:ln>
                  <a:noFill/>
                </a:ln>
                <a:solidFill>
                  <a:srgbClr val="99CC99"/>
                </a:solidFill>
                <a:effectLst/>
                <a:uLnTx/>
                <a:uFillTx/>
                <a:latin typeface="+mn-lt"/>
                <a:ea typeface="+mn-ea"/>
                <a:cs typeface="+mn-cs"/>
              </a:rPr>
              <a:t>Exchange Federated Sharing works with online services</a:t>
            </a:r>
          </a:p>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endParaRPr kumimoji="0" lang="en-US" sz="2400" b="0" i="0" u="none" strike="noStrike" kern="1200" cap="none" spc="0" normalizeH="0" baseline="0" noProof="0" dirty="0" smtClean="0">
              <a:ln>
                <a:noFill/>
              </a:ln>
              <a:solidFill>
                <a:srgbClr val="99CC99"/>
              </a:solidFill>
              <a:effectLst/>
              <a:uLnTx/>
              <a:uFillTx/>
              <a:latin typeface="+mn-lt"/>
              <a:ea typeface="+mn-ea"/>
              <a:cs typeface="+mn-cs"/>
            </a:endParaRP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Crystal Flores</a:t>
            </a:r>
          </a:p>
          <a:p>
            <a:r>
              <a:rPr lang="en-US" dirty="0" smtClean="0"/>
              <a:t>Program Manager</a:t>
            </a:r>
          </a:p>
          <a:p>
            <a:r>
              <a:rPr lang="en-US" dirty="0" smtClean="0"/>
              <a:t>Microsoft</a:t>
            </a:r>
          </a:p>
          <a:p>
            <a:r>
              <a:rPr lang="en-US" dirty="0" smtClean="0"/>
              <a:t>UNC 317 </a:t>
            </a:r>
            <a:endParaRPr lang="en-US" dirty="0"/>
          </a:p>
        </p:txBody>
      </p:sp>
      <p:sp>
        <p:nvSpPr>
          <p:cNvPr id="8" name="Title 1"/>
          <p:cNvSpPr>
            <a:spLocks noGrp="1"/>
          </p:cNvSpPr>
          <p:nvPr>
            <p:ph type="ctrTitle"/>
          </p:nvPr>
        </p:nvSpPr>
        <p:spPr bwMode="white">
          <a:xfrm>
            <a:off x="490251" y="3772587"/>
            <a:ext cx="8366366" cy="1337595"/>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sz="4600" b="1" i="0" u="none" strike="noStrike" kern="0" cap="none" spc="0" normalizeH="0" baseline="0" noProof="0" dirty="0" smtClean="0">
                <a:ln w="900" cmpd="sng">
                  <a:solidFill>
                    <a:srgbClr val="99CC99">
                      <a:satMod val="190000"/>
                      <a:alpha val="55000"/>
                    </a:srgbClr>
                  </a:solidFill>
                  <a:prstDash val="solid"/>
                </a:ln>
                <a:solidFill>
                  <a:srgbClr val="99CC99">
                    <a:satMod val="200000"/>
                    <a:tint val="3000"/>
                  </a:srgbClr>
                </a:solidFill>
                <a:effectLst>
                  <a:innerShdw blurRad="101600" dist="76200" dir="5400000">
                    <a:srgbClr val="99CC99">
                      <a:satMod val="190000"/>
                      <a:tint val="100000"/>
                      <a:alpha val="74000"/>
                    </a:srgbClr>
                  </a:innerShdw>
                </a:effectLst>
                <a:uLnTx/>
                <a:uFillTx/>
                <a:cs typeface="+mn-cs"/>
              </a:rPr>
              <a:t>Calendar Sharing and Federation in Microsoft Exchange Server 2010</a:t>
            </a:r>
            <a:endParaRPr kumimoji="0" sz="4600" b="1" i="0" u="none" strike="noStrike" kern="0" cap="none" spc="0" normalizeH="0" baseline="0" noProof="0" dirty="0">
              <a:ln w="900" cmpd="sng">
                <a:solidFill>
                  <a:srgbClr val="99CC99">
                    <a:satMod val="190000"/>
                    <a:alpha val="55000"/>
                  </a:srgbClr>
                </a:solidFill>
                <a:prstDash val="solid"/>
              </a:ln>
              <a:solidFill>
                <a:srgbClr val="99CC99">
                  <a:satMod val="200000"/>
                  <a:tint val="3000"/>
                </a:srgbClr>
              </a:solidFill>
              <a:effectLst>
                <a:innerShdw blurRad="101600" dist="76200" dir="5400000">
                  <a:srgbClr val="99CC99">
                    <a:satMod val="190000"/>
                    <a:tint val="100000"/>
                    <a:alpha val="74000"/>
                  </a:srgbClr>
                </a:innerShdw>
              </a:effectLst>
              <a:uLnTx/>
              <a:uFillTx/>
              <a:cs typeface="+mn-cs"/>
            </a:endParaRP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2"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4"/>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5"/>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3"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4"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5"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6"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6"/>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7"/>
            <a:srcRect/>
            <a:stretch>
              <a:fillRect/>
            </a:stretch>
          </p:blipFill>
          <p:spPr bwMode="black">
            <a:xfrm>
              <a:off x="5561787" y="254642"/>
              <a:ext cx="1693646" cy="312516"/>
            </a:xfrm>
            <a:prstGeom prst="rect">
              <a:avLst/>
            </a:prstGeom>
            <a:noFill/>
          </p:spPr>
        </p:pic>
      </p:grpSp>
    </p:spTree>
    <p:extLst>
      <p:ext uri="{BB962C8B-B14F-4D97-AF65-F5344CB8AC3E}">
        <p14:creationId xmlns:p14="http://schemas.microsoft.com/office/powerpoint/2010/main" xmlns="" val="15323362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443198"/>
          </a:xfrm>
        </p:spPr>
        <p:txBody>
          <a:bodyPr/>
          <a:lstStyle/>
          <a:p>
            <a:r>
              <a:rPr lang="en-US" dirty="0" smtClean="0"/>
              <a:t>Additional Resources</a:t>
            </a:r>
            <a:endParaRPr lang="en-US" dirty="0"/>
          </a:p>
        </p:txBody>
      </p:sp>
      <p:sp>
        <p:nvSpPr>
          <p:cNvPr id="12" name="Rectangle 11"/>
          <p:cNvSpPr/>
          <p:nvPr/>
        </p:nvSpPr>
        <p:spPr>
          <a:xfrm>
            <a:off x="328477" y="1047394"/>
            <a:ext cx="8449056" cy="823609"/>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3" name="Rectangle 12"/>
          <p:cNvSpPr/>
          <p:nvPr/>
        </p:nvSpPr>
        <p:spPr bwMode="auto">
          <a:xfrm>
            <a:off x="420953" y="1042928"/>
            <a:ext cx="8264105" cy="778838"/>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4" name="Snip Single Corner Rectangle 13"/>
          <p:cNvSpPr/>
          <p:nvPr/>
        </p:nvSpPr>
        <p:spPr>
          <a:xfrm>
            <a:off x="328478" y="778329"/>
            <a:ext cx="8451420" cy="308347"/>
          </a:xfrm>
          <a:prstGeom prst="snip1Rect">
            <a:avLst>
              <a:gd name="adj" fmla="val 38178"/>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a:gradFill>
                <a:gsLst>
                  <a:gs pos="0">
                    <a:schemeClr val="tx1"/>
                  </a:gs>
                  <a:gs pos="100000">
                    <a:schemeClr val="tx1"/>
                  </a:gs>
                </a:gsLst>
                <a:lin ang="13500000" scaled="1"/>
              </a:gradFill>
              <a:latin typeface="Segoe Semibold" pitchFamily="34" charset="0"/>
            </a:endParaRPr>
          </a:p>
        </p:txBody>
      </p:sp>
      <p:sp>
        <p:nvSpPr>
          <p:cNvPr id="26" name="Rectangle 25"/>
          <p:cNvSpPr/>
          <p:nvPr/>
        </p:nvSpPr>
        <p:spPr>
          <a:xfrm>
            <a:off x="328477" y="2261992"/>
            <a:ext cx="8449056" cy="1043916"/>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tx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27" name="Rectangle 26"/>
          <p:cNvSpPr/>
          <p:nvPr/>
        </p:nvSpPr>
        <p:spPr bwMode="auto">
          <a:xfrm>
            <a:off x="420953" y="2257523"/>
            <a:ext cx="8264105" cy="1013215"/>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28" name="Snip Single Corner Rectangle 27"/>
          <p:cNvSpPr/>
          <p:nvPr/>
        </p:nvSpPr>
        <p:spPr>
          <a:xfrm>
            <a:off x="328478" y="1971931"/>
            <a:ext cx="8451420" cy="308347"/>
          </a:xfrm>
          <a:prstGeom prst="snip1Rect">
            <a:avLst>
              <a:gd name="adj" fmla="val 38178"/>
            </a:avLst>
          </a:prstGeom>
          <a:gradFill flip="none" rotWithShape="1">
            <a:gsLst>
              <a:gs pos="0">
                <a:schemeClr val="bg2">
                  <a:lumMod val="50000"/>
                </a:schemeClr>
              </a:gs>
              <a:gs pos="31000">
                <a:schemeClr val="bg2">
                  <a:lumMod val="75000"/>
                </a:schemeClr>
              </a:gs>
              <a:gs pos="81000">
                <a:schemeClr val="bg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a:gradFill>
                <a:gsLst>
                  <a:gs pos="0">
                    <a:schemeClr val="bg1"/>
                  </a:gs>
                  <a:gs pos="100000">
                    <a:schemeClr val="bg1"/>
                  </a:gs>
                </a:gsLst>
                <a:lin ang="13500000" scaled="1"/>
              </a:gradFill>
              <a:latin typeface="Segoe" pitchFamily="34" charset="0"/>
            </a:endParaRPr>
          </a:p>
        </p:txBody>
      </p:sp>
      <p:sp>
        <p:nvSpPr>
          <p:cNvPr id="29" name="Text Placeholder 23"/>
          <p:cNvSpPr>
            <a:spLocks noGrp="1"/>
          </p:cNvSpPr>
          <p:nvPr>
            <p:ph type="body" sz="quarter" idx="10"/>
          </p:nvPr>
        </p:nvSpPr>
        <p:spPr>
          <a:xfrm>
            <a:off x="511098" y="1194681"/>
            <a:ext cx="7696200" cy="421654"/>
          </a:xfrm>
        </p:spPr>
        <p:txBody>
          <a:bodyPr/>
          <a:lstStyle>
            <a:lvl1pPr marL="230188" indent="-230188">
              <a:buSzPct val="85000"/>
              <a:defRPr sz="1600"/>
            </a:lvl1pPr>
          </a:lstStyle>
          <a:p>
            <a:pPr lvl="0">
              <a:lnSpc>
                <a:spcPct val="80000"/>
              </a:lnSpc>
            </a:pPr>
            <a:r>
              <a:rPr lang="en-US" sz="1400" dirty="0" smtClean="0"/>
              <a:t>Exchange 2010 site			</a:t>
            </a:r>
            <a:r>
              <a:rPr lang="en-US" sz="1400" dirty="0" smtClean="0">
                <a:hlinkClick r:id=""/>
              </a:rPr>
              <a:t>http://www.microsoft.com/exchange/2010</a:t>
            </a:r>
            <a:endParaRPr lang="en-US" sz="1400" dirty="0" smtClean="0"/>
          </a:p>
          <a:p>
            <a:pPr lvl="0">
              <a:lnSpc>
                <a:spcPct val="80000"/>
              </a:lnSpc>
              <a:buNone/>
            </a:pPr>
            <a:endParaRPr lang="en-US" sz="1400" dirty="0"/>
          </a:p>
        </p:txBody>
      </p:sp>
      <p:sp>
        <p:nvSpPr>
          <p:cNvPr id="30" name="Text Placeholder 23"/>
          <p:cNvSpPr txBox="1">
            <a:spLocks/>
          </p:cNvSpPr>
          <p:nvPr/>
        </p:nvSpPr>
        <p:spPr>
          <a:xfrm>
            <a:off x="419563" y="2105538"/>
            <a:ext cx="8001000" cy="300589"/>
          </a:xfrm>
          <a:prstGeom prst="rect">
            <a:avLst/>
          </a:prstGeom>
        </p:spPr>
        <p:txBody>
          <a:bodyPr/>
          <a:lstStyle>
            <a:lvl1pPr marL="230188" indent="-230188">
              <a:buSzPct val="85000"/>
              <a:defRPr sz="1600"/>
            </a:lvl1pPr>
          </a:lstStyle>
          <a:p>
            <a:pPr lvl="0">
              <a:lnSpc>
                <a:spcPct val="80000"/>
              </a:lnSpc>
              <a:spcAft>
                <a:spcPts val="600"/>
              </a:spcAft>
              <a:buBlip>
                <a:blip r:embed="rId3"/>
              </a:buBlip>
            </a:pPr>
            <a:endParaRPr lang="en-US" sz="1200" dirty="0" smtClean="0">
              <a:gradFill>
                <a:gsLst>
                  <a:gs pos="0">
                    <a:schemeClr val="tx1"/>
                  </a:gs>
                  <a:gs pos="81000">
                    <a:schemeClr val="tx1"/>
                  </a:gs>
                </a:gsLst>
                <a:lin ang="13500000" scaled="1"/>
              </a:gradFill>
              <a:latin typeface="Segoe" pitchFamily="34" charset="0"/>
            </a:endParaRPr>
          </a:p>
        </p:txBody>
      </p:sp>
      <p:sp>
        <p:nvSpPr>
          <p:cNvPr id="31" name="Text Placeholder 23"/>
          <p:cNvSpPr txBox="1">
            <a:spLocks/>
          </p:cNvSpPr>
          <p:nvPr/>
        </p:nvSpPr>
        <p:spPr>
          <a:xfrm>
            <a:off x="458752" y="2348905"/>
            <a:ext cx="8077200" cy="212145"/>
          </a:xfrm>
          <a:prstGeom prst="rect">
            <a:avLst/>
          </a:prstGeom>
        </p:spPr>
        <p:txBody>
          <a:bodyPr/>
          <a:lstStyle>
            <a:lvl1pPr marL="230188" indent="-230188">
              <a:buSzPct val="85000"/>
              <a:defRPr sz="1600"/>
            </a:lvl1pPr>
          </a:lstStyle>
          <a:p>
            <a:pPr lvl="0">
              <a:lnSpc>
                <a:spcPct val="80000"/>
              </a:lnSpc>
              <a:spcAft>
                <a:spcPts val="600"/>
              </a:spcAft>
              <a:buBlip>
                <a:blip r:embed="rId3"/>
              </a:buBlip>
            </a:pPr>
            <a:r>
              <a:rPr lang="en-US" sz="1400" dirty="0" smtClean="0">
                <a:gradFill>
                  <a:gsLst>
                    <a:gs pos="0">
                      <a:schemeClr val="tx1"/>
                    </a:gs>
                    <a:gs pos="81000">
                      <a:schemeClr val="tx1"/>
                    </a:gs>
                  </a:gsLst>
                  <a:lin ang="13500000" scaled="1"/>
                </a:gradFill>
                <a:latin typeface="Segoe" pitchFamily="34" charset="0"/>
              </a:rPr>
              <a:t>Exchange </a:t>
            </a:r>
            <a:r>
              <a:rPr lang="en-US" sz="1400" dirty="0" err="1" smtClean="0">
                <a:gradFill>
                  <a:gsLst>
                    <a:gs pos="0">
                      <a:schemeClr val="tx1"/>
                    </a:gs>
                    <a:gs pos="81000">
                      <a:schemeClr val="tx1"/>
                    </a:gs>
                  </a:gsLst>
                  <a:lin ang="13500000" scaled="1"/>
                </a:gradFill>
                <a:latin typeface="Segoe" pitchFamily="34" charset="0"/>
              </a:rPr>
              <a:t>TechCenter</a:t>
            </a:r>
            <a:r>
              <a:rPr lang="en-US" sz="1400" dirty="0" smtClean="0">
                <a:gradFill>
                  <a:gsLst>
                    <a:gs pos="0">
                      <a:schemeClr val="tx1"/>
                    </a:gs>
                    <a:gs pos="81000">
                      <a:schemeClr val="tx1"/>
                    </a:gs>
                  </a:gsLst>
                  <a:lin ang="13500000" scaled="1"/>
                </a:gradFill>
                <a:latin typeface="Segoe" pitchFamily="34" charset="0"/>
              </a:rPr>
              <a:t>		</a:t>
            </a:r>
            <a:r>
              <a:rPr lang="en-US" sz="1400" dirty="0" smtClean="0">
                <a:gradFill>
                  <a:gsLst>
                    <a:gs pos="0">
                      <a:schemeClr val="tx1"/>
                    </a:gs>
                    <a:gs pos="81000">
                      <a:schemeClr val="tx1"/>
                    </a:gs>
                  </a:gsLst>
                  <a:lin ang="13500000" scaled="1"/>
                </a:gradFill>
                <a:latin typeface="Segoe" pitchFamily="34" charset="0"/>
                <a:hlinkClick r:id=""/>
              </a:rPr>
              <a:t>http://technet.microsoft.com/exchange</a:t>
            </a:r>
            <a:endParaRPr lang="en-US" sz="1400" dirty="0" smtClean="0">
              <a:gradFill>
                <a:gsLst>
                  <a:gs pos="0">
                    <a:schemeClr val="tx1"/>
                  </a:gs>
                  <a:gs pos="81000">
                    <a:schemeClr val="tx1"/>
                  </a:gs>
                </a:gsLst>
                <a:lin ang="13500000" scaled="1"/>
              </a:gradFill>
              <a:latin typeface="Segoe" pitchFamily="34" charset="0"/>
            </a:endParaRPr>
          </a:p>
          <a:p>
            <a:pPr lvl="0">
              <a:lnSpc>
                <a:spcPct val="80000"/>
              </a:lnSpc>
              <a:spcAft>
                <a:spcPts val="600"/>
              </a:spcAft>
              <a:buBlip>
                <a:blip r:embed="rId3"/>
              </a:buBlip>
            </a:pPr>
            <a:r>
              <a:rPr lang="en-US" sz="1400" dirty="0" smtClean="0">
                <a:gradFill>
                  <a:gsLst>
                    <a:gs pos="0">
                      <a:schemeClr val="tx1"/>
                    </a:gs>
                    <a:gs pos="81000">
                      <a:schemeClr val="tx1"/>
                    </a:gs>
                  </a:gsLst>
                  <a:lin ang="13500000" scaled="1"/>
                </a:gradFill>
                <a:latin typeface="Segoe" pitchFamily="34" charset="0"/>
              </a:rPr>
              <a:t>Download Exchange RC		</a:t>
            </a:r>
            <a:r>
              <a:rPr lang="en-US" sz="1400" dirty="0" smtClean="0">
                <a:gradFill>
                  <a:gsLst>
                    <a:gs pos="0">
                      <a:schemeClr val="tx1"/>
                    </a:gs>
                    <a:gs pos="81000">
                      <a:schemeClr val="tx1"/>
                    </a:gs>
                  </a:gsLst>
                  <a:lin ang="13500000" scaled="1"/>
                </a:gradFill>
                <a:latin typeface="Segoe" pitchFamily="34" charset="0"/>
                <a:hlinkClick r:id=""/>
              </a:rPr>
              <a:t>http://www.microsoft.com/exchange/2010/try-it</a:t>
            </a:r>
            <a:endParaRPr lang="en-US" sz="1400" dirty="0" smtClean="0">
              <a:gradFill>
                <a:gsLst>
                  <a:gs pos="0">
                    <a:schemeClr val="tx1"/>
                  </a:gs>
                  <a:gs pos="81000">
                    <a:schemeClr val="tx1"/>
                  </a:gs>
                </a:gsLst>
                <a:lin ang="13500000" scaled="1"/>
              </a:gradFill>
              <a:latin typeface="Segoe" pitchFamily="34" charset="0"/>
            </a:endParaRPr>
          </a:p>
          <a:p>
            <a:pPr lvl="0">
              <a:lnSpc>
                <a:spcPct val="80000"/>
              </a:lnSpc>
              <a:spcAft>
                <a:spcPts val="600"/>
              </a:spcAft>
              <a:buBlip>
                <a:blip r:embed="rId3"/>
              </a:buBlip>
            </a:pPr>
            <a:r>
              <a:rPr lang="en-US" sz="1400" dirty="0" smtClean="0">
                <a:gradFill>
                  <a:gsLst>
                    <a:gs pos="0">
                      <a:schemeClr val="tx1"/>
                    </a:gs>
                    <a:gs pos="81000">
                      <a:schemeClr val="tx1"/>
                    </a:gs>
                  </a:gsLst>
                  <a:lin ang="13500000" scaled="1"/>
                </a:gradFill>
                <a:latin typeface="Segoe" pitchFamily="34" charset="0"/>
              </a:rPr>
              <a:t>Certification and Training 	</a:t>
            </a:r>
            <a:r>
              <a:rPr lang="en-US" sz="1200" dirty="0" smtClean="0">
                <a:gradFill>
                  <a:gsLst>
                    <a:gs pos="0">
                      <a:schemeClr val="tx1"/>
                    </a:gs>
                    <a:gs pos="81000">
                      <a:schemeClr val="tx1"/>
                    </a:gs>
                  </a:gsLst>
                  <a:lin ang="13500000" scaled="1"/>
                </a:gradFill>
                <a:latin typeface="Segoe" pitchFamily="34" charset="0"/>
              </a:rPr>
              <a:t>	</a:t>
            </a:r>
            <a:r>
              <a:rPr lang="en-US" sz="1400" dirty="0" smtClean="0">
                <a:gradFill>
                  <a:gsLst>
                    <a:gs pos="0">
                      <a:schemeClr val="tx1"/>
                    </a:gs>
                    <a:gs pos="81000">
                      <a:schemeClr val="tx1"/>
                    </a:gs>
                  </a:gsLst>
                  <a:lin ang="13500000" scaled="1"/>
                </a:gradFill>
                <a:latin typeface="Segoe" pitchFamily="34" charset="0"/>
                <a:hlinkClick r:id=""/>
              </a:rPr>
              <a:t>http://www.microsoft.com/learning/</a:t>
            </a:r>
            <a:endParaRPr lang="en-US" sz="1400" dirty="0" smtClean="0">
              <a:gradFill>
                <a:gsLst>
                  <a:gs pos="0">
                    <a:schemeClr val="tx1"/>
                  </a:gs>
                  <a:gs pos="81000">
                    <a:schemeClr val="tx1"/>
                  </a:gs>
                </a:gsLst>
                <a:lin ang="13500000" scaled="1"/>
              </a:gradFill>
              <a:latin typeface="Segoe" pitchFamily="34" charset="0"/>
            </a:endParaRPr>
          </a:p>
          <a:p>
            <a:pPr lvl="0">
              <a:lnSpc>
                <a:spcPct val="80000"/>
              </a:lnSpc>
              <a:spcAft>
                <a:spcPts val="600"/>
              </a:spcAft>
              <a:buBlip>
                <a:blip r:embed="rId3"/>
              </a:buBlip>
            </a:pPr>
            <a:endParaRPr lang="en-US" sz="1400" dirty="0" smtClean="0">
              <a:gradFill>
                <a:gsLst>
                  <a:gs pos="0">
                    <a:schemeClr val="tx1"/>
                  </a:gs>
                  <a:gs pos="81000">
                    <a:schemeClr val="tx1"/>
                  </a:gs>
                </a:gsLst>
                <a:lin ang="13500000" scaled="1"/>
              </a:gradFill>
              <a:latin typeface="Segoe" pitchFamily="34" charset="0"/>
            </a:endParaRPr>
          </a:p>
          <a:p>
            <a:pPr lvl="0">
              <a:lnSpc>
                <a:spcPct val="80000"/>
              </a:lnSpc>
              <a:spcAft>
                <a:spcPts val="600"/>
              </a:spcAft>
              <a:buBlip>
                <a:blip r:embed="rId3"/>
              </a:buBlip>
            </a:pPr>
            <a:endParaRPr lang="en-US" sz="1400" dirty="0" smtClean="0">
              <a:gradFill>
                <a:gsLst>
                  <a:gs pos="0">
                    <a:schemeClr val="tx1"/>
                  </a:gs>
                  <a:gs pos="81000">
                    <a:schemeClr val="tx1"/>
                  </a:gs>
                </a:gsLst>
                <a:lin ang="13500000" scaled="1"/>
              </a:gradFill>
              <a:latin typeface="Segoe" pitchFamily="34" charset="0"/>
            </a:endParaRPr>
          </a:p>
          <a:p>
            <a:pPr lvl="0">
              <a:lnSpc>
                <a:spcPct val="80000"/>
              </a:lnSpc>
              <a:spcAft>
                <a:spcPts val="600"/>
              </a:spcAft>
              <a:buBlip>
                <a:blip r:embed="rId3"/>
              </a:buBlip>
            </a:pPr>
            <a:endParaRPr lang="en-US" sz="1200" dirty="0" smtClean="0">
              <a:gradFill>
                <a:gsLst>
                  <a:gs pos="0">
                    <a:schemeClr val="tx1"/>
                  </a:gs>
                  <a:gs pos="81000">
                    <a:schemeClr val="tx1"/>
                  </a:gs>
                </a:gsLst>
                <a:lin ang="13500000" scaled="1"/>
              </a:gradFill>
              <a:latin typeface="Segoe" pitchFamily="34" charset="0"/>
            </a:endParaRPr>
          </a:p>
          <a:p>
            <a:pPr lvl="0">
              <a:lnSpc>
                <a:spcPct val="80000"/>
              </a:lnSpc>
              <a:spcAft>
                <a:spcPts val="600"/>
              </a:spcAft>
            </a:pPr>
            <a:endParaRPr lang="en-US" sz="1200" dirty="0" smtClean="0">
              <a:gradFill>
                <a:gsLst>
                  <a:gs pos="0">
                    <a:schemeClr val="tx1"/>
                  </a:gs>
                  <a:gs pos="81000">
                    <a:schemeClr val="tx1"/>
                  </a:gs>
                </a:gsLst>
                <a:lin ang="13500000" scaled="1"/>
              </a:gradFill>
              <a:latin typeface="Segoe" pitchFamily="34" charset="0"/>
            </a:endParaRPr>
          </a:p>
        </p:txBody>
      </p:sp>
      <p:sp>
        <p:nvSpPr>
          <p:cNvPr id="32" name="Text Placeholder 27"/>
          <p:cNvSpPr txBox="1">
            <a:spLocks/>
          </p:cNvSpPr>
          <p:nvPr/>
        </p:nvSpPr>
        <p:spPr>
          <a:xfrm>
            <a:off x="533400" y="753044"/>
            <a:ext cx="5791200" cy="369332"/>
          </a:xfrm>
          <a:prstGeom prst="rect">
            <a:avLst/>
          </a:prstGeom>
        </p:spPr>
        <p:txBody>
          <a:bodyPr wrap="square">
            <a:spAutoFit/>
          </a:bodyPr>
          <a:lstStyle>
            <a:lvl1pPr>
              <a:buFontTx/>
              <a:buNone/>
              <a:defRPr lang="en-US" sz="2000" kern="12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ea typeface="+mn-ea"/>
                <a:cs typeface="Segoe UI" pitchFamily="34" charset="0"/>
              </a:defRPr>
            </a:lvl1pPr>
          </a:lstStyle>
          <a:p>
            <a:pPr marL="342900" marR="0" lvl="0" indent="-342900" algn="l" defTabSz="914363" rtl="0" eaLnBrk="1" fontAlgn="auto" latinLnBrk="0" hangingPunct="1">
              <a:lnSpc>
                <a:spcPct val="100000"/>
              </a:lnSpc>
              <a:spcBef>
                <a:spcPct val="20000"/>
              </a:spcBef>
              <a:spcAft>
                <a:spcPts val="1200"/>
              </a:spcAft>
              <a:buClr>
                <a:srgbClr val="FF5B00"/>
              </a:buClr>
              <a:buSzPct val="65000"/>
              <a:buFontTx/>
              <a:buNone/>
              <a:tabLst/>
              <a:defRPr/>
            </a:pPr>
            <a:r>
              <a:rPr kumimoji="0" lang="en-US" sz="1800" b="0" i="0" u="none" strike="noStrike" kern="1200" cap="none" spc="0" normalizeH="0" baseline="0" noProof="0" dirty="0" smtClean="0">
                <a:ln>
                  <a:noFill/>
                </a:ln>
                <a:gradFill>
                  <a:gsLst>
                    <a:gs pos="0">
                      <a:schemeClr val="bg1"/>
                    </a:gs>
                    <a:gs pos="100000">
                      <a:schemeClr val="bg1"/>
                    </a:gs>
                  </a:gsLst>
                  <a:lin ang="13500000" scaled="1"/>
                </a:gradFill>
                <a:effectLst>
                  <a:outerShdw blurRad="38100" dist="38100" dir="2700000" algn="tl">
                    <a:srgbClr val="000000">
                      <a:alpha val="43137"/>
                    </a:srgbClr>
                  </a:outerShdw>
                </a:effectLst>
                <a:uLnTx/>
                <a:uFillTx/>
                <a:latin typeface="Segoe Semibold" pitchFamily="34" charset="0"/>
                <a:ea typeface="+mn-ea"/>
                <a:cs typeface="Segoe UI" pitchFamily="34" charset="0"/>
              </a:rPr>
              <a:t>Business Value</a:t>
            </a:r>
          </a:p>
        </p:txBody>
      </p:sp>
      <p:sp>
        <p:nvSpPr>
          <p:cNvPr id="34" name="Text Placeholder 27"/>
          <p:cNvSpPr txBox="1">
            <a:spLocks/>
          </p:cNvSpPr>
          <p:nvPr/>
        </p:nvSpPr>
        <p:spPr>
          <a:xfrm>
            <a:off x="533400" y="1962975"/>
            <a:ext cx="5791200" cy="369332"/>
          </a:xfrm>
          <a:prstGeom prst="rect">
            <a:avLst/>
          </a:prstGeom>
        </p:spPr>
        <p:txBody>
          <a:bodyPr wrap="square">
            <a:spAutoFit/>
          </a:bodyPr>
          <a:lstStyle>
            <a:lvl1pPr>
              <a:buFontTx/>
              <a:buNone/>
              <a:defRPr lang="en-US" sz="2000" kern="12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ea typeface="+mn-ea"/>
                <a:cs typeface="Segoe UI" pitchFamily="34" charset="0"/>
              </a:defRPr>
            </a:lvl1pPr>
          </a:lstStyle>
          <a:p>
            <a:pPr marL="342900" marR="0" lvl="0" indent="-342900" algn="l" defTabSz="914363" rtl="0" eaLnBrk="1" fontAlgn="auto" latinLnBrk="0" hangingPunct="1">
              <a:lnSpc>
                <a:spcPct val="100000"/>
              </a:lnSpc>
              <a:spcBef>
                <a:spcPct val="20000"/>
              </a:spcBef>
              <a:spcAft>
                <a:spcPts val="1200"/>
              </a:spcAft>
              <a:buClr>
                <a:srgbClr val="FF5B00"/>
              </a:buClr>
              <a:buSzPct val="65000"/>
              <a:buFontTx/>
              <a:buNone/>
              <a:tabLst/>
              <a:defRPr/>
            </a:pPr>
            <a:r>
              <a:rPr kumimoji="0" lang="en-US" sz="1800" b="0" i="0" u="none" strike="noStrike" kern="1200" cap="none" spc="0" normalizeH="0" baseline="0" noProof="0" dirty="0" smtClean="0">
                <a:ln>
                  <a:noFill/>
                </a:ln>
                <a:gradFill>
                  <a:gsLst>
                    <a:gs pos="0">
                      <a:schemeClr val="bg1"/>
                    </a:gs>
                    <a:gs pos="100000">
                      <a:schemeClr val="bg1"/>
                    </a:gs>
                  </a:gsLst>
                  <a:lin ang="13500000" scaled="1"/>
                </a:gradFill>
                <a:effectLst>
                  <a:outerShdw blurRad="38100" dist="38100" dir="2700000" algn="tl">
                    <a:srgbClr val="000000">
                      <a:alpha val="43137"/>
                    </a:srgbClr>
                  </a:outerShdw>
                </a:effectLst>
                <a:uLnTx/>
                <a:uFillTx/>
                <a:latin typeface="Segoe Semibold" pitchFamily="34" charset="0"/>
                <a:ea typeface="+mn-ea"/>
                <a:cs typeface="Segoe UI" pitchFamily="34" charset="0"/>
              </a:rPr>
              <a:t>IT Pros</a:t>
            </a:r>
          </a:p>
        </p:txBody>
      </p:sp>
      <p:sp>
        <p:nvSpPr>
          <p:cNvPr id="19" name="Rectangle 18"/>
          <p:cNvSpPr/>
          <p:nvPr/>
        </p:nvSpPr>
        <p:spPr>
          <a:xfrm>
            <a:off x="326133" y="3647574"/>
            <a:ext cx="8449056" cy="823609"/>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20" name="Rectangle 19"/>
          <p:cNvSpPr/>
          <p:nvPr/>
        </p:nvSpPr>
        <p:spPr bwMode="auto">
          <a:xfrm>
            <a:off x="418609" y="3643108"/>
            <a:ext cx="8264105" cy="778838"/>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21" name="Snip Single Corner Rectangle 20"/>
          <p:cNvSpPr/>
          <p:nvPr/>
        </p:nvSpPr>
        <p:spPr>
          <a:xfrm>
            <a:off x="326134" y="3378509"/>
            <a:ext cx="8451420" cy="308347"/>
          </a:xfrm>
          <a:prstGeom prst="snip1Rect">
            <a:avLst>
              <a:gd name="adj" fmla="val 38178"/>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a:gradFill>
                <a:gsLst>
                  <a:gs pos="0">
                    <a:schemeClr val="tx1"/>
                  </a:gs>
                  <a:gs pos="100000">
                    <a:schemeClr val="tx1"/>
                  </a:gs>
                </a:gsLst>
                <a:lin ang="13500000" scaled="1"/>
              </a:gradFill>
              <a:latin typeface="Segoe Semibold" pitchFamily="34" charset="0"/>
            </a:endParaRPr>
          </a:p>
        </p:txBody>
      </p:sp>
      <p:sp>
        <p:nvSpPr>
          <p:cNvPr id="22" name="Text Placeholder 23"/>
          <p:cNvSpPr txBox="1">
            <a:spLocks/>
          </p:cNvSpPr>
          <p:nvPr/>
        </p:nvSpPr>
        <p:spPr>
          <a:xfrm>
            <a:off x="517994" y="3802507"/>
            <a:ext cx="7696200" cy="421654"/>
          </a:xfrm>
          <a:prstGeom prst="rect">
            <a:avLst/>
          </a:prstGeom>
        </p:spPr>
        <p:txBody>
          <a:bodyPr vert="horz" wrap="square" lIns="0" tIns="0" rIns="0" bIns="0" rtlCol="0">
            <a:spAutoFit/>
          </a:bodyPr>
          <a:lstStyle>
            <a:lvl1pPr marL="230188" indent="-230188" algn="l" defTabSz="914363" rtl="0" eaLnBrk="1" latinLnBrk="0" hangingPunct="1">
              <a:lnSpc>
                <a:spcPct val="100000"/>
              </a:lnSpc>
              <a:spcBef>
                <a:spcPts val="0"/>
              </a:spcBef>
              <a:spcAft>
                <a:spcPts val="600"/>
              </a:spcAft>
              <a:buSzPct val="85000"/>
              <a:buFontTx/>
              <a:buBlip>
                <a:blip r:embed="rId3"/>
              </a:buBlip>
              <a:defRPr lang="en-US" sz="1600" b="0" kern="1200">
                <a:gradFill>
                  <a:gsLst>
                    <a:gs pos="0">
                      <a:schemeClr val="tx1"/>
                    </a:gs>
                    <a:gs pos="81000">
                      <a:schemeClr val="tx1"/>
                    </a:gs>
                  </a:gsLst>
                  <a:lin ang="13500000" scaled="1"/>
                </a:gradFill>
                <a:latin typeface="Segoe" pitchFamily="34" charset="0"/>
                <a:ea typeface="+mn-ea"/>
                <a:cs typeface="+mn-cs"/>
              </a:defRPr>
            </a:lvl1pPr>
            <a:lvl2pPr marL="630238" indent="-284163" algn="l" defTabSz="914363" rtl="0" eaLnBrk="1" latinLnBrk="0" hangingPunct="1">
              <a:lnSpc>
                <a:spcPct val="100000"/>
              </a:lnSpc>
              <a:spcBef>
                <a:spcPts val="0"/>
              </a:spcBef>
              <a:spcAft>
                <a:spcPts val="600"/>
              </a:spcAft>
              <a:buSzPct val="65000"/>
              <a:buFontTx/>
              <a:buBlip>
                <a:blip r:embed="rId3"/>
              </a:buBlip>
              <a:defRPr lang="en-US" sz="2400" b="0" kern="1200">
                <a:gradFill>
                  <a:gsLst>
                    <a:gs pos="0">
                      <a:schemeClr val="tx1"/>
                    </a:gs>
                    <a:gs pos="81000">
                      <a:schemeClr val="tx1"/>
                    </a:gs>
                  </a:gsLst>
                  <a:lin ang="13500000" scaled="1"/>
                </a:gradFill>
                <a:latin typeface="Segoe" pitchFamily="34" charset="0"/>
                <a:ea typeface="+mn-ea"/>
                <a:cs typeface="+mn-cs"/>
              </a:defRPr>
            </a:lvl2pPr>
            <a:lvl3pPr marL="860425" indent="-292100" algn="l" defTabSz="914363" rtl="0" eaLnBrk="1" latinLnBrk="0" hangingPunct="1">
              <a:lnSpc>
                <a:spcPct val="100000"/>
              </a:lnSpc>
              <a:spcBef>
                <a:spcPts val="0"/>
              </a:spcBef>
              <a:spcAft>
                <a:spcPts val="600"/>
              </a:spcAft>
              <a:buSzPct val="65000"/>
              <a:buFontTx/>
              <a:buBlip>
                <a:blip r:embed="rId3"/>
              </a:buBlip>
              <a:defRPr lang="en-US" sz="2000" b="0" kern="1200">
                <a:gradFill>
                  <a:gsLst>
                    <a:gs pos="0">
                      <a:schemeClr val="tx1"/>
                    </a:gs>
                    <a:gs pos="81000">
                      <a:schemeClr val="tx1"/>
                    </a:gs>
                  </a:gsLst>
                  <a:lin ang="13500000" scaled="1"/>
                </a:gradFill>
                <a:latin typeface="Segoe" pitchFamily="34" charset="0"/>
                <a:ea typeface="+mn-ea"/>
                <a:cs typeface="+mn-cs"/>
              </a:defRPr>
            </a:lvl3pPr>
            <a:lvl4pPr marL="1144588" indent="-284163" algn="l" defTabSz="914363" rtl="0" eaLnBrk="1" latinLnBrk="0" hangingPunct="1">
              <a:lnSpc>
                <a:spcPct val="100000"/>
              </a:lnSpc>
              <a:spcBef>
                <a:spcPts val="0"/>
              </a:spcBef>
              <a:spcAft>
                <a:spcPts val="600"/>
              </a:spcAft>
              <a:buSzPct val="65000"/>
              <a:buFontTx/>
              <a:buBlip>
                <a:blip r:embed="rId3"/>
              </a:buBlip>
              <a:defRPr lang="en-US" sz="2000" b="0" kern="1200">
                <a:gradFill>
                  <a:gsLst>
                    <a:gs pos="0">
                      <a:schemeClr val="tx1"/>
                    </a:gs>
                    <a:gs pos="81000">
                      <a:schemeClr val="tx1"/>
                    </a:gs>
                  </a:gsLst>
                  <a:lin ang="13500000" scaled="1"/>
                </a:gradFill>
                <a:latin typeface="Segoe" pitchFamily="34" charset="0"/>
                <a:ea typeface="+mn-ea"/>
                <a:cs typeface="+mn-cs"/>
              </a:defRPr>
            </a:lvl4pPr>
            <a:lvl5pPr marL="1428750" indent="-284163" algn="l" defTabSz="914363" rtl="0" eaLnBrk="1" latinLnBrk="0" hangingPunct="1">
              <a:lnSpc>
                <a:spcPct val="100000"/>
              </a:lnSpc>
              <a:spcBef>
                <a:spcPts val="0"/>
              </a:spcBef>
              <a:spcAft>
                <a:spcPts val="600"/>
              </a:spcAft>
              <a:buSzPct val="65000"/>
              <a:buFontTx/>
              <a:buBlip>
                <a:blip r:embed="rId3"/>
              </a:buBlip>
              <a:defRPr lang="en-US" sz="1800" b="0" kern="1200">
                <a:gradFill>
                  <a:gsLst>
                    <a:gs pos="0">
                      <a:schemeClr val="tx1"/>
                    </a:gs>
                    <a:gs pos="81000">
                      <a:schemeClr val="tx1"/>
                    </a:gs>
                  </a:gsLst>
                  <a:lin ang="13500000" scaled="1"/>
                </a:gradFill>
                <a:latin typeface="Segoe"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nSpc>
                <a:spcPct val="80000"/>
              </a:lnSpc>
            </a:pPr>
            <a:r>
              <a:rPr lang="en-US" sz="1400" dirty="0" smtClean="0"/>
              <a:t>Get the latest Exchange news		</a:t>
            </a:r>
            <a:r>
              <a:rPr lang="en-US" sz="1400" dirty="0" smtClean="0">
                <a:hlinkClick r:id=""/>
              </a:rPr>
              <a:t>http://www.msexchangeteam.com</a:t>
            </a:r>
            <a:endParaRPr lang="en-US" sz="1400" dirty="0" smtClean="0"/>
          </a:p>
          <a:p>
            <a:pPr lvl="0">
              <a:lnSpc>
                <a:spcPct val="80000"/>
              </a:lnSpc>
              <a:buNone/>
            </a:pPr>
            <a:endParaRPr lang="en-US" sz="1400" dirty="0"/>
          </a:p>
        </p:txBody>
      </p:sp>
      <p:sp>
        <p:nvSpPr>
          <p:cNvPr id="23" name="Text Placeholder 27"/>
          <p:cNvSpPr txBox="1">
            <a:spLocks/>
          </p:cNvSpPr>
          <p:nvPr/>
        </p:nvSpPr>
        <p:spPr>
          <a:xfrm>
            <a:off x="531056" y="3353224"/>
            <a:ext cx="5791200" cy="369332"/>
          </a:xfrm>
          <a:prstGeom prst="rect">
            <a:avLst/>
          </a:prstGeom>
        </p:spPr>
        <p:txBody>
          <a:bodyPr wrap="square">
            <a:spAutoFit/>
          </a:bodyPr>
          <a:lstStyle>
            <a:lvl1pPr>
              <a:buFontTx/>
              <a:buNone/>
              <a:defRPr lang="en-US" sz="2000" kern="12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ea typeface="+mn-ea"/>
                <a:cs typeface="Segoe UI" pitchFamily="34" charset="0"/>
              </a:defRPr>
            </a:lvl1pPr>
          </a:lstStyle>
          <a:p>
            <a:pPr marL="342900" marR="0" lvl="0" indent="-342900" algn="l" defTabSz="914363" rtl="0" eaLnBrk="1" fontAlgn="auto" latinLnBrk="0" hangingPunct="1">
              <a:lnSpc>
                <a:spcPct val="100000"/>
              </a:lnSpc>
              <a:spcBef>
                <a:spcPct val="20000"/>
              </a:spcBef>
              <a:spcAft>
                <a:spcPts val="1200"/>
              </a:spcAft>
              <a:buClr>
                <a:srgbClr val="FF5B00"/>
              </a:buClr>
              <a:buSzPct val="65000"/>
              <a:buFontTx/>
              <a:buNone/>
              <a:tabLst/>
              <a:defRPr/>
            </a:pPr>
            <a:r>
              <a:rPr lang="en-US" sz="1800" dirty="0" smtClean="0"/>
              <a:t>Blogs</a:t>
            </a:r>
            <a:endParaRPr kumimoji="0" lang="en-US" sz="1800" b="0" i="0" u="none" strike="noStrike" kern="1200" cap="none" spc="0" normalizeH="0" baseline="0" noProof="0" dirty="0" smtClean="0">
              <a:ln>
                <a:noFill/>
              </a:ln>
              <a:gradFill>
                <a:gsLst>
                  <a:gs pos="0">
                    <a:schemeClr val="bg1"/>
                  </a:gs>
                  <a:gs pos="100000">
                    <a:schemeClr val="bg1"/>
                  </a:gs>
                </a:gsLst>
                <a:lin ang="13500000" scaled="1"/>
              </a:gradFill>
              <a:effectLst>
                <a:outerShdw blurRad="38100" dist="38100" dir="2700000" algn="tl">
                  <a:srgbClr val="000000">
                    <a:alpha val="43137"/>
                  </a:srgbClr>
                </a:outerShdw>
              </a:effectLst>
              <a:uLnTx/>
              <a:uFillTx/>
              <a:latin typeface="Segoe Semibold" pitchFamily="34" charset="0"/>
              <a:ea typeface="+mn-ea"/>
              <a:cs typeface="Segoe UI" pitchFamily="34" charset="0"/>
            </a:endParaRPr>
          </a:p>
        </p:txBody>
      </p:sp>
    </p:spTree>
    <p:extLst>
      <p:ext uri="{BB962C8B-B14F-4D97-AF65-F5344CB8AC3E}">
        <p14:creationId xmlns:p14="http://schemas.microsoft.com/office/powerpoint/2010/main" xmlns="" val="3821312600"/>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a:t>
            </a:r>
            <a:endParaRPr lang="en-US" dirty="0"/>
          </a:p>
        </p:txBody>
      </p:sp>
      <p:sp>
        <p:nvSpPr>
          <p:cNvPr id="17" name="Content Placeholder 16"/>
          <p:cNvSpPr>
            <a:spLocks noGrp="1"/>
          </p:cNvSpPr>
          <p:nvPr>
            <p:ph sz="quarter" idx="10"/>
          </p:nvPr>
        </p:nvSpPr>
        <p:spPr>
          <a:xfrm>
            <a:off x="381000" y="1076325"/>
            <a:ext cx="8385048" cy="1647826"/>
          </a:xfrm>
        </p:spPr>
        <p:txBody>
          <a:bodyPr/>
          <a:lstStyle/>
          <a:p>
            <a:endParaRPr dirty="0" smtClean="0"/>
          </a:p>
          <a:p>
            <a:endParaRPr sz="2400" dirty="0" smtClean="0">
              <a:solidFill>
                <a:schemeClr val="bg2">
                  <a:lumMod val="50000"/>
                </a:schemeClr>
              </a:solidFill>
            </a:endParaRPr>
          </a:p>
          <a:p>
            <a:endParaRPr lang="en-US" sz="2400" dirty="0" smtClean="0">
              <a:solidFill>
                <a:schemeClr val="bg2">
                  <a:lumMod val="50000"/>
                </a:schemeClr>
              </a:solidFill>
            </a:endParaRPr>
          </a:p>
          <a:p>
            <a:endParaRPr lang="en-US" sz="2400" dirty="0" smtClean="0">
              <a:solidFill>
                <a:schemeClr val="bg2">
                  <a:lumMod val="50000"/>
                </a:schemeClr>
              </a:solidFill>
            </a:endParaRPr>
          </a:p>
          <a:p>
            <a:endParaRPr lang="en-US" sz="2400" dirty="0" smtClean="0">
              <a:solidFill>
                <a:schemeClr val="bg2">
                  <a:lumMod val="50000"/>
                </a:schemeClr>
              </a:solidFill>
            </a:endParaRPr>
          </a:p>
          <a:p>
            <a:endParaRPr lang="en-US" sz="2400" dirty="0" smtClean="0">
              <a:solidFill>
                <a:schemeClr val="bg2">
                  <a:lumMod val="50000"/>
                </a:schemeClr>
              </a:solidFill>
            </a:endParaRPr>
          </a:p>
          <a:p>
            <a:endParaRPr lang="en-US" sz="2400" dirty="0" smtClean="0">
              <a:solidFill>
                <a:schemeClr val="bg2">
                  <a:lumMod val="50000"/>
                </a:schemeClr>
              </a:solidFill>
            </a:endParaRPr>
          </a:p>
          <a:p>
            <a:endParaRPr lang="en-US" sz="2400" dirty="0" smtClean="0">
              <a:solidFill>
                <a:schemeClr val="bg2">
                  <a:lumMod val="50000"/>
                </a:schemeClr>
              </a:solidFill>
            </a:endParaRPr>
          </a:p>
          <a:p>
            <a:r>
              <a:rPr sz="2400" dirty="0" smtClean="0">
                <a:solidFill>
                  <a:schemeClr val="bg2">
                    <a:lumMod val="50000"/>
                  </a:schemeClr>
                </a:solidFill>
              </a:rPr>
              <a:t>Breakout Sessions:</a:t>
            </a:r>
          </a:p>
          <a:p>
            <a:r>
              <a:rPr lang="en-US" dirty="0" smtClean="0">
                <a:solidFill>
                  <a:schemeClr val="accent5">
                    <a:lumMod val="60000"/>
                    <a:lumOff val="40000"/>
                  </a:schemeClr>
                </a:solidFill>
              </a:rPr>
              <a:t>UNC201</a:t>
            </a:r>
            <a:r>
              <a:rPr lang="en-US" dirty="0" smtClean="0"/>
              <a:t> </a:t>
            </a:r>
            <a:r>
              <a:rPr lang="en-US" sz="1600" dirty="0" smtClean="0"/>
              <a:t>Introducing Microsoft Exchange Server 2010</a:t>
            </a:r>
            <a:endParaRPr lang="en-US" dirty="0" smtClean="0"/>
          </a:p>
          <a:p>
            <a:r>
              <a:rPr lang="en-US" dirty="0" smtClean="0">
                <a:solidFill>
                  <a:schemeClr val="accent5">
                    <a:lumMod val="60000"/>
                    <a:lumOff val="40000"/>
                  </a:schemeClr>
                </a:solidFill>
              </a:rPr>
              <a:t>UNC202 </a:t>
            </a:r>
            <a:r>
              <a:rPr lang="en-US" sz="1600" dirty="0" smtClean="0">
                <a:solidFill>
                  <a:schemeClr val="tx1"/>
                </a:solidFill>
              </a:rPr>
              <a:t>Discover the New OWA: Outlook Web App</a:t>
            </a:r>
            <a:endParaRPr lang="en-US" dirty="0" smtClean="0">
              <a:solidFill>
                <a:schemeClr val="tx1"/>
              </a:solidFill>
            </a:endParaRPr>
          </a:p>
          <a:p>
            <a:r>
              <a:rPr lang="en-US" dirty="0" smtClean="0">
                <a:solidFill>
                  <a:schemeClr val="accent5">
                    <a:lumMod val="60000"/>
                    <a:lumOff val="40000"/>
                  </a:schemeClr>
                </a:solidFill>
              </a:rPr>
              <a:t>OFS216</a:t>
            </a:r>
            <a:r>
              <a:rPr lang="en-US" dirty="0" smtClean="0"/>
              <a:t>  </a:t>
            </a:r>
            <a:r>
              <a:rPr lang="en-US" sz="1600" dirty="0" smtClean="0"/>
              <a:t>Outlook 2010: Client Overview &amp; Exchange 2010 Integration</a:t>
            </a:r>
            <a:endParaRPr lang="en-US" dirty="0" smtClean="0"/>
          </a:p>
          <a:p>
            <a:r>
              <a:rPr lang="en-US" dirty="0" smtClean="0">
                <a:solidFill>
                  <a:schemeClr val="accent5">
                    <a:lumMod val="60000"/>
                    <a:lumOff val="40000"/>
                  </a:schemeClr>
                </a:solidFill>
              </a:rPr>
              <a:t>MOB201</a:t>
            </a:r>
            <a:r>
              <a:rPr lang="en-US" dirty="0" smtClean="0"/>
              <a:t> </a:t>
            </a:r>
            <a:r>
              <a:rPr lang="en-US" sz="1600" dirty="0" smtClean="0"/>
              <a:t>What’s New in Mobile Messaging: Outlook Mobile and Office Communicator Mobile</a:t>
            </a:r>
            <a:endParaRPr lang="en-US" dirty="0" smtClean="0"/>
          </a:p>
          <a:p>
            <a:r>
              <a:rPr lang="en-US" dirty="0" smtClean="0">
                <a:solidFill>
                  <a:schemeClr val="accent5">
                    <a:lumMod val="60000"/>
                    <a:lumOff val="40000"/>
                  </a:schemeClr>
                </a:solidFill>
              </a:rPr>
              <a:t>UNC301</a:t>
            </a:r>
            <a:r>
              <a:rPr lang="en-US" dirty="0" smtClean="0"/>
              <a:t> </a:t>
            </a:r>
            <a:r>
              <a:rPr lang="en-US" sz="1600" dirty="0" smtClean="0"/>
              <a:t>Exchange Server 2010 Upgrade and Coexistence with Exchange Server 2007 and 2003</a:t>
            </a:r>
            <a:endParaRPr lang="en-US" dirty="0" smtClean="0"/>
          </a:p>
          <a:p>
            <a:r>
              <a:rPr lang="en-US" dirty="0" smtClean="0">
                <a:solidFill>
                  <a:schemeClr val="accent5">
                    <a:lumMod val="60000"/>
                    <a:lumOff val="40000"/>
                  </a:schemeClr>
                </a:solidFill>
              </a:rPr>
              <a:t>UNC306 </a:t>
            </a:r>
            <a:r>
              <a:rPr lang="en-US" sz="1600" dirty="0" smtClean="0">
                <a:solidFill>
                  <a:schemeClr val="tx1"/>
                </a:solidFill>
              </a:rPr>
              <a:t>Information Protection and Control in Microsoft Exchange Server 2010</a:t>
            </a:r>
            <a:endParaRPr lang="en-US" dirty="0" smtClean="0">
              <a:solidFill>
                <a:schemeClr val="tx1"/>
              </a:solidFill>
            </a:endParaRPr>
          </a:p>
          <a:p>
            <a:r>
              <a:rPr lang="en-US" dirty="0" smtClean="0">
                <a:solidFill>
                  <a:schemeClr val="accent5">
                    <a:lumMod val="60000"/>
                    <a:lumOff val="40000"/>
                  </a:schemeClr>
                </a:solidFill>
              </a:rPr>
              <a:t>UNC307</a:t>
            </a:r>
            <a:r>
              <a:rPr lang="en-US" dirty="0" smtClean="0"/>
              <a:t> </a:t>
            </a:r>
            <a:r>
              <a:rPr lang="en-US" sz="1600" dirty="0" smtClean="0"/>
              <a:t>Microsoft Exchange Server 2010 High Availability</a:t>
            </a:r>
            <a:endParaRPr lang="en-US" dirty="0" smtClean="0"/>
          </a:p>
          <a:p>
            <a:r>
              <a:rPr lang="en-US" dirty="0" smtClean="0">
                <a:solidFill>
                  <a:schemeClr val="accent5">
                    <a:lumMod val="60000"/>
                    <a:lumOff val="40000"/>
                  </a:schemeClr>
                </a:solidFill>
              </a:rPr>
              <a:t>UNC309 </a:t>
            </a:r>
            <a:r>
              <a:rPr lang="en-US" sz="1600" dirty="0" smtClean="0">
                <a:solidFill>
                  <a:schemeClr val="tx1"/>
                </a:solidFill>
              </a:rPr>
              <a:t>Getting the Most out of Microsoft Exchange Server 2010: Performance and Scalability</a:t>
            </a:r>
            <a:endParaRPr lang="en-US" dirty="0" smtClean="0">
              <a:solidFill>
                <a:schemeClr val="tx1"/>
              </a:solidFill>
            </a:endParaRPr>
          </a:p>
          <a:p>
            <a:r>
              <a:rPr lang="en-US" dirty="0" smtClean="0">
                <a:solidFill>
                  <a:schemeClr val="accent5">
                    <a:lumMod val="60000"/>
                    <a:lumOff val="40000"/>
                  </a:schemeClr>
                </a:solidFill>
              </a:rPr>
              <a:t>UNC311</a:t>
            </a:r>
            <a:r>
              <a:rPr lang="en-US" dirty="0" smtClean="0"/>
              <a:t> </a:t>
            </a:r>
            <a:r>
              <a:rPr lang="en-US" sz="1600" dirty="0" smtClean="0"/>
              <a:t>Deploying and Managing Microsoft Exchange Server 2010 Transport Servers</a:t>
            </a:r>
          </a:p>
          <a:p>
            <a:r>
              <a:rPr lang="en-US" dirty="0" smtClean="0">
                <a:solidFill>
                  <a:schemeClr val="accent5">
                    <a:lumMod val="60000"/>
                    <a:lumOff val="40000"/>
                  </a:schemeClr>
                </a:solidFill>
              </a:rPr>
              <a:t>UNC312</a:t>
            </a:r>
            <a:r>
              <a:rPr lang="en-US" dirty="0" smtClean="0"/>
              <a:t> </a:t>
            </a:r>
            <a:r>
              <a:rPr lang="en-US" sz="1600" dirty="0" smtClean="0"/>
              <a:t>Addressing E-mail Archiving and Retention with Microsoft Exchange Server 2010</a:t>
            </a:r>
            <a:endParaRPr lang="en-US" dirty="0" smtClean="0"/>
          </a:p>
          <a:p>
            <a:r>
              <a:rPr lang="en-US" dirty="0" smtClean="0">
                <a:solidFill>
                  <a:schemeClr val="accent5">
                    <a:lumMod val="60000"/>
                    <a:lumOff val="40000"/>
                  </a:schemeClr>
                </a:solidFill>
              </a:rPr>
              <a:t>UNC 314 </a:t>
            </a:r>
            <a:r>
              <a:rPr lang="en-US" sz="1600" dirty="0" smtClean="0">
                <a:solidFill>
                  <a:schemeClr val="tx1"/>
                </a:solidFill>
              </a:rPr>
              <a:t>Microsoft Exchange Server 2010 Storage Architecture</a:t>
            </a:r>
            <a:endParaRPr lang="en-US" dirty="0" smtClean="0">
              <a:solidFill>
                <a:schemeClr val="tx1"/>
              </a:solidFill>
            </a:endParaRPr>
          </a:p>
          <a:p>
            <a:r>
              <a:rPr lang="en-US" dirty="0" smtClean="0">
                <a:solidFill>
                  <a:schemeClr val="accent5">
                    <a:lumMod val="60000"/>
                    <a:lumOff val="40000"/>
                  </a:schemeClr>
                </a:solidFill>
              </a:rPr>
              <a:t>UNC315</a:t>
            </a:r>
            <a:r>
              <a:rPr lang="en-US" dirty="0" smtClean="0"/>
              <a:t> </a:t>
            </a:r>
            <a:r>
              <a:rPr lang="en-US" sz="1600" dirty="0" smtClean="0"/>
              <a:t>Microsoft Exchange Server 2010 Unified Messaging</a:t>
            </a:r>
          </a:p>
          <a:p>
            <a:r>
              <a:rPr lang="en-US" dirty="0" smtClean="0">
                <a:solidFill>
                  <a:schemeClr val="accent5">
                    <a:lumMod val="60000"/>
                    <a:lumOff val="40000"/>
                  </a:schemeClr>
                </a:solidFill>
              </a:rPr>
              <a:t>UNC316</a:t>
            </a:r>
            <a:r>
              <a:rPr lang="en-US" sz="1600" dirty="0" smtClean="0"/>
              <a:t> Microsoft Exchange Server 2010 Management and Operations</a:t>
            </a:r>
            <a:endParaRPr lang="en-US" dirty="0" smtClean="0"/>
          </a:p>
          <a:p>
            <a:r>
              <a:rPr lang="en-US" dirty="0" smtClean="0">
                <a:solidFill>
                  <a:schemeClr val="accent5">
                    <a:lumMod val="60000"/>
                    <a:lumOff val="40000"/>
                  </a:schemeClr>
                </a:solidFill>
              </a:rPr>
              <a:t>UNC317</a:t>
            </a:r>
            <a:r>
              <a:rPr lang="en-US" dirty="0" smtClean="0"/>
              <a:t> </a:t>
            </a:r>
            <a:r>
              <a:rPr lang="en-US" sz="1600" dirty="0" smtClean="0"/>
              <a:t>Calendar Sharing and Federation in Microsoft Exchange Server 2010</a:t>
            </a:r>
            <a:endParaRPr lang="en-US" dirty="0" smtClean="0"/>
          </a:p>
          <a:p>
            <a:endParaRPr lang="en-US" dirty="0" smtClean="0"/>
          </a:p>
          <a:p>
            <a:endParaRPr dirty="0" smtClean="0"/>
          </a:p>
          <a:p>
            <a:endParaRPr dirty="0" smtClean="0"/>
          </a:p>
        </p:txBody>
      </p:sp>
      <p:sp>
        <p:nvSpPr>
          <p:cNvPr id="18" name="Content Placeholder 17"/>
          <p:cNvSpPr>
            <a:spLocks noGrp="1"/>
          </p:cNvSpPr>
          <p:nvPr>
            <p:ph sz="quarter" idx="11"/>
          </p:nvPr>
        </p:nvSpPr>
        <p:spPr>
          <a:xfrm>
            <a:off x="381000" y="5041022"/>
            <a:ext cx="8385048" cy="929180"/>
          </a:xfrm>
        </p:spPr>
        <p:txBody>
          <a:bodyPr/>
          <a:lstStyle/>
          <a:p>
            <a:pPr>
              <a:defRPr/>
            </a:pPr>
            <a:endParaRPr sz="2400" dirty="0" smtClean="0">
              <a:solidFill>
                <a:schemeClr val="bg2">
                  <a:lumMod val="50000"/>
                </a:schemeClr>
              </a:solidFill>
            </a:endParaRPr>
          </a:p>
          <a:p>
            <a:pPr>
              <a:defRPr/>
            </a:pPr>
            <a:endParaRPr lang="en-US" sz="1400" dirty="0" smtClean="0">
              <a:solidFill>
                <a:schemeClr val="bg2">
                  <a:lumMod val="50000"/>
                </a:schemeClr>
              </a:solidFill>
            </a:endParaRPr>
          </a:p>
          <a:p>
            <a:pPr>
              <a:defRPr/>
            </a:pPr>
            <a:r>
              <a:rPr sz="2400" dirty="0" smtClean="0">
                <a:solidFill>
                  <a:schemeClr val="bg2">
                    <a:lumMod val="50000"/>
                  </a:schemeClr>
                </a:solidFill>
              </a:rPr>
              <a:t>Interactive Theater Sessions:</a:t>
            </a:r>
          </a:p>
          <a:p>
            <a:pPr>
              <a:defRPr/>
            </a:pPr>
            <a:r>
              <a:rPr lang="en-US" dirty="0" smtClean="0">
                <a:solidFill>
                  <a:schemeClr val="accent5">
                    <a:lumMod val="60000"/>
                    <a:lumOff val="40000"/>
                  </a:schemeClr>
                </a:solidFill>
              </a:rPr>
              <a:t>UNC01-IS</a:t>
            </a:r>
            <a:r>
              <a:rPr lang="en-US" dirty="0" smtClean="0"/>
              <a:t> </a:t>
            </a:r>
            <a:r>
              <a:rPr lang="en-US" sz="1600" dirty="0" smtClean="0"/>
              <a:t>Microsoft Exchange Server 2010 Archiving Q&amp;A</a:t>
            </a:r>
            <a:endParaRPr lang="en-US" dirty="0" smtClean="0"/>
          </a:p>
          <a:p>
            <a:pPr>
              <a:defRPr/>
            </a:pPr>
            <a:r>
              <a:rPr lang="en-US" dirty="0" smtClean="0">
                <a:solidFill>
                  <a:schemeClr val="accent5">
                    <a:lumMod val="60000"/>
                    <a:lumOff val="40000"/>
                  </a:schemeClr>
                </a:solidFill>
              </a:rPr>
              <a:t>UNC02-IS</a:t>
            </a:r>
            <a:r>
              <a:rPr lang="en-US" dirty="0" smtClean="0"/>
              <a:t> </a:t>
            </a:r>
            <a:r>
              <a:rPr lang="en-US" sz="1600" dirty="0" smtClean="0"/>
              <a:t>Microsoft Exchange Server 2010 Upgrade Strategies and Caveats</a:t>
            </a:r>
          </a:p>
          <a:p>
            <a:pPr>
              <a:defRPr/>
            </a:pPr>
            <a:r>
              <a:rPr lang="en-US" dirty="0" smtClean="0">
                <a:solidFill>
                  <a:schemeClr val="accent5">
                    <a:lumMod val="60000"/>
                    <a:lumOff val="40000"/>
                  </a:schemeClr>
                </a:solidFill>
              </a:rPr>
              <a:t>UNC03-IS</a:t>
            </a:r>
            <a:r>
              <a:rPr lang="en-US" sz="1600" dirty="0" smtClean="0"/>
              <a:t> Microsoft Exchange Server Virtualization: Does It Make Sense?</a:t>
            </a:r>
          </a:p>
          <a:p>
            <a:pPr>
              <a:defRPr/>
            </a:pPr>
            <a:r>
              <a:rPr lang="en-US" dirty="0" smtClean="0">
                <a:solidFill>
                  <a:schemeClr val="accent5">
                    <a:lumMod val="60000"/>
                    <a:lumOff val="40000"/>
                  </a:schemeClr>
                </a:solidFill>
              </a:rPr>
              <a:t>UNC06-IS</a:t>
            </a:r>
            <a:r>
              <a:rPr lang="en-US" sz="1600" dirty="0" smtClean="0"/>
              <a:t> Site Resiliency in Microsoft Exchange Server 2010</a:t>
            </a:r>
          </a:p>
          <a:p>
            <a:pPr>
              <a:defRPr/>
            </a:pPr>
            <a:endParaRPr lang="en-US" sz="200" dirty="0" smtClean="0"/>
          </a:p>
          <a:p>
            <a:pPr>
              <a:defRPr/>
            </a:pPr>
            <a:endParaRPr lang="en-US" dirty="0" smtClean="0"/>
          </a:p>
          <a:p>
            <a:pPr>
              <a:defRPr/>
            </a:pPr>
            <a:endParaRPr lang="en-US" sz="1600" dirty="0" smtClean="0"/>
          </a:p>
        </p:txBody>
      </p:sp>
    </p:spTree>
    <p:extLst>
      <p:ext uri="{BB962C8B-B14F-4D97-AF65-F5344CB8AC3E}">
        <p14:creationId xmlns:p14="http://schemas.microsoft.com/office/powerpoint/2010/main" xmlns="" val="2756235469"/>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p:cNvSpPr/>
          <p:nvPr/>
        </p:nvSpPr>
        <p:spPr bwMode="auto">
          <a:xfrm>
            <a:off x="1" y="-82550"/>
            <a:ext cx="10109200" cy="6931025"/>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accent1">
                  <a:alpha val="30000"/>
                </a:schemeClr>
              </a:gs>
              <a:gs pos="100000">
                <a:srgbClr val="000000">
                  <a:alpha val="10000"/>
                </a:srgbClr>
              </a:gs>
            </a:gsLst>
            <a:lin ang="2700000" scaled="1"/>
            <a:tileRect/>
          </a:gradFill>
          <a:ln w="9525">
            <a:noFill/>
            <a:miter lim="800000"/>
            <a:headEnd/>
            <a:tailEnd/>
          </a:ln>
        </p:spPr>
        <p:txBody>
          <a:bodyPr anchor="t" anchorCtr="0"/>
          <a:lstStyle/>
          <a:p>
            <a:pPr algn="ctr" defTabSz="914099" fontAlgn="base">
              <a:spcBef>
                <a:spcPct val="0"/>
              </a:spcBef>
              <a:spcAft>
                <a:spcPct val="0"/>
              </a:spcAft>
              <a:defRPr/>
            </a:pPr>
            <a:endParaRPr lang="en-US" sz="32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5" name="Round Same Side Corner Rectangle 34"/>
          <p:cNvSpPr/>
          <p:nvPr/>
        </p:nvSpPr>
        <p:spPr bwMode="hidden">
          <a:xfrm rot="5400000">
            <a:off x="1064193" y="2283808"/>
            <a:ext cx="2443162" cy="5360192"/>
          </a:xfrm>
          <a:prstGeom prst="round2SameRect">
            <a:avLst>
              <a:gd name="adj1" fmla="val 50000"/>
              <a:gd name="adj2" fmla="val 0"/>
            </a:avLst>
          </a:prstGeom>
          <a:gradFill flip="none" rotWithShape="1">
            <a:gsLst>
              <a:gs pos="0">
                <a:schemeClr val="accent2"/>
              </a:gs>
              <a:gs pos="24000">
                <a:schemeClr val="accent2">
                  <a:alpha val="65000"/>
                </a:schemeClr>
              </a:gs>
              <a:gs pos="35000">
                <a:schemeClr val="accent2">
                  <a:alpha val="75000"/>
                </a:schemeClr>
              </a:gs>
              <a:gs pos="100000">
                <a:srgbClr val="0270DB">
                  <a:alpha val="0"/>
                </a:srgbClr>
              </a:gs>
            </a:gsLst>
            <a:lin ang="5400000" scaled="1"/>
            <a:tileRect/>
          </a:gradFill>
          <a:ln w="38100">
            <a:noFill/>
            <a:headEnd type="none" w="med" len="med"/>
            <a:tailEnd type="none" w="med" len="med"/>
          </a:ln>
          <a:effectLst/>
          <a:scene3d>
            <a:camera prst="orthographicFront">
              <a:rot lat="0" lon="0" rev="0"/>
            </a:camera>
            <a:lightRig rig="threePt" dir="t">
              <a:rot lat="0" lon="0" rev="9000000"/>
            </a:lightRig>
          </a:scene3d>
          <a:sp3d prstMaterial="flat">
            <a:bevelT w="95250" h="95250"/>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11" name="Rounded Rectangle 10"/>
          <p:cNvSpPr/>
          <p:nvPr/>
        </p:nvSpPr>
        <p:spPr bwMode="blackGray">
          <a:xfrm>
            <a:off x="915785" y="3978999"/>
            <a:ext cx="3605964"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6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600" dirty="0" err="1" smtClean="0">
                <a:solidFill>
                  <a:srgbClr val="FFFFFF"/>
                </a:solidFill>
                <a:effectLst>
                  <a:outerShdw blurRad="38100" dist="38100" dir="2700000" algn="tl">
                    <a:srgbClr val="000000">
                      <a:alpha val="43137"/>
                    </a:srgbClr>
                  </a:outerShdw>
                </a:effectLst>
                <a:latin typeface="Segoe" pitchFamily="34" charset="0"/>
              </a:rPr>
              <a:t>CommNet</a:t>
            </a:r>
            <a:r>
              <a:rPr lang="en-US" sz="3600" dirty="0" smtClean="0">
                <a:solidFill>
                  <a:srgbClr val="FFFFFF"/>
                </a:solidFill>
                <a:effectLst>
                  <a:outerShdw blurRad="38100" dist="38100" dir="2700000" algn="tl">
                    <a:srgbClr val="000000">
                      <a:alpha val="43137"/>
                    </a:srgbClr>
                  </a:outerShdw>
                </a:effectLst>
                <a:latin typeface="Segoe" pitchFamily="34" charset="0"/>
              </a:rPr>
              <a:t> and enter to win!</a:t>
            </a:r>
          </a:p>
        </p:txBody>
      </p:sp>
      <p:grpSp>
        <p:nvGrpSpPr>
          <p:cNvPr id="2" name="Group 16"/>
          <p:cNvGrpSpPr/>
          <p:nvPr/>
        </p:nvGrpSpPr>
        <p:grpSpPr>
          <a:xfrm>
            <a:off x="940468" y="585029"/>
            <a:ext cx="2488531" cy="5370601"/>
            <a:chOff x="723900" y="600075"/>
            <a:chExt cx="2170113" cy="4683411"/>
          </a:xfrm>
        </p:grpSpPr>
        <p:pic>
          <p:nvPicPr>
            <p:cNvPr id="10" name="Picture 9" descr="officeult.png"/>
            <p:cNvPicPr>
              <a:picLocks noChangeAspect="1"/>
            </p:cNvPicPr>
            <p:nvPr/>
          </p:nvPicPr>
          <p:blipFill>
            <a:blip r:embed="rId3" cstate="screen"/>
            <a:stretch>
              <a:fillRect/>
            </a:stretch>
          </p:blipFill>
          <p:spPr>
            <a:xfrm>
              <a:off x="834724" y="2674613"/>
              <a:ext cx="1621402" cy="2608873"/>
            </a:xfrm>
            <a:prstGeom prst="rect">
              <a:avLst/>
            </a:prstGeom>
          </p:spPr>
        </p:pic>
        <p:pic>
          <p:nvPicPr>
            <p:cNvPr id="12" name="Picture 4" descr="C:\Documents and Settings\Jessica Mans\Desktop\In progress\TechEd\Ult07EN_3DP.png"/>
            <p:cNvPicPr>
              <a:picLocks noChangeAspect="1" noChangeArrowheads="1"/>
            </p:cNvPicPr>
            <p:nvPr/>
          </p:nvPicPr>
          <p:blipFill>
            <a:blip r:embed="rId4" cstate="screen"/>
            <a:srcRect/>
            <a:stretch>
              <a:fillRect/>
            </a:stretch>
          </p:blipFill>
          <p:spPr bwMode="auto">
            <a:xfrm>
              <a:off x="723900" y="600075"/>
              <a:ext cx="2170113" cy="2392362"/>
            </a:xfrm>
            <a:prstGeom prst="rect">
              <a:avLst/>
            </a:prstGeom>
            <a:noFill/>
            <a:ln w="9525">
              <a:noFill/>
              <a:miter lim="800000"/>
              <a:headEnd/>
              <a:tailEnd/>
            </a:ln>
            <a:effectLst/>
          </p:spPr>
        </p:pic>
      </p:grpSp>
      <p:pic>
        <p:nvPicPr>
          <p:cNvPr id="1029" name="Picture 5" descr="C:\Documents and Settings\Pennie\My Documents\TE09 Template\Jan2809\livemessengergold.png"/>
          <p:cNvPicPr>
            <a:picLocks noChangeAspect="1" noChangeArrowheads="1"/>
          </p:cNvPicPr>
          <p:nvPr/>
        </p:nvPicPr>
        <p:blipFill>
          <a:blip r:embed="rId5"/>
          <a:srcRect/>
          <a:stretch>
            <a:fillRect/>
          </a:stretch>
        </p:blipFill>
        <p:spPr bwMode="auto">
          <a:xfrm>
            <a:off x="3200400" y="1431758"/>
            <a:ext cx="1977188" cy="1977188"/>
          </a:xfrm>
          <a:prstGeom prst="rect">
            <a:avLst/>
          </a:prstGeom>
          <a:noFill/>
          <a:effectLst>
            <a:reflection blurRad="6350" stA="52000" endA="300" endPos="35000" dir="5400000" sy="-100000" algn="bl" rotWithShape="0"/>
          </a:effectLst>
        </p:spPr>
      </p:pic>
      <p:pic>
        <p:nvPicPr>
          <p:cNvPr id="1031" name="Picture 7" descr="C:\Documents and Settings\Pennie\My Documents\TE09 Template\Jan2809\callofduty4.jpg"/>
          <p:cNvPicPr>
            <a:picLocks noChangeAspect="1" noChangeArrowheads="1"/>
          </p:cNvPicPr>
          <p:nvPr/>
        </p:nvPicPr>
        <p:blipFill>
          <a:blip r:embed="rId6"/>
          <a:srcRect l="14632" r="14947"/>
          <a:stretch>
            <a:fillRect/>
          </a:stretch>
        </p:blipFill>
        <p:spPr bwMode="auto">
          <a:xfrm>
            <a:off x="5429627" y="2117559"/>
            <a:ext cx="1596815" cy="2267526"/>
          </a:xfrm>
          <a:prstGeom prst="rect">
            <a:avLst/>
          </a:prstGeom>
          <a:noFill/>
          <a:ln>
            <a:noFill/>
          </a:ln>
          <a:effectLst>
            <a:outerShdw blurRad="184150" dist="241300" dir="11520000" sx="110000" sy="110000" algn="ctr">
              <a:srgbClr val="000000">
                <a:alpha val="18000"/>
              </a:srgbClr>
            </a:outerShdw>
            <a:reflection blurRad="6350" stA="52000" endA="300" endPos="35000" dir="5400000" sy="-100000" algn="bl" rotWithShape="0"/>
          </a:effectLst>
          <a:scene3d>
            <a:camera prst="perspectiveFront" fov="5100000">
              <a:rot lat="0" lon="19799991" rev="0"/>
            </a:camera>
            <a:lightRig rig="flood" dir="t">
              <a:rot lat="0" lon="0" rev="13800000"/>
            </a:lightRig>
          </a:scene3d>
          <a:sp3d extrusionH="107950" prstMaterial="plastic">
            <a:bevelB/>
          </a:sp3d>
        </p:spPr>
      </p:pic>
      <p:pic>
        <p:nvPicPr>
          <p:cNvPr id="13" name="Picture 12" descr="Zune white front.PNG"/>
          <p:cNvPicPr>
            <a:picLocks noChangeAspect="1"/>
          </p:cNvPicPr>
          <p:nvPr/>
        </p:nvPicPr>
        <p:blipFill>
          <a:blip r:embed="rId7" cstate="screen"/>
          <a:srcRect/>
          <a:stretch>
            <a:fillRect/>
          </a:stretch>
        </p:blipFill>
        <p:spPr>
          <a:xfrm>
            <a:off x="7110979" y="2739188"/>
            <a:ext cx="1563478" cy="3165089"/>
          </a:xfrm>
          <a:prstGeom prst="rect">
            <a:avLst/>
          </a:prstGeom>
          <a:noFill/>
          <a:ln>
            <a:noFill/>
          </a:ln>
          <a:effectLst/>
        </p:spPr>
      </p:pic>
    </p:spTree>
    <p:extLst>
      <p:ext uri="{BB962C8B-B14F-4D97-AF65-F5344CB8AC3E}">
        <p14:creationId xmlns:p14="http://schemas.microsoft.com/office/powerpoint/2010/main" xmlns="" val="1708421756"/>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childTnLst>
                                </p:cTn>
                              </p:par>
                              <p:par>
                                <p:cTn id="8" presetID="63" presetClass="path" presetSubtype="0" decel="50000" fill="hold" grpId="1" nodeType="withEffect">
                                  <p:stCondLst>
                                    <p:cond delay="0"/>
                                  </p:stCondLst>
                                  <p:childTnLst>
                                    <p:animMotion origin="layout" path="M -0.25 -1.48148E-6 L 3.33333E-6 -1.48148E-6 " pathEditMode="relative" rAng="0" ptsTypes="AA">
                                      <p:cBhvr>
                                        <p:cTn id="9" dur="1000" fill="hold"/>
                                        <p:tgtEl>
                                          <p:spTgt spid="35"/>
                                        </p:tgtEl>
                                        <p:attrNameLst>
                                          <p:attrName>ppt_x</p:attrName>
                                          <p:attrName>ppt_y</p:attrName>
                                        </p:attrNameLst>
                                      </p:cBhvr>
                                      <p:rCtr x="125" y="0"/>
                                    </p:animMotion>
                                  </p:childTnLst>
                                </p:cTn>
                              </p:par>
                              <p:par>
                                <p:cTn id="10" presetID="10"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childTnLst>
                                </p:cTn>
                              </p:par>
                              <p:par>
                                <p:cTn id="13" presetID="64" presetClass="path" presetSubtype="0" decel="50000" fill="hold" grpId="1" nodeType="withEffect">
                                  <p:stCondLst>
                                    <p:cond delay="0"/>
                                  </p:stCondLst>
                                  <p:childTnLst>
                                    <p:animMotion origin="layout" path="M 4.16667E-6 0.33334 L 4.16667E-6 -3.33333E-6 " pathEditMode="relative" rAng="0" ptsTypes="AA">
                                      <p:cBhvr>
                                        <p:cTn id="14" dur="1000" fill="hold"/>
                                        <p:tgtEl>
                                          <p:spTgt spid="11"/>
                                        </p:tgtEl>
                                        <p:attrNameLst>
                                          <p:attrName>ppt_x</p:attrName>
                                          <p:attrName>ppt_y</p:attrName>
                                        </p:attrNameLst>
                                      </p:cBhvr>
                                      <p:rCtr x="0" y="-167"/>
                                    </p:animMotion>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1029"/>
                                        </p:tgtEl>
                                        <p:attrNameLst>
                                          <p:attrName>style.visibility</p:attrName>
                                        </p:attrNameLst>
                                      </p:cBhvr>
                                      <p:to>
                                        <p:strVal val="visible"/>
                                      </p:to>
                                    </p:set>
                                    <p:animEffect transition="in" filter="fade">
                                      <p:cBhvr>
                                        <p:cTn id="22" dur="500"/>
                                        <p:tgtEl>
                                          <p:spTgt spid="1029"/>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1031"/>
                                        </p:tgtEl>
                                        <p:attrNameLst>
                                          <p:attrName>style.visibility</p:attrName>
                                        </p:attrNameLst>
                                      </p:cBhvr>
                                      <p:to>
                                        <p:strVal val="visible"/>
                                      </p:to>
                                    </p:set>
                                    <p:animEffect transition="in" filter="fade">
                                      <p:cBhvr>
                                        <p:cTn id="26" dur="500"/>
                                        <p:tgtEl>
                                          <p:spTgt spid="1031"/>
                                        </p:tgtEl>
                                      </p:cBhvr>
                                    </p:animEffec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5" grpId="1" animBg="1"/>
      <p:bldP spid="11" grpId="0"/>
      <p:bldP spid="11"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Outline</a:t>
            </a:r>
            <a:endParaRPr lang="en-US" dirty="0"/>
          </a:p>
        </p:txBody>
      </p:sp>
      <p:sp>
        <p:nvSpPr>
          <p:cNvPr id="3" name="Text Placeholder 2"/>
          <p:cNvSpPr>
            <a:spLocks noGrp="1"/>
          </p:cNvSpPr>
          <p:nvPr>
            <p:ph idx="1"/>
          </p:nvPr>
        </p:nvSpPr>
        <p:spPr/>
        <p:txBody>
          <a:bodyPr/>
          <a:lstStyle/>
          <a:p>
            <a:r>
              <a:rPr lang="en-US" dirty="0" smtClean="0"/>
              <a:t>Sharing Goals</a:t>
            </a:r>
          </a:p>
          <a:p>
            <a:r>
              <a:rPr lang="en-US" dirty="0" smtClean="0"/>
              <a:t>How Federated Sharing Works in Exchange 2010</a:t>
            </a:r>
          </a:p>
          <a:p>
            <a:pPr lvl="1"/>
            <a:r>
              <a:rPr lang="en-US" dirty="0" smtClean="0"/>
              <a:t>Free Busy</a:t>
            </a:r>
          </a:p>
          <a:p>
            <a:pPr lvl="1"/>
            <a:r>
              <a:rPr lang="en-US" dirty="0" smtClean="0"/>
              <a:t>Calendar and Contact Sharing</a:t>
            </a:r>
          </a:p>
          <a:p>
            <a:pPr lvl="1"/>
            <a:r>
              <a:rPr lang="en-US" dirty="0" smtClean="0"/>
              <a:t>Role of Microsoft Federation Gateway</a:t>
            </a:r>
          </a:p>
          <a:p>
            <a:pPr lvl="1"/>
            <a:r>
              <a:rPr lang="en-US" dirty="0" smtClean="0"/>
              <a:t>Sharing Policy</a:t>
            </a:r>
          </a:p>
          <a:p>
            <a:pPr>
              <a:buNone/>
            </a:pPr>
            <a:endParaRPr lang="en-US" dirty="0"/>
          </a:p>
        </p:txBody>
      </p:sp>
      <p:sp>
        <p:nvSpPr>
          <p:cNvPr id="4" name="Rectangle 3"/>
          <p:cNvSpPr/>
          <p:nvPr/>
        </p:nvSpPr>
        <p:spPr>
          <a:xfrm>
            <a:off x="4955177" y="5677597"/>
            <a:ext cx="4060663" cy="400110"/>
          </a:xfrm>
          <a:prstGeom prst="rect">
            <a:avLst/>
          </a:prstGeom>
        </p:spPr>
        <p:txBody>
          <a:bodyPr wrap="none">
            <a:spAutoFit/>
          </a:bodyPr>
          <a:lstStyle/>
          <a:p>
            <a:r>
              <a:rPr lang="en-US" sz="2000" dirty="0">
                <a:solidFill>
                  <a:srgbClr val="99CC99"/>
                </a:solidFill>
              </a:rPr>
              <a:t>Not </a:t>
            </a:r>
            <a:r>
              <a:rPr lang="en-US" sz="2000" dirty="0" smtClean="0">
                <a:solidFill>
                  <a:srgbClr val="99CC99"/>
                </a:solidFill>
              </a:rPr>
              <a:t>addressing Exchange Online, </a:t>
            </a:r>
            <a:r>
              <a:rPr lang="en-US" sz="2000" dirty="0">
                <a:solidFill>
                  <a:srgbClr val="99CC99"/>
                </a:solidFill>
              </a:rPr>
              <a:t>SSO</a:t>
            </a: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Rounded Rectangle 68"/>
          <p:cNvSpPr/>
          <p:nvPr/>
        </p:nvSpPr>
        <p:spPr>
          <a:xfrm>
            <a:off x="4648200" y="1143000"/>
            <a:ext cx="4343400" cy="178308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sz="24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rPr>
              <a:t>Sharing Relationships</a:t>
            </a:r>
            <a:endParaRPr lang="en-US" sz="2400" dirty="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endParaRPr>
          </a:p>
        </p:txBody>
      </p:sp>
      <p:sp>
        <p:nvSpPr>
          <p:cNvPr id="2" name="Title 1"/>
          <p:cNvSpPr>
            <a:spLocks noGrp="1"/>
          </p:cNvSpPr>
          <p:nvPr>
            <p:ph type="title"/>
          </p:nvPr>
        </p:nvSpPr>
        <p:spPr/>
        <p:txBody>
          <a:bodyPr/>
          <a:lstStyle/>
          <a:p>
            <a:r>
              <a:rPr lang="en-US" smtClean="0"/>
              <a:t>Exchange 2010 Sharing Goals</a:t>
            </a:r>
            <a:endParaRPr lang="en-US" dirty="0"/>
          </a:p>
        </p:txBody>
      </p:sp>
      <p:sp>
        <p:nvSpPr>
          <p:cNvPr id="3" name="Content Placeholder 2"/>
          <p:cNvSpPr>
            <a:spLocks noGrp="1"/>
          </p:cNvSpPr>
          <p:nvPr>
            <p:ph idx="1"/>
          </p:nvPr>
        </p:nvSpPr>
        <p:spPr/>
        <p:txBody>
          <a:bodyPr/>
          <a:lstStyle/>
          <a:p>
            <a:r>
              <a:rPr lang="en-US" sz="2800" dirty="0" smtClean="0"/>
              <a:t>Make it convenient</a:t>
            </a:r>
          </a:p>
          <a:p>
            <a:pPr lvl="1"/>
            <a:r>
              <a:rPr lang="en-US" sz="2400" dirty="0" smtClean="0"/>
              <a:t>Users can share easily</a:t>
            </a:r>
          </a:p>
          <a:p>
            <a:pPr lvl="1"/>
            <a:r>
              <a:rPr lang="en-US" sz="2400" dirty="0" smtClean="0"/>
              <a:t>Low admin overhead</a:t>
            </a:r>
          </a:p>
          <a:p>
            <a:pPr lvl="1"/>
            <a:r>
              <a:rPr lang="en-US" sz="2400" dirty="0" smtClean="0"/>
              <a:t>Leverage relationships</a:t>
            </a:r>
          </a:p>
          <a:p>
            <a:endParaRPr lang="en-US" sz="2800" dirty="0" smtClean="0"/>
          </a:p>
          <a:p>
            <a:endParaRPr lang="en-US" sz="2800" dirty="0" smtClean="0"/>
          </a:p>
          <a:p>
            <a:r>
              <a:rPr lang="en-US" sz="2800" dirty="0" smtClean="0"/>
              <a:t>Make it secure</a:t>
            </a:r>
          </a:p>
          <a:p>
            <a:pPr lvl="1"/>
            <a:r>
              <a:rPr lang="en-US" sz="2400" dirty="0" smtClean="0"/>
              <a:t>Set the sharing dial</a:t>
            </a:r>
          </a:p>
          <a:p>
            <a:pPr lvl="1"/>
            <a:r>
              <a:rPr lang="en-US" sz="2400" dirty="0" smtClean="0"/>
              <a:t>Allow admin to scope</a:t>
            </a:r>
          </a:p>
          <a:p>
            <a:pPr lvl="1"/>
            <a:r>
              <a:rPr lang="en-US" sz="2400" dirty="0" smtClean="0"/>
              <a:t>Avoid exposure </a:t>
            </a:r>
          </a:p>
          <a:p>
            <a:endParaRPr lang="en-US" dirty="0" smtClean="0"/>
          </a:p>
        </p:txBody>
      </p:sp>
      <p:sp>
        <p:nvSpPr>
          <p:cNvPr id="40" name="Rounded Rectangle 39"/>
          <p:cNvSpPr/>
          <p:nvPr/>
        </p:nvSpPr>
        <p:spPr>
          <a:xfrm>
            <a:off x="5608320" y="3524348"/>
            <a:ext cx="2773680" cy="2510692"/>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sz="24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rPr>
              <a:t>Sharing Dial</a:t>
            </a:r>
          </a:p>
        </p:txBody>
      </p:sp>
      <p:sp>
        <p:nvSpPr>
          <p:cNvPr id="48" name="Pie 47"/>
          <p:cNvSpPr/>
          <p:nvPr/>
        </p:nvSpPr>
        <p:spPr>
          <a:xfrm>
            <a:off x="6159748" y="4140200"/>
            <a:ext cx="1663213" cy="1668327"/>
          </a:xfrm>
          <a:prstGeom prst="pie">
            <a:avLst>
              <a:gd name="adj1" fmla="val 5375525"/>
              <a:gd name="adj2" fmla="val 10816407"/>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accent5">
                  <a:lumMod val="50000"/>
                </a:schemeClr>
              </a:solidFill>
            </a:endParaRPr>
          </a:p>
        </p:txBody>
      </p:sp>
      <p:sp>
        <p:nvSpPr>
          <p:cNvPr id="51" name="Pie 50"/>
          <p:cNvSpPr/>
          <p:nvPr/>
        </p:nvSpPr>
        <p:spPr>
          <a:xfrm>
            <a:off x="6141720" y="4140931"/>
            <a:ext cx="1663213" cy="1668327"/>
          </a:xfrm>
          <a:prstGeom prst="pie">
            <a:avLst>
              <a:gd name="adj1" fmla="val 21524353"/>
              <a:gd name="adj2" fmla="val 5376707"/>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52" name="Pie 51"/>
          <p:cNvSpPr/>
          <p:nvPr/>
        </p:nvSpPr>
        <p:spPr>
          <a:xfrm>
            <a:off x="6158005" y="4155910"/>
            <a:ext cx="1663212" cy="1668327"/>
          </a:xfrm>
          <a:prstGeom prst="pie">
            <a:avLst>
              <a:gd name="adj1" fmla="val 10828292"/>
              <a:gd name="adj2" fmla="val 1628917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54" name="TextBox 53"/>
          <p:cNvSpPr txBox="1"/>
          <p:nvPr/>
        </p:nvSpPr>
        <p:spPr>
          <a:xfrm>
            <a:off x="6923772" y="5152324"/>
            <a:ext cx="736867" cy="276999"/>
          </a:xfrm>
          <a:prstGeom prst="rect">
            <a:avLst/>
          </a:prstGeom>
          <a:noFill/>
        </p:spPr>
        <p:txBody>
          <a:bodyPr wrap="square" rtlCol="0">
            <a:spAutoFit/>
          </a:bodyPr>
          <a:lstStyle/>
          <a:p>
            <a:pPr algn="ctr"/>
            <a:r>
              <a:rPr lang="en-US" sz="1200" b="1" dirty="0" smtClean="0">
                <a:solidFill>
                  <a:schemeClr val="accent3">
                    <a:lumMod val="75000"/>
                  </a:schemeClr>
                </a:solidFill>
              </a:rPr>
              <a:t>VIEW</a:t>
            </a:r>
            <a:endParaRPr lang="en-US" sz="1200" b="1" dirty="0">
              <a:solidFill>
                <a:schemeClr val="accent3">
                  <a:lumMod val="75000"/>
                </a:schemeClr>
              </a:solidFill>
            </a:endParaRPr>
          </a:p>
        </p:txBody>
      </p:sp>
      <p:sp>
        <p:nvSpPr>
          <p:cNvPr id="55" name="TextBox 54"/>
          <p:cNvSpPr txBox="1"/>
          <p:nvPr/>
        </p:nvSpPr>
        <p:spPr>
          <a:xfrm>
            <a:off x="6195338" y="4559451"/>
            <a:ext cx="822682" cy="276999"/>
          </a:xfrm>
          <a:prstGeom prst="rect">
            <a:avLst/>
          </a:prstGeom>
          <a:noFill/>
        </p:spPr>
        <p:txBody>
          <a:bodyPr wrap="square" rtlCol="0">
            <a:spAutoFit/>
          </a:bodyPr>
          <a:lstStyle/>
          <a:p>
            <a:pPr algn="ctr"/>
            <a:r>
              <a:rPr lang="en-US" sz="1200" b="1" dirty="0" smtClean="0"/>
              <a:t>MANAGE</a:t>
            </a:r>
            <a:endParaRPr lang="en-US" sz="1200" b="1" dirty="0"/>
          </a:p>
        </p:txBody>
      </p:sp>
      <p:sp>
        <p:nvSpPr>
          <p:cNvPr id="57" name="TextBox 56"/>
          <p:cNvSpPr txBox="1"/>
          <p:nvPr/>
        </p:nvSpPr>
        <p:spPr>
          <a:xfrm>
            <a:off x="6262961" y="5160031"/>
            <a:ext cx="727710" cy="276999"/>
          </a:xfrm>
          <a:prstGeom prst="rect">
            <a:avLst/>
          </a:prstGeom>
          <a:noFill/>
        </p:spPr>
        <p:txBody>
          <a:bodyPr wrap="square" rtlCol="0">
            <a:spAutoFit/>
          </a:bodyPr>
          <a:lstStyle/>
          <a:p>
            <a:pPr algn="ctr"/>
            <a:r>
              <a:rPr lang="en-US" sz="1200" b="1" dirty="0" smtClean="0"/>
              <a:t>EDIT</a:t>
            </a:r>
            <a:endParaRPr lang="en-US" sz="1200" b="1" dirty="0"/>
          </a:p>
        </p:txBody>
      </p:sp>
      <p:sp>
        <p:nvSpPr>
          <p:cNvPr id="49" name="Pie 48"/>
          <p:cNvSpPr/>
          <p:nvPr/>
        </p:nvSpPr>
        <p:spPr>
          <a:xfrm>
            <a:off x="6141720" y="4153633"/>
            <a:ext cx="1663213" cy="1669309"/>
          </a:xfrm>
          <a:prstGeom prst="pie">
            <a:avLst>
              <a:gd name="adj1" fmla="val 16147790"/>
              <a:gd name="adj2" fmla="val 21580971"/>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tx1"/>
              </a:solidFill>
            </a:endParaRPr>
          </a:p>
        </p:txBody>
      </p:sp>
      <p:sp>
        <p:nvSpPr>
          <p:cNvPr id="56" name="TextBox 55"/>
          <p:cNvSpPr txBox="1"/>
          <p:nvPr/>
        </p:nvSpPr>
        <p:spPr>
          <a:xfrm>
            <a:off x="6950224" y="4556911"/>
            <a:ext cx="852143" cy="276999"/>
          </a:xfrm>
          <a:prstGeom prst="rect">
            <a:avLst/>
          </a:prstGeom>
          <a:noFill/>
        </p:spPr>
        <p:txBody>
          <a:bodyPr wrap="square" rtlCol="0">
            <a:spAutoFit/>
          </a:bodyPr>
          <a:lstStyle/>
          <a:p>
            <a:r>
              <a:rPr lang="en-US" sz="1200" b="1" dirty="0" smtClean="0">
                <a:solidFill>
                  <a:schemeClr val="accent3">
                    <a:lumMod val="75000"/>
                  </a:schemeClr>
                </a:solidFill>
              </a:rPr>
              <a:t>DISCOVER</a:t>
            </a:r>
            <a:endParaRPr lang="en-US" sz="1200" b="1" dirty="0">
              <a:solidFill>
                <a:schemeClr val="accent3">
                  <a:lumMod val="75000"/>
                </a:schemeClr>
              </a:solidFill>
            </a:endParaRPr>
          </a:p>
        </p:txBody>
      </p:sp>
      <p:sp>
        <p:nvSpPr>
          <p:cNvPr id="63" name="Rounded Rectangle 62"/>
          <p:cNvSpPr/>
          <p:nvPr/>
        </p:nvSpPr>
        <p:spPr bwMode="auto">
          <a:xfrm>
            <a:off x="4876800" y="2362200"/>
            <a:ext cx="1600199" cy="349553"/>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rPr>
              <a:t>fabrikam.com</a:t>
            </a:r>
          </a:p>
        </p:txBody>
      </p:sp>
      <p:sp>
        <p:nvSpPr>
          <p:cNvPr id="78" name="Rounded Rectangle 77"/>
          <p:cNvSpPr/>
          <p:nvPr/>
        </p:nvSpPr>
        <p:spPr bwMode="auto">
          <a:xfrm>
            <a:off x="7239000" y="2362200"/>
            <a:ext cx="1600199" cy="349553"/>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rPr>
              <a:t>contoso.com</a:t>
            </a:r>
          </a:p>
        </p:txBody>
      </p:sp>
      <p:sp>
        <p:nvSpPr>
          <p:cNvPr id="79" name="Rounded Rectangle 78"/>
          <p:cNvSpPr/>
          <p:nvPr/>
        </p:nvSpPr>
        <p:spPr bwMode="auto">
          <a:xfrm>
            <a:off x="5257800" y="1828800"/>
            <a:ext cx="914400" cy="349553"/>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rPr>
              <a:t>Mary</a:t>
            </a:r>
          </a:p>
        </p:txBody>
      </p:sp>
      <p:sp>
        <p:nvSpPr>
          <p:cNvPr id="80" name="Rounded Rectangle 79"/>
          <p:cNvSpPr/>
          <p:nvPr/>
        </p:nvSpPr>
        <p:spPr bwMode="auto">
          <a:xfrm>
            <a:off x="7543800" y="1828800"/>
            <a:ext cx="914400" cy="349553"/>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Segoe" pitchFamily="34" charset="0"/>
              </a:rPr>
              <a:t>Joe</a:t>
            </a:r>
          </a:p>
        </p:txBody>
      </p:sp>
      <p:cxnSp>
        <p:nvCxnSpPr>
          <p:cNvPr id="82" name="Straight Arrow Connector 81"/>
          <p:cNvCxnSpPr/>
          <p:nvPr/>
        </p:nvCxnSpPr>
        <p:spPr>
          <a:xfrm>
            <a:off x="6248400" y="1981200"/>
            <a:ext cx="1219200" cy="1588"/>
          </a:xfrm>
          <a:prstGeom prst="straightConnector1">
            <a:avLst/>
          </a:prstGeom>
          <a:ln>
            <a:solidFill>
              <a:schemeClr val="tx1"/>
            </a:solidFill>
            <a:headEnd type="triangl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a:off x="6553200" y="2514600"/>
            <a:ext cx="609600" cy="1588"/>
          </a:xfrm>
          <a:prstGeom prst="straightConnector1">
            <a:avLst/>
          </a:prstGeom>
          <a:ln>
            <a:solidFill>
              <a:schemeClr val="tx1"/>
            </a:solidFill>
            <a:headEnd type="triangle" w="sm" len="med"/>
            <a:tailEnd type="triangle" w="sm" len="med"/>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5890452" y="1948169"/>
            <a:ext cx="1905000" cy="276999"/>
          </a:xfrm>
          <a:prstGeom prst="rect">
            <a:avLst/>
          </a:prstGeom>
          <a:noFill/>
        </p:spPr>
        <p:txBody>
          <a:bodyPr wrap="square" rtlCol="0">
            <a:spAutoFit/>
          </a:bodyPr>
          <a:lstStyle/>
          <a:p>
            <a:pPr algn="ctr"/>
            <a:r>
              <a:rPr lang="en-US" sz="1200" dirty="0" smtClean="0">
                <a:gradFill>
                  <a:gsLst>
                    <a:gs pos="36000">
                      <a:schemeClr val="tx1"/>
                    </a:gs>
                    <a:gs pos="86000">
                      <a:schemeClr val="tx1"/>
                    </a:gs>
                  </a:gsLst>
                  <a:lin ang="5400000" scaled="0"/>
                </a:gradFill>
              </a:rPr>
              <a:t>people</a:t>
            </a:r>
          </a:p>
        </p:txBody>
      </p:sp>
      <p:sp>
        <p:nvSpPr>
          <p:cNvPr id="88" name="TextBox 87"/>
          <p:cNvSpPr txBox="1"/>
          <p:nvPr/>
        </p:nvSpPr>
        <p:spPr>
          <a:xfrm>
            <a:off x="5913504" y="2489253"/>
            <a:ext cx="1905000" cy="276999"/>
          </a:xfrm>
          <a:prstGeom prst="rect">
            <a:avLst/>
          </a:prstGeom>
          <a:noFill/>
        </p:spPr>
        <p:txBody>
          <a:bodyPr wrap="square" rtlCol="0">
            <a:spAutoFit/>
          </a:bodyPr>
          <a:lstStyle/>
          <a:p>
            <a:pPr algn="ctr"/>
            <a:r>
              <a:rPr lang="en-US" sz="1200" dirty="0" smtClean="0">
                <a:gradFill>
                  <a:gsLst>
                    <a:gs pos="36000">
                      <a:schemeClr val="tx1"/>
                    </a:gs>
                    <a:gs pos="86000">
                      <a:schemeClr val="tx1"/>
                    </a:gs>
                  </a:gsLst>
                  <a:lin ang="5400000" scaled="0"/>
                </a:gradFill>
              </a:rPr>
              <a:t>orgs</a:t>
            </a: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90600" y="960700"/>
            <a:ext cx="7010400" cy="830997"/>
          </a:xfrm>
          <a:prstGeom prst="rect">
            <a:avLst/>
          </a:prstGeom>
          <a:noFill/>
        </p:spPr>
        <p:txBody>
          <a:bodyPr wrap="square" rtlCol="0">
            <a:spAutoFit/>
          </a:bodyPr>
          <a:lstStyle/>
          <a:p>
            <a:pPr algn="ctr"/>
            <a:r>
              <a:rPr lang="en-US" sz="2400" dirty="0" smtClean="0"/>
              <a:t>Viewing free busy for someone else should be as simple as typing in their e-mail address.</a:t>
            </a:r>
            <a:endParaRPr lang="en-US" sz="2400" dirty="0"/>
          </a:p>
        </p:txBody>
      </p:sp>
      <p:sp>
        <p:nvSpPr>
          <p:cNvPr id="10" name="Title 9"/>
          <p:cNvSpPr>
            <a:spLocks noGrp="1"/>
          </p:cNvSpPr>
          <p:nvPr>
            <p:ph type="title"/>
          </p:nvPr>
        </p:nvSpPr>
        <p:spPr/>
        <p:txBody>
          <a:bodyPr/>
          <a:lstStyle/>
          <a:p>
            <a:r>
              <a:rPr lang="en-US" dirty="0" smtClean="0"/>
              <a:t>How Should Free Busy Work?</a:t>
            </a:r>
            <a:endParaRPr lang="en-US" dirty="0"/>
          </a:p>
        </p:txBody>
      </p:sp>
      <p:pic>
        <p:nvPicPr>
          <p:cNvPr id="9" name="Picture 2" descr="http://sharepoint/sites/exmarketing/productmanagement/ReleaseLibrary/Core%20Content/E14%20BOM/Screen%20Shots/Outlook%20Web%20App/OWA%20-%20Scheduling%20Assistant%20-%20External%20-%20IE.png"/>
          <p:cNvPicPr>
            <a:picLocks noChangeAspect="1" noChangeArrowheads="1"/>
          </p:cNvPicPr>
          <p:nvPr/>
        </p:nvPicPr>
        <p:blipFill>
          <a:blip r:embed="rId3"/>
          <a:srcRect l="945" t="12055" r="1057" b="6324"/>
          <a:stretch>
            <a:fillRect/>
          </a:stretch>
        </p:blipFill>
        <p:spPr bwMode="auto">
          <a:xfrm>
            <a:off x="475983" y="2091267"/>
            <a:ext cx="8391525" cy="3933825"/>
          </a:xfrm>
          <a:prstGeom prst="rect">
            <a:avLst/>
          </a:prstGeom>
          <a:ln>
            <a:solidFill>
              <a:srgbClr val="4D4D4D">
                <a:lumMod val="40000"/>
                <a:lumOff val="60000"/>
              </a:srgbClr>
            </a:solidFill>
          </a:ln>
          <a:effectLst>
            <a:outerShdw blurRad="292100" dist="139700" dir="2700000" algn="tl" rotWithShape="0">
              <a:srgbClr val="333333">
                <a:alpha val="65000"/>
              </a:srgbClr>
            </a:outerShdw>
          </a:effectLst>
        </p:spPr>
      </p:pic>
      <p:sp>
        <p:nvSpPr>
          <p:cNvPr id="11" name="TextBox 10"/>
          <p:cNvSpPr txBox="1"/>
          <p:nvPr/>
        </p:nvSpPr>
        <p:spPr>
          <a:xfrm>
            <a:off x="2333132" y="4382583"/>
            <a:ext cx="2743200" cy="646331"/>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chemeClr val="bg1"/>
                </a:solidFill>
                <a:effectLst/>
                <a:uLnTx/>
                <a:uFillTx/>
              </a:rPr>
              <a:t>External Contact Free/Busy</a:t>
            </a:r>
            <a:r>
              <a:rPr kumimoji="0" lang="en-US" sz="1800" b="0" i="0" u="none" strike="noStrike" kern="0" cap="none" spc="0" normalizeH="0" noProof="0" dirty="0" smtClean="0">
                <a:ln>
                  <a:noFill/>
                </a:ln>
                <a:solidFill>
                  <a:schemeClr val="bg1"/>
                </a:solidFill>
                <a:effectLst/>
                <a:uLnTx/>
                <a:uFillTx/>
              </a:rPr>
              <a:t> Information</a:t>
            </a:r>
            <a:endParaRPr kumimoji="0" lang="en-US" sz="1800" b="0" i="0" u="none" strike="noStrike" kern="0" cap="none" spc="0" normalizeH="0" baseline="0" noProof="0" dirty="0">
              <a:ln>
                <a:noFill/>
              </a:ln>
              <a:solidFill>
                <a:schemeClr val="bg1"/>
              </a:solidFill>
              <a:effectLst/>
              <a:uLnTx/>
              <a:uFillTx/>
            </a:endParaRPr>
          </a:p>
        </p:txBody>
      </p:sp>
      <p:cxnSp>
        <p:nvCxnSpPr>
          <p:cNvPr id="12" name="Straight Arrow Connector 11"/>
          <p:cNvCxnSpPr/>
          <p:nvPr/>
        </p:nvCxnSpPr>
        <p:spPr>
          <a:xfrm>
            <a:off x="1875932" y="3772981"/>
            <a:ext cx="914400" cy="609602"/>
          </a:xfrm>
          <a:prstGeom prst="straightConnector1">
            <a:avLst/>
          </a:prstGeom>
          <a:noFill/>
          <a:ln w="25400" cap="flat" cmpd="sng" algn="ctr">
            <a:solidFill>
              <a:schemeClr val="accent3"/>
            </a:solidFill>
            <a:prstDash val="solid"/>
            <a:headEnd type="triangle" w="med" len="med"/>
            <a:tailEnd type="none" w="med" len="med"/>
          </a:ln>
          <a:effectLst>
            <a:outerShdw blurRad="50800" dist="38100" dir="5400000" algn="t" rotWithShape="0">
              <a:prstClr val="black">
                <a:alpha val="40000"/>
              </a:prstClr>
            </a:outerShdw>
          </a:effectLst>
        </p:spPr>
      </p:cxnSp>
      <p:cxnSp>
        <p:nvCxnSpPr>
          <p:cNvPr id="14" name="Straight Arrow Connector 13"/>
          <p:cNvCxnSpPr/>
          <p:nvPr/>
        </p:nvCxnSpPr>
        <p:spPr>
          <a:xfrm rot="10800000" flipV="1">
            <a:off x="4619132" y="3772979"/>
            <a:ext cx="762000" cy="609602"/>
          </a:xfrm>
          <a:prstGeom prst="straightConnector1">
            <a:avLst/>
          </a:prstGeom>
          <a:noFill/>
          <a:ln w="25400" cap="flat" cmpd="sng" algn="ctr">
            <a:solidFill>
              <a:schemeClr val="accent3"/>
            </a:solidFill>
            <a:prstDash val="solid"/>
            <a:headEnd type="triangle" w="med" len="med"/>
            <a:tailEnd type="none" w="med" len="med"/>
          </a:ln>
          <a:effectLst>
            <a:outerShdw blurRad="50800" dist="38100" dir="5400000" algn="t" rotWithShape="0">
              <a:prstClr val="black">
                <a:alpha val="40000"/>
              </a:prstClr>
            </a:outerShdw>
          </a:effectLst>
        </p:spPr>
      </p:cxnSp>
      <p:sp>
        <p:nvSpPr>
          <p:cNvPr id="15" name="Rectangle 14"/>
          <p:cNvSpPr/>
          <p:nvPr/>
        </p:nvSpPr>
        <p:spPr>
          <a:xfrm>
            <a:off x="495476" y="3508943"/>
            <a:ext cx="1609056" cy="228600"/>
          </a:xfrm>
          <a:prstGeom prst="rect">
            <a:avLst/>
          </a:prstGeom>
          <a:noFill/>
          <a:ln w="38100" cmpd="sng">
            <a:solidFill>
              <a:schemeClr val="accent3"/>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Cross Org Free Busy Solution</a:t>
            </a:r>
            <a:endParaRPr lang="en-US" dirty="0"/>
          </a:p>
        </p:txBody>
      </p:sp>
      <p:sp>
        <p:nvSpPr>
          <p:cNvPr id="3" name="Content Placeholder 2"/>
          <p:cNvSpPr>
            <a:spLocks noGrp="1"/>
          </p:cNvSpPr>
          <p:nvPr>
            <p:ph idx="1"/>
          </p:nvPr>
        </p:nvSpPr>
        <p:spPr>
          <a:xfrm>
            <a:off x="381000" y="1325784"/>
            <a:ext cx="8382000" cy="4561205"/>
          </a:xfrm>
        </p:spPr>
        <p:txBody>
          <a:bodyPr/>
          <a:lstStyle/>
          <a:p>
            <a:r>
              <a:rPr lang="en-US" dirty="0" smtClean="0"/>
              <a:t>Current Overhead</a:t>
            </a:r>
          </a:p>
          <a:p>
            <a:pPr lvl="1"/>
            <a:r>
              <a:rPr lang="en-US" dirty="0" smtClean="0"/>
              <a:t>Data replication</a:t>
            </a:r>
          </a:p>
          <a:p>
            <a:pPr lvl="1"/>
            <a:r>
              <a:rPr lang="en-US" dirty="0" smtClean="0"/>
              <a:t>Credential Management</a:t>
            </a:r>
          </a:p>
          <a:p>
            <a:pPr lvl="1"/>
            <a:r>
              <a:rPr lang="en-US" dirty="0" smtClean="0"/>
              <a:t>Service Accounts</a:t>
            </a:r>
          </a:p>
          <a:p>
            <a:pPr lvl="1"/>
            <a:r>
              <a:rPr lang="en-US" dirty="0" smtClean="0"/>
              <a:t>AD Replication</a:t>
            </a:r>
          </a:p>
          <a:p>
            <a:r>
              <a:rPr lang="en-US" dirty="0" smtClean="0"/>
              <a:t>Exchange 2010 Solution</a:t>
            </a:r>
          </a:p>
          <a:p>
            <a:pPr lvl="1"/>
            <a:r>
              <a:rPr lang="en-US" dirty="0" smtClean="0"/>
              <a:t>No data replication </a:t>
            </a:r>
          </a:p>
          <a:p>
            <a:pPr lvl="1"/>
            <a:r>
              <a:rPr lang="en-US" dirty="0" smtClean="0"/>
              <a:t>No credentials needed</a:t>
            </a:r>
          </a:p>
          <a:p>
            <a:pPr lvl="1"/>
            <a:r>
              <a:rPr lang="en-US" dirty="0" smtClean="0"/>
              <a:t>No account management</a:t>
            </a:r>
          </a:p>
          <a:p>
            <a:pPr lvl="1"/>
            <a:r>
              <a:rPr lang="en-US" dirty="0" smtClean="0"/>
              <a:t>No AD replication</a:t>
            </a:r>
          </a:p>
          <a:p>
            <a:pPr lvl="2"/>
            <a:endParaRPr lang="en-US" dirty="0"/>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Federation for Secure Sharing </a:t>
            </a:r>
            <a:endParaRPr lang="en-US" dirty="0"/>
          </a:p>
        </p:txBody>
      </p:sp>
      <p:sp>
        <p:nvSpPr>
          <p:cNvPr id="3" name="Content Placeholder 2"/>
          <p:cNvSpPr>
            <a:spLocks noGrp="1"/>
          </p:cNvSpPr>
          <p:nvPr>
            <p:ph idx="1"/>
          </p:nvPr>
        </p:nvSpPr>
        <p:spPr>
          <a:xfrm>
            <a:off x="380999" y="1458698"/>
            <a:ext cx="8567057" cy="4365159"/>
          </a:xfrm>
        </p:spPr>
        <p:txBody>
          <a:bodyPr/>
          <a:lstStyle/>
          <a:p>
            <a:r>
              <a:rPr lang="en-US" dirty="0" smtClean="0"/>
              <a:t>Federation Details</a:t>
            </a:r>
          </a:p>
          <a:p>
            <a:pPr lvl="1"/>
            <a:r>
              <a:rPr lang="en-US" dirty="0" smtClean="0"/>
              <a:t>Microsoft Federation Gateway</a:t>
            </a:r>
          </a:p>
          <a:p>
            <a:pPr lvl="2"/>
            <a:r>
              <a:rPr lang="en-US" dirty="0" smtClean="0"/>
              <a:t>Secure Token Service Provider</a:t>
            </a:r>
          </a:p>
          <a:p>
            <a:pPr lvl="2"/>
            <a:r>
              <a:rPr lang="en-US" dirty="0" smtClean="0"/>
              <a:t>Free Service</a:t>
            </a:r>
          </a:p>
          <a:p>
            <a:pPr lvl="1"/>
            <a:r>
              <a:rPr lang="en-US" dirty="0" smtClean="0"/>
              <a:t>One time set up</a:t>
            </a:r>
          </a:p>
          <a:p>
            <a:pPr lvl="2"/>
            <a:r>
              <a:rPr lang="en-US" dirty="0" smtClean="0"/>
              <a:t>Requires proof of ownership</a:t>
            </a:r>
          </a:p>
          <a:p>
            <a:pPr lvl="1"/>
            <a:r>
              <a:rPr lang="en-US" dirty="0" smtClean="0"/>
              <a:t>One-to-Many Trust Relationship</a:t>
            </a:r>
          </a:p>
          <a:p>
            <a:pPr lvl="2"/>
            <a:r>
              <a:rPr lang="en-US" dirty="0" smtClean="0"/>
              <a:t>Secure access to any other “member” </a:t>
            </a:r>
          </a:p>
          <a:p>
            <a:pPr lvl="1"/>
            <a:r>
              <a:rPr lang="en-US" dirty="0" smtClean="0"/>
              <a:t>No certificate management overhead</a:t>
            </a:r>
          </a:p>
          <a:p>
            <a:pPr marL="517525" lvl="1" indent="0">
              <a:buNone/>
            </a:pPr>
            <a:endParaRPr lang="en-US" dirty="0"/>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smtClean="0"/>
              <a:t>Benefits of Exchange 2010 Federation</a:t>
            </a:r>
            <a:endParaRPr lang="en-US" sz="4400" dirty="0"/>
          </a:p>
        </p:txBody>
      </p:sp>
      <p:sp>
        <p:nvSpPr>
          <p:cNvPr id="6" name="Content Placeholder 2"/>
          <p:cNvSpPr>
            <a:spLocks noGrp="1"/>
          </p:cNvSpPr>
          <p:nvPr>
            <p:ph idx="1"/>
          </p:nvPr>
        </p:nvSpPr>
        <p:spPr>
          <a:xfrm>
            <a:off x="440634" y="1219198"/>
            <a:ext cx="8382000" cy="4936736"/>
          </a:xfrm>
        </p:spPr>
        <p:txBody>
          <a:bodyPr/>
          <a:lstStyle/>
          <a:p>
            <a:r>
              <a:rPr lang="en-US" sz="2400" kern="0" dirty="0" smtClean="0"/>
              <a:t>Federated Sharing provides</a:t>
            </a:r>
          </a:p>
          <a:p>
            <a:endParaRPr lang="en-US" sz="2400" kern="0" dirty="0" smtClean="0"/>
          </a:p>
          <a:p>
            <a:pPr lvl="1"/>
            <a:r>
              <a:rPr lang="en-US" sz="2000" kern="0" dirty="0" smtClean="0"/>
              <a:t>Easy setup of external data sharing</a:t>
            </a:r>
          </a:p>
          <a:p>
            <a:pPr lvl="1"/>
            <a:endParaRPr lang="en-US" sz="2000" kern="0" dirty="0" smtClean="0"/>
          </a:p>
          <a:p>
            <a:pPr lvl="1"/>
            <a:endParaRPr lang="en-US" sz="2000" kern="0" dirty="0" smtClean="0"/>
          </a:p>
          <a:p>
            <a:pPr lvl="1"/>
            <a:r>
              <a:rPr lang="en-US" sz="2000" kern="0" dirty="0" smtClean="0"/>
              <a:t>Broader reach without additional steps to setup</a:t>
            </a:r>
          </a:p>
          <a:p>
            <a:pPr lvl="1"/>
            <a:endParaRPr lang="en-US" sz="2000" kern="0" dirty="0" smtClean="0"/>
          </a:p>
          <a:p>
            <a:pPr lvl="1"/>
            <a:endParaRPr lang="en-US" sz="2000" kern="0" dirty="0" smtClean="0"/>
          </a:p>
          <a:p>
            <a:pPr lvl="1"/>
            <a:r>
              <a:rPr lang="en-US" sz="2000" kern="0" dirty="0" smtClean="0"/>
              <a:t>More secure with controls for admins and users</a:t>
            </a:r>
          </a:p>
          <a:p>
            <a:pPr marL="517525" lvl="1" indent="0">
              <a:buNone/>
            </a:pPr>
            <a:endParaRPr lang="en-US" sz="2000" kern="0" dirty="0" smtClean="0"/>
          </a:p>
          <a:p>
            <a:pPr marL="517525" lvl="1" indent="0">
              <a:buNone/>
            </a:pPr>
            <a:endParaRPr lang="en-US" sz="2000" kern="0" dirty="0" smtClean="0"/>
          </a:p>
        </p:txBody>
      </p:sp>
      <p:pic>
        <p:nvPicPr>
          <p:cNvPr id="4" name="Picture 3" descr="C:\Documents and Settings\Captain\Desktop\Mesh\Clip Art\secure key.png"/>
          <p:cNvPicPr>
            <a:picLocks noChangeAspect="1" noChangeArrowheads="1"/>
          </p:cNvPicPr>
          <p:nvPr/>
        </p:nvPicPr>
        <p:blipFill>
          <a:blip r:embed="rId3">
            <a:duotone>
              <a:schemeClr val="accent4">
                <a:shade val="45000"/>
                <a:satMod val="135000"/>
              </a:schemeClr>
              <a:prstClr val="white"/>
            </a:duotone>
          </a:blip>
          <a:srcRect/>
          <a:stretch>
            <a:fillRect/>
          </a:stretch>
        </p:blipFill>
        <p:spPr bwMode="auto">
          <a:xfrm>
            <a:off x="6844832" y="3994218"/>
            <a:ext cx="513912" cy="513912"/>
          </a:xfrm>
          <a:prstGeom prst="rect">
            <a:avLst/>
          </a:prstGeom>
          <a:noFill/>
        </p:spPr>
      </p:pic>
      <p:pic>
        <p:nvPicPr>
          <p:cNvPr id="1028" name="Picture 4" descr="C:\Users\crflores\AppData\Local\Microsoft\Windows\Temporary Internet Files\Content.IE5\8XQRM68C\MCj04403860000[1].png"/>
          <p:cNvPicPr>
            <a:picLocks noChangeAspect="1" noChangeArrowheads="1"/>
          </p:cNvPicPr>
          <p:nvPr/>
        </p:nvPicPr>
        <p:blipFill>
          <a:blip r:embed="rId4"/>
          <a:srcRect/>
          <a:stretch>
            <a:fillRect/>
          </a:stretch>
        </p:blipFill>
        <p:spPr bwMode="auto">
          <a:xfrm>
            <a:off x="6379030" y="2582092"/>
            <a:ext cx="1319348" cy="1319348"/>
          </a:xfrm>
          <a:prstGeom prst="rect">
            <a:avLst/>
          </a:prstGeom>
          <a:noFill/>
        </p:spPr>
      </p:pic>
      <p:grpSp>
        <p:nvGrpSpPr>
          <p:cNvPr id="27" name="Group 26"/>
          <p:cNvGrpSpPr/>
          <p:nvPr/>
        </p:nvGrpSpPr>
        <p:grpSpPr>
          <a:xfrm>
            <a:off x="6777238" y="1427923"/>
            <a:ext cx="1051767" cy="905975"/>
            <a:chOff x="1256004" y="2873545"/>
            <a:chExt cx="1525871" cy="1384945"/>
          </a:xfrm>
        </p:grpSpPr>
        <p:pic>
          <p:nvPicPr>
            <p:cNvPr id="25" name="Picture 3" descr="C:\Documents and Settings\Captain\Desktop\Mesh\Clip Art\Server.png"/>
            <p:cNvPicPr>
              <a:picLocks noChangeAspect="1" noChangeArrowheads="1"/>
            </p:cNvPicPr>
            <p:nvPr/>
          </p:nvPicPr>
          <p:blipFill>
            <a:blip r:embed="rId5"/>
            <a:srcRect/>
            <a:stretch>
              <a:fillRect/>
            </a:stretch>
          </p:blipFill>
          <p:spPr bwMode="auto">
            <a:xfrm>
              <a:off x="1256004" y="3068067"/>
              <a:ext cx="773093" cy="1140378"/>
            </a:xfrm>
            <a:prstGeom prst="rect">
              <a:avLst/>
            </a:prstGeom>
            <a:noFill/>
          </p:spPr>
        </p:pic>
        <p:pic>
          <p:nvPicPr>
            <p:cNvPr id="1034" name="Picture 10" descr="http://www.clker.com/cliparts/e/2/a/d/1206574733930851359Ryan_Taylor_Green_Tick.svg.med.png"/>
            <p:cNvPicPr>
              <a:picLocks noChangeAspect="1" noChangeArrowheads="1"/>
            </p:cNvPicPr>
            <p:nvPr/>
          </p:nvPicPr>
          <p:blipFill>
            <a:blip r:embed="rId6"/>
            <a:srcRect/>
            <a:stretch>
              <a:fillRect/>
            </a:stretch>
          </p:blipFill>
          <p:spPr bwMode="auto">
            <a:xfrm>
              <a:off x="1578791" y="2873545"/>
              <a:ext cx="1203084" cy="1384945"/>
            </a:xfrm>
            <a:prstGeom prst="rect">
              <a:avLst/>
            </a:prstGeom>
            <a:noFill/>
          </p:spPr>
        </p:pic>
      </p:gr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ounded Rectangle 41"/>
          <p:cNvSpPr/>
          <p:nvPr/>
        </p:nvSpPr>
        <p:spPr bwMode="auto">
          <a:xfrm>
            <a:off x="6248400" y="1447800"/>
            <a:ext cx="2590800" cy="456438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dirty="0" smtClean="0">
              <a:solidFill>
                <a:schemeClr val="bg1"/>
              </a:solidFill>
              <a:effectLst>
                <a:outerShdw blurRad="38100" dist="38100" dir="2700000" algn="tl">
                  <a:srgbClr val="000000">
                    <a:alpha val="43137"/>
                  </a:srgbClr>
                </a:outerShdw>
              </a:effectLst>
              <a:latin typeface="Segoe" pitchFamily="34" charset="0"/>
            </a:endParaRPr>
          </a:p>
        </p:txBody>
      </p:sp>
      <p:pic>
        <p:nvPicPr>
          <p:cNvPr id="23" name="Picture 2" descr="C:\Documents and Settings\Captain\Desktop\Mesh\Clip Art\laptop notebook portable Computer.png"/>
          <p:cNvPicPr>
            <a:picLocks noChangeAspect="1" noChangeArrowheads="1"/>
          </p:cNvPicPr>
          <p:nvPr/>
        </p:nvPicPr>
        <p:blipFill>
          <a:blip r:embed="rId4"/>
          <a:srcRect/>
          <a:stretch>
            <a:fillRect/>
          </a:stretch>
        </p:blipFill>
        <p:spPr bwMode="auto">
          <a:xfrm>
            <a:off x="7162800" y="1981200"/>
            <a:ext cx="666749" cy="632557"/>
          </a:xfrm>
          <a:prstGeom prst="rect">
            <a:avLst/>
          </a:prstGeom>
          <a:noFill/>
        </p:spPr>
      </p:pic>
      <p:sp>
        <p:nvSpPr>
          <p:cNvPr id="39" name="TextBox 38"/>
          <p:cNvSpPr txBox="1"/>
          <p:nvPr/>
        </p:nvSpPr>
        <p:spPr>
          <a:xfrm>
            <a:off x="6937144" y="1504890"/>
            <a:ext cx="1140056" cy="400110"/>
          </a:xfrm>
          <a:prstGeom prst="rect">
            <a:avLst/>
          </a:prstGeom>
          <a:noFill/>
        </p:spPr>
        <p:txBody>
          <a:bodyPr wrap="none" rtlCol="0">
            <a:spAutoFit/>
          </a:bodyPr>
          <a:lstStyle/>
          <a:p>
            <a:r>
              <a:rPr lang="en-US" sz="2000" dirty="0" smtClean="0">
                <a:solidFill>
                  <a:schemeClr val="bg1"/>
                </a:solidFill>
                <a:effectLst>
                  <a:outerShdw blurRad="38100" dist="38100" dir="2700000" algn="tl">
                    <a:srgbClr val="000000">
                      <a:alpha val="43137"/>
                    </a:srgbClr>
                  </a:outerShdw>
                </a:effectLst>
              </a:rPr>
              <a:t>Contoso</a:t>
            </a:r>
          </a:p>
        </p:txBody>
      </p:sp>
      <p:sp>
        <p:nvSpPr>
          <p:cNvPr id="62" name="TextBox 61"/>
          <p:cNvSpPr txBox="1"/>
          <p:nvPr/>
        </p:nvSpPr>
        <p:spPr>
          <a:xfrm>
            <a:off x="7825437" y="2057400"/>
            <a:ext cx="521297" cy="369332"/>
          </a:xfrm>
          <a:prstGeom prst="rect">
            <a:avLst/>
          </a:prstGeom>
          <a:noFill/>
        </p:spPr>
        <p:txBody>
          <a:bodyPr wrap="none" rtlCol="0">
            <a:spAutoFit/>
          </a:bodyPr>
          <a:lstStyle/>
          <a:p>
            <a:r>
              <a:rPr lang="en-US" dirty="0" smtClean="0">
                <a:solidFill>
                  <a:schemeClr val="bg1"/>
                </a:solidFill>
                <a:effectLst>
                  <a:outerShdw blurRad="38100" dist="38100" dir="2700000" algn="tl">
                    <a:srgbClr val="000000">
                      <a:alpha val="43137"/>
                    </a:srgbClr>
                  </a:outerShdw>
                </a:effectLst>
              </a:rPr>
              <a:t>Joe</a:t>
            </a:r>
          </a:p>
        </p:txBody>
      </p:sp>
      <p:pic>
        <p:nvPicPr>
          <p:cNvPr id="57" name="Picture 3" descr="C:\Documents and Settings\Captain\Desktop\Mesh\Clip Art\Server.png"/>
          <p:cNvPicPr>
            <a:picLocks noChangeAspect="1" noChangeArrowheads="1"/>
          </p:cNvPicPr>
          <p:nvPr/>
        </p:nvPicPr>
        <p:blipFill>
          <a:blip r:embed="rId5"/>
          <a:srcRect/>
          <a:stretch>
            <a:fillRect/>
          </a:stretch>
        </p:blipFill>
        <p:spPr bwMode="auto">
          <a:xfrm>
            <a:off x="6629401" y="2971800"/>
            <a:ext cx="533399" cy="786809"/>
          </a:xfrm>
          <a:prstGeom prst="rect">
            <a:avLst/>
          </a:prstGeom>
          <a:noFill/>
        </p:spPr>
      </p:pic>
      <p:sp>
        <p:nvSpPr>
          <p:cNvPr id="59" name="TextBox 58"/>
          <p:cNvSpPr txBox="1"/>
          <p:nvPr/>
        </p:nvSpPr>
        <p:spPr>
          <a:xfrm>
            <a:off x="7808296" y="4969933"/>
            <a:ext cx="861568" cy="307777"/>
          </a:xfrm>
          <a:prstGeom prst="rect">
            <a:avLst/>
          </a:prstGeom>
          <a:noFill/>
        </p:spPr>
        <p:txBody>
          <a:bodyPr wrap="square" rtlCol="0">
            <a:spAutoFit/>
          </a:bodyPr>
          <a:lstStyle/>
          <a:p>
            <a:pPr algn="ctr"/>
            <a:r>
              <a:rPr lang="en-US" sz="1400" dirty="0" smtClean="0">
                <a:solidFill>
                  <a:schemeClr val="bg1"/>
                </a:solidFill>
                <a:effectLst>
                  <a:outerShdw blurRad="38100" dist="38100" dir="2700000" algn="tl">
                    <a:srgbClr val="000000">
                      <a:alpha val="43137"/>
                    </a:srgbClr>
                  </a:outerShdw>
                </a:effectLst>
              </a:rPr>
              <a:t>Mailbox</a:t>
            </a:r>
          </a:p>
        </p:txBody>
      </p:sp>
      <p:pic>
        <p:nvPicPr>
          <p:cNvPr id="60" name="Picture 3" descr="C:\Documents and Settings\Captain\Desktop\Mesh\Clip Art\Server.png"/>
          <p:cNvPicPr>
            <a:picLocks noChangeAspect="1" noChangeArrowheads="1"/>
          </p:cNvPicPr>
          <p:nvPr/>
        </p:nvPicPr>
        <p:blipFill>
          <a:blip r:embed="rId5"/>
          <a:srcRect/>
          <a:stretch>
            <a:fillRect/>
          </a:stretch>
        </p:blipFill>
        <p:spPr bwMode="auto">
          <a:xfrm>
            <a:off x="7943765" y="4131733"/>
            <a:ext cx="533399" cy="786809"/>
          </a:xfrm>
          <a:prstGeom prst="rect">
            <a:avLst/>
          </a:prstGeom>
          <a:noFill/>
        </p:spPr>
      </p:pic>
      <p:pic>
        <p:nvPicPr>
          <p:cNvPr id="63" name="Picture 2" descr="C:\Users\aglick\AppData\Local\Microsoft\Windows\Temporary Internet Files\Content.IE5\O3OCE32P\MCj04348040000[1].png"/>
          <p:cNvPicPr>
            <a:picLocks noChangeAspect="1" noChangeArrowheads="1"/>
          </p:cNvPicPr>
          <p:nvPr/>
        </p:nvPicPr>
        <p:blipFill>
          <a:blip r:embed="rId6"/>
          <a:srcRect/>
          <a:stretch>
            <a:fillRect/>
          </a:stretch>
        </p:blipFill>
        <p:spPr bwMode="auto">
          <a:xfrm>
            <a:off x="8248565" y="4665133"/>
            <a:ext cx="304800" cy="304800"/>
          </a:xfrm>
          <a:prstGeom prst="rect">
            <a:avLst/>
          </a:prstGeom>
          <a:noFill/>
        </p:spPr>
      </p:pic>
      <p:cxnSp>
        <p:nvCxnSpPr>
          <p:cNvPr id="94" name="Straight Arrow Connector 93"/>
          <p:cNvCxnSpPr/>
          <p:nvPr/>
        </p:nvCxnSpPr>
        <p:spPr>
          <a:xfrm rot="16200000" flipH="1">
            <a:off x="7281496" y="3615104"/>
            <a:ext cx="700454" cy="633046"/>
          </a:xfrm>
          <a:prstGeom prst="straightConnector1">
            <a:avLst/>
          </a:prstGeom>
          <a:ln w="25400">
            <a:solidFill>
              <a:schemeClr val="bg2"/>
            </a:solidFill>
            <a:prstDash val="solid"/>
            <a:headEnd type="none"/>
            <a:tailEnd type="arrow"/>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6468533" y="4360333"/>
            <a:ext cx="1106393" cy="276999"/>
          </a:xfrm>
          <a:prstGeom prst="rect">
            <a:avLst/>
          </a:prstGeom>
          <a:noFill/>
        </p:spPr>
        <p:txBody>
          <a:bodyPr wrap="none" rtlCol="0">
            <a:spAutoFit/>
          </a:bodyPr>
          <a:lstStyle/>
          <a:p>
            <a:r>
              <a:rPr lang="en-US" sz="1200" dirty="0" smtClean="0">
                <a:solidFill>
                  <a:schemeClr val="bg1"/>
                </a:solidFill>
                <a:effectLst>
                  <a:outerShdw blurRad="38100" dist="38100" dir="2700000" algn="tl">
                    <a:srgbClr val="000000">
                      <a:alpha val="43137"/>
                    </a:srgbClr>
                  </a:outerShdw>
                </a:effectLst>
              </a:rPr>
              <a:t>fabrikam.com</a:t>
            </a:r>
          </a:p>
        </p:txBody>
      </p:sp>
      <p:sp>
        <p:nvSpPr>
          <p:cNvPr id="58" name="TextBox 57"/>
          <p:cNvSpPr txBox="1"/>
          <p:nvPr/>
        </p:nvSpPr>
        <p:spPr>
          <a:xfrm>
            <a:off x="6239933" y="4588933"/>
            <a:ext cx="1447800" cy="523220"/>
          </a:xfrm>
          <a:prstGeom prst="rect">
            <a:avLst/>
          </a:prstGeom>
          <a:noFill/>
        </p:spPr>
        <p:txBody>
          <a:bodyPr wrap="square" rtlCol="0">
            <a:spAutoFit/>
          </a:bodyPr>
          <a:lstStyle/>
          <a:p>
            <a:pPr algn="ctr"/>
            <a:r>
              <a:rPr lang="en-US" sz="1400" dirty="0" smtClean="0">
                <a:solidFill>
                  <a:schemeClr val="bg1"/>
                </a:solidFill>
                <a:effectLst>
                  <a:outerShdw blurRad="38100" dist="38100" dir="2700000" algn="tl">
                    <a:srgbClr val="000000">
                      <a:alpha val="43137"/>
                    </a:srgbClr>
                  </a:outerShdw>
                </a:effectLst>
              </a:rPr>
              <a:t>Org Relationship</a:t>
            </a:r>
          </a:p>
        </p:txBody>
      </p:sp>
      <p:cxnSp>
        <p:nvCxnSpPr>
          <p:cNvPr id="61" name="Straight Arrow Connector 60"/>
          <p:cNvCxnSpPr/>
          <p:nvPr/>
        </p:nvCxnSpPr>
        <p:spPr>
          <a:xfrm rot="10800000" flipV="1">
            <a:off x="6963514" y="4163160"/>
            <a:ext cx="0" cy="228600"/>
          </a:xfrm>
          <a:prstGeom prst="straightConnector1">
            <a:avLst/>
          </a:prstGeom>
          <a:ln w="25400">
            <a:solidFill>
              <a:schemeClr val="bg2"/>
            </a:solidFill>
            <a:prstDash val="solid"/>
            <a:headEnd type="none"/>
            <a:tailEnd type="arrow"/>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381000" y="230188"/>
            <a:ext cx="8382000" cy="997196"/>
          </a:xfrm>
        </p:spPr>
        <p:txBody>
          <a:bodyPr/>
          <a:lstStyle/>
          <a:p>
            <a:r>
              <a:rPr sz="4000" dirty="0" smtClean="0"/>
              <a:t>Free Busy </a:t>
            </a:r>
            <a:r>
              <a:rPr lang="en-US" sz="4000" dirty="0" smtClean="0"/>
              <a:t>– </a:t>
            </a:r>
            <a:r>
              <a:rPr sz="4000" dirty="0" smtClean="0"/>
              <a:t>WS and Federation</a:t>
            </a:r>
            <a:br>
              <a:rPr sz="4000" dirty="0" smtClean="0"/>
            </a:br>
            <a:r>
              <a:rPr lang="en-US" sz="3200" i="1" dirty="0">
                <a:gradFill>
                  <a:gsLst>
                    <a:gs pos="36000">
                      <a:schemeClr val="accent6">
                        <a:lumMod val="20000"/>
                        <a:lumOff val="80000"/>
                      </a:schemeClr>
                    </a:gs>
                    <a:gs pos="86000">
                      <a:schemeClr val="accent6">
                        <a:lumMod val="20000"/>
                        <a:lumOff val="80000"/>
                      </a:schemeClr>
                    </a:gs>
                  </a:gsLst>
                  <a:lin ang="5400000" scaled="0"/>
                </a:gradFill>
              </a:rPr>
              <a:t> </a:t>
            </a:r>
            <a:r>
              <a:rPr lang="en-US" sz="3200" dirty="0">
                <a:solidFill>
                  <a:schemeClr val="tx2"/>
                </a:solidFill>
              </a:rPr>
              <a:t>Exchange</a:t>
            </a:r>
            <a:r>
              <a:rPr lang="en-US" sz="3200" i="1" dirty="0">
                <a:gradFill>
                  <a:gsLst>
                    <a:gs pos="36000">
                      <a:schemeClr val="accent6">
                        <a:lumMod val="20000"/>
                        <a:lumOff val="80000"/>
                      </a:schemeClr>
                    </a:gs>
                    <a:gs pos="86000">
                      <a:schemeClr val="accent6">
                        <a:lumMod val="20000"/>
                        <a:lumOff val="80000"/>
                      </a:schemeClr>
                    </a:gs>
                  </a:gsLst>
                  <a:lin ang="5400000" scaled="0"/>
                </a:gradFill>
              </a:rPr>
              <a:t> </a:t>
            </a:r>
            <a:r>
              <a:rPr lang="en-US" sz="3200" dirty="0">
                <a:solidFill>
                  <a:schemeClr val="tx2"/>
                </a:solidFill>
              </a:rPr>
              <a:t>2010</a:t>
            </a:r>
          </a:p>
        </p:txBody>
      </p:sp>
      <p:sp>
        <p:nvSpPr>
          <p:cNvPr id="92" name="TextBox 91"/>
          <p:cNvSpPr txBox="1"/>
          <p:nvPr/>
        </p:nvSpPr>
        <p:spPr>
          <a:xfrm>
            <a:off x="3434557" y="3517392"/>
            <a:ext cx="2385141" cy="307777"/>
          </a:xfrm>
          <a:prstGeom prst="rect">
            <a:avLst/>
          </a:prstGeom>
          <a:noFill/>
        </p:spPr>
        <p:txBody>
          <a:bodyPr wrap="none" rtlCol="0">
            <a:spAutoFit/>
          </a:bodyPr>
          <a:lstStyle/>
          <a:p>
            <a:pPr algn="ctr"/>
            <a:r>
              <a:rPr lang="en-US" sz="1400" dirty="0" smtClean="0">
                <a:solidFill>
                  <a:schemeClr val="bg1"/>
                </a:solidFill>
                <a:effectLst>
                  <a:outerShdw blurRad="38100" dist="38100" dir="2700000" algn="tl">
                    <a:srgbClr val="000000">
                      <a:alpha val="43137"/>
                    </a:srgbClr>
                  </a:outerShdw>
                </a:effectLst>
              </a:rPr>
              <a:t>Token: mary@fabrikam.com</a:t>
            </a:r>
          </a:p>
        </p:txBody>
      </p:sp>
      <p:sp>
        <p:nvSpPr>
          <p:cNvPr id="41" name="Rounded Rectangle 40"/>
          <p:cNvSpPr/>
          <p:nvPr/>
        </p:nvSpPr>
        <p:spPr bwMode="auto">
          <a:xfrm>
            <a:off x="304800" y="1447800"/>
            <a:ext cx="2590800" cy="454914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dirty="0" smtClean="0">
              <a:solidFill>
                <a:schemeClr val="bg1"/>
              </a:solidFill>
              <a:effectLst>
                <a:outerShdw blurRad="38100" dist="38100" dir="2700000" algn="tl">
                  <a:srgbClr val="000000">
                    <a:alpha val="43137"/>
                  </a:srgbClr>
                </a:outerShdw>
              </a:effectLst>
              <a:latin typeface="Segoe" pitchFamily="34" charset="0"/>
            </a:endParaRPr>
          </a:p>
        </p:txBody>
      </p:sp>
      <p:sp>
        <p:nvSpPr>
          <p:cNvPr id="40" name="TextBox 39"/>
          <p:cNvSpPr txBox="1"/>
          <p:nvPr/>
        </p:nvSpPr>
        <p:spPr>
          <a:xfrm>
            <a:off x="990600" y="1524000"/>
            <a:ext cx="1253869" cy="400110"/>
          </a:xfrm>
          <a:prstGeom prst="rect">
            <a:avLst/>
          </a:prstGeom>
          <a:noFill/>
        </p:spPr>
        <p:txBody>
          <a:bodyPr wrap="none" rtlCol="0">
            <a:spAutoFit/>
          </a:bodyPr>
          <a:lstStyle/>
          <a:p>
            <a:r>
              <a:rPr lang="en-US" sz="2000" dirty="0" smtClean="0">
                <a:solidFill>
                  <a:schemeClr val="bg1"/>
                </a:solidFill>
                <a:effectLst>
                  <a:outerShdw blurRad="38100" dist="38100" dir="2700000" algn="tl">
                    <a:srgbClr val="000000">
                      <a:alpha val="43137"/>
                    </a:srgbClr>
                  </a:outerShdw>
                </a:effectLst>
              </a:rPr>
              <a:t>Fabrikam</a:t>
            </a:r>
          </a:p>
        </p:txBody>
      </p:sp>
      <p:pic>
        <p:nvPicPr>
          <p:cNvPr id="51" name="Picture 2" descr="C:\Documents and Settings\Captain\Desktop\Mesh\Clip Art\laptop notebook portable Computer.png"/>
          <p:cNvPicPr>
            <a:picLocks noChangeAspect="1" noChangeArrowheads="1"/>
          </p:cNvPicPr>
          <p:nvPr/>
        </p:nvPicPr>
        <p:blipFill>
          <a:blip r:embed="rId4"/>
          <a:srcRect/>
          <a:stretch>
            <a:fillRect/>
          </a:stretch>
        </p:blipFill>
        <p:spPr bwMode="auto">
          <a:xfrm>
            <a:off x="1219200" y="1981200"/>
            <a:ext cx="666749" cy="632557"/>
          </a:xfrm>
          <a:prstGeom prst="rect">
            <a:avLst/>
          </a:prstGeom>
          <a:noFill/>
        </p:spPr>
      </p:pic>
      <p:sp>
        <p:nvSpPr>
          <p:cNvPr id="72" name="TextBox 71"/>
          <p:cNvSpPr txBox="1"/>
          <p:nvPr/>
        </p:nvSpPr>
        <p:spPr>
          <a:xfrm>
            <a:off x="609600" y="2057400"/>
            <a:ext cx="710066" cy="369332"/>
          </a:xfrm>
          <a:prstGeom prst="rect">
            <a:avLst/>
          </a:prstGeom>
          <a:noFill/>
        </p:spPr>
        <p:txBody>
          <a:bodyPr wrap="none" rtlCol="0">
            <a:spAutoFit/>
          </a:bodyPr>
          <a:lstStyle/>
          <a:p>
            <a:r>
              <a:rPr lang="en-US" dirty="0" smtClean="0">
                <a:solidFill>
                  <a:schemeClr val="bg1"/>
                </a:solidFill>
                <a:effectLst>
                  <a:outerShdw blurRad="38100" dist="38100" dir="2700000" algn="tl">
                    <a:srgbClr val="000000">
                      <a:alpha val="43137"/>
                    </a:srgbClr>
                  </a:outerShdw>
                </a:effectLst>
              </a:rPr>
              <a:t>Mary</a:t>
            </a:r>
          </a:p>
        </p:txBody>
      </p:sp>
      <p:pic>
        <p:nvPicPr>
          <p:cNvPr id="38" name="Picture 2" descr="C:\Documents and Settings\Captain\Desktop\Mesh\Clip Art\User green.png"/>
          <p:cNvPicPr>
            <a:picLocks noChangeAspect="1" noChangeArrowheads="1"/>
          </p:cNvPicPr>
          <p:nvPr/>
        </p:nvPicPr>
        <p:blipFill>
          <a:blip r:embed="rId7">
            <a:duotone>
              <a:prstClr val="black"/>
              <a:schemeClr val="accent4">
                <a:tint val="45000"/>
                <a:satMod val="400000"/>
              </a:schemeClr>
            </a:duotone>
          </a:blip>
          <a:srcRect/>
          <a:stretch>
            <a:fillRect/>
          </a:stretch>
        </p:blipFill>
        <p:spPr bwMode="auto">
          <a:xfrm>
            <a:off x="879618" y="2743200"/>
            <a:ext cx="281940" cy="381000"/>
          </a:xfrm>
          <a:prstGeom prst="rect">
            <a:avLst/>
          </a:prstGeom>
          <a:ln>
            <a:headEnd type="none" w="med" len="med"/>
            <a:tailEnd type="none" w="med" len="med"/>
          </a:ln>
        </p:spPr>
      </p:pic>
      <p:sp>
        <p:nvSpPr>
          <p:cNvPr id="43" name="TextBox 42"/>
          <p:cNvSpPr txBox="1"/>
          <p:nvPr/>
        </p:nvSpPr>
        <p:spPr>
          <a:xfrm>
            <a:off x="434610" y="3124200"/>
            <a:ext cx="1347613" cy="307777"/>
          </a:xfrm>
          <a:prstGeom prst="rect">
            <a:avLst/>
          </a:prstGeom>
          <a:noFill/>
        </p:spPr>
        <p:txBody>
          <a:bodyPr wrap="none" rtlCol="0">
            <a:spAutoFit/>
          </a:bodyPr>
          <a:lstStyle/>
          <a:p>
            <a:r>
              <a:rPr lang="en-US" sz="1400" dirty="0" smtClean="0">
                <a:solidFill>
                  <a:schemeClr val="bg1"/>
                </a:solidFill>
                <a:effectLst>
                  <a:outerShdw blurRad="38100" dist="38100" dir="2700000" algn="tl">
                    <a:srgbClr val="000000">
                      <a:alpha val="43137"/>
                    </a:srgbClr>
                  </a:outerShdw>
                </a:effectLst>
              </a:rPr>
              <a:t>fabrikam\mary</a:t>
            </a:r>
          </a:p>
        </p:txBody>
      </p:sp>
      <p:pic>
        <p:nvPicPr>
          <p:cNvPr id="82" name="Picture 3" descr="C:\Documents and Settings\Captain\Desktop\Mesh\Clip Art\Server.png"/>
          <p:cNvPicPr>
            <a:picLocks noChangeAspect="1" noChangeArrowheads="1"/>
          </p:cNvPicPr>
          <p:nvPr/>
        </p:nvPicPr>
        <p:blipFill>
          <a:blip r:embed="rId5"/>
          <a:srcRect/>
          <a:stretch>
            <a:fillRect/>
          </a:stretch>
        </p:blipFill>
        <p:spPr bwMode="auto">
          <a:xfrm>
            <a:off x="1978815" y="2928730"/>
            <a:ext cx="533399" cy="786809"/>
          </a:xfrm>
          <a:prstGeom prst="rect">
            <a:avLst/>
          </a:prstGeom>
          <a:noFill/>
        </p:spPr>
      </p:pic>
      <p:cxnSp>
        <p:nvCxnSpPr>
          <p:cNvPr id="86" name="Straight Arrow Connector 85"/>
          <p:cNvCxnSpPr/>
          <p:nvPr/>
        </p:nvCxnSpPr>
        <p:spPr>
          <a:xfrm rot="16200000" flipH="1">
            <a:off x="1752600" y="2667000"/>
            <a:ext cx="304800" cy="304800"/>
          </a:xfrm>
          <a:prstGeom prst="straightConnector1">
            <a:avLst/>
          </a:prstGeom>
          <a:ln w="25400">
            <a:solidFill>
              <a:schemeClr val="bg2"/>
            </a:solidFill>
            <a:headEnd type="none"/>
            <a:tailEnd type="arrow"/>
          </a:ln>
        </p:spPr>
        <p:style>
          <a:lnRef idx="1">
            <a:schemeClr val="accent4"/>
          </a:lnRef>
          <a:fillRef idx="0">
            <a:schemeClr val="accent4"/>
          </a:fillRef>
          <a:effectRef idx="0">
            <a:schemeClr val="accent4"/>
          </a:effectRef>
          <a:fontRef idx="minor">
            <a:schemeClr val="tx1"/>
          </a:fontRef>
        </p:style>
      </p:cxnSp>
      <p:sp>
        <p:nvSpPr>
          <p:cNvPr id="98" name="TextBox 97"/>
          <p:cNvSpPr txBox="1"/>
          <p:nvPr/>
        </p:nvSpPr>
        <p:spPr>
          <a:xfrm>
            <a:off x="1828800" y="4360992"/>
            <a:ext cx="1055097" cy="276999"/>
          </a:xfrm>
          <a:prstGeom prst="rect">
            <a:avLst/>
          </a:prstGeom>
          <a:noFill/>
        </p:spPr>
        <p:txBody>
          <a:bodyPr wrap="none" rtlCol="0">
            <a:spAutoFit/>
          </a:bodyPr>
          <a:lstStyle/>
          <a:p>
            <a:r>
              <a:rPr lang="en-US" sz="1200" dirty="0" smtClean="0">
                <a:solidFill>
                  <a:schemeClr val="bg1"/>
                </a:solidFill>
                <a:effectLst>
                  <a:outerShdw blurRad="38100" dist="38100" dir="2700000" algn="tl">
                    <a:srgbClr val="000000">
                      <a:alpha val="43137"/>
                    </a:srgbClr>
                  </a:outerShdw>
                </a:effectLst>
              </a:rPr>
              <a:t>contoso.com</a:t>
            </a:r>
          </a:p>
        </p:txBody>
      </p:sp>
      <p:cxnSp>
        <p:nvCxnSpPr>
          <p:cNvPr id="100" name="Straight Arrow Connector 99"/>
          <p:cNvCxnSpPr/>
          <p:nvPr/>
        </p:nvCxnSpPr>
        <p:spPr>
          <a:xfrm rot="5400000">
            <a:off x="2172494" y="4229100"/>
            <a:ext cx="228600" cy="1588"/>
          </a:xfrm>
          <a:prstGeom prst="straightConnector1">
            <a:avLst/>
          </a:prstGeom>
          <a:ln w="25400">
            <a:solidFill>
              <a:schemeClr val="bg2"/>
            </a:solidFill>
            <a:headEnd type="none"/>
            <a:tailEnd type="arrow"/>
          </a:ln>
        </p:spPr>
        <p:style>
          <a:lnRef idx="1">
            <a:schemeClr val="accent4"/>
          </a:lnRef>
          <a:fillRef idx="0">
            <a:schemeClr val="accent4"/>
          </a:fillRef>
          <a:effectRef idx="0">
            <a:schemeClr val="accent4"/>
          </a:effectRef>
          <a:fontRef idx="minor">
            <a:schemeClr val="tx1"/>
          </a:fontRef>
        </p:style>
      </p:cxnSp>
      <p:sp>
        <p:nvSpPr>
          <p:cNvPr id="46" name="Cloud"/>
          <p:cNvSpPr>
            <a:spLocks noChangeAspect="1" noEditPoints="1" noChangeArrowheads="1"/>
          </p:cNvSpPr>
          <p:nvPr/>
        </p:nvSpPr>
        <p:spPr bwMode="auto">
          <a:xfrm>
            <a:off x="3564466" y="4605866"/>
            <a:ext cx="2057400" cy="1496291"/>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effectLst>
                  <a:outerShdw blurRad="38100" dist="38100" dir="2700000" algn="tl">
                    <a:srgbClr val="000000">
                      <a:alpha val="43137"/>
                    </a:srgbClr>
                  </a:outerShdw>
                </a:effectLst>
                <a:latin typeface="Segoe" pitchFamily="34" charset="0"/>
              </a:rPr>
              <a:t>Microsoft Federation Gateway</a:t>
            </a:r>
          </a:p>
        </p:txBody>
      </p:sp>
      <p:cxnSp>
        <p:nvCxnSpPr>
          <p:cNvPr id="48" name="Straight Arrow Connector 47"/>
          <p:cNvCxnSpPr/>
          <p:nvPr/>
        </p:nvCxnSpPr>
        <p:spPr>
          <a:xfrm rot="16200000" flipH="1">
            <a:off x="2743200" y="3886200"/>
            <a:ext cx="990600" cy="990600"/>
          </a:xfrm>
          <a:prstGeom prst="straightConnector1">
            <a:avLst/>
          </a:prstGeom>
          <a:ln w="25400">
            <a:headEnd type="arrow"/>
            <a:tailEnd type="arrow"/>
          </a:ln>
        </p:spPr>
        <p:style>
          <a:lnRef idx="1">
            <a:schemeClr val="accent4"/>
          </a:lnRef>
          <a:fillRef idx="0">
            <a:schemeClr val="accent4"/>
          </a:fillRef>
          <a:effectRef idx="0">
            <a:schemeClr val="accent4"/>
          </a:effectRef>
          <a:fontRef idx="minor">
            <a:schemeClr val="tx1"/>
          </a:fontRef>
        </p:style>
      </p:cxnSp>
      <p:cxnSp>
        <p:nvCxnSpPr>
          <p:cNvPr id="89" name="Straight Arrow Connector 88"/>
          <p:cNvCxnSpPr/>
          <p:nvPr/>
        </p:nvCxnSpPr>
        <p:spPr>
          <a:xfrm rot="10800000" flipH="1">
            <a:off x="2743200" y="3505200"/>
            <a:ext cx="3657600" cy="1588"/>
          </a:xfrm>
          <a:prstGeom prst="straightConnector1">
            <a:avLst/>
          </a:prstGeom>
          <a:ln w="25400">
            <a:headEnd type="none"/>
            <a:tailEnd type="arrow"/>
          </a:ln>
        </p:spPr>
        <p:style>
          <a:lnRef idx="1">
            <a:schemeClr val="accent4"/>
          </a:lnRef>
          <a:fillRef idx="0">
            <a:schemeClr val="accent4"/>
          </a:fillRef>
          <a:effectRef idx="0">
            <a:schemeClr val="accent4"/>
          </a:effectRef>
          <a:fontRef idx="minor">
            <a:schemeClr val="tx1"/>
          </a:fontRef>
        </p:style>
      </p:cxnSp>
      <p:cxnSp>
        <p:nvCxnSpPr>
          <p:cNvPr id="49" name="Straight Arrow Connector 48"/>
          <p:cNvCxnSpPr>
            <a:endCxn id="74" idx="1"/>
          </p:cNvCxnSpPr>
          <p:nvPr/>
        </p:nvCxnSpPr>
        <p:spPr>
          <a:xfrm>
            <a:off x="5715000" y="5638800"/>
            <a:ext cx="1120140" cy="100549"/>
          </a:xfrm>
          <a:prstGeom prst="straightConnector1">
            <a:avLst/>
          </a:prstGeom>
          <a:ln w="317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rot="10800000" flipV="1">
            <a:off x="2217420" y="5638800"/>
            <a:ext cx="1211580" cy="144780"/>
          </a:xfrm>
          <a:prstGeom prst="straightConnector1">
            <a:avLst/>
          </a:prstGeom>
          <a:ln w="317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1523997" y="4589592"/>
            <a:ext cx="1447800" cy="523220"/>
          </a:xfrm>
          <a:prstGeom prst="rect">
            <a:avLst/>
          </a:prstGeom>
          <a:noFill/>
        </p:spPr>
        <p:txBody>
          <a:bodyPr wrap="square" rtlCol="0">
            <a:spAutoFit/>
          </a:bodyPr>
          <a:lstStyle/>
          <a:p>
            <a:pPr algn="ctr"/>
            <a:r>
              <a:rPr lang="en-US" sz="1400" dirty="0" smtClean="0">
                <a:solidFill>
                  <a:schemeClr val="bg1"/>
                </a:solidFill>
                <a:effectLst>
                  <a:outerShdw blurRad="38100" dist="38100" dir="2700000" algn="tl">
                    <a:srgbClr val="000000">
                      <a:alpha val="43137"/>
                    </a:srgbClr>
                  </a:outerShdw>
                </a:effectLst>
              </a:rPr>
              <a:t>Org Relationship</a:t>
            </a:r>
          </a:p>
        </p:txBody>
      </p:sp>
      <p:sp>
        <p:nvSpPr>
          <p:cNvPr id="74" name="TextBox 73"/>
          <p:cNvSpPr txBox="1"/>
          <p:nvPr/>
        </p:nvSpPr>
        <p:spPr>
          <a:xfrm>
            <a:off x="6835140" y="5585460"/>
            <a:ext cx="1447800" cy="307777"/>
          </a:xfrm>
          <a:prstGeom prst="rect">
            <a:avLst/>
          </a:prstGeom>
          <a:noFill/>
        </p:spPr>
        <p:txBody>
          <a:bodyPr wrap="square" rtlCol="0">
            <a:spAutoFit/>
          </a:bodyPr>
          <a:lstStyle/>
          <a:p>
            <a:pPr algn="ctr"/>
            <a:r>
              <a:rPr lang="en-US" sz="1400" dirty="0" smtClean="0">
                <a:solidFill>
                  <a:schemeClr val="bg1"/>
                </a:solidFill>
                <a:effectLst>
                  <a:outerShdw blurRad="38100" dist="38100" dir="2700000" algn="tl">
                    <a:srgbClr val="000000">
                      <a:alpha val="43137"/>
                    </a:srgbClr>
                  </a:outerShdw>
                </a:effectLst>
              </a:rPr>
              <a:t>Federated Trust</a:t>
            </a:r>
          </a:p>
        </p:txBody>
      </p:sp>
      <p:sp>
        <p:nvSpPr>
          <p:cNvPr id="76" name="TextBox 75"/>
          <p:cNvSpPr txBox="1"/>
          <p:nvPr/>
        </p:nvSpPr>
        <p:spPr>
          <a:xfrm>
            <a:off x="838200" y="5593080"/>
            <a:ext cx="1447800" cy="307777"/>
          </a:xfrm>
          <a:prstGeom prst="rect">
            <a:avLst/>
          </a:prstGeom>
          <a:noFill/>
        </p:spPr>
        <p:txBody>
          <a:bodyPr wrap="square" rtlCol="0">
            <a:spAutoFit/>
          </a:bodyPr>
          <a:lstStyle/>
          <a:p>
            <a:pPr algn="ctr"/>
            <a:r>
              <a:rPr lang="en-US" sz="1400" dirty="0" smtClean="0">
                <a:solidFill>
                  <a:schemeClr val="bg1"/>
                </a:solidFill>
                <a:effectLst>
                  <a:outerShdw blurRad="38100" dist="38100" dir="2700000" algn="tl">
                    <a:srgbClr val="000000">
                      <a:alpha val="43137"/>
                    </a:srgbClr>
                  </a:outerShdw>
                </a:effectLst>
              </a:rPr>
              <a:t>Federated Trust</a:t>
            </a:r>
          </a:p>
        </p:txBody>
      </p:sp>
      <p:sp>
        <p:nvSpPr>
          <p:cNvPr id="77" name="TextBox 76"/>
          <p:cNvSpPr txBox="1"/>
          <p:nvPr/>
        </p:nvSpPr>
        <p:spPr>
          <a:xfrm>
            <a:off x="2039750" y="2323700"/>
            <a:ext cx="1389250" cy="4195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0" tIns="45718" rIns="0" bIns="45718" numCol="1" rtlCol="0" anchor="ctr" anchorCtr="0" compatLnSpc="1">
            <a:prstTxWarp prst="textNoShape">
              <a:avLst/>
            </a:prstTxWarp>
          </a:bodyPr>
          <a:lstStyle/>
          <a:p>
            <a:pPr defTabSz="914099" fontAlgn="base">
              <a:lnSpc>
                <a:spcPct val="85000"/>
              </a:lnSpc>
              <a:spcBef>
                <a:spcPct val="0"/>
              </a:spcBef>
              <a:spcAft>
                <a:spcPct val="0"/>
              </a:spcAft>
            </a:pPr>
            <a:r>
              <a:rPr lang="en-US" sz="1100" dirty="0" smtClean="0">
                <a:solidFill>
                  <a:schemeClr val="bg1"/>
                </a:solidFill>
                <a:latin typeface="Segoe" pitchFamily="34" charset="0"/>
              </a:rPr>
              <a:t>  </a:t>
            </a:r>
            <a:r>
              <a:rPr lang="en-US" sz="1100" b="1" dirty="0" smtClean="0">
                <a:solidFill>
                  <a:schemeClr val="bg1"/>
                </a:solidFill>
                <a:latin typeface="Segoe" pitchFamily="34" charset="0"/>
              </a:rPr>
              <a:t>Free busy request</a:t>
            </a:r>
          </a:p>
          <a:p>
            <a:pPr defTabSz="914099" fontAlgn="base">
              <a:lnSpc>
                <a:spcPct val="85000"/>
              </a:lnSpc>
              <a:spcBef>
                <a:spcPct val="0"/>
              </a:spcBef>
              <a:spcAft>
                <a:spcPct val="0"/>
              </a:spcAft>
            </a:pPr>
            <a:r>
              <a:rPr lang="en-US" sz="900" dirty="0" smtClean="0">
                <a:solidFill>
                  <a:schemeClr val="bg1"/>
                </a:solidFill>
                <a:latin typeface="Segoe" pitchFamily="34" charset="0"/>
              </a:rPr>
              <a:t>  joe@contoso.com</a:t>
            </a:r>
          </a:p>
        </p:txBody>
      </p:sp>
      <p:sp>
        <p:nvSpPr>
          <p:cNvPr id="78" name="TextBox 77"/>
          <p:cNvSpPr txBox="1"/>
          <p:nvPr/>
        </p:nvSpPr>
        <p:spPr>
          <a:xfrm>
            <a:off x="5105400" y="2819400"/>
            <a:ext cx="1447800" cy="4195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0" tIns="45720" rIns="0" bIns="45718" numCol="1" rtlCol="0" anchor="ctr" anchorCtr="0" compatLnSpc="1">
            <a:prstTxWarp prst="textNoShape">
              <a:avLst/>
            </a:prstTxWarp>
          </a:bodyPr>
          <a:lstStyle/>
          <a:p>
            <a:pPr defTabSz="914099" fontAlgn="base">
              <a:lnSpc>
                <a:spcPct val="85000"/>
              </a:lnSpc>
              <a:spcBef>
                <a:spcPct val="0"/>
              </a:spcBef>
              <a:spcAft>
                <a:spcPct val="0"/>
              </a:spcAft>
            </a:pPr>
            <a:r>
              <a:rPr lang="en-US" sz="1100" dirty="0" smtClean="0">
                <a:solidFill>
                  <a:schemeClr val="bg1"/>
                </a:solidFill>
                <a:latin typeface="Segoe" pitchFamily="34" charset="0"/>
              </a:rPr>
              <a:t>  </a:t>
            </a:r>
            <a:r>
              <a:rPr lang="en-US" sz="1100" b="1" dirty="0" smtClean="0">
                <a:solidFill>
                  <a:schemeClr val="bg1"/>
                </a:solidFill>
                <a:latin typeface="Segoe" pitchFamily="34" charset="0"/>
              </a:rPr>
              <a:t>Free busy response</a:t>
            </a:r>
            <a:r>
              <a:rPr lang="en-US" sz="900" b="1" dirty="0" smtClean="0">
                <a:solidFill>
                  <a:schemeClr val="bg1"/>
                </a:solidFill>
                <a:latin typeface="Segoe" pitchFamily="34" charset="0"/>
              </a:rPr>
              <a:t>      </a:t>
            </a:r>
          </a:p>
          <a:p>
            <a:pPr defTabSz="914099" fontAlgn="base">
              <a:lnSpc>
                <a:spcPct val="85000"/>
              </a:lnSpc>
              <a:spcBef>
                <a:spcPct val="0"/>
              </a:spcBef>
              <a:spcAft>
                <a:spcPct val="0"/>
              </a:spcAft>
            </a:pPr>
            <a:r>
              <a:rPr lang="en-US" sz="900" dirty="0" smtClean="0">
                <a:solidFill>
                  <a:schemeClr val="bg1"/>
                </a:solidFill>
                <a:latin typeface="Segoe" pitchFamily="34" charset="0"/>
              </a:rPr>
              <a:t>  joe@contoso.com</a:t>
            </a:r>
          </a:p>
        </p:txBody>
      </p:sp>
      <p:sp>
        <p:nvSpPr>
          <p:cNvPr id="80" name="TextBox 79"/>
          <p:cNvSpPr txBox="1"/>
          <p:nvPr/>
        </p:nvSpPr>
        <p:spPr>
          <a:xfrm>
            <a:off x="2971800" y="4191000"/>
            <a:ext cx="1295400" cy="3048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0" tIns="201168" rIns="0" bIns="45718" numCol="1" rtlCol="0" anchor="ctr" anchorCtr="0" compatLnSpc="1">
            <a:prstTxWarp prst="textNoShape">
              <a:avLst/>
            </a:prstTxWarp>
          </a:bodyPr>
          <a:lstStyle/>
          <a:p>
            <a:pPr algn="ctr" defTabSz="914099" fontAlgn="base">
              <a:lnSpc>
                <a:spcPct val="85000"/>
              </a:lnSpc>
              <a:spcBef>
                <a:spcPct val="0"/>
              </a:spcBef>
              <a:spcAft>
                <a:spcPct val="0"/>
              </a:spcAft>
            </a:pPr>
            <a:r>
              <a:rPr lang="en-US" sz="1100" dirty="0" smtClean="0">
                <a:solidFill>
                  <a:schemeClr val="bg1"/>
                </a:solidFill>
                <a:latin typeface="Segoe" pitchFamily="34" charset="0"/>
              </a:rPr>
              <a:t>  </a:t>
            </a:r>
            <a:r>
              <a:rPr lang="en-US" sz="1100" b="1" dirty="0" smtClean="0">
                <a:solidFill>
                  <a:schemeClr val="bg1"/>
                </a:solidFill>
                <a:latin typeface="Segoe" pitchFamily="34" charset="0"/>
              </a:rPr>
              <a:t>Federated token</a:t>
            </a:r>
          </a:p>
          <a:p>
            <a:pPr algn="ctr" defTabSz="914099" fontAlgn="base">
              <a:lnSpc>
                <a:spcPct val="85000"/>
              </a:lnSpc>
              <a:spcBef>
                <a:spcPct val="0"/>
              </a:spcBef>
              <a:spcAft>
                <a:spcPct val="0"/>
              </a:spcAft>
            </a:pPr>
            <a:r>
              <a:rPr lang="en-US" sz="900" dirty="0" smtClean="0">
                <a:solidFill>
                  <a:schemeClr val="bg1"/>
                </a:solidFill>
                <a:latin typeface="Segoe" pitchFamily="34" charset="0"/>
              </a:rPr>
              <a:t> </a:t>
            </a:r>
          </a:p>
        </p:txBody>
      </p:sp>
      <p:sp>
        <p:nvSpPr>
          <p:cNvPr id="52" name="TextBox 51"/>
          <p:cNvSpPr txBox="1"/>
          <p:nvPr/>
        </p:nvSpPr>
        <p:spPr>
          <a:xfrm>
            <a:off x="4312139" y="4360983"/>
            <a:ext cx="1540933" cy="516467"/>
          </a:xfrm>
          <a:prstGeom prst="rect">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2700000" scaled="1"/>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85000"/>
              </a:lnSpc>
              <a:spcBef>
                <a:spcPct val="0"/>
              </a:spcBef>
              <a:spcAft>
                <a:spcPct val="0"/>
              </a:spcAft>
            </a:pPr>
            <a:r>
              <a:rPr lang="en-US" sz="1400" dirty="0" smtClean="0">
                <a:solidFill>
                  <a:schemeClr val="tx1"/>
                </a:solidFill>
                <a:effectLst>
                  <a:outerShdw blurRad="38100" dist="38100" dir="2700000" algn="tl">
                    <a:srgbClr val="000000">
                      <a:alpha val="43137"/>
                    </a:srgbClr>
                  </a:outerShdw>
                </a:effectLst>
                <a:latin typeface="Segoe" pitchFamily="34" charset="0"/>
              </a:rPr>
              <a:t>No AD trusts or service accounts</a:t>
            </a:r>
          </a:p>
        </p:txBody>
      </p:sp>
      <p:sp>
        <p:nvSpPr>
          <p:cNvPr id="53" name="TextBox 52"/>
          <p:cNvSpPr txBox="1"/>
          <p:nvPr/>
        </p:nvSpPr>
        <p:spPr>
          <a:xfrm>
            <a:off x="2192868" y="1735666"/>
            <a:ext cx="1540933" cy="516467"/>
          </a:xfrm>
          <a:prstGeom prst="rect">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2700000" scaled="1"/>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85000"/>
              </a:lnSpc>
              <a:spcBef>
                <a:spcPct val="0"/>
              </a:spcBef>
              <a:spcAft>
                <a:spcPct val="0"/>
              </a:spcAft>
            </a:pPr>
            <a:r>
              <a:rPr lang="en-US" sz="1400" dirty="0" smtClean="0">
                <a:solidFill>
                  <a:schemeClr val="tx1"/>
                </a:solidFill>
                <a:effectLst>
                  <a:outerShdw blurRad="38100" dist="38100" dir="2700000" algn="tl">
                    <a:srgbClr val="000000">
                      <a:alpha val="43137"/>
                    </a:srgbClr>
                  </a:outerShdw>
                </a:effectLst>
                <a:latin typeface="Segoe" pitchFamily="34" charset="0"/>
              </a:rPr>
              <a:t>No user action or client publishing</a:t>
            </a:r>
          </a:p>
        </p:txBody>
      </p:sp>
      <p:sp>
        <p:nvSpPr>
          <p:cNvPr id="64" name="TextBox 63"/>
          <p:cNvSpPr txBox="1"/>
          <p:nvPr/>
        </p:nvSpPr>
        <p:spPr>
          <a:xfrm>
            <a:off x="5892787" y="4902200"/>
            <a:ext cx="1888066" cy="516467"/>
          </a:xfrm>
          <a:prstGeom prst="rect">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2700000" scaled="1"/>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85000"/>
              </a:lnSpc>
              <a:spcBef>
                <a:spcPct val="0"/>
              </a:spcBef>
              <a:spcAft>
                <a:spcPct val="0"/>
              </a:spcAft>
            </a:pPr>
            <a:r>
              <a:rPr lang="en-US" sz="1400" dirty="0" smtClean="0">
                <a:solidFill>
                  <a:schemeClr val="tx1"/>
                </a:solidFill>
                <a:effectLst>
                  <a:outerShdw blurRad="38100" dist="38100" dir="2700000" algn="tl">
                    <a:srgbClr val="000000">
                      <a:alpha val="43137"/>
                    </a:srgbClr>
                  </a:outerShdw>
                </a:effectLst>
                <a:latin typeface="Segoe" pitchFamily="34" charset="0"/>
              </a:rPr>
              <a:t>Admin controls which orgs have access</a:t>
            </a:r>
          </a:p>
        </p:txBody>
      </p:sp>
      <p:sp>
        <p:nvSpPr>
          <p:cNvPr id="65" name="TextBox 64"/>
          <p:cNvSpPr txBox="1"/>
          <p:nvPr/>
        </p:nvSpPr>
        <p:spPr>
          <a:xfrm>
            <a:off x="7484534" y="3294184"/>
            <a:ext cx="1422073" cy="671146"/>
          </a:xfrm>
          <a:prstGeom prst="rect">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2700000" scaled="1"/>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85000"/>
              </a:lnSpc>
              <a:spcBef>
                <a:spcPct val="0"/>
              </a:spcBef>
              <a:spcAft>
                <a:spcPct val="0"/>
              </a:spcAft>
            </a:pPr>
            <a:r>
              <a:rPr lang="en-US" sz="1400" dirty="0" smtClean="0">
                <a:solidFill>
                  <a:schemeClr val="tx1"/>
                </a:solidFill>
                <a:effectLst>
                  <a:outerShdw blurRad="38100" dist="38100" dir="2700000" algn="tl">
                    <a:srgbClr val="000000">
                      <a:alpha val="43137"/>
                    </a:srgbClr>
                  </a:outerShdw>
                </a:effectLst>
                <a:latin typeface="Segoe" pitchFamily="34" charset="0"/>
              </a:rPr>
              <a:t>Admin controls which users participate</a:t>
            </a:r>
          </a:p>
        </p:txBody>
      </p:sp>
      <p:sp>
        <p:nvSpPr>
          <p:cNvPr id="68" name="TextBox 67"/>
          <p:cNvSpPr txBox="1"/>
          <p:nvPr/>
        </p:nvSpPr>
        <p:spPr>
          <a:xfrm>
            <a:off x="1731397" y="3655480"/>
            <a:ext cx="1161288" cy="523220"/>
          </a:xfrm>
          <a:prstGeom prst="rect">
            <a:avLst/>
          </a:prstGeom>
          <a:noFill/>
        </p:spPr>
        <p:txBody>
          <a:bodyPr wrap="square" rtlCol="0">
            <a:spAutoFit/>
          </a:bodyPr>
          <a:lstStyle/>
          <a:p>
            <a:pPr algn="ctr"/>
            <a:r>
              <a:rPr lang="en-US" sz="1400" dirty="0" smtClean="0">
                <a:solidFill>
                  <a:schemeClr val="bg1"/>
                </a:solidFill>
                <a:effectLst>
                  <a:outerShdw blurRad="38100" dist="38100" dir="2700000" algn="tl">
                    <a:srgbClr val="000000">
                      <a:alpha val="43137"/>
                    </a:srgbClr>
                  </a:outerShdw>
                </a:effectLst>
              </a:rPr>
              <a:t>Client Access </a:t>
            </a:r>
          </a:p>
        </p:txBody>
      </p:sp>
      <p:sp>
        <p:nvSpPr>
          <p:cNvPr id="69" name="TextBox 68"/>
          <p:cNvSpPr txBox="1"/>
          <p:nvPr/>
        </p:nvSpPr>
        <p:spPr>
          <a:xfrm>
            <a:off x="6251448" y="3776472"/>
            <a:ext cx="1161288" cy="523220"/>
          </a:xfrm>
          <a:prstGeom prst="rect">
            <a:avLst/>
          </a:prstGeom>
          <a:noFill/>
        </p:spPr>
        <p:txBody>
          <a:bodyPr wrap="square" rtlCol="0">
            <a:spAutoFit/>
          </a:bodyPr>
          <a:lstStyle/>
          <a:p>
            <a:pPr algn="ctr"/>
            <a:r>
              <a:rPr lang="en-US" sz="1400" dirty="0" smtClean="0">
                <a:solidFill>
                  <a:schemeClr val="bg1"/>
                </a:solidFill>
                <a:effectLst>
                  <a:outerShdw blurRad="38100" dist="38100" dir="2700000" algn="tl">
                    <a:srgbClr val="000000">
                      <a:alpha val="43137"/>
                    </a:srgbClr>
                  </a:outerShdw>
                </a:effectLst>
              </a:rPr>
              <a:t>Client Access</a:t>
            </a:r>
          </a:p>
        </p:txBody>
      </p:sp>
      <p:grpSp>
        <p:nvGrpSpPr>
          <p:cNvPr id="3" name="Group 67"/>
          <p:cNvGrpSpPr/>
          <p:nvPr/>
        </p:nvGrpSpPr>
        <p:grpSpPr>
          <a:xfrm>
            <a:off x="2426804" y="2247186"/>
            <a:ext cx="4191000" cy="3276600"/>
            <a:chOff x="2438400" y="3048000"/>
            <a:chExt cx="4191000" cy="3276600"/>
          </a:xfrm>
        </p:grpSpPr>
        <p:sp>
          <p:nvSpPr>
            <p:cNvPr id="88" name="Rounded Rectangle 87"/>
            <p:cNvSpPr/>
            <p:nvPr/>
          </p:nvSpPr>
          <p:spPr bwMode="auto">
            <a:xfrm>
              <a:off x="2438400" y="3048000"/>
              <a:ext cx="4191000" cy="32766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dirty="0" smtClean="0">
                <a:solidFill>
                  <a:schemeClr val="bg1"/>
                </a:solidFill>
                <a:effectLst>
                  <a:outerShdw blurRad="38100" dist="38100" dir="2700000" algn="tl">
                    <a:srgbClr val="000000">
                      <a:alpha val="43137"/>
                    </a:srgbClr>
                  </a:outerShdw>
                </a:effectLst>
                <a:latin typeface="Segoe" pitchFamily="34" charset="0"/>
              </a:endParaRPr>
            </a:p>
          </p:txBody>
        </p:sp>
        <p:sp>
          <p:nvSpPr>
            <p:cNvPr id="90" name="TextBox 89"/>
            <p:cNvSpPr txBox="1"/>
            <p:nvPr/>
          </p:nvSpPr>
          <p:spPr>
            <a:xfrm>
              <a:off x="2572512" y="3200400"/>
              <a:ext cx="1676400" cy="400110"/>
            </a:xfrm>
            <a:prstGeom prst="rect">
              <a:avLst/>
            </a:prstGeom>
            <a:noFill/>
          </p:spPr>
          <p:txBody>
            <a:bodyPr wrap="square" rtlCol="0">
              <a:spAutoFit/>
            </a:bodyPr>
            <a:lstStyle/>
            <a:p>
              <a:r>
                <a:rPr lang="en-US" sz="2000" dirty="0" smtClean="0">
                  <a:solidFill>
                    <a:schemeClr val="bg1"/>
                  </a:solidFill>
                </a:rPr>
                <a:t>Convenient</a:t>
              </a:r>
              <a:endParaRPr lang="en-US" sz="2000" dirty="0">
                <a:solidFill>
                  <a:schemeClr val="bg1"/>
                </a:solidFill>
              </a:endParaRPr>
            </a:p>
          </p:txBody>
        </p:sp>
        <p:sp>
          <p:nvSpPr>
            <p:cNvPr id="91" name="TextBox 90"/>
            <p:cNvSpPr txBox="1"/>
            <p:nvPr/>
          </p:nvSpPr>
          <p:spPr>
            <a:xfrm>
              <a:off x="2581656" y="4724400"/>
              <a:ext cx="1676400" cy="400110"/>
            </a:xfrm>
            <a:prstGeom prst="rect">
              <a:avLst/>
            </a:prstGeom>
            <a:noFill/>
          </p:spPr>
          <p:txBody>
            <a:bodyPr wrap="square" rtlCol="0">
              <a:spAutoFit/>
            </a:bodyPr>
            <a:lstStyle/>
            <a:p>
              <a:r>
                <a:rPr lang="en-US" sz="2000" dirty="0" smtClean="0">
                  <a:solidFill>
                    <a:schemeClr val="bg1"/>
                  </a:solidFill>
                </a:rPr>
                <a:t>Secure</a:t>
              </a:r>
              <a:endParaRPr lang="en-US" sz="2000" dirty="0">
                <a:solidFill>
                  <a:schemeClr val="bg1"/>
                </a:solidFill>
              </a:endParaRPr>
            </a:p>
          </p:txBody>
        </p:sp>
        <p:sp>
          <p:nvSpPr>
            <p:cNvPr id="95" name="Rounded Rectangle 94"/>
            <p:cNvSpPr/>
            <p:nvPr/>
          </p:nvSpPr>
          <p:spPr bwMode="auto">
            <a:xfrm>
              <a:off x="2648712" y="5621282"/>
              <a:ext cx="3810000" cy="457200"/>
            </a:xfrm>
            <a:prstGeom prst="roundRect">
              <a:avLst>
                <a:gd name="adj" fmla="val 9033"/>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2700000" scaled="1"/>
              <a:tileRect/>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solidFill>
                    <a:schemeClr val="bg1"/>
                  </a:solidFill>
                  <a:latin typeface="Segoe" pitchFamily="34" charset="0"/>
                </a:defRPr>
              </a:pPr>
              <a:r>
                <a:rPr lang="en-US" dirty="0">
                  <a:solidFill>
                    <a:schemeClr val="tx1"/>
                  </a:solidFill>
                </a:rPr>
                <a:t>Admin can control per user</a:t>
              </a:r>
            </a:p>
          </p:txBody>
        </p:sp>
        <p:sp>
          <p:nvSpPr>
            <p:cNvPr id="96" name="Rounded Rectangle 95"/>
            <p:cNvSpPr/>
            <p:nvPr/>
          </p:nvSpPr>
          <p:spPr bwMode="auto">
            <a:xfrm>
              <a:off x="2648712" y="5114387"/>
              <a:ext cx="3810000" cy="457200"/>
            </a:xfrm>
            <a:prstGeom prst="roundRect">
              <a:avLst>
                <a:gd name="adj" fmla="val 9033"/>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2700000" scaled="1"/>
              <a:tileRect/>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solidFill>
                    <a:schemeClr val="bg1"/>
                  </a:solidFill>
                  <a:latin typeface="Segoe" pitchFamily="34" charset="0"/>
                </a:defRPr>
              </a:pPr>
              <a:r>
                <a:rPr lang="en-US" dirty="0">
                  <a:solidFill>
                    <a:schemeClr val="tx1"/>
                  </a:solidFill>
                </a:rPr>
                <a:t>Can specify external users</a:t>
              </a:r>
            </a:p>
          </p:txBody>
        </p:sp>
        <p:sp>
          <p:nvSpPr>
            <p:cNvPr id="97" name="Rounded Rectangle 96"/>
            <p:cNvSpPr/>
            <p:nvPr/>
          </p:nvSpPr>
          <p:spPr bwMode="auto">
            <a:xfrm>
              <a:off x="2648712" y="4163799"/>
              <a:ext cx="3810000" cy="457200"/>
            </a:xfrm>
            <a:prstGeom prst="roundRect">
              <a:avLst>
                <a:gd name="adj" fmla="val 9033"/>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2700000" scaled="1"/>
              <a:tileRect/>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solidFill>
                    <a:schemeClr val="bg1"/>
                  </a:solidFill>
                  <a:latin typeface="Segoe" pitchFamily="34" charset="0"/>
                </a:defRPr>
              </a:pPr>
              <a:r>
                <a:rPr lang="en-US" dirty="0">
                  <a:solidFill>
                    <a:schemeClr val="tx1"/>
                  </a:solidFill>
                </a:rPr>
                <a:t>No service accounts, no replication</a:t>
              </a:r>
            </a:p>
          </p:txBody>
        </p:sp>
        <p:sp>
          <p:nvSpPr>
            <p:cNvPr id="101" name="Rounded Rectangle 100"/>
            <p:cNvSpPr/>
            <p:nvPr/>
          </p:nvSpPr>
          <p:spPr bwMode="auto">
            <a:xfrm>
              <a:off x="2638773" y="3657600"/>
              <a:ext cx="3810000" cy="457200"/>
            </a:xfrm>
            <a:prstGeom prst="roundRect">
              <a:avLst>
                <a:gd name="adj" fmla="val 9033"/>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2700000" scaled="1"/>
              <a:tileRect/>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solidFill>
                    <a:schemeClr val="bg1"/>
                  </a:solidFill>
                  <a:latin typeface="Segoe" pitchFamily="34" charset="0"/>
                </a:defRPr>
              </a:pPr>
              <a:r>
                <a:rPr lang="en-US" dirty="0">
                  <a:solidFill>
                    <a:schemeClr val="tx1"/>
                  </a:solidFill>
                </a:rPr>
                <a:t>No user action required</a:t>
              </a:r>
            </a:p>
          </p:txBody>
        </p:sp>
      </p:grpSp>
      <p:sp>
        <p:nvSpPr>
          <p:cNvPr id="55" name="TextBox 54"/>
          <p:cNvSpPr txBox="1"/>
          <p:nvPr/>
        </p:nvSpPr>
        <p:spPr>
          <a:xfrm>
            <a:off x="431801" y="3733800"/>
            <a:ext cx="1540933" cy="516467"/>
          </a:xfrm>
          <a:prstGeom prst="rect">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2700000" scaled="1"/>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85000"/>
              </a:lnSpc>
              <a:spcBef>
                <a:spcPct val="0"/>
              </a:spcBef>
              <a:spcAft>
                <a:spcPct val="0"/>
              </a:spcAft>
            </a:pPr>
            <a:r>
              <a:rPr lang="en-US" sz="1400" dirty="0" smtClean="0">
                <a:solidFill>
                  <a:schemeClr val="tx1"/>
                </a:solidFill>
                <a:effectLst>
                  <a:outerShdw blurRad="38100" dist="38100" dir="2700000" algn="tl">
                    <a:srgbClr val="000000">
                      <a:alpha val="43137"/>
                    </a:srgbClr>
                  </a:outerShdw>
                </a:effectLst>
                <a:latin typeface="Segoe" pitchFamily="34" charset="0"/>
              </a:rPr>
              <a:t>No directory replication</a:t>
            </a:r>
          </a:p>
        </p:txBody>
      </p:sp>
    </p:spTree>
    <p:custDataLst>
      <p:tags r:id="rId1"/>
    </p:custData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8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7"/>
                                        </p:tgtEl>
                                        <p:attrNameLst>
                                          <p:attrName>style.visibility</p:attrName>
                                        </p:attrNameLst>
                                      </p:cBhvr>
                                      <p:to>
                                        <p:strVal val="visible"/>
                                      </p:to>
                                    </p:set>
                                  </p:childTnLst>
                                </p:cTn>
                              </p:par>
                            </p:childTnLst>
                          </p:cTn>
                        </p:par>
                        <p:par>
                          <p:cTn id="39" fill="hold">
                            <p:stCondLst>
                              <p:cond delay="0"/>
                            </p:stCondLst>
                            <p:childTnLst>
                              <p:par>
                                <p:cTn id="40" presetID="10" presetClass="entr" presetSubtype="0" fill="hold" grpId="0" nodeType="afterEffect">
                                  <p:stCondLst>
                                    <p:cond delay="0"/>
                                  </p:stCondLst>
                                  <p:childTnLst>
                                    <p:set>
                                      <p:cBhvr>
                                        <p:cTn id="41" dur="1" fill="hold">
                                          <p:stCondLst>
                                            <p:cond delay="0"/>
                                          </p:stCondLst>
                                        </p:cTn>
                                        <p:tgtEl>
                                          <p:spTgt spid="53"/>
                                        </p:tgtEl>
                                        <p:attrNameLst>
                                          <p:attrName>style.visibility</p:attrName>
                                        </p:attrNameLst>
                                      </p:cBhvr>
                                      <p:to>
                                        <p:strVal val="visible"/>
                                      </p:to>
                                    </p:set>
                                    <p:animEffect transition="in" filter="fade">
                                      <p:cBhvr>
                                        <p:cTn id="42" dur="2000"/>
                                        <p:tgtEl>
                                          <p:spTgt spid="53"/>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0"/>
                                        </p:tgtEl>
                                        <p:attrNameLst>
                                          <p:attrName>style.visibility</p:attrName>
                                        </p:attrNameLst>
                                      </p:cBhvr>
                                      <p:to>
                                        <p:strVal val="visible"/>
                                      </p:to>
                                    </p:set>
                                  </p:childTnLst>
                                </p:cTn>
                              </p:par>
                            </p:childTnLst>
                          </p:cTn>
                        </p:par>
                        <p:par>
                          <p:cTn id="47" fill="hold">
                            <p:stCondLst>
                              <p:cond delay="0"/>
                            </p:stCondLst>
                            <p:childTnLst>
                              <p:par>
                                <p:cTn id="48" presetID="10" presetClass="entr" presetSubtype="0" fill="hold" grpId="0" nodeType="afterEffect">
                                  <p:stCondLst>
                                    <p:cond delay="0"/>
                                  </p:stCondLst>
                                  <p:childTnLst>
                                    <p:set>
                                      <p:cBhvr>
                                        <p:cTn id="49" dur="1" fill="hold">
                                          <p:stCondLst>
                                            <p:cond delay="0"/>
                                          </p:stCondLst>
                                        </p:cTn>
                                        <p:tgtEl>
                                          <p:spTgt spid="55"/>
                                        </p:tgtEl>
                                        <p:attrNameLst>
                                          <p:attrName>style.visibility</p:attrName>
                                        </p:attrNameLst>
                                      </p:cBhvr>
                                      <p:to>
                                        <p:strVal val="visible"/>
                                      </p:to>
                                    </p:set>
                                    <p:animEffect transition="in" filter="fade">
                                      <p:cBhvr>
                                        <p:cTn id="50" dur="2000"/>
                                        <p:tgtEl>
                                          <p:spTgt spid="55"/>
                                        </p:tgtEl>
                                      </p:cBhvr>
                                    </p:animEffec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48"/>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80"/>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92"/>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89"/>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61"/>
                                        </p:tgtEl>
                                        <p:attrNameLst>
                                          <p:attrName>style.visibility</p:attrName>
                                        </p:attrNameLst>
                                      </p:cBhvr>
                                      <p:to>
                                        <p:strVal val="visible"/>
                                      </p:to>
                                    </p:set>
                                  </p:childTnLst>
                                </p:cTn>
                              </p:par>
                            </p:childTnLst>
                          </p:cTn>
                        </p:par>
                        <p:par>
                          <p:cTn id="67" fill="hold">
                            <p:stCondLst>
                              <p:cond delay="0"/>
                            </p:stCondLst>
                            <p:childTnLst>
                              <p:par>
                                <p:cTn id="68" presetID="10" presetClass="entr" presetSubtype="0" fill="hold" grpId="0" nodeType="afterEffect">
                                  <p:stCondLst>
                                    <p:cond delay="0"/>
                                  </p:stCondLst>
                                  <p:childTnLst>
                                    <p:set>
                                      <p:cBhvr>
                                        <p:cTn id="69" dur="1" fill="hold">
                                          <p:stCondLst>
                                            <p:cond delay="0"/>
                                          </p:stCondLst>
                                        </p:cTn>
                                        <p:tgtEl>
                                          <p:spTgt spid="64"/>
                                        </p:tgtEl>
                                        <p:attrNameLst>
                                          <p:attrName>style.visibility</p:attrName>
                                        </p:attrNameLst>
                                      </p:cBhvr>
                                      <p:to>
                                        <p:strVal val="visible"/>
                                      </p:to>
                                    </p:set>
                                    <p:animEffect transition="in" filter="fade">
                                      <p:cBhvr>
                                        <p:cTn id="70" dur="2000"/>
                                        <p:tgtEl>
                                          <p:spTgt spid="64"/>
                                        </p:tgtEl>
                                      </p:cBhvr>
                                    </p:animEffec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94"/>
                                        </p:tgtEl>
                                        <p:attrNameLst>
                                          <p:attrName>style.visibility</p:attrName>
                                        </p:attrNameLst>
                                      </p:cBhvr>
                                      <p:to>
                                        <p:strVal val="visible"/>
                                      </p:to>
                                    </p:set>
                                  </p:childTnLst>
                                </p:cTn>
                              </p:par>
                            </p:childTnLst>
                          </p:cTn>
                        </p:par>
                        <p:par>
                          <p:cTn id="75" fill="hold">
                            <p:stCondLst>
                              <p:cond delay="0"/>
                            </p:stCondLst>
                            <p:childTnLst>
                              <p:par>
                                <p:cTn id="76" presetID="10" presetClass="entr" presetSubtype="0" fill="hold" grpId="0" nodeType="afterEffect">
                                  <p:stCondLst>
                                    <p:cond delay="0"/>
                                  </p:stCondLst>
                                  <p:childTnLst>
                                    <p:set>
                                      <p:cBhvr>
                                        <p:cTn id="77" dur="1" fill="hold">
                                          <p:stCondLst>
                                            <p:cond delay="0"/>
                                          </p:stCondLst>
                                        </p:cTn>
                                        <p:tgtEl>
                                          <p:spTgt spid="65"/>
                                        </p:tgtEl>
                                        <p:attrNameLst>
                                          <p:attrName>style.visibility</p:attrName>
                                        </p:attrNameLst>
                                      </p:cBhvr>
                                      <p:to>
                                        <p:strVal val="visible"/>
                                      </p:to>
                                    </p:set>
                                    <p:animEffect transition="in" filter="fade">
                                      <p:cBhvr>
                                        <p:cTn id="78" dur="2000"/>
                                        <p:tgtEl>
                                          <p:spTgt spid="65"/>
                                        </p:tgtEl>
                                      </p:cBhvr>
                                    </p:animEffec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78"/>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8" grpId="0"/>
      <p:bldP spid="92" grpId="0"/>
      <p:bldP spid="43" grpId="0"/>
      <p:bldP spid="98" grpId="0"/>
      <p:bldP spid="67" grpId="0"/>
      <p:bldP spid="74" grpId="0"/>
      <p:bldP spid="76" grpId="0"/>
      <p:bldP spid="77" grpId="0" animBg="1"/>
      <p:bldP spid="78" grpId="0" animBg="1"/>
      <p:bldP spid="80" grpId="0" animBg="1"/>
      <p:bldP spid="52" grpId="0" animBg="1"/>
      <p:bldP spid="53" grpId="0" animBg="1"/>
      <p:bldP spid="64" grpId="0" animBg="1"/>
      <p:bldP spid="65" grpId="0" animBg="1"/>
      <p:bldP spid="55"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39.4|2|2|2|21.7|23.2|2|8.3|2|14|7.8|10.9|2|16.1|2|10.7|1.2"/>
</p:tagLst>
</file>

<file path=ppt/tags/tag2.xml><?xml version="1.0" encoding="utf-8"?>
<p:tagLst xmlns:a="http://schemas.openxmlformats.org/drawingml/2006/main" xmlns:r="http://schemas.openxmlformats.org/officeDocument/2006/relationships" xmlns:p="http://schemas.openxmlformats.org/presentationml/2006/main">
  <p:tag name="TIMING" val="|18.2|2|0|0|74.3|2|0|0|9.1|14.8|22.2|6.7"/>
</p:tagLst>
</file>

<file path=ppt/tags/tag3.xml><?xml version="1.0" encoding="utf-8"?>
<p:tagLst xmlns:a="http://schemas.openxmlformats.org/drawingml/2006/main" xmlns:r="http://schemas.openxmlformats.org/officeDocument/2006/relationships" xmlns:p="http://schemas.openxmlformats.org/presentationml/2006/main">
  <p:tag name="TIMING" val="|32.4|2.9|6.9|17.1|11.9|7.4|25.3"/>
</p:tagLst>
</file>

<file path=ppt/tags/tag4.xml><?xml version="1.0" encoding="utf-8"?>
<p:tagLst xmlns:a="http://schemas.openxmlformats.org/drawingml/2006/main" xmlns:r="http://schemas.openxmlformats.org/officeDocument/2006/relationships" xmlns:p="http://schemas.openxmlformats.org/presentationml/2006/main">
  <p:tag name="TIMING" val="|3.8|.5|.7|6.2"/>
</p:tagLst>
</file>

<file path=ppt/tags/tag5.xml><?xml version="1.0" encoding="utf-8"?>
<p:tagLst xmlns:a="http://schemas.openxmlformats.org/drawingml/2006/main" xmlns:r="http://schemas.openxmlformats.org/officeDocument/2006/relationships" xmlns:p="http://schemas.openxmlformats.org/presentationml/2006/main">
  <p:tag name="TIMING" val="|22.5|4.1|11|28.6|15|7.9|11.5|8.4|11.4|2.2|15.7|13.4"/>
</p:tagLst>
</file>

<file path=ppt/tags/tag6.xml><?xml version="1.0" encoding="utf-8"?>
<p:tagLst xmlns:a="http://schemas.openxmlformats.org/drawingml/2006/main" xmlns:r="http://schemas.openxmlformats.org/officeDocument/2006/relationships" xmlns:p="http://schemas.openxmlformats.org/presentationml/2006/main">
  <p:tag name="TIMING" val="|32.3"/>
</p:tagLst>
</file>

<file path=ppt/tags/tag7.xml><?xml version="1.0" encoding="utf-8"?>
<p:tagLst xmlns:a="http://schemas.openxmlformats.org/drawingml/2006/main" xmlns:r="http://schemas.openxmlformats.org/officeDocument/2006/relationships" xmlns:p="http://schemas.openxmlformats.org/presentationml/2006/main">
  <p:tag name="TIMING" val="|.9"/>
</p:tagLst>
</file>

<file path=ppt/theme/theme1.xml><?xml version="1.0" encoding="utf-8"?>
<a:theme xmlns:a="http://schemas.openxmlformats.org/drawingml/2006/main" name="TechEd09_Europe PPT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 PPT Template</Template>
  <TotalTime>2941</TotalTime>
  <Words>1371</Words>
  <Application>Microsoft Office PowerPoint</Application>
  <PresentationFormat>On-screen Show (4:3)</PresentationFormat>
  <Paragraphs>381</Paragraphs>
  <Slides>26</Slides>
  <Notes>25</Notes>
  <HiddenSlides>0</HiddenSlides>
  <MMClips>0</MMClips>
  <ScaleCrop>false</ScaleCrop>
  <HeadingPairs>
    <vt:vector size="4" baseType="variant">
      <vt:variant>
        <vt:lpstr>Theme</vt:lpstr>
      </vt:variant>
      <vt:variant>
        <vt:i4>2</vt:i4>
      </vt:variant>
      <vt:variant>
        <vt:lpstr>Slide Titles</vt:lpstr>
      </vt:variant>
      <vt:variant>
        <vt:i4>26</vt:i4>
      </vt:variant>
    </vt:vector>
  </HeadingPairs>
  <TitlesOfParts>
    <vt:vector size="28" baseType="lpstr">
      <vt:lpstr>TechEd09_Europe PPT Template</vt:lpstr>
      <vt:lpstr>TechEd09_Europe template</vt:lpstr>
      <vt:lpstr>Slide 1</vt:lpstr>
      <vt:lpstr>Calendar Sharing and Federation in Microsoft Exchange Server 2010</vt:lpstr>
      <vt:lpstr>Outline</vt:lpstr>
      <vt:lpstr>Exchange 2010 Sharing Goals</vt:lpstr>
      <vt:lpstr>How Should Free Busy Work?</vt:lpstr>
      <vt:lpstr>Cross Org Free Busy Solution</vt:lpstr>
      <vt:lpstr>Federation for Secure Sharing </vt:lpstr>
      <vt:lpstr>Benefits of Exchange 2010 Federation</vt:lpstr>
      <vt:lpstr>Free Busy – WS and Federation  Exchange 2010</vt:lpstr>
      <vt:lpstr>Establishing Federation in Exchange 2010 One-time setup</vt:lpstr>
      <vt:lpstr>Federation Certificate Management</vt:lpstr>
      <vt:lpstr>Organization Relationship Commands Configure Per Organization</vt:lpstr>
      <vt:lpstr>Federated Free Busy Access</vt:lpstr>
      <vt:lpstr>Exchange 2010 Federated Free Busy Interop with Exchange 2007</vt:lpstr>
      <vt:lpstr>Federated Calendar Sharing</vt:lpstr>
      <vt:lpstr>Federated Contact Sharing</vt:lpstr>
      <vt:lpstr>Sharing Policy</vt:lpstr>
      <vt:lpstr>Setting up and Using Federation in Exchange 2010</vt:lpstr>
      <vt:lpstr>Summing Up</vt:lpstr>
      <vt:lpstr>Resources</vt:lpstr>
      <vt:lpstr>Additional Resources</vt:lpstr>
      <vt:lpstr>Related Content</vt:lpstr>
      <vt:lpstr>Slide 23</vt:lpstr>
      <vt:lpstr>Slide 24</vt:lpstr>
      <vt:lpstr>Slide 25</vt:lpstr>
      <vt:lpstr>Slide 26</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Crystal</dc:creator>
  <dc:description>tech·ed Europe 2009</dc:description>
  <cp:lastModifiedBy>cn_user</cp:lastModifiedBy>
  <cp:revision>27</cp:revision>
  <dcterms:created xsi:type="dcterms:W3CDTF">2009-10-23T16:42:40Z</dcterms:created>
  <dcterms:modified xsi:type="dcterms:W3CDTF">2009-11-13T10:38:51Z</dcterms:modified>
</cp:coreProperties>
</file>