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viewProps.xml" ContentType="application/vnd.openxmlformats-officedocument.presentationml.viewProp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tags/tag1.xml" ContentType="application/vnd.openxmlformats-officedocument.presentationml.tags+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vml" ContentType="application/vnd.openxmlformats-officedocument.vmlDrawing"/>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customXml/itemProps4.xml" ContentType="application/vnd.openxmlformats-officedocument.customXmlProperties+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5"/>
    <p:sldMasterId id="2147483731" r:id="rId6"/>
  </p:sldMasterIdLst>
  <p:notesMasterIdLst>
    <p:notesMasterId r:id="rId54"/>
  </p:notesMasterIdLst>
  <p:handoutMasterIdLst>
    <p:handoutMasterId r:id="rId55"/>
  </p:handoutMasterIdLst>
  <p:sldIdLst>
    <p:sldId id="291" r:id="rId7"/>
    <p:sldId id="292" r:id="rId8"/>
    <p:sldId id="359" r:id="rId9"/>
    <p:sldId id="293" r:id="rId10"/>
    <p:sldId id="294" r:id="rId11"/>
    <p:sldId id="295" r:id="rId12"/>
    <p:sldId id="360" r:id="rId13"/>
    <p:sldId id="296" r:id="rId14"/>
    <p:sldId id="297" r:id="rId15"/>
    <p:sldId id="361" r:id="rId16"/>
    <p:sldId id="298" r:id="rId17"/>
    <p:sldId id="365" r:id="rId18"/>
    <p:sldId id="299" r:id="rId19"/>
    <p:sldId id="327" r:id="rId20"/>
    <p:sldId id="328" r:id="rId21"/>
    <p:sldId id="329" r:id="rId22"/>
    <p:sldId id="355" r:id="rId23"/>
    <p:sldId id="356" r:id="rId24"/>
    <p:sldId id="331" r:id="rId25"/>
    <p:sldId id="357" r:id="rId26"/>
    <p:sldId id="358" r:id="rId27"/>
    <p:sldId id="333" r:id="rId28"/>
    <p:sldId id="362" r:id="rId29"/>
    <p:sldId id="304" r:id="rId30"/>
    <p:sldId id="339" r:id="rId31"/>
    <p:sldId id="375" r:id="rId32"/>
    <p:sldId id="381" r:id="rId33"/>
    <p:sldId id="377" r:id="rId34"/>
    <p:sldId id="378" r:id="rId35"/>
    <p:sldId id="379" r:id="rId36"/>
    <p:sldId id="380" r:id="rId37"/>
    <p:sldId id="311" r:id="rId38"/>
    <p:sldId id="363" r:id="rId39"/>
    <p:sldId id="384" r:id="rId40"/>
    <p:sldId id="368" r:id="rId41"/>
    <p:sldId id="366" r:id="rId42"/>
    <p:sldId id="317" r:id="rId43"/>
    <p:sldId id="370" r:id="rId44"/>
    <p:sldId id="383" r:id="rId45"/>
    <p:sldId id="372" r:id="rId46"/>
    <p:sldId id="319" r:id="rId47"/>
    <p:sldId id="387" r:id="rId48"/>
    <p:sldId id="385" r:id="rId49"/>
    <p:sldId id="321" r:id="rId50"/>
    <p:sldId id="388" r:id="rId51"/>
    <p:sldId id="320" r:id="rId52"/>
    <p:sldId id="325" r:id="rId53"/>
  </p:sldIdLst>
  <p:sldSz cx="9144000" cy="6858000" type="screen4x3"/>
  <p:notesSz cx="7019925" cy="9305925"/>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 id="1" name="Astridm" initials="AMc" lastIdx="4"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47A5F"/>
    <a:srgbClr val="00D6A3"/>
    <a:srgbClr val="1DFFC9"/>
    <a:srgbClr val="69FFC6"/>
    <a:srgbClr val="8E3600"/>
    <a:srgbClr val="FF8D69"/>
    <a:srgbClr val="5B2B11"/>
    <a:srgbClr val="E55437"/>
    <a:srgbClr val="FFA78B"/>
    <a:srgbClr val="000E2A"/>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87603" autoAdjust="0"/>
  </p:normalViewPr>
  <p:slideViewPr>
    <p:cSldViewPr>
      <p:cViewPr>
        <p:scale>
          <a:sx n="80" d="100"/>
          <a:sy n="80" d="100"/>
        </p:scale>
        <p:origin x="-1206" y="-882"/>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52" d="100"/>
        <a:sy n="52" d="100"/>
      </p:scale>
      <p:origin x="0" y="0"/>
    </p:cViewPr>
  </p:sorterViewPr>
  <p:notesViewPr>
    <p:cSldViewPr showGuides="1">
      <p:cViewPr varScale="1">
        <p:scale>
          <a:sx n="64" d="100"/>
          <a:sy n="64" d="100"/>
        </p:scale>
        <p:origin x="-2814" y="-120"/>
      </p:cViewPr>
      <p:guideLst>
        <p:guide orient="horz" pos="2931"/>
        <p:guide pos="2211"/>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commentAuthors" Target="commentAuthor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customXml" Target="../customXml/item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41967" cy="465296"/>
          </a:xfrm>
          <a:prstGeom prst="rect">
            <a:avLst/>
          </a:prstGeom>
        </p:spPr>
        <p:txBody>
          <a:bodyPr vert="horz" lIns="91440" tIns="45720" rIns="91440" bIns="45720" rtlCol="0"/>
          <a:lstStyle>
            <a:lvl1pPr algn="l">
              <a:defRPr sz="1200"/>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sz="quarter" idx="1"/>
          </p:nvPr>
        </p:nvSpPr>
        <p:spPr>
          <a:xfrm>
            <a:off x="3976334" y="0"/>
            <a:ext cx="3041967" cy="465296"/>
          </a:xfrm>
          <a:prstGeom prst="rect">
            <a:avLst/>
          </a:prstGeom>
        </p:spPr>
        <p:txBody>
          <a:bodyPr vert="horz" lIns="91440" tIns="45720" rIns="91440" bIns="45720" rtlCol="0"/>
          <a:lstStyle>
            <a:lvl1pPr algn="r">
              <a:defRPr sz="1200"/>
            </a:lvl1pPr>
          </a:lstStyle>
          <a:p>
            <a:r>
              <a:rPr lang="en-US" dirty="0" smtClean="0">
                <a:latin typeface="Trebuchet MS" pitchFamily="34" charset="0"/>
              </a:rPr>
              <a:t>May 11 – 15, 2009</a:t>
            </a:r>
            <a:endParaRPr lang="en-US" dirty="0">
              <a:latin typeface="Trebuchet MS" pitchFamily="34" charset="0"/>
            </a:endParaRPr>
          </a:p>
        </p:txBody>
      </p:sp>
      <p:sp>
        <p:nvSpPr>
          <p:cNvPr id="4" name="Footer Placeholder 3"/>
          <p:cNvSpPr>
            <a:spLocks noGrp="1"/>
          </p:cNvSpPr>
          <p:nvPr>
            <p:ph type="ftr" sz="quarter" idx="2"/>
          </p:nvPr>
        </p:nvSpPr>
        <p:spPr>
          <a:xfrm>
            <a:off x="1" y="8839014"/>
            <a:ext cx="6395931" cy="465296"/>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Trebuchet MS" pitchFamily="34" charset="0"/>
              </a:rPr>
            </a:br>
            <a:r>
              <a:rPr lang="en-US" sz="500" dirty="0" smtClean="0">
                <a:solidFill>
                  <a:srgbClr val="000000"/>
                </a:solidFill>
                <a:latin typeface="Trebuchet MS"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395932" y="8839014"/>
            <a:ext cx="622369" cy="465296"/>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Trebuchet MS" pitchFamily="34" charset="0"/>
              </a:rPr>
              <a:pPr/>
              <a:t>‹#›</a:t>
            </a:fld>
            <a:endParaRPr lang="en-US" dirty="0">
              <a:latin typeface="Trebuchet MS" pitchFamily="34" charset="0"/>
            </a:endParaRPr>
          </a:p>
        </p:txBody>
      </p:sp>
    </p:spTree>
    <p:extLst>
      <p:ext uri="{BB962C8B-B14F-4D97-AF65-F5344CB8AC3E}">
        <p14:creationId xmlns="" xmlns:p14="http://schemas.microsoft.com/office/powerpoint/2010/main" val="23274202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41967" cy="465296"/>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976334" y="0"/>
            <a:ext cx="3041967" cy="465296"/>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84275" y="698500"/>
            <a:ext cx="4651375" cy="34893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993" y="4420315"/>
            <a:ext cx="5615940" cy="418766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839014"/>
            <a:ext cx="6317933" cy="465296"/>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317932" y="8839014"/>
            <a:ext cx="700368" cy="465296"/>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 xmlns:p14="http://schemas.microsoft.com/office/powerpoint/2010/main" val="92389213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err="1" smtClean="0"/>
              <a:t>Tech·Ed</a:t>
            </a:r>
            <a:r>
              <a:rPr lang="en-US" dirty="0" smtClean="0"/>
              <a:t>  North America 2009</a:t>
            </a:r>
          </a:p>
        </p:txBody>
      </p:sp>
      <p:sp>
        <p:nvSpPr>
          <p:cNvPr id="5" name="Date Placeholder 4"/>
          <p:cNvSpPr>
            <a:spLocks noGrp="1"/>
          </p:cNvSpPr>
          <p:nvPr>
            <p:ph type="dt" idx="11"/>
          </p:nvPr>
        </p:nvSpPr>
        <p:spPr/>
        <p:txBody>
          <a:bodyPr/>
          <a:lstStyle/>
          <a:p>
            <a:fld id="{81331B57-0BE5-4F82-AA58-76F53EFF3ADA}" type="datetime8">
              <a:rPr lang="en-US" smtClean="0"/>
              <a:pPr/>
              <a:t>11/12/2009 9:47 AM</a:t>
            </a:fld>
            <a:endParaRPr lang="en-US" dirty="0"/>
          </a:p>
        </p:txBody>
      </p:sp>
      <p:sp>
        <p:nvSpPr>
          <p:cNvPr id="6" name="Footer Placeholder 5"/>
          <p:cNvSpPr>
            <a:spLocks noGrp="1"/>
          </p:cNvSpPr>
          <p:nvPr>
            <p:ph type="ftr" sz="quarter" idx="12"/>
          </p:nvPr>
        </p:nvSpPr>
        <p:spPr/>
        <p:txBody>
          <a:bodyPr/>
          <a:lstStyle/>
          <a:p>
            <a:r>
              <a:rPr lang="en-US" dirty="0" smtClean="0"/>
              <a:t>© 2009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a:t>
            </a:fld>
            <a:endParaRPr lang="en-US" dirty="0"/>
          </a:p>
        </p:txBody>
      </p:sp>
      <p:sp>
        <p:nvSpPr>
          <p:cNvPr id="12" name="Slide Image Placeholder 11"/>
          <p:cNvSpPr>
            <a:spLocks noGrp="1" noRot="1" noChangeAspect="1"/>
          </p:cNvSpPr>
          <p:nvPr>
            <p:ph type="sldImg"/>
          </p:nvPr>
        </p:nvSpPr>
        <p:spPr>
          <a:xfrm>
            <a:off x="1582738" y="465138"/>
            <a:ext cx="3805237" cy="28527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extLst>
      <p:ext uri="{BB962C8B-B14F-4D97-AF65-F5344CB8AC3E}">
        <p14:creationId xmlns="" xmlns:p14="http://schemas.microsoft.com/office/powerpoint/2010/main" val="12522045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993" y="4420315"/>
            <a:ext cx="5615940" cy="4187666"/>
          </a:xfrm>
          <a:prstGeom prst="rect">
            <a:avLst/>
          </a:prstGeom>
        </p:spPr>
        <p:txBody>
          <a:bodyPr>
            <a:normAutofit/>
          </a:bodyPr>
          <a:lstStyle/>
          <a:p>
            <a:endParaRPr lang="en-US" dirty="0"/>
          </a:p>
        </p:txBody>
      </p:sp>
      <p:sp>
        <p:nvSpPr>
          <p:cNvPr id="4" name="Header Placeholder 3"/>
          <p:cNvSpPr>
            <a:spLocks noGrp="1"/>
          </p:cNvSpPr>
          <p:nvPr>
            <p:ph type="hdr" sz="quarter" idx="10"/>
          </p:nvPr>
        </p:nvSpPr>
        <p:spPr>
          <a:xfrm>
            <a:off x="1" y="0"/>
            <a:ext cx="3041967" cy="465296"/>
          </a:xfrm>
          <a:prstGeom prst="rect">
            <a:avLst/>
          </a:prstGeom>
        </p:spPr>
        <p:txBody>
          <a:bodyPr/>
          <a:lstStyle/>
          <a:p>
            <a:endParaRPr lang="en-US" dirty="0"/>
          </a:p>
        </p:txBody>
      </p:sp>
      <p:sp>
        <p:nvSpPr>
          <p:cNvPr id="5" name="Date Placeholder 4"/>
          <p:cNvSpPr>
            <a:spLocks noGrp="1"/>
          </p:cNvSpPr>
          <p:nvPr>
            <p:ph type="dt" idx="11"/>
          </p:nvPr>
        </p:nvSpPr>
        <p:spPr>
          <a:xfrm>
            <a:off x="3976334" y="0"/>
            <a:ext cx="3041967" cy="465296"/>
          </a:xfrm>
          <a:prstGeom prst="rect">
            <a:avLst/>
          </a:prstGeom>
        </p:spPr>
        <p:txBody>
          <a:bodyPr/>
          <a:lstStyle/>
          <a:p>
            <a:fld id="{81331B57-0BE5-4F82-AA58-76F53EFF3ADA}" type="datetime8">
              <a:rPr lang="en-US" smtClean="0"/>
              <a:pPr/>
              <a:t>11/12/2009 9:47 AM</a:t>
            </a:fld>
            <a:endParaRPr lang="en-US" dirty="0"/>
          </a:p>
        </p:txBody>
      </p:sp>
      <p:sp>
        <p:nvSpPr>
          <p:cNvPr id="6" name="Footer Placeholder 5"/>
          <p:cNvSpPr>
            <a:spLocks noGrp="1"/>
          </p:cNvSpPr>
          <p:nvPr>
            <p:ph type="ftr" sz="quarter" idx="12"/>
          </p:nvPr>
        </p:nvSpPr>
        <p:spPr>
          <a:xfrm>
            <a:off x="0" y="8839014"/>
            <a:ext cx="6317933" cy="465296"/>
          </a:xfrm>
          <a:prstGeom prst="rect">
            <a:avLst/>
          </a:prstGeom>
        </p:spPr>
        <p:txBody>
          <a:bodyPr/>
          <a:lstStyle/>
          <a:p>
            <a:r>
              <a:rPr lang="en-US"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a:xfrm>
            <a:off x="6317932" y="8839014"/>
            <a:ext cx="700368" cy="465296"/>
          </a:xfrm>
          <a:prstGeom prst="rect">
            <a:avLst/>
          </a:prstGeom>
        </p:spPr>
        <p:txBody>
          <a:bodyPr/>
          <a:lstStyle/>
          <a:p>
            <a:fld id="{EC87E0CF-87F6-4B58-B8B8-DCAB2DAAF3CA}"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993" y="4420315"/>
            <a:ext cx="5615940" cy="4187666"/>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993" y="4420315"/>
            <a:ext cx="5615940" cy="4187666"/>
          </a:xfrm>
          <a:prstGeom prst="rect">
            <a:avLst/>
          </a:prstGeom>
        </p:spPr>
        <p:txBody>
          <a:bodyPr>
            <a:normAutofit/>
          </a:bodyPr>
          <a:lstStyle/>
          <a:p>
            <a:endParaRPr lang="en-US" dirty="0"/>
          </a:p>
        </p:txBody>
      </p:sp>
      <p:sp>
        <p:nvSpPr>
          <p:cNvPr id="4" name="Header Placeholder 3"/>
          <p:cNvSpPr>
            <a:spLocks noGrp="1"/>
          </p:cNvSpPr>
          <p:nvPr>
            <p:ph type="hdr" sz="quarter" idx="10"/>
          </p:nvPr>
        </p:nvSpPr>
        <p:spPr>
          <a:xfrm>
            <a:off x="1" y="0"/>
            <a:ext cx="3041967" cy="465296"/>
          </a:xfrm>
          <a:prstGeom prst="rect">
            <a:avLst/>
          </a:prstGeom>
        </p:spPr>
        <p:txBody>
          <a:bodyPr/>
          <a:lstStyle/>
          <a:p>
            <a:endParaRPr lang="en-US" dirty="0"/>
          </a:p>
        </p:txBody>
      </p:sp>
      <p:sp>
        <p:nvSpPr>
          <p:cNvPr id="5" name="Date Placeholder 4"/>
          <p:cNvSpPr>
            <a:spLocks noGrp="1"/>
          </p:cNvSpPr>
          <p:nvPr>
            <p:ph type="dt" idx="11"/>
          </p:nvPr>
        </p:nvSpPr>
        <p:spPr>
          <a:xfrm>
            <a:off x="3976334" y="0"/>
            <a:ext cx="3041967" cy="465296"/>
          </a:xfrm>
          <a:prstGeom prst="rect">
            <a:avLst/>
          </a:prstGeom>
        </p:spPr>
        <p:txBody>
          <a:bodyPr/>
          <a:lstStyle/>
          <a:p>
            <a:fld id="{81331B57-0BE5-4F82-AA58-76F53EFF3ADA}" type="datetime8">
              <a:rPr lang="en-US" smtClean="0"/>
              <a:pPr/>
              <a:t>11/12/2009 9:47 AM</a:t>
            </a:fld>
            <a:endParaRPr lang="en-US" dirty="0"/>
          </a:p>
        </p:txBody>
      </p:sp>
      <p:sp>
        <p:nvSpPr>
          <p:cNvPr id="6" name="Footer Placeholder 5"/>
          <p:cNvSpPr>
            <a:spLocks noGrp="1"/>
          </p:cNvSpPr>
          <p:nvPr>
            <p:ph type="ftr" sz="quarter" idx="12"/>
          </p:nvPr>
        </p:nvSpPr>
        <p:spPr>
          <a:xfrm>
            <a:off x="0" y="8839014"/>
            <a:ext cx="6317933" cy="465296"/>
          </a:xfrm>
          <a:prstGeom prst="rect">
            <a:avLst/>
          </a:prstGeom>
        </p:spPr>
        <p:txBody>
          <a:bodyPr/>
          <a:lstStyle/>
          <a:p>
            <a:r>
              <a:rPr lang="en-US"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a:xfrm>
            <a:off x="6317932" y="8839014"/>
            <a:ext cx="700368" cy="465296"/>
          </a:xfrm>
          <a:prstGeom prst="rect">
            <a:avLst/>
          </a:prstGeom>
        </p:spPr>
        <p:txBody>
          <a:bodyPr/>
          <a:lstStyle/>
          <a:p>
            <a:fld id="{EC87E0CF-87F6-4B58-B8B8-DCAB2DAAF3CA}"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993" y="4420317"/>
            <a:ext cx="5615940" cy="4187666"/>
          </a:xfrm>
          <a:prstGeom prst="rect">
            <a:avLst/>
          </a:prstGeom>
        </p:spPr>
        <p:txBody>
          <a:bodyPr lIns="91419" tIns="45710" rIns="91419" bIns="45710">
            <a:normAutofit/>
          </a:bodyPr>
          <a:lstStyle/>
          <a:p>
            <a:endParaRPr lang="en-US" dirty="0"/>
          </a:p>
        </p:txBody>
      </p:sp>
      <p:sp>
        <p:nvSpPr>
          <p:cNvPr id="4" name="Header Placeholder 3"/>
          <p:cNvSpPr>
            <a:spLocks noGrp="1"/>
          </p:cNvSpPr>
          <p:nvPr>
            <p:ph type="hdr" sz="quarter" idx="10"/>
          </p:nvPr>
        </p:nvSpPr>
        <p:spPr>
          <a:xfrm>
            <a:off x="1" y="0"/>
            <a:ext cx="3041967" cy="465296"/>
          </a:xfrm>
          <a:prstGeom prst="rect">
            <a:avLst/>
          </a:prstGeom>
        </p:spPr>
        <p:txBody>
          <a:bodyPr/>
          <a:lstStyle/>
          <a:p>
            <a:endParaRPr lang="en-US" dirty="0"/>
          </a:p>
        </p:txBody>
      </p:sp>
      <p:sp>
        <p:nvSpPr>
          <p:cNvPr id="5" name="Date Placeholder 4"/>
          <p:cNvSpPr>
            <a:spLocks noGrp="1"/>
          </p:cNvSpPr>
          <p:nvPr>
            <p:ph type="dt" idx="11"/>
          </p:nvPr>
        </p:nvSpPr>
        <p:spPr>
          <a:xfrm>
            <a:off x="3976336" y="0"/>
            <a:ext cx="3041967" cy="465296"/>
          </a:xfrm>
          <a:prstGeom prst="rect">
            <a:avLst/>
          </a:prstGeom>
        </p:spPr>
        <p:txBody>
          <a:bodyPr/>
          <a:lstStyle/>
          <a:p>
            <a:fld id="{81331B57-0BE5-4F82-AA58-76F53EFF3ADA}" type="datetime8">
              <a:rPr lang="en-US" smtClean="0"/>
              <a:pPr/>
              <a:t>11/12/2009 9:47 AM</a:t>
            </a:fld>
            <a:endParaRPr lang="en-US" dirty="0"/>
          </a:p>
        </p:txBody>
      </p:sp>
      <p:sp>
        <p:nvSpPr>
          <p:cNvPr id="6" name="Footer Placeholder 5"/>
          <p:cNvSpPr>
            <a:spLocks noGrp="1"/>
          </p:cNvSpPr>
          <p:nvPr>
            <p:ph type="ftr" sz="quarter" idx="12"/>
          </p:nvPr>
        </p:nvSpPr>
        <p:spPr>
          <a:xfrm>
            <a:off x="0" y="8839014"/>
            <a:ext cx="6317933" cy="465296"/>
          </a:xfrm>
          <a:prstGeom prst="rect">
            <a:avLst/>
          </a:prstGeom>
        </p:spPr>
        <p:txBody>
          <a:bodyPr lIns="91419" tIns="45710" rIns="91419" bIns="45710"/>
          <a:lstStyle/>
          <a:p>
            <a:r>
              <a:rPr lang="en-US"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a:xfrm>
            <a:off x="6317934" y="8839014"/>
            <a:ext cx="700368" cy="465296"/>
          </a:xfrm>
          <a:prstGeom prst="rect">
            <a:avLst/>
          </a:prstGeom>
        </p:spPr>
        <p:txBody>
          <a:bodyPr/>
          <a:lstStyle/>
          <a:p>
            <a:fld id="{EC87E0CF-87F6-4B58-B8B8-DCAB2DAAF3CA}"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993" y="4420317"/>
            <a:ext cx="5615940" cy="4187666"/>
          </a:xfrm>
          <a:prstGeom prst="rect">
            <a:avLst/>
          </a:prstGeom>
        </p:spPr>
        <p:txBody>
          <a:bodyPr lIns="91419" tIns="45710" rIns="91419" bIns="45710">
            <a:normAutofit/>
          </a:bodyPr>
          <a:lstStyle/>
          <a:p>
            <a:endParaRPr lang="en-US" dirty="0"/>
          </a:p>
        </p:txBody>
      </p:sp>
      <p:sp>
        <p:nvSpPr>
          <p:cNvPr id="4" name="Header Placeholder 3"/>
          <p:cNvSpPr>
            <a:spLocks noGrp="1"/>
          </p:cNvSpPr>
          <p:nvPr>
            <p:ph type="hdr" sz="quarter" idx="10"/>
          </p:nvPr>
        </p:nvSpPr>
        <p:spPr>
          <a:xfrm>
            <a:off x="1" y="0"/>
            <a:ext cx="3041967" cy="465296"/>
          </a:xfrm>
          <a:prstGeom prst="rect">
            <a:avLst/>
          </a:prstGeom>
        </p:spPr>
        <p:txBody>
          <a:bodyPr/>
          <a:lstStyle/>
          <a:p>
            <a:endParaRPr lang="en-US" dirty="0"/>
          </a:p>
        </p:txBody>
      </p:sp>
      <p:sp>
        <p:nvSpPr>
          <p:cNvPr id="5" name="Date Placeholder 4"/>
          <p:cNvSpPr>
            <a:spLocks noGrp="1"/>
          </p:cNvSpPr>
          <p:nvPr>
            <p:ph type="dt" idx="11"/>
          </p:nvPr>
        </p:nvSpPr>
        <p:spPr>
          <a:xfrm>
            <a:off x="3976336" y="0"/>
            <a:ext cx="3041967" cy="465296"/>
          </a:xfrm>
          <a:prstGeom prst="rect">
            <a:avLst/>
          </a:prstGeom>
        </p:spPr>
        <p:txBody>
          <a:bodyPr/>
          <a:lstStyle/>
          <a:p>
            <a:fld id="{81331B57-0BE5-4F82-AA58-76F53EFF3ADA}" type="datetime8">
              <a:rPr lang="en-US" smtClean="0"/>
              <a:pPr/>
              <a:t>11/12/2009 9:47 AM</a:t>
            </a:fld>
            <a:endParaRPr lang="en-US" dirty="0"/>
          </a:p>
        </p:txBody>
      </p:sp>
      <p:sp>
        <p:nvSpPr>
          <p:cNvPr id="6" name="Footer Placeholder 5"/>
          <p:cNvSpPr>
            <a:spLocks noGrp="1"/>
          </p:cNvSpPr>
          <p:nvPr>
            <p:ph type="ftr" sz="quarter" idx="12"/>
          </p:nvPr>
        </p:nvSpPr>
        <p:spPr>
          <a:xfrm>
            <a:off x="0" y="8839014"/>
            <a:ext cx="6317933" cy="465296"/>
          </a:xfrm>
          <a:prstGeom prst="rect">
            <a:avLst/>
          </a:prstGeom>
        </p:spPr>
        <p:txBody>
          <a:bodyPr lIns="91419" tIns="45710" rIns="91419" bIns="45710"/>
          <a:lstStyle/>
          <a:p>
            <a:r>
              <a:rPr lang="en-US"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a:xfrm>
            <a:off x="6317934" y="8839014"/>
            <a:ext cx="700368" cy="465296"/>
          </a:xfrm>
          <a:prstGeom prst="rect">
            <a:avLst/>
          </a:prstGeom>
        </p:spPr>
        <p:txBody>
          <a:bodyPr/>
          <a:lstStyle/>
          <a:p>
            <a:fld id="{EC87E0CF-87F6-4B58-B8B8-DCAB2DAAF3CA}"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993" y="4420316"/>
            <a:ext cx="5615940" cy="4187666"/>
          </a:xfrm>
          <a:prstGeom prst="rect">
            <a:avLst/>
          </a:prstGeom>
        </p:spPr>
        <p:txBody>
          <a:bodyPr lIns="91430" tIns="45715" rIns="91430" bIns="45715">
            <a:normAutofit/>
          </a:bodyPr>
          <a:lstStyle/>
          <a:p>
            <a:pPr algn="l"/>
            <a:endParaRPr lang="en-US" sz="1800" dirty="0" smtClean="0"/>
          </a:p>
        </p:txBody>
      </p:sp>
      <p:sp>
        <p:nvSpPr>
          <p:cNvPr id="4" name="Slide Number Placeholder 3"/>
          <p:cNvSpPr>
            <a:spLocks noGrp="1"/>
          </p:cNvSpPr>
          <p:nvPr>
            <p:ph type="sldNum" sz="quarter" idx="10"/>
          </p:nvPr>
        </p:nvSpPr>
        <p:spPr/>
        <p:txBody>
          <a:bodyPr/>
          <a:lstStyle/>
          <a:p>
            <a:fld id="{B3D553A4-5C09-4355-826C-D60DC1949526}"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993" y="4420316"/>
            <a:ext cx="5615940" cy="4187666"/>
          </a:xfrm>
          <a:prstGeom prst="rect">
            <a:avLst/>
          </a:prstGeom>
        </p:spPr>
        <p:txBody>
          <a:bodyPr lIns="91430" tIns="45715" rIns="91430" bIns="45715">
            <a:normAutofit/>
          </a:bodyPr>
          <a:lstStyle/>
          <a:p>
            <a:pPr algn="l"/>
            <a:endParaRPr lang="en-US" sz="1800" dirty="0" smtClean="0"/>
          </a:p>
        </p:txBody>
      </p:sp>
      <p:sp>
        <p:nvSpPr>
          <p:cNvPr id="4" name="Slide Number Placeholder 3"/>
          <p:cNvSpPr>
            <a:spLocks noGrp="1"/>
          </p:cNvSpPr>
          <p:nvPr>
            <p:ph type="sldNum" sz="quarter" idx="10"/>
          </p:nvPr>
        </p:nvSpPr>
        <p:spPr/>
        <p:txBody>
          <a:bodyPr/>
          <a:lstStyle/>
          <a:p>
            <a:fld id="{B3D553A4-5C09-4355-826C-D60DC1949526}"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993" y="4420316"/>
            <a:ext cx="5615940" cy="4187666"/>
          </a:xfrm>
          <a:prstGeom prst="rect">
            <a:avLst/>
          </a:prstGeom>
        </p:spPr>
        <p:txBody>
          <a:bodyPr lIns="91430" tIns="45715" rIns="91430" bIns="45715">
            <a:normAutofit/>
          </a:bodyPr>
          <a:lstStyle/>
          <a:p>
            <a:pPr algn="l"/>
            <a:endParaRPr lang="en-US" sz="1800" dirty="0" smtClean="0"/>
          </a:p>
        </p:txBody>
      </p:sp>
      <p:sp>
        <p:nvSpPr>
          <p:cNvPr id="4" name="Slide Number Placeholder 3"/>
          <p:cNvSpPr>
            <a:spLocks noGrp="1"/>
          </p:cNvSpPr>
          <p:nvPr>
            <p:ph type="sldNum" sz="quarter" idx="10"/>
          </p:nvPr>
        </p:nvSpPr>
        <p:spPr/>
        <p:txBody>
          <a:bodyPr/>
          <a:lstStyle/>
          <a:p>
            <a:fld id="{B3D553A4-5C09-4355-826C-D60DC1949526}"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993" y="4420316"/>
            <a:ext cx="5615940" cy="4187666"/>
          </a:xfrm>
          <a:prstGeom prst="rect">
            <a:avLst/>
          </a:prstGeom>
        </p:spPr>
        <p:txBody>
          <a:bodyPr lIns="91430" tIns="45715" rIns="91430" bIns="45715">
            <a:normAutofit/>
          </a:bodyPr>
          <a:lstStyle/>
          <a:p>
            <a:pPr algn="l"/>
            <a:endParaRPr lang="en-US" sz="1800" dirty="0" smtClean="0"/>
          </a:p>
        </p:txBody>
      </p:sp>
      <p:sp>
        <p:nvSpPr>
          <p:cNvPr id="4" name="Slide Number Placeholder 3"/>
          <p:cNvSpPr>
            <a:spLocks noGrp="1"/>
          </p:cNvSpPr>
          <p:nvPr>
            <p:ph type="sldNum" sz="quarter" idx="10"/>
          </p:nvPr>
        </p:nvSpPr>
        <p:spPr/>
        <p:txBody>
          <a:bodyPr/>
          <a:lstStyle/>
          <a:p>
            <a:fld id="{B3D553A4-5C09-4355-826C-D60DC1949526}"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993" y="4420315"/>
            <a:ext cx="5615940" cy="4187666"/>
          </a:xfrm>
          <a:prstGeom prst="rect">
            <a:avLst/>
          </a:prstGeom>
        </p:spPr>
        <p:txBody>
          <a:bodyPr>
            <a:normAutofit/>
          </a:bodyPr>
          <a:lstStyle/>
          <a:p>
            <a:endParaRPr lang="en-US" dirty="0"/>
          </a:p>
        </p:txBody>
      </p:sp>
      <p:sp>
        <p:nvSpPr>
          <p:cNvPr id="4" name="Header Placeholder 3"/>
          <p:cNvSpPr>
            <a:spLocks noGrp="1"/>
          </p:cNvSpPr>
          <p:nvPr>
            <p:ph type="hdr" sz="quarter" idx="10"/>
          </p:nvPr>
        </p:nvSpPr>
        <p:spPr>
          <a:xfrm>
            <a:off x="1" y="0"/>
            <a:ext cx="3041967" cy="465296"/>
          </a:xfrm>
          <a:prstGeom prst="rect">
            <a:avLst/>
          </a:prstGeom>
        </p:spPr>
        <p:txBody>
          <a:bodyPr/>
          <a:lstStyle/>
          <a:p>
            <a:endParaRPr lang="en-US" dirty="0"/>
          </a:p>
        </p:txBody>
      </p:sp>
      <p:sp>
        <p:nvSpPr>
          <p:cNvPr id="5" name="Date Placeholder 4"/>
          <p:cNvSpPr>
            <a:spLocks noGrp="1"/>
          </p:cNvSpPr>
          <p:nvPr>
            <p:ph type="dt" idx="11"/>
          </p:nvPr>
        </p:nvSpPr>
        <p:spPr>
          <a:xfrm>
            <a:off x="3976334" y="0"/>
            <a:ext cx="3041967" cy="465296"/>
          </a:xfrm>
          <a:prstGeom prst="rect">
            <a:avLst/>
          </a:prstGeom>
        </p:spPr>
        <p:txBody>
          <a:bodyPr/>
          <a:lstStyle/>
          <a:p>
            <a:fld id="{81331B57-0BE5-4F82-AA58-76F53EFF3ADA}" type="datetime8">
              <a:rPr lang="en-US" smtClean="0"/>
              <a:pPr/>
              <a:t>11/12/2009 9:48 AM</a:t>
            </a:fld>
            <a:endParaRPr lang="en-US" dirty="0"/>
          </a:p>
        </p:txBody>
      </p:sp>
      <p:sp>
        <p:nvSpPr>
          <p:cNvPr id="6" name="Footer Placeholder 5"/>
          <p:cNvSpPr>
            <a:spLocks noGrp="1"/>
          </p:cNvSpPr>
          <p:nvPr>
            <p:ph type="ftr" sz="quarter" idx="12"/>
          </p:nvPr>
        </p:nvSpPr>
        <p:spPr>
          <a:xfrm>
            <a:off x="0" y="8839014"/>
            <a:ext cx="6317933" cy="465296"/>
          </a:xfrm>
          <a:prstGeom prst="rect">
            <a:avLst/>
          </a:prstGeo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317932" y="8839014"/>
            <a:ext cx="700368" cy="465296"/>
          </a:xfrm>
          <a:prstGeom prst="rect">
            <a:avLst/>
          </a:prstGeom>
        </p:spPr>
        <p:txBody>
          <a:bodyPr/>
          <a:lstStyle/>
          <a:p>
            <a:fld id="{EC87E0CF-87F6-4B58-B8B8-DCAB2DAAF3CA}"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993" y="4420316"/>
            <a:ext cx="5615940" cy="4187666"/>
          </a:xfrm>
          <a:prstGeom prst="rect">
            <a:avLst/>
          </a:prstGeom>
        </p:spPr>
        <p:txBody>
          <a:bodyPr lIns="91430" tIns="45715" rIns="91430" bIns="45715">
            <a:normAutofit/>
          </a:bodyPr>
          <a:lstStyle/>
          <a:p>
            <a:pPr algn="l"/>
            <a:endParaRPr lang="en-US" sz="1800" dirty="0" smtClean="0"/>
          </a:p>
        </p:txBody>
      </p:sp>
      <p:sp>
        <p:nvSpPr>
          <p:cNvPr id="4" name="Slide Number Placeholder 3"/>
          <p:cNvSpPr>
            <a:spLocks noGrp="1"/>
          </p:cNvSpPr>
          <p:nvPr>
            <p:ph type="sldNum" sz="quarter" idx="10"/>
          </p:nvPr>
        </p:nvSpPr>
        <p:spPr/>
        <p:txBody>
          <a:bodyPr/>
          <a:lstStyle/>
          <a:p>
            <a:fld id="{B3D553A4-5C09-4355-826C-D60DC1949526}"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993" y="4420316"/>
            <a:ext cx="5615940" cy="4187666"/>
          </a:xfrm>
          <a:prstGeom prst="rect">
            <a:avLst/>
          </a:prstGeom>
        </p:spPr>
        <p:txBody>
          <a:bodyPr lIns="91430" tIns="45715" rIns="91430" bIns="45715">
            <a:normAutofit/>
          </a:bodyPr>
          <a:lstStyle/>
          <a:p>
            <a:pPr algn="l"/>
            <a:endParaRPr lang="en-US" sz="1800" dirty="0" smtClean="0"/>
          </a:p>
        </p:txBody>
      </p:sp>
      <p:sp>
        <p:nvSpPr>
          <p:cNvPr id="4" name="Slide Number Placeholder 3"/>
          <p:cNvSpPr>
            <a:spLocks noGrp="1"/>
          </p:cNvSpPr>
          <p:nvPr>
            <p:ph type="sldNum" sz="quarter" idx="10"/>
          </p:nvPr>
        </p:nvSpPr>
        <p:spPr/>
        <p:txBody>
          <a:bodyPr/>
          <a:lstStyle/>
          <a:p>
            <a:fld id="{B3D553A4-5C09-4355-826C-D60DC1949526}"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993" y="4420315"/>
            <a:ext cx="5615940" cy="4187666"/>
          </a:xfrm>
          <a:prstGeom prst="rect">
            <a:avLst/>
          </a:prstGeom>
        </p:spPr>
        <p:txBody>
          <a:bodyPr>
            <a:normAutofit/>
          </a:bodyPr>
          <a:lstStyle/>
          <a:p>
            <a:pPr marL="269850" lvl="3" indent="0" defTabSz="914313">
              <a:defRPr/>
            </a:pPr>
            <a:endParaRPr lang="en-US" dirty="0"/>
          </a:p>
        </p:txBody>
      </p:sp>
      <p:sp>
        <p:nvSpPr>
          <p:cNvPr id="4" name="Header Placeholder 3"/>
          <p:cNvSpPr>
            <a:spLocks noGrp="1"/>
          </p:cNvSpPr>
          <p:nvPr>
            <p:ph type="hdr" sz="quarter" idx="10"/>
          </p:nvPr>
        </p:nvSpPr>
        <p:spPr>
          <a:xfrm>
            <a:off x="1" y="0"/>
            <a:ext cx="3041967" cy="465296"/>
          </a:xfrm>
          <a:prstGeom prst="rect">
            <a:avLst/>
          </a:prstGeom>
        </p:spPr>
        <p:txBody>
          <a:bodyPr/>
          <a:lstStyle/>
          <a:p>
            <a:endParaRPr lang="en-US" dirty="0"/>
          </a:p>
        </p:txBody>
      </p:sp>
      <p:sp>
        <p:nvSpPr>
          <p:cNvPr id="5" name="Date Placeholder 4"/>
          <p:cNvSpPr>
            <a:spLocks noGrp="1"/>
          </p:cNvSpPr>
          <p:nvPr>
            <p:ph type="dt" idx="11"/>
          </p:nvPr>
        </p:nvSpPr>
        <p:spPr>
          <a:xfrm>
            <a:off x="3976334" y="0"/>
            <a:ext cx="3041967" cy="465296"/>
          </a:xfrm>
          <a:prstGeom prst="rect">
            <a:avLst/>
          </a:prstGeom>
        </p:spPr>
        <p:txBody>
          <a:bodyPr/>
          <a:lstStyle/>
          <a:p>
            <a:fld id="{81331B57-0BE5-4F82-AA58-76F53EFF3ADA}" type="datetime8">
              <a:rPr lang="en-US" smtClean="0"/>
              <a:pPr/>
              <a:t>11/12/2009 9:47 AM</a:t>
            </a:fld>
            <a:endParaRPr lang="en-US"/>
          </a:p>
        </p:txBody>
      </p:sp>
      <p:sp>
        <p:nvSpPr>
          <p:cNvPr id="6" name="Footer Placeholder 5"/>
          <p:cNvSpPr>
            <a:spLocks noGrp="1"/>
          </p:cNvSpPr>
          <p:nvPr>
            <p:ph type="ftr" sz="quarter" idx="12"/>
          </p:nvPr>
        </p:nvSpPr>
        <p:spPr>
          <a:xfrm>
            <a:off x="0" y="8839014"/>
            <a:ext cx="6317933" cy="465296"/>
          </a:xfrm>
          <a:prstGeom prst="rect">
            <a:avLst/>
          </a:prstGeom>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a:xfrm>
            <a:off x="6317932" y="8839014"/>
            <a:ext cx="700368" cy="465296"/>
          </a:xfrm>
          <a:prstGeom prst="rect">
            <a:avLst/>
          </a:prstGeom>
        </p:spPr>
        <p:txBody>
          <a:bodyPr/>
          <a:lstStyle/>
          <a:p>
            <a:fld id="{EC87E0CF-87F6-4B58-B8B8-DCAB2DAAF3CA}"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23</a:t>
            </a:fld>
            <a:endParaRPr lang="en-US" dirty="0"/>
          </a:p>
        </p:txBody>
      </p:sp>
    </p:spTree>
    <p:extLst>
      <p:ext uri="{BB962C8B-B14F-4D97-AF65-F5344CB8AC3E}">
        <p14:creationId xmlns="" xmlns:p14="http://schemas.microsoft.com/office/powerpoint/2010/main" val="23210768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993" y="4420315"/>
            <a:ext cx="5615940" cy="4187666"/>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67951BD-735D-4730-B69F-4B0DB0AB7795}"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993" y="4420317"/>
            <a:ext cx="5615940" cy="4187666"/>
          </a:xfrm>
          <a:prstGeom prst="rect">
            <a:avLst/>
          </a:prstGeom>
        </p:spPr>
        <p:txBody>
          <a:bodyPr lIns="93313" tIns="46657" rIns="93313" bIns="46657">
            <a:normAutofit/>
          </a:bodyPr>
          <a:lstStyle/>
          <a:p>
            <a:endParaRPr lang="en-US" dirty="0" smtClean="0"/>
          </a:p>
        </p:txBody>
      </p:sp>
      <p:sp>
        <p:nvSpPr>
          <p:cNvPr id="4" name="Slide Number Placeholder 3"/>
          <p:cNvSpPr>
            <a:spLocks noGrp="1"/>
          </p:cNvSpPr>
          <p:nvPr>
            <p:ph type="sldNum" sz="quarter" idx="10"/>
          </p:nvPr>
        </p:nvSpPr>
        <p:spPr/>
        <p:txBody>
          <a:bodyPr/>
          <a:lstStyle/>
          <a:p>
            <a:fld id="{467951BD-735D-4730-B69F-4B0DB0AB7795}"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993" y="4420316"/>
            <a:ext cx="5615940" cy="4187666"/>
          </a:xfrm>
          <a:prstGeom prst="rect">
            <a:avLst/>
          </a:prstGeom>
        </p:spPr>
        <p:txBody>
          <a:bodyPr lIns="93324" tIns="46662" rIns="93324" bIns="46662">
            <a:normAutofit/>
          </a:bodyPr>
          <a:lstStyle/>
          <a:p>
            <a:endParaRPr lang="en-US" dirty="0" smtClean="0">
              <a:sym typeface="Wingdings" pitchFamily="2" charset="2"/>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993" y="4420317"/>
            <a:ext cx="5615940" cy="4187666"/>
          </a:xfrm>
          <a:prstGeom prst="rect">
            <a:avLst/>
          </a:prstGeom>
        </p:spPr>
        <p:txBody>
          <a:bodyPr lIns="93313" tIns="46657" rIns="93313" bIns="46657">
            <a:normAutofit/>
          </a:bodyPr>
          <a:lstStyle/>
          <a:p>
            <a:endParaRPr lang="en-US" dirty="0" smtClean="0"/>
          </a:p>
        </p:txBody>
      </p:sp>
      <p:sp>
        <p:nvSpPr>
          <p:cNvPr id="4" name="Slide Number Placeholder 3"/>
          <p:cNvSpPr>
            <a:spLocks noGrp="1"/>
          </p:cNvSpPr>
          <p:nvPr>
            <p:ph type="sldNum" sz="quarter" idx="10"/>
          </p:nvPr>
        </p:nvSpPr>
        <p:spPr/>
        <p:txBody>
          <a:bodyPr/>
          <a:lstStyle/>
          <a:p>
            <a:fld id="{467951BD-735D-4730-B69F-4B0DB0AB7795}" type="slidenum">
              <a:rPr lang="en-US" smtClean="0"/>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359" y="4419681"/>
            <a:ext cx="5617209" cy="4187983"/>
          </a:xfrm>
          <a:prstGeom prst="rect">
            <a:avLst/>
          </a:prstGeom>
        </p:spPr>
        <p:txBody>
          <a:bodyPr>
            <a:normAutofit/>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359" y="4419681"/>
            <a:ext cx="5617209" cy="4187983"/>
          </a:xfrm>
          <a:prstGeom prst="rect">
            <a:avLst/>
          </a:prstGeom>
        </p:spPr>
        <p:txBody>
          <a:bodyPr>
            <a:normAutofit/>
          </a:bodyPr>
          <a:lstStyle/>
          <a:p>
            <a:pPr marL="457200" lvl="1" indent="-457200">
              <a:buSzPct val="130000"/>
              <a:buFont typeface="Arial" pitchFamily="34" charset="0"/>
              <a:buChar char="•"/>
            </a:pPr>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3</a:t>
            </a:fld>
            <a:endParaRPr lang="en-US" dirty="0"/>
          </a:p>
        </p:txBody>
      </p:sp>
    </p:spTree>
    <p:extLst>
      <p:ext uri="{BB962C8B-B14F-4D97-AF65-F5344CB8AC3E}">
        <p14:creationId xmlns="" xmlns:p14="http://schemas.microsoft.com/office/powerpoint/2010/main" val="10218877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993" y="4420316"/>
            <a:ext cx="5615940" cy="4187666"/>
          </a:xfrm>
          <a:prstGeom prst="rect">
            <a:avLst/>
          </a:prstGeom>
        </p:spPr>
        <p:txBody>
          <a:bodyPr lIns="93324" tIns="46662" rIns="93324" bIns="46662">
            <a:normAutofit/>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359" y="4419681"/>
            <a:ext cx="5617209" cy="4187983"/>
          </a:xfrm>
          <a:prstGeom prst="rect">
            <a:avLst/>
          </a:prstGeom>
        </p:spPr>
        <p:txBody>
          <a:bodyPr>
            <a:normAutofit/>
          </a:bodyPr>
          <a:lstStyle/>
          <a:p>
            <a:pPr marL="171450" indent="-171450">
              <a:buFont typeface="Arial" pitchFamily="34" charset="0"/>
              <a:buChar char="•"/>
            </a:pPr>
            <a:endParaRPr lang="en-US" b="0"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993" y="4420315"/>
            <a:ext cx="5615940" cy="4187666"/>
          </a:xfrm>
          <a:prstGeom prst="rect">
            <a:avLst/>
          </a:prstGeom>
        </p:spPr>
        <p:txBody>
          <a:bodyPr>
            <a:normAutofit/>
          </a:bodyPr>
          <a:lstStyle/>
          <a:p>
            <a:endParaRPr lang="en-US" dirty="0"/>
          </a:p>
        </p:txBody>
      </p:sp>
      <p:sp>
        <p:nvSpPr>
          <p:cNvPr id="4" name="Header Placeholder 3"/>
          <p:cNvSpPr>
            <a:spLocks noGrp="1"/>
          </p:cNvSpPr>
          <p:nvPr>
            <p:ph type="hdr" sz="quarter" idx="10"/>
          </p:nvPr>
        </p:nvSpPr>
        <p:spPr>
          <a:xfrm>
            <a:off x="1" y="0"/>
            <a:ext cx="3041967" cy="465296"/>
          </a:xfrm>
          <a:prstGeom prst="rect">
            <a:avLst/>
          </a:prstGeom>
        </p:spPr>
        <p:txBody>
          <a:bodyPr/>
          <a:lstStyle/>
          <a:p>
            <a:endParaRPr lang="en-US" dirty="0"/>
          </a:p>
        </p:txBody>
      </p:sp>
      <p:sp>
        <p:nvSpPr>
          <p:cNvPr id="5" name="Date Placeholder 4"/>
          <p:cNvSpPr>
            <a:spLocks noGrp="1"/>
          </p:cNvSpPr>
          <p:nvPr>
            <p:ph type="dt" idx="11"/>
          </p:nvPr>
        </p:nvSpPr>
        <p:spPr>
          <a:xfrm>
            <a:off x="3976334" y="0"/>
            <a:ext cx="3041967" cy="465296"/>
          </a:xfrm>
          <a:prstGeom prst="rect">
            <a:avLst/>
          </a:prstGeom>
        </p:spPr>
        <p:txBody>
          <a:bodyPr/>
          <a:lstStyle/>
          <a:p>
            <a:fld id="{81331B57-0BE5-4F82-AA58-76F53EFF3ADA}" type="datetime8">
              <a:rPr lang="en-US" smtClean="0"/>
              <a:pPr/>
              <a:t>11/12/2009 9:47 AM</a:t>
            </a:fld>
            <a:endParaRPr lang="en-US"/>
          </a:p>
        </p:txBody>
      </p:sp>
      <p:sp>
        <p:nvSpPr>
          <p:cNvPr id="6" name="Footer Placeholder 5"/>
          <p:cNvSpPr>
            <a:spLocks noGrp="1"/>
          </p:cNvSpPr>
          <p:nvPr>
            <p:ph type="ftr" sz="quarter" idx="12"/>
          </p:nvPr>
        </p:nvSpPr>
        <p:spPr>
          <a:xfrm>
            <a:off x="0" y="8839014"/>
            <a:ext cx="6317933" cy="465296"/>
          </a:xfrm>
          <a:prstGeom prst="rect">
            <a:avLst/>
          </a:prstGeom>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a:xfrm>
            <a:off x="6317932" y="8839014"/>
            <a:ext cx="700368" cy="465296"/>
          </a:xfrm>
          <a:prstGeom prst="rect">
            <a:avLst/>
          </a:prstGeom>
        </p:spPr>
        <p:txBody>
          <a:bodyPr/>
          <a:lstStyle/>
          <a:p>
            <a:fld id="{EC87E0CF-87F6-4B58-B8B8-DCAB2DAAF3CA}" type="slidenum">
              <a:rPr lang="en-US" smtClean="0"/>
              <a:pPr/>
              <a:t>32</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33</a:t>
            </a:fld>
            <a:endParaRPr lang="en-US" dirty="0"/>
          </a:p>
        </p:txBody>
      </p:sp>
    </p:spTree>
    <p:extLst>
      <p:ext uri="{BB962C8B-B14F-4D97-AF65-F5344CB8AC3E}">
        <p14:creationId xmlns="" xmlns:p14="http://schemas.microsoft.com/office/powerpoint/2010/main" val="385889925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34</a:t>
            </a:fld>
            <a:endParaRPr lang="en-US" dirty="0"/>
          </a:p>
        </p:txBody>
      </p:sp>
    </p:spTree>
    <p:extLst>
      <p:ext uri="{BB962C8B-B14F-4D97-AF65-F5344CB8AC3E}">
        <p14:creationId xmlns="" xmlns:p14="http://schemas.microsoft.com/office/powerpoint/2010/main" val="23369798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993" y="4420315"/>
            <a:ext cx="5615940" cy="4187666"/>
          </a:xfrm>
          <a:prstGeom prst="rect">
            <a:avLst/>
          </a:prstGeom>
        </p:spPr>
        <p:txBody>
          <a:bodyPr>
            <a:normAutofit/>
          </a:bodyPr>
          <a:lstStyle/>
          <a:p>
            <a:endParaRPr lang="en-US" dirty="0"/>
          </a:p>
        </p:txBody>
      </p:sp>
      <p:sp>
        <p:nvSpPr>
          <p:cNvPr id="4" name="Header Placeholder 3"/>
          <p:cNvSpPr>
            <a:spLocks noGrp="1"/>
          </p:cNvSpPr>
          <p:nvPr>
            <p:ph type="hdr" sz="quarter" idx="10"/>
          </p:nvPr>
        </p:nvSpPr>
        <p:spPr>
          <a:xfrm>
            <a:off x="1" y="0"/>
            <a:ext cx="3041967" cy="465296"/>
          </a:xfrm>
          <a:prstGeom prst="rect">
            <a:avLst/>
          </a:prstGeom>
        </p:spPr>
        <p:txBody>
          <a:bodyPr/>
          <a:lstStyle/>
          <a:p>
            <a:endParaRPr lang="en-US" dirty="0"/>
          </a:p>
        </p:txBody>
      </p:sp>
      <p:sp>
        <p:nvSpPr>
          <p:cNvPr id="5" name="Date Placeholder 4"/>
          <p:cNvSpPr>
            <a:spLocks noGrp="1"/>
          </p:cNvSpPr>
          <p:nvPr>
            <p:ph type="dt" idx="11"/>
          </p:nvPr>
        </p:nvSpPr>
        <p:spPr>
          <a:xfrm>
            <a:off x="3976334" y="0"/>
            <a:ext cx="3041967" cy="465296"/>
          </a:xfrm>
          <a:prstGeom prst="rect">
            <a:avLst/>
          </a:prstGeom>
        </p:spPr>
        <p:txBody>
          <a:bodyPr/>
          <a:lstStyle/>
          <a:p>
            <a:fld id="{81331B57-0BE5-4F82-AA58-76F53EFF3ADA}" type="datetime8">
              <a:rPr lang="en-US" smtClean="0"/>
              <a:pPr/>
              <a:t>11/12/2009 9:47 AM</a:t>
            </a:fld>
            <a:endParaRPr lang="en-US" dirty="0"/>
          </a:p>
        </p:txBody>
      </p:sp>
      <p:sp>
        <p:nvSpPr>
          <p:cNvPr id="6" name="Footer Placeholder 5"/>
          <p:cNvSpPr>
            <a:spLocks noGrp="1"/>
          </p:cNvSpPr>
          <p:nvPr>
            <p:ph type="ftr" sz="quarter" idx="12"/>
          </p:nvPr>
        </p:nvSpPr>
        <p:spPr>
          <a:xfrm>
            <a:off x="0" y="8839014"/>
            <a:ext cx="6317933" cy="465296"/>
          </a:xfrm>
          <a:prstGeom prst="rect">
            <a:avLst/>
          </a:prstGeom>
        </p:spPr>
        <p:txBody>
          <a:bodyPr/>
          <a:lstStyle/>
          <a:p>
            <a:r>
              <a:rPr lang="en-US"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a:xfrm>
            <a:off x="6317932" y="8839014"/>
            <a:ext cx="700368" cy="465296"/>
          </a:xfrm>
          <a:prstGeom prst="rect">
            <a:avLst/>
          </a:prstGeom>
        </p:spPr>
        <p:txBody>
          <a:bodyPr/>
          <a:lstStyle/>
          <a:p>
            <a:fld id="{EC87E0CF-87F6-4B58-B8B8-DCAB2DAAF3CA}" type="slidenum">
              <a:rPr lang="en-US" smtClean="0"/>
              <a:pPr/>
              <a:t>35</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36</a:t>
            </a:fld>
            <a:endParaRPr lang="en-US" dirty="0"/>
          </a:p>
        </p:txBody>
      </p:sp>
    </p:spTree>
    <p:extLst>
      <p:ext uri="{BB962C8B-B14F-4D97-AF65-F5344CB8AC3E}">
        <p14:creationId xmlns="" xmlns:p14="http://schemas.microsoft.com/office/powerpoint/2010/main" val="318407307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993" y="4420315"/>
            <a:ext cx="5615940" cy="4187666"/>
          </a:xfrm>
          <a:prstGeom prst="rect">
            <a:avLst/>
          </a:prstGeom>
        </p:spPr>
        <p:txBody>
          <a:bodyPr>
            <a:normAutofit/>
          </a:bodyPr>
          <a:lstStyle/>
          <a:p>
            <a:endParaRPr lang="en-US" dirty="0"/>
          </a:p>
        </p:txBody>
      </p:sp>
      <p:sp>
        <p:nvSpPr>
          <p:cNvPr id="4" name="Header Placeholder 3"/>
          <p:cNvSpPr>
            <a:spLocks noGrp="1"/>
          </p:cNvSpPr>
          <p:nvPr>
            <p:ph type="hdr" sz="quarter" idx="10"/>
          </p:nvPr>
        </p:nvSpPr>
        <p:spPr>
          <a:xfrm>
            <a:off x="1" y="0"/>
            <a:ext cx="3041967" cy="465296"/>
          </a:xfrm>
          <a:prstGeom prst="rect">
            <a:avLst/>
          </a:prstGeom>
        </p:spPr>
        <p:txBody>
          <a:bodyPr/>
          <a:lstStyle/>
          <a:p>
            <a:pPr algn="l" defTabSz="914363" rtl="0"/>
            <a:endParaRPr lang="en-US" sz="1200" kern="1200" dirty="0">
              <a:solidFill>
                <a:prstClr val="black"/>
              </a:solidFill>
              <a:latin typeface="Calibri"/>
              <a:ea typeface="+mn-ea"/>
              <a:cs typeface="+mn-cs"/>
            </a:endParaRPr>
          </a:p>
        </p:txBody>
      </p:sp>
      <p:sp>
        <p:nvSpPr>
          <p:cNvPr id="5" name="Date Placeholder 4"/>
          <p:cNvSpPr>
            <a:spLocks noGrp="1"/>
          </p:cNvSpPr>
          <p:nvPr>
            <p:ph type="dt" idx="11"/>
          </p:nvPr>
        </p:nvSpPr>
        <p:spPr>
          <a:xfrm>
            <a:off x="3976334" y="0"/>
            <a:ext cx="3041967" cy="465296"/>
          </a:xfrm>
          <a:prstGeom prst="rect">
            <a:avLst/>
          </a:prstGeom>
        </p:spPr>
        <p:txBody>
          <a:bodyPr/>
          <a:lstStyle/>
          <a:p>
            <a:pPr algn="r" defTabSz="914363" rtl="0"/>
            <a:fld id="{81331B57-0BE5-4F82-AA58-76F53EFF3ADA}" type="datetime8">
              <a:rPr lang="en-US" sz="1200" kern="1200">
                <a:solidFill>
                  <a:prstClr val="black"/>
                </a:solidFill>
                <a:latin typeface="Calibri"/>
                <a:ea typeface="+mn-ea"/>
                <a:cs typeface="+mn-cs"/>
              </a:rPr>
              <a:pPr algn="r" defTabSz="914363" rtl="0"/>
              <a:t>11/12/2009 9:47 AM</a:t>
            </a:fld>
            <a:endParaRPr lang="en-US" sz="1200" kern="1200">
              <a:solidFill>
                <a:prstClr val="black"/>
              </a:solidFill>
              <a:latin typeface="Calibri"/>
              <a:ea typeface="+mn-ea"/>
              <a:cs typeface="+mn-cs"/>
            </a:endParaRPr>
          </a:p>
        </p:txBody>
      </p:sp>
      <p:sp>
        <p:nvSpPr>
          <p:cNvPr id="6" name="Footer Placeholder 5"/>
          <p:cNvSpPr>
            <a:spLocks noGrp="1"/>
          </p:cNvSpPr>
          <p:nvPr>
            <p:ph type="ftr" sz="quarter" idx="12"/>
          </p:nvPr>
        </p:nvSpPr>
        <p:spPr>
          <a:xfrm>
            <a:off x="0" y="8839014"/>
            <a:ext cx="6317933" cy="465296"/>
          </a:xfrm>
          <a:prstGeom prst="rect">
            <a:avLst/>
          </a:prstGeom>
        </p:spPr>
        <p:txBody>
          <a:bodyPr/>
          <a:lstStyle/>
          <a:p>
            <a:pPr algn="l" defTabSz="914363" rtl="0"/>
            <a:r>
              <a:rPr lang="en-US" sz="1200" kern="1200">
                <a:solidFill>
                  <a:srgbClr val="000000"/>
                </a:solidFill>
                <a:latin typeface="Calibri"/>
                <a:ea typeface="+mn-ea"/>
                <a:cs typeface="+mn-cs"/>
              </a:rPr>
              <a:t>© 2007 Microsoft Corporation. All rights reserved. Microsoft, Windows, Windows Vista and other product names are or may be registered trademarks and/or trademarks in the U.S. and/or other countries.</a:t>
            </a:r>
          </a:p>
          <a:p>
            <a:pPr algn="l" defTabSz="914363" rtl="0"/>
            <a:r>
              <a:rPr lang="en-US" sz="1200" kern="1200">
                <a:solidFill>
                  <a:srgbClr val="000000"/>
                </a:solidFill>
                <a:latin typeface="Calibri"/>
                <a:ea typeface="+mn-ea"/>
                <a:cs typeface="+mn-cs"/>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1200" kern="1200">
                <a:solidFill>
                  <a:srgbClr val="000000"/>
                </a:solidFill>
                <a:latin typeface="Calibri"/>
                <a:ea typeface="+mn-ea"/>
                <a:cs typeface="+mn-cs"/>
              </a:rPr>
            </a:br>
            <a:r>
              <a:rPr lang="en-US" sz="1200" kern="1200">
                <a:solidFill>
                  <a:srgbClr val="000000"/>
                </a:solidFill>
                <a:latin typeface="Calibri"/>
                <a:ea typeface="+mn-ea"/>
                <a:cs typeface="+mn-cs"/>
              </a:rPr>
              <a:t>MICROSOFT MAKES NO WARRANTIES, EXPRESS, IMPLIED OR STATUTORY, AS TO THE INFORMATION IN THIS PRESENTATION.</a:t>
            </a:r>
          </a:p>
          <a:p>
            <a:pPr algn="l" defTabSz="914363" rtl="0"/>
            <a:endParaRPr lang="en-US" sz="1200" kern="1200" dirty="0">
              <a:solidFill>
                <a:prstClr val="black"/>
              </a:solidFill>
              <a:latin typeface="Calibri"/>
              <a:ea typeface="+mn-ea"/>
              <a:cs typeface="+mn-cs"/>
            </a:endParaRPr>
          </a:p>
        </p:txBody>
      </p:sp>
      <p:sp>
        <p:nvSpPr>
          <p:cNvPr id="7" name="Slide Number Placeholder 6"/>
          <p:cNvSpPr>
            <a:spLocks noGrp="1"/>
          </p:cNvSpPr>
          <p:nvPr>
            <p:ph type="sldNum" sz="quarter" idx="13"/>
          </p:nvPr>
        </p:nvSpPr>
        <p:spPr>
          <a:xfrm>
            <a:off x="6317932" y="8839014"/>
            <a:ext cx="700368" cy="465296"/>
          </a:xfrm>
          <a:prstGeom prst="rect">
            <a:avLst/>
          </a:prstGeom>
        </p:spPr>
        <p:txBody>
          <a:bodyPr/>
          <a:lstStyle/>
          <a:p>
            <a:pPr algn="r" defTabSz="914363" rtl="0"/>
            <a:fld id="{EC87E0CF-87F6-4B58-B8B8-DCAB2DAAF3CA}" type="slidenum">
              <a:rPr lang="en-US" sz="1200" kern="1200">
                <a:solidFill>
                  <a:prstClr val="black"/>
                </a:solidFill>
                <a:latin typeface="Calibri"/>
                <a:ea typeface="+mn-ea"/>
                <a:cs typeface="+mn-cs"/>
              </a:rPr>
              <a:pPr algn="r" defTabSz="914363" rtl="0"/>
              <a:t>37</a:t>
            </a:fld>
            <a:endParaRPr lang="en-US" sz="1200" kern="1200" dirty="0">
              <a:solidFill>
                <a:prstClr val="black"/>
              </a:solidFill>
              <a:latin typeface="Calibri"/>
              <a:ea typeface="+mn-ea"/>
              <a:cs typeface="+mn-cs"/>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38</a:t>
            </a:fld>
            <a:endParaRPr lang="en-US" dirty="0"/>
          </a:p>
        </p:txBody>
      </p:sp>
    </p:spTree>
    <p:extLst>
      <p:ext uri="{BB962C8B-B14F-4D97-AF65-F5344CB8AC3E}">
        <p14:creationId xmlns="" xmlns:p14="http://schemas.microsoft.com/office/powerpoint/2010/main" val="385889925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39</a:t>
            </a:fld>
            <a:endParaRPr lang="en-US" dirty="0"/>
          </a:p>
        </p:txBody>
      </p:sp>
    </p:spTree>
    <p:extLst>
      <p:ext uri="{BB962C8B-B14F-4D97-AF65-F5344CB8AC3E}">
        <p14:creationId xmlns="" xmlns:p14="http://schemas.microsoft.com/office/powerpoint/2010/main" val="6045241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2629" y="4420951"/>
            <a:ext cx="5614669" cy="4187348"/>
          </a:xfrm>
          <a:prstGeom prst="rect">
            <a:avLst/>
          </a:prstGeom>
        </p:spPr>
        <p:txBody>
          <a:bodyPr lIns="89730" tIns="44865" rIns="89730" bIns="44865">
            <a:normAutofit/>
          </a:bodyPr>
          <a:lstStyle/>
          <a:p>
            <a:endParaRPr lang="en-US"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4</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359" y="4419681"/>
            <a:ext cx="5617209" cy="4187983"/>
          </a:xfrm>
          <a:prstGeom prst="rect">
            <a:avLst/>
          </a:prstGeom>
        </p:spPr>
        <p:txBody>
          <a:bodyPr>
            <a:normAutofit/>
          </a:bodyPr>
          <a:lstStyle/>
          <a:p>
            <a:pPr marL="171450" lvl="1" indent="-171450"/>
            <a:endParaRPr lang="en-US" b="0" baseline="0" dirty="0"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993" y="4420315"/>
            <a:ext cx="5615940" cy="4187666"/>
          </a:xfrm>
          <a:prstGeom prst="rect">
            <a:avLst/>
          </a:prstGeom>
        </p:spPr>
        <p:txBody>
          <a:bodyPr>
            <a:normAutofit/>
          </a:bodyPr>
          <a:lstStyle/>
          <a:p>
            <a:endParaRPr lang="en-US" dirty="0"/>
          </a:p>
        </p:txBody>
      </p:sp>
      <p:sp>
        <p:nvSpPr>
          <p:cNvPr id="4" name="Header Placeholder 3"/>
          <p:cNvSpPr>
            <a:spLocks noGrp="1"/>
          </p:cNvSpPr>
          <p:nvPr>
            <p:ph type="hdr" sz="quarter" idx="10"/>
          </p:nvPr>
        </p:nvSpPr>
        <p:spPr>
          <a:xfrm>
            <a:off x="1" y="0"/>
            <a:ext cx="3041967" cy="465296"/>
          </a:xfrm>
          <a:prstGeom prst="rect">
            <a:avLst/>
          </a:prstGeom>
        </p:spPr>
        <p:txBody>
          <a:bodyPr/>
          <a:lstStyle/>
          <a:p>
            <a:endParaRPr lang="en-US" dirty="0"/>
          </a:p>
        </p:txBody>
      </p:sp>
      <p:sp>
        <p:nvSpPr>
          <p:cNvPr id="5" name="Date Placeholder 4"/>
          <p:cNvSpPr>
            <a:spLocks noGrp="1"/>
          </p:cNvSpPr>
          <p:nvPr>
            <p:ph type="dt" idx="11"/>
          </p:nvPr>
        </p:nvSpPr>
        <p:spPr>
          <a:xfrm>
            <a:off x="3976334" y="0"/>
            <a:ext cx="3041967" cy="465296"/>
          </a:xfrm>
          <a:prstGeom prst="rect">
            <a:avLst/>
          </a:prstGeom>
        </p:spPr>
        <p:txBody>
          <a:bodyPr/>
          <a:lstStyle/>
          <a:p>
            <a:fld id="{81331B57-0BE5-4F82-AA58-76F53EFF3ADA}" type="datetime8">
              <a:rPr lang="en-US" smtClean="0"/>
              <a:pPr/>
              <a:t>11/12/2009 9:47 AM</a:t>
            </a:fld>
            <a:endParaRPr lang="en-US" dirty="0"/>
          </a:p>
        </p:txBody>
      </p:sp>
      <p:sp>
        <p:nvSpPr>
          <p:cNvPr id="6" name="Footer Placeholder 5"/>
          <p:cNvSpPr>
            <a:spLocks noGrp="1"/>
          </p:cNvSpPr>
          <p:nvPr>
            <p:ph type="ftr" sz="quarter" idx="12"/>
          </p:nvPr>
        </p:nvSpPr>
        <p:spPr>
          <a:xfrm>
            <a:off x="0" y="8839014"/>
            <a:ext cx="6317933" cy="465296"/>
          </a:xfrm>
          <a:prstGeom prst="rect">
            <a:avLst/>
          </a:prstGeom>
        </p:spPr>
        <p:txBody>
          <a:bodyPr/>
          <a:lstStyle/>
          <a:p>
            <a:r>
              <a:rPr lang="en-US"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a:xfrm>
            <a:off x="6317932" y="8839014"/>
            <a:ext cx="700368" cy="465296"/>
          </a:xfrm>
          <a:prstGeom prst="rect">
            <a:avLst/>
          </a:prstGeom>
        </p:spPr>
        <p:txBody>
          <a:bodyPr/>
          <a:lstStyle/>
          <a:p>
            <a:fld id="{EC87E0CF-87F6-4B58-B8B8-DCAB2DAAF3CA}" type="slidenum">
              <a:rPr lang="en-US" smtClean="0"/>
              <a:pPr/>
              <a:t>41</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5" y="4419601"/>
            <a:ext cx="5616575" cy="4187825"/>
          </a:xfrm>
          <a:prstGeom prst="rect">
            <a:avLst/>
          </a:prstGeom>
        </p:spPr>
        <p:txBody>
          <a:bodyPr lIns="91430" tIns="45715" rIns="91430" bIns="45715">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42</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11/12/2009 9:47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43</a:t>
            </a:fld>
            <a:endParaRPr lang="en-US" dirty="0"/>
          </a:p>
        </p:txBody>
      </p:sp>
      <p:sp>
        <p:nvSpPr>
          <p:cNvPr id="12" name="Slide Image Placeholder 11"/>
          <p:cNvSpPr>
            <a:spLocks noGrp="1" noRot="1" noChangeAspect="1"/>
          </p:cNvSpPr>
          <p:nvPr>
            <p:ph type="sldImg"/>
          </p:nvPr>
        </p:nvSpPr>
        <p:spPr>
          <a:xfrm>
            <a:off x="1571359" y="465296"/>
            <a:ext cx="3825209" cy="2851556"/>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44</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45</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46</a:t>
            </a:fld>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11/12/2009 9:47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47</a:t>
            </a:fld>
            <a:endParaRPr lang="en-US" dirty="0"/>
          </a:p>
        </p:txBody>
      </p:sp>
      <p:sp>
        <p:nvSpPr>
          <p:cNvPr id="12" name="Slide Image Placeholder 11"/>
          <p:cNvSpPr>
            <a:spLocks noGrp="1" noRot="1" noChangeAspect="1"/>
          </p:cNvSpPr>
          <p:nvPr>
            <p:ph type="sldImg"/>
          </p:nvPr>
        </p:nvSpPr>
        <p:spPr>
          <a:xfrm>
            <a:off x="1582738" y="465138"/>
            <a:ext cx="3805237" cy="28527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993" y="4420315"/>
            <a:ext cx="5615940" cy="4187666"/>
          </a:xfrm>
          <a:prstGeom prst="rect">
            <a:avLst/>
          </a:prstGeom>
        </p:spPr>
        <p:txBody>
          <a:bodyPr>
            <a:normAutofit/>
          </a:bodyPr>
          <a:lstStyle/>
          <a:p>
            <a:endParaRPr lang="en-US" dirty="0"/>
          </a:p>
        </p:txBody>
      </p:sp>
      <p:sp>
        <p:nvSpPr>
          <p:cNvPr id="4" name="Header Placeholder 3"/>
          <p:cNvSpPr>
            <a:spLocks noGrp="1"/>
          </p:cNvSpPr>
          <p:nvPr>
            <p:ph type="hdr" sz="quarter" idx="10"/>
          </p:nvPr>
        </p:nvSpPr>
        <p:spPr>
          <a:xfrm>
            <a:off x="1" y="0"/>
            <a:ext cx="3041967" cy="465296"/>
          </a:xfrm>
          <a:prstGeom prst="rect">
            <a:avLst/>
          </a:prstGeom>
        </p:spPr>
        <p:txBody>
          <a:bodyPr/>
          <a:lstStyle/>
          <a:p>
            <a:endParaRPr lang="en-US" dirty="0"/>
          </a:p>
        </p:txBody>
      </p:sp>
      <p:sp>
        <p:nvSpPr>
          <p:cNvPr id="5" name="Date Placeholder 4"/>
          <p:cNvSpPr>
            <a:spLocks noGrp="1"/>
          </p:cNvSpPr>
          <p:nvPr>
            <p:ph type="dt" idx="11"/>
          </p:nvPr>
        </p:nvSpPr>
        <p:spPr>
          <a:xfrm>
            <a:off x="3976334" y="0"/>
            <a:ext cx="3041967" cy="465296"/>
          </a:xfrm>
          <a:prstGeom prst="rect">
            <a:avLst/>
          </a:prstGeom>
        </p:spPr>
        <p:txBody>
          <a:bodyPr/>
          <a:lstStyle/>
          <a:p>
            <a:fld id="{81331B57-0BE5-4F82-AA58-76F53EFF3ADA}" type="datetime8">
              <a:rPr lang="en-US" smtClean="0"/>
              <a:pPr/>
              <a:t>11/12/2009 9:47 AM</a:t>
            </a:fld>
            <a:endParaRPr lang="en-US" dirty="0"/>
          </a:p>
        </p:txBody>
      </p:sp>
      <p:sp>
        <p:nvSpPr>
          <p:cNvPr id="6" name="Footer Placeholder 5"/>
          <p:cNvSpPr>
            <a:spLocks noGrp="1"/>
          </p:cNvSpPr>
          <p:nvPr>
            <p:ph type="ftr" sz="quarter" idx="12"/>
          </p:nvPr>
        </p:nvSpPr>
        <p:spPr>
          <a:xfrm>
            <a:off x="0" y="8839014"/>
            <a:ext cx="6317933" cy="465296"/>
          </a:xfrm>
          <a:prstGeom prst="rect">
            <a:avLst/>
          </a:prstGeom>
        </p:spPr>
        <p:txBody>
          <a:bodyPr/>
          <a:lstStyle/>
          <a:p>
            <a:r>
              <a:rPr lang="en-US"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a:xfrm>
            <a:off x="6317932" y="8839014"/>
            <a:ext cx="700368" cy="465296"/>
          </a:xfrm>
          <a:prstGeom prst="rect">
            <a:avLst/>
          </a:prstGeom>
        </p:spPr>
        <p:txBody>
          <a:bodyPr/>
          <a:lstStyle/>
          <a:p>
            <a:fld id="{EC87E0CF-87F6-4B58-B8B8-DCAB2DAAF3CA}"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993" y="4420315"/>
            <a:ext cx="5615940" cy="4187666"/>
          </a:xfrm>
          <a:prstGeom prst="rect">
            <a:avLst/>
          </a:prstGeom>
        </p:spPr>
        <p:txBody>
          <a:bodyPr>
            <a:normAutofit/>
          </a:bodyPr>
          <a:lstStyle/>
          <a:p>
            <a:endParaRPr lang="en-US" dirty="0"/>
          </a:p>
        </p:txBody>
      </p:sp>
      <p:sp>
        <p:nvSpPr>
          <p:cNvPr id="4" name="Header Placeholder 3"/>
          <p:cNvSpPr>
            <a:spLocks noGrp="1"/>
          </p:cNvSpPr>
          <p:nvPr>
            <p:ph type="hdr" sz="quarter" idx="10"/>
          </p:nvPr>
        </p:nvSpPr>
        <p:spPr>
          <a:xfrm>
            <a:off x="1" y="0"/>
            <a:ext cx="3041967" cy="465296"/>
          </a:xfrm>
          <a:prstGeom prst="rect">
            <a:avLst/>
          </a:prstGeom>
        </p:spPr>
        <p:txBody>
          <a:bodyPr/>
          <a:lstStyle/>
          <a:p>
            <a:endParaRPr lang="en-US" dirty="0"/>
          </a:p>
        </p:txBody>
      </p:sp>
      <p:sp>
        <p:nvSpPr>
          <p:cNvPr id="5" name="Date Placeholder 4"/>
          <p:cNvSpPr>
            <a:spLocks noGrp="1"/>
          </p:cNvSpPr>
          <p:nvPr>
            <p:ph type="dt" idx="11"/>
          </p:nvPr>
        </p:nvSpPr>
        <p:spPr>
          <a:xfrm>
            <a:off x="3976334" y="0"/>
            <a:ext cx="3041967" cy="465296"/>
          </a:xfrm>
          <a:prstGeom prst="rect">
            <a:avLst/>
          </a:prstGeom>
        </p:spPr>
        <p:txBody>
          <a:bodyPr/>
          <a:lstStyle/>
          <a:p>
            <a:fld id="{81331B57-0BE5-4F82-AA58-76F53EFF3ADA}" type="datetime8">
              <a:rPr lang="en-US" smtClean="0"/>
              <a:pPr/>
              <a:t>11/12/2009 9:47 AM</a:t>
            </a:fld>
            <a:endParaRPr lang="en-US" dirty="0"/>
          </a:p>
        </p:txBody>
      </p:sp>
      <p:sp>
        <p:nvSpPr>
          <p:cNvPr id="6" name="Footer Placeholder 5"/>
          <p:cNvSpPr>
            <a:spLocks noGrp="1"/>
          </p:cNvSpPr>
          <p:nvPr>
            <p:ph type="ftr" sz="quarter" idx="12"/>
          </p:nvPr>
        </p:nvSpPr>
        <p:spPr>
          <a:xfrm>
            <a:off x="0" y="8839014"/>
            <a:ext cx="6317933" cy="465296"/>
          </a:xfrm>
          <a:prstGeom prst="rect">
            <a:avLst/>
          </a:prstGeom>
        </p:spPr>
        <p:txBody>
          <a:bodyPr/>
          <a:lstStyle/>
          <a:p>
            <a:r>
              <a:rPr lang="en-US"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a:xfrm>
            <a:off x="6317932" y="8839014"/>
            <a:ext cx="700368" cy="465296"/>
          </a:xfrm>
          <a:prstGeom prst="rect">
            <a:avLst/>
          </a:prstGeom>
        </p:spPr>
        <p:txBody>
          <a:bodyPr/>
          <a:lstStyle/>
          <a:p>
            <a:fld id="{EC87E0CF-87F6-4B58-B8B8-DCAB2DAAF3CA}"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extLst>
      <p:ext uri="{BB962C8B-B14F-4D97-AF65-F5344CB8AC3E}">
        <p14:creationId xmlns="" xmlns:p14="http://schemas.microsoft.com/office/powerpoint/2010/main" val="40255569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993" y="4420315"/>
            <a:ext cx="5615940" cy="4187666"/>
          </a:xfrm>
          <a:prstGeom prst="rect">
            <a:avLst/>
          </a:prstGeom>
        </p:spPr>
        <p:txBody>
          <a:bodyPr>
            <a:normAutofit/>
          </a:bodyPr>
          <a:lstStyle/>
          <a:p>
            <a:pPr lvl="0"/>
            <a:endParaRPr lang="en-US" dirty="0"/>
          </a:p>
        </p:txBody>
      </p:sp>
      <p:sp>
        <p:nvSpPr>
          <p:cNvPr id="4" name="Header Placeholder 3"/>
          <p:cNvSpPr>
            <a:spLocks noGrp="1"/>
          </p:cNvSpPr>
          <p:nvPr>
            <p:ph type="hdr" sz="quarter" idx="10"/>
          </p:nvPr>
        </p:nvSpPr>
        <p:spPr>
          <a:xfrm>
            <a:off x="1" y="0"/>
            <a:ext cx="3041967" cy="465296"/>
          </a:xfrm>
          <a:prstGeom prst="rect">
            <a:avLst/>
          </a:prstGeom>
        </p:spPr>
        <p:txBody>
          <a:bodyPr/>
          <a:lstStyle/>
          <a:p>
            <a:endParaRPr lang="en-US" dirty="0"/>
          </a:p>
        </p:txBody>
      </p:sp>
      <p:sp>
        <p:nvSpPr>
          <p:cNvPr id="5" name="Date Placeholder 4"/>
          <p:cNvSpPr>
            <a:spLocks noGrp="1"/>
          </p:cNvSpPr>
          <p:nvPr>
            <p:ph type="dt" idx="11"/>
          </p:nvPr>
        </p:nvSpPr>
        <p:spPr>
          <a:xfrm>
            <a:off x="3976334" y="0"/>
            <a:ext cx="3041967" cy="465296"/>
          </a:xfrm>
          <a:prstGeom prst="rect">
            <a:avLst/>
          </a:prstGeom>
        </p:spPr>
        <p:txBody>
          <a:bodyPr/>
          <a:lstStyle/>
          <a:p>
            <a:fld id="{81331B57-0BE5-4F82-AA58-76F53EFF3ADA}" type="datetime8">
              <a:rPr lang="en-US" smtClean="0"/>
              <a:pPr/>
              <a:t>11/12/2009 9:47 AM</a:t>
            </a:fld>
            <a:endParaRPr lang="en-US"/>
          </a:p>
        </p:txBody>
      </p:sp>
      <p:sp>
        <p:nvSpPr>
          <p:cNvPr id="6" name="Footer Placeholder 5"/>
          <p:cNvSpPr>
            <a:spLocks noGrp="1"/>
          </p:cNvSpPr>
          <p:nvPr>
            <p:ph type="ftr" sz="quarter" idx="12"/>
          </p:nvPr>
        </p:nvSpPr>
        <p:spPr>
          <a:xfrm>
            <a:off x="0" y="8839014"/>
            <a:ext cx="6317933" cy="465296"/>
          </a:xfrm>
          <a:prstGeom prst="rect">
            <a:avLst/>
          </a:prstGeom>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a:xfrm>
            <a:off x="6317932" y="8839014"/>
            <a:ext cx="700368" cy="465296"/>
          </a:xfrm>
          <a:prstGeom prst="rect">
            <a:avLst/>
          </a:prstGeom>
        </p:spPr>
        <p:txBody>
          <a:bodyPr/>
          <a:lstStyle/>
          <a:p>
            <a:fld id="{EC87E0CF-87F6-4B58-B8B8-DCAB2DAAF3CA}"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993" y="4420315"/>
            <a:ext cx="5615940" cy="4187666"/>
          </a:xfrm>
          <a:prstGeom prst="rect">
            <a:avLst/>
          </a:prstGeom>
        </p:spPr>
        <p:txBody>
          <a:bodyPr>
            <a:normAutofit/>
          </a:bodyPr>
          <a:lstStyle/>
          <a:p>
            <a:endParaRPr lang="en-US" dirty="0"/>
          </a:p>
        </p:txBody>
      </p:sp>
      <p:sp>
        <p:nvSpPr>
          <p:cNvPr id="4" name="Header Placeholder 3"/>
          <p:cNvSpPr>
            <a:spLocks noGrp="1"/>
          </p:cNvSpPr>
          <p:nvPr>
            <p:ph type="hdr" sz="quarter" idx="10"/>
          </p:nvPr>
        </p:nvSpPr>
        <p:spPr>
          <a:xfrm>
            <a:off x="1" y="0"/>
            <a:ext cx="3041967" cy="465296"/>
          </a:xfrm>
          <a:prstGeom prst="rect">
            <a:avLst/>
          </a:prstGeom>
        </p:spPr>
        <p:txBody>
          <a:bodyPr/>
          <a:lstStyle/>
          <a:p>
            <a:endParaRPr lang="en-US" dirty="0"/>
          </a:p>
        </p:txBody>
      </p:sp>
      <p:sp>
        <p:nvSpPr>
          <p:cNvPr id="5" name="Date Placeholder 4"/>
          <p:cNvSpPr>
            <a:spLocks noGrp="1"/>
          </p:cNvSpPr>
          <p:nvPr>
            <p:ph type="dt" idx="11"/>
          </p:nvPr>
        </p:nvSpPr>
        <p:spPr>
          <a:xfrm>
            <a:off x="3976334" y="0"/>
            <a:ext cx="3041967" cy="465296"/>
          </a:xfrm>
          <a:prstGeom prst="rect">
            <a:avLst/>
          </a:prstGeom>
        </p:spPr>
        <p:txBody>
          <a:bodyPr/>
          <a:lstStyle/>
          <a:p>
            <a:fld id="{81331B57-0BE5-4F82-AA58-76F53EFF3ADA}" type="datetime8">
              <a:rPr lang="en-US" smtClean="0"/>
              <a:pPr/>
              <a:t>11/12/2009 9:47 AM</a:t>
            </a:fld>
            <a:endParaRPr lang="en-US"/>
          </a:p>
        </p:txBody>
      </p:sp>
      <p:sp>
        <p:nvSpPr>
          <p:cNvPr id="6" name="Footer Placeholder 5"/>
          <p:cNvSpPr>
            <a:spLocks noGrp="1"/>
          </p:cNvSpPr>
          <p:nvPr>
            <p:ph type="ftr" sz="quarter" idx="12"/>
          </p:nvPr>
        </p:nvSpPr>
        <p:spPr>
          <a:xfrm>
            <a:off x="0" y="8839014"/>
            <a:ext cx="6317933" cy="465296"/>
          </a:xfrm>
          <a:prstGeom prst="rect">
            <a:avLst/>
          </a:prstGeom>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a:xfrm>
            <a:off x="6317932" y="8839014"/>
            <a:ext cx="700368" cy="465296"/>
          </a:xfrm>
          <a:prstGeom prst="rect">
            <a:avLst/>
          </a:prstGeom>
        </p:spPr>
        <p:txBody>
          <a:bodyPr/>
          <a:lstStyle/>
          <a:p>
            <a:fld id="{EC87E0CF-87F6-4B58-B8B8-DCAB2DAAF3CA}"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NO BA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3.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image" Target="../media/image2.png"/><Relationship Id="rId2" Type="http://schemas.openxmlformats.org/officeDocument/2006/relationships/slideLayout" Target="../slideLayouts/slideLayout15.xml"/><Relationship Id="rId16" Type="http://schemas.openxmlformats.org/officeDocument/2006/relationships/image" Target="../media/image1.jpe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heme" Target="../theme/them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2" r:id="rId1"/>
    <p:sldLayoutId id="2147483694" r:id="rId2"/>
    <p:sldLayoutId id="2147483695" r:id="rId3"/>
    <p:sldLayoutId id="2147483697" r:id="rId4"/>
    <p:sldLayoutId id="2147483700" r:id="rId5"/>
    <p:sldLayoutId id="2147483727" r:id="rId6"/>
    <p:sldLayoutId id="2147483701" r:id="rId7"/>
    <p:sldLayoutId id="2147483698" r:id="rId8"/>
    <p:sldLayoutId id="2147483699" r:id="rId9"/>
    <p:sldLayoutId id="2147483725" r:id="rId10"/>
    <p:sldLayoutId id="2147483728" r:id="rId11"/>
    <p:sldLayoutId id="2147483729" r:id="rId12"/>
    <p:sldLayoutId id="2147483730" r:id="rId13"/>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7"/>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4" r:id="rId12"/>
    <p:sldLayoutId id="2147483745" r:id="rId13"/>
    <p:sldLayoutId id="2147483746" r:id="rId14"/>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7"/>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8"/>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0.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20.xml"/><Relationship Id="rId5" Type="http://schemas.openxmlformats.org/officeDocument/2006/relationships/image" Target="../media/image22.pn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20.xml"/><Relationship Id="rId5" Type="http://schemas.openxmlformats.org/officeDocument/2006/relationships/image" Target="../media/image25.png"/><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20.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20.xml"/><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20.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17.xml"/><Relationship Id="rId6" Type="http://schemas.openxmlformats.org/officeDocument/2006/relationships/image" Target="../media/image32.png"/><Relationship Id="rId5" Type="http://schemas.openxmlformats.org/officeDocument/2006/relationships/image" Target="../media/image18.png"/><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6.xml"/><Relationship Id="rId1" Type="http://schemas.openxmlformats.org/officeDocument/2006/relationships/slideLayout" Target="../slideLayouts/slideLayout17.xml"/><Relationship Id="rId4" Type="http://schemas.openxmlformats.org/officeDocument/2006/relationships/image" Target="../media/image36.png"/></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7.xml"/><Relationship Id="rId1" Type="http://schemas.openxmlformats.org/officeDocument/2006/relationships/tags" Target="../tags/tag1.xml"/><Relationship Id="rId5" Type="http://schemas.openxmlformats.org/officeDocument/2006/relationships/image" Target="../media/image38.png"/><Relationship Id="rId4" Type="http://schemas.openxmlformats.org/officeDocument/2006/relationships/image" Target="../media/image37.png"/></Relationships>
</file>

<file path=ppt/slides/_rels/slide2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9.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1.xml"/><Relationship Id="rId1" Type="http://schemas.openxmlformats.org/officeDocument/2006/relationships/slideLayout" Target="../slideLayouts/slideLayout16.xml"/><Relationship Id="rId4" Type="http://schemas.openxmlformats.org/officeDocument/2006/relationships/image" Target="../media/image41.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7" Type="http://schemas.openxmlformats.org/officeDocument/2006/relationships/image" Target="../media/image44.wmf"/><Relationship Id="rId2" Type="http://schemas.openxmlformats.org/officeDocument/2006/relationships/slideLayout" Target="../slideLayouts/slideLayout20.xml"/><Relationship Id="rId1" Type="http://schemas.openxmlformats.org/officeDocument/2006/relationships/vmlDrawing" Target="../drawings/vmlDrawing1.vml"/><Relationship Id="rId6" Type="http://schemas.openxmlformats.org/officeDocument/2006/relationships/image" Target="../media/image13.png"/><Relationship Id="rId5" Type="http://schemas.openxmlformats.org/officeDocument/2006/relationships/oleObject" Target="../embeddings/oleObject1.bin"/><Relationship Id="rId4" Type="http://schemas.openxmlformats.org/officeDocument/2006/relationships/image" Target="../media/image43.png"/></Relationships>
</file>

<file path=ppt/slides/_rels/slide36.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36.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40.xml"/><Relationship Id="rId1" Type="http://schemas.openxmlformats.org/officeDocument/2006/relationships/slideLayout" Target="../slideLayouts/slideLayout17.xml"/><Relationship Id="rId4" Type="http://schemas.openxmlformats.org/officeDocument/2006/relationships/image" Target="../media/image47.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5.xml"/></Relationships>
</file>

<file path=ppt/slides/_rels/slide43.xml.rels><?xml version="1.0" encoding="UTF-8" standalone="yes"?>
<Relationships xmlns="http://schemas.openxmlformats.org/package/2006/relationships"><Relationship Id="rId8" Type="http://schemas.openxmlformats.org/officeDocument/2006/relationships/hyperlink" Target="https://r2.uctrial.com/register.aspx" TargetMode="External"/><Relationship Id="rId3" Type="http://schemas.openxmlformats.org/officeDocument/2006/relationships/hyperlink" Target="http://www.msteched.com/online/home.aspx" TargetMode="External"/><Relationship Id="rId7" Type="http://schemas.openxmlformats.org/officeDocument/2006/relationships/hyperlink" Target="http://www.microsoft.com/exchange/2010/en/us/try-it.aspx" TargetMode="External"/><Relationship Id="rId2" Type="http://schemas.openxmlformats.org/officeDocument/2006/relationships/notesSlide" Target="../notesSlides/notesSlide43.xml"/><Relationship Id="rId1" Type="http://schemas.openxmlformats.org/officeDocument/2006/relationships/slideLayout" Target="../slideLayouts/slideLayout17.xml"/><Relationship Id="rId6" Type="http://schemas.openxmlformats.org/officeDocument/2006/relationships/hyperlink" Target="http://www.thenewefficiency.com/" TargetMode="External"/><Relationship Id="rId5" Type="http://schemas.openxmlformats.org/officeDocument/2006/relationships/hyperlink" Target="http://technet.microsoft.com/en-us/office/ocs/default.aspx" TargetMode="External"/><Relationship Id="rId4" Type="http://schemas.openxmlformats.org/officeDocument/2006/relationships/hyperlink" Target="http://technet.microsoft.com/en-us/exchange/2010/default.aspx" TargetMode="External"/><Relationship Id="rId9" Type="http://schemas.openxmlformats.org/officeDocument/2006/relationships/image" Target="../media/image48.png"/></Relationships>
</file>

<file path=ppt/slides/_rels/slide44.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49.png"/><Relationship Id="rId7" Type="http://schemas.openxmlformats.org/officeDocument/2006/relationships/image" Target="../media/image51.png"/><Relationship Id="rId12" Type="http://schemas.openxmlformats.org/officeDocument/2006/relationships/image" Target="../media/image54.emf"/><Relationship Id="rId2" Type="http://schemas.openxmlformats.org/officeDocument/2006/relationships/notesSlide" Target="../notesSlides/notesSlide44.xml"/><Relationship Id="rId1" Type="http://schemas.openxmlformats.org/officeDocument/2006/relationships/slideLayout" Target="../slideLayouts/slideLayout20.xml"/><Relationship Id="rId6" Type="http://schemas.openxmlformats.org/officeDocument/2006/relationships/image" Target="../media/image50.png"/><Relationship Id="rId11" Type="http://schemas.openxmlformats.org/officeDocument/2006/relationships/image" Target="../media/image53.png"/><Relationship Id="rId5" Type="http://schemas.openxmlformats.org/officeDocument/2006/relationships/hyperlink" Target="http://microsoft.com/technet" TargetMode="External"/><Relationship Id="rId10" Type="http://schemas.openxmlformats.org/officeDocument/2006/relationships/image" Target="../media/image52.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4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5.xml"/><Relationship Id="rId1" Type="http://schemas.openxmlformats.org/officeDocument/2006/relationships/slideLayout" Target="../slideLayouts/slideLayout2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7.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smtClean="0"/>
              <a:t>Content</a:t>
            </a:r>
            <a:endParaRPr lang="en-US" dirty="0"/>
          </a:p>
        </p:txBody>
      </p:sp>
      <p:sp>
        <p:nvSpPr>
          <p:cNvPr id="6" name="Text Placeholder 5"/>
          <p:cNvSpPr>
            <a:spLocks noGrp="1"/>
          </p:cNvSpPr>
          <p:nvPr>
            <p:ph type="body" sz="quarter" idx="10"/>
          </p:nvPr>
        </p:nvSpPr>
        <p:spPr/>
        <p:txBody>
          <a:bodyPr/>
          <a:lstStyle/>
          <a:p>
            <a:r>
              <a:rPr lang="en-US" dirty="0" smtClean="0">
                <a:solidFill>
                  <a:schemeClr val="tx1">
                    <a:lumMod val="75000"/>
                  </a:schemeClr>
                </a:solidFill>
              </a:rPr>
              <a:t>Introduction</a:t>
            </a:r>
          </a:p>
          <a:p>
            <a:r>
              <a:rPr lang="en-US" dirty="0" smtClean="0">
                <a:solidFill>
                  <a:schemeClr val="tx1">
                    <a:lumMod val="75000"/>
                  </a:schemeClr>
                </a:solidFill>
              </a:rPr>
              <a:t>Exchange Management Console (EMC)</a:t>
            </a:r>
          </a:p>
          <a:p>
            <a:r>
              <a:rPr lang="en-US" dirty="0" smtClean="0"/>
              <a:t>Exchange Control Panel (ECP)</a:t>
            </a:r>
          </a:p>
          <a:p>
            <a:r>
              <a:rPr lang="en-US" dirty="0" smtClean="0"/>
              <a:t>Role Based Access Control (RBAC)</a:t>
            </a:r>
          </a:p>
          <a:p>
            <a:r>
              <a:rPr lang="en-US" dirty="0" smtClean="0"/>
              <a:t>Remote PowerShell</a:t>
            </a:r>
          </a:p>
          <a:p>
            <a:r>
              <a:rPr lang="nl-BE" dirty="0"/>
              <a:t>Monitoring</a:t>
            </a:r>
            <a:endParaRPr lang="en-US" dirty="0"/>
          </a:p>
          <a:p>
            <a:pPr marL="0" indent="0">
              <a:buNone/>
            </a:pPr>
            <a:endParaRPr lang="en-US" dirty="0" smtClean="0"/>
          </a:p>
          <a:p>
            <a:pPr marL="0" indent="0">
              <a:buNone/>
            </a:pPr>
            <a:endParaRPr lang="en-US"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Exchange Control Panel (ECP)</a:t>
            </a:r>
            <a:br>
              <a:rPr lang="en-US" dirty="0" smtClean="0"/>
            </a:br>
            <a:r>
              <a:rPr lang="en-US" sz="3600" dirty="0" smtClean="0">
                <a:solidFill>
                  <a:schemeClr val="tx2"/>
                </a:solidFill>
              </a:rPr>
              <a:t>What is it?</a:t>
            </a:r>
            <a:endParaRPr lang="en-US" sz="3600" dirty="0">
              <a:solidFill>
                <a:schemeClr val="tx2"/>
              </a:solidFill>
            </a:endParaRPr>
          </a:p>
        </p:txBody>
      </p:sp>
      <p:sp>
        <p:nvSpPr>
          <p:cNvPr id="3" name="Text Placeholder 2"/>
          <p:cNvSpPr>
            <a:spLocks noGrp="1"/>
          </p:cNvSpPr>
          <p:nvPr>
            <p:ph idx="1"/>
          </p:nvPr>
        </p:nvSpPr>
        <p:spPr/>
        <p:txBody>
          <a:bodyPr/>
          <a:lstStyle/>
          <a:p>
            <a:r>
              <a:rPr lang="en-US" dirty="0" smtClean="0"/>
              <a:t>A browser based Management client for end users, administrators, and specialists</a:t>
            </a:r>
          </a:p>
          <a:p>
            <a:r>
              <a:rPr lang="en-US" dirty="0" smtClean="0"/>
              <a:t>Accessible directly via URL, OWA &amp; </a:t>
            </a:r>
            <a:br>
              <a:rPr lang="en-US" dirty="0" smtClean="0"/>
            </a:br>
            <a:r>
              <a:rPr lang="en-US" dirty="0" smtClean="0"/>
              <a:t>Outlook 2010</a:t>
            </a:r>
          </a:p>
          <a:p>
            <a:r>
              <a:rPr lang="en-US" dirty="0" smtClean="0"/>
              <a:t>Deployed as a part of the Client Access </a:t>
            </a:r>
            <a:br>
              <a:rPr lang="en-US" dirty="0" smtClean="0"/>
            </a:br>
            <a:r>
              <a:rPr lang="en-US" dirty="0" smtClean="0"/>
              <a:t>Server role</a:t>
            </a:r>
          </a:p>
          <a:p>
            <a:r>
              <a:rPr lang="en-US" dirty="0" smtClean="0"/>
              <a:t>Simplified user experience for common management tasks</a:t>
            </a:r>
          </a:p>
          <a:p>
            <a:r>
              <a:rPr lang="en-US" dirty="0" smtClean="0"/>
              <a:t>RBAC aware</a:t>
            </a:r>
          </a:p>
          <a:p>
            <a:endParaRPr lang="en-US" dirty="0" smtClean="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ECP Architecture Overview</a:t>
            </a:r>
            <a:endParaRPr lang="en-US" dirty="0"/>
          </a:p>
        </p:txBody>
      </p:sp>
      <p:sp>
        <p:nvSpPr>
          <p:cNvPr id="3" name="Content Placeholder 2"/>
          <p:cNvSpPr>
            <a:spLocks noGrp="1"/>
          </p:cNvSpPr>
          <p:nvPr>
            <p:ph idx="1"/>
          </p:nvPr>
        </p:nvSpPr>
        <p:spPr/>
        <p:txBody>
          <a:bodyPr/>
          <a:lstStyle/>
          <a:p>
            <a:r>
              <a:rPr lang="en-US" sz="2000" dirty="0" smtClean="0"/>
              <a:t>High Level View</a:t>
            </a:r>
          </a:p>
          <a:p>
            <a:pPr lvl="1"/>
            <a:r>
              <a:rPr lang="en-US" sz="2000" dirty="0" smtClean="0"/>
              <a:t>AJAX-based</a:t>
            </a:r>
          </a:p>
          <a:p>
            <a:pPr lvl="1"/>
            <a:r>
              <a:rPr lang="en-US" sz="2000" dirty="0" smtClean="0"/>
              <a:t>Shares some code with OWA, but two </a:t>
            </a:r>
            <a:br>
              <a:rPr lang="en-US" sz="2000" dirty="0" smtClean="0"/>
            </a:br>
            <a:r>
              <a:rPr lang="en-US" sz="2000" dirty="0" smtClean="0"/>
              <a:t>separate applications</a:t>
            </a:r>
          </a:p>
          <a:p>
            <a:pPr lvl="1"/>
            <a:r>
              <a:rPr lang="en-US" sz="2000" dirty="0" smtClean="0"/>
              <a:t>Deployed on Client Access Server</a:t>
            </a:r>
          </a:p>
          <a:p>
            <a:pPr lvl="1"/>
            <a:r>
              <a:rPr lang="en-US" sz="2000" dirty="0" smtClean="0"/>
              <a:t>ECP </a:t>
            </a:r>
            <a:r>
              <a:rPr lang="en-US" sz="2000" dirty="0" smtClean="0">
                <a:sym typeface="Wingdings" pitchFamily="2" charset="2"/>
              </a:rPr>
              <a:t> </a:t>
            </a:r>
            <a:r>
              <a:rPr lang="en-US" sz="2000" dirty="0" err="1" smtClean="0">
                <a:sym typeface="Wingdings" pitchFamily="2" charset="2"/>
              </a:rPr>
              <a:t>ASP.Net</a:t>
            </a:r>
            <a:r>
              <a:rPr lang="en-US" sz="2000" dirty="0" smtClean="0">
                <a:sym typeface="Wingdings" pitchFamily="2" charset="2"/>
              </a:rPr>
              <a:t>  RBAC  </a:t>
            </a:r>
            <a:r>
              <a:rPr lang="en-US" sz="2000" dirty="0" err="1" smtClean="0">
                <a:sym typeface="Wingdings" pitchFamily="2" charset="2"/>
              </a:rPr>
              <a:t>PowerShell</a:t>
            </a:r>
            <a:endParaRPr lang="en-US" sz="2000" dirty="0" smtClean="0">
              <a:sym typeface="Wingdings" pitchFamily="2" charset="2"/>
            </a:endParaRPr>
          </a:p>
          <a:p>
            <a:pPr lvl="1"/>
            <a:r>
              <a:rPr lang="en-US" sz="2000" dirty="0" smtClean="0"/>
              <a:t>Authentication</a:t>
            </a:r>
          </a:p>
          <a:p>
            <a:pPr lvl="2"/>
            <a:r>
              <a:rPr lang="en-US" sz="2000" dirty="0" smtClean="0"/>
              <a:t>Windows Integrated, Basic, Forms Based </a:t>
            </a:r>
          </a:p>
          <a:p>
            <a:pPr lvl="1"/>
            <a:endParaRPr lang="en-US" dirty="0" smtClean="0"/>
          </a:p>
          <a:p>
            <a:r>
              <a:rPr lang="en-US" sz="2000" dirty="0" smtClean="0"/>
              <a:t>Browser support - Same as OWA</a:t>
            </a:r>
          </a:p>
          <a:p>
            <a:pPr lvl="1"/>
            <a:r>
              <a:rPr lang="en-US" sz="2000" dirty="0" smtClean="0"/>
              <a:t>IE</a:t>
            </a:r>
          </a:p>
          <a:p>
            <a:pPr lvl="1"/>
            <a:r>
              <a:rPr lang="en-US" sz="2000" dirty="0" smtClean="0"/>
              <a:t>Firefox</a:t>
            </a:r>
          </a:p>
          <a:p>
            <a:pPr lvl="1"/>
            <a:r>
              <a:rPr lang="en-US" sz="2000" dirty="0" smtClean="0"/>
              <a:t>Safari</a:t>
            </a:r>
          </a:p>
          <a:p>
            <a:pPr lvl="1"/>
            <a:endParaRPr lang="en-US" dirty="0" smtClean="0"/>
          </a:p>
          <a:p>
            <a:endParaRPr lang="en-US" dirty="0" smtClean="0"/>
          </a:p>
        </p:txBody>
      </p:sp>
      <p:grpSp>
        <p:nvGrpSpPr>
          <p:cNvPr id="4" name="Group 15"/>
          <p:cNvGrpSpPr/>
          <p:nvPr/>
        </p:nvGrpSpPr>
        <p:grpSpPr>
          <a:xfrm>
            <a:off x="6248400" y="1447800"/>
            <a:ext cx="2438400" cy="4495800"/>
            <a:chOff x="6400800" y="1524000"/>
            <a:chExt cx="2438400" cy="4495800"/>
          </a:xfrm>
        </p:grpSpPr>
        <p:sp>
          <p:nvSpPr>
            <p:cNvPr id="7" name="Rectangle 6"/>
            <p:cNvSpPr/>
            <p:nvPr/>
          </p:nvSpPr>
          <p:spPr bwMode="auto">
            <a:xfrm>
              <a:off x="6400800" y="1524000"/>
              <a:ext cx="2438400" cy="1219200"/>
            </a:xfrm>
            <a:prstGeom prst="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r" defTabSz="914099" fontAlgn="base">
                <a:spcBef>
                  <a:spcPct val="0"/>
                </a:spcBef>
                <a:spcAft>
                  <a:spcPct val="0"/>
                </a:spcAft>
              </a:pPr>
              <a:endParaRPr lang="en-US" sz="12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a:p>
              <a:pPr algn="r" defTabSz="914099" fontAlgn="base">
                <a:spcBef>
                  <a:spcPct val="0"/>
                </a:spcBef>
                <a:spcAft>
                  <a:spcPct val="0"/>
                </a:spcAft>
              </a:pPr>
              <a:endParaRPr lang="en-US" sz="12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a:p>
              <a:pPr algn="r" defTabSz="914099" fontAlgn="base">
                <a:spcBef>
                  <a:spcPct val="0"/>
                </a:spcBef>
                <a:spcAft>
                  <a:spcPct val="0"/>
                </a:spcAft>
              </a:pPr>
              <a:endParaRPr lang="en-US" sz="12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a:p>
              <a:pPr algn="r" defTabSz="914099" fontAlgn="base">
                <a:spcBef>
                  <a:spcPct val="0"/>
                </a:spcBef>
                <a:spcAft>
                  <a:spcPct val="0"/>
                </a:spcAft>
              </a:pPr>
              <a:endParaRPr lang="en-US" sz="12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a:p>
              <a:pPr algn="r" defTabSz="914099" fontAlgn="base">
                <a:spcBef>
                  <a:spcPct val="0"/>
                </a:spcBef>
                <a:spcAft>
                  <a:spcPct val="0"/>
                </a:spcAft>
              </a:pPr>
              <a:endParaRPr lang="en-US" sz="12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a:p>
              <a:pPr algn="r" defTabSz="914099" fontAlgn="base">
                <a:spcBef>
                  <a:spcPct val="0"/>
                </a:spcBef>
                <a:spcAft>
                  <a:spcPct val="0"/>
                </a:spcAft>
              </a:pPr>
              <a:r>
                <a:rPr lang="en-US" sz="12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rPr>
                <a:t>Web Browser</a:t>
              </a:r>
            </a:p>
          </p:txBody>
        </p:sp>
        <p:sp>
          <p:nvSpPr>
            <p:cNvPr id="5" name="Rectangle 4"/>
            <p:cNvSpPr/>
            <p:nvPr/>
          </p:nvSpPr>
          <p:spPr bwMode="auto">
            <a:xfrm>
              <a:off x="6705600" y="1676400"/>
              <a:ext cx="1676400" cy="381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rPr>
                <a:t>ECP Client Library</a:t>
              </a:r>
            </a:p>
          </p:txBody>
        </p:sp>
        <p:sp>
          <p:nvSpPr>
            <p:cNvPr id="6" name="Rectangle 5"/>
            <p:cNvSpPr/>
            <p:nvPr/>
          </p:nvSpPr>
          <p:spPr bwMode="auto">
            <a:xfrm>
              <a:off x="6705600" y="2057400"/>
              <a:ext cx="1676400" cy="38100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rPr>
                <a:t>AJAX</a:t>
              </a:r>
            </a:p>
          </p:txBody>
        </p:sp>
        <p:sp>
          <p:nvSpPr>
            <p:cNvPr id="8" name="Rectangle 7"/>
            <p:cNvSpPr/>
            <p:nvPr/>
          </p:nvSpPr>
          <p:spPr bwMode="auto">
            <a:xfrm>
              <a:off x="6400800" y="2895600"/>
              <a:ext cx="2438400" cy="3124200"/>
            </a:xfrm>
            <a:prstGeom prst="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r" defTabSz="914099" fontAlgn="base">
                <a:spcBef>
                  <a:spcPct val="0"/>
                </a:spcBef>
                <a:spcAft>
                  <a:spcPct val="0"/>
                </a:spcAft>
              </a:pPr>
              <a:endParaRPr lang="en-US" sz="12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a:p>
              <a:pPr algn="r" defTabSz="914099" fontAlgn="base">
                <a:spcBef>
                  <a:spcPct val="0"/>
                </a:spcBef>
                <a:spcAft>
                  <a:spcPct val="0"/>
                </a:spcAft>
              </a:pPr>
              <a:endParaRPr lang="en-US" sz="12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a:p>
              <a:pPr algn="r" defTabSz="914099" fontAlgn="base">
                <a:spcBef>
                  <a:spcPct val="0"/>
                </a:spcBef>
                <a:spcAft>
                  <a:spcPct val="0"/>
                </a:spcAft>
              </a:pPr>
              <a:endParaRPr lang="en-US" sz="12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a:p>
              <a:pPr algn="r" defTabSz="914099" fontAlgn="base">
                <a:spcBef>
                  <a:spcPct val="0"/>
                </a:spcBef>
                <a:spcAft>
                  <a:spcPct val="0"/>
                </a:spcAft>
              </a:pPr>
              <a:endParaRPr lang="en-US" sz="12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a:p>
              <a:pPr algn="r" defTabSz="914099" fontAlgn="base">
                <a:spcBef>
                  <a:spcPct val="0"/>
                </a:spcBef>
                <a:spcAft>
                  <a:spcPct val="0"/>
                </a:spcAft>
              </a:pPr>
              <a:endParaRPr lang="en-US" sz="12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a:p>
              <a:pPr algn="r" defTabSz="914099" fontAlgn="base">
                <a:spcBef>
                  <a:spcPct val="0"/>
                </a:spcBef>
                <a:spcAft>
                  <a:spcPct val="0"/>
                </a:spcAft>
              </a:pPr>
              <a:endParaRPr lang="en-US" sz="12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a:p>
              <a:pPr algn="r" defTabSz="914099" fontAlgn="base">
                <a:spcBef>
                  <a:spcPct val="0"/>
                </a:spcBef>
                <a:spcAft>
                  <a:spcPct val="0"/>
                </a:spcAft>
              </a:pPr>
              <a:endParaRPr lang="en-US" sz="12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a:p>
              <a:pPr algn="r" defTabSz="914099" fontAlgn="base">
                <a:spcBef>
                  <a:spcPct val="0"/>
                </a:spcBef>
                <a:spcAft>
                  <a:spcPct val="0"/>
                </a:spcAft>
              </a:pPr>
              <a:endParaRPr lang="en-US" sz="12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a:p>
              <a:pPr algn="r" defTabSz="914099" fontAlgn="base">
                <a:spcBef>
                  <a:spcPct val="0"/>
                </a:spcBef>
                <a:spcAft>
                  <a:spcPct val="0"/>
                </a:spcAft>
              </a:pPr>
              <a:endParaRPr lang="en-US" sz="12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a:p>
              <a:pPr algn="r" defTabSz="914099" fontAlgn="base">
                <a:spcBef>
                  <a:spcPct val="0"/>
                </a:spcBef>
                <a:spcAft>
                  <a:spcPct val="0"/>
                </a:spcAft>
              </a:pPr>
              <a:endParaRPr lang="en-US" sz="12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a:p>
              <a:pPr algn="r" defTabSz="914099" fontAlgn="base">
                <a:spcBef>
                  <a:spcPct val="0"/>
                </a:spcBef>
                <a:spcAft>
                  <a:spcPct val="0"/>
                </a:spcAft>
              </a:pPr>
              <a:endParaRPr lang="en-US" sz="12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a:p>
              <a:pPr algn="r" defTabSz="914099" fontAlgn="base">
                <a:spcBef>
                  <a:spcPct val="0"/>
                </a:spcBef>
                <a:spcAft>
                  <a:spcPct val="0"/>
                </a:spcAft>
              </a:pPr>
              <a:endParaRPr lang="en-US" sz="12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a:p>
              <a:pPr algn="r" defTabSz="914099" fontAlgn="base">
                <a:spcBef>
                  <a:spcPct val="0"/>
                </a:spcBef>
                <a:spcAft>
                  <a:spcPct val="0"/>
                </a:spcAft>
              </a:pPr>
              <a:endParaRPr lang="en-US" sz="12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a:p>
              <a:pPr algn="r" defTabSz="914099" fontAlgn="base">
                <a:spcBef>
                  <a:spcPct val="0"/>
                </a:spcBef>
                <a:spcAft>
                  <a:spcPct val="0"/>
                </a:spcAft>
              </a:pPr>
              <a:endParaRPr lang="en-US" sz="12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a:p>
              <a:pPr algn="r" defTabSz="914099" fontAlgn="base">
                <a:spcBef>
                  <a:spcPct val="0"/>
                </a:spcBef>
                <a:spcAft>
                  <a:spcPct val="0"/>
                </a:spcAft>
              </a:pPr>
              <a:endParaRPr lang="en-US" sz="12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a:p>
              <a:pPr defTabSz="914099" fontAlgn="base">
                <a:spcBef>
                  <a:spcPct val="0"/>
                </a:spcBef>
                <a:spcAft>
                  <a:spcPct val="0"/>
                </a:spcAft>
              </a:pPr>
              <a:r>
                <a:rPr lang="en-US" sz="1200" dirty="0" smtClean="0">
                  <a:solidFill>
                    <a:schemeClr val="tx1"/>
                  </a:solidFill>
                  <a:effectLst>
                    <a:outerShdw blurRad="38100" dist="38100" dir="2700000" algn="tl">
                      <a:srgbClr val="000000">
                        <a:alpha val="43137"/>
                      </a:srgbClr>
                    </a:outerShdw>
                  </a:effectLst>
                  <a:latin typeface="Segoe" pitchFamily="34" charset="0"/>
                </a:rPr>
                <a:t>Client Access Server</a:t>
              </a:r>
            </a:p>
          </p:txBody>
        </p:sp>
        <p:sp>
          <p:nvSpPr>
            <p:cNvPr id="9" name="Rectangle 8"/>
            <p:cNvSpPr/>
            <p:nvPr/>
          </p:nvSpPr>
          <p:spPr bwMode="auto">
            <a:xfrm>
              <a:off x="6705600" y="3048000"/>
              <a:ext cx="1676400" cy="38100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rPr>
                <a:t>HTTP.SYS (IIS)</a:t>
              </a:r>
            </a:p>
          </p:txBody>
        </p:sp>
        <p:sp>
          <p:nvSpPr>
            <p:cNvPr id="10" name="Rectangle 9"/>
            <p:cNvSpPr/>
            <p:nvPr/>
          </p:nvSpPr>
          <p:spPr bwMode="auto">
            <a:xfrm>
              <a:off x="6705600" y="3429000"/>
              <a:ext cx="1676400" cy="381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dirty="0" err="1"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rPr>
                <a:t>LiveId</a:t>
              </a:r>
              <a:r>
                <a:rPr lang="en-US" sz="12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rPr>
                <a:t>/FBA Auth</a:t>
              </a:r>
            </a:p>
          </p:txBody>
        </p:sp>
        <p:sp>
          <p:nvSpPr>
            <p:cNvPr id="11" name="Rectangle 10"/>
            <p:cNvSpPr/>
            <p:nvPr/>
          </p:nvSpPr>
          <p:spPr bwMode="auto">
            <a:xfrm>
              <a:off x="6705600" y="4876800"/>
              <a:ext cx="1676400" cy="38100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dirty="0" err="1"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rPr>
                <a:t>PowerShell</a:t>
              </a:r>
              <a:endParaRPr lang="en-US" sz="12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p:txBody>
        </p:sp>
        <p:sp>
          <p:nvSpPr>
            <p:cNvPr id="12" name="Rectangle 11"/>
            <p:cNvSpPr/>
            <p:nvPr/>
          </p:nvSpPr>
          <p:spPr bwMode="auto">
            <a:xfrm>
              <a:off x="6705600" y="5257800"/>
              <a:ext cx="1676400" cy="381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rPr>
                <a:t>Exchange </a:t>
              </a:r>
              <a:r>
                <a:rPr lang="en-US" sz="1200" dirty="0" err="1"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rPr>
                <a:t>Cmdlets</a:t>
              </a:r>
              <a:endParaRPr lang="en-US" sz="12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p:txBody>
        </p:sp>
        <p:sp>
          <p:nvSpPr>
            <p:cNvPr id="14" name="Rectangle 13"/>
            <p:cNvSpPr/>
            <p:nvPr/>
          </p:nvSpPr>
          <p:spPr bwMode="auto">
            <a:xfrm>
              <a:off x="6705600" y="4495800"/>
              <a:ext cx="1676400" cy="381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rPr>
                <a:t>RBAC</a:t>
              </a:r>
            </a:p>
          </p:txBody>
        </p:sp>
        <p:sp>
          <p:nvSpPr>
            <p:cNvPr id="15" name="Rectangle 14"/>
            <p:cNvSpPr/>
            <p:nvPr/>
          </p:nvSpPr>
          <p:spPr bwMode="auto">
            <a:xfrm>
              <a:off x="6705600" y="4114800"/>
              <a:ext cx="1676400" cy="381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rPr>
                <a:t>ECP Server Library</a:t>
              </a:r>
            </a:p>
          </p:txBody>
        </p:sp>
      </p:grpSp>
      <p:pic>
        <p:nvPicPr>
          <p:cNvPr id="16" name="Picture 4" descr="http://www.mozilla.com/img/press/firefox-logo.png"/>
          <p:cNvPicPr>
            <a:picLocks noChangeAspect="1" noChangeArrowheads="1"/>
          </p:cNvPicPr>
          <p:nvPr/>
        </p:nvPicPr>
        <p:blipFill>
          <a:blip r:embed="rId3" cstate="print"/>
          <a:srcRect l="14130" t="13098" r="12826" b="14511"/>
          <a:stretch>
            <a:fillRect/>
          </a:stretch>
        </p:blipFill>
        <p:spPr bwMode="auto">
          <a:xfrm>
            <a:off x="5181600" y="4648200"/>
            <a:ext cx="677297" cy="671249"/>
          </a:xfrm>
          <a:prstGeom prst="rect">
            <a:avLst/>
          </a:prstGeom>
          <a:noFill/>
        </p:spPr>
      </p:pic>
      <p:pic>
        <p:nvPicPr>
          <p:cNvPr id="17" name="Picture 6" descr="http://blog.tice.de/a_icons/icons/512%20Safari%20Leopard.png"/>
          <p:cNvPicPr>
            <a:picLocks noChangeAspect="1" noChangeArrowheads="1"/>
          </p:cNvPicPr>
          <p:nvPr/>
        </p:nvPicPr>
        <p:blipFill>
          <a:blip r:embed="rId4" cstate="print"/>
          <a:srcRect/>
          <a:stretch>
            <a:fillRect/>
          </a:stretch>
        </p:blipFill>
        <p:spPr bwMode="auto">
          <a:xfrm>
            <a:off x="4419600" y="5105400"/>
            <a:ext cx="723256" cy="723256"/>
          </a:xfrm>
          <a:prstGeom prst="rect">
            <a:avLst/>
          </a:prstGeom>
          <a:noFill/>
        </p:spPr>
      </p:pic>
      <p:pic>
        <p:nvPicPr>
          <p:cNvPr id="18" name="Picture 7" descr="\\eventsql\dvd\Online_ART\DVD_ART34\Logos\Internet Explorer 7\IE Internet Explorer 7 logo bug.png"/>
          <p:cNvPicPr>
            <a:picLocks noChangeAspect="1" noChangeArrowheads="1"/>
          </p:cNvPicPr>
          <p:nvPr/>
        </p:nvPicPr>
        <p:blipFill>
          <a:blip r:embed="rId5" cstate="print"/>
          <a:srcRect/>
          <a:stretch>
            <a:fillRect/>
          </a:stretch>
        </p:blipFill>
        <p:spPr bwMode="auto">
          <a:xfrm>
            <a:off x="4267200" y="4267200"/>
            <a:ext cx="695439" cy="668818"/>
          </a:xfrm>
          <a:prstGeom prst="rect">
            <a:avLst/>
          </a:prstGeom>
          <a:noFill/>
        </p:spPr>
      </p:pic>
      <p:pic>
        <p:nvPicPr>
          <p:cNvPr id="19" name="Picture 18" descr="Computer.png"/>
          <p:cNvPicPr>
            <a:picLocks noChangeAspect="1"/>
          </p:cNvPicPr>
          <p:nvPr/>
        </p:nvPicPr>
        <p:blipFill>
          <a:blip r:embed="rId6"/>
          <a:stretch>
            <a:fillRect/>
          </a:stretch>
        </p:blipFill>
        <p:spPr>
          <a:xfrm>
            <a:off x="8001000" y="762000"/>
            <a:ext cx="914400" cy="914400"/>
          </a:xfrm>
          <a:prstGeom prst="rect">
            <a:avLst/>
          </a:prstGeom>
        </p:spPr>
      </p:pic>
      <p:pic>
        <p:nvPicPr>
          <p:cNvPr id="21" name="Picture 20" descr="Server.png"/>
          <p:cNvPicPr>
            <a:picLocks noChangeAspect="1"/>
          </p:cNvPicPr>
          <p:nvPr/>
        </p:nvPicPr>
        <p:blipFill>
          <a:blip r:embed="rId7"/>
          <a:stretch>
            <a:fillRect/>
          </a:stretch>
        </p:blipFill>
        <p:spPr>
          <a:xfrm>
            <a:off x="8383127" y="5334000"/>
            <a:ext cx="760873" cy="1041194"/>
          </a:xfrm>
          <a:prstGeom prst="rect">
            <a:avLst/>
          </a:prstGeom>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Exchange Control Panel</a:t>
            </a:r>
            <a:br>
              <a:rPr lang="en-US" dirty="0" smtClean="0"/>
            </a:br>
            <a:r>
              <a:rPr lang="en-US" sz="3600" dirty="0" smtClean="0">
                <a:solidFill>
                  <a:schemeClr val="tx2"/>
                </a:solidFill>
              </a:rPr>
              <a:t>Who will use it?</a:t>
            </a:r>
            <a:endParaRPr lang="en-US" sz="3600" dirty="0">
              <a:solidFill>
                <a:schemeClr val="tx2"/>
              </a:solidFill>
            </a:endParaRPr>
          </a:p>
        </p:txBody>
      </p:sp>
      <p:sp>
        <p:nvSpPr>
          <p:cNvPr id="3" name="Text Placeholder 2"/>
          <p:cNvSpPr>
            <a:spLocks noGrp="1"/>
          </p:cNvSpPr>
          <p:nvPr>
            <p:ph idx="1"/>
          </p:nvPr>
        </p:nvSpPr>
        <p:spPr/>
        <p:txBody>
          <a:bodyPr/>
          <a:lstStyle/>
          <a:p>
            <a:r>
              <a:rPr lang="en-US" dirty="0" smtClean="0"/>
              <a:t>Specialists and administrators</a:t>
            </a:r>
          </a:p>
          <a:p>
            <a:pPr lvl="1"/>
            <a:r>
              <a:rPr lang="en-US" dirty="0" smtClean="0"/>
              <a:t>Administrators can delegate to specialists e.g. Help Desk Operators, Department Administrator, and </a:t>
            </a:r>
            <a:r>
              <a:rPr lang="en-US" dirty="0" err="1" smtClean="0"/>
              <a:t>eDiscovery</a:t>
            </a:r>
            <a:r>
              <a:rPr lang="en-US" dirty="0" smtClean="0"/>
              <a:t> Administrators</a:t>
            </a:r>
          </a:p>
          <a:p>
            <a:r>
              <a:rPr lang="en-US" dirty="0" smtClean="0"/>
              <a:t>End Users</a:t>
            </a:r>
          </a:p>
          <a:p>
            <a:pPr lvl="1"/>
            <a:r>
              <a:rPr lang="en-US" dirty="0" smtClean="0"/>
              <a:t>Comprehensive self service tools for End Users</a:t>
            </a:r>
          </a:p>
          <a:p>
            <a:r>
              <a:rPr lang="en-US" dirty="0" smtClean="0"/>
              <a:t>Hosted Customers</a:t>
            </a:r>
          </a:p>
          <a:p>
            <a:pPr lvl="1"/>
            <a:r>
              <a:rPr lang="en-US" dirty="0" smtClean="0"/>
              <a:t>Tenant Administrators and Tenant End Users</a:t>
            </a:r>
            <a:endParaRPr lang="en-US"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p:cNvPicPr>
            <a:picLocks noChangeAspect="1" noChangeArrowheads="1"/>
          </p:cNvPicPr>
          <p:nvPr/>
        </p:nvPicPr>
        <p:blipFill>
          <a:blip r:embed="rId3" cstate="print"/>
          <a:srcRect/>
          <a:stretch>
            <a:fillRect/>
          </a:stretch>
        </p:blipFill>
        <p:spPr bwMode="auto">
          <a:xfrm>
            <a:off x="1236611" y="1427912"/>
            <a:ext cx="6489700" cy="4400550"/>
          </a:xfrm>
          <a:prstGeom prst="rect">
            <a:avLst/>
          </a:prstGeom>
          <a:ln>
            <a:noFill/>
          </a:ln>
          <a:effectLst>
            <a:outerShdw blurRad="190500" algn="tl" rotWithShape="0">
              <a:srgbClr val="000000">
                <a:alpha val="70000"/>
              </a:srgbClr>
            </a:outerShdw>
          </a:effectLst>
        </p:spPr>
      </p:pic>
      <p:sp>
        <p:nvSpPr>
          <p:cNvPr id="2" name="Title 1"/>
          <p:cNvSpPr>
            <a:spLocks noGrp="1"/>
          </p:cNvSpPr>
          <p:nvPr>
            <p:ph type="title"/>
          </p:nvPr>
        </p:nvSpPr>
        <p:spPr>
          <a:xfrm>
            <a:off x="457200" y="381000"/>
            <a:ext cx="8382000" cy="553998"/>
          </a:xfrm>
        </p:spPr>
        <p:txBody>
          <a:bodyPr/>
          <a:lstStyle/>
          <a:p>
            <a:r>
              <a:rPr lang="en-US" sz="4000" dirty="0"/>
              <a:t>Exchange Control Panel: User </a:t>
            </a:r>
            <a:r>
              <a:rPr lang="en-US" sz="4000" dirty="0" smtClean="0"/>
              <a:t>View</a:t>
            </a:r>
            <a:endParaRPr lang="en-US" sz="4000" dirty="0"/>
          </a:p>
        </p:txBody>
      </p:sp>
      <p:sp>
        <p:nvSpPr>
          <p:cNvPr id="6" name="Rectangular Callout 5"/>
          <p:cNvSpPr/>
          <p:nvPr/>
        </p:nvSpPr>
        <p:spPr bwMode="auto">
          <a:xfrm>
            <a:off x="697868" y="4264946"/>
            <a:ext cx="1371600" cy="565007"/>
          </a:xfrm>
          <a:prstGeom prst="wedgeRectCallout">
            <a:avLst>
              <a:gd name="adj1" fmla="val -766"/>
              <a:gd name="adj2" fmla="val -140945"/>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36" tIns="45718" rIns="91436" bIns="45718" numCol="1" rtlCol="0" anchor="ctr" anchorCtr="0" compatLnSpc="1">
            <a:prstTxWarp prst="textNoShape">
              <a:avLst/>
            </a:prstTxWarp>
            <a:scene3d>
              <a:camera prst="orthographicFront"/>
              <a:lightRig rig="balanced" dir="t">
                <a:rot lat="0" lon="0" rev="2100000"/>
              </a:lightRig>
            </a:scene3d>
            <a:sp3d prstMaterial="metal">
              <a:contourClr>
                <a:schemeClr val="bg2"/>
              </a:contourClr>
            </a:sp3d>
          </a:bodyPr>
          <a:lstStyle/>
          <a:p>
            <a:pPr algn="ctr" defTabSz="914099" fontAlgn="base">
              <a:spcBef>
                <a:spcPct val="0"/>
              </a:spcBef>
              <a:spcAft>
                <a:spcPct val="0"/>
              </a:spcAft>
            </a:pPr>
            <a:r>
              <a:rPr lang="en-US" b="1" dirty="0" smtClean="0">
                <a:ln w="50800"/>
                <a:solidFill>
                  <a:schemeClr val="tx1"/>
                </a:solidFill>
                <a:cs typeface="Times New Roman" pitchFamily="18" charset="0"/>
              </a:rPr>
              <a:t>Primary Navigation</a:t>
            </a:r>
          </a:p>
        </p:txBody>
      </p:sp>
      <p:sp>
        <p:nvSpPr>
          <p:cNvPr id="8" name="Rectangular Callout 7"/>
          <p:cNvSpPr/>
          <p:nvPr/>
        </p:nvSpPr>
        <p:spPr bwMode="auto">
          <a:xfrm>
            <a:off x="4766107" y="2532236"/>
            <a:ext cx="1371600" cy="565007"/>
          </a:xfrm>
          <a:prstGeom prst="wedgeRectCallout">
            <a:avLst>
              <a:gd name="adj1" fmla="val -101744"/>
              <a:gd name="adj2" fmla="val 17628"/>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36" tIns="45718" rIns="91436" bIns="45718" numCol="1" rtlCol="0" anchor="ctr" anchorCtr="0" compatLnSpc="1">
            <a:prstTxWarp prst="textNoShape">
              <a:avLst/>
            </a:prstTxWarp>
            <a:scene3d>
              <a:camera prst="orthographicFront"/>
              <a:lightRig rig="balanced" dir="t">
                <a:rot lat="0" lon="0" rev="2100000"/>
              </a:lightRig>
            </a:scene3d>
            <a:sp3d prstMaterial="metal">
              <a:contourClr>
                <a:schemeClr val="bg2"/>
              </a:contourClr>
            </a:sp3d>
          </a:bodyPr>
          <a:lstStyle/>
          <a:p>
            <a:pPr algn="ctr" defTabSz="914099" fontAlgn="base">
              <a:spcBef>
                <a:spcPct val="0"/>
              </a:spcBef>
              <a:spcAft>
                <a:spcPct val="0"/>
              </a:spcAft>
            </a:pPr>
            <a:r>
              <a:rPr lang="en-US" b="1" dirty="0" smtClean="0">
                <a:ln w="50800"/>
                <a:solidFill>
                  <a:schemeClr val="tx1"/>
                </a:solidFill>
                <a:cs typeface="Times New Roman" pitchFamily="18" charset="0"/>
              </a:rPr>
              <a:t>Secondary Navigation</a:t>
            </a: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3" cstate="print"/>
          <a:srcRect/>
          <a:stretch>
            <a:fillRect/>
          </a:stretch>
        </p:blipFill>
        <p:spPr bwMode="auto">
          <a:xfrm>
            <a:off x="1105950" y="1274316"/>
            <a:ext cx="6769100" cy="4997450"/>
          </a:xfrm>
          <a:prstGeom prst="rect">
            <a:avLst/>
          </a:prstGeom>
          <a:ln>
            <a:noFill/>
          </a:ln>
          <a:effectLst>
            <a:outerShdw blurRad="190500" algn="tl" rotWithShape="0">
              <a:srgbClr val="000000">
                <a:alpha val="70000"/>
              </a:srgbClr>
            </a:outerShdw>
          </a:effectLst>
        </p:spPr>
      </p:pic>
      <p:sp>
        <p:nvSpPr>
          <p:cNvPr id="2" name="Title 1"/>
          <p:cNvSpPr>
            <a:spLocks noGrp="1"/>
          </p:cNvSpPr>
          <p:nvPr>
            <p:ph type="title"/>
          </p:nvPr>
        </p:nvSpPr>
        <p:spPr>
          <a:xfrm>
            <a:off x="457200" y="381000"/>
            <a:ext cx="8382000" cy="941796"/>
          </a:xfrm>
        </p:spPr>
        <p:txBody>
          <a:bodyPr/>
          <a:lstStyle/>
          <a:p>
            <a:r>
              <a:rPr lang="en-US" sz="4000" dirty="0"/>
              <a:t>Exchange Control Panel: Admin View</a:t>
            </a:r>
            <a:r>
              <a:rPr lang="en-US" dirty="0" smtClean="0">
                <a:solidFill>
                  <a:schemeClr val="tx1"/>
                </a:solidFill>
              </a:rPr>
              <a:t/>
            </a:r>
            <a:br>
              <a:rPr lang="en-US" dirty="0" smtClean="0">
                <a:solidFill>
                  <a:schemeClr val="tx1"/>
                </a:solidFill>
              </a:rPr>
            </a:br>
            <a:endParaRPr sz="2800" i="1" dirty="0">
              <a:solidFill>
                <a:schemeClr val="accent1"/>
              </a:solidFill>
              <a:effectLst>
                <a:outerShdw blurRad="38100" dist="38100" dir="2700000" algn="tl">
                  <a:srgbClr val="000000">
                    <a:alpha val="43137"/>
                  </a:srgbClr>
                </a:outerShdw>
              </a:effectLst>
            </a:endParaRPr>
          </a:p>
        </p:txBody>
      </p:sp>
      <p:sp>
        <p:nvSpPr>
          <p:cNvPr id="6" name="Rectangular Callout 5"/>
          <p:cNvSpPr/>
          <p:nvPr/>
        </p:nvSpPr>
        <p:spPr bwMode="auto">
          <a:xfrm>
            <a:off x="806494" y="3486348"/>
            <a:ext cx="1371600" cy="565007"/>
          </a:xfrm>
          <a:prstGeom prst="wedgeRectCallout">
            <a:avLst>
              <a:gd name="adj1" fmla="val -766"/>
              <a:gd name="adj2" fmla="val -140945"/>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36" tIns="45718" rIns="91436" bIns="45718" numCol="1" rtlCol="0" anchor="ctr" anchorCtr="0" compatLnSpc="1">
            <a:prstTxWarp prst="textNoShape">
              <a:avLst/>
            </a:prstTxWarp>
            <a:scene3d>
              <a:camera prst="orthographicFront"/>
              <a:lightRig rig="balanced" dir="t">
                <a:rot lat="0" lon="0" rev="2100000"/>
              </a:lightRig>
            </a:scene3d>
            <a:sp3d prstMaterial="metal">
              <a:contourClr>
                <a:schemeClr val="bg2"/>
              </a:contourClr>
            </a:sp3d>
          </a:bodyPr>
          <a:lstStyle/>
          <a:p>
            <a:pPr algn="ctr" defTabSz="914099" fontAlgn="base">
              <a:spcBef>
                <a:spcPct val="0"/>
              </a:spcBef>
              <a:spcAft>
                <a:spcPct val="0"/>
              </a:spcAft>
            </a:pPr>
            <a:r>
              <a:rPr lang="en-US" b="1" dirty="0" smtClean="0">
                <a:ln w="50800"/>
                <a:solidFill>
                  <a:schemeClr val="tx1"/>
                </a:solidFill>
                <a:cs typeface="Times New Roman" pitchFamily="18" charset="0"/>
              </a:rPr>
              <a:t>Primary Navigation</a:t>
            </a:r>
          </a:p>
        </p:txBody>
      </p:sp>
      <p:sp>
        <p:nvSpPr>
          <p:cNvPr id="7" name="Rectangular Callout 6"/>
          <p:cNvSpPr/>
          <p:nvPr/>
        </p:nvSpPr>
        <p:spPr bwMode="auto">
          <a:xfrm>
            <a:off x="2486346" y="1663714"/>
            <a:ext cx="1371600" cy="565007"/>
          </a:xfrm>
          <a:prstGeom prst="wedgeRectCallout">
            <a:avLst>
              <a:gd name="adj1" fmla="val -36787"/>
              <a:gd name="adj2" fmla="val 71474"/>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36" tIns="45718" rIns="91436" bIns="45718" numCol="1" rtlCol="0" anchor="ctr" anchorCtr="0" compatLnSpc="1">
            <a:prstTxWarp prst="textNoShape">
              <a:avLst/>
            </a:prstTxWarp>
            <a:scene3d>
              <a:camera prst="orthographicFront"/>
              <a:lightRig rig="balanced" dir="t">
                <a:rot lat="0" lon="0" rev="2100000"/>
              </a:lightRig>
            </a:scene3d>
            <a:sp3d prstMaterial="metal">
              <a:contourClr>
                <a:schemeClr val="bg2"/>
              </a:contourClr>
            </a:sp3d>
          </a:bodyPr>
          <a:lstStyle/>
          <a:p>
            <a:pPr algn="ctr" defTabSz="914099" fontAlgn="base">
              <a:spcBef>
                <a:spcPct val="0"/>
              </a:spcBef>
              <a:spcAft>
                <a:spcPct val="0"/>
              </a:spcAft>
            </a:pPr>
            <a:r>
              <a:rPr lang="en-US" b="1" dirty="0" smtClean="0">
                <a:ln w="50800"/>
                <a:solidFill>
                  <a:schemeClr val="tx1"/>
                </a:solidFill>
                <a:cs typeface="Times New Roman" pitchFamily="18" charset="0"/>
              </a:rPr>
              <a:t>UI Scope Control</a:t>
            </a:r>
          </a:p>
        </p:txBody>
      </p:sp>
      <p:sp>
        <p:nvSpPr>
          <p:cNvPr id="8" name="Rectangular Callout 7"/>
          <p:cNvSpPr/>
          <p:nvPr/>
        </p:nvSpPr>
        <p:spPr bwMode="auto">
          <a:xfrm>
            <a:off x="5662385" y="2342112"/>
            <a:ext cx="1371600" cy="565007"/>
          </a:xfrm>
          <a:prstGeom prst="wedgeRectCallout">
            <a:avLst>
              <a:gd name="adj1" fmla="val -101744"/>
              <a:gd name="adj2" fmla="val 17628"/>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36" tIns="45718" rIns="91436" bIns="45718" numCol="1" rtlCol="0" anchor="ctr" anchorCtr="0" compatLnSpc="1">
            <a:prstTxWarp prst="textNoShape">
              <a:avLst/>
            </a:prstTxWarp>
            <a:scene3d>
              <a:camera prst="orthographicFront"/>
              <a:lightRig rig="balanced" dir="t">
                <a:rot lat="0" lon="0" rev="2100000"/>
              </a:lightRig>
            </a:scene3d>
            <a:sp3d prstMaterial="metal">
              <a:contourClr>
                <a:schemeClr val="bg2"/>
              </a:contourClr>
            </a:sp3d>
          </a:bodyPr>
          <a:lstStyle/>
          <a:p>
            <a:pPr algn="ctr" defTabSz="914099" fontAlgn="base">
              <a:spcBef>
                <a:spcPct val="0"/>
              </a:spcBef>
              <a:spcAft>
                <a:spcPct val="0"/>
              </a:spcAft>
            </a:pPr>
            <a:r>
              <a:rPr lang="en-US" b="1" dirty="0" smtClean="0">
                <a:ln w="50800"/>
                <a:solidFill>
                  <a:schemeClr val="tx1"/>
                </a:solidFill>
                <a:cs typeface="Times New Roman" pitchFamily="18" charset="0"/>
              </a:rPr>
              <a:t>Secondary Navigation</a:t>
            </a: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142" y="347693"/>
            <a:ext cx="8580653" cy="1329595"/>
          </a:xfrm>
        </p:spPr>
        <p:txBody>
          <a:bodyPr/>
          <a:lstStyle/>
          <a:p>
            <a:r>
              <a:rPr lang="en-US" sz="3200" dirty="0" smtClean="0"/>
              <a:t>Exchange Control Panel: User Self-Service features</a:t>
            </a:r>
            <a:r>
              <a:rPr lang="en-US" sz="5400" dirty="0" smtClean="0"/>
              <a:t/>
            </a:r>
            <a:br>
              <a:rPr lang="en-US" sz="5400" dirty="0" smtClean="0"/>
            </a:br>
            <a:r>
              <a:rPr lang="en-US" sz="2400" dirty="0" smtClean="0">
                <a:solidFill>
                  <a:schemeClr val="accent1"/>
                </a:solidFill>
              </a:rPr>
              <a:t>Lower Support Costs Through New User Self-Service Options</a:t>
            </a:r>
            <a:r>
              <a:rPr lang="en-US" sz="2000" dirty="0" smtClean="0"/>
              <a:t/>
            </a:r>
            <a:br>
              <a:rPr lang="en-US" sz="2000" dirty="0" smtClean="0"/>
            </a:br>
            <a:r>
              <a:rPr lang="en-US" sz="2000" dirty="0" smtClean="0"/>
              <a:t/>
            </a:r>
            <a:br>
              <a:rPr lang="en-US" sz="2000" dirty="0" smtClean="0"/>
            </a:br>
            <a:endParaRPr lang="en-US" sz="2000" dirty="0"/>
          </a:p>
        </p:txBody>
      </p:sp>
      <p:sp>
        <p:nvSpPr>
          <p:cNvPr id="62" name="Rectangle 61"/>
          <p:cNvSpPr/>
          <p:nvPr/>
        </p:nvSpPr>
        <p:spPr>
          <a:xfrm>
            <a:off x="287383" y="1316760"/>
            <a:ext cx="8616287" cy="1517904"/>
          </a:xfrm>
          <a:prstGeom prst="rect">
            <a:avLst/>
          </a:prstGeom>
          <a:no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chemeClr val="tx1"/>
              </a:solidFill>
              <a:latin typeface="Segoe" pitchFamily="34" charset="0"/>
            </a:endParaRPr>
          </a:p>
        </p:txBody>
      </p:sp>
      <p:sp>
        <p:nvSpPr>
          <p:cNvPr id="63" name="Snip Single Corner Rectangle 62"/>
          <p:cNvSpPr/>
          <p:nvPr/>
        </p:nvSpPr>
        <p:spPr>
          <a:xfrm>
            <a:off x="302915" y="1316760"/>
            <a:ext cx="1485900" cy="1517904"/>
          </a:xfrm>
          <a:prstGeom prst="snip1Rect">
            <a:avLst>
              <a:gd name="adj" fmla="val 12868"/>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solidFill>
                <a:schemeClr val="tx1"/>
              </a:solidFill>
              <a:latin typeface="Segoe Semibold" pitchFamily="34" charset="0"/>
            </a:endParaRPr>
          </a:p>
        </p:txBody>
      </p:sp>
      <p:grpSp>
        <p:nvGrpSpPr>
          <p:cNvPr id="3" name="Group 52"/>
          <p:cNvGrpSpPr/>
          <p:nvPr/>
        </p:nvGrpSpPr>
        <p:grpSpPr>
          <a:xfrm>
            <a:off x="398353" y="1566251"/>
            <a:ext cx="1258433" cy="1086416"/>
            <a:chOff x="2938192" y="1258432"/>
            <a:chExt cx="1707411" cy="1469961"/>
          </a:xfrm>
        </p:grpSpPr>
        <p:pic>
          <p:nvPicPr>
            <p:cNvPr id="65" name="Picture 7" descr="\\eventsql\dvd\Online_ART\DVD_ART36\Artwork_Imagery\Icons - Illustrations\_ WINDOWS VISTA ICONS\Male man people person User.png"/>
            <p:cNvPicPr>
              <a:picLocks noChangeAspect="1" noChangeArrowheads="1"/>
            </p:cNvPicPr>
            <p:nvPr/>
          </p:nvPicPr>
          <p:blipFill>
            <a:blip r:embed="rId3" cstate="print"/>
            <a:srcRect/>
            <a:stretch>
              <a:fillRect/>
            </a:stretch>
          </p:blipFill>
          <p:spPr bwMode="auto">
            <a:xfrm>
              <a:off x="3460060" y="1258432"/>
              <a:ext cx="895185" cy="1218131"/>
            </a:xfrm>
            <a:prstGeom prst="rect">
              <a:avLst/>
            </a:prstGeom>
            <a:noFill/>
          </p:spPr>
        </p:pic>
        <p:pic>
          <p:nvPicPr>
            <p:cNvPr id="66" name="Picture 9" descr="\\eventsql\dvd\Online_ART\DVD_ART36\Artwork_Imagery\Icons - Illustrations\_ WINDOWS SERVER ICONS\People\User Androgynous people person.png"/>
            <p:cNvPicPr>
              <a:picLocks noChangeAspect="1" noChangeArrowheads="1"/>
            </p:cNvPicPr>
            <p:nvPr/>
          </p:nvPicPr>
          <p:blipFill>
            <a:blip r:embed="rId4" cstate="print"/>
            <a:srcRect/>
            <a:stretch>
              <a:fillRect/>
            </a:stretch>
          </p:blipFill>
          <p:spPr bwMode="auto">
            <a:xfrm>
              <a:off x="3607617" y="1484768"/>
              <a:ext cx="1037986" cy="1243625"/>
            </a:xfrm>
            <a:prstGeom prst="rect">
              <a:avLst/>
            </a:prstGeom>
            <a:noFill/>
          </p:spPr>
        </p:pic>
        <p:pic>
          <p:nvPicPr>
            <p:cNvPr id="67" name="Picture 4" descr="\\eventsql\dvd\Online_ART\DVD_ART36\Artwork_Imagery\Icons - Illustrations\_ WINDOWS SERVER ICONS\People\User Androgynous people person.png"/>
            <p:cNvPicPr>
              <a:picLocks noChangeAspect="1" noChangeArrowheads="1"/>
            </p:cNvPicPr>
            <p:nvPr/>
          </p:nvPicPr>
          <p:blipFill>
            <a:blip r:embed="rId5" cstate="print"/>
            <a:srcRect/>
            <a:stretch>
              <a:fillRect/>
            </a:stretch>
          </p:blipFill>
          <p:spPr bwMode="auto">
            <a:xfrm>
              <a:off x="2938192" y="1410832"/>
              <a:ext cx="1061932" cy="1158372"/>
            </a:xfrm>
            <a:prstGeom prst="rect">
              <a:avLst/>
            </a:prstGeom>
            <a:noFill/>
          </p:spPr>
        </p:pic>
      </p:grpSp>
      <p:sp>
        <p:nvSpPr>
          <p:cNvPr id="68" name="Rectangle 67"/>
          <p:cNvSpPr/>
          <p:nvPr/>
        </p:nvSpPr>
        <p:spPr>
          <a:xfrm>
            <a:off x="2032504" y="1447331"/>
            <a:ext cx="5499980" cy="1298817"/>
          </a:xfrm>
          <a:prstGeom prst="rect">
            <a:avLst/>
          </a:prstGeom>
        </p:spPr>
        <p:txBody>
          <a:bodyPr wrap="square">
            <a:spAutoFit/>
          </a:bodyPr>
          <a:lstStyle/>
          <a:p>
            <a:pPr marL="157950" indent="-235470">
              <a:lnSpc>
                <a:spcPct val="90000"/>
              </a:lnSpc>
              <a:spcAft>
                <a:spcPts val="600"/>
              </a:spcAft>
            </a:pPr>
            <a:r>
              <a:rPr lang="en-US" sz="2800" dirty="0" smtClean="0">
                <a:latin typeface="Segoe Semibold" pitchFamily="34" charset="0"/>
              </a:rPr>
              <a:t>Distribution Group Management</a:t>
            </a:r>
          </a:p>
          <a:p>
            <a:pPr marL="157950" indent="-235470">
              <a:lnSpc>
                <a:spcPct val="90000"/>
              </a:lnSpc>
              <a:spcAft>
                <a:spcPts val="600"/>
              </a:spcAft>
              <a:buFont typeface="Arial" pitchFamily="34" charset="0"/>
              <a:buChar char="•"/>
            </a:pPr>
            <a:r>
              <a:rPr lang="en-US" sz="2400" dirty="0" smtClean="0">
                <a:latin typeface="Segoe Semibold" pitchFamily="34" charset="0"/>
              </a:rPr>
              <a:t>Join existing groups</a:t>
            </a:r>
          </a:p>
          <a:p>
            <a:pPr marL="157950" indent="-235470">
              <a:lnSpc>
                <a:spcPct val="90000"/>
              </a:lnSpc>
              <a:spcAft>
                <a:spcPts val="600"/>
              </a:spcAft>
              <a:buFont typeface="Arial" pitchFamily="34" charset="0"/>
              <a:buChar char="•"/>
            </a:pPr>
            <a:r>
              <a:rPr lang="en-US" sz="2400" dirty="0" smtClean="0">
                <a:latin typeface="Segoe Semibold" pitchFamily="34" charset="0"/>
              </a:rPr>
              <a:t>Create and manage groups</a:t>
            </a:r>
          </a:p>
        </p:txBody>
      </p:sp>
      <p:pic>
        <p:nvPicPr>
          <p:cNvPr id="22" name="Picture 21" descr="Emulator114.png"/>
          <p:cNvPicPr>
            <a:picLocks noChangeAspect="1"/>
          </p:cNvPicPr>
          <p:nvPr/>
        </p:nvPicPr>
        <p:blipFill>
          <a:blip r:embed="rId6"/>
          <a:stretch>
            <a:fillRect/>
          </a:stretch>
        </p:blipFill>
        <p:spPr>
          <a:xfrm>
            <a:off x="2209800" y="3200400"/>
            <a:ext cx="4572397" cy="2392888"/>
          </a:xfrm>
          <a:prstGeom prst="rect">
            <a:avLst/>
          </a:prstGeom>
        </p:spPr>
      </p:pic>
    </p:spTree>
    <p:extLst>
      <p:ext uri="{BB962C8B-B14F-4D97-AF65-F5344CB8AC3E}">
        <p14:creationId xmlns="" xmlns:p14="http://schemas.microsoft.com/office/powerpoint/2010/main" val="3036715800"/>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142" y="347693"/>
            <a:ext cx="8580653" cy="1329595"/>
          </a:xfrm>
        </p:spPr>
        <p:txBody>
          <a:bodyPr/>
          <a:lstStyle/>
          <a:p>
            <a:r>
              <a:rPr lang="en-US" sz="3200" dirty="0" smtClean="0"/>
              <a:t>Exchange Control Panel: User Self-Service features</a:t>
            </a:r>
            <a:r>
              <a:rPr lang="en-US" sz="5400" dirty="0" smtClean="0"/>
              <a:t/>
            </a:r>
            <a:br>
              <a:rPr lang="en-US" sz="5400" dirty="0" smtClean="0"/>
            </a:br>
            <a:r>
              <a:rPr lang="en-US" sz="2400" dirty="0" smtClean="0">
                <a:solidFill>
                  <a:schemeClr val="accent1"/>
                </a:solidFill>
              </a:rPr>
              <a:t>Lower Support Costs Through New User Self-Service Options</a:t>
            </a:r>
            <a:r>
              <a:rPr lang="en-US" sz="2000" dirty="0" smtClean="0"/>
              <a:t/>
            </a:r>
            <a:br>
              <a:rPr lang="en-US" sz="2000" dirty="0" smtClean="0"/>
            </a:br>
            <a:r>
              <a:rPr lang="en-US" sz="2000" dirty="0" smtClean="0"/>
              <a:t/>
            </a:r>
            <a:br>
              <a:rPr lang="en-US" sz="2000" dirty="0" smtClean="0"/>
            </a:br>
            <a:endParaRPr lang="en-US" sz="2000" dirty="0"/>
          </a:p>
        </p:txBody>
      </p:sp>
      <p:sp>
        <p:nvSpPr>
          <p:cNvPr id="39" name="Rectangle 38"/>
          <p:cNvSpPr/>
          <p:nvPr/>
        </p:nvSpPr>
        <p:spPr>
          <a:xfrm>
            <a:off x="276821" y="1295400"/>
            <a:ext cx="8616287" cy="1517904"/>
          </a:xfrm>
          <a:prstGeom prst="rect">
            <a:avLst/>
          </a:prstGeom>
          <a:noFill/>
          <a:ln>
            <a:solidFill>
              <a:schemeClr val="accent4"/>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chemeClr val="tx1"/>
              </a:solidFill>
              <a:latin typeface="Segoe" pitchFamily="34" charset="0"/>
            </a:endParaRPr>
          </a:p>
        </p:txBody>
      </p:sp>
      <p:sp>
        <p:nvSpPr>
          <p:cNvPr id="40" name="Snip Single Corner Rectangle 39"/>
          <p:cNvSpPr/>
          <p:nvPr/>
        </p:nvSpPr>
        <p:spPr>
          <a:xfrm>
            <a:off x="292353" y="1295400"/>
            <a:ext cx="1485900" cy="1517904"/>
          </a:xfrm>
          <a:prstGeom prst="snip1Rect">
            <a:avLst>
              <a:gd name="adj" fmla="val 12868"/>
            </a:avLst>
          </a:prstGeom>
          <a:gradFill flip="none" rotWithShape="1">
            <a:gsLst>
              <a:gs pos="0">
                <a:schemeClr val="accent4">
                  <a:lumMod val="50000"/>
                </a:schemeClr>
              </a:gs>
              <a:gs pos="31000">
                <a:schemeClr val="accent4">
                  <a:lumMod val="75000"/>
                </a:schemeClr>
              </a:gs>
              <a:gs pos="81000">
                <a:schemeClr val="accent4"/>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chemeClr val="tx1"/>
              </a:solidFill>
              <a:latin typeface="Segoe" pitchFamily="34" charset="0"/>
            </a:endParaRPr>
          </a:p>
        </p:txBody>
      </p:sp>
      <p:sp>
        <p:nvSpPr>
          <p:cNvPr id="47" name="Rectangle 46"/>
          <p:cNvSpPr/>
          <p:nvPr/>
        </p:nvSpPr>
        <p:spPr>
          <a:xfrm>
            <a:off x="2001697" y="1337363"/>
            <a:ext cx="6709894" cy="1226818"/>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lvl="1" indent="-342900" fontAlgn="base">
              <a:lnSpc>
                <a:spcPct val="90000"/>
              </a:lnSpc>
              <a:spcBef>
                <a:spcPct val="0"/>
              </a:spcBef>
              <a:spcAft>
                <a:spcPct val="0"/>
              </a:spcAft>
              <a:buClr>
                <a:schemeClr val="tx2"/>
              </a:buClr>
              <a:buSzPct val="80000"/>
              <a:tabLst>
                <a:tab pos="424590" algn="l"/>
              </a:tabLst>
              <a:defRPr/>
            </a:pPr>
            <a:endParaRPr lang="en-US" altLang="zh-CN" sz="1400" dirty="0" smtClean="0">
              <a:solidFill>
                <a:schemeClr val="tx1"/>
              </a:solidFill>
              <a:latin typeface="Segoe" pitchFamily="34" charset="0"/>
            </a:endParaRPr>
          </a:p>
        </p:txBody>
      </p:sp>
      <p:pic>
        <p:nvPicPr>
          <p:cNvPr id="69" name="Picture 68" descr="Search Documents.png"/>
          <p:cNvPicPr>
            <a:picLocks noChangeAspect="1"/>
          </p:cNvPicPr>
          <p:nvPr/>
        </p:nvPicPr>
        <p:blipFill>
          <a:blip r:embed="rId3" cstate="print"/>
          <a:stretch>
            <a:fillRect/>
          </a:stretch>
        </p:blipFill>
        <p:spPr>
          <a:xfrm>
            <a:off x="409121" y="1488692"/>
            <a:ext cx="1239225" cy="1239225"/>
          </a:xfrm>
          <a:prstGeom prst="rect">
            <a:avLst/>
          </a:prstGeom>
          <a:noFill/>
          <a:ln>
            <a:noFill/>
          </a:ln>
        </p:spPr>
      </p:pic>
      <p:sp>
        <p:nvSpPr>
          <p:cNvPr id="70" name="TextBox 69"/>
          <p:cNvSpPr txBox="1"/>
          <p:nvPr/>
        </p:nvSpPr>
        <p:spPr>
          <a:xfrm>
            <a:off x="1999789" y="1445421"/>
            <a:ext cx="6745857" cy="1283424"/>
          </a:xfrm>
          <a:prstGeom prst="rect">
            <a:avLst/>
          </a:prstGeom>
          <a:noFill/>
        </p:spPr>
        <p:txBody>
          <a:bodyPr wrap="square" lIns="76197" tIns="38098" rIns="76197" bIns="38098" rtlCol="0">
            <a:spAutoFit/>
          </a:bodyPr>
          <a:lstStyle/>
          <a:p>
            <a:pPr marL="157950" indent="-235470">
              <a:lnSpc>
                <a:spcPct val="90000"/>
              </a:lnSpc>
              <a:spcAft>
                <a:spcPts val="600"/>
              </a:spcAft>
            </a:pPr>
            <a:r>
              <a:rPr lang="en-US" sz="2800" dirty="0" smtClean="0">
                <a:latin typeface="Segoe Semibold" pitchFamily="34" charset="0"/>
              </a:rPr>
              <a:t>Message Tracking</a:t>
            </a:r>
          </a:p>
          <a:p>
            <a:pPr marL="157950" indent="-235470">
              <a:lnSpc>
                <a:spcPct val="90000"/>
              </a:lnSpc>
              <a:spcAft>
                <a:spcPts val="600"/>
              </a:spcAft>
              <a:buFont typeface="Arial" pitchFamily="34" charset="0"/>
              <a:buChar char="•"/>
            </a:pPr>
            <a:r>
              <a:rPr lang="en-US" sz="2400" dirty="0" smtClean="0">
                <a:latin typeface="Segoe Semibold" pitchFamily="34" charset="0"/>
              </a:rPr>
              <a:t>Track message delivery</a:t>
            </a:r>
          </a:p>
          <a:p>
            <a:pPr marL="157950" indent="-235470">
              <a:lnSpc>
                <a:spcPct val="90000"/>
              </a:lnSpc>
              <a:spcAft>
                <a:spcPts val="600"/>
              </a:spcAft>
              <a:buFont typeface="Arial" pitchFamily="34" charset="0"/>
              <a:buChar char="•"/>
            </a:pPr>
            <a:r>
              <a:rPr lang="en-US" sz="2400" dirty="0" smtClean="0">
                <a:latin typeface="Segoe Semibold" pitchFamily="34" charset="0"/>
              </a:rPr>
              <a:t>Can be accessed from messages in OWA</a:t>
            </a:r>
          </a:p>
        </p:txBody>
      </p:sp>
      <p:pic>
        <p:nvPicPr>
          <p:cNvPr id="22" name="Picture 21" descr="Emulator112.png"/>
          <p:cNvPicPr>
            <a:picLocks noChangeAspect="1"/>
          </p:cNvPicPr>
          <p:nvPr/>
        </p:nvPicPr>
        <p:blipFill>
          <a:blip r:embed="rId4"/>
          <a:stretch>
            <a:fillRect/>
          </a:stretch>
        </p:blipFill>
        <p:spPr>
          <a:xfrm>
            <a:off x="838200" y="2895600"/>
            <a:ext cx="3566469" cy="3467401"/>
          </a:xfrm>
          <a:prstGeom prst="rect">
            <a:avLst/>
          </a:prstGeom>
        </p:spPr>
      </p:pic>
      <p:pic>
        <p:nvPicPr>
          <p:cNvPr id="23" name="Picture 22" descr="Emulator113.png"/>
          <p:cNvPicPr>
            <a:picLocks noChangeAspect="1"/>
          </p:cNvPicPr>
          <p:nvPr/>
        </p:nvPicPr>
        <p:blipFill>
          <a:blip r:embed="rId5"/>
          <a:stretch>
            <a:fillRect/>
          </a:stretch>
        </p:blipFill>
        <p:spPr>
          <a:xfrm>
            <a:off x="4648200" y="3657600"/>
            <a:ext cx="3030433" cy="1981200"/>
          </a:xfrm>
          <a:prstGeom prst="rect">
            <a:avLst/>
          </a:prstGeom>
        </p:spPr>
      </p:pic>
    </p:spTree>
    <p:extLst>
      <p:ext uri="{BB962C8B-B14F-4D97-AF65-F5344CB8AC3E}">
        <p14:creationId xmlns="" xmlns:p14="http://schemas.microsoft.com/office/powerpoint/2010/main" val="3036715800"/>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142" y="347693"/>
            <a:ext cx="8580653" cy="1329595"/>
          </a:xfrm>
        </p:spPr>
        <p:txBody>
          <a:bodyPr/>
          <a:lstStyle/>
          <a:p>
            <a:r>
              <a:rPr lang="en-US" sz="3200" dirty="0" smtClean="0"/>
              <a:t>Exchange Control Panel: User Self-Service features</a:t>
            </a:r>
            <a:r>
              <a:rPr lang="en-US" sz="5400" dirty="0" smtClean="0"/>
              <a:t/>
            </a:r>
            <a:br>
              <a:rPr lang="en-US" sz="5400" dirty="0" smtClean="0"/>
            </a:br>
            <a:r>
              <a:rPr lang="en-US" sz="2400" dirty="0" smtClean="0">
                <a:solidFill>
                  <a:schemeClr val="accent1"/>
                </a:solidFill>
              </a:rPr>
              <a:t>Lower Support Costs Through New User Self-Service Options</a:t>
            </a:r>
            <a:r>
              <a:rPr lang="en-US" sz="2000" dirty="0" smtClean="0"/>
              <a:t/>
            </a:r>
            <a:br>
              <a:rPr lang="en-US" sz="2000" dirty="0" smtClean="0"/>
            </a:br>
            <a:r>
              <a:rPr lang="en-US" sz="2000" dirty="0" smtClean="0"/>
              <a:t/>
            </a:r>
            <a:br>
              <a:rPr lang="en-US" sz="2000" dirty="0" smtClean="0"/>
            </a:br>
            <a:endParaRPr lang="en-US" sz="2000" dirty="0"/>
          </a:p>
        </p:txBody>
      </p:sp>
      <p:sp>
        <p:nvSpPr>
          <p:cNvPr id="48" name="Rectangle 47"/>
          <p:cNvSpPr/>
          <p:nvPr/>
        </p:nvSpPr>
        <p:spPr>
          <a:xfrm>
            <a:off x="248151" y="1371600"/>
            <a:ext cx="8616287" cy="1517904"/>
          </a:xfrm>
          <a:prstGeom prst="rect">
            <a:avLst/>
          </a:prstGeom>
          <a:noFill/>
          <a:ln>
            <a:solidFill>
              <a:schemeClr val="bg2"/>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50" name="Snip Single Corner Rectangle 49"/>
          <p:cNvSpPr/>
          <p:nvPr/>
        </p:nvSpPr>
        <p:spPr>
          <a:xfrm>
            <a:off x="263683" y="1371600"/>
            <a:ext cx="1485900" cy="1517904"/>
          </a:xfrm>
          <a:prstGeom prst="snip1Rect">
            <a:avLst>
              <a:gd name="adj" fmla="val 12868"/>
            </a:avLst>
          </a:prstGeom>
          <a:gradFill flip="none" rotWithShape="1">
            <a:gsLst>
              <a:gs pos="0">
                <a:schemeClr val="bg2">
                  <a:lumMod val="50000"/>
                </a:schemeClr>
              </a:gs>
              <a:gs pos="31000">
                <a:schemeClr val="bg2">
                  <a:lumMod val="75000"/>
                </a:schemeClr>
              </a:gs>
              <a:gs pos="81000">
                <a:schemeClr val="bg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bg1"/>
                  </a:gs>
                  <a:gs pos="100000">
                    <a:schemeClr val="bg1"/>
                  </a:gs>
                </a:gsLst>
                <a:lin ang="13500000" scaled="1"/>
              </a:gradFill>
              <a:latin typeface="Segoe" pitchFamily="34" charset="0"/>
            </a:endParaRPr>
          </a:p>
        </p:txBody>
      </p:sp>
      <p:sp>
        <p:nvSpPr>
          <p:cNvPr id="52" name="Rectangle 51"/>
          <p:cNvSpPr/>
          <p:nvPr/>
        </p:nvSpPr>
        <p:spPr>
          <a:xfrm>
            <a:off x="1973027" y="1413563"/>
            <a:ext cx="6709894" cy="1226818"/>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lvl="1" indent="-342900" fontAlgn="base">
              <a:lnSpc>
                <a:spcPct val="90000"/>
              </a:lnSpc>
              <a:spcBef>
                <a:spcPct val="0"/>
              </a:spcBef>
              <a:spcAft>
                <a:spcPct val="0"/>
              </a:spcAft>
              <a:buClr>
                <a:schemeClr val="tx2"/>
              </a:buClr>
              <a:buSzPct val="80000"/>
              <a:tabLst>
                <a:tab pos="424590" algn="l"/>
              </a:tabLst>
              <a:defRPr/>
            </a:pPr>
            <a:endParaRPr lang="en-US" altLang="zh-CN" sz="1400" dirty="0" smtClean="0">
              <a:solidFill>
                <a:schemeClr val="tx1"/>
              </a:solidFill>
              <a:latin typeface="Segoe" pitchFamily="34" charset="0"/>
            </a:endParaRPr>
          </a:p>
        </p:txBody>
      </p:sp>
      <p:grpSp>
        <p:nvGrpSpPr>
          <p:cNvPr id="4" name="Group 73"/>
          <p:cNvGrpSpPr/>
          <p:nvPr/>
        </p:nvGrpSpPr>
        <p:grpSpPr>
          <a:xfrm>
            <a:off x="407409" y="1678432"/>
            <a:ext cx="1183931" cy="1043510"/>
            <a:chOff x="1018420" y="5160480"/>
            <a:chExt cx="1315302" cy="1143094"/>
          </a:xfrm>
        </p:grpSpPr>
        <p:pic>
          <p:nvPicPr>
            <p:cNvPr id="75" name="Picture 5" descr="\\eventsql\dvd\Online_ART\DVD_ART36\Artwork_Imagery\Icons - Illustrations\_ WINDOWS LIVE ICONS\blue person icon buddy messenger.png"/>
            <p:cNvPicPr>
              <a:picLocks noChangeAspect="1" noChangeArrowheads="1"/>
            </p:cNvPicPr>
            <p:nvPr/>
          </p:nvPicPr>
          <p:blipFill>
            <a:blip r:embed="rId3" cstate="print"/>
            <a:srcRect/>
            <a:stretch>
              <a:fillRect/>
            </a:stretch>
          </p:blipFill>
          <p:spPr bwMode="auto">
            <a:xfrm>
              <a:off x="1594778" y="5160480"/>
              <a:ext cx="738944" cy="1097354"/>
            </a:xfrm>
            <a:prstGeom prst="rect">
              <a:avLst/>
            </a:prstGeom>
            <a:noFill/>
          </p:spPr>
        </p:pic>
        <p:pic>
          <p:nvPicPr>
            <p:cNvPr id="76" name="Picture 7" descr="\\eventsql\dvd\Online_ART\DVD_ART36\Artwork_Imagery\Icons - Illustrations\_ WINDOWS VISTA ICONS\Information more info.png"/>
            <p:cNvPicPr>
              <a:picLocks noChangeAspect="1" noChangeArrowheads="1"/>
            </p:cNvPicPr>
            <p:nvPr/>
          </p:nvPicPr>
          <p:blipFill>
            <a:blip r:embed="rId4" cstate="print"/>
            <a:srcRect/>
            <a:stretch>
              <a:fillRect/>
            </a:stretch>
          </p:blipFill>
          <p:spPr bwMode="auto">
            <a:xfrm>
              <a:off x="1018420" y="5366446"/>
              <a:ext cx="937128" cy="937128"/>
            </a:xfrm>
            <a:prstGeom prst="rect">
              <a:avLst/>
            </a:prstGeom>
            <a:noFill/>
          </p:spPr>
        </p:pic>
      </p:grpSp>
      <p:sp>
        <p:nvSpPr>
          <p:cNvPr id="77" name="TextBox 76"/>
          <p:cNvSpPr txBox="1"/>
          <p:nvPr/>
        </p:nvSpPr>
        <p:spPr>
          <a:xfrm>
            <a:off x="2094770" y="1535269"/>
            <a:ext cx="6469811" cy="874081"/>
          </a:xfrm>
          <a:prstGeom prst="rect">
            <a:avLst/>
          </a:prstGeom>
          <a:noFill/>
        </p:spPr>
        <p:txBody>
          <a:bodyPr wrap="square" lIns="76197" tIns="38098" rIns="76197" bIns="38098" rtlCol="0">
            <a:spAutoFit/>
          </a:bodyPr>
          <a:lstStyle/>
          <a:p>
            <a:pPr marL="157950" indent="-235470">
              <a:lnSpc>
                <a:spcPct val="90000"/>
              </a:lnSpc>
              <a:spcAft>
                <a:spcPts val="600"/>
              </a:spcAft>
            </a:pPr>
            <a:r>
              <a:rPr lang="en-US" sz="2800" dirty="0" smtClean="0">
                <a:latin typeface="Segoe Semibold" pitchFamily="34" charset="0"/>
              </a:rPr>
              <a:t>Edit own details</a:t>
            </a:r>
          </a:p>
          <a:p>
            <a:pPr marL="157950" indent="-235470">
              <a:lnSpc>
                <a:spcPct val="90000"/>
              </a:lnSpc>
              <a:spcAft>
                <a:spcPts val="600"/>
              </a:spcAft>
              <a:buFont typeface="Arial" pitchFamily="34" charset="0"/>
              <a:buChar char="•"/>
            </a:pPr>
            <a:r>
              <a:rPr lang="en-US" sz="2400" dirty="0" smtClean="0">
                <a:latin typeface="Segoe Semibold" pitchFamily="34" charset="0"/>
              </a:rPr>
              <a:t>Modify Address List </a:t>
            </a:r>
            <a:r>
              <a:rPr lang="en-US" sz="2300" dirty="0" smtClean="0">
                <a:latin typeface="Segoe Semibold" pitchFamily="34" charset="0"/>
              </a:rPr>
              <a:t>Contact details</a:t>
            </a:r>
          </a:p>
        </p:txBody>
      </p:sp>
      <p:pic>
        <p:nvPicPr>
          <p:cNvPr id="24" name="Picture 23" descr="Emulator111.png"/>
          <p:cNvPicPr>
            <a:picLocks noChangeAspect="1"/>
          </p:cNvPicPr>
          <p:nvPr/>
        </p:nvPicPr>
        <p:blipFill>
          <a:blip r:embed="rId5"/>
          <a:stretch>
            <a:fillRect/>
          </a:stretch>
        </p:blipFill>
        <p:spPr>
          <a:xfrm>
            <a:off x="2971800" y="2971800"/>
            <a:ext cx="3078747" cy="3330229"/>
          </a:xfrm>
          <a:prstGeom prst="rect">
            <a:avLst/>
          </a:prstGeom>
        </p:spPr>
      </p:pic>
    </p:spTree>
    <p:extLst>
      <p:ext uri="{BB962C8B-B14F-4D97-AF65-F5344CB8AC3E}">
        <p14:creationId xmlns="" xmlns:p14="http://schemas.microsoft.com/office/powerpoint/2010/main" val="3036715800"/>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p:cNvSpPr/>
          <p:nvPr/>
        </p:nvSpPr>
        <p:spPr>
          <a:xfrm>
            <a:off x="287383" y="1316760"/>
            <a:ext cx="8616287" cy="1517904"/>
          </a:xfrm>
          <a:prstGeom prst="rect">
            <a:avLst/>
          </a:prstGeom>
          <a:no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63" name="Snip Single Corner Rectangle 62"/>
          <p:cNvSpPr/>
          <p:nvPr/>
        </p:nvSpPr>
        <p:spPr>
          <a:xfrm>
            <a:off x="302915" y="1316760"/>
            <a:ext cx="1485900" cy="1517904"/>
          </a:xfrm>
          <a:prstGeom prst="snip1Rect">
            <a:avLst>
              <a:gd name="adj" fmla="val 12868"/>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gradFill>
                <a:gsLst>
                  <a:gs pos="0">
                    <a:schemeClr val="bg1"/>
                  </a:gs>
                  <a:gs pos="100000">
                    <a:schemeClr val="bg1"/>
                  </a:gs>
                </a:gsLst>
                <a:lin ang="13500000" scaled="1"/>
              </a:gradFill>
              <a:latin typeface="Segoe Semibold" pitchFamily="34" charset="0"/>
            </a:endParaRPr>
          </a:p>
        </p:txBody>
      </p:sp>
      <p:sp>
        <p:nvSpPr>
          <p:cNvPr id="22" name="Title 21"/>
          <p:cNvSpPr>
            <a:spLocks noGrp="1"/>
          </p:cNvSpPr>
          <p:nvPr>
            <p:ph type="title"/>
          </p:nvPr>
        </p:nvSpPr>
        <p:spPr>
          <a:xfrm>
            <a:off x="303857" y="224125"/>
            <a:ext cx="8259376" cy="609600"/>
          </a:xfrm>
        </p:spPr>
        <p:txBody>
          <a:bodyPr/>
          <a:lstStyle/>
          <a:p>
            <a:r>
              <a:rPr lang="en-US" sz="2800" dirty="0" smtClean="0"/>
              <a:t>Exchange Control Panel: Administration features</a:t>
            </a:r>
            <a:r>
              <a:rPr lang="en-US" dirty="0" smtClean="0"/>
              <a:t/>
            </a:r>
            <a:br>
              <a:rPr lang="en-US" dirty="0" smtClean="0"/>
            </a:br>
            <a:r>
              <a:rPr lang="en-US" sz="2400" dirty="0" smtClean="0">
                <a:solidFill>
                  <a:schemeClr val="accent1"/>
                </a:solidFill>
              </a:rPr>
              <a:t>Empower Specialist Users</a:t>
            </a:r>
            <a:r>
              <a:rPr lang="en-US" sz="2400" dirty="0" smtClean="0"/>
              <a:t/>
            </a:r>
            <a:br>
              <a:rPr lang="en-US" sz="2400" dirty="0" smtClean="0"/>
            </a:br>
            <a:endParaRPr lang="en-US" dirty="0"/>
          </a:p>
        </p:txBody>
      </p:sp>
      <p:sp>
        <p:nvSpPr>
          <p:cNvPr id="23" name="Title 21"/>
          <p:cNvSpPr txBox="1">
            <a:spLocks/>
          </p:cNvSpPr>
          <p:nvPr/>
        </p:nvSpPr>
        <p:spPr>
          <a:xfrm>
            <a:off x="592181" y="450666"/>
            <a:ext cx="7315200" cy="609600"/>
          </a:xfrm>
          <a:prstGeom prst="rect">
            <a:avLst/>
          </a:prstGeom>
        </p:spPr>
        <p:txBody>
          <a:bodyPr vert="horz" lIns="91440" tIns="45720" rIns="91440" bIns="45720" rtlCol="0" anchor="t">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gradFill>
                  <a:gsLst>
                    <a:gs pos="0">
                      <a:schemeClr val="bg1"/>
                    </a:gs>
                    <a:gs pos="100000">
                      <a:schemeClr val="bg1"/>
                    </a:gs>
                  </a:gsLst>
                  <a:lin ang="13500000" scaled="1"/>
                </a:gradFill>
                <a:effectLst/>
                <a:uLnTx/>
                <a:uFillTx/>
                <a:latin typeface="Segoe Semibold" pitchFamily="34" charset="0"/>
                <a:ea typeface="+mj-ea"/>
                <a:cs typeface="+mj-cs"/>
              </a:rPr>
              <a:t/>
            </a:r>
            <a:br>
              <a:rPr kumimoji="0" lang="en-US" sz="3200" b="0" i="0" u="none" strike="noStrike" kern="1200" cap="none" spc="0" normalizeH="0" baseline="0" noProof="0" dirty="0" smtClean="0">
                <a:ln>
                  <a:noFill/>
                </a:ln>
                <a:gradFill>
                  <a:gsLst>
                    <a:gs pos="0">
                      <a:schemeClr val="bg1"/>
                    </a:gs>
                    <a:gs pos="100000">
                      <a:schemeClr val="bg1"/>
                    </a:gs>
                  </a:gsLst>
                  <a:lin ang="13500000" scaled="1"/>
                </a:gradFill>
                <a:effectLst/>
                <a:uLnTx/>
                <a:uFillTx/>
                <a:latin typeface="Segoe Semibold" pitchFamily="34" charset="0"/>
                <a:ea typeface="+mj-ea"/>
                <a:cs typeface="+mj-cs"/>
              </a:rPr>
            </a:br>
            <a:endParaRPr kumimoji="0" lang="en-US" sz="3200" b="0" i="0" u="none" strike="noStrike" kern="1200" cap="none" spc="0" normalizeH="0" baseline="0" noProof="0" dirty="0">
              <a:ln>
                <a:noFill/>
              </a:ln>
              <a:gradFill>
                <a:gsLst>
                  <a:gs pos="0">
                    <a:schemeClr val="bg1"/>
                  </a:gs>
                  <a:gs pos="100000">
                    <a:schemeClr val="bg1"/>
                  </a:gs>
                </a:gsLst>
                <a:lin ang="13500000" scaled="1"/>
              </a:gradFill>
              <a:effectLst/>
              <a:uLnTx/>
              <a:uFillTx/>
              <a:latin typeface="Segoe Semibold" pitchFamily="34" charset="0"/>
              <a:ea typeface="+mj-ea"/>
              <a:cs typeface="+mj-cs"/>
            </a:endParaRPr>
          </a:p>
        </p:txBody>
      </p:sp>
      <p:grpSp>
        <p:nvGrpSpPr>
          <p:cNvPr id="3" name="Group 40"/>
          <p:cNvGrpSpPr/>
          <p:nvPr/>
        </p:nvGrpSpPr>
        <p:grpSpPr>
          <a:xfrm>
            <a:off x="525102" y="1539092"/>
            <a:ext cx="1103769" cy="1322505"/>
            <a:chOff x="619974" y="1448544"/>
            <a:chExt cx="1189965" cy="1467370"/>
          </a:xfrm>
        </p:grpSpPr>
        <p:pic>
          <p:nvPicPr>
            <p:cNvPr id="42" name="Picture 11" descr="\\eventsql\dvd\Online_ART\DVD_ART36\Artwork_Imagery\Icons - Illustrations\_ WINDOWS SERVER ICONS\People\User Androgynous people person.png"/>
            <p:cNvPicPr>
              <a:picLocks noChangeAspect="1" noChangeArrowheads="1"/>
            </p:cNvPicPr>
            <p:nvPr/>
          </p:nvPicPr>
          <p:blipFill>
            <a:blip r:embed="rId3" cstate="print"/>
            <a:srcRect/>
            <a:stretch>
              <a:fillRect/>
            </a:stretch>
          </p:blipFill>
          <p:spPr bwMode="auto">
            <a:xfrm>
              <a:off x="619974" y="1448544"/>
              <a:ext cx="1105995" cy="1325107"/>
            </a:xfrm>
            <a:prstGeom prst="rect">
              <a:avLst/>
            </a:prstGeom>
            <a:noFill/>
          </p:spPr>
        </p:pic>
        <p:pic>
          <p:nvPicPr>
            <p:cNvPr id="43" name="Picture 10" descr="\\eventsql\dvd\Online_ART\DVD_ART36\Artwork_Imagery\Icons - Illustrations\Trustworthy Computing - Security\detection tool magnifier.png"/>
            <p:cNvPicPr>
              <a:picLocks noChangeAspect="1" noChangeArrowheads="1"/>
            </p:cNvPicPr>
            <p:nvPr/>
          </p:nvPicPr>
          <p:blipFill>
            <a:blip r:embed="rId4" cstate="print"/>
            <a:srcRect/>
            <a:stretch>
              <a:fillRect/>
            </a:stretch>
          </p:blipFill>
          <p:spPr bwMode="auto">
            <a:xfrm>
              <a:off x="743139" y="1515739"/>
              <a:ext cx="1066800" cy="1400175"/>
            </a:xfrm>
            <a:prstGeom prst="rect">
              <a:avLst/>
            </a:prstGeom>
            <a:noFill/>
          </p:spPr>
        </p:pic>
      </p:grpSp>
      <p:sp>
        <p:nvSpPr>
          <p:cNvPr id="44" name="TextBox 43"/>
          <p:cNvSpPr txBox="1"/>
          <p:nvPr/>
        </p:nvSpPr>
        <p:spPr>
          <a:xfrm>
            <a:off x="1936106" y="1409175"/>
            <a:ext cx="7125419" cy="1283424"/>
          </a:xfrm>
          <a:prstGeom prst="rect">
            <a:avLst/>
          </a:prstGeom>
          <a:noFill/>
        </p:spPr>
        <p:txBody>
          <a:bodyPr wrap="square" lIns="76197" tIns="38098" rIns="76197" bIns="38098" rtlCol="0">
            <a:spAutoFit/>
          </a:bodyPr>
          <a:lstStyle/>
          <a:p>
            <a:pPr marL="157950" indent="-235470">
              <a:lnSpc>
                <a:spcPct val="90000"/>
              </a:lnSpc>
              <a:spcAft>
                <a:spcPts val="600"/>
              </a:spcAft>
            </a:pPr>
            <a:r>
              <a:rPr lang="en-US" sz="2800" dirty="0" smtClean="0">
                <a:latin typeface="Segoe Semibold" pitchFamily="34" charset="0"/>
              </a:rPr>
              <a:t>Specialist Administration</a:t>
            </a:r>
          </a:p>
          <a:p>
            <a:pPr marL="157950" indent="-235470">
              <a:lnSpc>
                <a:spcPct val="90000"/>
              </a:lnSpc>
              <a:spcAft>
                <a:spcPts val="600"/>
              </a:spcAft>
              <a:buFont typeface="Arial" pitchFamily="34" charset="0"/>
              <a:buChar char="•"/>
            </a:pPr>
            <a:r>
              <a:rPr lang="en-US" sz="2400" dirty="0" smtClean="0">
                <a:latin typeface="Segoe Semibold" pitchFamily="34" charset="0"/>
              </a:rPr>
              <a:t>Compliance Officers: Multi-mailbox search</a:t>
            </a:r>
          </a:p>
          <a:p>
            <a:pPr marL="157950" indent="-235470">
              <a:lnSpc>
                <a:spcPct val="90000"/>
              </a:lnSpc>
              <a:spcAft>
                <a:spcPts val="600"/>
              </a:spcAft>
              <a:buFont typeface="Arial" pitchFamily="34" charset="0"/>
              <a:buChar char="•"/>
            </a:pPr>
            <a:r>
              <a:rPr lang="en-US" sz="2400" dirty="0" smtClean="0">
                <a:latin typeface="Segoe Semibold" pitchFamily="34" charset="0"/>
              </a:rPr>
              <a:t>HR: Manage Users and Groups</a:t>
            </a:r>
          </a:p>
        </p:txBody>
      </p:sp>
      <p:pic>
        <p:nvPicPr>
          <p:cNvPr id="24" name="Picture 23" descr="Emulator116.png"/>
          <p:cNvPicPr>
            <a:picLocks noChangeAspect="1"/>
          </p:cNvPicPr>
          <p:nvPr/>
        </p:nvPicPr>
        <p:blipFill>
          <a:blip r:embed="rId5"/>
          <a:stretch>
            <a:fillRect/>
          </a:stretch>
        </p:blipFill>
        <p:spPr>
          <a:xfrm>
            <a:off x="5029200" y="2895600"/>
            <a:ext cx="3871296" cy="3596952"/>
          </a:xfrm>
          <a:prstGeom prst="rect">
            <a:avLst/>
          </a:prstGeom>
        </p:spPr>
      </p:pic>
      <p:pic>
        <p:nvPicPr>
          <p:cNvPr id="28" name="Picture 27" descr="Emulator117.png"/>
          <p:cNvPicPr>
            <a:picLocks noChangeAspect="1"/>
          </p:cNvPicPr>
          <p:nvPr/>
        </p:nvPicPr>
        <p:blipFill>
          <a:blip r:embed="rId6"/>
          <a:stretch>
            <a:fillRect/>
          </a:stretch>
        </p:blipFill>
        <p:spPr>
          <a:xfrm>
            <a:off x="457200" y="3124200"/>
            <a:ext cx="4572397" cy="2949196"/>
          </a:xfrm>
          <a:prstGeom prst="rect">
            <a:avLst/>
          </a:prstGeom>
        </p:spPr>
      </p:pic>
    </p:spTree>
    <p:extLst>
      <p:ext uri="{BB962C8B-B14F-4D97-AF65-F5344CB8AC3E}">
        <p14:creationId xmlns="" xmlns:p14="http://schemas.microsoft.com/office/powerpoint/2010/main" val="3036715800"/>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0" y="3929349"/>
            <a:ext cx="8577549" cy="1337595"/>
          </a:xfrm>
        </p:spPr>
        <p:txBody>
          <a:bodyPr/>
          <a:lstStyle/>
          <a:p>
            <a:r>
              <a:rPr lang="en-US" sz="5400" dirty="0"/>
              <a:t>Microsoft Exchange Server 2010 Management and Operations</a:t>
            </a:r>
          </a:p>
        </p:txBody>
      </p:sp>
      <p:sp>
        <p:nvSpPr>
          <p:cNvPr id="3" name="Subtitle 2"/>
          <p:cNvSpPr>
            <a:spLocks noGrp="1"/>
          </p:cNvSpPr>
          <p:nvPr>
            <p:ph type="subTitle" idx="1"/>
          </p:nvPr>
        </p:nvSpPr>
        <p:spPr>
          <a:xfrm>
            <a:off x="4475221" y="5417985"/>
            <a:ext cx="3812443" cy="1363815"/>
          </a:xfrm>
        </p:spPr>
        <p:txBody>
          <a:bodyPr/>
          <a:lstStyle/>
          <a:p>
            <a:r>
              <a:rPr lang="en-US" dirty="0" smtClean="0"/>
              <a:t>Ilse Van Criekinge</a:t>
            </a:r>
          </a:p>
          <a:p>
            <a:r>
              <a:rPr lang="en-US" dirty="0" smtClean="0"/>
              <a:t>TSP Core UC</a:t>
            </a:r>
          </a:p>
          <a:p>
            <a:r>
              <a:rPr lang="en-US" dirty="0" smtClean="0"/>
              <a:t>Microsoft </a:t>
            </a:r>
            <a:r>
              <a:rPr lang="en-US" dirty="0" err="1" smtClean="0"/>
              <a:t>BeLux</a:t>
            </a:r>
            <a:r>
              <a:rPr lang="en-US" dirty="0" smtClean="0"/>
              <a:t> </a:t>
            </a:r>
          </a:p>
          <a:p>
            <a:r>
              <a:rPr lang="en-US" dirty="0" smtClean="0"/>
              <a:t>Session </a:t>
            </a:r>
            <a:r>
              <a:rPr lang="en-US" dirty="0" smtClean="0"/>
              <a:t>Code: UNC316</a:t>
            </a:r>
            <a:endParaRPr lang="en-US"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a:xfrm>
            <a:off x="276821" y="1219200"/>
            <a:ext cx="8616287" cy="1517904"/>
          </a:xfrm>
          <a:prstGeom prst="rect">
            <a:avLst/>
          </a:prstGeom>
          <a:noFill/>
          <a:ln>
            <a:solidFill>
              <a:schemeClr val="accent4"/>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40" name="Snip Single Corner Rectangle 39"/>
          <p:cNvSpPr/>
          <p:nvPr/>
        </p:nvSpPr>
        <p:spPr>
          <a:xfrm>
            <a:off x="292353" y="1219200"/>
            <a:ext cx="1485900" cy="1517904"/>
          </a:xfrm>
          <a:prstGeom prst="snip1Rect">
            <a:avLst>
              <a:gd name="adj" fmla="val 12868"/>
            </a:avLst>
          </a:prstGeom>
          <a:gradFill flip="none" rotWithShape="1">
            <a:gsLst>
              <a:gs pos="0">
                <a:schemeClr val="accent4">
                  <a:lumMod val="50000"/>
                </a:schemeClr>
              </a:gs>
              <a:gs pos="31000">
                <a:schemeClr val="accent4">
                  <a:lumMod val="75000"/>
                </a:schemeClr>
              </a:gs>
              <a:gs pos="81000">
                <a:schemeClr val="accent4"/>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bg1"/>
                  </a:gs>
                  <a:gs pos="100000">
                    <a:schemeClr val="bg1"/>
                  </a:gs>
                </a:gsLst>
                <a:lin ang="13500000" scaled="1"/>
              </a:gradFill>
              <a:latin typeface="Segoe" pitchFamily="34" charset="0"/>
            </a:endParaRPr>
          </a:p>
        </p:txBody>
      </p:sp>
      <p:sp>
        <p:nvSpPr>
          <p:cNvPr id="47" name="Rectangle 46"/>
          <p:cNvSpPr/>
          <p:nvPr/>
        </p:nvSpPr>
        <p:spPr>
          <a:xfrm>
            <a:off x="2001697" y="1261163"/>
            <a:ext cx="6709894" cy="1226818"/>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lvl="1" indent="-342900" fontAlgn="base">
              <a:lnSpc>
                <a:spcPct val="90000"/>
              </a:lnSpc>
              <a:spcBef>
                <a:spcPct val="0"/>
              </a:spcBef>
              <a:spcAft>
                <a:spcPct val="0"/>
              </a:spcAft>
              <a:buClr>
                <a:schemeClr val="tx2"/>
              </a:buClr>
              <a:buSzPct val="80000"/>
              <a:tabLst>
                <a:tab pos="424590" algn="l"/>
              </a:tabLst>
              <a:defRPr/>
            </a:pPr>
            <a:endParaRPr lang="en-US" altLang="zh-CN" sz="1400" dirty="0" smtClean="0">
              <a:gradFill>
                <a:gsLst>
                  <a:gs pos="0">
                    <a:schemeClr val="tx1"/>
                  </a:gs>
                  <a:gs pos="100000">
                    <a:schemeClr val="tx1"/>
                  </a:gs>
                </a:gsLst>
                <a:lin ang="5400000" scaled="0"/>
              </a:gradFill>
              <a:latin typeface="Segoe" pitchFamily="34" charset="0"/>
            </a:endParaRPr>
          </a:p>
        </p:txBody>
      </p:sp>
      <p:sp>
        <p:nvSpPr>
          <p:cNvPr id="22" name="Title 21"/>
          <p:cNvSpPr>
            <a:spLocks noGrp="1"/>
          </p:cNvSpPr>
          <p:nvPr>
            <p:ph type="title"/>
          </p:nvPr>
        </p:nvSpPr>
        <p:spPr>
          <a:xfrm>
            <a:off x="303857" y="224125"/>
            <a:ext cx="8259376" cy="609600"/>
          </a:xfrm>
        </p:spPr>
        <p:txBody>
          <a:bodyPr/>
          <a:lstStyle/>
          <a:p>
            <a:r>
              <a:rPr lang="en-US" sz="2800" dirty="0" smtClean="0"/>
              <a:t>Exchange Control Panel: Administration features</a:t>
            </a:r>
            <a:r>
              <a:rPr lang="en-US" dirty="0" smtClean="0"/>
              <a:t/>
            </a:r>
            <a:br>
              <a:rPr lang="en-US" dirty="0" smtClean="0"/>
            </a:br>
            <a:r>
              <a:rPr lang="en-US" sz="2400" dirty="0" smtClean="0">
                <a:solidFill>
                  <a:schemeClr val="accent1"/>
                </a:solidFill>
              </a:rPr>
              <a:t>Empower Specialist Users</a:t>
            </a:r>
            <a:r>
              <a:rPr lang="en-US" sz="2400" dirty="0" smtClean="0"/>
              <a:t/>
            </a:r>
            <a:br>
              <a:rPr lang="en-US" sz="2400" dirty="0" smtClean="0"/>
            </a:br>
            <a:endParaRPr lang="en-US" dirty="0"/>
          </a:p>
        </p:txBody>
      </p:sp>
      <p:sp>
        <p:nvSpPr>
          <p:cNvPr id="23" name="Title 21"/>
          <p:cNvSpPr txBox="1">
            <a:spLocks/>
          </p:cNvSpPr>
          <p:nvPr/>
        </p:nvSpPr>
        <p:spPr>
          <a:xfrm>
            <a:off x="592181" y="450666"/>
            <a:ext cx="7315200" cy="609600"/>
          </a:xfrm>
          <a:prstGeom prst="rect">
            <a:avLst/>
          </a:prstGeom>
        </p:spPr>
        <p:txBody>
          <a:bodyPr vert="horz" lIns="91440" tIns="45720" rIns="91440" bIns="45720" rtlCol="0" anchor="t">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gradFill>
                  <a:gsLst>
                    <a:gs pos="0">
                      <a:schemeClr val="bg1"/>
                    </a:gs>
                    <a:gs pos="100000">
                      <a:schemeClr val="bg1"/>
                    </a:gs>
                  </a:gsLst>
                  <a:lin ang="13500000" scaled="1"/>
                </a:gradFill>
                <a:effectLst/>
                <a:uLnTx/>
                <a:uFillTx/>
                <a:latin typeface="Segoe Semibold" pitchFamily="34" charset="0"/>
                <a:ea typeface="+mj-ea"/>
                <a:cs typeface="+mj-cs"/>
              </a:rPr>
              <a:t/>
            </a:r>
            <a:br>
              <a:rPr kumimoji="0" lang="en-US" sz="3200" b="0" i="0" u="none" strike="noStrike" kern="1200" cap="none" spc="0" normalizeH="0" baseline="0" noProof="0" dirty="0" smtClean="0">
                <a:ln>
                  <a:noFill/>
                </a:ln>
                <a:gradFill>
                  <a:gsLst>
                    <a:gs pos="0">
                      <a:schemeClr val="bg1"/>
                    </a:gs>
                    <a:gs pos="100000">
                      <a:schemeClr val="bg1"/>
                    </a:gs>
                  </a:gsLst>
                  <a:lin ang="13500000" scaled="1"/>
                </a:gradFill>
                <a:effectLst/>
                <a:uLnTx/>
                <a:uFillTx/>
                <a:latin typeface="Segoe Semibold" pitchFamily="34" charset="0"/>
                <a:ea typeface="+mj-ea"/>
                <a:cs typeface="+mj-cs"/>
              </a:rPr>
            </a:br>
            <a:endParaRPr kumimoji="0" lang="en-US" sz="3200" b="0" i="0" u="none" strike="noStrike" kern="1200" cap="none" spc="0" normalizeH="0" baseline="0" noProof="0" dirty="0">
              <a:ln>
                <a:noFill/>
              </a:ln>
              <a:gradFill>
                <a:gsLst>
                  <a:gs pos="0">
                    <a:schemeClr val="bg1"/>
                  </a:gs>
                  <a:gs pos="100000">
                    <a:schemeClr val="bg1"/>
                  </a:gs>
                </a:gsLst>
                <a:lin ang="13500000" scaled="1"/>
              </a:gradFill>
              <a:effectLst/>
              <a:uLnTx/>
              <a:uFillTx/>
              <a:latin typeface="Segoe Semibold" pitchFamily="34" charset="0"/>
              <a:ea typeface="+mj-ea"/>
              <a:cs typeface="+mj-cs"/>
            </a:endParaRPr>
          </a:p>
        </p:txBody>
      </p:sp>
      <p:pic>
        <p:nvPicPr>
          <p:cNvPr id="35" name="Picture 5" descr="C:\Users\astridm\AppData\Local\Microsoft\Windows\Temporary Internet Files\Content.IE5\6W4YHUZE\MCj04348740000[1].png"/>
          <p:cNvPicPr>
            <a:picLocks noChangeAspect="1" noChangeArrowheads="1"/>
          </p:cNvPicPr>
          <p:nvPr/>
        </p:nvPicPr>
        <p:blipFill>
          <a:blip r:embed="rId3" cstate="print"/>
          <a:srcRect/>
          <a:stretch>
            <a:fillRect/>
          </a:stretch>
        </p:blipFill>
        <p:spPr bwMode="auto">
          <a:xfrm>
            <a:off x="368930" y="1277825"/>
            <a:ext cx="1351227" cy="1351227"/>
          </a:xfrm>
          <a:prstGeom prst="rect">
            <a:avLst/>
          </a:prstGeom>
          <a:noFill/>
        </p:spPr>
      </p:pic>
      <p:sp>
        <p:nvSpPr>
          <p:cNvPr id="45" name="TextBox 44"/>
          <p:cNvSpPr txBox="1"/>
          <p:nvPr/>
        </p:nvSpPr>
        <p:spPr>
          <a:xfrm>
            <a:off x="1963598" y="1351142"/>
            <a:ext cx="6745857" cy="1255724"/>
          </a:xfrm>
          <a:prstGeom prst="rect">
            <a:avLst/>
          </a:prstGeom>
          <a:noFill/>
        </p:spPr>
        <p:txBody>
          <a:bodyPr wrap="square" lIns="76197" tIns="38098" rIns="76197" bIns="38098" rtlCol="0">
            <a:spAutoFit/>
          </a:bodyPr>
          <a:lstStyle/>
          <a:p>
            <a:pPr marL="157950" indent="-235470">
              <a:lnSpc>
                <a:spcPct val="90000"/>
              </a:lnSpc>
              <a:spcAft>
                <a:spcPts val="600"/>
              </a:spcAft>
            </a:pPr>
            <a:r>
              <a:rPr lang="en-US" sz="2800" dirty="0" smtClean="0">
                <a:latin typeface="Segoe Semibold" pitchFamily="34" charset="0"/>
              </a:rPr>
              <a:t>Manage other users</a:t>
            </a:r>
          </a:p>
          <a:p>
            <a:pPr marL="157950" indent="-235470">
              <a:lnSpc>
                <a:spcPct val="90000"/>
              </a:lnSpc>
              <a:spcAft>
                <a:spcPts val="600"/>
              </a:spcAft>
              <a:buFont typeface="Arial" pitchFamily="34" charset="0"/>
              <a:buChar char="•"/>
            </a:pPr>
            <a:r>
              <a:rPr lang="en-US" sz="2300" dirty="0" smtClean="0">
                <a:latin typeface="Segoe Semibold" pitchFamily="34" charset="0"/>
              </a:rPr>
              <a:t>Help Desk can manage user’s OWA options</a:t>
            </a:r>
          </a:p>
          <a:p>
            <a:pPr marL="157950" indent="-235470">
              <a:lnSpc>
                <a:spcPct val="90000"/>
              </a:lnSpc>
              <a:spcAft>
                <a:spcPts val="600"/>
              </a:spcAft>
              <a:buFont typeface="Arial" pitchFamily="34" charset="0"/>
              <a:buChar char="•"/>
            </a:pPr>
            <a:r>
              <a:rPr lang="en-US" sz="2300" dirty="0" smtClean="0">
                <a:latin typeface="Segoe Semibold" pitchFamily="34" charset="0"/>
              </a:rPr>
              <a:t>Can make same changes as targeted user</a:t>
            </a:r>
          </a:p>
        </p:txBody>
      </p:sp>
      <p:pic>
        <p:nvPicPr>
          <p:cNvPr id="24" name="Picture 23" descr="Emulator118.png"/>
          <p:cNvPicPr>
            <a:picLocks noChangeAspect="1"/>
          </p:cNvPicPr>
          <p:nvPr/>
        </p:nvPicPr>
        <p:blipFill>
          <a:blip r:embed="rId4"/>
          <a:stretch>
            <a:fillRect/>
          </a:stretch>
        </p:blipFill>
        <p:spPr>
          <a:xfrm>
            <a:off x="2057400" y="3048000"/>
            <a:ext cx="5082981" cy="2514818"/>
          </a:xfrm>
          <a:prstGeom prst="rect">
            <a:avLst/>
          </a:prstGeom>
        </p:spPr>
      </p:pic>
    </p:spTree>
    <p:extLst>
      <p:ext uri="{BB962C8B-B14F-4D97-AF65-F5344CB8AC3E}">
        <p14:creationId xmlns="" xmlns:p14="http://schemas.microsoft.com/office/powerpoint/2010/main" val="3036715800"/>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p:cNvSpPr/>
          <p:nvPr/>
        </p:nvSpPr>
        <p:spPr>
          <a:xfrm>
            <a:off x="248151" y="1225296"/>
            <a:ext cx="8616287" cy="1517904"/>
          </a:xfrm>
          <a:prstGeom prst="rect">
            <a:avLst/>
          </a:prstGeom>
          <a:noFill/>
          <a:ln>
            <a:solidFill>
              <a:schemeClr val="bg2"/>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50" name="Snip Single Corner Rectangle 49"/>
          <p:cNvSpPr/>
          <p:nvPr/>
        </p:nvSpPr>
        <p:spPr>
          <a:xfrm>
            <a:off x="263683" y="1225296"/>
            <a:ext cx="1485900" cy="1517904"/>
          </a:xfrm>
          <a:prstGeom prst="snip1Rect">
            <a:avLst>
              <a:gd name="adj" fmla="val 12868"/>
            </a:avLst>
          </a:prstGeom>
          <a:gradFill flip="none" rotWithShape="1">
            <a:gsLst>
              <a:gs pos="0">
                <a:schemeClr val="bg2">
                  <a:lumMod val="50000"/>
                </a:schemeClr>
              </a:gs>
              <a:gs pos="31000">
                <a:schemeClr val="bg2">
                  <a:lumMod val="75000"/>
                </a:schemeClr>
              </a:gs>
              <a:gs pos="81000">
                <a:schemeClr val="bg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bg1"/>
                  </a:gs>
                  <a:gs pos="100000">
                    <a:schemeClr val="bg1"/>
                  </a:gs>
                </a:gsLst>
                <a:lin ang="13500000" scaled="1"/>
              </a:gradFill>
              <a:latin typeface="Segoe" pitchFamily="34" charset="0"/>
            </a:endParaRPr>
          </a:p>
        </p:txBody>
      </p:sp>
      <p:sp>
        <p:nvSpPr>
          <p:cNvPr id="52" name="Rectangle 51"/>
          <p:cNvSpPr/>
          <p:nvPr/>
        </p:nvSpPr>
        <p:spPr>
          <a:xfrm>
            <a:off x="1973027" y="1267259"/>
            <a:ext cx="6709894" cy="1226818"/>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lvl="1" indent="-342900" fontAlgn="base">
              <a:lnSpc>
                <a:spcPct val="90000"/>
              </a:lnSpc>
              <a:spcBef>
                <a:spcPct val="0"/>
              </a:spcBef>
              <a:spcAft>
                <a:spcPct val="0"/>
              </a:spcAft>
              <a:buClr>
                <a:schemeClr val="tx2"/>
              </a:buClr>
              <a:buSzPct val="80000"/>
              <a:tabLst>
                <a:tab pos="424590" algn="l"/>
              </a:tabLst>
              <a:defRPr/>
            </a:pPr>
            <a:endParaRPr lang="en-US" altLang="zh-CN" sz="1400" dirty="0" smtClean="0">
              <a:gradFill>
                <a:gsLst>
                  <a:gs pos="0">
                    <a:schemeClr val="tx1"/>
                  </a:gs>
                  <a:gs pos="100000">
                    <a:schemeClr val="tx1"/>
                  </a:gs>
                </a:gsLst>
                <a:lin ang="5400000" scaled="0"/>
              </a:gradFill>
              <a:latin typeface="Segoe" pitchFamily="34" charset="0"/>
            </a:endParaRPr>
          </a:p>
        </p:txBody>
      </p:sp>
      <p:sp>
        <p:nvSpPr>
          <p:cNvPr id="22" name="Title 21"/>
          <p:cNvSpPr>
            <a:spLocks noGrp="1"/>
          </p:cNvSpPr>
          <p:nvPr>
            <p:ph type="title"/>
          </p:nvPr>
        </p:nvSpPr>
        <p:spPr>
          <a:xfrm>
            <a:off x="303857" y="224125"/>
            <a:ext cx="8259376" cy="609600"/>
          </a:xfrm>
        </p:spPr>
        <p:txBody>
          <a:bodyPr/>
          <a:lstStyle/>
          <a:p>
            <a:r>
              <a:rPr lang="en-US" sz="2800" dirty="0" smtClean="0"/>
              <a:t>Exchange Control Panel: Administration features</a:t>
            </a:r>
            <a:r>
              <a:rPr lang="en-US" dirty="0" smtClean="0"/>
              <a:t/>
            </a:r>
            <a:br>
              <a:rPr lang="en-US" dirty="0" smtClean="0"/>
            </a:br>
            <a:r>
              <a:rPr lang="en-US" sz="2400" dirty="0" smtClean="0">
                <a:solidFill>
                  <a:schemeClr val="accent1"/>
                </a:solidFill>
              </a:rPr>
              <a:t>Empower Specialist Users</a:t>
            </a:r>
            <a:r>
              <a:rPr lang="en-US" sz="2400" dirty="0" smtClean="0"/>
              <a:t/>
            </a:r>
            <a:br>
              <a:rPr lang="en-US" sz="2400" dirty="0" smtClean="0"/>
            </a:br>
            <a:endParaRPr lang="en-US" dirty="0"/>
          </a:p>
        </p:txBody>
      </p:sp>
      <p:sp>
        <p:nvSpPr>
          <p:cNvPr id="23" name="Title 21"/>
          <p:cNvSpPr txBox="1">
            <a:spLocks/>
          </p:cNvSpPr>
          <p:nvPr/>
        </p:nvSpPr>
        <p:spPr>
          <a:xfrm>
            <a:off x="592181" y="450666"/>
            <a:ext cx="7315200" cy="609600"/>
          </a:xfrm>
          <a:prstGeom prst="rect">
            <a:avLst/>
          </a:prstGeom>
        </p:spPr>
        <p:txBody>
          <a:bodyPr vert="horz" lIns="91440" tIns="45720" rIns="91440" bIns="45720" rtlCol="0" anchor="t">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gradFill>
                  <a:gsLst>
                    <a:gs pos="0">
                      <a:schemeClr val="bg1"/>
                    </a:gs>
                    <a:gs pos="100000">
                      <a:schemeClr val="bg1"/>
                    </a:gs>
                  </a:gsLst>
                  <a:lin ang="13500000" scaled="1"/>
                </a:gradFill>
                <a:effectLst/>
                <a:uLnTx/>
                <a:uFillTx/>
                <a:latin typeface="Segoe Semibold" pitchFamily="34" charset="0"/>
                <a:ea typeface="+mj-ea"/>
                <a:cs typeface="+mj-cs"/>
              </a:rPr>
              <a:t/>
            </a:r>
            <a:br>
              <a:rPr kumimoji="0" lang="en-US" sz="3200" b="0" i="0" u="none" strike="noStrike" kern="1200" cap="none" spc="0" normalizeH="0" baseline="0" noProof="0" dirty="0" smtClean="0">
                <a:ln>
                  <a:noFill/>
                </a:ln>
                <a:gradFill>
                  <a:gsLst>
                    <a:gs pos="0">
                      <a:schemeClr val="bg1"/>
                    </a:gs>
                    <a:gs pos="100000">
                      <a:schemeClr val="bg1"/>
                    </a:gs>
                  </a:gsLst>
                  <a:lin ang="13500000" scaled="1"/>
                </a:gradFill>
                <a:effectLst/>
                <a:uLnTx/>
                <a:uFillTx/>
                <a:latin typeface="Segoe Semibold" pitchFamily="34" charset="0"/>
                <a:ea typeface="+mj-ea"/>
                <a:cs typeface="+mj-cs"/>
              </a:rPr>
            </a:br>
            <a:endParaRPr kumimoji="0" lang="en-US" sz="3200" b="0" i="0" u="none" strike="noStrike" kern="1200" cap="none" spc="0" normalizeH="0" baseline="0" noProof="0" dirty="0">
              <a:ln>
                <a:noFill/>
              </a:ln>
              <a:gradFill>
                <a:gsLst>
                  <a:gs pos="0">
                    <a:schemeClr val="bg1"/>
                  </a:gs>
                  <a:gs pos="100000">
                    <a:schemeClr val="bg1"/>
                  </a:gs>
                </a:gsLst>
                <a:lin ang="13500000" scaled="1"/>
              </a:gradFill>
              <a:effectLst/>
              <a:uLnTx/>
              <a:uFillTx/>
              <a:latin typeface="Segoe Semibold" pitchFamily="34" charset="0"/>
              <a:ea typeface="+mj-ea"/>
              <a:cs typeface="+mj-cs"/>
            </a:endParaRPr>
          </a:p>
        </p:txBody>
      </p:sp>
      <p:grpSp>
        <p:nvGrpSpPr>
          <p:cNvPr id="2" name="Group 35"/>
          <p:cNvGrpSpPr/>
          <p:nvPr/>
        </p:nvGrpSpPr>
        <p:grpSpPr>
          <a:xfrm>
            <a:off x="372238" y="1387261"/>
            <a:ext cx="1320769" cy="1188173"/>
            <a:chOff x="2698970" y="182296"/>
            <a:chExt cx="2511488" cy="2481592"/>
          </a:xfrm>
        </p:grpSpPr>
        <p:pic>
          <p:nvPicPr>
            <p:cNvPr id="37" name="Picture 4" descr="\\eventsql\dvd\Online_ART\DVD_ART36\Artwork_Imagery\Icons - Illustrations\_ WINDOWS SERVER ICONS\People\User Androgynous people person.png"/>
            <p:cNvPicPr>
              <a:picLocks noChangeAspect="1" noChangeArrowheads="1"/>
            </p:cNvPicPr>
            <p:nvPr/>
          </p:nvPicPr>
          <p:blipFill>
            <a:blip r:embed="rId3" cstate="print"/>
            <a:srcRect/>
            <a:stretch>
              <a:fillRect/>
            </a:stretch>
          </p:blipFill>
          <p:spPr bwMode="auto">
            <a:xfrm>
              <a:off x="3191158" y="182296"/>
              <a:ext cx="2019300" cy="2419350"/>
            </a:xfrm>
            <a:prstGeom prst="rect">
              <a:avLst/>
            </a:prstGeom>
            <a:noFill/>
          </p:spPr>
        </p:pic>
        <p:pic>
          <p:nvPicPr>
            <p:cNvPr id="38" name="Picture 3" descr="\\eventsql\dvd\Online_ART\DVD_ART36\Artwork_Imagery\Icons - Illustrations\_ WINDOWS SERVER ICONS\Tools\Toolbox tools repair fix Gray.png"/>
            <p:cNvPicPr>
              <a:picLocks noChangeAspect="1" noChangeArrowheads="1"/>
            </p:cNvPicPr>
            <p:nvPr/>
          </p:nvPicPr>
          <p:blipFill>
            <a:blip r:embed="rId4" cstate="print"/>
            <a:srcRect/>
            <a:stretch>
              <a:fillRect/>
            </a:stretch>
          </p:blipFill>
          <p:spPr bwMode="auto">
            <a:xfrm>
              <a:off x="2698970" y="1387538"/>
              <a:ext cx="2152650" cy="1276350"/>
            </a:xfrm>
            <a:prstGeom prst="rect">
              <a:avLst/>
            </a:prstGeom>
            <a:noFill/>
          </p:spPr>
        </p:pic>
      </p:grpSp>
      <p:sp>
        <p:nvSpPr>
          <p:cNvPr id="46" name="TextBox 45"/>
          <p:cNvSpPr txBox="1"/>
          <p:nvPr/>
        </p:nvSpPr>
        <p:spPr>
          <a:xfrm>
            <a:off x="2022373" y="1316558"/>
            <a:ext cx="6469811" cy="1283424"/>
          </a:xfrm>
          <a:prstGeom prst="rect">
            <a:avLst/>
          </a:prstGeom>
          <a:noFill/>
        </p:spPr>
        <p:txBody>
          <a:bodyPr wrap="square" lIns="76197" tIns="38098" rIns="76197" bIns="38098" rtlCol="0">
            <a:spAutoFit/>
          </a:bodyPr>
          <a:lstStyle/>
          <a:p>
            <a:pPr marL="157950" indent="-235470">
              <a:lnSpc>
                <a:spcPct val="90000"/>
              </a:lnSpc>
              <a:spcAft>
                <a:spcPts val="600"/>
              </a:spcAft>
            </a:pPr>
            <a:r>
              <a:rPr lang="nl-BE" sz="2800" dirty="0" smtClean="0">
                <a:latin typeface="Segoe Semibold" pitchFamily="34" charset="0"/>
              </a:rPr>
              <a:t>Manage Permissions</a:t>
            </a:r>
            <a:endParaRPr lang="en-US" sz="2800" dirty="0" smtClean="0">
              <a:latin typeface="Segoe Semibold" pitchFamily="34" charset="0"/>
            </a:endParaRPr>
          </a:p>
          <a:p>
            <a:pPr marL="265380" indent="-342900">
              <a:lnSpc>
                <a:spcPct val="90000"/>
              </a:lnSpc>
              <a:spcAft>
                <a:spcPts val="600"/>
              </a:spcAft>
              <a:buFont typeface="Arial" pitchFamily="34" charset="0"/>
              <a:buChar char="•"/>
            </a:pPr>
            <a:r>
              <a:rPr lang="en-US" sz="2400" dirty="0" smtClean="0">
                <a:latin typeface="Segoe Semibold" pitchFamily="34" charset="0"/>
              </a:rPr>
              <a:t>Manage roles</a:t>
            </a:r>
          </a:p>
          <a:p>
            <a:pPr marL="342900" indent="-342900">
              <a:lnSpc>
                <a:spcPct val="90000"/>
              </a:lnSpc>
              <a:spcAft>
                <a:spcPts val="600"/>
              </a:spcAft>
              <a:buFont typeface="Arial" pitchFamily="34" charset="0"/>
              <a:buChar char="•"/>
            </a:pPr>
            <a:r>
              <a:rPr lang="en-US" sz="2400" dirty="0" smtClean="0">
                <a:latin typeface="Segoe Semibold" pitchFamily="34" charset="0"/>
              </a:rPr>
              <a:t>Manage User self-service policies</a:t>
            </a:r>
          </a:p>
        </p:txBody>
      </p:sp>
      <p:pic>
        <p:nvPicPr>
          <p:cNvPr id="24" name="Picture 23" descr="Emulator120.png"/>
          <p:cNvPicPr>
            <a:picLocks noChangeAspect="1"/>
          </p:cNvPicPr>
          <p:nvPr/>
        </p:nvPicPr>
        <p:blipFill>
          <a:blip r:embed="rId5"/>
          <a:stretch>
            <a:fillRect/>
          </a:stretch>
        </p:blipFill>
        <p:spPr>
          <a:xfrm>
            <a:off x="1752600" y="2895600"/>
            <a:ext cx="5243015" cy="3292125"/>
          </a:xfrm>
          <a:prstGeom prst="rect">
            <a:avLst/>
          </a:prstGeom>
        </p:spPr>
      </p:pic>
      <p:pic>
        <p:nvPicPr>
          <p:cNvPr id="25" name="Picture 24" descr="Emulator121.png"/>
          <p:cNvPicPr>
            <a:picLocks noChangeAspect="1"/>
          </p:cNvPicPr>
          <p:nvPr/>
        </p:nvPicPr>
        <p:blipFill>
          <a:blip r:embed="rId6"/>
          <a:stretch>
            <a:fillRect/>
          </a:stretch>
        </p:blipFill>
        <p:spPr>
          <a:xfrm>
            <a:off x="1752600" y="2895600"/>
            <a:ext cx="5250635" cy="3299746"/>
          </a:xfrm>
          <a:prstGeom prst="rect">
            <a:avLst/>
          </a:prstGeom>
        </p:spPr>
      </p:pic>
    </p:spTree>
    <p:extLst>
      <p:ext uri="{BB962C8B-B14F-4D97-AF65-F5344CB8AC3E}">
        <p14:creationId xmlns="" xmlns:p14="http://schemas.microsoft.com/office/powerpoint/2010/main" val="303671580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Exchange Control Panel</a:t>
            </a:r>
            <a:endParaRPr lang="en-US" dirty="0"/>
          </a:p>
        </p:txBody>
      </p:sp>
      <p:sp>
        <p:nvSpPr>
          <p:cNvPr id="6" name="Subtitle 5"/>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r>
              <a:rPr lang="en-US" smtClean="0"/>
              <a:t>demo </a:t>
            </a:r>
            <a:endParaRPr lang="en-US"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smtClean="0"/>
              <a:t>Content</a:t>
            </a:r>
            <a:endParaRPr lang="en-US" dirty="0"/>
          </a:p>
        </p:txBody>
      </p:sp>
      <p:sp>
        <p:nvSpPr>
          <p:cNvPr id="6" name="Text Placeholder 5"/>
          <p:cNvSpPr>
            <a:spLocks noGrp="1"/>
          </p:cNvSpPr>
          <p:nvPr>
            <p:ph type="body" sz="quarter" idx="10"/>
          </p:nvPr>
        </p:nvSpPr>
        <p:spPr/>
        <p:txBody>
          <a:bodyPr/>
          <a:lstStyle/>
          <a:p>
            <a:r>
              <a:rPr lang="en-US" dirty="0" smtClean="0">
                <a:solidFill>
                  <a:schemeClr val="tx1">
                    <a:lumMod val="75000"/>
                  </a:schemeClr>
                </a:solidFill>
              </a:rPr>
              <a:t>Introduction</a:t>
            </a:r>
          </a:p>
          <a:p>
            <a:r>
              <a:rPr lang="en-US" dirty="0" smtClean="0">
                <a:solidFill>
                  <a:schemeClr val="tx1">
                    <a:lumMod val="75000"/>
                  </a:schemeClr>
                </a:solidFill>
              </a:rPr>
              <a:t>Exchange Management Console (EMC)</a:t>
            </a:r>
          </a:p>
          <a:p>
            <a:r>
              <a:rPr lang="en-US" dirty="0" smtClean="0">
                <a:solidFill>
                  <a:schemeClr val="tx1">
                    <a:lumMod val="75000"/>
                  </a:schemeClr>
                </a:solidFill>
              </a:rPr>
              <a:t>Exchange Control Panel (ECP)</a:t>
            </a:r>
          </a:p>
          <a:p>
            <a:r>
              <a:rPr lang="en-US" dirty="0" smtClean="0"/>
              <a:t>Role Based Access Control (RBAC)</a:t>
            </a:r>
          </a:p>
          <a:p>
            <a:r>
              <a:rPr lang="en-US" dirty="0" smtClean="0"/>
              <a:t>Remote PowerShell</a:t>
            </a:r>
          </a:p>
          <a:p>
            <a:r>
              <a:rPr lang="nl-BE" dirty="0" smtClean="0"/>
              <a:t>Monitoring</a:t>
            </a:r>
            <a:endParaRPr lang="en-US"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RBAC in Exchange 2010</a:t>
            </a:r>
            <a:endParaRPr lang="en-US" dirty="0"/>
          </a:p>
        </p:txBody>
      </p:sp>
      <p:sp>
        <p:nvSpPr>
          <p:cNvPr id="3" name="Content Placeholder 2"/>
          <p:cNvSpPr>
            <a:spLocks noGrp="1"/>
          </p:cNvSpPr>
          <p:nvPr>
            <p:ph idx="1"/>
          </p:nvPr>
        </p:nvSpPr>
        <p:spPr/>
        <p:txBody>
          <a:bodyPr/>
          <a:lstStyle/>
          <a:p>
            <a:r>
              <a:rPr lang="en-US" dirty="0" smtClean="0"/>
              <a:t>RBAC has replaced the permission model used in Exchange 2007</a:t>
            </a:r>
          </a:p>
          <a:p>
            <a:r>
              <a:rPr lang="en-US" dirty="0" smtClean="0"/>
              <a:t>Your “role” is defined by “what you do”</a:t>
            </a:r>
          </a:p>
          <a:p>
            <a:r>
              <a:rPr lang="en-US" dirty="0" smtClean="0"/>
              <a:t>Define precise or broad roles and assignments based on the tasks that need to be performed</a:t>
            </a:r>
          </a:p>
          <a:p>
            <a:r>
              <a:rPr lang="en-US" dirty="0" smtClean="0"/>
              <a:t>Includes self administration</a:t>
            </a:r>
          </a:p>
          <a:p>
            <a:r>
              <a:rPr lang="en-US" dirty="0" smtClean="0"/>
              <a:t>Used by EMC, EMS and ECP</a:t>
            </a:r>
          </a:p>
          <a:p>
            <a:endParaRPr lang="en-US"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p:cNvSpPr/>
          <p:nvPr/>
        </p:nvSpPr>
        <p:spPr>
          <a:xfrm>
            <a:off x="685800" y="2590800"/>
            <a:ext cx="1295400" cy="37338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2" name="Title 1"/>
          <p:cNvSpPr>
            <a:spLocks noGrp="1"/>
          </p:cNvSpPr>
          <p:nvPr>
            <p:ph type="title"/>
          </p:nvPr>
        </p:nvSpPr>
        <p:spPr>
          <a:xfrm>
            <a:off x="381000" y="228600"/>
            <a:ext cx="8382000" cy="997196"/>
          </a:xfrm>
        </p:spPr>
        <p:txBody>
          <a:bodyPr/>
          <a:lstStyle/>
          <a:p>
            <a:r>
              <a:rPr lang="en-US" sz="3600" dirty="0" smtClean="0"/>
              <a:t>RBAC Management Role Assignment</a:t>
            </a:r>
            <a:br>
              <a:rPr lang="en-US" sz="3600" dirty="0" smtClean="0"/>
            </a:br>
            <a:r>
              <a:rPr lang="en-US" sz="3600" dirty="0" smtClean="0">
                <a:solidFill>
                  <a:schemeClr val="accent1"/>
                </a:solidFill>
              </a:rPr>
              <a:t>Who can do What… and Where?</a:t>
            </a:r>
          </a:p>
        </p:txBody>
      </p:sp>
      <p:sp>
        <p:nvSpPr>
          <p:cNvPr id="56" name="Rectangle 55"/>
          <p:cNvSpPr/>
          <p:nvPr/>
        </p:nvSpPr>
        <p:spPr>
          <a:xfrm>
            <a:off x="685799" y="4572000"/>
            <a:ext cx="1371601" cy="381000"/>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sz="1400" i="1" dirty="0" smtClean="0">
                <a:solidFill>
                  <a:schemeClr val="bg1"/>
                </a:solidFill>
              </a:rPr>
              <a:t>Administrators / Specialists</a:t>
            </a:r>
            <a:endParaRPr lang="en-US" sz="1400" i="1" dirty="0">
              <a:solidFill>
                <a:schemeClr val="bg1"/>
              </a:solidFill>
            </a:endParaRPr>
          </a:p>
        </p:txBody>
      </p:sp>
      <p:sp>
        <p:nvSpPr>
          <p:cNvPr id="28" name="TextBox 27"/>
          <p:cNvSpPr txBox="1"/>
          <p:nvPr/>
        </p:nvSpPr>
        <p:spPr>
          <a:xfrm>
            <a:off x="762000" y="1219200"/>
            <a:ext cx="7848600" cy="1015663"/>
          </a:xfrm>
          <a:prstGeom prst="rect">
            <a:avLst/>
          </a:prstGeom>
          <a:noFill/>
        </p:spPr>
        <p:txBody>
          <a:bodyPr wrap="square" rtlCol="0">
            <a:spAutoFit/>
          </a:bodyPr>
          <a:lstStyle/>
          <a:p>
            <a:pPr algn="ctr"/>
            <a:r>
              <a:rPr lang="en-US" sz="2000" b="1" dirty="0" smtClean="0"/>
              <a:t>Role Assignment</a:t>
            </a:r>
          </a:p>
          <a:p>
            <a:pPr algn="ctr"/>
            <a:r>
              <a:rPr lang="en-US" sz="2000" i="1" dirty="0" smtClean="0"/>
              <a:t>Binds a Role and Scope to an Role Holder (Assignee)</a:t>
            </a:r>
          </a:p>
          <a:p>
            <a:pPr algn="ctr"/>
            <a:endParaRPr lang="en-US" sz="2000" dirty="0" err="1" smtClean="0"/>
          </a:p>
        </p:txBody>
      </p:sp>
      <p:sp>
        <p:nvSpPr>
          <p:cNvPr id="29" name="Rectangle 28"/>
          <p:cNvSpPr/>
          <p:nvPr/>
        </p:nvSpPr>
        <p:spPr>
          <a:xfrm>
            <a:off x="1981199" y="2590800"/>
            <a:ext cx="1295400" cy="37338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30" name="Rectangle 29"/>
          <p:cNvSpPr/>
          <p:nvPr/>
        </p:nvSpPr>
        <p:spPr>
          <a:xfrm>
            <a:off x="3276599" y="2590800"/>
            <a:ext cx="1676400" cy="37338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dirty="0"/>
          </a:p>
        </p:txBody>
      </p:sp>
      <p:grpSp>
        <p:nvGrpSpPr>
          <p:cNvPr id="3" name="Group 49"/>
          <p:cNvGrpSpPr/>
          <p:nvPr/>
        </p:nvGrpSpPr>
        <p:grpSpPr>
          <a:xfrm flipH="1">
            <a:off x="2133599" y="3200400"/>
            <a:ext cx="856690" cy="643315"/>
            <a:chOff x="1416486" y="2971800"/>
            <a:chExt cx="1161490" cy="948115"/>
          </a:xfrm>
        </p:grpSpPr>
        <p:grpSp>
          <p:nvGrpSpPr>
            <p:cNvPr id="4" name="Group 58"/>
            <p:cNvGrpSpPr/>
            <p:nvPr/>
          </p:nvGrpSpPr>
          <p:grpSpPr>
            <a:xfrm>
              <a:off x="1600200" y="2971800"/>
              <a:ext cx="977776" cy="881464"/>
              <a:chOff x="2938192" y="1258432"/>
              <a:chExt cx="1707411" cy="1469961"/>
            </a:xfrm>
          </p:grpSpPr>
          <p:pic>
            <p:nvPicPr>
              <p:cNvPr id="4103" name="Picture 7" descr="\\eventsql\dvd\Online_ART\DVD_ART36\Artwork_Imagery\Icons - Illustrations\_ WINDOWS VISTA ICONS\Male man people person User.png"/>
              <p:cNvPicPr>
                <a:picLocks noChangeAspect="1" noChangeArrowheads="1"/>
              </p:cNvPicPr>
              <p:nvPr/>
            </p:nvPicPr>
            <p:blipFill>
              <a:blip r:embed="rId3" cstate="print"/>
              <a:srcRect/>
              <a:stretch>
                <a:fillRect/>
              </a:stretch>
            </p:blipFill>
            <p:spPr bwMode="auto">
              <a:xfrm>
                <a:off x="3460060" y="1258432"/>
                <a:ext cx="895185" cy="1218131"/>
              </a:xfrm>
              <a:prstGeom prst="rect">
                <a:avLst/>
              </a:prstGeom>
              <a:noFill/>
            </p:spPr>
          </p:pic>
          <p:pic>
            <p:nvPicPr>
              <p:cNvPr id="4105" name="Picture 9" descr="\\eventsql\dvd\Online_ART\DVD_ART36\Artwork_Imagery\Icons - Illustrations\_ WINDOWS SERVER ICONS\People\User Androgynous people person.png"/>
              <p:cNvPicPr>
                <a:picLocks noChangeAspect="1" noChangeArrowheads="1"/>
              </p:cNvPicPr>
              <p:nvPr/>
            </p:nvPicPr>
            <p:blipFill>
              <a:blip r:embed="rId4" cstate="print"/>
              <a:srcRect/>
              <a:stretch>
                <a:fillRect/>
              </a:stretch>
            </p:blipFill>
            <p:spPr bwMode="auto">
              <a:xfrm>
                <a:off x="3607617" y="1484768"/>
                <a:ext cx="1037986" cy="1243625"/>
              </a:xfrm>
              <a:prstGeom prst="rect">
                <a:avLst/>
              </a:prstGeom>
              <a:noFill/>
            </p:spPr>
          </p:pic>
          <p:pic>
            <p:nvPicPr>
              <p:cNvPr id="58" name="Picture 4" descr="\\eventsql\dvd\Online_ART\DVD_ART36\Artwork_Imagery\Icons - Illustrations\_ WINDOWS SERVER ICONS\People\User Androgynous people person.png"/>
              <p:cNvPicPr>
                <a:picLocks noChangeAspect="1" noChangeArrowheads="1"/>
              </p:cNvPicPr>
              <p:nvPr/>
            </p:nvPicPr>
            <p:blipFill>
              <a:blip r:embed="rId5" cstate="print"/>
              <a:srcRect/>
              <a:stretch>
                <a:fillRect/>
              </a:stretch>
            </p:blipFill>
            <p:spPr bwMode="auto">
              <a:xfrm>
                <a:off x="2938192" y="1410832"/>
                <a:ext cx="1061932" cy="1158372"/>
              </a:xfrm>
              <a:prstGeom prst="rect">
                <a:avLst/>
              </a:prstGeom>
              <a:noFill/>
            </p:spPr>
          </p:pic>
        </p:grpSp>
        <p:pic>
          <p:nvPicPr>
            <p:cNvPr id="4099" name="Picture 3" descr="\\eventsql\dvd\Online_ART\DVD_ART36\Artwork_Imagery\Icons - Illustrations\_ WINDOWS SERVER ICONS\Tools\Toolbox tools repair fix Gray.png"/>
            <p:cNvPicPr>
              <a:picLocks noChangeAspect="1" noChangeArrowheads="1"/>
            </p:cNvPicPr>
            <p:nvPr/>
          </p:nvPicPr>
          <p:blipFill>
            <a:blip r:embed="rId6" cstate="print"/>
            <a:srcRect/>
            <a:stretch>
              <a:fillRect/>
            </a:stretch>
          </p:blipFill>
          <p:spPr bwMode="auto">
            <a:xfrm>
              <a:off x="1416486" y="3425228"/>
              <a:ext cx="860461" cy="494687"/>
            </a:xfrm>
            <a:prstGeom prst="rect">
              <a:avLst/>
            </a:prstGeom>
            <a:noFill/>
          </p:spPr>
        </p:pic>
      </p:grpSp>
      <p:sp>
        <p:nvSpPr>
          <p:cNvPr id="33" name="Rounded Rectangle 32"/>
          <p:cNvSpPr/>
          <p:nvPr/>
        </p:nvSpPr>
        <p:spPr>
          <a:xfrm>
            <a:off x="2057399" y="3810000"/>
            <a:ext cx="1143000" cy="4572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spcAft>
                <a:spcPts val="1200"/>
              </a:spcAft>
            </a:pPr>
            <a:r>
              <a:rPr lang="en-US" sz="1200" dirty="0" smtClean="0">
                <a:solidFill>
                  <a:schemeClr val="bg1"/>
                </a:solidFill>
              </a:rPr>
              <a:t>Role Group</a:t>
            </a:r>
          </a:p>
        </p:txBody>
      </p:sp>
      <p:pic>
        <p:nvPicPr>
          <p:cNvPr id="37" name="Picture 7" descr="\\eventsql\dvd\Online_ART\DVD_ART36\Artwork_Imagery\Icons - Illustrations\_ WINDOWS VISTA ICONS\Male man people person User.png"/>
          <p:cNvPicPr>
            <a:picLocks noChangeAspect="1" noChangeArrowheads="1"/>
          </p:cNvPicPr>
          <p:nvPr/>
        </p:nvPicPr>
        <p:blipFill>
          <a:blip r:embed="rId3" cstate="print"/>
          <a:srcRect/>
          <a:stretch>
            <a:fillRect/>
          </a:stretch>
        </p:blipFill>
        <p:spPr bwMode="auto">
          <a:xfrm flipH="1">
            <a:off x="1066799" y="3429000"/>
            <a:ext cx="378114" cy="495628"/>
          </a:xfrm>
          <a:prstGeom prst="rect">
            <a:avLst/>
          </a:prstGeom>
          <a:noFill/>
        </p:spPr>
      </p:pic>
      <p:pic>
        <p:nvPicPr>
          <p:cNvPr id="38" name="Picture 9" descr="\\eventsql\dvd\Online_ART\DVD_ART36\Artwork_Imagery\Icons - Illustrations\_ WINDOWS SERVER ICONS\People\User Androgynous people person.png"/>
          <p:cNvPicPr>
            <a:picLocks noChangeAspect="1" noChangeArrowheads="1"/>
          </p:cNvPicPr>
          <p:nvPr/>
        </p:nvPicPr>
        <p:blipFill>
          <a:blip r:embed="rId4" cstate="print"/>
          <a:srcRect/>
          <a:stretch>
            <a:fillRect/>
          </a:stretch>
        </p:blipFill>
        <p:spPr bwMode="auto">
          <a:xfrm flipH="1">
            <a:off x="761999" y="3886200"/>
            <a:ext cx="438431" cy="506000"/>
          </a:xfrm>
          <a:prstGeom prst="rect">
            <a:avLst/>
          </a:prstGeom>
          <a:noFill/>
        </p:spPr>
      </p:pic>
      <p:pic>
        <p:nvPicPr>
          <p:cNvPr id="39" name="Picture 4" descr="\\eventsql\dvd\Online_ART\DVD_ART36\Artwork_Imagery\Icons - Illustrations\_ WINDOWS SERVER ICONS\People\User Androgynous people person.png"/>
          <p:cNvPicPr>
            <a:picLocks noChangeAspect="1" noChangeArrowheads="1"/>
          </p:cNvPicPr>
          <p:nvPr/>
        </p:nvPicPr>
        <p:blipFill>
          <a:blip r:embed="rId5" cstate="print"/>
          <a:srcRect/>
          <a:stretch>
            <a:fillRect/>
          </a:stretch>
        </p:blipFill>
        <p:spPr bwMode="auto">
          <a:xfrm flipH="1">
            <a:off x="1142999" y="3962400"/>
            <a:ext cx="448546" cy="471313"/>
          </a:xfrm>
          <a:prstGeom prst="rect">
            <a:avLst/>
          </a:prstGeom>
          <a:noFill/>
        </p:spPr>
      </p:pic>
      <p:sp>
        <p:nvSpPr>
          <p:cNvPr id="41" name="Left-Right Arrow 40"/>
          <p:cNvSpPr/>
          <p:nvPr/>
        </p:nvSpPr>
        <p:spPr bwMode="auto">
          <a:xfrm>
            <a:off x="1524000" y="3810000"/>
            <a:ext cx="609600" cy="304800"/>
          </a:xfrm>
          <a:prstGeom prst="leftRigh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42" name="Rectangle 41"/>
          <p:cNvSpPr/>
          <p:nvPr/>
        </p:nvSpPr>
        <p:spPr>
          <a:xfrm>
            <a:off x="4952999" y="2590800"/>
            <a:ext cx="1524000" cy="3733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sp>
        <p:nvSpPr>
          <p:cNvPr id="43" name="Left Arrow 42"/>
          <p:cNvSpPr/>
          <p:nvPr/>
        </p:nvSpPr>
        <p:spPr bwMode="auto">
          <a:xfrm rot="19640893">
            <a:off x="2924734" y="3570178"/>
            <a:ext cx="731520" cy="182880"/>
          </a:xfrm>
          <a:prstGeom prst="lef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44" name="Left Arrow 43"/>
          <p:cNvSpPr/>
          <p:nvPr/>
        </p:nvSpPr>
        <p:spPr bwMode="auto">
          <a:xfrm rot="2184866">
            <a:off x="2955802" y="4310604"/>
            <a:ext cx="719846" cy="182880"/>
          </a:xfrm>
          <a:prstGeom prst="lef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45" name="Left Arrow 44"/>
          <p:cNvSpPr/>
          <p:nvPr/>
        </p:nvSpPr>
        <p:spPr bwMode="auto">
          <a:xfrm>
            <a:off x="3058422" y="3931920"/>
            <a:ext cx="599177" cy="182880"/>
          </a:xfrm>
          <a:prstGeom prst="lef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3428999" y="5257800"/>
            <a:ext cx="1066800" cy="457200"/>
          </a:xfrm>
          <a:prstGeom prst="round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defTabSz="914099"/>
            <a:r>
              <a:rPr lang="en-US" sz="1100" dirty="0" smtClean="0">
                <a:solidFill>
                  <a:schemeClr val="bg1"/>
                </a:solidFill>
                <a:effectLst>
                  <a:outerShdw blurRad="38100" dist="38100" dir="2700000" algn="tl">
                    <a:srgbClr val="000000">
                      <a:alpha val="43137"/>
                    </a:srgbClr>
                  </a:outerShdw>
                </a:effectLst>
                <a:latin typeface="Segoe" pitchFamily="34" charset="0"/>
              </a:rPr>
              <a:t>Recipient</a:t>
            </a:r>
          </a:p>
          <a:p>
            <a:pPr defTabSz="914099"/>
            <a:r>
              <a:rPr lang="en-US" sz="1100" dirty="0" smtClean="0">
                <a:solidFill>
                  <a:schemeClr val="bg1"/>
                </a:solidFill>
                <a:effectLst>
                  <a:outerShdw blurRad="38100" dist="38100" dir="2700000" algn="tl">
                    <a:srgbClr val="000000">
                      <a:alpha val="43137"/>
                    </a:srgbClr>
                  </a:outerShdw>
                </a:effectLst>
                <a:latin typeface="Segoe" pitchFamily="34" charset="0"/>
              </a:rPr>
              <a:t>Scope</a:t>
            </a:r>
            <a:endParaRPr lang="en-US" sz="2000" dirty="0" smtClean="0">
              <a:solidFill>
                <a:schemeClr val="bg1"/>
              </a:solidFill>
              <a:effectLst>
                <a:outerShdw blurRad="38100" dist="38100" dir="2700000" algn="tl">
                  <a:srgbClr val="000000">
                    <a:alpha val="43137"/>
                  </a:srgbClr>
                </a:outerShdw>
              </a:effectLst>
              <a:latin typeface="Segoe" pitchFamily="34" charset="0"/>
            </a:endParaRPr>
          </a:p>
        </p:txBody>
      </p:sp>
      <p:sp>
        <p:nvSpPr>
          <p:cNvPr id="48" name="Rounded Rectangle 47"/>
          <p:cNvSpPr/>
          <p:nvPr/>
        </p:nvSpPr>
        <p:spPr bwMode="auto">
          <a:xfrm>
            <a:off x="3657599" y="5638800"/>
            <a:ext cx="1066800" cy="381000"/>
          </a:xfrm>
          <a:prstGeom prst="round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defTabSz="914099"/>
            <a:r>
              <a:rPr lang="en-US" sz="1100" dirty="0" smtClean="0">
                <a:solidFill>
                  <a:schemeClr val="bg1"/>
                </a:solidFill>
                <a:effectLst>
                  <a:outerShdw blurRad="38100" dist="38100" dir="2700000" algn="tl">
                    <a:srgbClr val="000000">
                      <a:alpha val="43137"/>
                    </a:srgbClr>
                  </a:outerShdw>
                </a:effectLst>
                <a:latin typeface="Segoe" pitchFamily="34" charset="0"/>
              </a:rPr>
              <a:t>Configuration</a:t>
            </a:r>
          </a:p>
          <a:p>
            <a:pPr defTabSz="914099"/>
            <a:r>
              <a:rPr lang="en-US" sz="1100" dirty="0" smtClean="0">
                <a:solidFill>
                  <a:schemeClr val="bg1"/>
                </a:solidFill>
                <a:effectLst>
                  <a:outerShdw blurRad="38100" dist="38100" dir="2700000" algn="tl">
                    <a:srgbClr val="000000">
                      <a:alpha val="43137"/>
                    </a:srgbClr>
                  </a:outerShdw>
                </a:effectLst>
                <a:latin typeface="Segoe" pitchFamily="34" charset="0"/>
              </a:rPr>
              <a:t>Scope</a:t>
            </a:r>
            <a:endParaRPr lang="en-US" sz="2000" dirty="0" smtClean="0">
              <a:solidFill>
                <a:schemeClr val="bg1"/>
              </a:solidFill>
              <a:effectLst>
                <a:outerShdw blurRad="38100" dist="38100" dir="2700000" algn="tl">
                  <a:srgbClr val="000000">
                    <a:alpha val="43137"/>
                  </a:srgbClr>
                </a:outerShdw>
              </a:effectLst>
              <a:latin typeface="Segoe" pitchFamily="34" charset="0"/>
            </a:endParaRPr>
          </a:p>
        </p:txBody>
      </p:sp>
      <p:sp>
        <p:nvSpPr>
          <p:cNvPr id="52" name="Left Arrow 51"/>
          <p:cNvSpPr/>
          <p:nvPr/>
        </p:nvSpPr>
        <p:spPr bwMode="auto">
          <a:xfrm rot="16200000">
            <a:off x="3624710" y="4985889"/>
            <a:ext cx="370577" cy="304800"/>
          </a:xfrm>
          <a:prstGeom prst="lef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176" name="Rounded Rectangle 175"/>
          <p:cNvSpPr/>
          <p:nvPr/>
        </p:nvSpPr>
        <p:spPr>
          <a:xfrm>
            <a:off x="3505199" y="6096000"/>
            <a:ext cx="990600" cy="381000"/>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r>
              <a:rPr lang="en-US" dirty="0" smtClean="0"/>
              <a:t>Where?</a:t>
            </a:r>
            <a:endParaRPr lang="en-US" dirty="0"/>
          </a:p>
        </p:txBody>
      </p:sp>
      <p:sp>
        <p:nvSpPr>
          <p:cNvPr id="177" name="Rounded Rectangle 176"/>
          <p:cNvSpPr/>
          <p:nvPr/>
        </p:nvSpPr>
        <p:spPr>
          <a:xfrm>
            <a:off x="1371599" y="6096000"/>
            <a:ext cx="1143000" cy="38100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smtClean="0"/>
              <a:t>Who?</a:t>
            </a:r>
            <a:endParaRPr lang="en-US" dirty="0"/>
          </a:p>
        </p:txBody>
      </p:sp>
      <p:sp>
        <p:nvSpPr>
          <p:cNvPr id="53" name="Rectangle 52"/>
          <p:cNvSpPr/>
          <p:nvPr/>
        </p:nvSpPr>
        <p:spPr>
          <a:xfrm>
            <a:off x="6476999" y="2590800"/>
            <a:ext cx="2057400" cy="3733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75" name="Rounded Rectangle 174"/>
          <p:cNvSpPr/>
          <p:nvPr/>
        </p:nvSpPr>
        <p:spPr>
          <a:xfrm>
            <a:off x="5486399" y="6019800"/>
            <a:ext cx="2133600" cy="457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smtClean="0"/>
              <a:t>What?</a:t>
            </a:r>
            <a:endParaRPr lang="en-US" dirty="0"/>
          </a:p>
        </p:txBody>
      </p:sp>
      <p:sp>
        <p:nvSpPr>
          <p:cNvPr id="57" name="Oval 56"/>
          <p:cNvSpPr/>
          <p:nvPr/>
        </p:nvSpPr>
        <p:spPr bwMode="auto">
          <a:xfrm>
            <a:off x="5257799" y="3200400"/>
            <a:ext cx="914400" cy="533400"/>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1600" dirty="0" smtClean="0">
                <a:solidFill>
                  <a:schemeClr val="bg1"/>
                </a:solidFill>
                <a:latin typeface="Segoe" pitchFamily="34" charset="0"/>
              </a:rPr>
              <a:t>Role</a:t>
            </a:r>
          </a:p>
        </p:txBody>
      </p:sp>
      <p:sp>
        <p:nvSpPr>
          <p:cNvPr id="60" name="Oval 59"/>
          <p:cNvSpPr/>
          <p:nvPr/>
        </p:nvSpPr>
        <p:spPr bwMode="auto">
          <a:xfrm>
            <a:off x="5257799" y="3848100"/>
            <a:ext cx="914400" cy="533400"/>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1600" dirty="0" smtClean="0">
                <a:solidFill>
                  <a:schemeClr val="bg1"/>
                </a:solidFill>
                <a:latin typeface="Segoe" pitchFamily="34" charset="0"/>
              </a:rPr>
              <a:t>Role</a:t>
            </a:r>
          </a:p>
        </p:txBody>
      </p:sp>
      <p:sp>
        <p:nvSpPr>
          <p:cNvPr id="61" name="Oval 60"/>
          <p:cNvSpPr/>
          <p:nvPr/>
        </p:nvSpPr>
        <p:spPr bwMode="auto">
          <a:xfrm>
            <a:off x="5257799" y="4495800"/>
            <a:ext cx="914400" cy="533400"/>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1600" dirty="0" smtClean="0">
                <a:solidFill>
                  <a:schemeClr val="bg1"/>
                </a:solidFill>
                <a:latin typeface="Segoe" pitchFamily="34" charset="0"/>
              </a:rPr>
              <a:t>Role</a:t>
            </a:r>
          </a:p>
        </p:txBody>
      </p:sp>
      <p:grpSp>
        <p:nvGrpSpPr>
          <p:cNvPr id="5" name="Group 63"/>
          <p:cNvGrpSpPr/>
          <p:nvPr/>
        </p:nvGrpSpPr>
        <p:grpSpPr>
          <a:xfrm>
            <a:off x="6553199" y="2743200"/>
            <a:ext cx="1903784" cy="1143000"/>
            <a:chOff x="6934200" y="2895600"/>
            <a:chExt cx="1903784" cy="1143000"/>
          </a:xfrm>
        </p:grpSpPr>
        <p:sp>
          <p:nvSpPr>
            <p:cNvPr id="86" name="Vertical Scroll 85"/>
            <p:cNvSpPr/>
            <p:nvPr/>
          </p:nvSpPr>
          <p:spPr>
            <a:xfrm>
              <a:off x="6934200" y="2895600"/>
              <a:ext cx="1598984" cy="838200"/>
            </a:xfrm>
            <a:prstGeom prst="verticalScroll">
              <a:avLst/>
            </a:prstGeom>
          </p:spPr>
          <p:style>
            <a:lnRef idx="1">
              <a:schemeClr val="dk1"/>
            </a:lnRef>
            <a:fillRef idx="2">
              <a:schemeClr val="dk1"/>
            </a:fillRef>
            <a:effectRef idx="1">
              <a:schemeClr val="dk1"/>
            </a:effectRef>
            <a:fontRef idx="minor">
              <a:schemeClr val="dk1"/>
            </a:fontRef>
          </p:style>
          <p:txBody>
            <a:bodyPr rtlCol="0" anchor="ctr"/>
            <a:lstStyle/>
            <a:p>
              <a:r>
                <a:rPr lang="en-US" sz="1100" b="1" dirty="0" smtClean="0">
                  <a:solidFill>
                    <a:schemeClr val="bg1"/>
                  </a:solidFill>
                </a:rPr>
                <a:t>Role Entry</a:t>
              </a:r>
            </a:p>
            <a:p>
              <a:r>
                <a:rPr lang="en-US" sz="900" dirty="0" smtClean="0">
                  <a:solidFill>
                    <a:schemeClr val="bg1"/>
                  </a:solidFill>
                </a:rPr>
                <a:t>Command: Parameters</a:t>
              </a:r>
            </a:p>
            <a:p>
              <a:r>
                <a:rPr lang="en-US" sz="900" dirty="0" smtClean="0">
                  <a:solidFill>
                    <a:schemeClr val="bg1"/>
                  </a:solidFill>
                </a:rPr>
                <a:t>Command: Parameters</a:t>
              </a:r>
            </a:p>
            <a:p>
              <a:r>
                <a:rPr lang="en-US" sz="900" dirty="0" smtClean="0">
                  <a:solidFill>
                    <a:schemeClr val="bg1"/>
                  </a:solidFill>
                </a:rPr>
                <a:t>Command: Parameters</a:t>
              </a:r>
              <a:endParaRPr lang="en-US" sz="900" dirty="0">
                <a:solidFill>
                  <a:schemeClr val="bg1"/>
                </a:solidFill>
              </a:endParaRPr>
            </a:p>
          </p:txBody>
        </p:sp>
        <p:sp>
          <p:nvSpPr>
            <p:cNvPr id="62" name="Vertical Scroll 61"/>
            <p:cNvSpPr/>
            <p:nvPr/>
          </p:nvSpPr>
          <p:spPr>
            <a:xfrm>
              <a:off x="7086600" y="3048000"/>
              <a:ext cx="1598984" cy="838200"/>
            </a:xfrm>
            <a:prstGeom prst="verticalScroll">
              <a:avLst/>
            </a:prstGeom>
          </p:spPr>
          <p:style>
            <a:lnRef idx="1">
              <a:schemeClr val="dk1"/>
            </a:lnRef>
            <a:fillRef idx="2">
              <a:schemeClr val="dk1"/>
            </a:fillRef>
            <a:effectRef idx="1">
              <a:schemeClr val="dk1"/>
            </a:effectRef>
            <a:fontRef idx="minor">
              <a:schemeClr val="dk1"/>
            </a:fontRef>
          </p:style>
          <p:txBody>
            <a:bodyPr rtlCol="0" anchor="ctr"/>
            <a:lstStyle/>
            <a:p>
              <a:r>
                <a:rPr lang="en-US" sz="1100" b="1" dirty="0" smtClean="0">
                  <a:solidFill>
                    <a:schemeClr val="bg1"/>
                  </a:solidFill>
                </a:rPr>
                <a:t>Role Entry</a:t>
              </a:r>
            </a:p>
            <a:p>
              <a:r>
                <a:rPr lang="en-US" sz="900" dirty="0" smtClean="0">
                  <a:solidFill>
                    <a:schemeClr val="bg1"/>
                  </a:solidFill>
                </a:rPr>
                <a:t>Command: Parameters</a:t>
              </a:r>
            </a:p>
            <a:p>
              <a:r>
                <a:rPr lang="en-US" sz="900" dirty="0" smtClean="0">
                  <a:solidFill>
                    <a:schemeClr val="bg1"/>
                  </a:solidFill>
                </a:rPr>
                <a:t>Command: Parameters</a:t>
              </a:r>
            </a:p>
            <a:p>
              <a:r>
                <a:rPr lang="en-US" sz="900" dirty="0" smtClean="0">
                  <a:solidFill>
                    <a:schemeClr val="bg1"/>
                  </a:solidFill>
                </a:rPr>
                <a:t>Command: Parameters</a:t>
              </a:r>
              <a:endParaRPr lang="en-US" sz="900" dirty="0">
                <a:solidFill>
                  <a:schemeClr val="bg1"/>
                </a:solidFill>
              </a:endParaRPr>
            </a:p>
          </p:txBody>
        </p:sp>
        <p:sp>
          <p:nvSpPr>
            <p:cNvPr id="63" name="Vertical Scroll 62"/>
            <p:cNvSpPr/>
            <p:nvPr/>
          </p:nvSpPr>
          <p:spPr>
            <a:xfrm>
              <a:off x="7239000" y="3200400"/>
              <a:ext cx="1598984" cy="838200"/>
            </a:xfrm>
            <a:prstGeom prst="verticalScroll">
              <a:avLst/>
            </a:prstGeom>
          </p:spPr>
          <p:style>
            <a:lnRef idx="1">
              <a:schemeClr val="dk1"/>
            </a:lnRef>
            <a:fillRef idx="2">
              <a:schemeClr val="dk1"/>
            </a:fillRef>
            <a:effectRef idx="1">
              <a:schemeClr val="dk1"/>
            </a:effectRef>
            <a:fontRef idx="minor">
              <a:schemeClr val="dk1"/>
            </a:fontRef>
          </p:style>
          <p:txBody>
            <a:bodyPr rtlCol="0" anchor="ctr"/>
            <a:lstStyle/>
            <a:p>
              <a:r>
                <a:rPr lang="en-US" sz="1100" b="1" dirty="0" smtClean="0">
                  <a:solidFill>
                    <a:schemeClr val="bg1"/>
                  </a:solidFill>
                </a:rPr>
                <a:t>Role Entry</a:t>
              </a:r>
            </a:p>
            <a:p>
              <a:r>
                <a:rPr lang="en-US" sz="900" dirty="0" smtClean="0">
                  <a:solidFill>
                    <a:schemeClr val="bg1"/>
                  </a:solidFill>
                </a:rPr>
                <a:t>Command: Parameters</a:t>
              </a:r>
            </a:p>
            <a:p>
              <a:r>
                <a:rPr lang="en-US" sz="900" dirty="0" smtClean="0">
                  <a:solidFill>
                    <a:schemeClr val="bg1"/>
                  </a:solidFill>
                </a:rPr>
                <a:t>Command: Parameters</a:t>
              </a:r>
            </a:p>
            <a:p>
              <a:r>
                <a:rPr lang="en-US" sz="900" dirty="0" smtClean="0">
                  <a:solidFill>
                    <a:schemeClr val="bg1"/>
                  </a:solidFill>
                </a:rPr>
                <a:t>Command: Parameters</a:t>
              </a:r>
              <a:endParaRPr lang="en-US" sz="900" dirty="0">
                <a:solidFill>
                  <a:schemeClr val="bg1"/>
                </a:solidFill>
              </a:endParaRPr>
            </a:p>
          </p:txBody>
        </p:sp>
      </p:grpSp>
      <p:sp>
        <p:nvSpPr>
          <p:cNvPr id="65" name="Left Arrow 64"/>
          <p:cNvSpPr/>
          <p:nvPr/>
        </p:nvSpPr>
        <p:spPr bwMode="auto">
          <a:xfrm rot="10800000">
            <a:off x="4734822" y="3398519"/>
            <a:ext cx="599177" cy="182880"/>
          </a:xfrm>
          <a:prstGeom prst="lef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66" name="Left Arrow 65"/>
          <p:cNvSpPr/>
          <p:nvPr/>
        </p:nvSpPr>
        <p:spPr bwMode="auto">
          <a:xfrm rot="10800000">
            <a:off x="4724399" y="4038600"/>
            <a:ext cx="599177" cy="182880"/>
          </a:xfrm>
          <a:prstGeom prst="lef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67" name="Left Arrow 66"/>
          <p:cNvSpPr/>
          <p:nvPr/>
        </p:nvSpPr>
        <p:spPr bwMode="auto">
          <a:xfrm rot="10800000">
            <a:off x="4724399" y="4648200"/>
            <a:ext cx="599177" cy="182880"/>
          </a:xfrm>
          <a:prstGeom prst="lef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69" name="Left Arrow 68"/>
          <p:cNvSpPr/>
          <p:nvPr/>
        </p:nvSpPr>
        <p:spPr bwMode="auto">
          <a:xfrm rot="10800000">
            <a:off x="6172199" y="3352800"/>
            <a:ext cx="599177" cy="182880"/>
          </a:xfrm>
          <a:prstGeom prst="lef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grpSp>
        <p:nvGrpSpPr>
          <p:cNvPr id="7" name="Group 76"/>
          <p:cNvGrpSpPr/>
          <p:nvPr/>
        </p:nvGrpSpPr>
        <p:grpSpPr>
          <a:xfrm>
            <a:off x="6629399" y="3962400"/>
            <a:ext cx="1751384" cy="990600"/>
            <a:chOff x="7086600" y="3733800"/>
            <a:chExt cx="1751384" cy="990600"/>
          </a:xfrm>
        </p:grpSpPr>
        <p:sp>
          <p:nvSpPr>
            <p:cNvPr id="74" name="Vertical Scroll 73"/>
            <p:cNvSpPr/>
            <p:nvPr/>
          </p:nvSpPr>
          <p:spPr>
            <a:xfrm>
              <a:off x="7086600" y="3733800"/>
              <a:ext cx="1598984" cy="838200"/>
            </a:xfrm>
            <a:prstGeom prst="verticalScroll">
              <a:avLst/>
            </a:prstGeom>
          </p:spPr>
          <p:style>
            <a:lnRef idx="1">
              <a:schemeClr val="dk1"/>
            </a:lnRef>
            <a:fillRef idx="2">
              <a:schemeClr val="dk1"/>
            </a:fillRef>
            <a:effectRef idx="1">
              <a:schemeClr val="dk1"/>
            </a:effectRef>
            <a:fontRef idx="minor">
              <a:schemeClr val="dk1"/>
            </a:fontRef>
          </p:style>
          <p:txBody>
            <a:bodyPr rtlCol="0" anchor="ctr"/>
            <a:lstStyle/>
            <a:p>
              <a:r>
                <a:rPr lang="en-US" sz="1100" b="1" dirty="0" smtClean="0">
                  <a:solidFill>
                    <a:schemeClr val="bg1"/>
                  </a:solidFill>
                </a:rPr>
                <a:t>Role Entry</a:t>
              </a:r>
            </a:p>
            <a:p>
              <a:r>
                <a:rPr lang="en-US" sz="900" dirty="0" smtClean="0">
                  <a:solidFill>
                    <a:schemeClr val="bg1"/>
                  </a:solidFill>
                </a:rPr>
                <a:t>Command: Parameters</a:t>
              </a:r>
            </a:p>
            <a:p>
              <a:r>
                <a:rPr lang="en-US" sz="900" dirty="0" smtClean="0">
                  <a:solidFill>
                    <a:schemeClr val="bg1"/>
                  </a:solidFill>
                </a:rPr>
                <a:t>Command: Parameters</a:t>
              </a:r>
            </a:p>
            <a:p>
              <a:r>
                <a:rPr lang="en-US" sz="900" dirty="0" smtClean="0">
                  <a:solidFill>
                    <a:schemeClr val="bg1"/>
                  </a:solidFill>
                </a:rPr>
                <a:t>Command: Parameters</a:t>
              </a:r>
              <a:endParaRPr lang="en-US" sz="900" dirty="0">
                <a:solidFill>
                  <a:schemeClr val="bg1"/>
                </a:solidFill>
              </a:endParaRPr>
            </a:p>
          </p:txBody>
        </p:sp>
        <p:sp>
          <p:nvSpPr>
            <p:cNvPr id="75" name="Vertical Scroll 74"/>
            <p:cNvSpPr/>
            <p:nvPr/>
          </p:nvSpPr>
          <p:spPr>
            <a:xfrm>
              <a:off x="7239000" y="3886200"/>
              <a:ext cx="1598984" cy="838200"/>
            </a:xfrm>
            <a:prstGeom prst="verticalScroll">
              <a:avLst/>
            </a:prstGeom>
          </p:spPr>
          <p:style>
            <a:lnRef idx="1">
              <a:schemeClr val="dk1"/>
            </a:lnRef>
            <a:fillRef idx="2">
              <a:schemeClr val="dk1"/>
            </a:fillRef>
            <a:effectRef idx="1">
              <a:schemeClr val="dk1"/>
            </a:effectRef>
            <a:fontRef idx="minor">
              <a:schemeClr val="dk1"/>
            </a:fontRef>
          </p:style>
          <p:txBody>
            <a:bodyPr rtlCol="0" anchor="ctr"/>
            <a:lstStyle/>
            <a:p>
              <a:r>
                <a:rPr lang="en-US" sz="1100" b="1" dirty="0" smtClean="0">
                  <a:solidFill>
                    <a:schemeClr val="bg1"/>
                  </a:solidFill>
                </a:rPr>
                <a:t>Role Entry</a:t>
              </a:r>
            </a:p>
            <a:p>
              <a:r>
                <a:rPr lang="en-US" sz="900" dirty="0" smtClean="0">
                  <a:solidFill>
                    <a:schemeClr val="bg1"/>
                  </a:solidFill>
                </a:rPr>
                <a:t>Command: Parameters</a:t>
              </a:r>
            </a:p>
            <a:p>
              <a:r>
                <a:rPr lang="en-US" sz="900" dirty="0" smtClean="0">
                  <a:solidFill>
                    <a:schemeClr val="bg1"/>
                  </a:solidFill>
                </a:rPr>
                <a:t>Command: Parameters</a:t>
              </a:r>
            </a:p>
            <a:p>
              <a:r>
                <a:rPr lang="en-US" sz="900" dirty="0" smtClean="0">
                  <a:solidFill>
                    <a:schemeClr val="bg1"/>
                  </a:solidFill>
                </a:rPr>
                <a:t>Command: Parameters</a:t>
              </a:r>
              <a:endParaRPr lang="en-US" sz="900" dirty="0">
                <a:solidFill>
                  <a:schemeClr val="bg1"/>
                </a:solidFill>
              </a:endParaRPr>
            </a:p>
          </p:txBody>
        </p:sp>
      </p:grpSp>
      <p:sp>
        <p:nvSpPr>
          <p:cNvPr id="78" name="Left Arrow 77"/>
          <p:cNvSpPr/>
          <p:nvPr/>
        </p:nvSpPr>
        <p:spPr bwMode="auto">
          <a:xfrm rot="11545629">
            <a:off x="6110130" y="4187929"/>
            <a:ext cx="696891" cy="158544"/>
          </a:xfrm>
          <a:prstGeom prst="lef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80" name="Vertical Scroll 79"/>
          <p:cNvSpPr/>
          <p:nvPr/>
        </p:nvSpPr>
        <p:spPr>
          <a:xfrm>
            <a:off x="6629399" y="5029200"/>
            <a:ext cx="1598984" cy="838200"/>
          </a:xfrm>
          <a:prstGeom prst="verticalScroll">
            <a:avLst/>
          </a:prstGeom>
        </p:spPr>
        <p:style>
          <a:lnRef idx="1">
            <a:schemeClr val="dk1"/>
          </a:lnRef>
          <a:fillRef idx="2">
            <a:schemeClr val="dk1"/>
          </a:fillRef>
          <a:effectRef idx="1">
            <a:schemeClr val="dk1"/>
          </a:effectRef>
          <a:fontRef idx="minor">
            <a:schemeClr val="dk1"/>
          </a:fontRef>
        </p:style>
        <p:txBody>
          <a:bodyPr rtlCol="0" anchor="ctr"/>
          <a:lstStyle/>
          <a:p>
            <a:r>
              <a:rPr lang="en-US" sz="1100" b="1" dirty="0" smtClean="0">
                <a:solidFill>
                  <a:schemeClr val="bg1"/>
                </a:solidFill>
              </a:rPr>
              <a:t>Role Entry</a:t>
            </a:r>
          </a:p>
          <a:p>
            <a:r>
              <a:rPr lang="en-US" sz="900" dirty="0" smtClean="0">
                <a:solidFill>
                  <a:schemeClr val="bg1"/>
                </a:solidFill>
              </a:rPr>
              <a:t>Command: Parameters</a:t>
            </a:r>
          </a:p>
          <a:p>
            <a:r>
              <a:rPr lang="en-US" sz="900" dirty="0" smtClean="0">
                <a:solidFill>
                  <a:schemeClr val="bg1"/>
                </a:solidFill>
              </a:rPr>
              <a:t>Command: Parameters</a:t>
            </a:r>
          </a:p>
          <a:p>
            <a:r>
              <a:rPr lang="en-US" sz="900" dirty="0" smtClean="0">
                <a:solidFill>
                  <a:schemeClr val="bg1"/>
                </a:solidFill>
              </a:rPr>
              <a:t>Command: Parameters</a:t>
            </a:r>
            <a:endParaRPr lang="en-US" sz="900" dirty="0">
              <a:solidFill>
                <a:schemeClr val="bg1"/>
              </a:solidFill>
            </a:endParaRPr>
          </a:p>
        </p:txBody>
      </p:sp>
      <p:sp>
        <p:nvSpPr>
          <p:cNvPr id="82" name="Left Arrow 81"/>
          <p:cNvSpPr/>
          <p:nvPr/>
        </p:nvSpPr>
        <p:spPr bwMode="auto">
          <a:xfrm rot="12597658">
            <a:off x="6088766" y="4965653"/>
            <a:ext cx="715395" cy="203292"/>
          </a:xfrm>
          <a:prstGeom prst="lef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83" name="Rectangle 82"/>
          <p:cNvSpPr/>
          <p:nvPr/>
        </p:nvSpPr>
        <p:spPr bwMode="auto">
          <a:xfrm>
            <a:off x="685800" y="2133600"/>
            <a:ext cx="1295400" cy="4572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solidFill>
                  <a:schemeClr val="bg1"/>
                </a:solidFill>
                <a:latin typeface="Segoe" pitchFamily="34" charset="0"/>
              </a:rPr>
              <a:t>Role Holder</a:t>
            </a:r>
          </a:p>
        </p:txBody>
      </p:sp>
      <p:sp>
        <p:nvSpPr>
          <p:cNvPr id="84" name="Rectangle 83"/>
          <p:cNvSpPr/>
          <p:nvPr/>
        </p:nvSpPr>
        <p:spPr bwMode="auto">
          <a:xfrm>
            <a:off x="1981200" y="2133600"/>
            <a:ext cx="1295400" cy="457200"/>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solidFill>
                  <a:schemeClr val="bg1"/>
                </a:solidFill>
                <a:latin typeface="Segoe" pitchFamily="34" charset="0"/>
              </a:rPr>
              <a:t>Higher Level Job Function</a:t>
            </a:r>
          </a:p>
        </p:txBody>
      </p:sp>
      <p:sp>
        <p:nvSpPr>
          <p:cNvPr id="87" name="Rectangle 86"/>
          <p:cNvSpPr/>
          <p:nvPr/>
        </p:nvSpPr>
        <p:spPr bwMode="auto">
          <a:xfrm>
            <a:off x="3276600" y="2133600"/>
            <a:ext cx="1676400" cy="4572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solidFill>
                  <a:schemeClr val="bg1"/>
                </a:solidFill>
                <a:latin typeface="Segoe" pitchFamily="34" charset="0"/>
              </a:rPr>
              <a:t>Binding Layer</a:t>
            </a:r>
          </a:p>
        </p:txBody>
      </p:sp>
      <p:sp>
        <p:nvSpPr>
          <p:cNvPr id="88" name="Rectangle 87"/>
          <p:cNvSpPr/>
          <p:nvPr/>
        </p:nvSpPr>
        <p:spPr bwMode="auto">
          <a:xfrm>
            <a:off x="4953000" y="2133600"/>
            <a:ext cx="1524000" cy="4572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solidFill>
                  <a:schemeClr val="bg1"/>
                </a:solidFill>
                <a:latin typeface="Segoe" pitchFamily="34" charset="0"/>
              </a:rPr>
              <a:t>Task-based permissions</a:t>
            </a:r>
          </a:p>
        </p:txBody>
      </p:sp>
      <p:sp>
        <p:nvSpPr>
          <p:cNvPr id="89" name="Rectangle 88"/>
          <p:cNvSpPr/>
          <p:nvPr/>
        </p:nvSpPr>
        <p:spPr bwMode="auto">
          <a:xfrm>
            <a:off x="6477000" y="2133600"/>
            <a:ext cx="2057400" cy="4572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solidFill>
                  <a:schemeClr val="bg1"/>
                </a:solidFill>
                <a:latin typeface="Segoe" pitchFamily="34" charset="0"/>
              </a:rPr>
              <a:t>Individual Permissions</a:t>
            </a:r>
          </a:p>
        </p:txBody>
      </p:sp>
      <p:sp>
        <p:nvSpPr>
          <p:cNvPr id="6" name="Rounded Rectangle 5"/>
          <p:cNvSpPr/>
          <p:nvPr/>
        </p:nvSpPr>
        <p:spPr>
          <a:xfrm>
            <a:off x="3581399" y="3276600"/>
            <a:ext cx="1143000" cy="4572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spcAft>
                <a:spcPts val="1200"/>
              </a:spcAft>
            </a:pPr>
            <a:r>
              <a:rPr lang="en-US" sz="1200" dirty="0" smtClean="0">
                <a:solidFill>
                  <a:schemeClr val="bg1"/>
                </a:solidFill>
              </a:rPr>
              <a:t>Role Assignment</a:t>
            </a:r>
          </a:p>
        </p:txBody>
      </p:sp>
      <p:sp>
        <p:nvSpPr>
          <p:cNvPr id="31" name="Rounded Rectangle 30"/>
          <p:cNvSpPr/>
          <p:nvPr/>
        </p:nvSpPr>
        <p:spPr>
          <a:xfrm>
            <a:off x="3581399" y="3886200"/>
            <a:ext cx="1143000" cy="4572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spcAft>
                <a:spcPts val="1200"/>
              </a:spcAft>
            </a:pPr>
            <a:r>
              <a:rPr lang="en-US" sz="1200" dirty="0" smtClean="0">
                <a:solidFill>
                  <a:schemeClr val="bg1"/>
                </a:solidFill>
              </a:rPr>
              <a:t>Role Assignment</a:t>
            </a:r>
          </a:p>
        </p:txBody>
      </p:sp>
      <p:sp>
        <p:nvSpPr>
          <p:cNvPr id="32" name="Rounded Rectangle 31"/>
          <p:cNvSpPr/>
          <p:nvPr/>
        </p:nvSpPr>
        <p:spPr>
          <a:xfrm>
            <a:off x="3581399" y="4495800"/>
            <a:ext cx="1143000" cy="4572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spcAft>
                <a:spcPts val="1200"/>
              </a:spcAft>
            </a:pPr>
            <a:r>
              <a:rPr lang="en-US" sz="1200" dirty="0" smtClean="0">
                <a:solidFill>
                  <a:schemeClr val="bg1"/>
                </a:solidFill>
              </a:rPr>
              <a:t>Role Assignment</a:t>
            </a: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9780" y="325803"/>
            <a:ext cx="8475620" cy="664797"/>
          </a:xfrm>
        </p:spPr>
        <p:txBody>
          <a:bodyPr/>
          <a:lstStyle/>
          <a:p>
            <a:r>
              <a:rPr lang="en-US" dirty="0" smtClean="0"/>
              <a:t>Role Assignment</a:t>
            </a:r>
            <a:endParaRPr lang="en-US" dirty="0"/>
          </a:p>
        </p:txBody>
      </p:sp>
      <p:sp>
        <p:nvSpPr>
          <p:cNvPr id="5" name="Content Placeholder 4"/>
          <p:cNvSpPr>
            <a:spLocks noGrp="1"/>
          </p:cNvSpPr>
          <p:nvPr>
            <p:ph idx="1"/>
          </p:nvPr>
        </p:nvSpPr>
        <p:spPr>
          <a:xfrm>
            <a:off x="448834" y="990600"/>
            <a:ext cx="8229600" cy="1606594"/>
          </a:xfrm>
        </p:spPr>
        <p:txBody>
          <a:bodyPr/>
          <a:lstStyle/>
          <a:p>
            <a:pPr marL="0" indent="0">
              <a:buNone/>
              <a:defRPr/>
            </a:pPr>
            <a:r>
              <a:rPr lang="en-US" sz="3600" spc="-150" dirty="0" smtClean="0">
                <a:ln w="3175">
                  <a:noFill/>
                </a:ln>
                <a:solidFill>
                  <a:schemeClr val="accent1"/>
                </a:solidFill>
                <a:effectLst>
                  <a:outerShdw blurRad="38100" dist="38100" dir="2700000" algn="tl">
                    <a:srgbClr val="000000">
                      <a:alpha val="43137"/>
                    </a:srgbClr>
                  </a:outerShdw>
                </a:effectLst>
                <a:latin typeface="Segoe" pitchFamily="34" charset="0"/>
                <a:cs typeface="Arial" charset="0"/>
              </a:rPr>
              <a:t>Role membership managed through ECP and Exchange Management Shell</a:t>
            </a:r>
          </a:p>
          <a:p>
            <a:pPr>
              <a:buNone/>
            </a:pPr>
            <a:endParaRPr lang="en-US" sz="3600" dirty="0"/>
          </a:p>
        </p:txBody>
      </p:sp>
      <p:pic>
        <p:nvPicPr>
          <p:cNvPr id="8" name="Picture 7" descr="ECP - Role Groups - Highlight Discovery Management.png"/>
          <p:cNvPicPr>
            <a:picLocks noChangeAspect="1"/>
          </p:cNvPicPr>
          <p:nvPr/>
        </p:nvPicPr>
        <p:blipFill>
          <a:blip r:embed="rId3"/>
          <a:srcRect t="14383"/>
          <a:stretch>
            <a:fillRect/>
          </a:stretch>
        </p:blipFill>
        <p:spPr>
          <a:xfrm>
            <a:off x="1219200" y="2104727"/>
            <a:ext cx="6477000" cy="4524673"/>
          </a:xfrm>
          <a:prstGeom prst="rect">
            <a:avLst/>
          </a:prstGeom>
          <a:effectLst>
            <a:outerShdw blurRad="292100" dist="139700" dir="5400000" algn="ctr" rotWithShape="0">
              <a:schemeClr val="tx1">
                <a:alpha val="65000"/>
              </a:schemeClr>
            </a:outerShdw>
          </a:effectLst>
        </p:spPr>
      </p:pic>
      <p:pic>
        <p:nvPicPr>
          <p:cNvPr id="9" name="Picture 8" descr="ECP - Add to Discovery Management Role Group.png"/>
          <p:cNvPicPr>
            <a:picLocks noChangeAspect="1"/>
          </p:cNvPicPr>
          <p:nvPr/>
        </p:nvPicPr>
        <p:blipFill>
          <a:blip r:embed="rId4"/>
          <a:stretch>
            <a:fillRect/>
          </a:stretch>
        </p:blipFill>
        <p:spPr>
          <a:xfrm>
            <a:off x="2286000" y="2786652"/>
            <a:ext cx="4191000" cy="3614148"/>
          </a:xfrm>
          <a:prstGeom prst="rect">
            <a:avLst/>
          </a:prstGeom>
          <a:effectLst>
            <a:outerShdw blurRad="292100" dist="139700" dir="2700000" algn="tl" rotWithShape="0">
              <a:prstClr val="black">
                <a:alpha val="65000"/>
              </a:prstClr>
            </a:outerShdw>
          </a:effectLst>
        </p:spPr>
      </p:pic>
      <p:sp>
        <p:nvSpPr>
          <p:cNvPr id="3" name="TextBox 2"/>
          <p:cNvSpPr txBox="1"/>
          <p:nvPr/>
        </p:nvSpPr>
        <p:spPr>
          <a:xfrm>
            <a:off x="1981200" y="2362200"/>
            <a:ext cx="4902496" cy="4062651"/>
          </a:xfrm>
          <a:prstGeom prst="rect">
            <a:avLst/>
          </a:prstGeom>
          <a:solidFill>
            <a:schemeClr val="bg1"/>
          </a:solidFill>
          <a:ln w="25400">
            <a:solidFill>
              <a:schemeClr val="accent1"/>
            </a:solidFill>
          </a:ln>
        </p:spPr>
        <p:txBody>
          <a:bodyPr wrap="none" rtlCol="0">
            <a:spAutoFit/>
          </a:bodyPr>
          <a:lstStyle/>
          <a:p>
            <a:r>
              <a:rPr lang="nl-BE" sz="2000" dirty="0" smtClean="0">
                <a:solidFill>
                  <a:schemeClr val="accent1"/>
                </a:solidFill>
              </a:rPr>
              <a:t>Built-In Role Groups</a:t>
            </a:r>
            <a:endParaRPr lang="en-US" sz="2000" dirty="0" smtClean="0">
              <a:solidFill>
                <a:schemeClr val="accent1"/>
              </a:solidFill>
            </a:endParaRPr>
          </a:p>
          <a:p>
            <a:pPr marL="800082" lvl="1" indent="-342900">
              <a:buFont typeface="Arial" pitchFamily="34" charset="0"/>
              <a:buChar char="•"/>
            </a:pPr>
            <a:r>
              <a:rPr lang="en-US" sz="2000" dirty="0" smtClean="0">
                <a:solidFill>
                  <a:schemeClr val="accent1"/>
                </a:solidFill>
              </a:rPr>
              <a:t>Organization </a:t>
            </a:r>
            <a:r>
              <a:rPr lang="en-US" sz="2000" dirty="0">
                <a:solidFill>
                  <a:schemeClr val="accent1"/>
                </a:solidFill>
              </a:rPr>
              <a:t>Management</a:t>
            </a:r>
          </a:p>
          <a:p>
            <a:pPr marL="800082" lvl="1" indent="-342900">
              <a:buFont typeface="Arial" pitchFamily="34" charset="0"/>
              <a:buChar char="•"/>
            </a:pPr>
            <a:r>
              <a:rPr lang="en-US" sz="2000" dirty="0">
                <a:solidFill>
                  <a:schemeClr val="accent1"/>
                </a:solidFill>
              </a:rPr>
              <a:t>Public Folder Management</a:t>
            </a:r>
          </a:p>
          <a:p>
            <a:pPr marL="800082" lvl="1" indent="-342900">
              <a:buFont typeface="Arial" pitchFamily="34" charset="0"/>
              <a:buChar char="•"/>
            </a:pPr>
            <a:r>
              <a:rPr lang="en-US" sz="2000" dirty="0">
                <a:solidFill>
                  <a:schemeClr val="accent1"/>
                </a:solidFill>
              </a:rPr>
              <a:t>Recipient Management</a:t>
            </a:r>
          </a:p>
          <a:p>
            <a:pPr marL="800082" lvl="1" indent="-342900">
              <a:buFont typeface="Arial" pitchFamily="34" charset="0"/>
              <a:buChar char="•"/>
            </a:pPr>
            <a:r>
              <a:rPr lang="en-US" sz="2000" dirty="0">
                <a:solidFill>
                  <a:schemeClr val="accent1"/>
                </a:solidFill>
              </a:rPr>
              <a:t>View-Only Organization Management</a:t>
            </a:r>
          </a:p>
          <a:p>
            <a:pPr marL="800082" lvl="1" indent="-342900">
              <a:buFont typeface="Arial" pitchFamily="34" charset="0"/>
              <a:buChar char="•"/>
            </a:pPr>
            <a:r>
              <a:rPr lang="en-US" sz="2000" dirty="0">
                <a:solidFill>
                  <a:schemeClr val="accent1"/>
                </a:solidFill>
              </a:rPr>
              <a:t>UM Management</a:t>
            </a:r>
          </a:p>
          <a:p>
            <a:pPr marL="800082" lvl="1" indent="-342900">
              <a:buFont typeface="Arial" pitchFamily="34" charset="0"/>
              <a:buChar char="•"/>
            </a:pPr>
            <a:r>
              <a:rPr lang="en-US" sz="2000" dirty="0">
                <a:solidFill>
                  <a:schemeClr val="accent1"/>
                </a:solidFill>
              </a:rPr>
              <a:t>Help Desk</a:t>
            </a:r>
          </a:p>
          <a:p>
            <a:pPr marL="800082" lvl="1" indent="-342900">
              <a:buFont typeface="Arial" pitchFamily="34" charset="0"/>
              <a:buChar char="•"/>
            </a:pPr>
            <a:r>
              <a:rPr lang="en-US" sz="2000" dirty="0">
                <a:solidFill>
                  <a:schemeClr val="accent1"/>
                </a:solidFill>
              </a:rPr>
              <a:t>Records Management</a:t>
            </a:r>
          </a:p>
          <a:p>
            <a:pPr marL="800082" lvl="1" indent="-342900">
              <a:buFont typeface="Arial" pitchFamily="34" charset="0"/>
              <a:buChar char="•"/>
            </a:pPr>
            <a:r>
              <a:rPr lang="en-US" sz="2000" dirty="0">
                <a:solidFill>
                  <a:schemeClr val="accent1"/>
                </a:solidFill>
              </a:rPr>
              <a:t>Discovery Management</a:t>
            </a:r>
          </a:p>
          <a:p>
            <a:pPr marL="800082" lvl="1" indent="-342900">
              <a:buFont typeface="Arial" pitchFamily="34" charset="0"/>
              <a:buChar char="•"/>
            </a:pPr>
            <a:r>
              <a:rPr lang="en-US" sz="2000" dirty="0">
                <a:solidFill>
                  <a:schemeClr val="accent1"/>
                </a:solidFill>
              </a:rPr>
              <a:t>Server Management</a:t>
            </a:r>
          </a:p>
          <a:p>
            <a:pPr marL="800082" lvl="1" indent="-342900">
              <a:buFont typeface="Arial" pitchFamily="34" charset="0"/>
              <a:buChar char="•"/>
            </a:pPr>
            <a:r>
              <a:rPr lang="en-US" sz="2000" dirty="0">
                <a:solidFill>
                  <a:schemeClr val="accent1"/>
                </a:solidFill>
              </a:rPr>
              <a:t>Delegated Setup</a:t>
            </a:r>
          </a:p>
          <a:p>
            <a:pPr marL="800082" lvl="1" indent="-342900">
              <a:buFont typeface="Arial" pitchFamily="34" charset="0"/>
              <a:buChar char="•"/>
            </a:pPr>
            <a:r>
              <a:rPr lang="en-US" sz="2000" dirty="0">
                <a:solidFill>
                  <a:schemeClr val="accent1"/>
                </a:solidFill>
              </a:rPr>
              <a:t>Hygiene Management</a:t>
            </a:r>
          </a:p>
          <a:p>
            <a:endParaRPr lang="en-US" dirty="0"/>
          </a:p>
        </p:txBody>
      </p:sp>
    </p:spTree>
    <p:extLst>
      <p:ext uri="{BB962C8B-B14F-4D97-AF65-F5344CB8AC3E}">
        <p14:creationId xmlns="" xmlns:p14="http://schemas.microsoft.com/office/powerpoint/2010/main" val="298749561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2000"/>
                                        <p:tgtEl>
                                          <p:spTgt spid="3"/>
                                        </p:tgtEl>
                                      </p:cBhvr>
                                    </p:animEffect>
                                    <p:anim calcmode="lin" valueType="num">
                                      <p:cBhvr>
                                        <p:cTn id="15" dur="2000" fill="hold"/>
                                        <p:tgtEl>
                                          <p:spTgt spid="3"/>
                                        </p:tgtEl>
                                        <p:attrNameLst>
                                          <p:attrName>ppt_w</p:attrName>
                                        </p:attrNameLst>
                                      </p:cBhvr>
                                      <p:tavLst>
                                        <p:tav tm="0" fmla="#ppt_w*sin(2.5*pi*$)">
                                          <p:val>
                                            <p:fltVal val="0"/>
                                          </p:val>
                                        </p:tav>
                                        <p:tav tm="100000">
                                          <p:val>
                                            <p:fltVal val="1"/>
                                          </p:val>
                                        </p:tav>
                                      </p:tavLst>
                                    </p:anim>
                                    <p:anim calcmode="lin" valueType="num">
                                      <p:cBhvr>
                                        <p:cTn id="16" dur="2000" fill="hold"/>
                                        <p:tgtEl>
                                          <p:spTgt spid="3"/>
                                        </p:tgtEl>
                                        <p:attrNameLst>
                                          <p:attrName>ppt_h</p:attrName>
                                        </p:attrNameLst>
                                      </p:cBhvr>
                                      <p:tavLst>
                                        <p:tav tm="0">
                                          <p:val>
                                            <p:strVal val="#ppt_h"/>
                                          </p:val>
                                        </p:tav>
                                        <p:tav tm="100000">
                                          <p:val>
                                            <p:strVal val="#ppt_h"/>
                                          </p:val>
                                        </p:tav>
                                      </p:tavLst>
                                    </p:anim>
                                  </p:childTnLst>
                                </p:cTn>
                              </p:par>
                              <p:par>
                                <p:cTn id="17" presetID="1" presetClass="exit" presetSubtype="0" fill="hold" nodeType="withEffect">
                                  <p:stCondLst>
                                    <p:cond delay="0"/>
                                  </p:stCondLst>
                                  <p:childTnLst>
                                    <p:set>
                                      <p:cBhvr>
                                        <p:cTn id="18"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p:cNvSpPr/>
          <p:nvPr/>
        </p:nvSpPr>
        <p:spPr>
          <a:xfrm>
            <a:off x="1295400" y="2667000"/>
            <a:ext cx="1295400" cy="37338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2" name="Title 1"/>
          <p:cNvSpPr>
            <a:spLocks noGrp="1"/>
          </p:cNvSpPr>
          <p:nvPr>
            <p:ph type="title"/>
          </p:nvPr>
        </p:nvSpPr>
        <p:spPr/>
        <p:txBody>
          <a:bodyPr/>
          <a:lstStyle/>
          <a:p>
            <a:r>
              <a:rPr lang="en-US" sz="3600" dirty="0" smtClean="0"/>
              <a:t>RBAC Role Assignment Policies</a:t>
            </a:r>
            <a:br>
              <a:rPr lang="en-US" sz="3600" dirty="0" smtClean="0"/>
            </a:br>
            <a:endParaRPr lang="en-US" sz="3600" dirty="0" smtClean="0">
              <a:solidFill>
                <a:schemeClr val="accent1"/>
              </a:solidFill>
            </a:endParaRPr>
          </a:p>
        </p:txBody>
      </p:sp>
      <p:sp>
        <p:nvSpPr>
          <p:cNvPr id="76" name="Content Placeholder 75"/>
          <p:cNvSpPr>
            <a:spLocks noGrp="1"/>
          </p:cNvSpPr>
          <p:nvPr>
            <p:ph idx="1"/>
          </p:nvPr>
        </p:nvSpPr>
        <p:spPr>
          <a:xfrm>
            <a:off x="381000" y="990600"/>
            <a:ext cx="8382000" cy="738664"/>
          </a:xfrm>
        </p:spPr>
        <p:txBody>
          <a:bodyPr/>
          <a:lstStyle/>
          <a:p>
            <a:r>
              <a:rPr lang="en-US" sz="2400" dirty="0" smtClean="0"/>
              <a:t>New mailboxes are assigned the default assignment policy </a:t>
            </a:r>
          </a:p>
          <a:p>
            <a:r>
              <a:rPr lang="en-US" sz="2400" dirty="0" smtClean="0"/>
              <a:t>A mailbox can have only one role assignment policy</a:t>
            </a:r>
          </a:p>
        </p:txBody>
      </p:sp>
      <p:sp>
        <p:nvSpPr>
          <p:cNvPr id="29" name="Rectangle 28"/>
          <p:cNvSpPr/>
          <p:nvPr/>
        </p:nvSpPr>
        <p:spPr>
          <a:xfrm>
            <a:off x="2590799" y="2667000"/>
            <a:ext cx="1295400" cy="37338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30" name="Rectangle 29"/>
          <p:cNvSpPr/>
          <p:nvPr/>
        </p:nvSpPr>
        <p:spPr>
          <a:xfrm>
            <a:off x="3886199" y="2667000"/>
            <a:ext cx="1676400" cy="37338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dirty="0"/>
          </a:p>
        </p:txBody>
      </p:sp>
      <p:sp>
        <p:nvSpPr>
          <p:cNvPr id="41" name="Left-Right Arrow 40"/>
          <p:cNvSpPr/>
          <p:nvPr/>
        </p:nvSpPr>
        <p:spPr bwMode="auto">
          <a:xfrm>
            <a:off x="2133600" y="3886200"/>
            <a:ext cx="609600" cy="304800"/>
          </a:xfrm>
          <a:prstGeom prst="leftRigh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42" name="Rectangle 41"/>
          <p:cNvSpPr/>
          <p:nvPr/>
        </p:nvSpPr>
        <p:spPr>
          <a:xfrm>
            <a:off x="5562599" y="2667000"/>
            <a:ext cx="1524000" cy="3733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sp>
        <p:nvSpPr>
          <p:cNvPr id="49" name="Rounded Rectangle 48"/>
          <p:cNvSpPr/>
          <p:nvPr/>
        </p:nvSpPr>
        <p:spPr bwMode="auto">
          <a:xfrm>
            <a:off x="4114800" y="4953000"/>
            <a:ext cx="1219201" cy="457200"/>
          </a:xfrm>
          <a:prstGeom prst="round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defTabSz="914099"/>
            <a:r>
              <a:rPr lang="en-US" sz="1100" dirty="0" smtClean="0">
                <a:solidFill>
                  <a:schemeClr val="bg1"/>
                </a:solidFill>
                <a:effectLst>
                  <a:outerShdw blurRad="38100" dist="38100" dir="2700000" algn="tl">
                    <a:srgbClr val="000000">
                      <a:alpha val="43137"/>
                    </a:srgbClr>
                  </a:outerShdw>
                </a:effectLst>
                <a:latin typeface="Segoe" pitchFamily="34" charset="0"/>
              </a:rPr>
              <a:t>Scope = “Self”</a:t>
            </a:r>
            <a:endParaRPr lang="en-US" sz="2000" dirty="0" smtClean="0">
              <a:solidFill>
                <a:schemeClr val="bg1"/>
              </a:solidFill>
              <a:effectLst>
                <a:outerShdw blurRad="38100" dist="38100" dir="2700000" algn="tl">
                  <a:srgbClr val="000000">
                    <a:alpha val="43137"/>
                  </a:srgbClr>
                </a:outerShdw>
              </a:effectLst>
              <a:latin typeface="Segoe" pitchFamily="34" charset="0"/>
            </a:endParaRPr>
          </a:p>
        </p:txBody>
      </p:sp>
      <p:sp>
        <p:nvSpPr>
          <p:cNvPr id="52" name="Left Arrow 51"/>
          <p:cNvSpPr/>
          <p:nvPr/>
        </p:nvSpPr>
        <p:spPr bwMode="auto">
          <a:xfrm rot="16200000">
            <a:off x="4539112" y="4681088"/>
            <a:ext cx="370577" cy="304800"/>
          </a:xfrm>
          <a:prstGeom prst="lef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176" name="Rounded Rectangle 175"/>
          <p:cNvSpPr/>
          <p:nvPr/>
        </p:nvSpPr>
        <p:spPr>
          <a:xfrm>
            <a:off x="4191000" y="6172200"/>
            <a:ext cx="990600" cy="381000"/>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r>
              <a:rPr lang="en-US" dirty="0" smtClean="0"/>
              <a:t>Where?</a:t>
            </a:r>
            <a:endParaRPr lang="en-US" dirty="0"/>
          </a:p>
        </p:txBody>
      </p:sp>
      <p:sp>
        <p:nvSpPr>
          <p:cNvPr id="177" name="Rounded Rectangle 176"/>
          <p:cNvSpPr/>
          <p:nvPr/>
        </p:nvSpPr>
        <p:spPr>
          <a:xfrm>
            <a:off x="1981199" y="6172200"/>
            <a:ext cx="1143000" cy="38100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smtClean="0"/>
              <a:t>Who?</a:t>
            </a:r>
            <a:endParaRPr lang="en-US" dirty="0"/>
          </a:p>
        </p:txBody>
      </p:sp>
      <p:sp>
        <p:nvSpPr>
          <p:cNvPr id="175" name="Rounded Rectangle 174"/>
          <p:cNvSpPr/>
          <p:nvPr/>
        </p:nvSpPr>
        <p:spPr>
          <a:xfrm>
            <a:off x="5791200" y="6096000"/>
            <a:ext cx="1143001" cy="457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smtClean="0"/>
              <a:t>What?</a:t>
            </a:r>
            <a:endParaRPr lang="en-US" dirty="0"/>
          </a:p>
        </p:txBody>
      </p:sp>
      <p:sp>
        <p:nvSpPr>
          <p:cNvPr id="57" name="Oval 56"/>
          <p:cNvSpPr/>
          <p:nvPr/>
        </p:nvSpPr>
        <p:spPr bwMode="auto">
          <a:xfrm>
            <a:off x="5867399" y="3429000"/>
            <a:ext cx="914400" cy="533400"/>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1600" dirty="0" smtClean="0">
                <a:solidFill>
                  <a:schemeClr val="bg1"/>
                </a:solidFill>
                <a:latin typeface="Segoe" pitchFamily="34" charset="0"/>
              </a:rPr>
              <a:t>Role</a:t>
            </a:r>
          </a:p>
        </p:txBody>
      </p:sp>
      <p:sp>
        <p:nvSpPr>
          <p:cNvPr id="60" name="Oval 59"/>
          <p:cNvSpPr/>
          <p:nvPr/>
        </p:nvSpPr>
        <p:spPr bwMode="auto">
          <a:xfrm>
            <a:off x="5867399" y="4229100"/>
            <a:ext cx="914400" cy="533400"/>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1600" dirty="0" smtClean="0">
                <a:solidFill>
                  <a:schemeClr val="bg1"/>
                </a:solidFill>
                <a:latin typeface="Segoe" pitchFamily="34" charset="0"/>
              </a:rPr>
              <a:t>Role</a:t>
            </a:r>
          </a:p>
        </p:txBody>
      </p:sp>
      <p:sp>
        <p:nvSpPr>
          <p:cNvPr id="65" name="Left Arrow 64"/>
          <p:cNvSpPr/>
          <p:nvPr/>
        </p:nvSpPr>
        <p:spPr bwMode="auto">
          <a:xfrm rot="10800000">
            <a:off x="5344422" y="3627119"/>
            <a:ext cx="599177" cy="182880"/>
          </a:xfrm>
          <a:prstGeom prst="lef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66" name="Left Arrow 65"/>
          <p:cNvSpPr/>
          <p:nvPr/>
        </p:nvSpPr>
        <p:spPr bwMode="auto">
          <a:xfrm rot="10800000">
            <a:off x="5333999" y="4419600"/>
            <a:ext cx="599177" cy="182880"/>
          </a:xfrm>
          <a:prstGeom prst="lef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83" name="Rectangle 82"/>
          <p:cNvSpPr/>
          <p:nvPr/>
        </p:nvSpPr>
        <p:spPr bwMode="auto">
          <a:xfrm>
            <a:off x="1295400" y="2209800"/>
            <a:ext cx="1295400" cy="4572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solidFill>
                  <a:schemeClr val="bg1"/>
                </a:solidFill>
                <a:latin typeface="Segoe" pitchFamily="34" charset="0"/>
              </a:rPr>
              <a:t>Role Holder</a:t>
            </a:r>
          </a:p>
        </p:txBody>
      </p:sp>
      <p:sp>
        <p:nvSpPr>
          <p:cNvPr id="84" name="Rectangle 83"/>
          <p:cNvSpPr/>
          <p:nvPr/>
        </p:nvSpPr>
        <p:spPr bwMode="auto">
          <a:xfrm>
            <a:off x="2590800" y="2209800"/>
            <a:ext cx="1295400" cy="457200"/>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solidFill>
                  <a:schemeClr val="bg1"/>
                </a:solidFill>
                <a:latin typeface="Segoe" pitchFamily="34" charset="0"/>
              </a:rPr>
              <a:t>Higher Level Job Function</a:t>
            </a:r>
          </a:p>
        </p:txBody>
      </p:sp>
      <p:sp>
        <p:nvSpPr>
          <p:cNvPr id="87" name="Rectangle 86"/>
          <p:cNvSpPr/>
          <p:nvPr/>
        </p:nvSpPr>
        <p:spPr bwMode="auto">
          <a:xfrm>
            <a:off x="3886200" y="2209800"/>
            <a:ext cx="1676400" cy="4572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solidFill>
                  <a:schemeClr val="bg1"/>
                </a:solidFill>
                <a:latin typeface="Segoe" pitchFamily="34" charset="0"/>
              </a:rPr>
              <a:t>Binding Layer</a:t>
            </a:r>
          </a:p>
        </p:txBody>
      </p:sp>
      <p:sp>
        <p:nvSpPr>
          <p:cNvPr id="88" name="Rectangle 87"/>
          <p:cNvSpPr/>
          <p:nvPr/>
        </p:nvSpPr>
        <p:spPr bwMode="auto">
          <a:xfrm>
            <a:off x="5562600" y="2209800"/>
            <a:ext cx="1524000" cy="4572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solidFill>
                  <a:schemeClr val="bg1"/>
                </a:solidFill>
                <a:latin typeface="Segoe" pitchFamily="34" charset="0"/>
              </a:rPr>
              <a:t>Task-based permissions</a:t>
            </a:r>
          </a:p>
        </p:txBody>
      </p:sp>
      <p:sp>
        <p:nvSpPr>
          <p:cNvPr id="55" name="Vertical Scroll 54"/>
          <p:cNvSpPr/>
          <p:nvPr/>
        </p:nvSpPr>
        <p:spPr>
          <a:xfrm>
            <a:off x="2438400" y="3733800"/>
            <a:ext cx="1485900" cy="908538"/>
          </a:xfrm>
          <a:prstGeom prst="verticalScroll">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400" dirty="0" smtClean="0">
                <a:solidFill>
                  <a:schemeClr val="bg1"/>
                </a:solidFill>
              </a:rPr>
              <a:t>Role Assignment Policy</a:t>
            </a:r>
            <a:endParaRPr lang="en-US" sz="1400" dirty="0">
              <a:solidFill>
                <a:schemeClr val="bg1"/>
              </a:solidFill>
            </a:endParaRPr>
          </a:p>
        </p:txBody>
      </p:sp>
      <p:sp>
        <p:nvSpPr>
          <p:cNvPr id="64" name="Rounded Rectangle 63"/>
          <p:cNvSpPr/>
          <p:nvPr/>
        </p:nvSpPr>
        <p:spPr bwMode="auto">
          <a:xfrm>
            <a:off x="4114800" y="2743200"/>
            <a:ext cx="1219201" cy="457200"/>
          </a:xfrm>
          <a:prstGeom prst="round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defTabSz="914099"/>
            <a:r>
              <a:rPr lang="en-US" sz="1100" dirty="0" smtClean="0">
                <a:solidFill>
                  <a:schemeClr val="bg1"/>
                </a:solidFill>
                <a:effectLst>
                  <a:outerShdw blurRad="38100" dist="38100" dir="2700000" algn="tl">
                    <a:srgbClr val="000000">
                      <a:alpha val="43137"/>
                    </a:srgbClr>
                  </a:outerShdw>
                </a:effectLst>
                <a:latin typeface="Segoe" pitchFamily="34" charset="0"/>
              </a:rPr>
              <a:t>Scope = “Self”</a:t>
            </a:r>
            <a:endParaRPr lang="en-US" sz="2000" dirty="0" smtClean="0">
              <a:solidFill>
                <a:schemeClr val="bg1"/>
              </a:solidFill>
              <a:effectLst>
                <a:outerShdw blurRad="38100" dist="38100" dir="2700000" algn="tl">
                  <a:srgbClr val="000000">
                    <a:alpha val="43137"/>
                  </a:srgbClr>
                </a:outerShdw>
              </a:effectLst>
              <a:latin typeface="Segoe" pitchFamily="34" charset="0"/>
            </a:endParaRPr>
          </a:p>
        </p:txBody>
      </p:sp>
      <p:sp>
        <p:nvSpPr>
          <p:cNvPr id="68" name="Left Arrow 67"/>
          <p:cNvSpPr/>
          <p:nvPr/>
        </p:nvSpPr>
        <p:spPr bwMode="auto">
          <a:xfrm rot="5400000">
            <a:off x="4562532" y="3175813"/>
            <a:ext cx="370577" cy="304800"/>
          </a:xfrm>
          <a:prstGeom prst="lef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43" name="Left Arrow 42"/>
          <p:cNvSpPr/>
          <p:nvPr/>
        </p:nvSpPr>
        <p:spPr bwMode="auto">
          <a:xfrm rot="19640893">
            <a:off x="3649132" y="3764289"/>
            <a:ext cx="731520" cy="182880"/>
          </a:xfrm>
          <a:prstGeom prst="lef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45" name="Left Arrow 44"/>
          <p:cNvSpPr/>
          <p:nvPr/>
        </p:nvSpPr>
        <p:spPr bwMode="auto">
          <a:xfrm rot="1232320">
            <a:off x="3657600" y="4366496"/>
            <a:ext cx="599177" cy="182880"/>
          </a:xfrm>
          <a:prstGeom prst="lef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31" name="Rounded Rectangle 30"/>
          <p:cNvSpPr/>
          <p:nvPr/>
        </p:nvSpPr>
        <p:spPr>
          <a:xfrm>
            <a:off x="4190999" y="4267200"/>
            <a:ext cx="1143000" cy="4572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spcAft>
                <a:spcPts val="1200"/>
              </a:spcAft>
            </a:pPr>
            <a:r>
              <a:rPr lang="en-US" sz="1200" dirty="0" smtClean="0">
                <a:solidFill>
                  <a:schemeClr val="bg1"/>
                </a:solidFill>
              </a:rPr>
              <a:t>Role Assignment</a:t>
            </a:r>
          </a:p>
        </p:txBody>
      </p:sp>
      <p:sp>
        <p:nvSpPr>
          <p:cNvPr id="6" name="Rounded Rectangle 5"/>
          <p:cNvSpPr/>
          <p:nvPr/>
        </p:nvSpPr>
        <p:spPr>
          <a:xfrm>
            <a:off x="4190999" y="3505200"/>
            <a:ext cx="1143000" cy="4572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spcAft>
                <a:spcPts val="1200"/>
              </a:spcAft>
            </a:pPr>
            <a:r>
              <a:rPr lang="en-US" sz="1200" dirty="0" smtClean="0">
                <a:solidFill>
                  <a:schemeClr val="bg1"/>
                </a:solidFill>
              </a:rPr>
              <a:t>Role Assignment</a:t>
            </a:r>
          </a:p>
        </p:txBody>
      </p:sp>
      <p:pic>
        <p:nvPicPr>
          <p:cNvPr id="71" name="Picture 9" descr="\\eventsql\dvd\Online_ART\DVD_ART36\Artwork_Imagery\Icons - Illustrations\_ WINDOWS SERVER ICONS\People\User Androgynous people person.png"/>
          <p:cNvPicPr>
            <a:picLocks noChangeAspect="1" noChangeArrowheads="1"/>
          </p:cNvPicPr>
          <p:nvPr/>
        </p:nvPicPr>
        <p:blipFill>
          <a:blip r:embed="rId3" cstate="print"/>
          <a:srcRect/>
          <a:stretch>
            <a:fillRect/>
          </a:stretch>
        </p:blipFill>
        <p:spPr bwMode="auto">
          <a:xfrm flipH="1">
            <a:off x="1600200" y="3810000"/>
            <a:ext cx="438431" cy="506000"/>
          </a:xfrm>
          <a:prstGeom prst="rect">
            <a:avLst/>
          </a:prstGeom>
          <a:noFill/>
        </p:spPr>
      </p:pic>
    </p:spTree>
    <p:extLst>
      <p:ext uri="{BB962C8B-B14F-4D97-AF65-F5344CB8AC3E}">
        <p14:creationId xmlns="" xmlns:p14="http://schemas.microsoft.com/office/powerpoint/2010/main" val="2051205817"/>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6710" y="325803"/>
            <a:ext cx="8382000" cy="664797"/>
          </a:xfrm>
        </p:spPr>
        <p:txBody>
          <a:bodyPr/>
          <a:lstStyle/>
          <a:p>
            <a:r>
              <a:rPr lang="en-US" dirty="0" smtClean="0"/>
              <a:t>Customizing Permissions</a:t>
            </a:r>
            <a:endParaRPr lang="en-US" sz="4000" dirty="0">
              <a:solidFill>
                <a:schemeClr val="accent1"/>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885950"/>
            <a:ext cx="3962400" cy="3375283"/>
          </a:xfrm>
        </p:spPr>
        <p:txBody>
          <a:bodyPr/>
          <a:lstStyle/>
          <a:p>
            <a:pPr marL="344488" indent="-227013">
              <a:spcAft>
                <a:spcPts val="600"/>
              </a:spcAft>
            </a:pPr>
            <a:r>
              <a:rPr lang="en-US" sz="2800" dirty="0"/>
              <a:t>Some customization supported through ECP</a:t>
            </a:r>
          </a:p>
          <a:p>
            <a:pPr marL="344488" indent="-227013">
              <a:spcAft>
                <a:spcPts val="600"/>
              </a:spcAft>
            </a:pPr>
            <a:r>
              <a:rPr lang="en-US" sz="2800" dirty="0" smtClean="0"/>
              <a:t>Changes effect entire user segment</a:t>
            </a:r>
          </a:p>
          <a:p>
            <a:pPr marL="344488" indent="-227013">
              <a:spcAft>
                <a:spcPts val="600"/>
              </a:spcAft>
            </a:pPr>
            <a:r>
              <a:rPr lang="en-US" sz="2800" dirty="0" smtClean="0"/>
              <a:t>Assignments can be additive or subtractive</a:t>
            </a:r>
          </a:p>
          <a:p>
            <a:pPr marL="685800" lvl="1" indent="-228600">
              <a:lnSpc>
                <a:spcPct val="100000"/>
              </a:lnSpc>
              <a:spcBef>
                <a:spcPts val="480"/>
              </a:spcBef>
            </a:pPr>
            <a:r>
              <a:rPr lang="en-US" sz="2000" dirty="0" smtClean="0"/>
              <a:t>Add/Remove-</a:t>
            </a:r>
            <a:r>
              <a:rPr lang="en-US" sz="2000" dirty="0" err="1" smtClean="0"/>
              <a:t>ManagementRoleAssignment</a:t>
            </a:r>
            <a:endParaRPr lang="en-US" sz="2000" dirty="0" smtClean="0"/>
          </a:p>
          <a:p>
            <a:pPr marL="685800" lvl="1" indent="-228600">
              <a:lnSpc>
                <a:spcPct val="100000"/>
              </a:lnSpc>
              <a:spcBef>
                <a:spcPts val="480"/>
              </a:spcBef>
            </a:pPr>
            <a:r>
              <a:rPr lang="en-US" sz="2000" dirty="0" smtClean="0"/>
              <a:t>Only applies to end user roles</a:t>
            </a:r>
            <a:endParaRPr lang="en-US" sz="2000" dirty="0"/>
          </a:p>
        </p:txBody>
      </p:sp>
      <p:sp>
        <p:nvSpPr>
          <p:cNvPr id="5" name="Rectangle 4"/>
          <p:cNvSpPr/>
          <p:nvPr/>
        </p:nvSpPr>
        <p:spPr>
          <a:xfrm>
            <a:off x="417786" y="990600"/>
            <a:ext cx="8116614" cy="590931"/>
          </a:xfrm>
          <a:prstGeom prst="rect">
            <a:avLst/>
          </a:prstGeom>
        </p:spPr>
        <p:txBody>
          <a:bodyPr wrap="square">
            <a:spAutoFit/>
          </a:bodyPr>
          <a:lstStyle/>
          <a:p>
            <a:pPr>
              <a:lnSpc>
                <a:spcPct val="90000"/>
              </a:lnSpc>
              <a:spcBef>
                <a:spcPct val="20000"/>
              </a:spcBef>
              <a:defRPr/>
            </a:pPr>
            <a:r>
              <a:rPr lang="en-US" sz="3600" spc="-150" dirty="0" smtClean="0">
                <a:ln w="3175">
                  <a:noFill/>
                </a:ln>
                <a:solidFill>
                  <a:schemeClr val="accent1"/>
                </a:solidFill>
                <a:effectLst>
                  <a:outerShdw blurRad="38100" dist="38100" dir="2700000" algn="tl">
                    <a:srgbClr val="000000">
                      <a:alpha val="43137"/>
                    </a:srgbClr>
                  </a:outerShdw>
                </a:effectLst>
                <a:latin typeface="Segoe" pitchFamily="34" charset="0"/>
                <a:cs typeface="Arial" charset="0"/>
              </a:rPr>
              <a:t>Role assignment policies</a:t>
            </a:r>
          </a:p>
        </p:txBody>
      </p:sp>
      <p:pic>
        <p:nvPicPr>
          <p:cNvPr id="155650" name="Picture 2" descr="C:\Users\astridm\Documents\BOM Material\Operations\Screen Shots\ECP - Full Administrator User Roles Tab.png"/>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4495800" y="2451837"/>
            <a:ext cx="4106063" cy="2958362"/>
          </a:xfrm>
          <a:prstGeom prst="rect">
            <a:avLst/>
          </a:prstGeom>
          <a:ln>
            <a:noFill/>
          </a:ln>
          <a:effectLst>
            <a:outerShdw blurRad="292100" dist="139700" dir="2700000" algn="tl" rotWithShape="0">
              <a:srgbClr val="333333">
                <a:alpha val="65000"/>
              </a:srgbClr>
            </a:outerShdw>
          </a:effectLst>
          <a:extLst/>
        </p:spPr>
      </p:pic>
      <p:pic>
        <p:nvPicPr>
          <p:cNvPr id="4" name="Picture 3"/>
          <p:cNvPicPr>
            <a:picLocks noChangeAspect="1"/>
          </p:cNvPicPr>
          <p:nvPr/>
        </p:nvPicPr>
        <p:blipFill>
          <a:blip r:embed="rId5">
            <a:extLst>
              <a:ext uri="{28A0092B-C50C-407E-A947-70E740481C1C}">
                <a14:useLocalDpi xmlns="" xmlns:a14="http://schemas.microsoft.com/office/drawing/2010/main" val="0"/>
              </a:ext>
            </a:extLst>
          </a:blip>
          <a:stretch>
            <a:fillRect/>
          </a:stretch>
        </p:blipFill>
        <p:spPr>
          <a:xfrm>
            <a:off x="5029200" y="1981200"/>
            <a:ext cx="3271520" cy="3970291"/>
          </a:xfrm>
          <a:prstGeom prst="rect">
            <a:avLst/>
          </a:prstGeom>
          <a:ln>
            <a:noFill/>
          </a:ln>
          <a:effectLst>
            <a:outerShdw blurRad="292100" dist="139700" dir="2700000" algn="tl" rotWithShape="0">
              <a:srgbClr val="333333">
                <a:alpha val="65000"/>
              </a:srgbClr>
            </a:outerShdw>
          </a:effectLst>
        </p:spPr>
      </p:pic>
    </p:spTree>
    <p:custDataLst>
      <p:tags r:id="rId1"/>
    </p:custDataLst>
    <p:extLst>
      <p:ext uri="{BB962C8B-B14F-4D97-AF65-F5344CB8AC3E}">
        <p14:creationId xmlns="" xmlns:p14="http://schemas.microsoft.com/office/powerpoint/2010/main" val="600773131"/>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Customizing Permissions</a:t>
            </a:r>
            <a:endParaRPr lang="en-US" sz="4000" dirty="0">
              <a:solidFill>
                <a:schemeClr val="accent1"/>
              </a:solidFill>
              <a:effectLst>
                <a:outerShdw blurRad="38100" dist="38100" dir="2700000" algn="tl">
                  <a:srgbClr val="000000">
                    <a:alpha val="43137"/>
                  </a:srgbClr>
                </a:outerShdw>
              </a:effectLst>
            </a:endParaRPr>
          </a:p>
        </p:txBody>
      </p:sp>
      <p:sp>
        <p:nvSpPr>
          <p:cNvPr id="3" name="Content Placeholder 2"/>
          <p:cNvSpPr>
            <a:spLocks noGrp="1"/>
          </p:cNvSpPr>
          <p:nvPr>
            <p:ph type="body" sz="quarter" idx="10"/>
          </p:nvPr>
        </p:nvSpPr>
        <p:spPr>
          <a:xfrm>
            <a:off x="381000" y="1599138"/>
            <a:ext cx="8382000" cy="2210862"/>
          </a:xfrm>
        </p:spPr>
        <p:txBody>
          <a:bodyPr/>
          <a:lstStyle/>
          <a:p>
            <a:pPr marL="517525" lvl="1" indent="-400050">
              <a:spcAft>
                <a:spcPts val="600"/>
              </a:spcAft>
              <a:buSzPct val="130000"/>
              <a:buFont typeface="Arial" pitchFamily="34" charset="0"/>
              <a:buChar char="•"/>
            </a:pPr>
            <a:r>
              <a:rPr lang="en-US" dirty="0" smtClean="0"/>
              <a:t>Simplest method: Update role groups</a:t>
            </a:r>
          </a:p>
          <a:p>
            <a:pPr marL="517525" lvl="1" indent="-400050">
              <a:spcAft>
                <a:spcPts val="600"/>
              </a:spcAft>
              <a:buSzPct val="130000"/>
              <a:buFont typeface="Arial" pitchFamily="34" charset="0"/>
              <a:buChar char="•"/>
            </a:pPr>
            <a:r>
              <a:rPr lang="en-US" dirty="0" smtClean="0"/>
              <a:t>Change effects all members</a:t>
            </a:r>
          </a:p>
          <a:p>
            <a:pPr marL="517525" lvl="1" indent="-400050">
              <a:spcAft>
                <a:spcPts val="600"/>
              </a:spcAft>
              <a:buSzPct val="130000"/>
              <a:buFont typeface="Arial" pitchFamily="34" charset="0"/>
              <a:buChar char="•"/>
            </a:pPr>
            <a:r>
              <a:rPr lang="en-US" dirty="0" smtClean="0"/>
              <a:t>Assignments can be additive or subtractive</a:t>
            </a:r>
          </a:p>
          <a:p>
            <a:pPr lvl="1"/>
            <a:r>
              <a:rPr lang="en-US" dirty="0" smtClean="0"/>
              <a:t>Add/Remove-</a:t>
            </a:r>
            <a:r>
              <a:rPr lang="en-US" dirty="0" err="1" smtClean="0"/>
              <a:t>ManagementRoleAssignment</a:t>
            </a:r>
            <a:endParaRPr lang="en-US" dirty="0"/>
          </a:p>
        </p:txBody>
      </p:sp>
      <p:sp>
        <p:nvSpPr>
          <p:cNvPr id="5" name="Rectangle 4"/>
          <p:cNvSpPr/>
          <p:nvPr/>
        </p:nvSpPr>
        <p:spPr>
          <a:xfrm>
            <a:off x="417786" y="838200"/>
            <a:ext cx="8116614" cy="590931"/>
          </a:xfrm>
          <a:prstGeom prst="rect">
            <a:avLst/>
          </a:prstGeom>
        </p:spPr>
        <p:txBody>
          <a:bodyPr wrap="square">
            <a:spAutoFit/>
          </a:bodyPr>
          <a:lstStyle/>
          <a:p>
            <a:pPr>
              <a:lnSpc>
                <a:spcPct val="90000"/>
              </a:lnSpc>
              <a:spcBef>
                <a:spcPct val="20000"/>
              </a:spcBef>
              <a:buNone/>
              <a:defRPr/>
            </a:pPr>
            <a:r>
              <a:rPr lang="en-US" sz="3600" spc="-150" dirty="0" smtClean="0">
                <a:ln w="3175">
                  <a:noFill/>
                </a:ln>
                <a:solidFill>
                  <a:schemeClr val="accent1"/>
                </a:solidFill>
                <a:effectLst>
                  <a:outerShdw blurRad="38100" dist="38100" dir="2700000" algn="tl">
                    <a:srgbClr val="000000">
                      <a:alpha val="43137"/>
                    </a:srgbClr>
                  </a:outerShdw>
                </a:effectLst>
                <a:latin typeface="Segoe" pitchFamily="34" charset="0"/>
                <a:cs typeface="Arial" charset="0"/>
              </a:rPr>
              <a:t>Role groups</a:t>
            </a:r>
          </a:p>
        </p:txBody>
      </p:sp>
      <p:pic>
        <p:nvPicPr>
          <p:cNvPr id="4" name="Picture 3"/>
          <p:cNvPicPr>
            <a:picLocks noChangeAspect="1"/>
          </p:cNvPicPr>
          <p:nvPr/>
        </p:nvPicPr>
        <p:blipFill rotWithShape="1">
          <a:blip r:embed="rId3">
            <a:extLst>
              <a:ext uri="{28A0092B-C50C-407E-A947-70E740481C1C}">
                <a14:useLocalDpi xmlns="" xmlns:a14="http://schemas.microsoft.com/office/drawing/2010/main" val="0"/>
              </a:ext>
            </a:extLst>
          </a:blip>
          <a:srcRect b="25106"/>
          <a:stretch/>
        </p:blipFill>
        <p:spPr>
          <a:xfrm>
            <a:off x="533400" y="3794134"/>
            <a:ext cx="8008283" cy="253046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 xmlns:p14="http://schemas.microsoft.com/office/powerpoint/2010/main" val="670301014"/>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smtClean="0"/>
              <a:t>Content</a:t>
            </a:r>
            <a:endParaRPr lang="en-US" dirty="0"/>
          </a:p>
        </p:txBody>
      </p:sp>
      <p:sp>
        <p:nvSpPr>
          <p:cNvPr id="6" name="Text Placeholder 5"/>
          <p:cNvSpPr>
            <a:spLocks noGrp="1"/>
          </p:cNvSpPr>
          <p:nvPr>
            <p:ph type="body" sz="quarter" idx="10"/>
          </p:nvPr>
        </p:nvSpPr>
        <p:spPr/>
        <p:txBody>
          <a:bodyPr/>
          <a:lstStyle/>
          <a:p>
            <a:r>
              <a:rPr lang="en-US" dirty="0" smtClean="0"/>
              <a:t>Introduction</a:t>
            </a:r>
          </a:p>
          <a:p>
            <a:r>
              <a:rPr lang="en-US" dirty="0" smtClean="0"/>
              <a:t>Exchange Management Console (EMC)</a:t>
            </a:r>
          </a:p>
          <a:p>
            <a:r>
              <a:rPr lang="en-US" dirty="0" smtClean="0"/>
              <a:t>Exchange Control Panel (ECP)</a:t>
            </a:r>
          </a:p>
          <a:p>
            <a:r>
              <a:rPr lang="en-US" dirty="0" smtClean="0"/>
              <a:t>Role Based Access Control (RBAC)</a:t>
            </a:r>
          </a:p>
          <a:p>
            <a:r>
              <a:rPr lang="en-US" dirty="0" smtClean="0"/>
              <a:t>Remote PowerShell</a:t>
            </a:r>
          </a:p>
          <a:p>
            <a:r>
              <a:rPr lang="nl-BE" dirty="0" smtClean="0"/>
              <a:t>Monitoring</a:t>
            </a:r>
            <a:endParaRPr lang="en-US" dirty="0" smtClean="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RBAC Role Delegation</a:t>
            </a:r>
            <a:endParaRPr lang="en-US" dirty="0"/>
          </a:p>
        </p:txBody>
      </p:sp>
      <p:sp>
        <p:nvSpPr>
          <p:cNvPr id="3" name="Text Placeholder 2"/>
          <p:cNvSpPr>
            <a:spLocks noGrp="1"/>
          </p:cNvSpPr>
          <p:nvPr>
            <p:ph type="body" sz="quarter" idx="10"/>
          </p:nvPr>
        </p:nvSpPr>
        <p:spPr>
          <a:xfrm>
            <a:off x="381000" y="1411552"/>
            <a:ext cx="8610600" cy="2210862"/>
          </a:xfrm>
        </p:spPr>
        <p:txBody>
          <a:bodyPr/>
          <a:lstStyle/>
          <a:p>
            <a:pPr marL="344488" indent="-227013">
              <a:spcAft>
                <a:spcPts val="600"/>
              </a:spcAft>
            </a:pPr>
            <a:r>
              <a:rPr lang="en-US" dirty="0" smtClean="0"/>
              <a:t>Role membership is not a right to delegate</a:t>
            </a:r>
          </a:p>
          <a:p>
            <a:pPr marL="344488" indent="-227013">
              <a:spcAft>
                <a:spcPts val="600"/>
              </a:spcAft>
            </a:pPr>
            <a:r>
              <a:rPr lang="en-US" dirty="0" err="1" smtClean="0"/>
              <a:t>RoleAssignment</a:t>
            </a:r>
            <a:r>
              <a:rPr lang="en-US" dirty="0" smtClean="0"/>
              <a:t> Delegation</a:t>
            </a:r>
          </a:p>
          <a:p>
            <a:pPr lvl="1">
              <a:lnSpc>
                <a:spcPct val="100000"/>
              </a:lnSpc>
              <a:spcAft>
                <a:spcPts val="600"/>
              </a:spcAft>
            </a:pPr>
            <a:r>
              <a:rPr lang="en-US" dirty="0" smtClean="0"/>
              <a:t>S</a:t>
            </a:r>
            <a:r>
              <a:rPr dirty="0" smtClean="0"/>
              <a:t>pecial kind of role assignment</a:t>
            </a:r>
          </a:p>
          <a:p>
            <a:pPr lvl="1">
              <a:lnSpc>
                <a:spcPct val="100000"/>
              </a:lnSpc>
              <a:spcAft>
                <a:spcPts val="600"/>
              </a:spcAft>
            </a:pPr>
            <a:r>
              <a:rPr dirty="0" smtClean="0"/>
              <a:t>Delegation does not grant role permissions</a:t>
            </a:r>
          </a:p>
          <a:p>
            <a:pPr marL="344488" indent="-227013">
              <a:spcAft>
                <a:spcPts val="600"/>
              </a:spcAft>
            </a:pPr>
            <a:r>
              <a:rPr lang="en-US" dirty="0" err="1" smtClean="0"/>
              <a:t>RoleGroup</a:t>
            </a:r>
            <a:r>
              <a:rPr lang="en-US" dirty="0" smtClean="0"/>
              <a:t> Delegation</a:t>
            </a:r>
          </a:p>
          <a:p>
            <a:pPr lvl="1">
              <a:lnSpc>
                <a:spcPct val="100000"/>
              </a:lnSpc>
              <a:spcAft>
                <a:spcPts val="600"/>
              </a:spcAft>
            </a:pPr>
            <a:r>
              <a:rPr dirty="0"/>
              <a:t>Controlled through </a:t>
            </a:r>
            <a:r>
              <a:rPr dirty="0" err="1"/>
              <a:t>RoleGroup</a:t>
            </a:r>
            <a:r>
              <a:rPr dirty="0"/>
              <a:t> ownership </a:t>
            </a:r>
          </a:p>
          <a:p>
            <a:pPr lvl="1">
              <a:lnSpc>
                <a:spcPct val="100000"/>
              </a:lnSpc>
              <a:spcAft>
                <a:spcPts val="600"/>
              </a:spcAft>
            </a:pPr>
            <a:r>
              <a:rPr dirty="0" err="1"/>
              <a:t>ManagedBy</a:t>
            </a:r>
            <a:r>
              <a:rPr dirty="0"/>
              <a:t> parameter similar to DGs (Multi-Valued)</a:t>
            </a:r>
          </a:p>
          <a:p>
            <a:pPr lvl="1">
              <a:lnSpc>
                <a:spcPct val="100000"/>
              </a:lnSpc>
              <a:spcAft>
                <a:spcPts val="600"/>
              </a:spcAft>
            </a:pPr>
            <a:r>
              <a:rPr dirty="0"/>
              <a:t>Ownership does not grant </a:t>
            </a:r>
            <a:r>
              <a:rPr dirty="0" err="1"/>
              <a:t>RoleGroup</a:t>
            </a:r>
            <a:r>
              <a:rPr dirty="0"/>
              <a:t> </a:t>
            </a:r>
            <a:r>
              <a:rPr dirty="0" smtClean="0"/>
              <a:t>permissions</a:t>
            </a:r>
            <a:endParaRPr dirty="0"/>
          </a:p>
        </p:txBody>
      </p:sp>
    </p:spTree>
    <p:extLst>
      <p:ext uri="{BB962C8B-B14F-4D97-AF65-F5344CB8AC3E}">
        <p14:creationId xmlns="" xmlns:p14="http://schemas.microsoft.com/office/powerpoint/2010/main" val="2429591007"/>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RBAC Permissions Reporting</a:t>
            </a:r>
          </a:p>
        </p:txBody>
      </p:sp>
      <p:sp>
        <p:nvSpPr>
          <p:cNvPr id="8" name="Content Placeholder 7"/>
          <p:cNvSpPr>
            <a:spLocks noGrp="1"/>
          </p:cNvSpPr>
          <p:nvPr>
            <p:ph type="body" sz="quarter" idx="10"/>
          </p:nvPr>
        </p:nvSpPr>
        <p:spPr>
          <a:xfrm>
            <a:off x="381000" y="1676400"/>
            <a:ext cx="8382000" cy="2210862"/>
          </a:xfrm>
        </p:spPr>
        <p:txBody>
          <a:bodyPr/>
          <a:lstStyle/>
          <a:p>
            <a:pPr marL="344488" lvl="1" indent="-227013">
              <a:spcAft>
                <a:spcPts val="600"/>
              </a:spcAft>
              <a:buSzPct val="130000"/>
              <a:buFont typeface="Arial" pitchFamily="34" charset="0"/>
              <a:buChar char="•"/>
            </a:pPr>
            <a:r>
              <a:rPr lang="en-US" dirty="0" smtClean="0"/>
              <a:t>Effective users by role/scope/group</a:t>
            </a:r>
          </a:p>
          <a:p>
            <a:pPr marL="344488" lvl="1" indent="-227013">
              <a:spcAft>
                <a:spcPts val="600"/>
              </a:spcAft>
              <a:buSzPct val="130000"/>
              <a:buFont typeface="Arial" pitchFamily="34" charset="0"/>
              <a:buChar char="•"/>
            </a:pPr>
            <a:r>
              <a:rPr lang="en-US" dirty="0" smtClean="0"/>
              <a:t>Effective permissions to a writable object</a:t>
            </a:r>
          </a:p>
          <a:p>
            <a:pPr marL="117475" lvl="1" indent="0">
              <a:spcAft>
                <a:spcPts val="600"/>
              </a:spcAft>
              <a:buSzPct val="130000"/>
              <a:buNone/>
            </a:pPr>
            <a:r>
              <a:rPr lang="en-US" dirty="0" smtClean="0"/>
              <a:t> </a:t>
            </a:r>
          </a:p>
        </p:txBody>
      </p:sp>
      <p:pic>
        <p:nvPicPr>
          <p:cNvPr id="9" name="Picture 8" descr="RBAC - PowerShell - GetEffectiveUsers Mailbox Search.png"/>
          <p:cNvPicPr>
            <a:picLocks noChangeAspect="1"/>
          </p:cNvPicPr>
          <p:nvPr/>
        </p:nvPicPr>
        <p:blipFill>
          <a:blip r:embed="rId3"/>
          <a:stretch>
            <a:fillRect/>
          </a:stretch>
        </p:blipFill>
        <p:spPr>
          <a:xfrm>
            <a:off x="685800" y="2743200"/>
            <a:ext cx="7708693" cy="2316405"/>
          </a:xfrm>
          <a:prstGeom prst="rect">
            <a:avLst/>
          </a:prstGeom>
          <a:effectLst>
            <a:outerShdw blurRad="292100" dist="139700" dir="2700000" algn="l" rotWithShape="0">
              <a:prstClr val="black">
                <a:alpha val="65000"/>
              </a:prstClr>
            </a:outerShdw>
          </a:effectLst>
        </p:spPr>
      </p:pic>
      <p:pic>
        <p:nvPicPr>
          <p:cNvPr id="10" name="Picture 9" descr="RBAC - PowerShell - WritableRecipients - Exclusive Scope.png"/>
          <p:cNvPicPr>
            <a:picLocks noChangeAspect="1"/>
          </p:cNvPicPr>
          <p:nvPr/>
        </p:nvPicPr>
        <p:blipFill>
          <a:blip r:embed="rId4"/>
          <a:stretch>
            <a:fillRect/>
          </a:stretch>
        </p:blipFill>
        <p:spPr>
          <a:xfrm>
            <a:off x="685558" y="5296724"/>
            <a:ext cx="7696443" cy="863078"/>
          </a:xfrm>
          <a:prstGeom prst="rect">
            <a:avLst/>
          </a:prstGeom>
          <a:effectLst>
            <a:outerShdw blurRad="292100" dist="139700" algn="l" rotWithShape="0">
              <a:prstClr val="black">
                <a:alpha val="65000"/>
              </a:prstClr>
            </a:outerShdw>
          </a:effectLst>
        </p:spPr>
      </p:pic>
      <p:sp>
        <p:nvSpPr>
          <p:cNvPr id="6" name="Rectangle 5"/>
          <p:cNvSpPr/>
          <p:nvPr/>
        </p:nvSpPr>
        <p:spPr>
          <a:xfrm>
            <a:off x="284436" y="990600"/>
            <a:ext cx="8116614" cy="590931"/>
          </a:xfrm>
          <a:prstGeom prst="rect">
            <a:avLst/>
          </a:prstGeom>
        </p:spPr>
        <p:txBody>
          <a:bodyPr wrap="square">
            <a:spAutoFit/>
          </a:bodyPr>
          <a:lstStyle/>
          <a:p>
            <a:pPr>
              <a:lnSpc>
                <a:spcPct val="90000"/>
              </a:lnSpc>
              <a:spcBef>
                <a:spcPct val="20000"/>
              </a:spcBef>
              <a:defRPr/>
            </a:pPr>
            <a:r>
              <a:rPr lang="en-US" sz="3600" spc="-150" dirty="0" smtClean="0">
                <a:ln w="3175">
                  <a:noFill/>
                </a:ln>
                <a:solidFill>
                  <a:schemeClr val="accent1"/>
                </a:solidFill>
                <a:effectLst>
                  <a:outerShdw blurRad="38100" dist="38100" dir="2700000" algn="tl">
                    <a:srgbClr val="000000">
                      <a:alpha val="43137"/>
                    </a:srgbClr>
                  </a:outerShdw>
                </a:effectLst>
                <a:latin typeface="Segoe" pitchFamily="34" charset="0"/>
                <a:cs typeface="Arial" charset="0"/>
              </a:rPr>
              <a:t>Get-</a:t>
            </a:r>
            <a:r>
              <a:rPr lang="en-US" sz="3600" spc="-150" dirty="0" err="1" smtClean="0">
                <a:ln w="3175">
                  <a:noFill/>
                </a:ln>
                <a:solidFill>
                  <a:schemeClr val="accent1"/>
                </a:solidFill>
                <a:effectLst>
                  <a:outerShdw blurRad="38100" dist="38100" dir="2700000" algn="tl">
                    <a:srgbClr val="000000">
                      <a:alpha val="43137"/>
                    </a:srgbClr>
                  </a:outerShdw>
                </a:effectLst>
                <a:latin typeface="Segoe" pitchFamily="34" charset="0"/>
                <a:cs typeface="Arial" charset="0"/>
              </a:rPr>
              <a:t>ManagementRoleAssignment</a:t>
            </a:r>
            <a:endParaRPr lang="en-US" sz="3600" spc="-150" dirty="0" smtClean="0">
              <a:ln w="3175">
                <a:noFill/>
              </a:ln>
              <a:solidFill>
                <a:schemeClr val="accent1"/>
              </a:solidFill>
              <a:effectLst>
                <a:outerShdw blurRad="38100" dist="38100" dir="2700000" algn="tl">
                  <a:srgbClr val="000000">
                    <a:alpha val="43137"/>
                  </a:srgbClr>
                </a:outerShdw>
              </a:effectLst>
              <a:latin typeface="Segoe" pitchFamily="34" charset="0"/>
              <a:cs typeface="Arial" charset="0"/>
            </a:endParaRPr>
          </a:p>
        </p:txBody>
      </p:sp>
    </p:spTree>
    <p:extLst>
      <p:ext uri="{BB962C8B-B14F-4D97-AF65-F5344CB8AC3E}">
        <p14:creationId xmlns="" xmlns:p14="http://schemas.microsoft.com/office/powerpoint/2010/main" val="3177219887"/>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Role Based Access Control</a:t>
            </a:r>
            <a:endParaRPr lang="en-US" dirty="0"/>
          </a:p>
        </p:txBody>
      </p:sp>
      <p:sp>
        <p:nvSpPr>
          <p:cNvPr id="5" name="Subtitle 4"/>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r>
              <a:rPr lang="en-US" smtClean="0"/>
              <a:t>demo </a:t>
            </a:r>
            <a:endParaRPr lang="en-US" dirty="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smtClean="0"/>
              <a:t>Content</a:t>
            </a:r>
            <a:endParaRPr lang="en-US" dirty="0"/>
          </a:p>
        </p:txBody>
      </p:sp>
      <p:sp>
        <p:nvSpPr>
          <p:cNvPr id="6" name="Text Placeholder 5"/>
          <p:cNvSpPr>
            <a:spLocks noGrp="1"/>
          </p:cNvSpPr>
          <p:nvPr>
            <p:ph type="body" sz="quarter" idx="10"/>
          </p:nvPr>
        </p:nvSpPr>
        <p:spPr/>
        <p:txBody>
          <a:bodyPr/>
          <a:lstStyle/>
          <a:p>
            <a:r>
              <a:rPr lang="en-US" dirty="0" smtClean="0">
                <a:solidFill>
                  <a:schemeClr val="tx1">
                    <a:lumMod val="75000"/>
                  </a:schemeClr>
                </a:solidFill>
              </a:rPr>
              <a:t>Introduction</a:t>
            </a:r>
          </a:p>
          <a:p>
            <a:r>
              <a:rPr lang="en-US" dirty="0" smtClean="0">
                <a:solidFill>
                  <a:schemeClr val="tx1">
                    <a:lumMod val="75000"/>
                  </a:schemeClr>
                </a:solidFill>
              </a:rPr>
              <a:t>Exchange Management Console (EMC)</a:t>
            </a:r>
          </a:p>
          <a:p>
            <a:r>
              <a:rPr lang="en-US" dirty="0" smtClean="0">
                <a:solidFill>
                  <a:schemeClr val="tx1">
                    <a:lumMod val="75000"/>
                  </a:schemeClr>
                </a:solidFill>
              </a:rPr>
              <a:t>Exchange Control Panel (ECP)</a:t>
            </a:r>
          </a:p>
          <a:p>
            <a:r>
              <a:rPr lang="en-US" dirty="0" smtClean="0">
                <a:solidFill>
                  <a:schemeClr val="tx1">
                    <a:lumMod val="75000"/>
                  </a:schemeClr>
                </a:solidFill>
              </a:rPr>
              <a:t>Role Based Access Control (RBAC)</a:t>
            </a:r>
          </a:p>
          <a:p>
            <a:r>
              <a:rPr lang="en-US" dirty="0" smtClean="0"/>
              <a:t>Remote PowerShell</a:t>
            </a:r>
          </a:p>
          <a:p>
            <a:r>
              <a:rPr lang="nl-BE" dirty="0" smtClean="0"/>
              <a:t>Monitoring</a:t>
            </a:r>
            <a:endParaRPr lang="en-US" dirty="0" smtClean="0"/>
          </a:p>
          <a:p>
            <a:pPr marL="0" indent="0">
              <a:buNone/>
            </a:pPr>
            <a:endParaRPr lang="en-US" dirty="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Remote PowerShell</a:t>
            </a:r>
            <a:endParaRPr lang="en-US" dirty="0"/>
          </a:p>
        </p:txBody>
      </p:sp>
      <p:sp>
        <p:nvSpPr>
          <p:cNvPr id="3" name="Text Placeholder 2"/>
          <p:cNvSpPr>
            <a:spLocks noGrp="1"/>
          </p:cNvSpPr>
          <p:nvPr>
            <p:ph type="body" sz="quarter" idx="10"/>
          </p:nvPr>
        </p:nvSpPr>
        <p:spPr>
          <a:xfrm>
            <a:off x="381000" y="954352"/>
            <a:ext cx="8382000" cy="5294048"/>
          </a:xfrm>
        </p:spPr>
        <p:txBody>
          <a:bodyPr/>
          <a:lstStyle/>
          <a:p>
            <a:r>
              <a:rPr lang="nl-BE" sz="2800" dirty="0" smtClean="0">
                <a:solidFill>
                  <a:schemeClr val="accent1"/>
                </a:solidFill>
              </a:rPr>
              <a:t>Allows Role-Based Access Control model</a:t>
            </a:r>
          </a:p>
          <a:p>
            <a:pPr lvl="1"/>
            <a:r>
              <a:rPr lang="en-US" sz="2600" dirty="0">
                <a:solidFill>
                  <a:schemeClr val="accent1"/>
                </a:solidFill>
              </a:rPr>
              <a:t>Restricted </a:t>
            </a:r>
            <a:r>
              <a:rPr lang="en-US" sz="2600" dirty="0" err="1">
                <a:solidFill>
                  <a:schemeClr val="accent1"/>
                </a:solidFill>
              </a:rPr>
              <a:t>PSSession</a:t>
            </a:r>
            <a:r>
              <a:rPr lang="en-US" sz="2600" dirty="0">
                <a:solidFill>
                  <a:schemeClr val="accent1"/>
                </a:solidFill>
              </a:rPr>
              <a:t> allows RBAC to hide </a:t>
            </a:r>
            <a:r>
              <a:rPr lang="en-US" sz="2600" dirty="0" err="1">
                <a:solidFill>
                  <a:schemeClr val="accent1"/>
                </a:solidFill>
              </a:rPr>
              <a:t>cmdlets</a:t>
            </a:r>
            <a:r>
              <a:rPr lang="en-US" sz="2600" dirty="0">
                <a:solidFill>
                  <a:schemeClr val="accent1"/>
                </a:solidFill>
              </a:rPr>
              <a:t> </a:t>
            </a:r>
            <a:br>
              <a:rPr lang="en-US" sz="2600" dirty="0">
                <a:solidFill>
                  <a:schemeClr val="accent1"/>
                </a:solidFill>
              </a:rPr>
            </a:br>
            <a:r>
              <a:rPr lang="en-US" sz="2600" dirty="0">
                <a:solidFill>
                  <a:schemeClr val="accent1"/>
                </a:solidFill>
              </a:rPr>
              <a:t>and </a:t>
            </a:r>
            <a:r>
              <a:rPr lang="en-US" sz="2600" dirty="0" smtClean="0">
                <a:solidFill>
                  <a:schemeClr val="accent1"/>
                </a:solidFill>
              </a:rPr>
              <a:t>parameters</a:t>
            </a:r>
          </a:p>
          <a:p>
            <a:r>
              <a:rPr lang="en-US" sz="2800" dirty="0" smtClean="0">
                <a:solidFill>
                  <a:schemeClr val="accent1"/>
                </a:solidFill>
              </a:rPr>
              <a:t>Client </a:t>
            </a:r>
            <a:r>
              <a:rPr lang="en-US" sz="2800" dirty="0">
                <a:solidFill>
                  <a:schemeClr val="accent1"/>
                </a:solidFill>
              </a:rPr>
              <a:t>/ Server </a:t>
            </a:r>
            <a:r>
              <a:rPr lang="en-US" sz="2800" dirty="0" smtClean="0">
                <a:solidFill>
                  <a:schemeClr val="accent1"/>
                </a:solidFill>
              </a:rPr>
              <a:t>separation</a:t>
            </a:r>
          </a:p>
          <a:p>
            <a:pPr lvl="1"/>
            <a:r>
              <a:rPr lang="en-US" sz="2600" dirty="0">
                <a:solidFill>
                  <a:schemeClr val="accent1"/>
                </a:solidFill>
              </a:rPr>
              <a:t>Local Shell and Remote Shell</a:t>
            </a:r>
          </a:p>
          <a:p>
            <a:pPr lvl="1"/>
            <a:r>
              <a:rPr lang="en-US" sz="2600" dirty="0">
                <a:solidFill>
                  <a:schemeClr val="accent1"/>
                </a:solidFill>
              </a:rPr>
              <a:t>Remote PowerShell is always used to connect “remotely” </a:t>
            </a:r>
            <a:br>
              <a:rPr lang="en-US" sz="2600" dirty="0">
                <a:solidFill>
                  <a:schemeClr val="accent1"/>
                </a:solidFill>
              </a:rPr>
            </a:br>
            <a:r>
              <a:rPr lang="en-US" sz="2600" dirty="0">
                <a:solidFill>
                  <a:schemeClr val="accent1"/>
                </a:solidFill>
              </a:rPr>
              <a:t>to </a:t>
            </a:r>
            <a:r>
              <a:rPr lang="en-US" sz="2600" dirty="0" err="1">
                <a:solidFill>
                  <a:schemeClr val="accent1"/>
                </a:solidFill>
              </a:rPr>
              <a:t>localhost</a:t>
            </a:r>
            <a:r>
              <a:rPr lang="en-US" sz="2600" dirty="0">
                <a:solidFill>
                  <a:schemeClr val="accent1"/>
                </a:solidFill>
              </a:rPr>
              <a:t> </a:t>
            </a:r>
          </a:p>
          <a:p>
            <a:pPr lvl="1"/>
            <a:r>
              <a:rPr lang="en-US" sz="2600" dirty="0">
                <a:solidFill>
                  <a:schemeClr val="accent1"/>
                </a:solidFill>
              </a:rPr>
              <a:t>Enables firewall and cross-forest </a:t>
            </a:r>
            <a:r>
              <a:rPr lang="en-US" sz="2600" dirty="0" smtClean="0">
                <a:solidFill>
                  <a:schemeClr val="accent1"/>
                </a:solidFill>
              </a:rPr>
              <a:t>scenarios</a:t>
            </a:r>
          </a:p>
          <a:p>
            <a:r>
              <a:rPr lang="en-US" sz="2800" dirty="0" smtClean="0"/>
              <a:t>“</a:t>
            </a:r>
            <a:r>
              <a:rPr lang="en-US" sz="2800" dirty="0"/>
              <a:t>No Binaries” </a:t>
            </a:r>
            <a:r>
              <a:rPr lang="en-US" sz="2800" dirty="0" smtClean="0"/>
              <a:t>scenarios</a:t>
            </a:r>
          </a:p>
          <a:p>
            <a:pPr lvl="1"/>
            <a:r>
              <a:rPr lang="en-US" sz="2600" dirty="0"/>
              <a:t>Exchange-</a:t>
            </a:r>
            <a:r>
              <a:rPr lang="en-US" sz="2600" dirty="0" err="1"/>
              <a:t>cmdlet</a:t>
            </a:r>
            <a:r>
              <a:rPr lang="en-US" sz="2600" dirty="0"/>
              <a:t> management from a client machine which does not have Exchange Management Tools (Exchange binaries) installed</a:t>
            </a:r>
          </a:p>
          <a:p>
            <a:endParaRPr lang="en-US" dirty="0"/>
          </a:p>
          <a:p>
            <a:endParaRPr lang="en-US" dirty="0"/>
          </a:p>
          <a:p>
            <a:endParaRPr lang="en-US" dirty="0"/>
          </a:p>
        </p:txBody>
      </p:sp>
    </p:spTree>
    <p:extLst>
      <p:ext uri="{BB962C8B-B14F-4D97-AF65-F5344CB8AC3E}">
        <p14:creationId xmlns="" xmlns:p14="http://schemas.microsoft.com/office/powerpoint/2010/main" val="1628468813"/>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218795"/>
          </a:xfrm>
        </p:spPr>
        <p:txBody>
          <a:bodyPr/>
          <a:lstStyle/>
          <a:p>
            <a:r>
              <a:rPr dirty="0"/>
              <a:t>Remote </a:t>
            </a:r>
            <a:r>
              <a:rPr dirty="0" err="1"/>
              <a:t>PowerShell</a:t>
            </a:r>
            <a:r>
              <a:rPr dirty="0"/>
              <a:t/>
            </a:r>
            <a:br>
              <a:rPr dirty="0"/>
            </a:br>
            <a:r>
              <a:rPr sz="4000" dirty="0" smtClean="0">
                <a:solidFill>
                  <a:schemeClr val="tx2"/>
                </a:solidFill>
                <a:effectLst>
                  <a:outerShdw blurRad="38100" dist="38100" dir="2700000" algn="tl">
                    <a:srgbClr val="000000">
                      <a:alpha val="43137"/>
                    </a:srgbClr>
                  </a:outerShdw>
                </a:effectLst>
              </a:rPr>
              <a:t>How does it work? </a:t>
            </a:r>
            <a:endParaRPr dirty="0">
              <a:solidFill>
                <a:schemeClr val="tx2"/>
              </a:solidFill>
            </a:endParaRPr>
          </a:p>
        </p:txBody>
      </p:sp>
      <p:sp>
        <p:nvSpPr>
          <p:cNvPr id="6" name="Rounded Rectangle 5"/>
          <p:cNvSpPr/>
          <p:nvPr/>
        </p:nvSpPr>
        <p:spPr>
          <a:xfrm>
            <a:off x="314799" y="1676400"/>
            <a:ext cx="8448200" cy="4953000"/>
          </a:xfrm>
          <a:prstGeom prst="roundRect">
            <a:avLst/>
          </a:prstGeom>
          <a:gradFill>
            <a:gsLst>
              <a:gs pos="0">
                <a:schemeClr val="bg2">
                  <a:lumMod val="10000"/>
                </a:schemeClr>
              </a:gs>
              <a:gs pos="65000">
                <a:schemeClr val="bg2">
                  <a:lumMod val="25000"/>
                </a:schemeClr>
              </a:gs>
              <a:gs pos="100000">
                <a:schemeClr val="bg2">
                  <a:lumMod val="10000"/>
                </a:schemeClr>
              </a:gs>
            </a:gsLst>
          </a:gradFill>
        </p:spPr>
        <p:style>
          <a:lnRef idx="1">
            <a:schemeClr val="accent1"/>
          </a:lnRef>
          <a:fillRef idx="2">
            <a:schemeClr val="accent1"/>
          </a:fillRef>
          <a:effectRef idx="1">
            <a:schemeClr val="accent1"/>
          </a:effectRef>
          <a:fontRef idx="minor">
            <a:schemeClr val="dk1"/>
          </a:fontRef>
        </p:style>
        <p:txBody>
          <a:bodyPr rtlCol="0" anchor="t"/>
          <a:lstStyle/>
          <a:p>
            <a:pPr lvl="0"/>
            <a:endParaRPr lang="en-US" dirty="0">
              <a:solidFill>
                <a:schemeClr val="tx1"/>
              </a:solidFill>
            </a:endParaRPr>
          </a:p>
        </p:txBody>
      </p:sp>
      <p:sp>
        <p:nvSpPr>
          <p:cNvPr id="7" name="TextBox 6"/>
          <p:cNvSpPr txBox="1"/>
          <p:nvPr/>
        </p:nvSpPr>
        <p:spPr>
          <a:xfrm>
            <a:off x="4820506" y="2424023"/>
            <a:ext cx="1689640" cy="2429774"/>
          </a:xfrm>
          <a:prstGeom prst="rect">
            <a:avLst/>
          </a:prstGeom>
          <a:gradFill>
            <a:gsLst>
              <a:gs pos="0">
                <a:schemeClr val="bg2">
                  <a:lumMod val="50000"/>
                </a:schemeClr>
              </a:gs>
              <a:gs pos="80000">
                <a:schemeClr val="bg2">
                  <a:lumMod val="75000"/>
                </a:schemeClr>
              </a:gs>
              <a:gs pos="100000">
                <a:schemeClr val="bg2">
                  <a:lumMod val="90000"/>
                </a:schemeClr>
              </a:gs>
            </a:gsLst>
          </a:gradFill>
        </p:spPr>
        <p:style>
          <a:lnRef idx="1">
            <a:schemeClr val="accent3"/>
          </a:lnRef>
          <a:fillRef idx="3">
            <a:schemeClr val="accent3"/>
          </a:fillRef>
          <a:effectRef idx="2">
            <a:schemeClr val="accent3"/>
          </a:effectRef>
          <a:fontRef idx="minor">
            <a:schemeClr val="lt1"/>
          </a:fontRef>
        </p:style>
        <p:txBody>
          <a:bodyPr wrap="square" rtlCol="0">
            <a:noAutofit/>
          </a:bodyPr>
          <a:lstStyle/>
          <a:p>
            <a:r>
              <a:rPr lang="en-US" sz="1100" dirty="0" smtClean="0">
                <a:solidFill>
                  <a:schemeClr val="tx1"/>
                </a:solidFill>
              </a:rPr>
              <a:t>IIS</a:t>
            </a:r>
            <a:endParaRPr lang="en-US" sz="1600" dirty="0">
              <a:solidFill>
                <a:schemeClr val="tx1"/>
              </a:solidFill>
            </a:endParaRPr>
          </a:p>
        </p:txBody>
      </p:sp>
      <p:cxnSp>
        <p:nvCxnSpPr>
          <p:cNvPr id="8" name="Straight Connector 7"/>
          <p:cNvCxnSpPr/>
          <p:nvPr/>
        </p:nvCxnSpPr>
        <p:spPr>
          <a:xfrm>
            <a:off x="2286046" y="2797834"/>
            <a:ext cx="2534460" cy="28768"/>
          </a:xfrm>
          <a:prstGeom prst="line">
            <a:avLst/>
          </a:prstGeom>
          <a:ln w="38100">
            <a:prstDash val="solid"/>
            <a:headEnd type="none" w="lg" len="med"/>
            <a:tailEnd type="triangle" w="lg" len="med"/>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5008243" y="3346704"/>
            <a:ext cx="1314164" cy="8529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chemeClr val="tx1"/>
                </a:solidFill>
              </a:rPr>
              <a:t>WSMan +</a:t>
            </a:r>
            <a:r>
              <a:rPr lang="en-US" sz="1100" b="1" dirty="0">
                <a:solidFill>
                  <a:schemeClr val="tx1"/>
                </a:solidFill>
              </a:rPr>
              <a:t/>
            </a:r>
            <a:br>
              <a:rPr lang="en-US" sz="1100" b="1" dirty="0">
                <a:solidFill>
                  <a:schemeClr val="tx1"/>
                </a:solidFill>
              </a:rPr>
            </a:br>
            <a:r>
              <a:rPr lang="en-US" sz="1100" b="1" dirty="0" smtClean="0">
                <a:solidFill>
                  <a:schemeClr val="tx1"/>
                </a:solidFill>
              </a:rPr>
              <a:t>RBAC stack: Authorization</a:t>
            </a:r>
          </a:p>
        </p:txBody>
      </p:sp>
      <p:sp>
        <p:nvSpPr>
          <p:cNvPr id="10" name="TextBox 9"/>
          <p:cNvSpPr txBox="1"/>
          <p:nvPr/>
        </p:nvSpPr>
        <p:spPr>
          <a:xfrm>
            <a:off x="5008243" y="2831952"/>
            <a:ext cx="1310261" cy="430887"/>
          </a:xfrm>
          <a:prstGeom prst="rect">
            <a:avLst/>
          </a:prstGeom>
        </p:spPr>
        <p:style>
          <a:lnRef idx="1">
            <a:schemeClr val="accent3"/>
          </a:lnRef>
          <a:fillRef idx="3">
            <a:schemeClr val="accent3"/>
          </a:fillRef>
          <a:effectRef idx="2">
            <a:schemeClr val="accent3"/>
          </a:effectRef>
          <a:fontRef idx="minor">
            <a:schemeClr val="lt1"/>
          </a:fontRef>
        </p:style>
        <p:txBody>
          <a:bodyPr wrap="square" rtlCol="0" anchor="ctr">
            <a:spAutoFit/>
          </a:bodyPr>
          <a:lstStyle/>
          <a:p>
            <a:pPr algn="ctr"/>
            <a:r>
              <a:rPr lang="en-US" sz="1100" b="1" dirty="0" smtClean="0">
                <a:solidFill>
                  <a:schemeClr val="tx1"/>
                </a:solidFill>
              </a:rPr>
              <a:t>PSv2 RBAC</a:t>
            </a:r>
            <a:br>
              <a:rPr lang="en-US" sz="1100" b="1" dirty="0" smtClean="0">
                <a:solidFill>
                  <a:schemeClr val="tx1"/>
                </a:solidFill>
              </a:rPr>
            </a:br>
            <a:r>
              <a:rPr lang="en-US" sz="1100" b="1" dirty="0" smtClean="0">
                <a:solidFill>
                  <a:schemeClr val="tx1"/>
                </a:solidFill>
              </a:rPr>
              <a:t>Server Runspace</a:t>
            </a:r>
            <a:endParaRPr lang="en-US" sz="1600" b="1" dirty="0">
              <a:solidFill>
                <a:schemeClr val="tx1"/>
              </a:solidFill>
            </a:endParaRPr>
          </a:p>
        </p:txBody>
      </p:sp>
      <p:sp>
        <p:nvSpPr>
          <p:cNvPr id="11" name="TextBox 10"/>
          <p:cNvSpPr txBox="1"/>
          <p:nvPr/>
        </p:nvSpPr>
        <p:spPr>
          <a:xfrm>
            <a:off x="2192177" y="1956758"/>
            <a:ext cx="2440591" cy="307777"/>
          </a:xfrm>
          <a:prstGeom prst="rect">
            <a:avLst/>
          </a:prstGeom>
          <a:noFill/>
        </p:spPr>
        <p:txBody>
          <a:bodyPr wrap="square" rtlCol="0">
            <a:spAutoFit/>
          </a:bodyPr>
          <a:lstStyle/>
          <a:p>
            <a:r>
              <a:rPr lang="en-US" sz="1400" dirty="0" smtClean="0"/>
              <a:t>&gt; New-Mailbox –Name Robin </a:t>
            </a:r>
            <a:endParaRPr lang="en-US" sz="1400" dirty="0"/>
          </a:p>
        </p:txBody>
      </p:sp>
      <p:pic>
        <p:nvPicPr>
          <p:cNvPr id="12" name="Picture 3"/>
          <p:cNvPicPr>
            <a:picLocks noChangeAspect="1" noChangeArrowheads="1"/>
          </p:cNvPicPr>
          <p:nvPr/>
        </p:nvPicPr>
        <p:blipFill>
          <a:blip r:embed="rId4" cstate="email"/>
          <a:srcRect/>
          <a:stretch>
            <a:fillRect/>
          </a:stretch>
        </p:blipFill>
        <p:spPr bwMode="auto">
          <a:xfrm>
            <a:off x="596406" y="3273932"/>
            <a:ext cx="1314164" cy="1133116"/>
          </a:xfrm>
          <a:prstGeom prst="rect">
            <a:avLst/>
          </a:prstGeom>
          <a:noFill/>
          <a:ln w="9525">
            <a:noFill/>
            <a:miter lim="800000"/>
            <a:headEnd/>
            <a:tailEnd/>
          </a:ln>
          <a:effectLst/>
        </p:spPr>
      </p:pic>
      <p:sp>
        <p:nvSpPr>
          <p:cNvPr id="14" name="TextBox 13"/>
          <p:cNvSpPr txBox="1"/>
          <p:nvPr/>
        </p:nvSpPr>
        <p:spPr>
          <a:xfrm>
            <a:off x="1239212" y="2635374"/>
            <a:ext cx="1032558" cy="430887"/>
          </a:xfrm>
          <a:prstGeom prst="rect">
            <a:avLst/>
          </a:prstGeom>
        </p:spPr>
        <p:style>
          <a:lnRef idx="1">
            <a:schemeClr val="accent3"/>
          </a:lnRef>
          <a:fillRef idx="3">
            <a:schemeClr val="accent3"/>
          </a:fillRef>
          <a:effectRef idx="2">
            <a:schemeClr val="accent3"/>
          </a:effectRef>
          <a:fontRef idx="minor">
            <a:schemeClr val="lt1"/>
          </a:fontRef>
        </p:style>
        <p:txBody>
          <a:bodyPr wrap="square" rtlCol="0" anchor="ctr">
            <a:spAutoFit/>
          </a:bodyPr>
          <a:lstStyle/>
          <a:p>
            <a:pPr algn="ctr"/>
            <a:r>
              <a:rPr lang="en-US" sz="1100" b="1" dirty="0" smtClean="0">
                <a:solidFill>
                  <a:schemeClr val="tx1"/>
                </a:solidFill>
              </a:rPr>
              <a:t>PSv2 Client </a:t>
            </a:r>
            <a:br>
              <a:rPr lang="en-US" sz="1100" b="1" dirty="0" smtClean="0">
                <a:solidFill>
                  <a:schemeClr val="tx1"/>
                </a:solidFill>
              </a:rPr>
            </a:br>
            <a:r>
              <a:rPr lang="en-US" sz="1100" b="1" dirty="0" smtClean="0">
                <a:solidFill>
                  <a:schemeClr val="tx1"/>
                </a:solidFill>
              </a:rPr>
              <a:t>Runspace</a:t>
            </a:r>
            <a:endParaRPr lang="en-US" sz="1600" b="1" dirty="0">
              <a:solidFill>
                <a:schemeClr val="tx1"/>
              </a:solidFill>
            </a:endParaRPr>
          </a:p>
        </p:txBody>
      </p:sp>
      <p:sp>
        <p:nvSpPr>
          <p:cNvPr id="33" name="TextBox 32"/>
          <p:cNvSpPr txBox="1"/>
          <p:nvPr/>
        </p:nvSpPr>
        <p:spPr>
          <a:xfrm>
            <a:off x="2057400" y="4114800"/>
            <a:ext cx="535592" cy="276999"/>
          </a:xfrm>
          <a:prstGeom prst="rect">
            <a:avLst/>
          </a:prstGeom>
          <a:noFill/>
        </p:spPr>
        <p:txBody>
          <a:bodyPr wrap="square" rtlCol="0">
            <a:spAutoFit/>
          </a:bodyPr>
          <a:lstStyle/>
          <a:p>
            <a:r>
              <a:rPr lang="nl-BE" sz="1200" dirty="0" smtClean="0"/>
              <a:t>Ilse</a:t>
            </a:r>
            <a:endParaRPr lang="en-US" sz="1200" dirty="0"/>
          </a:p>
        </p:txBody>
      </p:sp>
      <p:sp>
        <p:nvSpPr>
          <p:cNvPr id="16" name="TextBox 15"/>
          <p:cNvSpPr txBox="1"/>
          <p:nvPr/>
        </p:nvSpPr>
        <p:spPr>
          <a:xfrm>
            <a:off x="6510146" y="2713215"/>
            <a:ext cx="2158984" cy="954107"/>
          </a:xfrm>
          <a:prstGeom prst="rect">
            <a:avLst/>
          </a:prstGeom>
          <a:noFill/>
        </p:spPr>
        <p:txBody>
          <a:bodyPr wrap="square" rtlCol="0">
            <a:spAutoFit/>
          </a:bodyPr>
          <a:lstStyle/>
          <a:p>
            <a:r>
              <a:rPr lang="en-US" sz="1400" b="1" dirty="0" smtClean="0"/>
              <a:t>Ilse: Role Assignment</a:t>
            </a:r>
          </a:p>
          <a:p>
            <a:r>
              <a:rPr lang="en-US" sz="1400" dirty="0" smtClean="0"/>
              <a:t>New-Mailbox -Name</a:t>
            </a:r>
          </a:p>
          <a:p>
            <a:r>
              <a:rPr lang="en-US" sz="1400" dirty="0" smtClean="0"/>
              <a:t>Get-Mailbox</a:t>
            </a:r>
          </a:p>
          <a:p>
            <a:r>
              <a:rPr lang="en-US" sz="1400" dirty="0" smtClean="0"/>
              <a:t>Set-Mailbox -Name</a:t>
            </a:r>
            <a:endParaRPr lang="en-US" sz="1400" dirty="0"/>
          </a:p>
        </p:txBody>
      </p:sp>
      <p:sp>
        <p:nvSpPr>
          <p:cNvPr id="17" name="TextBox 16"/>
          <p:cNvSpPr txBox="1"/>
          <p:nvPr/>
        </p:nvSpPr>
        <p:spPr>
          <a:xfrm>
            <a:off x="502537" y="4429780"/>
            <a:ext cx="3459863" cy="523220"/>
          </a:xfrm>
          <a:prstGeom prst="rect">
            <a:avLst/>
          </a:prstGeom>
          <a:noFill/>
        </p:spPr>
        <p:txBody>
          <a:bodyPr wrap="square" rtlCol="0">
            <a:spAutoFit/>
          </a:bodyPr>
          <a:lstStyle/>
          <a:p>
            <a:r>
              <a:rPr lang="en-US" sz="1400" u="sng" dirty="0" smtClean="0"/>
              <a:t>Cmdlets Available in Runspace:</a:t>
            </a:r>
          </a:p>
          <a:p>
            <a:r>
              <a:rPr lang="en-US" sz="1400" dirty="0" smtClean="0"/>
              <a:t>New-PSSession</a:t>
            </a:r>
          </a:p>
        </p:txBody>
      </p:sp>
      <p:cxnSp>
        <p:nvCxnSpPr>
          <p:cNvPr id="18" name="Straight Connector 17"/>
          <p:cNvCxnSpPr/>
          <p:nvPr/>
        </p:nvCxnSpPr>
        <p:spPr>
          <a:xfrm>
            <a:off x="2286046" y="2984740"/>
            <a:ext cx="2534460" cy="28768"/>
          </a:xfrm>
          <a:prstGeom prst="line">
            <a:avLst/>
          </a:prstGeom>
          <a:ln w="38100">
            <a:prstDash val="solid"/>
            <a:headEnd type="triangle" w="lg" len="med"/>
            <a:tailEnd type="none" w="lg" len="med"/>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192176" y="1676400"/>
            <a:ext cx="6383083" cy="307777"/>
          </a:xfrm>
          <a:prstGeom prst="rect">
            <a:avLst/>
          </a:prstGeom>
          <a:noFill/>
        </p:spPr>
        <p:txBody>
          <a:bodyPr wrap="square" rtlCol="0">
            <a:spAutoFit/>
          </a:bodyPr>
          <a:lstStyle/>
          <a:p>
            <a:r>
              <a:rPr lang="en-US" sz="1400" dirty="0" smtClean="0"/>
              <a:t>&gt; New-</a:t>
            </a:r>
            <a:r>
              <a:rPr lang="en-US" sz="1400" dirty="0" err="1" smtClean="0"/>
              <a:t>PSSession</a:t>
            </a:r>
            <a:r>
              <a:rPr lang="en-US" sz="1400" dirty="0" smtClean="0"/>
              <a:t> –</a:t>
            </a:r>
            <a:r>
              <a:rPr lang="en-US" sz="1400" dirty="0" err="1" smtClean="0"/>
              <a:t>ConnectionUri</a:t>
            </a:r>
            <a:r>
              <a:rPr lang="en-US" sz="1400" dirty="0" smtClean="0"/>
              <a:t> http://server.fqdn.com/PowerShell/</a:t>
            </a:r>
            <a:endParaRPr lang="en-US" sz="1400" dirty="0"/>
          </a:p>
        </p:txBody>
      </p:sp>
      <p:sp>
        <p:nvSpPr>
          <p:cNvPr id="20" name="TextBox 19"/>
          <p:cNvSpPr txBox="1"/>
          <p:nvPr/>
        </p:nvSpPr>
        <p:spPr>
          <a:xfrm>
            <a:off x="502537" y="5294293"/>
            <a:ext cx="4036362" cy="954107"/>
          </a:xfrm>
          <a:prstGeom prst="rect">
            <a:avLst/>
          </a:prstGeom>
          <a:noFill/>
        </p:spPr>
        <p:txBody>
          <a:bodyPr wrap="square" rtlCol="0">
            <a:spAutoFit/>
          </a:bodyPr>
          <a:lstStyle/>
          <a:p>
            <a:r>
              <a:rPr lang="en-US" sz="1400" u="sng" dirty="0" smtClean="0"/>
              <a:t>Remote Cmdlets Available in Runspace:</a:t>
            </a:r>
          </a:p>
          <a:p>
            <a:r>
              <a:rPr lang="en-US" sz="1400" dirty="0" smtClean="0"/>
              <a:t>New-Mailbox -Name</a:t>
            </a:r>
          </a:p>
          <a:p>
            <a:r>
              <a:rPr lang="en-US" sz="1400" dirty="0" smtClean="0"/>
              <a:t>Get-Mailbox</a:t>
            </a:r>
          </a:p>
          <a:p>
            <a:r>
              <a:rPr lang="en-US" sz="1400" dirty="0" smtClean="0"/>
              <a:t>Set-Mailbox -Name</a:t>
            </a:r>
            <a:endParaRPr lang="en-US" sz="1400" dirty="0"/>
          </a:p>
        </p:txBody>
      </p:sp>
      <p:sp>
        <p:nvSpPr>
          <p:cNvPr id="31" name="TextBox 30"/>
          <p:cNvSpPr txBox="1"/>
          <p:nvPr/>
        </p:nvSpPr>
        <p:spPr>
          <a:xfrm>
            <a:off x="7238999" y="4114800"/>
            <a:ext cx="914400" cy="461666"/>
          </a:xfrm>
          <a:prstGeom prst="rect">
            <a:avLst/>
          </a:prstGeom>
          <a:noFill/>
        </p:spPr>
        <p:txBody>
          <a:bodyPr wrap="square" rtlCol="0">
            <a:spAutoFit/>
          </a:bodyPr>
          <a:lstStyle/>
          <a:p>
            <a:r>
              <a:rPr lang="en-US" sz="1200" dirty="0" smtClean="0"/>
              <a:t>Exchange Server</a:t>
            </a:r>
            <a:endParaRPr lang="en-US" sz="1200" dirty="0"/>
          </a:p>
        </p:txBody>
      </p:sp>
      <p:sp>
        <p:nvSpPr>
          <p:cNvPr id="23" name="TextBox 22"/>
          <p:cNvSpPr txBox="1"/>
          <p:nvPr/>
        </p:nvSpPr>
        <p:spPr>
          <a:xfrm>
            <a:off x="5008243" y="4287135"/>
            <a:ext cx="1314164" cy="261610"/>
          </a:xfrm>
          <a:prstGeom prst="rect">
            <a:avLst/>
          </a:prstGeom>
          <a:gradFill>
            <a:gsLst>
              <a:gs pos="0">
                <a:schemeClr val="accent2">
                  <a:lumMod val="75000"/>
                </a:schemeClr>
              </a:gs>
              <a:gs pos="80000">
                <a:schemeClr val="accent2">
                  <a:lumMod val="75000"/>
                </a:schemeClr>
              </a:gs>
              <a:gs pos="100000">
                <a:schemeClr val="accent2"/>
              </a:gs>
            </a:gsLst>
          </a:gradFill>
        </p:spPr>
        <p:style>
          <a:lnRef idx="1">
            <a:schemeClr val="accent3"/>
          </a:lnRef>
          <a:fillRef idx="3">
            <a:schemeClr val="accent3"/>
          </a:fillRef>
          <a:effectRef idx="2">
            <a:schemeClr val="accent3"/>
          </a:effectRef>
          <a:fontRef idx="minor">
            <a:schemeClr val="lt1"/>
          </a:fontRef>
        </p:style>
        <p:txBody>
          <a:bodyPr wrap="square" rtlCol="0" anchor="ctr">
            <a:spAutoFit/>
          </a:bodyPr>
          <a:lstStyle/>
          <a:p>
            <a:pPr algn="ctr"/>
            <a:r>
              <a:rPr lang="en-US" sz="1100" b="1" dirty="0" smtClean="0">
                <a:solidFill>
                  <a:schemeClr val="tx1"/>
                </a:solidFill>
              </a:rPr>
              <a:t>IIS: </a:t>
            </a:r>
            <a:r>
              <a:rPr lang="en-US" sz="1050" b="1" dirty="0" smtClean="0">
                <a:solidFill>
                  <a:schemeClr val="tx1"/>
                </a:solidFill>
              </a:rPr>
              <a:t>Authentication</a:t>
            </a:r>
            <a:endParaRPr lang="en-US" sz="1050" b="1" dirty="0">
              <a:solidFill>
                <a:schemeClr val="tx1"/>
              </a:solidFill>
            </a:endParaRPr>
          </a:p>
        </p:txBody>
      </p:sp>
      <p:graphicFrame>
        <p:nvGraphicFramePr>
          <p:cNvPr id="24" name="Object 7"/>
          <p:cNvGraphicFramePr>
            <a:graphicFrameLocks noChangeAspect="1"/>
          </p:cNvGraphicFramePr>
          <p:nvPr>
            <p:extLst>
              <p:ext uri="{D42A27DB-BD31-4B8C-83A1-F6EECF244321}">
                <p14:modId xmlns="" xmlns:p14="http://schemas.microsoft.com/office/powerpoint/2010/main" val="1315829362"/>
              </p:ext>
            </p:extLst>
          </p:nvPr>
        </p:nvGraphicFramePr>
        <p:xfrm>
          <a:off x="3694079" y="3358551"/>
          <a:ext cx="911310" cy="994884"/>
        </p:xfrm>
        <a:graphic>
          <a:graphicData uri="http://schemas.openxmlformats.org/presentationml/2006/ole">
            <p:oleObj spid="_x0000_s2070" name="Visio" r:id="rId5" imgW="869828" imgH="867383" progId="">
              <p:embed/>
            </p:oleObj>
          </a:graphicData>
        </a:graphic>
      </p:graphicFrame>
      <p:cxnSp>
        <p:nvCxnSpPr>
          <p:cNvPr id="25" name="Straight Connector 24"/>
          <p:cNvCxnSpPr/>
          <p:nvPr/>
        </p:nvCxnSpPr>
        <p:spPr>
          <a:xfrm flipV="1">
            <a:off x="4351161" y="3778023"/>
            <a:ext cx="657082" cy="47792"/>
          </a:xfrm>
          <a:prstGeom prst="line">
            <a:avLst/>
          </a:prstGeom>
          <a:ln w="38100">
            <a:prstDash val="solid"/>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4691302" y="5450115"/>
            <a:ext cx="4036362" cy="954107"/>
          </a:xfrm>
          <a:prstGeom prst="rect">
            <a:avLst/>
          </a:prstGeom>
          <a:noFill/>
        </p:spPr>
        <p:txBody>
          <a:bodyPr wrap="square" rtlCol="0">
            <a:spAutoFit/>
          </a:bodyPr>
          <a:lstStyle/>
          <a:p>
            <a:r>
              <a:rPr lang="en-US" sz="1400" u="sng" dirty="0" smtClean="0"/>
              <a:t>Cmdlets Available in Runspace:</a:t>
            </a:r>
          </a:p>
          <a:p>
            <a:r>
              <a:rPr lang="en-US" sz="1400" dirty="0" smtClean="0"/>
              <a:t>New-Mailbox -Name</a:t>
            </a:r>
          </a:p>
          <a:p>
            <a:r>
              <a:rPr lang="en-US" sz="1400" dirty="0" smtClean="0"/>
              <a:t>Get-Mailbox</a:t>
            </a:r>
          </a:p>
          <a:p>
            <a:r>
              <a:rPr lang="en-US" sz="1400" dirty="0" smtClean="0"/>
              <a:t>Set-Mailbox -Name</a:t>
            </a:r>
            <a:endParaRPr lang="en-US" sz="1400" dirty="0"/>
          </a:p>
        </p:txBody>
      </p:sp>
      <p:sp>
        <p:nvSpPr>
          <p:cNvPr id="27" name="TextBox 26"/>
          <p:cNvSpPr txBox="1"/>
          <p:nvPr/>
        </p:nvSpPr>
        <p:spPr>
          <a:xfrm>
            <a:off x="2182091" y="2438400"/>
            <a:ext cx="2770909" cy="307777"/>
          </a:xfrm>
          <a:prstGeom prst="rect">
            <a:avLst/>
          </a:prstGeom>
          <a:noFill/>
        </p:spPr>
        <p:txBody>
          <a:bodyPr wrap="square" rtlCol="0">
            <a:spAutoFit/>
          </a:bodyPr>
          <a:lstStyle/>
          <a:p>
            <a:pPr algn="ctr"/>
            <a:r>
              <a:rPr lang="en-US" sz="1400" dirty="0" smtClean="0"/>
              <a:t>[Robin Mailbox Object in Pipeline]</a:t>
            </a:r>
            <a:endParaRPr lang="en-US" sz="1400" dirty="0"/>
          </a:p>
        </p:txBody>
      </p:sp>
      <p:pic>
        <p:nvPicPr>
          <p:cNvPr id="35" name="Picture 34" descr="Server.png"/>
          <p:cNvPicPr>
            <a:picLocks noChangeAspect="1"/>
          </p:cNvPicPr>
          <p:nvPr/>
        </p:nvPicPr>
        <p:blipFill>
          <a:blip r:embed="rId6"/>
          <a:stretch>
            <a:fillRect/>
          </a:stretch>
        </p:blipFill>
        <p:spPr>
          <a:xfrm>
            <a:off x="6400800" y="3810000"/>
            <a:ext cx="990600" cy="1355558"/>
          </a:xfrm>
          <a:prstGeom prst="rect">
            <a:avLst/>
          </a:prstGeom>
        </p:spPr>
      </p:pic>
      <p:pic>
        <p:nvPicPr>
          <p:cNvPr id="2051" name="Picture 3" descr="C:\Program Files\Microsoft Office\MEDIA\CAGCAT10\j0195384.wmf"/>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1981200" y="3276600"/>
            <a:ext cx="838200" cy="855986"/>
          </a:xfrm>
          <a:prstGeom prst="rect">
            <a:avLst/>
          </a:prstGeom>
          <a:extLst>
            <a:ext uri="{909E8E84-426E-40DD-AFC4-6F175D3DCCD1}">
              <a14:hiddenFill xmlns="" xmlns:a14="http://schemas.microsoft.com/office/drawing/2010/main">
                <a:solidFill>
                  <a:srgbClr xmlns:mc="http://schemas.openxmlformats.org/markup-compatibility/2006" val="FFFFFF" mc:Ignorable=""/>
                </a:solidFill>
              </a14:hiddenFill>
            </a:ext>
          </a:extLst>
        </p:spPr>
      </p:pic>
    </p:spTree>
    <p:extLst>
      <p:ext uri="{BB962C8B-B14F-4D97-AF65-F5344CB8AC3E}">
        <p14:creationId xmlns="" xmlns:p14="http://schemas.microsoft.com/office/powerpoint/2010/main" val="11652132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xit" presetSubtype="0" fill="hold" nodeType="clickEffect">
                                  <p:stCondLst>
                                    <p:cond delay="0"/>
                                  </p:stCondLst>
                                  <p:childTnLst>
                                    <p:set>
                                      <p:cBhvr>
                                        <p:cTn id="52" dur="1" fill="hold">
                                          <p:stCondLst>
                                            <p:cond delay="0"/>
                                          </p:stCondLst>
                                        </p:cTn>
                                        <p:tgtEl>
                                          <p:spTgt spid="8"/>
                                        </p:tgtEl>
                                        <p:attrNameLst>
                                          <p:attrName>style.visibility</p:attrName>
                                        </p:attrNameLst>
                                      </p:cBhvr>
                                      <p:to>
                                        <p:strVal val="hidden"/>
                                      </p:to>
                                    </p:set>
                                  </p:childTnLst>
                                </p:cTn>
                              </p:par>
                              <p:par>
                                <p:cTn id="53" presetID="1" presetClass="entr" presetSubtype="0" fill="hold" nodeType="withEffect">
                                  <p:stCondLst>
                                    <p:cond delay="0"/>
                                  </p:stCondLst>
                                  <p:childTnLst>
                                    <p:set>
                                      <p:cBhvr>
                                        <p:cTn id="54" dur="1" fill="hold">
                                          <p:stCondLst>
                                            <p:cond delay="0"/>
                                          </p:stCondLst>
                                        </p:cTn>
                                        <p:tgtEl>
                                          <p:spTgt spid="18"/>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xit" presetSubtype="0" fill="hold" nodeType="clickEffect">
                                  <p:stCondLst>
                                    <p:cond delay="0"/>
                                  </p:stCondLst>
                                  <p:childTnLst>
                                    <p:set>
                                      <p:cBhvr>
                                        <p:cTn id="60" dur="1" fill="hold">
                                          <p:stCondLst>
                                            <p:cond delay="0"/>
                                          </p:stCondLst>
                                        </p:cTn>
                                        <p:tgtEl>
                                          <p:spTgt spid="18"/>
                                        </p:tgtEl>
                                        <p:attrNameLst>
                                          <p:attrName>style.visibility</p:attrName>
                                        </p:attrNameLst>
                                      </p:cBhvr>
                                      <p:to>
                                        <p:strVal val="hidden"/>
                                      </p:to>
                                    </p:set>
                                  </p:childTnLst>
                                </p:cTn>
                              </p:par>
                              <p:par>
                                <p:cTn id="61" presetID="1" presetClass="exit" presetSubtype="0" fill="hold" grpId="1" nodeType="withEffect">
                                  <p:stCondLst>
                                    <p:cond delay="0"/>
                                  </p:stCondLst>
                                  <p:childTnLst>
                                    <p:set>
                                      <p:cBhvr>
                                        <p:cTn id="62" dur="1" fill="hold">
                                          <p:stCondLst>
                                            <p:cond delay="0"/>
                                          </p:stCondLst>
                                        </p:cTn>
                                        <p:tgtEl>
                                          <p:spTgt spid="19"/>
                                        </p:tgtEl>
                                        <p:attrNameLst>
                                          <p:attrName>style.visibility</p:attrName>
                                        </p:attrNameLst>
                                      </p:cBhvr>
                                      <p:to>
                                        <p:strVal val="hidden"/>
                                      </p:to>
                                    </p:set>
                                  </p:childTnLst>
                                </p:cTn>
                              </p:par>
                              <p:par>
                                <p:cTn id="63" presetID="1" presetClass="entr" presetSubtype="0" fill="hold" nodeType="withEffect">
                                  <p:stCondLst>
                                    <p:cond delay="0"/>
                                  </p:stCondLst>
                                  <p:childTnLst>
                                    <p:set>
                                      <p:cBhvr>
                                        <p:cTn id="64" dur="1" fill="hold">
                                          <p:stCondLst>
                                            <p:cond delay="0"/>
                                          </p:stCondLst>
                                        </p:cTn>
                                        <p:tgtEl>
                                          <p:spTgt spid="8"/>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1"/>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26" presetClass="emph" presetSubtype="0" repeatCount="3000" fill="hold" grpId="1" nodeType="clickEffect">
                                  <p:stCondLst>
                                    <p:cond delay="0"/>
                                  </p:stCondLst>
                                  <p:childTnLst>
                                    <p:animEffect transition="out" filter="fade">
                                      <p:cBhvr>
                                        <p:cTn id="70" dur="500" tmFilter="0, 0; .2, .5; .8, .5; 1, 0"/>
                                        <p:tgtEl>
                                          <p:spTgt spid="10"/>
                                        </p:tgtEl>
                                      </p:cBhvr>
                                    </p:animEffect>
                                    <p:animScale>
                                      <p:cBhvr>
                                        <p:cTn id="71" dur="250" autoRev="1" fill="hold"/>
                                        <p:tgtEl>
                                          <p:spTgt spid="10"/>
                                        </p:tgtEl>
                                      </p:cBhvr>
                                      <p:by x="105000" y="105000"/>
                                    </p:animScale>
                                  </p:childTnLst>
                                </p:cTn>
                              </p:par>
                            </p:childTnLst>
                          </p:cTn>
                        </p:par>
                      </p:childTnLst>
                    </p:cTn>
                  </p:par>
                  <p:par>
                    <p:cTn id="72" fill="hold">
                      <p:stCondLst>
                        <p:cond delay="indefinite"/>
                      </p:stCondLst>
                      <p:childTnLst>
                        <p:par>
                          <p:cTn id="73" fill="hold">
                            <p:stCondLst>
                              <p:cond delay="0"/>
                            </p:stCondLst>
                            <p:childTnLst>
                              <p:par>
                                <p:cTn id="74" presetID="1" presetClass="exit" presetSubtype="0" fill="hold" nodeType="clickEffect">
                                  <p:stCondLst>
                                    <p:cond delay="0"/>
                                  </p:stCondLst>
                                  <p:childTnLst>
                                    <p:set>
                                      <p:cBhvr>
                                        <p:cTn id="75" dur="1" fill="hold">
                                          <p:stCondLst>
                                            <p:cond delay="0"/>
                                          </p:stCondLst>
                                        </p:cTn>
                                        <p:tgtEl>
                                          <p:spTgt spid="8"/>
                                        </p:tgtEl>
                                        <p:attrNameLst>
                                          <p:attrName>style.visibility</p:attrName>
                                        </p:attrNameLst>
                                      </p:cBhvr>
                                      <p:to>
                                        <p:strVal val="hidden"/>
                                      </p:to>
                                    </p:set>
                                  </p:childTnLst>
                                </p:cTn>
                              </p:par>
                              <p:par>
                                <p:cTn id="76" presetID="1" presetClass="entr" presetSubtype="0" fill="hold" grpId="0" nodeType="withEffect">
                                  <p:stCondLst>
                                    <p:cond delay="0"/>
                                  </p:stCondLst>
                                  <p:childTnLst>
                                    <p:set>
                                      <p:cBhvr>
                                        <p:cTn id="77" dur="1" fill="hold">
                                          <p:stCondLst>
                                            <p:cond delay="0"/>
                                          </p:stCondLst>
                                        </p:cTn>
                                        <p:tgtEl>
                                          <p:spTgt spid="27"/>
                                        </p:tgtEl>
                                        <p:attrNameLst>
                                          <p:attrName>style.visibility</p:attrName>
                                        </p:attrNameLst>
                                      </p:cBhvr>
                                      <p:to>
                                        <p:strVal val="visible"/>
                                      </p:to>
                                    </p:set>
                                  </p:childTnLst>
                                </p:cTn>
                              </p:par>
                              <p:par>
                                <p:cTn id="78" presetID="1" presetClass="entr" presetSubtype="0" fill="hold" nodeType="withEffect">
                                  <p:stCondLst>
                                    <p:cond delay="0"/>
                                  </p:stCondLst>
                                  <p:childTnLst>
                                    <p:set>
                                      <p:cBhvr>
                                        <p:cTn id="79"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0" grpId="0" animBg="1"/>
      <p:bldP spid="10" grpId="1" animBg="1"/>
      <p:bldP spid="11" grpId="0"/>
      <p:bldP spid="14" grpId="0" animBg="1"/>
      <p:bldP spid="33" grpId="0"/>
      <p:bldP spid="16" grpId="0"/>
      <p:bldP spid="17" grpId="0"/>
      <p:bldP spid="19" grpId="0"/>
      <p:bldP spid="19" grpId="1"/>
      <p:bldP spid="20" grpId="0"/>
      <p:bldP spid="31" grpId="0"/>
      <p:bldP spid="23" grpId="0" animBg="1"/>
      <p:bldP spid="26" grpId="0"/>
      <p:bldP spid="2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nl-BE" dirty="0" smtClean="0"/>
              <a:t>Remote PowerShell and Files</a:t>
            </a:r>
            <a:endParaRPr lang="en-US" dirty="0"/>
          </a:p>
        </p:txBody>
      </p:sp>
      <p:sp>
        <p:nvSpPr>
          <p:cNvPr id="5" name="Text Placeholder 4"/>
          <p:cNvSpPr>
            <a:spLocks noGrp="1"/>
          </p:cNvSpPr>
          <p:nvPr>
            <p:ph type="body" sz="quarter" idx="10"/>
          </p:nvPr>
        </p:nvSpPr>
        <p:spPr/>
        <p:txBody>
          <a:bodyPr/>
          <a:lstStyle/>
          <a:p>
            <a:r>
              <a:rPr lang="nl-BE" dirty="0" smtClean="0"/>
              <a:t>Importing and exporting files changed</a:t>
            </a:r>
          </a:p>
          <a:p>
            <a:endParaRPr lang="nl-BE" dirty="0" smtClean="0"/>
          </a:p>
          <a:p>
            <a:endParaRPr lang="nl-BE" dirty="0"/>
          </a:p>
          <a:p>
            <a:endParaRPr lang="nl-BE" dirty="0" smtClean="0"/>
          </a:p>
          <a:p>
            <a:r>
              <a:rPr lang="nl-BE" dirty="0" smtClean="0"/>
              <a:t>Limitations on importing files</a:t>
            </a:r>
          </a:p>
          <a:p>
            <a:pPr lvl="1"/>
            <a:r>
              <a:rPr lang="nl-BE" dirty="0" smtClean="0"/>
              <a:t>500MB for each cmdlet that’s run</a:t>
            </a:r>
          </a:p>
          <a:p>
            <a:pPr lvl="1"/>
            <a:r>
              <a:rPr lang="nl-BE" dirty="0" smtClean="0"/>
              <a:t>75MB for each object that’s passed to a cmdlet</a:t>
            </a:r>
          </a:p>
          <a:p>
            <a:pPr lvl="1"/>
            <a:r>
              <a:rPr lang="nl-BE" dirty="0" smtClean="0"/>
              <a:t>Can be altered</a:t>
            </a:r>
          </a:p>
        </p:txBody>
      </p:sp>
      <p:pic>
        <p:nvPicPr>
          <p:cNvPr id="6" name="Picture 5"/>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523875" y="2209800"/>
            <a:ext cx="7781925" cy="1276350"/>
          </a:xfrm>
          <a:prstGeom prst="rect">
            <a:avLst/>
          </a:prstGeom>
        </p:spPr>
      </p:pic>
    </p:spTree>
    <p:extLst>
      <p:ext uri="{BB962C8B-B14F-4D97-AF65-F5344CB8AC3E}">
        <p14:creationId xmlns="" xmlns:p14="http://schemas.microsoft.com/office/powerpoint/2010/main" val="1108805646"/>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Remote </a:t>
            </a:r>
            <a:r>
              <a:rPr lang="en-US" dirty="0" err="1" smtClean="0"/>
              <a:t>PowerShell</a:t>
            </a:r>
            <a:endParaRPr lang="en-US" dirty="0"/>
          </a:p>
        </p:txBody>
      </p:sp>
      <p:sp>
        <p:nvSpPr>
          <p:cNvPr id="5" name="Subtitle 4"/>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r>
              <a:rPr lang="en-US" smtClean="0"/>
              <a:t>demo </a:t>
            </a:r>
            <a:endParaRPr lang="en-US" dirty="0"/>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smtClean="0"/>
              <a:t>Content</a:t>
            </a:r>
            <a:endParaRPr lang="en-US" dirty="0"/>
          </a:p>
        </p:txBody>
      </p:sp>
      <p:sp>
        <p:nvSpPr>
          <p:cNvPr id="6" name="Text Placeholder 5"/>
          <p:cNvSpPr>
            <a:spLocks noGrp="1"/>
          </p:cNvSpPr>
          <p:nvPr>
            <p:ph type="body" sz="quarter" idx="10"/>
          </p:nvPr>
        </p:nvSpPr>
        <p:spPr/>
        <p:txBody>
          <a:bodyPr/>
          <a:lstStyle/>
          <a:p>
            <a:r>
              <a:rPr lang="en-US" dirty="0" smtClean="0">
                <a:solidFill>
                  <a:schemeClr val="tx1">
                    <a:lumMod val="75000"/>
                  </a:schemeClr>
                </a:solidFill>
              </a:rPr>
              <a:t>Introduction</a:t>
            </a:r>
          </a:p>
          <a:p>
            <a:r>
              <a:rPr lang="en-US" dirty="0" smtClean="0">
                <a:solidFill>
                  <a:schemeClr val="tx1">
                    <a:lumMod val="75000"/>
                  </a:schemeClr>
                </a:solidFill>
              </a:rPr>
              <a:t>Exchange Management Console (EMC)</a:t>
            </a:r>
          </a:p>
          <a:p>
            <a:r>
              <a:rPr lang="en-US" dirty="0" smtClean="0">
                <a:solidFill>
                  <a:schemeClr val="tx1">
                    <a:lumMod val="75000"/>
                  </a:schemeClr>
                </a:solidFill>
              </a:rPr>
              <a:t>Exchange Control Panel (ECP)</a:t>
            </a:r>
          </a:p>
          <a:p>
            <a:r>
              <a:rPr lang="en-US" dirty="0" smtClean="0">
                <a:solidFill>
                  <a:schemeClr val="tx1">
                    <a:lumMod val="75000"/>
                  </a:schemeClr>
                </a:solidFill>
              </a:rPr>
              <a:t>Role Based Access Control (RBAC)</a:t>
            </a:r>
          </a:p>
          <a:p>
            <a:r>
              <a:rPr lang="en-US" dirty="0" smtClean="0">
                <a:solidFill>
                  <a:schemeClr val="tx2"/>
                </a:solidFill>
              </a:rPr>
              <a:t>Remote PowerShell</a:t>
            </a:r>
          </a:p>
          <a:p>
            <a:r>
              <a:rPr lang="nl-BE" dirty="0" smtClean="0"/>
              <a:t>Monitoring</a:t>
            </a:r>
            <a:endParaRPr lang="en-US" dirty="0" smtClean="0"/>
          </a:p>
          <a:p>
            <a:pPr marL="0" indent="0">
              <a:buNone/>
            </a:pPr>
            <a:endParaRPr lang="en-US" dirty="0"/>
          </a:p>
        </p:txBody>
      </p:sp>
    </p:spTree>
    <p:extLst>
      <p:ext uri="{BB962C8B-B14F-4D97-AF65-F5344CB8AC3E}">
        <p14:creationId xmlns="" xmlns:p14="http://schemas.microsoft.com/office/powerpoint/2010/main" val="3449195368"/>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Monitoring and Reporting</a:t>
            </a:r>
            <a:endParaRPr lang="en-US" dirty="0"/>
          </a:p>
        </p:txBody>
      </p:sp>
      <p:sp>
        <p:nvSpPr>
          <p:cNvPr id="3" name="Text Placeholder 2"/>
          <p:cNvSpPr>
            <a:spLocks noGrp="1"/>
          </p:cNvSpPr>
          <p:nvPr>
            <p:ph type="body" sz="quarter" idx="10"/>
          </p:nvPr>
        </p:nvSpPr>
        <p:spPr>
          <a:xfrm>
            <a:off x="381000" y="1218138"/>
            <a:ext cx="8382000" cy="2210862"/>
          </a:xfrm>
        </p:spPr>
        <p:txBody>
          <a:bodyPr/>
          <a:lstStyle/>
          <a:p>
            <a:r>
              <a:rPr lang="en-US" dirty="0">
                <a:latin typeface="Segoe Semibold" pitchFamily="34" charset="0"/>
              </a:rPr>
              <a:t>Greatly reduced alert “noise</a:t>
            </a:r>
            <a:r>
              <a:rPr lang="en-US" dirty="0" smtClean="0">
                <a:latin typeface="Segoe Semibold" pitchFamily="34" charset="0"/>
              </a:rPr>
              <a:t>”</a:t>
            </a:r>
          </a:p>
          <a:p>
            <a:pPr lvl="1" indent="-287338">
              <a:lnSpc>
                <a:spcPct val="100000"/>
              </a:lnSpc>
            </a:pPr>
            <a:r>
              <a:rPr lang="en-US" dirty="0" smtClean="0"/>
              <a:t>Uses </a:t>
            </a:r>
            <a:r>
              <a:rPr lang="en-US" dirty="0"/>
              <a:t>Operations Manager health model to hide “symptom alerts” and leave “root cause alerts” </a:t>
            </a:r>
          </a:p>
          <a:p>
            <a:pPr lvl="1" indent="-287338">
              <a:lnSpc>
                <a:spcPct val="100000"/>
              </a:lnSpc>
            </a:pPr>
            <a:r>
              <a:rPr lang="en-US" dirty="0"/>
              <a:t>Only raises alerts for lowest level failure within 90-second window</a:t>
            </a:r>
          </a:p>
          <a:p>
            <a:pPr lvl="1" indent="-287338">
              <a:lnSpc>
                <a:spcPct val="100000"/>
              </a:lnSpc>
            </a:pPr>
            <a:r>
              <a:rPr lang="en-US" dirty="0"/>
              <a:t>Faster problem resolution</a:t>
            </a:r>
          </a:p>
          <a:p>
            <a:r>
              <a:rPr lang="nl-BE" dirty="0" smtClean="0">
                <a:latin typeface="Segoe Semibold" pitchFamily="34" charset="0"/>
              </a:rPr>
              <a:t>Reporting</a:t>
            </a:r>
          </a:p>
          <a:p>
            <a:pPr lvl="1" indent="-287338">
              <a:lnSpc>
                <a:spcPct val="100000"/>
              </a:lnSpc>
            </a:pPr>
            <a:r>
              <a:rPr lang="en-US" dirty="0"/>
              <a:t>Service Level Agreement (SLA) target support</a:t>
            </a:r>
          </a:p>
          <a:p>
            <a:pPr lvl="1" indent="-287338">
              <a:lnSpc>
                <a:spcPct val="100000"/>
              </a:lnSpc>
            </a:pPr>
            <a:r>
              <a:rPr lang="en-US" dirty="0"/>
              <a:t>Mail flow statistics based on message tracking logs</a:t>
            </a:r>
          </a:p>
          <a:p>
            <a:pPr lvl="1" indent="-287338">
              <a:lnSpc>
                <a:spcPct val="100000"/>
              </a:lnSpc>
            </a:pPr>
            <a:r>
              <a:rPr lang="en-US" dirty="0"/>
              <a:t>Distribution group usage</a:t>
            </a:r>
          </a:p>
          <a:p>
            <a:endParaRPr lang="nl-BE" dirty="0" smtClean="0">
              <a:latin typeface="Segoe Semibold" pitchFamily="34" charset="0"/>
            </a:endParaRPr>
          </a:p>
          <a:p>
            <a:pPr lvl="1"/>
            <a:endParaRPr lang="en-US" dirty="0" smtClean="0">
              <a:latin typeface="Segoe Semibold" pitchFamily="34" charset="0"/>
            </a:endParaRPr>
          </a:p>
          <a:p>
            <a:endParaRPr lang="en-US" dirty="0"/>
          </a:p>
        </p:txBody>
      </p:sp>
    </p:spTree>
    <p:extLst>
      <p:ext uri="{BB962C8B-B14F-4D97-AF65-F5344CB8AC3E}">
        <p14:creationId xmlns="" xmlns:p14="http://schemas.microsoft.com/office/powerpoint/2010/main" val="751145833"/>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Exchange 2010 Investments</a:t>
            </a:r>
            <a:br>
              <a:rPr lang="en-US" dirty="0" smtClean="0"/>
            </a:br>
            <a:r>
              <a:rPr lang="en-US" sz="3600" dirty="0" smtClean="0">
                <a:solidFill>
                  <a:schemeClr val="tx2"/>
                </a:solidFill>
              </a:rPr>
              <a:t>Simplify Administration</a:t>
            </a:r>
            <a:endParaRPr lang="en-US" sz="3600" dirty="0">
              <a:solidFill>
                <a:schemeClr val="tx2"/>
              </a:solidFill>
            </a:endParaRPr>
          </a:p>
        </p:txBody>
      </p:sp>
      <p:sp>
        <p:nvSpPr>
          <p:cNvPr id="12" name="Text Placeholder 2"/>
          <p:cNvSpPr>
            <a:spLocks noGrp="1"/>
          </p:cNvSpPr>
          <p:nvPr>
            <p:ph idx="1"/>
          </p:nvPr>
        </p:nvSpPr>
        <p:spPr>
          <a:xfrm>
            <a:off x="381000" y="2560321"/>
            <a:ext cx="8382000" cy="3688079"/>
          </a:xfrm>
        </p:spPr>
        <p:txBody>
          <a:bodyPr/>
          <a:lstStyle/>
          <a:p>
            <a:r>
              <a:rPr lang="en-US" sz="2400" dirty="0" smtClean="0"/>
              <a:t>Empower Specialist Users to Perform Specific Tasks with Role-based Administration</a:t>
            </a:r>
          </a:p>
          <a:p>
            <a:pPr lvl="1"/>
            <a:r>
              <a:rPr lang="en-US" sz="2000" dirty="0" smtClean="0"/>
              <a:t>Compliance Officer - Conduct Mailbox Searches for </a:t>
            </a:r>
            <a:br>
              <a:rPr lang="en-US" sz="2000" dirty="0" smtClean="0"/>
            </a:br>
            <a:r>
              <a:rPr lang="en-US" sz="2000" dirty="0" smtClean="0"/>
              <a:t>Legal Discovery</a:t>
            </a:r>
          </a:p>
          <a:p>
            <a:pPr lvl="1"/>
            <a:r>
              <a:rPr lang="en-US" sz="2000" dirty="0" smtClean="0"/>
              <a:t>HR Officer - Update Employee Info in </a:t>
            </a:r>
            <a:br>
              <a:rPr lang="en-US" sz="2000" dirty="0" smtClean="0"/>
            </a:br>
            <a:r>
              <a:rPr lang="en-US" sz="2000" dirty="0" smtClean="0"/>
              <a:t>Company Directory</a:t>
            </a:r>
          </a:p>
          <a:p>
            <a:r>
              <a:rPr lang="en-US" sz="2400" dirty="0" smtClean="0"/>
              <a:t>Lower Support Costs Through New User </a:t>
            </a:r>
            <a:br>
              <a:rPr lang="en-US" sz="2400" dirty="0" smtClean="0"/>
            </a:br>
            <a:r>
              <a:rPr lang="en-US" sz="2400" dirty="0" smtClean="0"/>
              <a:t>Self-Service Options</a:t>
            </a:r>
          </a:p>
          <a:p>
            <a:pPr lvl="1"/>
            <a:r>
              <a:rPr lang="en-US" sz="2000" dirty="0" smtClean="0"/>
              <a:t>Track Status of sent messages</a:t>
            </a:r>
          </a:p>
          <a:p>
            <a:pPr lvl="1"/>
            <a:r>
              <a:rPr lang="en-US" sz="2000" dirty="0" smtClean="0"/>
              <a:t>Create and Manage Distribution Lists</a:t>
            </a:r>
            <a:endParaRPr lang="en-US" sz="2000" dirty="0"/>
          </a:p>
        </p:txBody>
      </p:sp>
      <p:pic>
        <p:nvPicPr>
          <p:cNvPr id="66581" name="Picture 21" descr="C:\Users\astridm\AppData\Local\Microsoft\Windows\Temporary Internet Files\Content.IE5\L9X3HN5F\MCj02321410000[1].wmf"/>
          <p:cNvPicPr>
            <a:picLocks noChangeAspect="1" noChangeArrowheads="1"/>
          </p:cNvPicPr>
          <p:nvPr/>
        </p:nvPicPr>
        <p:blipFill>
          <a:blip r:embed="rId3"/>
          <a:srcRect/>
          <a:stretch>
            <a:fillRect/>
          </a:stretch>
        </p:blipFill>
        <p:spPr bwMode="auto">
          <a:xfrm>
            <a:off x="7784471" y="3581400"/>
            <a:ext cx="1359529" cy="3166929"/>
          </a:xfrm>
          <a:prstGeom prst="rect">
            <a:avLst/>
          </a:prstGeom>
          <a:noFill/>
        </p:spPr>
      </p:pic>
      <p:grpSp>
        <p:nvGrpSpPr>
          <p:cNvPr id="3" name="Group 11"/>
          <p:cNvGrpSpPr/>
          <p:nvPr/>
        </p:nvGrpSpPr>
        <p:grpSpPr>
          <a:xfrm>
            <a:off x="326572" y="1522780"/>
            <a:ext cx="8610600" cy="915620"/>
            <a:chOff x="381000" y="1371600"/>
            <a:chExt cx="8610600" cy="1056485"/>
          </a:xfrm>
        </p:grpSpPr>
        <p:sp>
          <p:nvSpPr>
            <p:cNvPr id="7" name="Rectangle 6"/>
            <p:cNvSpPr/>
            <p:nvPr/>
          </p:nvSpPr>
          <p:spPr bwMode="auto">
            <a:xfrm>
              <a:off x="381000" y="1371600"/>
              <a:ext cx="8534400" cy="967154"/>
            </a:xfrm>
            <a:prstGeom prst="rect">
              <a:avLst/>
            </a:prstGeom>
            <a:gradFill>
              <a:gsLst>
                <a:gs pos="0">
                  <a:schemeClr val="accent1">
                    <a:shade val="51000"/>
                    <a:satMod val="130000"/>
                    <a:alpha val="16000"/>
                  </a:schemeClr>
                </a:gs>
                <a:gs pos="80000">
                  <a:schemeClr val="accent1">
                    <a:shade val="93000"/>
                    <a:satMod val="130000"/>
                  </a:schemeClr>
                </a:gs>
                <a:gs pos="100000">
                  <a:schemeClr val="accent1">
                    <a:shade val="94000"/>
                    <a:satMod val="135000"/>
                  </a:schemeClr>
                </a:gs>
              </a:gsLs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lvl="2">
                <a:spcAft>
                  <a:spcPts val="600"/>
                </a:spcAft>
              </a:pPr>
              <a:endParaRPr lang="en-US" sz="4000" dirty="0" smtClean="0">
                <a:solidFill>
                  <a:schemeClr val="tx1"/>
                </a:solidFill>
              </a:endParaRPr>
            </a:p>
          </p:txBody>
        </p:sp>
        <p:sp>
          <p:nvSpPr>
            <p:cNvPr id="8" name="TextBox 7"/>
            <p:cNvSpPr txBox="1"/>
            <p:nvPr/>
          </p:nvSpPr>
          <p:spPr>
            <a:xfrm>
              <a:off x="381000" y="1439780"/>
              <a:ext cx="8382000" cy="98830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wrap="square" rtlCol="0">
              <a:spAutoFit/>
            </a:bodyPr>
            <a:lstStyle/>
            <a:p>
              <a:endParaRPr lang="en-US" sz="2800" dirty="0" err="1" smtClean="0"/>
            </a:p>
          </p:txBody>
        </p:sp>
        <p:sp>
          <p:nvSpPr>
            <p:cNvPr id="5" name="Rectangle 4"/>
            <p:cNvSpPr/>
            <p:nvPr/>
          </p:nvSpPr>
          <p:spPr>
            <a:xfrm>
              <a:off x="457200" y="1371600"/>
              <a:ext cx="8534400" cy="815608"/>
            </a:xfrm>
            <a:prstGeom prst="rect">
              <a:avLst/>
            </a:prstGeom>
          </p:spPr>
          <p:txBody>
            <a:bodyPr wrap="square">
              <a:spAutoFit/>
            </a:bodyPr>
            <a:lstStyle/>
            <a:p>
              <a:r>
                <a:rPr lang="en-US" dirty="0" smtClean="0"/>
                <a:t>The annual cost of helpdesk support staff for e-mail systems with 7,500 mailboxes is approximately $20/mailbox.  This cost goes up the smaller the organization. </a:t>
              </a:r>
              <a:br>
                <a:rPr lang="en-US" dirty="0" smtClean="0"/>
              </a:br>
              <a:r>
                <a:rPr lang="en-US" sz="1050" dirty="0" smtClean="0"/>
                <a:t>(“Email Support Staff Requirements and Costs: A Survey of 136 Organizations”, Ferris Research, June 2008).  </a:t>
              </a:r>
              <a:endParaRPr lang="en-US" sz="1400" dirty="0" smtClean="0"/>
            </a:p>
          </p:txBody>
        </p:sp>
      </p:gr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6710" y="228600"/>
            <a:ext cx="8382000" cy="1661993"/>
          </a:xfrm>
        </p:spPr>
        <p:txBody>
          <a:bodyPr/>
          <a:lstStyle/>
          <a:p>
            <a:pPr lvl="0">
              <a:spcBef>
                <a:spcPct val="20000"/>
              </a:spcBef>
              <a:defRPr/>
            </a:pPr>
            <a:r>
              <a:rPr lang="en-US" dirty="0" smtClean="0"/>
              <a:t>Sample Reports</a:t>
            </a:r>
            <a:br>
              <a:rPr lang="en-US" dirty="0" smtClean="0"/>
            </a:br>
            <a:r>
              <a:rPr lang="en-US" sz="3600" dirty="0">
                <a:solidFill>
                  <a:schemeClr val="accent1"/>
                </a:solidFill>
                <a:effectLst>
                  <a:outerShdw blurRad="38100" dist="38100" dir="2700000" algn="tl">
                    <a:srgbClr val="000000">
                      <a:alpha val="43137"/>
                    </a:srgbClr>
                  </a:outerShdw>
                </a:effectLst>
              </a:rPr>
              <a:t/>
            </a:r>
            <a:br>
              <a:rPr lang="en-US" sz="3600" dirty="0">
                <a:solidFill>
                  <a:schemeClr val="accent1"/>
                </a:solidFill>
                <a:effectLst>
                  <a:outerShdw blurRad="38100" dist="38100" dir="2700000" algn="tl">
                    <a:srgbClr val="000000">
                      <a:alpha val="43137"/>
                    </a:srgbClr>
                  </a:outerShdw>
                </a:effectLst>
              </a:rPr>
            </a:br>
            <a:endParaRPr lang="en-US" sz="3600" dirty="0">
              <a:solidFill>
                <a:schemeClr val="accent1"/>
              </a:solidFill>
              <a:effectLst>
                <a:outerShdw blurRad="38100" dist="38100" dir="2700000" algn="tl">
                  <a:srgbClr val="000000">
                    <a:alpha val="43137"/>
                  </a:srgbClr>
                </a:outerShdw>
              </a:effectLst>
            </a:endParaRPr>
          </a:p>
        </p:txBody>
      </p:sp>
      <p:pic>
        <p:nvPicPr>
          <p:cNvPr id="3" name="Picture 22" descr="image008"/>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295400" y="1219200"/>
            <a:ext cx="6248400" cy="5181349"/>
          </a:xfrm>
          <a:prstGeom prst="rect">
            <a:avLst/>
          </a:prstGeom>
          <a:ln>
            <a:noFill/>
          </a:ln>
          <a:effectLst>
            <a:outerShdw blurRad="292100" dist="139700" dir="2700000" algn="tl" rotWithShape="0">
              <a:srgbClr val="333333">
                <a:alpha val="65000"/>
              </a:srgbClr>
            </a:outerShdw>
          </a:effectLst>
          <a:extLst/>
        </p:spPr>
      </p:pic>
      <p:pic>
        <p:nvPicPr>
          <p:cNvPr id="4" name="Picture 3"/>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609600" y="1757451"/>
            <a:ext cx="7498080" cy="429818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 xmlns:p14="http://schemas.microsoft.com/office/powerpoint/2010/main" val="235808840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xit" presetSubtype="0" fill="hold" nodeType="withEffect">
                                  <p:stCondLst>
                                    <p:cond delay="0"/>
                                  </p:stCondLst>
                                  <p:childTnLst>
                                    <p:set>
                                      <p:cBhvr>
                                        <p:cTn id="12"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Summary</a:t>
            </a:r>
            <a:endParaRPr lang="en-US"/>
          </a:p>
        </p:txBody>
      </p:sp>
      <p:sp>
        <p:nvSpPr>
          <p:cNvPr id="3" name="Text Placeholder 2"/>
          <p:cNvSpPr>
            <a:spLocks noGrp="1"/>
          </p:cNvSpPr>
          <p:nvPr>
            <p:ph idx="1"/>
          </p:nvPr>
        </p:nvSpPr>
        <p:spPr/>
        <p:txBody>
          <a:bodyPr/>
          <a:lstStyle/>
          <a:p>
            <a:r>
              <a:rPr lang="en-US" sz="2400" dirty="0" smtClean="0"/>
              <a:t>Exchange Management Console</a:t>
            </a:r>
          </a:p>
          <a:p>
            <a:pPr lvl="1"/>
            <a:r>
              <a:rPr lang="en-US" sz="2000" dirty="0" smtClean="0"/>
              <a:t>New Features, Bulk Management, and </a:t>
            </a:r>
            <a:r>
              <a:rPr lang="en-US" sz="2000" dirty="0" err="1" smtClean="0"/>
              <a:t>PowerShell</a:t>
            </a:r>
            <a:r>
              <a:rPr lang="en-US" sz="2000" dirty="0" smtClean="0"/>
              <a:t> convergence</a:t>
            </a:r>
          </a:p>
          <a:p>
            <a:r>
              <a:rPr lang="en-US" sz="2400" dirty="0" smtClean="0"/>
              <a:t>Role Based Access Control</a:t>
            </a:r>
          </a:p>
          <a:p>
            <a:pPr lvl="1"/>
            <a:r>
              <a:rPr lang="en-US" sz="2000" dirty="0" smtClean="0"/>
              <a:t>RBAC has replaced the permission model used in Exchange 2007</a:t>
            </a:r>
          </a:p>
          <a:p>
            <a:pPr lvl="1"/>
            <a:r>
              <a:rPr lang="en-US" sz="2000" dirty="0" smtClean="0"/>
              <a:t>Enables the definition of broad or precise roles and assignments, based on the actual roles administrators perform</a:t>
            </a:r>
          </a:p>
          <a:p>
            <a:r>
              <a:rPr lang="en-US" sz="2400" dirty="0" smtClean="0"/>
              <a:t>Exchange Control Panel</a:t>
            </a:r>
          </a:p>
          <a:p>
            <a:pPr lvl="1"/>
            <a:r>
              <a:rPr lang="en-US" sz="2000" dirty="0" smtClean="0"/>
              <a:t>Provides a new way to administer a subsets of Exchange features</a:t>
            </a:r>
          </a:p>
          <a:p>
            <a:pPr lvl="1"/>
            <a:r>
              <a:rPr lang="en-US" sz="2000" dirty="0" smtClean="0"/>
              <a:t>Provides a great self provisioning portal</a:t>
            </a:r>
          </a:p>
          <a:p>
            <a:r>
              <a:rPr lang="en-US" sz="2400" dirty="0" smtClean="0"/>
              <a:t>Remote </a:t>
            </a:r>
            <a:r>
              <a:rPr lang="en-US" sz="2400" dirty="0" err="1" smtClean="0"/>
              <a:t>Powershell</a:t>
            </a:r>
            <a:endParaRPr lang="en-US" sz="2400" dirty="0" smtClean="0"/>
          </a:p>
          <a:p>
            <a:pPr lvl="1"/>
            <a:r>
              <a:rPr lang="en-US" sz="2000" dirty="0" smtClean="0"/>
              <a:t>Uses familiar Exchange </a:t>
            </a:r>
            <a:r>
              <a:rPr lang="en-US" sz="2000" dirty="0" err="1" smtClean="0"/>
              <a:t>cmdlets</a:t>
            </a:r>
            <a:endParaRPr lang="en-US" sz="2000" dirty="0" smtClean="0"/>
          </a:p>
          <a:p>
            <a:pPr lvl="1"/>
            <a:r>
              <a:rPr lang="en-US" sz="2000" dirty="0" smtClean="0"/>
              <a:t>Allows administration without the Exchange management tools</a:t>
            </a:r>
          </a:p>
          <a:p>
            <a:pPr lvl="1"/>
            <a:r>
              <a:rPr lang="en-US" sz="2000" dirty="0" smtClean="0"/>
              <a:t>Provides a firewall friendly management access</a:t>
            </a:r>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a:t>
            </a:r>
            <a:endParaRPr lang="en-US" dirty="0"/>
          </a:p>
        </p:txBody>
      </p:sp>
      <p:sp>
        <p:nvSpPr>
          <p:cNvPr id="9" name="Content Placeholder 8"/>
          <p:cNvSpPr>
            <a:spLocks noGrp="1"/>
          </p:cNvSpPr>
          <p:nvPr>
            <p:ph sz="quarter" idx="10"/>
          </p:nvPr>
        </p:nvSpPr>
        <p:spPr>
          <a:xfrm>
            <a:off x="381000" y="990600"/>
            <a:ext cx="8385048" cy="4343400"/>
          </a:xfrm>
        </p:spPr>
        <p:txBody>
          <a:bodyPr/>
          <a:lstStyle/>
          <a:p>
            <a:r>
              <a:rPr lang="en-US" dirty="0"/>
              <a:t>UNC306	Information Protection and Control in Microsoft Exchange Server 2010	</a:t>
            </a:r>
            <a:r>
              <a:rPr lang="en-US" dirty="0" smtClean="0"/>
              <a:t>Ilse </a:t>
            </a:r>
            <a:r>
              <a:rPr lang="en-US" dirty="0"/>
              <a:t>Van </a:t>
            </a:r>
            <a:r>
              <a:rPr lang="en-US" dirty="0" err="1" smtClean="0"/>
              <a:t>Criekinge</a:t>
            </a:r>
            <a:endParaRPr lang="en-US" dirty="0" smtClean="0"/>
          </a:p>
          <a:p>
            <a:r>
              <a:rPr lang="en-US" dirty="0"/>
              <a:t>	</a:t>
            </a:r>
            <a:r>
              <a:rPr lang="en-US" dirty="0" smtClean="0"/>
              <a:t>11/11/2009</a:t>
            </a:r>
            <a:r>
              <a:rPr lang="en-US" dirty="0"/>
              <a:t>	10:45 - 12:00</a:t>
            </a:r>
          </a:p>
          <a:p>
            <a:endParaRPr lang="en-US" dirty="0" smtClean="0"/>
          </a:p>
          <a:p>
            <a:r>
              <a:rPr lang="en-US" dirty="0"/>
              <a:t>UNC201	Introducing Microsoft Exchange Server </a:t>
            </a:r>
            <a:r>
              <a:rPr lang="en-US" dirty="0" smtClean="0"/>
              <a:t>2010</a:t>
            </a:r>
          </a:p>
          <a:p>
            <a:r>
              <a:rPr lang="en-US" dirty="0"/>
              <a:t>	</a:t>
            </a:r>
            <a:r>
              <a:rPr lang="en-US" dirty="0" smtClean="0"/>
              <a:t>Adam Glick, Astrid </a:t>
            </a:r>
            <a:r>
              <a:rPr lang="en-US" dirty="0" err="1" smtClean="0"/>
              <a:t>McClean</a:t>
            </a:r>
            <a:endParaRPr lang="en-US" dirty="0" smtClean="0"/>
          </a:p>
          <a:p>
            <a:r>
              <a:rPr lang="en-US" dirty="0"/>
              <a:t>	</a:t>
            </a:r>
            <a:r>
              <a:rPr lang="en-US" dirty="0" smtClean="0"/>
              <a:t>11/10/2009</a:t>
            </a:r>
            <a:r>
              <a:rPr lang="en-US" dirty="0"/>
              <a:t>	09:00 - </a:t>
            </a:r>
            <a:r>
              <a:rPr lang="en-US" dirty="0" smtClean="0"/>
              <a:t>10:15</a:t>
            </a:r>
          </a:p>
          <a:p>
            <a:endParaRPr lang="en-US" dirty="0" smtClean="0"/>
          </a:p>
          <a:p>
            <a:r>
              <a:rPr lang="en-US" dirty="0"/>
              <a:t>UNC202	Discover the New OWA: Outlook Web </a:t>
            </a:r>
            <a:r>
              <a:rPr lang="en-US" dirty="0" smtClean="0"/>
              <a:t>App</a:t>
            </a:r>
          </a:p>
          <a:p>
            <a:r>
              <a:rPr lang="en-US" dirty="0"/>
              <a:t>	</a:t>
            </a:r>
            <a:r>
              <a:rPr lang="en-US" dirty="0" smtClean="0"/>
              <a:t>Adam Glick</a:t>
            </a:r>
          </a:p>
          <a:p>
            <a:r>
              <a:rPr lang="en-US" dirty="0"/>
              <a:t>	</a:t>
            </a:r>
            <a:r>
              <a:rPr lang="en-US" dirty="0" smtClean="0"/>
              <a:t>11/10/2009</a:t>
            </a:r>
            <a:r>
              <a:rPr lang="en-US" dirty="0"/>
              <a:t>	13:30 - 14:45</a:t>
            </a:r>
          </a:p>
          <a:p>
            <a:endParaRPr lang="en-US" dirty="0"/>
          </a:p>
          <a:p>
            <a:endParaRPr lang="en-US" dirty="0"/>
          </a:p>
          <a:p>
            <a:endParaRPr lang="en-US" dirty="0"/>
          </a:p>
        </p:txBody>
      </p:sp>
      <p:sp>
        <p:nvSpPr>
          <p:cNvPr id="2" name="Content Placeholder 1"/>
          <p:cNvSpPr>
            <a:spLocks noGrp="1"/>
          </p:cNvSpPr>
          <p:nvPr>
            <p:ph sz="quarter" idx="12"/>
          </p:nvPr>
        </p:nvSpPr>
        <p:spPr>
          <a:xfrm>
            <a:off x="457200" y="4724400"/>
            <a:ext cx="8385048" cy="838200"/>
          </a:xfrm>
        </p:spPr>
        <p:txBody>
          <a:bodyPr/>
          <a:lstStyle/>
          <a:p>
            <a:r>
              <a:rPr lang="en-US" dirty="0" smtClean="0"/>
              <a:t>UNC14-HOL	Microsoft </a:t>
            </a:r>
            <a:r>
              <a:rPr lang="en-US" dirty="0"/>
              <a:t>Exchange Server 2010 Setup and Deployment	</a:t>
            </a:r>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Tree>
    <p:extLst>
      <p:ext uri="{BB962C8B-B14F-4D97-AF65-F5344CB8AC3E}">
        <p14:creationId xmlns="" xmlns:p14="http://schemas.microsoft.com/office/powerpoint/2010/main" val="1864778261"/>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UNC Track </a:t>
            </a:r>
            <a:r>
              <a:rPr lang="en-US" b="1" dirty="0" smtClean="0"/>
              <a:t>Call to Action</a:t>
            </a:r>
            <a:r>
              <a:rPr lang="en-US" dirty="0" smtClean="0"/>
              <a:t>!</a:t>
            </a:r>
            <a:endParaRPr lang="en-US" dirty="0">
              <a:solidFill>
                <a:schemeClr val="tx2"/>
              </a:solidFill>
            </a:endParaRPr>
          </a:p>
        </p:txBody>
      </p:sp>
      <p:sp>
        <p:nvSpPr>
          <p:cNvPr id="3" name="Text Placeholder 2"/>
          <p:cNvSpPr>
            <a:spLocks noGrp="1"/>
          </p:cNvSpPr>
          <p:nvPr>
            <p:ph idx="1"/>
          </p:nvPr>
        </p:nvSpPr>
        <p:spPr>
          <a:xfrm>
            <a:off x="381000" y="901396"/>
            <a:ext cx="8458200" cy="5367133"/>
          </a:xfrm>
        </p:spPr>
        <p:txBody>
          <a:bodyPr/>
          <a:lstStyle/>
          <a:p>
            <a:pPr>
              <a:buNone/>
            </a:pPr>
            <a:r>
              <a:rPr lang="en-US" sz="3000" i="1" dirty="0" smtClean="0">
                <a:solidFill>
                  <a:schemeClr val="tx2"/>
                </a:solidFill>
              </a:rPr>
              <a:t>Learn More!</a:t>
            </a:r>
            <a:endParaRPr lang="en-US" sz="3000" i="1" dirty="0" smtClean="0"/>
          </a:p>
          <a:p>
            <a:r>
              <a:rPr lang="en-US" sz="2600" dirty="0" smtClean="0"/>
              <a:t>Related Content at TechEd on “Related Content” Slide</a:t>
            </a:r>
          </a:p>
          <a:p>
            <a:pPr lvl="1"/>
            <a:r>
              <a:rPr lang="en-US" sz="2000" dirty="0" smtClean="0"/>
              <a:t>Attend in-person or consume post-event at </a:t>
            </a:r>
            <a:r>
              <a:rPr lang="en-US" sz="2000" dirty="0" smtClean="0">
                <a:hlinkClick r:id="rId3"/>
              </a:rPr>
              <a:t>TechEd Online</a:t>
            </a:r>
            <a:endParaRPr lang="en-US" sz="2000" dirty="0" smtClean="0"/>
          </a:p>
          <a:p>
            <a:r>
              <a:rPr lang="en-US" sz="2600" dirty="0"/>
              <a:t>Check out learning/training resources at Microsoft TechNet</a:t>
            </a:r>
          </a:p>
          <a:p>
            <a:pPr lvl="1">
              <a:spcAft>
                <a:spcPts val="2000"/>
              </a:spcAft>
            </a:pPr>
            <a:r>
              <a:rPr lang="en-US" sz="2200" dirty="0">
                <a:hlinkClick r:id="rId4"/>
              </a:rPr>
              <a:t>Exchange Server</a:t>
            </a:r>
            <a:r>
              <a:rPr lang="en-US" sz="2200" dirty="0"/>
              <a:t> and </a:t>
            </a:r>
            <a:r>
              <a:rPr lang="en-US" sz="2200" dirty="0">
                <a:hlinkClick r:id="rId5"/>
              </a:rPr>
              <a:t>Office Communications Server</a:t>
            </a:r>
            <a:endParaRPr lang="en-US" sz="1600" dirty="0"/>
          </a:p>
          <a:p>
            <a:pPr>
              <a:lnSpc>
                <a:spcPct val="100000"/>
              </a:lnSpc>
              <a:spcAft>
                <a:spcPts val="300"/>
              </a:spcAft>
            </a:pPr>
            <a:r>
              <a:rPr lang="en-US" sz="2600" dirty="0" smtClean="0"/>
              <a:t>Check out Exchange Server 2010 at</a:t>
            </a:r>
            <a:br>
              <a:rPr lang="en-US" sz="2600" dirty="0" smtClean="0"/>
            </a:br>
            <a:r>
              <a:rPr lang="en-US" sz="2600" dirty="0" smtClean="0"/>
              <a:t>Virtual Launch Experience (VLE) at </a:t>
            </a:r>
            <a:r>
              <a:rPr lang="en-US" sz="2600" u="sng" dirty="0" smtClean="0">
                <a:hlinkClick r:id="rId6"/>
              </a:rPr>
              <a:t>the</a:t>
            </a:r>
            <a:r>
              <a:rPr lang="en-US" b="1" u="sng" dirty="0" smtClean="0">
                <a:solidFill>
                  <a:srgbClr val="FF0000"/>
                </a:solidFill>
                <a:hlinkClick r:id="rId6"/>
              </a:rPr>
              <a:t>new</a:t>
            </a:r>
            <a:r>
              <a:rPr lang="en-US" sz="2600" u="sng" dirty="0" smtClean="0">
                <a:hlinkClick r:id="rId6"/>
              </a:rPr>
              <a:t>efficiency.com</a:t>
            </a:r>
            <a:endParaRPr lang="en-US" sz="2600" u="sng" dirty="0" smtClean="0"/>
          </a:p>
          <a:p>
            <a:pPr marL="517525" lvl="1" indent="0">
              <a:buNone/>
            </a:pPr>
            <a:endParaRPr lang="en-US" sz="1800" dirty="0" smtClean="0"/>
          </a:p>
          <a:p>
            <a:pPr>
              <a:buNone/>
            </a:pPr>
            <a:r>
              <a:rPr lang="en-US" sz="3000" i="1" dirty="0" smtClean="0">
                <a:solidFill>
                  <a:schemeClr val="tx2"/>
                </a:solidFill>
              </a:rPr>
              <a:t>Try It Out!</a:t>
            </a:r>
            <a:endParaRPr lang="en-US" sz="3000" i="1" dirty="0" smtClean="0"/>
          </a:p>
          <a:p>
            <a:r>
              <a:rPr lang="en-US" sz="2600" dirty="0" smtClean="0"/>
              <a:t>Download the </a:t>
            </a:r>
            <a:r>
              <a:rPr lang="en-US" sz="2600" dirty="0" smtClean="0">
                <a:hlinkClick r:id="rId7"/>
              </a:rPr>
              <a:t>Exchange Server </a:t>
            </a:r>
            <a:r>
              <a:rPr lang="en-US" sz="2600" dirty="0">
                <a:hlinkClick r:id="rId7"/>
              </a:rPr>
              <a:t>2010 </a:t>
            </a:r>
            <a:r>
              <a:rPr lang="en-US" sz="2600" dirty="0" smtClean="0">
                <a:hlinkClick r:id="rId7"/>
              </a:rPr>
              <a:t>Trial</a:t>
            </a:r>
            <a:endParaRPr lang="en-US" sz="2000" dirty="0" smtClean="0">
              <a:solidFill>
                <a:srgbClr val="FF0000"/>
              </a:solidFill>
            </a:endParaRPr>
          </a:p>
          <a:p>
            <a:r>
              <a:rPr lang="en-US" sz="2600" dirty="0" smtClean="0"/>
              <a:t>Take </a:t>
            </a:r>
            <a:r>
              <a:rPr lang="en-US" sz="2600" dirty="0"/>
              <a:t>a simple Web-based test drive </a:t>
            </a:r>
            <a:r>
              <a:rPr lang="en-US" sz="2600" dirty="0" smtClean="0"/>
              <a:t>of UC solutions through the </a:t>
            </a:r>
            <a:r>
              <a:rPr lang="en-US" sz="2600" dirty="0">
                <a:hlinkClick r:id="rId8"/>
              </a:rPr>
              <a:t>60-Day Virtual Experience</a:t>
            </a:r>
            <a:r>
              <a:rPr lang="en-US" sz="2600" dirty="0"/>
              <a:t> </a:t>
            </a:r>
            <a:endParaRPr lang="en-US" sz="2600" dirty="0" smtClean="0"/>
          </a:p>
        </p:txBody>
      </p:sp>
      <p:pic>
        <p:nvPicPr>
          <p:cNvPr id="5" name="Picture 4" descr="Joint_Launch_Styleguide FINAL-11.png"/>
          <p:cNvPicPr>
            <a:picLocks noChangeAspect="1"/>
          </p:cNvPicPr>
          <p:nvPr/>
        </p:nvPicPr>
        <p:blipFill rotWithShape="1">
          <a:blip r:embed="rId9" cstate="print"/>
          <a:srcRect l="7677" t="62227" r="8681" b="9533"/>
          <a:stretch/>
        </p:blipFill>
        <p:spPr>
          <a:xfrm>
            <a:off x="5542759" y="3096264"/>
            <a:ext cx="2620166" cy="636838"/>
          </a:xfrm>
          <a:prstGeom prst="rect">
            <a:avLst/>
          </a:prstGeom>
        </p:spPr>
      </p:pic>
    </p:spTree>
    <p:extLst>
      <p:ext uri="{BB962C8B-B14F-4D97-AF65-F5344CB8AC3E}">
        <p14:creationId xmlns="" xmlns:p14="http://schemas.microsoft.com/office/powerpoint/2010/main" val="3687928296"/>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angle 63"/>
          <p:cNvSpPr/>
          <p:nvPr/>
        </p:nvSpPr>
        <p:spPr bwMode="auto">
          <a:xfrm>
            <a:off x="286552" y="5427994"/>
            <a:ext cx="6528121" cy="685800"/>
          </a:xfrm>
          <a:prstGeom prst="rect">
            <a:avLst/>
          </a:prstGeom>
          <a:gradFill flip="none" rotWithShape="1">
            <a:gsLst>
              <a:gs pos="0">
                <a:schemeClr val="tx1">
                  <a:shade val="30000"/>
                  <a:satMod val="115000"/>
                  <a:alpha val="0"/>
                </a:schemeClr>
              </a:gs>
              <a:gs pos="80000">
                <a:schemeClr val="accent2">
                  <a:alpha val="30000"/>
                </a:schemeClr>
              </a:gs>
              <a:gs pos="100000">
                <a:schemeClr val="tx1">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9" name="Rounded Rectangle 28"/>
          <p:cNvSpPr/>
          <p:nvPr/>
        </p:nvSpPr>
        <p:spPr bwMode="auto">
          <a:xfrm>
            <a:off x="162044" y="979714"/>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220650"/>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320818"/>
            <a:ext cx="3624263" cy="738032"/>
          </a:xfrm>
          <a:prstGeom prst="rect">
            <a:avLst/>
          </a:prstGeom>
        </p:spPr>
      </p:pic>
      <p:grpSp>
        <p:nvGrpSpPr>
          <p:cNvPr id="2" name="Group 29"/>
          <p:cNvGrpSpPr/>
          <p:nvPr/>
        </p:nvGrpSpPr>
        <p:grpSpPr>
          <a:xfrm>
            <a:off x="276225" y="1227364"/>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074964"/>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124093"/>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188100"/>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082353"/>
            <a:ext cx="2409825" cy="1076325"/>
          </a:xfrm>
          <a:prstGeom prst="rect">
            <a:avLst/>
          </a:prstGeom>
        </p:spPr>
      </p:pic>
      <p:sp>
        <p:nvSpPr>
          <p:cNvPr id="22" name="Rounded Rectangle 21"/>
          <p:cNvSpPr/>
          <p:nvPr/>
        </p:nvSpPr>
        <p:spPr bwMode="auto">
          <a:xfrm>
            <a:off x="4612234" y="3220650"/>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296850"/>
            <a:ext cx="1857375" cy="942975"/>
          </a:xfrm>
          <a:prstGeom prst="rect">
            <a:avLst/>
          </a:prstGeom>
        </p:spPr>
      </p:pic>
      <p:sp>
        <p:nvSpPr>
          <p:cNvPr id="28" name="Rectangle 27"/>
          <p:cNvSpPr/>
          <p:nvPr/>
        </p:nvSpPr>
        <p:spPr>
          <a:xfrm>
            <a:off x="5457615" y="4188100"/>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3" name="Group 29"/>
          <p:cNvGrpSpPr/>
          <p:nvPr/>
        </p:nvGrpSpPr>
        <p:grpSpPr>
          <a:xfrm>
            <a:off x="276225" y="3472400"/>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377875"/>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4" name="Group 43"/>
          <p:cNvGrpSpPr/>
          <p:nvPr/>
        </p:nvGrpSpPr>
        <p:grpSpPr>
          <a:xfrm>
            <a:off x="4800600" y="3472400"/>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320000"/>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979714"/>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5" name="Group 29"/>
          <p:cNvGrpSpPr/>
          <p:nvPr/>
        </p:nvGrpSpPr>
        <p:grpSpPr>
          <a:xfrm>
            <a:off x="4761140" y="1227364"/>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074964"/>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2051" name="Rectangle 3"/>
          <p:cNvSpPr>
            <a:spLocks noChangeArrowheads="1"/>
          </p:cNvSpPr>
          <p:nvPr/>
        </p:nvSpPr>
        <p:spPr bwMode="auto">
          <a:xfrm>
            <a:off x="1108355" y="5416951"/>
            <a:ext cx="5787342"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1F497D"/>
                </a:solidFill>
                <a:effectLst/>
                <a:ea typeface="Calibri" pitchFamily="34" charset="0"/>
                <a:cs typeface="Arial" pitchFamily="34" charset="0"/>
                <a:hlinkClick r:id="rId9"/>
              </a:rPr>
              <a:t>www.microsoft.com/learning</a:t>
            </a:r>
            <a:endParaRPr kumimoji="0" lang="en-US"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effectLst/>
                <a:ea typeface="Calibri" pitchFamily="34" charset="0"/>
                <a:cs typeface="Arial" pitchFamily="34" charset="0"/>
              </a:rPr>
              <a:t>Microsoft Certification and Training </a:t>
            </a:r>
            <a:r>
              <a:rPr lang="en-US" sz="2000" dirty="0" smtClean="0">
                <a:ea typeface="Calibri" pitchFamily="34" charset="0"/>
                <a:cs typeface="Arial" pitchFamily="34" charset="0"/>
              </a:rPr>
              <a:t>R</a:t>
            </a:r>
            <a:r>
              <a:rPr kumimoji="0" lang="en-US" sz="2000" b="0" i="0" u="none" strike="noStrike" cap="none" normalizeH="0" baseline="0" dirty="0" smtClean="0">
                <a:ln>
                  <a:noFill/>
                </a:ln>
                <a:effectLst/>
                <a:ea typeface="Calibri" pitchFamily="34" charset="0"/>
                <a:cs typeface="Arial" pitchFamily="34" charset="0"/>
              </a:rPr>
              <a:t>esources</a:t>
            </a:r>
            <a:endParaRPr kumimoji="0" lang="en-US" sz="3600" b="0" i="0" u="none" strike="noStrike" cap="none" normalizeH="0" baseline="0" dirty="0" smtClean="0">
              <a:ln>
                <a:noFill/>
              </a:ln>
              <a:effectLst/>
              <a:cs typeface="Arial" pitchFamily="34" charset="0"/>
            </a:endParaRPr>
          </a:p>
        </p:txBody>
      </p:sp>
      <p:sp>
        <p:nvSpPr>
          <p:cNvPr id="57" name="Rectangle 56"/>
          <p:cNvSpPr/>
          <p:nvPr/>
        </p:nvSpPr>
        <p:spPr>
          <a:xfrm>
            <a:off x="4629872" y="2124093"/>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a:xfrm>
            <a:off x="381000" y="230188"/>
            <a:ext cx="8382000" cy="664797"/>
          </a:xfrm>
        </p:spPr>
        <p:txBody>
          <a:bodyPr vert="horz" wrap="square" lIns="0" tIns="0" rIns="0" bIns="0" rtlCol="0" anchor="t">
            <a:spAutoFit/>
          </a:bodyPr>
          <a:lstStyle/>
          <a:p>
            <a:r>
              <a:rPr dirty="0" smtClean="0"/>
              <a:t>Unified Communications Resources</a:t>
            </a:r>
            <a:endParaRPr dirty="0"/>
          </a:p>
        </p:txBody>
      </p:sp>
      <p:grpSp>
        <p:nvGrpSpPr>
          <p:cNvPr id="6" name="Group 57"/>
          <p:cNvGrpSpPr/>
          <p:nvPr/>
        </p:nvGrpSpPr>
        <p:grpSpPr bwMode="black">
          <a:xfrm>
            <a:off x="5457615" y="1036053"/>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pic>
        <p:nvPicPr>
          <p:cNvPr id="55" name="Picture 54" descr="Tech·Ed_circle_arrow_black.emf"/>
          <p:cNvPicPr>
            <a:picLocks noChangeAspect="1"/>
          </p:cNvPicPr>
          <p:nvPr/>
        </p:nvPicPr>
        <p:blipFill>
          <a:blip r:embed="rId12"/>
          <a:stretch>
            <a:fillRect/>
          </a:stretch>
        </p:blipFill>
        <p:spPr>
          <a:xfrm>
            <a:off x="285588" y="5482865"/>
            <a:ext cx="576059" cy="576059"/>
          </a:xfrm>
          <a:prstGeom prst="rect">
            <a:avLst/>
          </a:prstGeom>
        </p:spPr>
      </p:pic>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p:cNvSpPr/>
          <p:nvPr/>
        </p:nvSpPr>
        <p:spPr bwMode="auto">
          <a:xfrm>
            <a:off x="-37474" y="-60065"/>
            <a:ext cx="10109200" cy="6931025"/>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accent1">
                  <a:alpha val="30000"/>
                </a:schemeClr>
              </a:gs>
              <a:gs pos="100000">
                <a:srgbClr val="000000">
                  <a:alpha val="10000"/>
                </a:srgbClr>
              </a:gs>
            </a:gsLst>
            <a:lin ang="2700000" scaled="1"/>
            <a:tileRect/>
          </a:gradFill>
          <a:ln w="9525">
            <a:noFill/>
            <a:miter lim="800000"/>
            <a:headEnd/>
            <a:tailEnd/>
          </a:ln>
        </p:spPr>
        <p:txBody>
          <a:bodyPr anchor="t" anchorCtr="0"/>
          <a:lstStyle/>
          <a:p>
            <a:pPr algn="ctr" defTabSz="914099" fontAlgn="base">
              <a:spcBef>
                <a:spcPct val="0"/>
              </a:spcBef>
              <a:spcAft>
                <a:spcPct val="0"/>
              </a:spcAft>
              <a:defRPr/>
            </a:pPr>
            <a:endParaRPr lang="en-US" sz="32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5" name="Round Same Side Corner Rectangle 34"/>
          <p:cNvSpPr/>
          <p:nvPr/>
        </p:nvSpPr>
        <p:spPr bwMode="hidden">
          <a:xfrm rot="5400000">
            <a:off x="1064193" y="2283808"/>
            <a:ext cx="2443162" cy="5360192"/>
          </a:xfrm>
          <a:prstGeom prst="round2SameRect">
            <a:avLst>
              <a:gd name="adj1" fmla="val 50000"/>
              <a:gd name="adj2" fmla="val 0"/>
            </a:avLst>
          </a:prstGeom>
          <a:gradFill flip="none" rotWithShape="1">
            <a:gsLst>
              <a:gs pos="0">
                <a:schemeClr val="accent2"/>
              </a:gs>
              <a:gs pos="24000">
                <a:schemeClr val="accent2">
                  <a:alpha val="65000"/>
                </a:schemeClr>
              </a:gs>
              <a:gs pos="35000">
                <a:schemeClr val="accent2">
                  <a:alpha val="75000"/>
                </a:schemeClr>
              </a:gs>
              <a:gs pos="100000">
                <a:srgbClr val="0270DB">
                  <a:alpha val="0"/>
                </a:srgbClr>
              </a:gs>
            </a:gsLst>
            <a:lin ang="5400000" scaled="1"/>
            <a:tileRect/>
          </a:gradFill>
          <a:ln w="38100">
            <a:noFill/>
            <a:headEnd type="none" w="med" len="med"/>
            <a:tailEnd type="none" w="med" len="med"/>
          </a:ln>
          <a:effectLst/>
          <a:scene3d>
            <a:camera prst="orthographicFront">
              <a:rot lat="0" lon="0" rev="0"/>
            </a:camera>
            <a:lightRig rig="threePt" dir="t">
              <a:rot lat="0" lon="0" rev="9000000"/>
            </a:lightRig>
          </a:scene3d>
          <a:sp3d prstMaterial="flat">
            <a:bevelT w="95250" h="95250"/>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11" name="Rounded Rectangle 10"/>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
        <p:nvSpPr>
          <p:cNvPr id="6" name="Rectangle 5"/>
          <p:cNvSpPr/>
          <p:nvPr/>
        </p:nvSpPr>
        <p:spPr bwMode="auto">
          <a:xfrm>
            <a:off x="-2298032" y="23853"/>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pic>
        <p:nvPicPr>
          <p:cNvPr id="16" name="Picture 15" descr="xbox_360_elite_2_2.png"/>
          <p:cNvPicPr>
            <a:picLocks noChangeAspect="1"/>
          </p:cNvPicPr>
          <p:nvPr/>
        </p:nvPicPr>
        <p:blipFill>
          <a:blip r:embed="rId3"/>
          <a:stretch>
            <a:fillRect/>
          </a:stretch>
        </p:blipFill>
        <p:spPr>
          <a:xfrm>
            <a:off x="4794692" y="404813"/>
            <a:ext cx="4349308" cy="5781675"/>
          </a:xfrm>
          <a:prstGeom prst="rect">
            <a:avLst/>
          </a:prstGeom>
          <a:effectLst>
            <a:outerShdw blurRad="76200" dist="12700" dir="2700000" sy="-23000" kx="-800400" algn="bl" rotWithShape="0">
              <a:prstClr val="black">
                <a:alpha val="20000"/>
              </a:prstClr>
            </a:outerShdw>
          </a:effectLst>
        </p:spPr>
      </p:pic>
    </p:spTree>
    <p:extLst>
      <p:ext uri="{BB962C8B-B14F-4D97-AF65-F5344CB8AC3E}">
        <p14:creationId xmlns="" xmlns:p14="http://schemas.microsoft.com/office/powerpoint/2010/main" val="212854998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childTnLst>
                                </p:cTn>
                              </p:par>
                              <p:par>
                                <p:cTn id="8" presetID="63" presetClass="path" presetSubtype="0" decel="50000" fill="hold" grpId="1" nodeType="withEffect">
                                  <p:stCondLst>
                                    <p:cond delay="0"/>
                                  </p:stCondLst>
                                  <p:childTnLst>
                                    <p:animMotion origin="layout" path="M -0.25 -1.48148E-6 L 3.33333E-6 -1.48148E-6 " pathEditMode="relative" rAng="0" ptsTypes="AA">
                                      <p:cBhvr>
                                        <p:cTn id="9" dur="1000" fill="hold"/>
                                        <p:tgtEl>
                                          <p:spTgt spid="35"/>
                                        </p:tgtEl>
                                        <p:attrNameLst>
                                          <p:attrName>ppt_x</p:attrName>
                                          <p:attrName>ppt_y</p:attrName>
                                        </p:attrNameLst>
                                      </p:cBhvr>
                                      <p:rCtr x="125" y="0"/>
                                    </p:animMotion>
                                  </p:childTnLst>
                                </p:cTn>
                              </p:par>
                              <p:par>
                                <p:cTn id="10" presetID="10"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childTnLst>
                                </p:cTn>
                              </p:par>
                              <p:par>
                                <p:cTn id="13" presetID="64" presetClass="path" presetSubtype="0" decel="50000" fill="hold" grpId="1" nodeType="withEffect">
                                  <p:stCondLst>
                                    <p:cond delay="0"/>
                                  </p:stCondLst>
                                  <p:childTnLst>
                                    <p:animMotion origin="layout" path="M 4.16667E-6 0.33334 L 4.16667E-6 -3.33333E-6 " pathEditMode="relative" rAng="0" ptsTypes="AA">
                                      <p:cBhvr>
                                        <p:cTn id="14" dur="1000" fill="hold"/>
                                        <p:tgtEl>
                                          <p:spTgt spid="11"/>
                                        </p:tgtEl>
                                        <p:attrNameLst>
                                          <p:attrName>ppt_x</p:attrName>
                                          <p:attrName>ppt_y</p:attrName>
                                        </p:attrNameLst>
                                      </p:cBhvr>
                                      <p:rCtr x="0" y="-167"/>
                                    </p:animMotion>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5" grpId="1" animBg="1"/>
      <p:bldP spid="11" grpId="0"/>
      <p:bldP spid="11" grpId="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dirty="0"/>
              <a:t>Exchange 2010 Management</a:t>
            </a:r>
            <a:br>
              <a:rPr dirty="0"/>
            </a:br>
            <a:r>
              <a:rPr sz="3600" dirty="0">
                <a:solidFill>
                  <a:schemeClr val="tx2"/>
                </a:solidFill>
                <a:effectLst>
                  <a:outerShdw blurRad="38100" dist="38100" dir="2700000" algn="tl">
                    <a:srgbClr val="000000">
                      <a:alpha val="43137"/>
                    </a:srgbClr>
                  </a:outerShdw>
                </a:effectLst>
              </a:rPr>
              <a:t>What's New?</a:t>
            </a:r>
          </a:p>
        </p:txBody>
      </p:sp>
      <p:sp>
        <p:nvSpPr>
          <p:cNvPr id="3" name="Text Placeholder 2"/>
          <p:cNvSpPr>
            <a:spLocks noGrp="1"/>
          </p:cNvSpPr>
          <p:nvPr>
            <p:ph idx="1"/>
          </p:nvPr>
        </p:nvSpPr>
        <p:spPr/>
        <p:txBody>
          <a:bodyPr vert="horz" wrap="square" lIns="0" tIns="0" rIns="0" bIns="0" rtlCol="0">
            <a:noAutofit/>
          </a:bodyPr>
          <a:lstStyle/>
          <a:p>
            <a:pPr>
              <a:buSzPct val="80000"/>
              <a:defRPr sz="2400"/>
            </a:pPr>
            <a:r>
              <a:rPr lang="en-US" dirty="0"/>
              <a:t>New Exchange Management Console (EMC) features</a:t>
            </a:r>
          </a:p>
          <a:p>
            <a:pPr>
              <a:buSzPct val="80000"/>
              <a:defRPr sz="2400"/>
            </a:pPr>
            <a:r>
              <a:rPr lang="en-US" dirty="0"/>
              <a:t>Exchange Control Panel (ECP)</a:t>
            </a:r>
          </a:p>
          <a:p>
            <a:pPr lvl="1">
              <a:buSzPct val="80000"/>
              <a:defRPr sz="2000"/>
            </a:pPr>
            <a:r>
              <a:rPr/>
              <a:t>New and simplified web based management console</a:t>
            </a:r>
          </a:p>
          <a:p>
            <a:pPr lvl="1">
              <a:buSzPct val="80000"/>
              <a:defRPr sz="2000"/>
            </a:pPr>
            <a:r>
              <a:rPr/>
              <a:t>Targeted for end users, hosted tenants, and </a:t>
            </a:r>
            <a:r>
              <a:t>specialists</a:t>
            </a:r>
            <a:endParaRPr lang="en-US" dirty="0"/>
          </a:p>
          <a:p>
            <a:pPr>
              <a:buSzPct val="80000"/>
              <a:defRPr sz="2400"/>
            </a:pPr>
            <a:r>
              <a:rPr lang="en-US" dirty="0"/>
              <a:t>Role Based Access Control (RBAC)</a:t>
            </a:r>
          </a:p>
          <a:p>
            <a:pPr lvl="1">
              <a:buSzPct val="80000"/>
              <a:defRPr sz="2000"/>
            </a:pPr>
            <a:r>
              <a:rPr lang="en-US" dirty="0"/>
              <a:t>New authorization model</a:t>
            </a:r>
          </a:p>
          <a:p>
            <a:pPr lvl="1">
              <a:buSzPct val="80000"/>
              <a:defRPr sz="2000"/>
            </a:pPr>
            <a:r>
              <a:rPr lang="en-US" dirty="0"/>
              <a:t>Easy to delegate and customize</a:t>
            </a:r>
          </a:p>
          <a:p>
            <a:pPr lvl="1">
              <a:buSzPct val="80000"/>
              <a:defRPr sz="2000"/>
            </a:pPr>
            <a:r>
              <a:rPr lang="en-US" dirty="0"/>
              <a:t>All Exchange management clients (EMS, EMC, ECP) use RBAC</a:t>
            </a:r>
          </a:p>
          <a:p>
            <a:pPr>
              <a:buSzPct val="80000"/>
              <a:defRPr sz="2400"/>
            </a:pPr>
            <a:r>
              <a:rPr lang="en-US" dirty="0"/>
              <a:t>Remote </a:t>
            </a:r>
            <a:r>
              <a:rPr lang="en-US" dirty="0" err="1"/>
              <a:t>PowerShell</a:t>
            </a:r>
            <a:endParaRPr lang="en-US" dirty="0"/>
          </a:p>
          <a:p>
            <a:pPr lvl="1">
              <a:buSzPct val="80000"/>
              <a:defRPr sz="2000"/>
            </a:pPr>
            <a:r>
              <a:t>Manage </a:t>
            </a:r>
            <a:r>
              <a:rPr/>
              <a:t>Exchange remotely using </a:t>
            </a:r>
            <a:r>
              <a:t>PowerShell v2.0</a:t>
            </a:r>
          </a:p>
          <a:p>
            <a:pPr lvl="1">
              <a:buSzPct val="80000"/>
              <a:defRPr sz="2000"/>
            </a:pPr>
            <a:r>
              <a:rPr lang="en-US" dirty="0"/>
              <a:t>Note: No more local PowerShell, it's all remote in Exchange 2010</a:t>
            </a:r>
          </a:p>
          <a:p>
            <a:pPr>
              <a:buSzPct val="80000"/>
              <a:defRPr sz="2400"/>
            </a:pPr>
            <a:r>
              <a:rPr lang="en-US" dirty="0"/>
              <a:t>Monitoring</a:t>
            </a: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Exchange 2010 Management</a:t>
            </a:r>
            <a:br>
              <a:rPr lang="en-US" dirty="0" smtClean="0"/>
            </a:br>
            <a:r>
              <a:rPr lang="en-US" sz="3600" dirty="0" smtClean="0">
                <a:solidFill>
                  <a:schemeClr val="tx2"/>
                </a:solidFill>
              </a:rPr>
              <a:t>Supported OS platforms</a:t>
            </a:r>
            <a:endParaRPr lang="en-US" sz="3600" dirty="0">
              <a:solidFill>
                <a:schemeClr val="tx2"/>
              </a:solidFill>
            </a:endParaRPr>
          </a:p>
        </p:txBody>
      </p:sp>
      <p:sp>
        <p:nvSpPr>
          <p:cNvPr id="3" name="Text Placeholder 2"/>
          <p:cNvSpPr>
            <a:spLocks noGrp="1"/>
          </p:cNvSpPr>
          <p:nvPr>
            <p:ph idx="1"/>
          </p:nvPr>
        </p:nvSpPr>
        <p:spPr/>
        <p:txBody>
          <a:bodyPr/>
          <a:lstStyle/>
          <a:p>
            <a:r>
              <a:rPr lang="en-US" sz="2400" dirty="0" smtClean="0"/>
              <a:t>All of Exchange 2010 is 64-bit only</a:t>
            </a:r>
          </a:p>
          <a:p>
            <a:pPr lvl="1"/>
            <a:r>
              <a:rPr lang="en-US" sz="2000" dirty="0" smtClean="0"/>
              <a:t>Admin-tools also require 64 bit OS</a:t>
            </a:r>
          </a:p>
          <a:p>
            <a:r>
              <a:rPr lang="en-US" sz="2400" dirty="0" smtClean="0"/>
              <a:t>Supported OS platforms for Admin/Management Tools</a:t>
            </a:r>
          </a:p>
          <a:p>
            <a:pPr lvl="1"/>
            <a:r>
              <a:rPr lang="en-US" sz="2000" dirty="0" smtClean="0"/>
              <a:t>Vista x64 SP1 (*may be SP2)</a:t>
            </a:r>
          </a:p>
          <a:p>
            <a:pPr lvl="1"/>
            <a:r>
              <a:rPr lang="en-US" sz="2000" dirty="0" smtClean="0"/>
              <a:t>W2k8 x64 SP2</a:t>
            </a:r>
          </a:p>
          <a:p>
            <a:pPr lvl="1"/>
            <a:r>
              <a:rPr lang="en-US" sz="2000" dirty="0" smtClean="0"/>
              <a:t>Windows7 x64 Client and W2k8 R2 x64</a:t>
            </a:r>
          </a:p>
          <a:p>
            <a:r>
              <a:rPr lang="en-US" sz="2400" dirty="0" smtClean="0"/>
              <a:t>Remote </a:t>
            </a:r>
            <a:r>
              <a:rPr lang="en-US" sz="2400" dirty="0" err="1" smtClean="0"/>
              <a:t>PowerShell</a:t>
            </a:r>
            <a:r>
              <a:rPr lang="en-US" sz="2400" dirty="0" smtClean="0"/>
              <a:t> management</a:t>
            </a:r>
          </a:p>
          <a:p>
            <a:pPr lvl="1"/>
            <a:r>
              <a:rPr lang="en-US" sz="2000" dirty="0" smtClean="0"/>
              <a:t>Does not require Exchange binaries at the client</a:t>
            </a:r>
          </a:p>
          <a:p>
            <a:pPr lvl="1"/>
            <a:r>
              <a:rPr lang="en-US" sz="2000" dirty="0" smtClean="0"/>
              <a:t>Supported client OS platforms</a:t>
            </a:r>
          </a:p>
          <a:p>
            <a:pPr lvl="2"/>
            <a:r>
              <a:rPr lang="en-US" sz="1800" dirty="0" smtClean="0"/>
              <a:t>Vista (x86 or x64)</a:t>
            </a:r>
          </a:p>
          <a:p>
            <a:pPr lvl="2"/>
            <a:r>
              <a:rPr lang="en-US" sz="1800" dirty="0" smtClean="0"/>
              <a:t>W2k8 (x86 or x64)</a:t>
            </a:r>
          </a:p>
          <a:p>
            <a:pPr lvl="2"/>
            <a:r>
              <a:rPr lang="en-US" sz="1800" dirty="0" smtClean="0"/>
              <a:t>W2k8 R2 (x86 or x64) or Win7 (x86 or x64)</a:t>
            </a:r>
          </a:p>
          <a:p>
            <a:pPr lvl="2"/>
            <a:r>
              <a:rPr lang="en-US" sz="1800" dirty="0" smtClean="0"/>
              <a:t>W2k3 (x86 or x64)</a:t>
            </a:r>
          </a:p>
          <a:p>
            <a:pPr lvl="2"/>
            <a:r>
              <a:rPr lang="en-US" sz="1800" dirty="0" smtClean="0"/>
              <a:t>XP (x86 or x64)</a:t>
            </a:r>
            <a:endParaRPr lang="en-US" dirty="0" smtClean="0"/>
          </a:p>
          <a:p>
            <a:pPr lvl="2"/>
            <a:endParaRPr lang="en-US" dirty="0" smtClean="0"/>
          </a:p>
          <a:p>
            <a:pPr lvl="2"/>
            <a:endParaRPr lang="en-US" dirty="0" smtClean="0"/>
          </a:p>
        </p:txBody>
      </p:sp>
    </p:spTree>
    <p:extLst>
      <p:ext uri="{BB962C8B-B14F-4D97-AF65-F5344CB8AC3E}">
        <p14:creationId xmlns="" xmlns:p14="http://schemas.microsoft.com/office/powerpoint/2010/main" val="106145536"/>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smtClean="0"/>
              <a:t>Content</a:t>
            </a:r>
            <a:endParaRPr lang="en-US" dirty="0"/>
          </a:p>
        </p:txBody>
      </p:sp>
      <p:sp>
        <p:nvSpPr>
          <p:cNvPr id="6" name="Text Placeholder 5"/>
          <p:cNvSpPr>
            <a:spLocks noGrp="1"/>
          </p:cNvSpPr>
          <p:nvPr>
            <p:ph type="body" sz="quarter" idx="10"/>
          </p:nvPr>
        </p:nvSpPr>
        <p:spPr/>
        <p:txBody>
          <a:bodyPr/>
          <a:lstStyle/>
          <a:p>
            <a:r>
              <a:rPr lang="en-US" dirty="0" smtClean="0">
                <a:solidFill>
                  <a:schemeClr val="tx1">
                    <a:lumMod val="75000"/>
                  </a:schemeClr>
                </a:solidFill>
              </a:rPr>
              <a:t>Introduction</a:t>
            </a:r>
          </a:p>
          <a:p>
            <a:r>
              <a:rPr lang="en-US" dirty="0" smtClean="0"/>
              <a:t>Exchange Management Console (EMC)</a:t>
            </a:r>
          </a:p>
          <a:p>
            <a:r>
              <a:rPr lang="en-US" dirty="0" smtClean="0"/>
              <a:t>Exchange Control Panel (ECP)</a:t>
            </a:r>
          </a:p>
          <a:p>
            <a:r>
              <a:rPr lang="en-US" dirty="0" smtClean="0"/>
              <a:t>Role Based Access Control (RBAC)</a:t>
            </a:r>
          </a:p>
          <a:p>
            <a:r>
              <a:rPr lang="en-US" dirty="0" smtClean="0"/>
              <a:t>Remote PowerShell</a:t>
            </a:r>
          </a:p>
          <a:p>
            <a:r>
              <a:rPr lang="nl-BE" dirty="0"/>
              <a:t>Monitoring</a:t>
            </a:r>
            <a:endParaRPr lang="en-US" dirty="0"/>
          </a:p>
          <a:p>
            <a:pPr marL="0" indent="0">
              <a:buNone/>
            </a:pPr>
            <a:endParaRPr lang="en-US" dirty="0" smtClean="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07996"/>
          </a:xfrm>
        </p:spPr>
        <p:txBody>
          <a:bodyPr/>
          <a:lstStyle/>
          <a:p>
            <a:r>
              <a:rPr lang="en-US" sz="4400" dirty="0" smtClean="0"/>
              <a:t>Exchange Management Console (EMC)</a:t>
            </a:r>
            <a:r>
              <a:rPr lang="en-US" dirty="0" smtClean="0"/>
              <a:t/>
            </a:r>
            <a:br>
              <a:rPr lang="en-US" dirty="0" smtClean="0"/>
            </a:br>
            <a:r>
              <a:rPr lang="en-US" sz="3600" dirty="0" smtClean="0">
                <a:solidFill>
                  <a:schemeClr val="tx2"/>
                </a:solidFill>
              </a:rPr>
              <a:t>Improvements</a:t>
            </a:r>
            <a:endParaRPr lang="en-US" sz="3600" dirty="0">
              <a:solidFill>
                <a:schemeClr val="tx2"/>
              </a:solidFill>
            </a:endParaRPr>
          </a:p>
        </p:txBody>
      </p:sp>
      <p:sp>
        <p:nvSpPr>
          <p:cNvPr id="3" name="Text Placeholder 2"/>
          <p:cNvSpPr>
            <a:spLocks noGrp="1"/>
          </p:cNvSpPr>
          <p:nvPr>
            <p:ph idx="1"/>
          </p:nvPr>
        </p:nvSpPr>
        <p:spPr/>
        <p:txBody>
          <a:bodyPr/>
          <a:lstStyle/>
          <a:p>
            <a:r>
              <a:rPr lang="en-US" dirty="0" smtClean="0"/>
              <a:t>Built on Remote </a:t>
            </a:r>
            <a:r>
              <a:rPr lang="en-US" dirty="0" err="1" smtClean="0"/>
              <a:t>PowerShell</a:t>
            </a:r>
            <a:r>
              <a:rPr lang="en-US" dirty="0" smtClean="0"/>
              <a:t> and RBAC</a:t>
            </a:r>
          </a:p>
          <a:p>
            <a:r>
              <a:rPr lang="en-US" dirty="0" smtClean="0"/>
              <a:t>Multiple Forest Support</a:t>
            </a:r>
          </a:p>
          <a:p>
            <a:r>
              <a:rPr lang="en-US" dirty="0" smtClean="0"/>
              <a:t>Cross-premises Exchange 2010 Management</a:t>
            </a:r>
          </a:p>
          <a:p>
            <a:pPr lvl="1"/>
            <a:r>
              <a:rPr lang="en-US" dirty="0" smtClean="0"/>
              <a:t>Including Mailbox Moves</a:t>
            </a:r>
          </a:p>
          <a:p>
            <a:r>
              <a:rPr lang="en-US" dirty="0" smtClean="0"/>
              <a:t>Recipient Bulk Edit</a:t>
            </a:r>
          </a:p>
          <a:p>
            <a:r>
              <a:rPr lang="en-US" dirty="0" err="1" smtClean="0"/>
              <a:t>PowerShell</a:t>
            </a:r>
            <a:r>
              <a:rPr lang="en-US" dirty="0" smtClean="0"/>
              <a:t> Command Logging</a:t>
            </a:r>
          </a:p>
          <a:p>
            <a:r>
              <a:rPr lang="en-US" dirty="0" smtClean="0"/>
              <a:t>New feature support</a:t>
            </a:r>
          </a:p>
          <a:p>
            <a:pPr lvl="1"/>
            <a:r>
              <a:rPr lang="en-US" dirty="0" smtClean="0"/>
              <a:t>For example: High Availability</a:t>
            </a:r>
          </a:p>
          <a:p>
            <a:endParaRPr lang="en-US" dirty="0" smtClean="0"/>
          </a:p>
          <a:p>
            <a:endParaRPr lang="en-US" dirty="0" smtClean="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Exchange Management Console</a:t>
            </a:r>
            <a:endParaRPr lang="en-US" dirty="0"/>
          </a:p>
        </p:txBody>
      </p:sp>
      <p:sp>
        <p:nvSpPr>
          <p:cNvPr id="10" name="Subtitle 9"/>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r>
              <a:rPr lang="en-US" smtClean="0"/>
              <a:t>demo </a:t>
            </a:r>
            <a:endParaRPr lang="en-US" dirty="0"/>
          </a:p>
        </p:txBody>
      </p:sp>
    </p:spTree>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06.3"/>
</p:tagLst>
</file>

<file path=ppt/theme/theme1.xml><?xml version="1.0" encoding="utf-8"?>
<a:theme xmlns:a="http://schemas.openxmlformats.org/drawingml/2006/main" name="TEMPLATE_v15bg">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outs:outSpaceData xmlns:outs="http://schemas.microsoft.com/office/2009/outspace/metadata">
  <outs:relatedDates>
    <outs:relatedDate>
      <outs:type>3</outs:type>
      <outs:displayName>Last Modified</outs:displayName>
      <outs:dateTime>2009-10-13T10:01:41Z</outs:dateTime>
      <outs:isPinned>true</outs:isPinned>
    </outs:relatedDate>
    <outs:relatedDate>
      <outs:type>2</outs:type>
      <outs:displayName>Created</outs:displayName>
      <outs:dateTime>2009-05-09T14:15:22Z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Ilse Van Criekinge</outs:displayName>
          <outs:accountName/>
        </outs:relatedPerson>
      </outs:people>
      <outs:source>0</outs:source>
      <outs:isPinned>true</outs:isPinned>
    </outs:relatedPeopleItem>
    <outs:relatedPeopleItem>
      <outs:category>Last modified by</outs:category>
      <outs:people>
        <outs:relatedPerson>
          <outs:displayName>Ilse Van Criekinge</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0086DD0DCD43894797894A918FD15524" ma:contentTypeVersion="0" ma:contentTypeDescription="Create a new document." ma:contentTypeScope="" ma:versionID="de865d171d59f6434c50431038bbce64">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1DDD8593-9733-449D-9ABA-1EC5A52B13DC}">
  <ds:schemaRefs>
    <ds:schemaRef ds:uri="http://schemas.microsoft.com/office/2009/outspace/metadata"/>
  </ds:schemaRefs>
</ds:datastoreItem>
</file>

<file path=customXml/itemProps2.xml><?xml version="1.0" encoding="utf-8"?>
<ds:datastoreItem xmlns:ds="http://schemas.openxmlformats.org/officeDocument/2006/customXml" ds:itemID="{82CD15FC-54E8-4617-8076-78A395546C60}">
  <ds:schemaRefs>
    <ds:schemaRef ds:uri="http://schemas.openxmlformats.org/package/2006/metadata/core-properties"/>
    <ds:schemaRef ds:uri="http://www.w3.org/XML/1998/namespace"/>
    <ds:schemaRef ds:uri="http://schemas.microsoft.com/office/2006/documentManagement/types"/>
    <ds:schemaRef ds:uri="http://purl.org/dc/elements/1.1/"/>
    <ds:schemaRef ds:uri="http://purl.org/dc/terms/"/>
    <ds:schemaRef ds:uri="http://purl.org/dc/dcmitype/"/>
    <ds:schemaRef ds:uri="http://schemas.microsoft.com/office/2006/metadata/properties"/>
  </ds:schemaRefs>
</ds:datastoreItem>
</file>

<file path=customXml/itemProps3.xml><?xml version="1.0" encoding="utf-8"?>
<ds:datastoreItem xmlns:ds="http://schemas.openxmlformats.org/officeDocument/2006/customXml" ds:itemID="{A6B4EAA1-74A0-40E8-935B-32C295B35CE3}">
  <ds:schemaRefs>
    <ds:schemaRef ds:uri="http://schemas.microsoft.com/sharepoint/v3/contenttype/forms"/>
  </ds:schemaRefs>
</ds:datastoreItem>
</file>

<file path=customXml/itemProps4.xml><?xml version="1.0" encoding="utf-8"?>
<ds:datastoreItem xmlns:ds="http://schemas.openxmlformats.org/officeDocument/2006/customXml" ds:itemID="{4FC5332B-124E-42EF-9FEE-6B66F53BC6B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1513</TotalTime>
  <Words>3330</Words>
  <Application>Microsoft Office PowerPoint</Application>
  <PresentationFormat>On-screen Show (4:3)</PresentationFormat>
  <Paragraphs>515</Paragraphs>
  <Slides>47</Slides>
  <Notes>47</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47</vt:i4>
      </vt:variant>
    </vt:vector>
  </HeadingPairs>
  <TitlesOfParts>
    <vt:vector size="50" baseType="lpstr">
      <vt:lpstr>TEMPLATE_v15bg</vt:lpstr>
      <vt:lpstr>TechEd_Europe</vt:lpstr>
      <vt:lpstr>Visio</vt:lpstr>
      <vt:lpstr>Slide 1</vt:lpstr>
      <vt:lpstr>Microsoft Exchange Server 2010 Management and Operations</vt:lpstr>
      <vt:lpstr>Content</vt:lpstr>
      <vt:lpstr>Exchange 2010 Investments Simplify Administration</vt:lpstr>
      <vt:lpstr>Exchange 2010 Management What's New?</vt:lpstr>
      <vt:lpstr>Exchange 2010 Management Supported OS platforms</vt:lpstr>
      <vt:lpstr>Content</vt:lpstr>
      <vt:lpstr>Exchange Management Console (EMC) Improvements</vt:lpstr>
      <vt:lpstr>Exchange Management Console</vt:lpstr>
      <vt:lpstr>Content</vt:lpstr>
      <vt:lpstr>Exchange Control Panel (ECP) What is it?</vt:lpstr>
      <vt:lpstr>ECP Architecture Overview</vt:lpstr>
      <vt:lpstr>Exchange Control Panel Who will use it?</vt:lpstr>
      <vt:lpstr>Exchange Control Panel: User View</vt:lpstr>
      <vt:lpstr>Exchange Control Panel: Admin View </vt:lpstr>
      <vt:lpstr>Exchange Control Panel: User Self-Service features Lower Support Costs Through New User Self-Service Options  </vt:lpstr>
      <vt:lpstr>Exchange Control Panel: User Self-Service features Lower Support Costs Through New User Self-Service Options  </vt:lpstr>
      <vt:lpstr>Exchange Control Panel: User Self-Service features Lower Support Costs Through New User Self-Service Options  </vt:lpstr>
      <vt:lpstr>Exchange Control Panel: Administration features Empower Specialist Users </vt:lpstr>
      <vt:lpstr>Exchange Control Panel: Administration features Empower Specialist Users </vt:lpstr>
      <vt:lpstr>Exchange Control Panel: Administration features Empower Specialist Users </vt:lpstr>
      <vt:lpstr>Exchange Control Panel</vt:lpstr>
      <vt:lpstr>Content</vt:lpstr>
      <vt:lpstr>RBAC in Exchange 2010</vt:lpstr>
      <vt:lpstr>RBAC Management Role Assignment Who can do What… and Where?</vt:lpstr>
      <vt:lpstr>Role Assignment</vt:lpstr>
      <vt:lpstr>RBAC Role Assignment Policies </vt:lpstr>
      <vt:lpstr>Customizing Permissions</vt:lpstr>
      <vt:lpstr>Customizing Permissions</vt:lpstr>
      <vt:lpstr>RBAC Role Delegation</vt:lpstr>
      <vt:lpstr>RBAC Permissions Reporting</vt:lpstr>
      <vt:lpstr>Role Based Access Control</vt:lpstr>
      <vt:lpstr>Content</vt:lpstr>
      <vt:lpstr>Remote PowerShell</vt:lpstr>
      <vt:lpstr>Remote PowerShell How does it work? </vt:lpstr>
      <vt:lpstr>Remote PowerShell and Files</vt:lpstr>
      <vt:lpstr>Remote PowerShell</vt:lpstr>
      <vt:lpstr>Content</vt:lpstr>
      <vt:lpstr>Monitoring and Reporting</vt:lpstr>
      <vt:lpstr>Sample Reports  </vt:lpstr>
      <vt:lpstr>Summary</vt:lpstr>
      <vt:lpstr>Related Content</vt:lpstr>
      <vt:lpstr>UNC Track Call to Action!</vt:lpstr>
      <vt:lpstr>Unified Communications Resources</vt:lpstr>
      <vt:lpstr>Slide 45</vt:lpstr>
      <vt:lpstr>Slide 46</vt:lpstr>
      <vt:lpstr>Slide 47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DeckTitle</dc:title>
  <dc:subject>Tech·Ed Europe 2009</dc:subject>
  <dc:creator>Ilse Van Criekinge</dc:creator>
  <dc:description>Template: Slidework LLC
Formatting: Elizabeth Mortenson
Event Date: May 11 - 15, 2009
Event Location: Los Angeles, CA
Audience:</dc:description>
  <cp:lastModifiedBy>cn_user</cp:lastModifiedBy>
  <cp:revision>159</cp:revision>
  <cp:lastPrinted>2009-10-16T07:45:02Z</cp:lastPrinted>
  <dcterms:created xsi:type="dcterms:W3CDTF">2009-05-09T14:15:22Z</dcterms:created>
  <dcterms:modified xsi:type="dcterms:W3CDTF">2009-11-12T08:48:39Z</dcterms:modified>
</cp:coreProperties>
</file>