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27" r:id="rId2"/>
    <p:sldMasterId id="2147483730" r:id="rId3"/>
    <p:sldMasterId id="2147483732" r:id="rId4"/>
  </p:sldMasterIdLst>
  <p:notesMasterIdLst>
    <p:notesMasterId r:id="rId51"/>
  </p:notesMasterIdLst>
  <p:handoutMasterIdLst>
    <p:handoutMasterId r:id="rId52"/>
  </p:handoutMasterIdLst>
  <p:sldIdLst>
    <p:sldId id="256" r:id="rId5"/>
    <p:sldId id="257" r:id="rId6"/>
    <p:sldId id="283" r:id="rId7"/>
    <p:sldId id="288" r:id="rId8"/>
    <p:sldId id="284" r:id="rId9"/>
    <p:sldId id="290" r:id="rId10"/>
    <p:sldId id="285" r:id="rId11"/>
    <p:sldId id="286" r:id="rId12"/>
    <p:sldId id="328" r:id="rId13"/>
    <p:sldId id="289" r:id="rId14"/>
    <p:sldId id="294" r:id="rId15"/>
    <p:sldId id="292" r:id="rId16"/>
    <p:sldId id="293" r:id="rId17"/>
    <p:sldId id="314" r:id="rId18"/>
    <p:sldId id="315" r:id="rId19"/>
    <p:sldId id="316" r:id="rId20"/>
    <p:sldId id="320" r:id="rId21"/>
    <p:sldId id="324" r:id="rId22"/>
    <p:sldId id="330" r:id="rId23"/>
    <p:sldId id="321" r:id="rId24"/>
    <p:sldId id="322" r:id="rId25"/>
    <p:sldId id="317" r:id="rId26"/>
    <p:sldId id="318" r:id="rId27"/>
    <p:sldId id="319" r:id="rId28"/>
    <p:sldId id="302" r:id="rId29"/>
    <p:sldId id="303" r:id="rId30"/>
    <p:sldId id="305" r:id="rId31"/>
    <p:sldId id="307" r:id="rId32"/>
    <p:sldId id="308" r:id="rId33"/>
    <p:sldId id="309" r:id="rId34"/>
    <p:sldId id="310" r:id="rId35"/>
    <p:sldId id="311" r:id="rId36"/>
    <p:sldId id="313" r:id="rId37"/>
    <p:sldId id="304" r:id="rId38"/>
    <p:sldId id="331" r:id="rId39"/>
    <p:sldId id="329" r:id="rId40"/>
    <p:sldId id="326" r:id="rId41"/>
    <p:sldId id="327" r:id="rId42"/>
    <p:sldId id="325" r:id="rId43"/>
    <p:sldId id="274" r:id="rId44"/>
    <p:sldId id="282" r:id="rId45"/>
    <p:sldId id="277" r:id="rId46"/>
    <p:sldId id="278" r:id="rId47"/>
    <p:sldId id="332" r:id="rId48"/>
    <p:sldId id="333" r:id="rId49"/>
    <p:sldId id="280" r:id="rId50"/>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xmlns:mc="http://schemas.openxmlformats.org/markup-compatibility/2006" xmlns:a14="http://schemas.microsoft.com/office/drawing/2010/main" val="FF0000" mc:Ignorable=""/>
        </p14:laserClr>
      </p:ext>
      <p:ext uri="{2FDB2607-1784-4EEB-B798-7EB5836EED8A}">
        <p14:showMediaCtrls xmlns:p14="http://schemas.microsoft.com/office/powerpoint/2010/main" xmlns="" val="1"/>
      </p:ext>
    </p:extLst>
  </p:showPr>
  <p:clrMru>
    <a:srgbClr val="CCFFCC"/>
    <a:srgbClr val="CCCCCC"/>
    <a:srgbClr val="99CC99"/>
    <a:srgbClr val="F6AE1E"/>
    <a:srgbClr val="FFFFFF"/>
    <a:srgbClr val="FF0066"/>
    <a:srgbClr val="000000"/>
    <a:srgbClr val="F3AF35"/>
    <a:srgbClr val="9C42E6"/>
    <a:srgbClr val="D1943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50" autoAdjust="0"/>
    <p:restoredTop sz="96092" autoAdjust="0"/>
  </p:normalViewPr>
  <p:slideViewPr>
    <p:cSldViewPr snapToGrid="0">
      <p:cViewPr varScale="1">
        <p:scale>
          <a:sx n="104" d="100"/>
          <a:sy n="104" d="100"/>
        </p:scale>
        <p:origin x="-240" y="-96"/>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outlineViewPr>
    <p:cViewPr>
      <p:scale>
        <a:sx n="33" d="100"/>
        <a:sy n="33" d="100"/>
      </p:scale>
      <p:origin x="19" y="2774"/>
    </p:cViewPr>
  </p:outlin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2" d="100"/>
          <a:sy n="82" d="100"/>
        </p:scale>
        <p:origin x="-2064"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lang val="en-GB"/>
  <c:chart>
    <c:plotArea>
      <c:layout/>
      <c:scatterChart>
        <c:scatterStyle val="lineMarker"/>
        <c:ser>
          <c:idx val="0"/>
          <c:order val="0"/>
          <c:spPr>
            <a:ln w="28575">
              <a:noFill/>
            </a:ln>
          </c:spPr>
          <c:marker>
            <c:symbol val="circle"/>
            <c:size val="7"/>
            <c:spPr>
              <a:solidFill>
                <a:srgbClr val="00B050"/>
              </a:solidFill>
            </c:spPr>
          </c:marker>
          <c:xVal>
            <c:numRef>
              <c:f>'[Copy of mwi.xlsx]Sheet1'!$B$2:$B$9</c:f>
              <c:numCache>
                <c:formatCode>0</c:formatCode>
                <c:ptCount val="8"/>
                <c:pt idx="0">
                  <c:v>31.25</c:v>
                </c:pt>
                <c:pt idx="1">
                  <c:v>47.383333333333326</c:v>
                </c:pt>
                <c:pt idx="2">
                  <c:v>61.65</c:v>
                </c:pt>
                <c:pt idx="3">
                  <c:v>76.8</c:v>
                </c:pt>
                <c:pt idx="4">
                  <c:v>30.533333333333317</c:v>
                </c:pt>
                <c:pt idx="5">
                  <c:v>74.849999999999994</c:v>
                </c:pt>
                <c:pt idx="6">
                  <c:v>30.733333333333317</c:v>
                </c:pt>
                <c:pt idx="7">
                  <c:v>75.8</c:v>
                </c:pt>
              </c:numCache>
            </c:numRef>
          </c:xVal>
          <c:yVal>
            <c:numRef>
              <c:f>'[Copy of mwi.xlsx]Sheet1'!$C$2:$C$9</c:f>
              <c:numCache>
                <c:formatCode>_-* #,##0.00_-;\-* #,##0.00_-;_-* "-"??_-;_-@_-</c:formatCode>
                <c:ptCount val="8"/>
                <c:pt idx="0">
                  <c:v>2.1506370067874911</c:v>
                </c:pt>
                <c:pt idx="1">
                  <c:v>4.049627364988722</c:v>
                </c:pt>
                <c:pt idx="2">
                  <c:v>5.3078081015243104</c:v>
                </c:pt>
                <c:pt idx="3">
                  <c:v>7.187523213047748</c:v>
                </c:pt>
                <c:pt idx="4">
                  <c:v>2.2815625974190699</c:v>
                </c:pt>
                <c:pt idx="5">
                  <c:v>7.4828994270233622</c:v>
                </c:pt>
                <c:pt idx="6">
                  <c:v>2.3496243460093509</c:v>
                </c:pt>
                <c:pt idx="7">
                  <c:v>7.034304387389918</c:v>
                </c:pt>
              </c:numCache>
            </c:numRef>
          </c:yVal>
        </c:ser>
        <c:ser>
          <c:idx val="1"/>
          <c:order val="1"/>
          <c:tx>
            <c:v>Series2</c:v>
          </c:tx>
          <c:spPr>
            <a:ln w="12700">
              <a:solidFill>
                <a:srgbClr val="00B050"/>
              </a:solidFill>
            </a:ln>
          </c:spPr>
          <c:marker>
            <c:symbol val="none"/>
          </c:marker>
          <c:xVal>
            <c:numRef>
              <c:f>'[Copy of mwi.xlsx]Sheet1'!$J$2:$J$22</c:f>
              <c:numCache>
                <c:formatCode>General</c:formatCode>
                <c:ptCount val="21"/>
                <c:pt idx="0">
                  <c:v>0</c:v>
                </c:pt>
                <c:pt idx="1">
                  <c:v>5</c:v>
                </c:pt>
                <c:pt idx="2">
                  <c:v>10</c:v>
                </c:pt>
                <c:pt idx="3">
                  <c:v>15</c:v>
                </c:pt>
                <c:pt idx="4">
                  <c:v>20</c:v>
                </c:pt>
                <c:pt idx="5">
                  <c:v>25</c:v>
                </c:pt>
                <c:pt idx="6">
                  <c:v>30</c:v>
                </c:pt>
                <c:pt idx="7">
                  <c:v>35</c:v>
                </c:pt>
                <c:pt idx="8">
                  <c:v>40</c:v>
                </c:pt>
                <c:pt idx="9">
                  <c:v>45</c:v>
                </c:pt>
                <c:pt idx="10">
                  <c:v>50</c:v>
                </c:pt>
                <c:pt idx="11">
                  <c:v>55</c:v>
                </c:pt>
                <c:pt idx="12">
                  <c:v>60</c:v>
                </c:pt>
                <c:pt idx="13">
                  <c:v>65</c:v>
                </c:pt>
                <c:pt idx="14">
                  <c:v>70</c:v>
                </c:pt>
                <c:pt idx="15">
                  <c:v>75</c:v>
                </c:pt>
                <c:pt idx="16">
                  <c:v>80</c:v>
                </c:pt>
                <c:pt idx="17">
                  <c:v>85</c:v>
                </c:pt>
                <c:pt idx="18">
                  <c:v>90</c:v>
                </c:pt>
                <c:pt idx="19">
                  <c:v>95</c:v>
                </c:pt>
                <c:pt idx="20">
                  <c:v>100</c:v>
                </c:pt>
              </c:numCache>
            </c:numRef>
          </c:xVal>
          <c:yVal>
            <c:numRef>
              <c:f>'[Copy of mwi.xlsx]Sheet1'!$K$2:$K$22</c:f>
              <c:numCache>
                <c:formatCode>General</c:formatCode>
                <c:ptCount val="21"/>
                <c:pt idx="0">
                  <c:v>-1.1451197969695111</c:v>
                </c:pt>
                <c:pt idx="1">
                  <c:v>-0.59727661724986025</c:v>
                </c:pt>
                <c:pt idx="2">
                  <c:v>-4.9433437530209047E-2</c:v>
                </c:pt>
                <c:pt idx="3">
                  <c:v>0.49840974218944201</c:v>
                </c:pt>
                <c:pt idx="4">
                  <c:v>1.0462529219090939</c:v>
                </c:pt>
                <c:pt idx="5">
                  <c:v>1.5940961016287445</c:v>
                </c:pt>
                <c:pt idx="6">
                  <c:v>2.1419392813483955</c:v>
                </c:pt>
                <c:pt idx="7">
                  <c:v>2.6897824610680447</c:v>
                </c:pt>
                <c:pt idx="8">
                  <c:v>3.237625640787698</c:v>
                </c:pt>
                <c:pt idx="9">
                  <c:v>3.7854688205073481</c:v>
                </c:pt>
                <c:pt idx="10">
                  <c:v>4.3333120002269974</c:v>
                </c:pt>
                <c:pt idx="11">
                  <c:v>4.8811551799466475</c:v>
                </c:pt>
                <c:pt idx="12">
                  <c:v>5.4289983596662976</c:v>
                </c:pt>
                <c:pt idx="13">
                  <c:v>5.9768415393859495</c:v>
                </c:pt>
                <c:pt idx="14">
                  <c:v>6.5246847191055997</c:v>
                </c:pt>
                <c:pt idx="15">
                  <c:v>7.0725278988252516</c:v>
                </c:pt>
                <c:pt idx="16">
                  <c:v>7.6203710785449035</c:v>
                </c:pt>
                <c:pt idx="17">
                  <c:v>8.1682142582645554</c:v>
                </c:pt>
                <c:pt idx="18">
                  <c:v>8.7160574379842117</c:v>
                </c:pt>
                <c:pt idx="19">
                  <c:v>9.2639006177038574</c:v>
                </c:pt>
                <c:pt idx="20">
                  <c:v>9.8117437974235102</c:v>
                </c:pt>
              </c:numCache>
            </c:numRef>
          </c:yVal>
        </c:ser>
        <c:dLbls/>
        <c:axId val="117883648"/>
        <c:axId val="117885184"/>
      </c:scatterChart>
      <c:valAx>
        <c:axId val="117883648"/>
        <c:scaling>
          <c:orientation val="minMax"/>
          <c:max val="100"/>
        </c:scaling>
        <c:axPos val="b"/>
        <c:numFmt formatCode="0" sourceLinked="1"/>
        <c:majorTickMark val="in"/>
        <c:tickLblPos val="nextTo"/>
        <c:spPr>
          <a:ln w="25400"/>
        </c:spPr>
        <c:crossAx val="117885184"/>
        <c:crosses val="autoZero"/>
        <c:crossBetween val="midCat"/>
      </c:valAx>
      <c:valAx>
        <c:axId val="117885184"/>
        <c:scaling>
          <c:orientation val="minMax"/>
          <c:max val="8"/>
          <c:min val="0"/>
        </c:scaling>
        <c:axPos val="l"/>
        <c:majorGridlines>
          <c:spPr>
            <a:ln>
              <a:solidFill>
                <a:schemeClr val="bg1">
                  <a:lumMod val="95000"/>
                </a:schemeClr>
              </a:solidFill>
            </a:ln>
          </c:spPr>
        </c:majorGridlines>
        <c:numFmt formatCode="_-* #,##0_-;\-* #,##0_-;_-* &quot;-&quot;_-;_-@_-" sourceLinked="0"/>
        <c:majorTickMark val="in"/>
        <c:tickLblPos val="nextTo"/>
        <c:spPr>
          <a:ln w="25400"/>
        </c:spPr>
        <c:crossAx val="117883648"/>
        <c:crosses val="autoZero"/>
        <c:crossBetween val="midCat"/>
      </c:valAx>
    </c:plotArea>
    <c:plotVisOnly val="1"/>
    <c:dispBlanksAs val="gap"/>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12/11/2009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unc315_wilson.pptx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p14="http://schemas.microsoft.com/office/powerpoint/2010/main" xmlns="" val="5548406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xmlns="" val="3958099227"/>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xmlns="" val="21695424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xmlns="" val="2169542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xmlns="" val="21695424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rack Resource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a:defRPr baseline="0"/>
            </a:lvl1pPr>
          </a:lstStyle>
          <a:p>
            <a:r>
              <a:rPr lang="en-US" dirty="0" smtClean="0"/>
              <a:t>Track Resources</a:t>
            </a:r>
            <a:endParaRPr lang="en-US" dirty="0"/>
          </a:p>
        </p:txBody>
      </p:sp>
      <p:sp>
        <p:nvSpPr>
          <p:cNvPr id="11" name="Content Placeholder 10"/>
          <p:cNvSpPr>
            <a:spLocks noGrp="1"/>
          </p:cNvSpPr>
          <p:nvPr>
            <p:ph sz="quarter" idx="10" hasCustomPrompt="1"/>
          </p:nvPr>
        </p:nvSpPr>
        <p:spPr>
          <a:xfrm>
            <a:off x="381000" y="1414461"/>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1</a:t>
            </a:r>
            <a:endParaRPr lang="en-US" dirty="0"/>
          </a:p>
        </p:txBody>
      </p:sp>
      <p:sp>
        <p:nvSpPr>
          <p:cNvPr id="12" name="Content Placeholder 10"/>
          <p:cNvSpPr>
            <a:spLocks noGrp="1"/>
          </p:cNvSpPr>
          <p:nvPr>
            <p:ph sz="quarter" idx="11" hasCustomPrompt="1"/>
          </p:nvPr>
        </p:nvSpPr>
        <p:spPr>
          <a:xfrm>
            <a:off x="381000" y="2347422"/>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2</a:t>
            </a:r>
            <a:endParaRPr lang="en-US" dirty="0"/>
          </a:p>
        </p:txBody>
      </p:sp>
      <p:sp>
        <p:nvSpPr>
          <p:cNvPr id="13" name="Content Placeholder 10"/>
          <p:cNvSpPr>
            <a:spLocks noGrp="1"/>
          </p:cNvSpPr>
          <p:nvPr>
            <p:ph sz="quarter" idx="12" hasCustomPrompt="1"/>
          </p:nvPr>
        </p:nvSpPr>
        <p:spPr>
          <a:xfrm>
            <a:off x="381000" y="3280384"/>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3</a:t>
            </a:r>
            <a:endParaRPr lang="en-US" dirty="0"/>
          </a:p>
        </p:txBody>
      </p:sp>
      <p:sp>
        <p:nvSpPr>
          <p:cNvPr id="14" name="Content Placeholder 10"/>
          <p:cNvSpPr>
            <a:spLocks noGrp="1"/>
          </p:cNvSpPr>
          <p:nvPr>
            <p:ph sz="quarter" idx="13" hasCustomPrompt="1"/>
          </p:nvPr>
        </p:nvSpPr>
        <p:spPr>
          <a:xfrm>
            <a:off x="381000" y="42133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4</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3" name="Picture 2" descr="MS889_New_Efficiency_Insert_r02_v01.png"/>
          <p:cNvPicPr>
            <a:picLocks noChangeAspect="1"/>
          </p:cNvPicPr>
          <p:nvPr userDrawn="1"/>
        </p:nvPicPr>
        <p:blipFill>
          <a:blip r:embed="rId2"/>
          <a:stretch>
            <a:fillRect/>
          </a:stretch>
        </p:blipFill>
        <p:spPr>
          <a:xfrm>
            <a:off x="1143" y="0"/>
            <a:ext cx="9142856" cy="6857142"/>
          </a:xfrm>
          <a:prstGeom prst="rect">
            <a:avLst/>
          </a:prstGeom>
        </p:spPr>
      </p:pic>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 name="Picture 2" descr="MS889_New_Efficiency_Insert_r02_v01.png"/>
          <p:cNvPicPr>
            <a:picLocks noChangeAspect="1"/>
          </p:cNvPicPr>
          <p:nvPr/>
        </p:nvPicPr>
        <p:blipFill>
          <a:blip r:embed="rId2"/>
          <a:stretch>
            <a:fillRect/>
          </a:stretch>
        </p:blipFill>
        <p:spPr>
          <a:xfrm>
            <a:off x="1143" y="0"/>
            <a:ext cx="9142856" cy="6857142"/>
          </a:xfrm>
          <a:prstGeom prst="rect">
            <a:avLst/>
          </a:prstGeom>
        </p:spPr>
      </p:pic>
      <p:pic>
        <p:nvPicPr>
          <p:cNvPr id="4" name="Picture 3" descr="MS889_New_Efficiency_Insert_r02_v01.png"/>
          <p:cNvPicPr>
            <a:picLocks noChangeAspect="1"/>
          </p:cNvPicPr>
          <p:nvPr userDrawn="1"/>
        </p:nvPicPr>
        <p:blipFill>
          <a:blip r:embed="rId2"/>
          <a:stretch>
            <a:fillRect/>
          </a:stretch>
        </p:blipFill>
        <p:spPr>
          <a:xfrm>
            <a:off x="1143" y="0"/>
            <a:ext cx="9142856" cy="6857142"/>
          </a:xfrm>
          <a:prstGeom prst="rect">
            <a:avLst/>
          </a:prstGeom>
        </p:spPr>
      </p:pic>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_rels/slideMaster3.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3.xml"/><Relationship Id="rId1" Type="http://schemas.openxmlformats.org/officeDocument/2006/relationships/slideLayout" Target="../slideLayouts/slideLayout15.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4.xml"/><Relationship Id="rId1" Type="http://schemas.openxmlformats.org/officeDocument/2006/relationships/slideLayout" Target="../slideLayouts/slideLayout16.xml"/><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5" r:id="rId11"/>
    <p:sldLayoutId id="2147483726" r:id="rId12"/>
    <p:sldLayoutId id="2147483729" r:id="rId13"/>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8"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1"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3"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1.e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notesSlide" Target="../notesSlides/notesSlide25.xml"/><Relationship Id="rId7" Type="http://schemas.openxmlformats.org/officeDocument/2006/relationships/image" Target="../media/image27.gi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image" Target="../media/image26.png"/><Relationship Id="rId11" Type="http://schemas.openxmlformats.org/officeDocument/2006/relationships/image" Target="../media/image31.jpeg"/><Relationship Id="rId5" Type="http://schemas.openxmlformats.org/officeDocument/2006/relationships/image" Target="../media/image25.png"/><Relationship Id="rId10" Type="http://schemas.openxmlformats.org/officeDocument/2006/relationships/image" Target="../media/image30.jpeg"/><Relationship Id="rId4" Type="http://schemas.openxmlformats.org/officeDocument/2006/relationships/oleObject" Target="../embeddings/oleObject5.bin"/><Relationship Id="rId9" Type="http://schemas.openxmlformats.org/officeDocument/2006/relationships/image" Target="../media/image29.gif"/></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vmlDrawing" Target="../drawings/vmlDrawing6.vml"/><Relationship Id="rId4" Type="http://schemas.openxmlformats.org/officeDocument/2006/relationships/oleObject" Target="../embeddings/oleObject6.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vmlDrawing" Target="../drawings/vmlDrawing7.vml"/><Relationship Id="rId4" Type="http://schemas.openxmlformats.org/officeDocument/2006/relationships/oleObject" Target="../embeddings/oleObject7.bin"/></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oleObject" Target="../embeddings/oleObject8.bin"/></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42.png"/><Relationship Id="rId7" Type="http://schemas.openxmlformats.org/officeDocument/2006/relationships/image" Target="../media/image44.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46.png"/><Relationship Id="rId5" Type="http://schemas.openxmlformats.org/officeDocument/2006/relationships/hyperlink" Target="http://microsoft.com/technet" TargetMode="External"/><Relationship Id="rId10" Type="http://schemas.openxmlformats.org/officeDocument/2006/relationships/image" Target="../media/image45.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27020" y="2590800"/>
            <a:ext cx="5074920" cy="1107996"/>
          </a:xfrm>
          <a:prstGeom prst="rect">
            <a:avLst/>
          </a:prstGeom>
          <a:noFill/>
        </p:spPr>
        <p:txBody>
          <a:bodyPr wrap="square" rtlCol="0">
            <a:spAutoFit/>
          </a:bodyPr>
          <a:lstStyle/>
          <a:p>
            <a:r>
              <a:rPr lang="en-US" sz="6600" dirty="0" smtClean="0">
                <a:solidFill>
                  <a:schemeClr val="bg2"/>
                </a:solidFill>
              </a:rPr>
              <a:t>Features</a:t>
            </a:r>
            <a:endParaRPr lang="en-US" sz="6600" dirty="0">
              <a:solidFill>
                <a:schemeClr val="bg2"/>
              </a:solidFill>
            </a:endParaRPr>
          </a:p>
        </p:txBody>
      </p:sp>
    </p:spTree>
    <p:extLst>
      <p:ext uri="{BB962C8B-B14F-4D97-AF65-F5344CB8AC3E}">
        <p14:creationId xmlns:p14="http://schemas.microsoft.com/office/powerpoint/2010/main" xmlns="" val="273806679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New Features in Exchange 2010 UM</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167825543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9"/>
            <a:ext cx="8382000" cy="664797"/>
          </a:xfrm>
        </p:spPr>
        <p:txBody>
          <a:bodyPr/>
          <a:lstStyle/>
          <a:p>
            <a:r>
              <a:rPr lang="en-US" dirty="0" smtClean="0"/>
              <a:t>Internationalization</a:t>
            </a:r>
            <a:endParaRPr lang="en-US" dirty="0">
              <a:solidFill>
                <a:schemeClr val="accent1"/>
              </a:solidFill>
              <a:effectLst>
                <a:outerShdw blurRad="38100" dist="38100" dir="2700000" algn="tl">
                  <a:srgbClr val="000000">
                    <a:alpha val="43137"/>
                  </a:srgbClr>
                </a:outerShdw>
              </a:effectLst>
            </a:endParaRPr>
          </a:p>
        </p:txBody>
      </p:sp>
      <p:sp>
        <p:nvSpPr>
          <p:cNvPr id="3" name="Text Placeholder 2"/>
          <p:cNvSpPr>
            <a:spLocks noGrp="1"/>
          </p:cNvSpPr>
          <p:nvPr>
            <p:ph type="body" sz="quarter" idx="4294967295"/>
          </p:nvPr>
        </p:nvSpPr>
        <p:spPr>
          <a:xfrm>
            <a:off x="361950" y="990601"/>
            <a:ext cx="8534400" cy="1661993"/>
          </a:xfrm>
          <a:prstGeom prst="rect">
            <a:avLst/>
          </a:prstGeom>
        </p:spPr>
        <p:txBody>
          <a:bodyPr/>
          <a:lstStyle/>
          <a:p>
            <a:r>
              <a:rPr lang="en-US" dirty="0" smtClean="0"/>
              <a:t>UM 2010 language packs will contain</a:t>
            </a:r>
          </a:p>
          <a:p>
            <a:pPr lvl="1"/>
            <a:r>
              <a:rPr lang="en-US" sz="2400" dirty="0" smtClean="0"/>
              <a:t>Prerecorded prompts</a:t>
            </a:r>
            <a:endParaRPr sz="2400" dirty="0" smtClean="0"/>
          </a:p>
          <a:p>
            <a:pPr lvl="1"/>
            <a:r>
              <a:rPr lang="en-US" sz="2400" dirty="0" smtClean="0"/>
              <a:t>Text-to-speech</a:t>
            </a:r>
          </a:p>
          <a:p>
            <a:pPr lvl="1"/>
            <a:r>
              <a:rPr lang="en-US" sz="2400" dirty="0" smtClean="0"/>
              <a:t>Speech recognition (command/control, names)</a:t>
            </a:r>
          </a:p>
        </p:txBody>
      </p:sp>
      <p:graphicFrame>
        <p:nvGraphicFramePr>
          <p:cNvPr id="4" name="Content Placeholder 4"/>
          <p:cNvGraphicFramePr>
            <a:graphicFrameLocks noGrp="1"/>
          </p:cNvGraphicFramePr>
          <p:nvPr>
            <p:ph idx="4294967295"/>
            <p:extLst>
              <p:ext uri="{D42A27DB-BD31-4B8C-83A1-F6EECF244321}">
                <p14:modId xmlns:p14="http://schemas.microsoft.com/office/powerpoint/2010/main" xmlns="" val="722295199"/>
              </p:ext>
            </p:extLst>
          </p:nvPr>
        </p:nvGraphicFramePr>
        <p:xfrm>
          <a:off x="419429" y="2973806"/>
          <a:ext cx="8305140" cy="2922628"/>
        </p:xfrm>
        <a:graphic>
          <a:graphicData uri="http://schemas.openxmlformats.org/drawingml/2006/table">
            <a:tbl>
              <a:tblPr firstRow="1" bandRow="1">
                <a:tableStyleId>{2D5ABB26-0587-4C30-8999-92F81FD0307C}</a:tableStyleId>
              </a:tblPr>
              <a:tblGrid>
                <a:gridCol w="847897"/>
                <a:gridCol w="1920483"/>
                <a:gridCol w="774591"/>
                <a:gridCol w="1993789"/>
                <a:gridCol w="1022127"/>
                <a:gridCol w="1746253"/>
              </a:tblGrid>
              <a:tr h="305555">
                <a:tc gridSpan="2">
                  <a:txBody>
                    <a:bodyPr/>
                    <a:lstStyle/>
                    <a:p>
                      <a:pPr algn="l"/>
                      <a:r>
                        <a:rPr lang="en-US" sz="1400" b="1" dirty="0" smtClean="0">
                          <a:solidFill>
                            <a:schemeClr val="bg2">
                              <a:lumMod val="90000"/>
                            </a:schemeClr>
                          </a:solidFill>
                        </a:rPr>
                        <a:t>Culture</a:t>
                      </a:r>
                      <a:endParaRPr lang="en-US" sz="1400" b="1" dirty="0">
                        <a:solidFill>
                          <a:schemeClr val="bg2">
                            <a:lumMod val="90000"/>
                          </a:schemeClr>
                        </a:solidFill>
                      </a:endParaRPr>
                    </a:p>
                  </a:txBody>
                  <a:tcPr/>
                </a:tc>
                <a:tc hMerge="1">
                  <a:txBody>
                    <a:bodyPr/>
                    <a:lstStyle/>
                    <a:p>
                      <a:endParaRPr lang="en-US" sz="1400" b="1" dirty="0">
                        <a:solidFill>
                          <a:schemeClr val="bg2">
                            <a:lumMod val="90000"/>
                          </a:schemeClr>
                        </a:solidFill>
                      </a:endParaRPr>
                    </a:p>
                  </a:txBody>
                  <a:tcPr/>
                </a:tc>
                <a:tc gridSpan="2">
                  <a:txBody>
                    <a:bodyPr/>
                    <a:lstStyle/>
                    <a:p>
                      <a:pPr algn="l"/>
                      <a:r>
                        <a:rPr lang="en-US" sz="1400" b="1" dirty="0" smtClean="0">
                          <a:solidFill>
                            <a:schemeClr val="bg2">
                              <a:lumMod val="90000"/>
                            </a:schemeClr>
                          </a:solidFill>
                        </a:rPr>
                        <a:t>Culture</a:t>
                      </a:r>
                      <a:endParaRPr lang="en-US" sz="1400" b="1" dirty="0">
                        <a:solidFill>
                          <a:schemeClr val="bg2">
                            <a:lumMod val="90000"/>
                          </a:schemeClr>
                        </a:solidFill>
                      </a:endParaRPr>
                    </a:p>
                  </a:txBody>
                  <a:tcPr/>
                </a:tc>
                <a:tc hMerge="1">
                  <a:txBody>
                    <a:bodyPr/>
                    <a:lstStyle/>
                    <a:p>
                      <a:endParaRPr lang="en-US" sz="1400" b="1" dirty="0">
                        <a:solidFill>
                          <a:schemeClr val="bg2">
                            <a:lumMod val="90000"/>
                          </a:schemeClr>
                        </a:solidFill>
                      </a:endParaRPr>
                    </a:p>
                  </a:txBody>
                  <a:tcPr/>
                </a:tc>
                <a:tc gridSpan="2">
                  <a:txBody>
                    <a:bodyPr/>
                    <a:lstStyle/>
                    <a:p>
                      <a:pPr algn="l"/>
                      <a:r>
                        <a:rPr lang="en-US" sz="1400" b="1" dirty="0" smtClean="0">
                          <a:solidFill>
                            <a:schemeClr val="bg2">
                              <a:lumMod val="90000"/>
                            </a:schemeClr>
                          </a:solidFill>
                        </a:rPr>
                        <a:t>Culture</a:t>
                      </a:r>
                      <a:endParaRPr lang="en-US" sz="1400" b="1" dirty="0">
                        <a:solidFill>
                          <a:schemeClr val="bg2">
                            <a:lumMod val="90000"/>
                          </a:schemeClr>
                        </a:solidFill>
                      </a:endParaRPr>
                    </a:p>
                  </a:txBody>
                  <a:tcPr/>
                </a:tc>
                <a:tc hMerge="1">
                  <a:txBody>
                    <a:bodyPr/>
                    <a:lstStyle/>
                    <a:p>
                      <a:endParaRPr lang="en-US" sz="1400" b="1" dirty="0">
                        <a:solidFill>
                          <a:schemeClr val="bg2">
                            <a:lumMod val="90000"/>
                          </a:schemeClr>
                        </a:solidFill>
                      </a:endParaRPr>
                    </a:p>
                  </a:txBody>
                  <a:tcPr/>
                </a:tc>
              </a:tr>
              <a:tr h="274999">
                <a:tc>
                  <a:txBody>
                    <a:bodyPr/>
                    <a:lstStyle/>
                    <a:p>
                      <a:r>
                        <a:rPr lang="en-US" sz="1200" b="1" baseline="0" dirty="0" smtClean="0"/>
                        <a:t>Catalan*</a:t>
                      </a:r>
                      <a:endParaRPr lang="en-US" sz="1200" b="1" dirty="0"/>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1200" dirty="0" smtClean="0"/>
                    </a:p>
                  </a:txBody>
                  <a:tcPr marL="0"/>
                </a:tc>
                <a:tc rowSpan="2">
                  <a:txBody>
                    <a:bodyPr/>
                    <a:lstStyle/>
                    <a:p>
                      <a:r>
                        <a:rPr lang="en-US" sz="1200" b="1" dirty="0" smtClean="0"/>
                        <a:t>English</a:t>
                      </a:r>
                      <a:endParaRPr lang="en-US" sz="1200" b="1" dirty="0" smtClean="0">
                        <a:solidFill>
                          <a:schemeClr val="tx1"/>
                        </a:solidFill>
                      </a:endParaRPr>
                    </a:p>
                  </a:txBody>
                  <a:tcPr/>
                </a:tc>
                <a:tc rowSpan="2">
                  <a:txBody>
                    <a:bodyPr/>
                    <a:lstStyle/>
                    <a:p>
                      <a:r>
                        <a:rPr lang="en-US" sz="1200" dirty="0" smtClean="0"/>
                        <a:t>United Kingdom</a:t>
                      </a:r>
                    </a:p>
                    <a:p>
                      <a:r>
                        <a:rPr lang="en-US" sz="1200" dirty="0" smtClean="0"/>
                        <a:t>United States</a:t>
                      </a:r>
                      <a:endParaRPr lang="en-US" sz="1200" b="0" dirty="0" smtClean="0">
                        <a:solidFill>
                          <a:schemeClr val="tx1"/>
                        </a:solidFill>
                      </a:endParaRPr>
                    </a:p>
                  </a:txBody>
                  <a:tcPr marL="0"/>
                </a:tc>
                <a:tc>
                  <a:txBody>
                    <a:bodyPr/>
                    <a:lstStyle/>
                    <a:p>
                      <a:r>
                        <a:rPr lang="en-US" sz="1200" b="1" dirty="0" smtClean="0"/>
                        <a:t>Norwegian*</a:t>
                      </a:r>
                      <a:endParaRPr lang="en-US" sz="1200" b="1" dirty="0" smtClean="0">
                        <a:solidFill>
                          <a:schemeClr val="tx1"/>
                        </a:solidFill>
                      </a:endParaRPr>
                    </a:p>
                  </a:txBody>
                  <a:tcPr/>
                </a:tc>
                <a:tc>
                  <a:txBody>
                    <a:bodyPr/>
                    <a:lstStyle/>
                    <a:p>
                      <a:endParaRPr lang="en-US" sz="1200" b="0" dirty="0" smtClean="0">
                        <a:solidFill>
                          <a:schemeClr val="tx1"/>
                        </a:solidFill>
                      </a:endParaRPr>
                    </a:p>
                  </a:txBody>
                  <a:tcPr marL="0"/>
                </a:tc>
              </a:tr>
              <a:tr h="366665">
                <a:tc rowSpan="2">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200" b="1" baseline="0" dirty="0" smtClean="0"/>
                        <a:t>Chinese</a:t>
                      </a:r>
                      <a:endParaRPr lang="en-US" sz="1200" b="1" dirty="0" smtClean="0"/>
                    </a:p>
                  </a:txBody>
                  <a:tcPr/>
                </a:tc>
                <a:tc rowSpan="2">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200" dirty="0" smtClean="0"/>
                        <a:t>China PRC</a:t>
                      </a:r>
                    </a:p>
                    <a:p>
                      <a:pPr marL="0" marR="0" indent="0" algn="l" defTabSz="914363" rtl="0" eaLnBrk="1" fontAlgn="auto" latinLnBrk="0" hangingPunct="1">
                        <a:lnSpc>
                          <a:spcPct val="100000"/>
                        </a:lnSpc>
                        <a:spcBef>
                          <a:spcPts val="0"/>
                        </a:spcBef>
                        <a:spcAft>
                          <a:spcPts val="0"/>
                        </a:spcAft>
                        <a:buClrTx/>
                        <a:buSzTx/>
                        <a:buFontTx/>
                        <a:buNone/>
                        <a:tabLst/>
                        <a:defRPr/>
                      </a:pPr>
                      <a:r>
                        <a:rPr lang="en-US" sz="1200" dirty="0" smtClean="0"/>
                        <a:t>Hong</a:t>
                      </a:r>
                      <a:r>
                        <a:rPr lang="en-US" sz="1200" baseline="0" dirty="0" smtClean="0"/>
                        <a:t> Kong SAR*</a:t>
                      </a:r>
                      <a:endParaRPr lang="en-US" sz="1200" dirty="0" smtClean="0"/>
                    </a:p>
                    <a:p>
                      <a:pPr marL="0" marR="0" indent="0" algn="l" defTabSz="914363" rtl="0" eaLnBrk="1" fontAlgn="auto" latinLnBrk="0" hangingPunct="1">
                        <a:lnSpc>
                          <a:spcPct val="100000"/>
                        </a:lnSpc>
                        <a:spcBef>
                          <a:spcPts val="0"/>
                        </a:spcBef>
                        <a:spcAft>
                          <a:spcPts val="0"/>
                        </a:spcAft>
                        <a:buClrTx/>
                        <a:buSzTx/>
                        <a:buFontTx/>
                        <a:buNone/>
                        <a:tabLst/>
                        <a:defRPr/>
                      </a:pPr>
                      <a:r>
                        <a:rPr lang="en-US" sz="1200" dirty="0" smtClean="0"/>
                        <a:t>Taiwan</a:t>
                      </a:r>
                      <a:r>
                        <a:rPr lang="en-US" sz="1200" baseline="0" dirty="0" smtClean="0"/>
                        <a:t> ROC</a:t>
                      </a:r>
                      <a:endParaRPr lang="en-US" sz="1200" dirty="0" smtClean="0"/>
                    </a:p>
                  </a:txBody>
                  <a:tcPr marL="0"/>
                </a:tc>
                <a:tc vMerge="1">
                  <a:txBody>
                    <a:bodyPr/>
                    <a:lstStyle/>
                    <a:p>
                      <a:endParaRPr lang="en-US" sz="1200" b="1" dirty="0" smtClean="0">
                        <a:solidFill>
                          <a:schemeClr val="tx1"/>
                        </a:solidFill>
                      </a:endParaRPr>
                    </a:p>
                  </a:txBody>
                  <a:tcPr/>
                </a:tc>
                <a:tc vMerge="1">
                  <a:txBody>
                    <a:bodyPr/>
                    <a:lstStyle/>
                    <a:p>
                      <a:endParaRPr lang="en-US" sz="1200" b="0" dirty="0" smtClean="0">
                        <a:solidFill>
                          <a:schemeClr val="tx1"/>
                        </a:solidFill>
                      </a:endParaRPr>
                    </a:p>
                  </a:txBody>
                  <a:tcPr/>
                </a:tc>
                <a:tc>
                  <a:txBody>
                    <a:bodyPr/>
                    <a:lstStyle/>
                    <a:p>
                      <a:r>
                        <a:rPr lang="en-US" sz="1200" b="1" dirty="0" smtClean="0"/>
                        <a:t>Polish*</a:t>
                      </a:r>
                      <a:endParaRPr lang="en-US" sz="1200" b="1" dirty="0" smtClean="0">
                        <a:solidFill>
                          <a:schemeClr val="tx1"/>
                        </a:solidFill>
                      </a:endParaRPr>
                    </a:p>
                  </a:txBody>
                  <a:tcPr/>
                </a:tc>
                <a:tc>
                  <a:txBody>
                    <a:bodyPr/>
                    <a:lstStyle/>
                    <a:p>
                      <a:endParaRPr lang="en-US" sz="1200" b="0" dirty="0" smtClean="0">
                        <a:solidFill>
                          <a:schemeClr val="tx1"/>
                        </a:solidFill>
                      </a:endParaRPr>
                    </a:p>
                  </a:txBody>
                  <a:tcPr marL="0"/>
                </a:tc>
              </a:tr>
              <a:tr h="257943">
                <a:tc vMerge="1">
                  <a:txBody>
                    <a:bodyPr/>
                    <a:lstStyle/>
                    <a:p>
                      <a:endParaRPr lang="en-US" sz="1200" b="1" dirty="0"/>
                    </a:p>
                  </a:txBody>
                  <a:tcPr/>
                </a:tc>
                <a:tc vMerge="1">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1200" dirty="0" smtClean="0"/>
                    </a:p>
                  </a:txBody>
                  <a:tcPr/>
                </a:tc>
                <a:tc>
                  <a:txBody>
                    <a:bodyPr/>
                    <a:lstStyle/>
                    <a:p>
                      <a:r>
                        <a:rPr lang="en-US" sz="1200" b="1" dirty="0" smtClean="0"/>
                        <a:t>Finnish*</a:t>
                      </a:r>
                      <a:endParaRPr lang="en-US" sz="1200" b="1" dirty="0" smtClean="0">
                        <a:solidFill>
                          <a:schemeClr val="tx1"/>
                        </a:solidFill>
                      </a:endParaRPr>
                    </a:p>
                  </a:txBody>
                  <a:tcPr/>
                </a:tc>
                <a:tc>
                  <a:txBody>
                    <a:bodyPr/>
                    <a:lstStyle/>
                    <a:p>
                      <a:endParaRPr lang="en-US" dirty="0"/>
                    </a:p>
                  </a:txBody>
                  <a:tcPr marL="0"/>
                </a:tc>
                <a:tc rowSpan="2">
                  <a:txBody>
                    <a:bodyPr/>
                    <a:lstStyle/>
                    <a:p>
                      <a:r>
                        <a:rPr lang="en-US" sz="1200" b="1" dirty="0" smtClean="0"/>
                        <a:t>Portuguese</a:t>
                      </a:r>
                      <a:endParaRPr lang="en-US" sz="1200" b="1" dirty="0"/>
                    </a:p>
                  </a:txBody>
                  <a:tcPr/>
                </a:tc>
                <a:tc rowSpan="2">
                  <a:txBody>
                    <a:bodyPr/>
                    <a:lstStyle/>
                    <a:p>
                      <a:r>
                        <a:rPr lang="en-US" sz="1200" dirty="0" smtClean="0"/>
                        <a:t>Brazil</a:t>
                      </a:r>
                      <a:endParaRPr lang="en-US" sz="1200" dirty="0"/>
                    </a:p>
                    <a:p>
                      <a:r>
                        <a:rPr lang="en-US" sz="1200" dirty="0" smtClean="0"/>
                        <a:t>Portugal*</a:t>
                      </a:r>
                      <a:endParaRPr lang="en-US" sz="1200" b="0" dirty="0" smtClean="0">
                        <a:solidFill>
                          <a:schemeClr val="tx1"/>
                        </a:solidFill>
                      </a:endParaRPr>
                    </a:p>
                  </a:txBody>
                  <a:tcPr marL="0"/>
                </a:tc>
              </a:tr>
              <a:tr h="205004">
                <a:tc rowSpan="2">
                  <a:txBody>
                    <a:bodyPr/>
                    <a:lstStyle/>
                    <a:p>
                      <a:r>
                        <a:rPr lang="en-US" sz="1200" b="1" dirty="0" smtClean="0"/>
                        <a:t>Danish*</a:t>
                      </a:r>
                      <a:endParaRPr lang="en-US" sz="1200" b="1" dirty="0"/>
                    </a:p>
                  </a:txBody>
                  <a:tcPr/>
                </a:tc>
                <a:tc rowSpan="2">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1200" dirty="0" smtClean="0"/>
                    </a:p>
                  </a:txBody>
                  <a:tcPr marL="0"/>
                </a:tc>
                <a:tc rowSpan="2">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200" b="1" dirty="0" smtClean="0"/>
                        <a:t>French</a:t>
                      </a:r>
                      <a:endParaRPr lang="en-US" sz="1200" b="1" dirty="0" smtClean="0">
                        <a:solidFill>
                          <a:schemeClr val="tx1"/>
                        </a:solidFill>
                      </a:endParaRPr>
                    </a:p>
                  </a:txBody>
                  <a:tcPr/>
                </a:tc>
                <a:tc rowSpan="2">
                  <a:txBody>
                    <a:bodyPr/>
                    <a:lstStyle/>
                    <a:p>
                      <a:r>
                        <a:rPr lang="en-US" sz="1200" dirty="0" smtClean="0"/>
                        <a:t>Canada</a:t>
                      </a:r>
                    </a:p>
                    <a:p>
                      <a:pPr marL="0" marR="0" indent="0" algn="l" defTabSz="914363" rtl="0" eaLnBrk="1" fontAlgn="auto" latinLnBrk="0" hangingPunct="1">
                        <a:lnSpc>
                          <a:spcPct val="100000"/>
                        </a:lnSpc>
                        <a:spcBef>
                          <a:spcPts val="0"/>
                        </a:spcBef>
                        <a:spcAft>
                          <a:spcPts val="0"/>
                        </a:spcAft>
                        <a:buClrTx/>
                        <a:buSzTx/>
                        <a:buFontTx/>
                        <a:buNone/>
                        <a:tabLst/>
                        <a:defRPr/>
                      </a:pPr>
                      <a:r>
                        <a:rPr lang="en-US" sz="1200" dirty="0" smtClean="0"/>
                        <a:t>France</a:t>
                      </a:r>
                      <a:endParaRPr lang="en-US" sz="1200" b="0" dirty="0" smtClean="0">
                        <a:solidFill>
                          <a:schemeClr val="tx1"/>
                        </a:solidFill>
                      </a:endParaRPr>
                    </a:p>
                  </a:txBody>
                  <a:tcPr marL="0"/>
                </a:tc>
                <a:tc vMerge="1">
                  <a:txBody>
                    <a:bodyPr/>
                    <a:lstStyle/>
                    <a:p>
                      <a:endParaRPr lang="en-US" sz="1200" b="1" dirty="0" smtClean="0">
                        <a:solidFill>
                          <a:schemeClr val="tx1"/>
                        </a:solidFill>
                      </a:endParaRPr>
                    </a:p>
                  </a:txBody>
                  <a:tcPr/>
                </a:tc>
                <a:tc vMerge="1">
                  <a:txBody>
                    <a:bodyPr/>
                    <a:lstStyle/>
                    <a:p>
                      <a:endParaRPr lang="en-US" sz="1200" b="0" dirty="0" smtClean="0">
                        <a:solidFill>
                          <a:schemeClr val="tx1"/>
                        </a:solidFill>
                      </a:endParaRPr>
                    </a:p>
                  </a:txBody>
                  <a:tcPr/>
                </a:tc>
              </a:tr>
              <a:tr h="0">
                <a:tc vMerge="1">
                  <a:txBody>
                    <a:bodyPr/>
                    <a:lstStyle/>
                    <a:p>
                      <a:endParaRPr lang="en-US" sz="1200" b="1" dirty="0"/>
                    </a:p>
                  </a:txBody>
                  <a:tcPr/>
                </a:tc>
                <a:tc vMerge="1">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1200" dirty="0" smtClean="0"/>
                    </a:p>
                  </a:txBody>
                  <a:tcPr marL="0"/>
                </a:tc>
                <a:tc vMerge="1">
                  <a:txBody>
                    <a:bodyPr/>
                    <a:lstStyle/>
                    <a:p>
                      <a:endParaRPr lang="en-US" sz="1200" b="1" dirty="0" smtClean="0">
                        <a:solidFill>
                          <a:schemeClr val="tx1"/>
                        </a:solidFill>
                      </a:endParaRPr>
                    </a:p>
                  </a:txBody>
                  <a:tcPr/>
                </a:tc>
                <a:tc vMerge="1">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1200" b="0" dirty="0" smtClean="0">
                        <a:solidFill>
                          <a:schemeClr val="tx1"/>
                        </a:solidFill>
                      </a:endParaRPr>
                    </a:p>
                  </a:txBody>
                  <a:tcPr/>
                </a:tc>
                <a:tc>
                  <a:txBody>
                    <a:bodyPr/>
                    <a:lstStyle/>
                    <a:p>
                      <a:r>
                        <a:rPr lang="en-US" sz="1200" b="1" dirty="0" smtClean="0"/>
                        <a:t>Russian*</a:t>
                      </a:r>
                      <a:endParaRPr lang="en-US" sz="1200" b="1" dirty="0" smtClean="0">
                        <a:solidFill>
                          <a:schemeClr val="tx1"/>
                        </a:solidFill>
                      </a:endParaRPr>
                    </a:p>
                  </a:txBody>
                  <a:tcPr/>
                </a:tc>
                <a:tc>
                  <a:txBody>
                    <a:bodyPr/>
                    <a:lstStyle/>
                    <a:p>
                      <a:endParaRPr lang="en-US" sz="1200" b="0" dirty="0" smtClean="0">
                        <a:solidFill>
                          <a:schemeClr val="tx1"/>
                        </a:solidFill>
                      </a:endParaRPr>
                    </a:p>
                  </a:txBody>
                  <a:tcPr marL="0"/>
                </a:tc>
              </a:tr>
              <a:tr h="274999">
                <a:tc>
                  <a:txBody>
                    <a:bodyPr/>
                    <a:lstStyle/>
                    <a:p>
                      <a:r>
                        <a:rPr lang="en-US" sz="1200" b="1" dirty="0" smtClean="0"/>
                        <a:t>Dutch</a:t>
                      </a:r>
                      <a:endParaRPr lang="en-US" sz="1200" b="1" dirty="0"/>
                    </a:p>
                  </a:txBody>
                  <a:tcPr/>
                </a:tc>
                <a:tc>
                  <a:txBody>
                    <a:bodyPr/>
                    <a:lstStyle/>
                    <a:p>
                      <a:endParaRPr lang="en-US" sz="1200" dirty="0"/>
                    </a:p>
                  </a:txBody>
                  <a:tcPr marL="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200" b="1" dirty="0" smtClean="0"/>
                        <a:t>German</a:t>
                      </a:r>
                      <a:endParaRPr lang="en-US" sz="1200" b="1" dirty="0" smtClean="0">
                        <a:solidFill>
                          <a:schemeClr val="tx1"/>
                        </a:solidFill>
                      </a:endParaRPr>
                    </a:p>
                  </a:txBody>
                  <a:tcPr/>
                </a:tc>
                <a:tc>
                  <a:txBody>
                    <a:bodyPr/>
                    <a:lstStyle/>
                    <a:p>
                      <a:endParaRPr lang="en-US" sz="1200" b="1" dirty="0" smtClean="0">
                        <a:solidFill>
                          <a:schemeClr val="tx1"/>
                        </a:solidFill>
                      </a:endParaRPr>
                    </a:p>
                  </a:txBody>
                  <a:tcPr marL="0"/>
                </a:tc>
                <a:tc rowSpan="2">
                  <a:txBody>
                    <a:bodyPr/>
                    <a:lstStyle/>
                    <a:p>
                      <a:r>
                        <a:rPr lang="en-US" sz="1200" b="1" dirty="0" smtClean="0"/>
                        <a:t>Spanish</a:t>
                      </a:r>
                      <a:endParaRPr lang="en-US" sz="1200" b="1" dirty="0" smtClean="0">
                        <a:solidFill>
                          <a:schemeClr val="tx1"/>
                        </a:solidFill>
                      </a:endParaRPr>
                    </a:p>
                  </a:txBody>
                  <a:tcPr/>
                </a:tc>
                <a:tc rowSpan="2">
                  <a:txBody>
                    <a:bodyPr/>
                    <a:lstStyle/>
                    <a:p>
                      <a:r>
                        <a:rPr lang="en-US" sz="1200" dirty="0" smtClean="0"/>
                        <a:t>Mexico</a:t>
                      </a:r>
                    </a:p>
                    <a:p>
                      <a:r>
                        <a:rPr lang="en-US" sz="1200" dirty="0" smtClean="0"/>
                        <a:t>Spain*</a:t>
                      </a:r>
                      <a:endParaRPr lang="en-US" sz="1200" b="0" dirty="0" smtClean="0">
                        <a:solidFill>
                          <a:schemeClr val="tx1"/>
                        </a:solidFill>
                      </a:endParaRPr>
                    </a:p>
                  </a:txBody>
                  <a:tcPr marL="0"/>
                </a:tc>
              </a:tr>
              <a:tr h="274999">
                <a:tc rowSpan="3">
                  <a:txBody>
                    <a:bodyPr/>
                    <a:lstStyle/>
                    <a:p>
                      <a:r>
                        <a:rPr lang="en-US" sz="1200" b="1" dirty="0" smtClean="0"/>
                        <a:t>English</a:t>
                      </a:r>
                      <a:endParaRPr lang="en-US" sz="1200" b="1" dirty="0"/>
                    </a:p>
                  </a:txBody>
                  <a:tcPr/>
                </a:tc>
                <a:tc rowSpan="3">
                  <a:txBody>
                    <a:bodyPr/>
                    <a:lstStyle/>
                    <a:p>
                      <a:r>
                        <a:rPr lang="en-US" sz="1200" dirty="0" smtClean="0"/>
                        <a:t>Australia</a:t>
                      </a:r>
                      <a:endParaRPr lang="en-US" sz="1200" dirty="0"/>
                    </a:p>
                    <a:p>
                      <a:r>
                        <a:rPr lang="en-US" sz="1200" dirty="0" smtClean="0"/>
                        <a:t>Canada*</a:t>
                      </a:r>
                      <a:endParaRPr lang="en-US" sz="1200" dirty="0"/>
                    </a:p>
                    <a:p>
                      <a:pPr marL="0" marR="0" indent="0" algn="l" defTabSz="914363" rtl="0" eaLnBrk="1" fontAlgn="auto" latinLnBrk="0" hangingPunct="1">
                        <a:lnSpc>
                          <a:spcPct val="100000"/>
                        </a:lnSpc>
                        <a:spcBef>
                          <a:spcPts val="0"/>
                        </a:spcBef>
                        <a:spcAft>
                          <a:spcPts val="0"/>
                        </a:spcAft>
                        <a:buClrTx/>
                        <a:buSzTx/>
                        <a:buFontTx/>
                        <a:buNone/>
                        <a:tabLst/>
                        <a:defRPr/>
                      </a:pPr>
                      <a:r>
                        <a:rPr lang="en-US" sz="1200" dirty="0" smtClean="0"/>
                        <a:t>India*</a:t>
                      </a:r>
                      <a:endParaRPr lang="en-US" sz="1200" b="1" dirty="0" smtClean="0"/>
                    </a:p>
                  </a:txBody>
                  <a:tcPr marL="0"/>
                </a:tc>
                <a:tc>
                  <a:txBody>
                    <a:bodyPr/>
                    <a:lstStyle/>
                    <a:p>
                      <a:r>
                        <a:rPr lang="en-US" sz="1200" b="1" dirty="0" smtClean="0"/>
                        <a:t>Italian</a:t>
                      </a:r>
                      <a:endParaRPr lang="en-US" sz="1200" b="1" dirty="0" smtClean="0">
                        <a:solidFill>
                          <a:schemeClr val="tx1"/>
                        </a:solidFill>
                      </a:endParaRPr>
                    </a:p>
                  </a:txBody>
                  <a:tcPr/>
                </a:tc>
                <a:tc>
                  <a:txBody>
                    <a:bodyPr/>
                    <a:lstStyle/>
                    <a:p>
                      <a:endParaRPr lang="en-US" sz="1200" b="0" dirty="0" smtClean="0">
                        <a:solidFill>
                          <a:schemeClr val="tx1"/>
                        </a:solidFill>
                      </a:endParaRPr>
                    </a:p>
                  </a:txBody>
                  <a:tcPr marL="0"/>
                </a:tc>
                <a:tc vMerge="1">
                  <a:txBody>
                    <a:bodyPr/>
                    <a:lstStyle/>
                    <a:p>
                      <a:endParaRPr lang="en-US" sz="1200" b="1" dirty="0" smtClean="0">
                        <a:solidFill>
                          <a:schemeClr val="tx1"/>
                        </a:solidFill>
                      </a:endParaRPr>
                    </a:p>
                  </a:txBody>
                  <a:tcPr/>
                </a:tc>
                <a:tc vMerge="1">
                  <a:txBody>
                    <a:bodyPr/>
                    <a:lstStyle/>
                    <a:p>
                      <a:endParaRPr lang="en-US" sz="1200" b="0" dirty="0" smtClean="0">
                        <a:solidFill>
                          <a:schemeClr val="tx1"/>
                        </a:solidFill>
                      </a:endParaRPr>
                    </a:p>
                  </a:txBody>
                  <a:tcPr/>
                </a:tc>
              </a:tr>
              <a:tr h="274999">
                <a:tc vMerge="1">
                  <a:txBody>
                    <a:bodyPr/>
                    <a:lstStyle/>
                    <a:p>
                      <a:endParaRPr lang="en-US" sz="1200" b="1" dirty="0"/>
                    </a:p>
                  </a:txBody>
                  <a:tcPr/>
                </a:tc>
                <a:tc vMerge="1">
                  <a:txBody>
                    <a:bodyPr/>
                    <a:lstStyle/>
                    <a:p>
                      <a:endParaRPr lang="en-US" sz="1200" dirty="0"/>
                    </a:p>
                  </a:txBody>
                  <a:tcPr/>
                </a:tc>
                <a:tc>
                  <a:txBody>
                    <a:bodyPr/>
                    <a:lstStyle/>
                    <a:p>
                      <a:r>
                        <a:rPr lang="en-US" sz="1200" b="1" dirty="0" smtClean="0"/>
                        <a:t>Japanese</a:t>
                      </a:r>
                      <a:endParaRPr lang="en-US" sz="1200" b="1" dirty="0" smtClean="0">
                        <a:solidFill>
                          <a:schemeClr val="tx1"/>
                        </a:solidFill>
                      </a:endParaRPr>
                    </a:p>
                  </a:txBody>
                  <a:tcPr/>
                </a:tc>
                <a:tc>
                  <a:txBody>
                    <a:bodyPr/>
                    <a:lstStyle/>
                    <a:p>
                      <a:endParaRPr lang="en-US" sz="1200" b="1" dirty="0" smtClean="0">
                        <a:solidFill>
                          <a:schemeClr val="tx1"/>
                        </a:solidFill>
                      </a:endParaRPr>
                    </a:p>
                  </a:txBody>
                  <a:tcPr marL="0"/>
                </a:tc>
                <a:tc>
                  <a:txBody>
                    <a:bodyPr/>
                    <a:lstStyle/>
                    <a:p>
                      <a:r>
                        <a:rPr lang="en-US" sz="1200" b="1" dirty="0" smtClean="0"/>
                        <a:t>Swedish</a:t>
                      </a:r>
                      <a:endParaRPr lang="en-US" sz="1200" b="1" dirty="0" smtClean="0">
                        <a:solidFill>
                          <a:schemeClr val="tx1"/>
                        </a:solidFill>
                      </a:endParaRPr>
                    </a:p>
                  </a:txBody>
                  <a:tcPr/>
                </a:tc>
                <a:tc>
                  <a:txBody>
                    <a:bodyPr/>
                    <a:lstStyle/>
                    <a:p>
                      <a:endParaRPr lang="en-US" sz="1200" b="1" dirty="0" smtClean="0">
                        <a:solidFill>
                          <a:schemeClr val="tx1"/>
                        </a:solidFill>
                      </a:endParaRPr>
                    </a:p>
                  </a:txBody>
                  <a:tcPr marL="0"/>
                </a:tc>
              </a:tr>
              <a:tr h="305328">
                <a:tc vMerge="1">
                  <a:txBody>
                    <a:bodyPr/>
                    <a:lstStyle/>
                    <a:p>
                      <a:endParaRPr lang="en-US" sz="1200" b="1" dirty="0"/>
                    </a:p>
                  </a:txBody>
                  <a:tcPr/>
                </a:tc>
                <a:tc vMerge="1">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1200" b="1" dirty="0" smtClean="0"/>
                    </a:p>
                  </a:txBody>
                  <a:tcPr/>
                </a:tc>
                <a:tc>
                  <a:txBody>
                    <a:bodyPr/>
                    <a:lstStyle/>
                    <a:p>
                      <a:r>
                        <a:rPr lang="en-US" sz="1200" b="1" dirty="0" smtClean="0"/>
                        <a:t>Korean</a:t>
                      </a:r>
                      <a:endParaRPr lang="en-US" sz="1200" b="1" dirty="0" smtClean="0">
                        <a:solidFill>
                          <a:schemeClr val="tx1"/>
                        </a:solidFill>
                      </a:endParaRPr>
                    </a:p>
                  </a:txBody>
                  <a:tcPr/>
                </a:tc>
                <a:tc>
                  <a:txBody>
                    <a:bodyPr/>
                    <a:lstStyle/>
                    <a:p>
                      <a:endParaRPr lang="en-US" sz="1200" b="1" dirty="0" smtClean="0">
                        <a:solidFill>
                          <a:schemeClr val="tx1"/>
                        </a:solidFill>
                      </a:endParaRPr>
                    </a:p>
                  </a:txBody>
                  <a:tcPr marL="0"/>
                </a:tc>
                <a:tc>
                  <a:txBody>
                    <a:bodyPr/>
                    <a:lstStyle/>
                    <a:p>
                      <a:endParaRPr lang="en-US" sz="1200" b="1" dirty="0" smtClean="0">
                        <a:solidFill>
                          <a:schemeClr val="tx1"/>
                        </a:solidFill>
                      </a:endParaRPr>
                    </a:p>
                  </a:txBody>
                  <a:tcPr/>
                </a:tc>
                <a:tc>
                  <a:txBody>
                    <a:bodyPr/>
                    <a:lstStyle/>
                    <a:p>
                      <a:endParaRPr lang="en-US" sz="1200" b="1" dirty="0" smtClean="0">
                        <a:solidFill>
                          <a:schemeClr val="tx1"/>
                        </a:solidFill>
                      </a:endParaRPr>
                    </a:p>
                  </a:txBody>
                  <a:tcPr marL="0"/>
                </a:tc>
              </a:tr>
            </a:tbl>
          </a:graphicData>
        </a:graphic>
      </p:graphicFrame>
      <p:sp>
        <p:nvSpPr>
          <p:cNvPr id="5" name="TextBox 4"/>
          <p:cNvSpPr txBox="1"/>
          <p:nvPr/>
        </p:nvSpPr>
        <p:spPr>
          <a:xfrm>
            <a:off x="6518290" y="6478772"/>
            <a:ext cx="2508751" cy="307777"/>
          </a:xfrm>
          <a:prstGeom prst="rect">
            <a:avLst/>
          </a:prstGeom>
          <a:noFill/>
        </p:spPr>
        <p:txBody>
          <a:bodyPr wrap="square" rtlCol="0">
            <a:spAutoFit/>
          </a:bodyPr>
          <a:lstStyle/>
          <a:p>
            <a:r>
              <a:rPr lang="en-US" sz="1400" dirty="0" smtClean="0">
                <a:solidFill>
                  <a:schemeClr val="bg2">
                    <a:lumMod val="90000"/>
                  </a:schemeClr>
                </a:solidFill>
              </a:rPr>
              <a:t>* New in Exchange UM 2010</a:t>
            </a:r>
            <a:endParaRPr lang="en-US" sz="1400" dirty="0">
              <a:solidFill>
                <a:schemeClr val="bg2">
                  <a:lumMod val="90000"/>
                </a:schemeClr>
              </a:solidFill>
            </a:endParaRPr>
          </a:p>
        </p:txBody>
      </p:sp>
      <p:sp>
        <p:nvSpPr>
          <p:cNvPr id="6" name="Oval Callout 5"/>
          <p:cNvSpPr/>
          <p:nvPr/>
        </p:nvSpPr>
        <p:spPr bwMode="auto">
          <a:xfrm>
            <a:off x="3753015" y="2250219"/>
            <a:ext cx="2345635" cy="890546"/>
          </a:xfrm>
          <a:prstGeom prst="wedgeEllipseCallout">
            <a:avLst>
              <a:gd name="adj1" fmla="val -49647"/>
              <a:gd name="adj2" fmla="val 79361"/>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“Calendar for today”</a:t>
            </a:r>
          </a:p>
        </p:txBody>
      </p:sp>
      <p:sp>
        <p:nvSpPr>
          <p:cNvPr id="7" name="Oval Callout 6"/>
          <p:cNvSpPr/>
          <p:nvPr/>
        </p:nvSpPr>
        <p:spPr bwMode="auto">
          <a:xfrm>
            <a:off x="3753014" y="3275937"/>
            <a:ext cx="2345635" cy="1097280"/>
          </a:xfrm>
          <a:prstGeom prst="wedgeEllipseCallout">
            <a:avLst>
              <a:gd name="adj1" fmla="val -51681"/>
              <a:gd name="adj2" fmla="val 55254"/>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“Agenda pour </a:t>
            </a:r>
            <a:r>
              <a:rPr lang="en-US" sz="2000" dirty="0" err="1" smtClean="0">
                <a:solidFill>
                  <a:srgbClr val="FFFFFF"/>
                </a:solidFill>
                <a:effectLst>
                  <a:outerShdw blurRad="38100" dist="38100" dir="2700000" algn="tl">
                    <a:srgbClr val="000000">
                      <a:alpha val="43137"/>
                    </a:srgbClr>
                  </a:outerShdw>
                </a:effectLst>
                <a:latin typeface="Calibri" pitchFamily="34" charset="0"/>
              </a:rPr>
              <a:t>aujourd’hui</a:t>
            </a:r>
            <a:r>
              <a:rPr lang="en-US" sz="2000" dirty="0" smtClean="0">
                <a:solidFill>
                  <a:srgbClr val="FFFFFF"/>
                </a:solidFill>
                <a:effectLst>
                  <a:outerShdw blurRad="38100" dist="38100" dir="2700000" algn="tl">
                    <a:srgbClr val="000000">
                      <a:alpha val="43137"/>
                    </a:srgbClr>
                  </a:outerShdw>
                </a:effectLst>
                <a:latin typeface="Calibri" pitchFamily="34" charset="0"/>
              </a:rPr>
              <a:t>”</a:t>
            </a:r>
          </a:p>
        </p:txBody>
      </p:sp>
      <p:sp>
        <p:nvSpPr>
          <p:cNvPr id="8" name="Oval Callout 7"/>
          <p:cNvSpPr/>
          <p:nvPr/>
        </p:nvSpPr>
        <p:spPr bwMode="auto">
          <a:xfrm>
            <a:off x="3641696" y="4969565"/>
            <a:ext cx="2345635" cy="1097280"/>
          </a:xfrm>
          <a:prstGeom prst="wedgeEllipseCallout">
            <a:avLst>
              <a:gd name="adj1" fmla="val -43207"/>
              <a:gd name="adj2" fmla="val -55615"/>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a:t>
            </a:r>
            <a:r>
              <a:rPr lang="en-US" sz="2000" dirty="0" err="1" smtClean="0">
                <a:solidFill>
                  <a:srgbClr val="FFFFFF"/>
                </a:solidFill>
                <a:effectLst>
                  <a:outerShdw blurRad="38100" dist="38100" dir="2700000" algn="tl">
                    <a:srgbClr val="000000">
                      <a:alpha val="43137"/>
                    </a:srgbClr>
                  </a:outerShdw>
                </a:effectLst>
                <a:latin typeface="Calibri" pitchFamily="34" charset="0"/>
              </a:rPr>
              <a:t>Kalender</a:t>
            </a:r>
            <a:r>
              <a:rPr lang="en-US" sz="2000" dirty="0" smtClean="0">
                <a:solidFill>
                  <a:srgbClr val="FFFFFF"/>
                </a:solidFill>
                <a:effectLst>
                  <a:outerShdw blurRad="38100" dist="38100" dir="2700000" algn="tl">
                    <a:srgbClr val="000000">
                      <a:alpha val="43137"/>
                    </a:srgbClr>
                  </a:outerShdw>
                </a:effectLst>
                <a:latin typeface="Calibri" pitchFamily="34" charset="0"/>
              </a:rPr>
              <a:t> </a:t>
            </a:r>
            <a:r>
              <a:rPr lang="en-US" sz="2000" dirty="0" err="1" smtClean="0">
                <a:solidFill>
                  <a:srgbClr val="FFFFFF"/>
                </a:solidFill>
                <a:effectLst>
                  <a:outerShdw blurRad="38100" dist="38100" dir="2700000" algn="tl">
                    <a:srgbClr val="000000">
                      <a:alpha val="43137"/>
                    </a:srgbClr>
                  </a:outerShdw>
                </a:effectLst>
                <a:latin typeface="Calibri" pitchFamily="34" charset="0"/>
              </a:rPr>
              <a:t>für</a:t>
            </a:r>
            <a:r>
              <a:rPr lang="en-US" sz="2000" dirty="0" smtClean="0">
                <a:solidFill>
                  <a:srgbClr val="FFFFFF"/>
                </a:solidFill>
                <a:effectLst>
                  <a:outerShdw blurRad="38100" dist="38100" dir="2700000" algn="tl">
                    <a:srgbClr val="000000">
                      <a:alpha val="43137"/>
                    </a:srgbClr>
                  </a:outerShdw>
                </a:effectLst>
                <a:latin typeface="Calibri" pitchFamily="34" charset="0"/>
              </a:rPr>
              <a:t> </a:t>
            </a:r>
            <a:r>
              <a:rPr lang="en-US" sz="2000" dirty="0" err="1" smtClean="0">
                <a:solidFill>
                  <a:srgbClr val="FFFFFF"/>
                </a:solidFill>
                <a:effectLst>
                  <a:outerShdw blurRad="38100" dist="38100" dir="2700000" algn="tl">
                    <a:srgbClr val="000000">
                      <a:alpha val="43137"/>
                    </a:srgbClr>
                  </a:outerShdw>
                </a:effectLst>
                <a:latin typeface="Calibri" pitchFamily="34" charset="0"/>
              </a:rPr>
              <a:t>heute</a:t>
            </a:r>
            <a:r>
              <a:rPr lang="en-US" sz="2000" dirty="0" smtClean="0">
                <a:solidFill>
                  <a:srgbClr val="FFFFFF"/>
                </a:solidFill>
                <a:effectLst>
                  <a:outerShdw blurRad="38100" dist="38100" dir="2700000" algn="tl">
                    <a:srgbClr val="000000">
                      <a:alpha val="43137"/>
                    </a:srgbClr>
                  </a:outerShdw>
                </a:effectLst>
                <a:latin typeface="Calibri" pitchFamily="34" charset="0"/>
              </a:rPr>
              <a:t>”</a:t>
            </a:r>
          </a:p>
        </p:txBody>
      </p:sp>
      <p:sp>
        <p:nvSpPr>
          <p:cNvPr id="9" name="Oval Callout 8"/>
          <p:cNvSpPr/>
          <p:nvPr/>
        </p:nvSpPr>
        <p:spPr bwMode="auto">
          <a:xfrm>
            <a:off x="6446840" y="3586039"/>
            <a:ext cx="2345635" cy="890546"/>
          </a:xfrm>
          <a:prstGeom prst="wedgeEllipseCallout">
            <a:avLst>
              <a:gd name="adj1" fmla="val -19816"/>
              <a:gd name="adj2" fmla="val 84718"/>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a:t>
            </a:r>
            <a:r>
              <a:rPr lang="en-US" sz="2000" dirty="0" err="1" smtClean="0">
                <a:solidFill>
                  <a:srgbClr val="FFFFFF"/>
                </a:solidFill>
                <a:effectLst>
                  <a:outerShdw blurRad="38100" dist="38100" dir="2700000" algn="tl">
                    <a:srgbClr val="000000">
                      <a:alpha val="43137"/>
                    </a:srgbClr>
                  </a:outerShdw>
                </a:effectLst>
                <a:latin typeface="Calibri" pitchFamily="34" charset="0"/>
              </a:rPr>
              <a:t>Calendario</a:t>
            </a:r>
            <a:r>
              <a:rPr lang="en-US" sz="2000" dirty="0" smtClean="0">
                <a:solidFill>
                  <a:srgbClr val="FFFFFF"/>
                </a:solidFill>
                <a:effectLst>
                  <a:outerShdw blurRad="38100" dist="38100" dir="2700000" algn="tl">
                    <a:srgbClr val="000000">
                      <a:alpha val="43137"/>
                    </a:srgbClr>
                  </a:outerShdw>
                </a:effectLst>
                <a:latin typeface="Calibri" pitchFamily="34" charset="0"/>
              </a:rPr>
              <a:t> </a:t>
            </a:r>
            <a:r>
              <a:rPr lang="en-US" sz="2000" dirty="0" err="1" smtClean="0">
                <a:solidFill>
                  <a:srgbClr val="FFFFFF"/>
                </a:solidFill>
                <a:effectLst>
                  <a:outerShdw blurRad="38100" dist="38100" dir="2700000" algn="tl">
                    <a:srgbClr val="000000">
                      <a:alpha val="43137"/>
                    </a:srgbClr>
                  </a:outerShdw>
                </a:effectLst>
                <a:latin typeface="Calibri" pitchFamily="34" charset="0"/>
              </a:rPr>
              <a:t>para</a:t>
            </a:r>
            <a:r>
              <a:rPr lang="en-US" sz="2000" dirty="0" smtClean="0">
                <a:solidFill>
                  <a:srgbClr val="FFFFFF"/>
                </a:solidFill>
                <a:effectLst>
                  <a:outerShdw blurRad="38100" dist="38100" dir="2700000" algn="tl">
                    <a:srgbClr val="000000">
                      <a:alpha val="43137"/>
                    </a:srgbClr>
                  </a:outerShdw>
                </a:effectLst>
                <a:latin typeface="Calibri" pitchFamily="34" charset="0"/>
              </a:rPr>
              <a:t> hoy”</a:t>
            </a:r>
          </a:p>
        </p:txBody>
      </p:sp>
    </p:spTree>
    <p:extLst>
      <p:ext uri="{BB962C8B-B14F-4D97-AF65-F5344CB8AC3E}">
        <p14:creationId xmlns:p14="http://schemas.microsoft.com/office/powerpoint/2010/main" xmlns="" val="16358702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3" end="3"/>
                                            </p:txEl>
                                          </p:spTgt>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in Exchange 2010 UM</a:t>
            </a:r>
            <a:endParaRPr lang="en-US" dirty="0"/>
          </a:p>
        </p:txBody>
      </p:sp>
      <p:sp>
        <p:nvSpPr>
          <p:cNvPr id="3" name="Text Placeholder 2"/>
          <p:cNvSpPr>
            <a:spLocks noGrp="1"/>
          </p:cNvSpPr>
          <p:nvPr>
            <p:ph type="body" sz="quarter" idx="10"/>
          </p:nvPr>
        </p:nvSpPr>
        <p:spPr>
          <a:xfrm>
            <a:off x="381000" y="1068652"/>
            <a:ext cx="8382000" cy="2210862"/>
          </a:xfrm>
        </p:spPr>
        <p:txBody>
          <a:bodyPr/>
          <a:lstStyle/>
          <a:p>
            <a:r>
              <a:rPr lang="en-US" dirty="0" smtClean="0"/>
              <a:t>Voice Mail Preview</a:t>
            </a:r>
          </a:p>
          <a:p>
            <a:r>
              <a:rPr lang="en-US" dirty="0" smtClean="0"/>
              <a:t>Call Answering Rules</a:t>
            </a:r>
          </a:p>
          <a:p>
            <a:r>
              <a:rPr lang="en-US" dirty="0" smtClean="0"/>
              <a:t>Message Waiting Indicator</a:t>
            </a:r>
          </a:p>
          <a:p>
            <a:r>
              <a:rPr lang="en-US" dirty="0" smtClean="0"/>
              <a:t>Protected Voice Mail</a:t>
            </a:r>
          </a:p>
          <a:p>
            <a:r>
              <a:rPr lang="en-US" dirty="0" smtClean="0"/>
              <a:t>Other Features</a:t>
            </a:r>
          </a:p>
          <a:p>
            <a:pPr lvl="1"/>
            <a:r>
              <a:rPr lang="en-US" sz="2400" dirty="0"/>
              <a:t>Fax Partner Program</a:t>
            </a:r>
          </a:p>
          <a:p>
            <a:pPr lvl="1"/>
            <a:r>
              <a:rPr lang="en-US" sz="2400" dirty="0" smtClean="0"/>
              <a:t>New Audio Codecs</a:t>
            </a:r>
          </a:p>
          <a:p>
            <a:pPr lvl="1"/>
            <a:r>
              <a:rPr lang="en-US" sz="2400" dirty="0"/>
              <a:t>Improvements to Caller ID </a:t>
            </a:r>
            <a:r>
              <a:rPr lang="en-US" sz="2400" dirty="0" smtClean="0"/>
              <a:t>Lookup</a:t>
            </a:r>
          </a:p>
          <a:p>
            <a:pPr lvl="1"/>
            <a:r>
              <a:rPr lang="en-US" sz="2400" dirty="0" smtClean="0"/>
              <a:t>Improvements to Certificate Management</a:t>
            </a:r>
          </a:p>
          <a:p>
            <a:pPr lvl="1"/>
            <a:r>
              <a:rPr lang="en-US" sz="2400" dirty="0" smtClean="0"/>
              <a:t>Support for Personal Distribution Lists</a:t>
            </a:r>
          </a:p>
          <a:p>
            <a:pPr lvl="1"/>
            <a:endParaRPr lang="en-US" dirty="0"/>
          </a:p>
        </p:txBody>
      </p:sp>
    </p:spTree>
    <p:extLst>
      <p:ext uri="{BB962C8B-B14F-4D97-AF65-F5344CB8AC3E}">
        <p14:creationId xmlns:p14="http://schemas.microsoft.com/office/powerpoint/2010/main" xmlns="" val="2731478615"/>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90"/>
            <a:ext cx="8382000" cy="1163395"/>
          </a:xfrm>
        </p:spPr>
        <p:txBody>
          <a:bodyPr/>
          <a:lstStyle/>
          <a:p>
            <a:r>
              <a:rPr lang="en-US" dirty="0" smtClean="0"/>
              <a:t>Voice Mail Preview: 1/3</a:t>
            </a:r>
            <a:br>
              <a:rPr lang="en-US" dirty="0" smtClean="0"/>
            </a:br>
            <a:r>
              <a:rPr sz="3600" dirty="0" smtClean="0">
                <a:solidFill>
                  <a:schemeClr val="tx2"/>
                </a:solidFill>
              </a:rPr>
              <a:t>Process voice messages, visually</a:t>
            </a:r>
            <a:endParaRPr lang="en-US" dirty="0">
              <a:solidFill>
                <a:schemeClr val="tx2"/>
              </a:solidFill>
            </a:endParaRPr>
          </a:p>
        </p:txBody>
      </p:sp>
      <p:sp>
        <p:nvSpPr>
          <p:cNvPr id="3" name="Text Placeholder 2"/>
          <p:cNvSpPr>
            <a:spLocks noGrp="1"/>
          </p:cNvSpPr>
          <p:nvPr>
            <p:ph type="body" sz="quarter" idx="10"/>
          </p:nvPr>
        </p:nvSpPr>
        <p:spPr>
          <a:xfrm>
            <a:off x="381000" y="1600200"/>
            <a:ext cx="8382000" cy="2474524"/>
          </a:xfrm>
        </p:spPr>
        <p:txBody>
          <a:bodyPr/>
          <a:lstStyle/>
          <a:p>
            <a:r>
              <a:rPr lang="en-US" dirty="0" smtClean="0"/>
              <a:t>Automatic speech recognition for voice mail</a:t>
            </a:r>
          </a:p>
          <a:p>
            <a:pPr lvl="1"/>
            <a:r>
              <a:rPr lang="en-US" dirty="0" smtClean="0"/>
              <a:t>Text on delivery</a:t>
            </a:r>
          </a:p>
          <a:p>
            <a:pPr lvl="1"/>
            <a:r>
              <a:rPr lang="en-US" dirty="0" smtClean="0"/>
              <a:t>Feature mark-up</a:t>
            </a:r>
          </a:p>
          <a:p>
            <a:r>
              <a:rPr lang="en-US" dirty="0" smtClean="0"/>
              <a:t>Searchable</a:t>
            </a:r>
          </a:p>
          <a:p>
            <a:endParaRPr lang="en-US" dirty="0" smtClean="0"/>
          </a:p>
        </p:txBody>
      </p:sp>
      <p:grpSp>
        <p:nvGrpSpPr>
          <p:cNvPr id="11" name="Group 10"/>
          <p:cNvGrpSpPr/>
          <p:nvPr/>
        </p:nvGrpSpPr>
        <p:grpSpPr>
          <a:xfrm>
            <a:off x="1977390" y="2209802"/>
            <a:ext cx="7303770" cy="3634500"/>
            <a:chOff x="1977390" y="2209802"/>
            <a:chExt cx="7303770" cy="3634500"/>
          </a:xfrm>
        </p:grpSpPr>
        <p:pic>
          <p:nvPicPr>
            <p:cNvPr id="4" name="Picture 3"/>
            <p:cNvPicPr>
              <a:picLocks noChangeAspect="1" noChangeArrowheads="1"/>
            </p:cNvPicPr>
            <p:nvPr/>
          </p:nvPicPr>
          <p:blipFill>
            <a:blip r:embed="rId3" cstate="print"/>
            <a:srcRect/>
            <a:stretch>
              <a:fillRect/>
            </a:stretch>
          </p:blipFill>
          <p:spPr bwMode="auto">
            <a:xfrm>
              <a:off x="4038600" y="2209802"/>
              <a:ext cx="3563139" cy="3228192"/>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
          <p:nvSpPr>
            <p:cNvPr id="5" name="TextBox 4"/>
            <p:cNvSpPr txBox="1"/>
            <p:nvPr/>
          </p:nvSpPr>
          <p:spPr>
            <a:xfrm>
              <a:off x="7688580" y="2735580"/>
              <a:ext cx="1272540" cy="1200329"/>
            </a:xfrm>
            <a:prstGeom prst="rect">
              <a:avLst/>
            </a:prstGeom>
            <a:noFill/>
            <a:effectLst>
              <a:outerShdw blurRad="50800" dist="38100" dir="2700000" algn="tl" rotWithShape="0">
                <a:prstClr val="black">
                  <a:alpha val="40000"/>
                </a:prstClr>
              </a:outerShdw>
            </a:effectLst>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dirty="0" smtClean="0">
                  <a:solidFill>
                    <a:schemeClr val="accent5"/>
                  </a:solidFill>
                  <a:effectLst>
                    <a:glow rad="101600">
                      <a:schemeClr val="bg1">
                        <a:lumMod val="95000"/>
                        <a:lumOff val="5000"/>
                        <a:alpha val="60000"/>
                      </a:schemeClr>
                    </a:glow>
                  </a:effectLst>
                </a:rPr>
                <a:t>Audio Playback (click text to position)</a:t>
              </a:r>
              <a:endParaRPr lang="en-US" dirty="0">
                <a:solidFill>
                  <a:schemeClr val="accent5"/>
                </a:solidFill>
                <a:effectLst>
                  <a:glow rad="101600">
                    <a:schemeClr val="bg1">
                      <a:lumMod val="95000"/>
                      <a:lumOff val="5000"/>
                      <a:alpha val="60000"/>
                    </a:schemeClr>
                  </a:glow>
                </a:effectLst>
              </a:endParaRPr>
            </a:p>
          </p:txBody>
        </p:sp>
        <p:cxnSp>
          <p:nvCxnSpPr>
            <p:cNvPr id="6" name="Straight Arrow Connector 5"/>
            <p:cNvCxnSpPr>
              <a:endCxn id="5" idx="1"/>
            </p:cNvCxnSpPr>
            <p:nvPr/>
          </p:nvCxnSpPr>
          <p:spPr>
            <a:xfrm>
              <a:off x="5315143" y="3276600"/>
              <a:ext cx="2373437" cy="59145"/>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7" name="TextBox 10"/>
            <p:cNvSpPr txBox="1"/>
            <p:nvPr/>
          </p:nvSpPr>
          <p:spPr>
            <a:xfrm>
              <a:off x="1977390" y="4495802"/>
              <a:ext cx="2057400" cy="584775"/>
            </a:xfrm>
            <a:prstGeom prst="rect">
              <a:avLst/>
            </a:prstGeom>
            <a:noFill/>
            <a:effectLst>
              <a:outerShdw blurRad="50800" dist="38100" dir="2700000" algn="tl" rotWithShape="0">
                <a:prstClr val="black">
                  <a:alpha val="40000"/>
                </a:prstClr>
              </a:outerShdw>
            </a:effectLst>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r"/>
              <a:r>
                <a:rPr lang="en-US" sz="1600" dirty="0" smtClean="0">
                  <a:solidFill>
                    <a:schemeClr val="accent5"/>
                  </a:solidFill>
                  <a:effectLst>
                    <a:glow rad="101600">
                      <a:schemeClr val="bg1">
                        <a:lumMod val="95000"/>
                        <a:lumOff val="5000"/>
                        <a:alpha val="60000"/>
                      </a:schemeClr>
                    </a:glow>
                  </a:effectLst>
                </a:rPr>
                <a:t>Text Preview</a:t>
              </a:r>
              <a:br>
                <a:rPr lang="en-US" sz="1600" dirty="0" smtClean="0">
                  <a:solidFill>
                    <a:schemeClr val="accent5"/>
                  </a:solidFill>
                  <a:effectLst>
                    <a:glow rad="101600">
                      <a:schemeClr val="bg1">
                        <a:lumMod val="95000"/>
                        <a:lumOff val="5000"/>
                        <a:alpha val="60000"/>
                      </a:schemeClr>
                    </a:glow>
                  </a:effectLst>
                </a:rPr>
              </a:br>
              <a:r>
                <a:rPr lang="en-US" sz="1600" dirty="0" smtClean="0">
                  <a:solidFill>
                    <a:schemeClr val="accent5"/>
                  </a:solidFill>
                  <a:effectLst>
                    <a:glow rad="101600">
                      <a:schemeClr val="bg1">
                        <a:lumMod val="95000"/>
                        <a:lumOff val="5000"/>
                        <a:alpha val="60000"/>
                      </a:schemeClr>
                    </a:glow>
                  </a:effectLst>
                </a:rPr>
                <a:t>of Voice Mail</a:t>
              </a:r>
              <a:endParaRPr lang="en-US" sz="1600" dirty="0">
                <a:solidFill>
                  <a:schemeClr val="accent5"/>
                </a:solidFill>
                <a:effectLst>
                  <a:glow rad="101600">
                    <a:schemeClr val="bg1">
                      <a:lumMod val="95000"/>
                      <a:lumOff val="5000"/>
                      <a:alpha val="60000"/>
                    </a:schemeClr>
                  </a:glow>
                </a:effectLst>
              </a:endParaRPr>
            </a:p>
          </p:txBody>
        </p:sp>
        <p:cxnSp>
          <p:nvCxnSpPr>
            <p:cNvPr id="8" name="Straight Arrow Connector 7"/>
            <p:cNvCxnSpPr/>
            <p:nvPr/>
          </p:nvCxnSpPr>
          <p:spPr>
            <a:xfrm rot="5400000">
              <a:off x="3592800" y="3775740"/>
              <a:ext cx="792480" cy="708600"/>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9" name="TextBox 13"/>
            <p:cNvSpPr txBox="1"/>
            <p:nvPr/>
          </p:nvSpPr>
          <p:spPr>
            <a:xfrm>
              <a:off x="7635686" y="4594860"/>
              <a:ext cx="1645474" cy="646331"/>
            </a:xfrm>
            <a:prstGeom prst="rect">
              <a:avLst/>
            </a:prstGeom>
            <a:noFill/>
            <a:effectLst>
              <a:outerShdw blurRad="50800" dist="38100" dir="2700000" algn="tl" rotWithShape="0">
                <a:prstClr val="black">
                  <a:alpha val="40000"/>
                </a:prstClr>
              </a:outerShdw>
            </a:effectLst>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dirty="0" smtClean="0">
                  <a:solidFill>
                    <a:schemeClr val="accent5"/>
                  </a:solidFill>
                  <a:effectLst>
                    <a:glow rad="101600">
                      <a:schemeClr val="bg1">
                        <a:lumMod val="95000"/>
                        <a:lumOff val="5000"/>
                        <a:alpha val="60000"/>
                      </a:schemeClr>
                    </a:glow>
                  </a:effectLst>
                </a:rPr>
                <a:t>Contextual Actions</a:t>
              </a:r>
              <a:endParaRPr lang="en-US" dirty="0">
                <a:solidFill>
                  <a:schemeClr val="accent5"/>
                </a:solidFill>
                <a:effectLst>
                  <a:glow rad="101600">
                    <a:schemeClr val="bg1">
                      <a:lumMod val="95000"/>
                      <a:lumOff val="5000"/>
                      <a:alpha val="60000"/>
                    </a:schemeClr>
                  </a:glow>
                </a:effectLst>
              </a:endParaRPr>
            </a:p>
          </p:txBody>
        </p:sp>
        <p:cxnSp>
          <p:nvCxnSpPr>
            <p:cNvPr id="10" name="Straight Arrow Connector 9"/>
            <p:cNvCxnSpPr/>
            <p:nvPr/>
          </p:nvCxnSpPr>
          <p:spPr>
            <a:xfrm>
              <a:off x="5234940" y="4160520"/>
              <a:ext cx="2457450" cy="697230"/>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4446270" y="5474970"/>
              <a:ext cx="2903220" cy="369332"/>
            </a:xfrm>
            <a:prstGeom prst="rect">
              <a:avLst/>
            </a:prstGeom>
            <a:noFill/>
          </p:spPr>
          <p:txBody>
            <a:bodyPr wrap="square" rtlCol="0">
              <a:spAutoFit/>
            </a:bodyPr>
            <a:lstStyle/>
            <a:p>
              <a:r>
                <a:rPr lang="en-US" dirty="0" smtClean="0"/>
                <a:t>Outlook 2010 (UI prototype)</a:t>
              </a:r>
              <a:endParaRPr lang="en-US" dirty="0"/>
            </a:p>
          </p:txBody>
        </p:sp>
      </p:grpSp>
    </p:spTree>
    <p:extLst>
      <p:ext uri="{BB962C8B-B14F-4D97-AF65-F5344CB8AC3E}">
        <p14:creationId xmlns:p14="http://schemas.microsoft.com/office/powerpoint/2010/main" xmlns="" val="194635881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90"/>
            <a:ext cx="8382000" cy="1329595"/>
          </a:xfrm>
        </p:spPr>
        <p:txBody>
          <a:bodyPr/>
          <a:lstStyle/>
          <a:p>
            <a:r>
              <a:rPr lang="en-US" dirty="0" smtClean="0"/>
              <a:t>Voice Mail Preview: 2/3</a:t>
            </a:r>
            <a:br>
              <a:rPr lang="en-US" dirty="0" smtClean="0"/>
            </a:br>
            <a:endParaRPr lang="en-US" dirty="0">
              <a:solidFill>
                <a:schemeClr val="tx2"/>
              </a:solidFill>
            </a:endParaRPr>
          </a:p>
        </p:txBody>
      </p:sp>
      <p:sp>
        <p:nvSpPr>
          <p:cNvPr id="3" name="Text Placeholder 2"/>
          <p:cNvSpPr>
            <a:spLocks noGrp="1"/>
          </p:cNvSpPr>
          <p:nvPr>
            <p:ph type="body" sz="quarter" idx="10"/>
          </p:nvPr>
        </p:nvSpPr>
        <p:spPr>
          <a:xfrm>
            <a:off x="381001" y="1034879"/>
            <a:ext cx="8534400" cy="3219343"/>
          </a:xfrm>
        </p:spPr>
        <p:txBody>
          <a:bodyPr/>
          <a:lstStyle/>
          <a:p>
            <a:r>
              <a:rPr lang="en-US" dirty="0" smtClean="0"/>
              <a:t>Available in 6 UM language packs after RTM</a:t>
            </a:r>
          </a:p>
          <a:p>
            <a:pPr lvl="1"/>
            <a:r>
              <a:rPr lang="en-US" dirty="0" smtClean="0"/>
              <a:t>en-CA, en-US, </a:t>
            </a:r>
            <a:r>
              <a:rPr lang="en-US" dirty="0" err="1" smtClean="0"/>
              <a:t>fr</a:t>
            </a:r>
            <a:r>
              <a:rPr lang="en-US" dirty="0" smtClean="0"/>
              <a:t>-FR, it-IT, </a:t>
            </a:r>
            <a:r>
              <a:rPr lang="en-US" dirty="0" err="1" smtClean="0"/>
              <a:t>pl</a:t>
            </a:r>
            <a:r>
              <a:rPr lang="en-US" dirty="0" smtClean="0"/>
              <a:t>-PL, </a:t>
            </a:r>
            <a:r>
              <a:rPr lang="en-US" dirty="0" err="1" smtClean="0"/>
              <a:t>pt</a:t>
            </a:r>
            <a:r>
              <a:rPr lang="en-US" dirty="0" smtClean="0"/>
              <a:t>-PT</a:t>
            </a:r>
          </a:p>
          <a:p>
            <a:r>
              <a:rPr lang="en-US" dirty="0" smtClean="0"/>
              <a:t>Preview</a:t>
            </a:r>
            <a:r>
              <a:rPr lang="en-US" dirty="0"/>
              <a:t>, not </a:t>
            </a:r>
            <a:r>
              <a:rPr lang="en-US" dirty="0" smtClean="0"/>
              <a:t>Dictation</a:t>
            </a:r>
          </a:p>
          <a:p>
            <a:pPr lvl="1"/>
            <a:r>
              <a:rPr lang="en-US" dirty="0" smtClean="0"/>
              <a:t>Lexicon is a model of typical voice mail content</a:t>
            </a:r>
          </a:p>
          <a:p>
            <a:pPr lvl="1"/>
            <a:r>
              <a:rPr lang="en-US" dirty="0" smtClean="0"/>
              <a:t>Augmented with user-specific information</a:t>
            </a:r>
            <a:endParaRPr lang="en-US" dirty="0"/>
          </a:p>
          <a:p>
            <a:r>
              <a:rPr lang="en-US" dirty="0" smtClean="0"/>
              <a:t>Controlled by UM Mailbox Policy</a:t>
            </a:r>
          </a:p>
          <a:p>
            <a:pPr lvl="1"/>
            <a:r>
              <a:rPr lang="en-US" i="1" dirty="0" err="1" smtClean="0"/>
              <a:t>AllowVoiceMailPreview</a:t>
            </a:r>
            <a:r>
              <a:rPr lang="en-US" dirty="0" smtClean="0"/>
              <a:t> property</a:t>
            </a:r>
          </a:p>
          <a:p>
            <a:r>
              <a:rPr lang="en-US" dirty="0" smtClean="0"/>
              <a:t>Uses Dial Plan default language</a:t>
            </a:r>
          </a:p>
          <a:p>
            <a:r>
              <a:rPr lang="en-US" dirty="0" smtClean="0"/>
              <a:t>Can be disabled by user</a:t>
            </a:r>
          </a:p>
        </p:txBody>
      </p:sp>
    </p:spTree>
    <p:extLst>
      <p:ext uri="{BB962C8B-B14F-4D97-AF65-F5344CB8AC3E}">
        <p14:creationId xmlns:p14="http://schemas.microsoft.com/office/powerpoint/2010/main" xmlns="" val="20264921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1" end="1"/>
                                            </p:txEl>
                                          </p:spTgt>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p:cNvGrpSpPr/>
          <p:nvPr/>
        </p:nvGrpSpPr>
        <p:grpSpPr>
          <a:xfrm>
            <a:off x="2374235" y="3996352"/>
            <a:ext cx="3336754" cy="1353689"/>
            <a:chOff x="2374235" y="4030578"/>
            <a:chExt cx="3336754" cy="1353689"/>
          </a:xfrm>
        </p:grpSpPr>
        <p:sp>
          <p:nvSpPr>
            <p:cNvPr id="27" name="Can 26"/>
            <p:cNvSpPr/>
            <p:nvPr/>
          </p:nvSpPr>
          <p:spPr bwMode="auto">
            <a:xfrm rot="16200000">
              <a:off x="3426999" y="2977814"/>
              <a:ext cx="1022683" cy="3128212"/>
            </a:xfrm>
            <a:prstGeom prst="can">
              <a:avLst/>
            </a:prstGeom>
            <a:gradFill>
              <a:gsLst>
                <a:gs pos="0">
                  <a:schemeClr val="accent2">
                    <a:shade val="15000"/>
                    <a:satMod val="180000"/>
                    <a:alpha val="25000"/>
                  </a:schemeClr>
                </a:gs>
                <a:gs pos="99000">
                  <a:schemeClr val="accent2">
                    <a:shade val="45000"/>
                    <a:satMod val="170000"/>
                    <a:alpha val="26000"/>
                  </a:schemeClr>
                </a:gs>
                <a:gs pos="99000">
                  <a:schemeClr val="accent2">
                    <a:tint val="99000"/>
                    <a:shade val="65000"/>
                    <a:satMod val="155000"/>
                  </a:schemeClr>
                </a:gs>
                <a:gs pos="100000">
                  <a:schemeClr val="accent2">
                    <a:tint val="95500"/>
                    <a:shade val="100000"/>
                    <a:satMod val="155000"/>
                  </a:schemeClr>
                </a:gs>
              </a:gsLs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8" name="TextBox 27"/>
            <p:cNvSpPr txBox="1"/>
            <p:nvPr/>
          </p:nvSpPr>
          <p:spPr>
            <a:xfrm>
              <a:off x="2454442" y="5107268"/>
              <a:ext cx="3256547" cy="276999"/>
            </a:xfrm>
            <a:prstGeom prst="rect">
              <a:avLst/>
            </a:prstGeom>
            <a:noFill/>
          </p:spPr>
          <p:txBody>
            <a:bodyPr wrap="square" rtlCol="0">
              <a:spAutoFit/>
            </a:bodyPr>
            <a:lstStyle/>
            <a:p>
              <a:r>
                <a:rPr lang="en-US" sz="1200" dirty="0" smtClean="0"/>
                <a:t>Automatic Speech Recognition Queue (per core)</a:t>
              </a:r>
              <a:endParaRPr lang="en-US" sz="1200" dirty="0"/>
            </a:p>
          </p:txBody>
        </p:sp>
      </p:grpSp>
      <p:sp>
        <p:nvSpPr>
          <p:cNvPr id="2" name="Title 1"/>
          <p:cNvSpPr>
            <a:spLocks noGrp="1"/>
          </p:cNvSpPr>
          <p:nvPr>
            <p:ph type="title"/>
          </p:nvPr>
        </p:nvSpPr>
        <p:spPr>
          <a:xfrm>
            <a:off x="381000" y="230190"/>
            <a:ext cx="8382000" cy="1329595"/>
          </a:xfrm>
        </p:spPr>
        <p:txBody>
          <a:bodyPr/>
          <a:lstStyle/>
          <a:p>
            <a:r>
              <a:rPr lang="en-US" dirty="0" smtClean="0"/>
              <a:t>Voice Mail Preview: 3/3</a:t>
            </a:r>
            <a:br>
              <a:rPr lang="en-US" dirty="0" smtClean="0"/>
            </a:br>
            <a:endParaRPr lang="en-US" dirty="0">
              <a:solidFill>
                <a:schemeClr val="tx2"/>
              </a:solidFill>
            </a:endParaRPr>
          </a:p>
        </p:txBody>
      </p:sp>
      <p:sp>
        <p:nvSpPr>
          <p:cNvPr id="3" name="Text Placeholder 2"/>
          <p:cNvSpPr>
            <a:spLocks noGrp="1"/>
          </p:cNvSpPr>
          <p:nvPr>
            <p:ph type="body" sz="quarter" idx="4294967295"/>
          </p:nvPr>
        </p:nvSpPr>
        <p:spPr>
          <a:xfrm>
            <a:off x="384686" y="1088857"/>
            <a:ext cx="8534400" cy="4641271"/>
          </a:xfrm>
          <a:prstGeom prst="rect">
            <a:avLst/>
          </a:prstGeom>
        </p:spPr>
        <p:txBody>
          <a:bodyPr/>
          <a:lstStyle/>
          <a:p>
            <a:r>
              <a:rPr lang="en-US" dirty="0" smtClean="0"/>
              <a:t>CPU-intensive, Throttled</a:t>
            </a:r>
          </a:p>
          <a:p>
            <a:pPr lvl="1"/>
            <a:r>
              <a:rPr dirty="0" smtClean="0"/>
              <a:t>UM </a:t>
            </a:r>
            <a:r>
              <a:rPr lang="en-US" dirty="0" smtClean="0"/>
              <a:t>may</a:t>
            </a:r>
            <a:r>
              <a:rPr dirty="0" smtClean="0"/>
              <a:t> skip </a:t>
            </a:r>
            <a:r>
              <a:rPr lang="en-US" dirty="0" smtClean="0"/>
              <a:t>preview creation if too busy</a:t>
            </a:r>
            <a:endParaRPr dirty="0" smtClean="0"/>
          </a:p>
          <a:p>
            <a:pPr lvl="1"/>
            <a:r>
              <a:rPr dirty="0" smtClean="0"/>
              <a:t>~1 V</a:t>
            </a:r>
            <a:r>
              <a:rPr lang="en-US" dirty="0" smtClean="0"/>
              <a:t>oice </a:t>
            </a:r>
            <a:r>
              <a:rPr dirty="0" smtClean="0"/>
              <a:t>M</a:t>
            </a:r>
            <a:r>
              <a:rPr lang="en-US" dirty="0" smtClean="0"/>
              <a:t>essage</a:t>
            </a:r>
            <a:r>
              <a:rPr dirty="0" smtClean="0"/>
              <a:t>/min/core </a:t>
            </a:r>
            <a:r>
              <a:rPr lang="en-US" dirty="0" smtClean="0"/>
              <a:t>can be sustained</a:t>
            </a:r>
            <a:endParaRPr dirty="0" smtClean="0"/>
          </a:p>
          <a:p>
            <a:endParaRPr lang="en-US" dirty="0" smtClean="0"/>
          </a:p>
        </p:txBody>
      </p:sp>
      <p:sp>
        <p:nvSpPr>
          <p:cNvPr id="5" name="Can 4"/>
          <p:cNvSpPr/>
          <p:nvPr/>
        </p:nvSpPr>
        <p:spPr bwMode="auto">
          <a:xfrm rot="16200000">
            <a:off x="912398" y="3870158"/>
            <a:ext cx="673769" cy="1343526"/>
          </a:xfrm>
          <a:prstGeom prst="can">
            <a:avLst/>
          </a:prstGeom>
          <a:gradFill>
            <a:gsLst>
              <a:gs pos="0">
                <a:schemeClr val="bg2"/>
              </a:gs>
              <a:gs pos="50000">
                <a:srgbClr val="9CB86E"/>
              </a:gs>
              <a:gs pos="100000">
                <a:srgbClr val="156B13"/>
              </a:gs>
            </a:gsLst>
            <a:lin ang="162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A4</a:t>
            </a:r>
          </a:p>
        </p:txBody>
      </p:sp>
      <p:pic>
        <p:nvPicPr>
          <p:cNvPr id="1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839747" y="4721379"/>
            <a:ext cx="496887" cy="595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Can 11"/>
          <p:cNvSpPr/>
          <p:nvPr/>
        </p:nvSpPr>
        <p:spPr bwMode="auto">
          <a:xfrm rot="16200000">
            <a:off x="5727039" y="3775778"/>
            <a:ext cx="673769" cy="545421"/>
          </a:xfrm>
          <a:prstGeom prst="can">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A1</a:t>
            </a:r>
          </a:p>
        </p:txBody>
      </p:sp>
      <p:sp>
        <p:nvSpPr>
          <p:cNvPr id="14" name="Can 13"/>
          <p:cNvSpPr/>
          <p:nvPr/>
        </p:nvSpPr>
        <p:spPr bwMode="auto">
          <a:xfrm rot="16200000">
            <a:off x="4830682" y="4244460"/>
            <a:ext cx="673769" cy="545421"/>
          </a:xfrm>
          <a:prstGeom prst="can">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A1</a:t>
            </a:r>
          </a:p>
        </p:txBody>
      </p:sp>
      <p:sp>
        <p:nvSpPr>
          <p:cNvPr id="15" name="Can 14"/>
          <p:cNvSpPr/>
          <p:nvPr/>
        </p:nvSpPr>
        <p:spPr bwMode="auto">
          <a:xfrm rot="16200000">
            <a:off x="4142870" y="4031896"/>
            <a:ext cx="673769" cy="970548"/>
          </a:xfrm>
          <a:prstGeom prst="can">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A2</a:t>
            </a:r>
          </a:p>
        </p:txBody>
      </p:sp>
      <p:sp>
        <p:nvSpPr>
          <p:cNvPr id="16" name="Can 15"/>
          <p:cNvSpPr/>
          <p:nvPr/>
        </p:nvSpPr>
        <p:spPr bwMode="auto">
          <a:xfrm rot="16200000">
            <a:off x="2945732" y="3717072"/>
            <a:ext cx="673769" cy="1600198"/>
          </a:xfrm>
          <a:prstGeom prst="can">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A3</a:t>
            </a:r>
          </a:p>
        </p:txBody>
      </p:sp>
      <p:sp>
        <p:nvSpPr>
          <p:cNvPr id="20" name="Can 19"/>
          <p:cNvSpPr/>
          <p:nvPr/>
        </p:nvSpPr>
        <p:spPr bwMode="auto">
          <a:xfrm rot="16200000">
            <a:off x="4602078" y="4022419"/>
            <a:ext cx="673769" cy="970548"/>
          </a:xfrm>
          <a:prstGeom prst="can">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A2</a:t>
            </a:r>
          </a:p>
        </p:txBody>
      </p:sp>
      <p:sp>
        <p:nvSpPr>
          <p:cNvPr id="21" name="Can 20"/>
          <p:cNvSpPr/>
          <p:nvPr/>
        </p:nvSpPr>
        <p:spPr bwMode="auto">
          <a:xfrm rot="16200000">
            <a:off x="3404940" y="3707595"/>
            <a:ext cx="673769" cy="1600198"/>
          </a:xfrm>
          <a:prstGeom prst="can">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A3</a:t>
            </a:r>
          </a:p>
        </p:txBody>
      </p:sp>
      <p:sp>
        <p:nvSpPr>
          <p:cNvPr id="29" name="Can 28"/>
          <p:cNvSpPr/>
          <p:nvPr/>
        </p:nvSpPr>
        <p:spPr bwMode="auto">
          <a:xfrm rot="16200000">
            <a:off x="6254420" y="4738164"/>
            <a:ext cx="673769" cy="1343526"/>
          </a:xfrm>
          <a:prstGeom prst="can">
            <a:avLst/>
          </a:prstGeom>
          <a:gradFill>
            <a:gsLst>
              <a:gs pos="0">
                <a:schemeClr val="bg2"/>
              </a:gs>
              <a:gs pos="50000">
                <a:srgbClr val="9CB86E"/>
              </a:gs>
              <a:gs pos="100000">
                <a:srgbClr val="156B13"/>
              </a:gs>
            </a:gsLst>
            <a:lin ang="162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A4</a:t>
            </a:r>
          </a:p>
        </p:txBody>
      </p:sp>
      <p:grpSp>
        <p:nvGrpSpPr>
          <p:cNvPr id="34" name="Group 33"/>
          <p:cNvGrpSpPr/>
          <p:nvPr/>
        </p:nvGrpSpPr>
        <p:grpSpPr>
          <a:xfrm>
            <a:off x="6731420" y="4057178"/>
            <a:ext cx="942975" cy="796878"/>
            <a:chOff x="6731420" y="2703489"/>
            <a:chExt cx="942975" cy="796878"/>
          </a:xfrm>
        </p:grpSpPr>
        <p:pic>
          <p:nvPicPr>
            <p:cNvPr id="1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731420" y="2703489"/>
              <a:ext cx="942975" cy="787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2"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87810" y="3131808"/>
              <a:ext cx="221389" cy="2652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1" name="TextBox 30"/>
            <p:cNvSpPr txBox="1"/>
            <p:nvPr/>
          </p:nvSpPr>
          <p:spPr>
            <a:xfrm>
              <a:off x="7042489" y="3131035"/>
              <a:ext cx="569494" cy="369332"/>
            </a:xfrm>
            <a:prstGeom prst="rect">
              <a:avLst/>
            </a:prstGeom>
            <a:noFill/>
          </p:spPr>
          <p:txBody>
            <a:bodyPr wrap="square" rtlCol="0">
              <a:spAutoFit/>
            </a:bodyPr>
            <a:lstStyle/>
            <a:p>
              <a:r>
                <a:rPr lang="en-US" dirty="0" smtClean="0">
                  <a:solidFill>
                    <a:schemeClr val="bg2">
                      <a:lumMod val="25000"/>
                    </a:schemeClr>
                  </a:solidFill>
                </a:rPr>
                <a:t>A1</a:t>
              </a:r>
              <a:endParaRPr lang="en-US" dirty="0">
                <a:solidFill>
                  <a:schemeClr val="bg2">
                    <a:lumMod val="25000"/>
                  </a:schemeClr>
                </a:solidFill>
              </a:endParaRPr>
            </a:p>
          </p:txBody>
        </p:sp>
      </p:grpSp>
      <p:grpSp>
        <p:nvGrpSpPr>
          <p:cNvPr id="33" name="Group 32"/>
          <p:cNvGrpSpPr/>
          <p:nvPr/>
        </p:nvGrpSpPr>
        <p:grpSpPr>
          <a:xfrm>
            <a:off x="6791580" y="3996352"/>
            <a:ext cx="942975" cy="800326"/>
            <a:chOff x="6791580" y="3996352"/>
            <a:chExt cx="942975" cy="800326"/>
          </a:xfrm>
        </p:grpSpPr>
        <p:pic>
          <p:nvPicPr>
            <p:cNvPr id="3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791580" y="3996352"/>
              <a:ext cx="942975" cy="787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2" name="TextBox 31"/>
            <p:cNvSpPr txBox="1"/>
            <p:nvPr/>
          </p:nvSpPr>
          <p:spPr>
            <a:xfrm>
              <a:off x="7114678" y="4427346"/>
              <a:ext cx="569494" cy="369332"/>
            </a:xfrm>
            <a:prstGeom prst="rect">
              <a:avLst/>
            </a:prstGeom>
            <a:noFill/>
          </p:spPr>
          <p:txBody>
            <a:bodyPr wrap="square" rtlCol="0">
              <a:spAutoFit/>
            </a:bodyPr>
            <a:lstStyle/>
            <a:p>
              <a:r>
                <a:rPr lang="en-US" dirty="0" smtClean="0">
                  <a:solidFill>
                    <a:schemeClr val="bg2">
                      <a:lumMod val="25000"/>
                    </a:schemeClr>
                  </a:solidFill>
                </a:rPr>
                <a:t>A4</a:t>
              </a:r>
              <a:endParaRPr lang="en-US" dirty="0">
                <a:solidFill>
                  <a:schemeClr val="bg2">
                    <a:lumMod val="25000"/>
                  </a:schemeClr>
                </a:solidFill>
              </a:endParaRPr>
            </a:p>
          </p:txBody>
        </p:sp>
      </p:grpSp>
      <p:sp>
        <p:nvSpPr>
          <p:cNvPr id="35" name="Left-Right Arrow 34"/>
          <p:cNvSpPr/>
          <p:nvPr/>
        </p:nvSpPr>
        <p:spPr bwMode="auto">
          <a:xfrm>
            <a:off x="2482517" y="3711603"/>
            <a:ext cx="2957760" cy="146523"/>
          </a:xfrm>
          <a:prstGeom prst="lef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effectLst>
                  <a:outerShdw blurRad="38100" dist="38100" dir="2700000" algn="tl">
                    <a:srgbClr val="000000">
                      <a:alpha val="43137"/>
                    </a:srgbClr>
                  </a:outerShdw>
                </a:effectLst>
                <a:latin typeface="Calibri" pitchFamily="34" charset="0"/>
              </a:rPr>
              <a:t>Maximum queue capacity</a:t>
            </a:r>
          </a:p>
        </p:txBody>
      </p:sp>
      <p:sp>
        <p:nvSpPr>
          <p:cNvPr id="36" name="TextBox 35"/>
          <p:cNvSpPr txBox="1"/>
          <p:nvPr/>
        </p:nvSpPr>
        <p:spPr>
          <a:xfrm>
            <a:off x="739942" y="3224827"/>
            <a:ext cx="7427492" cy="369332"/>
          </a:xfrm>
          <a:prstGeom prst="rect">
            <a:avLst/>
          </a:prstGeom>
          <a:noFill/>
        </p:spPr>
        <p:txBody>
          <a:bodyPr wrap="square" rtlCol="0">
            <a:spAutoFit/>
          </a:bodyPr>
          <a:lstStyle/>
          <a:p>
            <a:pPr algn="ctr"/>
            <a:r>
              <a:rPr lang="en-US" b="1" dirty="0" smtClean="0">
                <a:solidFill>
                  <a:schemeClr val="accent5"/>
                </a:solidFill>
              </a:rPr>
              <a:t>1. Audio recordings (A1 .. A3) queued for Voice Mail Preview Production</a:t>
            </a:r>
            <a:endParaRPr lang="en-US" b="1" dirty="0">
              <a:solidFill>
                <a:schemeClr val="accent5"/>
              </a:solidFill>
            </a:endParaRPr>
          </a:p>
        </p:txBody>
      </p:sp>
      <p:sp>
        <p:nvSpPr>
          <p:cNvPr id="37" name="TextBox 36"/>
          <p:cNvSpPr txBox="1"/>
          <p:nvPr/>
        </p:nvSpPr>
        <p:spPr>
          <a:xfrm>
            <a:off x="731921" y="3224827"/>
            <a:ext cx="7427492" cy="369332"/>
          </a:xfrm>
          <a:prstGeom prst="rect">
            <a:avLst/>
          </a:prstGeom>
          <a:noFill/>
        </p:spPr>
        <p:txBody>
          <a:bodyPr wrap="square" rtlCol="0">
            <a:spAutoFit/>
          </a:bodyPr>
          <a:lstStyle/>
          <a:p>
            <a:pPr algn="ctr"/>
            <a:r>
              <a:rPr lang="en-US" b="1" dirty="0" smtClean="0">
                <a:solidFill>
                  <a:schemeClr val="accent5"/>
                </a:solidFill>
              </a:rPr>
              <a:t>2. Processing of recording A1 complete: audio and preview data ready</a:t>
            </a:r>
            <a:endParaRPr lang="en-US" b="1" dirty="0">
              <a:solidFill>
                <a:schemeClr val="accent5"/>
              </a:solidFill>
            </a:endParaRPr>
          </a:p>
        </p:txBody>
      </p:sp>
      <p:sp>
        <p:nvSpPr>
          <p:cNvPr id="38" name="TextBox 37"/>
          <p:cNvSpPr txBox="1"/>
          <p:nvPr/>
        </p:nvSpPr>
        <p:spPr>
          <a:xfrm>
            <a:off x="722897" y="3224827"/>
            <a:ext cx="7427492" cy="369332"/>
          </a:xfrm>
          <a:prstGeom prst="rect">
            <a:avLst/>
          </a:prstGeom>
          <a:noFill/>
        </p:spPr>
        <p:txBody>
          <a:bodyPr wrap="square" rtlCol="0">
            <a:spAutoFit/>
          </a:bodyPr>
          <a:lstStyle/>
          <a:p>
            <a:pPr algn="ctr"/>
            <a:r>
              <a:rPr lang="en-US" b="1" dirty="0" smtClean="0">
                <a:solidFill>
                  <a:schemeClr val="accent5"/>
                </a:solidFill>
              </a:rPr>
              <a:t>3. Voice message (A1) sent</a:t>
            </a:r>
            <a:endParaRPr lang="en-US" b="1" dirty="0">
              <a:solidFill>
                <a:schemeClr val="accent5"/>
              </a:solidFill>
            </a:endParaRPr>
          </a:p>
        </p:txBody>
      </p:sp>
      <p:sp>
        <p:nvSpPr>
          <p:cNvPr id="39" name="TextBox 38"/>
          <p:cNvSpPr txBox="1"/>
          <p:nvPr/>
        </p:nvSpPr>
        <p:spPr>
          <a:xfrm>
            <a:off x="702840" y="3224827"/>
            <a:ext cx="7427492" cy="369332"/>
          </a:xfrm>
          <a:prstGeom prst="rect">
            <a:avLst/>
          </a:prstGeom>
          <a:noFill/>
        </p:spPr>
        <p:txBody>
          <a:bodyPr wrap="square" rtlCol="0">
            <a:spAutoFit/>
          </a:bodyPr>
          <a:lstStyle/>
          <a:p>
            <a:pPr algn="ctr"/>
            <a:r>
              <a:rPr lang="en-US" b="1" dirty="0">
                <a:solidFill>
                  <a:schemeClr val="accent5"/>
                </a:solidFill>
              </a:rPr>
              <a:t>4</a:t>
            </a:r>
            <a:r>
              <a:rPr lang="en-US" b="1" dirty="0" smtClean="0">
                <a:solidFill>
                  <a:schemeClr val="accent5"/>
                </a:solidFill>
              </a:rPr>
              <a:t>. Recording A4 completed: insufficient space in queue</a:t>
            </a:r>
            <a:endParaRPr lang="en-US" b="1" dirty="0">
              <a:solidFill>
                <a:schemeClr val="accent5"/>
              </a:solidFill>
            </a:endParaRPr>
          </a:p>
        </p:txBody>
      </p:sp>
      <p:sp>
        <p:nvSpPr>
          <p:cNvPr id="40" name="TextBox 39"/>
          <p:cNvSpPr txBox="1"/>
          <p:nvPr/>
        </p:nvSpPr>
        <p:spPr>
          <a:xfrm>
            <a:off x="702840" y="3224827"/>
            <a:ext cx="7427492" cy="369332"/>
          </a:xfrm>
          <a:prstGeom prst="rect">
            <a:avLst/>
          </a:prstGeom>
          <a:noFill/>
        </p:spPr>
        <p:txBody>
          <a:bodyPr wrap="square" rtlCol="0">
            <a:spAutoFit/>
          </a:bodyPr>
          <a:lstStyle/>
          <a:p>
            <a:pPr algn="ctr"/>
            <a:r>
              <a:rPr lang="en-US" b="1" dirty="0" smtClean="0">
                <a:solidFill>
                  <a:schemeClr val="accent5"/>
                </a:solidFill>
              </a:rPr>
              <a:t>5. Recording A4 bypasses queue (“Too busy” text added)</a:t>
            </a:r>
            <a:endParaRPr lang="en-US" b="1" dirty="0">
              <a:solidFill>
                <a:schemeClr val="accent5"/>
              </a:solidFill>
            </a:endParaRPr>
          </a:p>
        </p:txBody>
      </p:sp>
      <p:sp>
        <p:nvSpPr>
          <p:cNvPr id="41" name="TextBox 40"/>
          <p:cNvSpPr txBox="1"/>
          <p:nvPr/>
        </p:nvSpPr>
        <p:spPr>
          <a:xfrm>
            <a:off x="702840" y="3224827"/>
            <a:ext cx="7427492" cy="369332"/>
          </a:xfrm>
          <a:prstGeom prst="rect">
            <a:avLst/>
          </a:prstGeom>
          <a:noFill/>
        </p:spPr>
        <p:txBody>
          <a:bodyPr wrap="square" rtlCol="0">
            <a:spAutoFit/>
          </a:bodyPr>
          <a:lstStyle/>
          <a:p>
            <a:pPr algn="ctr"/>
            <a:r>
              <a:rPr lang="en-US" b="1" dirty="0" smtClean="0">
                <a:solidFill>
                  <a:schemeClr val="accent5"/>
                </a:solidFill>
              </a:rPr>
              <a:t>6. Voice message (A4) constructed: no preview</a:t>
            </a:r>
            <a:endParaRPr lang="en-US" b="1" dirty="0">
              <a:solidFill>
                <a:schemeClr val="accent5"/>
              </a:solidFill>
            </a:endParaRPr>
          </a:p>
        </p:txBody>
      </p:sp>
      <p:sp>
        <p:nvSpPr>
          <p:cNvPr id="42" name="TextBox 41"/>
          <p:cNvSpPr txBox="1"/>
          <p:nvPr/>
        </p:nvSpPr>
        <p:spPr>
          <a:xfrm>
            <a:off x="702840" y="3224827"/>
            <a:ext cx="7427492" cy="369332"/>
          </a:xfrm>
          <a:prstGeom prst="rect">
            <a:avLst/>
          </a:prstGeom>
          <a:noFill/>
        </p:spPr>
        <p:txBody>
          <a:bodyPr wrap="square" rtlCol="0">
            <a:spAutoFit/>
          </a:bodyPr>
          <a:lstStyle/>
          <a:p>
            <a:pPr algn="ctr"/>
            <a:r>
              <a:rPr lang="en-US" b="1" dirty="0" smtClean="0">
                <a:solidFill>
                  <a:schemeClr val="accent5"/>
                </a:solidFill>
              </a:rPr>
              <a:t>7. Voice message (A4) sent</a:t>
            </a:r>
            <a:endParaRPr lang="en-US" b="1" dirty="0">
              <a:solidFill>
                <a:schemeClr val="accent5"/>
              </a:solidFill>
            </a:endParaRPr>
          </a:p>
        </p:txBody>
      </p:sp>
      <p:sp>
        <p:nvSpPr>
          <p:cNvPr id="45" name="TextBox 44"/>
          <p:cNvSpPr txBox="1"/>
          <p:nvPr/>
        </p:nvSpPr>
        <p:spPr>
          <a:xfrm>
            <a:off x="702840" y="3224827"/>
            <a:ext cx="7427492" cy="369332"/>
          </a:xfrm>
          <a:prstGeom prst="rect">
            <a:avLst/>
          </a:prstGeom>
          <a:noFill/>
        </p:spPr>
        <p:txBody>
          <a:bodyPr wrap="square" rtlCol="0">
            <a:spAutoFit/>
          </a:bodyPr>
          <a:lstStyle/>
          <a:p>
            <a:pPr algn="ctr"/>
            <a:r>
              <a:rPr lang="en-US" b="1" dirty="0" smtClean="0">
                <a:solidFill>
                  <a:schemeClr val="accent5"/>
                </a:solidFill>
              </a:rPr>
              <a:t>2.5. Voice message (A1) constructed: contains preview</a:t>
            </a:r>
            <a:endParaRPr lang="en-US" b="1" dirty="0">
              <a:solidFill>
                <a:schemeClr val="accent5"/>
              </a:solidFill>
            </a:endParaRPr>
          </a:p>
        </p:txBody>
      </p:sp>
    </p:spTree>
    <p:extLst>
      <p:ext uri="{BB962C8B-B14F-4D97-AF65-F5344CB8AC3E}">
        <p14:creationId xmlns:p14="http://schemas.microsoft.com/office/powerpoint/2010/main" xmlns="" val="34107170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5"/>
                                        </p:tgtEl>
                                      </p:cBhvr>
                                    </p:animEffect>
                                    <p:set>
                                      <p:cBhvr>
                                        <p:cTn id="10" dur="1" fill="hold">
                                          <p:stCondLst>
                                            <p:cond delay="499"/>
                                          </p:stCondLst>
                                        </p:cTn>
                                        <p:tgtEl>
                                          <p:spTgt spid="15"/>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36"/>
                                        </p:tgtEl>
                                      </p:cBhvr>
                                    </p:animEffect>
                                    <p:set>
                                      <p:cBhvr>
                                        <p:cTn id="16" dur="1" fill="hold">
                                          <p:stCondLst>
                                            <p:cond delay="499"/>
                                          </p:stCondLst>
                                        </p:cTn>
                                        <p:tgtEl>
                                          <p:spTgt spid="36"/>
                                        </p:tgtEl>
                                        <p:attrNameLst>
                                          <p:attrName>style.visibility</p:attrName>
                                        </p:attrNameLst>
                                      </p:cBhvr>
                                      <p:to>
                                        <p:strVal val="hidden"/>
                                      </p:to>
                                    </p:se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12"/>
                                        </p:tgtEl>
                                      </p:cBhvr>
                                    </p:animEffect>
                                    <p:set>
                                      <p:cBhvr>
                                        <p:cTn id="36" dur="1" fill="hold">
                                          <p:stCondLst>
                                            <p:cond delay="499"/>
                                          </p:stCondLst>
                                        </p:cTn>
                                        <p:tgtEl>
                                          <p:spTgt spid="12"/>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11"/>
                                        </p:tgtEl>
                                      </p:cBhvr>
                                    </p:animEffect>
                                    <p:set>
                                      <p:cBhvr>
                                        <p:cTn id="39" dur="1" fill="hold">
                                          <p:stCondLst>
                                            <p:cond delay="499"/>
                                          </p:stCondLst>
                                        </p:cTn>
                                        <p:tgtEl>
                                          <p:spTgt spid="11"/>
                                        </p:tgtEl>
                                        <p:attrNameLst>
                                          <p:attrName>style.visibility</p:attrName>
                                        </p:attrNameLst>
                                      </p:cBhvr>
                                      <p:to>
                                        <p:strVal val="hidden"/>
                                      </p:to>
                                    </p:set>
                                  </p:childTnLst>
                                </p:cTn>
                              </p:par>
                              <p:par>
                                <p:cTn id="40" presetID="10" presetClass="entr" presetSubtype="0"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childTnLst>
                                </p:cTn>
                              </p:par>
                              <p:par>
                                <p:cTn id="43" presetID="10" presetClass="exit" presetSubtype="0" fill="hold" grpId="1" nodeType="withEffect">
                                  <p:stCondLst>
                                    <p:cond delay="0"/>
                                  </p:stCondLst>
                                  <p:childTnLst>
                                    <p:animEffect transition="out" filter="fade">
                                      <p:cBhvr>
                                        <p:cTn id="44" dur="500"/>
                                        <p:tgtEl>
                                          <p:spTgt spid="37"/>
                                        </p:tgtEl>
                                      </p:cBhvr>
                                    </p:animEffect>
                                    <p:set>
                                      <p:cBhvr>
                                        <p:cTn id="45" dur="1" fill="hold">
                                          <p:stCondLst>
                                            <p:cond delay="499"/>
                                          </p:stCondLst>
                                        </p:cTn>
                                        <p:tgtEl>
                                          <p:spTgt spid="37"/>
                                        </p:tgtEl>
                                        <p:attrNameLst>
                                          <p:attrName>style.visibility</p:attrName>
                                        </p:attrNameLst>
                                      </p:cBhvr>
                                      <p:to>
                                        <p:strVal val="hidden"/>
                                      </p:to>
                                    </p:set>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2000"/>
                                        <p:tgtEl>
                                          <p:spTgt spid="45"/>
                                        </p:tgtEl>
                                      </p:cBhvr>
                                    </p:animEffect>
                                  </p:childTnLst>
                                </p:cTn>
                              </p:par>
                            </p:childTnLst>
                          </p:cTn>
                        </p:par>
                        <p:par>
                          <p:cTn id="50" fill="hold">
                            <p:stCondLst>
                              <p:cond delay="2500"/>
                            </p:stCondLst>
                            <p:childTnLst>
                              <p:par>
                                <p:cTn id="51" presetID="10" presetClass="exit" presetSubtype="0" fill="hold" grpId="1" nodeType="afterEffect">
                                  <p:stCondLst>
                                    <p:cond delay="0"/>
                                  </p:stCondLst>
                                  <p:childTnLst>
                                    <p:animEffect transition="out" filter="fade">
                                      <p:cBhvr>
                                        <p:cTn id="52" dur="500"/>
                                        <p:tgtEl>
                                          <p:spTgt spid="45"/>
                                        </p:tgtEl>
                                      </p:cBhvr>
                                    </p:animEffect>
                                    <p:set>
                                      <p:cBhvr>
                                        <p:cTn id="53" dur="1" fill="hold">
                                          <p:stCondLst>
                                            <p:cond delay="499"/>
                                          </p:stCondLst>
                                        </p:cTn>
                                        <p:tgtEl>
                                          <p:spTgt spid="45"/>
                                        </p:tgtEl>
                                        <p:attrNameLst>
                                          <p:attrName>style.visibility</p:attrName>
                                        </p:attrNameLst>
                                      </p:cBhvr>
                                      <p:to>
                                        <p:strVal val="hidden"/>
                                      </p:to>
                                    </p:set>
                                  </p:childTnLst>
                                </p:cTn>
                              </p:par>
                            </p:childTnLst>
                          </p:cTn>
                        </p:par>
                        <p:par>
                          <p:cTn id="54" fill="hold">
                            <p:stCondLst>
                              <p:cond delay="3000"/>
                            </p:stCondLst>
                            <p:childTnLst>
                              <p:par>
                                <p:cTn id="55" presetID="2" presetClass="exit" presetSubtype="2" fill="hold" nodeType="afterEffect">
                                  <p:stCondLst>
                                    <p:cond delay="0"/>
                                  </p:stCondLst>
                                  <p:childTnLst>
                                    <p:anim calcmode="lin" valueType="num">
                                      <p:cBhvr additive="base">
                                        <p:cTn id="56" dur="500"/>
                                        <p:tgtEl>
                                          <p:spTgt spid="34"/>
                                        </p:tgtEl>
                                        <p:attrNameLst>
                                          <p:attrName>ppt_x</p:attrName>
                                        </p:attrNameLst>
                                      </p:cBhvr>
                                      <p:tavLst>
                                        <p:tav tm="0">
                                          <p:val>
                                            <p:strVal val="ppt_x"/>
                                          </p:val>
                                        </p:tav>
                                        <p:tav tm="100000">
                                          <p:val>
                                            <p:strVal val="1+ppt_w/2"/>
                                          </p:val>
                                        </p:tav>
                                      </p:tavLst>
                                    </p:anim>
                                    <p:anim calcmode="lin" valueType="num">
                                      <p:cBhvr additive="base">
                                        <p:cTn id="57" dur="500"/>
                                        <p:tgtEl>
                                          <p:spTgt spid="34"/>
                                        </p:tgtEl>
                                        <p:attrNameLst>
                                          <p:attrName>ppt_y</p:attrName>
                                        </p:attrNameLst>
                                      </p:cBhvr>
                                      <p:tavLst>
                                        <p:tav tm="0">
                                          <p:val>
                                            <p:strVal val="ppt_y"/>
                                          </p:val>
                                        </p:tav>
                                        <p:tav tm="100000">
                                          <p:val>
                                            <p:strVal val="ppt_y"/>
                                          </p:val>
                                        </p:tav>
                                      </p:tavLst>
                                    </p:anim>
                                    <p:set>
                                      <p:cBhvr>
                                        <p:cTn id="58" dur="1" fill="hold">
                                          <p:stCondLst>
                                            <p:cond delay="499"/>
                                          </p:stCondLst>
                                        </p:cTn>
                                        <p:tgtEl>
                                          <p:spTgt spid="34"/>
                                        </p:tgtEl>
                                        <p:attrNameLst>
                                          <p:attrName>style.visibility</p:attrName>
                                        </p:attrNameLst>
                                      </p:cBhvr>
                                      <p:to>
                                        <p:strVal val="hidden"/>
                                      </p:to>
                                    </p:set>
                                  </p:childTnLst>
                                </p:cTn>
                              </p:par>
                            </p:childTnLst>
                          </p:cTn>
                        </p:par>
                        <p:par>
                          <p:cTn id="59" fill="hold">
                            <p:stCondLst>
                              <p:cond delay="3500"/>
                            </p:stCondLst>
                            <p:childTnLst>
                              <p:par>
                                <p:cTn id="60" presetID="10"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500"/>
                                        <p:tgtEl>
                                          <p:spTgt spid="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par>
                                <p:cTn id="71" presetID="10" presetClass="exit" presetSubtype="0" fill="hold" grpId="1" nodeType="withEffect">
                                  <p:stCondLst>
                                    <p:cond delay="0"/>
                                  </p:stCondLst>
                                  <p:childTnLst>
                                    <p:animEffect transition="out" filter="fade">
                                      <p:cBhvr>
                                        <p:cTn id="72" dur="500"/>
                                        <p:tgtEl>
                                          <p:spTgt spid="38"/>
                                        </p:tgtEl>
                                      </p:cBhvr>
                                    </p:animEffect>
                                    <p:set>
                                      <p:cBhvr>
                                        <p:cTn id="73" dur="1" fill="hold">
                                          <p:stCondLst>
                                            <p:cond delay="499"/>
                                          </p:stCondLst>
                                        </p:cTn>
                                        <p:tgtEl>
                                          <p:spTgt spid="38"/>
                                        </p:tgtEl>
                                        <p:attrNameLst>
                                          <p:attrName>style.visibility</p:attrName>
                                        </p:attrNameLst>
                                      </p:cBhvr>
                                      <p:to>
                                        <p:strVal val="hidden"/>
                                      </p:to>
                                    </p:set>
                                  </p:childTnLst>
                                </p:cTn>
                              </p:par>
                              <p:par>
                                <p:cTn id="74" presetID="10" presetClass="entr" presetSubtype="0"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fade">
                                      <p:cBhvr>
                                        <p:cTn id="76" dur="500"/>
                                        <p:tgtEl>
                                          <p:spTgt spid="39"/>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grpId="1" nodeType="clickEffect">
                                  <p:stCondLst>
                                    <p:cond delay="0"/>
                                  </p:stCondLst>
                                  <p:childTnLst>
                                    <p:animEffect transition="out" filter="fade">
                                      <p:cBhvr>
                                        <p:cTn id="80" dur="500"/>
                                        <p:tgtEl>
                                          <p:spTgt spid="5"/>
                                        </p:tgtEl>
                                      </p:cBhvr>
                                    </p:animEffect>
                                    <p:set>
                                      <p:cBhvr>
                                        <p:cTn id="81" dur="1" fill="hold">
                                          <p:stCondLst>
                                            <p:cond delay="499"/>
                                          </p:stCondLst>
                                        </p:cTn>
                                        <p:tgtEl>
                                          <p:spTgt spid="5"/>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35"/>
                                        </p:tgtEl>
                                      </p:cBhvr>
                                    </p:animEffect>
                                    <p:set>
                                      <p:cBhvr>
                                        <p:cTn id="84" dur="1" fill="hold">
                                          <p:stCondLst>
                                            <p:cond delay="499"/>
                                          </p:stCondLst>
                                        </p:cTn>
                                        <p:tgtEl>
                                          <p:spTgt spid="35"/>
                                        </p:tgtEl>
                                        <p:attrNameLst>
                                          <p:attrName>style.visibility</p:attrName>
                                        </p:attrNameLst>
                                      </p:cBhvr>
                                      <p:to>
                                        <p:strVal val="hidden"/>
                                      </p:to>
                                    </p:set>
                                  </p:childTnLst>
                                </p:cTn>
                              </p:par>
                              <p:par>
                                <p:cTn id="85" presetID="10" presetClass="entr" presetSubtype="0"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par>
                                <p:cTn id="88" presetID="10" presetClass="exit" presetSubtype="0" fill="hold" grpId="1" nodeType="withEffect">
                                  <p:stCondLst>
                                    <p:cond delay="0"/>
                                  </p:stCondLst>
                                  <p:childTnLst>
                                    <p:animEffect transition="out" filter="fade">
                                      <p:cBhvr>
                                        <p:cTn id="89" dur="500"/>
                                        <p:tgtEl>
                                          <p:spTgt spid="39"/>
                                        </p:tgtEl>
                                      </p:cBhvr>
                                    </p:animEffect>
                                    <p:set>
                                      <p:cBhvr>
                                        <p:cTn id="90" dur="1" fill="hold">
                                          <p:stCondLst>
                                            <p:cond delay="499"/>
                                          </p:stCondLst>
                                        </p:cTn>
                                        <p:tgtEl>
                                          <p:spTgt spid="39"/>
                                        </p:tgtEl>
                                        <p:attrNameLst>
                                          <p:attrName>style.visibility</p:attrName>
                                        </p:attrNameLst>
                                      </p:cBhvr>
                                      <p:to>
                                        <p:strVal val="hidden"/>
                                      </p:to>
                                    </p:set>
                                  </p:childTnLst>
                                </p:cTn>
                              </p:par>
                              <p:par>
                                <p:cTn id="91" presetID="10" presetClass="entr" presetSubtype="0"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fade">
                                      <p:cBhvr>
                                        <p:cTn id="93" dur="500"/>
                                        <p:tgtEl>
                                          <p:spTgt spid="40"/>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xit" presetSubtype="0" fill="hold" grpId="1" nodeType="clickEffect">
                                  <p:stCondLst>
                                    <p:cond delay="0"/>
                                  </p:stCondLst>
                                  <p:childTnLst>
                                    <p:animEffect transition="out" filter="fade">
                                      <p:cBhvr>
                                        <p:cTn id="97" dur="500"/>
                                        <p:tgtEl>
                                          <p:spTgt spid="29"/>
                                        </p:tgtEl>
                                      </p:cBhvr>
                                    </p:animEffect>
                                    <p:set>
                                      <p:cBhvr>
                                        <p:cTn id="98" dur="1" fill="hold">
                                          <p:stCondLst>
                                            <p:cond delay="499"/>
                                          </p:stCondLst>
                                        </p:cTn>
                                        <p:tgtEl>
                                          <p:spTgt spid="29"/>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40"/>
                                        </p:tgtEl>
                                      </p:cBhvr>
                                    </p:animEffect>
                                    <p:set>
                                      <p:cBhvr>
                                        <p:cTn id="101" dur="1" fill="hold">
                                          <p:stCondLst>
                                            <p:cond delay="499"/>
                                          </p:stCondLst>
                                        </p:cTn>
                                        <p:tgtEl>
                                          <p:spTgt spid="40"/>
                                        </p:tgtEl>
                                        <p:attrNameLst>
                                          <p:attrName>style.visibility</p:attrName>
                                        </p:attrNameLst>
                                      </p:cBhvr>
                                      <p:to>
                                        <p:strVal val="hidden"/>
                                      </p:to>
                                    </p:set>
                                  </p:childTnLst>
                                </p:cTn>
                              </p:par>
                              <p:par>
                                <p:cTn id="102" presetID="10" presetClass="entr" presetSubtype="0" fill="hold" nodeType="with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fade">
                                      <p:cBhvr>
                                        <p:cTn id="104" dur="500"/>
                                        <p:tgtEl>
                                          <p:spTgt spid="33"/>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fade">
                                      <p:cBhvr>
                                        <p:cTn id="107" dur="500"/>
                                        <p:tgtEl>
                                          <p:spTgt spid="41"/>
                                        </p:tgtEl>
                                      </p:cBhvr>
                                    </p:animEffect>
                                  </p:childTnLst>
                                </p:cTn>
                              </p:par>
                            </p:childTnLst>
                          </p:cTn>
                        </p:par>
                      </p:childTnLst>
                    </p:cTn>
                  </p:par>
                  <p:par>
                    <p:cTn id="108" fill="hold">
                      <p:stCondLst>
                        <p:cond delay="indefinite"/>
                      </p:stCondLst>
                      <p:childTnLst>
                        <p:par>
                          <p:cTn id="109" fill="hold">
                            <p:stCondLst>
                              <p:cond delay="0"/>
                            </p:stCondLst>
                            <p:childTnLst>
                              <p:par>
                                <p:cTn id="110" presetID="2" presetClass="exit" presetSubtype="2" fill="hold" nodeType="clickEffect">
                                  <p:stCondLst>
                                    <p:cond delay="0"/>
                                  </p:stCondLst>
                                  <p:childTnLst>
                                    <p:anim calcmode="lin" valueType="num">
                                      <p:cBhvr additive="base">
                                        <p:cTn id="111" dur="500"/>
                                        <p:tgtEl>
                                          <p:spTgt spid="33"/>
                                        </p:tgtEl>
                                        <p:attrNameLst>
                                          <p:attrName>ppt_x</p:attrName>
                                        </p:attrNameLst>
                                      </p:cBhvr>
                                      <p:tavLst>
                                        <p:tav tm="0">
                                          <p:val>
                                            <p:strVal val="ppt_x"/>
                                          </p:val>
                                        </p:tav>
                                        <p:tav tm="100000">
                                          <p:val>
                                            <p:strVal val="1+ppt_w/2"/>
                                          </p:val>
                                        </p:tav>
                                      </p:tavLst>
                                    </p:anim>
                                    <p:anim calcmode="lin" valueType="num">
                                      <p:cBhvr additive="base">
                                        <p:cTn id="112" dur="500"/>
                                        <p:tgtEl>
                                          <p:spTgt spid="33"/>
                                        </p:tgtEl>
                                        <p:attrNameLst>
                                          <p:attrName>ppt_y</p:attrName>
                                        </p:attrNameLst>
                                      </p:cBhvr>
                                      <p:tavLst>
                                        <p:tav tm="0">
                                          <p:val>
                                            <p:strVal val="ppt_y"/>
                                          </p:val>
                                        </p:tav>
                                        <p:tav tm="100000">
                                          <p:val>
                                            <p:strVal val="ppt_y"/>
                                          </p:val>
                                        </p:tav>
                                      </p:tavLst>
                                    </p:anim>
                                    <p:set>
                                      <p:cBhvr>
                                        <p:cTn id="113" dur="1" fill="hold">
                                          <p:stCondLst>
                                            <p:cond delay="499"/>
                                          </p:stCondLst>
                                        </p:cTn>
                                        <p:tgtEl>
                                          <p:spTgt spid="33"/>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41"/>
                                        </p:tgtEl>
                                      </p:cBhvr>
                                    </p:animEffect>
                                    <p:set>
                                      <p:cBhvr>
                                        <p:cTn id="116" dur="1" fill="hold">
                                          <p:stCondLst>
                                            <p:cond delay="499"/>
                                          </p:stCondLst>
                                        </p:cTn>
                                        <p:tgtEl>
                                          <p:spTgt spid="41"/>
                                        </p:tgtEl>
                                        <p:attrNameLst>
                                          <p:attrName>style.visibility</p:attrName>
                                        </p:attrNameLst>
                                      </p:cBhvr>
                                      <p:to>
                                        <p:strVal val="hidden"/>
                                      </p:to>
                                    </p:set>
                                  </p:childTnLst>
                                </p:cTn>
                              </p:par>
                              <p:par>
                                <p:cTn id="117" presetID="10" presetClass="entr" presetSubtype="0" fill="hold" grpId="0" nodeType="withEffect">
                                  <p:stCondLst>
                                    <p:cond delay="0"/>
                                  </p:stCondLst>
                                  <p:childTnLst>
                                    <p:set>
                                      <p:cBhvr>
                                        <p:cTn id="118" dur="1" fill="hold">
                                          <p:stCondLst>
                                            <p:cond delay="0"/>
                                          </p:stCondLst>
                                        </p:cTn>
                                        <p:tgtEl>
                                          <p:spTgt spid="42"/>
                                        </p:tgtEl>
                                        <p:attrNameLst>
                                          <p:attrName>style.visibility</p:attrName>
                                        </p:attrNameLst>
                                      </p:cBhvr>
                                      <p:to>
                                        <p:strVal val="visible"/>
                                      </p:to>
                                    </p:set>
                                    <p:animEffect transition="in" filter="fade">
                                      <p:cBhvr>
                                        <p:cTn id="119" dur="500"/>
                                        <p:tgtEl>
                                          <p:spTgt spid="42"/>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nodeType="clickEffect">
                                  <p:stCondLst>
                                    <p:cond delay="0"/>
                                  </p:stCondLst>
                                  <p:childTnLst>
                                    <p:set>
                                      <p:cBhvr>
                                        <p:cTn id="123" dur="1" fill="hold">
                                          <p:stCondLst>
                                            <p:cond delay="0"/>
                                          </p:stCondLst>
                                        </p:cTn>
                                        <p:tgtEl>
                                          <p:spTgt spid="3">
                                            <p:txEl>
                                              <p:pRg st="2" end="2"/>
                                            </p:txEl>
                                          </p:spTgt>
                                        </p:tgtEl>
                                        <p:attrNameLst>
                                          <p:attrName>style.visibility</p:attrName>
                                        </p:attrNameLst>
                                      </p:cBhvr>
                                      <p:to>
                                        <p:strVal val="visible"/>
                                      </p:to>
                                    </p:set>
                                    <p:animEffect transition="in" filter="fade">
                                      <p:cBhvr>
                                        <p:cTn id="12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2" grpId="0" animBg="1"/>
      <p:bldP spid="12" grpId="1" animBg="1"/>
      <p:bldP spid="14" grpId="0" animBg="1"/>
      <p:bldP spid="15" grpId="0" animBg="1"/>
      <p:bldP spid="16" grpId="0" animBg="1"/>
      <p:bldP spid="20" grpId="0" animBg="1"/>
      <p:bldP spid="21" grpId="0" animBg="1"/>
      <p:bldP spid="29" grpId="0" animBg="1"/>
      <p:bldP spid="29" grpId="1" animBg="1"/>
      <p:bldP spid="35" grpId="0" animBg="1"/>
      <p:bldP spid="35" grpId="1" animBg="1"/>
      <p:bldP spid="36" grpId="0"/>
      <p:bldP spid="37" grpId="0"/>
      <p:bldP spid="37" grpId="1"/>
      <p:bldP spid="38" grpId="0"/>
      <p:bldP spid="38" grpId="1"/>
      <p:bldP spid="39" grpId="0"/>
      <p:bldP spid="39" grpId="1"/>
      <p:bldP spid="40" grpId="0"/>
      <p:bldP spid="40" grpId="1"/>
      <p:bldP spid="41" grpId="0"/>
      <p:bldP spid="41" grpId="1"/>
      <p:bldP spid="42" grpId="0"/>
      <p:bldP spid="45" grpId="0"/>
      <p:bldP spid="4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9"/>
            <a:ext cx="8382000" cy="1329595"/>
          </a:xfrm>
        </p:spPr>
        <p:txBody>
          <a:bodyPr/>
          <a:lstStyle/>
          <a:p>
            <a:r>
              <a:rPr lang="en-US" dirty="0" smtClean="0"/>
              <a:t>Call Answering Rules: 1/3</a:t>
            </a:r>
            <a:br>
              <a:rPr lang="en-US" dirty="0" smtClean="0"/>
            </a:br>
            <a:endParaRPr lang="en-US" i="1" dirty="0">
              <a:solidFill>
                <a:schemeClr val="accent6">
                  <a:lumMod val="20000"/>
                  <a:lumOff val="80000"/>
                </a:schemeClr>
              </a:solidFill>
              <a:effectLst>
                <a:outerShdw blurRad="38100" dist="38100" dir="2700000" algn="tl">
                  <a:srgbClr val="000000">
                    <a:alpha val="43137"/>
                  </a:srgbClr>
                </a:outerShdw>
              </a:effectLst>
            </a:endParaRPr>
          </a:p>
        </p:txBody>
      </p:sp>
      <p:sp>
        <p:nvSpPr>
          <p:cNvPr id="3" name="Text Placeholder 2"/>
          <p:cNvSpPr>
            <a:spLocks noGrp="1"/>
          </p:cNvSpPr>
          <p:nvPr>
            <p:ph type="body" sz="quarter" idx="10"/>
          </p:nvPr>
        </p:nvSpPr>
        <p:spPr>
          <a:xfrm>
            <a:off x="349102" y="1142536"/>
            <a:ext cx="8382000" cy="3896451"/>
          </a:xfrm>
        </p:spPr>
        <p:txBody>
          <a:bodyPr/>
          <a:lstStyle/>
          <a:p>
            <a:r>
              <a:rPr lang="en-US" dirty="0" smtClean="0"/>
              <a:t>Call answer is UM’s most frequent scenario</a:t>
            </a:r>
          </a:p>
          <a:p>
            <a:pPr lvl="1"/>
            <a:r>
              <a:rPr dirty="0" smtClean="0"/>
              <a:t>Play greeting, take messag</a:t>
            </a:r>
            <a:r>
              <a:rPr lang="en-US" dirty="0" smtClean="0"/>
              <a:t>e</a:t>
            </a:r>
          </a:p>
          <a:p>
            <a:r>
              <a:rPr dirty="0" smtClean="0"/>
              <a:t>Users wanted more control</a:t>
            </a:r>
            <a:endParaRPr lang="en-US" dirty="0" smtClean="0"/>
          </a:p>
          <a:p>
            <a:pPr lvl="1"/>
            <a:r>
              <a:rPr lang="en-US" dirty="0"/>
              <a:t>S</a:t>
            </a:r>
            <a:r>
              <a:rPr dirty="0" smtClean="0"/>
              <a:t>pecial greetings by contact</a:t>
            </a:r>
            <a:endParaRPr lang="en-US" dirty="0" smtClean="0"/>
          </a:p>
          <a:p>
            <a:pPr lvl="1"/>
            <a:r>
              <a:rPr lang="en-US" dirty="0" smtClean="0"/>
              <a:t>T</a:t>
            </a:r>
            <a:r>
              <a:rPr dirty="0" smtClean="0"/>
              <a:t>ime of day</a:t>
            </a:r>
            <a:r>
              <a:rPr lang="en-US" dirty="0" smtClean="0"/>
              <a:t>-dependent behavior</a:t>
            </a:r>
          </a:p>
          <a:p>
            <a:pPr lvl="1"/>
            <a:r>
              <a:rPr lang="en-US" dirty="0" smtClean="0"/>
              <a:t>…and more</a:t>
            </a:r>
          </a:p>
          <a:p>
            <a:r>
              <a:rPr lang="en-US" dirty="0" smtClean="0"/>
              <a:t>Call Answering Rules</a:t>
            </a:r>
          </a:p>
          <a:p>
            <a:pPr lvl="1"/>
            <a:r>
              <a:rPr b="1" dirty="0" smtClean="0"/>
              <a:t>Condition</a:t>
            </a:r>
            <a:r>
              <a:rPr dirty="0" smtClean="0"/>
              <a:t>: if true, then </a:t>
            </a:r>
            <a:r>
              <a:rPr lang="en-US" dirty="0" smtClean="0"/>
              <a:t>present caller with…</a:t>
            </a:r>
            <a:endParaRPr dirty="0" smtClean="0"/>
          </a:p>
          <a:p>
            <a:pPr lvl="1"/>
            <a:r>
              <a:rPr b="1" dirty="0" smtClean="0"/>
              <a:t>Greeting</a:t>
            </a:r>
            <a:r>
              <a:rPr dirty="0" smtClean="0"/>
              <a:t> and </a:t>
            </a:r>
            <a:r>
              <a:rPr b="1" dirty="0" smtClean="0"/>
              <a:t>Menu</a:t>
            </a:r>
            <a:r>
              <a:rPr dirty="0" smtClean="0"/>
              <a:t>: collect caller's choice of</a:t>
            </a:r>
            <a:r>
              <a:rPr lang="en-US" dirty="0" smtClean="0"/>
              <a:t>…</a:t>
            </a:r>
            <a:endParaRPr dirty="0" smtClean="0"/>
          </a:p>
          <a:p>
            <a:pPr lvl="1"/>
            <a:r>
              <a:rPr b="1" dirty="0" smtClean="0"/>
              <a:t>Action</a:t>
            </a:r>
            <a:r>
              <a:rPr dirty="0" smtClean="0"/>
              <a:t>: transfer, "Find me" or leave message</a:t>
            </a:r>
            <a:endParaRPr lang="en-US" dirty="0" smtClean="0"/>
          </a:p>
        </p:txBody>
      </p:sp>
    </p:spTree>
    <p:extLst>
      <p:ext uri="{BB962C8B-B14F-4D97-AF65-F5344CB8AC3E}">
        <p14:creationId xmlns:p14="http://schemas.microsoft.com/office/powerpoint/2010/main" xmlns="" val="41031013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9"/>
            <a:ext cx="8382000" cy="1329595"/>
          </a:xfrm>
        </p:spPr>
        <p:txBody>
          <a:bodyPr/>
          <a:lstStyle/>
          <a:p>
            <a:r>
              <a:rPr lang="en-US" dirty="0" smtClean="0"/>
              <a:t>Call Answering Rules: 2/3</a:t>
            </a:r>
            <a:br>
              <a:rPr lang="en-US" dirty="0" smtClean="0"/>
            </a:br>
            <a:endParaRPr lang="en-US" i="1" dirty="0">
              <a:solidFill>
                <a:schemeClr val="accent6">
                  <a:lumMod val="20000"/>
                  <a:lumOff val="80000"/>
                </a:schemeClr>
              </a:solidFill>
              <a:effectLst>
                <a:outerShdw blurRad="38100" dist="38100" dir="2700000" algn="tl">
                  <a:srgbClr val="000000">
                    <a:alpha val="43137"/>
                  </a:srgbClr>
                </a:outerShdw>
              </a:effectLst>
            </a:endParaRPr>
          </a:p>
        </p:txBody>
      </p:sp>
      <p:sp>
        <p:nvSpPr>
          <p:cNvPr id="3" name="Text Placeholder 2"/>
          <p:cNvSpPr>
            <a:spLocks noGrp="1"/>
          </p:cNvSpPr>
          <p:nvPr>
            <p:ph type="body" sz="quarter" idx="10"/>
          </p:nvPr>
        </p:nvSpPr>
        <p:spPr>
          <a:xfrm>
            <a:off x="349102" y="1375146"/>
            <a:ext cx="8382000" cy="3896451"/>
          </a:xfrm>
        </p:spPr>
        <p:txBody>
          <a:bodyPr/>
          <a:lstStyle/>
          <a:p>
            <a:r>
              <a:rPr lang="en-US" dirty="0" smtClean="0"/>
              <a:t>Configured by user in Exchange Control Panel</a:t>
            </a:r>
          </a:p>
          <a:p>
            <a:pPr lvl="1"/>
            <a:r>
              <a:rPr lang="en-US" dirty="0" smtClean="0"/>
              <a:t>ECP is reached from OWA, Outlook 2010</a:t>
            </a:r>
          </a:p>
        </p:txBody>
      </p:sp>
      <p:pic>
        <p:nvPicPr>
          <p:cNvPr id="4" name="Picture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20587" y="2389321"/>
            <a:ext cx="6454700" cy="347502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593405" y="2647404"/>
            <a:ext cx="4679086" cy="3375953"/>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2601426" y="2503216"/>
            <a:ext cx="4679086" cy="3535987"/>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2597616" y="2511237"/>
            <a:ext cx="4686706" cy="3535987"/>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2617068" y="2534501"/>
            <a:ext cx="4663844" cy="3505504"/>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1362100" y="2318732"/>
            <a:ext cx="6355631" cy="3535987"/>
          </a:xfrm>
          <a:prstGeom prst="rect">
            <a:avLst/>
          </a:prstGeom>
        </p:spPr>
      </p:pic>
    </p:spTree>
    <p:extLst>
      <p:ext uri="{BB962C8B-B14F-4D97-AF65-F5344CB8AC3E}">
        <p14:creationId xmlns:p14="http://schemas.microsoft.com/office/powerpoint/2010/main" xmlns="" val="1019168659"/>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nextCondLst>
                <p:cond evt="onClick" delay="0">
                  <p:tgtEl>
                    <p:spTgt spid="5"/>
                  </p:tgtEl>
                </p:cond>
              </p:nextCondLst>
            </p:seq>
            <p:seq concurrent="1" nextAc="seek">
              <p:cTn id="19" restart="whenNotActive" fill="hold" evtFilter="cancelBubble" nodeType="interactiveSeq">
                <p:stCondLst>
                  <p:cond evt="onClick" delay="0">
                    <p:tgtEl>
                      <p:spTgt spid="6"/>
                    </p:tgtEl>
                  </p:cond>
                </p:stCondLst>
                <p:endSync evt="end" delay="0">
                  <p:rtn val="all"/>
                </p:endSync>
                <p:childTnLst>
                  <p:par>
                    <p:cTn id="20" fill="hold">
                      <p:stCondLst>
                        <p:cond delay="0"/>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6"/>
                  </p:tgtEl>
                </p:cond>
              </p:nextCondLst>
            </p:seq>
            <p:seq concurrent="1" nextAc="seek">
              <p:cTn id="24" restart="whenNotActive" fill="hold" evtFilter="cancelBubble" nodeType="interactiveSeq">
                <p:stCondLst>
                  <p:cond evt="onClick" delay="0">
                    <p:tgtEl>
                      <p:spTgt spid="7"/>
                    </p:tgtEl>
                  </p:cond>
                </p:stCondLst>
                <p:endSync evt="end" delay="0">
                  <p:rtn val="all"/>
                </p:endSync>
                <p:childTnLst>
                  <p:par>
                    <p:cTn id="25" fill="hold">
                      <p:stCondLst>
                        <p:cond delay="0"/>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childTnLst>
              </p:cTn>
              <p:nextCondLst>
                <p:cond evt="onClick" delay="0">
                  <p:tgtEl>
                    <p:spTgt spid="7"/>
                  </p:tgtEl>
                </p:cond>
              </p:nextCondLst>
            </p:seq>
            <p:seq concurrent="1" nextAc="seek">
              <p:cTn id="30" restart="whenNotActive" fill="hold" evtFilter="cancelBubble" nodeType="interactiveSeq">
                <p:stCondLst>
                  <p:cond evt="onClick" delay="0">
                    <p:tgtEl>
                      <p:spTgt spid="8"/>
                    </p:tgtEl>
                  </p:cond>
                </p:stCondLst>
                <p:endSync evt="end" delay="0">
                  <p:rtn val="all"/>
                </p:endSync>
                <p:childTnLst>
                  <p:par>
                    <p:cTn id="31" fill="hold">
                      <p:stCondLst>
                        <p:cond delay="0"/>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0" presetClass="exit" presetSubtype="0" fill="hold" nodeType="withEffect">
                                  <p:stCondLst>
                                    <p:cond delay="0"/>
                                  </p:stCondLst>
                                  <p:childTnLst>
                                    <p:animEffect transition="out" filter="fade">
                                      <p:cBhvr>
                                        <p:cTn id="36" dur="500"/>
                                        <p:tgtEl>
                                          <p:spTgt spid="8"/>
                                        </p:tgtEl>
                                      </p:cBhvr>
                                    </p:animEffect>
                                    <p:set>
                                      <p:cBhvr>
                                        <p:cTn id="37" dur="1" fill="hold">
                                          <p:stCondLst>
                                            <p:cond delay="499"/>
                                          </p:stCondLst>
                                        </p:cTn>
                                        <p:tgtEl>
                                          <p:spTgt spid="8"/>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5"/>
                                        </p:tgtEl>
                                      </p:cBhvr>
                                    </p:animEffect>
                                    <p:set>
                                      <p:cBhvr>
                                        <p:cTn id="46" dur="1" fill="hold">
                                          <p:stCondLst>
                                            <p:cond delay="499"/>
                                          </p:stCondLst>
                                        </p:cTn>
                                        <p:tgtEl>
                                          <p:spTgt spid="5"/>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4"/>
                                        </p:tgtEl>
                                      </p:cBhvr>
                                    </p:animEffect>
                                    <p:set>
                                      <p:cBhvr>
                                        <p:cTn id="49"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 Answering Rules: 3/3 (</a:t>
            </a:r>
            <a:r>
              <a:rPr lang="en-US" i="1" dirty="0" smtClean="0"/>
              <a:t>Find Me</a:t>
            </a:r>
            <a:r>
              <a:rPr lang="en-US" dirty="0" smtClean="0"/>
              <a:t>)</a:t>
            </a:r>
            <a:endParaRPr lang="en-US" dirty="0"/>
          </a:p>
        </p:txBody>
      </p:sp>
      <p:sp>
        <p:nvSpPr>
          <p:cNvPr id="3" name="Text Placeholder 2"/>
          <p:cNvSpPr>
            <a:spLocks noGrp="1"/>
          </p:cNvSpPr>
          <p:nvPr>
            <p:ph type="body" sz="quarter" idx="10"/>
          </p:nvPr>
        </p:nvSpPr>
        <p:spPr/>
        <p:txBody>
          <a:bodyPr/>
          <a:lstStyle/>
          <a:p>
            <a:r>
              <a:rPr lang="en-US" dirty="0" smtClean="0"/>
              <a:t>Allow selected callers to reach your mobile…</a:t>
            </a:r>
          </a:p>
          <a:p>
            <a:pPr lvl="1"/>
            <a:r>
              <a:rPr lang="en-US" dirty="0" smtClean="0"/>
              <a:t>…without publishing your mobile number</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xmlns="" val="2755000520"/>
              </p:ext>
            </p:extLst>
          </p:nvPr>
        </p:nvGraphicFramePr>
        <p:xfrm>
          <a:off x="721587" y="2484145"/>
          <a:ext cx="7584012" cy="3037766"/>
        </p:xfrm>
        <a:graphic>
          <a:graphicData uri="http://schemas.openxmlformats.org/presentationml/2006/ole">
            <p:oleObj spid="_x0000_s9236" name="Visio" r:id="rId4" imgW="4629214" imgH="1853443" progId="">
              <p:embed/>
            </p:oleObj>
          </a:graphicData>
        </a:graphic>
      </p:graphicFrame>
      <p:sp>
        <p:nvSpPr>
          <p:cNvPr id="5" name="Right Arrow 4"/>
          <p:cNvSpPr/>
          <p:nvPr/>
        </p:nvSpPr>
        <p:spPr bwMode="auto">
          <a:xfrm rot="21367710">
            <a:off x="1526402" y="3041870"/>
            <a:ext cx="5815010" cy="452762"/>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1. Caller tries UM user’s office number</a:t>
            </a:r>
          </a:p>
        </p:txBody>
      </p:sp>
      <p:sp>
        <p:nvSpPr>
          <p:cNvPr id="7" name="Left Arrow 6"/>
          <p:cNvSpPr/>
          <p:nvPr/>
        </p:nvSpPr>
        <p:spPr bwMode="auto">
          <a:xfrm rot="20173729">
            <a:off x="5112674" y="3161450"/>
            <a:ext cx="2742413" cy="399495"/>
          </a:xfrm>
          <a:prstGeom prst="lef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2. Call forwards to UM</a:t>
            </a:r>
          </a:p>
        </p:txBody>
      </p:sp>
      <p:sp>
        <p:nvSpPr>
          <p:cNvPr id="8" name="Left Arrow 7"/>
          <p:cNvSpPr/>
          <p:nvPr/>
        </p:nvSpPr>
        <p:spPr bwMode="auto">
          <a:xfrm>
            <a:off x="1481938" y="3649722"/>
            <a:ext cx="2742413" cy="399495"/>
          </a:xfrm>
          <a:prstGeom prst="lef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3. UM presents caller with  (Call Answering Rule) Menu</a:t>
            </a:r>
          </a:p>
        </p:txBody>
      </p:sp>
      <p:sp>
        <p:nvSpPr>
          <p:cNvPr id="9" name="Right Arrow 8"/>
          <p:cNvSpPr/>
          <p:nvPr/>
        </p:nvSpPr>
        <p:spPr bwMode="auto">
          <a:xfrm rot="21367710">
            <a:off x="1320550" y="3666580"/>
            <a:ext cx="2568899" cy="452762"/>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solidFill>
                  <a:srgbClr val="FFFFFF"/>
                </a:solidFill>
                <a:effectLst>
                  <a:outerShdw blurRad="38100" dist="38100" dir="2700000" algn="tl">
                    <a:srgbClr val="000000">
                      <a:alpha val="43137"/>
                    </a:srgbClr>
                  </a:outerShdw>
                </a:effectLst>
                <a:latin typeface="Calibri" pitchFamily="34" charset="0"/>
              </a:rPr>
              <a:t>4</a:t>
            </a:r>
            <a:r>
              <a:rPr lang="en-US" sz="2000" dirty="0" smtClean="0">
                <a:solidFill>
                  <a:srgbClr val="FFFFFF"/>
                </a:solidFill>
                <a:effectLst>
                  <a:outerShdw blurRad="38100" dist="38100" dir="2700000" algn="tl">
                    <a:srgbClr val="000000">
                      <a:alpha val="43137"/>
                    </a:srgbClr>
                  </a:outerShdw>
                </a:effectLst>
                <a:latin typeface="Calibri" pitchFamily="34" charset="0"/>
              </a:rPr>
              <a:t>. Caller chooses </a:t>
            </a:r>
            <a:r>
              <a:rPr lang="en-US" sz="2000" i="1" dirty="0" smtClean="0">
                <a:solidFill>
                  <a:srgbClr val="FFFFFF"/>
                </a:solidFill>
                <a:effectLst>
                  <a:outerShdw blurRad="38100" dist="38100" dir="2700000" algn="tl">
                    <a:srgbClr val="000000">
                      <a:alpha val="43137"/>
                    </a:srgbClr>
                  </a:outerShdw>
                </a:effectLst>
                <a:latin typeface="Calibri" pitchFamily="34" charset="0"/>
              </a:rPr>
              <a:t>Find Me</a:t>
            </a:r>
            <a:r>
              <a:rPr lang="en-US" sz="2000" dirty="0" smtClean="0">
                <a:solidFill>
                  <a:srgbClr val="FFFFFF"/>
                </a:solidFill>
                <a:effectLst>
                  <a:outerShdw blurRad="38100" dist="38100" dir="2700000" algn="tl">
                    <a:srgbClr val="000000">
                      <a:alpha val="43137"/>
                    </a:srgbClr>
                  </a:outerShdw>
                </a:effectLst>
                <a:latin typeface="Calibri" pitchFamily="34" charset="0"/>
              </a:rPr>
              <a:t> option</a:t>
            </a:r>
          </a:p>
        </p:txBody>
      </p:sp>
      <p:sp>
        <p:nvSpPr>
          <p:cNvPr id="10" name="Left Arrow 9"/>
          <p:cNvSpPr/>
          <p:nvPr/>
        </p:nvSpPr>
        <p:spPr bwMode="auto">
          <a:xfrm>
            <a:off x="1510846" y="3849469"/>
            <a:ext cx="2742413" cy="399495"/>
          </a:xfrm>
          <a:prstGeom prst="lef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solidFill>
                  <a:srgbClr val="FFFFFF"/>
                </a:solidFill>
                <a:effectLst>
                  <a:outerShdw blurRad="38100" dist="38100" dir="2700000" algn="tl">
                    <a:srgbClr val="000000">
                      <a:alpha val="43137"/>
                    </a:srgbClr>
                  </a:outerShdw>
                </a:effectLst>
                <a:latin typeface="Calibri" pitchFamily="34" charset="0"/>
              </a:rPr>
              <a:t>5</a:t>
            </a:r>
            <a:r>
              <a:rPr lang="en-US" sz="2000" dirty="0" smtClean="0">
                <a:solidFill>
                  <a:srgbClr val="FFFFFF"/>
                </a:solidFill>
                <a:effectLst>
                  <a:outerShdw blurRad="38100" dist="38100" dir="2700000" algn="tl">
                    <a:srgbClr val="000000">
                      <a:alpha val="43137"/>
                    </a:srgbClr>
                  </a:outerShdw>
                </a:effectLst>
                <a:latin typeface="Calibri" pitchFamily="34" charset="0"/>
              </a:rPr>
              <a:t>. UM records caller’s name, places them on hold</a:t>
            </a:r>
          </a:p>
        </p:txBody>
      </p:sp>
      <p:sp>
        <p:nvSpPr>
          <p:cNvPr id="12" name="Right Arrow 11"/>
          <p:cNvSpPr/>
          <p:nvPr/>
        </p:nvSpPr>
        <p:spPr bwMode="auto">
          <a:xfrm rot="683196">
            <a:off x="4941148" y="4371568"/>
            <a:ext cx="2829498" cy="452762"/>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6. UM places call to user’s Find Me number</a:t>
            </a:r>
          </a:p>
        </p:txBody>
      </p:sp>
      <p:sp>
        <p:nvSpPr>
          <p:cNvPr id="13" name="Left Arrow 12"/>
          <p:cNvSpPr/>
          <p:nvPr/>
        </p:nvSpPr>
        <p:spPr bwMode="auto">
          <a:xfrm rot="790256">
            <a:off x="4988556" y="4600230"/>
            <a:ext cx="2611453" cy="399495"/>
          </a:xfrm>
          <a:prstGeom prst="lef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7. User answers call from UM</a:t>
            </a:r>
          </a:p>
        </p:txBody>
      </p:sp>
      <p:sp>
        <p:nvSpPr>
          <p:cNvPr id="15" name="Right Arrow 14"/>
          <p:cNvSpPr/>
          <p:nvPr/>
        </p:nvSpPr>
        <p:spPr bwMode="auto">
          <a:xfrm rot="683196">
            <a:off x="4851003" y="4582822"/>
            <a:ext cx="2829498" cy="452762"/>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solidFill>
                  <a:srgbClr val="FFFFFF"/>
                </a:solidFill>
                <a:effectLst>
                  <a:outerShdw blurRad="38100" dist="38100" dir="2700000" algn="tl">
                    <a:srgbClr val="000000">
                      <a:alpha val="43137"/>
                    </a:srgbClr>
                  </a:outerShdw>
                </a:effectLst>
                <a:latin typeface="Calibri" pitchFamily="34" charset="0"/>
              </a:rPr>
              <a:t>8</a:t>
            </a:r>
            <a:r>
              <a:rPr lang="en-US" sz="2000" dirty="0" smtClean="0">
                <a:solidFill>
                  <a:srgbClr val="FFFFFF"/>
                </a:solidFill>
                <a:effectLst>
                  <a:outerShdw blurRad="38100" dist="38100" dir="2700000" algn="tl">
                    <a:srgbClr val="000000">
                      <a:alpha val="43137"/>
                    </a:srgbClr>
                  </a:outerShdw>
                </a:effectLst>
                <a:latin typeface="Calibri" pitchFamily="34" charset="0"/>
              </a:rPr>
              <a:t>. UM play’s caller’s name, asks user to press 1 to accept the call</a:t>
            </a:r>
          </a:p>
        </p:txBody>
      </p:sp>
      <p:sp>
        <p:nvSpPr>
          <p:cNvPr id="17" name="Left Arrow 16"/>
          <p:cNvSpPr/>
          <p:nvPr/>
        </p:nvSpPr>
        <p:spPr bwMode="auto">
          <a:xfrm rot="790256">
            <a:off x="4817573" y="4618682"/>
            <a:ext cx="2611453" cy="399495"/>
          </a:xfrm>
          <a:prstGeom prst="lef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solidFill>
                  <a:srgbClr val="FFFFFF"/>
                </a:solidFill>
                <a:effectLst>
                  <a:outerShdw blurRad="38100" dist="38100" dir="2700000" algn="tl">
                    <a:srgbClr val="000000">
                      <a:alpha val="43137"/>
                    </a:srgbClr>
                  </a:outerShdw>
                </a:effectLst>
                <a:latin typeface="Calibri" pitchFamily="34" charset="0"/>
              </a:rPr>
              <a:t>9</a:t>
            </a:r>
            <a:r>
              <a:rPr lang="en-US" sz="2000" dirty="0" smtClean="0">
                <a:solidFill>
                  <a:srgbClr val="FFFFFF"/>
                </a:solidFill>
                <a:effectLst>
                  <a:outerShdw blurRad="38100" dist="38100" dir="2700000" algn="tl">
                    <a:srgbClr val="000000">
                      <a:alpha val="43137"/>
                    </a:srgbClr>
                  </a:outerShdw>
                </a:effectLst>
                <a:latin typeface="Calibri" pitchFamily="34" charset="0"/>
              </a:rPr>
              <a:t>. User presses 1</a:t>
            </a:r>
          </a:p>
        </p:txBody>
      </p:sp>
      <p:sp>
        <p:nvSpPr>
          <p:cNvPr id="18" name="Left Arrow 17"/>
          <p:cNvSpPr/>
          <p:nvPr/>
        </p:nvSpPr>
        <p:spPr bwMode="auto">
          <a:xfrm>
            <a:off x="1510845" y="3907824"/>
            <a:ext cx="2742413" cy="399495"/>
          </a:xfrm>
          <a:prstGeom prst="lef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10. UM takes caller off hold, transfers to user</a:t>
            </a:r>
          </a:p>
        </p:txBody>
      </p:sp>
      <p:sp>
        <p:nvSpPr>
          <p:cNvPr id="19" name="Right Arrow 18"/>
          <p:cNvSpPr/>
          <p:nvPr/>
        </p:nvSpPr>
        <p:spPr bwMode="auto">
          <a:xfrm>
            <a:off x="1308196" y="5065608"/>
            <a:ext cx="6389152" cy="452762"/>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11. Caller speaks to UM user on </a:t>
            </a:r>
            <a:r>
              <a:rPr lang="en-US" sz="2000" i="1" dirty="0" smtClean="0">
                <a:solidFill>
                  <a:srgbClr val="FFFFFF"/>
                </a:solidFill>
                <a:effectLst>
                  <a:outerShdw blurRad="38100" dist="38100" dir="2700000" algn="tl">
                    <a:srgbClr val="000000">
                      <a:alpha val="43137"/>
                    </a:srgbClr>
                  </a:outerShdw>
                </a:effectLst>
                <a:latin typeface="Calibri" pitchFamily="34" charset="0"/>
              </a:rPr>
              <a:t>Find Me</a:t>
            </a:r>
            <a:r>
              <a:rPr lang="en-US" sz="2000" dirty="0" smtClean="0">
                <a:solidFill>
                  <a:srgbClr val="FFFFFF"/>
                </a:solidFill>
                <a:effectLst>
                  <a:outerShdw blurRad="38100" dist="38100" dir="2700000" algn="tl">
                    <a:srgbClr val="000000">
                      <a:alpha val="43137"/>
                    </a:srgbClr>
                  </a:outerShdw>
                </a:effectLst>
                <a:latin typeface="Calibri" pitchFamily="34" charset="0"/>
              </a:rPr>
              <a:t> number</a:t>
            </a:r>
          </a:p>
        </p:txBody>
      </p:sp>
      <p:sp>
        <p:nvSpPr>
          <p:cNvPr id="21" name="TextBox 20"/>
          <p:cNvSpPr txBox="1"/>
          <p:nvPr/>
        </p:nvSpPr>
        <p:spPr>
          <a:xfrm>
            <a:off x="838964" y="2846074"/>
            <a:ext cx="1098884" cy="369332"/>
          </a:xfrm>
          <a:prstGeom prst="rect">
            <a:avLst/>
          </a:prstGeom>
          <a:noFill/>
        </p:spPr>
        <p:txBody>
          <a:bodyPr wrap="square" rtlCol="0">
            <a:spAutoFit/>
          </a:bodyPr>
          <a:lstStyle/>
          <a:p>
            <a:r>
              <a:rPr lang="en-US" dirty="0" smtClean="0">
                <a:solidFill>
                  <a:schemeClr val="bg2"/>
                </a:solidFill>
              </a:rPr>
              <a:t>Caller</a:t>
            </a:r>
            <a:endParaRPr lang="en-US" dirty="0">
              <a:solidFill>
                <a:schemeClr val="bg2"/>
              </a:solidFill>
            </a:endParaRPr>
          </a:p>
        </p:txBody>
      </p:sp>
      <p:sp>
        <p:nvSpPr>
          <p:cNvPr id="22" name="TextBox 21"/>
          <p:cNvSpPr txBox="1"/>
          <p:nvPr/>
        </p:nvSpPr>
        <p:spPr>
          <a:xfrm>
            <a:off x="3883221" y="2846074"/>
            <a:ext cx="1519225" cy="369332"/>
          </a:xfrm>
          <a:prstGeom prst="rect">
            <a:avLst/>
          </a:prstGeom>
          <a:noFill/>
        </p:spPr>
        <p:txBody>
          <a:bodyPr wrap="square" rtlCol="0">
            <a:spAutoFit/>
          </a:bodyPr>
          <a:lstStyle/>
          <a:p>
            <a:r>
              <a:rPr lang="en-US" dirty="0" smtClean="0">
                <a:solidFill>
                  <a:schemeClr val="bg2"/>
                </a:solidFill>
              </a:rPr>
              <a:t>UM Server</a:t>
            </a:r>
            <a:endParaRPr lang="en-US" dirty="0">
              <a:solidFill>
                <a:schemeClr val="bg2"/>
              </a:solidFill>
            </a:endParaRPr>
          </a:p>
        </p:txBody>
      </p:sp>
      <p:sp>
        <p:nvSpPr>
          <p:cNvPr id="23" name="TextBox 22"/>
          <p:cNvSpPr txBox="1"/>
          <p:nvPr/>
        </p:nvSpPr>
        <p:spPr>
          <a:xfrm>
            <a:off x="5994950" y="3584658"/>
            <a:ext cx="1519225" cy="646331"/>
          </a:xfrm>
          <a:prstGeom prst="rect">
            <a:avLst/>
          </a:prstGeom>
          <a:noFill/>
        </p:spPr>
        <p:txBody>
          <a:bodyPr wrap="square" rtlCol="0">
            <a:spAutoFit/>
          </a:bodyPr>
          <a:lstStyle/>
          <a:p>
            <a:pPr algn="r"/>
            <a:r>
              <a:rPr lang="en-US" dirty="0" smtClean="0">
                <a:solidFill>
                  <a:schemeClr val="bg2"/>
                </a:solidFill>
              </a:rPr>
              <a:t>UM-enabled user</a:t>
            </a:r>
            <a:endParaRPr lang="en-US" dirty="0">
              <a:solidFill>
                <a:schemeClr val="bg2"/>
              </a:solidFill>
            </a:endParaRPr>
          </a:p>
        </p:txBody>
      </p:sp>
      <p:sp>
        <p:nvSpPr>
          <p:cNvPr id="24" name="TextBox 23"/>
          <p:cNvSpPr txBox="1"/>
          <p:nvPr/>
        </p:nvSpPr>
        <p:spPr>
          <a:xfrm>
            <a:off x="7440193" y="2749461"/>
            <a:ext cx="1519225" cy="646331"/>
          </a:xfrm>
          <a:prstGeom prst="rect">
            <a:avLst/>
          </a:prstGeom>
          <a:noFill/>
        </p:spPr>
        <p:txBody>
          <a:bodyPr wrap="square" rtlCol="0">
            <a:spAutoFit/>
          </a:bodyPr>
          <a:lstStyle/>
          <a:p>
            <a:pPr algn="r"/>
            <a:r>
              <a:rPr lang="en-US" dirty="0" smtClean="0">
                <a:solidFill>
                  <a:schemeClr val="bg2"/>
                </a:solidFill>
              </a:rPr>
              <a:t>User’s extension</a:t>
            </a:r>
            <a:endParaRPr lang="en-US" dirty="0">
              <a:solidFill>
                <a:schemeClr val="bg2"/>
              </a:solidFill>
            </a:endParaRPr>
          </a:p>
        </p:txBody>
      </p:sp>
      <p:sp>
        <p:nvSpPr>
          <p:cNvPr id="25" name="TextBox 24"/>
          <p:cNvSpPr txBox="1"/>
          <p:nvPr/>
        </p:nvSpPr>
        <p:spPr>
          <a:xfrm>
            <a:off x="7350063" y="5056705"/>
            <a:ext cx="1348242" cy="923330"/>
          </a:xfrm>
          <a:prstGeom prst="rect">
            <a:avLst/>
          </a:prstGeom>
          <a:noFill/>
        </p:spPr>
        <p:txBody>
          <a:bodyPr wrap="square" rtlCol="0">
            <a:spAutoFit/>
          </a:bodyPr>
          <a:lstStyle/>
          <a:p>
            <a:pPr algn="r"/>
            <a:r>
              <a:rPr lang="en-US" dirty="0" smtClean="0">
                <a:solidFill>
                  <a:schemeClr val="bg2"/>
                </a:solidFill>
              </a:rPr>
              <a:t>User’s mobile phone</a:t>
            </a:r>
            <a:endParaRPr lang="en-US" dirty="0">
              <a:solidFill>
                <a:schemeClr val="bg2"/>
              </a:solidFill>
            </a:endParaRPr>
          </a:p>
        </p:txBody>
      </p:sp>
    </p:spTree>
    <p:extLst>
      <p:ext uri="{BB962C8B-B14F-4D97-AF65-F5344CB8AC3E}">
        <p14:creationId xmlns:p14="http://schemas.microsoft.com/office/powerpoint/2010/main" xmlns="" val="21567007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par>
                                <p:cTn id="37" presetID="10"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1" nodeType="click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1" nodeType="clickEffect">
                                  <p:stCondLst>
                                    <p:cond delay="0"/>
                                  </p:stCondLst>
                                  <p:childTnLst>
                                    <p:animEffect transition="out" filter="fade">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par>
                                <p:cTn id="53" presetID="10"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grpId="1" nodeType="clickEffect">
                                  <p:stCondLst>
                                    <p:cond delay="0"/>
                                  </p:stCondLst>
                                  <p:childTnLst>
                                    <p:animEffect transition="out" filter="fade">
                                      <p:cBhvr>
                                        <p:cTn id="59" dur="500"/>
                                        <p:tgtEl>
                                          <p:spTgt spid="13"/>
                                        </p:tgtEl>
                                      </p:cBhvr>
                                    </p:animEffect>
                                    <p:set>
                                      <p:cBhvr>
                                        <p:cTn id="60" dur="1" fill="hold">
                                          <p:stCondLst>
                                            <p:cond delay="499"/>
                                          </p:stCondLst>
                                        </p:cTn>
                                        <p:tgtEl>
                                          <p:spTgt spid="13"/>
                                        </p:tgtEl>
                                        <p:attrNameLst>
                                          <p:attrName>style.visibility</p:attrName>
                                        </p:attrNameLst>
                                      </p:cBhvr>
                                      <p:to>
                                        <p:strVal val="hidden"/>
                                      </p:to>
                                    </p:set>
                                  </p:childTnLst>
                                </p:cTn>
                              </p:par>
                              <p:par>
                                <p:cTn id="61" presetID="10"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grpId="1" nodeType="clickEffect">
                                  <p:stCondLst>
                                    <p:cond delay="0"/>
                                  </p:stCondLst>
                                  <p:childTnLst>
                                    <p:animEffect transition="out" filter="fade">
                                      <p:cBhvr>
                                        <p:cTn id="67" dur="500"/>
                                        <p:tgtEl>
                                          <p:spTgt spid="15"/>
                                        </p:tgtEl>
                                      </p:cBhvr>
                                    </p:animEffect>
                                    <p:set>
                                      <p:cBhvr>
                                        <p:cTn id="68" dur="1" fill="hold">
                                          <p:stCondLst>
                                            <p:cond delay="499"/>
                                          </p:stCondLst>
                                        </p:cTn>
                                        <p:tgtEl>
                                          <p:spTgt spid="15"/>
                                        </p:tgtEl>
                                        <p:attrNameLst>
                                          <p:attrName>style.visibility</p:attrName>
                                        </p:attrNameLst>
                                      </p:cBhvr>
                                      <p:to>
                                        <p:strVal val="hidden"/>
                                      </p:to>
                                    </p:set>
                                  </p:childTnLst>
                                </p:cTn>
                              </p:par>
                              <p:par>
                                <p:cTn id="69" presetID="10" presetClass="entr" presetSubtype="0"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500"/>
                                        <p:tgtEl>
                                          <p:spTgt spid="17"/>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grpId="1" nodeType="clickEffect">
                                  <p:stCondLst>
                                    <p:cond delay="0"/>
                                  </p:stCondLst>
                                  <p:childTnLst>
                                    <p:animEffect transition="out" filter="fade">
                                      <p:cBhvr>
                                        <p:cTn id="75" dur="500"/>
                                        <p:tgtEl>
                                          <p:spTgt spid="17"/>
                                        </p:tgtEl>
                                      </p:cBhvr>
                                    </p:animEffect>
                                    <p:set>
                                      <p:cBhvr>
                                        <p:cTn id="76" dur="1" fill="hold">
                                          <p:stCondLst>
                                            <p:cond delay="499"/>
                                          </p:stCondLst>
                                        </p:cTn>
                                        <p:tgtEl>
                                          <p:spTgt spid="17"/>
                                        </p:tgtEl>
                                        <p:attrNameLst>
                                          <p:attrName>style.visibility</p:attrName>
                                        </p:attrNameLst>
                                      </p:cBhvr>
                                      <p:to>
                                        <p:strVal val="hidden"/>
                                      </p:to>
                                    </p:set>
                                  </p:childTnLst>
                                </p:cTn>
                              </p:par>
                              <p:par>
                                <p:cTn id="77" presetID="10" presetClass="entr" presetSubtype="0"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grpId="1" nodeType="clickEffect">
                                  <p:stCondLst>
                                    <p:cond delay="0"/>
                                  </p:stCondLst>
                                  <p:childTnLst>
                                    <p:animEffect transition="out" filter="fade">
                                      <p:cBhvr>
                                        <p:cTn id="83" dur="500"/>
                                        <p:tgtEl>
                                          <p:spTgt spid="18"/>
                                        </p:tgtEl>
                                      </p:cBhvr>
                                    </p:animEffect>
                                    <p:set>
                                      <p:cBhvr>
                                        <p:cTn id="84" dur="1" fill="hold">
                                          <p:stCondLst>
                                            <p:cond delay="499"/>
                                          </p:stCondLst>
                                        </p:cTn>
                                        <p:tgtEl>
                                          <p:spTgt spid="18"/>
                                        </p:tgtEl>
                                        <p:attrNameLst>
                                          <p:attrName>style.visibility</p:attrName>
                                        </p:attrNameLst>
                                      </p:cBhvr>
                                      <p:to>
                                        <p:strVal val="hidden"/>
                                      </p:to>
                                    </p:set>
                                  </p:childTnLst>
                                </p:cTn>
                              </p:par>
                              <p:par>
                                <p:cTn id="85" presetID="10" presetClass="entr" presetSubtype="0"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animBg="1"/>
      <p:bldP spid="7" grpId="1" animBg="1"/>
      <p:bldP spid="8" grpId="0" animBg="1"/>
      <p:bldP spid="8" grpId="1" animBg="1"/>
      <p:bldP spid="9" grpId="0" animBg="1"/>
      <p:bldP spid="9" grpId="1" animBg="1"/>
      <p:bldP spid="10" grpId="0" animBg="1"/>
      <p:bldP spid="10" grpId="1" animBg="1"/>
      <p:bldP spid="12" grpId="0" animBg="1"/>
      <p:bldP spid="12" grpId="1" animBg="1"/>
      <p:bldP spid="13" grpId="0" animBg="1"/>
      <p:bldP spid="13" grpId="1" animBg="1"/>
      <p:bldP spid="15" grpId="0" animBg="1"/>
      <p:bldP spid="15" grpId="1" animBg="1"/>
      <p:bldP spid="17" grpId="0" animBg="1"/>
      <p:bldP spid="17" grpId="1" animBg="1"/>
      <p:bldP spid="18" grpId="0" animBg="1"/>
      <p:bldP spid="18" grpId="1"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sz="48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t>Unified Messaging in Microsoft Exchange Server 2010</a:t>
            </a:r>
            <a:endParaRPr sz="4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4475221" y="5341785"/>
            <a:ext cx="4233702" cy="461665"/>
          </a:xfrm>
        </p:spPr>
        <p:txBody>
          <a:bodyPr/>
          <a:lstStyle/>
          <a:p>
            <a:r>
              <a:rPr lang="en-US" dirty="0" smtClean="0">
                <a:solidFill>
                  <a:schemeClr val="tx1"/>
                </a:solidFill>
              </a:rPr>
              <a:t>Michael Wilson</a:t>
            </a:r>
          </a:p>
          <a:p>
            <a:r>
              <a:rPr lang="en-US" dirty="0" smtClean="0">
                <a:solidFill>
                  <a:schemeClr val="tx1"/>
                </a:solidFill>
              </a:rPr>
              <a:t>Principal Program Manager Lead</a:t>
            </a:r>
          </a:p>
          <a:p>
            <a:r>
              <a:rPr lang="en-US" dirty="0" smtClean="0">
                <a:solidFill>
                  <a:schemeClr val="tx1"/>
                </a:solidFill>
              </a:rPr>
              <a:t>Microsoft</a:t>
            </a:r>
          </a:p>
          <a:p>
            <a:r>
              <a:rPr lang="en-US" dirty="0" smtClean="0">
                <a:solidFill>
                  <a:schemeClr val="tx1"/>
                </a:solidFill>
              </a:rPr>
              <a:t>Session Code: UNC315</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90"/>
            <a:ext cx="8763000" cy="1329595"/>
          </a:xfrm>
        </p:spPr>
        <p:txBody>
          <a:bodyPr/>
          <a:lstStyle/>
          <a:p>
            <a:r>
              <a:rPr lang="en-US" dirty="0" smtClean="0"/>
              <a:t>Message Waiting Indicator: 1/2</a:t>
            </a:r>
            <a:br>
              <a:rPr lang="en-US" dirty="0" smtClean="0"/>
            </a:br>
            <a:endParaRPr lang="en-US" dirty="0">
              <a:solidFill>
                <a:schemeClr val="accent1"/>
              </a:solidFill>
              <a:effectLst>
                <a:outerShdw blurRad="38100" dist="38100" dir="2700000" algn="tl">
                  <a:srgbClr val="000000">
                    <a:alpha val="43137"/>
                  </a:srgbClr>
                </a:outerShdw>
              </a:effectLst>
            </a:endParaRPr>
          </a:p>
        </p:txBody>
      </p:sp>
      <p:sp>
        <p:nvSpPr>
          <p:cNvPr id="3" name="Text Placeholder 2"/>
          <p:cNvSpPr>
            <a:spLocks noGrp="1"/>
          </p:cNvSpPr>
          <p:nvPr>
            <p:ph type="body" sz="quarter" idx="4294967295"/>
          </p:nvPr>
        </p:nvSpPr>
        <p:spPr>
          <a:xfrm>
            <a:off x="354526" y="1047318"/>
            <a:ext cx="8382000" cy="3828740"/>
          </a:xfrm>
          <a:prstGeom prst="rect">
            <a:avLst/>
          </a:prstGeom>
        </p:spPr>
        <p:txBody>
          <a:bodyPr/>
          <a:lstStyle/>
          <a:p>
            <a:r>
              <a:rPr lang="en-US" dirty="0" smtClean="0"/>
              <a:t>Exchange 2010 UM supports MWI</a:t>
            </a:r>
          </a:p>
          <a:p>
            <a:pPr lvl="1"/>
            <a:r>
              <a:rPr dirty="0" smtClean="0"/>
              <a:t>No new roles</a:t>
            </a:r>
            <a:r>
              <a:rPr lang="en-US" dirty="0" smtClean="0"/>
              <a:t>: “push” notifications from mailbox</a:t>
            </a:r>
          </a:p>
          <a:p>
            <a:pPr lvl="1"/>
            <a:r>
              <a:rPr lang="en-US" dirty="0" smtClean="0"/>
              <a:t>Load balanced across UM Servers, IP Gateways</a:t>
            </a:r>
            <a:endParaRPr dirty="0" smtClean="0"/>
          </a:p>
          <a:p>
            <a:pPr marL="517525" lvl="1" indent="0">
              <a:buNone/>
            </a:pPr>
            <a:endParaRPr lang="en-US" dirty="0"/>
          </a:p>
          <a:p>
            <a:pPr lvl="1"/>
            <a:endParaRPr lang="en-US" dirty="0" smtClean="0"/>
          </a:p>
          <a:p>
            <a:pPr lvl="1"/>
            <a:endParaRPr lang="en-US" dirty="0"/>
          </a:p>
          <a:p>
            <a:pPr lvl="1"/>
            <a:endParaRPr lang="en-US" dirty="0" smtClean="0"/>
          </a:p>
          <a:p>
            <a:pPr marL="517525" lvl="1" indent="0">
              <a:buNone/>
            </a:pPr>
            <a:endParaRPr dirty="0" smtClean="0"/>
          </a:p>
        </p:txBody>
      </p:sp>
      <p:graphicFrame>
        <p:nvGraphicFramePr>
          <p:cNvPr id="12" name="Object 11"/>
          <p:cNvGraphicFramePr>
            <a:graphicFrameLocks noChangeAspect="1"/>
          </p:cNvGraphicFramePr>
          <p:nvPr>
            <p:extLst>
              <p:ext uri="{D42A27DB-BD31-4B8C-83A1-F6EECF244321}">
                <p14:modId xmlns:p14="http://schemas.microsoft.com/office/powerpoint/2010/main" xmlns="" val="2366321112"/>
              </p:ext>
            </p:extLst>
          </p:nvPr>
        </p:nvGraphicFramePr>
        <p:xfrm>
          <a:off x="514826" y="2423269"/>
          <a:ext cx="7907764" cy="3888852"/>
        </p:xfrm>
        <a:graphic>
          <a:graphicData uri="http://schemas.openxmlformats.org/presentationml/2006/ole">
            <p:oleObj spid="_x0000_s5171" name="Visio" r:id="rId4" imgW="5791218" imgH="2848043" progId="">
              <p:embed/>
            </p:oleObj>
          </a:graphicData>
        </a:graphic>
      </p:graphicFrame>
      <p:grpSp>
        <p:nvGrpSpPr>
          <p:cNvPr id="21" name="Group 20"/>
          <p:cNvGrpSpPr/>
          <p:nvPr/>
        </p:nvGrpSpPr>
        <p:grpSpPr>
          <a:xfrm>
            <a:off x="1590025" y="3376441"/>
            <a:ext cx="1787098" cy="485105"/>
            <a:chOff x="1870762" y="3299393"/>
            <a:chExt cx="1787098" cy="485105"/>
          </a:xfrm>
        </p:grpSpPr>
        <p:sp>
          <p:nvSpPr>
            <p:cNvPr id="19" name="Curved Up Arrow 18"/>
            <p:cNvSpPr/>
            <p:nvPr/>
          </p:nvSpPr>
          <p:spPr bwMode="auto">
            <a:xfrm rot="299787">
              <a:off x="1870762" y="3376441"/>
              <a:ext cx="1787098" cy="408057"/>
            </a:xfrm>
            <a:prstGeom prst="curvedUpArrow">
              <a:avLst/>
            </a:prstGeom>
            <a:solidFill>
              <a:schemeClr val="bg2">
                <a:lumMod val="5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0" name="TextBox 19"/>
            <p:cNvSpPr txBox="1"/>
            <p:nvPr/>
          </p:nvSpPr>
          <p:spPr>
            <a:xfrm>
              <a:off x="2217556" y="3299393"/>
              <a:ext cx="1093510" cy="400110"/>
            </a:xfrm>
            <a:prstGeom prst="rect">
              <a:avLst/>
            </a:prstGeom>
            <a:noFill/>
          </p:spPr>
          <p:txBody>
            <a:bodyPr wrap="square" rtlCol="0">
              <a:spAutoFit/>
            </a:bodyPr>
            <a:lstStyle/>
            <a:p>
              <a:pPr algn="ctr"/>
              <a:r>
                <a:rPr lang="en-US" sz="1000" dirty="0" smtClean="0">
                  <a:solidFill>
                    <a:srgbClr val="92D050"/>
                  </a:solidFill>
                </a:rPr>
                <a:t>1. Unanswered call to user</a:t>
              </a:r>
              <a:endParaRPr lang="en-US" sz="1000" dirty="0">
                <a:solidFill>
                  <a:srgbClr val="92D050"/>
                </a:solidFill>
              </a:endParaRPr>
            </a:p>
          </p:txBody>
        </p:sp>
      </p:grpSp>
      <p:grpSp>
        <p:nvGrpSpPr>
          <p:cNvPr id="34" name="Group 33"/>
          <p:cNvGrpSpPr/>
          <p:nvPr/>
        </p:nvGrpSpPr>
        <p:grpSpPr>
          <a:xfrm>
            <a:off x="3691539" y="3276333"/>
            <a:ext cx="2380397" cy="717991"/>
            <a:chOff x="1870762" y="3145726"/>
            <a:chExt cx="1787098" cy="638772"/>
          </a:xfrm>
        </p:grpSpPr>
        <p:sp>
          <p:nvSpPr>
            <p:cNvPr id="35" name="Curved Up Arrow 34"/>
            <p:cNvSpPr/>
            <p:nvPr/>
          </p:nvSpPr>
          <p:spPr bwMode="auto">
            <a:xfrm rot="299787">
              <a:off x="1870762" y="3376441"/>
              <a:ext cx="1787098" cy="408057"/>
            </a:xfrm>
            <a:prstGeom prst="curvedUpArrow">
              <a:avLst/>
            </a:prstGeom>
            <a:solidFill>
              <a:schemeClr val="bg2">
                <a:lumMod val="5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6" name="TextBox 35"/>
            <p:cNvSpPr txBox="1"/>
            <p:nvPr/>
          </p:nvSpPr>
          <p:spPr>
            <a:xfrm>
              <a:off x="1952592" y="3145726"/>
              <a:ext cx="1093510" cy="355964"/>
            </a:xfrm>
            <a:prstGeom prst="rect">
              <a:avLst/>
            </a:prstGeom>
            <a:noFill/>
          </p:spPr>
          <p:txBody>
            <a:bodyPr wrap="square" rtlCol="0">
              <a:spAutoFit/>
            </a:bodyPr>
            <a:lstStyle/>
            <a:p>
              <a:pPr algn="ctr"/>
              <a:r>
                <a:rPr lang="en-US" sz="1000" dirty="0" smtClean="0">
                  <a:solidFill>
                    <a:srgbClr val="92D050"/>
                  </a:solidFill>
                </a:rPr>
                <a:t>2. Call forwarded via gateway to UM Server</a:t>
              </a:r>
              <a:endParaRPr lang="en-US" sz="1000" dirty="0">
                <a:solidFill>
                  <a:srgbClr val="92D050"/>
                </a:solidFill>
              </a:endParaRPr>
            </a:p>
          </p:txBody>
        </p:sp>
      </p:grpSp>
      <p:grpSp>
        <p:nvGrpSpPr>
          <p:cNvPr id="25" name="Group 24"/>
          <p:cNvGrpSpPr/>
          <p:nvPr/>
        </p:nvGrpSpPr>
        <p:grpSpPr>
          <a:xfrm>
            <a:off x="6571473" y="3248136"/>
            <a:ext cx="1462457" cy="889971"/>
            <a:chOff x="6571473" y="3248136"/>
            <a:chExt cx="1462457" cy="889971"/>
          </a:xfrm>
        </p:grpSpPr>
        <p:sp>
          <p:nvSpPr>
            <p:cNvPr id="23" name="Curved Down Arrow 22"/>
            <p:cNvSpPr/>
            <p:nvPr/>
          </p:nvSpPr>
          <p:spPr bwMode="auto">
            <a:xfrm rot="1693194">
              <a:off x="6571473" y="3248136"/>
              <a:ext cx="1462457" cy="535003"/>
            </a:xfrm>
            <a:prstGeom prst="curvedDownArrow">
              <a:avLst/>
            </a:prstGeom>
            <a:solidFill>
              <a:schemeClr val="bg2">
                <a:lumMod val="5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4" name="TextBox 23"/>
            <p:cNvSpPr txBox="1"/>
            <p:nvPr/>
          </p:nvSpPr>
          <p:spPr>
            <a:xfrm>
              <a:off x="6841958" y="3276333"/>
              <a:ext cx="802106" cy="861774"/>
            </a:xfrm>
            <a:prstGeom prst="rect">
              <a:avLst/>
            </a:prstGeom>
            <a:noFill/>
          </p:spPr>
          <p:txBody>
            <a:bodyPr wrap="square" rtlCol="0">
              <a:spAutoFit/>
            </a:bodyPr>
            <a:lstStyle/>
            <a:p>
              <a:r>
                <a:rPr lang="en-US" sz="1000" dirty="0">
                  <a:solidFill>
                    <a:srgbClr val="92D050"/>
                  </a:solidFill>
                </a:rPr>
                <a:t>3. Voice message delivered to Mailbox Server</a:t>
              </a:r>
              <a:endParaRPr lang="en-US" dirty="0"/>
            </a:p>
          </p:txBody>
        </p:sp>
      </p:grpSp>
      <p:grpSp>
        <p:nvGrpSpPr>
          <p:cNvPr id="4" name="Group 3"/>
          <p:cNvGrpSpPr/>
          <p:nvPr/>
        </p:nvGrpSpPr>
        <p:grpSpPr>
          <a:xfrm>
            <a:off x="6531897" y="4267200"/>
            <a:ext cx="1200398" cy="704911"/>
            <a:chOff x="6531897" y="4267200"/>
            <a:chExt cx="1200398" cy="704911"/>
          </a:xfrm>
        </p:grpSpPr>
        <p:sp>
          <p:nvSpPr>
            <p:cNvPr id="26" name="Curved Right Arrow 25"/>
            <p:cNvSpPr/>
            <p:nvPr/>
          </p:nvSpPr>
          <p:spPr bwMode="auto">
            <a:xfrm>
              <a:off x="6841958" y="4267200"/>
              <a:ext cx="705853" cy="385011"/>
            </a:xfrm>
            <a:prstGeom prst="curvedRightArrow">
              <a:avLst/>
            </a:prstGeom>
            <a:solidFill>
              <a:schemeClr val="bg2">
                <a:lumMod val="5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8" name="TextBox 27"/>
            <p:cNvSpPr txBox="1"/>
            <p:nvPr/>
          </p:nvSpPr>
          <p:spPr>
            <a:xfrm>
              <a:off x="6531897" y="4572001"/>
              <a:ext cx="1200398" cy="400110"/>
            </a:xfrm>
            <a:prstGeom prst="rect">
              <a:avLst/>
            </a:prstGeom>
            <a:noFill/>
          </p:spPr>
          <p:txBody>
            <a:bodyPr wrap="square" rtlCol="0">
              <a:spAutoFit/>
            </a:bodyPr>
            <a:lstStyle/>
            <a:p>
              <a:pPr algn="ctr"/>
              <a:r>
                <a:rPr lang="en-US" sz="1000" dirty="0" smtClean="0">
                  <a:solidFill>
                    <a:srgbClr val="92D050"/>
                  </a:solidFill>
                </a:rPr>
                <a:t>4. UM Mailbox Assistant notified</a:t>
              </a:r>
              <a:endParaRPr lang="en-US" dirty="0">
                <a:solidFill>
                  <a:srgbClr val="92D050"/>
                </a:solidFill>
              </a:endParaRPr>
            </a:p>
          </p:txBody>
        </p:sp>
      </p:grpSp>
      <p:grpSp>
        <p:nvGrpSpPr>
          <p:cNvPr id="5" name="Group 4"/>
          <p:cNvGrpSpPr/>
          <p:nvPr/>
        </p:nvGrpSpPr>
        <p:grpSpPr>
          <a:xfrm>
            <a:off x="6724569" y="5024761"/>
            <a:ext cx="1585241" cy="1127933"/>
            <a:chOff x="6724569" y="5024761"/>
            <a:chExt cx="1585241" cy="1127933"/>
          </a:xfrm>
        </p:grpSpPr>
        <p:sp>
          <p:nvSpPr>
            <p:cNvPr id="29" name="Curved Left Arrow 28"/>
            <p:cNvSpPr/>
            <p:nvPr/>
          </p:nvSpPr>
          <p:spPr bwMode="auto">
            <a:xfrm rot="3326906">
              <a:off x="7136665" y="4648832"/>
              <a:ext cx="524480" cy="1276338"/>
            </a:xfrm>
            <a:prstGeom prst="curvedLeftArrow">
              <a:avLst/>
            </a:prstGeom>
            <a:solidFill>
              <a:schemeClr val="bg2">
                <a:lumMod val="5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7" name="TextBox 26"/>
            <p:cNvSpPr txBox="1"/>
            <p:nvPr/>
          </p:nvSpPr>
          <p:spPr>
            <a:xfrm>
              <a:off x="6724569" y="5598696"/>
              <a:ext cx="1585241" cy="553998"/>
            </a:xfrm>
            <a:prstGeom prst="rect">
              <a:avLst/>
            </a:prstGeom>
            <a:noFill/>
          </p:spPr>
          <p:txBody>
            <a:bodyPr wrap="square" rtlCol="0">
              <a:spAutoFit/>
            </a:bodyPr>
            <a:lstStyle/>
            <a:p>
              <a:pPr algn="ctr"/>
              <a:r>
                <a:rPr lang="en-US" sz="1000" dirty="0" smtClean="0">
                  <a:solidFill>
                    <a:srgbClr val="92D050"/>
                  </a:solidFill>
                </a:rPr>
                <a:t>5. RPC to UM Server in user’s Dial Plan (load balanced)</a:t>
              </a:r>
              <a:endParaRPr lang="en-US" dirty="0">
                <a:solidFill>
                  <a:srgbClr val="92D050"/>
                </a:solidFill>
              </a:endParaRPr>
            </a:p>
          </p:txBody>
        </p:sp>
      </p:grpSp>
      <p:grpSp>
        <p:nvGrpSpPr>
          <p:cNvPr id="6" name="Group 5"/>
          <p:cNvGrpSpPr/>
          <p:nvPr/>
        </p:nvGrpSpPr>
        <p:grpSpPr>
          <a:xfrm>
            <a:off x="3676088" y="5371606"/>
            <a:ext cx="2326533" cy="623013"/>
            <a:chOff x="3676088" y="5371606"/>
            <a:chExt cx="2326533" cy="623013"/>
          </a:xfrm>
        </p:grpSpPr>
        <p:sp>
          <p:nvSpPr>
            <p:cNvPr id="31" name="Curved Left Arrow 30"/>
            <p:cNvSpPr/>
            <p:nvPr/>
          </p:nvSpPr>
          <p:spPr bwMode="auto">
            <a:xfrm rot="6928672">
              <a:off x="5309194" y="5119206"/>
              <a:ext cx="441028" cy="945827"/>
            </a:xfrm>
            <a:prstGeom prst="curvedLeftArrow">
              <a:avLst/>
            </a:prstGeom>
            <a:solidFill>
              <a:schemeClr val="bg2">
                <a:lumMod val="5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2" name="TextBox 31"/>
            <p:cNvSpPr txBox="1"/>
            <p:nvPr/>
          </p:nvSpPr>
          <p:spPr>
            <a:xfrm>
              <a:off x="3676088" y="5440621"/>
              <a:ext cx="1585241" cy="553998"/>
            </a:xfrm>
            <a:prstGeom prst="rect">
              <a:avLst/>
            </a:prstGeom>
            <a:noFill/>
          </p:spPr>
          <p:txBody>
            <a:bodyPr wrap="square" rtlCol="0">
              <a:spAutoFit/>
            </a:bodyPr>
            <a:lstStyle/>
            <a:p>
              <a:pPr algn="r"/>
              <a:r>
                <a:rPr lang="en-US" sz="1000" dirty="0" smtClean="0">
                  <a:solidFill>
                    <a:srgbClr val="92D050"/>
                  </a:solidFill>
                </a:rPr>
                <a:t>6. SIP NOTIFY to gateway in user’s Dial Plan (load balanced)</a:t>
              </a:r>
              <a:endParaRPr lang="en-US" dirty="0">
                <a:solidFill>
                  <a:srgbClr val="92D050"/>
                </a:solidFill>
              </a:endParaRPr>
            </a:p>
          </p:txBody>
        </p:sp>
      </p:grpSp>
      <p:grpSp>
        <p:nvGrpSpPr>
          <p:cNvPr id="33" name="Group 32"/>
          <p:cNvGrpSpPr/>
          <p:nvPr/>
        </p:nvGrpSpPr>
        <p:grpSpPr>
          <a:xfrm>
            <a:off x="3550122" y="4961326"/>
            <a:ext cx="1346512" cy="478187"/>
            <a:chOff x="4825469" y="5454819"/>
            <a:chExt cx="1346512" cy="478187"/>
          </a:xfrm>
        </p:grpSpPr>
        <p:sp>
          <p:nvSpPr>
            <p:cNvPr id="37" name="Curved Left Arrow 36"/>
            <p:cNvSpPr/>
            <p:nvPr/>
          </p:nvSpPr>
          <p:spPr bwMode="auto">
            <a:xfrm rot="6034437">
              <a:off x="5265487" y="5055469"/>
              <a:ext cx="437519" cy="1317555"/>
            </a:xfrm>
            <a:prstGeom prst="curvedLeftArrow">
              <a:avLst/>
            </a:prstGeom>
            <a:solidFill>
              <a:schemeClr val="bg2">
                <a:lumMod val="5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8" name="TextBox 37"/>
            <p:cNvSpPr txBox="1"/>
            <p:nvPr/>
          </p:nvSpPr>
          <p:spPr>
            <a:xfrm>
              <a:off x="4979467" y="5454819"/>
              <a:ext cx="1192514" cy="400110"/>
            </a:xfrm>
            <a:prstGeom prst="rect">
              <a:avLst/>
            </a:prstGeom>
            <a:noFill/>
          </p:spPr>
          <p:txBody>
            <a:bodyPr wrap="square" rtlCol="0">
              <a:spAutoFit/>
            </a:bodyPr>
            <a:lstStyle/>
            <a:p>
              <a:pPr algn="ctr"/>
              <a:r>
                <a:rPr lang="en-US" sz="1000" dirty="0" smtClean="0">
                  <a:solidFill>
                    <a:srgbClr val="92D050"/>
                  </a:solidFill>
                </a:rPr>
                <a:t>7. MWI ON signal from GW to PBX</a:t>
              </a:r>
              <a:endParaRPr lang="en-US" dirty="0">
                <a:solidFill>
                  <a:srgbClr val="92D050"/>
                </a:solidFill>
              </a:endParaRPr>
            </a:p>
          </p:txBody>
        </p:sp>
      </p:grpSp>
      <p:grpSp>
        <p:nvGrpSpPr>
          <p:cNvPr id="42" name="Group 41"/>
          <p:cNvGrpSpPr/>
          <p:nvPr/>
        </p:nvGrpSpPr>
        <p:grpSpPr>
          <a:xfrm rot="4456073">
            <a:off x="2219277" y="3528707"/>
            <a:ext cx="1317555" cy="1192514"/>
            <a:chOff x="4825469" y="5251779"/>
            <a:chExt cx="1317555" cy="1192514"/>
          </a:xfrm>
        </p:grpSpPr>
        <p:sp>
          <p:nvSpPr>
            <p:cNvPr id="43" name="Curved Left Arrow 42"/>
            <p:cNvSpPr/>
            <p:nvPr/>
          </p:nvSpPr>
          <p:spPr bwMode="auto">
            <a:xfrm rot="6034437">
              <a:off x="5265487" y="5055469"/>
              <a:ext cx="437519" cy="1317555"/>
            </a:xfrm>
            <a:prstGeom prst="curvedLeftArrow">
              <a:avLst/>
            </a:prstGeom>
            <a:solidFill>
              <a:schemeClr val="bg2">
                <a:lumMod val="5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44" name="TextBox 43"/>
            <p:cNvSpPr txBox="1"/>
            <p:nvPr/>
          </p:nvSpPr>
          <p:spPr>
            <a:xfrm rot="17143927">
              <a:off x="4828370" y="5647981"/>
              <a:ext cx="1192514" cy="400110"/>
            </a:xfrm>
            <a:prstGeom prst="rect">
              <a:avLst/>
            </a:prstGeom>
            <a:noFill/>
          </p:spPr>
          <p:txBody>
            <a:bodyPr wrap="square" rtlCol="0">
              <a:spAutoFit/>
            </a:bodyPr>
            <a:lstStyle/>
            <a:p>
              <a:pPr algn="ctr"/>
              <a:r>
                <a:rPr lang="en-US" sz="1000" dirty="0" smtClean="0">
                  <a:solidFill>
                    <a:srgbClr val="92D050"/>
                  </a:solidFill>
                </a:rPr>
                <a:t>8. MWI ON signal from PBX to phone</a:t>
              </a:r>
              <a:endParaRPr lang="en-US" dirty="0">
                <a:solidFill>
                  <a:srgbClr val="92D050"/>
                </a:solidFill>
              </a:endParaRPr>
            </a:p>
          </p:txBody>
        </p:sp>
      </p:grpSp>
      <p:sp>
        <p:nvSpPr>
          <p:cNvPr id="7" name="10-Point Star 6"/>
          <p:cNvSpPr/>
          <p:nvPr/>
        </p:nvSpPr>
        <p:spPr bwMode="auto">
          <a:xfrm>
            <a:off x="3696099" y="3153706"/>
            <a:ext cx="80210" cy="129877"/>
          </a:xfrm>
          <a:prstGeom prst="star10">
            <a:avLst/>
          </a:prstGeom>
          <a:solidFill>
            <a:srgbClr val="FF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xmlns="" val="38592655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1"/>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34"/>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25"/>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4"/>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5"/>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6"/>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33"/>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42"/>
                                        </p:tgtEl>
                                        <p:attrNameLst>
                                          <p:attrName>style.visibility</p:attrName>
                                        </p:attrNameLst>
                                      </p:cBhvr>
                                      <p:to>
                                        <p:strVal val="hidden"/>
                                      </p:to>
                                    </p:set>
                                  </p:childTnLst>
                                </p:cTn>
                              </p:par>
                              <p:par>
                                <p:cTn id="53" presetID="1" presetClass="entr" presetSubtype="0"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Chart 32"/>
          <p:cNvGraphicFramePr>
            <a:graphicFrameLocks/>
          </p:cNvGraphicFramePr>
          <p:nvPr>
            <p:extLst>
              <p:ext uri="{D42A27DB-BD31-4B8C-83A1-F6EECF244321}">
                <p14:modId xmlns:p14="http://schemas.microsoft.com/office/powerpoint/2010/main" xmlns="" val="213247191"/>
              </p:ext>
            </p:extLst>
          </p:nvPr>
        </p:nvGraphicFramePr>
        <p:xfrm>
          <a:off x="845386" y="2068636"/>
          <a:ext cx="7627282" cy="3799997"/>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381000" y="230190"/>
            <a:ext cx="8763000" cy="1329595"/>
          </a:xfrm>
        </p:spPr>
        <p:txBody>
          <a:bodyPr/>
          <a:lstStyle/>
          <a:p>
            <a:r>
              <a:rPr lang="en-US" dirty="0" smtClean="0"/>
              <a:t>Message Waiting Indicator: 2/2</a:t>
            </a:r>
            <a:br>
              <a:rPr lang="en-US" dirty="0" smtClean="0"/>
            </a:br>
            <a:endParaRPr lang="en-US" dirty="0">
              <a:solidFill>
                <a:schemeClr val="accent1"/>
              </a:solidFill>
              <a:effectLst>
                <a:outerShdw blurRad="38100" dist="38100" dir="2700000" algn="tl">
                  <a:srgbClr val="000000">
                    <a:alpha val="43137"/>
                  </a:srgbClr>
                </a:outerShdw>
              </a:effectLst>
            </a:endParaRPr>
          </a:p>
        </p:txBody>
      </p:sp>
      <p:sp>
        <p:nvSpPr>
          <p:cNvPr id="3" name="Text Placeholder 2"/>
          <p:cNvSpPr>
            <a:spLocks noGrp="1"/>
          </p:cNvSpPr>
          <p:nvPr>
            <p:ph type="body" sz="quarter" idx="4294967295"/>
          </p:nvPr>
        </p:nvSpPr>
        <p:spPr>
          <a:xfrm>
            <a:off x="373380" y="1188721"/>
            <a:ext cx="8382000" cy="3828740"/>
          </a:xfrm>
          <a:prstGeom prst="rect">
            <a:avLst/>
          </a:prstGeom>
        </p:spPr>
        <p:txBody>
          <a:bodyPr/>
          <a:lstStyle/>
          <a:p>
            <a:r>
              <a:rPr lang="en-US" dirty="0" smtClean="0"/>
              <a:t>Simple:  no middle-tier user affinity</a:t>
            </a:r>
          </a:p>
          <a:p>
            <a:r>
              <a:rPr lang="en-US" dirty="0" smtClean="0"/>
              <a:t>Scalable: minor effect on Mailbox Server load</a:t>
            </a:r>
          </a:p>
          <a:p>
            <a:pPr lvl="1"/>
            <a:endParaRPr lang="en-US" dirty="0"/>
          </a:p>
          <a:p>
            <a:pPr lvl="1"/>
            <a:endParaRPr lang="en-US" dirty="0" smtClean="0"/>
          </a:p>
          <a:p>
            <a:pPr lvl="1"/>
            <a:endParaRPr lang="en-US" dirty="0"/>
          </a:p>
          <a:p>
            <a:pPr lvl="1"/>
            <a:endParaRPr lang="en-US" dirty="0" smtClean="0"/>
          </a:p>
          <a:p>
            <a:pPr lvl="1"/>
            <a:endParaRPr dirty="0" smtClean="0"/>
          </a:p>
        </p:txBody>
      </p:sp>
      <p:sp>
        <p:nvSpPr>
          <p:cNvPr id="12" name="TextBox 11"/>
          <p:cNvSpPr txBox="1"/>
          <p:nvPr/>
        </p:nvSpPr>
        <p:spPr>
          <a:xfrm rot="16200000">
            <a:off x="-486401" y="3391651"/>
            <a:ext cx="2593259" cy="369332"/>
          </a:xfrm>
          <a:prstGeom prst="rect">
            <a:avLst/>
          </a:prstGeom>
          <a:noFill/>
        </p:spPr>
        <p:txBody>
          <a:bodyPr wrap="square" rtlCol="0">
            <a:spAutoFit/>
          </a:bodyPr>
          <a:lstStyle/>
          <a:p>
            <a:r>
              <a:rPr lang="en-US" dirty="0" smtClean="0">
                <a:solidFill>
                  <a:schemeClr val="bg2"/>
                </a:solidFill>
              </a:rPr>
              <a:t>Mailbox additional % CPU</a:t>
            </a:r>
            <a:endParaRPr lang="en-US" dirty="0">
              <a:solidFill>
                <a:schemeClr val="bg2"/>
              </a:solidFill>
            </a:endParaRPr>
          </a:p>
        </p:txBody>
      </p:sp>
      <p:sp>
        <p:nvSpPr>
          <p:cNvPr id="29" name="TextBox 28"/>
          <p:cNvSpPr txBox="1"/>
          <p:nvPr/>
        </p:nvSpPr>
        <p:spPr>
          <a:xfrm>
            <a:off x="5440100" y="5763933"/>
            <a:ext cx="2905513" cy="369332"/>
          </a:xfrm>
          <a:prstGeom prst="rect">
            <a:avLst/>
          </a:prstGeom>
          <a:noFill/>
        </p:spPr>
        <p:txBody>
          <a:bodyPr wrap="square" rtlCol="0">
            <a:spAutoFit/>
          </a:bodyPr>
          <a:lstStyle/>
          <a:p>
            <a:r>
              <a:rPr lang="en-US" dirty="0" smtClean="0">
                <a:solidFill>
                  <a:schemeClr val="bg2"/>
                </a:solidFill>
              </a:rPr>
              <a:t>New voice mails per minute</a:t>
            </a:r>
            <a:endParaRPr lang="en-US" dirty="0">
              <a:solidFill>
                <a:schemeClr val="bg2"/>
              </a:solidFill>
            </a:endParaRPr>
          </a:p>
        </p:txBody>
      </p:sp>
      <p:sp>
        <p:nvSpPr>
          <p:cNvPr id="34" name="TextBox 33"/>
          <p:cNvSpPr txBox="1"/>
          <p:nvPr/>
        </p:nvSpPr>
        <p:spPr>
          <a:xfrm>
            <a:off x="1881016" y="2581692"/>
            <a:ext cx="3686405" cy="400110"/>
          </a:xfrm>
          <a:prstGeom prst="rect">
            <a:avLst/>
          </a:prstGeom>
          <a:noFill/>
        </p:spPr>
        <p:txBody>
          <a:bodyPr wrap="square" rtlCol="0">
            <a:spAutoFit/>
          </a:bodyPr>
          <a:lstStyle/>
          <a:p>
            <a:r>
              <a:rPr lang="en-US" sz="2000" i="1" dirty="0" smtClean="0">
                <a:solidFill>
                  <a:schemeClr val="bg2"/>
                </a:solidFill>
              </a:rPr>
              <a:t>Lab test: 1 Server, 8× core, 16GB </a:t>
            </a:r>
            <a:endParaRPr lang="en-US" sz="2000" i="1" dirty="0">
              <a:solidFill>
                <a:schemeClr val="bg2"/>
              </a:solidFill>
            </a:endParaRPr>
          </a:p>
        </p:txBody>
      </p:sp>
      <p:sp>
        <p:nvSpPr>
          <p:cNvPr id="4" name="Down Arrow 3"/>
          <p:cNvSpPr/>
          <p:nvPr/>
        </p:nvSpPr>
        <p:spPr bwMode="auto">
          <a:xfrm>
            <a:off x="6892856" y="5000532"/>
            <a:ext cx="309222" cy="457588"/>
          </a:xfrm>
          <a:prstGeom prst="down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 name="TextBox 4"/>
          <p:cNvSpPr txBox="1"/>
          <p:nvPr/>
        </p:nvSpPr>
        <p:spPr>
          <a:xfrm>
            <a:off x="5845550" y="4181849"/>
            <a:ext cx="2403833" cy="738664"/>
          </a:xfrm>
          <a:prstGeom prst="rect">
            <a:avLst/>
          </a:prstGeom>
          <a:noFill/>
        </p:spPr>
        <p:txBody>
          <a:bodyPr wrap="square" rtlCol="0">
            <a:spAutoFit/>
          </a:bodyPr>
          <a:lstStyle/>
          <a:p>
            <a:pPr algn="ctr"/>
            <a:r>
              <a:rPr lang="en-US" sz="1400" i="1" dirty="0" smtClean="0">
                <a:solidFill>
                  <a:srgbClr val="92D050"/>
                </a:solidFill>
              </a:rPr>
              <a:t>Equivalent to 20,000 users each receiving 2 voice mails per working day</a:t>
            </a:r>
            <a:endParaRPr lang="en-US" sz="1400" i="1" dirty="0">
              <a:solidFill>
                <a:srgbClr val="92D050"/>
              </a:solidFill>
            </a:endParaRPr>
          </a:p>
        </p:txBody>
      </p:sp>
    </p:spTree>
    <p:extLst>
      <p:ext uri="{BB962C8B-B14F-4D97-AF65-F5344CB8AC3E}">
        <p14:creationId xmlns:p14="http://schemas.microsoft.com/office/powerpoint/2010/main" xmlns="" val="375076906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9"/>
            <a:ext cx="8382000" cy="1329595"/>
          </a:xfrm>
        </p:spPr>
        <p:txBody>
          <a:bodyPr/>
          <a:lstStyle/>
          <a:p>
            <a:r>
              <a:rPr lang="en-US" dirty="0" smtClean="0"/>
              <a:t>Protected Voice Mail</a:t>
            </a:r>
            <a:br>
              <a:rPr lang="en-US" dirty="0" smtClean="0"/>
            </a:br>
            <a:endParaRPr lang="en-US" dirty="0">
              <a:solidFill>
                <a:schemeClr val="tx2"/>
              </a:solidFill>
            </a:endParaRPr>
          </a:p>
        </p:txBody>
      </p:sp>
      <p:sp>
        <p:nvSpPr>
          <p:cNvPr id="3" name="Text Placeholder 2"/>
          <p:cNvSpPr>
            <a:spLocks noGrp="1"/>
          </p:cNvSpPr>
          <p:nvPr>
            <p:ph type="body" sz="quarter" idx="10"/>
          </p:nvPr>
        </p:nvSpPr>
        <p:spPr>
          <a:xfrm>
            <a:off x="365360" y="1033765"/>
            <a:ext cx="8534400" cy="3896451"/>
          </a:xfrm>
        </p:spPr>
        <p:txBody>
          <a:bodyPr/>
          <a:lstStyle/>
          <a:p>
            <a:r>
              <a:rPr lang="en-US" dirty="0" smtClean="0"/>
              <a:t>Legacy VM systems won’t forward private </a:t>
            </a:r>
            <a:r>
              <a:rPr lang="en-US" dirty="0" err="1" smtClean="0"/>
              <a:t>msgs</a:t>
            </a:r>
            <a:endParaRPr lang="en-US" dirty="0" smtClean="0"/>
          </a:p>
          <a:p>
            <a:pPr lvl="1"/>
            <a:r>
              <a:rPr lang="en-US" dirty="0" smtClean="0"/>
              <a:t>E-mail has different model (private is informational)</a:t>
            </a:r>
          </a:p>
          <a:p>
            <a:pPr lvl="1"/>
            <a:r>
              <a:rPr lang="en-US" dirty="0" smtClean="0"/>
              <a:t>Many ways to access Exchange store</a:t>
            </a:r>
            <a:endParaRPr dirty="0" smtClean="0"/>
          </a:p>
          <a:p>
            <a:r>
              <a:rPr lang="en-US" dirty="0" smtClean="0"/>
              <a:t>Problem: some voice messages are sensitive</a:t>
            </a:r>
          </a:p>
          <a:p>
            <a:pPr lvl="1"/>
            <a:r>
              <a:rPr lang="en-US" dirty="0" smtClean="0"/>
              <a:t>Caller marks message private, expects no forwarding</a:t>
            </a:r>
          </a:p>
          <a:p>
            <a:pPr lvl="1"/>
            <a:r>
              <a:rPr lang="en-US" dirty="0" smtClean="0"/>
              <a:t>Some users receive </a:t>
            </a:r>
            <a:r>
              <a:rPr lang="en-US" i="1" dirty="0" smtClean="0"/>
              <a:t>nothing but</a:t>
            </a:r>
            <a:r>
              <a:rPr lang="en-US" dirty="0" smtClean="0"/>
              <a:t> sensitive VMs</a:t>
            </a:r>
          </a:p>
          <a:p>
            <a:r>
              <a:rPr lang="en-US" dirty="0" smtClean="0"/>
              <a:t>Solution: protect VM content</a:t>
            </a:r>
          </a:p>
          <a:p>
            <a:pPr lvl="1"/>
            <a:r>
              <a:rPr dirty="0" smtClean="0"/>
              <a:t>E-mail </a:t>
            </a:r>
            <a:r>
              <a:rPr lang="en-US" dirty="0" smtClean="0"/>
              <a:t>content </a:t>
            </a:r>
            <a:r>
              <a:rPr dirty="0" smtClean="0"/>
              <a:t>protect</a:t>
            </a:r>
            <a:r>
              <a:rPr lang="en-US" dirty="0" smtClean="0"/>
              <a:t>ion uses</a:t>
            </a:r>
            <a:r>
              <a:rPr dirty="0" smtClean="0"/>
              <a:t> IRM</a:t>
            </a:r>
          </a:p>
          <a:p>
            <a:pPr lvl="1"/>
            <a:r>
              <a:rPr dirty="0" smtClean="0"/>
              <a:t>UM will use the same approach</a:t>
            </a:r>
          </a:p>
        </p:txBody>
      </p:sp>
      <p:pic>
        <p:nvPicPr>
          <p:cNvPr id="4" name="Picture 3" descr="OLK-IRM.png"/>
          <p:cNvPicPr>
            <a:picLocks noChangeAspect="1"/>
          </p:cNvPicPr>
          <p:nvPr/>
        </p:nvPicPr>
        <p:blipFill>
          <a:blip r:embed="rId3"/>
          <a:stretch>
            <a:fillRect/>
          </a:stretch>
        </p:blipFill>
        <p:spPr>
          <a:xfrm>
            <a:off x="6419850" y="3864577"/>
            <a:ext cx="2318079" cy="2318079"/>
          </a:xfrm>
          <a:prstGeom prst="rect">
            <a:avLst/>
          </a:prstGeom>
        </p:spPr>
      </p:pic>
    </p:spTree>
    <p:extLst>
      <p:ext uri="{BB962C8B-B14F-4D97-AF65-F5344CB8AC3E}">
        <p14:creationId xmlns:p14="http://schemas.microsoft.com/office/powerpoint/2010/main" xmlns="" val="3217174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9"/>
            <a:ext cx="8382000" cy="1329595"/>
          </a:xfrm>
        </p:spPr>
        <p:txBody>
          <a:bodyPr/>
          <a:lstStyle/>
          <a:p>
            <a:r>
              <a:rPr lang="en-US" dirty="0" smtClean="0"/>
              <a:t>Protected Voice Mail: 2 of 3</a:t>
            </a:r>
            <a:br>
              <a:rPr lang="en-US" dirty="0" smtClean="0"/>
            </a:br>
            <a:endParaRPr lang="en-US" dirty="0">
              <a:solidFill>
                <a:schemeClr val="accent1"/>
              </a:solidFill>
              <a:effectLst>
                <a:outerShdw blurRad="38100" dist="38100" dir="2700000" algn="tl">
                  <a:srgbClr val="000000">
                    <a:alpha val="43137"/>
                  </a:srgbClr>
                </a:outerShdw>
              </a:effectLst>
            </a:endParaRPr>
          </a:p>
        </p:txBody>
      </p:sp>
      <p:sp>
        <p:nvSpPr>
          <p:cNvPr id="3" name="Text Placeholder 2"/>
          <p:cNvSpPr>
            <a:spLocks noGrp="1"/>
          </p:cNvSpPr>
          <p:nvPr>
            <p:ph type="body" sz="quarter" idx="10"/>
          </p:nvPr>
        </p:nvSpPr>
        <p:spPr>
          <a:xfrm>
            <a:off x="398963" y="1143000"/>
            <a:ext cx="8534400" cy="5047536"/>
          </a:xfrm>
        </p:spPr>
        <p:txBody>
          <a:bodyPr/>
          <a:lstStyle/>
          <a:p>
            <a:r>
              <a:rPr lang="en-US" dirty="0"/>
              <a:t>Requires AD Rights Management </a:t>
            </a:r>
            <a:r>
              <a:rPr lang="en-US" dirty="0" smtClean="0"/>
              <a:t>Services</a:t>
            </a:r>
          </a:p>
          <a:p>
            <a:r>
              <a:rPr lang="en-US" dirty="0" smtClean="0"/>
              <a:t>Controlled by UM Mailbox Policy (default: </a:t>
            </a:r>
            <a:r>
              <a:rPr lang="en-US" i="1" dirty="0" smtClean="0"/>
              <a:t>None</a:t>
            </a:r>
            <a:r>
              <a:rPr lang="en-US" dirty="0" smtClean="0"/>
              <a:t>)</a:t>
            </a:r>
          </a:p>
          <a:p>
            <a:pPr lvl="1"/>
            <a:r>
              <a:rPr lang="en-US" i="1" dirty="0" smtClean="0"/>
              <a:t>Private</a:t>
            </a:r>
            <a:r>
              <a:rPr lang="en-US" dirty="0" smtClean="0"/>
              <a:t>: </a:t>
            </a:r>
            <a:r>
              <a:rPr dirty="0" smtClean="0"/>
              <a:t>protect if sender marks m</a:t>
            </a:r>
            <a:r>
              <a:rPr lang="en-US" dirty="0" smtClean="0"/>
              <a:t>essage</a:t>
            </a:r>
            <a:r>
              <a:rPr dirty="0" smtClean="0"/>
              <a:t> private</a:t>
            </a:r>
          </a:p>
          <a:p>
            <a:pPr lvl="1"/>
            <a:r>
              <a:rPr lang="en-US" i="1" dirty="0" smtClean="0"/>
              <a:t>All</a:t>
            </a:r>
            <a:r>
              <a:rPr lang="en-US" dirty="0" smtClean="0"/>
              <a:t>:</a:t>
            </a:r>
            <a:r>
              <a:rPr dirty="0" smtClean="0"/>
              <a:t> protect all messages (don't ask sender)</a:t>
            </a:r>
          </a:p>
          <a:p>
            <a:r>
              <a:rPr lang="en-US" dirty="0" smtClean="0"/>
              <a:t>Uses </a:t>
            </a:r>
            <a:r>
              <a:rPr lang="en-US" i="1" dirty="0" smtClean="0"/>
              <a:t>Do Not Forward</a:t>
            </a:r>
            <a:r>
              <a:rPr lang="en-US" dirty="0" smtClean="0"/>
              <a:t> permissions set</a:t>
            </a:r>
          </a:p>
          <a:p>
            <a:r>
              <a:rPr lang="en-US" i="1" dirty="0" err="1" smtClean="0"/>
              <a:t>RequireProtectedPlayOnPhone</a:t>
            </a:r>
            <a:r>
              <a:rPr lang="en-US" dirty="0" smtClean="0"/>
              <a:t> property</a:t>
            </a:r>
          </a:p>
          <a:p>
            <a:pPr lvl="1"/>
            <a:r>
              <a:rPr lang="en-US" dirty="0" smtClean="0"/>
              <a:t>Default: </a:t>
            </a:r>
            <a:r>
              <a:rPr lang="en-US" i="1" dirty="0" smtClean="0"/>
              <a:t>False</a:t>
            </a:r>
          </a:p>
          <a:p>
            <a:pPr lvl="1"/>
            <a:r>
              <a:rPr dirty="0" smtClean="0"/>
              <a:t>Blocks use of multimedia</a:t>
            </a:r>
            <a:endParaRPr lang="en-US" dirty="0" smtClean="0"/>
          </a:p>
          <a:p>
            <a:pPr lvl="1"/>
            <a:r>
              <a:rPr lang="en-US" dirty="0" smtClean="0"/>
              <a:t>No </a:t>
            </a:r>
            <a:r>
              <a:rPr lang="en-US" dirty="0"/>
              <a:t>voice data on client</a:t>
            </a:r>
            <a:endParaRPr dirty="0"/>
          </a:p>
          <a:p>
            <a:pPr lvl="1"/>
            <a:endParaRPr lang="en-US" dirty="0" smtClean="0"/>
          </a:p>
          <a:p>
            <a:endParaRPr dirty="0" smtClean="0"/>
          </a:p>
          <a:p>
            <a:endParaRPr dirty="0" smtClean="0"/>
          </a:p>
        </p:txBody>
      </p:sp>
      <p:pic>
        <p:nvPicPr>
          <p:cNvPr id="5" name="Picture 2" descr="image001"/>
          <p:cNvPicPr>
            <a:picLocks noChangeAspect="1" noChangeArrowheads="1"/>
          </p:cNvPicPr>
          <p:nvPr/>
        </p:nvPicPr>
        <p:blipFill>
          <a:blip r:embed="rId3"/>
          <a:srcRect/>
          <a:stretch>
            <a:fillRect/>
          </a:stretch>
        </p:blipFill>
        <p:spPr bwMode="auto">
          <a:xfrm>
            <a:off x="5440607" y="4217671"/>
            <a:ext cx="3150685" cy="1712642"/>
          </a:xfrm>
          <a:prstGeom prst="rect">
            <a:avLst/>
          </a:prstGeom>
          <a:effectLst>
            <a:reflection blurRad="6350" stA="50000" endA="300" endPos="55500" dist="50800" dir="5400000" sy="-100000" algn="bl" rotWithShape="0"/>
          </a:effectLst>
          <a:scene3d>
            <a:camera prst="orthographicFront"/>
            <a:lightRig rig="threePt" dir="t"/>
          </a:scene3d>
          <a:sp3d prstMaterial="matte"/>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Lst>
        </p:spPr>
      </p:pic>
    </p:spTree>
    <p:extLst>
      <p:ext uri="{BB962C8B-B14F-4D97-AF65-F5344CB8AC3E}">
        <p14:creationId xmlns:p14="http://schemas.microsoft.com/office/powerpoint/2010/main" xmlns="" val="34163209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32518" y="2943559"/>
            <a:ext cx="6997700" cy="2863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a:xfrm>
            <a:off x="381000" y="230189"/>
            <a:ext cx="8382000" cy="1329595"/>
          </a:xfrm>
        </p:spPr>
        <p:txBody>
          <a:bodyPr/>
          <a:lstStyle/>
          <a:p>
            <a:r>
              <a:rPr lang="en-US" dirty="0" smtClean="0"/>
              <a:t>Protected Voice Mail: 3/3</a:t>
            </a:r>
            <a:br>
              <a:rPr lang="en-US" dirty="0" smtClean="0"/>
            </a:br>
            <a:endParaRPr lang="en-US" dirty="0">
              <a:solidFill>
                <a:schemeClr val="accent1"/>
              </a:solidFill>
              <a:effectLst>
                <a:outerShdw blurRad="38100" dist="38100" dir="2700000" algn="tl">
                  <a:srgbClr val="000000">
                    <a:alpha val="43137"/>
                  </a:srgbClr>
                </a:outerShdw>
              </a:effectLst>
            </a:endParaRPr>
          </a:p>
        </p:txBody>
      </p:sp>
      <p:sp>
        <p:nvSpPr>
          <p:cNvPr id="3" name="Text Placeholder 2"/>
          <p:cNvSpPr>
            <a:spLocks noGrp="1"/>
          </p:cNvSpPr>
          <p:nvPr>
            <p:ph type="body" sz="quarter" idx="10"/>
          </p:nvPr>
        </p:nvSpPr>
        <p:spPr>
          <a:xfrm>
            <a:off x="381001" y="1066800"/>
            <a:ext cx="8534400" cy="4407360"/>
          </a:xfrm>
        </p:spPr>
        <p:txBody>
          <a:bodyPr/>
          <a:lstStyle/>
          <a:p>
            <a:r>
              <a:rPr lang="en-US" dirty="0" smtClean="0"/>
              <a:t>Requires Rights Management-aware mail client that also supports Exchange UM</a:t>
            </a:r>
          </a:p>
          <a:p>
            <a:pPr lvl="1"/>
            <a:r>
              <a:rPr dirty="0" smtClean="0"/>
              <a:t>Outlook Voice Access (Exchange </a:t>
            </a:r>
            <a:r>
              <a:rPr lang="en-US" dirty="0" smtClean="0"/>
              <a:t>2010 </a:t>
            </a:r>
            <a:r>
              <a:rPr dirty="0" smtClean="0"/>
              <a:t>UM)</a:t>
            </a:r>
          </a:p>
          <a:p>
            <a:pPr lvl="1"/>
            <a:r>
              <a:rPr dirty="0" smtClean="0"/>
              <a:t>Outlook Web A</a:t>
            </a:r>
            <a:r>
              <a:rPr lang="en-US" dirty="0" smtClean="0"/>
              <a:t>pp</a:t>
            </a:r>
            <a:r>
              <a:rPr dirty="0" smtClean="0"/>
              <a:t> (Exchange 2010</a:t>
            </a:r>
            <a:r>
              <a:rPr lang="en-US" dirty="0" smtClean="0"/>
              <a:t> CAS</a:t>
            </a:r>
            <a:r>
              <a:rPr dirty="0" smtClean="0"/>
              <a:t>)</a:t>
            </a:r>
          </a:p>
          <a:p>
            <a:pPr lvl="1"/>
            <a:r>
              <a:rPr dirty="0" smtClean="0"/>
              <a:t>Outlook </a:t>
            </a:r>
            <a:r>
              <a:rPr lang="en-US" dirty="0" smtClean="0"/>
              <a:t>2010</a:t>
            </a:r>
            <a:endParaRPr dirty="0" smtClean="0"/>
          </a:p>
          <a:p>
            <a:endParaRPr dirty="0"/>
          </a:p>
          <a:p>
            <a:pPr lvl="1"/>
            <a:endParaRPr lang="en-US" dirty="0" smtClean="0"/>
          </a:p>
          <a:p>
            <a:endParaRPr dirty="0" smtClean="0"/>
          </a:p>
          <a:p>
            <a:endParaRPr dirty="0" smtClean="0"/>
          </a:p>
        </p:txBody>
      </p:sp>
      <p:sp>
        <p:nvSpPr>
          <p:cNvPr id="5" name="Oval 4"/>
          <p:cNvSpPr/>
          <p:nvPr/>
        </p:nvSpPr>
        <p:spPr bwMode="auto">
          <a:xfrm>
            <a:off x="4644189" y="3641558"/>
            <a:ext cx="296779" cy="409074"/>
          </a:xfrm>
          <a:prstGeom prst="ellipse">
            <a:avLst/>
          </a:prstGeom>
          <a:noFill/>
          <a:ln>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7" name="Oval 6"/>
          <p:cNvSpPr/>
          <p:nvPr/>
        </p:nvSpPr>
        <p:spPr bwMode="auto">
          <a:xfrm>
            <a:off x="4042612" y="4612105"/>
            <a:ext cx="3633536" cy="409074"/>
          </a:xfrm>
          <a:prstGeom prst="ellipse">
            <a:avLst/>
          </a:prstGeom>
          <a:solidFill>
            <a:srgbClr val="FF0000">
              <a:alpha val="25000"/>
            </a:srgb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6" name="Oval Callout 5"/>
          <p:cNvSpPr/>
          <p:nvPr/>
        </p:nvSpPr>
        <p:spPr bwMode="auto">
          <a:xfrm>
            <a:off x="5053263" y="3473116"/>
            <a:ext cx="946484" cy="433137"/>
          </a:xfrm>
          <a:prstGeom prst="wedgeEllipseCallout">
            <a:avLst>
              <a:gd name="adj1" fmla="val -60664"/>
              <a:gd name="adj2" fmla="val 41288"/>
            </a:avLst>
          </a:prstGeom>
          <a:solidFill>
            <a:srgbClr val="FF0000">
              <a:alpha val="50000"/>
            </a:srgb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000" b="1" dirty="0" smtClean="0">
                <a:solidFill>
                  <a:srgbClr val="FFFFFF"/>
                </a:solidFill>
                <a:effectLst>
                  <a:outerShdw blurRad="38100" dist="38100" dir="2700000" algn="tl">
                    <a:srgbClr val="000000">
                      <a:alpha val="43137"/>
                    </a:srgbClr>
                  </a:outerShdw>
                </a:effectLst>
                <a:latin typeface="Calibri" pitchFamily="34" charset="0"/>
              </a:rPr>
              <a:t>Forward</a:t>
            </a:r>
            <a:r>
              <a:rPr lang="en-US" sz="1000" dirty="0" smtClean="0">
                <a:solidFill>
                  <a:srgbClr val="FFFFFF"/>
                </a:solidFill>
                <a:effectLst>
                  <a:outerShdw blurRad="38100" dist="38100" dir="2700000" algn="tl">
                    <a:srgbClr val="000000">
                      <a:alpha val="43137"/>
                    </a:srgbClr>
                  </a:outerShdw>
                </a:effectLst>
                <a:latin typeface="Calibri" pitchFamily="34" charset="0"/>
              </a:rPr>
              <a:t> button is disabled</a:t>
            </a:r>
          </a:p>
        </p:txBody>
      </p:sp>
      <p:pic>
        <p:nvPicPr>
          <p:cNvPr id="4" name="Picture 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3567130" y="2985888"/>
            <a:ext cx="4865234" cy="2925627"/>
          </a:xfrm>
          <a:prstGeom prst="rect">
            <a:avLst/>
          </a:prstGeom>
        </p:spPr>
      </p:pic>
    </p:spTree>
    <p:extLst>
      <p:ext uri="{BB962C8B-B14F-4D97-AF65-F5344CB8AC3E}">
        <p14:creationId xmlns:p14="http://schemas.microsoft.com/office/powerpoint/2010/main" xmlns="" val="12326502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14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5"/>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6"/>
                                        </p:tgtEl>
                                        <p:attrNameLst>
                                          <p:attrName>style.visibility</p:attrName>
                                        </p:attrNameLst>
                                      </p:cBhvr>
                                      <p:to>
                                        <p:strVal val="hidden"/>
                                      </p:to>
                                    </p:se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childTnLst>
                                </p:cTn>
                              </p:par>
                              <p:par>
                                <p:cTn id="34" presetID="1" presetClass="exit" presetSubtype="0" fill="hold" grpId="1" nodeType="withEffect">
                                  <p:stCondLst>
                                    <p:cond delay="0"/>
                                  </p:stCondLst>
                                  <p:childTnLst>
                                    <p:set>
                                      <p:cBhvr>
                                        <p:cTn id="35" dur="1" fill="hold">
                                          <p:stCondLst>
                                            <p:cond delay="0"/>
                                          </p:stCondLst>
                                        </p:cTn>
                                        <p:tgtEl>
                                          <p:spTgt spid="7"/>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614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animBg="1"/>
      <p:bldP spid="7" grpId="1" animBg="1"/>
      <p:bldP spid="6" grpId="0" animBg="1"/>
      <p:bldP spid="6"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UM Fax Partner Program</a:t>
            </a:r>
            <a:endParaRPr lang="en-US" dirty="0"/>
          </a:p>
        </p:txBody>
      </p:sp>
      <p:sp>
        <p:nvSpPr>
          <p:cNvPr id="3" name="Text Placeholder 2"/>
          <p:cNvSpPr>
            <a:spLocks noGrp="1"/>
          </p:cNvSpPr>
          <p:nvPr>
            <p:ph type="body" sz="quarter" idx="10"/>
          </p:nvPr>
        </p:nvSpPr>
        <p:spPr>
          <a:xfrm>
            <a:off x="381000" y="1411552"/>
            <a:ext cx="3817620" cy="2210862"/>
          </a:xfrm>
        </p:spPr>
        <p:txBody>
          <a:bodyPr/>
          <a:lstStyle/>
          <a:p>
            <a:r>
              <a:rPr lang="en-US" dirty="0" smtClean="0"/>
              <a:t>UM 2010 </a:t>
            </a:r>
            <a:r>
              <a:rPr lang="en-US" dirty="0"/>
              <a:t>does not negotiate fax </a:t>
            </a:r>
            <a:r>
              <a:rPr lang="en-US" dirty="0" smtClean="0"/>
              <a:t>media, but retains fax configuration</a:t>
            </a:r>
          </a:p>
          <a:p>
            <a:r>
              <a:rPr lang="en-US" dirty="0" smtClean="0"/>
              <a:t>Hands off fax calls to Partner solution, if available/configured</a:t>
            </a:r>
          </a:p>
          <a:p>
            <a:r>
              <a:rPr lang="en-US" dirty="0" smtClean="0"/>
              <a:t>Partners at Launch </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xmlns="" val="4145492051"/>
              </p:ext>
            </p:extLst>
          </p:nvPr>
        </p:nvGraphicFramePr>
        <p:xfrm>
          <a:off x="4472939" y="1316884"/>
          <a:ext cx="4428173" cy="2876974"/>
        </p:xfrm>
        <a:graphic>
          <a:graphicData uri="http://schemas.openxmlformats.org/presentationml/2006/ole">
            <p:oleObj spid="_x0000_s2116" name="Visio" r:id="rId4" imgW="5485428" imgH="3569186" progId="">
              <p:embed/>
            </p:oleObj>
          </a:graphicData>
        </a:graphic>
      </p:graphicFrame>
      <p:grpSp>
        <p:nvGrpSpPr>
          <p:cNvPr id="33" name="Group 32"/>
          <p:cNvGrpSpPr/>
          <p:nvPr/>
        </p:nvGrpSpPr>
        <p:grpSpPr>
          <a:xfrm>
            <a:off x="6439922" y="660790"/>
            <a:ext cx="1378219" cy="4739955"/>
            <a:chOff x="5969406" y="1168549"/>
            <a:chExt cx="1378219" cy="4739955"/>
          </a:xfrm>
        </p:grpSpPr>
        <p:grpSp>
          <p:nvGrpSpPr>
            <p:cNvPr id="5" name="Group 4"/>
            <p:cNvGrpSpPr/>
            <p:nvPr/>
          </p:nvGrpSpPr>
          <p:grpSpPr>
            <a:xfrm>
              <a:off x="5969407" y="5341905"/>
              <a:ext cx="1378215" cy="566599"/>
              <a:chOff x="6668823" y="5547358"/>
              <a:chExt cx="1514476" cy="622617"/>
            </a:xfrm>
          </p:grpSpPr>
          <p:sp>
            <p:nvSpPr>
              <p:cNvPr id="6" name="Rectangle 5"/>
              <p:cNvSpPr/>
              <p:nvPr/>
            </p:nvSpPr>
            <p:spPr bwMode="auto">
              <a:xfrm>
                <a:off x="6668823" y="5547358"/>
                <a:ext cx="1514476" cy="622617"/>
              </a:xfrm>
              <a:prstGeom prst="rect">
                <a:avLst/>
              </a:prstGeom>
              <a:solidFill>
                <a:schemeClr val="bg1"/>
              </a:solidFill>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7" name="Picture 6"/>
              <p:cNvPicPr/>
              <p:nvPr/>
            </p:nvPicPr>
            <p:blipFill>
              <a:blip r:embed="rId5" cstate="print"/>
              <a:srcRect l="11699" t="12180" r="52885" b="74145"/>
              <a:stretch>
                <a:fillRect/>
              </a:stretch>
            </p:blipFill>
            <p:spPr bwMode="auto">
              <a:xfrm>
                <a:off x="6797412" y="5652364"/>
                <a:ext cx="1257300" cy="412608"/>
              </a:xfrm>
              <a:prstGeom prst="rect">
                <a:avLst/>
              </a:prstGeom>
              <a:noFill/>
              <a:ln w="9525">
                <a:noFill/>
                <a:miter lim="800000"/>
                <a:headEnd/>
                <a:tailEnd/>
              </a:ln>
            </p:spPr>
          </p:pic>
        </p:grpSp>
        <p:grpSp>
          <p:nvGrpSpPr>
            <p:cNvPr id="8" name="Group 7"/>
            <p:cNvGrpSpPr/>
            <p:nvPr/>
          </p:nvGrpSpPr>
          <p:grpSpPr>
            <a:xfrm>
              <a:off x="5969406" y="1864108"/>
              <a:ext cx="1378215" cy="566599"/>
              <a:chOff x="6843397" y="2023109"/>
              <a:chExt cx="1514477" cy="622617"/>
            </a:xfrm>
          </p:grpSpPr>
          <p:sp>
            <p:nvSpPr>
              <p:cNvPr id="9" name="Rectangle 8"/>
              <p:cNvSpPr/>
              <p:nvPr/>
            </p:nvSpPr>
            <p:spPr bwMode="auto">
              <a:xfrm>
                <a:off x="6843397" y="2023109"/>
                <a:ext cx="1514477" cy="622617"/>
              </a:xfrm>
              <a:prstGeom prst="rect">
                <a:avLst/>
              </a:prstGeom>
              <a:solidFill>
                <a:schemeClr val="bg1"/>
              </a:solidFill>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10" name="Picture 9" descr="Sagem.bmp"/>
              <p:cNvPicPr>
                <a:picLocks noChangeAspect="1"/>
              </p:cNvPicPr>
              <p:nvPr/>
            </p:nvPicPr>
            <p:blipFill>
              <a:blip r:embed="rId6" cstate="print"/>
              <a:stretch>
                <a:fillRect/>
              </a:stretch>
            </p:blipFill>
            <p:spPr>
              <a:xfrm>
                <a:off x="7051056" y="2100455"/>
                <a:ext cx="1099155" cy="467926"/>
              </a:xfrm>
              <a:prstGeom prst="rect">
                <a:avLst/>
              </a:prstGeom>
            </p:spPr>
          </p:pic>
        </p:grpSp>
        <p:grpSp>
          <p:nvGrpSpPr>
            <p:cNvPr id="11" name="Group 10"/>
            <p:cNvGrpSpPr/>
            <p:nvPr/>
          </p:nvGrpSpPr>
          <p:grpSpPr>
            <a:xfrm>
              <a:off x="5969408" y="3255229"/>
              <a:ext cx="1378215" cy="566599"/>
              <a:chOff x="6847200" y="3558540"/>
              <a:chExt cx="1514475" cy="622617"/>
            </a:xfrm>
          </p:grpSpPr>
          <p:sp>
            <p:nvSpPr>
              <p:cNvPr id="12" name="Rectangle 11"/>
              <p:cNvSpPr/>
              <p:nvPr/>
            </p:nvSpPr>
            <p:spPr bwMode="auto">
              <a:xfrm>
                <a:off x="6847200" y="3558540"/>
                <a:ext cx="1514475" cy="622617"/>
              </a:xfrm>
              <a:prstGeom prst="rect">
                <a:avLst/>
              </a:prstGeom>
              <a:solidFill>
                <a:schemeClr val="bg1"/>
              </a:solidFill>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13" name="Picture 12" descr="commetrex_logo.gif"/>
              <p:cNvPicPr>
                <a:picLocks noChangeAspect="1"/>
              </p:cNvPicPr>
              <p:nvPr/>
            </p:nvPicPr>
            <p:blipFill>
              <a:blip r:embed="rId7" cstate="print"/>
              <a:stretch>
                <a:fillRect/>
              </a:stretch>
            </p:blipFill>
            <p:spPr>
              <a:xfrm>
                <a:off x="7285704" y="3603149"/>
                <a:ext cx="637478" cy="533400"/>
              </a:xfrm>
              <a:prstGeom prst="rect">
                <a:avLst/>
              </a:prstGeom>
            </p:spPr>
          </p:pic>
        </p:grpSp>
        <p:grpSp>
          <p:nvGrpSpPr>
            <p:cNvPr id="14" name="Group 13"/>
            <p:cNvGrpSpPr/>
            <p:nvPr/>
          </p:nvGrpSpPr>
          <p:grpSpPr>
            <a:xfrm>
              <a:off x="5969410" y="2559667"/>
              <a:ext cx="1378215" cy="566599"/>
              <a:chOff x="6858632" y="2797117"/>
              <a:chExt cx="1514475" cy="622618"/>
            </a:xfrm>
          </p:grpSpPr>
          <p:sp>
            <p:nvSpPr>
              <p:cNvPr id="15" name="Rectangle 14"/>
              <p:cNvSpPr/>
              <p:nvPr/>
            </p:nvSpPr>
            <p:spPr bwMode="auto">
              <a:xfrm>
                <a:off x="6858632" y="2797117"/>
                <a:ext cx="1514475" cy="622618"/>
              </a:xfrm>
              <a:prstGeom prst="rect">
                <a:avLst/>
              </a:prstGeom>
              <a:solidFill>
                <a:schemeClr val="bg1"/>
              </a:solidFill>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16" name="Picture 15" descr="emfast_large_logo.jpg"/>
              <p:cNvPicPr>
                <a:picLocks noChangeAspect="1"/>
              </p:cNvPicPr>
              <p:nvPr/>
            </p:nvPicPr>
            <p:blipFill>
              <a:blip r:embed="rId8" cstate="print"/>
              <a:srcRect t="20862" b="22419"/>
              <a:stretch>
                <a:fillRect/>
              </a:stretch>
            </p:blipFill>
            <p:spPr>
              <a:xfrm>
                <a:off x="7004417" y="2856197"/>
                <a:ext cx="1222913" cy="504453"/>
              </a:xfrm>
              <a:prstGeom prst="rect">
                <a:avLst/>
              </a:prstGeom>
            </p:spPr>
          </p:pic>
        </p:grpSp>
        <p:grpSp>
          <p:nvGrpSpPr>
            <p:cNvPr id="17" name="Group 16"/>
            <p:cNvGrpSpPr/>
            <p:nvPr/>
          </p:nvGrpSpPr>
          <p:grpSpPr>
            <a:xfrm>
              <a:off x="5969407" y="3950791"/>
              <a:ext cx="1378215" cy="566599"/>
              <a:chOff x="6927219" y="4306731"/>
              <a:chExt cx="1514477" cy="622617"/>
            </a:xfrm>
          </p:grpSpPr>
          <p:sp>
            <p:nvSpPr>
              <p:cNvPr id="18" name="Rectangle 17"/>
              <p:cNvSpPr/>
              <p:nvPr/>
            </p:nvSpPr>
            <p:spPr bwMode="auto">
              <a:xfrm>
                <a:off x="6927219" y="4306731"/>
                <a:ext cx="1514477" cy="622617"/>
              </a:xfrm>
              <a:prstGeom prst="rect">
                <a:avLst/>
              </a:prstGeom>
              <a:solidFill>
                <a:schemeClr val="bg1"/>
              </a:solidFill>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19" name="Picture 18" descr="ferrari.gif"/>
              <p:cNvPicPr>
                <a:picLocks noChangeAspect="1"/>
              </p:cNvPicPr>
              <p:nvPr/>
            </p:nvPicPr>
            <p:blipFill>
              <a:blip r:embed="rId9" cstate="print"/>
              <a:stretch>
                <a:fillRect/>
              </a:stretch>
            </p:blipFill>
            <p:spPr>
              <a:xfrm>
                <a:off x="7264877" y="4386270"/>
                <a:ext cx="839153" cy="463532"/>
              </a:xfrm>
              <a:prstGeom prst="rect">
                <a:avLst/>
              </a:prstGeom>
            </p:spPr>
          </p:pic>
        </p:grpSp>
        <p:grpSp>
          <p:nvGrpSpPr>
            <p:cNvPr id="20" name="Group 19"/>
            <p:cNvGrpSpPr/>
            <p:nvPr/>
          </p:nvGrpSpPr>
          <p:grpSpPr>
            <a:xfrm>
              <a:off x="5969410" y="4646350"/>
              <a:ext cx="1378215" cy="566599"/>
              <a:chOff x="6927213" y="4952993"/>
              <a:chExt cx="1514475" cy="622616"/>
            </a:xfrm>
          </p:grpSpPr>
          <p:sp>
            <p:nvSpPr>
              <p:cNvPr id="21" name="Rectangle 20"/>
              <p:cNvSpPr/>
              <p:nvPr/>
            </p:nvSpPr>
            <p:spPr bwMode="auto">
              <a:xfrm>
                <a:off x="6927213" y="4952993"/>
                <a:ext cx="1514475" cy="622616"/>
              </a:xfrm>
              <a:prstGeom prst="rect">
                <a:avLst/>
              </a:prstGeom>
              <a:solidFill>
                <a:schemeClr val="bg1"/>
              </a:solidFill>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22" name="Picture 21" descr="opentext_logo.jpg"/>
              <p:cNvPicPr>
                <a:picLocks noChangeAspect="1"/>
              </p:cNvPicPr>
              <p:nvPr/>
            </p:nvPicPr>
            <p:blipFill>
              <a:blip r:embed="rId10" cstate="print"/>
              <a:stretch>
                <a:fillRect/>
              </a:stretch>
            </p:blipFill>
            <p:spPr>
              <a:xfrm>
                <a:off x="7112953" y="5102383"/>
                <a:ext cx="1143000" cy="323850"/>
              </a:xfrm>
              <a:prstGeom prst="rect">
                <a:avLst/>
              </a:prstGeom>
            </p:spPr>
          </p:pic>
        </p:grpSp>
        <p:grpSp>
          <p:nvGrpSpPr>
            <p:cNvPr id="23" name="Group 22"/>
            <p:cNvGrpSpPr/>
            <p:nvPr/>
          </p:nvGrpSpPr>
          <p:grpSpPr>
            <a:xfrm>
              <a:off x="5969410" y="1168549"/>
              <a:ext cx="1378214" cy="566599"/>
              <a:chOff x="6843397" y="1420811"/>
              <a:chExt cx="1514475" cy="622616"/>
            </a:xfrm>
          </p:grpSpPr>
          <p:sp>
            <p:nvSpPr>
              <p:cNvPr id="24" name="Rectangle 23"/>
              <p:cNvSpPr/>
              <p:nvPr/>
            </p:nvSpPr>
            <p:spPr bwMode="auto">
              <a:xfrm>
                <a:off x="6843397" y="1420811"/>
                <a:ext cx="1514475" cy="622616"/>
              </a:xfrm>
              <a:prstGeom prst="rect">
                <a:avLst/>
              </a:prstGeom>
              <a:solidFill>
                <a:schemeClr val="bg1"/>
              </a:solidFill>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25" name="Picture 24" descr="fenestrae.jpg"/>
              <p:cNvPicPr>
                <a:picLocks noChangeAspect="1"/>
              </p:cNvPicPr>
              <p:nvPr/>
            </p:nvPicPr>
            <p:blipFill>
              <a:blip r:embed="rId11" cstate="print"/>
              <a:stretch>
                <a:fillRect/>
              </a:stretch>
            </p:blipFill>
            <p:spPr>
              <a:xfrm>
                <a:off x="6990842" y="1574959"/>
                <a:ext cx="1219581" cy="314325"/>
              </a:xfrm>
              <a:prstGeom prst="rect">
                <a:avLst/>
              </a:prstGeom>
            </p:spPr>
          </p:pic>
        </p:grpSp>
      </p:grpSp>
      <p:sp>
        <p:nvSpPr>
          <p:cNvPr id="34" name="TextBox 33"/>
          <p:cNvSpPr txBox="1"/>
          <p:nvPr/>
        </p:nvSpPr>
        <p:spPr>
          <a:xfrm>
            <a:off x="4459705" y="4234090"/>
            <a:ext cx="4443663" cy="246221"/>
          </a:xfrm>
          <a:prstGeom prst="rect">
            <a:avLst/>
          </a:prstGeom>
          <a:noFill/>
        </p:spPr>
        <p:txBody>
          <a:bodyPr wrap="square" rtlCol="0">
            <a:spAutoFit/>
          </a:bodyPr>
          <a:lstStyle/>
          <a:p>
            <a:pPr algn="ctr"/>
            <a:r>
              <a:rPr lang="en-US" sz="1000" dirty="0" smtClean="0">
                <a:solidFill>
                  <a:schemeClr val="bg2">
                    <a:lumMod val="90000"/>
                  </a:schemeClr>
                </a:solidFill>
              </a:rPr>
              <a:t>Call hand-off when gateway detects fax tone and sends re-INVITE to UM</a:t>
            </a:r>
            <a:endParaRPr lang="en-US" sz="1000" dirty="0">
              <a:solidFill>
                <a:schemeClr val="bg2">
                  <a:lumMod val="90000"/>
                </a:schemeClr>
              </a:solidFill>
            </a:endParaRPr>
          </a:p>
        </p:txBody>
      </p:sp>
      <p:sp>
        <p:nvSpPr>
          <p:cNvPr id="26" name="TextBox 25"/>
          <p:cNvSpPr txBox="1"/>
          <p:nvPr/>
        </p:nvSpPr>
        <p:spPr>
          <a:xfrm>
            <a:off x="668939" y="5400745"/>
            <a:ext cx="7581531" cy="369332"/>
          </a:xfrm>
          <a:prstGeom prst="rect">
            <a:avLst/>
          </a:prstGeom>
          <a:noFill/>
        </p:spPr>
        <p:txBody>
          <a:bodyPr wrap="square" rtlCol="0">
            <a:spAutoFit/>
          </a:bodyPr>
          <a:lstStyle/>
          <a:p>
            <a:r>
              <a:rPr lang="en-US" dirty="0"/>
              <a:t>http://www.microsoft.com/exchange/2010/en/us/Partner-Showcase.aspx</a:t>
            </a:r>
          </a:p>
        </p:txBody>
      </p:sp>
    </p:spTree>
    <p:extLst>
      <p:ext uri="{BB962C8B-B14F-4D97-AF65-F5344CB8AC3E}">
        <p14:creationId xmlns:p14="http://schemas.microsoft.com/office/powerpoint/2010/main" xmlns="" val="12156055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0" presetClass="exit" presetSubtype="0" fill="hold" nodeType="withEffect">
                                  <p:stCondLst>
                                    <p:cond delay="0"/>
                                  </p:stCondLst>
                                  <p:childTnLst>
                                    <p:animEffect transition="out" filter="fade">
                                      <p:cBhvr>
                                        <p:cTn id="8" dur="500"/>
                                        <p:tgtEl>
                                          <p:spTgt spid="4"/>
                                        </p:tgtEl>
                                      </p:cBhvr>
                                    </p:animEffect>
                                    <p:set>
                                      <p:cBhvr>
                                        <p:cTn id="9" dur="1" fill="hold">
                                          <p:stCondLst>
                                            <p:cond delay="499"/>
                                          </p:stCondLst>
                                        </p:cTn>
                                        <p:tgtEl>
                                          <p:spTgt spid="4"/>
                                        </p:tgtEl>
                                        <p:attrNameLst>
                                          <p:attrName>style.visibility</p:attrName>
                                        </p:attrNameLst>
                                      </p:cBhvr>
                                      <p:to>
                                        <p:strVal val="hidden"/>
                                      </p:to>
                                    </p:set>
                                  </p:childTnLst>
                                </p:cTn>
                              </p:par>
                              <p:par>
                                <p:cTn id="10" presetID="10" presetClass="entr" presetSubtype="0" fill="hold"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10" presetClass="exit" presetSubtype="0" fill="hold" grpId="0" nodeType="withEffect">
                                  <p:stCondLst>
                                    <p:cond delay="0"/>
                                  </p:stCondLst>
                                  <p:childTnLst>
                                    <p:animEffect transition="out" filter="fade">
                                      <p:cBhvr>
                                        <p:cTn id="14" dur="500"/>
                                        <p:tgtEl>
                                          <p:spTgt spid="34"/>
                                        </p:tgtEl>
                                      </p:cBhvr>
                                    </p:animEffect>
                                    <p:set>
                                      <p:cBhvr>
                                        <p:cTn id="15" dur="1" fill="hold">
                                          <p:stCondLst>
                                            <p:cond delay="499"/>
                                          </p:stCondLst>
                                        </p:cTn>
                                        <p:tgtEl>
                                          <p:spTgt spid="34"/>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Audio Formats and Codecs</a:t>
            </a:r>
            <a:endParaRPr lang="en-US" dirty="0"/>
          </a:p>
        </p:txBody>
      </p:sp>
      <p:sp>
        <p:nvSpPr>
          <p:cNvPr id="3" name="Text Placeholder 2"/>
          <p:cNvSpPr>
            <a:spLocks noGrp="1"/>
          </p:cNvSpPr>
          <p:nvPr>
            <p:ph type="body" sz="quarter" idx="10"/>
          </p:nvPr>
        </p:nvSpPr>
        <p:spPr/>
        <p:txBody>
          <a:bodyPr/>
          <a:lstStyle/>
          <a:p>
            <a:r>
              <a:rPr lang="en-US" dirty="0" smtClean="0"/>
              <a:t>Exchange 2007 UM supported WMA and WAV</a:t>
            </a:r>
          </a:p>
          <a:p>
            <a:r>
              <a:rPr lang="en-US" dirty="0" smtClean="0"/>
              <a:t>Exchange 2010 UM adds support for MP3</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26916" y="2540690"/>
            <a:ext cx="2895404" cy="3358408"/>
          </a:xfrm>
          <a:prstGeom prst="rect">
            <a:avLst/>
          </a:prstGeom>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5" name="Table 4"/>
          <p:cNvGraphicFramePr>
            <a:graphicFrameLocks noGrp="1"/>
          </p:cNvGraphicFramePr>
          <p:nvPr>
            <p:extLst>
              <p:ext uri="{D42A27DB-BD31-4B8C-83A1-F6EECF244321}">
                <p14:modId xmlns:p14="http://schemas.microsoft.com/office/powerpoint/2010/main" xmlns="" val="1989501655"/>
              </p:ext>
            </p:extLst>
          </p:nvPr>
        </p:nvGraphicFramePr>
        <p:xfrm>
          <a:off x="3642360" y="2598421"/>
          <a:ext cx="5334000" cy="3302249"/>
        </p:xfrm>
        <a:graphic>
          <a:graphicData uri="http://schemas.openxmlformats.org/drawingml/2006/table">
            <a:tbl>
              <a:tblPr firstRow="1" bandRow="1">
                <a:tableStyleId>{21E4AEA4-8DFA-4A89-87EB-49C32662AFE0}</a:tableStyleId>
              </a:tblPr>
              <a:tblGrid>
                <a:gridCol w="1353403"/>
                <a:gridCol w="2231745"/>
                <a:gridCol w="1748852"/>
              </a:tblGrid>
              <a:tr h="438908">
                <a:tc rowSpan="2">
                  <a:txBody>
                    <a:bodyPr/>
                    <a:lstStyle/>
                    <a:p>
                      <a:pPr algn="ctr"/>
                      <a:r>
                        <a:rPr lang="en-US" sz="1200" baseline="0" dirty="0" smtClean="0"/>
                        <a:t>Audio codec configured on</a:t>
                      </a:r>
                    </a:p>
                    <a:p>
                      <a:pPr algn="ctr"/>
                      <a:r>
                        <a:rPr lang="en-US" sz="1200" baseline="0" dirty="0" smtClean="0"/>
                        <a:t>UM Dial Plan</a:t>
                      </a:r>
                      <a:endParaRPr lang="en-US" sz="1200" dirty="0" smtClean="0"/>
                    </a:p>
                  </a:txBody>
                  <a:tcPr marL="82446" marR="82446" marT="41223" marB="41223" anchor="ctr"/>
                </a:tc>
                <a:tc gridSpan="2">
                  <a:txBody>
                    <a:bodyPr/>
                    <a:lstStyle/>
                    <a:p>
                      <a:pPr algn="ctr"/>
                      <a:r>
                        <a:rPr lang="en-US" sz="1200" dirty="0" smtClean="0"/>
                        <a:t>Audio codec</a:t>
                      </a:r>
                      <a:r>
                        <a:rPr lang="en-US" sz="1200" baseline="0" dirty="0" smtClean="0"/>
                        <a:t> negotiated between UM and SIP Peer (Gateway, IP PBX or OCS) for encoding media (RTP) packets </a:t>
                      </a:r>
                      <a:endParaRPr lang="en-US" sz="1200" dirty="0"/>
                    </a:p>
                  </a:txBody>
                  <a:tcPr marL="82446" marR="82446" marT="41223" marB="41223"/>
                </a:tc>
                <a:tc hMerge="1">
                  <a:txBody>
                    <a:bodyPr/>
                    <a:lstStyle/>
                    <a:p>
                      <a:pPr algn="ctr"/>
                      <a:endParaRPr lang="en-US" sz="1500" dirty="0"/>
                    </a:p>
                  </a:txBody>
                  <a:tcPr/>
                </a:tc>
              </a:tr>
              <a:tr h="438908">
                <a:tc vMerge="1">
                  <a:txBody>
                    <a:bodyPr/>
                    <a:lstStyle/>
                    <a:p>
                      <a:pPr algn="ctr"/>
                      <a:endParaRPr lang="en-US" sz="1500" dirty="0"/>
                    </a:p>
                  </a:txBody>
                  <a:tcPr/>
                </a:tc>
                <a:tc>
                  <a:txBody>
                    <a:bodyPr/>
                    <a:lstStyle/>
                    <a:p>
                      <a:pPr algn="ctr"/>
                      <a:r>
                        <a:rPr lang="en-US" sz="1200" b="1" dirty="0" smtClean="0"/>
                        <a:t>Narrowband codec:</a:t>
                      </a:r>
                    </a:p>
                    <a:p>
                      <a:pPr algn="ctr"/>
                      <a:r>
                        <a:rPr lang="en-US" sz="1200" b="1" dirty="0" smtClean="0"/>
                        <a:t>G723,</a:t>
                      </a:r>
                      <a:r>
                        <a:rPr lang="en-US" sz="1200" b="1" baseline="0" dirty="0" smtClean="0"/>
                        <a:t> </a:t>
                      </a:r>
                      <a:r>
                        <a:rPr lang="en-US" sz="1200" b="1" dirty="0" smtClean="0"/>
                        <a:t>G711, or RTAudio-8KHz</a:t>
                      </a:r>
                      <a:endParaRPr lang="en-US" sz="1200" b="1" dirty="0">
                        <a:solidFill>
                          <a:srgbClr val="FFFF00"/>
                        </a:solidFill>
                      </a:endParaRPr>
                    </a:p>
                  </a:txBody>
                  <a:tcPr marL="82446" marR="82446" marT="41223" marB="41223"/>
                </a:tc>
                <a:tc>
                  <a:txBody>
                    <a:bodyPr/>
                    <a:lstStyle/>
                    <a:p>
                      <a:pPr algn="ctr"/>
                      <a:r>
                        <a:rPr lang="en-US" sz="1200" b="1" dirty="0" smtClean="0"/>
                        <a:t>Wideband codec:</a:t>
                      </a:r>
                    </a:p>
                    <a:p>
                      <a:pPr algn="ctr"/>
                      <a:r>
                        <a:rPr lang="en-US" sz="1200" b="1" dirty="0" smtClean="0"/>
                        <a:t>RTAudio-16KHz</a:t>
                      </a:r>
                      <a:endParaRPr lang="en-US" sz="1200" b="1" dirty="0">
                        <a:solidFill>
                          <a:srgbClr val="FFFF00"/>
                        </a:solidFill>
                      </a:endParaRPr>
                    </a:p>
                  </a:txBody>
                  <a:tcPr marL="82446" marR="82446" marT="41223" marB="41223"/>
                </a:tc>
              </a:tr>
              <a:tr h="692613">
                <a:tc>
                  <a:txBody>
                    <a:bodyPr/>
                    <a:lstStyle/>
                    <a:p>
                      <a:pPr algn="ctr"/>
                      <a:r>
                        <a:rPr lang="en-US" sz="1200" b="1" dirty="0" smtClean="0"/>
                        <a:t>G711</a:t>
                      </a:r>
                      <a:endParaRPr lang="en-US" sz="1200" b="1" dirty="0">
                        <a:solidFill>
                          <a:schemeClr val="tx1"/>
                        </a:solidFill>
                      </a:endParaRPr>
                    </a:p>
                  </a:txBody>
                  <a:tcPr marL="82446" marR="82446" marT="41223" marB="41223"/>
                </a:tc>
                <a:tc>
                  <a:txBody>
                    <a:bodyPr/>
                    <a:lstStyle/>
                    <a:p>
                      <a:pPr algn="ctr"/>
                      <a:r>
                        <a:rPr lang="en-US" sz="1100" dirty="0" smtClean="0"/>
                        <a:t>G711</a:t>
                      </a:r>
                      <a:endParaRPr lang="en-US" sz="1100" dirty="0"/>
                    </a:p>
                  </a:txBody>
                  <a:tcPr marL="82446" marR="82446" marT="41223" marB="41223"/>
                </a:tc>
                <a:tc>
                  <a:txBody>
                    <a:bodyPr/>
                    <a:lstStyle/>
                    <a:p>
                      <a:pPr algn="ctr"/>
                      <a:r>
                        <a:rPr lang="en-US" sz="1100" b="1" dirty="0" smtClean="0"/>
                        <a:t>Not</a:t>
                      </a:r>
                      <a:r>
                        <a:rPr lang="en-US" sz="1100" b="1" baseline="0" dirty="0" smtClean="0"/>
                        <a:t> applicable.</a:t>
                      </a:r>
                      <a:endParaRPr lang="en-US" sz="1100" b="1" dirty="0" smtClean="0"/>
                    </a:p>
                    <a:p>
                      <a:pPr algn="ctr"/>
                      <a:r>
                        <a:rPr lang="en-US" sz="1000" baseline="0" dirty="0" smtClean="0"/>
                        <a:t>UM does not negotiate wideband audio if the Dial Plan is set to G711</a:t>
                      </a:r>
                      <a:endParaRPr lang="en-US" sz="1000" dirty="0"/>
                    </a:p>
                  </a:txBody>
                  <a:tcPr marL="82446" marR="82446" marT="41223" marB="41223"/>
                </a:tc>
              </a:tr>
              <a:tr h="362208">
                <a:tc>
                  <a:txBody>
                    <a:bodyPr/>
                    <a:lstStyle/>
                    <a:p>
                      <a:pPr algn="ctr"/>
                      <a:r>
                        <a:rPr lang="en-US" sz="1200" b="1" dirty="0" smtClean="0"/>
                        <a:t>WMA</a:t>
                      </a:r>
                      <a:endParaRPr lang="en-US" sz="1200" b="1" dirty="0">
                        <a:solidFill>
                          <a:schemeClr val="tx1"/>
                        </a:solidFill>
                      </a:endParaRPr>
                    </a:p>
                  </a:txBody>
                  <a:tcPr marL="82446" marR="82446" marT="41223" marB="41223"/>
                </a:tc>
                <a:tc>
                  <a:txBody>
                    <a:bodyPr/>
                    <a:lstStyle/>
                    <a:p>
                      <a:pPr algn="ctr"/>
                      <a:r>
                        <a:rPr lang="en-US" sz="1100" dirty="0" smtClean="0"/>
                        <a:t>WMA 9 Voice</a:t>
                      </a:r>
                      <a:endParaRPr lang="en-US" sz="1100" dirty="0"/>
                    </a:p>
                  </a:txBody>
                  <a:tcPr marL="82446" marR="82446" marT="41223" marB="41223"/>
                </a:tc>
                <a:tc>
                  <a:txBody>
                    <a:bodyPr/>
                    <a:lstStyle/>
                    <a:p>
                      <a:pPr algn="ctr"/>
                      <a:r>
                        <a:rPr lang="en-US" sz="1100" dirty="0" smtClean="0"/>
                        <a:t>WMA 9.2</a:t>
                      </a:r>
                      <a:endParaRPr lang="en-US" sz="1100" dirty="0"/>
                    </a:p>
                  </a:txBody>
                  <a:tcPr marL="82446" marR="82446" marT="41223" marB="41223"/>
                </a:tc>
              </a:tr>
              <a:tr h="900811">
                <a:tc>
                  <a:txBody>
                    <a:bodyPr/>
                    <a:lstStyle/>
                    <a:p>
                      <a:pPr algn="ctr"/>
                      <a:r>
                        <a:rPr lang="en-US" sz="1200" b="1" dirty="0" smtClean="0"/>
                        <a:t>GSM</a:t>
                      </a:r>
                      <a:endParaRPr lang="en-US" sz="1200" b="1" dirty="0">
                        <a:solidFill>
                          <a:schemeClr val="tx1"/>
                        </a:solidFill>
                      </a:endParaRPr>
                    </a:p>
                  </a:txBody>
                  <a:tcPr marL="82446" marR="82446" marT="41223" marB="41223"/>
                </a:tc>
                <a:tc>
                  <a:txBody>
                    <a:bodyPr/>
                    <a:lstStyle/>
                    <a:p>
                      <a:pPr algn="ctr"/>
                      <a:r>
                        <a:rPr lang="en-US" sz="1100" dirty="0" smtClean="0"/>
                        <a:t>GSM 6.10</a:t>
                      </a:r>
                      <a:endParaRPr lang="en-US" sz="1100" dirty="0"/>
                    </a:p>
                  </a:txBody>
                  <a:tcPr marL="82446" marR="82446" marT="41223" marB="41223"/>
                </a:tc>
                <a:tc>
                  <a:txBody>
                    <a:bodyPr/>
                    <a:lstStyle/>
                    <a:p>
                      <a:pPr algn="ctr"/>
                      <a:r>
                        <a:rPr lang="en-US" sz="1100" b="1" dirty="0" smtClean="0"/>
                        <a:t>Not</a:t>
                      </a:r>
                      <a:r>
                        <a:rPr lang="en-US" sz="1100" b="1" baseline="0" dirty="0" smtClean="0"/>
                        <a:t> applicable.</a:t>
                      </a:r>
                      <a:endParaRPr lang="en-US" sz="1100" b="1" dirty="0" smtClean="0"/>
                    </a:p>
                    <a:p>
                      <a:pPr algn="ctr"/>
                      <a:r>
                        <a:rPr lang="en-US" sz="1100" baseline="0" dirty="0" smtClean="0"/>
                        <a:t>UM does not negotiate wideband audio if the Dial Plan is set to G711</a:t>
                      </a:r>
                      <a:endParaRPr lang="en-US" sz="1100" dirty="0"/>
                    </a:p>
                  </a:txBody>
                  <a:tcPr marL="82446" marR="82446" marT="41223" marB="41223"/>
                </a:tc>
              </a:tr>
              <a:tr h="435532">
                <a:tc>
                  <a:txBody>
                    <a:bodyPr/>
                    <a:lstStyle/>
                    <a:p>
                      <a:pPr algn="ctr"/>
                      <a:r>
                        <a:rPr lang="en-US" sz="1200" b="1" dirty="0" smtClean="0"/>
                        <a:t>MP3</a:t>
                      </a:r>
                      <a:endParaRPr lang="en-US" sz="1200" b="1" dirty="0">
                        <a:solidFill>
                          <a:schemeClr val="tx1"/>
                        </a:solidFill>
                      </a:endParaRPr>
                    </a:p>
                  </a:txBody>
                  <a:tcPr marL="82446" marR="82446" marT="41223" marB="41223"/>
                </a:tc>
                <a:tc>
                  <a:txBody>
                    <a:bodyPr/>
                    <a:lstStyle/>
                    <a:p>
                      <a:pPr algn="ctr"/>
                      <a:r>
                        <a:rPr lang="en-US" sz="1100" dirty="0" smtClean="0"/>
                        <a:t>MP3 (16kbps)</a:t>
                      </a:r>
                      <a:endParaRPr lang="en-US" sz="1100" dirty="0"/>
                    </a:p>
                  </a:txBody>
                  <a:tcPr marL="82446" marR="82446" marT="41223" marB="41223"/>
                </a:tc>
                <a:tc>
                  <a:txBody>
                    <a:bodyPr/>
                    <a:lstStyle/>
                    <a:p>
                      <a:pPr algn="ctr"/>
                      <a:r>
                        <a:rPr lang="en-US" sz="1100" dirty="0" smtClean="0"/>
                        <a:t>MP3 (32kbps)</a:t>
                      </a:r>
                      <a:endParaRPr lang="en-US" sz="1100" dirty="0"/>
                    </a:p>
                  </a:txBody>
                  <a:tcPr marL="82446" marR="82446" marT="41223" marB="41223"/>
                </a:tc>
              </a:tr>
            </a:tbl>
          </a:graphicData>
        </a:graphic>
      </p:graphicFrame>
      <p:sp>
        <p:nvSpPr>
          <p:cNvPr id="7" name="Oval Callout 6"/>
          <p:cNvSpPr/>
          <p:nvPr/>
        </p:nvSpPr>
        <p:spPr bwMode="auto">
          <a:xfrm>
            <a:off x="3825240" y="2674620"/>
            <a:ext cx="2926080" cy="1112520"/>
          </a:xfrm>
          <a:prstGeom prst="wedgeEllipseCallout">
            <a:avLst>
              <a:gd name="adj1" fmla="val -79166"/>
              <a:gd name="adj2" fmla="val 50856"/>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MP3 is the default setting for new UM Dial Plans</a:t>
            </a:r>
          </a:p>
        </p:txBody>
      </p:sp>
    </p:spTree>
    <p:extLst>
      <p:ext uri="{BB962C8B-B14F-4D97-AF65-F5344CB8AC3E}">
        <p14:creationId xmlns:p14="http://schemas.microsoft.com/office/powerpoint/2010/main" xmlns="" val="19240243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Caller ID Lookup: Previous Problems</a:t>
            </a:r>
            <a:endParaRPr lang="en-US" dirty="0"/>
          </a:p>
        </p:txBody>
      </p:sp>
      <p:sp>
        <p:nvSpPr>
          <p:cNvPr id="3" name="Text Placeholder 2"/>
          <p:cNvSpPr>
            <a:spLocks noGrp="1"/>
          </p:cNvSpPr>
          <p:nvPr>
            <p:ph type="body" sz="quarter" idx="10"/>
          </p:nvPr>
        </p:nvSpPr>
        <p:spPr>
          <a:xfrm>
            <a:off x="381000" y="1411552"/>
            <a:ext cx="8561664" cy="2210862"/>
          </a:xfrm>
        </p:spPr>
        <p:txBody>
          <a:bodyPr/>
          <a:lstStyle/>
          <a:p>
            <a:r>
              <a:rPr lang="en-US" b="1" dirty="0" smtClean="0"/>
              <a:t>Problem:</a:t>
            </a:r>
            <a:r>
              <a:rPr lang="en-US" dirty="0" smtClean="0"/>
              <a:t> turn a string of digits into a name</a:t>
            </a:r>
          </a:p>
          <a:p>
            <a:r>
              <a:rPr lang="en-US" b="1" dirty="0" smtClean="0"/>
              <a:t>Solution:</a:t>
            </a:r>
            <a:r>
              <a:rPr lang="en-US" dirty="0" smtClean="0"/>
              <a:t> look in AD &amp; user’s Personal Contacts</a:t>
            </a:r>
          </a:p>
          <a:p>
            <a:endParaRPr lang="en-US" dirty="0"/>
          </a:p>
          <a:p>
            <a:r>
              <a:rPr lang="en-US" b="1" dirty="0" smtClean="0"/>
              <a:t>Problem:</a:t>
            </a:r>
            <a:r>
              <a:rPr lang="en-US" dirty="0" smtClean="0"/>
              <a:t> phone numbers in AD are not indexed</a:t>
            </a:r>
          </a:p>
          <a:p>
            <a:r>
              <a:rPr lang="en-US" b="1" dirty="0" smtClean="0"/>
              <a:t>Solution:</a:t>
            </a:r>
            <a:r>
              <a:rPr lang="en-US" dirty="0" smtClean="0"/>
              <a:t> UM extension numbers </a:t>
            </a:r>
            <a:r>
              <a:rPr lang="en-US" i="1" dirty="0" smtClean="0"/>
              <a:t>are</a:t>
            </a:r>
            <a:r>
              <a:rPr lang="en-US" dirty="0" smtClean="0"/>
              <a:t> indexed</a:t>
            </a:r>
          </a:p>
          <a:p>
            <a:endParaRPr lang="en-US" dirty="0"/>
          </a:p>
          <a:p>
            <a:r>
              <a:rPr lang="en-US" b="1" dirty="0" smtClean="0"/>
              <a:t>Problem:</a:t>
            </a:r>
            <a:r>
              <a:rPr lang="en-US" dirty="0" smtClean="0"/>
              <a:t> not all users are UM-enabled</a:t>
            </a:r>
          </a:p>
          <a:p>
            <a:pPr marL="0" indent="0">
              <a:buNone/>
            </a:pPr>
            <a:endParaRPr lang="en-US" dirty="0" smtClean="0"/>
          </a:p>
          <a:p>
            <a:r>
              <a:rPr lang="en-US" b="1" dirty="0" smtClean="0"/>
              <a:t>Problem:</a:t>
            </a:r>
            <a:r>
              <a:rPr lang="en-US" dirty="0" smtClean="0"/>
              <a:t> not all extensions are in user’s Dial Plan</a:t>
            </a:r>
          </a:p>
          <a:p>
            <a:pPr lvl="1"/>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031041" y="1976510"/>
            <a:ext cx="5116377" cy="3906181"/>
          </a:xfrm>
          <a:prstGeom prst="rect">
            <a:avLst/>
          </a:prstGeom>
        </p:spPr>
      </p:pic>
      <p:cxnSp>
        <p:nvCxnSpPr>
          <p:cNvPr id="7" name="Straight Arrow Connector 6"/>
          <p:cNvCxnSpPr/>
          <p:nvPr/>
        </p:nvCxnSpPr>
        <p:spPr>
          <a:xfrm flipH="1">
            <a:off x="4748169" y="1803633"/>
            <a:ext cx="427838" cy="3129094"/>
          </a:xfrm>
          <a:prstGeom prst="straightConnector1">
            <a:avLst/>
          </a:prstGeom>
          <a:ln w="38100">
            <a:solidFill>
              <a:schemeClr val="accent2">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4387442" y="1803633"/>
            <a:ext cx="2617365" cy="813732"/>
          </a:xfrm>
          <a:prstGeom prst="straightConnector1">
            <a:avLst/>
          </a:prstGeom>
          <a:ln w="38100">
            <a:solidFill>
              <a:schemeClr val="accent2">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4158093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7"/>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5"/>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t>Caller ID Lookup in UM 2010: 1/4</a:t>
            </a:r>
            <a:endParaRPr lang="en-US" dirty="0">
              <a:solidFill>
                <a:srgbClr val="FFFF00"/>
              </a:solidFill>
            </a:endParaRPr>
          </a:p>
        </p:txBody>
      </p:sp>
      <p:sp>
        <p:nvSpPr>
          <p:cNvPr id="3" name="Text Placeholder 2"/>
          <p:cNvSpPr>
            <a:spLocks noGrp="1"/>
          </p:cNvSpPr>
          <p:nvPr>
            <p:ph type="body" sz="quarter" idx="10"/>
          </p:nvPr>
        </p:nvSpPr>
        <p:spPr>
          <a:xfrm>
            <a:off x="315433" y="1094601"/>
            <a:ext cx="8486163" cy="4752070"/>
          </a:xfrm>
        </p:spPr>
        <p:txBody>
          <a:bodyPr/>
          <a:lstStyle/>
          <a:p>
            <a:endParaRPr lang="en-US" sz="2400" dirty="0" smtClean="0">
              <a:latin typeface="Consolas" pitchFamily="49" charset="0"/>
              <a:cs typeface="Consolas" pitchFamily="49" charset="0"/>
            </a:endParaRPr>
          </a:p>
          <a:p>
            <a:r>
              <a:rPr lang="en-US" sz="2800" dirty="0" smtClean="0"/>
              <a:t>Numbers searched:</a:t>
            </a:r>
          </a:p>
          <a:p>
            <a:pPr lvl="1"/>
            <a:r>
              <a:rPr lang="en-US" sz="2000" i="1" dirty="0" err="1" smtClean="0"/>
              <a:t>telephoneNumber</a:t>
            </a:r>
            <a:r>
              <a:rPr lang="en-US" sz="2000" i="1" dirty="0" smtClean="0"/>
              <a:t>,</a:t>
            </a:r>
            <a:r>
              <a:rPr lang="en-US" sz="2000" dirty="0" smtClean="0"/>
              <a:t> </a:t>
            </a:r>
            <a:r>
              <a:rPr lang="en-US" sz="2000" i="1" dirty="0" err="1" smtClean="0"/>
              <a:t>otherTelephone</a:t>
            </a:r>
            <a:endParaRPr lang="en-US" sz="2000" dirty="0" smtClean="0"/>
          </a:p>
          <a:p>
            <a:pPr lvl="1"/>
            <a:r>
              <a:rPr lang="en-US" sz="2000" i="1" dirty="0" err="1" smtClean="0"/>
              <a:t>homePhone</a:t>
            </a:r>
            <a:r>
              <a:rPr lang="en-US" sz="2000" i="1" dirty="0" smtClean="0"/>
              <a:t>,</a:t>
            </a:r>
            <a:r>
              <a:rPr lang="en-US" sz="2000" dirty="0" smtClean="0"/>
              <a:t> </a:t>
            </a:r>
            <a:r>
              <a:rPr lang="en-US" sz="2000" i="1" dirty="0" err="1" smtClean="0"/>
              <a:t>otherHomePhone</a:t>
            </a:r>
            <a:endParaRPr lang="en-US" sz="2000" dirty="0" smtClean="0"/>
          </a:p>
          <a:p>
            <a:pPr lvl="1"/>
            <a:r>
              <a:rPr lang="en-US" sz="2000" i="1" dirty="0" smtClean="0"/>
              <a:t>mobile,</a:t>
            </a:r>
            <a:r>
              <a:rPr lang="en-US" sz="2000" dirty="0" smtClean="0"/>
              <a:t> </a:t>
            </a:r>
            <a:r>
              <a:rPr lang="en-US" sz="2000" i="1" dirty="0" err="1" smtClean="0"/>
              <a:t>otherMobile</a:t>
            </a:r>
            <a:endParaRPr lang="en-US" sz="2000" dirty="0" smtClean="0"/>
          </a:p>
          <a:p>
            <a:pPr lvl="1"/>
            <a:r>
              <a:rPr lang="en-US" sz="2000" i="1" dirty="0" err="1" smtClean="0"/>
              <a:t>facsimileTelephoneNumber</a:t>
            </a:r>
            <a:r>
              <a:rPr lang="en-US" sz="2000" i="1" dirty="0" smtClean="0"/>
              <a:t>,</a:t>
            </a:r>
            <a:r>
              <a:rPr lang="en-US" sz="2000" dirty="0" smtClean="0"/>
              <a:t> </a:t>
            </a:r>
            <a:r>
              <a:rPr lang="en-US" sz="2000" i="1" dirty="0" err="1" smtClean="0"/>
              <a:t>otherFacsimileTelephoneNumber</a:t>
            </a:r>
            <a:r>
              <a:rPr lang="en-US" sz="2000" dirty="0" smtClean="0"/>
              <a:t> </a:t>
            </a:r>
          </a:p>
          <a:p>
            <a:r>
              <a:rPr lang="en-US" sz="2800" dirty="0"/>
              <a:t>UM copies </a:t>
            </a:r>
            <a:r>
              <a:rPr lang="en-US" sz="2800" i="1" dirty="0"/>
              <a:t>reversed</a:t>
            </a:r>
            <a:r>
              <a:rPr lang="en-US" sz="2800" dirty="0"/>
              <a:t> phone numbers to DTMF map attribute: allows AD suffix search</a:t>
            </a:r>
          </a:p>
          <a:p>
            <a:pPr lvl="1"/>
            <a:r>
              <a:rPr lang="en-US" sz="2000" dirty="0"/>
              <a:t>e.g.  </a:t>
            </a:r>
            <a:r>
              <a:rPr lang="en-US" sz="2000" dirty="0">
                <a:solidFill>
                  <a:schemeClr val="tx1"/>
                </a:solidFill>
                <a:latin typeface="Consolas" pitchFamily="49" charset="0"/>
                <a:cs typeface="Consolas" pitchFamily="49" charset="0"/>
              </a:rPr>
              <a:t>(425) </a:t>
            </a:r>
            <a:r>
              <a:rPr lang="en-US" sz="2000" dirty="0" smtClean="0">
                <a:solidFill>
                  <a:schemeClr val="tx1"/>
                </a:solidFill>
                <a:latin typeface="Consolas" pitchFamily="49" charset="0"/>
                <a:cs typeface="Consolas" pitchFamily="49" charset="0"/>
              </a:rPr>
              <a:t>678-1234</a:t>
            </a:r>
            <a:r>
              <a:rPr lang="en-US" sz="2000" dirty="0" smtClean="0"/>
              <a:t>  (phone number) </a:t>
            </a:r>
            <a:r>
              <a:rPr lang="en-US" sz="2000" dirty="0" smtClean="0">
                <a:sym typeface="Wingdings" pitchFamily="2" charset="2"/>
              </a:rPr>
              <a:t>  </a:t>
            </a:r>
            <a:r>
              <a:rPr lang="en-US" sz="2000" dirty="0" smtClean="0">
                <a:solidFill>
                  <a:schemeClr val="tx1"/>
                </a:solidFill>
                <a:latin typeface="Consolas" pitchFamily="49" charset="0"/>
                <a:cs typeface="Consolas" pitchFamily="49" charset="0"/>
                <a:sym typeface="Wingdings" pitchFamily="2" charset="2"/>
              </a:rPr>
              <a:t>4321876524</a:t>
            </a:r>
            <a:r>
              <a:rPr lang="en-US" sz="2000" dirty="0" smtClean="0">
                <a:latin typeface="Calibri" pitchFamily="34" charset="0"/>
                <a:cs typeface="Calibri" pitchFamily="34" charset="0"/>
                <a:sym typeface="Wingdings" pitchFamily="2" charset="2"/>
              </a:rPr>
              <a:t> (map)</a:t>
            </a:r>
            <a:endParaRPr lang="en-US" sz="2000" dirty="0">
              <a:latin typeface="Calibri" pitchFamily="34" charset="0"/>
              <a:cs typeface="Calibri" pitchFamily="34" charset="0"/>
              <a:sym typeface="Wingdings" pitchFamily="2" charset="2"/>
            </a:endParaRPr>
          </a:p>
          <a:p>
            <a:pPr lvl="1"/>
            <a:r>
              <a:rPr lang="en-US" sz="2000" dirty="0">
                <a:sym typeface="Wingdings" pitchFamily="2" charset="2"/>
              </a:rPr>
              <a:t>If caller ID received is </a:t>
            </a:r>
            <a:r>
              <a:rPr lang="en-US" sz="2000" dirty="0" smtClean="0">
                <a:latin typeface="Consolas" pitchFamily="49" charset="0"/>
                <a:cs typeface="Consolas" pitchFamily="49" charset="0"/>
                <a:sym typeface="Wingdings" pitchFamily="2" charset="2"/>
              </a:rPr>
              <a:t>6781234</a:t>
            </a:r>
            <a:r>
              <a:rPr lang="en-US" sz="2000" dirty="0">
                <a:sym typeface="Wingdings" pitchFamily="2" charset="2"/>
              </a:rPr>
              <a:t>, search map for </a:t>
            </a:r>
            <a:r>
              <a:rPr lang="en-US" sz="2000" dirty="0" smtClean="0">
                <a:latin typeface="Consolas" pitchFamily="49" charset="0"/>
                <a:cs typeface="Consolas" pitchFamily="49" charset="0"/>
                <a:sym typeface="Wingdings" pitchFamily="2" charset="2"/>
              </a:rPr>
              <a:t>4321876*</a:t>
            </a:r>
            <a:endParaRPr lang="en-US" sz="2000" dirty="0" smtClean="0"/>
          </a:p>
          <a:p>
            <a:r>
              <a:rPr lang="en-US" sz="2000" i="1" dirty="0" err="1" smtClean="0"/>
              <a:t>AllowHeuristicADCallingLineIDResolution</a:t>
            </a:r>
            <a:r>
              <a:rPr lang="en-US" sz="2000" i="1" dirty="0" smtClean="0"/>
              <a:t> </a:t>
            </a:r>
            <a:r>
              <a:rPr lang="en-US" sz="2800" dirty="0" smtClean="0"/>
              <a:t>property on UM Dial Plan</a:t>
            </a:r>
            <a:endParaRPr lang="en-US" sz="2400" i="1" dirty="0"/>
          </a:p>
        </p:txBody>
      </p:sp>
      <p:sp>
        <p:nvSpPr>
          <p:cNvPr id="6" name="Title 1"/>
          <p:cNvSpPr txBox="1">
            <a:spLocks/>
          </p:cNvSpPr>
          <p:nvPr/>
        </p:nvSpPr>
        <p:spPr>
          <a:xfrm>
            <a:off x="315433" y="817602"/>
            <a:ext cx="8380412" cy="553998"/>
          </a:xfrm>
          <a:prstGeom prst="rect">
            <a:avLst/>
          </a:prstGeom>
        </p:spPr>
        <p:txBody>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100" normalizeH="0" baseline="0" noProof="0" dirty="0" smtClean="0">
                <a:ln w="3175">
                  <a:noFill/>
                </a:ln>
                <a:solidFill>
                  <a:schemeClr val="tx2"/>
                </a:solidFill>
                <a:effectLst/>
                <a:uLnTx/>
                <a:uFillTx/>
                <a:latin typeface="Calibri" pitchFamily="34" charset="0"/>
                <a:ea typeface="+mn-ea"/>
                <a:cs typeface="Arial" charset="0"/>
              </a:rPr>
              <a:t>AD look</a:t>
            </a:r>
            <a:r>
              <a:rPr lang="en-US" sz="3600" spc="-100" dirty="0" smtClean="0">
                <a:ln w="3175">
                  <a:noFill/>
                </a:ln>
                <a:solidFill>
                  <a:schemeClr val="tx2"/>
                </a:solidFill>
                <a:latin typeface="Calibri" pitchFamily="34" charset="0"/>
                <a:cs typeface="Arial" charset="0"/>
              </a:rPr>
              <a:t>up on phone attributes</a:t>
            </a:r>
            <a:endParaRPr kumimoji="0" lang="en-US" sz="3600" b="0" i="0" u="none" strike="noStrike" kern="1200" cap="none" spc="-100" normalizeH="0" baseline="0" noProof="0" dirty="0" smtClean="0">
              <a:ln w="3175">
                <a:noFill/>
              </a:ln>
              <a:solidFill>
                <a:schemeClr val="tx2"/>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xmlns="" val="358159173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500"/>
                                        <p:tgtEl>
                                          <p:spTgt spid="3">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fade">
                                      <p:cBhvr>
                                        <p:cTn id="30" dur="500"/>
                                        <p:tgtEl>
                                          <p:spTgt spid="3">
                                            <p:txEl>
                                              <p:pRg st="8" end="8"/>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Effect transition="in" filter="fade">
                                      <p:cBhvr>
                                        <p:cTn id="35"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t>Caller ID Lookup in UM 2010: 2/4</a:t>
            </a:r>
            <a:endParaRPr lang="en-US" dirty="0">
              <a:solidFill>
                <a:srgbClr val="FFFF00"/>
              </a:solidFill>
            </a:endParaRPr>
          </a:p>
        </p:txBody>
      </p:sp>
      <p:sp>
        <p:nvSpPr>
          <p:cNvPr id="3" name="Text Placeholder 2"/>
          <p:cNvSpPr>
            <a:spLocks noGrp="1"/>
          </p:cNvSpPr>
          <p:nvPr>
            <p:ph type="body" sz="quarter" idx="10"/>
          </p:nvPr>
        </p:nvSpPr>
        <p:spPr>
          <a:xfrm>
            <a:off x="381000" y="1525852"/>
            <a:ext cx="8500110" cy="3502497"/>
          </a:xfrm>
        </p:spPr>
        <p:txBody>
          <a:bodyPr/>
          <a:lstStyle/>
          <a:p>
            <a:r>
              <a:rPr lang="en-US" dirty="0" smtClean="0"/>
              <a:t>User 1 (Dial Plan A) calls user 2 (Dial Plan B)</a:t>
            </a:r>
          </a:p>
          <a:p>
            <a:pPr lvl="1"/>
            <a:r>
              <a:rPr lang="en-US" dirty="0" smtClean="0"/>
              <a:t>Dial Plans A and B are on the same PBX</a:t>
            </a:r>
          </a:p>
          <a:p>
            <a:pPr lvl="1"/>
            <a:r>
              <a:rPr lang="en-US" dirty="0" smtClean="0"/>
              <a:t>Extension numbers are same length across A and B</a:t>
            </a:r>
          </a:p>
          <a:p>
            <a:pPr lvl="1"/>
            <a:r>
              <a:rPr lang="en-US" dirty="0"/>
              <a:t>Extension numbers are unique across A and B</a:t>
            </a:r>
            <a:endParaRPr lang="en-US" dirty="0" smtClean="0"/>
          </a:p>
          <a:p>
            <a:r>
              <a:rPr lang="en-US" dirty="0" smtClean="0"/>
              <a:t>UM 2007 behavior: extension lookup </a:t>
            </a:r>
            <a:r>
              <a:rPr lang="en-US" i="1" dirty="0" smtClean="0"/>
              <a:t>only</a:t>
            </a:r>
            <a:r>
              <a:rPr lang="en-US" dirty="0" smtClean="0"/>
              <a:t> performed in the callee’s Dial Plan (B)</a:t>
            </a:r>
          </a:p>
          <a:p>
            <a:r>
              <a:rPr lang="en-US" dirty="0" smtClean="0"/>
              <a:t>UM 2010: extension lookup performed in callee’s Dial Plan and any other Dial Plans specified by B’s </a:t>
            </a:r>
            <a:r>
              <a:rPr lang="en-US" i="1" dirty="0" err="1" smtClean="0"/>
              <a:t>EquivalentDialPlanPhoneContexts</a:t>
            </a:r>
            <a:endParaRPr lang="en-US" dirty="0" smtClean="0"/>
          </a:p>
        </p:txBody>
      </p:sp>
      <p:sp>
        <p:nvSpPr>
          <p:cNvPr id="6" name="Title 1"/>
          <p:cNvSpPr txBox="1">
            <a:spLocks/>
          </p:cNvSpPr>
          <p:nvPr/>
        </p:nvSpPr>
        <p:spPr>
          <a:xfrm>
            <a:off x="315433" y="817602"/>
            <a:ext cx="8380412" cy="553998"/>
          </a:xfrm>
          <a:prstGeom prst="rect">
            <a:avLst/>
          </a:prstGeom>
        </p:spPr>
        <p:txBody>
          <a:bodyPr/>
          <a:lstStyle/>
          <a:p>
            <a:pPr marL="0" marR="0" lvl="0" indent="0" algn="l" defTabSz="914363" rtl="0" eaLnBrk="1" fontAlgn="auto" latinLnBrk="0" hangingPunct="1">
              <a:lnSpc>
                <a:spcPct val="90000"/>
              </a:lnSpc>
              <a:spcBef>
                <a:spcPct val="0"/>
              </a:spcBef>
              <a:spcAft>
                <a:spcPts val="0"/>
              </a:spcAft>
              <a:buClrTx/>
              <a:buSzTx/>
              <a:buFontTx/>
              <a:buNone/>
              <a:tabLst/>
              <a:defRPr/>
            </a:pPr>
            <a:r>
              <a:rPr lang="en-US" sz="3600" spc="-100" dirty="0" smtClean="0">
                <a:ln w="3175">
                  <a:noFill/>
                </a:ln>
                <a:solidFill>
                  <a:schemeClr val="tx2"/>
                </a:solidFill>
                <a:latin typeface="Calibri" pitchFamily="34" charset="0"/>
                <a:cs typeface="Arial" charset="0"/>
              </a:rPr>
              <a:t>Multiple Dial Plans</a:t>
            </a:r>
            <a:endParaRPr kumimoji="0" lang="en-US" sz="3600" b="0" i="0" u="none" strike="noStrike" kern="1200" cap="none" spc="-100" normalizeH="0" baseline="0" noProof="0" dirty="0" smtClean="0">
              <a:ln w="3175">
                <a:noFill/>
              </a:ln>
              <a:solidFill>
                <a:schemeClr val="tx2"/>
              </a:solidFill>
              <a:effectLst/>
              <a:uLnTx/>
              <a:uFillTx/>
              <a:latin typeface="Calibri" pitchFamily="34" charset="0"/>
              <a:ea typeface="+mn-ea"/>
              <a:cs typeface="Arial" charset="0"/>
            </a:endParaRPr>
          </a:p>
          <a:p>
            <a:pPr marL="0" marR="0" lvl="0" indent="0" algn="l" defTabSz="914363" rtl="0" eaLnBrk="1" fontAlgn="auto" latinLnBrk="0" hangingPunct="1">
              <a:lnSpc>
                <a:spcPct val="90000"/>
              </a:lnSpc>
              <a:spcBef>
                <a:spcPct val="0"/>
              </a:spcBef>
              <a:spcAft>
                <a:spcPts val="0"/>
              </a:spcAft>
              <a:buClrTx/>
              <a:buSzTx/>
              <a:buFontTx/>
              <a:buNone/>
              <a:tabLst/>
              <a:defRPr/>
            </a:pPr>
            <a:endParaRPr kumimoji="0" lang="en-US" sz="5400" b="0" i="0" u="none" strike="noStrike" kern="1200" cap="none" spc="-100" normalizeH="0" baseline="0" noProof="0" dirty="0">
              <a:ln w="3175">
                <a:noFill/>
              </a:ln>
              <a:solidFill>
                <a:schemeClr val="accent1"/>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xmlns="" val="562705384"/>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230188"/>
            <a:ext cx="8574993" cy="1163395"/>
          </a:xfrm>
        </p:spPr>
        <p:txBody>
          <a:bodyPr/>
          <a:lstStyle/>
          <a:p>
            <a:r>
              <a:rPr lang="en-US" dirty="0" smtClean="0"/>
              <a:t>Agenda</a:t>
            </a:r>
            <a:br>
              <a:rPr lang="en-US" dirty="0" smtClean="0"/>
            </a:br>
            <a:r>
              <a:rPr lang="en-US" sz="3600" dirty="0" smtClean="0">
                <a:solidFill>
                  <a:schemeClr val="tx2"/>
                </a:solidFill>
              </a:rPr>
              <a:t>Exchange 2010 Unified Messaging</a:t>
            </a:r>
            <a:endParaRPr lang="en-US" dirty="0">
              <a:solidFill>
                <a:schemeClr val="tx2"/>
              </a:solidFill>
            </a:endParaRPr>
          </a:p>
        </p:txBody>
      </p:sp>
      <p:sp>
        <p:nvSpPr>
          <p:cNvPr id="3" name="Text Placeholder 2"/>
          <p:cNvSpPr>
            <a:spLocks noGrp="1"/>
          </p:cNvSpPr>
          <p:nvPr>
            <p:ph idx="1"/>
          </p:nvPr>
        </p:nvSpPr>
        <p:spPr>
          <a:xfrm>
            <a:off x="381000" y="1139408"/>
            <a:ext cx="8382000" cy="4561205"/>
          </a:xfrm>
        </p:spPr>
        <p:txBody>
          <a:bodyPr/>
          <a:lstStyle/>
          <a:p>
            <a:endParaRPr lang="en-US" dirty="0" smtClean="0"/>
          </a:p>
          <a:p>
            <a:r>
              <a:rPr lang="en-US" dirty="0" smtClean="0"/>
              <a:t>Introduction</a:t>
            </a:r>
            <a:endParaRPr lang="en-US" sz="2800" dirty="0" smtClean="0"/>
          </a:p>
          <a:p>
            <a:pPr lvl="1"/>
            <a:r>
              <a:rPr lang="en-US" dirty="0" smtClean="0"/>
              <a:t>Unified Messaging</a:t>
            </a:r>
          </a:p>
          <a:p>
            <a:pPr lvl="1"/>
            <a:r>
              <a:rPr lang="en-US" dirty="0" smtClean="0"/>
              <a:t>Environment</a:t>
            </a:r>
          </a:p>
          <a:p>
            <a:pPr lvl="1"/>
            <a:r>
              <a:rPr lang="en-US" dirty="0" smtClean="0"/>
              <a:t>Configuration</a:t>
            </a:r>
          </a:p>
          <a:p>
            <a:r>
              <a:rPr lang="en-US" dirty="0" smtClean="0"/>
              <a:t>New Features in Exchange 2010</a:t>
            </a:r>
          </a:p>
          <a:p>
            <a:r>
              <a:rPr lang="en-US" dirty="0" smtClean="0"/>
              <a:t>Migrating</a:t>
            </a:r>
            <a:r>
              <a:rPr lang="en-US" sz="2800" dirty="0" smtClean="0"/>
              <a:t> </a:t>
            </a:r>
            <a:r>
              <a:rPr lang="en-US" dirty="0" smtClean="0"/>
              <a:t>from Exchange 2007 UM</a:t>
            </a:r>
            <a:endParaRPr lang="en-US" dirty="0"/>
          </a:p>
          <a:p>
            <a:r>
              <a:rPr lang="en-US" dirty="0" smtClean="0">
                <a:solidFill>
                  <a:schemeClr val="accent1"/>
                </a:solidFill>
              </a:rPr>
              <a:t>Questions and Answers</a:t>
            </a:r>
            <a:endParaRPr lang="en-US" dirty="0"/>
          </a:p>
        </p:txBody>
      </p:sp>
    </p:spTree>
    <p:extLst>
      <p:ext uri="{BB962C8B-B14F-4D97-AF65-F5344CB8AC3E}">
        <p14:creationId xmlns:p14="http://schemas.microsoft.com/office/powerpoint/2010/main" xmlns="" val="184712897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t>Caller ID Lookup in UM 2010: 3/4</a:t>
            </a:r>
            <a:endParaRPr lang="en-US" dirty="0">
              <a:solidFill>
                <a:srgbClr val="FFFF00"/>
              </a:solidFill>
            </a:endParaRPr>
          </a:p>
        </p:txBody>
      </p:sp>
      <p:sp>
        <p:nvSpPr>
          <p:cNvPr id="3" name="Text Placeholder 2"/>
          <p:cNvSpPr>
            <a:spLocks noGrp="1"/>
          </p:cNvSpPr>
          <p:nvPr>
            <p:ph type="body" sz="quarter" idx="10"/>
          </p:nvPr>
        </p:nvSpPr>
        <p:spPr>
          <a:xfrm>
            <a:off x="381000" y="1598588"/>
            <a:ext cx="8500110" cy="1865126"/>
          </a:xfrm>
        </p:spPr>
        <p:txBody>
          <a:bodyPr/>
          <a:lstStyle/>
          <a:p>
            <a:r>
              <a:rPr lang="en-US" i="1" dirty="0" err="1" smtClean="0"/>
              <a:t>CallingLineIDs</a:t>
            </a:r>
            <a:r>
              <a:rPr lang="en-US" dirty="0" smtClean="0"/>
              <a:t> property on AD user</a:t>
            </a:r>
            <a:endParaRPr lang="en-US" i="1" dirty="0" smtClean="0"/>
          </a:p>
          <a:p>
            <a:r>
              <a:rPr lang="en-US" i="1" dirty="0" err="1" smtClean="0"/>
              <a:t>NumberingPlanFormats</a:t>
            </a:r>
            <a:r>
              <a:rPr lang="en-US" dirty="0" smtClean="0"/>
              <a:t> property on Dial Plan</a:t>
            </a:r>
          </a:p>
          <a:p>
            <a:r>
              <a:rPr lang="en-US" dirty="0" smtClean="0"/>
              <a:t>Extend shorter numbers to multiple E.164 forms</a:t>
            </a:r>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xmlns="" val="2573238332"/>
              </p:ext>
            </p:extLst>
          </p:nvPr>
        </p:nvGraphicFramePr>
        <p:xfrm>
          <a:off x="874090" y="3276600"/>
          <a:ext cx="7263097" cy="2536392"/>
        </p:xfrm>
        <a:graphic>
          <a:graphicData uri="http://schemas.openxmlformats.org/presentationml/2006/ole">
            <p:oleObj spid="_x0000_s3133" name="Visio" r:id="rId4" imgW="5064080" imgH="1767789" progId="">
              <p:embed/>
            </p:oleObj>
          </a:graphicData>
        </a:graphic>
      </p:graphicFrame>
      <p:sp>
        <p:nvSpPr>
          <p:cNvPr id="7" name="Title 1"/>
          <p:cNvSpPr txBox="1">
            <a:spLocks/>
          </p:cNvSpPr>
          <p:nvPr/>
        </p:nvSpPr>
        <p:spPr>
          <a:xfrm>
            <a:off x="315433" y="817602"/>
            <a:ext cx="8380412" cy="553998"/>
          </a:xfrm>
          <a:prstGeom prst="rect">
            <a:avLst/>
          </a:prstGeom>
        </p:spPr>
        <p:txBody>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100" normalizeH="0" baseline="0" noProof="0" dirty="0" smtClean="0">
                <a:ln w="3175">
                  <a:noFill/>
                </a:ln>
                <a:solidFill>
                  <a:schemeClr val="tx2"/>
                </a:solidFill>
                <a:effectLst/>
                <a:uLnTx/>
                <a:uFillTx/>
                <a:latin typeface="Calibri" pitchFamily="34" charset="0"/>
                <a:ea typeface="+mn-ea"/>
                <a:cs typeface="Arial" charset="0"/>
              </a:rPr>
              <a:t>Improved E164 resolution</a:t>
            </a:r>
          </a:p>
          <a:p>
            <a:pPr marL="0" marR="0" lvl="0" indent="0" algn="l" defTabSz="914363" rtl="0" eaLnBrk="1" fontAlgn="auto" latinLnBrk="0" hangingPunct="1">
              <a:lnSpc>
                <a:spcPct val="90000"/>
              </a:lnSpc>
              <a:spcBef>
                <a:spcPct val="0"/>
              </a:spcBef>
              <a:spcAft>
                <a:spcPts val="0"/>
              </a:spcAft>
              <a:buClrTx/>
              <a:buSzTx/>
              <a:buFontTx/>
              <a:buNone/>
              <a:tabLst/>
              <a:defRPr/>
            </a:pPr>
            <a:endParaRPr kumimoji="0" lang="en-US" sz="5400" b="0" i="0" u="none" strike="noStrike" kern="1200" cap="none" spc="-100" normalizeH="0" baseline="0" noProof="0" dirty="0">
              <a:ln w="3175">
                <a:noFill/>
              </a:ln>
              <a:solidFill>
                <a:schemeClr val="accent1"/>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xmlns="" val="235988996"/>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t>Caller ID Resolution: 4/4</a:t>
            </a:r>
            <a:endParaRPr lang="en-US" dirty="0">
              <a:solidFill>
                <a:srgbClr val="FFFF00"/>
              </a:solidFill>
            </a:endParaRPr>
          </a:p>
        </p:txBody>
      </p:sp>
      <p:sp>
        <p:nvSpPr>
          <p:cNvPr id="6" name="Text Placeholder 5"/>
          <p:cNvSpPr>
            <a:spLocks noGrp="1"/>
          </p:cNvSpPr>
          <p:nvPr>
            <p:ph type="body" sz="quarter" idx="10"/>
          </p:nvPr>
        </p:nvSpPr>
        <p:spPr>
          <a:xfrm>
            <a:off x="380999" y="1758262"/>
            <a:ext cx="4732021" cy="3299365"/>
          </a:xfrm>
        </p:spPr>
        <p:txBody>
          <a:bodyPr/>
          <a:lstStyle/>
          <a:p>
            <a:r>
              <a:rPr lang="en-US" dirty="0" smtClean="0"/>
              <a:t>Black: same as UM 2007</a:t>
            </a:r>
          </a:p>
          <a:p>
            <a:r>
              <a:rPr lang="en-US" dirty="0" smtClean="0">
                <a:solidFill>
                  <a:schemeClr val="accent3">
                    <a:lumMod val="60000"/>
                    <a:lumOff val="40000"/>
                  </a:schemeClr>
                </a:solidFill>
              </a:rPr>
              <a:t>Blue</a:t>
            </a:r>
            <a:r>
              <a:rPr lang="en-US" dirty="0" smtClean="0"/>
              <a:t>: improved from UM 2007 </a:t>
            </a:r>
          </a:p>
          <a:p>
            <a:r>
              <a:rPr lang="en-US" dirty="0" smtClean="0">
                <a:solidFill>
                  <a:srgbClr val="FF0000"/>
                </a:solidFill>
              </a:rPr>
              <a:t>Red</a:t>
            </a:r>
            <a:r>
              <a:rPr lang="en-US" dirty="0" smtClean="0"/>
              <a:t>: new in UM 2010</a:t>
            </a:r>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xmlns="" val="1302598782"/>
              </p:ext>
            </p:extLst>
          </p:nvPr>
        </p:nvGraphicFramePr>
        <p:xfrm>
          <a:off x="4388803" y="460693"/>
          <a:ext cx="4450397" cy="5491501"/>
        </p:xfrm>
        <a:graphic>
          <a:graphicData uri="http://schemas.openxmlformats.org/presentationml/2006/ole">
            <p:oleObj spid="_x0000_s4157" name="Visio" r:id="rId4" imgW="4396583" imgH="5425327" progId="">
              <p:embed/>
            </p:oleObj>
          </a:graphicData>
        </a:graphic>
      </p:graphicFrame>
      <p:sp>
        <p:nvSpPr>
          <p:cNvPr id="8" name="Title 1"/>
          <p:cNvSpPr txBox="1">
            <a:spLocks/>
          </p:cNvSpPr>
          <p:nvPr/>
        </p:nvSpPr>
        <p:spPr>
          <a:xfrm>
            <a:off x="315433" y="817602"/>
            <a:ext cx="8380412" cy="553998"/>
          </a:xfrm>
          <a:prstGeom prst="rect">
            <a:avLst/>
          </a:prstGeom>
        </p:spPr>
        <p:txBody>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100" normalizeH="0" baseline="0" noProof="0" dirty="0" smtClean="0">
                <a:ln w="3175">
                  <a:noFill/>
                </a:ln>
                <a:solidFill>
                  <a:schemeClr val="tx2"/>
                </a:solidFill>
                <a:effectLst/>
                <a:uLnTx/>
                <a:uFillTx/>
                <a:latin typeface="Calibri" pitchFamily="34" charset="0"/>
                <a:ea typeface="+mn-ea"/>
                <a:cs typeface="Arial" charset="0"/>
              </a:rPr>
              <a:t>The Big</a:t>
            </a:r>
            <a:r>
              <a:rPr kumimoji="0" lang="en-US" sz="3600" b="0" i="0" u="none" strike="noStrike" kern="1200" cap="none" spc="-100" normalizeH="0" noProof="0" dirty="0" smtClean="0">
                <a:ln w="3175">
                  <a:noFill/>
                </a:ln>
                <a:solidFill>
                  <a:schemeClr val="tx2"/>
                </a:solidFill>
                <a:effectLst/>
                <a:uLnTx/>
                <a:uFillTx/>
                <a:latin typeface="Calibri" pitchFamily="34" charset="0"/>
                <a:ea typeface="+mn-ea"/>
                <a:cs typeface="Arial" charset="0"/>
              </a:rPr>
              <a:t> Picture for Exchange 2010</a:t>
            </a:r>
            <a:endParaRPr kumimoji="0" lang="en-US" sz="3600" b="0" i="0" u="none" strike="noStrike" kern="1200" cap="none" spc="-100" normalizeH="0" baseline="0" noProof="0" dirty="0" smtClean="0">
              <a:ln w="3175">
                <a:noFill/>
              </a:ln>
              <a:solidFill>
                <a:schemeClr val="tx2"/>
              </a:solidFill>
              <a:effectLst/>
              <a:uLnTx/>
              <a:uFillTx/>
              <a:latin typeface="Calibri" pitchFamily="34" charset="0"/>
              <a:ea typeface="+mn-ea"/>
              <a:cs typeface="Arial" charset="0"/>
            </a:endParaRPr>
          </a:p>
          <a:p>
            <a:pPr marL="0" marR="0" lvl="0" indent="0" algn="l" defTabSz="914363" rtl="0" eaLnBrk="1" fontAlgn="auto" latinLnBrk="0" hangingPunct="1">
              <a:lnSpc>
                <a:spcPct val="90000"/>
              </a:lnSpc>
              <a:spcBef>
                <a:spcPct val="0"/>
              </a:spcBef>
              <a:spcAft>
                <a:spcPts val="0"/>
              </a:spcAft>
              <a:buClrTx/>
              <a:buSzTx/>
              <a:buFontTx/>
              <a:buNone/>
              <a:tabLst/>
              <a:defRPr/>
            </a:pPr>
            <a:endParaRPr kumimoji="0" lang="en-US" sz="5400" b="0" i="0" u="none" strike="noStrike" kern="1200" cap="none" spc="-100" normalizeH="0" baseline="0" noProof="0" dirty="0">
              <a:ln w="3175">
                <a:noFill/>
              </a:ln>
              <a:solidFill>
                <a:schemeClr val="accent1"/>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xmlns="" val="869527998"/>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382000" cy="664797"/>
          </a:xfrm>
        </p:spPr>
        <p:txBody>
          <a:bodyPr/>
          <a:lstStyle/>
          <a:p>
            <a:r>
              <a:rPr lang="en-US" dirty="0" smtClean="0"/>
              <a:t>UM Startup Modes</a:t>
            </a:r>
            <a:endParaRPr lang="en-US" dirty="0"/>
          </a:p>
        </p:txBody>
      </p:sp>
      <p:sp>
        <p:nvSpPr>
          <p:cNvPr id="3" name="Text Placeholder 2"/>
          <p:cNvSpPr>
            <a:spLocks noGrp="1"/>
          </p:cNvSpPr>
          <p:nvPr>
            <p:ph type="body" sz="quarter" idx="4294967295"/>
          </p:nvPr>
        </p:nvSpPr>
        <p:spPr>
          <a:xfrm>
            <a:off x="380999" y="1143000"/>
            <a:ext cx="4728411" cy="5022914"/>
          </a:xfrm>
        </p:spPr>
        <p:txBody>
          <a:bodyPr/>
          <a:lstStyle/>
          <a:p>
            <a:r>
              <a:rPr lang="en-US" sz="2800" dirty="0" smtClean="0">
                <a:gradFill>
                  <a:gsLst>
                    <a:gs pos="50000">
                      <a:schemeClr val="tx2"/>
                    </a:gs>
                    <a:gs pos="100000">
                      <a:schemeClr val="tx2"/>
                    </a:gs>
                  </a:gsLst>
                  <a:lin ang="5400000" scaled="0"/>
                </a:gradFill>
              </a:rPr>
              <a:t>UM Server (service) now starts up in 1 of 3 modes</a:t>
            </a:r>
          </a:p>
          <a:p>
            <a:pPr lvl="1"/>
            <a:r>
              <a:rPr lang="en-US" sz="2400" b="1" dirty="0" smtClean="0"/>
              <a:t>TCP</a:t>
            </a:r>
            <a:r>
              <a:rPr lang="en-US" sz="2400" dirty="0" smtClean="0"/>
              <a:t> – TCP traffic only (default)</a:t>
            </a:r>
          </a:p>
          <a:p>
            <a:pPr lvl="1"/>
            <a:r>
              <a:rPr lang="en-US" sz="2400" b="1" dirty="0" smtClean="0"/>
              <a:t>TLS</a:t>
            </a:r>
            <a:r>
              <a:rPr lang="en-US" sz="2400" dirty="0" smtClean="0"/>
              <a:t> – TLS traffic only</a:t>
            </a:r>
          </a:p>
          <a:p>
            <a:pPr lvl="1"/>
            <a:r>
              <a:rPr lang="en-US" sz="2400" b="1" dirty="0" smtClean="0"/>
              <a:t>Dual</a:t>
            </a:r>
            <a:r>
              <a:rPr lang="en-US" sz="2400" dirty="0" smtClean="0"/>
              <a:t> – Both TLS and TCP</a:t>
            </a:r>
            <a:endParaRPr lang="en-US" sz="2800" dirty="0" smtClean="0">
              <a:gradFill>
                <a:gsLst>
                  <a:gs pos="50000">
                    <a:schemeClr val="tx2"/>
                  </a:gs>
                  <a:gs pos="100000">
                    <a:schemeClr val="tx2"/>
                  </a:gs>
                </a:gsLst>
                <a:lin ang="5400000" scaled="0"/>
              </a:gradFill>
            </a:endParaRPr>
          </a:p>
          <a:p>
            <a:r>
              <a:rPr lang="en-US" sz="2800" dirty="0" smtClean="0">
                <a:gradFill>
                  <a:gsLst>
                    <a:gs pos="50000">
                      <a:schemeClr val="tx2"/>
                    </a:gs>
                    <a:gs pos="100000">
                      <a:schemeClr val="tx2"/>
                    </a:gs>
                  </a:gsLst>
                  <a:lin ang="5400000" scaled="0"/>
                </a:gradFill>
              </a:rPr>
              <a:t>Must set </a:t>
            </a:r>
            <a:r>
              <a:rPr lang="en-US" sz="2800" i="1" dirty="0" smtClean="0">
                <a:gradFill>
                  <a:gsLst>
                    <a:gs pos="50000">
                      <a:schemeClr val="tx2"/>
                    </a:gs>
                    <a:gs pos="100000">
                      <a:schemeClr val="tx2"/>
                    </a:gs>
                  </a:gsLst>
                  <a:lin ang="5400000" scaled="0"/>
                </a:gradFill>
              </a:rPr>
              <a:t>Dual</a:t>
            </a:r>
            <a:r>
              <a:rPr lang="en-US" sz="2800" dirty="0" smtClean="0">
                <a:gradFill>
                  <a:gsLst>
                    <a:gs pos="50000">
                      <a:schemeClr val="tx2"/>
                    </a:gs>
                    <a:gs pos="100000">
                      <a:schemeClr val="tx2"/>
                    </a:gs>
                  </a:gsLst>
                  <a:lin ang="5400000" scaled="0"/>
                </a:gradFill>
              </a:rPr>
              <a:t> or </a:t>
            </a:r>
            <a:r>
              <a:rPr lang="en-US" sz="2800" i="1" dirty="0" smtClean="0">
                <a:gradFill>
                  <a:gsLst>
                    <a:gs pos="50000">
                      <a:schemeClr val="tx2"/>
                    </a:gs>
                    <a:gs pos="100000">
                      <a:schemeClr val="tx2"/>
                    </a:gs>
                  </a:gsLst>
                  <a:lin ang="5400000" scaled="0"/>
                </a:gradFill>
              </a:rPr>
              <a:t>TLS</a:t>
            </a:r>
            <a:r>
              <a:rPr lang="en-US" sz="2800" dirty="0" smtClean="0">
                <a:gradFill>
                  <a:gsLst>
                    <a:gs pos="50000">
                      <a:schemeClr val="tx2"/>
                    </a:gs>
                    <a:gs pos="100000">
                      <a:schemeClr val="tx2"/>
                    </a:gs>
                  </a:gsLst>
                  <a:lin ang="5400000" scaled="0"/>
                </a:gradFill>
              </a:rPr>
              <a:t> if Server is in an OCS (SIP) Dial Plan</a:t>
            </a:r>
          </a:p>
          <a:p>
            <a:r>
              <a:rPr lang="en-US" sz="2800" dirty="0" smtClean="0">
                <a:gradFill>
                  <a:gsLst>
                    <a:gs pos="50000">
                      <a:schemeClr val="tx2"/>
                    </a:gs>
                    <a:gs pos="100000">
                      <a:schemeClr val="tx2"/>
                    </a:gs>
                  </a:gsLst>
                  <a:lin ang="5400000" scaled="0"/>
                </a:gradFill>
              </a:rPr>
              <a:t>Certificate required for </a:t>
            </a:r>
            <a:r>
              <a:rPr lang="en-US" sz="2800" i="1" dirty="0" smtClean="0">
                <a:gradFill>
                  <a:gsLst>
                    <a:gs pos="50000">
                      <a:schemeClr val="tx2"/>
                    </a:gs>
                    <a:gs pos="100000">
                      <a:schemeClr val="tx2"/>
                    </a:gs>
                  </a:gsLst>
                  <a:lin ang="5400000" scaled="0"/>
                </a:gradFill>
              </a:rPr>
              <a:t>Dual</a:t>
            </a:r>
            <a:r>
              <a:rPr lang="en-US" sz="2800" dirty="0" smtClean="0">
                <a:gradFill>
                  <a:gsLst>
                    <a:gs pos="50000">
                      <a:schemeClr val="tx2"/>
                    </a:gs>
                    <a:gs pos="100000">
                      <a:schemeClr val="tx2"/>
                    </a:gs>
                  </a:gsLst>
                  <a:lin ang="5400000" scaled="0"/>
                </a:gradFill>
              </a:rPr>
              <a:t> or </a:t>
            </a:r>
            <a:r>
              <a:rPr lang="en-US" sz="2800" i="1" dirty="0" smtClean="0">
                <a:gradFill>
                  <a:gsLst>
                    <a:gs pos="50000">
                      <a:schemeClr val="tx2"/>
                    </a:gs>
                    <a:gs pos="100000">
                      <a:schemeClr val="tx2"/>
                    </a:gs>
                  </a:gsLst>
                  <a:lin ang="5400000" scaled="0"/>
                </a:gradFill>
              </a:rPr>
              <a:t>TLS</a:t>
            </a:r>
            <a:r>
              <a:rPr lang="en-US" sz="2800" dirty="0" smtClean="0">
                <a:gradFill>
                  <a:gsLst>
                    <a:gs pos="50000">
                      <a:schemeClr val="tx2"/>
                    </a:gs>
                    <a:gs pos="100000">
                      <a:schemeClr val="tx2"/>
                    </a:gs>
                  </a:gsLst>
                  <a:lin ang="5400000" scaled="0"/>
                </a:gradFill>
              </a:rPr>
              <a:t> start-up</a:t>
            </a:r>
          </a:p>
          <a:p>
            <a:r>
              <a:rPr lang="en-US" sz="2800" dirty="0" smtClean="0">
                <a:gradFill>
                  <a:gsLst>
                    <a:gs pos="50000">
                      <a:schemeClr val="tx2"/>
                    </a:gs>
                    <a:gs pos="100000">
                      <a:schemeClr val="tx2"/>
                    </a:gs>
                  </a:gsLst>
                  <a:lin ang="5400000" scaled="0"/>
                </a:gradFill>
              </a:rPr>
              <a:t>Restart UM Service on change</a:t>
            </a:r>
          </a:p>
          <a:p>
            <a:endParaRPr lang="en-US" sz="2800" dirty="0" smtClean="0">
              <a:gradFill>
                <a:gsLst>
                  <a:gs pos="50000">
                    <a:schemeClr val="tx2"/>
                  </a:gs>
                  <a:gs pos="100000">
                    <a:schemeClr val="tx2"/>
                  </a:gs>
                </a:gsLst>
                <a:lin ang="5400000" scaled="0"/>
              </a:gradFill>
            </a:endParaRPr>
          </a:p>
          <a:p>
            <a:endParaRPr lang="en-US" dirty="0" smtClean="0">
              <a:gradFill>
                <a:gsLst>
                  <a:gs pos="50000">
                    <a:schemeClr val="tx2"/>
                  </a:gs>
                  <a:gs pos="100000">
                    <a:schemeClr val="tx2"/>
                  </a:gs>
                </a:gsLst>
                <a:lin ang="5400000" scaled="0"/>
              </a:gradFill>
            </a:endParaRPr>
          </a:p>
        </p:txBody>
      </p:sp>
      <p:pic>
        <p:nvPicPr>
          <p:cNvPr id="9218" name="Picture 2"/>
          <p:cNvPicPr>
            <a:picLocks noChangeAspect="1" noChangeArrowheads="1"/>
          </p:cNvPicPr>
          <p:nvPr/>
        </p:nvPicPr>
        <p:blipFill>
          <a:blip r:embed="rId3"/>
          <a:srcRect/>
          <a:stretch>
            <a:fillRect/>
          </a:stretch>
        </p:blipFill>
        <p:spPr bwMode="auto">
          <a:xfrm>
            <a:off x="5213684" y="1056035"/>
            <a:ext cx="3715320" cy="4158815"/>
          </a:xfrm>
          <a:prstGeom prst="rect">
            <a:avLst/>
          </a:prstGeom>
          <a:noFill/>
          <a:ln w="9525">
            <a:noFill/>
            <a:miter lim="800000"/>
            <a:headEnd/>
            <a:tailEnd/>
          </a:ln>
        </p:spPr>
      </p:pic>
    </p:spTree>
    <p:extLst>
      <p:ext uri="{BB962C8B-B14F-4D97-AF65-F5344CB8AC3E}">
        <p14:creationId xmlns:p14="http://schemas.microsoft.com/office/powerpoint/2010/main" xmlns="" val="2019691433"/>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382000" cy="664797"/>
          </a:xfrm>
        </p:spPr>
        <p:txBody>
          <a:bodyPr/>
          <a:lstStyle/>
          <a:p>
            <a:r>
              <a:rPr lang="en-US" dirty="0" smtClean="0"/>
              <a:t>UM Certificate Management</a:t>
            </a:r>
            <a:endParaRPr lang="en-US" dirty="0"/>
          </a:p>
        </p:txBody>
      </p:sp>
      <p:sp>
        <p:nvSpPr>
          <p:cNvPr id="3" name="Text Placeholder 2"/>
          <p:cNvSpPr>
            <a:spLocks noGrp="1"/>
          </p:cNvSpPr>
          <p:nvPr>
            <p:ph type="body" sz="quarter" idx="4294967295"/>
          </p:nvPr>
        </p:nvSpPr>
        <p:spPr>
          <a:xfrm>
            <a:off x="381000" y="1143000"/>
            <a:ext cx="8374380" cy="5022914"/>
          </a:xfrm>
        </p:spPr>
        <p:txBody>
          <a:bodyPr/>
          <a:lstStyle/>
          <a:p>
            <a:r>
              <a:rPr lang="en-US" dirty="0" smtClean="0"/>
              <a:t>Required for TLS session negotiation</a:t>
            </a:r>
          </a:p>
          <a:p>
            <a:endParaRPr lang="en-US" dirty="0"/>
          </a:p>
          <a:p>
            <a:endParaRPr lang="en-US" dirty="0" smtClean="0"/>
          </a:p>
          <a:p>
            <a:endParaRPr lang="en-US" dirty="0"/>
          </a:p>
          <a:p>
            <a:endParaRPr lang="en-US" dirty="0" smtClean="0"/>
          </a:p>
          <a:p>
            <a:endParaRPr lang="en-US" dirty="0" smtClean="0"/>
          </a:p>
          <a:p>
            <a:endParaRPr lang="en-US" dirty="0" smtClean="0"/>
          </a:p>
          <a:p>
            <a:r>
              <a:rPr lang="en-US" dirty="0" smtClean="0"/>
              <a:t>Can also configure via </a:t>
            </a:r>
            <a:r>
              <a:rPr lang="en-US" dirty="0" err="1" smtClean="0"/>
              <a:t>cmdlet</a:t>
            </a:r>
            <a:endParaRPr lang="en-US" sz="2800" dirty="0"/>
          </a:p>
          <a:p>
            <a:pPr marL="0" indent="0">
              <a:buNone/>
            </a:pPr>
            <a:endParaRPr lang="en-US" sz="2800" dirty="0" smtClean="0">
              <a:gradFill>
                <a:gsLst>
                  <a:gs pos="50000">
                    <a:schemeClr val="tx2"/>
                  </a:gs>
                  <a:gs pos="100000">
                    <a:schemeClr val="tx2"/>
                  </a:gs>
                </a:gsLst>
                <a:lin ang="5400000" scaled="0"/>
              </a:gradFill>
            </a:endParaRPr>
          </a:p>
          <a:p>
            <a:endParaRPr lang="en-US" sz="2800" dirty="0">
              <a:gradFill>
                <a:gsLst>
                  <a:gs pos="50000">
                    <a:schemeClr val="tx2"/>
                  </a:gs>
                  <a:gs pos="100000">
                    <a:schemeClr val="tx2"/>
                  </a:gs>
                </a:gsLst>
                <a:lin ang="5400000" scaled="0"/>
              </a:gradFill>
            </a:endParaRPr>
          </a:p>
          <a:p>
            <a:endParaRPr lang="en-US" dirty="0" smtClean="0">
              <a:gradFill>
                <a:gsLst>
                  <a:gs pos="50000">
                    <a:schemeClr val="tx2"/>
                  </a:gs>
                  <a:gs pos="100000">
                    <a:schemeClr val="tx2"/>
                  </a:gs>
                </a:gsLst>
                <a:lin ang="5400000" scaled="0"/>
              </a:gradFill>
            </a:endParaRPr>
          </a:p>
        </p:txBody>
      </p:sp>
      <p:sp>
        <p:nvSpPr>
          <p:cNvPr id="4" name="TextBox 3"/>
          <p:cNvSpPr txBox="1"/>
          <p:nvPr/>
        </p:nvSpPr>
        <p:spPr>
          <a:xfrm>
            <a:off x="685800" y="5406038"/>
            <a:ext cx="8153400" cy="523220"/>
          </a:xfrm>
          <a:prstGeom prst="rect">
            <a:avLst/>
          </a:prstGeom>
          <a:noFill/>
        </p:spPr>
        <p:txBody>
          <a:bodyPr wrap="square" rtlCol="0">
            <a:spAutoFit/>
          </a:bodyPr>
          <a:lstStyle/>
          <a:p>
            <a:r>
              <a:rPr lang="en-US" sz="1400" dirty="0" smtClean="0">
                <a:latin typeface="Consolas" pitchFamily="49" charset="0"/>
                <a:cs typeface="Consolas" pitchFamily="49" charset="0"/>
              </a:rPr>
              <a:t>Enable-</a:t>
            </a:r>
            <a:r>
              <a:rPr lang="en-US" sz="1400" dirty="0" err="1" smtClean="0">
                <a:latin typeface="Consolas" pitchFamily="49" charset="0"/>
                <a:cs typeface="Consolas" pitchFamily="49" charset="0"/>
              </a:rPr>
              <a:t>ExchangeCertificate</a:t>
            </a:r>
            <a:r>
              <a:rPr lang="en-US" sz="1400" dirty="0" smtClean="0">
                <a:latin typeface="Consolas" pitchFamily="49" charset="0"/>
                <a:cs typeface="Consolas" pitchFamily="49" charset="0"/>
              </a:rPr>
              <a:t> –Thumbprint 2d049850fba9da7d04618a4015c9c6bb4329e88e</a:t>
            </a:r>
          </a:p>
          <a:p>
            <a:r>
              <a:rPr lang="en-US" sz="1400" dirty="0" smtClean="0">
                <a:latin typeface="Consolas" pitchFamily="49" charset="0"/>
                <a:cs typeface="Consolas" pitchFamily="49" charset="0"/>
              </a:rPr>
              <a:t>                           –Service UM</a:t>
            </a:r>
            <a:endParaRPr lang="en-US" sz="1400" dirty="0">
              <a:latin typeface="Consolas" pitchFamily="49" charset="0"/>
              <a:cs typeface="Consolas" pitchFamily="49" charset="0"/>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24841" y="1719263"/>
            <a:ext cx="7726444" cy="30813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76437500"/>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Personal Distribution Lists (PDLs)</a:t>
            </a:r>
            <a:endParaRPr lang="en-US" dirty="0"/>
          </a:p>
        </p:txBody>
      </p:sp>
      <p:sp>
        <p:nvSpPr>
          <p:cNvPr id="3" name="Text Placeholder 2"/>
          <p:cNvSpPr>
            <a:spLocks noGrp="1"/>
          </p:cNvSpPr>
          <p:nvPr>
            <p:ph type="body" sz="quarter" idx="10"/>
          </p:nvPr>
        </p:nvSpPr>
        <p:spPr>
          <a:xfrm>
            <a:off x="342900" y="961972"/>
            <a:ext cx="8382000" cy="2210862"/>
          </a:xfrm>
        </p:spPr>
        <p:txBody>
          <a:bodyPr/>
          <a:lstStyle/>
          <a:p>
            <a:r>
              <a:rPr lang="en-US" dirty="0" smtClean="0"/>
              <a:t>Also known as Personal Groups</a:t>
            </a:r>
          </a:p>
          <a:p>
            <a:r>
              <a:rPr lang="en-US" dirty="0" smtClean="0"/>
              <a:t>Create with Outlook or OWA</a:t>
            </a:r>
          </a:p>
          <a:p>
            <a:r>
              <a:rPr lang="en-US" dirty="0" smtClean="0"/>
              <a:t>Send to PDLs from Outlook Voice Access</a:t>
            </a:r>
          </a:p>
          <a:p>
            <a:pPr lvl="1"/>
            <a:r>
              <a:rPr lang="en-US" dirty="0" smtClean="0"/>
              <a:t>User: “</a:t>
            </a:r>
            <a:r>
              <a:rPr lang="en-US" dirty="0"/>
              <a:t>P</a:t>
            </a:r>
            <a:r>
              <a:rPr lang="en-US" dirty="0" smtClean="0"/>
              <a:t>ersonal Contacts”</a:t>
            </a:r>
          </a:p>
          <a:p>
            <a:pPr lvl="1"/>
            <a:r>
              <a:rPr lang="en-US" dirty="0" smtClean="0"/>
              <a:t>UM:   “</a:t>
            </a:r>
            <a:r>
              <a:rPr lang="en-US" cap="small" dirty="0" smtClean="0"/>
              <a:t>What name are you looking for?</a:t>
            </a:r>
            <a:r>
              <a:rPr lang="en-US" dirty="0" smtClean="0"/>
              <a:t>”</a:t>
            </a:r>
          </a:p>
          <a:p>
            <a:pPr lvl="1"/>
            <a:r>
              <a:rPr lang="en-US" dirty="0" smtClean="0"/>
              <a:t>User: “Sales Team” (name of PDL)</a:t>
            </a:r>
          </a:p>
          <a:p>
            <a:pPr lvl="1"/>
            <a:r>
              <a:rPr lang="en-US" dirty="0" smtClean="0"/>
              <a:t>UM:   “</a:t>
            </a:r>
            <a:r>
              <a:rPr lang="en-US" cap="small" dirty="0" smtClean="0"/>
              <a:t>Is this the name? </a:t>
            </a:r>
            <a:r>
              <a:rPr lang="en-US" i="1" cap="small" dirty="0" smtClean="0"/>
              <a:t>Sales Team</a:t>
            </a:r>
            <a:r>
              <a:rPr lang="en-US" dirty="0" smtClean="0"/>
              <a:t>”</a:t>
            </a:r>
          </a:p>
          <a:p>
            <a:pPr lvl="1"/>
            <a:r>
              <a:rPr lang="en-US" dirty="0" smtClean="0"/>
              <a:t>User:  “Yes”</a:t>
            </a:r>
          </a:p>
          <a:p>
            <a:pPr lvl="1"/>
            <a:r>
              <a:rPr lang="en-US" dirty="0" smtClean="0"/>
              <a:t>UM:   “</a:t>
            </a:r>
            <a:r>
              <a:rPr lang="en-US" cap="small" dirty="0" smtClean="0"/>
              <a:t>You can say: send a message, or find another contact…</a:t>
            </a:r>
            <a:r>
              <a:rPr lang="en-US" dirty="0" smtClean="0"/>
              <a:t>” etc.</a:t>
            </a:r>
          </a:p>
          <a:p>
            <a:r>
              <a:rPr lang="en-US" dirty="0" smtClean="0"/>
              <a:t>Touch tone (DTMF) as well as speech access</a:t>
            </a:r>
            <a:endParaRPr lang="en-US" dirty="0"/>
          </a:p>
        </p:txBody>
      </p:sp>
    </p:spTree>
    <p:extLst>
      <p:ext uri="{BB962C8B-B14F-4D97-AF65-F5344CB8AC3E}">
        <p14:creationId xmlns:p14="http://schemas.microsoft.com/office/powerpoint/2010/main" xmlns="" val="1659904161"/>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UM Card in Outlook Mobile 6.1+</a:t>
            </a:r>
            <a:endParaRPr lang="en-US" dirty="0"/>
          </a:p>
        </p:txBody>
      </p:sp>
      <p:sp>
        <p:nvSpPr>
          <p:cNvPr id="3" name="Text Placeholder 2"/>
          <p:cNvSpPr>
            <a:spLocks noGrp="1"/>
          </p:cNvSpPr>
          <p:nvPr>
            <p:ph type="body" sz="quarter" idx="10"/>
          </p:nvPr>
        </p:nvSpPr>
        <p:spPr/>
        <p:txBody>
          <a:bodyPr/>
          <a:lstStyle/>
          <a:p>
            <a:r>
              <a:rPr lang="en-US" dirty="0" smtClean="0"/>
              <a:t>CAB update</a:t>
            </a:r>
          </a:p>
          <a:p>
            <a:r>
              <a:rPr lang="en-US" dirty="0" smtClean="0"/>
              <a:t>Inline Play, Call buttons</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576104" y="1475265"/>
            <a:ext cx="2127403" cy="4082314"/>
          </a:xfrm>
          <a:prstGeom prst="rect">
            <a:avLst/>
          </a:prstGeom>
        </p:spPr>
      </p:pic>
    </p:spTree>
    <p:extLst>
      <p:ext uri="{BB962C8B-B14F-4D97-AF65-F5344CB8AC3E}">
        <p14:creationId xmlns:p14="http://schemas.microsoft.com/office/powerpoint/2010/main" xmlns="" val="154550701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27020" y="2590800"/>
            <a:ext cx="5074920" cy="1107996"/>
          </a:xfrm>
          <a:prstGeom prst="rect">
            <a:avLst/>
          </a:prstGeom>
          <a:noFill/>
        </p:spPr>
        <p:txBody>
          <a:bodyPr wrap="square" rtlCol="0">
            <a:spAutoFit/>
          </a:bodyPr>
          <a:lstStyle/>
          <a:p>
            <a:r>
              <a:rPr lang="en-US" sz="6600" dirty="0" smtClean="0">
                <a:solidFill>
                  <a:schemeClr val="bg2"/>
                </a:solidFill>
              </a:rPr>
              <a:t>Migration</a:t>
            </a:r>
            <a:endParaRPr lang="en-US" sz="6600" dirty="0">
              <a:solidFill>
                <a:schemeClr val="bg2"/>
              </a:solidFill>
            </a:endParaRPr>
          </a:p>
        </p:txBody>
      </p:sp>
    </p:spTree>
    <p:extLst>
      <p:ext uri="{BB962C8B-B14F-4D97-AF65-F5344CB8AC3E}">
        <p14:creationId xmlns:p14="http://schemas.microsoft.com/office/powerpoint/2010/main" xmlns="" val="122064161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4797"/>
          </a:xfrm>
        </p:spPr>
        <p:txBody>
          <a:bodyPr/>
          <a:lstStyle/>
          <a:p>
            <a:r>
              <a:rPr lang="en-US" dirty="0"/>
              <a:t>Migrating from Exchange </a:t>
            </a:r>
            <a:r>
              <a:rPr lang="en-US" dirty="0" smtClean="0"/>
              <a:t>2007 UM</a:t>
            </a:r>
            <a:endParaRPr lang="en-US" dirty="0"/>
          </a:p>
        </p:txBody>
      </p:sp>
      <p:sp>
        <p:nvSpPr>
          <p:cNvPr id="3" name="Content Placeholder 2"/>
          <p:cNvSpPr>
            <a:spLocks noGrp="1"/>
          </p:cNvSpPr>
          <p:nvPr>
            <p:ph idx="1"/>
          </p:nvPr>
        </p:nvSpPr>
        <p:spPr>
          <a:xfrm>
            <a:off x="381000" y="1591032"/>
            <a:ext cx="8382000" cy="3902607"/>
          </a:xfrm>
        </p:spPr>
        <p:txBody>
          <a:bodyPr/>
          <a:lstStyle/>
          <a:p>
            <a:r>
              <a:rPr lang="en-US" dirty="0" smtClean="0"/>
              <a:t>Requires upgrade to Exchange 2007 SP2</a:t>
            </a:r>
          </a:p>
          <a:p>
            <a:r>
              <a:rPr lang="en-US" dirty="0" smtClean="0"/>
              <a:t>UM </a:t>
            </a:r>
            <a:r>
              <a:rPr lang="en-US" dirty="0" smtClean="0">
                <a:solidFill>
                  <a:srgbClr val="FFFF00"/>
                </a:solidFill>
              </a:rPr>
              <a:t>2010</a:t>
            </a:r>
            <a:r>
              <a:rPr lang="en-US" dirty="0" smtClean="0"/>
              <a:t> servers can only access Exchange </a:t>
            </a:r>
            <a:r>
              <a:rPr lang="en-US" dirty="0" smtClean="0">
                <a:solidFill>
                  <a:srgbClr val="FFFF00"/>
                </a:solidFill>
              </a:rPr>
              <a:t>2010</a:t>
            </a:r>
            <a:r>
              <a:rPr lang="en-US" dirty="0" smtClean="0"/>
              <a:t> UM-enabled mailboxes</a:t>
            </a:r>
          </a:p>
          <a:p>
            <a:r>
              <a:rPr lang="en-US" dirty="0" smtClean="0"/>
              <a:t>UM </a:t>
            </a:r>
            <a:r>
              <a:rPr lang="en-US" dirty="0" smtClean="0">
                <a:solidFill>
                  <a:srgbClr val="FFFF00"/>
                </a:solidFill>
              </a:rPr>
              <a:t>2007 SP2</a:t>
            </a:r>
            <a:r>
              <a:rPr lang="en-US" dirty="0" smtClean="0"/>
              <a:t> servers can only access Exchange </a:t>
            </a:r>
            <a:r>
              <a:rPr lang="en-US" dirty="0" smtClean="0">
                <a:solidFill>
                  <a:srgbClr val="FFFF00"/>
                </a:solidFill>
              </a:rPr>
              <a:t>2007 SP2</a:t>
            </a:r>
            <a:r>
              <a:rPr lang="en-US" dirty="0" smtClean="0"/>
              <a:t> UM-enabled mailboxes</a:t>
            </a:r>
          </a:p>
          <a:p>
            <a:r>
              <a:rPr lang="en-US" dirty="0" smtClean="0"/>
              <a:t>Mailbox access required for:</a:t>
            </a:r>
          </a:p>
          <a:p>
            <a:pPr lvl="1"/>
            <a:r>
              <a:rPr lang="en-US" dirty="0" smtClean="0"/>
              <a:t>Call Answering (greetings; leaving voice messages)</a:t>
            </a:r>
          </a:p>
          <a:p>
            <a:pPr lvl="1"/>
            <a:r>
              <a:rPr lang="en-US" dirty="0" smtClean="0"/>
              <a:t>Outlook Voice Access</a:t>
            </a:r>
            <a:endParaRPr lang="en-US" dirty="0"/>
          </a:p>
        </p:txBody>
      </p:sp>
      <p:sp>
        <p:nvSpPr>
          <p:cNvPr id="4" name="Title 1"/>
          <p:cNvSpPr txBox="1">
            <a:spLocks/>
          </p:cNvSpPr>
          <p:nvPr/>
        </p:nvSpPr>
        <p:spPr>
          <a:xfrm>
            <a:off x="315433" y="817602"/>
            <a:ext cx="8380412" cy="553998"/>
          </a:xfrm>
          <a:prstGeom prst="rect">
            <a:avLst/>
          </a:prstGeom>
        </p:spPr>
        <p:txBody>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100" normalizeH="0" baseline="0" noProof="0" dirty="0" smtClean="0">
                <a:ln w="3175">
                  <a:noFill/>
                </a:ln>
                <a:solidFill>
                  <a:schemeClr val="tx2"/>
                </a:solidFill>
                <a:effectLst/>
                <a:uLnTx/>
                <a:uFillTx/>
                <a:latin typeface="Calibri" pitchFamily="34" charset="0"/>
                <a:ea typeface="+mn-ea"/>
                <a:cs typeface="Arial" charset="0"/>
              </a:rPr>
              <a:t>Principles governing</a:t>
            </a:r>
            <a:r>
              <a:rPr kumimoji="0" lang="en-US" sz="3200" b="0" i="0" u="none" strike="noStrike" kern="1200" cap="none" spc="-100" normalizeH="0" noProof="0" dirty="0" smtClean="0">
                <a:ln w="3175">
                  <a:noFill/>
                </a:ln>
                <a:solidFill>
                  <a:schemeClr val="tx2"/>
                </a:solidFill>
                <a:effectLst/>
                <a:uLnTx/>
                <a:uFillTx/>
                <a:latin typeface="Calibri" pitchFamily="34" charset="0"/>
                <a:ea typeface="+mn-ea"/>
                <a:cs typeface="Arial" charset="0"/>
              </a:rPr>
              <a:t> migration</a:t>
            </a:r>
            <a:endParaRPr kumimoji="0" lang="en-US" sz="3200" b="0" i="0" u="none" strike="noStrike" kern="1200" cap="none" spc="-100" normalizeH="0" baseline="0" noProof="0" dirty="0" smtClean="0">
              <a:ln w="3175">
                <a:noFill/>
              </a:ln>
              <a:solidFill>
                <a:schemeClr val="tx2"/>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xmlns="" val="4269049433"/>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Migrating from Exchange 2007</a:t>
            </a:r>
          </a:p>
        </p:txBody>
      </p:sp>
      <p:graphicFrame>
        <p:nvGraphicFramePr>
          <p:cNvPr id="4" name="Object 3"/>
          <p:cNvGraphicFramePr>
            <a:graphicFrameLocks noChangeAspect="1"/>
          </p:cNvGraphicFramePr>
          <p:nvPr>
            <p:extLst>
              <p:ext uri="{D42A27DB-BD31-4B8C-83A1-F6EECF244321}">
                <p14:modId xmlns:p14="http://schemas.microsoft.com/office/powerpoint/2010/main" xmlns="" val="2719146345"/>
              </p:ext>
            </p:extLst>
          </p:nvPr>
        </p:nvGraphicFramePr>
        <p:xfrm>
          <a:off x="4648200" y="1549400"/>
          <a:ext cx="4454525" cy="4098925"/>
        </p:xfrm>
        <a:graphic>
          <a:graphicData uri="http://schemas.openxmlformats.org/presentationml/2006/ole">
            <p:oleObj spid="_x0000_s7204" name="Visio" r:id="rId4" imgW="4570689" imgH="4092674" progId="">
              <p:embed/>
            </p:oleObj>
          </a:graphicData>
        </a:graphic>
      </p:graphicFrame>
      <p:sp>
        <p:nvSpPr>
          <p:cNvPr id="5" name="TextBox 4"/>
          <p:cNvSpPr txBox="1"/>
          <p:nvPr/>
        </p:nvSpPr>
        <p:spPr>
          <a:xfrm>
            <a:off x="6477000" y="2971800"/>
            <a:ext cx="990600" cy="461665"/>
          </a:xfrm>
          <a:prstGeom prst="rect">
            <a:avLst/>
          </a:prstGeom>
          <a:noFill/>
        </p:spPr>
        <p:txBody>
          <a:bodyPr wrap="square" lIns="0" tIns="0" rIns="0" bIns="0" rtlCol="0">
            <a:spAutoFit/>
          </a:bodyPr>
          <a:lstStyle/>
          <a:p>
            <a:pPr algn="ctr"/>
            <a:r>
              <a:rPr lang="en-US" sz="1500" b="1" dirty="0" smtClean="0">
                <a:gradFill>
                  <a:gsLst>
                    <a:gs pos="0">
                      <a:schemeClr val="tx1"/>
                    </a:gs>
                    <a:gs pos="86000">
                      <a:schemeClr val="tx1"/>
                    </a:gs>
                  </a:gsLst>
                  <a:lin ang="5400000" scaled="0"/>
                </a:gradFill>
              </a:rPr>
              <a:t>UM</a:t>
            </a:r>
          </a:p>
          <a:p>
            <a:pPr algn="ctr"/>
            <a:r>
              <a:rPr lang="en-US" sz="1500" b="1" dirty="0" smtClean="0">
                <a:gradFill>
                  <a:gsLst>
                    <a:gs pos="0">
                      <a:schemeClr val="tx1"/>
                    </a:gs>
                    <a:gs pos="86000">
                      <a:schemeClr val="tx1"/>
                    </a:gs>
                  </a:gsLst>
                  <a:lin ang="5400000" scaled="0"/>
                </a:gradFill>
              </a:rPr>
              <a:t>2010 Server</a:t>
            </a:r>
          </a:p>
        </p:txBody>
      </p:sp>
      <p:sp>
        <p:nvSpPr>
          <p:cNvPr id="6" name="TextBox 5"/>
          <p:cNvSpPr txBox="1"/>
          <p:nvPr/>
        </p:nvSpPr>
        <p:spPr>
          <a:xfrm>
            <a:off x="6553200" y="5423378"/>
            <a:ext cx="990600" cy="692497"/>
          </a:xfrm>
          <a:prstGeom prst="rect">
            <a:avLst/>
          </a:prstGeom>
          <a:noFill/>
        </p:spPr>
        <p:txBody>
          <a:bodyPr wrap="square" lIns="0" tIns="0" rIns="0" bIns="0" rtlCol="0">
            <a:spAutoFit/>
          </a:bodyPr>
          <a:lstStyle/>
          <a:p>
            <a:pPr algn="ctr"/>
            <a:r>
              <a:rPr lang="en-US" sz="1500" b="1" dirty="0" smtClean="0">
                <a:gradFill>
                  <a:gsLst>
                    <a:gs pos="0">
                      <a:schemeClr val="tx1"/>
                    </a:gs>
                    <a:gs pos="86000">
                      <a:schemeClr val="tx1"/>
                    </a:gs>
                  </a:gsLst>
                  <a:lin ang="5400000" scaled="0"/>
                </a:gradFill>
              </a:rPr>
              <a:t>UM</a:t>
            </a:r>
          </a:p>
          <a:p>
            <a:pPr algn="ctr"/>
            <a:r>
              <a:rPr lang="en-US" sz="1500" b="1" dirty="0" smtClean="0">
                <a:gradFill>
                  <a:gsLst>
                    <a:gs pos="0">
                      <a:schemeClr val="tx1"/>
                    </a:gs>
                    <a:gs pos="86000">
                      <a:schemeClr val="tx1"/>
                    </a:gs>
                  </a:gsLst>
                  <a:lin ang="5400000" scaled="0"/>
                </a:gradFill>
              </a:rPr>
              <a:t>2007 SP2 </a:t>
            </a:r>
            <a:r>
              <a:rPr lang="en-US" sz="1500" b="1" dirty="0">
                <a:gradFill>
                  <a:gsLst>
                    <a:gs pos="0">
                      <a:schemeClr val="tx1"/>
                    </a:gs>
                    <a:gs pos="86000">
                      <a:schemeClr val="tx1"/>
                    </a:gs>
                  </a:gsLst>
                  <a:lin ang="5400000" scaled="0"/>
                </a:gradFill>
              </a:rPr>
              <a:t>S</a:t>
            </a:r>
            <a:r>
              <a:rPr lang="en-US" sz="1500" b="1" dirty="0" smtClean="0">
                <a:gradFill>
                  <a:gsLst>
                    <a:gs pos="0">
                      <a:schemeClr val="tx1"/>
                    </a:gs>
                    <a:gs pos="86000">
                      <a:schemeClr val="tx1"/>
                    </a:gs>
                  </a:gsLst>
                  <a:lin ang="5400000" scaled="0"/>
                </a:gradFill>
              </a:rPr>
              <a:t>erver</a:t>
            </a:r>
          </a:p>
        </p:txBody>
      </p:sp>
      <p:sp>
        <p:nvSpPr>
          <p:cNvPr id="7" name="TextBox 6"/>
          <p:cNvSpPr txBox="1"/>
          <p:nvPr/>
        </p:nvSpPr>
        <p:spPr>
          <a:xfrm>
            <a:off x="7914752" y="2971800"/>
            <a:ext cx="990600" cy="461665"/>
          </a:xfrm>
          <a:prstGeom prst="rect">
            <a:avLst/>
          </a:prstGeom>
          <a:noFill/>
        </p:spPr>
        <p:txBody>
          <a:bodyPr wrap="square" lIns="0" tIns="0" rIns="0" bIns="0" rtlCol="0">
            <a:spAutoFit/>
          </a:bodyPr>
          <a:lstStyle/>
          <a:p>
            <a:pPr algn="ctr"/>
            <a:r>
              <a:rPr lang="en-US" sz="1500" b="1" dirty="0" smtClean="0">
                <a:gradFill>
                  <a:gsLst>
                    <a:gs pos="0">
                      <a:schemeClr val="tx1"/>
                    </a:gs>
                    <a:gs pos="86000">
                      <a:schemeClr val="tx1"/>
                    </a:gs>
                  </a:gsLst>
                  <a:lin ang="5400000" scaled="0"/>
                </a:gradFill>
              </a:rPr>
              <a:t>Mailbox</a:t>
            </a:r>
          </a:p>
          <a:p>
            <a:pPr algn="ctr"/>
            <a:r>
              <a:rPr lang="en-US" sz="1500" b="1" dirty="0" smtClean="0">
                <a:gradFill>
                  <a:gsLst>
                    <a:gs pos="0">
                      <a:schemeClr val="tx1"/>
                    </a:gs>
                    <a:gs pos="86000">
                      <a:schemeClr val="tx1"/>
                    </a:gs>
                  </a:gsLst>
                  <a:lin ang="5400000" scaled="0"/>
                </a:gradFill>
              </a:rPr>
              <a:t>2010 Server</a:t>
            </a:r>
          </a:p>
        </p:txBody>
      </p:sp>
      <p:sp>
        <p:nvSpPr>
          <p:cNvPr id="8" name="TextBox 7"/>
          <p:cNvSpPr txBox="1"/>
          <p:nvPr/>
        </p:nvSpPr>
        <p:spPr>
          <a:xfrm>
            <a:off x="7924800" y="5419415"/>
            <a:ext cx="990600" cy="692497"/>
          </a:xfrm>
          <a:prstGeom prst="rect">
            <a:avLst/>
          </a:prstGeom>
          <a:noFill/>
        </p:spPr>
        <p:txBody>
          <a:bodyPr wrap="square" lIns="0" tIns="0" rIns="0" bIns="0" rtlCol="0">
            <a:spAutoFit/>
          </a:bodyPr>
          <a:lstStyle/>
          <a:p>
            <a:pPr algn="ctr"/>
            <a:r>
              <a:rPr lang="en-US" sz="1500" b="1" dirty="0" smtClean="0">
                <a:gradFill>
                  <a:gsLst>
                    <a:gs pos="0">
                      <a:schemeClr val="tx1"/>
                    </a:gs>
                    <a:gs pos="86000">
                      <a:schemeClr val="tx1"/>
                    </a:gs>
                  </a:gsLst>
                  <a:lin ang="5400000" scaled="0"/>
                </a:gradFill>
              </a:rPr>
              <a:t>Mailbox</a:t>
            </a:r>
          </a:p>
          <a:p>
            <a:pPr algn="ctr"/>
            <a:r>
              <a:rPr lang="en-US" sz="1500" b="1" dirty="0" smtClean="0">
                <a:gradFill>
                  <a:gsLst>
                    <a:gs pos="0">
                      <a:schemeClr val="tx1"/>
                    </a:gs>
                    <a:gs pos="86000">
                      <a:schemeClr val="tx1"/>
                    </a:gs>
                  </a:gsLst>
                  <a:lin ang="5400000" scaled="0"/>
                </a:gradFill>
              </a:rPr>
              <a:t>2007 SP2 Server</a:t>
            </a:r>
          </a:p>
        </p:txBody>
      </p:sp>
      <p:pic>
        <p:nvPicPr>
          <p:cNvPr id="11" name="Picture 16" descr="Red User sm"/>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315848" y="4592096"/>
            <a:ext cx="306282" cy="411217"/>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10/main" xmlns="" val="1"/>
            </a:ext>
          </a:extLst>
        </p:spPr>
      </p:pic>
      <p:pic>
        <p:nvPicPr>
          <p:cNvPr id="12" name="Picture 23" descr="Green User"/>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8315848" y="2133600"/>
            <a:ext cx="310145" cy="41910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 uri="{53640926-AAD7-44D8-BBD7-CCE9431645EC}">
              <a14:shadowObscured xmlns:a14="http://schemas.microsoft.com/office/drawing/2010/main" xmlns="" val="1"/>
            </a:ext>
          </a:extLst>
        </p:spPr>
      </p:pic>
      <p:sp>
        <p:nvSpPr>
          <p:cNvPr id="13" name="TextBox 12"/>
          <p:cNvSpPr txBox="1"/>
          <p:nvPr/>
        </p:nvSpPr>
        <p:spPr>
          <a:xfrm>
            <a:off x="8514304" y="2172193"/>
            <a:ext cx="685800" cy="200055"/>
          </a:xfrm>
          <a:prstGeom prst="rect">
            <a:avLst/>
          </a:prstGeom>
          <a:noFill/>
        </p:spPr>
        <p:txBody>
          <a:bodyPr wrap="square" lIns="0" tIns="0" rIns="0" bIns="0" rtlCol="0">
            <a:spAutoFit/>
          </a:bodyPr>
          <a:lstStyle/>
          <a:p>
            <a:pPr algn="ctr"/>
            <a:r>
              <a:rPr lang="en-US" sz="1300" b="1" dirty="0" smtClean="0">
                <a:gradFill>
                  <a:gsLst>
                    <a:gs pos="0">
                      <a:schemeClr val="tx1"/>
                    </a:gs>
                    <a:gs pos="86000">
                      <a:schemeClr val="tx1"/>
                    </a:gs>
                  </a:gsLst>
                  <a:lin ang="5400000" scaled="0"/>
                </a:gradFill>
              </a:rPr>
              <a:t>User 1</a:t>
            </a:r>
          </a:p>
        </p:txBody>
      </p:sp>
      <p:sp>
        <p:nvSpPr>
          <p:cNvPr id="14" name="TextBox 13"/>
          <p:cNvSpPr txBox="1"/>
          <p:nvPr/>
        </p:nvSpPr>
        <p:spPr>
          <a:xfrm>
            <a:off x="8508440" y="4638152"/>
            <a:ext cx="685800" cy="200055"/>
          </a:xfrm>
          <a:prstGeom prst="rect">
            <a:avLst/>
          </a:prstGeom>
          <a:noFill/>
        </p:spPr>
        <p:txBody>
          <a:bodyPr wrap="square" lIns="0" tIns="0" rIns="0" bIns="0" rtlCol="0">
            <a:spAutoFit/>
          </a:bodyPr>
          <a:lstStyle/>
          <a:p>
            <a:pPr algn="ctr"/>
            <a:r>
              <a:rPr lang="en-US" sz="1300" b="1" dirty="0" smtClean="0">
                <a:gradFill>
                  <a:gsLst>
                    <a:gs pos="0">
                      <a:schemeClr val="tx1"/>
                    </a:gs>
                    <a:gs pos="86000">
                      <a:schemeClr val="tx1"/>
                    </a:gs>
                  </a:gsLst>
                  <a:lin ang="5400000" scaled="0"/>
                </a:gradFill>
              </a:rPr>
              <a:t>User 2</a:t>
            </a:r>
          </a:p>
        </p:txBody>
      </p:sp>
      <p:sp>
        <p:nvSpPr>
          <p:cNvPr id="15" name="TextBox 14"/>
          <p:cNvSpPr txBox="1"/>
          <p:nvPr/>
        </p:nvSpPr>
        <p:spPr>
          <a:xfrm>
            <a:off x="4343400" y="4005590"/>
            <a:ext cx="1828800" cy="230832"/>
          </a:xfrm>
          <a:prstGeom prst="rect">
            <a:avLst/>
          </a:prstGeom>
          <a:noFill/>
        </p:spPr>
        <p:txBody>
          <a:bodyPr wrap="square" lIns="0" tIns="0" rIns="0" bIns="0" rtlCol="0">
            <a:spAutoFit/>
          </a:bodyPr>
          <a:lstStyle/>
          <a:p>
            <a:pPr algn="ctr"/>
            <a:r>
              <a:rPr lang="en-US" sz="1500" b="1" dirty="0" smtClean="0">
                <a:gradFill>
                  <a:gsLst>
                    <a:gs pos="0">
                      <a:schemeClr val="tx1"/>
                    </a:gs>
                    <a:gs pos="86000">
                      <a:schemeClr val="tx1"/>
                    </a:gs>
                  </a:gsLst>
                  <a:lin ang="5400000" scaled="0"/>
                </a:gradFill>
              </a:rPr>
              <a:t>PBX &amp; Gateway</a:t>
            </a:r>
          </a:p>
        </p:txBody>
      </p:sp>
      <p:sp>
        <p:nvSpPr>
          <p:cNvPr id="16" name="Title 1"/>
          <p:cNvSpPr txBox="1">
            <a:spLocks/>
          </p:cNvSpPr>
          <p:nvPr/>
        </p:nvSpPr>
        <p:spPr>
          <a:xfrm>
            <a:off x="315433" y="817602"/>
            <a:ext cx="8380412" cy="553998"/>
          </a:xfrm>
          <a:prstGeom prst="rect">
            <a:avLst/>
          </a:prstGeom>
        </p:spPr>
        <p:txBody>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100" normalizeH="0" baseline="0" noProof="0" dirty="0" smtClean="0">
                <a:ln w="3175">
                  <a:noFill/>
                </a:ln>
                <a:solidFill>
                  <a:schemeClr val="tx2"/>
                </a:solidFill>
                <a:effectLst/>
                <a:uLnTx/>
                <a:uFillTx/>
                <a:latin typeface="Calibri" pitchFamily="34" charset="0"/>
                <a:ea typeface="+mn-ea"/>
                <a:cs typeface="Arial" charset="0"/>
              </a:rPr>
              <a:t>How it works</a:t>
            </a:r>
          </a:p>
          <a:p>
            <a:pPr marL="0" marR="0" lvl="0" indent="0" algn="l" defTabSz="914363" rtl="0" eaLnBrk="1" fontAlgn="auto" latinLnBrk="0" hangingPunct="1">
              <a:lnSpc>
                <a:spcPct val="90000"/>
              </a:lnSpc>
              <a:spcBef>
                <a:spcPct val="0"/>
              </a:spcBef>
              <a:spcAft>
                <a:spcPts val="0"/>
              </a:spcAft>
              <a:buClrTx/>
              <a:buSzTx/>
              <a:buFontTx/>
              <a:buNone/>
              <a:tabLst/>
              <a:defRPr/>
            </a:pPr>
            <a:endParaRPr kumimoji="0" lang="en-US" sz="5400" b="0" i="0" u="none" strike="noStrike" kern="1200" cap="none" spc="-100" normalizeH="0" baseline="0" noProof="0" dirty="0">
              <a:ln w="3175">
                <a:noFill/>
              </a:ln>
              <a:solidFill>
                <a:schemeClr val="accent1"/>
              </a:solidFill>
              <a:effectLst/>
              <a:uLnTx/>
              <a:uFillTx/>
              <a:latin typeface="Calibri" pitchFamily="34" charset="0"/>
              <a:ea typeface="+mn-ea"/>
              <a:cs typeface="Arial" charset="0"/>
            </a:endParaRPr>
          </a:p>
        </p:txBody>
      </p:sp>
      <p:sp>
        <p:nvSpPr>
          <p:cNvPr id="17" name="Content Placeholder 2"/>
          <p:cNvSpPr>
            <a:spLocks noGrp="1"/>
          </p:cNvSpPr>
          <p:nvPr>
            <p:ph idx="1"/>
          </p:nvPr>
        </p:nvSpPr>
        <p:spPr>
          <a:xfrm>
            <a:off x="381000" y="1591032"/>
            <a:ext cx="3962400" cy="4875181"/>
          </a:xfrm>
        </p:spPr>
        <p:txBody>
          <a:bodyPr/>
          <a:lstStyle/>
          <a:p>
            <a:r>
              <a:rPr lang="en-US" sz="2400" dirty="0" smtClean="0"/>
              <a:t>Gateway must send all calls to UM 2010 servers</a:t>
            </a:r>
          </a:p>
          <a:p>
            <a:r>
              <a:rPr lang="en-US" sz="2400" dirty="0" smtClean="0"/>
              <a:t>UM 2010 server decides if call is for 2010 or 2007 user</a:t>
            </a:r>
          </a:p>
          <a:p>
            <a:r>
              <a:rPr lang="en-US" sz="2400" dirty="0" smtClean="0"/>
              <a:t>If the call is for 2010 user, UM 2010 server continues to handle the call</a:t>
            </a:r>
          </a:p>
          <a:p>
            <a:r>
              <a:rPr lang="en-US" sz="2400" dirty="0" smtClean="0"/>
              <a:t>If the call is for 2007 user, UM 2010 server redirects/transfers the call to a UM 2007 server in the same Dial Plan</a:t>
            </a:r>
          </a:p>
        </p:txBody>
      </p:sp>
      <p:sp>
        <p:nvSpPr>
          <p:cNvPr id="18" name="Up Arrow 17"/>
          <p:cNvSpPr/>
          <p:nvPr/>
        </p:nvSpPr>
        <p:spPr bwMode="auto">
          <a:xfrm rot="3506936">
            <a:off x="5831967" y="2310735"/>
            <a:ext cx="457200" cy="1066800"/>
          </a:xfrm>
          <a:prstGeom prst="up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20" name="Up Arrow 19"/>
          <p:cNvSpPr/>
          <p:nvPr/>
        </p:nvSpPr>
        <p:spPr bwMode="auto">
          <a:xfrm rot="14446233">
            <a:off x="6017455" y="2644147"/>
            <a:ext cx="457200" cy="1066800"/>
          </a:xfrm>
          <a:prstGeom prst="up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22" name="Up Arrow 21"/>
          <p:cNvSpPr/>
          <p:nvPr/>
        </p:nvSpPr>
        <p:spPr bwMode="auto">
          <a:xfrm rot="18093064" flipV="1">
            <a:off x="5831967" y="3608161"/>
            <a:ext cx="457200" cy="1066800"/>
          </a:xfrm>
          <a:prstGeom prst="up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23" name="Up Arrow 22"/>
          <p:cNvSpPr/>
          <p:nvPr/>
        </p:nvSpPr>
        <p:spPr bwMode="auto">
          <a:xfrm rot="5400000">
            <a:off x="7429500" y="4471479"/>
            <a:ext cx="457200" cy="533400"/>
          </a:xfrm>
          <a:prstGeom prst="up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9" name="Up Arrow 18"/>
          <p:cNvSpPr/>
          <p:nvPr/>
        </p:nvSpPr>
        <p:spPr bwMode="auto">
          <a:xfrm rot="5400000">
            <a:off x="7419452" y="2005520"/>
            <a:ext cx="457200" cy="533400"/>
          </a:xfrm>
          <a:prstGeom prst="up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Tree>
    <p:extLst>
      <p:ext uri="{BB962C8B-B14F-4D97-AF65-F5344CB8AC3E}">
        <p14:creationId xmlns:p14="http://schemas.microsoft.com/office/powerpoint/2010/main" xmlns="" val="532958997"/>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animEffect transition="in" filter="fade">
                                      <p:cBhvr>
                                        <p:cTn id="7" dur="500"/>
                                        <p:tgtEl>
                                          <p:spTgt spid="17">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animEffect transition="in" filter="fade">
                                      <p:cBhvr>
                                        <p:cTn id="15" dur="500"/>
                                        <p:tgtEl>
                                          <p:spTgt spid="17">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7">
                                            <p:txEl>
                                              <p:pRg st="3" end="3"/>
                                            </p:txEl>
                                          </p:spTgt>
                                        </p:tgtEl>
                                        <p:attrNameLst>
                                          <p:attrName>style.visibility</p:attrName>
                                        </p:attrNameLst>
                                      </p:cBhvr>
                                      <p:to>
                                        <p:strVal val="visible"/>
                                      </p:to>
                                    </p:set>
                                    <p:animEffect transition="in" filter="fade">
                                      <p:cBhvr>
                                        <p:cTn id="23" dur="500"/>
                                        <p:tgtEl>
                                          <p:spTgt spid="17">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xit" presetSubtype="0" fill="hold" grpId="1" nodeType="withEffect">
                                  <p:stCondLst>
                                    <p:cond delay="0"/>
                                  </p:stCondLst>
                                  <p:childTnLst>
                                    <p:animEffect transition="out" filter="fade">
                                      <p:cBhvr>
                                        <p:cTn id="34" dur="500"/>
                                        <p:tgtEl>
                                          <p:spTgt spid="18"/>
                                        </p:tgtEl>
                                      </p:cBhvr>
                                    </p:animEffect>
                                    <p:set>
                                      <p:cBhvr>
                                        <p:cTn id="35" dur="1" fill="hold">
                                          <p:stCondLst>
                                            <p:cond delay="499"/>
                                          </p:stCondLst>
                                        </p:cTn>
                                        <p:tgtEl>
                                          <p:spTgt spid="18"/>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9"/>
                                        </p:tgtEl>
                                      </p:cBhvr>
                                    </p:animEffect>
                                    <p:set>
                                      <p:cBhvr>
                                        <p:cTn id="38"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20" grpId="0" animBg="1"/>
      <p:bldP spid="22" grpId="0" animBg="1"/>
      <p:bldP spid="23" grpId="0" animBg="1"/>
      <p:bldP spid="19" grpId="0" animBg="1"/>
      <p:bldP spid="19"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Migrating from Exchange 2007 UM</a:t>
            </a:r>
            <a:endParaRPr lang="en-US" dirty="0"/>
          </a:p>
        </p:txBody>
      </p:sp>
      <p:sp>
        <p:nvSpPr>
          <p:cNvPr id="4" name="Content Placeholder 3"/>
          <p:cNvSpPr>
            <a:spLocks noGrp="1"/>
          </p:cNvSpPr>
          <p:nvPr>
            <p:ph idx="4294967295"/>
          </p:nvPr>
        </p:nvSpPr>
        <p:spPr>
          <a:xfrm>
            <a:off x="381000" y="990600"/>
            <a:ext cx="8382000" cy="443198"/>
          </a:xfrm>
          <a:prstGeom prst="rect">
            <a:avLst/>
          </a:prstGeom>
        </p:spPr>
        <p:txBody>
          <a:bodyPr/>
          <a:lstStyle/>
          <a:p>
            <a:r>
              <a:rPr lang="en-US" dirty="0" smtClean="0"/>
              <a:t>UM 2010 requires Mailbox, Hub Transport 2010</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xmlns="" val="854105351"/>
              </p:ext>
            </p:extLst>
          </p:nvPr>
        </p:nvGraphicFramePr>
        <p:xfrm>
          <a:off x="314323" y="1548764"/>
          <a:ext cx="8517256" cy="2468880"/>
        </p:xfrm>
        <a:graphic>
          <a:graphicData uri="http://schemas.openxmlformats.org/drawingml/2006/table">
            <a:tbl>
              <a:tblPr firstRow="1" bandRow="1">
                <a:tableStyleId>{3C2FFA5D-87B4-456A-9821-1D502468CF0F}</a:tableStyleId>
              </a:tblPr>
              <a:tblGrid>
                <a:gridCol w="920117"/>
                <a:gridCol w="628650"/>
                <a:gridCol w="3509010"/>
                <a:gridCol w="3459479"/>
              </a:tblGrid>
              <a:tr h="325626">
                <a:tc rowSpan="2" gridSpan="2">
                  <a:txBody>
                    <a:bodyPr/>
                    <a:lstStyle/>
                    <a:p>
                      <a:endParaRPr lang="en-US" sz="1600" dirty="0"/>
                    </a:p>
                  </a:txBody>
                  <a:tcPr/>
                </a:tc>
                <a:tc rowSpan="2" hMerge="1">
                  <a:txBody>
                    <a:bodyPr/>
                    <a:lstStyle/>
                    <a:p>
                      <a:endParaRPr lang="en-US" dirty="0"/>
                    </a:p>
                  </a:txBody>
                  <a:tcPr/>
                </a:tc>
                <a:tc gridSpan="2">
                  <a:txBody>
                    <a:bodyPr/>
                    <a:lstStyle/>
                    <a:p>
                      <a:pPr algn="ctr"/>
                      <a:r>
                        <a:rPr lang="en-US" sz="1600" dirty="0" smtClean="0"/>
                        <a:t>Unified Messaging version</a:t>
                      </a:r>
                      <a:endParaRPr lang="en-US" sz="1600" dirty="0"/>
                    </a:p>
                  </a:txBody>
                  <a:tcPr/>
                </a:tc>
                <a:tc hMerge="1">
                  <a:txBody>
                    <a:bodyPr/>
                    <a:lstStyle/>
                    <a:p>
                      <a:endParaRPr lang="en-US" dirty="0"/>
                    </a:p>
                  </a:txBody>
                  <a:tcPr/>
                </a:tc>
              </a:tr>
              <a:tr h="322143">
                <a:tc gridSpan="2" vMerge="1">
                  <a:txBody>
                    <a:bodyPr/>
                    <a:lstStyle/>
                    <a:p>
                      <a:endParaRPr lang="en-US" dirty="0"/>
                    </a:p>
                  </a:txBody>
                  <a:tcPr/>
                </a:tc>
                <a:tc hMerge="1" vMerge="1">
                  <a:txBody>
                    <a:bodyPr/>
                    <a:lstStyle/>
                    <a:p>
                      <a:endParaRPr lang="en-US" dirty="0"/>
                    </a:p>
                  </a:txBody>
                  <a:tcPr/>
                </a:tc>
                <a:tc>
                  <a:txBody>
                    <a:bodyPr/>
                    <a:lstStyle/>
                    <a:p>
                      <a:pPr algn="ctr"/>
                      <a:r>
                        <a:rPr lang="en-US" sz="1600" b="1" dirty="0" smtClean="0"/>
                        <a:t>2007 SP2</a:t>
                      </a:r>
                      <a:endParaRPr lang="en-US" sz="1600" b="1" dirty="0">
                        <a:solidFill>
                          <a:schemeClr val="accent5"/>
                        </a:solidFill>
                      </a:endParaRPr>
                    </a:p>
                  </a:txBody>
                  <a:tcPr/>
                </a:tc>
                <a:tc>
                  <a:txBody>
                    <a:bodyPr/>
                    <a:lstStyle/>
                    <a:p>
                      <a:pPr algn="ctr"/>
                      <a:r>
                        <a:rPr lang="en-US" sz="1600" b="1" dirty="0" smtClean="0"/>
                        <a:t>2010</a:t>
                      </a:r>
                      <a:endParaRPr lang="en-US" sz="1600" b="1" dirty="0">
                        <a:solidFill>
                          <a:schemeClr val="accent5"/>
                        </a:solidFill>
                      </a:endParaRPr>
                    </a:p>
                  </a:txBody>
                  <a:tcPr/>
                </a:tc>
              </a:tr>
              <a:tr h="487567">
                <a:tc rowSpan="3">
                  <a:txBody>
                    <a:bodyPr/>
                    <a:lstStyle/>
                    <a:p>
                      <a:pPr algn="ctr"/>
                      <a:endParaRPr lang="en-US" sz="1600" dirty="0" smtClean="0"/>
                    </a:p>
                    <a:p>
                      <a:pPr algn="ctr"/>
                      <a:endParaRPr lang="en-US" sz="1600" dirty="0" smtClean="0"/>
                    </a:p>
                    <a:p>
                      <a:pPr algn="ctr"/>
                      <a:r>
                        <a:rPr lang="en-US" sz="1600" b="1" dirty="0" smtClean="0"/>
                        <a:t>Mailbox</a:t>
                      </a:r>
                    </a:p>
                    <a:p>
                      <a:pPr algn="ctr"/>
                      <a:r>
                        <a:rPr lang="en-US" sz="1600" b="1" dirty="0" smtClean="0"/>
                        <a:t>version</a:t>
                      </a:r>
                      <a:endParaRPr lang="en-US" sz="1600" b="1" dirty="0">
                        <a:solidFill>
                          <a:schemeClr val="tx1"/>
                        </a:solidFill>
                      </a:endParaRPr>
                    </a:p>
                  </a:txBody>
                  <a:tcPr/>
                </a:tc>
                <a:tc rowSpan="2">
                  <a:txBody>
                    <a:bodyPr/>
                    <a:lstStyle/>
                    <a:p>
                      <a:pPr algn="ctr"/>
                      <a:endParaRPr lang="en-US" sz="1600" b="1" dirty="0" smtClean="0"/>
                    </a:p>
                    <a:p>
                      <a:pPr algn="ctr"/>
                      <a:r>
                        <a:rPr lang="en-US" sz="1600" b="1" dirty="0" smtClean="0"/>
                        <a:t>2007 SP2</a:t>
                      </a:r>
                      <a:endParaRPr lang="en-US" sz="1600" b="1" dirty="0">
                        <a:solidFill>
                          <a:schemeClr val="accent5"/>
                        </a:solidFill>
                      </a:endParaRPr>
                    </a:p>
                  </a:txBody>
                  <a:tcPr/>
                </a:tc>
                <a:tc rowSpan="2">
                  <a:txBody>
                    <a:bodyPr/>
                    <a:lstStyle/>
                    <a:p>
                      <a:pPr algn="l"/>
                      <a:endParaRPr lang="en-US" sz="1200" dirty="0" smtClean="0"/>
                    </a:p>
                    <a:p>
                      <a:pPr algn="l"/>
                      <a:r>
                        <a:rPr lang="en-US" sz="1800" dirty="0" smtClean="0"/>
                        <a:t>UM</a:t>
                      </a:r>
                      <a:r>
                        <a:rPr lang="en-US" sz="1800" baseline="0" dirty="0" smtClean="0"/>
                        <a:t> “just works” for the enabled users.</a:t>
                      </a:r>
                      <a:endParaRPr lang="en-US" sz="1800" dirty="0"/>
                    </a:p>
                  </a:txBody>
                  <a:tcPr/>
                </a:tc>
                <a:tc>
                  <a:txBody>
                    <a:bodyPr/>
                    <a:lstStyle/>
                    <a:p>
                      <a:pPr marL="0" marR="0" indent="0" algn="l" defTabSz="914363" rtl="0" eaLnBrk="1" fontAlgn="auto" latinLnBrk="0" hangingPunct="1">
                        <a:lnSpc>
                          <a:spcPct val="100000"/>
                        </a:lnSpc>
                        <a:spcBef>
                          <a:spcPts val="0"/>
                        </a:spcBef>
                        <a:spcAft>
                          <a:spcPts val="0"/>
                        </a:spcAft>
                        <a:buClrTx/>
                        <a:buSzTx/>
                        <a:buFont typeface="Arial" pitchFamily="34" charset="0"/>
                        <a:buNone/>
                        <a:tabLst/>
                        <a:defRPr/>
                      </a:pPr>
                      <a:r>
                        <a:rPr lang="en-US" sz="1600" dirty="0" smtClean="0"/>
                        <a:t>Call answer: 302 (redirect  on INVITE) to UM 2007 server in the Dial Plan</a:t>
                      </a:r>
                    </a:p>
                  </a:txBody>
                  <a:tcPr/>
                </a:tc>
              </a:tr>
              <a:tr h="44403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a:buFont typeface="Arial" pitchFamily="34" charset="0"/>
                        <a:buNone/>
                      </a:pPr>
                      <a:r>
                        <a:rPr lang="en-US" sz="1600" dirty="0" smtClean="0"/>
                        <a:t>Subscriber access: REFER (with context) to UM 2007 server in the Dial Plan</a:t>
                      </a:r>
                      <a:endParaRPr lang="en-US" sz="1600" dirty="0"/>
                    </a:p>
                  </a:txBody>
                  <a:tcPr/>
                </a:tc>
              </a:tr>
              <a:tr h="529465">
                <a:tc vMerge="1">
                  <a:txBody>
                    <a:bodyPr/>
                    <a:lstStyle/>
                    <a:p>
                      <a:endParaRPr lang="en-US" dirty="0"/>
                    </a:p>
                  </a:txBody>
                  <a:tcPr/>
                </a:tc>
                <a:tc>
                  <a:txBody>
                    <a:bodyPr/>
                    <a:lstStyle/>
                    <a:p>
                      <a:pPr algn="ctr"/>
                      <a:r>
                        <a:rPr lang="en-US" sz="1600" b="1" dirty="0" smtClean="0"/>
                        <a:t>2010</a:t>
                      </a:r>
                      <a:endParaRPr lang="en-US" sz="1600" b="1" dirty="0">
                        <a:solidFill>
                          <a:schemeClr val="accent5"/>
                        </a:solidFill>
                      </a:endParaRPr>
                    </a:p>
                  </a:txBody>
                  <a:tcPr/>
                </a:tc>
                <a:tc>
                  <a:txBody>
                    <a:bodyPr/>
                    <a:lstStyle/>
                    <a:p>
                      <a:pPr algn="l"/>
                      <a:r>
                        <a:rPr lang="en-US" sz="1800" b="1" dirty="0" smtClean="0"/>
                        <a:t>Not supported. </a:t>
                      </a:r>
                      <a:r>
                        <a:rPr lang="en-US" sz="1800" dirty="0" smtClean="0"/>
                        <a:t>Need</a:t>
                      </a:r>
                      <a:r>
                        <a:rPr lang="en-US" sz="1800" baseline="0" dirty="0" smtClean="0"/>
                        <a:t> at least one UM 2010 server in the Dial Plan.</a:t>
                      </a:r>
                      <a:endParaRPr lang="en-US" sz="1800" dirty="0">
                        <a:solidFill>
                          <a:schemeClr val="accent6">
                            <a:lumMod val="20000"/>
                            <a:lumOff val="80000"/>
                          </a:schemeClr>
                        </a:solidFill>
                      </a:endParaRPr>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dirty="0" smtClean="0"/>
                        <a:t>UM</a:t>
                      </a:r>
                      <a:r>
                        <a:rPr lang="en-US" sz="1800" baseline="0" dirty="0" smtClean="0"/>
                        <a:t> “just works” for the enabled users.</a:t>
                      </a:r>
                      <a:endParaRPr lang="en-US" sz="1800" dirty="0"/>
                    </a:p>
                  </a:txBody>
                  <a:tcPr/>
                </a:tc>
              </a:tr>
            </a:tbl>
          </a:graphicData>
        </a:graphic>
      </p:graphicFrame>
      <p:sp>
        <p:nvSpPr>
          <p:cNvPr id="8" name="Content Placeholder 3"/>
          <p:cNvSpPr txBox="1">
            <a:spLocks/>
          </p:cNvSpPr>
          <p:nvPr/>
        </p:nvSpPr>
        <p:spPr>
          <a:xfrm>
            <a:off x="335280" y="4088130"/>
            <a:ext cx="8382000" cy="443198"/>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Configure IP GWs to send calls to UM 2010</a:t>
            </a:r>
          </a:p>
          <a:p>
            <a:r>
              <a:rPr lang="en-US" dirty="0" smtClean="0"/>
              <a:t>OCS 2007 [R2</a:t>
            </a:r>
            <a:r>
              <a:rPr lang="en-US" dirty="0"/>
              <a:t>]</a:t>
            </a:r>
            <a:r>
              <a:rPr lang="en-US" dirty="0" smtClean="0"/>
              <a:t>: must create new UM Dial Plan</a:t>
            </a:r>
          </a:p>
          <a:p>
            <a:pPr lvl="1"/>
            <a:r>
              <a:rPr lang="en-US" dirty="0" smtClean="0"/>
              <a:t>New UM pilot number, new OCS location profile</a:t>
            </a:r>
          </a:p>
          <a:p>
            <a:pPr lvl="1"/>
            <a:r>
              <a:rPr lang="en-US" dirty="0" smtClean="0"/>
              <a:t>UM-disable users, re-enable in new Dial Plan</a:t>
            </a:r>
            <a:endParaRPr lang="en-US" dirty="0"/>
          </a:p>
        </p:txBody>
      </p:sp>
    </p:spTree>
    <p:extLst>
      <p:ext uri="{BB962C8B-B14F-4D97-AF65-F5344CB8AC3E}">
        <p14:creationId xmlns:p14="http://schemas.microsoft.com/office/powerpoint/2010/main" xmlns="" val="132604214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7400" y="2606040"/>
            <a:ext cx="5074920" cy="1107996"/>
          </a:xfrm>
          <a:prstGeom prst="rect">
            <a:avLst/>
          </a:prstGeom>
          <a:noFill/>
        </p:spPr>
        <p:txBody>
          <a:bodyPr wrap="square" rtlCol="0">
            <a:spAutoFit/>
          </a:bodyPr>
          <a:lstStyle/>
          <a:p>
            <a:r>
              <a:rPr lang="en-US" sz="6600" dirty="0" smtClean="0">
                <a:solidFill>
                  <a:schemeClr val="bg2"/>
                </a:solidFill>
              </a:rPr>
              <a:t>Introduction</a:t>
            </a:r>
            <a:endParaRPr lang="en-US" sz="6600" dirty="0">
              <a:solidFill>
                <a:schemeClr val="bg2"/>
              </a:solidFill>
            </a:endParaRPr>
          </a:p>
        </p:txBody>
      </p:sp>
    </p:spTree>
    <p:extLst>
      <p:ext uri="{BB962C8B-B14F-4D97-AF65-F5344CB8AC3E}">
        <p14:creationId xmlns:p14="http://schemas.microsoft.com/office/powerpoint/2010/main" xmlns="" val="372383814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17" name="Content Placeholder 16"/>
          <p:cNvSpPr>
            <a:spLocks noGrp="1"/>
          </p:cNvSpPr>
          <p:nvPr>
            <p:ph sz="quarter" idx="10"/>
          </p:nvPr>
        </p:nvSpPr>
        <p:spPr>
          <a:xfrm>
            <a:off x="349685" y="1226569"/>
            <a:ext cx="8385048" cy="1898675"/>
          </a:xfrm>
        </p:spPr>
        <p:txBody>
          <a:bodyPr/>
          <a:lstStyle/>
          <a:p>
            <a:r>
              <a:rPr b="1" dirty="0" smtClean="0"/>
              <a:t>Breakout Sessions</a:t>
            </a:r>
          </a:p>
          <a:p>
            <a:r>
              <a:rPr lang="en-US" dirty="0"/>
              <a:t> </a:t>
            </a:r>
            <a:r>
              <a:rPr lang="en-US" dirty="0" smtClean="0"/>
              <a:t> </a:t>
            </a:r>
            <a:r>
              <a:rPr lang="en-US" dirty="0" smtClean="0">
                <a:solidFill>
                  <a:srgbClr val="FFFF00"/>
                </a:solidFill>
              </a:rPr>
              <a:t>KEY01</a:t>
            </a:r>
            <a:r>
              <a:rPr lang="en-US" dirty="0" smtClean="0"/>
              <a:t>  Tech-Ed Keynote  </a:t>
            </a:r>
            <a:r>
              <a:rPr lang="en-US" dirty="0" smtClean="0">
                <a:solidFill>
                  <a:schemeClr val="bg2"/>
                </a:solidFill>
              </a:rPr>
              <a:t>Stephen </a:t>
            </a:r>
            <a:r>
              <a:rPr lang="en-US" dirty="0" err="1" smtClean="0">
                <a:solidFill>
                  <a:schemeClr val="bg2"/>
                </a:solidFill>
              </a:rPr>
              <a:t>Elop</a:t>
            </a:r>
            <a:endParaRPr lang="en-US" dirty="0" smtClean="0">
              <a:solidFill>
                <a:schemeClr val="bg2"/>
              </a:solidFill>
            </a:endParaRPr>
          </a:p>
          <a:p>
            <a:r>
              <a:rPr lang="en-US" dirty="0" smtClean="0"/>
              <a:t>  </a:t>
            </a:r>
            <a:r>
              <a:rPr lang="en-US" dirty="0" smtClean="0">
                <a:solidFill>
                  <a:srgbClr val="FFFF00"/>
                </a:solidFill>
              </a:rPr>
              <a:t>UNC201</a:t>
            </a:r>
            <a:r>
              <a:rPr lang="en-US" dirty="0" smtClean="0"/>
              <a:t>  Introducing Microsoft Exchange Server 2010  </a:t>
            </a:r>
            <a:r>
              <a:rPr lang="en-US" dirty="0" smtClean="0">
                <a:solidFill>
                  <a:schemeClr val="bg2"/>
                </a:solidFill>
              </a:rPr>
              <a:t>Adam Glick; Astrid </a:t>
            </a:r>
            <a:r>
              <a:rPr lang="en-US" dirty="0" err="1" smtClean="0">
                <a:solidFill>
                  <a:schemeClr val="bg2"/>
                </a:solidFill>
              </a:rPr>
              <a:t>McClean</a:t>
            </a:r>
            <a:endParaRPr lang="en-US" dirty="0" smtClean="0">
              <a:solidFill>
                <a:schemeClr val="bg2"/>
              </a:solidFill>
            </a:endParaRPr>
          </a:p>
          <a:p>
            <a:r>
              <a:rPr lang="en-US" dirty="0" smtClean="0"/>
              <a:t>  </a:t>
            </a:r>
            <a:r>
              <a:rPr lang="en-US" dirty="0" smtClean="0">
                <a:solidFill>
                  <a:srgbClr val="FFFF00"/>
                </a:solidFill>
              </a:rPr>
              <a:t>UNC202</a:t>
            </a:r>
            <a:r>
              <a:rPr lang="en-US" dirty="0" smtClean="0"/>
              <a:t>  Discover the New OWA: Outlook Web App  </a:t>
            </a:r>
            <a:r>
              <a:rPr lang="en-US" dirty="0" smtClean="0">
                <a:solidFill>
                  <a:schemeClr val="bg2"/>
                </a:solidFill>
              </a:rPr>
              <a:t>Adam Glick</a:t>
            </a:r>
          </a:p>
          <a:p>
            <a:endParaRPr lang="en-US" dirty="0" smtClean="0"/>
          </a:p>
          <a:p>
            <a:endParaRPr dirty="0" smtClean="0"/>
          </a:p>
        </p:txBody>
      </p:sp>
      <p:sp>
        <p:nvSpPr>
          <p:cNvPr id="8" name="Rectangle 7"/>
          <p:cNvSpPr/>
          <p:nvPr/>
        </p:nvSpPr>
        <p:spPr bwMode="auto">
          <a:xfrm>
            <a:off x="-2298032" y="0"/>
            <a:ext cx="2141623" cy="2586789"/>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pPr defTabSz="914099" fontAlgn="base">
              <a:spcBef>
                <a:spcPct val="0"/>
              </a:spcBef>
              <a:spcAft>
                <a:spcPct val="0"/>
              </a:spcAft>
            </a:pPr>
            <a:r>
              <a:rPr lang="en-US" dirty="0" smtClean="0"/>
              <a:t>please list the Breakout Sessions, </a:t>
            </a:r>
            <a:br>
              <a:rPr lang="en-US" dirty="0" smtClean="0"/>
            </a:br>
            <a:r>
              <a:rPr lang="en-US" dirty="0" smtClean="0"/>
              <a:t>TLC Interactive Theaters and Labs </a:t>
            </a:r>
            <a:br>
              <a:rPr lang="en-US" dirty="0" smtClean="0"/>
            </a:br>
            <a:r>
              <a:rPr lang="en-US" dirty="0" smtClean="0"/>
              <a:t>that are related to your session.</a:t>
            </a:r>
          </a:p>
        </p:txBody>
      </p:sp>
      <p:sp>
        <p:nvSpPr>
          <p:cNvPr id="11" name="Content Placeholder 16"/>
          <p:cNvSpPr>
            <a:spLocks noGrp="1"/>
          </p:cNvSpPr>
          <p:nvPr>
            <p:ph sz="quarter" idx="10"/>
          </p:nvPr>
        </p:nvSpPr>
        <p:spPr>
          <a:xfrm>
            <a:off x="325676" y="2679588"/>
            <a:ext cx="8346425" cy="1566735"/>
          </a:xfrm>
        </p:spPr>
        <p:txBody>
          <a:bodyPr/>
          <a:lstStyle/>
          <a:p>
            <a:r>
              <a:rPr b="1" dirty="0" smtClean="0"/>
              <a:t>Product Demo</a:t>
            </a:r>
          </a:p>
          <a:p>
            <a:r>
              <a:rPr lang="en-US" dirty="0" smtClean="0"/>
              <a:t>  </a:t>
            </a:r>
            <a:r>
              <a:rPr lang="en-US" dirty="0" smtClean="0">
                <a:solidFill>
                  <a:schemeClr val="accent5"/>
                </a:solidFill>
              </a:rPr>
              <a:t>UNC02-DEMO</a:t>
            </a:r>
            <a:r>
              <a:rPr lang="en-US" dirty="0"/>
              <a:t> </a:t>
            </a:r>
            <a:r>
              <a:rPr lang="en-US" dirty="0" smtClean="0"/>
              <a:t> Connecting Microsoft Office Communications Server 2007 R2 and Microsoft Exchange 2010  </a:t>
            </a:r>
            <a:r>
              <a:rPr lang="en-US" dirty="0" smtClean="0">
                <a:solidFill>
                  <a:schemeClr val="bg2"/>
                </a:solidFill>
              </a:rPr>
              <a:t>Brett Johnson; Damien Caro</a:t>
            </a:r>
          </a:p>
          <a:p>
            <a:endParaRPr lang="en-US" dirty="0" smtClean="0"/>
          </a:p>
          <a:p>
            <a:endParaRPr dirty="0" smtClean="0"/>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r>
              <a:rPr smtClean="0"/>
              <a:t>Track Resources</a:t>
            </a:r>
            <a:endParaRPr lang="en-US" dirty="0"/>
          </a:p>
        </p:txBody>
      </p:sp>
      <p:sp>
        <p:nvSpPr>
          <p:cNvPr id="26" name="Content Placeholder 25"/>
          <p:cNvSpPr>
            <a:spLocks noGrp="1"/>
          </p:cNvSpPr>
          <p:nvPr>
            <p:ph sz="quarter" idx="10"/>
          </p:nvPr>
        </p:nvSpPr>
        <p:spPr/>
        <p:txBody>
          <a:bodyPr/>
          <a:lstStyle/>
          <a:p>
            <a:r>
              <a:rPr dirty="0" smtClean="0"/>
              <a:t>Microsoft Exchange Web Site</a:t>
            </a:r>
          </a:p>
          <a:p>
            <a:r>
              <a:rPr lang="en-US" dirty="0"/>
              <a:t> </a:t>
            </a:r>
            <a:r>
              <a:rPr lang="en-US" dirty="0" smtClean="0"/>
              <a:t> </a:t>
            </a:r>
            <a:r>
              <a:rPr lang="en-US" dirty="0" smtClean="0">
                <a:solidFill>
                  <a:schemeClr val="bg2"/>
                </a:solidFill>
                <a:latin typeface="Consolas" pitchFamily="49" charset="0"/>
                <a:cs typeface="Consolas" pitchFamily="49" charset="0"/>
              </a:rPr>
              <a:t>http://www.microsoft.com/exchange</a:t>
            </a:r>
            <a:endParaRPr lang="en-US" dirty="0">
              <a:solidFill>
                <a:schemeClr val="bg2"/>
              </a:solidFill>
              <a:latin typeface="Consolas" pitchFamily="49" charset="0"/>
              <a:cs typeface="Consolas" pitchFamily="49" charset="0"/>
            </a:endParaRPr>
          </a:p>
        </p:txBody>
      </p:sp>
      <p:sp>
        <p:nvSpPr>
          <p:cNvPr id="27" name="Content Placeholder 26"/>
          <p:cNvSpPr>
            <a:spLocks noGrp="1"/>
          </p:cNvSpPr>
          <p:nvPr>
            <p:ph sz="quarter" idx="11"/>
          </p:nvPr>
        </p:nvSpPr>
        <p:spPr/>
        <p:txBody>
          <a:bodyPr/>
          <a:lstStyle/>
          <a:p>
            <a:r>
              <a:rPr lang="en-US" dirty="0" smtClean="0"/>
              <a:t>Microsoft Exchange Unified Messaging Telephony Advisor</a:t>
            </a:r>
          </a:p>
          <a:p>
            <a:r>
              <a:rPr lang="en-US" dirty="0"/>
              <a:t>  </a:t>
            </a:r>
            <a:r>
              <a:rPr lang="en-US" dirty="0" smtClean="0">
                <a:solidFill>
                  <a:schemeClr val="bg2"/>
                </a:solidFill>
                <a:latin typeface="Consolas" pitchFamily="49" charset="0"/>
                <a:cs typeface="Consolas" pitchFamily="49" charset="0"/>
              </a:rPr>
              <a:t>http</a:t>
            </a:r>
            <a:r>
              <a:rPr lang="en-US" dirty="0">
                <a:solidFill>
                  <a:schemeClr val="bg2"/>
                </a:solidFill>
                <a:latin typeface="Consolas" pitchFamily="49" charset="0"/>
                <a:cs typeface="Consolas" pitchFamily="49" charset="0"/>
              </a:rPr>
              <a:t>://technet.microsoft.com/en-us/library/cc164342.aspx</a:t>
            </a:r>
            <a:endParaRPr dirty="0">
              <a:solidFill>
                <a:schemeClr val="bg2"/>
              </a:solidFill>
              <a:latin typeface="Consolas" pitchFamily="49" charset="0"/>
              <a:cs typeface="Consolas" pitchFamily="49" charset="0"/>
            </a:endParaRPr>
          </a:p>
        </p:txBody>
      </p:sp>
      <p:sp>
        <p:nvSpPr>
          <p:cNvPr id="8" name="Rectangle 7"/>
          <p:cNvSpPr/>
          <p:nvPr/>
        </p:nvSpPr>
        <p:spPr bwMode="auto">
          <a:xfrm>
            <a:off x="-2298032" y="-1"/>
            <a:ext cx="2141623" cy="2587752"/>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chemeClr val="accent5"/>
              </a:solidFill>
            </a:endParaRPr>
          </a:p>
          <a:p>
            <a:pPr defTabSz="914099" fontAlgn="base">
              <a:spcBef>
                <a:spcPct val="0"/>
              </a:spcBef>
              <a:spcAft>
                <a:spcPct val="0"/>
              </a:spcAft>
            </a:pPr>
            <a:r>
              <a:rPr lang="en-US" sz="2000" b="1" dirty="0" smtClean="0">
                <a:solidFill>
                  <a:schemeClr val="accent5"/>
                </a:solidFill>
              </a:rPr>
              <a:t>Track PMs </a:t>
            </a:r>
            <a:r>
              <a:rPr lang="en-US" dirty="0" smtClean="0"/>
              <a:t>will supply the content for this slide, </a:t>
            </a:r>
            <a:br>
              <a:rPr lang="en-US" dirty="0" smtClean="0"/>
            </a:br>
            <a:r>
              <a:rPr lang="en-US" dirty="0" smtClean="0"/>
              <a:t>which will be inserted during </a:t>
            </a:r>
            <a:br>
              <a:rPr lang="en-US" dirty="0" smtClean="0"/>
            </a:br>
            <a:r>
              <a:rPr lang="en-US" dirty="0" smtClean="0"/>
              <a:t>the final scrub.</a:t>
            </a:r>
            <a:endParaRPr lang="en-US" sz="1600" dirty="0" smtClean="0">
              <a:solidFill>
                <a:srgbClr val="FFFFFF"/>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3"/>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00" y="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230188"/>
            <a:ext cx="8574993" cy="1329595"/>
          </a:xfrm>
        </p:spPr>
        <p:txBody>
          <a:bodyPr/>
          <a:lstStyle/>
          <a:p>
            <a:r>
              <a:rPr lang="en-US" dirty="0" smtClean="0"/>
              <a:t>What is Unified Messaging?</a:t>
            </a:r>
            <a:br>
              <a:rPr lang="en-US" dirty="0" smtClean="0"/>
            </a:br>
            <a:endParaRPr lang="en-US" dirty="0">
              <a:solidFill>
                <a:schemeClr val="tx2"/>
              </a:solidFill>
            </a:endParaRPr>
          </a:p>
        </p:txBody>
      </p:sp>
      <p:sp>
        <p:nvSpPr>
          <p:cNvPr id="3" name="Text Placeholder 2"/>
          <p:cNvSpPr>
            <a:spLocks noGrp="1"/>
          </p:cNvSpPr>
          <p:nvPr>
            <p:ph idx="1"/>
          </p:nvPr>
        </p:nvSpPr>
        <p:spPr>
          <a:xfrm>
            <a:off x="381000" y="601023"/>
            <a:ext cx="8382000" cy="4561205"/>
          </a:xfrm>
        </p:spPr>
        <p:txBody>
          <a:bodyPr/>
          <a:lstStyle/>
          <a:p>
            <a:endParaRPr lang="en-US" dirty="0" smtClean="0"/>
          </a:p>
          <a:p>
            <a:r>
              <a:rPr lang="en-US" sz="2800" dirty="0" smtClean="0"/>
              <a:t>Exchange UM User Perspective: Anywhere Access</a:t>
            </a:r>
          </a:p>
          <a:p>
            <a:pPr lvl="1"/>
            <a:r>
              <a:rPr lang="en-US" sz="2400" dirty="0" smtClean="0"/>
              <a:t>Voice mail accessible via Outlook and OWA </a:t>
            </a:r>
          </a:p>
          <a:p>
            <a:pPr lvl="1"/>
            <a:r>
              <a:rPr lang="en-US" sz="2400" dirty="0" smtClean="0"/>
              <a:t>Access to Exchange from any phone</a:t>
            </a:r>
          </a:p>
          <a:p>
            <a:pPr lvl="2"/>
            <a:r>
              <a:rPr lang="en-US" sz="2000" dirty="0" smtClean="0"/>
              <a:t>Voice Mail, E-mail, Calendar, Directory, and Contacts</a:t>
            </a:r>
          </a:p>
          <a:p>
            <a:r>
              <a:rPr lang="en-US" sz="2800" dirty="0" smtClean="0"/>
              <a:t>Exchange UM Administrator Perspective: Familiar Tools</a:t>
            </a:r>
          </a:p>
          <a:p>
            <a:pPr lvl="1"/>
            <a:r>
              <a:rPr lang="en-US" sz="2400" dirty="0" smtClean="0"/>
              <a:t>All messages are stored in Exchange</a:t>
            </a:r>
            <a:endParaRPr lang="en-US" sz="2000" dirty="0" smtClean="0"/>
          </a:p>
          <a:p>
            <a:pPr lvl="1"/>
            <a:r>
              <a:rPr lang="en-US" sz="2400" dirty="0" smtClean="0"/>
              <a:t>All messages are transported by Exchange</a:t>
            </a:r>
          </a:p>
          <a:p>
            <a:pPr lvl="1"/>
            <a:r>
              <a:rPr lang="en-US" sz="2400" dirty="0" smtClean="0"/>
              <a:t>All user and system configuration is in AD and Exchange</a:t>
            </a:r>
            <a:endParaRPr lang="en-US" sz="2400" dirty="0"/>
          </a:p>
          <a:p>
            <a:r>
              <a:rPr lang="en-US" sz="2800" dirty="0" smtClean="0">
                <a:solidFill>
                  <a:schemeClr val="accent1"/>
                </a:solidFill>
              </a:rPr>
              <a:t>Executive Perspective: Lower Total Cost of Ownership</a:t>
            </a:r>
          </a:p>
          <a:p>
            <a:pPr lvl="1"/>
            <a:r>
              <a:rPr lang="en-US" sz="2400" dirty="0" smtClean="0">
                <a:solidFill>
                  <a:schemeClr val="accent1"/>
                </a:solidFill>
              </a:rPr>
              <a:t>…compared to running separate e-mail &amp; voice mail systems</a:t>
            </a:r>
          </a:p>
          <a:p>
            <a:pPr lvl="1"/>
            <a:r>
              <a:rPr lang="en-US" sz="2400" dirty="0" smtClean="0">
                <a:solidFill>
                  <a:schemeClr val="accent1"/>
                </a:solidFill>
              </a:rPr>
              <a:t>Easier for users (fewer helpdesk calls)</a:t>
            </a:r>
          </a:p>
          <a:p>
            <a:pPr lvl="1"/>
            <a:r>
              <a:rPr lang="en-US" sz="2400" dirty="0" smtClean="0">
                <a:solidFill>
                  <a:schemeClr val="accent1"/>
                </a:solidFill>
              </a:rPr>
              <a:t>Easier for administrators (can reuse knowledge and skills)</a:t>
            </a:r>
            <a:endParaRPr lang="en-US" sz="2000" dirty="0"/>
          </a:p>
        </p:txBody>
      </p:sp>
    </p:spTree>
    <p:extLst>
      <p:ext uri="{BB962C8B-B14F-4D97-AF65-F5344CB8AC3E}">
        <p14:creationId xmlns:p14="http://schemas.microsoft.com/office/powerpoint/2010/main" xmlns="" val="26081882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Exchange UM: Feature Groups</a:t>
            </a:r>
            <a:endParaRPr lang="en-US" dirty="0"/>
          </a:p>
        </p:txBody>
      </p:sp>
      <p:sp>
        <p:nvSpPr>
          <p:cNvPr id="3" name="Text Placeholder 2"/>
          <p:cNvSpPr>
            <a:spLocks noGrp="1"/>
          </p:cNvSpPr>
          <p:nvPr>
            <p:ph type="body" sz="quarter" idx="10"/>
          </p:nvPr>
        </p:nvSpPr>
        <p:spPr/>
        <p:txBody>
          <a:bodyPr/>
          <a:lstStyle/>
          <a:p>
            <a:r>
              <a:rPr lang="en-US" dirty="0" smtClean="0"/>
              <a:t>Voice Mail (for all callers)</a:t>
            </a:r>
          </a:p>
          <a:p>
            <a:pPr lvl="1"/>
            <a:r>
              <a:rPr lang="en-US" dirty="0" smtClean="0"/>
              <a:t>“</a:t>
            </a:r>
            <a:r>
              <a:rPr lang="en-US" i="1" dirty="0" smtClean="0"/>
              <a:t>You’ve reached Michael Wilson’s mailbox. I’m sorry that I missed your call. Please leave a message.</a:t>
            </a:r>
            <a:r>
              <a:rPr lang="en-US" dirty="0" smtClean="0"/>
              <a:t>”</a:t>
            </a:r>
          </a:p>
          <a:p>
            <a:r>
              <a:rPr lang="en-US" dirty="0" smtClean="0"/>
              <a:t>Outlook Voice Access (for UM-enabled users)</a:t>
            </a:r>
          </a:p>
          <a:p>
            <a:pPr lvl="1"/>
            <a:r>
              <a:rPr lang="en-US" dirty="0" smtClean="0"/>
              <a:t>“</a:t>
            </a:r>
            <a:r>
              <a:rPr lang="en-US" cap="small" dirty="0" smtClean="0"/>
              <a:t>You have two new voice mails and sixteen new e-mails. You have a meeting in progress…</a:t>
            </a:r>
            <a:r>
              <a:rPr lang="en-US" dirty="0" smtClean="0"/>
              <a:t>”</a:t>
            </a:r>
          </a:p>
          <a:p>
            <a:r>
              <a:rPr lang="en-US" dirty="0" smtClean="0"/>
              <a:t>Automated Attendant (for all callers)</a:t>
            </a:r>
          </a:p>
          <a:p>
            <a:pPr lvl="1"/>
            <a:r>
              <a:rPr lang="en-US" dirty="0" smtClean="0"/>
              <a:t>“</a:t>
            </a:r>
            <a:r>
              <a:rPr lang="en-US" cap="small" dirty="0" smtClean="0"/>
              <a:t>Thank you for calling </a:t>
            </a:r>
            <a:r>
              <a:rPr lang="en-US" cap="small" dirty="0" err="1" smtClean="0"/>
              <a:t>Contoso</a:t>
            </a:r>
            <a:r>
              <a:rPr lang="en-US" cap="small" dirty="0" smtClean="0"/>
              <a:t>. If you know the name of the person you want to reach, say it now. To speak to an operator, say ‘Operator’…</a:t>
            </a:r>
            <a:r>
              <a:rPr lang="en-US" dirty="0" smtClean="0"/>
              <a:t>”</a:t>
            </a:r>
            <a:endParaRPr lang="en-US" dirty="0"/>
          </a:p>
        </p:txBody>
      </p:sp>
    </p:spTree>
    <p:extLst>
      <p:ext uri="{BB962C8B-B14F-4D97-AF65-F5344CB8AC3E}">
        <p14:creationId xmlns:p14="http://schemas.microsoft.com/office/powerpoint/2010/main" xmlns="" val="35414726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xmlns="" val="2834184068"/>
              </p:ext>
            </p:extLst>
          </p:nvPr>
        </p:nvGraphicFramePr>
        <p:xfrm>
          <a:off x="341773" y="1661444"/>
          <a:ext cx="8461197" cy="4320611"/>
        </p:xfrm>
        <a:graphic>
          <a:graphicData uri="http://schemas.openxmlformats.org/presentationml/2006/ole">
            <p:oleObj spid="_x0000_s1107" name="Visio" r:id="rId4" imgW="9305972" imgH="4749260" progId="">
              <p:embed/>
            </p:oleObj>
          </a:graphicData>
        </a:graphic>
      </p:graphicFrame>
      <p:sp>
        <p:nvSpPr>
          <p:cNvPr id="2" name="Title 1"/>
          <p:cNvSpPr>
            <a:spLocks noGrp="1"/>
          </p:cNvSpPr>
          <p:nvPr>
            <p:ph type="title"/>
          </p:nvPr>
        </p:nvSpPr>
        <p:spPr>
          <a:xfrm>
            <a:off x="380999" y="230188"/>
            <a:ext cx="8574993" cy="1329595"/>
          </a:xfrm>
        </p:spPr>
        <p:txBody>
          <a:bodyPr/>
          <a:lstStyle/>
          <a:p>
            <a:r>
              <a:rPr lang="en-US" dirty="0" smtClean="0"/>
              <a:t>Exchange UM: Environment</a:t>
            </a:r>
            <a:br>
              <a:rPr lang="en-US" dirty="0" smtClean="0"/>
            </a:br>
            <a:endParaRPr lang="en-US" dirty="0">
              <a:solidFill>
                <a:schemeClr val="tx2"/>
              </a:solidFill>
            </a:endParaRPr>
          </a:p>
        </p:txBody>
      </p:sp>
      <p:sp>
        <p:nvSpPr>
          <p:cNvPr id="3" name="Text Placeholder 2"/>
          <p:cNvSpPr>
            <a:spLocks noGrp="1"/>
          </p:cNvSpPr>
          <p:nvPr>
            <p:ph idx="1"/>
          </p:nvPr>
        </p:nvSpPr>
        <p:spPr>
          <a:xfrm>
            <a:off x="355362" y="1028313"/>
            <a:ext cx="8382000" cy="631811"/>
          </a:xfrm>
        </p:spPr>
        <p:txBody>
          <a:bodyPr/>
          <a:lstStyle/>
          <a:p>
            <a:r>
              <a:rPr lang="en-US" dirty="0" smtClean="0"/>
              <a:t>UM connects phone users to Exchange and AD</a:t>
            </a:r>
          </a:p>
        </p:txBody>
      </p:sp>
      <p:sp>
        <p:nvSpPr>
          <p:cNvPr id="20" name="Curved Up Arrow 19"/>
          <p:cNvSpPr/>
          <p:nvPr/>
        </p:nvSpPr>
        <p:spPr bwMode="auto">
          <a:xfrm rot="20915731">
            <a:off x="1717705" y="2452643"/>
            <a:ext cx="1956988" cy="435837"/>
          </a:xfrm>
          <a:prstGeom prst="curvedUpArrow">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228600" indent="-228600" algn="ctr" defTabSz="914099" fontAlgn="base">
              <a:spcBef>
                <a:spcPct val="0"/>
              </a:spcBef>
              <a:spcAft>
                <a:spcPct val="0"/>
              </a:spcAft>
              <a:buAutoNum type="arabicPeriod"/>
            </a:pPr>
            <a:r>
              <a:rPr lang="en-US" sz="1200" dirty="0" smtClean="0">
                <a:solidFill>
                  <a:schemeClr val="accent6">
                    <a:lumMod val="50000"/>
                  </a:schemeClr>
                </a:solidFill>
                <a:latin typeface="Calibri" pitchFamily="34" charset="0"/>
              </a:rPr>
              <a:t>Call to UM user</a:t>
            </a:r>
          </a:p>
        </p:txBody>
      </p:sp>
      <p:grpSp>
        <p:nvGrpSpPr>
          <p:cNvPr id="7" name="Group 6"/>
          <p:cNvGrpSpPr/>
          <p:nvPr/>
        </p:nvGrpSpPr>
        <p:grpSpPr>
          <a:xfrm>
            <a:off x="3406140" y="2589582"/>
            <a:ext cx="1767840" cy="949742"/>
            <a:chOff x="3406140" y="2589582"/>
            <a:chExt cx="1767840" cy="949742"/>
          </a:xfrm>
        </p:grpSpPr>
        <p:sp>
          <p:nvSpPr>
            <p:cNvPr id="6" name="Curved Up Arrow 5"/>
            <p:cNvSpPr/>
            <p:nvPr/>
          </p:nvSpPr>
          <p:spPr bwMode="auto">
            <a:xfrm rot="1415889">
              <a:off x="3496802" y="2589582"/>
              <a:ext cx="1287129" cy="428290"/>
            </a:xfrm>
            <a:prstGeom prst="curvedUpArrow">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228600" indent="-228600" algn="ctr" defTabSz="914099" fontAlgn="base">
                <a:spcBef>
                  <a:spcPct val="0"/>
                </a:spcBef>
                <a:spcAft>
                  <a:spcPct val="0"/>
                </a:spcAft>
                <a:buAutoNum type="arabicPeriod"/>
              </a:pPr>
              <a:endParaRPr lang="en-US" sz="1200" dirty="0" smtClean="0">
                <a:solidFill>
                  <a:schemeClr val="accent6">
                    <a:lumMod val="50000"/>
                  </a:schemeClr>
                </a:solidFill>
                <a:latin typeface="Calibri" pitchFamily="34" charset="0"/>
              </a:endParaRPr>
            </a:p>
          </p:txBody>
        </p:sp>
        <p:sp>
          <p:nvSpPr>
            <p:cNvPr id="5" name="TextBox 4"/>
            <p:cNvSpPr txBox="1"/>
            <p:nvPr/>
          </p:nvSpPr>
          <p:spPr>
            <a:xfrm>
              <a:off x="3406140" y="3077659"/>
              <a:ext cx="1767840" cy="461665"/>
            </a:xfrm>
            <a:prstGeom prst="rect">
              <a:avLst/>
            </a:prstGeom>
            <a:solidFill>
              <a:schemeClr val="tx1"/>
            </a:solidFill>
          </p:spPr>
          <p:txBody>
            <a:bodyPr wrap="square" rtlCol="0">
              <a:spAutoFit/>
            </a:bodyPr>
            <a:lstStyle/>
            <a:p>
              <a:r>
                <a:rPr lang="en-US" sz="1200" dirty="0" smtClean="0">
                  <a:solidFill>
                    <a:schemeClr val="accent6">
                      <a:lumMod val="50000"/>
                    </a:schemeClr>
                  </a:solidFill>
                </a:rPr>
                <a:t>2. Not answered:</a:t>
              </a:r>
            </a:p>
            <a:p>
              <a:r>
                <a:rPr lang="en-US" sz="1200" dirty="0" smtClean="0">
                  <a:solidFill>
                    <a:schemeClr val="accent6">
                      <a:lumMod val="50000"/>
                    </a:schemeClr>
                  </a:solidFill>
                </a:rPr>
                <a:t>forwarded to hunt group </a:t>
              </a:r>
              <a:endParaRPr lang="en-US" dirty="0">
                <a:solidFill>
                  <a:schemeClr val="accent6">
                    <a:lumMod val="50000"/>
                  </a:schemeClr>
                </a:solidFill>
              </a:endParaRPr>
            </a:p>
          </p:txBody>
        </p:sp>
      </p:grpSp>
      <p:grpSp>
        <p:nvGrpSpPr>
          <p:cNvPr id="8" name="Group 7"/>
          <p:cNvGrpSpPr/>
          <p:nvPr/>
        </p:nvGrpSpPr>
        <p:grpSpPr>
          <a:xfrm>
            <a:off x="4847485" y="2783244"/>
            <a:ext cx="1972415" cy="986912"/>
            <a:chOff x="4847485" y="2783244"/>
            <a:chExt cx="1972415" cy="986912"/>
          </a:xfrm>
        </p:grpSpPr>
        <p:sp>
          <p:nvSpPr>
            <p:cNvPr id="14" name="Curved Up Arrow 13"/>
            <p:cNvSpPr/>
            <p:nvPr/>
          </p:nvSpPr>
          <p:spPr bwMode="auto">
            <a:xfrm rot="20801370">
              <a:off x="4847485" y="2783244"/>
              <a:ext cx="1591706" cy="511247"/>
            </a:xfrm>
            <a:prstGeom prst="curvedUpArrow">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228600" indent="-228600" algn="ctr" defTabSz="914099" fontAlgn="base">
                <a:spcBef>
                  <a:spcPct val="0"/>
                </a:spcBef>
                <a:spcAft>
                  <a:spcPct val="0"/>
                </a:spcAft>
                <a:buAutoNum type="arabicPeriod"/>
              </a:pPr>
              <a:endParaRPr lang="en-US" sz="1200" dirty="0" smtClean="0">
                <a:solidFill>
                  <a:schemeClr val="accent6">
                    <a:lumMod val="50000"/>
                  </a:schemeClr>
                </a:solidFill>
                <a:latin typeface="Calibri" pitchFamily="34" charset="0"/>
              </a:endParaRPr>
            </a:p>
          </p:txBody>
        </p:sp>
        <p:sp>
          <p:nvSpPr>
            <p:cNvPr id="15" name="TextBox 14"/>
            <p:cNvSpPr txBox="1"/>
            <p:nvPr/>
          </p:nvSpPr>
          <p:spPr>
            <a:xfrm>
              <a:off x="5052060" y="3308491"/>
              <a:ext cx="1767840" cy="461665"/>
            </a:xfrm>
            <a:prstGeom prst="rect">
              <a:avLst/>
            </a:prstGeom>
            <a:solidFill>
              <a:schemeClr val="tx1"/>
            </a:solidFill>
          </p:spPr>
          <p:txBody>
            <a:bodyPr wrap="square" rtlCol="0">
              <a:spAutoFit/>
            </a:bodyPr>
            <a:lstStyle/>
            <a:p>
              <a:r>
                <a:rPr lang="en-US" sz="1200" dirty="0" smtClean="0">
                  <a:solidFill>
                    <a:schemeClr val="accent6">
                      <a:lumMod val="50000"/>
                    </a:schemeClr>
                  </a:solidFill>
                </a:rPr>
                <a:t>3. Gateway sends INVITE to Exchange UM </a:t>
              </a:r>
              <a:endParaRPr lang="en-US" dirty="0">
                <a:solidFill>
                  <a:schemeClr val="accent6">
                    <a:lumMod val="50000"/>
                  </a:schemeClr>
                </a:solidFill>
              </a:endParaRPr>
            </a:p>
          </p:txBody>
        </p:sp>
      </p:grpSp>
      <p:grpSp>
        <p:nvGrpSpPr>
          <p:cNvPr id="16" name="Group 15"/>
          <p:cNvGrpSpPr/>
          <p:nvPr/>
        </p:nvGrpSpPr>
        <p:grpSpPr>
          <a:xfrm>
            <a:off x="6315861" y="2854113"/>
            <a:ext cx="1639419" cy="1099331"/>
            <a:chOff x="6315861" y="2854113"/>
            <a:chExt cx="1639419" cy="1099331"/>
          </a:xfrm>
        </p:grpSpPr>
        <p:sp>
          <p:nvSpPr>
            <p:cNvPr id="18" name="Curved Up Arrow 17"/>
            <p:cNvSpPr/>
            <p:nvPr/>
          </p:nvSpPr>
          <p:spPr bwMode="auto">
            <a:xfrm rot="21535394">
              <a:off x="6321473" y="2854113"/>
              <a:ext cx="1358036" cy="609997"/>
            </a:xfrm>
            <a:prstGeom prst="curvedUpArrow">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228600" indent="-228600" algn="ctr" defTabSz="914099" fontAlgn="base">
                <a:spcBef>
                  <a:spcPct val="0"/>
                </a:spcBef>
                <a:spcAft>
                  <a:spcPct val="0"/>
                </a:spcAft>
                <a:buAutoNum type="arabicPeriod"/>
              </a:pPr>
              <a:endParaRPr lang="en-US" sz="1200" dirty="0" smtClean="0">
                <a:solidFill>
                  <a:schemeClr val="accent6">
                    <a:lumMod val="50000"/>
                  </a:schemeClr>
                </a:solidFill>
                <a:latin typeface="Calibri" pitchFamily="34" charset="0"/>
              </a:endParaRPr>
            </a:p>
          </p:txBody>
        </p:sp>
        <p:sp>
          <p:nvSpPr>
            <p:cNvPr id="19" name="TextBox 18"/>
            <p:cNvSpPr txBox="1"/>
            <p:nvPr/>
          </p:nvSpPr>
          <p:spPr>
            <a:xfrm>
              <a:off x="6315861" y="3491779"/>
              <a:ext cx="1639419" cy="461665"/>
            </a:xfrm>
            <a:prstGeom prst="rect">
              <a:avLst/>
            </a:prstGeom>
            <a:solidFill>
              <a:schemeClr val="tx1"/>
            </a:solidFill>
          </p:spPr>
          <p:txBody>
            <a:bodyPr wrap="square" rtlCol="0">
              <a:spAutoFit/>
            </a:bodyPr>
            <a:lstStyle/>
            <a:p>
              <a:r>
                <a:rPr lang="en-US" sz="1200" dirty="0" smtClean="0">
                  <a:solidFill>
                    <a:schemeClr val="accent6">
                      <a:lumMod val="50000"/>
                    </a:schemeClr>
                  </a:solidFill>
                </a:rPr>
                <a:t>4. UM looks up called, calling numbers  (AD)</a:t>
              </a:r>
              <a:endParaRPr lang="en-US" dirty="0">
                <a:solidFill>
                  <a:schemeClr val="accent6">
                    <a:lumMod val="50000"/>
                  </a:schemeClr>
                </a:solidFill>
              </a:endParaRPr>
            </a:p>
          </p:txBody>
        </p:sp>
      </p:grpSp>
      <p:grpSp>
        <p:nvGrpSpPr>
          <p:cNvPr id="24" name="Group 23"/>
          <p:cNvGrpSpPr/>
          <p:nvPr/>
        </p:nvGrpSpPr>
        <p:grpSpPr>
          <a:xfrm>
            <a:off x="4686224" y="2771999"/>
            <a:ext cx="1920316" cy="1037552"/>
            <a:chOff x="4686224" y="2771999"/>
            <a:chExt cx="1920316" cy="1037552"/>
          </a:xfrm>
        </p:grpSpPr>
        <p:sp>
          <p:nvSpPr>
            <p:cNvPr id="22" name="Curved Up Arrow 21"/>
            <p:cNvSpPr/>
            <p:nvPr/>
          </p:nvSpPr>
          <p:spPr bwMode="auto">
            <a:xfrm rot="20835065" flipH="1">
              <a:off x="4686224" y="2771999"/>
              <a:ext cx="1728599" cy="609997"/>
            </a:xfrm>
            <a:prstGeom prst="curvedUpArrow">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228600" indent="-228600" algn="ctr" defTabSz="914099" fontAlgn="base">
                <a:spcBef>
                  <a:spcPct val="0"/>
                </a:spcBef>
                <a:spcAft>
                  <a:spcPct val="0"/>
                </a:spcAft>
                <a:buAutoNum type="arabicPeriod"/>
              </a:pPr>
              <a:endParaRPr lang="en-US" sz="1200" dirty="0" smtClean="0">
                <a:solidFill>
                  <a:schemeClr val="accent6">
                    <a:lumMod val="50000"/>
                  </a:schemeClr>
                </a:solidFill>
                <a:latin typeface="Calibri" pitchFamily="34" charset="0"/>
              </a:endParaRPr>
            </a:p>
          </p:txBody>
        </p:sp>
        <p:sp>
          <p:nvSpPr>
            <p:cNvPr id="23" name="TextBox 22"/>
            <p:cNvSpPr txBox="1"/>
            <p:nvPr/>
          </p:nvSpPr>
          <p:spPr>
            <a:xfrm>
              <a:off x="4837245" y="3347886"/>
              <a:ext cx="1769295" cy="461665"/>
            </a:xfrm>
            <a:prstGeom prst="rect">
              <a:avLst/>
            </a:prstGeom>
            <a:solidFill>
              <a:schemeClr val="tx1"/>
            </a:solidFill>
          </p:spPr>
          <p:txBody>
            <a:bodyPr wrap="square" rtlCol="0">
              <a:spAutoFit/>
            </a:bodyPr>
            <a:lstStyle/>
            <a:p>
              <a:r>
                <a:rPr lang="en-US" sz="1200" dirty="0" smtClean="0">
                  <a:solidFill>
                    <a:schemeClr val="accent6">
                      <a:lumMod val="50000"/>
                    </a:schemeClr>
                  </a:solidFill>
                </a:rPr>
                <a:t>5. UM answers call, establishes audio media</a:t>
              </a:r>
              <a:endParaRPr lang="en-US" dirty="0">
                <a:solidFill>
                  <a:schemeClr val="accent6">
                    <a:lumMod val="50000"/>
                  </a:schemeClr>
                </a:solidFill>
              </a:endParaRPr>
            </a:p>
          </p:txBody>
        </p:sp>
      </p:grpSp>
      <p:grpSp>
        <p:nvGrpSpPr>
          <p:cNvPr id="28" name="Group 27"/>
          <p:cNvGrpSpPr/>
          <p:nvPr/>
        </p:nvGrpSpPr>
        <p:grpSpPr>
          <a:xfrm>
            <a:off x="5812064" y="3018905"/>
            <a:ext cx="2265136" cy="1212916"/>
            <a:chOff x="5812064" y="3018905"/>
            <a:chExt cx="2265136" cy="1212916"/>
          </a:xfrm>
        </p:grpSpPr>
        <p:sp>
          <p:nvSpPr>
            <p:cNvPr id="26" name="Curved Up Arrow 25"/>
            <p:cNvSpPr/>
            <p:nvPr/>
          </p:nvSpPr>
          <p:spPr bwMode="auto">
            <a:xfrm rot="2098153">
              <a:off x="5984695" y="3018905"/>
              <a:ext cx="1666327" cy="646395"/>
            </a:xfrm>
            <a:prstGeom prst="curvedUpArrow">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228600" indent="-228600" algn="ctr" defTabSz="914099" fontAlgn="base">
                <a:spcBef>
                  <a:spcPct val="0"/>
                </a:spcBef>
                <a:spcAft>
                  <a:spcPct val="0"/>
                </a:spcAft>
                <a:buAutoNum type="arabicPeriod"/>
              </a:pPr>
              <a:endParaRPr lang="en-US" sz="1200" dirty="0" smtClean="0">
                <a:solidFill>
                  <a:schemeClr val="accent6">
                    <a:lumMod val="50000"/>
                  </a:schemeClr>
                </a:solidFill>
                <a:latin typeface="Calibri" pitchFamily="34" charset="0"/>
              </a:endParaRPr>
            </a:p>
          </p:txBody>
        </p:sp>
        <p:sp>
          <p:nvSpPr>
            <p:cNvPr id="27" name="TextBox 26"/>
            <p:cNvSpPr txBox="1"/>
            <p:nvPr/>
          </p:nvSpPr>
          <p:spPr>
            <a:xfrm>
              <a:off x="5812064" y="3770156"/>
              <a:ext cx="2265136" cy="461665"/>
            </a:xfrm>
            <a:prstGeom prst="rect">
              <a:avLst/>
            </a:prstGeom>
            <a:solidFill>
              <a:schemeClr val="tx1"/>
            </a:solidFill>
          </p:spPr>
          <p:txBody>
            <a:bodyPr wrap="square" rtlCol="0">
              <a:spAutoFit/>
            </a:bodyPr>
            <a:lstStyle/>
            <a:p>
              <a:r>
                <a:rPr lang="en-US" sz="1200" dirty="0" smtClean="0">
                  <a:solidFill>
                    <a:schemeClr val="accent6">
                      <a:lumMod val="50000"/>
                    </a:schemeClr>
                  </a:solidFill>
                </a:rPr>
                <a:t>6. UM fetches the user’s greeting from their mailbox</a:t>
              </a:r>
              <a:endParaRPr lang="en-US" dirty="0">
                <a:solidFill>
                  <a:schemeClr val="accent6">
                    <a:lumMod val="50000"/>
                  </a:schemeClr>
                </a:solidFill>
              </a:endParaRPr>
            </a:p>
          </p:txBody>
        </p:sp>
      </p:grpSp>
      <p:grpSp>
        <p:nvGrpSpPr>
          <p:cNvPr id="32" name="Group 31"/>
          <p:cNvGrpSpPr/>
          <p:nvPr/>
        </p:nvGrpSpPr>
        <p:grpSpPr>
          <a:xfrm>
            <a:off x="4742765" y="2771999"/>
            <a:ext cx="1920316" cy="1037552"/>
            <a:chOff x="4742765" y="2771999"/>
            <a:chExt cx="1920316" cy="1037552"/>
          </a:xfrm>
        </p:grpSpPr>
        <p:sp>
          <p:nvSpPr>
            <p:cNvPr id="30" name="Curved Up Arrow 29"/>
            <p:cNvSpPr/>
            <p:nvPr/>
          </p:nvSpPr>
          <p:spPr bwMode="auto">
            <a:xfrm rot="20835065" flipH="1">
              <a:off x="4742765" y="2771999"/>
              <a:ext cx="1728599" cy="609997"/>
            </a:xfrm>
            <a:prstGeom prst="curvedUpArrow">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228600" indent="-228600" algn="ctr" defTabSz="914099" fontAlgn="base">
                <a:spcBef>
                  <a:spcPct val="0"/>
                </a:spcBef>
                <a:spcAft>
                  <a:spcPct val="0"/>
                </a:spcAft>
                <a:buAutoNum type="arabicPeriod"/>
              </a:pPr>
              <a:endParaRPr lang="en-US" sz="1200" dirty="0" smtClean="0">
                <a:solidFill>
                  <a:schemeClr val="accent6">
                    <a:lumMod val="50000"/>
                  </a:schemeClr>
                </a:solidFill>
                <a:latin typeface="Calibri" pitchFamily="34" charset="0"/>
              </a:endParaRPr>
            </a:p>
          </p:txBody>
        </p:sp>
        <p:sp>
          <p:nvSpPr>
            <p:cNvPr id="31" name="TextBox 30"/>
            <p:cNvSpPr txBox="1"/>
            <p:nvPr/>
          </p:nvSpPr>
          <p:spPr>
            <a:xfrm>
              <a:off x="4893786" y="3347886"/>
              <a:ext cx="1769295" cy="461665"/>
            </a:xfrm>
            <a:prstGeom prst="rect">
              <a:avLst/>
            </a:prstGeom>
            <a:solidFill>
              <a:schemeClr val="tx1"/>
            </a:solidFill>
          </p:spPr>
          <p:txBody>
            <a:bodyPr wrap="square" rtlCol="0">
              <a:spAutoFit/>
            </a:bodyPr>
            <a:lstStyle/>
            <a:p>
              <a:r>
                <a:rPr lang="en-US" sz="1200" dirty="0" smtClean="0">
                  <a:solidFill>
                    <a:schemeClr val="accent6">
                      <a:lumMod val="50000"/>
                    </a:schemeClr>
                  </a:solidFill>
                </a:rPr>
                <a:t>7. UM plays greeting and prompt, starts recording</a:t>
              </a:r>
              <a:endParaRPr lang="en-US" dirty="0">
                <a:solidFill>
                  <a:schemeClr val="accent6">
                    <a:lumMod val="50000"/>
                  </a:schemeClr>
                </a:solidFill>
              </a:endParaRPr>
            </a:p>
          </p:txBody>
        </p:sp>
      </p:grpSp>
      <p:grpSp>
        <p:nvGrpSpPr>
          <p:cNvPr id="36" name="Group 35"/>
          <p:cNvGrpSpPr/>
          <p:nvPr/>
        </p:nvGrpSpPr>
        <p:grpSpPr>
          <a:xfrm>
            <a:off x="4696767" y="2841406"/>
            <a:ext cx="2275534" cy="1081150"/>
            <a:chOff x="4999885" y="2935644"/>
            <a:chExt cx="1972415" cy="986912"/>
          </a:xfrm>
        </p:grpSpPr>
        <p:sp>
          <p:nvSpPr>
            <p:cNvPr id="34" name="Curved Up Arrow 33"/>
            <p:cNvSpPr/>
            <p:nvPr/>
          </p:nvSpPr>
          <p:spPr bwMode="auto">
            <a:xfrm rot="20801370">
              <a:off x="4999885" y="2935644"/>
              <a:ext cx="1591706" cy="511247"/>
            </a:xfrm>
            <a:prstGeom prst="curvedUpArrow">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228600" indent="-228600" algn="ctr" defTabSz="914099" fontAlgn="base">
                <a:spcBef>
                  <a:spcPct val="0"/>
                </a:spcBef>
                <a:spcAft>
                  <a:spcPct val="0"/>
                </a:spcAft>
                <a:buAutoNum type="arabicPeriod"/>
              </a:pPr>
              <a:endParaRPr lang="en-US" sz="1200" dirty="0" smtClean="0">
                <a:solidFill>
                  <a:schemeClr val="accent6">
                    <a:lumMod val="50000"/>
                  </a:schemeClr>
                </a:solidFill>
                <a:latin typeface="Calibri" pitchFamily="34" charset="0"/>
              </a:endParaRPr>
            </a:p>
          </p:txBody>
        </p:sp>
        <p:sp>
          <p:nvSpPr>
            <p:cNvPr id="35" name="TextBox 34"/>
            <p:cNvSpPr txBox="1"/>
            <p:nvPr/>
          </p:nvSpPr>
          <p:spPr>
            <a:xfrm>
              <a:off x="5204460" y="3460891"/>
              <a:ext cx="1767840" cy="461665"/>
            </a:xfrm>
            <a:prstGeom prst="rect">
              <a:avLst/>
            </a:prstGeom>
            <a:solidFill>
              <a:schemeClr val="tx1"/>
            </a:solidFill>
          </p:spPr>
          <p:txBody>
            <a:bodyPr wrap="square" rtlCol="0">
              <a:spAutoFit/>
            </a:bodyPr>
            <a:lstStyle/>
            <a:p>
              <a:r>
                <a:rPr lang="en-US" sz="1200" dirty="0" smtClean="0">
                  <a:solidFill>
                    <a:schemeClr val="accent6">
                      <a:lumMod val="50000"/>
                    </a:schemeClr>
                  </a:solidFill>
                </a:rPr>
                <a:t>8. UM records caller’s message (via gateway)</a:t>
              </a:r>
              <a:endParaRPr lang="en-US" dirty="0">
                <a:solidFill>
                  <a:schemeClr val="accent6">
                    <a:lumMod val="50000"/>
                  </a:schemeClr>
                </a:solidFill>
              </a:endParaRPr>
            </a:p>
          </p:txBody>
        </p:sp>
      </p:grpSp>
      <p:grpSp>
        <p:nvGrpSpPr>
          <p:cNvPr id="44" name="Group 43"/>
          <p:cNvGrpSpPr/>
          <p:nvPr/>
        </p:nvGrpSpPr>
        <p:grpSpPr>
          <a:xfrm>
            <a:off x="6327819" y="2384274"/>
            <a:ext cx="1901781" cy="1198829"/>
            <a:chOff x="6327819" y="2384274"/>
            <a:chExt cx="1901781" cy="1198829"/>
          </a:xfrm>
        </p:grpSpPr>
        <p:sp>
          <p:nvSpPr>
            <p:cNvPr id="38" name="Curved Up Arrow 37"/>
            <p:cNvSpPr/>
            <p:nvPr/>
          </p:nvSpPr>
          <p:spPr bwMode="auto">
            <a:xfrm rot="19759276">
              <a:off x="6327819" y="2384274"/>
              <a:ext cx="787650" cy="700774"/>
            </a:xfrm>
            <a:prstGeom prst="curvedUpArrow">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228600" indent="-228600" algn="ctr" defTabSz="914099" fontAlgn="base">
                <a:spcBef>
                  <a:spcPct val="0"/>
                </a:spcBef>
                <a:spcAft>
                  <a:spcPct val="0"/>
                </a:spcAft>
                <a:buAutoNum type="arabicPeriod"/>
              </a:pPr>
              <a:endParaRPr lang="en-US" sz="1200" dirty="0" smtClean="0">
                <a:solidFill>
                  <a:schemeClr val="accent6">
                    <a:lumMod val="50000"/>
                  </a:schemeClr>
                </a:solidFill>
                <a:latin typeface="Calibri" pitchFamily="34" charset="0"/>
              </a:endParaRPr>
            </a:p>
          </p:txBody>
        </p:sp>
        <p:sp>
          <p:nvSpPr>
            <p:cNvPr id="39" name="TextBox 38"/>
            <p:cNvSpPr txBox="1"/>
            <p:nvPr/>
          </p:nvSpPr>
          <p:spPr>
            <a:xfrm>
              <a:off x="6428500" y="3121438"/>
              <a:ext cx="1801100" cy="461665"/>
            </a:xfrm>
            <a:prstGeom prst="rect">
              <a:avLst/>
            </a:prstGeom>
            <a:solidFill>
              <a:schemeClr val="tx1"/>
            </a:solidFill>
          </p:spPr>
          <p:txBody>
            <a:bodyPr wrap="square" rtlCol="0">
              <a:spAutoFit/>
            </a:bodyPr>
            <a:lstStyle/>
            <a:p>
              <a:r>
                <a:rPr lang="en-US" sz="1200" dirty="0">
                  <a:solidFill>
                    <a:schemeClr val="accent6">
                      <a:lumMod val="50000"/>
                    </a:schemeClr>
                  </a:solidFill>
                </a:rPr>
                <a:t>9</a:t>
              </a:r>
              <a:r>
                <a:rPr lang="en-US" sz="1200" dirty="0" smtClean="0">
                  <a:solidFill>
                    <a:schemeClr val="accent6">
                      <a:lumMod val="50000"/>
                    </a:schemeClr>
                  </a:solidFill>
                </a:rPr>
                <a:t>. UM builds voice message from recording</a:t>
              </a:r>
              <a:endParaRPr lang="en-US" dirty="0">
                <a:solidFill>
                  <a:schemeClr val="accent6">
                    <a:lumMod val="50000"/>
                  </a:schemeClr>
                </a:solidFill>
              </a:endParaRPr>
            </a:p>
          </p:txBody>
        </p:sp>
      </p:grpSp>
      <p:grpSp>
        <p:nvGrpSpPr>
          <p:cNvPr id="43" name="Group 42"/>
          <p:cNvGrpSpPr/>
          <p:nvPr/>
        </p:nvGrpSpPr>
        <p:grpSpPr>
          <a:xfrm>
            <a:off x="5035309" y="2665091"/>
            <a:ext cx="1920890" cy="2148768"/>
            <a:chOff x="5035309" y="2665091"/>
            <a:chExt cx="1920890" cy="2148768"/>
          </a:xfrm>
        </p:grpSpPr>
        <p:sp>
          <p:nvSpPr>
            <p:cNvPr id="41" name="Curved Up Arrow 40"/>
            <p:cNvSpPr/>
            <p:nvPr/>
          </p:nvSpPr>
          <p:spPr bwMode="auto">
            <a:xfrm rot="3274261">
              <a:off x="5596416" y="3420828"/>
              <a:ext cx="2115520" cy="604046"/>
            </a:xfrm>
            <a:prstGeom prst="curvedUpArrow">
              <a:avLst/>
            </a:prstGeom>
            <a:solidFill>
              <a:srgbClr val="C0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228600" indent="-228600" algn="ctr" defTabSz="914099" fontAlgn="base">
                <a:spcBef>
                  <a:spcPct val="0"/>
                </a:spcBef>
                <a:spcAft>
                  <a:spcPct val="0"/>
                </a:spcAft>
                <a:buAutoNum type="arabicPeriod"/>
              </a:pPr>
              <a:endParaRPr lang="en-US" sz="1200" dirty="0" smtClean="0">
                <a:solidFill>
                  <a:schemeClr val="accent6">
                    <a:lumMod val="50000"/>
                  </a:schemeClr>
                </a:solidFill>
                <a:latin typeface="Calibri" pitchFamily="34" charset="0"/>
              </a:endParaRPr>
            </a:p>
          </p:txBody>
        </p:sp>
        <p:sp>
          <p:nvSpPr>
            <p:cNvPr id="42" name="TextBox 41"/>
            <p:cNvSpPr txBox="1"/>
            <p:nvPr/>
          </p:nvSpPr>
          <p:spPr>
            <a:xfrm>
              <a:off x="5035309" y="3982862"/>
              <a:ext cx="1627772" cy="830997"/>
            </a:xfrm>
            <a:prstGeom prst="rect">
              <a:avLst/>
            </a:prstGeom>
            <a:solidFill>
              <a:schemeClr val="tx1"/>
            </a:solidFill>
          </p:spPr>
          <p:txBody>
            <a:bodyPr wrap="square" rtlCol="0">
              <a:spAutoFit/>
            </a:bodyPr>
            <a:lstStyle/>
            <a:p>
              <a:pPr algn="r"/>
              <a:r>
                <a:rPr lang="en-US" sz="1200" dirty="0" smtClean="0">
                  <a:solidFill>
                    <a:schemeClr val="accent6">
                      <a:lumMod val="50000"/>
                    </a:schemeClr>
                  </a:solidFill>
                </a:rPr>
                <a:t>10. UM submits completed message to Hub transport for delivery to mailbox</a:t>
              </a:r>
              <a:endParaRPr lang="en-US" dirty="0">
                <a:solidFill>
                  <a:schemeClr val="accent6">
                    <a:lumMod val="50000"/>
                  </a:schemeClr>
                </a:solidFill>
              </a:endParaRPr>
            </a:p>
          </p:txBody>
        </p:sp>
      </p:grpSp>
      <p:sp>
        <p:nvSpPr>
          <p:cNvPr id="9" name="Rounded Rectangle 8"/>
          <p:cNvSpPr/>
          <p:nvPr/>
        </p:nvSpPr>
        <p:spPr bwMode="auto">
          <a:xfrm>
            <a:off x="3358013" y="1740569"/>
            <a:ext cx="1694047" cy="1611702"/>
          </a:xfrm>
          <a:prstGeom prst="roundRect">
            <a:avLst/>
          </a:prstGeom>
          <a:solidFill>
            <a:srgbClr val="FF0000">
              <a:alpha val="25000"/>
            </a:srgb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7" name="Rounded Rectangle 36"/>
          <p:cNvSpPr/>
          <p:nvPr/>
        </p:nvSpPr>
        <p:spPr bwMode="auto">
          <a:xfrm>
            <a:off x="6071938" y="1730400"/>
            <a:ext cx="810126" cy="1611702"/>
          </a:xfrm>
          <a:prstGeom prst="roundRect">
            <a:avLst/>
          </a:prstGeom>
          <a:solidFill>
            <a:srgbClr val="FF0000">
              <a:alpha val="25000"/>
            </a:srgb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40" name="Rounded Rectangle 39"/>
          <p:cNvSpPr/>
          <p:nvPr/>
        </p:nvSpPr>
        <p:spPr bwMode="auto">
          <a:xfrm>
            <a:off x="3302624" y="3416807"/>
            <a:ext cx="1694047" cy="1211339"/>
          </a:xfrm>
          <a:prstGeom prst="roundRect">
            <a:avLst/>
          </a:prstGeom>
          <a:solidFill>
            <a:srgbClr val="FF0000">
              <a:alpha val="25000"/>
            </a:srgb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45" name="Rounded Rectangle 44"/>
          <p:cNvSpPr/>
          <p:nvPr/>
        </p:nvSpPr>
        <p:spPr bwMode="auto">
          <a:xfrm>
            <a:off x="5357138" y="4072354"/>
            <a:ext cx="1694047" cy="1211339"/>
          </a:xfrm>
          <a:prstGeom prst="roundRect">
            <a:avLst/>
          </a:prstGeom>
          <a:solidFill>
            <a:srgbClr val="FF0000">
              <a:alpha val="25000"/>
            </a:srgb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xmlns="" val="33865010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ntr"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40"/>
                                        </p:tgtEl>
                                      </p:cBhvr>
                                    </p:animEffect>
                                    <p:set>
                                      <p:cBhvr>
                                        <p:cTn id="25" dur="1" fill="hold">
                                          <p:stCondLst>
                                            <p:cond delay="499"/>
                                          </p:stCondLst>
                                        </p:cTn>
                                        <p:tgtEl>
                                          <p:spTgt spid="40"/>
                                        </p:tgtEl>
                                        <p:attrNameLst>
                                          <p:attrName>style.visibility</p:attrName>
                                        </p:attrNameLst>
                                      </p:cBhvr>
                                      <p:to>
                                        <p:strVal val="hidden"/>
                                      </p:to>
                                    </p:set>
                                  </p:childTnLst>
                                </p:cTn>
                              </p:par>
                              <p:par>
                                <p:cTn id="26" presetID="10" presetClass="entr" presetSubtype="0"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45"/>
                                        </p:tgtEl>
                                      </p:cBhvr>
                                    </p:animEffect>
                                    <p:set>
                                      <p:cBhvr>
                                        <p:cTn id="33" dur="1" fill="hold">
                                          <p:stCondLst>
                                            <p:cond delay="499"/>
                                          </p:stCondLst>
                                        </p:cTn>
                                        <p:tgtEl>
                                          <p:spTgt spid="45"/>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7"/>
                                        </p:tgtEl>
                                      </p:cBhvr>
                                    </p:animEffect>
                                    <p:set>
                                      <p:cBhvr>
                                        <p:cTn id="36" dur="1" fill="hold">
                                          <p:stCondLst>
                                            <p:cond delay="499"/>
                                          </p:stCondLst>
                                        </p:cTn>
                                        <p:tgtEl>
                                          <p:spTgt spid="37"/>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20"/>
                                        </p:tgtEl>
                                        <p:attrNameLst>
                                          <p:attrName>style.visibility</p:attrName>
                                        </p:attrNameLst>
                                      </p:cBhvr>
                                      <p:to>
                                        <p:strVal val="hidden"/>
                                      </p:to>
                                    </p:set>
                                  </p:childTnLst>
                                </p:cTn>
                              </p:par>
                              <p:par>
                                <p:cTn id="45" presetID="1" presetClass="entr" presetSubtype="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nodeType="clickEffect">
                                  <p:stCondLst>
                                    <p:cond delay="0"/>
                                  </p:stCondLst>
                                  <p:childTnLst>
                                    <p:set>
                                      <p:cBhvr>
                                        <p:cTn id="50" dur="1" fill="hold">
                                          <p:stCondLst>
                                            <p:cond delay="0"/>
                                          </p:stCondLst>
                                        </p:cTn>
                                        <p:tgtEl>
                                          <p:spTgt spid="7"/>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nodeType="clickEffect">
                                  <p:stCondLst>
                                    <p:cond delay="0"/>
                                  </p:stCondLst>
                                  <p:childTnLst>
                                    <p:set>
                                      <p:cBhvr>
                                        <p:cTn id="56" dur="1" fill="hold">
                                          <p:stCondLst>
                                            <p:cond delay="0"/>
                                          </p:stCondLst>
                                        </p:cTn>
                                        <p:tgtEl>
                                          <p:spTgt spid="8"/>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16"/>
                                        </p:tgtEl>
                                        <p:attrNameLst>
                                          <p:attrName>style.visibility</p:attrName>
                                        </p:attrNameLst>
                                      </p:cBhvr>
                                      <p:to>
                                        <p:strVal val="hidden"/>
                                      </p:to>
                                    </p:set>
                                  </p:childTnLst>
                                </p:cTn>
                              </p:par>
                              <p:par>
                                <p:cTn id="63" presetID="1" presetClass="entr" presetSubtype="0" fill="hold" nodeType="withEffect">
                                  <p:stCondLst>
                                    <p:cond delay="0"/>
                                  </p:stCondLst>
                                  <p:childTnLst>
                                    <p:set>
                                      <p:cBhvr>
                                        <p:cTn id="64" dur="1" fill="hold">
                                          <p:stCondLst>
                                            <p:cond delay="0"/>
                                          </p:stCondLst>
                                        </p:cTn>
                                        <p:tgtEl>
                                          <p:spTgt spid="2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nodeType="clickEffect">
                                  <p:stCondLst>
                                    <p:cond delay="0"/>
                                  </p:stCondLst>
                                  <p:childTnLst>
                                    <p:set>
                                      <p:cBhvr>
                                        <p:cTn id="68" dur="1" fill="hold">
                                          <p:stCondLst>
                                            <p:cond delay="0"/>
                                          </p:stCondLst>
                                        </p:cTn>
                                        <p:tgtEl>
                                          <p:spTgt spid="24"/>
                                        </p:tgtEl>
                                        <p:attrNameLst>
                                          <p:attrName>style.visibility</p:attrName>
                                        </p:attrNameLst>
                                      </p:cBhvr>
                                      <p:to>
                                        <p:strVal val="hidden"/>
                                      </p:to>
                                    </p:set>
                                  </p:childTnLst>
                                </p:cTn>
                              </p:par>
                              <p:par>
                                <p:cTn id="69" presetID="1" presetClass="entr" presetSubtype="0" fill="hold" nodeType="withEffect">
                                  <p:stCondLst>
                                    <p:cond delay="0"/>
                                  </p:stCondLst>
                                  <p:childTnLst>
                                    <p:set>
                                      <p:cBhvr>
                                        <p:cTn id="70" dur="1" fill="hold">
                                          <p:stCondLst>
                                            <p:cond delay="0"/>
                                          </p:stCondLst>
                                        </p:cTn>
                                        <p:tgtEl>
                                          <p:spTgt spid="2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nodeType="clickEffect">
                                  <p:stCondLst>
                                    <p:cond delay="0"/>
                                  </p:stCondLst>
                                  <p:childTnLst>
                                    <p:set>
                                      <p:cBhvr>
                                        <p:cTn id="74" dur="1" fill="hold">
                                          <p:stCondLst>
                                            <p:cond delay="0"/>
                                          </p:stCondLst>
                                        </p:cTn>
                                        <p:tgtEl>
                                          <p:spTgt spid="28"/>
                                        </p:tgtEl>
                                        <p:attrNameLst>
                                          <p:attrName>style.visibility</p:attrName>
                                        </p:attrNameLst>
                                      </p:cBhvr>
                                      <p:to>
                                        <p:strVal val="hidden"/>
                                      </p:to>
                                    </p:set>
                                  </p:childTnLst>
                                </p:cTn>
                              </p:par>
                              <p:par>
                                <p:cTn id="75" presetID="1" presetClass="entr" presetSubtype="0" fill="hold" nodeType="withEffect">
                                  <p:stCondLst>
                                    <p:cond delay="0"/>
                                  </p:stCondLst>
                                  <p:childTnLst>
                                    <p:set>
                                      <p:cBhvr>
                                        <p:cTn id="76" dur="1" fill="hold">
                                          <p:stCondLst>
                                            <p:cond delay="0"/>
                                          </p:stCondLst>
                                        </p:cTn>
                                        <p:tgtEl>
                                          <p:spTgt spid="32"/>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xit" presetSubtype="0" fill="hold" nodeType="clickEffect">
                                  <p:stCondLst>
                                    <p:cond delay="0"/>
                                  </p:stCondLst>
                                  <p:childTnLst>
                                    <p:set>
                                      <p:cBhvr>
                                        <p:cTn id="80" dur="1" fill="hold">
                                          <p:stCondLst>
                                            <p:cond delay="0"/>
                                          </p:stCondLst>
                                        </p:cTn>
                                        <p:tgtEl>
                                          <p:spTgt spid="32"/>
                                        </p:tgtEl>
                                        <p:attrNameLst>
                                          <p:attrName>style.visibility</p:attrName>
                                        </p:attrNameLst>
                                      </p:cBhvr>
                                      <p:to>
                                        <p:strVal val="hidden"/>
                                      </p:to>
                                    </p:set>
                                  </p:childTnLst>
                                </p:cTn>
                              </p:par>
                              <p:par>
                                <p:cTn id="81" presetID="1" presetClass="entr" presetSubtype="0" fill="hold" nodeType="withEffect">
                                  <p:stCondLst>
                                    <p:cond delay="0"/>
                                  </p:stCondLst>
                                  <p:childTnLst>
                                    <p:set>
                                      <p:cBhvr>
                                        <p:cTn id="82" dur="1" fill="hold">
                                          <p:stCondLst>
                                            <p:cond delay="0"/>
                                          </p:stCondLst>
                                        </p:cTn>
                                        <p:tgtEl>
                                          <p:spTgt spid="36"/>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nodeType="clickEffect">
                                  <p:stCondLst>
                                    <p:cond delay="0"/>
                                  </p:stCondLst>
                                  <p:childTnLst>
                                    <p:set>
                                      <p:cBhvr>
                                        <p:cTn id="86" dur="1" fill="hold">
                                          <p:stCondLst>
                                            <p:cond delay="0"/>
                                          </p:stCondLst>
                                        </p:cTn>
                                        <p:tgtEl>
                                          <p:spTgt spid="36"/>
                                        </p:tgtEl>
                                        <p:attrNameLst>
                                          <p:attrName>style.visibility</p:attrName>
                                        </p:attrNameLst>
                                      </p:cBhvr>
                                      <p:to>
                                        <p:strVal val="hidden"/>
                                      </p:to>
                                    </p:set>
                                  </p:childTnLst>
                                </p:cTn>
                              </p:par>
                              <p:par>
                                <p:cTn id="87" presetID="1" presetClass="entr" presetSubtype="0" fill="hold" nodeType="withEffect">
                                  <p:stCondLst>
                                    <p:cond delay="0"/>
                                  </p:stCondLst>
                                  <p:childTnLst>
                                    <p:set>
                                      <p:cBhvr>
                                        <p:cTn id="88" dur="1" fill="hold">
                                          <p:stCondLst>
                                            <p:cond delay="0"/>
                                          </p:stCondLst>
                                        </p:cTn>
                                        <p:tgtEl>
                                          <p:spTgt spid="44"/>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xit" presetSubtype="0" fill="hold" nodeType="clickEffect">
                                  <p:stCondLst>
                                    <p:cond delay="0"/>
                                  </p:stCondLst>
                                  <p:childTnLst>
                                    <p:set>
                                      <p:cBhvr>
                                        <p:cTn id="92" dur="1" fill="hold">
                                          <p:stCondLst>
                                            <p:cond delay="0"/>
                                          </p:stCondLst>
                                        </p:cTn>
                                        <p:tgtEl>
                                          <p:spTgt spid="44"/>
                                        </p:tgtEl>
                                        <p:attrNameLst>
                                          <p:attrName>style.visibility</p:attrName>
                                        </p:attrNameLst>
                                      </p:cBhvr>
                                      <p:to>
                                        <p:strVal val="hidden"/>
                                      </p:to>
                                    </p:set>
                                  </p:childTnLst>
                                </p:cTn>
                              </p:par>
                              <p:par>
                                <p:cTn id="93" presetID="1" presetClass="entr" presetSubtype="0" fill="hold" nodeType="withEffect">
                                  <p:stCondLst>
                                    <p:cond delay="0"/>
                                  </p:stCondLst>
                                  <p:childTnLst>
                                    <p:set>
                                      <p:cBhvr>
                                        <p:cTn id="94" dur="1" fill="hold">
                                          <p:stCondLst>
                                            <p:cond delay="0"/>
                                          </p:stCondLst>
                                        </p:cTn>
                                        <p:tgtEl>
                                          <p:spTgt spid="43"/>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xit" presetSubtype="0" fill="hold" nodeType="clickEffect">
                                  <p:stCondLst>
                                    <p:cond delay="0"/>
                                  </p:stCondLst>
                                  <p:childTnLst>
                                    <p:set>
                                      <p:cBhvr>
                                        <p:cTn id="98" dur="1" fill="hold">
                                          <p:stCondLst>
                                            <p:cond delay="0"/>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9" grpId="0" animBg="1"/>
      <p:bldP spid="9" grpId="1" animBg="1"/>
      <p:bldP spid="37" grpId="0" animBg="1"/>
      <p:bldP spid="37" grpId="1" animBg="1"/>
      <p:bldP spid="40" grpId="0" animBg="1"/>
      <p:bldP spid="40" grpId="1" animBg="1"/>
      <p:bldP spid="45" grpId="0" animBg="1"/>
      <p:bldP spid="4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UM Configuration Objects</a:t>
            </a:r>
            <a:endParaRPr lang="en-US" dirty="0"/>
          </a:p>
        </p:txBody>
      </p:sp>
      <p:sp>
        <p:nvSpPr>
          <p:cNvPr id="3" name="Text Placeholder 2"/>
          <p:cNvSpPr>
            <a:spLocks noGrp="1"/>
          </p:cNvSpPr>
          <p:nvPr>
            <p:ph type="body" sz="quarter" idx="10"/>
          </p:nvPr>
        </p:nvSpPr>
        <p:spPr>
          <a:xfrm>
            <a:off x="381000" y="923872"/>
            <a:ext cx="8382000" cy="2210862"/>
          </a:xfrm>
        </p:spPr>
        <p:txBody>
          <a:bodyPr/>
          <a:lstStyle/>
          <a:p>
            <a:r>
              <a:rPr lang="en-US" dirty="0" smtClean="0"/>
              <a:t>UM Dial Plan</a:t>
            </a:r>
          </a:p>
          <a:p>
            <a:pPr lvl="1"/>
            <a:r>
              <a:rPr lang="en-US" dirty="0" smtClean="0"/>
              <a:t>Represents a set of telephony endpoints with a common naming or numbering scheme</a:t>
            </a:r>
          </a:p>
          <a:p>
            <a:r>
              <a:rPr lang="en-US" dirty="0" smtClean="0"/>
              <a:t>UM Mailbox</a:t>
            </a:r>
          </a:p>
          <a:p>
            <a:pPr lvl="1"/>
            <a:r>
              <a:rPr lang="en-US" dirty="0" smtClean="0"/>
              <a:t>Represents a UM-enabled user</a:t>
            </a:r>
          </a:p>
          <a:p>
            <a:r>
              <a:rPr lang="en-US" dirty="0" smtClean="0"/>
              <a:t>UM IP Gateway</a:t>
            </a:r>
          </a:p>
          <a:p>
            <a:pPr lvl="1"/>
            <a:r>
              <a:rPr lang="en-US" dirty="0" smtClean="0"/>
              <a:t>Represents a “SIP Peer” with a FQDN or IP address</a:t>
            </a:r>
          </a:p>
          <a:p>
            <a:pPr lvl="1"/>
            <a:r>
              <a:rPr lang="en-US" dirty="0" smtClean="0"/>
              <a:t>Can be a TDM/IP device, an IP-PBX or OCS</a:t>
            </a:r>
          </a:p>
          <a:p>
            <a:r>
              <a:rPr lang="en-US" dirty="0" smtClean="0"/>
              <a:t>UM Automated Attendant</a:t>
            </a:r>
          </a:p>
          <a:p>
            <a:pPr lvl="1"/>
            <a:r>
              <a:rPr lang="en-US" dirty="0" smtClean="0"/>
              <a:t>Custom call answering (prompts, menus etc.)</a:t>
            </a:r>
          </a:p>
          <a:p>
            <a:r>
              <a:rPr lang="en-US" dirty="0" smtClean="0"/>
              <a:t>UM Server</a:t>
            </a:r>
            <a:endParaRPr lang="en-US" dirty="0"/>
          </a:p>
        </p:txBody>
      </p:sp>
    </p:spTree>
    <p:extLst>
      <p:ext uri="{BB962C8B-B14F-4D97-AF65-F5344CB8AC3E}">
        <p14:creationId xmlns:p14="http://schemas.microsoft.com/office/powerpoint/2010/main" xmlns="" val="135956120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smtClean="0"/>
              <a:t>UM Configuration Object Associations</a:t>
            </a:r>
            <a:endParaRPr lang="en-US" sz="4400" dirty="0"/>
          </a:p>
        </p:txBody>
      </p:sp>
      <p:sp>
        <p:nvSpPr>
          <p:cNvPr id="3" name="Text Placeholder 2"/>
          <p:cNvSpPr>
            <a:spLocks noGrp="1"/>
          </p:cNvSpPr>
          <p:nvPr>
            <p:ph type="body" sz="quarter" idx="10"/>
          </p:nvPr>
        </p:nvSpPr>
        <p:spPr>
          <a:xfrm>
            <a:off x="368711" y="1109368"/>
            <a:ext cx="8382000" cy="2210862"/>
          </a:xfrm>
        </p:spPr>
        <p:txBody>
          <a:bodyPr/>
          <a:lstStyle/>
          <a:p>
            <a:r>
              <a:rPr lang="en-US" dirty="0" smtClean="0"/>
              <a:t>All UM system configuration is stored in AD</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xmlns="" val="145508414"/>
              </p:ext>
            </p:extLst>
          </p:nvPr>
        </p:nvGraphicFramePr>
        <p:xfrm>
          <a:off x="408891" y="2182762"/>
          <a:ext cx="8502670" cy="3502742"/>
        </p:xfrm>
        <a:graphic>
          <a:graphicData uri="http://schemas.openxmlformats.org/presentationml/2006/ole">
            <p:oleObj spid="_x0000_s8228" name="Visio" r:id="rId4" imgW="7249288" imgH="2985959" progId="">
              <p:embed/>
            </p:oleObj>
          </a:graphicData>
        </a:graphic>
      </p:graphicFrame>
      <p:sp>
        <p:nvSpPr>
          <p:cNvPr id="5" name="Oval Callout 4"/>
          <p:cNvSpPr/>
          <p:nvPr/>
        </p:nvSpPr>
        <p:spPr bwMode="auto">
          <a:xfrm>
            <a:off x="1772395" y="5126487"/>
            <a:ext cx="3222522" cy="1098755"/>
          </a:xfrm>
          <a:prstGeom prst="wedgeEllipseCallout">
            <a:avLst>
              <a:gd name="adj1" fmla="val -53960"/>
              <a:gd name="adj2" fmla="val -59047"/>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spcBef>
                <a:spcPct val="0"/>
              </a:spcBef>
              <a:spcAft>
                <a:spcPct val="0"/>
              </a:spcAft>
            </a:pPr>
            <a:r>
              <a:rPr lang="en-US" sz="1600" dirty="0" smtClean="0">
                <a:solidFill>
                  <a:srgbClr val="FFFFFF"/>
                </a:solidFill>
                <a:effectLst>
                  <a:outerShdw blurRad="38100" dist="38100" dir="2700000" algn="tl">
                    <a:srgbClr val="000000">
                      <a:alpha val="43137"/>
                    </a:srgbClr>
                  </a:outerShdw>
                </a:effectLst>
                <a:latin typeface="Calibri" pitchFamily="34" charset="0"/>
              </a:rPr>
              <a:t>This represents the UM-enabled user. It has an </a:t>
            </a:r>
            <a:r>
              <a:rPr lang="en-US" sz="1600" b="1" dirty="0" smtClean="0">
                <a:solidFill>
                  <a:schemeClr val="accent5"/>
                </a:solidFill>
                <a:effectLst>
                  <a:outerShdw blurRad="38100" dist="38100" dir="2700000" algn="tl">
                    <a:srgbClr val="000000">
                      <a:alpha val="43137"/>
                    </a:srgbClr>
                  </a:outerShdw>
                </a:effectLst>
                <a:latin typeface="Calibri" pitchFamily="34" charset="0"/>
              </a:rPr>
              <a:t>extension</a:t>
            </a:r>
            <a:r>
              <a:rPr lang="en-US" sz="1600" dirty="0" smtClean="0">
                <a:solidFill>
                  <a:srgbClr val="FFFFFF"/>
                </a:solidFill>
                <a:effectLst>
                  <a:outerShdw blurRad="38100" dist="38100" dir="2700000" algn="tl">
                    <a:srgbClr val="000000">
                      <a:alpha val="43137"/>
                    </a:srgbClr>
                  </a:outerShdw>
                </a:effectLst>
                <a:latin typeface="Calibri" pitchFamily="34" charset="0"/>
              </a:rPr>
              <a:t>, in an associated </a:t>
            </a:r>
            <a:r>
              <a:rPr lang="en-US" sz="1600" b="1" dirty="0" smtClean="0">
                <a:solidFill>
                  <a:schemeClr val="accent5"/>
                </a:solidFill>
                <a:effectLst>
                  <a:outerShdw blurRad="38100" dist="38100" dir="2700000" algn="tl">
                    <a:srgbClr val="000000">
                      <a:alpha val="43137"/>
                    </a:srgbClr>
                  </a:outerShdw>
                </a:effectLst>
                <a:latin typeface="Calibri" pitchFamily="34" charset="0"/>
              </a:rPr>
              <a:t>Dial Plan</a:t>
            </a:r>
          </a:p>
        </p:txBody>
      </p:sp>
      <p:sp>
        <p:nvSpPr>
          <p:cNvPr id="6" name="Oval Callout 5"/>
          <p:cNvSpPr/>
          <p:nvPr/>
        </p:nvSpPr>
        <p:spPr bwMode="auto">
          <a:xfrm>
            <a:off x="3666719" y="5038256"/>
            <a:ext cx="3679724" cy="1098755"/>
          </a:xfrm>
          <a:prstGeom prst="wedgeEllipseCallout">
            <a:avLst>
              <a:gd name="adj1" fmla="val -46012"/>
              <a:gd name="adj2" fmla="val -53596"/>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spcBef>
                <a:spcPct val="0"/>
              </a:spcBef>
              <a:spcAft>
                <a:spcPct val="0"/>
              </a:spcAft>
            </a:pPr>
            <a:r>
              <a:rPr lang="en-US" sz="1600" dirty="0" smtClean="0">
                <a:solidFill>
                  <a:srgbClr val="FFFFFF"/>
                </a:solidFill>
                <a:effectLst>
                  <a:outerShdw blurRad="38100" dist="38100" dir="2700000" algn="tl">
                    <a:srgbClr val="000000">
                      <a:alpha val="43137"/>
                    </a:srgbClr>
                  </a:outerShdw>
                </a:effectLst>
                <a:latin typeface="Calibri" pitchFamily="34" charset="0"/>
              </a:rPr>
              <a:t>This associates the UM user with their </a:t>
            </a:r>
            <a:r>
              <a:rPr lang="en-US" sz="1600" b="1" dirty="0" smtClean="0">
                <a:solidFill>
                  <a:schemeClr val="accent5"/>
                </a:solidFill>
                <a:effectLst>
                  <a:outerShdw blurRad="38100" dist="38100" dir="2700000" algn="tl">
                    <a:srgbClr val="000000">
                      <a:alpha val="43137"/>
                    </a:srgbClr>
                  </a:outerShdw>
                </a:effectLst>
                <a:latin typeface="Calibri" pitchFamily="34" charset="0"/>
              </a:rPr>
              <a:t>Dial Plan</a:t>
            </a:r>
            <a:r>
              <a:rPr lang="en-US" sz="1600" dirty="0" smtClean="0">
                <a:solidFill>
                  <a:schemeClr val="tx1"/>
                </a:solidFill>
                <a:effectLst>
                  <a:outerShdw blurRad="38100" dist="38100" dir="2700000" algn="tl">
                    <a:srgbClr val="000000">
                      <a:alpha val="43137"/>
                    </a:srgbClr>
                  </a:outerShdw>
                </a:effectLst>
                <a:latin typeface="Calibri" pitchFamily="34" charset="0"/>
              </a:rPr>
              <a:t>. Many properties can be configured here (“class of service”).</a:t>
            </a:r>
          </a:p>
        </p:txBody>
      </p:sp>
      <p:sp>
        <p:nvSpPr>
          <p:cNvPr id="7" name="Oval Callout 6"/>
          <p:cNvSpPr/>
          <p:nvPr/>
        </p:nvSpPr>
        <p:spPr bwMode="auto">
          <a:xfrm>
            <a:off x="235973" y="2894370"/>
            <a:ext cx="3679724" cy="851720"/>
          </a:xfrm>
          <a:prstGeom prst="wedgeEllipseCallout">
            <a:avLst>
              <a:gd name="adj1" fmla="val 5944"/>
              <a:gd name="adj2" fmla="val 97620"/>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spcBef>
                <a:spcPct val="0"/>
              </a:spcBef>
              <a:spcAft>
                <a:spcPct val="0"/>
              </a:spcAft>
            </a:pPr>
            <a:r>
              <a:rPr lang="en-US" sz="1600" dirty="0" smtClean="0">
                <a:solidFill>
                  <a:srgbClr val="FFFFFF"/>
                </a:solidFill>
                <a:effectLst>
                  <a:outerShdw blurRad="38100" dist="38100" dir="2700000" algn="tl">
                    <a:srgbClr val="000000">
                      <a:alpha val="43137"/>
                    </a:srgbClr>
                  </a:outerShdw>
                </a:effectLst>
                <a:latin typeface="Calibri" pitchFamily="34" charset="0"/>
              </a:rPr>
              <a:t>Users can </a:t>
            </a:r>
            <a:r>
              <a:rPr lang="en-US" sz="1600" dirty="0" smtClean="0">
                <a:solidFill>
                  <a:schemeClr val="accent5"/>
                </a:solidFill>
                <a:effectLst>
                  <a:outerShdw blurRad="38100" dist="38100" dir="2700000" algn="tl">
                    <a:srgbClr val="000000">
                      <a:alpha val="43137"/>
                    </a:srgbClr>
                  </a:outerShdw>
                </a:effectLst>
                <a:latin typeface="Calibri" pitchFamily="34" charset="0"/>
              </a:rPr>
              <a:t>have secondary extensions</a:t>
            </a:r>
            <a:r>
              <a:rPr lang="en-US" sz="1600" dirty="0" smtClean="0">
                <a:solidFill>
                  <a:srgbClr val="FFFFFF"/>
                </a:solidFill>
                <a:effectLst>
                  <a:outerShdw blurRad="38100" dist="38100" dir="2700000" algn="tl">
                    <a:srgbClr val="000000">
                      <a:alpha val="43137"/>
                    </a:srgbClr>
                  </a:outerShdw>
                </a:effectLst>
                <a:latin typeface="Calibri" pitchFamily="34" charset="0"/>
              </a:rPr>
              <a:t>, and these can be in different Dial Plans</a:t>
            </a:r>
            <a:r>
              <a:rPr lang="en-US" sz="1600" dirty="0" smtClean="0">
                <a:solidFill>
                  <a:schemeClr val="tx1"/>
                </a:solidFill>
                <a:effectLst>
                  <a:outerShdw blurRad="38100" dist="38100" dir="2700000" algn="tl">
                    <a:srgbClr val="000000">
                      <a:alpha val="43137"/>
                    </a:srgbClr>
                  </a:outerShdw>
                </a:effectLst>
                <a:latin typeface="Calibri" pitchFamily="34" charset="0"/>
              </a:rPr>
              <a:t>.</a:t>
            </a:r>
          </a:p>
        </p:txBody>
      </p:sp>
      <p:sp>
        <p:nvSpPr>
          <p:cNvPr id="8" name="Oval Callout 7"/>
          <p:cNvSpPr/>
          <p:nvPr/>
        </p:nvSpPr>
        <p:spPr bwMode="auto">
          <a:xfrm>
            <a:off x="5375786" y="1743996"/>
            <a:ext cx="3679724" cy="1508023"/>
          </a:xfrm>
          <a:prstGeom prst="wedgeEllipseCallout">
            <a:avLst>
              <a:gd name="adj1" fmla="val -76822"/>
              <a:gd name="adj2" fmla="val 57665"/>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spcBef>
                <a:spcPct val="0"/>
              </a:spcBef>
              <a:spcAft>
                <a:spcPct val="0"/>
              </a:spcAft>
            </a:pPr>
            <a:r>
              <a:rPr lang="en-US" sz="1600" dirty="0" smtClean="0">
                <a:solidFill>
                  <a:srgbClr val="FFFFFF"/>
                </a:solidFill>
                <a:effectLst>
                  <a:outerShdw blurRad="38100" dist="38100" dir="2700000" algn="tl">
                    <a:srgbClr val="000000">
                      <a:alpha val="43137"/>
                    </a:srgbClr>
                  </a:outerShdw>
                </a:effectLst>
                <a:latin typeface="Calibri" pitchFamily="34" charset="0"/>
              </a:rPr>
              <a:t>This represents a set of telephony-enabled endpoints (extensions), sharing </a:t>
            </a:r>
            <a:r>
              <a:rPr lang="en-US" sz="1600" dirty="0" smtClean="0">
                <a:solidFill>
                  <a:schemeClr val="accent5"/>
                </a:solidFill>
                <a:effectLst>
                  <a:outerShdw blurRad="38100" dist="38100" dir="2700000" algn="tl">
                    <a:srgbClr val="000000">
                      <a:alpha val="43137"/>
                    </a:srgbClr>
                  </a:outerShdw>
                </a:effectLst>
                <a:latin typeface="Calibri" pitchFamily="34" charset="0"/>
              </a:rPr>
              <a:t>a common numbering or naming plan</a:t>
            </a:r>
            <a:r>
              <a:rPr lang="en-US" sz="1600" dirty="0" smtClean="0">
                <a:solidFill>
                  <a:schemeClr val="tx1"/>
                </a:solidFill>
                <a:effectLst>
                  <a:outerShdw blurRad="38100" dist="38100" dir="2700000" algn="tl">
                    <a:srgbClr val="000000">
                      <a:alpha val="43137"/>
                    </a:srgbClr>
                  </a:outerShdw>
                </a:effectLst>
                <a:latin typeface="Calibri" pitchFamily="34" charset="0"/>
              </a:rPr>
              <a:t>, defined by the telephone network (e.g. PBX).</a:t>
            </a:r>
          </a:p>
        </p:txBody>
      </p:sp>
      <p:sp>
        <p:nvSpPr>
          <p:cNvPr id="9" name="Oval Callout 8"/>
          <p:cNvSpPr/>
          <p:nvPr/>
        </p:nvSpPr>
        <p:spPr bwMode="auto">
          <a:xfrm>
            <a:off x="5464276" y="1887794"/>
            <a:ext cx="3679724" cy="2013153"/>
          </a:xfrm>
          <a:prstGeom prst="wedgeEllipseCallout">
            <a:avLst>
              <a:gd name="adj1" fmla="val -34045"/>
              <a:gd name="adj2" fmla="val 1078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spcBef>
                <a:spcPct val="0"/>
              </a:spcBef>
              <a:spcAft>
                <a:spcPct val="0"/>
              </a:spcAft>
            </a:pPr>
            <a:r>
              <a:rPr lang="en-US" sz="1600" dirty="0" smtClean="0">
                <a:solidFill>
                  <a:srgbClr val="FFFFFF"/>
                </a:solidFill>
                <a:effectLst>
                  <a:outerShdw blurRad="38100" dist="38100" dir="2700000" algn="tl">
                    <a:srgbClr val="000000">
                      <a:alpha val="43137"/>
                    </a:srgbClr>
                  </a:outerShdw>
                </a:effectLst>
                <a:latin typeface="Calibri" pitchFamily="34" charset="0"/>
              </a:rPr>
              <a:t>An IP gateway represents any </a:t>
            </a:r>
            <a:r>
              <a:rPr lang="en-US" sz="1600" dirty="0" smtClean="0">
                <a:solidFill>
                  <a:schemeClr val="accent5"/>
                </a:solidFill>
                <a:effectLst>
                  <a:outerShdw blurRad="38100" dist="38100" dir="2700000" algn="tl">
                    <a:srgbClr val="000000">
                      <a:alpha val="43137"/>
                    </a:srgbClr>
                  </a:outerShdw>
                </a:effectLst>
                <a:latin typeface="Calibri" pitchFamily="34" charset="0"/>
              </a:rPr>
              <a:t>SIP/RTP-capable “peer”</a:t>
            </a:r>
            <a:r>
              <a:rPr lang="en-US" sz="1600" dirty="0" smtClean="0">
                <a:solidFill>
                  <a:srgbClr val="FFFFFF"/>
                </a:solidFill>
                <a:effectLst>
                  <a:outerShdw blurRad="38100" dist="38100" dir="2700000" algn="tl">
                    <a:srgbClr val="000000">
                      <a:alpha val="43137"/>
                    </a:srgbClr>
                  </a:outerShdw>
                </a:effectLst>
                <a:latin typeface="Calibri" pitchFamily="34" charset="0"/>
              </a:rPr>
              <a:t> server with which UM is allowed to communicate</a:t>
            </a:r>
            <a:r>
              <a:rPr lang="en-US" sz="1600" dirty="0" smtClean="0">
                <a:solidFill>
                  <a:schemeClr val="tx1"/>
                </a:solidFill>
                <a:effectLst>
                  <a:outerShdw blurRad="38100" dist="38100" dir="2700000" algn="tl">
                    <a:srgbClr val="000000">
                      <a:alpha val="43137"/>
                    </a:srgbClr>
                  </a:outerShdw>
                </a:effectLst>
                <a:latin typeface="Calibri" pitchFamily="34" charset="0"/>
              </a:rPr>
              <a:t>. This includes VoIP gateways, IP PBXs and Office Communications Server.</a:t>
            </a:r>
          </a:p>
        </p:txBody>
      </p:sp>
      <p:sp>
        <p:nvSpPr>
          <p:cNvPr id="10" name="Oval Callout 9"/>
          <p:cNvSpPr/>
          <p:nvPr/>
        </p:nvSpPr>
        <p:spPr bwMode="auto">
          <a:xfrm>
            <a:off x="81116" y="1743996"/>
            <a:ext cx="4100052" cy="1050823"/>
          </a:xfrm>
          <a:prstGeom prst="wedgeEllipseCallout">
            <a:avLst>
              <a:gd name="adj1" fmla="val -25529"/>
              <a:gd name="adj2" fmla="val 142441"/>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spcBef>
                <a:spcPct val="0"/>
              </a:spcBef>
              <a:spcAft>
                <a:spcPct val="0"/>
              </a:spcAft>
            </a:pPr>
            <a:r>
              <a:rPr lang="en-US" sz="1600" dirty="0" smtClean="0">
                <a:solidFill>
                  <a:srgbClr val="FFFFFF"/>
                </a:solidFill>
                <a:effectLst>
                  <a:outerShdw blurRad="38100" dist="38100" dir="2700000" algn="tl">
                    <a:srgbClr val="000000">
                      <a:alpha val="43137"/>
                    </a:srgbClr>
                  </a:outerShdw>
                </a:effectLst>
                <a:latin typeface="Calibri" pitchFamily="34" charset="0"/>
              </a:rPr>
              <a:t>UM Servers can handle calls for </a:t>
            </a:r>
            <a:r>
              <a:rPr lang="en-US" sz="1600" dirty="0" smtClean="0">
                <a:solidFill>
                  <a:schemeClr val="accent5"/>
                </a:solidFill>
                <a:effectLst>
                  <a:outerShdw blurRad="38100" dist="38100" dir="2700000" algn="tl">
                    <a:srgbClr val="000000">
                      <a:alpha val="43137"/>
                    </a:srgbClr>
                  </a:outerShdw>
                </a:effectLst>
                <a:latin typeface="Calibri" pitchFamily="34" charset="0"/>
              </a:rPr>
              <a:t>multiple</a:t>
            </a:r>
            <a:r>
              <a:rPr lang="en-US" sz="1600" dirty="0" smtClean="0">
                <a:solidFill>
                  <a:srgbClr val="FFFFFF"/>
                </a:solidFill>
                <a:effectLst>
                  <a:outerShdw blurRad="38100" dist="38100" dir="2700000" algn="tl">
                    <a:srgbClr val="000000">
                      <a:alpha val="43137"/>
                    </a:srgbClr>
                  </a:outerShdw>
                </a:effectLst>
                <a:latin typeface="Calibri" pitchFamily="34" charset="0"/>
              </a:rPr>
              <a:t> Dial Plans</a:t>
            </a:r>
            <a:r>
              <a:rPr lang="en-US" sz="1600" dirty="0" smtClean="0">
                <a:solidFill>
                  <a:schemeClr val="tx1"/>
                </a:solidFill>
                <a:effectLst>
                  <a:outerShdw blurRad="38100" dist="38100" dir="2700000" algn="tl">
                    <a:srgbClr val="000000">
                      <a:alpha val="43137"/>
                    </a:srgbClr>
                  </a:outerShdw>
                </a:effectLst>
                <a:latin typeface="Calibri" pitchFamily="34" charset="0"/>
              </a:rPr>
              <a:t>. Each Dial Plan can be associated with </a:t>
            </a:r>
            <a:r>
              <a:rPr lang="en-US" sz="1600" dirty="0" smtClean="0">
                <a:solidFill>
                  <a:schemeClr val="accent5"/>
                </a:solidFill>
                <a:effectLst>
                  <a:outerShdw blurRad="38100" dist="38100" dir="2700000" algn="tl">
                    <a:srgbClr val="000000">
                      <a:alpha val="43137"/>
                    </a:srgbClr>
                  </a:outerShdw>
                </a:effectLst>
                <a:latin typeface="Calibri" pitchFamily="34" charset="0"/>
              </a:rPr>
              <a:t>multiple</a:t>
            </a:r>
            <a:r>
              <a:rPr lang="en-US" sz="1600" dirty="0" smtClean="0">
                <a:solidFill>
                  <a:schemeClr val="tx1"/>
                </a:solidFill>
                <a:effectLst>
                  <a:outerShdw blurRad="38100" dist="38100" dir="2700000" algn="tl">
                    <a:srgbClr val="000000">
                      <a:alpha val="43137"/>
                    </a:srgbClr>
                  </a:outerShdw>
                </a:effectLst>
                <a:latin typeface="Calibri" pitchFamily="34" charset="0"/>
              </a:rPr>
              <a:t> UM Servers.</a:t>
            </a:r>
          </a:p>
        </p:txBody>
      </p:sp>
      <p:sp>
        <p:nvSpPr>
          <p:cNvPr id="11" name="Oval Callout 10"/>
          <p:cNvSpPr/>
          <p:nvPr/>
        </p:nvSpPr>
        <p:spPr bwMode="auto">
          <a:xfrm>
            <a:off x="5464275" y="2313653"/>
            <a:ext cx="3443751" cy="1941257"/>
          </a:xfrm>
          <a:prstGeom prst="wedgeEllipseCallout">
            <a:avLst>
              <a:gd name="adj1" fmla="val -43950"/>
              <a:gd name="adj2" fmla="val 44700"/>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spcBef>
                <a:spcPct val="0"/>
              </a:spcBef>
              <a:spcAft>
                <a:spcPct val="0"/>
              </a:spcAft>
            </a:pPr>
            <a:r>
              <a:rPr lang="en-US" sz="1600" dirty="0" smtClean="0">
                <a:solidFill>
                  <a:srgbClr val="FFFFFF"/>
                </a:solidFill>
                <a:effectLst>
                  <a:outerShdw blurRad="38100" dist="38100" dir="2700000" algn="tl">
                    <a:srgbClr val="000000">
                      <a:alpha val="43137"/>
                    </a:srgbClr>
                  </a:outerShdw>
                </a:effectLst>
                <a:latin typeface="Calibri" pitchFamily="34" charset="0"/>
              </a:rPr>
              <a:t>A hunt group </a:t>
            </a:r>
            <a:r>
              <a:rPr lang="en-US" sz="1600" dirty="0" smtClean="0">
                <a:solidFill>
                  <a:schemeClr val="tx1"/>
                </a:solidFill>
                <a:effectLst>
                  <a:outerShdw blurRad="38100" dist="38100" dir="2700000" algn="tl">
                    <a:srgbClr val="000000">
                      <a:alpha val="43137"/>
                    </a:srgbClr>
                  </a:outerShdw>
                </a:effectLst>
                <a:latin typeface="Calibri" pitchFamily="34" charset="0"/>
              </a:rPr>
              <a:t>associates an IP Gateway with a Dial Plan, and may have a </a:t>
            </a:r>
            <a:r>
              <a:rPr lang="en-US" sz="1600" dirty="0" smtClean="0">
                <a:solidFill>
                  <a:schemeClr val="accent5"/>
                </a:solidFill>
                <a:effectLst>
                  <a:outerShdw blurRad="38100" dist="38100" dir="2700000" algn="tl">
                    <a:srgbClr val="000000">
                      <a:alpha val="43137"/>
                    </a:srgbClr>
                  </a:outerShdw>
                </a:effectLst>
                <a:latin typeface="Calibri" pitchFamily="34" charset="0"/>
              </a:rPr>
              <a:t>pilot number </a:t>
            </a:r>
            <a:r>
              <a:rPr lang="en-US" sz="1600" dirty="0" smtClean="0">
                <a:solidFill>
                  <a:schemeClr val="tx1"/>
                </a:solidFill>
                <a:effectLst>
                  <a:outerShdw blurRad="38100" dist="38100" dir="2700000" algn="tl">
                    <a:srgbClr val="000000">
                      <a:alpha val="43137"/>
                    </a:srgbClr>
                  </a:outerShdw>
                </a:effectLst>
                <a:latin typeface="Calibri" pitchFamily="34" charset="0"/>
              </a:rPr>
              <a:t>to distinguish gateway associations with different Dial Plans.</a:t>
            </a:r>
          </a:p>
        </p:txBody>
      </p:sp>
      <p:sp>
        <p:nvSpPr>
          <p:cNvPr id="12" name="Oval Callout 11"/>
          <p:cNvSpPr/>
          <p:nvPr/>
        </p:nvSpPr>
        <p:spPr bwMode="auto">
          <a:xfrm>
            <a:off x="4313901" y="1959690"/>
            <a:ext cx="3443751" cy="1941257"/>
          </a:xfrm>
          <a:prstGeom prst="wedgeEllipseCallout">
            <a:avLst>
              <a:gd name="adj1" fmla="val 35340"/>
              <a:gd name="adj2" fmla="val 73609"/>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spcBef>
                <a:spcPct val="0"/>
              </a:spcBef>
              <a:spcAft>
                <a:spcPct val="0"/>
              </a:spcAft>
            </a:pPr>
            <a:r>
              <a:rPr lang="en-US" sz="1600" dirty="0" smtClean="0">
                <a:solidFill>
                  <a:srgbClr val="FFFFFF"/>
                </a:solidFill>
                <a:effectLst>
                  <a:outerShdw blurRad="38100" dist="38100" dir="2700000" algn="tl">
                    <a:srgbClr val="000000">
                      <a:alpha val="43137"/>
                    </a:srgbClr>
                  </a:outerShdw>
                </a:effectLst>
                <a:latin typeface="Calibri" pitchFamily="34" charset="0"/>
              </a:rPr>
              <a:t>An Automated Attendant allows administrators to provide callers with DTMF- and speech-enabled access to users, operators and phone numbers</a:t>
            </a:r>
            <a:r>
              <a:rPr lang="en-US" sz="1600" dirty="0" smtClean="0">
                <a:solidFill>
                  <a:schemeClr val="tx1"/>
                </a:solidFill>
                <a:effectLst>
                  <a:outerShdw blurRad="38100" dist="38100" dir="2700000" algn="tl">
                    <a:srgbClr val="000000">
                      <a:alpha val="43137"/>
                    </a:srgbClr>
                  </a:outerShdw>
                </a:effectLst>
                <a:latin typeface="Calibri" pitchFamily="34" charset="0"/>
              </a:rPr>
              <a:t>.</a:t>
            </a:r>
          </a:p>
        </p:txBody>
      </p:sp>
      <p:sp>
        <p:nvSpPr>
          <p:cNvPr id="13" name="Oval Callout 12"/>
          <p:cNvSpPr/>
          <p:nvPr/>
        </p:nvSpPr>
        <p:spPr bwMode="auto">
          <a:xfrm>
            <a:off x="4933333" y="2418735"/>
            <a:ext cx="3443751" cy="901495"/>
          </a:xfrm>
          <a:prstGeom prst="wedgeEllipseCallout">
            <a:avLst>
              <a:gd name="adj1" fmla="val 32778"/>
              <a:gd name="adj2" fmla="val 106530"/>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spcBef>
                <a:spcPct val="0"/>
              </a:spcBef>
              <a:spcAft>
                <a:spcPct val="0"/>
              </a:spcAft>
            </a:pPr>
            <a:r>
              <a:rPr lang="en-US" sz="1600" dirty="0" smtClean="0">
                <a:solidFill>
                  <a:srgbClr val="FFFFFF"/>
                </a:solidFill>
                <a:effectLst>
                  <a:outerShdw blurRad="38100" dist="38100" dir="2700000" algn="tl">
                    <a:srgbClr val="000000">
                      <a:alpha val="43137"/>
                    </a:srgbClr>
                  </a:outerShdw>
                </a:effectLst>
                <a:latin typeface="Calibri" pitchFamily="34" charset="0"/>
              </a:rPr>
              <a:t>Automated Attendants can be joined together to form multi-level menus</a:t>
            </a:r>
            <a:r>
              <a:rPr lang="en-US" sz="1600" dirty="0" smtClean="0">
                <a:solidFill>
                  <a:schemeClr val="tx1"/>
                </a:solidFill>
                <a:effectLst>
                  <a:outerShdw blurRad="38100" dist="38100" dir="2700000" algn="tl">
                    <a:srgbClr val="000000">
                      <a:alpha val="43137"/>
                    </a:srgbClr>
                  </a:outerShdw>
                </a:effectLst>
                <a:latin typeface="Calibri" pitchFamily="34" charset="0"/>
              </a:rPr>
              <a:t>.</a:t>
            </a:r>
          </a:p>
        </p:txBody>
      </p:sp>
    </p:spTree>
    <p:extLst>
      <p:ext uri="{BB962C8B-B14F-4D97-AF65-F5344CB8AC3E}">
        <p14:creationId xmlns:p14="http://schemas.microsoft.com/office/powerpoint/2010/main" xmlns="" val="34655487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par>
                                <p:cTn id="37" presetID="10"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1" nodeType="click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par>
                                <p:cTn id="45" presetID="10"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1" nodeType="clickEffect">
                                  <p:stCondLst>
                                    <p:cond delay="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grpId="1" nodeType="clickEffect">
                                  <p:stCondLst>
                                    <p:cond delay="0"/>
                                  </p:stCondLst>
                                  <p:childTnLst>
                                    <p:animEffect transition="out" filter="fade">
                                      <p:cBhvr>
                                        <p:cTn id="59" dur="500"/>
                                        <p:tgtEl>
                                          <p:spTgt spid="11"/>
                                        </p:tgtEl>
                                      </p:cBhvr>
                                    </p:animEffect>
                                    <p:set>
                                      <p:cBhvr>
                                        <p:cTn id="60" dur="1" fill="hold">
                                          <p:stCondLst>
                                            <p:cond delay="499"/>
                                          </p:stCondLst>
                                        </p:cTn>
                                        <p:tgtEl>
                                          <p:spTgt spid="11"/>
                                        </p:tgtEl>
                                        <p:attrNameLst>
                                          <p:attrName>style.visibility</p:attrName>
                                        </p:attrNameLst>
                                      </p:cBhvr>
                                      <p:to>
                                        <p:strVal val="hidden"/>
                                      </p:to>
                                    </p:set>
                                  </p:childTnLst>
                                </p:cTn>
                              </p:par>
                              <p:par>
                                <p:cTn id="61" presetID="10" presetClass="entr" presetSubtype="0"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5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grpId="1" nodeType="clickEffect">
                                  <p:stCondLst>
                                    <p:cond delay="0"/>
                                  </p:stCondLst>
                                  <p:childTnLst>
                                    <p:animEffect transition="out" filter="fade">
                                      <p:cBhvr>
                                        <p:cTn id="67" dur="500"/>
                                        <p:tgtEl>
                                          <p:spTgt spid="12"/>
                                        </p:tgtEl>
                                      </p:cBhvr>
                                    </p:animEffect>
                                    <p:set>
                                      <p:cBhvr>
                                        <p:cTn id="68" dur="1" fill="hold">
                                          <p:stCondLst>
                                            <p:cond delay="499"/>
                                          </p:stCondLst>
                                        </p:cTn>
                                        <p:tgtEl>
                                          <p:spTgt spid="12"/>
                                        </p:tgtEl>
                                        <p:attrNameLst>
                                          <p:attrName>style.visibility</p:attrName>
                                        </p:attrNameLst>
                                      </p:cBhvr>
                                      <p:to>
                                        <p:strVal val="hidden"/>
                                      </p:to>
                                    </p:set>
                                  </p:childTnLst>
                                </p:cTn>
                              </p:par>
                              <p:par>
                                <p:cTn id="69" presetID="10"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Lst>
  </p:timing>
</p:sld>
</file>

<file path=ppt/theme/theme1.xml><?xml version="1.0" encoding="utf-8"?>
<a:theme xmlns:a="http://schemas.openxmlformats.org/drawingml/2006/main" name="TechEd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TechEd_Europe4x3">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1_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3184</TotalTime>
  <Words>2708</Words>
  <Application>Microsoft Office PowerPoint</Application>
  <PresentationFormat>On-screen Show (4:3)</PresentationFormat>
  <Paragraphs>454</Paragraphs>
  <Slides>46</Slides>
  <Notes>46</Notes>
  <HiddenSlides>0</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46</vt:i4>
      </vt:variant>
    </vt:vector>
  </HeadingPairs>
  <TitlesOfParts>
    <vt:vector size="51" baseType="lpstr">
      <vt:lpstr>TechEd_Europe</vt:lpstr>
      <vt:lpstr>TechEd09_Europe template</vt:lpstr>
      <vt:lpstr>TechEd_Europe4x3</vt:lpstr>
      <vt:lpstr>1_TechEd09_Europe template</vt:lpstr>
      <vt:lpstr>Visio</vt:lpstr>
      <vt:lpstr>Slide 1</vt:lpstr>
      <vt:lpstr>Unified Messaging in Microsoft Exchange Server 2010</vt:lpstr>
      <vt:lpstr>Agenda Exchange 2010 Unified Messaging</vt:lpstr>
      <vt:lpstr>Slide 4</vt:lpstr>
      <vt:lpstr>What is Unified Messaging? </vt:lpstr>
      <vt:lpstr>Exchange UM: Feature Groups</vt:lpstr>
      <vt:lpstr>Exchange UM: Environment </vt:lpstr>
      <vt:lpstr>UM Configuration Objects</vt:lpstr>
      <vt:lpstr>UM Configuration Object Associations</vt:lpstr>
      <vt:lpstr>Slide 10</vt:lpstr>
      <vt:lpstr>New Features in Exchange 2010 UM</vt:lpstr>
      <vt:lpstr>Internationalization</vt:lpstr>
      <vt:lpstr>New in Exchange 2010 UM</vt:lpstr>
      <vt:lpstr>Voice Mail Preview: 1/3 Process voice messages, visually</vt:lpstr>
      <vt:lpstr>Voice Mail Preview: 2/3 </vt:lpstr>
      <vt:lpstr>Voice Mail Preview: 3/3 </vt:lpstr>
      <vt:lpstr>Call Answering Rules: 1/3 </vt:lpstr>
      <vt:lpstr>Call Answering Rules: 2/3 </vt:lpstr>
      <vt:lpstr>Call Answering Rules: 3/3 (Find Me)</vt:lpstr>
      <vt:lpstr>Message Waiting Indicator: 1/2 </vt:lpstr>
      <vt:lpstr>Message Waiting Indicator: 2/2 </vt:lpstr>
      <vt:lpstr>Protected Voice Mail </vt:lpstr>
      <vt:lpstr>Protected Voice Mail: 2 of 3 </vt:lpstr>
      <vt:lpstr>Protected Voice Mail: 3/3 </vt:lpstr>
      <vt:lpstr>UM Fax Partner Program</vt:lpstr>
      <vt:lpstr>Audio Formats and Codecs</vt:lpstr>
      <vt:lpstr>Caller ID Lookup: Previous Problems</vt:lpstr>
      <vt:lpstr>Caller ID Lookup in UM 2010: 1/4</vt:lpstr>
      <vt:lpstr>Caller ID Lookup in UM 2010: 2/4</vt:lpstr>
      <vt:lpstr>Caller ID Lookup in UM 2010: 3/4</vt:lpstr>
      <vt:lpstr>Caller ID Resolution: 4/4</vt:lpstr>
      <vt:lpstr>UM Startup Modes</vt:lpstr>
      <vt:lpstr>UM Certificate Management</vt:lpstr>
      <vt:lpstr>Personal Distribution Lists (PDLs)</vt:lpstr>
      <vt:lpstr>UM Card in Outlook Mobile 6.1+</vt:lpstr>
      <vt:lpstr>Slide 36</vt:lpstr>
      <vt:lpstr>Migrating from Exchange 2007 UM</vt:lpstr>
      <vt:lpstr>Migrating from Exchange 2007</vt:lpstr>
      <vt:lpstr>Migrating from Exchange 2007 UM</vt:lpstr>
      <vt:lpstr>Slide 40</vt:lpstr>
      <vt:lpstr>Resources</vt:lpstr>
      <vt:lpstr>Related Content</vt:lpstr>
      <vt:lpstr>Track Resources</vt:lpstr>
      <vt:lpstr>Slide 44</vt:lpstr>
      <vt:lpstr>Slide 45</vt:lpstr>
      <vt:lpstr>Slide 46</vt:lpstr>
    </vt:vector>
  </TitlesOfParts>
  <Manager>&lt;Content Manager Name Here&gt;</Manager>
  <Company>Slidework LLC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europe 2009</dc:subject>
  <dc:creator>Pennie</dc:creator>
  <dc:description>tech·ed europe 2009</dc:description>
  <cp:lastModifiedBy>cn_user</cp:lastModifiedBy>
  <cp:revision>120</cp:revision>
  <dcterms:created xsi:type="dcterms:W3CDTF">2009-03-17T17:00:19Z</dcterms:created>
  <dcterms:modified xsi:type="dcterms:W3CDTF">2009-11-12T07:28:56Z</dcterms:modified>
</cp:coreProperties>
</file>