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0" r:id="rId2"/>
  </p:sldMasterIdLst>
  <p:notesMasterIdLst>
    <p:notesMasterId r:id="rId67"/>
  </p:notesMasterIdLst>
  <p:handoutMasterIdLst>
    <p:handoutMasterId r:id="rId68"/>
  </p:handoutMasterIdLst>
  <p:sldIdLst>
    <p:sldId id="257" r:id="rId3"/>
    <p:sldId id="296" r:id="rId4"/>
    <p:sldId id="372" r:id="rId5"/>
    <p:sldId id="348" r:id="rId6"/>
    <p:sldId id="301" r:id="rId7"/>
    <p:sldId id="304" r:id="rId8"/>
    <p:sldId id="303" r:id="rId9"/>
    <p:sldId id="373" r:id="rId10"/>
    <p:sldId id="297" r:id="rId11"/>
    <p:sldId id="337" r:id="rId12"/>
    <p:sldId id="350" r:id="rId13"/>
    <p:sldId id="351" r:id="rId14"/>
    <p:sldId id="352" r:id="rId15"/>
    <p:sldId id="345" r:id="rId16"/>
    <p:sldId id="346" r:id="rId17"/>
    <p:sldId id="347" r:id="rId18"/>
    <p:sldId id="343" r:id="rId19"/>
    <p:sldId id="305" r:id="rId20"/>
    <p:sldId id="308" r:id="rId21"/>
    <p:sldId id="309" r:id="rId22"/>
    <p:sldId id="310" r:id="rId23"/>
    <p:sldId id="311" r:id="rId24"/>
    <p:sldId id="354" r:id="rId25"/>
    <p:sldId id="312" r:id="rId26"/>
    <p:sldId id="307" r:id="rId27"/>
    <p:sldId id="336" r:id="rId28"/>
    <p:sldId id="341" r:id="rId29"/>
    <p:sldId id="306" r:id="rId30"/>
    <p:sldId id="313" r:id="rId31"/>
    <p:sldId id="314" r:id="rId32"/>
    <p:sldId id="353" r:id="rId33"/>
    <p:sldId id="375" r:id="rId34"/>
    <p:sldId id="357" r:id="rId35"/>
    <p:sldId id="334" r:id="rId36"/>
    <p:sldId id="332" r:id="rId37"/>
    <p:sldId id="335" r:id="rId38"/>
    <p:sldId id="315" r:id="rId39"/>
    <p:sldId id="316" r:id="rId40"/>
    <p:sldId id="323" r:id="rId41"/>
    <p:sldId id="324" r:id="rId42"/>
    <p:sldId id="339" r:id="rId43"/>
    <p:sldId id="338" r:id="rId44"/>
    <p:sldId id="340" r:id="rId45"/>
    <p:sldId id="326" r:id="rId46"/>
    <p:sldId id="356" r:id="rId47"/>
    <p:sldId id="277" r:id="rId48"/>
    <p:sldId id="376" r:id="rId49"/>
    <p:sldId id="274" r:id="rId50"/>
    <p:sldId id="282" r:id="rId51"/>
    <p:sldId id="280" r:id="rId52"/>
    <p:sldId id="358" r:id="rId53"/>
    <p:sldId id="359" r:id="rId54"/>
    <p:sldId id="360" r:id="rId55"/>
    <p:sldId id="361" r:id="rId56"/>
    <p:sldId id="362" r:id="rId57"/>
    <p:sldId id="363" r:id="rId58"/>
    <p:sldId id="364" r:id="rId59"/>
    <p:sldId id="365" r:id="rId60"/>
    <p:sldId id="366" r:id="rId61"/>
    <p:sldId id="367" r:id="rId62"/>
    <p:sldId id="368" r:id="rId63"/>
    <p:sldId id="369" r:id="rId64"/>
    <p:sldId id="370" r:id="rId65"/>
    <p:sldId id="371" r:id="rId6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CCFFCC"/>
    <a:srgbClr val="CCCCCC"/>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50" autoAdjust="0"/>
    <p:restoredTop sz="87869" autoAdjust="0"/>
  </p:normalViewPr>
  <p:slideViewPr>
    <p:cSldViewPr snapToGrid="0">
      <p:cViewPr>
        <p:scale>
          <a:sx n="70" d="100"/>
          <a:sy n="70" d="100"/>
        </p:scale>
        <p:origin x="-1506" y="-75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29832"/>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unc313_carr.pptx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Tx/>
              <a:buChar char="-"/>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897301">
              <a:lnSpc>
                <a:spcPct val="100000"/>
              </a:lnSpc>
              <a:spcAft>
                <a:spcPts val="0"/>
              </a:spcAft>
              <a:defRPr/>
            </a:pPr>
            <a:endParaRPr lang="en-US" b="0"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228600"/>
            <a:ext cx="8458200" cy="7508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www.fuzzymunchkin.com/tdot/?page_id=1189&amp;g2_itemId=143012&amp;g2_imageViewsIndex=1" TargetMode="External"/><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hyperlink" Target="http://livecommteam/sites/main/zdc/ZDC%20Team%20Pictures/Uetliberg%20Oct%202%202009/Uelitberg%20032.jpg" TargetMode="Externa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3.png"/><Relationship Id="rId7" Type="http://schemas.openxmlformats.org/officeDocument/2006/relationships/image" Target="../media/image55.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hyperlink" Target="http://microsoft.com/technet" TargetMode="External"/><Relationship Id="rId10" Type="http://schemas.openxmlformats.org/officeDocument/2006/relationships/image" Target="../media/image5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jpeg"/><Relationship Id="rId26" Type="http://schemas.openxmlformats.org/officeDocument/2006/relationships/image" Target="../media/image33.png"/><Relationship Id="rId3" Type="http://schemas.openxmlformats.org/officeDocument/2006/relationships/image" Target="../media/image10.png"/><Relationship Id="rId21" Type="http://schemas.openxmlformats.org/officeDocument/2006/relationships/image" Target="../media/image28.wmf"/><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2" Type="http://schemas.openxmlformats.org/officeDocument/2006/relationships/notesSlide" Target="../notesSlides/notesSlide5.xml"/><Relationship Id="rId16" Type="http://schemas.openxmlformats.org/officeDocument/2006/relationships/image" Target="../media/image23.png"/><Relationship Id="rId20" Type="http://schemas.openxmlformats.org/officeDocument/2006/relationships/image" Target="../media/image27.wmf"/><Relationship Id="rId29"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10" Type="http://schemas.openxmlformats.org/officeDocument/2006/relationships/image" Target="../media/image17.png"/><Relationship Id="rId19" Type="http://schemas.openxmlformats.org/officeDocument/2006/relationships/image" Target="../media/image26.png"/><Relationship Id="rId31" Type="http://schemas.openxmlformats.org/officeDocument/2006/relationships/image" Target="../media/image38.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jpeg"/><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s>
</file>

<file path=ppt/slides/_rels/slide5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19.png"/><Relationship Id="rId18" Type="http://schemas.openxmlformats.org/officeDocument/2006/relationships/image" Target="../media/image32.png"/><Relationship Id="rId3" Type="http://schemas.openxmlformats.org/officeDocument/2006/relationships/image" Target="../media/image10.png"/><Relationship Id="rId21" Type="http://schemas.openxmlformats.org/officeDocument/2006/relationships/image" Target="../media/image38.png"/><Relationship Id="rId7" Type="http://schemas.openxmlformats.org/officeDocument/2006/relationships/image" Target="../media/image15.png"/><Relationship Id="rId12" Type="http://schemas.openxmlformats.org/officeDocument/2006/relationships/image" Target="../media/image23.png"/><Relationship Id="rId17" Type="http://schemas.openxmlformats.org/officeDocument/2006/relationships/image" Target="../media/image31.png"/><Relationship Id="rId2" Type="http://schemas.openxmlformats.org/officeDocument/2006/relationships/notesSlide" Target="../notesSlides/notesSlide6.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12.xml"/><Relationship Id="rId6" Type="http://schemas.openxmlformats.org/officeDocument/2006/relationships/image" Target="../media/image14.png"/><Relationship Id="rId11" Type="http://schemas.openxmlformats.org/officeDocument/2006/relationships/image" Target="../media/image22.png"/><Relationship Id="rId5" Type="http://schemas.openxmlformats.org/officeDocument/2006/relationships/image" Target="../media/image13.png"/><Relationship Id="rId15" Type="http://schemas.openxmlformats.org/officeDocument/2006/relationships/image" Target="../media/image28.wmf"/><Relationship Id="rId10" Type="http://schemas.openxmlformats.org/officeDocument/2006/relationships/image" Target="../media/image21.jpeg"/><Relationship Id="rId19" Type="http://schemas.openxmlformats.org/officeDocument/2006/relationships/image" Target="../media/image33.png"/><Relationship Id="rId4" Type="http://schemas.openxmlformats.org/officeDocument/2006/relationships/image" Target="../media/image12.png"/><Relationship Id="rId9" Type="http://schemas.openxmlformats.org/officeDocument/2006/relationships/image" Target="../media/image20.png"/><Relationship Id="rId14" Type="http://schemas.openxmlformats.org/officeDocument/2006/relationships/image" Target="../media/image27.wmf"/></Relationships>
</file>

<file path=ppt/slides/_rels/slide6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Audio Conferencing Deep Dive</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3037668" y="5341785"/>
            <a:ext cx="5835112" cy="461665"/>
          </a:xfrm>
        </p:spPr>
        <p:txBody>
          <a:bodyPr/>
          <a:lstStyle/>
          <a:p>
            <a:r>
              <a:rPr lang="en-US" dirty="0" smtClean="0">
                <a:solidFill>
                  <a:schemeClr val="tx1"/>
                </a:solidFill>
              </a:rPr>
              <a:t>Tim Carr (Microsoft)</a:t>
            </a:r>
          </a:p>
          <a:p>
            <a:r>
              <a:rPr lang="en-US" dirty="0" smtClean="0"/>
              <a:t>Microsoft Office Communications Server 2007 R2 Audio Conferencing Deep Dive</a:t>
            </a:r>
          </a:p>
          <a:p>
            <a:r>
              <a:rPr lang="en-US" dirty="0" smtClean="0">
                <a:solidFill>
                  <a:schemeClr val="tx1"/>
                </a:solidFill>
              </a:rPr>
              <a:t>UNC 313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Conference Access Types</a:t>
            </a:r>
            <a:endParaRPr lang="en-US" dirty="0"/>
          </a:p>
        </p:txBody>
      </p:sp>
      <p:sp>
        <p:nvSpPr>
          <p:cNvPr id="8" name="Content Placeholder 7"/>
          <p:cNvSpPr>
            <a:spLocks noGrp="1"/>
          </p:cNvSpPr>
          <p:nvPr>
            <p:ph idx="1"/>
          </p:nvPr>
        </p:nvSpPr>
        <p:spPr/>
        <p:txBody>
          <a:bodyPr/>
          <a:lstStyle/>
          <a:p>
            <a:pPr>
              <a:buNone/>
            </a:pPr>
            <a:r>
              <a:rPr lang="en-US" dirty="0" smtClean="0"/>
              <a:t> </a:t>
            </a:r>
            <a:endParaRPr lang="en-US" dirty="0"/>
          </a:p>
        </p:txBody>
      </p:sp>
      <p:graphicFrame>
        <p:nvGraphicFramePr>
          <p:cNvPr id="9" name="Table 8"/>
          <p:cNvGraphicFramePr>
            <a:graphicFrameLocks noGrp="1"/>
          </p:cNvGraphicFramePr>
          <p:nvPr/>
        </p:nvGraphicFramePr>
        <p:xfrm>
          <a:off x="307976" y="1085844"/>
          <a:ext cx="5085291" cy="4415171"/>
        </p:xfrm>
        <a:graphic>
          <a:graphicData uri="http://schemas.openxmlformats.org/drawingml/2006/table">
            <a:tbl>
              <a:tblPr/>
              <a:tblGrid>
                <a:gridCol w="1901824"/>
                <a:gridCol w="3183467"/>
              </a:tblGrid>
              <a:tr h="368925">
                <a:tc>
                  <a:txBody>
                    <a:bodyPr/>
                    <a:lstStyle/>
                    <a:p>
                      <a:pPr marL="0" algn="ctr" defTabSz="914363" rtl="0" eaLnBrk="1" fontAlgn="t" latinLnBrk="0" hangingPunct="1"/>
                      <a:r>
                        <a:rPr lang="en-US" sz="2000" b="1" i="0" u="none" strike="noStrike" kern="1200" dirty="0" smtClean="0">
                          <a:solidFill>
                            <a:schemeClr val="bg1"/>
                          </a:solidFill>
                          <a:latin typeface="Segoe UI"/>
                          <a:ea typeface="+mn-ea"/>
                          <a:cs typeface="+mn-cs"/>
                        </a:rPr>
                        <a:t>Access type</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algn="ctr" defTabSz="914363" rtl="0" eaLnBrk="1" fontAlgn="t" latinLnBrk="0" hangingPunct="1"/>
                      <a:r>
                        <a:rPr lang="en-US" sz="2000" b="1" i="0" u="none" strike="noStrike" kern="1200" dirty="0" smtClean="0">
                          <a:solidFill>
                            <a:schemeClr val="bg1"/>
                          </a:solidFill>
                          <a:latin typeface="Segoe UI"/>
                          <a:ea typeface="+mn-ea"/>
                          <a:cs typeface="+mn-cs"/>
                        </a:rPr>
                        <a:t>CA IVR</a:t>
                      </a:r>
                      <a:r>
                        <a:rPr lang="en-US" sz="2000" b="1" i="0" u="none" strike="noStrike" kern="1200" baseline="0" dirty="0" smtClean="0">
                          <a:solidFill>
                            <a:schemeClr val="bg1"/>
                          </a:solidFill>
                          <a:latin typeface="Segoe UI"/>
                          <a:ea typeface="+mn-ea"/>
                          <a:cs typeface="+mn-cs"/>
                        </a:rPr>
                        <a:t> </a:t>
                      </a:r>
                      <a:r>
                        <a:rPr lang="en-US" sz="2000" b="1" i="0" u="none" strike="noStrike" kern="1200" dirty="0" smtClean="0">
                          <a:solidFill>
                            <a:schemeClr val="bg1"/>
                          </a:solidFill>
                          <a:latin typeface="Segoe UI"/>
                          <a:ea typeface="+mn-ea"/>
                          <a:cs typeface="+mn-cs"/>
                        </a:rPr>
                        <a:t>Behavior</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1087088">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2000" b="0" i="0" u="none" strike="noStrike" kern="1200" dirty="0" smtClean="0">
                          <a:solidFill>
                            <a:schemeClr val="tx1"/>
                          </a:solidFill>
                          <a:latin typeface="Segoe UI"/>
                          <a:ea typeface="+mn-ea"/>
                          <a:cs typeface="+mn-cs"/>
                        </a:rPr>
                        <a:t>Invite Anyone (</a:t>
                      </a:r>
                      <a:r>
                        <a:rPr lang="en-US" sz="2000" b="1" i="0" u="none" strike="noStrike" kern="1200" dirty="0" smtClean="0">
                          <a:solidFill>
                            <a:schemeClr val="tx1"/>
                          </a:solidFill>
                          <a:latin typeface="Segoe UI"/>
                          <a:ea typeface="+mn-ea"/>
                          <a:cs typeface="+mn-cs"/>
                        </a:rPr>
                        <a:t>default</a:t>
                      </a:r>
                      <a:r>
                        <a:rPr lang="en-US" sz="2000" b="0" i="0" u="none" strike="noStrike" kern="1200" dirty="0" smtClean="0">
                          <a:solidFill>
                            <a:schemeClr val="tx1"/>
                          </a:solidFill>
                          <a:latin typeface="Segoe UI"/>
                          <a:ea typeface="+mn-ea"/>
                          <a:cs typeface="+mn-cs"/>
                        </a:rPr>
                        <a:t>)</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342900" marR="0" indent="-342900" algn="l" defTabSz="914363" rtl="0" eaLnBrk="1" fontAlgn="t" latinLnBrk="0" hangingPunct="1">
                        <a:lnSpc>
                          <a:spcPct val="100000"/>
                        </a:lnSpc>
                        <a:spcBef>
                          <a:spcPts val="0"/>
                        </a:spcBef>
                        <a:spcAft>
                          <a:spcPts val="0"/>
                        </a:spcAft>
                        <a:buClrTx/>
                        <a:buSzTx/>
                        <a:buFont typeface="Arial" pitchFamily="34" charset="0"/>
                        <a:buNone/>
                        <a:tabLst/>
                        <a:defRPr/>
                      </a:pPr>
                      <a:r>
                        <a:rPr lang="en-US" sz="2000" b="0" i="0" u="none" strike="noStrike" kern="1200" dirty="0" smtClean="0">
                          <a:solidFill>
                            <a:schemeClr val="tx1"/>
                          </a:solidFill>
                          <a:latin typeface="Segoe UI"/>
                          <a:ea typeface="+mn-ea"/>
                          <a:cs typeface="+mn-cs"/>
                        </a:rPr>
                        <a:t>Anonymous users can</a:t>
                      </a:r>
                      <a:r>
                        <a:rPr lang="en-US" sz="2000" b="0" i="0" u="none" strike="noStrike" kern="1200" baseline="0" dirty="0" smtClean="0">
                          <a:solidFill>
                            <a:schemeClr val="tx1"/>
                          </a:solidFill>
                          <a:latin typeface="Segoe UI"/>
                          <a:ea typeface="+mn-ea"/>
                          <a:cs typeface="+mn-cs"/>
                        </a:rPr>
                        <a:t> </a:t>
                      </a:r>
                    </a:p>
                    <a:p>
                      <a:pPr marL="342900" marR="0" indent="-342900" algn="l" defTabSz="914363" rtl="0" eaLnBrk="1" fontAlgn="t" latinLnBrk="0" hangingPunct="1">
                        <a:lnSpc>
                          <a:spcPct val="100000"/>
                        </a:lnSpc>
                        <a:spcBef>
                          <a:spcPts val="0"/>
                        </a:spcBef>
                        <a:spcAft>
                          <a:spcPts val="0"/>
                        </a:spcAft>
                        <a:buClrTx/>
                        <a:buSzTx/>
                        <a:buFont typeface="Arial" pitchFamily="34" charset="0"/>
                        <a:buNone/>
                        <a:tabLst/>
                        <a:defRPr/>
                      </a:pPr>
                      <a:r>
                        <a:rPr lang="en-US" sz="2000" b="0" i="0" u="none" strike="noStrike" kern="1200" dirty="0" smtClean="0">
                          <a:solidFill>
                            <a:schemeClr val="tx1"/>
                          </a:solidFill>
                          <a:latin typeface="Segoe UI"/>
                          <a:ea typeface="+mn-ea"/>
                          <a:cs typeface="+mn-cs"/>
                        </a:rPr>
                        <a:t>join, unless they are the </a:t>
                      </a:r>
                    </a:p>
                    <a:p>
                      <a:pPr marL="342900" marR="0" indent="-342900" algn="l" defTabSz="914363" rtl="0" eaLnBrk="1" fontAlgn="t" latinLnBrk="0" hangingPunct="1">
                        <a:lnSpc>
                          <a:spcPct val="100000"/>
                        </a:lnSpc>
                        <a:spcBef>
                          <a:spcPts val="0"/>
                        </a:spcBef>
                        <a:spcAft>
                          <a:spcPts val="0"/>
                        </a:spcAft>
                        <a:buClrTx/>
                        <a:buSzTx/>
                        <a:buFont typeface="Arial" pitchFamily="34" charset="0"/>
                        <a:buNone/>
                        <a:tabLst/>
                        <a:defRPr/>
                      </a:pPr>
                      <a:r>
                        <a:rPr lang="en-US" sz="2000" b="0" i="0" u="none" strike="noStrike" kern="1200" dirty="0" smtClean="0">
                          <a:solidFill>
                            <a:schemeClr val="tx1"/>
                          </a:solidFill>
                          <a:latin typeface="Segoe UI"/>
                          <a:ea typeface="+mn-ea"/>
                          <a:cs typeface="+mn-cs"/>
                        </a:rPr>
                        <a:t>first</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757667">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2000" b="0" i="0" u="none" strike="noStrike" kern="1200" dirty="0" smtClean="0">
                          <a:solidFill>
                            <a:schemeClr val="tx1"/>
                          </a:solidFill>
                          <a:latin typeface="Segoe UI"/>
                          <a:ea typeface="+mn-ea"/>
                          <a:cs typeface="+mn-cs"/>
                        </a:rPr>
                        <a:t>Invite Within</a:t>
                      </a:r>
                      <a:r>
                        <a:rPr lang="en-US" sz="2000" b="0" i="0" u="none" strike="noStrike" kern="1200" baseline="0" dirty="0" smtClean="0">
                          <a:solidFill>
                            <a:schemeClr val="tx1"/>
                          </a:solidFill>
                          <a:latin typeface="Segoe UI"/>
                          <a:ea typeface="+mn-ea"/>
                          <a:cs typeface="+mn-cs"/>
                        </a:rPr>
                        <a:t> Network</a:t>
                      </a:r>
                      <a:endParaRPr lang="en-US" sz="20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Users must authenticate </a:t>
                      </a:r>
                    </a:p>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to join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1087088">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2000" b="0" i="0" u="none" strike="noStrike" kern="1200" dirty="0" smtClean="0">
                          <a:solidFill>
                            <a:schemeClr val="tx1"/>
                          </a:solidFill>
                          <a:latin typeface="Segoe UI"/>
                          <a:ea typeface="+mn-ea"/>
                          <a:cs typeface="+mn-cs"/>
                        </a:rPr>
                        <a:t>Invite Within Network (Restricted)</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Users must authenticate </a:t>
                      </a:r>
                    </a:p>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and be invited </a:t>
                      </a:r>
                      <a:r>
                        <a:rPr lang="en-US" sz="2000" b="0" i="0" u="none" strike="noStrike" kern="1200" baseline="0" dirty="0" smtClean="0">
                          <a:solidFill>
                            <a:schemeClr val="tx1"/>
                          </a:solidFill>
                          <a:latin typeface="Segoe UI"/>
                          <a:ea typeface="+mn-ea"/>
                          <a:cs typeface="+mn-cs"/>
                        </a:rPr>
                        <a:t>to join</a:t>
                      </a:r>
                      <a:endParaRPr lang="en-US" sz="20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1087088">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2000" b="0" i="0" u="none" strike="noStrike" kern="1200" dirty="0" smtClean="0">
                          <a:solidFill>
                            <a:schemeClr val="tx1"/>
                          </a:solidFill>
                          <a:latin typeface="Segoe UI"/>
                          <a:ea typeface="+mn-ea"/>
                          <a:cs typeface="+mn-cs"/>
                        </a:rPr>
                        <a:t>Locked meeting</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Users must authenticate </a:t>
                      </a:r>
                    </a:p>
                    <a:p>
                      <a:pPr marL="342900" indent="-342900" algn="l" defTabSz="914363" rtl="0" eaLnBrk="1" fontAlgn="t" latinLnBrk="0" hangingPunct="1">
                        <a:buFont typeface="Arial" pitchFamily="34" charset="0"/>
                        <a:buNone/>
                      </a:pPr>
                      <a:r>
                        <a:rPr lang="en-US" sz="2000" b="0" i="0" u="none" strike="noStrike" kern="1200" dirty="0" smtClean="0">
                          <a:solidFill>
                            <a:schemeClr val="tx1"/>
                          </a:solidFill>
                          <a:latin typeface="Segoe UI"/>
                          <a:ea typeface="+mn-ea"/>
                          <a:cs typeface="+mn-cs"/>
                        </a:rPr>
                        <a:t>and be an</a:t>
                      </a:r>
                      <a:r>
                        <a:rPr lang="en-US" sz="2000" b="0" i="0" u="none" strike="noStrike" kern="1200" baseline="0" dirty="0" smtClean="0">
                          <a:solidFill>
                            <a:schemeClr val="tx1"/>
                          </a:solidFill>
                          <a:latin typeface="Segoe UI"/>
                          <a:ea typeface="+mn-ea"/>
                          <a:cs typeface="+mn-cs"/>
                        </a:rPr>
                        <a:t> invited leader </a:t>
                      </a:r>
                    </a:p>
                    <a:p>
                      <a:pPr marL="342900" indent="-342900" algn="l" defTabSz="914363" rtl="0" eaLnBrk="1" fontAlgn="t" latinLnBrk="0" hangingPunct="1">
                        <a:buFont typeface="Arial" pitchFamily="34" charset="0"/>
                        <a:buNone/>
                      </a:pPr>
                      <a:r>
                        <a:rPr lang="en-US" sz="2000" b="0" i="0" u="none" strike="noStrike" kern="1200" baseline="0" dirty="0" smtClean="0">
                          <a:solidFill>
                            <a:schemeClr val="tx1"/>
                          </a:solidFill>
                          <a:latin typeface="Segoe UI"/>
                          <a:ea typeface="+mn-ea"/>
                          <a:cs typeface="+mn-cs"/>
                        </a:rPr>
                        <a:t>to join</a:t>
                      </a:r>
                      <a:endParaRPr lang="en-US" sz="20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3"/>
          <a:srcRect/>
          <a:stretch>
            <a:fillRect/>
          </a:stretch>
        </p:blipFill>
        <p:spPr bwMode="auto">
          <a:xfrm>
            <a:off x="5756810" y="1089557"/>
            <a:ext cx="2994660" cy="1805940"/>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5568527" y="3558117"/>
            <a:ext cx="3406140" cy="2042160"/>
          </a:xfrm>
          <a:prstGeom prst="rect">
            <a:avLst/>
          </a:prstGeom>
          <a:noFill/>
          <a:ln w="9525">
            <a:noFill/>
            <a:miter lim="800000"/>
            <a:headEnd/>
            <a:tailEnd/>
          </a:ln>
        </p:spPr>
      </p:pic>
      <p:sp>
        <p:nvSpPr>
          <p:cNvPr id="12" name="TextBox 11"/>
          <p:cNvSpPr txBox="1"/>
          <p:nvPr/>
        </p:nvSpPr>
        <p:spPr>
          <a:xfrm>
            <a:off x="5808133" y="2904065"/>
            <a:ext cx="3048207" cy="369332"/>
          </a:xfrm>
          <a:prstGeom prst="rect">
            <a:avLst/>
          </a:prstGeom>
          <a:noFill/>
        </p:spPr>
        <p:txBody>
          <a:bodyPr wrap="none" rtlCol="0">
            <a:spAutoFit/>
          </a:bodyPr>
          <a:lstStyle/>
          <a:p>
            <a:r>
              <a:rPr lang="en-US" i="1" dirty="0" smtClean="0"/>
              <a:t>Figure 1: scheduling a meeting</a:t>
            </a:r>
            <a:endParaRPr lang="en-US" i="1" dirty="0"/>
          </a:p>
        </p:txBody>
      </p:sp>
      <p:sp>
        <p:nvSpPr>
          <p:cNvPr id="13" name="TextBox 12"/>
          <p:cNvSpPr txBox="1"/>
          <p:nvPr/>
        </p:nvSpPr>
        <p:spPr>
          <a:xfrm>
            <a:off x="5943609" y="5596465"/>
            <a:ext cx="2711383" cy="369332"/>
          </a:xfrm>
          <a:prstGeom prst="rect">
            <a:avLst/>
          </a:prstGeom>
          <a:noFill/>
        </p:spPr>
        <p:txBody>
          <a:bodyPr wrap="none" rtlCol="0">
            <a:spAutoFit/>
          </a:bodyPr>
          <a:lstStyle/>
          <a:p>
            <a:r>
              <a:rPr lang="en-US" i="1" dirty="0" smtClean="0"/>
              <a:t>Figure 2: locking a meeting</a:t>
            </a:r>
            <a:endParaRPr lang="en-US" i="1"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CA </a:t>
            </a:r>
            <a:r>
              <a:rPr lang="en-US" dirty="0"/>
              <a:t>Access </a:t>
            </a:r>
            <a:r>
              <a:rPr lang="en-US" dirty="0" smtClean="0"/>
              <a:t>Numbers</a:t>
            </a:r>
            <a:endParaRPr lang="en-US" sz="2800" dirty="0"/>
          </a:p>
        </p:txBody>
      </p:sp>
      <p:pic>
        <p:nvPicPr>
          <p:cNvPr id="8" name="Picture 2"/>
          <p:cNvPicPr>
            <a:picLocks noChangeAspect="1" noChangeArrowheads="1"/>
          </p:cNvPicPr>
          <p:nvPr/>
        </p:nvPicPr>
        <p:blipFill>
          <a:blip r:embed="rId3"/>
          <a:srcRect/>
          <a:stretch>
            <a:fillRect/>
          </a:stretch>
        </p:blipFill>
        <p:spPr bwMode="auto">
          <a:xfrm>
            <a:off x="533401" y="1219200"/>
            <a:ext cx="4419600" cy="1254543"/>
          </a:xfrm>
          <a:prstGeom prst="rect">
            <a:avLst/>
          </a:prstGeom>
          <a:noFill/>
          <a:ln w="9525">
            <a:noFill/>
            <a:miter lim="800000"/>
            <a:headEnd/>
            <a:tailEnd/>
          </a:ln>
          <a:effectLst/>
        </p:spPr>
      </p:pic>
      <p:pic>
        <p:nvPicPr>
          <p:cNvPr id="10" name="Picture 2"/>
          <p:cNvPicPr>
            <a:picLocks noChangeAspect="1" noChangeArrowheads="1"/>
          </p:cNvPicPr>
          <p:nvPr/>
        </p:nvPicPr>
        <p:blipFill>
          <a:blip r:embed="rId4"/>
          <a:srcRect/>
          <a:stretch>
            <a:fillRect/>
          </a:stretch>
        </p:blipFill>
        <p:spPr bwMode="auto">
          <a:xfrm>
            <a:off x="838200" y="2565337"/>
            <a:ext cx="3276600" cy="3617237"/>
          </a:xfrm>
          <a:prstGeom prst="rect">
            <a:avLst/>
          </a:prstGeom>
          <a:noFill/>
          <a:ln w="9525">
            <a:noFill/>
            <a:miter lim="800000"/>
            <a:headEnd/>
            <a:tailEnd/>
          </a:ln>
          <a:effectLst/>
        </p:spPr>
      </p:pic>
      <p:sp>
        <p:nvSpPr>
          <p:cNvPr id="6" name="TextBox 5"/>
          <p:cNvSpPr txBox="1"/>
          <p:nvPr/>
        </p:nvSpPr>
        <p:spPr>
          <a:xfrm>
            <a:off x="5156199" y="1244600"/>
            <a:ext cx="3776133" cy="3176254"/>
          </a:xfrm>
          <a:prstGeom prst="rect">
            <a:avLst/>
          </a:prstGeom>
          <a:noFill/>
        </p:spPr>
        <p:txBody>
          <a:bodyPr wrap="square" rtlCol="0">
            <a:spAutoFit/>
          </a:bodyPr>
          <a:lstStyle/>
          <a:p>
            <a:pPr marL="396875" lvl="0" indent="-396875">
              <a:lnSpc>
                <a:spcPct val="90000"/>
              </a:lnSpc>
              <a:spcBef>
                <a:spcPct val="20000"/>
              </a:spcBef>
              <a:buBlip>
                <a:blip r:embed="rId5"/>
              </a:buBlip>
            </a:pPr>
            <a:r>
              <a:rPr lang="en-US" sz="2400" dirty="0" smtClean="0">
                <a:solidFill>
                  <a:srgbClr val="99CC99"/>
                </a:solidFill>
              </a:rPr>
              <a:t>Access numbers are global </a:t>
            </a:r>
          </a:p>
          <a:p>
            <a:pPr marL="396875" lvl="0" indent="-396875">
              <a:lnSpc>
                <a:spcPct val="90000"/>
              </a:lnSpc>
              <a:spcBef>
                <a:spcPct val="20000"/>
              </a:spcBef>
              <a:buBlip>
                <a:blip r:embed="rId5"/>
              </a:buBlip>
            </a:pPr>
            <a:r>
              <a:rPr lang="en-US" sz="2400" dirty="0" smtClean="0">
                <a:solidFill>
                  <a:srgbClr val="99CC99"/>
                </a:solidFill>
              </a:rPr>
              <a:t>Access numbers are serviced by one pool (one CA)</a:t>
            </a:r>
          </a:p>
          <a:p>
            <a:pPr marL="396875" lvl="0" indent="-396875">
              <a:lnSpc>
                <a:spcPct val="90000"/>
              </a:lnSpc>
              <a:spcBef>
                <a:spcPct val="20000"/>
              </a:spcBef>
              <a:buBlip>
                <a:blip r:embed="rId5"/>
              </a:buBlip>
            </a:pPr>
            <a:r>
              <a:rPr lang="en-US" sz="2400" dirty="0" smtClean="0">
                <a:solidFill>
                  <a:srgbClr val="99CC99"/>
                </a:solidFill>
              </a:rPr>
              <a:t>… but one pool/CA can have multiple access numbers</a:t>
            </a:r>
          </a:p>
          <a:p>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 Access Numbers</a:t>
            </a:r>
            <a:endParaRPr lang="en-US" sz="2800" dirty="0"/>
          </a:p>
        </p:txBody>
      </p:sp>
      <p:sp>
        <p:nvSpPr>
          <p:cNvPr id="6" name="Content Placeholder 2"/>
          <p:cNvSpPr txBox="1">
            <a:spLocks/>
          </p:cNvSpPr>
          <p:nvPr/>
        </p:nvSpPr>
        <p:spPr>
          <a:xfrm>
            <a:off x="4572000" y="855122"/>
            <a:ext cx="4114800" cy="4953000"/>
          </a:xfrm>
          <a:prstGeom prst="rect">
            <a:avLst/>
          </a:prstGeom>
        </p:spPr>
        <p:txBody>
          <a:bodyPr vert="horz" lIns="0" tIns="0" rIns="0" bIns="0" rtlCol="0">
            <a:noAutofit/>
          </a:bodyPr>
          <a:lstStyle/>
          <a:p>
            <a:pPr marL="396875" marR="0" indent="-396875" fontAlgn="auto">
              <a:spcAft>
                <a:spcPts val="0"/>
              </a:spcAft>
              <a:buClrTx/>
              <a:buSzPct val="80000"/>
              <a:buBlip>
                <a:blip r:embed="rId3"/>
              </a:buBlip>
              <a:tabLst/>
              <a:defRPr/>
            </a:pPr>
            <a:r>
              <a:rPr lang="en-US" sz="2400" dirty="0" smtClean="0">
                <a:solidFill>
                  <a:srgbClr val="99CC99"/>
                </a:solidFill>
              </a:rPr>
              <a:t>Display number – phone number displayed in meeting invite</a:t>
            </a:r>
          </a:p>
          <a:p>
            <a:pPr marL="396875" marR="0" indent="-396875" fontAlgn="auto">
              <a:spcAft>
                <a:spcPts val="0"/>
              </a:spcAft>
              <a:buClrTx/>
              <a:buSzPct val="80000"/>
              <a:buBlip>
                <a:blip r:embed="rId3"/>
              </a:buBlip>
              <a:tabLst/>
              <a:defRPr/>
            </a:pPr>
            <a:r>
              <a:rPr lang="en-US" sz="2400" dirty="0" smtClean="0">
                <a:solidFill>
                  <a:srgbClr val="99CC99"/>
                </a:solidFill>
              </a:rPr>
              <a:t>Display name – display name that appears in OC contact list</a:t>
            </a:r>
          </a:p>
          <a:p>
            <a:pPr marL="396875" marR="0" indent="-396875" fontAlgn="auto">
              <a:spcAft>
                <a:spcPts val="0"/>
              </a:spcAft>
              <a:buClrTx/>
              <a:buSzPct val="80000"/>
              <a:buBlip>
                <a:blip r:embed="rId3"/>
              </a:buBlip>
              <a:tabLst/>
              <a:defRPr/>
            </a:pPr>
            <a:r>
              <a:rPr lang="en-US" sz="2400" dirty="0" smtClean="0">
                <a:solidFill>
                  <a:srgbClr val="99CC99"/>
                </a:solidFill>
              </a:rPr>
              <a:t>Line URI – used for routing</a:t>
            </a:r>
          </a:p>
          <a:p>
            <a:pPr marL="396875" marR="0" indent="-396875" fontAlgn="auto">
              <a:spcAft>
                <a:spcPts val="0"/>
              </a:spcAft>
              <a:buClrTx/>
              <a:buSzPct val="80000"/>
              <a:buBlip>
                <a:blip r:embed="rId3"/>
              </a:buBlip>
              <a:tabLst/>
              <a:defRPr/>
            </a:pPr>
            <a:r>
              <a:rPr lang="en-US" sz="2400" dirty="0" smtClean="0">
                <a:solidFill>
                  <a:srgbClr val="99CC99"/>
                </a:solidFill>
              </a:rPr>
              <a:t>SIP URI</a:t>
            </a:r>
          </a:p>
          <a:p>
            <a:pPr marL="396875" marR="0" indent="-396875" fontAlgn="auto">
              <a:spcAft>
                <a:spcPts val="0"/>
              </a:spcAft>
              <a:buClrTx/>
              <a:buSzPct val="80000"/>
              <a:buBlip>
                <a:blip r:embed="rId3"/>
              </a:buBlip>
              <a:tabLst/>
              <a:defRPr/>
            </a:pPr>
            <a:r>
              <a:rPr lang="en-US" sz="2400" dirty="0" smtClean="0">
                <a:solidFill>
                  <a:srgbClr val="99CC99"/>
                </a:solidFill>
              </a:rPr>
              <a:t>Serviced by pool – which CA serves the number</a:t>
            </a:r>
          </a:p>
          <a:p>
            <a:pPr marL="396875" marR="0" indent="-396875" fontAlgn="auto">
              <a:spcAft>
                <a:spcPts val="0"/>
              </a:spcAft>
              <a:buClrTx/>
              <a:buSzPct val="80000"/>
              <a:buBlip>
                <a:blip r:embed="rId3"/>
              </a:buBlip>
              <a:tabLst/>
              <a:defRPr/>
            </a:pPr>
            <a:r>
              <a:rPr lang="en-US" sz="2400" dirty="0" smtClean="0">
                <a:solidFill>
                  <a:srgbClr val="99CC99"/>
                </a:solidFill>
              </a:rPr>
              <a:t>Primary language – the default language use for first prompt</a:t>
            </a:r>
          </a:p>
          <a:p>
            <a:pPr marL="396875" marR="0" indent="-396875" fontAlgn="auto">
              <a:spcAft>
                <a:spcPts val="0"/>
              </a:spcAft>
              <a:buClrTx/>
              <a:buSzPct val="80000"/>
              <a:buBlip>
                <a:blip r:embed="rId3"/>
              </a:buBlip>
              <a:tabLst/>
              <a:defRPr/>
            </a:pPr>
            <a:r>
              <a:rPr lang="en-US" sz="2400" dirty="0" smtClean="0">
                <a:solidFill>
                  <a:srgbClr val="99CC99"/>
                </a:solidFill>
              </a:rPr>
              <a:t>Secondary languages – other supported languages</a:t>
            </a:r>
            <a:endParaRPr lang="en-US" sz="2400" dirty="0">
              <a:solidFill>
                <a:srgbClr val="99CC99"/>
              </a:solidFill>
            </a:endParaRPr>
          </a:p>
        </p:txBody>
      </p:sp>
      <p:pic>
        <p:nvPicPr>
          <p:cNvPr id="7" name="Picture 2"/>
          <p:cNvPicPr>
            <a:picLocks noChangeAspect="1" noChangeArrowheads="1"/>
          </p:cNvPicPr>
          <p:nvPr/>
        </p:nvPicPr>
        <p:blipFill>
          <a:blip r:embed="rId4"/>
          <a:srcRect/>
          <a:stretch>
            <a:fillRect/>
          </a:stretch>
        </p:blipFill>
        <p:spPr bwMode="auto">
          <a:xfrm>
            <a:off x="533400" y="838200"/>
            <a:ext cx="3657600" cy="52673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 Access Numbers</a:t>
            </a:r>
            <a:endParaRPr lang="en-US" sz="4400" dirty="0"/>
          </a:p>
        </p:txBody>
      </p:sp>
      <p:sp>
        <p:nvSpPr>
          <p:cNvPr id="7" name="Content Placeholder 2"/>
          <p:cNvSpPr>
            <a:spLocks noGrp="1"/>
          </p:cNvSpPr>
          <p:nvPr>
            <p:ph idx="1"/>
          </p:nvPr>
        </p:nvSpPr>
        <p:spPr>
          <a:xfrm>
            <a:off x="4326477" y="1524000"/>
            <a:ext cx="4622800" cy="4602163"/>
          </a:xfrm>
        </p:spPr>
        <p:txBody>
          <a:bodyPr>
            <a:normAutofit/>
          </a:bodyPr>
          <a:lstStyle/>
          <a:p>
            <a:r>
              <a:rPr lang="en-US" dirty="0" smtClean="0"/>
              <a:t>Access Numbers are grouped into Regions</a:t>
            </a:r>
          </a:p>
          <a:p>
            <a:pPr marL="741363" lvl="2">
              <a:buSzPct val="80000"/>
              <a:buBlip>
                <a:blip r:embed="rId3"/>
              </a:buBlip>
              <a:defRPr/>
            </a:pPr>
            <a:r>
              <a:rPr lang="en-US" sz="2800" dirty="0" smtClean="0"/>
              <a:t>Region = location profile</a:t>
            </a:r>
          </a:p>
          <a:p>
            <a:pPr marL="741363" lvl="2">
              <a:buSzPct val="80000"/>
              <a:buBlip>
                <a:blip r:embed="rId3"/>
              </a:buBlip>
              <a:defRPr/>
            </a:pPr>
            <a:r>
              <a:rPr lang="en-US" sz="2800" dirty="0" smtClean="0"/>
              <a:t>One region can have multiple access numbers</a:t>
            </a:r>
          </a:p>
          <a:p>
            <a:pPr marL="741363" lvl="2">
              <a:buSzPct val="80000"/>
              <a:buBlip>
                <a:blip r:embed="rId3"/>
              </a:buBlip>
              <a:defRPr/>
            </a:pPr>
            <a:r>
              <a:rPr lang="en-US" sz="2800" dirty="0" smtClean="0"/>
              <a:t>One access number can be assigned to multiple regions</a:t>
            </a:r>
            <a:endParaRPr lang="en-US" sz="2800" dirty="0"/>
          </a:p>
        </p:txBody>
      </p:sp>
      <p:pic>
        <p:nvPicPr>
          <p:cNvPr id="8" name="Picture 2"/>
          <p:cNvPicPr>
            <a:picLocks noChangeAspect="1" noChangeArrowheads="1"/>
          </p:cNvPicPr>
          <p:nvPr/>
        </p:nvPicPr>
        <p:blipFill>
          <a:blip r:embed="rId4"/>
          <a:srcRect/>
          <a:stretch>
            <a:fillRect/>
          </a:stretch>
        </p:blipFill>
        <p:spPr bwMode="auto">
          <a:xfrm>
            <a:off x="457200" y="1219200"/>
            <a:ext cx="2905125" cy="2920177"/>
          </a:xfrm>
          <a:prstGeom prst="rect">
            <a:avLst/>
          </a:prstGeom>
          <a:noFill/>
          <a:ln w="9525">
            <a:noFill/>
            <a:miter lim="800000"/>
            <a:headEnd/>
            <a:tailEnd/>
          </a:ln>
          <a:effectLst/>
        </p:spPr>
      </p:pic>
      <p:pic>
        <p:nvPicPr>
          <p:cNvPr id="9" name="Picture 2"/>
          <p:cNvPicPr>
            <a:picLocks noChangeAspect="1" noChangeArrowheads="1"/>
          </p:cNvPicPr>
          <p:nvPr/>
        </p:nvPicPr>
        <p:blipFill>
          <a:blip r:embed="rId5"/>
          <a:srcRect/>
          <a:stretch>
            <a:fillRect/>
          </a:stretch>
        </p:blipFill>
        <p:spPr bwMode="auto">
          <a:xfrm>
            <a:off x="304800" y="4191000"/>
            <a:ext cx="4343400" cy="24669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34400" cy="664797"/>
          </a:xfrm>
        </p:spPr>
        <p:txBody>
          <a:bodyPr/>
          <a:lstStyle/>
          <a:p>
            <a:r>
              <a:rPr lang="en-US" dirty="0" smtClean="0"/>
              <a:t>CA Access Numbers</a:t>
            </a:r>
            <a:endParaRPr lang="en-US" dirty="0"/>
          </a:p>
        </p:txBody>
      </p:sp>
      <p:sp>
        <p:nvSpPr>
          <p:cNvPr id="3" name="Text Placeholder 2"/>
          <p:cNvSpPr>
            <a:spLocks noGrp="1"/>
          </p:cNvSpPr>
          <p:nvPr>
            <p:ph idx="1"/>
          </p:nvPr>
        </p:nvSpPr>
        <p:spPr>
          <a:xfrm>
            <a:off x="381000" y="1092200"/>
            <a:ext cx="5105400" cy="4678663"/>
          </a:xfrm>
        </p:spPr>
        <p:txBody>
          <a:bodyPr/>
          <a:lstStyle/>
          <a:p>
            <a:r>
              <a:rPr lang="en-US" sz="2400" dirty="0" smtClean="0"/>
              <a:t>When a user schedules a meeting, their location profile is used to choose default Region</a:t>
            </a:r>
          </a:p>
          <a:p>
            <a:pPr lvl="1"/>
            <a:r>
              <a:rPr lang="en-US" sz="2000" dirty="0" smtClean="0"/>
              <a:t>… that Region’s Access Numbers are shown in the invite</a:t>
            </a:r>
          </a:p>
          <a:p>
            <a:r>
              <a:rPr lang="en-US" sz="2400" dirty="0" smtClean="0"/>
              <a:t>End user can change the Region</a:t>
            </a:r>
          </a:p>
          <a:p>
            <a:pPr lvl="1"/>
            <a:r>
              <a:rPr lang="en-US" sz="2000" dirty="0" smtClean="0"/>
              <a:t>… which changes what phone numbers are shown in the invite</a:t>
            </a:r>
          </a:p>
          <a:p>
            <a:r>
              <a:rPr lang="en-US" sz="2400" dirty="0" smtClean="0"/>
              <a:t>Invite has a link to </a:t>
            </a:r>
            <a:r>
              <a:rPr lang="en-US" sz="2400" b="1" dirty="0" smtClean="0"/>
              <a:t>Dial-in Conferencing page </a:t>
            </a:r>
            <a:r>
              <a:rPr lang="en-US" sz="2400" dirty="0" smtClean="0"/>
              <a:t>which shows all Access Numbers in all Regions</a:t>
            </a:r>
          </a:p>
          <a:p>
            <a:r>
              <a:rPr lang="en-US" sz="2400" dirty="0" smtClean="0"/>
              <a:t>Any access number can be used to join any conference</a:t>
            </a:r>
          </a:p>
        </p:txBody>
      </p:sp>
      <p:pic>
        <p:nvPicPr>
          <p:cNvPr id="1026" name="Picture 2"/>
          <p:cNvPicPr>
            <a:picLocks noChangeAspect="1" noChangeArrowheads="1"/>
          </p:cNvPicPr>
          <p:nvPr/>
        </p:nvPicPr>
        <p:blipFill>
          <a:blip r:embed="rId3"/>
          <a:srcRect/>
          <a:stretch>
            <a:fillRect/>
          </a:stretch>
        </p:blipFill>
        <p:spPr bwMode="auto">
          <a:xfrm>
            <a:off x="5574648" y="1095911"/>
            <a:ext cx="3335074" cy="2383894"/>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4470400" y="5291496"/>
            <a:ext cx="4528079" cy="114227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Dial-in Conferencing Information Page</a:t>
            </a:r>
            <a:endParaRPr lang="en-US" sz="4000" dirty="0"/>
          </a:p>
        </p:txBody>
      </p:sp>
      <p:sp>
        <p:nvSpPr>
          <p:cNvPr id="3" name="Content Placeholder 2"/>
          <p:cNvSpPr>
            <a:spLocks noGrp="1"/>
          </p:cNvSpPr>
          <p:nvPr>
            <p:ph idx="1"/>
          </p:nvPr>
        </p:nvSpPr>
        <p:spPr>
          <a:xfrm>
            <a:off x="381000" y="1295400"/>
            <a:ext cx="8382000" cy="4985980"/>
          </a:xfrm>
        </p:spPr>
        <p:txBody>
          <a:bodyPr/>
          <a:lstStyle/>
          <a:p>
            <a:r>
              <a:rPr lang="en-US" sz="2800" dirty="0" smtClean="0"/>
              <a:t>A web page that provides</a:t>
            </a:r>
          </a:p>
          <a:p>
            <a:pPr lvl="1"/>
            <a:r>
              <a:rPr lang="en-US" sz="2400" dirty="0" smtClean="0"/>
              <a:t>Call-in phone numbers</a:t>
            </a:r>
          </a:p>
          <a:p>
            <a:pPr lvl="1"/>
            <a:r>
              <a:rPr lang="en-US" sz="2400" dirty="0" smtClean="0"/>
              <a:t>PIN management</a:t>
            </a:r>
          </a:p>
          <a:p>
            <a:pPr lvl="1"/>
            <a:r>
              <a:rPr lang="en-US" sz="2400" dirty="0" smtClean="0"/>
              <a:t>Reservation-less meeting entry information</a:t>
            </a:r>
          </a:p>
          <a:p>
            <a:r>
              <a:rPr lang="en-US" sz="2800" dirty="0" smtClean="0"/>
              <a:t>Hosted on CWA server  </a:t>
            </a:r>
            <a:r>
              <a:rPr lang="en-US" sz="1800" dirty="0" smtClean="0"/>
              <a:t>(https://&lt;cwa&gt;/dialin)</a:t>
            </a:r>
          </a:p>
          <a:p>
            <a:pPr lvl="1"/>
            <a:r>
              <a:rPr lang="en-US" sz="2400" dirty="0" smtClean="0"/>
              <a:t>Has a public page for phone #s</a:t>
            </a:r>
          </a:p>
          <a:p>
            <a:pPr lvl="1"/>
            <a:r>
              <a:rPr lang="en-US" sz="2400" dirty="0" smtClean="0"/>
              <a:t>Uses Integrated Windows Authentication (IWA) and forms-based authentication</a:t>
            </a:r>
          </a:p>
          <a:p>
            <a:r>
              <a:rPr lang="en-US" sz="2800" dirty="0" smtClean="0"/>
              <a:t>Linked to from</a:t>
            </a:r>
          </a:p>
          <a:p>
            <a:pPr lvl="1"/>
            <a:r>
              <a:rPr lang="en-US" sz="2400" dirty="0" smtClean="0"/>
              <a:t>Office Communicator</a:t>
            </a:r>
          </a:p>
          <a:p>
            <a:pPr lvl="1"/>
            <a:r>
              <a:rPr lang="en-US" sz="2400" dirty="0" smtClean="0"/>
              <a:t>Conferencing Add-In and meeting invitations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609398"/>
          </a:xfrm>
        </p:spPr>
        <p:txBody>
          <a:bodyPr/>
          <a:lstStyle/>
          <a:p>
            <a:r>
              <a:rPr lang="en-US" sz="4400" dirty="0" smtClean="0"/>
              <a:t>Dial-in Conferencing Information Page</a:t>
            </a:r>
            <a:endParaRPr lang="en-US" sz="4400" dirty="0"/>
          </a:p>
        </p:txBody>
      </p:sp>
      <p:pic>
        <p:nvPicPr>
          <p:cNvPr id="1028" name="Picture 4"/>
          <p:cNvPicPr>
            <a:picLocks noChangeAspect="1" noChangeArrowheads="1"/>
          </p:cNvPicPr>
          <p:nvPr/>
        </p:nvPicPr>
        <p:blipFill>
          <a:blip r:embed="rId3"/>
          <a:srcRect/>
          <a:stretch>
            <a:fillRect/>
          </a:stretch>
        </p:blipFill>
        <p:spPr bwMode="auto">
          <a:xfrm>
            <a:off x="2057400" y="1143000"/>
            <a:ext cx="5162550" cy="452437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2057400" y="1143000"/>
            <a:ext cx="5153025" cy="550545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 calcmode="lin" valueType="num">
                                      <p:cBhvr additive="base">
                                        <p:cTn id="7" dur="500" fill="hold"/>
                                        <p:tgtEl>
                                          <p:spTgt spid="1029"/>
                                        </p:tgtEl>
                                        <p:attrNameLst>
                                          <p:attrName>ppt_x</p:attrName>
                                        </p:attrNameLst>
                                      </p:cBhvr>
                                      <p:tavLst>
                                        <p:tav tm="0">
                                          <p:val>
                                            <p:strVal val="#ppt_x"/>
                                          </p:val>
                                        </p:tav>
                                        <p:tav tm="100000">
                                          <p:val>
                                            <p:strVal val="#ppt_x"/>
                                          </p:val>
                                        </p:tav>
                                      </p:tavLst>
                                    </p:anim>
                                    <p:anim calcmode="lin" valueType="num">
                                      <p:cBhvr additive="base">
                                        <p:cTn id="8"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Dial-in Conference Creation</a:t>
            </a:r>
            <a:endParaRPr lang="en-US" dirty="0"/>
          </a:p>
        </p:txBody>
      </p:sp>
      <p:sp>
        <p:nvSpPr>
          <p:cNvPr id="3" name="Text Placeholder 2"/>
          <p:cNvSpPr>
            <a:spLocks noGrp="1"/>
          </p:cNvSpPr>
          <p:nvPr>
            <p:ph type="body" sz="quarter" idx="10"/>
          </p:nvPr>
        </p:nvSpPr>
        <p:spPr/>
        <p:txBody>
          <a:bodyPr/>
          <a:lstStyle/>
          <a:p>
            <a:pPr>
              <a:buNone/>
            </a:pPr>
            <a:r>
              <a:rPr lang="en-US" dirty="0" smtClean="0"/>
              <a:t>Important SIP Dialogs</a:t>
            </a:r>
          </a:p>
          <a:p>
            <a:r>
              <a:rPr lang="en-US" i="1" dirty="0" err="1" smtClean="0"/>
              <a:t>GetConferenceCapabilities</a:t>
            </a:r>
            <a:r>
              <a:rPr lang="en-US" i="1" dirty="0" smtClean="0"/>
              <a:t> </a:t>
            </a:r>
            <a:r>
              <a:rPr lang="en-US" dirty="0" smtClean="0"/>
              <a:t>– determine if there is a CA available when scheduling a conference</a:t>
            </a:r>
          </a:p>
          <a:p>
            <a:r>
              <a:rPr lang="en-US" i="1" dirty="0" err="1" smtClean="0"/>
              <a:t>AddConference</a:t>
            </a:r>
            <a:r>
              <a:rPr lang="en-US" i="1" dirty="0" smtClean="0"/>
              <a:t> </a:t>
            </a:r>
            <a:r>
              <a:rPr lang="en-US" dirty="0" smtClean="0"/>
              <a:t>– scheduling a conference</a:t>
            </a:r>
          </a:p>
          <a:p>
            <a:r>
              <a:rPr lang="en-US" i="1" dirty="0" err="1" smtClean="0"/>
              <a:t>GetConference</a:t>
            </a:r>
            <a:r>
              <a:rPr lang="en-US" i="1" dirty="0" smtClean="0"/>
              <a:t> </a:t>
            </a:r>
            <a:r>
              <a:rPr lang="en-US" dirty="0" smtClean="0"/>
              <a:t>– get a scheduled conference. Contains the conference’s location: </a:t>
            </a:r>
            <a:r>
              <a:rPr lang="en-US" dirty="0" err="1" smtClean="0"/>
              <a:t>confURI</a:t>
            </a:r>
            <a:endParaRPr lang="en-US" i="1"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Dial-in Conference Creation</a:t>
            </a:r>
            <a:endParaRPr lang="en-US" dirty="0"/>
          </a:p>
        </p:txBody>
      </p:sp>
      <p:sp>
        <p:nvSpPr>
          <p:cNvPr id="5" name="Rounded Rectangle 4"/>
          <p:cNvSpPr/>
          <p:nvPr/>
        </p:nvSpPr>
        <p:spPr bwMode="auto">
          <a:xfrm>
            <a:off x="130696" y="1102700"/>
            <a:ext cx="2028291" cy="68500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Outlook with Conferencing Add-in</a:t>
            </a:r>
          </a:p>
        </p:txBody>
      </p:sp>
      <p:sp>
        <p:nvSpPr>
          <p:cNvPr id="6" name="Rounded Rectangle 5"/>
          <p:cNvSpPr/>
          <p:nvPr/>
        </p:nvSpPr>
        <p:spPr bwMode="auto">
          <a:xfrm>
            <a:off x="3646220" y="1100987"/>
            <a:ext cx="1464923" cy="68500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SIP Proxy / Focus Factory</a:t>
            </a:r>
          </a:p>
        </p:txBody>
      </p:sp>
      <p:sp>
        <p:nvSpPr>
          <p:cNvPr id="7" name="Rounded Rectangle 6"/>
          <p:cNvSpPr/>
          <p:nvPr/>
        </p:nvSpPr>
        <p:spPr bwMode="auto">
          <a:xfrm>
            <a:off x="5930705" y="1109551"/>
            <a:ext cx="1546420" cy="68500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OCS Database</a:t>
            </a:r>
          </a:p>
          <a:p>
            <a:pPr algn="ctr" defTabSz="914099"/>
            <a:r>
              <a:rPr lang="en-US" sz="16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(Conf Directory)</a:t>
            </a:r>
          </a:p>
        </p:txBody>
      </p:sp>
      <p:sp>
        <p:nvSpPr>
          <p:cNvPr id="8" name="Rounded Rectangle 7"/>
          <p:cNvSpPr/>
          <p:nvPr/>
        </p:nvSpPr>
        <p:spPr bwMode="auto">
          <a:xfrm>
            <a:off x="7787811" y="1097567"/>
            <a:ext cx="1249947" cy="68500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Exchange</a:t>
            </a:r>
          </a:p>
        </p:txBody>
      </p:sp>
      <p:cxnSp>
        <p:nvCxnSpPr>
          <p:cNvPr id="10" name="Straight Connector 9"/>
          <p:cNvCxnSpPr/>
          <p:nvPr/>
        </p:nvCxnSpPr>
        <p:spPr>
          <a:xfrm rot="5400000">
            <a:off x="-1069595" y="3963799"/>
            <a:ext cx="4429387" cy="4194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128012" y="3956810"/>
            <a:ext cx="4429387" cy="4194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468539" y="3981975"/>
            <a:ext cx="4429387" cy="4194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6213450" y="3956808"/>
            <a:ext cx="4429387" cy="4194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57681" y="2164360"/>
            <a:ext cx="318781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157681" y="3878702"/>
            <a:ext cx="3189214" cy="54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372062" y="2365695"/>
            <a:ext cx="2313964" cy="979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149291" y="1855990"/>
            <a:ext cx="3195298" cy="307777"/>
          </a:xfrm>
          <a:prstGeom prst="rect">
            <a:avLst/>
          </a:prstGeom>
          <a:noFill/>
        </p:spPr>
        <p:txBody>
          <a:bodyPr wrap="none" rtlCol="0">
            <a:spAutoFit/>
          </a:bodyPr>
          <a:lstStyle/>
          <a:p>
            <a:r>
              <a:rPr lang="en-US" sz="1400" dirty="0" smtClean="0"/>
              <a:t>SIP SERVICE: </a:t>
            </a:r>
            <a:r>
              <a:rPr lang="en-US" sz="1400" i="1" dirty="0" smtClean="0">
                <a:solidFill>
                  <a:schemeClr val="accent5"/>
                </a:solidFill>
              </a:rPr>
              <a:t>GetConferencingCapabilities</a:t>
            </a:r>
            <a:endParaRPr lang="en-US" sz="1400" i="1" dirty="0">
              <a:solidFill>
                <a:schemeClr val="accent5"/>
              </a:solidFill>
            </a:endParaRPr>
          </a:p>
        </p:txBody>
      </p:sp>
      <p:sp>
        <p:nvSpPr>
          <p:cNvPr id="32" name="TextBox 31"/>
          <p:cNvSpPr txBox="1"/>
          <p:nvPr/>
        </p:nvSpPr>
        <p:spPr>
          <a:xfrm>
            <a:off x="4447566" y="2090256"/>
            <a:ext cx="2088585" cy="307777"/>
          </a:xfrm>
          <a:prstGeom prst="rect">
            <a:avLst/>
          </a:prstGeom>
          <a:noFill/>
        </p:spPr>
        <p:txBody>
          <a:bodyPr wrap="none" rtlCol="0">
            <a:spAutoFit/>
          </a:bodyPr>
          <a:lstStyle/>
          <a:p>
            <a:r>
              <a:rPr lang="en-US" sz="1400" dirty="0" smtClean="0"/>
              <a:t>SELECT meeting capability</a:t>
            </a:r>
            <a:endParaRPr lang="en-US" sz="1400" i="1" dirty="0"/>
          </a:p>
        </p:txBody>
      </p:sp>
      <p:cxnSp>
        <p:nvCxnSpPr>
          <p:cNvPr id="34" name="Straight Arrow Connector 33"/>
          <p:cNvCxnSpPr/>
          <p:nvPr/>
        </p:nvCxnSpPr>
        <p:spPr>
          <a:xfrm rot="10800000">
            <a:off x="4337108" y="2869035"/>
            <a:ext cx="2348918"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24465" y="2594994"/>
            <a:ext cx="2068067" cy="523220"/>
          </a:xfrm>
          <a:prstGeom prst="rect">
            <a:avLst/>
          </a:prstGeom>
          <a:noFill/>
        </p:spPr>
        <p:txBody>
          <a:bodyPr wrap="none" rtlCol="0">
            <a:spAutoFit/>
          </a:bodyPr>
          <a:lstStyle/>
          <a:p>
            <a:r>
              <a:rPr lang="en-US" sz="1400" dirty="0" smtClean="0"/>
              <a:t>Return meeting capability</a:t>
            </a:r>
          </a:p>
          <a:p>
            <a:pPr algn="ctr"/>
            <a:r>
              <a:rPr lang="en-US" sz="1400" dirty="0" smtClean="0"/>
              <a:t>data</a:t>
            </a:r>
            <a:endParaRPr lang="en-US" sz="1400" dirty="0"/>
          </a:p>
        </p:txBody>
      </p:sp>
      <p:cxnSp>
        <p:nvCxnSpPr>
          <p:cNvPr id="37" name="Straight Arrow Connector 36"/>
          <p:cNvCxnSpPr/>
          <p:nvPr/>
        </p:nvCxnSpPr>
        <p:spPr>
          <a:xfrm rot="10800000">
            <a:off x="1157682" y="3070371"/>
            <a:ext cx="3197601" cy="298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570139" y="2794932"/>
            <a:ext cx="2228367" cy="307777"/>
          </a:xfrm>
          <a:prstGeom prst="rect">
            <a:avLst/>
          </a:prstGeom>
          <a:noFill/>
        </p:spPr>
        <p:txBody>
          <a:bodyPr wrap="none" rtlCol="0">
            <a:spAutoFit/>
          </a:bodyPr>
          <a:lstStyle/>
          <a:p>
            <a:r>
              <a:rPr lang="en-US" sz="1400" dirty="0" smtClean="0"/>
              <a:t>Return meeting capabilities</a:t>
            </a:r>
            <a:endParaRPr lang="en-US" sz="1400" i="1" dirty="0"/>
          </a:p>
        </p:txBody>
      </p:sp>
      <p:sp>
        <p:nvSpPr>
          <p:cNvPr id="40" name="TextBox 39"/>
          <p:cNvSpPr txBox="1"/>
          <p:nvPr/>
        </p:nvSpPr>
        <p:spPr>
          <a:xfrm>
            <a:off x="1553361" y="3591887"/>
            <a:ext cx="2256643" cy="307777"/>
          </a:xfrm>
          <a:prstGeom prst="rect">
            <a:avLst/>
          </a:prstGeom>
          <a:noFill/>
        </p:spPr>
        <p:txBody>
          <a:bodyPr wrap="none" rtlCol="0">
            <a:spAutoFit/>
          </a:bodyPr>
          <a:lstStyle/>
          <a:p>
            <a:r>
              <a:rPr lang="en-US" sz="1400" dirty="0" smtClean="0"/>
              <a:t>SIP SERVICE: </a:t>
            </a:r>
            <a:r>
              <a:rPr lang="en-US" sz="1400" i="1" dirty="0" smtClean="0">
                <a:solidFill>
                  <a:schemeClr val="accent5"/>
                </a:solidFill>
              </a:rPr>
              <a:t>AddConference</a:t>
            </a:r>
            <a:endParaRPr lang="en-US" sz="1400" i="1" dirty="0">
              <a:solidFill>
                <a:schemeClr val="accent5"/>
              </a:solidFill>
            </a:endParaRPr>
          </a:p>
        </p:txBody>
      </p:sp>
      <p:cxnSp>
        <p:nvCxnSpPr>
          <p:cNvPr id="41" name="Straight Arrow Connector 40"/>
          <p:cNvCxnSpPr/>
          <p:nvPr/>
        </p:nvCxnSpPr>
        <p:spPr>
          <a:xfrm rot="10800000">
            <a:off x="1125524" y="4397231"/>
            <a:ext cx="3197601" cy="298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4373460" y="4078449"/>
            <a:ext cx="2313964" cy="979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742579" y="3836566"/>
            <a:ext cx="1342547" cy="307777"/>
          </a:xfrm>
          <a:prstGeom prst="rect">
            <a:avLst/>
          </a:prstGeom>
          <a:noFill/>
        </p:spPr>
        <p:txBody>
          <a:bodyPr wrap="none" rtlCol="0">
            <a:spAutoFit/>
          </a:bodyPr>
          <a:lstStyle/>
          <a:p>
            <a:r>
              <a:rPr lang="en-US" sz="1400" dirty="0" smtClean="0"/>
              <a:t>INSERT meeting</a:t>
            </a:r>
            <a:endParaRPr lang="en-US" sz="1400" i="1" dirty="0"/>
          </a:p>
        </p:txBody>
      </p:sp>
      <p:sp>
        <p:nvSpPr>
          <p:cNvPr id="45" name="TextBox 44"/>
          <p:cNvSpPr txBox="1"/>
          <p:nvPr/>
        </p:nvSpPr>
        <p:spPr>
          <a:xfrm>
            <a:off x="1554759" y="4079847"/>
            <a:ext cx="2210092" cy="307777"/>
          </a:xfrm>
          <a:prstGeom prst="rect">
            <a:avLst/>
          </a:prstGeom>
          <a:noFill/>
        </p:spPr>
        <p:txBody>
          <a:bodyPr wrap="none" rtlCol="0">
            <a:spAutoFit/>
          </a:bodyPr>
          <a:lstStyle/>
          <a:p>
            <a:r>
              <a:rPr lang="en-US" sz="1400" dirty="0" smtClean="0"/>
              <a:t>Return Conference ID &amp; URI</a:t>
            </a:r>
            <a:endParaRPr lang="en-US" sz="1400" i="1" dirty="0"/>
          </a:p>
        </p:txBody>
      </p:sp>
      <p:cxnSp>
        <p:nvCxnSpPr>
          <p:cNvPr id="57" name="Straight Arrow Connector 56"/>
          <p:cNvCxnSpPr/>
          <p:nvPr/>
        </p:nvCxnSpPr>
        <p:spPr>
          <a:xfrm flipV="1">
            <a:off x="1159079" y="4870002"/>
            <a:ext cx="3189214" cy="54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1554759" y="4583187"/>
            <a:ext cx="2201885" cy="307777"/>
          </a:xfrm>
          <a:prstGeom prst="rect">
            <a:avLst/>
          </a:prstGeom>
          <a:noFill/>
        </p:spPr>
        <p:txBody>
          <a:bodyPr wrap="none" rtlCol="0">
            <a:spAutoFit/>
          </a:bodyPr>
          <a:lstStyle/>
          <a:p>
            <a:r>
              <a:rPr lang="en-US" sz="1400" dirty="0" smtClean="0"/>
              <a:t>SIP SERVICE: </a:t>
            </a:r>
            <a:r>
              <a:rPr lang="en-US" sz="1400" i="1" dirty="0" smtClean="0"/>
              <a:t>GetConference</a:t>
            </a:r>
            <a:endParaRPr lang="en-US" sz="1400" i="1" dirty="0"/>
          </a:p>
        </p:txBody>
      </p:sp>
      <p:cxnSp>
        <p:nvCxnSpPr>
          <p:cNvPr id="59" name="Straight Arrow Connector 58"/>
          <p:cNvCxnSpPr/>
          <p:nvPr/>
        </p:nvCxnSpPr>
        <p:spPr>
          <a:xfrm flipV="1">
            <a:off x="4366469" y="5027804"/>
            <a:ext cx="2313964" cy="979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584586" y="4785921"/>
            <a:ext cx="1665264" cy="307777"/>
          </a:xfrm>
          <a:prstGeom prst="rect">
            <a:avLst/>
          </a:prstGeom>
          <a:noFill/>
        </p:spPr>
        <p:txBody>
          <a:bodyPr wrap="none" rtlCol="0">
            <a:spAutoFit/>
          </a:bodyPr>
          <a:lstStyle/>
          <a:p>
            <a:r>
              <a:rPr lang="en-US" sz="1400" dirty="0" smtClean="0"/>
              <a:t>SELECT meeting info</a:t>
            </a:r>
            <a:endParaRPr lang="en-US" sz="1400" i="1" dirty="0"/>
          </a:p>
        </p:txBody>
      </p:sp>
      <p:cxnSp>
        <p:nvCxnSpPr>
          <p:cNvPr id="61" name="Straight Arrow Connector 60"/>
          <p:cNvCxnSpPr/>
          <p:nvPr/>
        </p:nvCxnSpPr>
        <p:spPr>
          <a:xfrm rot="10800000">
            <a:off x="4330117" y="5454245"/>
            <a:ext cx="2348918"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760755" y="5188593"/>
            <a:ext cx="1443537" cy="523220"/>
          </a:xfrm>
          <a:prstGeom prst="rect">
            <a:avLst/>
          </a:prstGeom>
          <a:noFill/>
        </p:spPr>
        <p:txBody>
          <a:bodyPr wrap="none" rtlCol="0">
            <a:spAutoFit/>
          </a:bodyPr>
          <a:lstStyle/>
          <a:p>
            <a:r>
              <a:rPr lang="en-US" sz="1400" dirty="0" smtClean="0"/>
              <a:t>Return meeting</a:t>
            </a:r>
          </a:p>
          <a:p>
            <a:r>
              <a:rPr lang="en-US" sz="1400" dirty="0" smtClean="0"/>
              <a:t>provisioning data</a:t>
            </a:r>
            <a:endParaRPr lang="en-US" sz="1400" dirty="0"/>
          </a:p>
        </p:txBody>
      </p:sp>
      <p:cxnSp>
        <p:nvCxnSpPr>
          <p:cNvPr id="63" name="Straight Arrow Connector 62"/>
          <p:cNvCxnSpPr/>
          <p:nvPr/>
        </p:nvCxnSpPr>
        <p:spPr>
          <a:xfrm rot="10800000">
            <a:off x="1133913" y="5663970"/>
            <a:ext cx="3197601" cy="298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395368" y="5388531"/>
            <a:ext cx="2623090" cy="307777"/>
          </a:xfrm>
          <a:prstGeom prst="rect">
            <a:avLst/>
          </a:prstGeom>
          <a:noFill/>
        </p:spPr>
        <p:txBody>
          <a:bodyPr wrap="none" rtlCol="0">
            <a:spAutoFit/>
          </a:bodyPr>
          <a:lstStyle/>
          <a:p>
            <a:r>
              <a:rPr lang="en-US" sz="1400" dirty="0" smtClean="0"/>
              <a:t>Return meeting provisioning data</a:t>
            </a:r>
            <a:endParaRPr lang="en-US" sz="1400" i="1" dirty="0"/>
          </a:p>
        </p:txBody>
      </p:sp>
      <p:cxnSp>
        <p:nvCxnSpPr>
          <p:cNvPr id="65" name="Straight Arrow Connector 64"/>
          <p:cNvCxnSpPr/>
          <p:nvPr/>
        </p:nvCxnSpPr>
        <p:spPr>
          <a:xfrm flipV="1">
            <a:off x="1150690" y="6048462"/>
            <a:ext cx="7271857" cy="2656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878512" y="5791203"/>
            <a:ext cx="3612859" cy="307777"/>
          </a:xfrm>
          <a:prstGeom prst="rect">
            <a:avLst/>
          </a:prstGeom>
          <a:noFill/>
          <a:effectLst>
            <a:outerShdw blurRad="50800" dist="50800" dir="5400000" algn="ctr" rotWithShape="0">
              <a:srgbClr val="000000">
                <a:alpha val="0"/>
              </a:srgbClr>
            </a:outerShdw>
          </a:effectLst>
        </p:spPr>
        <p:txBody>
          <a:bodyPr wrap="square" rtlCol="0">
            <a:spAutoFit/>
          </a:bodyPr>
          <a:lstStyle/>
          <a:p>
            <a:r>
              <a:rPr lang="en-US" sz="1400" dirty="0" smtClean="0"/>
              <a:t>Send meeting invitations to participants</a:t>
            </a:r>
            <a:endParaRPr lang="en-US" sz="1400" i="1" dirty="0"/>
          </a:p>
        </p:txBody>
      </p:sp>
      <p:sp>
        <p:nvSpPr>
          <p:cNvPr id="38" name="TextBox 37"/>
          <p:cNvSpPr txBox="1"/>
          <p:nvPr/>
        </p:nvSpPr>
        <p:spPr>
          <a:xfrm>
            <a:off x="67298" y="5655671"/>
            <a:ext cx="1120820" cy="523220"/>
          </a:xfrm>
          <a:prstGeom prst="rect">
            <a:avLst/>
          </a:prstGeom>
          <a:noFill/>
        </p:spPr>
        <p:txBody>
          <a:bodyPr wrap="none" rtlCol="0">
            <a:spAutoFit/>
          </a:bodyPr>
          <a:lstStyle/>
          <a:p>
            <a:pPr algn="ctr"/>
            <a:r>
              <a:rPr lang="en-US" sz="1400" dirty="0" smtClean="0"/>
              <a:t>User finishes</a:t>
            </a:r>
          </a:p>
          <a:p>
            <a:pPr algn="ctr"/>
            <a:r>
              <a:rPr lang="en-US" sz="1400" dirty="0" smtClean="0"/>
              <a:t>clicks send</a:t>
            </a:r>
          </a:p>
        </p:txBody>
      </p:sp>
      <p:cxnSp>
        <p:nvCxnSpPr>
          <p:cNvPr id="42" name="Straight Arrow Connector 41"/>
          <p:cNvCxnSpPr/>
          <p:nvPr/>
        </p:nvCxnSpPr>
        <p:spPr>
          <a:xfrm rot="10800000" flipV="1">
            <a:off x="953146" y="5672093"/>
            <a:ext cx="194850" cy="622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026209" y="6063605"/>
            <a:ext cx="97418" cy="2722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6" grpId="0"/>
      <p:bldP spid="39" grpId="0"/>
      <p:bldP spid="40" grpId="0"/>
      <p:bldP spid="44" grpId="0"/>
      <p:bldP spid="45" grpId="0"/>
      <p:bldP spid="58" grpId="0"/>
      <p:bldP spid="60" grpId="0"/>
      <p:bldP spid="62" grpId="0"/>
      <p:bldP spid="64" grpId="0"/>
      <p:bldP spid="66"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762000" y="1143000"/>
            <a:ext cx="7848600" cy="5181600"/>
          </a:xfrm>
        </p:spPr>
        <p:txBody>
          <a:bodyPr/>
          <a:lstStyle/>
          <a:p>
            <a:pPr marL="0" indent="0">
              <a:buNone/>
            </a:pPr>
            <a:r>
              <a:rPr lang="en-US" sz="2800" dirty="0" smtClean="0"/>
              <a:t>Use </a:t>
            </a:r>
            <a:r>
              <a:rPr lang="en-US" sz="2800" dirty="0" err="1" smtClean="0"/>
              <a:t>getConferencingCapabilities</a:t>
            </a:r>
            <a:r>
              <a:rPr lang="en-US" sz="2800" dirty="0" smtClean="0"/>
              <a:t> to determine which functions are supported by Call pool’s Focus Factory</a:t>
            </a:r>
          </a:p>
          <a:p>
            <a:pPr marL="0" indent="0">
              <a:buNone/>
            </a:pPr>
            <a:r>
              <a:rPr lang="en-US" sz="1800" b="1" dirty="0" smtClean="0">
                <a:solidFill>
                  <a:srgbClr val="FFFF00"/>
                </a:solidFill>
              </a:rPr>
              <a:t>Note:</a:t>
            </a:r>
            <a:r>
              <a:rPr lang="en-US" sz="1800" dirty="0" smtClean="0">
                <a:solidFill>
                  <a:srgbClr val="FFFF00"/>
                </a:solidFill>
              </a:rPr>
              <a:t> This call is directed to the pool of the user that is creating the Conference</a:t>
            </a:r>
          </a:p>
          <a:p>
            <a:pPr>
              <a:buNone/>
            </a:pPr>
            <a:endParaRPr lang="en-US" sz="1100" dirty="0" smtClean="0">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SERVICE sip:u@microsoft.com;gruu;opaque=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a:t>
            </a:r>
            <a:r>
              <a:rPr lang="en-US" sz="1400" b="1" dirty="0" smtClean="0">
                <a:solidFill>
                  <a:schemeClr val="accent3">
                    <a:lumMod val="20000"/>
                    <a:lumOff val="80000"/>
                  </a:schemeClr>
                </a:solidFill>
                <a:latin typeface="Courier New" pitchFamily="49" charset="0"/>
                <a:cs typeface="Courier New" pitchFamily="49" charset="0"/>
              </a:rPr>
              <a:t> SIP/2.0</a:t>
            </a:r>
          </a:p>
          <a:p>
            <a:pPr>
              <a:buNone/>
            </a:pPr>
            <a:r>
              <a:rPr lang="en-US" sz="1400" b="1" dirty="0" smtClean="0">
                <a:solidFill>
                  <a:schemeClr val="accent3">
                    <a:lumMod val="20000"/>
                    <a:lumOff val="80000"/>
                  </a:schemeClr>
                </a:solidFill>
                <a:latin typeface="Courier New" pitchFamily="49" charset="0"/>
                <a:cs typeface="Courier New" pitchFamily="49" charset="0"/>
              </a:rPr>
              <a:t>From: &lt;sip:u@microsoft.com&gt;;tag=2018ed7e7f;epid=d28433a0cd</a:t>
            </a:r>
          </a:p>
          <a:p>
            <a:pPr>
              <a:buNone/>
            </a:pPr>
            <a:r>
              <a:rPr lang="en-US" sz="1400" b="1" dirty="0" smtClean="0">
                <a:solidFill>
                  <a:schemeClr val="accent3">
                    <a:lumMod val="20000"/>
                    <a:lumOff val="80000"/>
                  </a:schemeClr>
                </a:solidFill>
                <a:latin typeface="Courier New" pitchFamily="49" charset="0"/>
                <a:cs typeface="Courier New" pitchFamily="49" charset="0"/>
              </a:rPr>
              <a:t>To: &lt;sip:u@microsoft.com;gruu;opaque=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a:t>
            </a:r>
            <a:r>
              <a:rPr lang="en-US" sz="1400" b="1" dirty="0" smtClean="0">
                <a:solidFill>
                  <a:schemeClr val="accent3">
                    <a:lumMod val="20000"/>
                    <a:lumOff val="80000"/>
                  </a:schemeClr>
                </a:solidFill>
                <a:latin typeface="Courier New" pitchFamily="49" charset="0"/>
                <a:cs typeface="Courier New" pitchFamily="49" charset="0"/>
              </a:rPr>
              <a:t>&gt;</a:t>
            </a:r>
          </a:p>
          <a:p>
            <a:pPr>
              <a:buNone/>
            </a:pPr>
            <a:r>
              <a:rPr lang="en-US" sz="1400" b="1" dirty="0" smtClean="0">
                <a:solidFill>
                  <a:schemeClr val="accent3">
                    <a:lumMod val="20000"/>
                    <a:lumOff val="80000"/>
                  </a:schemeClr>
                </a:solidFill>
                <a:latin typeface="Courier New" pitchFamily="49" charset="0"/>
                <a:cs typeface="Courier New" pitchFamily="49" charset="0"/>
              </a:rPr>
              <a:t>CSeq: 1 SERVICE</a:t>
            </a:r>
          </a:p>
          <a:p>
            <a:pPr>
              <a:buNone/>
            </a:pPr>
            <a:r>
              <a:rPr lang="en-US" sz="1400" b="1" dirty="0" smtClean="0">
                <a:solidFill>
                  <a:schemeClr val="accent3">
                    <a:lumMod val="20000"/>
                    <a:lumOff val="80000"/>
                  </a:schemeClr>
                </a:solidFill>
                <a:latin typeface="Courier New" pitchFamily="49" charset="0"/>
                <a:cs typeface="Courier New" pitchFamily="49" charset="0"/>
              </a:rPr>
              <a:t>Content-Type: application/</a:t>
            </a:r>
            <a:r>
              <a:rPr lang="en-US" sz="1400" b="1" dirty="0" err="1" smtClean="0">
                <a:solidFill>
                  <a:schemeClr val="accent3">
                    <a:lumMod val="20000"/>
                    <a:lumOff val="80000"/>
                  </a:schemeClr>
                </a:solidFill>
                <a:latin typeface="Courier New" pitchFamily="49" charset="0"/>
                <a:cs typeface="Courier New" pitchFamily="49" charset="0"/>
              </a:rPr>
              <a:t>cccp+xml</a:t>
            </a:r>
            <a:endParaRPr lang="en-US" sz="1400" b="1" dirty="0" smtClean="0">
              <a:solidFill>
                <a:schemeClr val="accent3">
                  <a:lumMod val="20000"/>
                  <a:lumOff val="80000"/>
                </a:schemeClr>
              </a:solidFill>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 SIP Headers ...</a:t>
            </a:r>
          </a:p>
          <a:p>
            <a:pPr>
              <a:buNone/>
            </a:pPr>
            <a:r>
              <a:rPr lang="en-US" sz="1400" b="1" dirty="0" smtClean="0">
                <a:solidFill>
                  <a:schemeClr val="accent3">
                    <a:lumMod val="20000"/>
                    <a:lumOff val="80000"/>
                  </a:schemeClr>
                </a:solidFill>
                <a:latin typeface="Courier New" pitchFamily="49" charset="0"/>
                <a:cs typeface="Courier New" pitchFamily="49" charset="0"/>
              </a:rPr>
              <a:t> </a:t>
            </a:r>
          </a:p>
          <a:p>
            <a:pPr>
              <a:buNone/>
            </a:pPr>
            <a:r>
              <a:rPr lang="en-US" sz="1400" b="1" dirty="0" smtClean="0">
                <a:solidFill>
                  <a:schemeClr val="accent3">
                    <a:lumMod val="20000"/>
                    <a:lumOff val="80000"/>
                  </a:schemeClr>
                </a:solidFill>
                <a:latin typeface="Courier New" pitchFamily="49" charset="0"/>
                <a:cs typeface="Courier New" pitchFamily="49" charset="0"/>
              </a:rPr>
              <a:t>&lt;request requestId="1"  </a:t>
            </a:r>
          </a:p>
          <a:p>
            <a:pPr>
              <a:buNone/>
            </a:pPr>
            <a:r>
              <a:rPr lang="en-US" sz="1400" b="1" dirty="0" smtClean="0">
                <a:solidFill>
                  <a:schemeClr val="accent3">
                    <a:lumMod val="20000"/>
                    <a:lumOff val="80000"/>
                  </a:schemeClr>
                </a:solidFill>
                <a:latin typeface="Courier New" pitchFamily="49" charset="0"/>
                <a:cs typeface="Courier New" pitchFamily="49" charset="0"/>
              </a:rPr>
              <a:t>         from="sip:u@microsoft.com"</a:t>
            </a:r>
          </a:p>
          <a:p>
            <a:pPr>
              <a:buNone/>
            </a:pPr>
            <a:r>
              <a:rPr lang="en-US" sz="1400" b="1" dirty="0" smtClean="0">
                <a:solidFill>
                  <a:schemeClr val="accent3">
                    <a:lumMod val="20000"/>
                    <a:lumOff val="80000"/>
                  </a:schemeClr>
                </a:solidFill>
                <a:latin typeface="Courier New" pitchFamily="49" charset="0"/>
                <a:cs typeface="Courier New" pitchFamily="49" charset="0"/>
              </a:rPr>
              <a:t>         to="sip:u@microsoft.com;gruu;opaque=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a:t>
            </a:r>
            <a:r>
              <a:rPr lang="en-US" sz="1400" b="1" dirty="0" smtClean="0">
                <a:solidFill>
                  <a:schemeClr val="accent3">
                    <a:lumMod val="20000"/>
                    <a:lumOff val="80000"/>
                  </a:schemeClr>
                </a:solidFill>
                <a:latin typeface="Courier New" pitchFamily="49" charset="0"/>
                <a:cs typeface="Courier New" pitchFamily="49" charset="0"/>
              </a:rPr>
              <a:t>"</a:t>
            </a:r>
          </a:p>
          <a:p>
            <a:pPr>
              <a:buNone/>
            </a:pPr>
            <a:r>
              <a:rPr lang="en-US" sz="1400" b="1" dirty="0" smtClean="0">
                <a:solidFill>
                  <a:schemeClr val="accent3">
                    <a:lumMod val="20000"/>
                    <a:lumOff val="80000"/>
                  </a:schemeClr>
                </a:solidFill>
                <a:latin typeface="Courier New" pitchFamily="49" charset="0"/>
                <a:cs typeface="Courier New" pitchFamily="49" charset="0"/>
              </a:rPr>
              <a:t>         xmlns="urn:ietf:params:xml:ns:cccp" </a:t>
            </a:r>
          </a:p>
          <a:p>
            <a:pPr>
              <a:buNone/>
            </a:pPr>
            <a:r>
              <a:rPr lang="en-US" sz="1400" b="1" dirty="0" smtClean="0">
                <a:solidFill>
                  <a:schemeClr val="accent3">
                    <a:lumMod val="20000"/>
                    <a:lumOff val="80000"/>
                  </a:schemeClr>
                </a:solidFill>
                <a:latin typeface="Courier New" pitchFamily="49" charset="0"/>
                <a:cs typeface="Courier New" pitchFamily="49" charset="0"/>
              </a:rPr>
              <a:t>         ...&gt;</a:t>
            </a:r>
          </a:p>
          <a:p>
            <a:pPr>
              <a:buNone/>
            </a:pPr>
            <a:r>
              <a:rPr lang="en-US" sz="1400" b="1" dirty="0" smtClean="0">
                <a:solidFill>
                  <a:schemeClr val="accent3">
                    <a:lumMod val="20000"/>
                    <a:lumOff val="80000"/>
                  </a:schemeClr>
                </a:solidFill>
                <a:latin typeface="Courier New" pitchFamily="49" charset="0"/>
                <a:cs typeface="Courier New" pitchFamily="49" charset="0"/>
              </a:rPr>
              <a:t>  &lt;</a:t>
            </a:r>
            <a:r>
              <a:rPr lang="en-US" sz="1400" b="1" dirty="0" smtClean="0">
                <a:solidFill>
                  <a:srgbClr val="FFFF00"/>
                </a:solidFill>
                <a:latin typeface="Courier New" pitchFamily="49" charset="0"/>
                <a:cs typeface="Courier New" pitchFamily="49" charset="0"/>
              </a:rPr>
              <a:t>getConferencingCapabilities</a:t>
            </a:r>
            <a:r>
              <a:rPr lang="en-US" sz="1400" b="1" dirty="0" smtClean="0">
                <a:solidFill>
                  <a:schemeClr val="accent3">
                    <a:lumMod val="20000"/>
                    <a:lumOff val="80000"/>
                  </a:schemeClr>
                </a:solidFill>
                <a:latin typeface="Courier New" pitchFamily="49" charset="0"/>
                <a:cs typeface="Courier New" pitchFamily="49" charset="0"/>
              </a:rPr>
              <a:t> /&gt;</a:t>
            </a:r>
          </a:p>
          <a:p>
            <a:pPr>
              <a:buNone/>
            </a:pPr>
            <a:r>
              <a:rPr lang="en-US" sz="1400" b="1" dirty="0" smtClean="0">
                <a:solidFill>
                  <a:schemeClr val="accent3">
                    <a:lumMod val="20000"/>
                    <a:lumOff val="80000"/>
                  </a:schemeClr>
                </a:solidFill>
                <a:latin typeface="Courier New" pitchFamily="49" charset="0"/>
                <a:cs typeface="Courier New" pitchFamily="49" charset="0"/>
              </a:rPr>
              <a:t>&lt;/request&gt;</a:t>
            </a:r>
            <a:endParaRPr lang="en-US" sz="1400" b="1" dirty="0">
              <a:solidFill>
                <a:schemeClr val="accent3">
                  <a:lumMod val="20000"/>
                  <a:lumOff val="80000"/>
                </a:schemeClr>
              </a:solidFill>
            </a:endParaRPr>
          </a:p>
        </p:txBody>
      </p:sp>
      <p:sp>
        <p:nvSpPr>
          <p:cNvPr id="3" name="Title 2"/>
          <p:cNvSpPr>
            <a:spLocks noGrp="1"/>
          </p:cNvSpPr>
          <p:nvPr>
            <p:ph type="title" idx="4294967295"/>
          </p:nvPr>
        </p:nvSpPr>
        <p:spPr>
          <a:xfrm>
            <a:off x="533400" y="228600"/>
            <a:ext cx="8610600" cy="1143000"/>
          </a:xfrm>
        </p:spPr>
        <p:txBody>
          <a:bodyPr>
            <a:normAutofit/>
          </a:bodyPr>
          <a:lstStyle/>
          <a:p>
            <a:r>
              <a:rPr lang="en-US" dirty="0" smtClean="0"/>
              <a:t>Confirm Pool Supports CA</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a:xfrm>
            <a:off x="381000" y="1260474"/>
            <a:ext cx="8382000" cy="4561205"/>
          </a:xfrm>
        </p:spPr>
        <p:txBody>
          <a:bodyPr/>
          <a:lstStyle/>
          <a:p>
            <a:r>
              <a:rPr lang="en-US" dirty="0" smtClean="0"/>
              <a:t>Roles and their Interactions</a:t>
            </a:r>
          </a:p>
          <a:p>
            <a:r>
              <a:rPr lang="en-US" dirty="0" smtClean="0"/>
              <a:t>Scheduling a meeting and meeting access types</a:t>
            </a:r>
          </a:p>
          <a:p>
            <a:pPr lvl="1"/>
            <a:r>
              <a:rPr lang="en-US" dirty="0" smtClean="0"/>
              <a:t>Demo: scheduling a conference</a:t>
            </a:r>
          </a:p>
          <a:p>
            <a:r>
              <a:rPr lang="en-US" dirty="0" smtClean="0"/>
              <a:t>PSTN join process and call flows</a:t>
            </a:r>
          </a:p>
          <a:p>
            <a:pPr lvl="1"/>
            <a:r>
              <a:rPr lang="en-US" dirty="0" smtClean="0"/>
              <a:t>Demo: PSTN join</a:t>
            </a:r>
          </a:p>
          <a:p>
            <a:r>
              <a:rPr lang="en-US" dirty="0" smtClean="0"/>
              <a:t>Planning &amp; Deployment</a:t>
            </a:r>
          </a:p>
          <a:p>
            <a:pPr lvl="1"/>
            <a:r>
              <a:rPr lang="en-US" dirty="0" smtClean="0"/>
              <a:t>Demo: configuring global policy &amp; conferencing attendant (CA)</a:t>
            </a:r>
          </a:p>
          <a:p>
            <a:r>
              <a:rPr lang="en-US" dirty="0" smtClean="0"/>
              <a:t>QFE changes</a:t>
            </a:r>
          </a:p>
          <a:p>
            <a:r>
              <a:rPr lang="en-US" dirty="0" smtClean="0"/>
              <a:t>Reports, CDRs and Performance Counters</a:t>
            </a:r>
            <a:endParaRPr lang="en-US" sz="4000"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52400" y="685800"/>
            <a:ext cx="8991600" cy="5715000"/>
          </a:xfrm>
          <a:ln>
            <a:noFill/>
          </a:ln>
        </p:spPr>
        <p:txBody>
          <a:bodyPr>
            <a:normAutofit lnSpcReduction="10000"/>
          </a:bodyPr>
          <a:lstStyle/>
          <a:p>
            <a:pPr>
              <a:buNone/>
            </a:pPr>
            <a:r>
              <a:rPr lang="en-US" sz="2400" dirty="0" smtClean="0"/>
              <a:t>getConferencingCapabilities returns MCUs + </a:t>
            </a:r>
            <a:r>
              <a:rPr lang="en-US" sz="2400" dirty="0" err="1" smtClean="0"/>
              <a:t>pstn</a:t>
            </a:r>
            <a:r>
              <a:rPr lang="en-US" sz="2400" dirty="0" smtClean="0"/>
              <a:t>-bridge info</a:t>
            </a:r>
          </a:p>
          <a:p>
            <a:pPr>
              <a:buNone/>
            </a:pPr>
            <a:endParaRPr lang="en-US" sz="1100" dirty="0" smtClean="0">
              <a:solidFill>
                <a:schemeClr val="accent3">
                  <a:lumMod val="20000"/>
                  <a:lumOff val="80000"/>
                </a:schemeClr>
              </a:solidFill>
              <a:latin typeface="Courier New" pitchFamily="49" charset="0"/>
              <a:cs typeface="Courier New" pitchFamily="49" charset="0"/>
            </a:endParaRPr>
          </a:p>
          <a:p>
            <a:pPr>
              <a:buNone/>
            </a:pPr>
            <a:r>
              <a:rPr lang="en-US" sz="1200" b="1" dirty="0" smtClean="0">
                <a:solidFill>
                  <a:schemeClr val="accent3">
                    <a:lumMod val="20000"/>
                    <a:lumOff val="80000"/>
                  </a:schemeClr>
                </a:solidFill>
                <a:latin typeface="Courier New" pitchFamily="49" charset="0"/>
                <a:cs typeface="Courier New" pitchFamily="49" charset="0"/>
              </a:rPr>
              <a:t>Content-Type: application/</a:t>
            </a:r>
            <a:r>
              <a:rPr lang="en-US" sz="1200" b="1" dirty="0" err="1" smtClean="0">
                <a:solidFill>
                  <a:schemeClr val="accent3">
                    <a:lumMod val="20000"/>
                    <a:lumOff val="80000"/>
                  </a:schemeClr>
                </a:solidFill>
                <a:latin typeface="Courier New" pitchFamily="49" charset="0"/>
                <a:cs typeface="Courier New" pitchFamily="49" charset="0"/>
              </a:rPr>
              <a:t>cccp+xml</a:t>
            </a:r>
            <a:endParaRPr lang="en-US" sz="1200" b="1" dirty="0" smtClean="0">
              <a:solidFill>
                <a:schemeClr val="accent3">
                  <a:lumMod val="20000"/>
                  <a:lumOff val="80000"/>
                </a:schemeClr>
              </a:solidFill>
              <a:latin typeface="Courier New" pitchFamily="49" charset="0"/>
              <a:cs typeface="Courier New" pitchFamily="49" charset="0"/>
            </a:endParaRPr>
          </a:p>
          <a:p>
            <a:pPr>
              <a:buNone/>
            </a:pPr>
            <a:r>
              <a:rPr lang="en-US" sz="1200" b="1" dirty="0" smtClean="0">
                <a:solidFill>
                  <a:schemeClr val="accent3">
                    <a:lumMod val="20000"/>
                    <a:lumOff val="80000"/>
                  </a:schemeClr>
                </a:solidFill>
                <a:latin typeface="Courier New" pitchFamily="49" charset="0"/>
                <a:cs typeface="Courier New" pitchFamily="49" charset="0"/>
              </a:rPr>
              <a:t>&lt;response requestId="1"  </a:t>
            </a:r>
          </a:p>
          <a:p>
            <a:pPr>
              <a:buNone/>
            </a:pPr>
            <a:r>
              <a:rPr lang="en-US" sz="1200" b="1" dirty="0" smtClean="0">
                <a:solidFill>
                  <a:schemeClr val="accent3">
                    <a:lumMod val="20000"/>
                    <a:lumOff val="80000"/>
                  </a:schemeClr>
                </a:solidFill>
                <a:latin typeface="Courier New" pitchFamily="49" charset="0"/>
                <a:cs typeface="Courier New" pitchFamily="49" charset="0"/>
              </a:rPr>
              <a:t>          from="sip:u@microsoft.com;gruu;opaque=</a:t>
            </a:r>
            <a:r>
              <a:rPr lang="en-US" sz="1200" b="1" dirty="0" err="1" smtClean="0">
                <a:solidFill>
                  <a:schemeClr val="accent3">
                    <a:lumMod val="20000"/>
                    <a:lumOff val="80000"/>
                  </a:schemeClr>
                </a:solidFill>
                <a:latin typeface="Courier New" pitchFamily="49" charset="0"/>
                <a:cs typeface="Courier New" pitchFamily="49" charset="0"/>
              </a:rPr>
              <a:t>app:conf:focusfactory</a:t>
            </a:r>
            <a:r>
              <a:rPr lang="en-US" sz="1200" b="1" dirty="0" smtClean="0">
                <a:solidFill>
                  <a:schemeClr val="accent3">
                    <a:lumMod val="20000"/>
                    <a:lumOff val="80000"/>
                  </a:schemeClr>
                </a:solidFill>
                <a:latin typeface="Courier New" pitchFamily="49" charset="0"/>
                <a:cs typeface="Courier New" pitchFamily="49" charset="0"/>
              </a:rPr>
              <a:t>"</a:t>
            </a:r>
          </a:p>
          <a:p>
            <a:pPr>
              <a:buNone/>
            </a:pPr>
            <a:r>
              <a:rPr lang="en-US" sz="1200" b="1" dirty="0" smtClean="0">
                <a:solidFill>
                  <a:schemeClr val="accent3">
                    <a:lumMod val="20000"/>
                    <a:lumOff val="80000"/>
                  </a:schemeClr>
                </a:solidFill>
                <a:latin typeface="Courier New" pitchFamily="49" charset="0"/>
                <a:cs typeface="Courier New" pitchFamily="49" charset="0"/>
              </a:rPr>
              <a:t>          to="sip:u@microsoft.com"</a:t>
            </a:r>
          </a:p>
          <a:p>
            <a:pPr>
              <a:buNone/>
            </a:pPr>
            <a:r>
              <a:rPr lang="en-US" sz="1200" b="1" dirty="0" smtClean="0">
                <a:solidFill>
                  <a:schemeClr val="accent3">
                    <a:lumMod val="20000"/>
                    <a:lumOff val="80000"/>
                  </a:schemeClr>
                </a:solidFill>
                <a:latin typeface="Courier New" pitchFamily="49" charset="0"/>
                <a:cs typeface="Courier New" pitchFamily="49" charset="0"/>
              </a:rPr>
              <a:t>          xmlns="urn:ietf:params:xml:ns:cccp" </a:t>
            </a:r>
          </a:p>
          <a:p>
            <a:pPr>
              <a:buNone/>
            </a:pPr>
            <a:r>
              <a:rPr lang="en-US" sz="1200" b="1" dirty="0" smtClean="0">
                <a:solidFill>
                  <a:schemeClr val="accent3">
                    <a:lumMod val="20000"/>
                    <a:lumOff val="80000"/>
                  </a:schemeClr>
                </a:solidFill>
                <a:latin typeface="Courier New" pitchFamily="49" charset="0"/>
                <a:cs typeface="Courier New" pitchFamily="49" charset="0"/>
              </a:rPr>
              <a:t>          code="success"</a:t>
            </a:r>
          </a:p>
          <a:p>
            <a:pPr>
              <a:buNone/>
            </a:pPr>
            <a:r>
              <a:rPr lang="en-US" sz="1200" b="1" dirty="0" smtClean="0">
                <a:solidFill>
                  <a:schemeClr val="accent3">
                    <a:lumMod val="20000"/>
                    <a:lumOff val="80000"/>
                  </a:schemeClr>
                </a:solidFill>
                <a:latin typeface="Courier New" pitchFamily="49" charset="0"/>
                <a:cs typeface="Courier New" pitchFamily="49" charset="0"/>
              </a:rPr>
              <a:t>          ...&gt;</a:t>
            </a:r>
          </a:p>
          <a:p>
            <a:pPr>
              <a:buNone/>
            </a:pPr>
            <a:r>
              <a:rPr lang="en-US" sz="1200" b="1" dirty="0" smtClean="0">
                <a:solidFill>
                  <a:schemeClr val="accent3">
                    <a:lumMod val="20000"/>
                    <a:lumOff val="80000"/>
                  </a:schemeClr>
                </a:solidFill>
                <a:latin typeface="Courier New" pitchFamily="49" charset="0"/>
                <a:cs typeface="Courier New" pitchFamily="49" charset="0"/>
              </a:rPr>
              <a:t>  &lt;getConferencingCapabilities&gt;</a:t>
            </a:r>
          </a:p>
          <a:p>
            <a:pPr>
              <a:buNone/>
            </a:pPr>
            <a:r>
              <a:rPr lang="en-US" sz="1200" b="1" dirty="0" smtClean="0">
                <a:solidFill>
                  <a:schemeClr val="accent3">
                    <a:lumMod val="20000"/>
                    <a:lumOff val="80000"/>
                  </a:schemeClr>
                </a:solidFill>
                <a:latin typeface="Courier New" pitchFamily="49" charset="0"/>
                <a:cs typeface="Courier New" pitchFamily="49" charset="0"/>
              </a:rPr>
              <a:t>    &lt;</a:t>
            </a:r>
            <a:r>
              <a:rPr lang="en-US" sz="1200" b="1" dirty="0" err="1" smtClean="0">
                <a:solidFill>
                  <a:schemeClr val="accent3">
                    <a:lumMod val="20000"/>
                    <a:lumOff val="80000"/>
                  </a:schemeClr>
                </a:solidFill>
                <a:latin typeface="Courier New" pitchFamily="49" charset="0"/>
                <a:cs typeface="Courier New" pitchFamily="49" charset="0"/>
              </a:rPr>
              <a:t>mcu</a:t>
            </a:r>
            <a:r>
              <a:rPr lang="en-US" sz="1200" b="1" dirty="0" smtClean="0">
                <a:solidFill>
                  <a:schemeClr val="accent3">
                    <a:lumMod val="20000"/>
                    <a:lumOff val="80000"/>
                  </a:schemeClr>
                </a:solidFill>
                <a:latin typeface="Courier New" pitchFamily="49" charset="0"/>
                <a:cs typeface="Courier New" pitchFamily="49" charset="0"/>
              </a:rPr>
              <a:t>-types&gt;</a:t>
            </a:r>
          </a:p>
          <a:p>
            <a:pPr>
              <a:buNone/>
            </a:pPr>
            <a:r>
              <a:rPr lang="en-US" sz="1200" b="1" dirty="0" smtClean="0">
                <a:solidFill>
                  <a:schemeClr val="accent3">
                    <a:lumMod val="20000"/>
                    <a:lumOff val="80000"/>
                  </a:schemeClr>
                </a:solidFill>
                <a:latin typeface="Courier New" pitchFamily="49" charset="0"/>
                <a:cs typeface="Courier New" pitchFamily="49" charset="0"/>
              </a:rPr>
              <a:t>      &lt;mcuType&gt;audio-video&lt;/mcuType&gt;</a:t>
            </a:r>
          </a:p>
          <a:p>
            <a:pPr>
              <a:buNone/>
            </a:pPr>
            <a:r>
              <a:rPr lang="en-US" sz="1200" b="1" dirty="0" smtClean="0">
                <a:solidFill>
                  <a:schemeClr val="accent3">
                    <a:lumMod val="20000"/>
                    <a:lumOff val="80000"/>
                  </a:schemeClr>
                </a:solidFill>
                <a:latin typeface="Courier New" pitchFamily="49" charset="0"/>
                <a:cs typeface="Courier New" pitchFamily="49" charset="0"/>
              </a:rPr>
              <a:t>      &lt;mcuType&gt;meeting&lt;/mcuType&gt;</a:t>
            </a:r>
          </a:p>
          <a:p>
            <a:pPr>
              <a:buNone/>
            </a:pPr>
            <a:r>
              <a:rPr lang="en-US" sz="1200" b="1" dirty="0" smtClean="0">
                <a:solidFill>
                  <a:schemeClr val="accent3">
                    <a:lumMod val="20000"/>
                    <a:lumOff val="80000"/>
                  </a:schemeClr>
                </a:solidFill>
                <a:latin typeface="Courier New" pitchFamily="49" charset="0"/>
                <a:cs typeface="Courier New" pitchFamily="49" charset="0"/>
              </a:rPr>
              <a:t>      &lt;mcuType&gt;chat&lt;/mcuType&gt;</a:t>
            </a:r>
          </a:p>
          <a:p>
            <a:pPr>
              <a:buNone/>
            </a:pPr>
            <a:r>
              <a:rPr lang="en-US" sz="1200" b="1" dirty="0" smtClean="0">
                <a:solidFill>
                  <a:schemeClr val="accent3">
                    <a:lumMod val="20000"/>
                    <a:lumOff val="80000"/>
                  </a:schemeClr>
                </a:solidFill>
                <a:latin typeface="Courier New" pitchFamily="49" charset="0"/>
                <a:cs typeface="Courier New" pitchFamily="49" charset="0"/>
              </a:rPr>
              <a:t>      &lt;mcuType&gt;phone-conf&lt;/mcuType&gt;</a:t>
            </a:r>
          </a:p>
          <a:p>
            <a:pPr>
              <a:buNone/>
            </a:pPr>
            <a:r>
              <a:rPr lang="en-US" sz="1200" b="1" dirty="0" smtClean="0">
                <a:solidFill>
                  <a:schemeClr val="accent3">
                    <a:lumMod val="20000"/>
                    <a:lumOff val="80000"/>
                  </a:schemeClr>
                </a:solidFill>
                <a:latin typeface="Courier New" pitchFamily="49" charset="0"/>
                <a:cs typeface="Courier New" pitchFamily="49" charset="0"/>
              </a:rPr>
              <a:t>    &lt;/</a:t>
            </a:r>
            <a:r>
              <a:rPr lang="en-US" sz="1200" b="1" dirty="0" err="1" smtClean="0">
                <a:solidFill>
                  <a:schemeClr val="accent3">
                    <a:lumMod val="20000"/>
                    <a:lumOff val="80000"/>
                  </a:schemeClr>
                </a:solidFill>
                <a:latin typeface="Courier New" pitchFamily="49" charset="0"/>
                <a:cs typeface="Courier New" pitchFamily="49" charset="0"/>
              </a:rPr>
              <a:t>mcu</a:t>
            </a:r>
            <a:r>
              <a:rPr lang="en-US" sz="1200" b="1" dirty="0" smtClean="0">
                <a:solidFill>
                  <a:schemeClr val="accent3">
                    <a:lumMod val="20000"/>
                    <a:lumOff val="80000"/>
                  </a:schemeClr>
                </a:solidFill>
                <a:latin typeface="Courier New" pitchFamily="49" charset="0"/>
                <a:cs typeface="Courier New" pitchFamily="49" charset="0"/>
              </a:rPr>
              <a:t>-types&gt;</a:t>
            </a:r>
          </a:p>
          <a:p>
            <a:pPr>
              <a:buNone/>
            </a:pPr>
            <a:r>
              <a:rPr lang="en-US" sz="1200" b="1" dirty="0" smtClean="0">
                <a:solidFill>
                  <a:schemeClr val="accent3">
                    <a:lumMod val="20000"/>
                    <a:lumOff val="80000"/>
                  </a:schemeClr>
                </a:solidFill>
                <a:latin typeface="Courier New" pitchFamily="49" charset="0"/>
                <a:cs typeface="Courier New" pitchFamily="49" charset="0"/>
              </a:rPr>
              <a:t>    &lt;</a:t>
            </a:r>
            <a:r>
              <a:rPr lang="en-US" sz="1200" b="1" dirty="0" err="1" smtClean="0">
                <a:solidFill>
                  <a:schemeClr val="accent3">
                    <a:lumMod val="20000"/>
                    <a:lumOff val="80000"/>
                  </a:schemeClr>
                </a:solidFill>
                <a:latin typeface="Courier New" pitchFamily="49" charset="0"/>
                <a:cs typeface="Courier New" pitchFamily="49" charset="0"/>
              </a:rPr>
              <a:t>pstn</a:t>
            </a:r>
            <a:r>
              <a:rPr lang="en-US" sz="1200" b="1" dirty="0" smtClean="0">
                <a:solidFill>
                  <a:schemeClr val="accent3">
                    <a:lumMod val="20000"/>
                    <a:lumOff val="80000"/>
                  </a:schemeClr>
                </a:solidFill>
                <a:latin typeface="Courier New" pitchFamily="49" charset="0"/>
                <a:cs typeface="Courier New" pitchFamily="49" charset="0"/>
              </a:rPr>
              <a:t>-bridging&gt;</a:t>
            </a:r>
          </a:p>
          <a:p>
            <a:pPr>
              <a:buNone/>
            </a:pPr>
            <a:r>
              <a:rPr lang="en-US" sz="1200" b="1" dirty="0" smtClean="0">
                <a:solidFill>
                  <a:schemeClr val="accent3">
                    <a:lumMod val="20000"/>
                    <a:lumOff val="80000"/>
                  </a:schemeClr>
                </a:solidFill>
                <a:latin typeface="Courier New" pitchFamily="49" charset="0"/>
                <a:cs typeface="Courier New" pitchFamily="49" charset="0"/>
              </a:rPr>
              <a:t>      &lt;enabled&gt;</a:t>
            </a:r>
            <a:r>
              <a:rPr lang="en-US" sz="1200" b="1" dirty="0" smtClean="0">
                <a:solidFill>
                  <a:schemeClr val="accent5"/>
                </a:solidFill>
                <a:latin typeface="Courier New" pitchFamily="49" charset="0"/>
                <a:cs typeface="Courier New" pitchFamily="49" charset="0"/>
              </a:rPr>
              <a:t>true</a:t>
            </a:r>
            <a:r>
              <a:rPr lang="en-US" sz="1200" b="1" dirty="0" smtClean="0">
                <a:solidFill>
                  <a:schemeClr val="accent3">
                    <a:lumMod val="20000"/>
                    <a:lumOff val="80000"/>
                  </a:schemeClr>
                </a:solidFill>
                <a:latin typeface="Courier New" pitchFamily="49" charset="0"/>
                <a:cs typeface="Courier New" pitchFamily="49" charset="0"/>
              </a:rPr>
              <a:t>&lt;/enabled&gt;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&lt;msci:access-numbers&gt;</a:t>
            </a:r>
          </a:p>
          <a:p>
            <a:pPr>
              <a:buNone/>
            </a:pPr>
            <a:r>
              <a:rPr lang="en-US" sz="1200" b="1" dirty="0" smtClean="0">
                <a:solidFill>
                  <a:schemeClr val="accent3">
                    <a:lumMod val="20000"/>
                    <a:lumOff val="80000"/>
                  </a:schemeClr>
                </a:solidFill>
                <a:latin typeface="Courier New" pitchFamily="49" charset="0"/>
                <a:cs typeface="Courier New" pitchFamily="49" charset="0"/>
              </a:rPr>
              <a:t>        &lt;msci:internal-url&gt;http://contoso&lt;/msci:internal-url&gt;</a:t>
            </a:r>
          </a:p>
          <a:p>
            <a:pPr>
              <a:buNone/>
            </a:pPr>
            <a:r>
              <a:rPr lang="en-US" sz="1200" b="1" dirty="0" smtClean="0">
                <a:solidFill>
                  <a:schemeClr val="accent3">
                    <a:lumMod val="20000"/>
                    <a:lumOff val="80000"/>
                  </a:schemeClr>
                </a:solidFill>
                <a:latin typeface="Courier New" pitchFamily="49" charset="0"/>
                <a:cs typeface="Courier New" pitchFamily="49" charset="0"/>
              </a:rPr>
              <a:t>        &lt;msci:external-url&gt;http://www.contoso.com&lt;/msci:external-url&gt;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 name=”UsaWest”&gt;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&lt;msci:language tag="en-US"/&gt;</a:t>
            </a:r>
          </a:p>
          <a:p>
            <a:pPr>
              <a:buNone/>
            </a:pPr>
            <a:r>
              <a:rPr lang="en-US" sz="1200" b="1" dirty="0" smtClean="0">
                <a:solidFill>
                  <a:schemeClr val="accent3">
                    <a:lumMod val="20000"/>
                    <a:lumOff val="80000"/>
                  </a:schemeClr>
                </a:solidFill>
                <a:latin typeface="Courier New" pitchFamily="49" charset="0"/>
                <a:cs typeface="Courier New" pitchFamily="49" charset="0"/>
              </a:rPr>
              <a:t>            &lt;msci:language tag="</a:t>
            </a:r>
            <a:r>
              <a:rPr lang="en-US" sz="1200" b="1" dirty="0" err="1" smtClean="0">
                <a:solidFill>
                  <a:schemeClr val="accent3">
                    <a:lumMod val="20000"/>
                    <a:lumOff val="80000"/>
                  </a:schemeClr>
                </a:solidFill>
                <a:latin typeface="Courier New" pitchFamily="49" charset="0"/>
                <a:cs typeface="Courier New" pitchFamily="49" charset="0"/>
              </a:rPr>
              <a:t>es</a:t>
            </a:r>
            <a:r>
              <a:rPr lang="en-US" sz="1200" b="1" dirty="0" smtClean="0">
                <a:solidFill>
                  <a:schemeClr val="accent3">
                    <a:lumMod val="20000"/>
                    <a:lumOff val="80000"/>
                  </a:schemeClr>
                </a:solidFill>
                <a:latin typeface="Courier New" pitchFamily="49" charset="0"/>
                <a:cs typeface="Courier New" pitchFamily="49" charset="0"/>
              </a:rPr>
              <a:t>"/&gt;</a:t>
            </a:r>
          </a:p>
          <a:p>
            <a:pPr>
              <a:buNone/>
            </a:pPr>
            <a:r>
              <a:rPr lang="en-US" sz="1200" b="1" dirty="0" smtClean="0">
                <a:solidFill>
                  <a:schemeClr val="accent3">
                    <a:lumMod val="20000"/>
                    <a:lumOff val="80000"/>
                  </a:schemeClr>
                </a:solidFill>
                <a:latin typeface="Courier New" pitchFamily="49" charset="0"/>
                <a:cs typeface="Courier New" pitchFamily="49" charset="0"/>
              </a:rPr>
              <a:t>            &lt;msci:number&gt;18005555555&lt;/msci:number&gt;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&lt;/msci:region&gt;</a:t>
            </a:r>
          </a:p>
          <a:p>
            <a:pPr>
              <a:buNone/>
            </a:pPr>
            <a:r>
              <a:rPr lang="en-US" sz="1200" b="1" dirty="0" smtClean="0">
                <a:solidFill>
                  <a:schemeClr val="accent3">
                    <a:lumMod val="20000"/>
                    <a:lumOff val="80000"/>
                  </a:schemeClr>
                </a:solidFill>
                <a:latin typeface="Courier New" pitchFamily="49" charset="0"/>
                <a:cs typeface="Courier New" pitchFamily="49" charset="0"/>
              </a:rPr>
              <a:t>	&lt;/</a:t>
            </a:r>
            <a:r>
              <a:rPr lang="en-US" sz="1200" b="1" dirty="0" err="1" smtClean="0">
                <a:solidFill>
                  <a:schemeClr val="accent3">
                    <a:lumMod val="20000"/>
                    <a:lumOff val="80000"/>
                  </a:schemeClr>
                </a:solidFill>
                <a:latin typeface="Courier New" pitchFamily="49" charset="0"/>
                <a:cs typeface="Courier New" pitchFamily="49" charset="0"/>
              </a:rPr>
              <a:t>pstn</a:t>
            </a:r>
            <a:r>
              <a:rPr lang="en-US" sz="1200" b="1" dirty="0" smtClean="0">
                <a:solidFill>
                  <a:schemeClr val="accent3">
                    <a:lumMod val="20000"/>
                    <a:lumOff val="80000"/>
                  </a:schemeClr>
                </a:solidFill>
                <a:latin typeface="Courier New" pitchFamily="49" charset="0"/>
                <a:cs typeface="Courier New" pitchFamily="49" charset="0"/>
              </a:rPr>
              <a:t>-bridging&gt;</a:t>
            </a:r>
          </a:p>
          <a:p>
            <a:pPr>
              <a:buNone/>
            </a:pPr>
            <a:r>
              <a:rPr lang="en-US" sz="1200" b="1" dirty="0" smtClean="0">
                <a:solidFill>
                  <a:schemeClr val="accent3">
                    <a:lumMod val="20000"/>
                    <a:lumOff val="80000"/>
                  </a:schemeClr>
                </a:solidFill>
                <a:latin typeface="Courier New" pitchFamily="49" charset="0"/>
                <a:cs typeface="Courier New" pitchFamily="49" charset="0"/>
              </a:rPr>
              <a:t>  &lt;/getConferencingCapabilities&gt;</a:t>
            </a:r>
          </a:p>
          <a:p>
            <a:pPr>
              <a:buNone/>
            </a:pPr>
            <a:r>
              <a:rPr lang="en-US" sz="1200" b="1" dirty="0" smtClean="0">
                <a:solidFill>
                  <a:schemeClr val="accent3">
                    <a:lumMod val="20000"/>
                    <a:lumOff val="80000"/>
                  </a:schemeClr>
                </a:solidFill>
                <a:latin typeface="Courier New" pitchFamily="49" charset="0"/>
                <a:cs typeface="Courier New" pitchFamily="49" charset="0"/>
              </a:rPr>
              <a:t>&lt;/response&gt; </a:t>
            </a:r>
            <a:endParaRPr lang="en-US" sz="1200" b="1" dirty="0">
              <a:solidFill>
                <a:schemeClr val="accent3">
                  <a:lumMod val="20000"/>
                  <a:lumOff val="80000"/>
                </a:schemeClr>
              </a:solidFill>
            </a:endParaRPr>
          </a:p>
        </p:txBody>
      </p:sp>
      <p:sp>
        <p:nvSpPr>
          <p:cNvPr id="3" name="Title 2"/>
          <p:cNvSpPr>
            <a:spLocks noGrp="1"/>
          </p:cNvSpPr>
          <p:nvPr>
            <p:ph type="title" idx="4294967295"/>
          </p:nvPr>
        </p:nvSpPr>
        <p:spPr>
          <a:xfrm>
            <a:off x="0" y="0"/>
            <a:ext cx="8229600" cy="685800"/>
          </a:xfrm>
        </p:spPr>
        <p:txBody>
          <a:bodyPr>
            <a:normAutofit/>
          </a:bodyPr>
          <a:lstStyle/>
          <a:p>
            <a:r>
              <a:rPr lang="en-US" dirty="0" smtClean="0"/>
              <a:t>CA Support Confirmed</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52400" y="685800"/>
            <a:ext cx="8991600" cy="5786199"/>
          </a:xfrm>
        </p:spPr>
        <p:txBody>
          <a:bodyPr/>
          <a:lstStyle/>
          <a:p>
            <a:pPr>
              <a:buNone/>
            </a:pPr>
            <a:r>
              <a:rPr lang="en-US" sz="2300" dirty="0" smtClean="0"/>
              <a:t>Organizer requests a PSTN Bridge for the meeting being created</a:t>
            </a:r>
          </a:p>
          <a:p>
            <a:pPr>
              <a:buNone/>
            </a:pPr>
            <a:endParaRPr lang="en-US" sz="1100" dirty="0" smtClean="0">
              <a:latin typeface="Courier New" pitchFamily="49" charset="0"/>
              <a:cs typeface="Courier New" pitchFamily="49" charset="0"/>
            </a:endParaRPr>
          </a:p>
          <a:p>
            <a:pPr>
              <a:buNone/>
            </a:pPr>
            <a:r>
              <a:rPr lang="en-US" sz="1200" b="1" dirty="0" smtClean="0">
                <a:solidFill>
                  <a:schemeClr val="accent3">
                    <a:lumMod val="20000"/>
                    <a:lumOff val="80000"/>
                  </a:schemeClr>
                </a:solidFill>
                <a:latin typeface="Courier New" pitchFamily="49" charset="0"/>
                <a:cs typeface="Courier New" pitchFamily="49" charset="0"/>
              </a:rPr>
              <a:t>SERVICE sip:u@microsoft.com;gruu;opaque=</a:t>
            </a:r>
            <a:r>
              <a:rPr lang="en-US" sz="1200" b="1" dirty="0" err="1" smtClean="0">
                <a:solidFill>
                  <a:schemeClr val="accent3">
                    <a:lumMod val="20000"/>
                    <a:lumOff val="80000"/>
                  </a:schemeClr>
                </a:solidFill>
                <a:latin typeface="Courier New" pitchFamily="49" charset="0"/>
                <a:cs typeface="Courier New" pitchFamily="49" charset="0"/>
              </a:rPr>
              <a:t>app:conf:focusfactory</a:t>
            </a:r>
            <a:r>
              <a:rPr lang="en-US" sz="1200" b="1" dirty="0" smtClean="0">
                <a:solidFill>
                  <a:schemeClr val="accent3">
                    <a:lumMod val="20000"/>
                    <a:lumOff val="80000"/>
                  </a:schemeClr>
                </a:solidFill>
                <a:latin typeface="Courier New" pitchFamily="49" charset="0"/>
                <a:cs typeface="Courier New" pitchFamily="49" charset="0"/>
              </a:rPr>
              <a:t> SIP/2.0</a:t>
            </a:r>
          </a:p>
          <a:p>
            <a:pPr>
              <a:buNone/>
            </a:pPr>
            <a:r>
              <a:rPr lang="en-US" sz="1200" b="1" dirty="0" smtClean="0">
                <a:solidFill>
                  <a:schemeClr val="accent3">
                    <a:lumMod val="20000"/>
                    <a:lumOff val="80000"/>
                  </a:schemeClr>
                </a:solidFill>
                <a:latin typeface="Courier New" pitchFamily="49" charset="0"/>
                <a:cs typeface="Courier New" pitchFamily="49" charset="0"/>
              </a:rPr>
              <a:t>From: &lt;sip:u@microsoft.com&gt;;tag=2018ed7e7f;epid=d28433a0cd</a:t>
            </a:r>
          </a:p>
          <a:p>
            <a:pPr>
              <a:buNone/>
            </a:pPr>
            <a:r>
              <a:rPr lang="en-US" sz="1200" b="1" dirty="0" smtClean="0">
                <a:solidFill>
                  <a:schemeClr val="accent3">
                    <a:lumMod val="20000"/>
                    <a:lumOff val="80000"/>
                  </a:schemeClr>
                </a:solidFill>
                <a:latin typeface="Courier New" pitchFamily="49" charset="0"/>
                <a:cs typeface="Courier New" pitchFamily="49" charset="0"/>
              </a:rPr>
              <a:t>To: &lt;sip:u@microsoft.com;gruu;opaque=</a:t>
            </a:r>
            <a:r>
              <a:rPr lang="en-US" sz="1200" b="1" dirty="0" err="1" smtClean="0">
                <a:solidFill>
                  <a:schemeClr val="accent3">
                    <a:lumMod val="20000"/>
                    <a:lumOff val="80000"/>
                  </a:schemeClr>
                </a:solidFill>
                <a:latin typeface="Courier New" pitchFamily="49" charset="0"/>
                <a:cs typeface="Courier New" pitchFamily="49" charset="0"/>
              </a:rPr>
              <a:t>app:conf:focusfactory</a:t>
            </a:r>
            <a:r>
              <a:rPr lang="en-US" sz="1200" b="1" dirty="0" smtClean="0">
                <a:solidFill>
                  <a:schemeClr val="accent3">
                    <a:lumMod val="20000"/>
                    <a:lumOff val="80000"/>
                  </a:schemeClr>
                </a:solidFill>
                <a:latin typeface="Courier New" pitchFamily="49" charset="0"/>
                <a:cs typeface="Courier New" pitchFamily="49" charset="0"/>
              </a:rPr>
              <a:t>&gt;</a:t>
            </a:r>
          </a:p>
          <a:p>
            <a:pPr>
              <a:buNone/>
            </a:pPr>
            <a:r>
              <a:rPr lang="en-US" sz="1200" b="1" dirty="0" smtClean="0">
                <a:solidFill>
                  <a:schemeClr val="accent3">
                    <a:lumMod val="20000"/>
                    <a:lumOff val="80000"/>
                  </a:schemeClr>
                </a:solidFill>
                <a:latin typeface="Courier New" pitchFamily="49" charset="0"/>
                <a:cs typeface="Courier New" pitchFamily="49" charset="0"/>
              </a:rPr>
              <a:t>CSeq: 1 SERVICE</a:t>
            </a:r>
          </a:p>
          <a:p>
            <a:pPr>
              <a:buNone/>
            </a:pPr>
            <a:r>
              <a:rPr lang="en-US" sz="1200" b="1" dirty="0" smtClean="0">
                <a:solidFill>
                  <a:schemeClr val="accent3">
                    <a:lumMod val="20000"/>
                    <a:lumOff val="80000"/>
                  </a:schemeClr>
                </a:solidFill>
                <a:latin typeface="Courier New" pitchFamily="49" charset="0"/>
                <a:cs typeface="Courier New" pitchFamily="49" charset="0"/>
              </a:rPr>
              <a:t>Content-Type: application/</a:t>
            </a:r>
            <a:r>
              <a:rPr lang="en-US" sz="1200" b="1" dirty="0" err="1" smtClean="0">
                <a:solidFill>
                  <a:schemeClr val="accent3">
                    <a:lumMod val="20000"/>
                    <a:lumOff val="80000"/>
                  </a:schemeClr>
                </a:solidFill>
                <a:latin typeface="Courier New" pitchFamily="49" charset="0"/>
                <a:cs typeface="Courier New" pitchFamily="49" charset="0"/>
              </a:rPr>
              <a:t>cccp+xml</a:t>
            </a:r>
            <a:endParaRPr lang="en-US" sz="1200" b="1" dirty="0" smtClean="0">
              <a:solidFill>
                <a:schemeClr val="accent3">
                  <a:lumMod val="20000"/>
                  <a:lumOff val="80000"/>
                </a:schemeClr>
              </a:solidFill>
              <a:latin typeface="Courier New" pitchFamily="49" charset="0"/>
              <a:cs typeface="Courier New" pitchFamily="49" charset="0"/>
            </a:endParaRPr>
          </a:p>
          <a:p>
            <a:pPr>
              <a:buNone/>
            </a:pPr>
            <a:r>
              <a:rPr lang="en-US" sz="1200" b="1" dirty="0" smtClean="0">
                <a:solidFill>
                  <a:schemeClr val="accent3">
                    <a:lumMod val="20000"/>
                    <a:lumOff val="80000"/>
                  </a:schemeClr>
                </a:solidFill>
                <a:latin typeface="Courier New" pitchFamily="49" charset="0"/>
                <a:cs typeface="Courier New" pitchFamily="49" charset="0"/>
              </a:rPr>
              <a:t>... SIP Headers ...</a:t>
            </a:r>
          </a:p>
          <a:p>
            <a:pPr>
              <a:buNone/>
            </a:pPr>
            <a:r>
              <a:rPr lang="en-US" sz="1200" b="1" dirty="0" smtClean="0">
                <a:solidFill>
                  <a:schemeClr val="accent3">
                    <a:lumMod val="20000"/>
                    <a:lumOff val="80000"/>
                  </a:schemeClr>
                </a:solidFill>
                <a:latin typeface="Courier New" pitchFamily="49" charset="0"/>
                <a:cs typeface="Courier New" pitchFamily="49" charset="0"/>
              </a:rPr>
              <a:t> </a:t>
            </a:r>
          </a:p>
          <a:p>
            <a:pPr>
              <a:buNone/>
            </a:pPr>
            <a:r>
              <a:rPr lang="en-US" sz="1200" b="1" dirty="0" smtClean="0">
                <a:solidFill>
                  <a:schemeClr val="accent3">
                    <a:lumMod val="20000"/>
                    <a:lumOff val="80000"/>
                  </a:schemeClr>
                </a:solidFill>
                <a:latin typeface="Courier New" pitchFamily="49" charset="0"/>
                <a:cs typeface="Courier New" pitchFamily="49" charset="0"/>
              </a:rPr>
              <a:t>&lt;request requestId="1"  </a:t>
            </a:r>
          </a:p>
          <a:p>
            <a:pPr>
              <a:buNone/>
            </a:pPr>
            <a:r>
              <a:rPr lang="en-US" sz="1200" b="1" dirty="0" smtClean="0">
                <a:solidFill>
                  <a:schemeClr val="accent3">
                    <a:lumMod val="20000"/>
                    <a:lumOff val="80000"/>
                  </a:schemeClr>
                </a:solidFill>
                <a:latin typeface="Courier New" pitchFamily="49" charset="0"/>
                <a:cs typeface="Courier New" pitchFamily="49" charset="0"/>
              </a:rPr>
              <a:t>         from="sip:u@microsoft.com"</a:t>
            </a:r>
          </a:p>
          <a:p>
            <a:pPr>
              <a:buNone/>
            </a:pPr>
            <a:r>
              <a:rPr lang="en-US" sz="1200" b="1" dirty="0" smtClean="0">
                <a:solidFill>
                  <a:schemeClr val="accent3">
                    <a:lumMod val="20000"/>
                    <a:lumOff val="80000"/>
                  </a:schemeClr>
                </a:solidFill>
                <a:latin typeface="Courier New" pitchFamily="49" charset="0"/>
                <a:cs typeface="Courier New" pitchFamily="49" charset="0"/>
              </a:rPr>
              <a:t>         to="sip:u@microsoft.com;gruu;opaque=</a:t>
            </a:r>
            <a:r>
              <a:rPr lang="en-US" sz="1200" b="1" dirty="0" err="1" smtClean="0">
                <a:solidFill>
                  <a:schemeClr val="accent3">
                    <a:lumMod val="20000"/>
                    <a:lumOff val="80000"/>
                  </a:schemeClr>
                </a:solidFill>
                <a:latin typeface="Courier New" pitchFamily="49" charset="0"/>
                <a:cs typeface="Courier New" pitchFamily="49" charset="0"/>
              </a:rPr>
              <a:t>app:conf:focusfactory</a:t>
            </a:r>
            <a:r>
              <a:rPr lang="en-US" sz="1200" b="1" dirty="0" smtClean="0">
                <a:solidFill>
                  <a:schemeClr val="accent3">
                    <a:lumMod val="20000"/>
                    <a:lumOff val="80000"/>
                  </a:schemeClr>
                </a:solidFill>
                <a:latin typeface="Courier New" pitchFamily="49" charset="0"/>
                <a:cs typeface="Courier New" pitchFamily="49" charset="0"/>
              </a:rPr>
              <a:t>"</a:t>
            </a:r>
          </a:p>
          <a:p>
            <a:pPr>
              <a:buNone/>
            </a:pPr>
            <a:r>
              <a:rPr lang="en-US" sz="1200" b="1" dirty="0" smtClean="0">
                <a:solidFill>
                  <a:schemeClr val="accent3">
                    <a:lumMod val="20000"/>
                    <a:lumOff val="80000"/>
                  </a:schemeClr>
                </a:solidFill>
                <a:latin typeface="Courier New" pitchFamily="49" charset="0"/>
                <a:cs typeface="Courier New" pitchFamily="49" charset="0"/>
              </a:rPr>
              <a:t>         xmlns="urn:ietf:params:xml:ns:cccp" </a:t>
            </a:r>
          </a:p>
          <a:p>
            <a:pPr>
              <a:buNone/>
            </a:pPr>
            <a:r>
              <a:rPr lang="en-US" sz="1200" b="1" dirty="0" smtClean="0">
                <a:solidFill>
                  <a:schemeClr val="accent3">
                    <a:lumMod val="20000"/>
                    <a:lumOff val="80000"/>
                  </a:schemeClr>
                </a:solidFill>
                <a:latin typeface="Courier New" pitchFamily="49" charset="0"/>
                <a:cs typeface="Courier New" pitchFamily="49" charset="0"/>
              </a:rPr>
              <a:t>         ...&gt;</a:t>
            </a:r>
          </a:p>
          <a:p>
            <a:pPr>
              <a:buNone/>
            </a:pPr>
            <a:r>
              <a:rPr lang="en-US" sz="1200" b="1" dirty="0" smtClean="0">
                <a:solidFill>
                  <a:schemeClr val="accent3">
                    <a:lumMod val="20000"/>
                    <a:lumOff val="80000"/>
                  </a:schemeClr>
                </a:solidFill>
                <a:latin typeface="Courier New" pitchFamily="49" charset="0"/>
                <a:cs typeface="Courier New" pitchFamily="49" charset="0"/>
              </a:rPr>
              <a:t>  </a:t>
            </a:r>
            <a:r>
              <a:rPr lang="en-US" sz="1200" b="1" dirty="0" smtClean="0">
                <a:solidFill>
                  <a:srgbClr val="FFFF00"/>
                </a:solidFill>
                <a:latin typeface="Courier New" pitchFamily="49" charset="0"/>
                <a:cs typeface="Courier New" pitchFamily="49" charset="0"/>
              </a:rPr>
              <a:t>&lt;addConference&gt;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&lt;conference-info entity=""   </a:t>
            </a:r>
          </a:p>
          <a:p>
            <a:pPr>
              <a:buNone/>
            </a:pPr>
            <a:r>
              <a:rPr lang="en-US" sz="1200" b="1" dirty="0" smtClean="0">
                <a:solidFill>
                  <a:schemeClr val="accent3">
                    <a:lumMod val="20000"/>
                    <a:lumOff val="80000"/>
                  </a:schemeClr>
                </a:solidFill>
                <a:latin typeface="Courier New" pitchFamily="49" charset="0"/>
                <a:cs typeface="Courier New" pitchFamily="49" charset="0"/>
              </a:rPr>
              <a:t>                     xmlns="urn:ietf:params:xml:ns:conference-info"&gt;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&lt;conference-description&gt;</a:t>
            </a:r>
          </a:p>
          <a:p>
            <a:pPr>
              <a:buNone/>
            </a:pPr>
            <a:r>
              <a:rPr lang="en-US" sz="1200" b="1" dirty="0" smtClean="0">
                <a:solidFill>
                  <a:schemeClr val="accent3">
                    <a:lumMod val="20000"/>
                    <a:lumOff val="80000"/>
                  </a:schemeClr>
                </a:solidFill>
                <a:latin typeface="Courier New" pitchFamily="49" charset="0"/>
                <a:cs typeface="Courier New" pitchFamily="49" charset="0"/>
              </a:rPr>
              <a:t>        &lt;subject&gt;Live Conference&lt;/subject&gt;</a:t>
            </a:r>
          </a:p>
          <a:p>
            <a:pPr>
              <a:buNone/>
            </a:pPr>
            <a:r>
              <a:rPr lang="en-US" sz="1200" b="1" dirty="0" smtClean="0">
                <a:solidFill>
                  <a:schemeClr val="accent3">
                    <a:lumMod val="20000"/>
                    <a:lumOff val="80000"/>
                  </a:schemeClr>
                </a:solidFill>
                <a:latin typeface="Courier New" pitchFamily="49" charset="0"/>
                <a:cs typeface="Courier New" pitchFamily="49" charset="0"/>
              </a:rPr>
              <a:t>        &lt;</a:t>
            </a:r>
            <a:r>
              <a:rPr lang="en-US" sz="1200" b="1" dirty="0" err="1" smtClean="0">
                <a:solidFill>
                  <a:schemeClr val="accent3">
                    <a:lumMod val="20000"/>
                    <a:lumOff val="80000"/>
                  </a:schemeClr>
                </a:solidFill>
                <a:latin typeface="Courier New" pitchFamily="49" charset="0"/>
                <a:cs typeface="Courier New" pitchFamily="49" charset="0"/>
              </a:rPr>
              <a:t>msci:conference</a:t>
            </a:r>
            <a:r>
              <a:rPr lang="en-US" sz="1200" b="1" dirty="0" smtClean="0">
                <a:solidFill>
                  <a:schemeClr val="accent3">
                    <a:lumMod val="20000"/>
                    <a:lumOff val="80000"/>
                  </a:schemeClr>
                </a:solidFill>
                <a:latin typeface="Courier New" pitchFamily="49" charset="0"/>
                <a:cs typeface="Courier New" pitchFamily="49" charset="0"/>
              </a:rPr>
              <a:t>-id&gt;</a:t>
            </a:r>
            <a:r>
              <a:rPr lang="en-US" sz="1200" b="1" dirty="0" err="1" smtClean="0">
                <a:solidFill>
                  <a:srgbClr val="FFFF00"/>
                </a:solidFill>
                <a:latin typeface="Courier New" pitchFamily="49" charset="0"/>
                <a:cs typeface="Courier New" pitchFamily="49" charset="0"/>
              </a:rPr>
              <a:t>abcdefURI</a:t>
            </a:r>
            <a:r>
              <a:rPr lang="en-US" sz="1200" b="1" dirty="0" smtClean="0">
                <a:solidFill>
                  <a:schemeClr val="accent3">
                    <a:lumMod val="20000"/>
                    <a:lumOff val="80000"/>
                  </a:schemeClr>
                </a:solidFill>
                <a:latin typeface="Courier New" pitchFamily="49" charset="0"/>
                <a:cs typeface="Courier New" pitchFamily="49" charset="0"/>
              </a:rPr>
              <a:t>&lt;/</a:t>
            </a:r>
            <a:r>
              <a:rPr lang="en-US" sz="1200" b="1" dirty="0" err="1" smtClean="0">
                <a:solidFill>
                  <a:schemeClr val="accent3">
                    <a:lumMod val="20000"/>
                    <a:lumOff val="80000"/>
                  </a:schemeClr>
                </a:solidFill>
                <a:latin typeface="Courier New" pitchFamily="49" charset="0"/>
                <a:cs typeface="Courier New" pitchFamily="49" charset="0"/>
              </a:rPr>
              <a:t>msci:conference</a:t>
            </a:r>
            <a:r>
              <a:rPr lang="en-US" sz="1200" b="1" dirty="0" smtClean="0">
                <a:solidFill>
                  <a:schemeClr val="accent3">
                    <a:lumMod val="20000"/>
                    <a:lumOff val="80000"/>
                  </a:schemeClr>
                </a:solidFill>
                <a:latin typeface="Courier New" pitchFamily="49" charset="0"/>
                <a:cs typeface="Courier New" pitchFamily="49" charset="0"/>
              </a:rPr>
              <a:t>-id&gt;</a:t>
            </a:r>
          </a:p>
          <a:p>
            <a:pPr>
              <a:buNone/>
            </a:pPr>
            <a:r>
              <a:rPr lang="en-US" sz="1200" b="1" dirty="0" smtClean="0">
                <a:solidFill>
                  <a:schemeClr val="accent3">
                    <a:lumMod val="20000"/>
                    <a:lumOff val="80000"/>
                  </a:schemeClr>
                </a:solidFill>
                <a:latin typeface="Courier New" pitchFamily="49" charset="0"/>
                <a:cs typeface="Courier New" pitchFamily="49" charset="0"/>
              </a:rPr>
              <a:t>        ...</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&lt;/conference-description&gt;</a:t>
            </a:r>
          </a:p>
          <a:p>
            <a:pPr>
              <a:buNone/>
            </a:pPr>
            <a:r>
              <a:rPr lang="en-US" sz="1200" b="1" dirty="0" smtClean="0">
                <a:solidFill>
                  <a:schemeClr val="accent3">
                    <a:lumMod val="20000"/>
                    <a:lumOff val="80000"/>
                  </a:schemeClr>
                </a:solidFill>
                <a:latin typeface="Courier New" pitchFamily="49" charset="0"/>
                <a:cs typeface="Courier New" pitchFamily="49" charset="0"/>
              </a:rPr>
              <a:t>      ...</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&lt;/conference-info&gt;</a:t>
            </a:r>
          </a:p>
          <a:p>
            <a:pPr>
              <a:buNone/>
            </a:pPr>
            <a:r>
              <a:rPr lang="en-US" sz="1200" b="1" dirty="0" smtClean="0">
                <a:solidFill>
                  <a:schemeClr val="accent3">
                    <a:lumMod val="20000"/>
                    <a:lumOff val="80000"/>
                  </a:schemeClr>
                </a:solidFill>
                <a:latin typeface="Courier New" pitchFamily="49" charset="0"/>
                <a:cs typeface="Courier New" pitchFamily="49" charset="0"/>
              </a:rPr>
              <a:t>  &lt;/addConference&gt;</a:t>
            </a:r>
          </a:p>
          <a:p>
            <a:pPr>
              <a:buNone/>
            </a:pPr>
            <a:r>
              <a:rPr lang="en-US" sz="1200" b="1" dirty="0" smtClean="0">
                <a:solidFill>
                  <a:schemeClr val="accent3">
                    <a:lumMod val="20000"/>
                    <a:lumOff val="80000"/>
                  </a:schemeClr>
                </a:solidFill>
                <a:latin typeface="Courier New" pitchFamily="49" charset="0"/>
                <a:cs typeface="Courier New" pitchFamily="49" charset="0"/>
              </a:rPr>
              <a:t>&lt;/request&gt;</a:t>
            </a:r>
            <a:endParaRPr lang="en-US" sz="1200" b="1" dirty="0">
              <a:solidFill>
                <a:schemeClr val="accent3">
                  <a:lumMod val="20000"/>
                  <a:lumOff val="80000"/>
                </a:schemeClr>
              </a:solidFill>
              <a:latin typeface="Courier New" pitchFamily="49" charset="0"/>
              <a:cs typeface="Courier New" pitchFamily="49" charset="0"/>
            </a:endParaRPr>
          </a:p>
        </p:txBody>
      </p:sp>
      <p:sp>
        <p:nvSpPr>
          <p:cNvPr id="3" name="Title 2"/>
          <p:cNvSpPr>
            <a:spLocks noGrp="1"/>
          </p:cNvSpPr>
          <p:nvPr>
            <p:ph type="title" idx="4294967295"/>
          </p:nvPr>
        </p:nvSpPr>
        <p:spPr>
          <a:xfrm>
            <a:off x="0" y="0"/>
            <a:ext cx="8763000" cy="685800"/>
          </a:xfrm>
        </p:spPr>
        <p:txBody>
          <a:bodyPr>
            <a:normAutofit/>
          </a:bodyPr>
          <a:lstStyle/>
          <a:p>
            <a:r>
              <a:rPr lang="en-US" dirty="0" smtClean="0"/>
              <a:t>Request CA for Conf. (</a:t>
            </a:r>
            <a:r>
              <a:rPr lang="en-US" dirty="0" err="1" smtClean="0"/>
              <a:t>AddConference</a:t>
            </a:r>
            <a:r>
              <a:rPr lang="en-US" dirty="0" smtClean="0"/>
              <a:t>)</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52400" y="685800"/>
            <a:ext cx="8991600" cy="5918543"/>
          </a:xfrm>
        </p:spPr>
        <p:txBody>
          <a:bodyPr>
            <a:normAutofit lnSpcReduction="10000"/>
          </a:bodyPr>
          <a:lstStyle/>
          <a:p>
            <a:pPr>
              <a:buNone/>
            </a:pPr>
            <a:r>
              <a:rPr lang="en-US" sz="2400" dirty="0" smtClean="0"/>
              <a:t>Upon success, ID and Access Numbers returned</a:t>
            </a:r>
          </a:p>
          <a:p>
            <a:pPr>
              <a:buNone/>
            </a:pPr>
            <a:r>
              <a:rPr lang="en-US" sz="1100" b="1" dirty="0" smtClean="0">
                <a:latin typeface="Courier New" pitchFamily="49" charset="0"/>
                <a:cs typeface="Courier New" pitchFamily="49" charset="0"/>
              </a:rPr>
              <a:t> </a:t>
            </a:r>
            <a:r>
              <a:rPr lang="en-US" sz="1200" b="1" dirty="0" smtClean="0">
                <a:solidFill>
                  <a:schemeClr val="accent3">
                    <a:lumMod val="20000"/>
                    <a:lumOff val="80000"/>
                  </a:schemeClr>
                </a:solidFill>
                <a:latin typeface="Courier New" pitchFamily="49" charset="0"/>
                <a:cs typeface="Courier New" pitchFamily="49" charset="0"/>
              </a:rPr>
              <a:t>&lt;addConference&gt;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&lt;conference-info xmlns="urn:ietf:params:xml:ns:conference-info"   </a:t>
            </a:r>
          </a:p>
          <a:p>
            <a:pPr>
              <a:buNone/>
            </a:pPr>
            <a:r>
              <a:rPr lang="en-US" sz="1200" b="1" dirty="0" smtClean="0">
                <a:solidFill>
                  <a:schemeClr val="accent3">
                    <a:lumMod val="20000"/>
                    <a:lumOff val="80000"/>
                  </a:schemeClr>
                </a:solidFill>
                <a:latin typeface="Courier New" pitchFamily="49" charset="0"/>
                <a:cs typeface="Courier New" pitchFamily="49" charset="0"/>
              </a:rPr>
              <a:t>                     entity="sip:u@microsoft.com;gruu;</a:t>
            </a:r>
          </a:p>
          <a:p>
            <a:pPr>
              <a:buNone/>
            </a:pPr>
            <a:r>
              <a:rPr lang="en-US" sz="1200" b="1" dirty="0" smtClean="0">
                <a:solidFill>
                  <a:schemeClr val="accent3">
                    <a:lumMod val="20000"/>
                    <a:lumOff val="80000"/>
                  </a:schemeClr>
                </a:solidFill>
                <a:latin typeface="Courier New" pitchFamily="49" charset="0"/>
                <a:cs typeface="Courier New" pitchFamily="49" charset="0"/>
              </a:rPr>
              <a:t>                              opaque=</a:t>
            </a:r>
            <a:r>
              <a:rPr lang="en-US" sz="1200" b="1" dirty="0" err="1" smtClean="0">
                <a:solidFill>
                  <a:schemeClr val="accent3">
                    <a:lumMod val="20000"/>
                    <a:lumOff val="80000"/>
                  </a:schemeClr>
                </a:solidFill>
                <a:latin typeface="Courier New" pitchFamily="49" charset="0"/>
                <a:cs typeface="Courier New" pitchFamily="49" charset="0"/>
              </a:rPr>
              <a:t>app:conf:focus:id:</a:t>
            </a:r>
            <a:r>
              <a:rPr lang="en-US" sz="1200" b="1" dirty="0" err="1" smtClean="0">
                <a:solidFill>
                  <a:srgbClr val="FFFF00"/>
                </a:solidFill>
                <a:latin typeface="Courier New" pitchFamily="49" charset="0"/>
                <a:cs typeface="Courier New" pitchFamily="49" charset="0"/>
              </a:rPr>
              <a:t>abcdefURI</a:t>
            </a:r>
            <a:r>
              <a:rPr lang="en-US" sz="1200" b="1" dirty="0" smtClean="0">
                <a:solidFill>
                  <a:schemeClr val="accent3">
                    <a:lumMod val="20000"/>
                    <a:lumOff val="80000"/>
                  </a:schemeClr>
                </a:solidFill>
                <a:latin typeface="Courier New" pitchFamily="49" charset="0"/>
                <a:cs typeface="Courier New" pitchFamily="49" charset="0"/>
              </a:rPr>
              <a:t>"</a:t>
            </a:r>
          </a:p>
          <a:p>
            <a:pPr>
              <a:buNone/>
            </a:pPr>
            <a:r>
              <a:rPr lang="en-US" sz="1200" b="1" dirty="0" smtClean="0">
                <a:solidFill>
                  <a:schemeClr val="accent3">
                    <a:lumMod val="20000"/>
                    <a:lumOff val="80000"/>
                  </a:schemeClr>
                </a:solidFill>
                <a:latin typeface="Courier New" pitchFamily="49" charset="0"/>
                <a:cs typeface="Courier New" pitchFamily="49" charset="0"/>
              </a:rPr>
              <a:t>                     state="partial"</a:t>
            </a:r>
          </a:p>
          <a:p>
            <a:pPr>
              <a:buNone/>
            </a:pPr>
            <a:r>
              <a:rPr lang="en-US" sz="1200" b="1" dirty="0" smtClean="0">
                <a:solidFill>
                  <a:schemeClr val="accent3">
                    <a:lumMod val="20000"/>
                    <a:lumOff val="80000"/>
                  </a:schemeClr>
                </a:solidFill>
                <a:latin typeface="Courier New" pitchFamily="49" charset="0"/>
                <a:cs typeface="Courier New" pitchFamily="49" charset="0"/>
              </a:rPr>
              <a:t>                     version="1"&gt;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&lt;conference-description state="partial"&gt;</a:t>
            </a:r>
          </a:p>
          <a:p>
            <a:pPr>
              <a:buNone/>
            </a:pPr>
            <a:r>
              <a:rPr lang="en-US" sz="1200" b="1" dirty="0" smtClean="0">
                <a:solidFill>
                  <a:schemeClr val="accent3">
                    <a:lumMod val="20000"/>
                    <a:lumOff val="80000"/>
                  </a:schemeClr>
                </a:solidFill>
                <a:latin typeface="Courier New" pitchFamily="49" charset="0"/>
                <a:cs typeface="Courier New" pitchFamily="49" charset="0"/>
              </a:rPr>
              <a:t>        &lt;cis:separator/&gt;</a:t>
            </a:r>
          </a:p>
          <a:p>
            <a:pPr>
              <a:buNone/>
            </a:pPr>
            <a:r>
              <a:rPr lang="en-US" sz="1200" b="1" dirty="0" smtClean="0">
                <a:solidFill>
                  <a:schemeClr val="accent3">
                    <a:lumMod val="20000"/>
                    <a:lumOff val="80000"/>
                  </a:schemeClr>
                </a:solidFill>
                <a:latin typeface="Courier New" pitchFamily="49" charset="0"/>
                <a:cs typeface="Courier New" pitchFamily="49" charset="0"/>
              </a:rPr>
              <a:t>        &lt;msci:pstn-access&gt;</a:t>
            </a:r>
          </a:p>
          <a:p>
            <a:pPr>
              <a:buNone/>
            </a:pPr>
            <a:r>
              <a:rPr lang="en-US" sz="1200" b="1" dirty="0" smtClean="0">
                <a:solidFill>
                  <a:schemeClr val="accent3">
                    <a:lumMod val="20000"/>
                    <a:lumOff val="80000"/>
                  </a:schemeClr>
                </a:solidFill>
                <a:latin typeface="Courier New" pitchFamily="49" charset="0"/>
                <a:cs typeface="Courier New" pitchFamily="49" charset="0"/>
              </a:rPr>
              <a:t>          &lt;msci:id&gt;</a:t>
            </a:r>
            <a:r>
              <a:rPr lang="en-US" sz="1200" b="1" dirty="0" smtClean="0">
                <a:solidFill>
                  <a:srgbClr val="FFFF00"/>
                </a:solidFill>
                <a:latin typeface="Courier New" pitchFamily="49" charset="0"/>
                <a:cs typeface="Courier New" pitchFamily="49" charset="0"/>
              </a:rPr>
              <a:t>12345</a:t>
            </a:r>
            <a:r>
              <a:rPr lang="en-US" sz="1200" b="1" dirty="0" smtClean="0">
                <a:solidFill>
                  <a:schemeClr val="accent3">
                    <a:lumMod val="20000"/>
                    <a:lumOff val="80000"/>
                  </a:schemeClr>
                </a:solidFill>
                <a:latin typeface="Courier New" pitchFamily="49" charset="0"/>
                <a:cs typeface="Courier New" pitchFamily="49" charset="0"/>
              </a:rPr>
              <a:t>&lt;/msci:id&gt;</a:t>
            </a:r>
          </a:p>
          <a:p>
            <a:pPr>
              <a:buNone/>
            </a:pPr>
            <a:r>
              <a:rPr lang="en-US" sz="1200" b="1" dirty="0" smtClean="0">
                <a:solidFill>
                  <a:schemeClr val="accent3">
                    <a:lumMod val="20000"/>
                    <a:lumOff val="80000"/>
                  </a:schemeClr>
                </a:solidFill>
                <a:latin typeface="Courier New" pitchFamily="49" charset="0"/>
                <a:cs typeface="Courier New" pitchFamily="49" charset="0"/>
              </a:rPr>
              <a:t>          &lt;msci:</a:t>
            </a:r>
            <a:r>
              <a:rPr lang="en-US" sz="1200" b="1" dirty="0" smtClean="0">
                <a:solidFill>
                  <a:srgbClr val="FFFF00"/>
                </a:solidFill>
                <a:latin typeface="Courier New" pitchFamily="49" charset="0"/>
                <a:cs typeface="Courier New" pitchFamily="49" charset="0"/>
              </a:rPr>
              <a:t>access-numbers</a:t>
            </a:r>
            <a:r>
              <a:rPr lang="en-US" sz="1200" b="1" dirty="0" smtClean="0">
                <a:solidFill>
                  <a:schemeClr val="accent3">
                    <a:lumMod val="20000"/>
                    <a:lumOff val="80000"/>
                  </a:schemeClr>
                </a:solidFill>
                <a:latin typeface="Courier New" pitchFamily="49" charset="0"/>
                <a:cs typeface="Courier New" pitchFamily="49" charset="0"/>
              </a:rPr>
              <a:t>&gt;</a:t>
            </a:r>
          </a:p>
          <a:p>
            <a:pPr>
              <a:buNone/>
            </a:pPr>
            <a:r>
              <a:rPr lang="en-US" sz="1200" b="1" dirty="0" smtClean="0">
                <a:solidFill>
                  <a:schemeClr val="accent3">
                    <a:lumMod val="20000"/>
                    <a:lumOff val="80000"/>
                  </a:schemeClr>
                </a:solidFill>
                <a:latin typeface="Courier New" pitchFamily="49" charset="0"/>
                <a:cs typeface="Courier New" pitchFamily="49" charset="0"/>
              </a:rPr>
              <a:t>            &lt;msci:internal-url&gt;http://contoso&lt;/msci:internal-url&gt;</a:t>
            </a:r>
          </a:p>
          <a:p>
            <a:pPr>
              <a:buNone/>
            </a:pPr>
            <a:r>
              <a:rPr lang="en-US" sz="1200" b="1" dirty="0" smtClean="0">
                <a:solidFill>
                  <a:schemeClr val="accent3">
                    <a:lumMod val="20000"/>
                    <a:lumOff val="80000"/>
                  </a:schemeClr>
                </a:solidFill>
                <a:latin typeface="Courier New" pitchFamily="49" charset="0"/>
                <a:cs typeface="Courier New" pitchFamily="49" charset="0"/>
              </a:rPr>
              <a:t>            &lt;msci:external-url&gt;http://www.contoso.com&lt;/msci:external-url&gt;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 name=”UsaWest”&gt;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&lt;msci:language tag="en-US"/&gt;</a:t>
            </a:r>
          </a:p>
          <a:p>
            <a:pPr>
              <a:buNone/>
            </a:pPr>
            <a:r>
              <a:rPr lang="en-US" sz="1200" b="1" dirty="0" smtClean="0">
                <a:solidFill>
                  <a:schemeClr val="accent3">
                    <a:lumMod val="20000"/>
                    <a:lumOff val="80000"/>
                  </a:schemeClr>
                </a:solidFill>
                <a:latin typeface="Courier New" pitchFamily="49" charset="0"/>
                <a:cs typeface="Courier New" pitchFamily="49" charset="0"/>
              </a:rPr>
              <a:t>                &lt;msci:language tag="</a:t>
            </a:r>
            <a:r>
              <a:rPr lang="en-US" sz="1200" b="1" dirty="0" err="1" smtClean="0">
                <a:solidFill>
                  <a:schemeClr val="accent3">
                    <a:lumMod val="20000"/>
                    <a:lumOff val="80000"/>
                  </a:schemeClr>
                </a:solidFill>
                <a:latin typeface="Courier New" pitchFamily="49" charset="0"/>
                <a:cs typeface="Courier New" pitchFamily="49" charset="0"/>
              </a:rPr>
              <a:t>es</a:t>
            </a:r>
            <a:r>
              <a:rPr lang="en-US" sz="1200" b="1" dirty="0" smtClean="0">
                <a:solidFill>
                  <a:schemeClr val="accent3">
                    <a:lumMod val="20000"/>
                    <a:lumOff val="80000"/>
                  </a:schemeClr>
                </a:solidFill>
                <a:latin typeface="Courier New" pitchFamily="49" charset="0"/>
                <a:cs typeface="Courier New" pitchFamily="49" charset="0"/>
              </a:rPr>
              <a:t>"/&gt;</a:t>
            </a:r>
          </a:p>
          <a:p>
            <a:pPr>
              <a:buNone/>
            </a:pPr>
            <a:r>
              <a:rPr lang="en-US" sz="1200" b="1" dirty="0" smtClean="0">
                <a:solidFill>
                  <a:schemeClr val="accent3">
                    <a:lumMod val="20000"/>
                    <a:lumOff val="80000"/>
                  </a:schemeClr>
                </a:solidFill>
                <a:latin typeface="Courier New" pitchFamily="49" charset="0"/>
                <a:cs typeface="Courier New" pitchFamily="49" charset="0"/>
              </a:rPr>
              <a:t>                &lt;msci:number&gt;18005555555&lt;/msci:number&gt;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 name=”</a:t>
            </a:r>
            <a:r>
              <a:rPr lang="en-US" sz="1200" b="1" dirty="0" err="1" smtClean="0">
                <a:solidFill>
                  <a:schemeClr val="accent3">
                    <a:lumMod val="20000"/>
                    <a:lumOff val="80000"/>
                  </a:schemeClr>
                </a:solidFill>
                <a:latin typeface="Courier New" pitchFamily="49" charset="0"/>
                <a:cs typeface="Courier New" pitchFamily="49" charset="0"/>
              </a:rPr>
              <a:t>UsaEast</a:t>
            </a:r>
            <a:r>
              <a:rPr lang="en-US" sz="1200" b="1" dirty="0" smtClean="0">
                <a:solidFill>
                  <a:schemeClr val="accent3">
                    <a:lumMod val="20000"/>
                    <a:lumOff val="80000"/>
                  </a:schemeClr>
                </a:solidFill>
                <a:latin typeface="Courier New" pitchFamily="49" charset="0"/>
                <a:cs typeface="Courier New" pitchFamily="49" charset="0"/>
              </a:rPr>
              <a:t>”&gt;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&lt;msci:number&gt;18003335555&lt;/msci:number&gt;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&lt;/msci:access-number&gt;</a:t>
            </a:r>
          </a:p>
          <a:p>
            <a:pPr>
              <a:buNone/>
            </a:pPr>
            <a:r>
              <a:rPr lang="en-US" sz="1200" b="1" dirty="0" smtClean="0">
                <a:solidFill>
                  <a:schemeClr val="accent3">
                    <a:lumMod val="20000"/>
                    <a:lumOff val="80000"/>
                  </a:schemeClr>
                </a:solidFill>
                <a:latin typeface="Courier New" pitchFamily="49" charset="0"/>
                <a:cs typeface="Courier New" pitchFamily="49" charset="0"/>
              </a:rPr>
              <a:t>		&lt;/msci:region&gt;</a:t>
            </a:r>
          </a:p>
          <a:p>
            <a:pPr>
              <a:buNone/>
            </a:pPr>
            <a:r>
              <a:rPr lang="en-US" sz="1200" b="1" dirty="0" smtClean="0">
                <a:solidFill>
                  <a:schemeClr val="accent3">
                    <a:lumMod val="20000"/>
                    <a:lumOff val="80000"/>
                  </a:schemeClr>
                </a:solidFill>
                <a:latin typeface="Courier New" pitchFamily="49" charset="0"/>
                <a:cs typeface="Courier New" pitchFamily="49" charset="0"/>
              </a:rPr>
              <a:t>          &lt;/msci:access-numbers&gt;</a:t>
            </a:r>
          </a:p>
          <a:p>
            <a:pPr>
              <a:buNone/>
            </a:pPr>
            <a:r>
              <a:rPr lang="en-US" sz="1200" b="1" dirty="0" smtClean="0">
                <a:solidFill>
                  <a:schemeClr val="accent3">
                    <a:lumMod val="20000"/>
                    <a:lumOff val="80000"/>
                  </a:schemeClr>
                </a:solidFill>
                <a:latin typeface="Courier New" pitchFamily="49" charset="0"/>
                <a:cs typeface="Courier New" pitchFamily="49" charset="0"/>
              </a:rPr>
              <a:t>        &lt;/msci:pstn-access&gt;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&lt;/conference-description&gt;</a:t>
            </a:r>
          </a:p>
          <a:p>
            <a:pPr>
              <a:buNone/>
            </a:pPr>
            <a:r>
              <a:rPr lang="en-US" sz="1200" b="1" dirty="0" smtClean="0">
                <a:solidFill>
                  <a:schemeClr val="accent3">
                    <a:lumMod val="20000"/>
                    <a:lumOff val="80000"/>
                  </a:schemeClr>
                </a:solidFill>
                <a:latin typeface="Courier New" pitchFamily="49" charset="0"/>
                <a:cs typeface="Courier New" pitchFamily="49" charset="0"/>
              </a:rPr>
              <a:t>    &lt;/conference-info&gt;</a:t>
            </a:r>
          </a:p>
          <a:p>
            <a:pPr>
              <a:buNone/>
            </a:pPr>
            <a:r>
              <a:rPr lang="en-US" sz="1200" b="1" dirty="0" smtClean="0">
                <a:solidFill>
                  <a:schemeClr val="accent3">
                    <a:lumMod val="20000"/>
                    <a:lumOff val="80000"/>
                  </a:schemeClr>
                </a:solidFill>
                <a:latin typeface="Courier New" pitchFamily="49" charset="0"/>
                <a:cs typeface="Courier New" pitchFamily="49" charset="0"/>
              </a:rPr>
              <a:t>  &lt;/addConference&gt;</a:t>
            </a:r>
            <a:endParaRPr lang="en-US" sz="1200" b="1" dirty="0">
              <a:solidFill>
                <a:schemeClr val="accent3">
                  <a:lumMod val="20000"/>
                  <a:lumOff val="80000"/>
                </a:schemeClr>
              </a:solidFill>
              <a:latin typeface="Courier New" pitchFamily="49" charset="0"/>
              <a:cs typeface="Courier New" pitchFamily="49" charset="0"/>
            </a:endParaRPr>
          </a:p>
        </p:txBody>
      </p:sp>
      <p:sp>
        <p:nvSpPr>
          <p:cNvPr id="3" name="Title 2"/>
          <p:cNvSpPr>
            <a:spLocks noGrp="1"/>
          </p:cNvSpPr>
          <p:nvPr>
            <p:ph type="title" idx="4294967295"/>
          </p:nvPr>
        </p:nvSpPr>
        <p:spPr>
          <a:xfrm>
            <a:off x="0" y="0"/>
            <a:ext cx="9144000" cy="685800"/>
          </a:xfrm>
        </p:spPr>
        <p:txBody>
          <a:bodyPr>
            <a:normAutofit/>
          </a:bodyPr>
          <a:lstStyle/>
          <a:p>
            <a:r>
              <a:rPr lang="en-US" dirty="0" smtClean="0"/>
              <a:t>Request CA Access Numbers</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Still to come…</a:t>
            </a:r>
            <a:endParaRPr lang="en-US" dirty="0"/>
          </a:p>
        </p:txBody>
      </p:sp>
      <p:sp>
        <p:nvSpPr>
          <p:cNvPr id="6" name="Content Placeholder 5"/>
          <p:cNvSpPr>
            <a:spLocks noGrp="1"/>
          </p:cNvSpPr>
          <p:nvPr>
            <p:ph idx="1"/>
          </p:nvPr>
        </p:nvSpPr>
        <p:spPr>
          <a:xfrm>
            <a:off x="381000" y="1260474"/>
            <a:ext cx="8382000" cy="4561205"/>
          </a:xfrm>
        </p:spPr>
        <p:txBody>
          <a:bodyPr/>
          <a:lstStyle/>
          <a:p>
            <a:r>
              <a:rPr lang="en-US" dirty="0" smtClean="0"/>
              <a:t>PSTN join process and call flows</a:t>
            </a:r>
          </a:p>
          <a:p>
            <a:pPr lvl="1"/>
            <a:r>
              <a:rPr lang="en-US" dirty="0" smtClean="0"/>
              <a:t>Demo: PSTN join</a:t>
            </a:r>
          </a:p>
          <a:p>
            <a:r>
              <a:rPr lang="en-US" dirty="0" smtClean="0"/>
              <a:t>Planning &amp; Deployment</a:t>
            </a:r>
          </a:p>
          <a:p>
            <a:pPr lvl="1"/>
            <a:r>
              <a:rPr lang="en-US" dirty="0" smtClean="0"/>
              <a:t>Demo: configuring global policy &amp; CA</a:t>
            </a:r>
          </a:p>
          <a:p>
            <a:r>
              <a:rPr lang="en-US" dirty="0" smtClean="0"/>
              <a:t>QFE changes</a:t>
            </a:r>
          </a:p>
          <a:p>
            <a:r>
              <a:rPr lang="en-US" dirty="0" smtClean="0"/>
              <a:t>Reports, CDRs and Performance Counters</a:t>
            </a:r>
            <a:endParaRPr lang="en-US" sz="4000" dirty="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PSTN Join</a:t>
            </a:r>
            <a:endParaRPr lang="en-US" dirty="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Joining A Conference from PSTN</a:t>
            </a:r>
            <a:endParaRPr lang="en-US" dirty="0"/>
          </a:p>
        </p:txBody>
      </p:sp>
      <p:grpSp>
        <p:nvGrpSpPr>
          <p:cNvPr id="3" name="Group 6"/>
          <p:cNvGrpSpPr/>
          <p:nvPr/>
        </p:nvGrpSpPr>
        <p:grpSpPr>
          <a:xfrm>
            <a:off x="609600" y="1028700"/>
            <a:ext cx="6102096" cy="864108"/>
            <a:chOff x="0" y="0"/>
            <a:chExt cx="6102096" cy="864108"/>
          </a:xfrm>
        </p:grpSpPr>
        <p:sp>
          <p:nvSpPr>
            <p:cNvPr id="32" name="Rounded Rectangle 31"/>
            <p:cNvSpPr/>
            <p:nvPr/>
          </p:nvSpPr>
          <p:spPr>
            <a:xfrm>
              <a:off x="0" y="0"/>
              <a:ext cx="6102096" cy="864108"/>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0"/>
                <a:alphaOff val="0"/>
              </a:schemeClr>
            </a:fillRef>
            <a:effectRef idx="0">
              <a:schemeClr val="accent3">
                <a:shade val="80000"/>
                <a:hueOff val="0"/>
                <a:satOff val="0"/>
                <a:lumOff val="0"/>
                <a:alphaOff val="0"/>
              </a:schemeClr>
            </a:effectRef>
            <a:fontRef idx="minor">
              <a:schemeClr val="lt1"/>
            </a:fontRef>
          </p:style>
        </p:sp>
        <p:sp>
          <p:nvSpPr>
            <p:cNvPr id="33" name="Rounded Rectangle 4"/>
            <p:cNvSpPr/>
            <p:nvPr/>
          </p:nvSpPr>
          <p:spPr>
            <a:xfrm>
              <a:off x="25309" y="25309"/>
              <a:ext cx="5068555" cy="813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AU" sz="1800" kern="1200" dirty="0" smtClean="0">
                  <a:solidFill>
                    <a:schemeClr val="tx1"/>
                  </a:solidFill>
                </a:rPr>
                <a:t>PSTN Client dials the phone number in the meeting-invite</a:t>
              </a:r>
              <a:endParaRPr lang="en-AU" sz="1800" kern="1200" dirty="0">
                <a:solidFill>
                  <a:schemeClr val="tx1"/>
                </a:solidFill>
              </a:endParaRPr>
            </a:p>
          </p:txBody>
        </p:sp>
      </p:grpSp>
      <p:grpSp>
        <p:nvGrpSpPr>
          <p:cNvPr id="4" name="Group 7"/>
          <p:cNvGrpSpPr/>
          <p:nvPr/>
        </p:nvGrpSpPr>
        <p:grpSpPr>
          <a:xfrm>
            <a:off x="1065275" y="2012823"/>
            <a:ext cx="6102096" cy="864108"/>
            <a:chOff x="455675" y="984123"/>
            <a:chExt cx="6102096" cy="864108"/>
          </a:xfrm>
        </p:grpSpPr>
        <p:sp>
          <p:nvSpPr>
            <p:cNvPr id="30" name="Rounded Rectangle 29"/>
            <p:cNvSpPr/>
            <p:nvPr/>
          </p:nvSpPr>
          <p:spPr>
            <a:xfrm>
              <a:off x="455675" y="984123"/>
              <a:ext cx="6102096" cy="864108"/>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5326"/>
                <a:alphaOff val="0"/>
              </a:schemeClr>
            </a:fillRef>
            <a:effectRef idx="0">
              <a:schemeClr val="accent3">
                <a:shade val="80000"/>
                <a:hueOff val="0"/>
                <a:satOff val="0"/>
                <a:lumOff val="5326"/>
                <a:alphaOff val="0"/>
              </a:schemeClr>
            </a:effectRef>
            <a:fontRef idx="minor">
              <a:schemeClr val="lt1"/>
            </a:fontRef>
          </p:style>
        </p:sp>
        <p:sp>
          <p:nvSpPr>
            <p:cNvPr id="31" name="Rounded Rectangle 6"/>
            <p:cNvSpPr/>
            <p:nvPr/>
          </p:nvSpPr>
          <p:spPr>
            <a:xfrm>
              <a:off x="480984" y="1009432"/>
              <a:ext cx="5034131" cy="813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AU" sz="1800" kern="1200" dirty="0" smtClean="0">
                  <a:solidFill>
                    <a:schemeClr val="tx1"/>
                  </a:solidFill>
                </a:rPr>
                <a:t>Mediation server routes call to next-hop pool </a:t>
              </a:r>
              <a:endParaRPr lang="en-AU" sz="1800" kern="1200" dirty="0">
                <a:solidFill>
                  <a:schemeClr val="tx1"/>
                </a:solidFill>
              </a:endParaRPr>
            </a:p>
          </p:txBody>
        </p:sp>
      </p:grpSp>
      <p:grpSp>
        <p:nvGrpSpPr>
          <p:cNvPr id="5" name="Group 8"/>
          <p:cNvGrpSpPr/>
          <p:nvPr/>
        </p:nvGrpSpPr>
        <p:grpSpPr>
          <a:xfrm>
            <a:off x="1520951" y="2996945"/>
            <a:ext cx="6102096" cy="864108"/>
            <a:chOff x="911351" y="1968245"/>
            <a:chExt cx="6102096" cy="864108"/>
          </a:xfrm>
        </p:grpSpPr>
        <p:sp>
          <p:nvSpPr>
            <p:cNvPr id="28" name="Rounded Rectangle 27"/>
            <p:cNvSpPr/>
            <p:nvPr/>
          </p:nvSpPr>
          <p:spPr>
            <a:xfrm>
              <a:off x="911351" y="1968245"/>
              <a:ext cx="6102096" cy="864108"/>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10652"/>
                <a:alphaOff val="0"/>
              </a:schemeClr>
            </a:fillRef>
            <a:effectRef idx="0">
              <a:schemeClr val="accent3">
                <a:shade val="80000"/>
                <a:hueOff val="0"/>
                <a:satOff val="0"/>
                <a:lumOff val="10652"/>
                <a:alphaOff val="0"/>
              </a:schemeClr>
            </a:effectRef>
            <a:fontRef idx="minor">
              <a:schemeClr val="lt1"/>
            </a:fontRef>
          </p:style>
        </p:sp>
        <p:sp>
          <p:nvSpPr>
            <p:cNvPr id="29" name="Rounded Rectangle 8"/>
            <p:cNvSpPr/>
            <p:nvPr/>
          </p:nvSpPr>
          <p:spPr>
            <a:xfrm>
              <a:off x="936660" y="1993554"/>
              <a:ext cx="5034131" cy="813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AU" sz="1800" kern="1200" dirty="0" smtClean="0">
                  <a:solidFill>
                    <a:schemeClr val="tx1"/>
                  </a:solidFill>
                </a:rPr>
                <a:t>Next-hop pool Inbound Routing performs RNL to locate contact object of CA, forwards call to pool hosting the CA</a:t>
              </a:r>
              <a:endParaRPr lang="en-AU" sz="1800" kern="1200" dirty="0">
                <a:solidFill>
                  <a:schemeClr val="tx1"/>
                </a:solidFill>
              </a:endParaRPr>
            </a:p>
          </p:txBody>
        </p:sp>
      </p:grpSp>
      <p:grpSp>
        <p:nvGrpSpPr>
          <p:cNvPr id="6" name="Group 9"/>
          <p:cNvGrpSpPr/>
          <p:nvPr/>
        </p:nvGrpSpPr>
        <p:grpSpPr>
          <a:xfrm>
            <a:off x="1976627" y="3981069"/>
            <a:ext cx="6102096" cy="864108"/>
            <a:chOff x="1367027" y="2952369"/>
            <a:chExt cx="6102096" cy="864108"/>
          </a:xfrm>
        </p:grpSpPr>
        <p:sp>
          <p:nvSpPr>
            <p:cNvPr id="26" name="Rounded Rectangle 25"/>
            <p:cNvSpPr/>
            <p:nvPr/>
          </p:nvSpPr>
          <p:spPr>
            <a:xfrm>
              <a:off x="1367027" y="2952369"/>
              <a:ext cx="6102096" cy="864108"/>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15978"/>
                <a:alphaOff val="0"/>
              </a:schemeClr>
            </a:fillRef>
            <a:effectRef idx="0">
              <a:schemeClr val="accent3">
                <a:shade val="80000"/>
                <a:hueOff val="0"/>
                <a:satOff val="0"/>
                <a:lumOff val="15978"/>
                <a:alphaOff val="0"/>
              </a:schemeClr>
            </a:effectRef>
            <a:fontRef idx="minor">
              <a:schemeClr val="lt1"/>
            </a:fontRef>
          </p:style>
        </p:sp>
        <p:sp>
          <p:nvSpPr>
            <p:cNvPr id="27" name="Rounded Rectangle 10"/>
            <p:cNvSpPr/>
            <p:nvPr/>
          </p:nvSpPr>
          <p:spPr>
            <a:xfrm>
              <a:off x="1392336" y="2977678"/>
              <a:ext cx="5034131" cy="81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AU" sz="1800" kern="1200" dirty="0" smtClean="0">
                  <a:solidFill>
                    <a:schemeClr val="tx1"/>
                  </a:solidFill>
                </a:rPr>
                <a:t>Pool forwards call to the registered FE server endpoint of CA</a:t>
              </a:r>
              <a:endParaRPr lang="en-AU" sz="1800" kern="1200" dirty="0">
                <a:solidFill>
                  <a:schemeClr val="tx1"/>
                </a:solidFill>
              </a:endParaRPr>
            </a:p>
          </p:txBody>
        </p:sp>
      </p:grpSp>
      <p:grpSp>
        <p:nvGrpSpPr>
          <p:cNvPr id="7" name="Group 10"/>
          <p:cNvGrpSpPr/>
          <p:nvPr/>
        </p:nvGrpSpPr>
        <p:grpSpPr>
          <a:xfrm>
            <a:off x="2432303" y="4965191"/>
            <a:ext cx="6102096" cy="864108"/>
            <a:chOff x="1822703" y="3936491"/>
            <a:chExt cx="6102096" cy="864108"/>
          </a:xfrm>
        </p:grpSpPr>
        <p:sp>
          <p:nvSpPr>
            <p:cNvPr id="24" name="Rounded Rectangle 23"/>
            <p:cNvSpPr/>
            <p:nvPr/>
          </p:nvSpPr>
          <p:spPr>
            <a:xfrm>
              <a:off x="1822703" y="3936491"/>
              <a:ext cx="6102096" cy="864108"/>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21304"/>
                <a:alphaOff val="0"/>
              </a:schemeClr>
            </a:fillRef>
            <a:effectRef idx="0">
              <a:schemeClr val="accent3">
                <a:shade val="80000"/>
                <a:hueOff val="0"/>
                <a:satOff val="0"/>
                <a:lumOff val="21304"/>
                <a:alphaOff val="0"/>
              </a:schemeClr>
            </a:effectRef>
            <a:fontRef idx="minor">
              <a:schemeClr val="lt1"/>
            </a:fontRef>
          </p:style>
        </p:sp>
        <p:sp>
          <p:nvSpPr>
            <p:cNvPr id="25" name="Rounded Rectangle 12"/>
            <p:cNvSpPr/>
            <p:nvPr/>
          </p:nvSpPr>
          <p:spPr>
            <a:xfrm>
              <a:off x="1848012" y="3961800"/>
              <a:ext cx="5034131" cy="813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AU" sz="1800" kern="1200" dirty="0" smtClean="0">
                  <a:solidFill>
                    <a:schemeClr val="tx1"/>
                  </a:solidFill>
                </a:rPr>
                <a:t>CA answers call, initiates IVR to welcome and authenticate user, and join them to the meeting.</a:t>
              </a:r>
              <a:endParaRPr lang="en-AU" sz="1800" kern="1200" dirty="0">
                <a:solidFill>
                  <a:schemeClr val="tx1"/>
                </a:solidFill>
              </a:endParaRPr>
            </a:p>
          </p:txBody>
        </p:sp>
      </p:grpSp>
      <p:grpSp>
        <p:nvGrpSpPr>
          <p:cNvPr id="8" name="Group 11"/>
          <p:cNvGrpSpPr/>
          <p:nvPr/>
        </p:nvGrpSpPr>
        <p:grpSpPr>
          <a:xfrm>
            <a:off x="6150025" y="1659978"/>
            <a:ext cx="561670" cy="561670"/>
            <a:chOff x="5540425" y="631278"/>
            <a:chExt cx="561670" cy="561670"/>
          </a:xfrm>
        </p:grpSpPr>
        <p:sp>
          <p:nvSpPr>
            <p:cNvPr id="22" name="Down Arrow 21"/>
            <p:cNvSpPr/>
            <p:nvPr/>
          </p:nvSpPr>
          <p:spPr>
            <a:xfrm>
              <a:off x="5540425" y="631278"/>
              <a:ext cx="561670" cy="561670"/>
            </a:xfrm>
            <a:prstGeom prst="downArrow">
              <a:avLst>
                <a:gd name="adj1" fmla="val 55000"/>
                <a:gd name="adj2" fmla="val 45000"/>
              </a:avLst>
            </a:prstGeom>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23" name="Down Arrow 14"/>
            <p:cNvSpPr/>
            <p:nvPr/>
          </p:nvSpPr>
          <p:spPr>
            <a:xfrm>
              <a:off x="5666801" y="631278"/>
              <a:ext cx="308918" cy="42265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p>
          </p:txBody>
        </p:sp>
      </p:grpSp>
      <p:grpSp>
        <p:nvGrpSpPr>
          <p:cNvPr id="9" name="Group 12"/>
          <p:cNvGrpSpPr/>
          <p:nvPr/>
        </p:nvGrpSpPr>
        <p:grpSpPr>
          <a:xfrm>
            <a:off x="6605701" y="2644101"/>
            <a:ext cx="561670" cy="561670"/>
            <a:chOff x="5996101" y="1615401"/>
            <a:chExt cx="561670" cy="561670"/>
          </a:xfrm>
        </p:grpSpPr>
        <p:sp>
          <p:nvSpPr>
            <p:cNvPr id="20" name="Down Arrow 19"/>
            <p:cNvSpPr/>
            <p:nvPr/>
          </p:nvSpPr>
          <p:spPr>
            <a:xfrm>
              <a:off x="5996101" y="1615401"/>
              <a:ext cx="561670" cy="561670"/>
            </a:xfrm>
            <a:prstGeom prst="downArrow">
              <a:avLst>
                <a:gd name="adj1" fmla="val 55000"/>
                <a:gd name="adj2" fmla="val 45000"/>
              </a:avLst>
            </a:prstGeom>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21" name="Down Arrow 16"/>
            <p:cNvSpPr/>
            <p:nvPr/>
          </p:nvSpPr>
          <p:spPr>
            <a:xfrm>
              <a:off x="6122477" y="1615401"/>
              <a:ext cx="308918" cy="42265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p>
          </p:txBody>
        </p:sp>
      </p:grpSp>
      <p:grpSp>
        <p:nvGrpSpPr>
          <p:cNvPr id="10" name="Group 13"/>
          <p:cNvGrpSpPr/>
          <p:nvPr/>
        </p:nvGrpSpPr>
        <p:grpSpPr>
          <a:xfrm>
            <a:off x="7061377" y="3613823"/>
            <a:ext cx="561670" cy="561670"/>
            <a:chOff x="6451777" y="2585123"/>
            <a:chExt cx="561670" cy="561670"/>
          </a:xfrm>
        </p:grpSpPr>
        <p:sp>
          <p:nvSpPr>
            <p:cNvPr id="18" name="Down Arrow 17"/>
            <p:cNvSpPr/>
            <p:nvPr/>
          </p:nvSpPr>
          <p:spPr>
            <a:xfrm>
              <a:off x="6451777" y="2585123"/>
              <a:ext cx="561670" cy="561670"/>
            </a:xfrm>
            <a:prstGeom prst="downArrow">
              <a:avLst>
                <a:gd name="adj1" fmla="val 55000"/>
                <a:gd name="adj2" fmla="val 45000"/>
              </a:avLst>
            </a:prstGeom>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19" name="Down Arrow 18"/>
            <p:cNvSpPr/>
            <p:nvPr/>
          </p:nvSpPr>
          <p:spPr>
            <a:xfrm>
              <a:off x="6578153" y="2585123"/>
              <a:ext cx="308918" cy="42265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p>
          </p:txBody>
        </p:sp>
      </p:grpSp>
      <p:grpSp>
        <p:nvGrpSpPr>
          <p:cNvPr id="11" name="Group 14"/>
          <p:cNvGrpSpPr/>
          <p:nvPr/>
        </p:nvGrpSpPr>
        <p:grpSpPr>
          <a:xfrm>
            <a:off x="7517053" y="4607547"/>
            <a:ext cx="561670" cy="561670"/>
            <a:chOff x="6907453" y="3578847"/>
            <a:chExt cx="561670" cy="561670"/>
          </a:xfrm>
        </p:grpSpPr>
        <p:sp>
          <p:nvSpPr>
            <p:cNvPr id="16" name="Down Arrow 15"/>
            <p:cNvSpPr/>
            <p:nvPr/>
          </p:nvSpPr>
          <p:spPr>
            <a:xfrm>
              <a:off x="6907453" y="3578847"/>
              <a:ext cx="561670" cy="561670"/>
            </a:xfrm>
            <a:prstGeom prst="downArrow">
              <a:avLst>
                <a:gd name="adj1" fmla="val 55000"/>
                <a:gd name="adj2" fmla="val 45000"/>
              </a:avLst>
            </a:prstGeom>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17" name="Down Arrow 20"/>
            <p:cNvSpPr/>
            <p:nvPr/>
          </p:nvSpPr>
          <p:spPr>
            <a:xfrm>
              <a:off x="7033829" y="3578847"/>
              <a:ext cx="308918" cy="42265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p>
          </p:txBody>
        </p:sp>
      </p:gr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000" dirty="0" smtClean="0"/>
              <a:t>Trusted Conferencing Identities</a:t>
            </a:r>
            <a:endParaRPr lang="en-US" sz="4000" dirty="0"/>
          </a:p>
        </p:txBody>
      </p:sp>
      <p:sp>
        <p:nvSpPr>
          <p:cNvPr id="3" name="Text Placeholder 2"/>
          <p:cNvSpPr>
            <a:spLocks noGrp="1"/>
          </p:cNvSpPr>
          <p:nvPr>
            <p:ph type="body" sz="quarter" idx="10"/>
          </p:nvPr>
        </p:nvSpPr>
        <p:spPr>
          <a:xfrm>
            <a:off x="381000" y="1097280"/>
            <a:ext cx="8382000" cy="4912995"/>
          </a:xfrm>
          <a:prstGeom prst="rect">
            <a:avLst/>
          </a:prstGeom>
        </p:spPr>
        <p:txBody>
          <a:bodyPr/>
          <a:lstStyle/>
          <a:p>
            <a:r>
              <a:rPr lang="en-US" sz="2800" dirty="0" smtClean="0"/>
              <a:t>New in 2007 R2: OCS allows trusted services (apps) to join conferences with any identity they assert</a:t>
            </a:r>
          </a:p>
          <a:p>
            <a:pPr lvl="1"/>
            <a:r>
              <a:rPr lang="en-US" sz="2400" dirty="0" smtClean="0"/>
              <a:t>CA impersonates the caller (if they authenticate) during join</a:t>
            </a:r>
          </a:p>
          <a:p>
            <a:r>
              <a:rPr lang="en-US" sz="2800" dirty="0" smtClean="0"/>
              <a:t>CA, CAS, PVA are trusted services</a:t>
            </a:r>
          </a:p>
          <a:p>
            <a:pPr lvl="1"/>
            <a:r>
              <a:rPr lang="en-US" sz="2400" dirty="0" smtClean="0"/>
              <a:t>Allowed in Closed authenticated meetings</a:t>
            </a:r>
          </a:p>
          <a:p>
            <a:pPr lvl="1"/>
            <a:r>
              <a:rPr lang="en-US" sz="2400" dirty="0" smtClean="0"/>
              <a:t>Not counted towards meeting size limit</a:t>
            </a:r>
          </a:p>
          <a:p>
            <a:r>
              <a:rPr lang="en-US" sz="2800" dirty="0" smtClean="0"/>
              <a:t>Trusted services: </a:t>
            </a:r>
          </a:p>
          <a:p>
            <a:pPr lvl="1"/>
            <a:r>
              <a:rPr lang="en-US" sz="2400" dirty="0" smtClean="0"/>
              <a:t>…can send requests to conference without getting challenged</a:t>
            </a:r>
          </a:p>
          <a:p>
            <a:pPr lvl="1"/>
            <a:r>
              <a:rPr lang="en-US" sz="2400" dirty="0" smtClean="0"/>
              <a:t>…are located in different roster container, will not be visible in Client UI</a:t>
            </a:r>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 &amp; PVA: Sharing a UCAS process</a:t>
            </a:r>
            <a:endParaRPr lang="en-US" dirty="0"/>
          </a:p>
        </p:txBody>
      </p:sp>
      <p:sp>
        <p:nvSpPr>
          <p:cNvPr id="3" name="Text Placeholder 2"/>
          <p:cNvSpPr>
            <a:spLocks noGrp="1"/>
          </p:cNvSpPr>
          <p:nvPr>
            <p:ph type="body" idx="1"/>
          </p:nvPr>
        </p:nvSpPr>
        <p:spPr>
          <a:xfrm>
            <a:off x="381000" y="1170253"/>
            <a:ext cx="4114800" cy="692498"/>
          </a:xfrm>
        </p:spPr>
        <p:txBody>
          <a:bodyPr>
            <a:normAutofit/>
          </a:bodyPr>
          <a:lstStyle/>
          <a:p>
            <a:r>
              <a:rPr lang="en-US" sz="3200" dirty="0" smtClean="0"/>
              <a:t>CAS</a:t>
            </a:r>
          </a:p>
        </p:txBody>
      </p:sp>
      <p:sp>
        <p:nvSpPr>
          <p:cNvPr id="4" name="Content Placeholder 3"/>
          <p:cNvSpPr>
            <a:spLocks noGrp="1"/>
          </p:cNvSpPr>
          <p:nvPr>
            <p:ph sz="half" idx="2"/>
          </p:nvPr>
        </p:nvSpPr>
        <p:spPr>
          <a:xfrm>
            <a:off x="380999" y="1933574"/>
            <a:ext cx="4114800" cy="3921125"/>
          </a:xfrm>
        </p:spPr>
        <p:txBody>
          <a:bodyPr/>
          <a:lstStyle/>
          <a:p>
            <a:r>
              <a:rPr lang="en-US" sz="2800" dirty="0" smtClean="0"/>
              <a:t>CAS plays sounds to the whole conference at once</a:t>
            </a:r>
          </a:p>
          <a:p>
            <a:pPr lvl="1"/>
            <a:r>
              <a:rPr lang="en-US" sz="2500" dirty="0" smtClean="0"/>
              <a:t>Entry/exit tones</a:t>
            </a:r>
          </a:p>
          <a:p>
            <a:r>
              <a:rPr lang="en-US" sz="2800" dirty="0" smtClean="0"/>
              <a:t>1 CAS per conference</a:t>
            </a:r>
          </a:p>
          <a:p>
            <a:r>
              <a:rPr lang="en-US" sz="2800" dirty="0" smtClean="0"/>
              <a:t>Invited by AVMCU when AVMCU sees a conference participant has </a:t>
            </a:r>
            <a:r>
              <a:rPr lang="en-US" sz="2800" dirty="0" err="1" smtClean="0"/>
              <a:t>entryExitAnnouncements</a:t>
            </a:r>
            <a:r>
              <a:rPr lang="en-US" sz="2800" dirty="0" smtClean="0"/>
              <a:t>=true</a:t>
            </a:r>
            <a:endParaRPr lang="en-US" sz="2800" dirty="0"/>
          </a:p>
        </p:txBody>
      </p:sp>
      <p:sp>
        <p:nvSpPr>
          <p:cNvPr id="5" name="Text Placeholder 4"/>
          <p:cNvSpPr>
            <a:spLocks noGrp="1"/>
          </p:cNvSpPr>
          <p:nvPr>
            <p:ph type="body" sz="quarter" idx="3"/>
          </p:nvPr>
        </p:nvSpPr>
        <p:spPr>
          <a:xfrm>
            <a:off x="4645981" y="1170253"/>
            <a:ext cx="4117019" cy="692498"/>
          </a:xfrm>
        </p:spPr>
        <p:txBody>
          <a:bodyPr/>
          <a:lstStyle/>
          <a:p>
            <a:r>
              <a:rPr lang="en-US" sz="3200" dirty="0" smtClean="0"/>
              <a:t>PVA</a:t>
            </a:r>
            <a:endParaRPr lang="en-US" sz="3200" dirty="0"/>
          </a:p>
        </p:txBody>
      </p:sp>
      <p:sp>
        <p:nvSpPr>
          <p:cNvPr id="6" name="Content Placeholder 5"/>
          <p:cNvSpPr>
            <a:spLocks noGrp="1"/>
          </p:cNvSpPr>
          <p:nvPr>
            <p:ph sz="quarter" idx="4"/>
          </p:nvPr>
        </p:nvSpPr>
        <p:spPr>
          <a:xfrm>
            <a:off x="4645026" y="1933574"/>
            <a:ext cx="4244974" cy="3921125"/>
          </a:xfrm>
        </p:spPr>
        <p:txBody>
          <a:bodyPr/>
          <a:lstStyle/>
          <a:p>
            <a:r>
              <a:rPr lang="en-US" sz="2800" dirty="0" smtClean="0"/>
              <a:t>PVA plays prompts to one participant; only that participant can hear</a:t>
            </a:r>
          </a:p>
          <a:p>
            <a:pPr lvl="1"/>
            <a:r>
              <a:rPr lang="en-US" sz="2500" dirty="0" smtClean="0"/>
              <a:t>“You are now (un)muted”</a:t>
            </a:r>
          </a:p>
          <a:p>
            <a:r>
              <a:rPr lang="en-US" sz="2800" dirty="0" smtClean="0"/>
              <a:t>1 PVA per participant</a:t>
            </a:r>
          </a:p>
          <a:p>
            <a:r>
              <a:rPr lang="en-US" sz="2800" dirty="0" smtClean="0"/>
              <a:t>Created and invited by CAS</a:t>
            </a:r>
          </a:p>
          <a:p>
            <a:r>
              <a:rPr lang="en-US" sz="2800" dirty="0" smtClean="0"/>
              <a:t>CAS creates a PVA for each user that has </a:t>
            </a:r>
            <a:r>
              <a:rPr lang="en-US" sz="2800" dirty="0" err="1" smtClean="0"/>
              <a:t>entryExitAnnouncements</a:t>
            </a:r>
            <a:r>
              <a:rPr lang="en-US" sz="2800" dirty="0" smtClean="0"/>
              <a:t>=true</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PSTN Join</a:t>
            </a:r>
            <a:endParaRPr lang="en-US" dirty="0"/>
          </a:p>
        </p:txBody>
      </p:sp>
      <p:sp>
        <p:nvSpPr>
          <p:cNvPr id="5" name="Rounded Rectangle 4"/>
          <p:cNvSpPr/>
          <p:nvPr/>
        </p:nvSpPr>
        <p:spPr bwMode="auto">
          <a:xfrm>
            <a:off x="130696" y="874101"/>
            <a:ext cx="1553725" cy="377184"/>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Dial-in caller via Mediation Server</a:t>
            </a:r>
          </a:p>
        </p:txBody>
      </p:sp>
      <p:cxnSp>
        <p:nvCxnSpPr>
          <p:cNvPr id="10" name="Straight Connector 9"/>
          <p:cNvCxnSpPr/>
          <p:nvPr/>
        </p:nvCxnSpPr>
        <p:spPr>
          <a:xfrm rot="5400000">
            <a:off x="-1704697" y="3698821"/>
            <a:ext cx="4982413" cy="1515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718773" y="3707512"/>
            <a:ext cx="4937851" cy="2539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099209" y="3701759"/>
            <a:ext cx="4916902" cy="705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5990614" y="3670750"/>
            <a:ext cx="4894178" cy="712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96721" y="1478545"/>
            <a:ext cx="2391647" cy="1337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762590" y="2731562"/>
            <a:ext cx="4783968" cy="529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618539" y="1237802"/>
            <a:ext cx="822661" cy="276999"/>
          </a:xfrm>
          <a:prstGeom prst="rect">
            <a:avLst/>
          </a:prstGeom>
          <a:noFill/>
        </p:spPr>
        <p:txBody>
          <a:bodyPr wrap="none" rtlCol="0">
            <a:spAutoFit/>
          </a:bodyPr>
          <a:lstStyle/>
          <a:p>
            <a:r>
              <a:rPr lang="en-US" sz="1200" dirty="0" smtClean="0"/>
              <a:t>SIP INVITE</a:t>
            </a:r>
            <a:endParaRPr lang="en-US" sz="1200" i="1" dirty="0"/>
          </a:p>
        </p:txBody>
      </p:sp>
      <p:sp>
        <p:nvSpPr>
          <p:cNvPr id="32" name="TextBox 31"/>
          <p:cNvSpPr txBox="1"/>
          <p:nvPr/>
        </p:nvSpPr>
        <p:spPr>
          <a:xfrm>
            <a:off x="2462286" y="2499756"/>
            <a:ext cx="1421992" cy="276999"/>
          </a:xfrm>
          <a:prstGeom prst="rect">
            <a:avLst/>
          </a:prstGeom>
          <a:noFill/>
        </p:spPr>
        <p:txBody>
          <a:bodyPr wrap="none" rtlCol="0">
            <a:spAutoFit/>
          </a:bodyPr>
          <a:lstStyle/>
          <a:p>
            <a:r>
              <a:rPr lang="en-US" sz="1200" dirty="0" smtClean="0"/>
              <a:t>Send data via DTMF</a:t>
            </a:r>
            <a:endParaRPr lang="en-US" sz="1200" i="1" dirty="0"/>
          </a:p>
        </p:txBody>
      </p:sp>
      <p:cxnSp>
        <p:nvCxnSpPr>
          <p:cNvPr id="34" name="Straight Arrow Connector 33"/>
          <p:cNvCxnSpPr/>
          <p:nvPr/>
        </p:nvCxnSpPr>
        <p:spPr>
          <a:xfrm rot="10800000">
            <a:off x="3212423" y="1840823"/>
            <a:ext cx="2346167" cy="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922865" y="1596346"/>
            <a:ext cx="857542" cy="276999"/>
          </a:xfrm>
          <a:prstGeom prst="rect">
            <a:avLst/>
          </a:prstGeom>
          <a:noFill/>
        </p:spPr>
        <p:txBody>
          <a:bodyPr wrap="none" rtlCol="0">
            <a:spAutoFit/>
          </a:bodyPr>
          <a:lstStyle/>
          <a:p>
            <a:r>
              <a:rPr lang="en-US" sz="1200" dirty="0" smtClean="0"/>
              <a:t>Accept call</a:t>
            </a:r>
            <a:endParaRPr lang="en-US" sz="1200" dirty="0"/>
          </a:p>
        </p:txBody>
      </p:sp>
      <p:cxnSp>
        <p:nvCxnSpPr>
          <p:cNvPr id="37" name="Straight Arrow Connector 36"/>
          <p:cNvCxnSpPr/>
          <p:nvPr/>
        </p:nvCxnSpPr>
        <p:spPr>
          <a:xfrm rot="10800000">
            <a:off x="784694" y="2445122"/>
            <a:ext cx="4761865" cy="2174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493731" y="2205776"/>
            <a:ext cx="1357166" cy="276999"/>
          </a:xfrm>
          <a:prstGeom prst="rect">
            <a:avLst/>
          </a:prstGeom>
          <a:noFill/>
        </p:spPr>
        <p:txBody>
          <a:bodyPr wrap="none" rtlCol="0">
            <a:spAutoFit/>
          </a:bodyPr>
          <a:lstStyle/>
          <a:p>
            <a:r>
              <a:rPr lang="en-US" sz="1200" dirty="0" smtClean="0"/>
              <a:t>Prompt for Conf ID</a:t>
            </a:r>
            <a:endParaRPr lang="en-US" sz="1200" i="1" dirty="0"/>
          </a:p>
        </p:txBody>
      </p:sp>
      <p:cxnSp>
        <p:nvCxnSpPr>
          <p:cNvPr id="41" name="Straight Arrow Connector 40"/>
          <p:cNvCxnSpPr/>
          <p:nvPr/>
        </p:nvCxnSpPr>
        <p:spPr>
          <a:xfrm rot="10800000">
            <a:off x="3192781" y="3009900"/>
            <a:ext cx="2329719" cy="2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206356" y="1561529"/>
            <a:ext cx="2352233" cy="257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527347" y="1333918"/>
            <a:ext cx="1892634" cy="276999"/>
          </a:xfrm>
          <a:prstGeom prst="rect">
            <a:avLst/>
          </a:prstGeom>
          <a:noFill/>
        </p:spPr>
        <p:txBody>
          <a:bodyPr wrap="none" rtlCol="0">
            <a:spAutoFit/>
          </a:bodyPr>
          <a:lstStyle/>
          <a:p>
            <a:r>
              <a:rPr lang="en-US" sz="1200" dirty="0" smtClean="0"/>
              <a:t>Resolve to CA &amp; SIP INVITE</a:t>
            </a:r>
            <a:endParaRPr lang="en-US" sz="1200" i="1" dirty="0"/>
          </a:p>
        </p:txBody>
      </p:sp>
      <p:sp>
        <p:nvSpPr>
          <p:cNvPr id="45" name="TextBox 44"/>
          <p:cNvSpPr txBox="1"/>
          <p:nvPr/>
        </p:nvSpPr>
        <p:spPr>
          <a:xfrm>
            <a:off x="3277390" y="2753531"/>
            <a:ext cx="4241546" cy="276999"/>
          </a:xfrm>
          <a:prstGeom prst="rect">
            <a:avLst/>
          </a:prstGeom>
          <a:noFill/>
        </p:spPr>
        <p:txBody>
          <a:bodyPr wrap="none" rtlCol="0">
            <a:spAutoFit/>
          </a:bodyPr>
          <a:lstStyle/>
          <a:p>
            <a:r>
              <a:rPr lang="en-US" sz="1200" dirty="0" smtClean="0"/>
              <a:t>Get Focus for Conf ID (</a:t>
            </a:r>
            <a:r>
              <a:rPr lang="en-US" sz="1200" dirty="0" err="1" smtClean="0">
                <a:solidFill>
                  <a:schemeClr val="accent5"/>
                </a:solidFill>
              </a:rPr>
              <a:t>ResolveConference</a:t>
            </a:r>
            <a:r>
              <a:rPr lang="en-US" sz="1200" dirty="0" smtClean="0"/>
              <a:t>), add CA to conference</a:t>
            </a:r>
            <a:endParaRPr lang="en-US" sz="1200" i="1" dirty="0"/>
          </a:p>
        </p:txBody>
      </p:sp>
      <p:cxnSp>
        <p:nvCxnSpPr>
          <p:cNvPr id="59" name="Straight Arrow Connector 58"/>
          <p:cNvCxnSpPr/>
          <p:nvPr/>
        </p:nvCxnSpPr>
        <p:spPr>
          <a:xfrm>
            <a:off x="3176337" y="5400658"/>
            <a:ext cx="5233737"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rot="10800000" flipV="1">
            <a:off x="3152274" y="5626046"/>
            <a:ext cx="5281864" cy="1203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832947" y="5400430"/>
            <a:ext cx="1149161" cy="276999"/>
          </a:xfrm>
          <a:prstGeom prst="rect">
            <a:avLst/>
          </a:prstGeom>
          <a:noFill/>
        </p:spPr>
        <p:txBody>
          <a:bodyPr wrap="none" rtlCol="0">
            <a:spAutoFit/>
          </a:bodyPr>
          <a:lstStyle/>
          <a:p>
            <a:r>
              <a:rPr lang="en-US" sz="1200" dirty="0" smtClean="0"/>
              <a:t>CAS joins Focus</a:t>
            </a:r>
          </a:p>
        </p:txBody>
      </p:sp>
      <p:cxnSp>
        <p:nvCxnSpPr>
          <p:cNvPr id="63" name="Straight Arrow Connector 62"/>
          <p:cNvCxnSpPr/>
          <p:nvPr/>
        </p:nvCxnSpPr>
        <p:spPr>
          <a:xfrm rot="10800000">
            <a:off x="769621" y="6111240"/>
            <a:ext cx="7652489" cy="689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768360" y="5866276"/>
            <a:ext cx="4707379" cy="276999"/>
          </a:xfrm>
          <a:prstGeom prst="rect">
            <a:avLst/>
          </a:prstGeom>
          <a:noFill/>
        </p:spPr>
        <p:txBody>
          <a:bodyPr wrap="none" rtlCol="0">
            <a:spAutoFit/>
          </a:bodyPr>
          <a:lstStyle/>
          <a:p>
            <a:r>
              <a:rPr lang="en-US" sz="1200" dirty="0" smtClean="0"/>
              <a:t>Play prompts to caller when (un)muted and when other callers join/leave</a:t>
            </a:r>
            <a:endParaRPr lang="en-US" sz="1200" i="1" dirty="0"/>
          </a:p>
        </p:txBody>
      </p:sp>
      <p:sp>
        <p:nvSpPr>
          <p:cNvPr id="42" name="Rounded Rectangle 41"/>
          <p:cNvSpPr/>
          <p:nvPr/>
        </p:nvSpPr>
        <p:spPr bwMode="auto">
          <a:xfrm>
            <a:off x="2412760" y="870085"/>
            <a:ext cx="1553725" cy="377184"/>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SIP Proxy/Focus/ MCU Factory</a:t>
            </a:r>
          </a:p>
        </p:txBody>
      </p:sp>
      <p:sp>
        <p:nvSpPr>
          <p:cNvPr id="47" name="Rounded Rectangle 46"/>
          <p:cNvSpPr/>
          <p:nvPr/>
        </p:nvSpPr>
        <p:spPr bwMode="auto">
          <a:xfrm>
            <a:off x="4742952" y="878101"/>
            <a:ext cx="1553725" cy="377184"/>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Conferencing Attendant (CA)</a:t>
            </a:r>
          </a:p>
        </p:txBody>
      </p:sp>
      <p:sp>
        <p:nvSpPr>
          <p:cNvPr id="48" name="Rounded Rectangle 47"/>
          <p:cNvSpPr/>
          <p:nvPr/>
        </p:nvSpPr>
        <p:spPr bwMode="auto">
          <a:xfrm>
            <a:off x="7967126" y="880533"/>
            <a:ext cx="939152" cy="370744"/>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CAS / PVA</a:t>
            </a:r>
          </a:p>
        </p:txBody>
      </p:sp>
      <p:cxnSp>
        <p:nvCxnSpPr>
          <p:cNvPr id="73" name="Straight Arrow Connector 72"/>
          <p:cNvCxnSpPr/>
          <p:nvPr/>
        </p:nvCxnSpPr>
        <p:spPr>
          <a:xfrm rot="10800000">
            <a:off x="767166" y="1902934"/>
            <a:ext cx="2433240" cy="366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1596673" y="1646074"/>
            <a:ext cx="967894" cy="276999"/>
          </a:xfrm>
          <a:prstGeom prst="rect">
            <a:avLst/>
          </a:prstGeom>
          <a:noFill/>
        </p:spPr>
        <p:txBody>
          <a:bodyPr wrap="square" rtlCol="0">
            <a:spAutoFit/>
          </a:bodyPr>
          <a:lstStyle/>
          <a:p>
            <a:r>
              <a:rPr lang="en-US" sz="1200" dirty="0" smtClean="0"/>
              <a:t>Accept call</a:t>
            </a:r>
            <a:endParaRPr lang="en-US" sz="1200" dirty="0"/>
          </a:p>
        </p:txBody>
      </p:sp>
      <p:cxnSp>
        <p:nvCxnSpPr>
          <p:cNvPr id="81" name="Elbow Connector 80"/>
          <p:cNvCxnSpPr/>
          <p:nvPr/>
        </p:nvCxnSpPr>
        <p:spPr>
          <a:xfrm>
            <a:off x="770021" y="2155786"/>
            <a:ext cx="4776537" cy="12041"/>
          </a:xfrm>
          <a:prstGeom prst="bentConnector3">
            <a:avLst>
              <a:gd name="adj1" fmla="val 50000"/>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409601" y="1930236"/>
            <a:ext cx="1719958" cy="276999"/>
          </a:xfrm>
          <a:prstGeom prst="rect">
            <a:avLst/>
          </a:prstGeom>
          <a:noFill/>
        </p:spPr>
        <p:txBody>
          <a:bodyPr wrap="none" rtlCol="0">
            <a:spAutoFit/>
          </a:bodyPr>
          <a:lstStyle/>
          <a:p>
            <a:r>
              <a:rPr lang="en-US" sz="1200" dirty="0" smtClean="0"/>
              <a:t>Audio media established</a:t>
            </a:r>
            <a:endParaRPr lang="en-US" sz="1200" i="1" dirty="0"/>
          </a:p>
        </p:txBody>
      </p:sp>
      <p:cxnSp>
        <p:nvCxnSpPr>
          <p:cNvPr id="88" name="Elbow Connector 87"/>
          <p:cNvCxnSpPr/>
          <p:nvPr/>
        </p:nvCxnSpPr>
        <p:spPr>
          <a:xfrm>
            <a:off x="6949440" y="5920740"/>
            <a:ext cx="1468729" cy="1362"/>
          </a:xfrm>
          <a:prstGeom prst="bentConnector3">
            <a:avLst>
              <a:gd name="adj1" fmla="val 50000"/>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6875187" y="5682774"/>
            <a:ext cx="2268813" cy="276999"/>
          </a:xfrm>
          <a:prstGeom prst="rect">
            <a:avLst/>
          </a:prstGeom>
          <a:noFill/>
        </p:spPr>
        <p:txBody>
          <a:bodyPr wrap="square" rtlCol="0">
            <a:spAutoFit/>
          </a:bodyPr>
          <a:lstStyle/>
          <a:p>
            <a:r>
              <a:rPr lang="en-US" sz="1200" dirty="0" smtClean="0"/>
              <a:t>Audio media established</a:t>
            </a:r>
          </a:p>
        </p:txBody>
      </p:sp>
      <p:cxnSp>
        <p:nvCxnSpPr>
          <p:cNvPr id="97" name="Elbow Connector 96"/>
          <p:cNvCxnSpPr/>
          <p:nvPr/>
        </p:nvCxnSpPr>
        <p:spPr>
          <a:xfrm>
            <a:off x="753973" y="5074257"/>
            <a:ext cx="6200280" cy="3958"/>
          </a:xfrm>
          <a:prstGeom prst="bentConnector3">
            <a:avLst>
              <a:gd name="adj1" fmla="val 50000"/>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536699" y="4845241"/>
            <a:ext cx="1719958" cy="276999"/>
          </a:xfrm>
          <a:prstGeom prst="rect">
            <a:avLst/>
          </a:prstGeom>
          <a:noFill/>
        </p:spPr>
        <p:txBody>
          <a:bodyPr wrap="none" rtlCol="0">
            <a:spAutoFit/>
          </a:bodyPr>
          <a:lstStyle/>
          <a:p>
            <a:r>
              <a:rPr lang="en-US" sz="1200" dirty="0" smtClean="0"/>
              <a:t>Audio media established</a:t>
            </a:r>
            <a:endParaRPr lang="en-US" sz="1200" i="1" dirty="0"/>
          </a:p>
        </p:txBody>
      </p:sp>
      <p:sp>
        <p:nvSpPr>
          <p:cNvPr id="103" name="Rounded Rectangle 102"/>
          <p:cNvSpPr/>
          <p:nvPr/>
        </p:nvSpPr>
        <p:spPr bwMode="auto">
          <a:xfrm>
            <a:off x="6545184" y="874085"/>
            <a:ext cx="854421" cy="377184"/>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A/V MCU</a:t>
            </a:r>
          </a:p>
        </p:txBody>
      </p:sp>
      <p:cxnSp>
        <p:nvCxnSpPr>
          <p:cNvPr id="104" name="Straight Connector 103"/>
          <p:cNvCxnSpPr/>
          <p:nvPr/>
        </p:nvCxnSpPr>
        <p:spPr>
          <a:xfrm rot="16200000" flipH="1">
            <a:off x="4514500" y="3693232"/>
            <a:ext cx="4932947" cy="805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10800000">
            <a:off x="3162301" y="3970021"/>
            <a:ext cx="2356183" cy="99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128551" y="3735306"/>
            <a:ext cx="4107471" cy="276999"/>
          </a:xfrm>
          <a:prstGeom prst="rect">
            <a:avLst/>
          </a:prstGeom>
          <a:noFill/>
        </p:spPr>
        <p:txBody>
          <a:bodyPr wrap="none" rtlCol="0">
            <a:spAutoFit/>
          </a:bodyPr>
          <a:lstStyle/>
          <a:p>
            <a:r>
              <a:rPr lang="en-US" sz="1200" dirty="0" smtClean="0"/>
              <a:t>Send credentials for auth (Verifyconferencekey / verifyuserPIN)</a:t>
            </a:r>
            <a:endParaRPr lang="en-US" sz="1200" i="1" dirty="0"/>
          </a:p>
        </p:txBody>
      </p:sp>
      <p:cxnSp>
        <p:nvCxnSpPr>
          <p:cNvPr id="128" name="Straight Arrow Connector 127"/>
          <p:cNvCxnSpPr/>
          <p:nvPr/>
        </p:nvCxnSpPr>
        <p:spPr>
          <a:xfrm rot="10800000" flipV="1">
            <a:off x="3172323" y="5300394"/>
            <a:ext cx="3781931" cy="80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4739223" y="5080972"/>
            <a:ext cx="822661" cy="276999"/>
          </a:xfrm>
          <a:prstGeom prst="rect">
            <a:avLst/>
          </a:prstGeom>
          <a:noFill/>
        </p:spPr>
        <p:txBody>
          <a:bodyPr wrap="none" rtlCol="0">
            <a:spAutoFit/>
          </a:bodyPr>
          <a:lstStyle/>
          <a:p>
            <a:r>
              <a:rPr lang="en-US" sz="1200" dirty="0" smtClean="0"/>
              <a:t>SIP INVITE</a:t>
            </a:r>
            <a:endParaRPr lang="en-US" sz="1200" i="1" dirty="0"/>
          </a:p>
        </p:txBody>
      </p:sp>
      <p:cxnSp>
        <p:nvCxnSpPr>
          <p:cNvPr id="132" name="Straight Arrow Connector 131"/>
          <p:cNvCxnSpPr/>
          <p:nvPr/>
        </p:nvCxnSpPr>
        <p:spPr>
          <a:xfrm rot="10800000" flipV="1">
            <a:off x="766007" y="4855043"/>
            <a:ext cx="2398298" cy="808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rot="10800000" flipV="1">
            <a:off x="3169920" y="4800096"/>
            <a:ext cx="3796366" cy="5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3278682" y="4553666"/>
            <a:ext cx="3594557" cy="276999"/>
          </a:xfrm>
          <a:prstGeom prst="rect">
            <a:avLst/>
          </a:prstGeom>
          <a:noFill/>
        </p:spPr>
        <p:txBody>
          <a:bodyPr wrap="square" rtlCol="0">
            <a:spAutoFit/>
          </a:bodyPr>
          <a:lstStyle/>
          <a:p>
            <a:r>
              <a:rPr lang="en-US" sz="1200" dirty="0" smtClean="0"/>
              <a:t>INVITE with REPLACEs (transfer from Mediation Server)</a:t>
            </a:r>
            <a:endParaRPr lang="en-US" sz="1200" dirty="0"/>
          </a:p>
        </p:txBody>
      </p:sp>
      <p:cxnSp>
        <p:nvCxnSpPr>
          <p:cNvPr id="141" name="Straight Arrow Connector 140"/>
          <p:cNvCxnSpPr/>
          <p:nvPr/>
        </p:nvCxnSpPr>
        <p:spPr>
          <a:xfrm>
            <a:off x="3202340" y="4191937"/>
            <a:ext cx="2352233" cy="257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3127297" y="3971946"/>
            <a:ext cx="4048224" cy="276999"/>
          </a:xfrm>
          <a:prstGeom prst="rect">
            <a:avLst/>
          </a:prstGeom>
          <a:noFill/>
        </p:spPr>
        <p:txBody>
          <a:bodyPr wrap="none" rtlCol="0">
            <a:spAutoFit/>
          </a:bodyPr>
          <a:lstStyle/>
          <a:p>
            <a:r>
              <a:rPr lang="en-US" sz="1200" dirty="0" smtClean="0"/>
              <a:t>Auth successful (involves lookup on site where user is homed)</a:t>
            </a:r>
            <a:endParaRPr lang="en-US" sz="1200" i="1" dirty="0"/>
          </a:p>
        </p:txBody>
      </p:sp>
      <p:cxnSp>
        <p:nvCxnSpPr>
          <p:cNvPr id="143" name="Straight Arrow Connector 142"/>
          <p:cNvCxnSpPr/>
          <p:nvPr/>
        </p:nvCxnSpPr>
        <p:spPr>
          <a:xfrm rot="10800000">
            <a:off x="3177540" y="4442460"/>
            <a:ext cx="23622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3256403" y="4205560"/>
            <a:ext cx="3444726" cy="276999"/>
          </a:xfrm>
          <a:prstGeom prst="rect">
            <a:avLst/>
          </a:prstGeom>
          <a:noFill/>
        </p:spPr>
        <p:txBody>
          <a:bodyPr wrap="none" rtlCol="0">
            <a:spAutoFit/>
          </a:bodyPr>
          <a:lstStyle/>
          <a:p>
            <a:r>
              <a:rPr lang="en-US" sz="1200" dirty="0" err="1" smtClean="0"/>
              <a:t>AddUser</a:t>
            </a:r>
            <a:r>
              <a:rPr lang="en-US" sz="1200" dirty="0" smtClean="0"/>
              <a:t> INVITE with </a:t>
            </a:r>
            <a:r>
              <a:rPr lang="en-US" sz="1200" dirty="0" err="1" smtClean="0"/>
              <a:t>entryExitAnnouncements</a:t>
            </a:r>
            <a:r>
              <a:rPr lang="en-US" sz="1200" dirty="0" smtClean="0"/>
              <a:t>=true</a:t>
            </a:r>
            <a:endParaRPr lang="en-US" sz="1200" i="1" dirty="0"/>
          </a:p>
        </p:txBody>
      </p:sp>
      <p:cxnSp>
        <p:nvCxnSpPr>
          <p:cNvPr id="51" name="Straight Arrow Connector 50"/>
          <p:cNvCxnSpPr/>
          <p:nvPr/>
        </p:nvCxnSpPr>
        <p:spPr>
          <a:xfrm>
            <a:off x="3192008" y="3235371"/>
            <a:ext cx="2352233" cy="257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700406" y="3007760"/>
            <a:ext cx="1343766" cy="276999"/>
          </a:xfrm>
          <a:prstGeom prst="rect">
            <a:avLst/>
          </a:prstGeom>
          <a:noFill/>
        </p:spPr>
        <p:txBody>
          <a:bodyPr wrap="none" rtlCol="0">
            <a:spAutoFit/>
          </a:bodyPr>
          <a:lstStyle/>
          <a:p>
            <a:r>
              <a:rPr lang="en-US" sz="1200" dirty="0" smtClean="0"/>
              <a:t>Conference details</a:t>
            </a:r>
            <a:endParaRPr lang="en-US" sz="1200" i="1" dirty="0"/>
          </a:p>
        </p:txBody>
      </p:sp>
      <p:cxnSp>
        <p:nvCxnSpPr>
          <p:cNvPr id="55" name="Straight Arrow Connector 54"/>
          <p:cNvCxnSpPr/>
          <p:nvPr/>
        </p:nvCxnSpPr>
        <p:spPr>
          <a:xfrm flipV="1">
            <a:off x="760010" y="3707420"/>
            <a:ext cx="4783968" cy="529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459706" y="3479424"/>
            <a:ext cx="1421992" cy="276999"/>
          </a:xfrm>
          <a:prstGeom prst="rect">
            <a:avLst/>
          </a:prstGeom>
          <a:noFill/>
        </p:spPr>
        <p:txBody>
          <a:bodyPr wrap="none" rtlCol="0">
            <a:spAutoFit/>
          </a:bodyPr>
          <a:lstStyle/>
          <a:p>
            <a:r>
              <a:rPr lang="en-US" sz="1200" dirty="0" smtClean="0"/>
              <a:t>Send data via DTMF</a:t>
            </a:r>
            <a:endParaRPr lang="en-US" sz="1200" i="1" dirty="0"/>
          </a:p>
        </p:txBody>
      </p:sp>
      <p:cxnSp>
        <p:nvCxnSpPr>
          <p:cNvPr id="57" name="Straight Arrow Connector 56"/>
          <p:cNvCxnSpPr/>
          <p:nvPr/>
        </p:nvCxnSpPr>
        <p:spPr>
          <a:xfrm rot="10800000">
            <a:off x="782118" y="3481940"/>
            <a:ext cx="4765243" cy="421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181191" y="3242594"/>
            <a:ext cx="2616870" cy="276999"/>
          </a:xfrm>
          <a:prstGeom prst="rect">
            <a:avLst/>
          </a:prstGeom>
          <a:noFill/>
        </p:spPr>
        <p:txBody>
          <a:bodyPr wrap="none" rtlCol="0">
            <a:spAutoFit/>
          </a:bodyPr>
          <a:lstStyle/>
          <a:p>
            <a:r>
              <a:rPr lang="en-US" sz="1200" dirty="0" smtClean="0"/>
              <a:t>If required, prompt user for credentials</a:t>
            </a:r>
            <a:endParaRPr lang="en-US" sz="1200" i="1" dirty="0"/>
          </a:p>
        </p:txBody>
      </p:sp>
      <p:cxnSp>
        <p:nvCxnSpPr>
          <p:cNvPr id="72" name="Straight Arrow Connector 71"/>
          <p:cNvCxnSpPr/>
          <p:nvPr/>
        </p:nvCxnSpPr>
        <p:spPr>
          <a:xfrm>
            <a:off x="3169920" y="4533900"/>
            <a:ext cx="376047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855522" y="4614626"/>
            <a:ext cx="3594557" cy="276999"/>
          </a:xfrm>
          <a:prstGeom prst="rect">
            <a:avLst/>
          </a:prstGeom>
          <a:noFill/>
        </p:spPr>
        <p:txBody>
          <a:bodyPr wrap="square" rtlCol="0">
            <a:spAutoFit/>
          </a:bodyPr>
          <a:lstStyle/>
          <a:p>
            <a:r>
              <a:rPr lang="en-US" sz="1200" dirty="0" smtClean="0"/>
              <a:t>INVITE with REPLACEs (</a:t>
            </a:r>
            <a:r>
              <a:rPr lang="en-US" sz="1200" dirty="0" err="1" smtClean="0"/>
              <a:t>xfer</a:t>
            </a:r>
            <a:r>
              <a:rPr lang="en-US" sz="1200" dirty="0" smtClean="0"/>
              <a:t>)</a:t>
            </a:r>
            <a:endParaRPr lang="en-US" sz="1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2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9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3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3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4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5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64"/>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8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92"/>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28"/>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6" grpId="0"/>
      <p:bldP spid="39" grpId="0"/>
      <p:bldP spid="44" grpId="0"/>
      <p:bldP spid="45" grpId="0"/>
      <p:bldP spid="62" grpId="0"/>
      <p:bldP spid="64" grpId="0"/>
      <p:bldP spid="74" grpId="0"/>
      <p:bldP spid="82" grpId="0"/>
      <p:bldP spid="92" grpId="0"/>
      <p:bldP spid="98" grpId="0"/>
      <p:bldP spid="123" grpId="0"/>
      <p:bldP spid="129" grpId="0"/>
      <p:bldP spid="136" grpId="0"/>
      <p:bldP spid="142" grpId="0"/>
      <p:bldP spid="144" grpId="0"/>
      <p:bldP spid="52" grpId="0"/>
      <p:bldP spid="56" grpId="0"/>
      <p:bldP spid="58" grpId="0"/>
      <p:bldP spid="10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52400" y="1143000"/>
            <a:ext cx="8991600" cy="4405821"/>
          </a:xfrm>
        </p:spPr>
        <p:txBody>
          <a:bodyPr/>
          <a:lstStyle/>
          <a:p>
            <a:pPr marL="0" indent="0">
              <a:buNone/>
            </a:pPr>
            <a:r>
              <a:rPr lang="en-US" sz="2400" dirty="0" smtClean="0"/>
              <a:t>CA looks up the conference URI using the given meeting ID</a:t>
            </a:r>
          </a:p>
          <a:p>
            <a:pPr>
              <a:buNone/>
            </a:pPr>
            <a:endParaRPr lang="en-US" sz="1100" dirty="0" smtClean="0">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SERVICE sip:pool.microsoft.com;gruu;opaque=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app:conf:focusfactory:resolve</a:t>
            </a:r>
            <a:r>
              <a:rPr lang="en-US" sz="1400" b="1" dirty="0" smtClean="0">
                <a:solidFill>
                  <a:schemeClr val="accent3">
                    <a:lumMod val="20000"/>
                    <a:lumOff val="80000"/>
                  </a:schemeClr>
                </a:solidFill>
                <a:latin typeface="Courier New" pitchFamily="49" charset="0"/>
                <a:cs typeface="Courier New" pitchFamily="49" charset="0"/>
              </a:rPr>
              <a:t> SIP/2.0</a:t>
            </a:r>
          </a:p>
          <a:p>
            <a:pPr>
              <a:buNone/>
            </a:pPr>
            <a:r>
              <a:rPr lang="en-US" sz="1400" b="1" dirty="0" smtClean="0">
                <a:solidFill>
                  <a:schemeClr val="accent3">
                    <a:lumMod val="20000"/>
                    <a:lumOff val="80000"/>
                  </a:schemeClr>
                </a:solidFill>
                <a:latin typeface="Courier New" pitchFamily="49" charset="0"/>
                <a:cs typeface="Courier New" pitchFamily="49" charset="0"/>
              </a:rPr>
              <a:t>To: sip:pool.microsoft.com;gruu;opaque=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app:conf:focusfactory:resolve</a:t>
            </a:r>
            <a:r>
              <a:rPr lang="en-US" sz="1400" b="1" dirty="0" smtClean="0">
                <a:solidFill>
                  <a:schemeClr val="accent3">
                    <a:lumMod val="20000"/>
                    <a:lumOff val="80000"/>
                  </a:schemeClr>
                </a:solidFill>
                <a:latin typeface="Courier New" pitchFamily="49" charset="0"/>
                <a:cs typeface="Courier New" pitchFamily="49" charset="0"/>
              </a:rPr>
              <a:t> </a:t>
            </a:r>
          </a:p>
          <a:p>
            <a:pPr>
              <a:buNone/>
            </a:pPr>
            <a:r>
              <a:rPr lang="en-US" sz="1400" b="1" dirty="0" smtClean="0">
                <a:solidFill>
                  <a:schemeClr val="accent3">
                    <a:lumMod val="20000"/>
                    <a:lumOff val="80000"/>
                  </a:schemeClr>
                </a:solidFill>
                <a:latin typeface="Courier New" pitchFamily="49" charset="0"/>
                <a:cs typeface="Courier New" pitchFamily="49" charset="0"/>
              </a:rPr>
              <a:t>From: [CAAgruu]</a:t>
            </a:r>
          </a:p>
          <a:p>
            <a:pPr>
              <a:buNone/>
            </a:pPr>
            <a:r>
              <a:rPr lang="en-US" sz="1400" b="1" dirty="0" smtClean="0">
                <a:solidFill>
                  <a:schemeClr val="accent3">
                    <a:lumMod val="20000"/>
                    <a:lumOff val="80000"/>
                  </a:schemeClr>
                </a:solidFill>
                <a:latin typeface="Courier New" pitchFamily="49" charset="0"/>
                <a:cs typeface="Courier New" pitchFamily="49" charset="0"/>
              </a:rPr>
              <a:t>CSeq: 1 SERVICE</a:t>
            </a:r>
          </a:p>
          <a:p>
            <a:pPr>
              <a:buNone/>
            </a:pPr>
            <a:r>
              <a:rPr lang="en-US" sz="1400" b="1" dirty="0" smtClean="0">
                <a:solidFill>
                  <a:schemeClr val="accent3">
                    <a:lumMod val="20000"/>
                    <a:lumOff val="80000"/>
                  </a:schemeClr>
                </a:solidFill>
                <a:latin typeface="Courier New" pitchFamily="49" charset="0"/>
                <a:cs typeface="Courier New" pitchFamily="49" charset="0"/>
              </a:rPr>
              <a:t>Content-Type: application/</a:t>
            </a:r>
            <a:r>
              <a:rPr lang="en-US" sz="1400" b="1" dirty="0" err="1" smtClean="0">
                <a:solidFill>
                  <a:schemeClr val="accent3">
                    <a:lumMod val="20000"/>
                    <a:lumOff val="80000"/>
                  </a:schemeClr>
                </a:solidFill>
                <a:latin typeface="Courier New" pitchFamily="49" charset="0"/>
                <a:cs typeface="Courier New" pitchFamily="49" charset="0"/>
              </a:rPr>
              <a:t>cccp+xml</a:t>
            </a:r>
            <a:endParaRPr lang="en-US" sz="1400" b="1" dirty="0" smtClean="0">
              <a:solidFill>
                <a:schemeClr val="accent3">
                  <a:lumMod val="20000"/>
                  <a:lumOff val="80000"/>
                </a:schemeClr>
              </a:solidFill>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...SIP headers...</a:t>
            </a:r>
          </a:p>
          <a:p>
            <a:pPr>
              <a:buNone/>
            </a:pPr>
            <a:r>
              <a:rPr lang="en-US" sz="1400" b="1" dirty="0" smtClean="0">
                <a:solidFill>
                  <a:schemeClr val="accent3">
                    <a:lumMod val="20000"/>
                    <a:lumOff val="80000"/>
                  </a:schemeClr>
                </a:solidFill>
                <a:latin typeface="Courier New" pitchFamily="49" charset="0"/>
                <a:cs typeface="Courier New" pitchFamily="49" charset="0"/>
              </a:rPr>
              <a:t> </a:t>
            </a:r>
          </a:p>
          <a:p>
            <a:pPr>
              <a:buNone/>
            </a:pPr>
            <a:r>
              <a:rPr lang="en-US" sz="1400" b="1" dirty="0" smtClean="0">
                <a:solidFill>
                  <a:schemeClr val="accent3">
                    <a:lumMod val="20000"/>
                    <a:lumOff val="80000"/>
                  </a:schemeClr>
                </a:solidFill>
                <a:latin typeface="Courier New" pitchFamily="49" charset="0"/>
                <a:cs typeface="Courier New" pitchFamily="49" charset="0"/>
              </a:rPr>
              <a:t>&lt;request requestId="1" </a:t>
            </a:r>
          </a:p>
          <a:p>
            <a:pPr>
              <a:buNone/>
            </a:pPr>
            <a:r>
              <a:rPr lang="en-US" sz="1400" b="1" dirty="0" smtClean="0">
                <a:solidFill>
                  <a:schemeClr val="accent3">
                    <a:lumMod val="20000"/>
                    <a:lumOff val="80000"/>
                  </a:schemeClr>
                </a:solidFill>
                <a:latin typeface="Courier New" pitchFamily="49" charset="0"/>
                <a:cs typeface="Courier New" pitchFamily="49" charset="0"/>
              </a:rPr>
              <a:t>         from="[CAAgruu]"</a:t>
            </a:r>
          </a:p>
          <a:p>
            <a:pPr>
              <a:buNone/>
            </a:pPr>
            <a:r>
              <a:rPr lang="en-US" sz="1400" b="1" dirty="0" smtClean="0">
                <a:solidFill>
                  <a:schemeClr val="accent3">
                    <a:lumMod val="20000"/>
                    <a:lumOff val="80000"/>
                  </a:schemeClr>
                </a:solidFill>
                <a:latin typeface="Courier New" pitchFamily="49" charset="0"/>
                <a:cs typeface="Courier New" pitchFamily="49" charset="0"/>
              </a:rPr>
              <a:t>         to="sip:pool.microsoft.com;gruu;opaque=</a:t>
            </a:r>
            <a:r>
              <a:rPr lang="en-US" sz="1400" b="1" dirty="0" err="1" smtClean="0">
                <a:solidFill>
                  <a:schemeClr val="accent3">
                    <a:lumMod val="20000"/>
                    <a:lumOff val="80000"/>
                  </a:schemeClr>
                </a:solidFill>
                <a:latin typeface="Courier New" pitchFamily="49" charset="0"/>
                <a:cs typeface="Courier New" pitchFamily="49" charset="0"/>
              </a:rPr>
              <a:t>app:conf:focusfactory:</a:t>
            </a:r>
            <a:r>
              <a:rPr lang="en-US" sz="1400" b="1" dirty="0" err="1" smtClean="0">
                <a:solidFill>
                  <a:srgbClr val="FFFF00"/>
                </a:solidFill>
                <a:latin typeface="Courier New" pitchFamily="49" charset="0"/>
                <a:cs typeface="Courier New" pitchFamily="49" charset="0"/>
              </a:rPr>
              <a:t>resolve</a:t>
            </a:r>
            <a:r>
              <a:rPr lang="en-US" sz="1400" b="1" dirty="0" smtClean="0">
                <a:solidFill>
                  <a:schemeClr val="accent3">
                    <a:lumMod val="20000"/>
                    <a:lumOff val="80000"/>
                  </a:schemeClr>
                </a:solidFill>
                <a:latin typeface="Courier New" pitchFamily="49" charset="0"/>
                <a:cs typeface="Courier New" pitchFamily="49" charset="0"/>
              </a:rPr>
              <a:t>"</a:t>
            </a:r>
          </a:p>
          <a:p>
            <a:pPr>
              <a:buNone/>
            </a:pPr>
            <a:r>
              <a:rPr lang="en-US" sz="1400" b="1" dirty="0" smtClean="0">
                <a:solidFill>
                  <a:schemeClr val="accent3">
                    <a:lumMod val="20000"/>
                    <a:lumOff val="80000"/>
                  </a:schemeClr>
                </a:solidFill>
                <a:latin typeface="Courier New" pitchFamily="49" charset="0"/>
                <a:cs typeface="Courier New" pitchFamily="49" charset="0"/>
              </a:rPr>
              <a:t>         xmlns="urn:ietf:params:xml:ns:cccp"&gt;</a:t>
            </a:r>
          </a:p>
          <a:p>
            <a:pPr>
              <a:buNone/>
            </a:pPr>
            <a:r>
              <a:rPr lang="en-US" sz="1400" b="1" dirty="0" smtClean="0">
                <a:solidFill>
                  <a:schemeClr val="accent3">
                    <a:lumMod val="20000"/>
                    <a:lumOff val="80000"/>
                  </a:schemeClr>
                </a:solidFill>
                <a:latin typeface="Courier New" pitchFamily="49" charset="0"/>
                <a:cs typeface="Courier New" pitchFamily="49" charset="0"/>
              </a:rPr>
              <a:t>  &lt;resolveConference&gt;</a:t>
            </a:r>
          </a:p>
          <a:p>
            <a:pPr>
              <a:buNone/>
            </a:pPr>
            <a:r>
              <a:rPr lang="en-US" sz="1400" b="1" dirty="0" smtClean="0">
                <a:solidFill>
                  <a:schemeClr val="accent3">
                    <a:lumMod val="20000"/>
                    <a:lumOff val="80000"/>
                  </a:schemeClr>
                </a:solidFill>
                <a:latin typeface="Courier New" pitchFamily="49" charset="0"/>
                <a:cs typeface="Courier New" pitchFamily="49" charset="0"/>
              </a:rPr>
              <a:t>      &lt;pstn-meeting-id&gt;</a:t>
            </a:r>
            <a:r>
              <a:rPr lang="en-US" sz="1400" b="1" dirty="0" smtClean="0">
                <a:solidFill>
                  <a:srgbClr val="FFFF00"/>
                </a:solidFill>
                <a:latin typeface="Courier New" pitchFamily="49" charset="0"/>
                <a:cs typeface="Courier New" pitchFamily="49" charset="0"/>
              </a:rPr>
              <a:t>12345</a:t>
            </a:r>
            <a:r>
              <a:rPr lang="en-US" sz="1400" b="1" dirty="0" smtClean="0">
                <a:solidFill>
                  <a:schemeClr val="accent3">
                    <a:lumMod val="20000"/>
                    <a:lumOff val="80000"/>
                  </a:schemeClr>
                </a:solidFill>
                <a:latin typeface="Courier New" pitchFamily="49" charset="0"/>
                <a:cs typeface="Courier New" pitchFamily="49" charset="0"/>
              </a:rPr>
              <a:t>&lt;/pstn-meeting-id&gt;</a:t>
            </a:r>
          </a:p>
          <a:p>
            <a:pPr>
              <a:buNone/>
            </a:pPr>
            <a:r>
              <a:rPr lang="en-US" sz="1400" b="1" dirty="0" smtClean="0">
                <a:solidFill>
                  <a:schemeClr val="accent3">
                    <a:lumMod val="20000"/>
                    <a:lumOff val="80000"/>
                  </a:schemeClr>
                </a:solidFill>
                <a:latin typeface="Courier New" pitchFamily="49" charset="0"/>
                <a:cs typeface="Courier New" pitchFamily="49" charset="0"/>
              </a:rPr>
              <a:t>  &lt;/resolveConference&gt;</a:t>
            </a:r>
          </a:p>
          <a:p>
            <a:pPr>
              <a:buNone/>
            </a:pPr>
            <a:r>
              <a:rPr lang="en-US" sz="1400" b="1" dirty="0" smtClean="0">
                <a:solidFill>
                  <a:schemeClr val="accent3">
                    <a:lumMod val="20000"/>
                    <a:lumOff val="80000"/>
                  </a:schemeClr>
                </a:solidFill>
                <a:latin typeface="Courier New" pitchFamily="49" charset="0"/>
                <a:cs typeface="Courier New" pitchFamily="49" charset="0"/>
              </a:rPr>
              <a:t>&lt;/request&gt;</a:t>
            </a:r>
            <a:endParaRPr lang="en-US" sz="1400" b="1" dirty="0">
              <a:solidFill>
                <a:schemeClr val="accent3">
                  <a:lumMod val="20000"/>
                  <a:lumOff val="80000"/>
                </a:schemeClr>
              </a:solidFill>
              <a:latin typeface="Courier New" pitchFamily="49" charset="0"/>
              <a:cs typeface="Courier New" pitchFamily="49" charset="0"/>
            </a:endParaRPr>
          </a:p>
        </p:txBody>
      </p:sp>
      <p:sp>
        <p:nvSpPr>
          <p:cNvPr id="3" name="Title 2"/>
          <p:cNvSpPr>
            <a:spLocks noGrp="1"/>
          </p:cNvSpPr>
          <p:nvPr>
            <p:ph type="title" idx="4294967295"/>
          </p:nvPr>
        </p:nvSpPr>
        <p:spPr>
          <a:xfrm>
            <a:off x="0" y="0"/>
            <a:ext cx="8839200" cy="685800"/>
          </a:xfrm>
        </p:spPr>
        <p:txBody>
          <a:bodyPr>
            <a:normAutofit/>
          </a:bodyPr>
          <a:lstStyle/>
          <a:p>
            <a:r>
              <a:rPr lang="en-US" dirty="0" smtClean="0"/>
              <a:t>Resolve Conf ID using Meeting ID</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CRW_7426.jpg">
            <a:hlinkClick r:id="rId3"/>
          </p:cNvPr>
          <p:cNvPicPr>
            <a:picLocks noChangeAspect="1" noChangeArrowheads="1"/>
          </p:cNvPicPr>
          <p:nvPr/>
        </p:nvPicPr>
        <p:blipFill>
          <a:blip r:embed="rId4">
            <a:lum bright="10000" contrast="14000"/>
          </a:blip>
          <a:srcRect/>
          <a:stretch>
            <a:fillRect/>
          </a:stretch>
        </p:blipFill>
        <p:spPr bwMode="auto">
          <a:xfrm>
            <a:off x="5181600" y="519112"/>
            <a:ext cx="3781425" cy="5672138"/>
          </a:xfrm>
          <a:prstGeom prst="rect">
            <a:avLst/>
          </a:prstGeom>
          <a:ln>
            <a:noFill/>
          </a:ln>
          <a:effectLst>
            <a:softEdge rad="112500"/>
          </a:effectLst>
        </p:spPr>
      </p:pic>
      <p:sp>
        <p:nvSpPr>
          <p:cNvPr id="2" name="Title 1"/>
          <p:cNvSpPr>
            <a:spLocks noGrp="1"/>
          </p:cNvSpPr>
          <p:nvPr>
            <p:ph type="title"/>
          </p:nvPr>
        </p:nvSpPr>
        <p:spPr>
          <a:xfrm>
            <a:off x="381000" y="230188"/>
            <a:ext cx="8382000" cy="609398"/>
          </a:xfrm>
        </p:spPr>
        <p:txBody>
          <a:bodyPr/>
          <a:lstStyle/>
          <a:p>
            <a:r>
              <a:rPr lang="en-US" sz="4400" dirty="0" smtClean="0"/>
              <a:t>Now Developed in </a:t>
            </a:r>
            <a:r>
              <a:rPr lang="en-US" sz="4400" dirty="0" err="1" smtClean="0"/>
              <a:t>der</a:t>
            </a:r>
            <a:r>
              <a:rPr lang="en-US" sz="4400" dirty="0" smtClean="0"/>
              <a:t> </a:t>
            </a:r>
            <a:r>
              <a:rPr lang="en-US" sz="4400" dirty="0" err="1" smtClean="0"/>
              <a:t>Schweiz</a:t>
            </a:r>
            <a:endParaRPr lang="en-US" sz="4400" dirty="0"/>
          </a:p>
        </p:txBody>
      </p:sp>
      <p:sp>
        <p:nvSpPr>
          <p:cNvPr id="10" name="Content Placeholder 9"/>
          <p:cNvSpPr>
            <a:spLocks noGrp="1"/>
          </p:cNvSpPr>
          <p:nvPr>
            <p:ph idx="1"/>
          </p:nvPr>
        </p:nvSpPr>
        <p:spPr>
          <a:xfrm>
            <a:off x="381000" y="1412874"/>
            <a:ext cx="3107267" cy="4561205"/>
          </a:xfrm>
        </p:spPr>
        <p:txBody>
          <a:bodyPr/>
          <a:lstStyle/>
          <a:p>
            <a:r>
              <a:rPr lang="en-US" sz="2800" dirty="0" smtClean="0"/>
              <a:t>… at the Zurich Development Center</a:t>
            </a:r>
            <a:endParaRPr lang="en-US" sz="2400" dirty="0" smtClean="0"/>
          </a:p>
          <a:p>
            <a:pPr lvl="1"/>
            <a:endParaRPr lang="en-US" sz="2400" dirty="0" smtClean="0"/>
          </a:p>
        </p:txBody>
      </p:sp>
      <p:pic>
        <p:nvPicPr>
          <p:cNvPr id="2053" name="Picture 5" descr="Picture">
            <a:hlinkClick r:id="rId5"/>
          </p:cNvPr>
          <p:cNvPicPr>
            <a:picLocks noChangeAspect="1" noChangeArrowheads="1"/>
          </p:cNvPicPr>
          <p:nvPr/>
        </p:nvPicPr>
        <p:blipFill>
          <a:blip r:embed="rId6"/>
          <a:srcRect/>
          <a:stretch>
            <a:fillRect/>
          </a:stretch>
        </p:blipFill>
        <p:spPr bwMode="auto">
          <a:xfrm>
            <a:off x="466196" y="2624666"/>
            <a:ext cx="4732867" cy="3549650"/>
          </a:xfrm>
          <a:prstGeom prst="rect">
            <a:avLst/>
          </a:prstGeom>
          <a:ln>
            <a:noFill/>
          </a:ln>
          <a:effectLst>
            <a:softEdge rad="112500"/>
          </a:effectLst>
        </p:spPr>
      </p:pic>
      <p:grpSp>
        <p:nvGrpSpPr>
          <p:cNvPr id="3" name="Group 13"/>
          <p:cNvGrpSpPr/>
          <p:nvPr/>
        </p:nvGrpSpPr>
        <p:grpSpPr>
          <a:xfrm>
            <a:off x="3446991" y="1556814"/>
            <a:ext cx="2962276" cy="2204262"/>
            <a:chOff x="5714999" y="1510488"/>
            <a:chExt cx="2962276" cy="2204262"/>
          </a:xfrm>
        </p:grpSpPr>
        <p:sp>
          <p:nvSpPr>
            <p:cNvPr id="12" name="Oval 11"/>
            <p:cNvSpPr/>
            <p:nvPr/>
          </p:nvSpPr>
          <p:spPr bwMode="auto">
            <a:xfrm>
              <a:off x="5714999" y="1510488"/>
              <a:ext cx="2962276" cy="2204262"/>
            </a:xfrm>
            <a:prstGeom prst="ellipse">
              <a:avLst/>
            </a:prstGeom>
            <a:solidFill>
              <a:schemeClr val="tx1"/>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29" name="Picture 5"/>
            <p:cNvPicPr>
              <a:picLocks noChangeAspect="1" noChangeArrowheads="1"/>
            </p:cNvPicPr>
            <p:nvPr/>
          </p:nvPicPr>
          <p:blipFill>
            <a:blip r:embed="rId7"/>
            <a:srcRect/>
            <a:stretch>
              <a:fillRect/>
            </a:stretch>
          </p:blipFill>
          <p:spPr bwMode="auto">
            <a:xfrm>
              <a:off x="6083901" y="1882066"/>
              <a:ext cx="2226374" cy="1442159"/>
            </a:xfrm>
            <a:prstGeom prst="rect">
              <a:avLst/>
            </a:prstGeom>
            <a:noFill/>
            <a:ln w="9525">
              <a:noFill/>
              <a:miter lim="800000"/>
              <a:headEnd/>
              <a:tailEnd/>
            </a:ln>
            <a:effectLst/>
          </p:spPr>
        </p:pic>
      </p:grpSp>
    </p:spTree>
  </p:cSld>
  <p:clrMapOvr>
    <a:masterClrMapping/>
  </p:clrMapOvr>
  <p:transition advTm="75062">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52400" y="1143000"/>
            <a:ext cx="8991600" cy="5353773"/>
          </a:xfrm>
        </p:spPr>
        <p:txBody>
          <a:bodyPr/>
          <a:lstStyle/>
          <a:p>
            <a:pPr marL="0" indent="0">
              <a:buNone/>
            </a:pPr>
            <a:r>
              <a:rPr lang="en-US" sz="2400" dirty="0" smtClean="0"/>
              <a:t>The response…</a:t>
            </a:r>
          </a:p>
          <a:p>
            <a:pPr>
              <a:buNone/>
            </a:pPr>
            <a:endParaRPr lang="en-US" sz="1100" dirty="0" smtClean="0">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SIP/2.0 200 OK</a:t>
            </a:r>
          </a:p>
          <a:p>
            <a:pPr>
              <a:buNone/>
            </a:pPr>
            <a:r>
              <a:rPr lang="en-US" sz="1400" b="1" dirty="0" smtClean="0">
                <a:solidFill>
                  <a:schemeClr val="accent3">
                    <a:lumMod val="20000"/>
                    <a:lumOff val="80000"/>
                  </a:schemeClr>
                </a:solidFill>
                <a:latin typeface="Courier New" pitchFamily="49" charset="0"/>
                <a:cs typeface="Courier New" pitchFamily="49" charset="0"/>
              </a:rPr>
              <a:t>To: [</a:t>
            </a:r>
            <a:r>
              <a:rPr lang="en-US" sz="1400" b="1" dirty="0" err="1" smtClean="0">
                <a:solidFill>
                  <a:schemeClr val="accent3">
                    <a:lumMod val="20000"/>
                    <a:lumOff val="80000"/>
                  </a:schemeClr>
                </a:solidFill>
                <a:latin typeface="Courier New" pitchFamily="49" charset="0"/>
                <a:cs typeface="Courier New" pitchFamily="49" charset="0"/>
              </a:rPr>
              <a:t>CAAgruu</a:t>
            </a:r>
            <a:r>
              <a:rPr lang="en-US" sz="1400" b="1" dirty="0" smtClean="0">
                <a:solidFill>
                  <a:schemeClr val="accent3">
                    <a:lumMod val="20000"/>
                    <a:lumOff val="80000"/>
                  </a:schemeClr>
                </a:solidFill>
                <a:latin typeface="Courier New" pitchFamily="49" charset="0"/>
                <a:cs typeface="Courier New" pitchFamily="49" charset="0"/>
              </a:rPr>
              <a:t>]</a:t>
            </a:r>
          </a:p>
          <a:p>
            <a:pPr>
              <a:buNone/>
            </a:pPr>
            <a:r>
              <a:rPr lang="en-US" sz="1400" b="1" dirty="0" smtClean="0">
                <a:solidFill>
                  <a:schemeClr val="accent3">
                    <a:lumMod val="20000"/>
                    <a:lumOff val="80000"/>
                  </a:schemeClr>
                </a:solidFill>
                <a:latin typeface="Courier New" pitchFamily="49" charset="0"/>
                <a:cs typeface="Courier New" pitchFamily="49" charset="0"/>
              </a:rPr>
              <a:t>From: </a:t>
            </a:r>
            <a:r>
              <a:rPr lang="en-US" sz="1400" b="1" dirty="0" err="1" smtClean="0">
                <a:solidFill>
                  <a:schemeClr val="accent3">
                    <a:lumMod val="20000"/>
                    <a:lumOff val="80000"/>
                  </a:schemeClr>
                </a:solidFill>
                <a:latin typeface="Courier New" pitchFamily="49" charset="0"/>
                <a:cs typeface="Courier New" pitchFamily="49" charset="0"/>
              </a:rPr>
              <a:t>sip:pool.microsoft.com;gruu;opaque</a:t>
            </a:r>
            <a:r>
              <a:rPr lang="en-US" sz="1400" b="1" dirty="0" smtClean="0">
                <a:solidFill>
                  <a:schemeClr val="accent3">
                    <a:lumMod val="20000"/>
                    <a:lumOff val="80000"/>
                  </a:schemeClr>
                </a:solidFill>
                <a:latin typeface="Courier New" pitchFamily="49" charset="0"/>
                <a:cs typeface="Courier New" pitchFamily="49" charset="0"/>
              </a:rPr>
              <a:t>=</a:t>
            </a:r>
            <a:r>
              <a:rPr lang="en-US" sz="1400" b="1" dirty="0" err="1" smtClean="0">
                <a:solidFill>
                  <a:schemeClr val="accent3">
                    <a:lumMod val="20000"/>
                    <a:lumOff val="80000"/>
                  </a:schemeClr>
                </a:solidFill>
                <a:latin typeface="Courier New" pitchFamily="49" charset="0"/>
                <a:cs typeface="Courier New" pitchFamily="49" charset="0"/>
              </a:rPr>
              <a:t>app:conf:focusfactory:resolve</a:t>
            </a:r>
            <a:endParaRPr lang="en-US" sz="1400" b="1" dirty="0" smtClean="0">
              <a:solidFill>
                <a:schemeClr val="accent3">
                  <a:lumMod val="20000"/>
                  <a:lumOff val="80000"/>
                </a:schemeClr>
              </a:solidFill>
              <a:latin typeface="Courier New" pitchFamily="49" charset="0"/>
              <a:cs typeface="Courier New" pitchFamily="49" charset="0"/>
            </a:endParaRPr>
          </a:p>
          <a:p>
            <a:pPr>
              <a:buNone/>
            </a:pPr>
            <a:r>
              <a:rPr lang="en-US" sz="1400" b="1" dirty="0" err="1" smtClean="0">
                <a:solidFill>
                  <a:schemeClr val="accent3">
                    <a:lumMod val="20000"/>
                    <a:lumOff val="80000"/>
                  </a:schemeClr>
                </a:solidFill>
                <a:latin typeface="Courier New" pitchFamily="49" charset="0"/>
                <a:cs typeface="Courier New" pitchFamily="49" charset="0"/>
              </a:rPr>
              <a:t>CSeq</a:t>
            </a:r>
            <a:r>
              <a:rPr lang="en-US" sz="1400" b="1" dirty="0" smtClean="0">
                <a:solidFill>
                  <a:schemeClr val="accent3">
                    <a:lumMod val="20000"/>
                    <a:lumOff val="80000"/>
                  </a:schemeClr>
                </a:solidFill>
                <a:latin typeface="Courier New" pitchFamily="49" charset="0"/>
                <a:cs typeface="Courier New" pitchFamily="49" charset="0"/>
              </a:rPr>
              <a:t>: 1 SERVICE </a:t>
            </a:r>
          </a:p>
          <a:p>
            <a:pPr>
              <a:buNone/>
            </a:pPr>
            <a:r>
              <a:rPr lang="en-US" sz="1400" b="1" dirty="0" smtClean="0">
                <a:solidFill>
                  <a:schemeClr val="accent3">
                    <a:lumMod val="20000"/>
                    <a:lumOff val="80000"/>
                  </a:schemeClr>
                </a:solidFill>
                <a:latin typeface="Courier New" pitchFamily="49" charset="0"/>
                <a:cs typeface="Courier New" pitchFamily="49" charset="0"/>
              </a:rPr>
              <a:t>Content-Type: application/</a:t>
            </a:r>
            <a:r>
              <a:rPr lang="en-US" sz="1400" b="1" dirty="0" err="1" smtClean="0">
                <a:solidFill>
                  <a:schemeClr val="accent3">
                    <a:lumMod val="20000"/>
                    <a:lumOff val="80000"/>
                  </a:schemeClr>
                </a:solidFill>
                <a:latin typeface="Courier New" pitchFamily="49" charset="0"/>
                <a:cs typeface="Courier New" pitchFamily="49" charset="0"/>
              </a:rPr>
              <a:t>cccp+xml</a:t>
            </a:r>
            <a:endParaRPr lang="en-US" sz="1400" b="1" dirty="0" smtClean="0">
              <a:solidFill>
                <a:schemeClr val="accent3">
                  <a:lumMod val="20000"/>
                  <a:lumOff val="80000"/>
                </a:schemeClr>
              </a:solidFill>
              <a:latin typeface="Courier New" pitchFamily="49" charset="0"/>
              <a:cs typeface="Courier New" pitchFamily="49" charset="0"/>
            </a:endParaRPr>
          </a:p>
          <a:p>
            <a:pPr>
              <a:buNone/>
            </a:pPr>
            <a:r>
              <a:rPr lang="en-US" sz="1400" b="1" dirty="0" smtClean="0">
                <a:solidFill>
                  <a:schemeClr val="accent3">
                    <a:lumMod val="20000"/>
                    <a:lumOff val="80000"/>
                  </a:schemeClr>
                </a:solidFill>
                <a:latin typeface="Courier New" pitchFamily="49" charset="0"/>
                <a:cs typeface="Courier New" pitchFamily="49" charset="0"/>
              </a:rPr>
              <a:t>...SIP headers...</a:t>
            </a:r>
          </a:p>
          <a:p>
            <a:pPr>
              <a:buNone/>
            </a:pPr>
            <a:r>
              <a:rPr lang="en-US" sz="1400" b="1" dirty="0" smtClean="0">
                <a:solidFill>
                  <a:schemeClr val="accent3">
                    <a:lumMod val="20000"/>
                    <a:lumOff val="80000"/>
                  </a:schemeClr>
                </a:solidFill>
                <a:latin typeface="Courier New" pitchFamily="49" charset="0"/>
                <a:cs typeface="Courier New" pitchFamily="49" charset="0"/>
              </a:rPr>
              <a:t> </a:t>
            </a:r>
          </a:p>
          <a:p>
            <a:pPr>
              <a:buNone/>
            </a:pPr>
            <a:r>
              <a:rPr lang="en-US" sz="1400" b="1" dirty="0" smtClean="0">
                <a:solidFill>
                  <a:schemeClr val="accent3">
                    <a:lumMod val="20000"/>
                    <a:lumOff val="80000"/>
                  </a:schemeClr>
                </a:solidFill>
                <a:latin typeface="Courier New" pitchFamily="49" charset="0"/>
                <a:cs typeface="Courier New" pitchFamily="49" charset="0"/>
              </a:rPr>
              <a:t>&lt;response requestId="1" </a:t>
            </a:r>
          </a:p>
          <a:p>
            <a:pPr>
              <a:buNone/>
            </a:pPr>
            <a:r>
              <a:rPr lang="en-US" sz="1400" b="1" dirty="0" smtClean="0">
                <a:solidFill>
                  <a:schemeClr val="accent3">
                    <a:lumMod val="20000"/>
                    <a:lumOff val="80000"/>
                  </a:schemeClr>
                </a:solidFill>
                <a:latin typeface="Courier New" pitchFamily="49" charset="0"/>
                <a:cs typeface="Courier New" pitchFamily="49" charset="0"/>
              </a:rPr>
              <a:t>          from="sip:pool.microsoft.com;gruu;</a:t>
            </a:r>
          </a:p>
          <a:p>
            <a:pPr>
              <a:buNone/>
            </a:pPr>
            <a:r>
              <a:rPr lang="en-US" sz="1400" b="1" dirty="0" smtClean="0">
                <a:solidFill>
                  <a:schemeClr val="accent3">
                    <a:lumMod val="20000"/>
                    <a:lumOff val="80000"/>
                  </a:schemeClr>
                </a:solidFill>
                <a:latin typeface="Courier New" pitchFamily="49" charset="0"/>
                <a:cs typeface="Courier New" pitchFamily="49" charset="0"/>
              </a:rPr>
              <a:t>              opaque=</a:t>
            </a:r>
            <a:r>
              <a:rPr lang="en-US" sz="1400" b="1" dirty="0" err="1" smtClean="0">
                <a:solidFill>
                  <a:schemeClr val="accent3">
                    <a:lumMod val="20000"/>
                    <a:lumOff val="80000"/>
                  </a:schemeClr>
                </a:solidFill>
                <a:latin typeface="Courier New" pitchFamily="49" charset="0"/>
                <a:cs typeface="Courier New" pitchFamily="49" charset="0"/>
              </a:rPr>
              <a:t>app:conf:focusfactory:resolve</a:t>
            </a:r>
            <a:r>
              <a:rPr lang="en-US" sz="1400" b="1" dirty="0" smtClean="0">
                <a:solidFill>
                  <a:schemeClr val="accent3">
                    <a:lumMod val="20000"/>
                    <a:lumOff val="80000"/>
                  </a:schemeClr>
                </a:solidFill>
                <a:latin typeface="Courier New" pitchFamily="49" charset="0"/>
                <a:cs typeface="Courier New" pitchFamily="49" charset="0"/>
              </a:rPr>
              <a:t>"</a:t>
            </a:r>
          </a:p>
          <a:p>
            <a:pPr>
              <a:buNone/>
            </a:pPr>
            <a:r>
              <a:rPr lang="en-US" sz="1400" b="1" dirty="0" smtClean="0">
                <a:solidFill>
                  <a:schemeClr val="accent3">
                    <a:lumMod val="20000"/>
                    <a:lumOff val="80000"/>
                  </a:schemeClr>
                </a:solidFill>
                <a:latin typeface="Courier New" pitchFamily="49" charset="0"/>
                <a:cs typeface="Courier New" pitchFamily="49" charset="0"/>
              </a:rPr>
              <a:t>          to="[CAAgruu]"</a:t>
            </a:r>
          </a:p>
          <a:p>
            <a:pPr>
              <a:buNone/>
            </a:pPr>
            <a:r>
              <a:rPr lang="en-US" sz="1400" b="1" dirty="0" smtClean="0">
                <a:solidFill>
                  <a:schemeClr val="accent3">
                    <a:lumMod val="20000"/>
                    <a:lumOff val="80000"/>
                  </a:schemeClr>
                </a:solidFill>
                <a:latin typeface="Courier New" pitchFamily="49" charset="0"/>
                <a:cs typeface="Courier New" pitchFamily="49" charset="0"/>
              </a:rPr>
              <a:t>          code="success"</a:t>
            </a:r>
          </a:p>
          <a:p>
            <a:pPr>
              <a:buNone/>
            </a:pPr>
            <a:r>
              <a:rPr lang="en-US" sz="1400" b="1" dirty="0" smtClean="0">
                <a:solidFill>
                  <a:schemeClr val="accent3">
                    <a:lumMod val="20000"/>
                    <a:lumOff val="80000"/>
                  </a:schemeClr>
                </a:solidFill>
                <a:latin typeface="Courier New" pitchFamily="49" charset="0"/>
                <a:cs typeface="Courier New" pitchFamily="49" charset="0"/>
              </a:rPr>
              <a:t>          &gt;</a:t>
            </a:r>
          </a:p>
          <a:p>
            <a:pPr>
              <a:buNone/>
            </a:pPr>
            <a:r>
              <a:rPr lang="en-US" sz="1400" b="1" dirty="0" smtClean="0">
                <a:solidFill>
                  <a:schemeClr val="accent3">
                    <a:lumMod val="20000"/>
                    <a:lumOff val="80000"/>
                  </a:schemeClr>
                </a:solidFill>
                <a:latin typeface="Courier New" pitchFamily="49" charset="0"/>
                <a:cs typeface="Courier New" pitchFamily="49" charset="0"/>
              </a:rPr>
              <a:t>  &lt;resolveConference entity="sip:u@microsoft.com;</a:t>
            </a:r>
          </a:p>
          <a:p>
            <a:pPr>
              <a:buNone/>
            </a:pPr>
            <a:r>
              <a:rPr lang="en-US" sz="1400" b="1" dirty="0" smtClean="0">
                <a:solidFill>
                  <a:schemeClr val="accent3">
                    <a:lumMod val="20000"/>
                    <a:lumOff val="80000"/>
                  </a:schemeClr>
                </a:solidFill>
                <a:latin typeface="Courier New" pitchFamily="49" charset="0"/>
                <a:cs typeface="Courier New" pitchFamily="49" charset="0"/>
              </a:rPr>
              <a:t>                         </a:t>
            </a:r>
            <a:r>
              <a:rPr lang="en-US" sz="1400" b="1" dirty="0" err="1" smtClean="0">
                <a:solidFill>
                  <a:schemeClr val="accent3">
                    <a:lumMod val="20000"/>
                    <a:lumOff val="80000"/>
                  </a:schemeClr>
                </a:solidFill>
                <a:latin typeface="Courier New" pitchFamily="49" charset="0"/>
                <a:cs typeface="Courier New" pitchFamily="49" charset="0"/>
              </a:rPr>
              <a:t>gruu;opaque</a:t>
            </a:r>
            <a:r>
              <a:rPr lang="en-US" sz="1400" b="1" dirty="0" smtClean="0">
                <a:solidFill>
                  <a:schemeClr val="accent3">
                    <a:lumMod val="20000"/>
                    <a:lumOff val="80000"/>
                  </a:schemeClr>
                </a:solidFill>
                <a:latin typeface="Courier New" pitchFamily="49" charset="0"/>
                <a:cs typeface="Courier New" pitchFamily="49" charset="0"/>
              </a:rPr>
              <a:t>=</a:t>
            </a:r>
            <a:r>
              <a:rPr lang="en-US" sz="1400" b="1" dirty="0" err="1" smtClean="0">
                <a:solidFill>
                  <a:schemeClr val="accent3">
                    <a:lumMod val="20000"/>
                    <a:lumOff val="80000"/>
                  </a:schemeClr>
                </a:solidFill>
                <a:latin typeface="Courier New" pitchFamily="49" charset="0"/>
                <a:cs typeface="Courier New" pitchFamily="49" charset="0"/>
              </a:rPr>
              <a:t>app:conf:focus:id:</a:t>
            </a:r>
            <a:r>
              <a:rPr lang="en-US" sz="1400" b="1" dirty="0" err="1" smtClean="0">
                <a:solidFill>
                  <a:srgbClr val="FFFF00"/>
                </a:solidFill>
                <a:latin typeface="Courier New" pitchFamily="49" charset="0"/>
                <a:cs typeface="Courier New" pitchFamily="49" charset="0"/>
              </a:rPr>
              <a:t>abcdefURI</a:t>
            </a:r>
            <a:r>
              <a:rPr lang="en-US" sz="1400" b="1" dirty="0" smtClean="0">
                <a:solidFill>
                  <a:schemeClr val="accent3">
                    <a:lumMod val="20000"/>
                    <a:lumOff val="80000"/>
                  </a:schemeClr>
                </a:solidFill>
                <a:latin typeface="Courier New" pitchFamily="49" charset="0"/>
                <a:cs typeface="Courier New" pitchFamily="49" charset="0"/>
              </a:rPr>
              <a:t>"&gt;</a:t>
            </a:r>
          </a:p>
          <a:p>
            <a:pPr>
              <a:buNone/>
            </a:pPr>
            <a:r>
              <a:rPr lang="en-US" sz="1400" b="1" dirty="0" smtClean="0">
                <a:solidFill>
                  <a:schemeClr val="accent3">
                    <a:lumMod val="20000"/>
                    <a:lumOff val="80000"/>
                  </a:schemeClr>
                </a:solidFill>
                <a:latin typeface="Courier New" pitchFamily="49" charset="0"/>
                <a:cs typeface="Courier New" pitchFamily="49" charset="0"/>
              </a:rPr>
              <a:t>    &lt;</a:t>
            </a:r>
            <a:r>
              <a:rPr lang="en-US" sz="1400" b="1" dirty="0" err="1" smtClean="0">
                <a:solidFill>
                  <a:schemeClr val="accent3">
                    <a:lumMod val="20000"/>
                    <a:lumOff val="80000"/>
                  </a:schemeClr>
                </a:solidFill>
                <a:latin typeface="Courier New" pitchFamily="49" charset="0"/>
                <a:cs typeface="Courier New" pitchFamily="49" charset="0"/>
              </a:rPr>
              <a:t>ci:user</a:t>
            </a:r>
            <a:r>
              <a:rPr lang="en-US" sz="1400" b="1" dirty="0" smtClean="0">
                <a:solidFill>
                  <a:schemeClr val="accent3">
                    <a:lumMod val="20000"/>
                    <a:lumOff val="80000"/>
                  </a:schemeClr>
                </a:solidFill>
                <a:latin typeface="Courier New" pitchFamily="49" charset="0"/>
                <a:cs typeface="Courier New" pitchFamily="49" charset="0"/>
              </a:rPr>
              <a:t> entity=”u@microsoft.com”/&gt;</a:t>
            </a:r>
          </a:p>
          <a:p>
            <a:pPr>
              <a:buNone/>
            </a:pPr>
            <a:r>
              <a:rPr lang="en-US" sz="1400" b="1" dirty="0" smtClean="0">
                <a:solidFill>
                  <a:schemeClr val="accent3">
                    <a:lumMod val="20000"/>
                    <a:lumOff val="80000"/>
                  </a:schemeClr>
                </a:solidFill>
                <a:latin typeface="Courier New" pitchFamily="49" charset="0"/>
                <a:cs typeface="Courier New" pitchFamily="49" charset="0"/>
              </a:rPr>
              <a:t>    &lt;</a:t>
            </a:r>
            <a:r>
              <a:rPr lang="en-US" sz="1400" b="1" dirty="0" err="1" smtClean="0">
                <a:solidFill>
                  <a:schemeClr val="accent3">
                    <a:lumMod val="20000"/>
                    <a:lumOff val="80000"/>
                  </a:schemeClr>
                </a:solidFill>
                <a:latin typeface="Courier New" pitchFamily="49" charset="0"/>
                <a:cs typeface="Courier New" pitchFamily="49" charset="0"/>
              </a:rPr>
              <a:t>msci:conference</a:t>
            </a:r>
            <a:r>
              <a:rPr lang="en-US" sz="1400" b="1" dirty="0" smtClean="0">
                <a:solidFill>
                  <a:schemeClr val="accent3">
                    <a:lumMod val="20000"/>
                    <a:lumOff val="80000"/>
                  </a:schemeClr>
                </a:solidFill>
                <a:latin typeface="Courier New" pitchFamily="49" charset="0"/>
                <a:cs typeface="Courier New" pitchFamily="49" charset="0"/>
              </a:rPr>
              <a:t>-id&gt;</a:t>
            </a:r>
            <a:r>
              <a:rPr lang="en-US" sz="1400" b="1" dirty="0" err="1" smtClean="0">
                <a:solidFill>
                  <a:srgbClr val="FFFF00"/>
                </a:solidFill>
                <a:latin typeface="Courier New" pitchFamily="49" charset="0"/>
                <a:cs typeface="Courier New" pitchFamily="49" charset="0"/>
              </a:rPr>
              <a:t>abcdefURI</a:t>
            </a:r>
            <a:r>
              <a:rPr lang="en-US" sz="1400" b="1" dirty="0" smtClean="0">
                <a:solidFill>
                  <a:schemeClr val="accent3">
                    <a:lumMod val="20000"/>
                    <a:lumOff val="80000"/>
                  </a:schemeClr>
                </a:solidFill>
                <a:latin typeface="Courier New" pitchFamily="49" charset="0"/>
                <a:cs typeface="Courier New" pitchFamily="49" charset="0"/>
              </a:rPr>
              <a:t>&lt;/</a:t>
            </a:r>
            <a:r>
              <a:rPr lang="en-US" sz="1400" b="1" dirty="0" err="1" smtClean="0">
                <a:solidFill>
                  <a:schemeClr val="accent3">
                    <a:lumMod val="20000"/>
                    <a:lumOff val="80000"/>
                  </a:schemeClr>
                </a:solidFill>
                <a:latin typeface="Courier New" pitchFamily="49" charset="0"/>
                <a:cs typeface="Courier New" pitchFamily="49" charset="0"/>
              </a:rPr>
              <a:t>msci:conference</a:t>
            </a:r>
            <a:r>
              <a:rPr lang="en-US" sz="1400" b="1" dirty="0" smtClean="0">
                <a:solidFill>
                  <a:schemeClr val="accent3">
                    <a:lumMod val="20000"/>
                    <a:lumOff val="80000"/>
                  </a:schemeClr>
                </a:solidFill>
                <a:latin typeface="Courier New" pitchFamily="49" charset="0"/>
                <a:cs typeface="Courier New" pitchFamily="49" charset="0"/>
              </a:rPr>
              <a:t>-id&gt;</a:t>
            </a:r>
          </a:p>
          <a:p>
            <a:pPr>
              <a:buNone/>
            </a:pPr>
            <a:r>
              <a:rPr lang="en-US" sz="1400" b="1" dirty="0" smtClean="0">
                <a:solidFill>
                  <a:schemeClr val="accent3">
                    <a:lumMod val="20000"/>
                    <a:lumOff val="80000"/>
                  </a:schemeClr>
                </a:solidFill>
                <a:latin typeface="Courier New" pitchFamily="49" charset="0"/>
                <a:cs typeface="Courier New" pitchFamily="49" charset="0"/>
              </a:rPr>
              <a:t>  &lt;/resolveConference&gt;</a:t>
            </a:r>
          </a:p>
          <a:p>
            <a:pPr>
              <a:buNone/>
            </a:pPr>
            <a:r>
              <a:rPr lang="en-US" sz="1400" b="1" dirty="0" smtClean="0">
                <a:solidFill>
                  <a:schemeClr val="accent3">
                    <a:lumMod val="20000"/>
                    <a:lumOff val="80000"/>
                  </a:schemeClr>
                </a:solidFill>
                <a:latin typeface="Courier New" pitchFamily="49" charset="0"/>
                <a:cs typeface="Courier New" pitchFamily="49" charset="0"/>
              </a:rPr>
              <a:t>&lt;/response&gt;</a:t>
            </a:r>
            <a:endParaRPr lang="en-US" sz="1400" b="1" dirty="0">
              <a:solidFill>
                <a:schemeClr val="accent3">
                  <a:lumMod val="20000"/>
                  <a:lumOff val="80000"/>
                </a:schemeClr>
              </a:solidFill>
              <a:latin typeface="Courier New" pitchFamily="49" charset="0"/>
              <a:cs typeface="Courier New" pitchFamily="49" charset="0"/>
            </a:endParaRPr>
          </a:p>
        </p:txBody>
      </p:sp>
      <p:sp>
        <p:nvSpPr>
          <p:cNvPr id="3" name="Title 2"/>
          <p:cNvSpPr>
            <a:spLocks noGrp="1"/>
          </p:cNvSpPr>
          <p:nvPr>
            <p:ph type="title" idx="4294967295"/>
          </p:nvPr>
        </p:nvSpPr>
        <p:spPr>
          <a:xfrm>
            <a:off x="0" y="0"/>
            <a:ext cx="8839200" cy="685800"/>
          </a:xfrm>
        </p:spPr>
        <p:txBody>
          <a:bodyPr>
            <a:normAutofit/>
          </a:bodyPr>
          <a:lstStyle/>
          <a:p>
            <a:r>
              <a:rPr lang="en-US" dirty="0"/>
              <a:t>Resolve Conf ID using Meeting ID</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230188"/>
            <a:ext cx="8585200" cy="664797"/>
          </a:xfrm>
        </p:spPr>
        <p:txBody>
          <a:bodyPr/>
          <a:lstStyle/>
          <a:p>
            <a:r>
              <a:rPr lang="en-US" dirty="0" smtClean="0"/>
              <a:t>PSTN ID &lt;-&gt; URI: Conf. Directory</a:t>
            </a:r>
            <a:endParaRPr lang="en-US" dirty="0"/>
          </a:p>
        </p:txBody>
      </p:sp>
      <p:sp>
        <p:nvSpPr>
          <p:cNvPr id="4" name="Content Placeholder 3"/>
          <p:cNvSpPr>
            <a:spLocks noGrp="1"/>
          </p:cNvSpPr>
          <p:nvPr>
            <p:ph idx="4294967295"/>
          </p:nvPr>
        </p:nvSpPr>
        <p:spPr>
          <a:xfrm>
            <a:off x="381000" y="1064713"/>
            <a:ext cx="8382000" cy="5146024"/>
          </a:xfrm>
          <a:prstGeom prst="rect">
            <a:avLst/>
          </a:prstGeom>
        </p:spPr>
        <p:txBody>
          <a:bodyPr/>
          <a:lstStyle/>
          <a:p>
            <a:r>
              <a:rPr lang="en-US" sz="2800" dirty="0" smtClean="0"/>
              <a:t>A mapping of Conference IDs to Conference URIs</a:t>
            </a:r>
          </a:p>
          <a:p>
            <a:r>
              <a:rPr lang="en-US" sz="2800" dirty="0" smtClean="0"/>
              <a:t>Necessary to convert SIP URIs to/from numeric-only IDs that numeric entry systems (such as PSTN) can enter</a:t>
            </a:r>
          </a:p>
          <a:p>
            <a:r>
              <a:rPr lang="en-US" sz="2800" dirty="0" smtClean="0"/>
              <a:t>No exposure to end users</a:t>
            </a:r>
          </a:p>
          <a:p>
            <a:r>
              <a:rPr lang="en-US" sz="2800" dirty="0" smtClean="0"/>
              <a:t>Admins need to maintain Conference Directories (Disaster Recovery, Decommissioning Pools, Moving Pools)</a:t>
            </a:r>
          </a:p>
          <a:p>
            <a:pPr lvl="1">
              <a:buNone/>
            </a:pPr>
            <a:endParaRPr lang="en-US" sz="2400" dirty="0" smtClean="0"/>
          </a:p>
          <a:p>
            <a:r>
              <a:rPr lang="en-US" sz="2800" dirty="0" smtClean="0"/>
              <a:t>Related Terms</a:t>
            </a:r>
          </a:p>
          <a:p>
            <a:pPr lvl="1"/>
            <a:r>
              <a:rPr lang="en-US" sz="2000" b="1" dirty="0" smtClean="0"/>
              <a:t>Directory ID</a:t>
            </a:r>
            <a:r>
              <a:rPr lang="en-US" sz="2000" dirty="0" smtClean="0"/>
              <a:t>: a short numeric ID used to identify a conference directory</a:t>
            </a:r>
          </a:p>
          <a:p>
            <a:pPr lvl="1"/>
            <a:r>
              <a:rPr lang="en-US" sz="2000" b="1" dirty="0" smtClean="0"/>
              <a:t>Conference Resolution: </a:t>
            </a:r>
            <a:r>
              <a:rPr lang="en-US" sz="2000" dirty="0" smtClean="0"/>
              <a:t>Process of mapping a conf ID to a conference URI</a:t>
            </a:r>
          </a:p>
          <a:p>
            <a:pPr>
              <a:buNone/>
            </a:pPr>
            <a:endParaRPr lang="en-US" sz="2000" dirty="0" smtClean="0"/>
          </a:p>
          <a:p>
            <a:endParaRPr lang="en-US" sz="1200"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Still to come…</a:t>
            </a:r>
            <a:endParaRPr lang="en-US" dirty="0"/>
          </a:p>
        </p:txBody>
      </p:sp>
      <p:sp>
        <p:nvSpPr>
          <p:cNvPr id="6" name="Content Placeholder 5"/>
          <p:cNvSpPr>
            <a:spLocks noGrp="1"/>
          </p:cNvSpPr>
          <p:nvPr>
            <p:ph idx="1"/>
          </p:nvPr>
        </p:nvSpPr>
        <p:spPr>
          <a:xfrm>
            <a:off x="381000" y="1260474"/>
            <a:ext cx="8382000" cy="4561205"/>
          </a:xfrm>
        </p:spPr>
        <p:txBody>
          <a:bodyPr/>
          <a:lstStyle/>
          <a:p>
            <a:r>
              <a:rPr lang="en-US" dirty="0" smtClean="0"/>
              <a:t>Planning &amp; Deployment</a:t>
            </a:r>
          </a:p>
          <a:p>
            <a:pPr lvl="1"/>
            <a:r>
              <a:rPr lang="en-US" dirty="0" smtClean="0"/>
              <a:t>Demo: configuring global policy &amp; CA</a:t>
            </a:r>
          </a:p>
          <a:p>
            <a:r>
              <a:rPr lang="en-US" dirty="0" smtClean="0"/>
              <a:t>QFE changes</a:t>
            </a:r>
          </a:p>
          <a:p>
            <a:r>
              <a:rPr lang="en-US" dirty="0" smtClean="0"/>
              <a:t>Reports, CDRs and Performance Counters</a:t>
            </a:r>
            <a:endParaRPr lang="en-US" sz="4000"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6" name="Content Placeholder 5"/>
          <p:cNvSpPr>
            <a:spLocks noGrp="1"/>
          </p:cNvSpPr>
          <p:nvPr>
            <p:ph idx="1"/>
          </p:nvPr>
        </p:nvSpPr>
        <p:spPr/>
        <p:txBody>
          <a:bodyPr/>
          <a:lstStyle/>
          <a:p>
            <a:pPr>
              <a:buNone/>
            </a:pPr>
            <a:r>
              <a:rPr lang="en-US" dirty="0" smtClean="0"/>
              <a:t> </a:t>
            </a:r>
            <a:endParaRPr lang="en-US" dirty="0"/>
          </a:p>
        </p:txBody>
      </p:sp>
      <p:graphicFrame>
        <p:nvGraphicFramePr>
          <p:cNvPr id="7" name="Content Placeholder 3"/>
          <p:cNvGraphicFramePr>
            <a:graphicFrameLocks/>
          </p:cNvGraphicFramePr>
          <p:nvPr/>
        </p:nvGraphicFramePr>
        <p:xfrm>
          <a:off x="282575" y="977898"/>
          <a:ext cx="8629650" cy="5222240"/>
        </p:xfrm>
        <a:graphic>
          <a:graphicData uri="http://schemas.openxmlformats.org/drawingml/2006/table">
            <a:tbl>
              <a:tblPr/>
              <a:tblGrid>
                <a:gridCol w="1638036"/>
                <a:gridCol w="6991614"/>
              </a:tblGrid>
              <a:tr h="350329">
                <a:tc>
                  <a:txBody>
                    <a:bodyPr/>
                    <a:lstStyle/>
                    <a:p>
                      <a:pPr marL="0" algn="ctr" defTabSz="914363" rtl="0" eaLnBrk="1" fontAlgn="t" latinLnBrk="0" hangingPunct="1"/>
                      <a:r>
                        <a:rPr lang="en-US" sz="1800" b="1" i="0" u="none" strike="noStrike" kern="1200" dirty="0" smtClean="0">
                          <a:solidFill>
                            <a:schemeClr val="bg1"/>
                          </a:solidFill>
                          <a:latin typeface="Segoe UI"/>
                          <a:ea typeface="+mn-ea"/>
                          <a:cs typeface="+mn-cs"/>
                        </a:rPr>
                        <a:t>Category</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algn="ctr" defTabSz="914363" rtl="0" eaLnBrk="1" fontAlgn="t" latinLnBrk="0" hangingPunct="1"/>
                      <a:r>
                        <a:rPr lang="en-US" sz="1800" b="1" i="0" u="none" strike="noStrike" kern="1200" dirty="0" smtClean="0">
                          <a:solidFill>
                            <a:schemeClr val="bg1"/>
                          </a:solidFill>
                          <a:latin typeface="Segoe UI"/>
                          <a:ea typeface="+mn-ea"/>
                          <a:cs typeface="+mn-cs"/>
                        </a:rPr>
                        <a:t>Description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650240">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type</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50% Scheduled meetings</a:t>
                      </a:r>
                    </a:p>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50% “Meet now” meetings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619125">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participant distribution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50% internal</a:t>
                      </a:r>
                    </a:p>
                    <a:p>
                      <a:pPr marL="0" algn="l" defTabSz="914363" rtl="0" eaLnBrk="1" fontAlgn="t" latinLnBrk="0" hangingPunct="1"/>
                      <a:r>
                        <a:rPr lang="en-US" sz="1800" b="0" i="0" u="none" strike="noStrike" kern="1200" dirty="0" smtClean="0">
                          <a:solidFill>
                            <a:schemeClr val="tx1"/>
                          </a:solidFill>
                          <a:latin typeface="Segoe UI"/>
                          <a:ea typeface="+mn-ea"/>
                          <a:cs typeface="+mn-cs"/>
                        </a:rPr>
                        <a:t>25% remote access</a:t>
                      </a:r>
                    </a:p>
                    <a:p>
                      <a:pPr marL="0" algn="l" defTabSz="914363" rtl="0" eaLnBrk="1" fontAlgn="t" latinLnBrk="0" hangingPunct="1"/>
                      <a:r>
                        <a:rPr lang="en-US" sz="1800" b="0" i="0" u="none" strike="noStrike" kern="1200" dirty="0" smtClean="0">
                          <a:solidFill>
                            <a:schemeClr val="tx1"/>
                          </a:solidFill>
                          <a:latin typeface="Segoe UI"/>
                          <a:ea typeface="+mn-ea"/>
                          <a:cs typeface="+mn-cs"/>
                        </a:rPr>
                        <a:t>15% anonymous</a:t>
                      </a:r>
                    </a:p>
                    <a:p>
                      <a:pPr marL="0" algn="l" defTabSz="914363" rtl="0" eaLnBrk="1" fontAlgn="t" latinLnBrk="0" hangingPunct="1"/>
                      <a:r>
                        <a:rPr lang="en-US" sz="1800" b="0" i="0" u="none" strike="noStrike" kern="1200" dirty="0" smtClean="0">
                          <a:solidFill>
                            <a:schemeClr val="tx1"/>
                          </a:solidFill>
                          <a:latin typeface="Segoe UI"/>
                          <a:ea typeface="+mn-ea"/>
                          <a:cs typeface="+mn-cs"/>
                        </a:rPr>
                        <a:t>10% federated</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605609">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concurrency</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 of users will be in conferences during working hours</a:t>
                      </a:r>
                    </a:p>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100% of users join in first 10 minutes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605609">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media distribution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50%: VoIP audio mixed with PSTN audio dial-ins</a:t>
                      </a:r>
                    </a:p>
                    <a:p>
                      <a:pPr marL="0" marR="0" lvl="1" indent="0" algn="l" defTabSz="914363" rtl="0" eaLnBrk="1" fontAlgn="t" latinLnBrk="0" hangingPunct="1">
                        <a:lnSpc>
                          <a:spcPct val="100000"/>
                        </a:lnSpc>
                        <a:spcBef>
                          <a:spcPts val="0"/>
                        </a:spcBef>
                        <a:spcAft>
                          <a:spcPts val="0"/>
                        </a:spcAft>
                        <a:buClrTx/>
                        <a:buSzTx/>
                        <a:buFont typeface="Arial" pitchFamily="34" charset="0"/>
                        <a:buNone/>
                        <a:tabLst/>
                        <a:defRPr/>
                      </a:pPr>
                      <a:r>
                        <a:rPr lang="en-US" sz="1800" b="0" i="0" u="none" strike="noStrike" kern="1200" dirty="0" smtClean="0">
                          <a:solidFill>
                            <a:schemeClr val="tx1"/>
                          </a:solidFill>
                          <a:latin typeface="Segoe UI"/>
                          <a:ea typeface="+mn-ea"/>
                          <a:cs typeface="+mn-cs"/>
                        </a:rPr>
                        <a:t>         2:1 ratio of VoIP to PSTN audio</a:t>
                      </a:r>
                    </a:p>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10%: PSTN audio dial-in conferencing only</a:t>
                      </a:r>
                    </a:p>
                    <a:p>
                      <a:pPr marL="0" algn="l" defTabSz="914363" rtl="0" eaLnBrk="1" fontAlgn="t" latinLnBrk="0" hangingPunct="1"/>
                      <a:r>
                        <a:rPr lang="en-US" sz="1800" b="0" i="0" u="none" strike="noStrike" kern="1200" dirty="0" smtClean="0">
                          <a:solidFill>
                            <a:schemeClr val="tx1"/>
                          </a:solidFill>
                          <a:latin typeface="Segoe UI"/>
                          <a:ea typeface="+mn-ea"/>
                          <a:cs typeface="+mn-cs"/>
                        </a:rPr>
                        <a:t>25%: PSTN audio through 3</a:t>
                      </a:r>
                      <a:r>
                        <a:rPr lang="en-US" sz="1800" b="0" i="0" u="none" strike="noStrike" kern="1200" baseline="30000" dirty="0" smtClean="0">
                          <a:solidFill>
                            <a:schemeClr val="tx1"/>
                          </a:solidFill>
                          <a:latin typeface="Segoe UI"/>
                          <a:ea typeface="+mn-ea"/>
                          <a:cs typeface="+mn-cs"/>
                        </a:rPr>
                        <a:t>rd</a:t>
                      </a:r>
                      <a:r>
                        <a:rPr lang="en-US" sz="1800" b="0" i="0" u="none" strike="noStrike" kern="1200" dirty="0" smtClean="0">
                          <a:solidFill>
                            <a:schemeClr val="tx1"/>
                          </a:solidFill>
                          <a:latin typeface="Segoe UI"/>
                          <a:ea typeface="+mn-ea"/>
                          <a:cs typeface="+mn-cs"/>
                        </a:rPr>
                        <a:t> party ACP </a:t>
                      </a:r>
                    </a:p>
                    <a:p>
                      <a:pPr marL="0" algn="l" defTabSz="914363" rtl="0" eaLnBrk="1" fontAlgn="t" latinLnBrk="0" hangingPunct="1"/>
                      <a:r>
                        <a:rPr lang="en-US" sz="1800" b="0" i="0" u="none" strike="noStrike" kern="1200" baseline="0" dirty="0" smtClean="0">
                          <a:solidFill>
                            <a:schemeClr val="tx1"/>
                          </a:solidFill>
                          <a:latin typeface="Segoe UI"/>
                          <a:ea typeface="+mn-ea"/>
                          <a:cs typeface="+mn-cs"/>
                        </a:rPr>
                        <a:t>15%: No audio e.g. IM-only</a:t>
                      </a:r>
                      <a:endParaRPr lang="en-US" sz="18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605609">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Specific</a:t>
                      </a:r>
                      <a:r>
                        <a:rPr lang="en-US" sz="1800" b="0" i="0" u="none" strike="noStrike" kern="1200" baseline="0" dirty="0" smtClean="0">
                          <a:solidFill>
                            <a:schemeClr val="tx1"/>
                          </a:solidFill>
                          <a:latin typeface="Segoe UI"/>
                          <a:ea typeface="+mn-ea"/>
                          <a:cs typeface="+mn-cs"/>
                        </a:rPr>
                        <a:t> to CA</a:t>
                      </a:r>
                      <a:endParaRPr lang="en-US" sz="18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dirty="0" smtClean="0">
                          <a:latin typeface="Segoe UI" pitchFamily="34" charset="0"/>
                          <a:ea typeface="Segoe UI" pitchFamily="34" charset="0"/>
                          <a:cs typeface="Segoe UI" pitchFamily="34" charset="0"/>
                        </a:rPr>
                        <a:t>Average CA call duration: 45 seconds</a:t>
                      </a:r>
                    </a:p>
                    <a:p>
                      <a:r>
                        <a:rPr lang="en-US" dirty="0" smtClean="0">
                          <a:latin typeface="Segoe UI" pitchFamily="34" charset="0"/>
                          <a:ea typeface="Segoe UI" pitchFamily="34" charset="0"/>
                          <a:cs typeface="Segoe UI" pitchFamily="34" charset="0"/>
                        </a:rPr>
                        <a:t>Hearing music on hold (</a:t>
                      </a:r>
                      <a:r>
                        <a:rPr lang="en-US" dirty="0" err="1" smtClean="0">
                          <a:latin typeface="Segoe UI" pitchFamily="34" charset="0"/>
                          <a:ea typeface="Segoe UI" pitchFamily="34" charset="0"/>
                          <a:cs typeface="Segoe UI" pitchFamily="34" charset="0"/>
                        </a:rPr>
                        <a:t>vs</a:t>
                      </a:r>
                      <a:r>
                        <a:rPr lang="en-US" dirty="0" smtClean="0">
                          <a:latin typeface="Segoe UI" pitchFamily="34" charset="0"/>
                          <a:ea typeface="Segoe UI" pitchFamily="34" charset="0"/>
                          <a:cs typeface="Segoe UI" pitchFamily="34" charset="0"/>
                        </a:rPr>
                        <a:t> join direct): 60% calls</a:t>
                      </a:r>
                    </a:p>
                    <a:p>
                      <a:r>
                        <a:rPr lang="en-US" dirty="0" err="1" smtClean="0">
                          <a:latin typeface="Segoe UI" pitchFamily="34" charset="0"/>
                          <a:ea typeface="Segoe UI" pitchFamily="34" charset="0"/>
                          <a:cs typeface="Segoe UI" pitchFamily="34" charset="0"/>
                        </a:rPr>
                        <a:t>MoH</a:t>
                      </a:r>
                      <a:r>
                        <a:rPr lang="en-US" dirty="0" smtClean="0">
                          <a:latin typeface="Segoe UI" pitchFamily="34" charset="0"/>
                          <a:ea typeface="Segoe UI" pitchFamily="34" charset="0"/>
                          <a:cs typeface="Segoe UI" pitchFamily="34" charset="0"/>
                        </a:rPr>
                        <a:t> average duration: 5 minutes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6" name="Content Placeholder 5"/>
          <p:cNvSpPr>
            <a:spLocks noGrp="1"/>
          </p:cNvSpPr>
          <p:nvPr>
            <p:ph idx="1"/>
          </p:nvPr>
        </p:nvSpPr>
        <p:spPr/>
        <p:txBody>
          <a:bodyPr/>
          <a:lstStyle/>
          <a:p>
            <a:pPr>
              <a:buNone/>
            </a:pPr>
            <a:r>
              <a:rPr lang="en-US" dirty="0" smtClean="0"/>
              <a:t> </a:t>
            </a:r>
            <a:endParaRPr lang="en-US" dirty="0"/>
          </a:p>
        </p:txBody>
      </p:sp>
      <p:graphicFrame>
        <p:nvGraphicFramePr>
          <p:cNvPr id="7" name="Content Placeholder 3"/>
          <p:cNvGraphicFramePr>
            <a:graphicFrameLocks/>
          </p:cNvGraphicFramePr>
          <p:nvPr/>
        </p:nvGraphicFramePr>
        <p:xfrm>
          <a:off x="282575" y="1054100"/>
          <a:ext cx="8629650" cy="5039360"/>
        </p:xfrm>
        <a:graphic>
          <a:graphicData uri="http://schemas.openxmlformats.org/drawingml/2006/table">
            <a:tbl>
              <a:tblPr/>
              <a:tblGrid>
                <a:gridCol w="1415596"/>
                <a:gridCol w="3854904"/>
                <a:gridCol w="3359150"/>
              </a:tblGrid>
              <a:tr h="350329">
                <a:tc>
                  <a:txBody>
                    <a:bodyPr/>
                    <a:lstStyle/>
                    <a:p>
                      <a:pPr marL="0" algn="ctr" defTabSz="914363" rtl="0" eaLnBrk="1" fontAlgn="t" latinLnBrk="0" hangingPunct="1"/>
                      <a:r>
                        <a:rPr lang="en-US" sz="1800" b="1" i="0" u="none" strike="noStrike" kern="1200" dirty="0" smtClean="0">
                          <a:solidFill>
                            <a:schemeClr val="bg1"/>
                          </a:solidFill>
                          <a:latin typeface="Segoe UI"/>
                          <a:ea typeface="+mn-ea"/>
                          <a:cs typeface="+mn-cs"/>
                        </a:rPr>
                        <a:t>Category</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algn="ctr" defTabSz="914363" rtl="0" eaLnBrk="1" fontAlgn="t" latinLnBrk="0" hangingPunct="1"/>
                      <a:r>
                        <a:rPr lang="en-US" sz="1800" b="1" i="0" u="none" strike="noStrike" kern="1200" dirty="0" smtClean="0">
                          <a:solidFill>
                            <a:schemeClr val="bg1"/>
                          </a:solidFill>
                          <a:latin typeface="Segoe UI"/>
                          <a:ea typeface="+mn-ea"/>
                          <a:cs typeface="+mn-cs"/>
                        </a:rPr>
                        <a:t>Description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algn="ctr" defTabSz="914363" rtl="0" eaLnBrk="1" fontAlgn="t" latinLnBrk="0" hangingPunct="1"/>
                      <a:r>
                        <a:rPr lang="en-US" sz="1600" b="1" i="0" u="none" strike="noStrike" kern="1200" dirty="0" smtClean="0">
                          <a:solidFill>
                            <a:schemeClr val="bg1"/>
                          </a:solidFill>
                          <a:latin typeface="Segoe UI"/>
                          <a:ea typeface="+mn-ea"/>
                          <a:cs typeface="+mn-cs"/>
                        </a:rPr>
                        <a:t>Example: 100k users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650240">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concurrency</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algn="l" defTabSz="914363" rtl="0" eaLnBrk="1" fontAlgn="t" latinLnBrk="0" hangingPunct="1"/>
                      <a:r>
                        <a:rPr lang="en-US" sz="1800" b="0" i="0" u="none" strike="noStrike" kern="1200" dirty="0" smtClean="0">
                          <a:solidFill>
                            <a:schemeClr val="tx1"/>
                          </a:solidFill>
                          <a:latin typeface="Segoe UI"/>
                          <a:ea typeface="+mn-ea"/>
                          <a:cs typeface="+mn-cs"/>
                        </a:rPr>
                        <a:t>5% of users will be in conferences during working hours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algn="l" defTabSz="914363" rtl="0" eaLnBrk="1" fontAlgn="t" latinLnBrk="0" hangingPunct="1"/>
                      <a:r>
                        <a:rPr lang="en-US" sz="1800" b="0" i="0" u="none" strike="noStrike" kern="1200" dirty="0" smtClean="0">
                          <a:solidFill>
                            <a:schemeClr val="tx1"/>
                          </a:solidFill>
                          <a:latin typeface="Segoe UI"/>
                          <a:ea typeface="+mn-ea"/>
                          <a:cs typeface="+mn-cs"/>
                        </a:rPr>
                        <a:t>100k</a:t>
                      </a:r>
                      <a:r>
                        <a:rPr lang="en-US" sz="1800" b="0" i="0" u="none" strike="noStrike" kern="1200" baseline="0" dirty="0" smtClean="0">
                          <a:solidFill>
                            <a:schemeClr val="tx1"/>
                          </a:solidFill>
                          <a:latin typeface="Segoe UI"/>
                          <a:ea typeface="+mn-ea"/>
                          <a:cs typeface="+mn-cs"/>
                        </a:rPr>
                        <a:t> * 5% = </a:t>
                      </a:r>
                      <a:r>
                        <a:rPr lang="en-US" sz="1800" b="1" i="0" u="none" strike="noStrike" kern="1200" baseline="0" dirty="0" smtClean="0">
                          <a:solidFill>
                            <a:schemeClr val="tx1"/>
                          </a:solidFill>
                          <a:latin typeface="Segoe UI"/>
                          <a:ea typeface="+mn-ea"/>
                          <a:cs typeface="+mn-cs"/>
                        </a:rPr>
                        <a:t>5,000</a:t>
                      </a:r>
                      <a:r>
                        <a:rPr lang="en-US" sz="1800" b="0" i="0" u="none" strike="noStrike" kern="1200" baseline="0" dirty="0" smtClean="0">
                          <a:solidFill>
                            <a:schemeClr val="tx1"/>
                          </a:solidFill>
                          <a:latin typeface="Segoe UI"/>
                          <a:ea typeface="+mn-ea"/>
                          <a:cs typeface="+mn-cs"/>
                        </a:rPr>
                        <a:t> concurrent users</a:t>
                      </a:r>
                      <a:endParaRPr lang="en-US" sz="18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535397">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Meeting media distribution</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50%: VoIP audio mixed with PSTN audio dial-ins</a:t>
                      </a:r>
                    </a:p>
                    <a:p>
                      <a:pPr marL="0" marR="0" lvl="1" indent="0" algn="l" defTabSz="914363" rtl="0" eaLnBrk="1" fontAlgn="t" latinLnBrk="0" hangingPunct="1">
                        <a:lnSpc>
                          <a:spcPct val="100000"/>
                        </a:lnSpc>
                        <a:spcBef>
                          <a:spcPts val="0"/>
                        </a:spcBef>
                        <a:spcAft>
                          <a:spcPts val="0"/>
                        </a:spcAft>
                        <a:buClrTx/>
                        <a:buSzTx/>
                        <a:buFont typeface="Arial" pitchFamily="34" charset="0"/>
                        <a:buNone/>
                        <a:tabLst/>
                        <a:defRPr/>
                      </a:pPr>
                      <a:r>
                        <a:rPr lang="en-US" sz="1800" b="0" i="0" u="none" strike="noStrike" kern="1200" dirty="0" smtClean="0">
                          <a:solidFill>
                            <a:schemeClr val="tx1"/>
                          </a:solidFill>
                          <a:latin typeface="Segoe UI"/>
                          <a:ea typeface="+mn-ea"/>
                          <a:cs typeface="+mn-cs"/>
                        </a:rPr>
                        <a:t>         2:1 ratio of VoIP to PSTN audio</a:t>
                      </a:r>
                    </a:p>
                    <a:p>
                      <a:pPr marL="0" marR="0" lvl="1" indent="0" algn="l" defTabSz="914363" rtl="0" eaLnBrk="1" fontAlgn="t" latinLnBrk="0" hangingPunct="1">
                        <a:lnSpc>
                          <a:spcPct val="100000"/>
                        </a:lnSpc>
                        <a:spcBef>
                          <a:spcPts val="0"/>
                        </a:spcBef>
                        <a:spcAft>
                          <a:spcPts val="0"/>
                        </a:spcAft>
                        <a:buClrTx/>
                        <a:buSzTx/>
                        <a:buFont typeface="Arial" pitchFamily="34" charset="0"/>
                        <a:buNone/>
                        <a:tabLst/>
                        <a:defRPr/>
                      </a:pPr>
                      <a:r>
                        <a:rPr lang="en-US" sz="1800" b="0" i="0" u="none" strike="noStrike" kern="1200" baseline="0" dirty="0" smtClean="0">
                          <a:solidFill>
                            <a:schemeClr val="tx1"/>
                          </a:solidFill>
                          <a:latin typeface="Segoe UI"/>
                          <a:ea typeface="+mn-ea"/>
                          <a:cs typeface="+mn-cs"/>
                        </a:rPr>
                        <a:t>         50% / (2+1) = ~</a:t>
                      </a:r>
                      <a:r>
                        <a:rPr lang="en-US" sz="1800" b="1" i="0" u="none" strike="noStrike" kern="1200" baseline="0" dirty="0" smtClean="0">
                          <a:solidFill>
                            <a:schemeClr val="tx1"/>
                          </a:solidFill>
                          <a:latin typeface="Segoe UI"/>
                          <a:ea typeface="+mn-ea"/>
                          <a:cs typeface="+mn-cs"/>
                        </a:rPr>
                        <a:t>16.5%</a:t>
                      </a:r>
                      <a:r>
                        <a:rPr lang="en-US" sz="1800" b="0" i="0" u="none" strike="noStrike" kern="1200" baseline="0" dirty="0" smtClean="0">
                          <a:solidFill>
                            <a:schemeClr val="tx1"/>
                          </a:solidFill>
                          <a:latin typeface="Segoe UI"/>
                          <a:ea typeface="+mn-ea"/>
                          <a:cs typeface="+mn-cs"/>
                        </a:rPr>
                        <a:t> PSTN</a:t>
                      </a:r>
                      <a:endParaRPr lang="en-US" sz="1800" b="1" i="0" u="none" strike="noStrike" kern="1200" dirty="0" smtClean="0">
                        <a:solidFill>
                          <a:schemeClr val="tx1"/>
                        </a:solidFill>
                        <a:latin typeface="Segoe UI"/>
                        <a:ea typeface="+mn-ea"/>
                        <a:cs typeface="+mn-cs"/>
                      </a:endParaRPr>
                    </a:p>
                    <a:p>
                      <a:pPr marL="0" marR="0" indent="0" algn="l" defTabSz="914363" rtl="0" eaLnBrk="1" fontAlgn="t" latinLnBrk="0" hangingPunct="1">
                        <a:lnSpc>
                          <a:spcPct val="100000"/>
                        </a:lnSpc>
                        <a:spcBef>
                          <a:spcPts val="0"/>
                        </a:spcBef>
                        <a:spcAft>
                          <a:spcPts val="0"/>
                        </a:spcAft>
                        <a:buClrTx/>
                        <a:buSzTx/>
                        <a:buFontTx/>
                        <a:buNone/>
                        <a:tabLst/>
                        <a:defRPr/>
                      </a:pPr>
                      <a:r>
                        <a:rPr lang="en-US" sz="1800" b="1" i="0" u="none" strike="noStrike" kern="1200" dirty="0" smtClean="0">
                          <a:solidFill>
                            <a:schemeClr val="tx1"/>
                          </a:solidFill>
                          <a:latin typeface="Segoe UI"/>
                          <a:ea typeface="+mn-ea"/>
                          <a:cs typeface="+mn-cs"/>
                        </a:rPr>
                        <a:t>10%: </a:t>
                      </a:r>
                      <a:r>
                        <a:rPr lang="en-US" sz="1800" b="0" i="0" u="none" strike="noStrike" kern="1200" dirty="0" smtClean="0">
                          <a:solidFill>
                            <a:schemeClr val="tx1"/>
                          </a:solidFill>
                          <a:latin typeface="Segoe UI"/>
                          <a:ea typeface="+mn-ea"/>
                          <a:cs typeface="+mn-cs"/>
                        </a:rPr>
                        <a:t>PSTN audio dial-in</a:t>
                      </a:r>
                    </a:p>
                    <a:p>
                      <a:pPr marL="0" algn="l" defTabSz="914363" rtl="0" eaLnBrk="1" fontAlgn="t" latinLnBrk="0" hangingPunct="1"/>
                      <a:r>
                        <a:rPr lang="en-US" sz="1800" b="1" i="0" u="none" strike="noStrike" kern="1200" dirty="0" smtClean="0">
                          <a:solidFill>
                            <a:schemeClr val="tx1"/>
                          </a:solidFill>
                          <a:latin typeface="Segoe UI"/>
                          <a:ea typeface="+mn-ea"/>
                          <a:cs typeface="+mn-cs"/>
                        </a:rPr>
                        <a:t>Total</a:t>
                      </a:r>
                      <a:r>
                        <a:rPr lang="en-US" sz="1800" b="1" i="0" u="none" strike="noStrike" kern="1200" baseline="0" dirty="0" smtClean="0">
                          <a:solidFill>
                            <a:schemeClr val="tx1"/>
                          </a:solidFill>
                          <a:latin typeface="Segoe UI"/>
                          <a:ea typeface="+mn-ea"/>
                          <a:cs typeface="+mn-cs"/>
                        </a:rPr>
                        <a:t> PSTN audio users</a:t>
                      </a:r>
                      <a:r>
                        <a:rPr lang="en-US" sz="1800" b="0" i="0" u="none" strike="noStrike" kern="1200" baseline="0" dirty="0" smtClean="0">
                          <a:solidFill>
                            <a:schemeClr val="tx1"/>
                          </a:solidFill>
                          <a:latin typeface="Segoe UI"/>
                          <a:ea typeface="+mn-ea"/>
                          <a:cs typeface="+mn-cs"/>
                        </a:rPr>
                        <a:t>: </a:t>
                      </a:r>
                      <a:r>
                        <a:rPr lang="en-US" sz="1800" b="1" i="0" u="sng" strike="noStrike" kern="1200" baseline="0" dirty="0" smtClean="0">
                          <a:solidFill>
                            <a:schemeClr val="tx1"/>
                          </a:solidFill>
                          <a:latin typeface="Segoe UI"/>
                          <a:ea typeface="+mn-ea"/>
                          <a:cs typeface="+mn-cs"/>
                        </a:rPr>
                        <a:t>26.5%</a:t>
                      </a:r>
                      <a:endParaRPr lang="en-US" sz="1800" b="1" i="0" u="sng"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algn="l" defTabSz="914363" rtl="0" eaLnBrk="1" fontAlgn="t" latinLnBrk="0" hangingPunct="1"/>
                      <a:r>
                        <a:rPr lang="en-US" sz="1800" b="0" i="0" u="none" strike="noStrike" kern="1200" dirty="0" smtClean="0">
                          <a:solidFill>
                            <a:schemeClr val="tx1"/>
                          </a:solidFill>
                          <a:latin typeface="Segoe UI"/>
                          <a:ea typeface="+mn-ea"/>
                          <a:cs typeface="+mn-cs"/>
                        </a:rPr>
                        <a:t>5000 * 26.5% = </a:t>
                      </a:r>
                      <a:r>
                        <a:rPr lang="en-US" sz="1800" b="1" i="0" u="none" strike="noStrike" kern="1200" dirty="0" smtClean="0">
                          <a:solidFill>
                            <a:schemeClr val="tx1"/>
                          </a:solidFill>
                          <a:latin typeface="Segoe UI"/>
                          <a:ea typeface="+mn-ea"/>
                          <a:cs typeface="+mn-cs"/>
                        </a:rPr>
                        <a:t>1,325</a:t>
                      </a:r>
                      <a:r>
                        <a:rPr lang="en-US" sz="1800" b="0" i="0" u="none" strike="noStrike" kern="1200" dirty="0" smtClean="0">
                          <a:solidFill>
                            <a:schemeClr val="tx1"/>
                          </a:solidFill>
                          <a:latin typeface="Segoe UI"/>
                          <a:ea typeface="+mn-ea"/>
                          <a:cs typeface="+mn-cs"/>
                        </a:rPr>
                        <a:t> concurrent PSTN dial-in users (during working hours)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535397">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Specific</a:t>
                      </a:r>
                      <a:r>
                        <a:rPr lang="en-US" sz="1800" b="0" i="0" u="none" strike="noStrike" kern="1200" baseline="0" dirty="0" smtClean="0">
                          <a:solidFill>
                            <a:schemeClr val="tx1"/>
                          </a:solidFill>
                          <a:latin typeface="Segoe UI"/>
                          <a:ea typeface="+mn-ea"/>
                          <a:cs typeface="+mn-cs"/>
                        </a:rPr>
                        <a:t> to CA</a:t>
                      </a:r>
                      <a:endParaRPr lang="en-US" sz="1800" b="0" i="0" u="none" strike="noStrike" kern="1200" dirty="0" smtClean="0">
                        <a:solidFill>
                          <a:schemeClr val="tx1"/>
                        </a:solidFill>
                        <a:latin typeface="Segoe UI"/>
                        <a:ea typeface="+mn-ea"/>
                        <a:cs typeface="+mn-cs"/>
                      </a:endParaRP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dirty="0" smtClean="0">
                          <a:latin typeface="Segoe UI" pitchFamily="34" charset="0"/>
                          <a:ea typeface="Segoe UI" pitchFamily="34" charset="0"/>
                          <a:cs typeface="Segoe UI" pitchFamily="34" charset="0"/>
                        </a:rPr>
                        <a:t>Average CA call duration: 45 seconds</a:t>
                      </a:r>
                    </a:p>
                    <a:p>
                      <a:r>
                        <a:rPr lang="en-US" dirty="0" smtClean="0">
                          <a:latin typeface="Segoe UI" pitchFamily="34" charset="0"/>
                          <a:ea typeface="Segoe UI" pitchFamily="34" charset="0"/>
                          <a:cs typeface="Segoe UI" pitchFamily="34" charset="0"/>
                        </a:rPr>
                        <a:t>Hearing music on hold (</a:t>
                      </a:r>
                      <a:r>
                        <a:rPr lang="en-US" dirty="0" err="1" smtClean="0">
                          <a:latin typeface="Segoe UI" pitchFamily="34" charset="0"/>
                          <a:ea typeface="Segoe UI" pitchFamily="34" charset="0"/>
                          <a:cs typeface="Segoe UI" pitchFamily="34" charset="0"/>
                        </a:rPr>
                        <a:t>vs</a:t>
                      </a:r>
                      <a:r>
                        <a:rPr lang="en-US" dirty="0" smtClean="0">
                          <a:latin typeface="Segoe UI" pitchFamily="34" charset="0"/>
                          <a:ea typeface="Segoe UI" pitchFamily="34" charset="0"/>
                          <a:cs typeface="Segoe UI" pitchFamily="34" charset="0"/>
                        </a:rPr>
                        <a:t> join direct): 60% calls</a:t>
                      </a:r>
                    </a:p>
                    <a:p>
                      <a:r>
                        <a:rPr lang="en-US" dirty="0" err="1" smtClean="0">
                          <a:latin typeface="Segoe UI" pitchFamily="34" charset="0"/>
                          <a:ea typeface="Segoe UI" pitchFamily="34" charset="0"/>
                          <a:cs typeface="Segoe UI" pitchFamily="34" charset="0"/>
                        </a:rPr>
                        <a:t>MoH</a:t>
                      </a:r>
                      <a:r>
                        <a:rPr lang="en-US" dirty="0" smtClean="0">
                          <a:latin typeface="Segoe UI" pitchFamily="34" charset="0"/>
                          <a:ea typeface="Segoe UI" pitchFamily="34" charset="0"/>
                          <a:cs typeface="Segoe UI" pitchFamily="34" charset="0"/>
                        </a:rPr>
                        <a:t> average duration: 5 minutes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Concurrent calls hearing </a:t>
                      </a:r>
                      <a:r>
                        <a:rPr lang="en-US" sz="1800" b="0" i="0" u="none" strike="noStrike" kern="1200" dirty="0" err="1" smtClean="0">
                          <a:solidFill>
                            <a:schemeClr val="tx1"/>
                          </a:solidFill>
                          <a:latin typeface="Segoe UI"/>
                          <a:ea typeface="+mn-ea"/>
                          <a:cs typeface="+mn-cs"/>
                        </a:rPr>
                        <a:t>MoH</a:t>
                      </a:r>
                      <a:r>
                        <a:rPr lang="en-US" sz="1800" b="0" i="0" u="none" strike="noStrike" kern="1200" dirty="0" smtClean="0">
                          <a:solidFill>
                            <a:schemeClr val="tx1"/>
                          </a:solidFill>
                          <a:latin typeface="Segoe UI"/>
                          <a:ea typeface="+mn-ea"/>
                          <a:cs typeface="+mn-cs"/>
                        </a:rPr>
                        <a:t>:</a:t>
                      </a:r>
                      <a:r>
                        <a:rPr lang="en-US" sz="1800" b="0" i="0" u="none" strike="noStrike" kern="1200" baseline="0" dirty="0" smtClean="0">
                          <a:solidFill>
                            <a:schemeClr val="tx1"/>
                          </a:solidFill>
                          <a:latin typeface="Segoe UI"/>
                          <a:ea typeface="+mn-ea"/>
                          <a:cs typeface="+mn-cs"/>
                        </a:rPr>
                        <a:t> </a:t>
                      </a:r>
                    </a:p>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Segoe UI"/>
                          <a:ea typeface="+mn-ea"/>
                          <a:cs typeface="+mn-cs"/>
                        </a:rPr>
                        <a:t>(60% * 1325 / 10 (ramp time) * 5 (</a:t>
                      </a:r>
                      <a:r>
                        <a:rPr lang="en-US" sz="1800" b="0" i="0" u="none" strike="noStrike" kern="1200" baseline="0" dirty="0" err="1" smtClean="0">
                          <a:solidFill>
                            <a:schemeClr val="tx1"/>
                          </a:solidFill>
                          <a:latin typeface="Segoe UI"/>
                          <a:ea typeface="+mn-ea"/>
                          <a:cs typeface="+mn-cs"/>
                        </a:rPr>
                        <a:t>avg</a:t>
                      </a:r>
                      <a:r>
                        <a:rPr lang="en-US" sz="1800" b="0" i="0" u="none" strike="noStrike" kern="1200" baseline="0" dirty="0" smtClean="0">
                          <a:solidFill>
                            <a:schemeClr val="tx1"/>
                          </a:solidFill>
                          <a:latin typeface="Segoe UI"/>
                          <a:ea typeface="+mn-ea"/>
                          <a:cs typeface="+mn-cs"/>
                        </a:rPr>
                        <a:t> </a:t>
                      </a:r>
                      <a:r>
                        <a:rPr lang="en-US" sz="1800" b="0" i="0" u="none" strike="noStrike" kern="1200" baseline="0" dirty="0" err="1" smtClean="0">
                          <a:solidFill>
                            <a:schemeClr val="tx1"/>
                          </a:solidFill>
                          <a:latin typeface="Segoe UI"/>
                          <a:ea typeface="+mn-ea"/>
                          <a:cs typeface="+mn-cs"/>
                        </a:rPr>
                        <a:t>MoH</a:t>
                      </a:r>
                      <a:r>
                        <a:rPr lang="en-US" sz="1800" b="0" i="0" u="none" strike="noStrike" kern="1200" baseline="0" dirty="0" smtClean="0">
                          <a:solidFill>
                            <a:schemeClr val="tx1"/>
                          </a:solidFill>
                          <a:latin typeface="Segoe UI"/>
                          <a:ea typeface="+mn-ea"/>
                          <a:cs typeface="+mn-cs"/>
                        </a:rPr>
                        <a:t>)) = </a:t>
                      </a:r>
                      <a:r>
                        <a:rPr lang="en-US" sz="1800" b="1" i="0" u="none" strike="noStrike" kern="1200" baseline="0" dirty="0" smtClean="0">
                          <a:solidFill>
                            <a:schemeClr val="tx1"/>
                          </a:solidFill>
                          <a:latin typeface="Segoe UI"/>
                          <a:ea typeface="+mn-ea"/>
                          <a:cs typeface="+mn-cs"/>
                        </a:rPr>
                        <a:t>398</a:t>
                      </a:r>
                      <a:endParaRPr lang="en-US" sz="1800" b="1" i="0" u="none" strike="noStrike" kern="1200" dirty="0" smtClean="0">
                        <a:solidFill>
                          <a:schemeClr val="tx1"/>
                        </a:solidFill>
                        <a:latin typeface="Segoe UI"/>
                        <a:ea typeface="+mn-ea"/>
                        <a:cs typeface="+mn-cs"/>
                      </a:endParaRPr>
                    </a:p>
                    <a:p>
                      <a:pPr marL="0" marR="0" indent="0" algn="l" defTabSz="914363" rtl="0" eaLnBrk="1" fontAlgn="t" latinLnBrk="0" hangingPunct="1">
                        <a:lnSpc>
                          <a:spcPct val="100000"/>
                        </a:lnSpc>
                        <a:spcBef>
                          <a:spcPts val="0"/>
                        </a:spcBef>
                        <a:spcAft>
                          <a:spcPts val="0"/>
                        </a:spcAft>
                        <a:buClrTx/>
                        <a:buSzTx/>
                        <a:buFontTx/>
                        <a:buNone/>
                        <a:tabLst/>
                        <a:defRPr/>
                      </a:pPr>
                      <a:endParaRPr lang="en-US" sz="1800" b="0" i="0" u="none" strike="noStrike" kern="1200" dirty="0" smtClean="0">
                        <a:solidFill>
                          <a:schemeClr val="tx1"/>
                        </a:solidFill>
                        <a:latin typeface="Segoe UI"/>
                        <a:ea typeface="+mn-ea"/>
                        <a:cs typeface="+mn-cs"/>
                      </a:endParaRPr>
                    </a:p>
                    <a:p>
                      <a:pPr marL="0" marR="0" indent="0" algn="l" defTabSz="914363"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tx1"/>
                          </a:solidFill>
                          <a:latin typeface="Segoe UI"/>
                          <a:ea typeface="+mn-ea"/>
                          <a:cs typeface="+mn-cs"/>
                        </a:rPr>
                        <a:t>Without </a:t>
                      </a:r>
                      <a:r>
                        <a:rPr lang="en-US" sz="1800" b="0" i="0" u="none" strike="noStrike" kern="1200" dirty="0" err="1" smtClean="0">
                          <a:solidFill>
                            <a:schemeClr val="tx1"/>
                          </a:solidFill>
                          <a:latin typeface="Segoe UI"/>
                          <a:ea typeface="+mn-ea"/>
                          <a:cs typeface="+mn-cs"/>
                        </a:rPr>
                        <a:t>MoH</a:t>
                      </a:r>
                      <a:r>
                        <a:rPr lang="en-US" sz="1800" b="0" i="0" u="none" strike="noStrike" kern="1200" dirty="0" smtClean="0">
                          <a:solidFill>
                            <a:schemeClr val="tx1"/>
                          </a:solidFill>
                          <a:latin typeface="Segoe UI"/>
                          <a:ea typeface="+mn-ea"/>
                          <a:cs typeface="+mn-cs"/>
                        </a:rPr>
                        <a:t>: (40% * 1325 / 10 * (45/60)) = </a:t>
                      </a:r>
                      <a:r>
                        <a:rPr lang="en-US" sz="1800" b="1" i="0" u="none" strike="noStrike" kern="1200" dirty="0" smtClean="0">
                          <a:solidFill>
                            <a:schemeClr val="tx1"/>
                          </a:solidFill>
                          <a:latin typeface="Segoe UI"/>
                          <a:ea typeface="+mn-ea"/>
                          <a:cs typeface="+mn-cs"/>
                        </a:rPr>
                        <a:t>40</a:t>
                      </a:r>
                      <a:r>
                        <a:rPr lang="en-US" sz="1800" b="0" i="0" u="none" strike="noStrike" kern="1200" dirty="0" smtClean="0">
                          <a:solidFill>
                            <a:schemeClr val="tx1"/>
                          </a:solidFill>
                          <a:latin typeface="Segoe UI"/>
                          <a:ea typeface="+mn-ea"/>
                          <a:cs typeface="+mn-cs"/>
                        </a:rPr>
                        <a:t> </a:t>
                      </a:r>
                    </a:p>
                    <a:p>
                      <a:pPr marL="0" marR="0" indent="0" algn="l" defTabSz="914363" rtl="0" eaLnBrk="1" fontAlgn="t" latinLnBrk="0" hangingPunct="1">
                        <a:lnSpc>
                          <a:spcPct val="100000"/>
                        </a:lnSpc>
                        <a:spcBef>
                          <a:spcPts val="0"/>
                        </a:spcBef>
                        <a:spcAft>
                          <a:spcPts val="0"/>
                        </a:spcAft>
                        <a:buClrTx/>
                        <a:buSzTx/>
                        <a:buFontTx/>
                        <a:buNone/>
                        <a:tabLst/>
                        <a:defRPr/>
                      </a:pPr>
                      <a:endParaRPr lang="en-US" sz="1800" b="0" i="0" u="none" strike="noStrike" kern="1200" dirty="0" smtClean="0">
                        <a:solidFill>
                          <a:schemeClr val="tx1"/>
                        </a:solidFill>
                        <a:latin typeface="Segoe UI"/>
                        <a:ea typeface="+mn-ea"/>
                        <a:cs typeface="+mn-cs"/>
                      </a:endParaRPr>
                    </a:p>
                    <a:p>
                      <a:pPr marL="0" marR="0" indent="0" algn="l" defTabSz="914363" rtl="0" eaLnBrk="1" fontAlgn="t" latinLnBrk="0" hangingPunct="1">
                        <a:lnSpc>
                          <a:spcPct val="100000"/>
                        </a:lnSpc>
                        <a:spcBef>
                          <a:spcPts val="0"/>
                        </a:spcBef>
                        <a:spcAft>
                          <a:spcPts val="0"/>
                        </a:spcAft>
                        <a:buClrTx/>
                        <a:buSzTx/>
                        <a:buFontTx/>
                        <a:buNone/>
                        <a:tabLst/>
                        <a:defRPr/>
                      </a:pPr>
                      <a:r>
                        <a:rPr lang="en-US" sz="1800" b="1" i="0" u="none" strike="noStrike" kern="1200" dirty="0" smtClean="0">
                          <a:solidFill>
                            <a:schemeClr val="accent5"/>
                          </a:solidFill>
                          <a:latin typeface="Segoe UI"/>
                          <a:ea typeface="+mn-ea"/>
                          <a:cs typeface="+mn-cs"/>
                        </a:rPr>
                        <a:t>Total: 438 concurrent CA calls</a:t>
                      </a:r>
                    </a:p>
                  </a:txBody>
                  <a:tcP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US" dirty="0" smtClean="0"/>
              <a:t>Extending the Example to Servers</a:t>
            </a:r>
            <a:endParaRPr lang="en-US" dirty="0"/>
          </a:p>
        </p:txBody>
      </p:sp>
      <p:sp>
        <p:nvSpPr>
          <p:cNvPr id="4" name="Content Placeholder 3"/>
          <p:cNvSpPr>
            <a:spLocks noGrp="1"/>
          </p:cNvSpPr>
          <p:nvPr>
            <p:ph idx="4294967295"/>
          </p:nvPr>
        </p:nvSpPr>
        <p:spPr>
          <a:xfrm>
            <a:off x="381000" y="1664788"/>
            <a:ext cx="8382000" cy="795602"/>
          </a:xfrm>
          <a:prstGeom prst="rect">
            <a:avLst/>
          </a:prstGeom>
        </p:spPr>
        <p:txBody>
          <a:bodyPr/>
          <a:lstStyle/>
          <a:p>
            <a:endParaRPr lang="en-US" sz="1100" dirty="0" smtClean="0"/>
          </a:p>
          <a:p>
            <a:pPr>
              <a:buNone/>
            </a:pPr>
            <a:r>
              <a:rPr lang="en-US" sz="1600" dirty="0" smtClean="0"/>
              <a:t>  </a:t>
            </a:r>
          </a:p>
          <a:p>
            <a:pPr>
              <a:buNone/>
            </a:pPr>
            <a:r>
              <a:rPr lang="en-US" sz="1100" dirty="0" smtClean="0"/>
              <a:t> </a:t>
            </a:r>
          </a:p>
          <a:p>
            <a:endParaRPr lang="en-US" sz="1100" dirty="0"/>
          </a:p>
        </p:txBody>
      </p:sp>
      <p:graphicFrame>
        <p:nvGraphicFramePr>
          <p:cNvPr id="5" name="Table 4"/>
          <p:cNvGraphicFramePr>
            <a:graphicFrameLocks noGrp="1"/>
          </p:cNvGraphicFramePr>
          <p:nvPr/>
        </p:nvGraphicFramePr>
        <p:xfrm>
          <a:off x="457201" y="1209672"/>
          <a:ext cx="8229599" cy="4538912"/>
        </p:xfrm>
        <a:graphic>
          <a:graphicData uri="http://schemas.openxmlformats.org/drawingml/2006/table">
            <a:tbl>
              <a:tblPr/>
              <a:tblGrid>
                <a:gridCol w="3273483"/>
                <a:gridCol w="4956116"/>
              </a:tblGrid>
              <a:tr h="350329">
                <a:tc>
                  <a:txBody>
                    <a:bodyPr/>
                    <a:lstStyle/>
                    <a:p>
                      <a:pPr algn="ctr" fontAlgn="t"/>
                      <a:r>
                        <a:rPr lang="en-US" sz="1800" b="1" i="0" u="none" strike="noStrike" dirty="0">
                          <a:solidFill>
                            <a:srgbClr val="000000"/>
                          </a:solidFill>
                          <a:latin typeface="Segoe UI"/>
                        </a:rPr>
                        <a:t>Component</a:t>
                      </a:r>
                    </a:p>
                  </a:txBody>
                  <a:tcPr marL="95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algn="ctr" fontAlgn="t"/>
                      <a:r>
                        <a:rPr lang="en-US" sz="1800" b="1" i="0" u="none" strike="noStrike" dirty="0">
                          <a:solidFill>
                            <a:srgbClr val="000000"/>
                          </a:solidFill>
                          <a:latin typeface="Segoe UI"/>
                        </a:rPr>
                        <a:t>Supported Performance</a:t>
                      </a:r>
                    </a:p>
                  </a:txBody>
                  <a:tcPr marL="95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935549">
                <a:tc>
                  <a:txBody>
                    <a:bodyPr/>
                    <a:lstStyle/>
                    <a:p>
                      <a:pPr algn="l" fontAlgn="t"/>
                      <a:r>
                        <a:rPr lang="en-AU" sz="1800" b="1" i="0" u="none" strike="noStrike" dirty="0">
                          <a:solidFill>
                            <a:schemeClr val="tx1"/>
                          </a:solidFill>
                          <a:latin typeface="Segoe UI"/>
                        </a:rPr>
                        <a:t>Conferencing Attendant</a:t>
                      </a:r>
                      <a:endParaRPr lang="en-US" sz="1800" b="1"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t"/>
                      <a:r>
                        <a:rPr lang="en-AU" sz="1800" b="1" i="0" u="none" strike="noStrike" dirty="0">
                          <a:solidFill>
                            <a:schemeClr val="tx1"/>
                          </a:solidFill>
                          <a:latin typeface="Segoe UI"/>
                        </a:rPr>
                        <a:t>450 simultaneous calls </a:t>
                      </a:r>
                      <a:r>
                        <a:rPr lang="en-AU" sz="1800" b="0" i="0" u="none" strike="noStrike" dirty="0">
                          <a:solidFill>
                            <a:schemeClr val="tx1"/>
                          </a:solidFill>
                          <a:latin typeface="Segoe UI"/>
                        </a:rPr>
                        <a:t>(based on a computer with 8 processor cores running at 2.33Ghz, and 4GB of memory</a:t>
                      </a:r>
                      <a:r>
                        <a:rPr lang="en-AU" sz="1800" b="0" i="0" u="none" strike="noStrike" dirty="0" smtClean="0">
                          <a:solidFill>
                            <a:schemeClr val="tx1"/>
                          </a:solidFill>
                          <a:latin typeface="Segoe UI"/>
                        </a:rPr>
                        <a:t>) </a:t>
                      </a:r>
                      <a:r>
                        <a:rPr lang="en-AU" sz="1800" b="1" i="0" u="none" strike="noStrike" dirty="0" smtClean="0">
                          <a:solidFill>
                            <a:schemeClr val="tx1"/>
                          </a:solidFill>
                          <a:latin typeface="Segoe UI"/>
                        </a:rPr>
                        <a:t>if it is only UCAS app</a:t>
                      </a:r>
                      <a:r>
                        <a:rPr lang="en-AU" sz="1800" b="1" i="0" u="none" strike="noStrike" baseline="0" dirty="0" smtClean="0">
                          <a:solidFill>
                            <a:schemeClr val="tx1"/>
                          </a:solidFill>
                          <a:latin typeface="Segoe UI"/>
                        </a:rPr>
                        <a:t> active</a:t>
                      </a:r>
                      <a:endParaRPr lang="en-US" sz="1800" b="1"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535397">
                <a:tc rowSpan="2">
                  <a:txBody>
                    <a:bodyPr/>
                    <a:lstStyle/>
                    <a:p>
                      <a:pPr algn="l" fontAlgn="t"/>
                      <a:r>
                        <a:rPr lang="en-AU" sz="1800" b="0" i="0" u="none" strike="noStrike" dirty="0">
                          <a:solidFill>
                            <a:schemeClr val="tx1"/>
                          </a:solidFill>
                          <a:latin typeface="Segoe UI"/>
                        </a:rPr>
                        <a:t>Collocated Access Edge &amp; Web Conferencing Edge Server</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t"/>
                      <a:r>
                        <a:rPr lang="en-AU" sz="1800" b="0" i="0" u="none" strike="noStrike" dirty="0">
                          <a:solidFill>
                            <a:schemeClr val="tx1"/>
                          </a:solidFill>
                          <a:latin typeface="Segoe UI"/>
                        </a:rPr>
                        <a:t>Access Edge Server:  5,000 client connections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a:noFill/>
                    </a:lnB>
                  </a:tcPr>
                </a:tc>
              </a:tr>
              <a:tr h="731428">
                <a:tc vMerge="1">
                  <a:txBody>
                    <a:bodyPr/>
                    <a:lstStyle/>
                    <a:p>
                      <a:endParaRPr lang="en-US"/>
                    </a:p>
                  </a:txBody>
                  <a:tcPr/>
                </a:tc>
                <a:tc>
                  <a:txBody>
                    <a:bodyPr/>
                    <a:lstStyle/>
                    <a:p>
                      <a:pPr algn="l" fontAlgn="t"/>
                      <a:r>
                        <a:rPr lang="en-AU" sz="1800" b="0" i="0" u="none" strike="noStrike" dirty="0">
                          <a:solidFill>
                            <a:schemeClr val="tx1"/>
                          </a:solidFill>
                          <a:latin typeface="Segoe UI"/>
                        </a:rPr>
                        <a:t>Web Conferencing Edge Server: 1,500 client connections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w="12700" cap="flat" cmpd="sng" algn="ctr">
                      <a:solidFill>
                        <a:srgbClr val="808080"/>
                      </a:solidFill>
                      <a:prstDash val="solid"/>
                      <a:round/>
                      <a:headEnd type="none" w="med" len="med"/>
                      <a:tailEnd type="none" w="med" len="med"/>
                    </a:lnB>
                  </a:tcPr>
                </a:tc>
              </a:tr>
              <a:tr h="595559">
                <a:tc rowSpan="3">
                  <a:txBody>
                    <a:bodyPr/>
                    <a:lstStyle/>
                    <a:p>
                      <a:pPr algn="l" fontAlgn="t"/>
                      <a:r>
                        <a:rPr lang="en-AU" sz="1800" b="0" i="0" u="none" strike="noStrike" dirty="0" smtClean="0">
                          <a:solidFill>
                            <a:schemeClr val="tx1"/>
                          </a:solidFill>
                          <a:latin typeface="Segoe UI"/>
                        </a:rPr>
                        <a:t>Consolidated Edge Topology: Collocated </a:t>
                      </a:r>
                      <a:r>
                        <a:rPr lang="en-AU" sz="1800" b="0" i="0" u="none" strike="noStrike" dirty="0">
                          <a:solidFill>
                            <a:schemeClr val="tx1"/>
                          </a:solidFill>
                          <a:latin typeface="Segoe UI"/>
                        </a:rPr>
                        <a:t>Access Edge, Web Conferencing Edge &amp; A/V Edge </a:t>
                      </a:r>
                      <a:r>
                        <a:rPr lang="en-AU" sz="1800" b="0" i="0" u="none" strike="noStrike" dirty="0" smtClean="0">
                          <a:solidFill>
                            <a:schemeClr val="tx1"/>
                          </a:solidFill>
                          <a:latin typeface="Segoe UI"/>
                        </a:rPr>
                        <a:t>Servers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t"/>
                      <a:r>
                        <a:rPr lang="en-AU" sz="1800" b="0" i="0" u="none" strike="noStrike" dirty="0">
                          <a:solidFill>
                            <a:schemeClr val="tx1"/>
                          </a:solidFill>
                          <a:latin typeface="Segoe UI"/>
                        </a:rPr>
                        <a:t>Access Edge Server:  5,000 client connections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a:noFill/>
                    </a:lnB>
                  </a:tcPr>
                </a:tc>
              </a:tr>
              <a:tr h="535397">
                <a:tc vMerge="1">
                  <a:txBody>
                    <a:bodyPr/>
                    <a:lstStyle/>
                    <a:p>
                      <a:endParaRPr lang="en-US"/>
                    </a:p>
                  </a:txBody>
                  <a:tcPr/>
                </a:tc>
                <a:tc>
                  <a:txBody>
                    <a:bodyPr/>
                    <a:lstStyle/>
                    <a:p>
                      <a:pPr algn="l" fontAlgn="t"/>
                      <a:r>
                        <a:rPr lang="en-AU" sz="1800" b="0" i="0" u="none" strike="noStrike" dirty="0">
                          <a:solidFill>
                            <a:schemeClr val="tx1"/>
                          </a:solidFill>
                          <a:latin typeface="Segoe UI"/>
                        </a:rPr>
                        <a:t>Web Conferencing Edge Server: 1,000 client connections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a:noFill/>
                    </a:lnB>
                  </a:tcPr>
                </a:tc>
              </a:tr>
              <a:tr h="535397">
                <a:tc vMerge="1">
                  <a:txBody>
                    <a:bodyPr/>
                    <a:lstStyle/>
                    <a:p>
                      <a:endParaRPr lang="en-US"/>
                    </a:p>
                  </a:txBody>
                  <a:tcPr/>
                </a:tc>
                <a:tc>
                  <a:txBody>
                    <a:bodyPr/>
                    <a:lstStyle/>
                    <a:p>
                      <a:pPr algn="l" fontAlgn="t"/>
                      <a:endParaRPr lang="en-AU" sz="1800" b="0" i="0" u="none" strike="noStrike" dirty="0" smtClean="0">
                        <a:solidFill>
                          <a:schemeClr val="tx1"/>
                        </a:solidFill>
                        <a:latin typeface="Segoe UI"/>
                      </a:endParaRPr>
                    </a:p>
                    <a:p>
                      <a:pPr algn="l" fontAlgn="t"/>
                      <a:r>
                        <a:rPr lang="en-AU" sz="1800" b="0" i="0" u="none" strike="noStrike" dirty="0" smtClean="0">
                          <a:solidFill>
                            <a:schemeClr val="tx1"/>
                          </a:solidFill>
                          <a:latin typeface="Segoe UI"/>
                        </a:rPr>
                        <a:t>A/V </a:t>
                      </a:r>
                      <a:r>
                        <a:rPr lang="en-AU" sz="1800" b="0" i="0" u="none" strike="noStrike" dirty="0">
                          <a:solidFill>
                            <a:schemeClr val="tx1"/>
                          </a:solidFill>
                          <a:latin typeface="Segoe UI"/>
                        </a:rPr>
                        <a:t>Edge Server 500 concurrent audio/video sessions</a:t>
                      </a:r>
                      <a:endParaRPr lang="en-US" sz="1800" b="0" i="0" u="none" strike="noStrike" dirty="0">
                        <a:solidFill>
                          <a:schemeClr val="tx1"/>
                        </a:solidFill>
                        <a:latin typeface="Segoe UI"/>
                      </a:endParaRPr>
                    </a:p>
                  </a:txBody>
                  <a:tcPr marL="85725" marR="9525" marT="9525"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w="12700" cap="flat" cmpd="sng" algn="ctr">
                      <a:solidFill>
                        <a:srgbClr val="80808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Extending the Example to Servers</a:t>
            </a:r>
            <a:endParaRPr lang="en-US" dirty="0"/>
          </a:p>
        </p:txBody>
      </p:sp>
      <p:sp>
        <p:nvSpPr>
          <p:cNvPr id="3" name="Content Placeholder 2"/>
          <p:cNvSpPr>
            <a:spLocks noGrp="1"/>
          </p:cNvSpPr>
          <p:nvPr>
            <p:ph idx="1"/>
          </p:nvPr>
        </p:nvSpPr>
        <p:spPr/>
        <p:txBody>
          <a:bodyPr/>
          <a:lstStyle/>
          <a:p>
            <a:r>
              <a:rPr lang="en-US" dirty="0" smtClean="0"/>
              <a:t>OCS Standard Edition (SE): max 5000 users on 1 server</a:t>
            </a:r>
          </a:p>
          <a:p>
            <a:pPr lvl="1"/>
            <a:r>
              <a:rPr lang="en-US" dirty="0" smtClean="0"/>
              <a:t>For 5000 users: 22 concurrent CA calls on 1 server</a:t>
            </a:r>
          </a:p>
          <a:p>
            <a:r>
              <a:rPr lang="en-US" dirty="0" smtClean="0"/>
              <a:t>OCS Enterprise Edition (EE): max 100,000 users on 8 FE servers + 1 BE server (~11k users per server)</a:t>
            </a:r>
          </a:p>
          <a:p>
            <a:pPr lvl="1"/>
            <a:r>
              <a:rPr lang="en-US" dirty="0" smtClean="0"/>
              <a:t>For 100k users: 438 concurrent CA calls on 8 FEs, or 55 concurrent CA calls per server</a:t>
            </a:r>
          </a:p>
          <a:p>
            <a:pPr lvl="1"/>
            <a:r>
              <a:rPr lang="en-US" dirty="0" smtClean="0"/>
              <a:t>55 is 12% of max supported 450, so </a:t>
            </a:r>
            <a:r>
              <a:rPr lang="en-US" b="1" dirty="0" smtClean="0"/>
              <a:t>on average you’re at 12% capacity </a:t>
            </a:r>
          </a:p>
          <a:p>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sp>
        <p:nvSpPr>
          <p:cNvPr id="3" name="Content Placeholder 2"/>
          <p:cNvSpPr>
            <a:spLocks noGrp="1"/>
          </p:cNvSpPr>
          <p:nvPr>
            <p:ph idx="1"/>
          </p:nvPr>
        </p:nvSpPr>
        <p:spPr/>
        <p:txBody>
          <a:bodyPr/>
          <a:lstStyle/>
          <a:p>
            <a:pPr marL="457200" indent="-457200">
              <a:buNone/>
            </a:pPr>
            <a:r>
              <a:rPr lang="en-US" sz="2400" dirty="0" smtClean="0"/>
              <a:t>Enterprise-voice recommended, but </a:t>
            </a:r>
            <a:r>
              <a:rPr lang="en-US" sz="2400" b="1" dirty="0" smtClean="0"/>
              <a:t>not required</a:t>
            </a:r>
            <a:endParaRPr lang="en-US" sz="2400" dirty="0" smtClean="0"/>
          </a:p>
          <a:p>
            <a:pPr marL="457200" indent="-457200">
              <a:buFont typeface="+mj-lt"/>
              <a:buAutoNum type="arabicPeriod"/>
            </a:pPr>
            <a:r>
              <a:rPr lang="en-US" sz="2400" dirty="0" smtClean="0"/>
              <a:t>Deploy OCS SE or EE with: </a:t>
            </a:r>
            <a:r>
              <a:rPr lang="en-US" sz="2400" dirty="0" err="1" smtClean="0"/>
              <a:t>AppServer</a:t>
            </a:r>
            <a:r>
              <a:rPr lang="en-US" sz="2400" dirty="0" smtClean="0"/>
              <a:t> (CA &amp; CAS), and CWA</a:t>
            </a:r>
          </a:p>
          <a:p>
            <a:pPr marL="457200" indent="-457200">
              <a:buFont typeface="+mj-lt"/>
              <a:buAutoNum type="arabicPeriod"/>
            </a:pPr>
            <a:r>
              <a:rPr lang="en-US" sz="2400" dirty="0" smtClean="0"/>
              <a:t>Create location profiles with normalization rules so calls can be routed to CA</a:t>
            </a:r>
          </a:p>
          <a:p>
            <a:pPr marL="457200" indent="-457200">
              <a:buFont typeface="+mj-lt"/>
              <a:buAutoNum type="arabicPeriod"/>
            </a:pPr>
            <a:r>
              <a:rPr lang="en-US" sz="2400" dirty="0" smtClean="0"/>
              <a:t>Configure global policy: turn on dial-in conferencing support, specify whether anonymous users are allowed to participate</a:t>
            </a:r>
          </a:p>
          <a:p>
            <a:pPr marL="457200" indent="-457200">
              <a:buFont typeface="+mj-lt"/>
              <a:buAutoNum type="arabicPeriod"/>
            </a:pPr>
            <a:r>
              <a:rPr lang="en-US" sz="2400" dirty="0" smtClean="0"/>
              <a:t>Deploy a Mediation Server to route calls to and from the PSTN</a:t>
            </a:r>
          </a:p>
          <a:p>
            <a:pPr marL="457200" indent="-457200">
              <a:buFont typeface="+mj-lt"/>
              <a:buAutoNum type="arabicPeriod"/>
            </a:pPr>
            <a:r>
              <a:rPr lang="en-US" sz="2400" dirty="0" smtClean="0"/>
              <a:t>Deploy a third-party basic media gateway or configure the Mediation Server to perform SIP </a:t>
            </a:r>
            <a:r>
              <a:rPr lang="en-US" sz="2400" dirty="0" err="1" smtClean="0"/>
              <a:t>trunking</a:t>
            </a:r>
            <a:endParaRPr lang="en-US" dirty="0" smtClean="0"/>
          </a:p>
          <a:p>
            <a:pPr marL="457200" indent="-457200">
              <a:buFont typeface="+mj-lt"/>
              <a:buAutoNum type="arabicPeriod"/>
            </a:pPr>
            <a:r>
              <a:rPr lang="en-US" sz="2400" dirty="0" smtClean="0"/>
              <a:t>Configure CA</a:t>
            </a:r>
          </a:p>
          <a:p>
            <a:pPr marL="457200" indent="-457200">
              <a:buFont typeface="+mj-lt"/>
              <a:buAutoNum type="arabicPeriod"/>
            </a:pPr>
            <a:r>
              <a:rPr lang="en-US" sz="2400" dirty="0" smtClean="0"/>
              <a:t>Deploy Outlook </a:t>
            </a:r>
            <a:r>
              <a:rPr lang="en-US" sz="2400" dirty="0" err="1" smtClean="0"/>
              <a:t>addin</a:t>
            </a:r>
            <a:r>
              <a:rPr lang="en-US" sz="2400" dirty="0" smtClean="0"/>
              <a:t> (scheduling support), inform users</a:t>
            </a:r>
          </a:p>
          <a:p>
            <a:pPr marL="457200" indent="-457200">
              <a:buNone/>
            </a:pPr>
            <a:endParaRPr lang="en-US" sz="1800" dirty="0" smtClean="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6073" y="4992403"/>
            <a:ext cx="8010980" cy="752822"/>
          </a:xfrm>
        </p:spPr>
        <p:txBody>
          <a:bodyPr/>
          <a:lstStyle/>
          <a:p>
            <a:r>
              <a:rPr lang="en-US" dirty="0" smtClean="0">
                <a:solidFill>
                  <a:schemeClr val="tx1"/>
                </a:solidFill>
              </a:rPr>
              <a:t>Configuring Server for Dial-in Conferencing</a:t>
            </a:r>
            <a:endParaRPr lang="en-US" dirty="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2875" y="230188"/>
            <a:ext cx="8934450" cy="1218795"/>
          </a:xfrm>
        </p:spPr>
        <p:txBody>
          <a:bodyPr/>
          <a:lstStyle/>
          <a:p>
            <a:r>
              <a:rPr lang="en-US" sz="4400" dirty="0" smtClean="0"/>
              <a:t>Changes since RTM: Build 6907.37 “QFE2”</a:t>
            </a:r>
            <a:endParaRPr lang="en-US" sz="4400" dirty="0"/>
          </a:p>
        </p:txBody>
      </p:sp>
      <p:sp>
        <p:nvSpPr>
          <p:cNvPr id="7" name="Content Placeholder 6"/>
          <p:cNvSpPr>
            <a:spLocks noGrp="1"/>
          </p:cNvSpPr>
          <p:nvPr>
            <p:ph idx="1"/>
          </p:nvPr>
        </p:nvSpPr>
        <p:spPr/>
        <p:txBody>
          <a:bodyPr>
            <a:normAutofit fontScale="92500" lnSpcReduction="20000"/>
          </a:bodyPr>
          <a:lstStyle/>
          <a:p>
            <a:r>
              <a:rPr lang="en-US" dirty="0" smtClean="0"/>
              <a:t>IVR Enhancements</a:t>
            </a:r>
          </a:p>
          <a:p>
            <a:pPr lvl="1"/>
            <a:r>
              <a:rPr lang="en-US" dirty="0" smtClean="0"/>
              <a:t>Authenticated users start conferences (not just leaders)</a:t>
            </a:r>
          </a:p>
          <a:p>
            <a:pPr lvl="1"/>
            <a:r>
              <a:rPr lang="en-US" dirty="0" smtClean="0"/>
              <a:t>Don’t prompt for authentication if conf started</a:t>
            </a:r>
          </a:p>
          <a:p>
            <a:pPr lvl="1"/>
            <a:r>
              <a:rPr lang="en-US" dirty="0" smtClean="0"/>
              <a:t>PSTN leaders are asked for </a:t>
            </a:r>
            <a:r>
              <a:rPr lang="en-US" dirty="0" err="1" smtClean="0"/>
              <a:t>passcode</a:t>
            </a:r>
            <a:r>
              <a:rPr lang="en-US" dirty="0" smtClean="0"/>
              <a:t> if there is one</a:t>
            </a:r>
          </a:p>
          <a:p>
            <a:pPr lvl="1"/>
            <a:r>
              <a:rPr lang="en-US" dirty="0" smtClean="0"/>
              <a:t>There is a way out of authentication loop (press *)</a:t>
            </a:r>
          </a:p>
          <a:p>
            <a:r>
              <a:rPr lang="en-US" dirty="0" smtClean="0"/>
              <a:t>Users can share phone-numbers/</a:t>
            </a:r>
            <a:r>
              <a:rPr lang="en-US" dirty="0" err="1" smtClean="0"/>
              <a:t>exts</a:t>
            </a:r>
            <a:r>
              <a:rPr lang="en-US" dirty="0" smtClean="0"/>
              <a:t> and still authenticate, as long as they have unique PINs</a:t>
            </a:r>
          </a:p>
          <a:p>
            <a:pPr lvl="1"/>
            <a:r>
              <a:rPr lang="en-US" dirty="0" smtClean="0"/>
              <a:t>Better error-handling on dial-in settings page</a:t>
            </a:r>
          </a:p>
          <a:p>
            <a:r>
              <a:rPr lang="en-US" dirty="0" smtClean="0"/>
              <a:t>Admin can schedule meetings on Boss’ calendar</a:t>
            </a:r>
          </a:p>
          <a:p>
            <a:pPr lvl="1"/>
            <a:r>
              <a:rPr lang="en-US" dirty="0" smtClean="0"/>
              <a:t>Admin &amp; Boss can both change meetings (on OCS, owner=Boss)</a:t>
            </a:r>
          </a:p>
          <a:p>
            <a:pPr lvl="1"/>
            <a:r>
              <a:rPr lang="en-US" dirty="0" smtClean="0"/>
              <a:t>Outlook </a:t>
            </a:r>
            <a:r>
              <a:rPr lang="en-US" dirty="0" err="1" smtClean="0"/>
              <a:t>addin</a:t>
            </a:r>
            <a:r>
              <a:rPr lang="en-US" dirty="0" smtClean="0"/>
              <a:t> changes are in QFE8</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664797"/>
          </a:xfrm>
        </p:spPr>
        <p:txBody>
          <a:bodyPr>
            <a:noAutofit/>
          </a:bodyPr>
          <a:lstStyle/>
          <a:p>
            <a:r>
              <a:rPr lang="en-US" sz="4400" dirty="0"/>
              <a:t>Sample PSTN Dial-in Enabled Deployment</a:t>
            </a:r>
            <a:endParaRPr lang="en-US" sz="4400" dirty="0"/>
          </a:p>
        </p:txBody>
      </p:sp>
      <p:pic>
        <p:nvPicPr>
          <p:cNvPr id="4" name="Picture 2"/>
          <p:cNvPicPr>
            <a:picLocks noChangeAspect="1" noChangeArrowheads="1"/>
          </p:cNvPicPr>
          <p:nvPr/>
        </p:nvPicPr>
        <p:blipFill>
          <a:blip r:embed="rId3"/>
          <a:srcRect/>
          <a:stretch>
            <a:fillRect/>
          </a:stretch>
        </p:blipFill>
        <p:spPr bwMode="auto">
          <a:xfrm>
            <a:off x="355600" y="1066800"/>
            <a:ext cx="8394700" cy="552166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Detail Records (CDR)</a:t>
            </a:r>
            <a:endParaRPr lang="en-US" dirty="0"/>
          </a:p>
        </p:txBody>
      </p:sp>
      <p:sp>
        <p:nvSpPr>
          <p:cNvPr id="3" name="Content Placeholder 2"/>
          <p:cNvSpPr>
            <a:spLocks noGrp="1"/>
          </p:cNvSpPr>
          <p:nvPr>
            <p:ph idx="1"/>
          </p:nvPr>
        </p:nvSpPr>
        <p:spPr/>
        <p:txBody>
          <a:bodyPr>
            <a:normAutofit fontScale="92500"/>
          </a:bodyPr>
          <a:lstStyle/>
          <a:p>
            <a:r>
              <a:rPr lang="en-US" sz="2800" dirty="0" smtClean="0"/>
              <a:t>Monitoring Server collects CDRs</a:t>
            </a:r>
          </a:p>
          <a:p>
            <a:pPr lvl="1"/>
            <a:r>
              <a:rPr lang="en-US" sz="2000" dirty="0" smtClean="0"/>
              <a:t>By default data stored on Monitoring Server (not BE)</a:t>
            </a:r>
          </a:p>
          <a:p>
            <a:pPr lvl="1"/>
            <a:r>
              <a:rPr lang="en-US" sz="2000" dirty="0" smtClean="0"/>
              <a:t>Collocating with other server roles / DBs </a:t>
            </a:r>
            <a:r>
              <a:rPr lang="en-US" sz="2000" b="1" dirty="0" smtClean="0"/>
              <a:t>not</a:t>
            </a:r>
            <a:r>
              <a:rPr lang="en-US" sz="2000" dirty="0" smtClean="0"/>
              <a:t> </a:t>
            </a:r>
            <a:r>
              <a:rPr lang="en-US" sz="2000" b="1" dirty="0" smtClean="0"/>
              <a:t>recommended</a:t>
            </a:r>
          </a:p>
          <a:p>
            <a:pPr lvl="1"/>
            <a:r>
              <a:rPr lang="en-US" sz="2000" dirty="0" smtClean="0"/>
              <a:t>One Monitoring Server supports 200,000 users total , across multiple pools</a:t>
            </a:r>
          </a:p>
          <a:p>
            <a:r>
              <a:rPr lang="en-US" sz="2800" dirty="0" smtClean="0"/>
              <a:t>Data collected by Data Collection Agents</a:t>
            </a:r>
          </a:p>
          <a:p>
            <a:pPr lvl="1"/>
            <a:r>
              <a:rPr lang="en-US" sz="2000" dirty="0" smtClean="0"/>
              <a:t>Agents are automatically installed on FE</a:t>
            </a:r>
          </a:p>
          <a:p>
            <a:pPr lvl="1"/>
            <a:r>
              <a:rPr lang="en-US" sz="2000" dirty="0" smtClean="0"/>
              <a:t>… but they don’t collect anything until Monitoring Server deployed</a:t>
            </a:r>
          </a:p>
          <a:p>
            <a:r>
              <a:rPr lang="en-US" sz="2800" dirty="0" smtClean="0"/>
              <a:t>Main data points captured for conferences</a:t>
            </a:r>
          </a:p>
          <a:p>
            <a:pPr lvl="1"/>
            <a:r>
              <a:rPr lang="en-US" sz="2400" dirty="0" smtClean="0"/>
              <a:t>Conference URI, start time, end time</a:t>
            </a:r>
          </a:p>
          <a:p>
            <a:pPr lvl="1"/>
            <a:r>
              <a:rPr lang="en-US" sz="2400" dirty="0" smtClean="0"/>
              <a:t>User join time, leave time</a:t>
            </a:r>
          </a:p>
          <a:p>
            <a:pPr lvl="1"/>
            <a:r>
              <a:rPr lang="en-US" sz="2400" dirty="0" smtClean="0"/>
              <a:t>User join &amp; leave time to conferencing servers (A/V, Data, IM etc)</a:t>
            </a:r>
          </a:p>
          <a:p>
            <a:pPr lvl="1"/>
            <a:r>
              <a:rPr lang="en-US" sz="2400" b="1" dirty="0" smtClean="0"/>
              <a:t>Endpoint is PSTN or not</a:t>
            </a:r>
            <a:endParaRPr lang="en-US" sz="36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a:t>CDR: using Monitoring Server Reports</a:t>
            </a:r>
          </a:p>
        </p:txBody>
      </p:sp>
      <p:sp>
        <p:nvSpPr>
          <p:cNvPr id="3" name="Content Placeholder 2"/>
          <p:cNvSpPr>
            <a:spLocks noGrp="1"/>
          </p:cNvSpPr>
          <p:nvPr>
            <p:ph idx="1"/>
          </p:nvPr>
        </p:nvSpPr>
        <p:spPr>
          <a:xfrm>
            <a:off x="381000" y="1286934"/>
            <a:ext cx="2997200" cy="4687146"/>
          </a:xfrm>
        </p:spPr>
        <p:txBody>
          <a:bodyPr/>
          <a:lstStyle/>
          <a:p>
            <a:r>
              <a:rPr lang="en-US" sz="2800" dirty="0" smtClean="0"/>
              <a:t>Reports can be filtered by:</a:t>
            </a:r>
          </a:p>
          <a:p>
            <a:pPr lvl="1"/>
            <a:r>
              <a:rPr lang="en-US" sz="2400" dirty="0" smtClean="0"/>
              <a:t>Dates (can choose range)</a:t>
            </a:r>
          </a:p>
          <a:p>
            <a:pPr lvl="1"/>
            <a:r>
              <a:rPr lang="en-US" sz="2400" dirty="0" smtClean="0"/>
              <a:t>Granularity (hourly, daily, weekly, monthly)</a:t>
            </a:r>
          </a:p>
          <a:p>
            <a:pPr lvl="1"/>
            <a:r>
              <a:rPr lang="en-US" sz="2400" dirty="0" smtClean="0"/>
              <a:t>Participant count, conference count, minutes </a:t>
            </a:r>
          </a:p>
        </p:txBody>
      </p:sp>
      <p:pic>
        <p:nvPicPr>
          <p:cNvPr id="4" name="Picture 2"/>
          <p:cNvPicPr>
            <a:picLocks noChangeAspect="1" noChangeArrowheads="1"/>
          </p:cNvPicPr>
          <p:nvPr/>
        </p:nvPicPr>
        <p:blipFill>
          <a:blip r:embed="rId3"/>
          <a:srcRect/>
          <a:stretch>
            <a:fillRect/>
          </a:stretch>
        </p:blipFill>
        <p:spPr bwMode="auto">
          <a:xfrm>
            <a:off x="3489685" y="1291719"/>
            <a:ext cx="5563319" cy="4619794"/>
          </a:xfrm>
          <a:prstGeom prst="rect">
            <a:avLst/>
          </a:prstGeom>
          <a:noFill/>
          <a:ln w="9525">
            <a:noFill/>
            <a:miter lim="800000"/>
            <a:headEnd/>
            <a:tailEnd/>
          </a:ln>
          <a:effectLst/>
        </p:spPr>
      </p:pic>
      <p:sp>
        <p:nvSpPr>
          <p:cNvPr id="5" name="Right Arrow 4"/>
          <p:cNvSpPr/>
          <p:nvPr/>
        </p:nvSpPr>
        <p:spPr bwMode="auto">
          <a:xfrm>
            <a:off x="3842591" y="3157370"/>
            <a:ext cx="663879" cy="187891"/>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CDR: Example Report</a:t>
            </a:r>
            <a:endParaRPr lang="en-US" dirty="0"/>
          </a:p>
        </p:txBody>
      </p:sp>
      <p:pic>
        <p:nvPicPr>
          <p:cNvPr id="2050" name="Picture 2"/>
          <p:cNvPicPr>
            <a:picLocks noChangeAspect="1" noChangeArrowheads="1"/>
          </p:cNvPicPr>
          <p:nvPr/>
        </p:nvPicPr>
        <p:blipFill>
          <a:blip r:embed="rId3"/>
          <a:srcRect/>
          <a:stretch>
            <a:fillRect/>
          </a:stretch>
        </p:blipFill>
        <p:spPr bwMode="auto">
          <a:xfrm>
            <a:off x="487016" y="939452"/>
            <a:ext cx="8220075" cy="562333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with SCOM</a:t>
            </a:r>
            <a:endParaRPr lang="en-US" dirty="0"/>
          </a:p>
        </p:txBody>
      </p:sp>
      <p:sp>
        <p:nvSpPr>
          <p:cNvPr id="3" name="Content Placeholder 2"/>
          <p:cNvSpPr>
            <a:spLocks noGrp="1"/>
          </p:cNvSpPr>
          <p:nvPr>
            <p:ph idx="1"/>
          </p:nvPr>
        </p:nvSpPr>
        <p:spPr/>
        <p:txBody>
          <a:bodyPr/>
          <a:lstStyle/>
          <a:p>
            <a:r>
              <a:rPr lang="en-US" dirty="0" smtClean="0"/>
              <a:t>OCS management pack runs on Monitoring Server only</a:t>
            </a:r>
          </a:p>
          <a:p>
            <a:pPr lvl="1"/>
            <a:r>
              <a:rPr lang="en-US" dirty="0" smtClean="0"/>
              <a:t>So to monitor OCS with SCOM you must deploy Monitoring Server</a:t>
            </a:r>
          </a:p>
          <a:p>
            <a:r>
              <a:rPr lang="en-US" dirty="0" smtClean="0"/>
              <a:t>Monitoring Server collects performance counters</a:t>
            </a:r>
          </a:p>
          <a:p>
            <a:pPr lvl="1"/>
            <a:r>
              <a:rPr lang="en-US" dirty="0" smtClean="0"/>
              <a:t>Access counters with </a:t>
            </a:r>
            <a:r>
              <a:rPr lang="en-US" dirty="0" err="1" smtClean="0"/>
              <a:t>PerfMon</a:t>
            </a:r>
            <a:endParaRPr lang="en-US" dirty="0" smtClean="0"/>
          </a:p>
          <a:p>
            <a:pPr lvl="1"/>
            <a:r>
              <a:rPr lang="en-US" dirty="0" smtClean="0"/>
              <a:t>Counters are reset when OCS processes restart</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Counters</a:t>
            </a:r>
            <a:endParaRPr lang="en-US" dirty="0"/>
          </a:p>
        </p:txBody>
      </p:sp>
      <p:sp>
        <p:nvSpPr>
          <p:cNvPr id="3" name="Content Placeholder 2"/>
          <p:cNvSpPr>
            <a:spLocks noGrp="1"/>
          </p:cNvSpPr>
          <p:nvPr>
            <p:ph idx="1"/>
          </p:nvPr>
        </p:nvSpPr>
        <p:spPr>
          <a:xfrm>
            <a:off x="381000" y="1193800"/>
            <a:ext cx="8382000" cy="5006975"/>
          </a:xfrm>
        </p:spPr>
        <p:txBody>
          <a:bodyPr>
            <a:normAutofit fontScale="92500" lnSpcReduction="10000"/>
          </a:bodyPr>
          <a:lstStyle/>
          <a:p>
            <a:r>
              <a:rPr lang="en-US" dirty="0" smtClean="0"/>
              <a:t>Key conferencing performance counters:</a:t>
            </a:r>
          </a:p>
          <a:p>
            <a:pPr lvl="1"/>
            <a:r>
              <a:rPr lang="en-US" dirty="0" smtClean="0"/>
              <a:t>Incomplete Calls per sec, Total Incomplete calls</a:t>
            </a:r>
          </a:p>
          <a:p>
            <a:pPr lvl="1"/>
            <a:r>
              <a:rPr lang="en-US" dirty="0" smtClean="0"/>
              <a:t>Total calls successfully transferred to conference</a:t>
            </a:r>
          </a:p>
          <a:p>
            <a:pPr lvl="1"/>
            <a:r>
              <a:rPr lang="en-US" dirty="0" smtClean="0"/>
              <a:t>Current &amp; Total # of Calls on </a:t>
            </a:r>
            <a:r>
              <a:rPr lang="en-US" dirty="0" err="1" smtClean="0"/>
              <a:t>MoH</a:t>
            </a:r>
            <a:r>
              <a:rPr lang="en-US" dirty="0" smtClean="0"/>
              <a:t>, timeouts on </a:t>
            </a:r>
            <a:r>
              <a:rPr lang="en-US" dirty="0" err="1" smtClean="0"/>
              <a:t>MoH</a:t>
            </a:r>
            <a:endParaRPr lang="en-US" dirty="0" smtClean="0"/>
          </a:p>
          <a:p>
            <a:pPr lvl="1"/>
            <a:r>
              <a:rPr lang="en-US" dirty="0" smtClean="0"/>
              <a:t>Total Calls from UC Client, from PSTN</a:t>
            </a:r>
          </a:p>
          <a:p>
            <a:pPr lvl="1"/>
            <a:r>
              <a:rPr lang="en-US" dirty="0" smtClean="0"/>
              <a:t>Total # of Mute/Un-Mute/Entry/Exit announcements</a:t>
            </a:r>
          </a:p>
          <a:p>
            <a:pPr lvl="1"/>
            <a:r>
              <a:rPr lang="en-US" dirty="0" smtClean="0"/>
              <a:t>Current &amp; Total # of: attendees that have joined conferences, active personal announcers, attendees</a:t>
            </a:r>
          </a:p>
          <a:p>
            <a:r>
              <a:rPr lang="en-US" dirty="0" smtClean="0"/>
              <a:t>Counters are useful for answering </a:t>
            </a:r>
            <a:r>
              <a:rPr lang="en-US" u="sng" dirty="0" smtClean="0"/>
              <a:t>usage questions</a:t>
            </a:r>
            <a:r>
              <a:rPr lang="en-US" dirty="0" smtClean="0"/>
              <a:t>:</a:t>
            </a:r>
          </a:p>
          <a:p>
            <a:pPr lvl="1"/>
            <a:r>
              <a:rPr lang="en-US" dirty="0" smtClean="0"/>
              <a:t>Is the load distributed evenly across servers, pools?</a:t>
            </a:r>
          </a:p>
          <a:p>
            <a:pPr lvl="1"/>
            <a:r>
              <a:rPr lang="en-US" dirty="0" smtClean="0"/>
              <a:t>How many concurrent calls?</a:t>
            </a:r>
          </a:p>
          <a:p>
            <a:pPr lvl="1"/>
            <a:r>
              <a:rPr lang="en-US" dirty="0" smtClean="0"/>
              <a:t>Do I have enough servers? Should I buy more?</a:t>
            </a:r>
          </a:p>
          <a:p>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Top Takeaways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3600" dirty="0" smtClean="0"/>
              <a:t>If planning PSTN conferencing deployment, use published capacity/scalability data to ensure your peak loads are handled smoothly</a:t>
            </a:r>
          </a:p>
          <a:p>
            <a:pPr lvl="1">
              <a:lnSpc>
                <a:spcPct val="80000"/>
              </a:lnSpc>
            </a:pPr>
            <a:r>
              <a:rPr lang="en-US" sz="3200" dirty="0" smtClean="0"/>
              <a:t>Do you have enough servers?</a:t>
            </a:r>
          </a:p>
          <a:p>
            <a:pPr lvl="1">
              <a:lnSpc>
                <a:spcPct val="80000"/>
              </a:lnSpc>
            </a:pPr>
            <a:r>
              <a:rPr lang="en-US" sz="3200" dirty="0" smtClean="0"/>
              <a:t>Do you have enough pools, in the right places?</a:t>
            </a:r>
          </a:p>
          <a:p>
            <a:pPr marL="514350" indent="-514350">
              <a:buFont typeface="+mj-lt"/>
              <a:buAutoNum type="arabicPeriod"/>
            </a:pPr>
            <a:r>
              <a:rPr lang="en-US" sz="3600" dirty="0" smtClean="0"/>
              <a:t>Deploy QFE2 (build 6907.37)</a:t>
            </a:r>
          </a:p>
          <a:p>
            <a:pPr marL="514350" indent="-514350">
              <a:buFont typeface="+mj-lt"/>
              <a:buAutoNum type="arabicPeriod"/>
            </a:pPr>
            <a:r>
              <a:rPr lang="en-US" sz="3600" dirty="0" smtClean="0"/>
              <a:t>Deploy Monitoring Server</a:t>
            </a:r>
          </a:p>
          <a:p>
            <a:endParaRPr lang="en-US"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143000"/>
            <a:ext cx="8385048" cy="1608677"/>
          </a:xfrm>
        </p:spPr>
        <p:txBody>
          <a:bodyPr/>
          <a:lstStyle/>
          <a:p>
            <a:endParaRPr dirty="0" smtClean="0"/>
          </a:p>
          <a:p>
            <a:r>
              <a:rPr dirty="0" smtClean="0"/>
              <a:t>Breakout Sessions</a:t>
            </a:r>
          </a:p>
          <a:p>
            <a:pPr>
              <a:buFont typeface="Arial" pitchFamily="34" charset="0"/>
              <a:buChar char="•"/>
            </a:pPr>
            <a:r>
              <a:rPr lang="en-US" dirty="0" smtClean="0"/>
              <a:t>UNC402: ICE: The Secret of Edge Media Connectivity in OCS (</a:t>
            </a:r>
            <a:r>
              <a:rPr lang="en-US" i="1" dirty="0" smtClean="0"/>
              <a:t>Friday 1330h)</a:t>
            </a:r>
            <a:endParaRPr lang="en-US" dirty="0" smtClean="0"/>
          </a:p>
          <a:p>
            <a:pPr>
              <a:buFont typeface="Arial" pitchFamily="34" charset="0"/>
              <a:buChar char="•"/>
            </a:pPr>
            <a:r>
              <a:rPr lang="en-US" dirty="0" smtClean="0"/>
              <a:t>UNC302: Network Considerations for Deploying OCS 2007 R2 </a:t>
            </a:r>
            <a:r>
              <a:rPr lang="en-US" i="1" dirty="0" smtClean="0"/>
              <a:t>(past)</a:t>
            </a:r>
            <a:endParaRPr lang="en-US" dirty="0" smtClean="0"/>
          </a:p>
          <a:p>
            <a:pPr>
              <a:buFont typeface="Arial" pitchFamily="34" charset="0"/>
              <a:buChar char="•"/>
            </a:pPr>
            <a:r>
              <a:rPr lang="en-US" dirty="0" smtClean="0"/>
              <a:t>UNC303: Voice Administration and Monitoring for OCS 2007 R2 </a:t>
            </a:r>
            <a:r>
              <a:rPr lang="en-US" i="1" dirty="0" smtClean="0"/>
              <a:t>(past)</a:t>
            </a:r>
            <a:endParaRPr lang="en-US" dirty="0" smtClean="0"/>
          </a:p>
          <a:p>
            <a:pPr>
              <a:buFont typeface="Arial" pitchFamily="34" charset="0"/>
              <a:buChar char="•"/>
            </a:pPr>
            <a:r>
              <a:rPr lang="en-US" dirty="0" smtClean="0"/>
              <a:t>UNC305: Voice Architecture and Planning for OCS2007 R2 </a:t>
            </a:r>
            <a:r>
              <a:rPr lang="en-US" i="1" dirty="0" smtClean="0"/>
              <a:t>(past)</a:t>
            </a:r>
            <a:endParaRPr lang="en-US" dirty="0" smtClean="0"/>
          </a:p>
          <a:p>
            <a:pPr>
              <a:buFont typeface="Arial" pitchFamily="34" charset="0"/>
              <a:buChar char="•"/>
            </a:pPr>
            <a:endParaRPr dirty="0" smtClean="0"/>
          </a:p>
        </p:txBody>
      </p:sp>
      <p:sp>
        <p:nvSpPr>
          <p:cNvPr id="18" name="Content Placeholder 17"/>
          <p:cNvSpPr>
            <a:spLocks noGrp="1"/>
          </p:cNvSpPr>
          <p:nvPr>
            <p:ph sz="quarter" idx="11"/>
          </p:nvPr>
        </p:nvSpPr>
        <p:spPr>
          <a:xfrm>
            <a:off x="381000" y="2990912"/>
            <a:ext cx="8385048" cy="1005380"/>
          </a:xfrm>
        </p:spPr>
        <p:txBody>
          <a:bodyPr/>
          <a:lstStyle/>
          <a:p>
            <a:pPr>
              <a:defRPr/>
            </a:pPr>
            <a:r>
              <a:rPr dirty="0" smtClean="0"/>
              <a:t>Interactive Theater Sessions</a:t>
            </a:r>
          </a:p>
          <a:p>
            <a:pPr>
              <a:buFont typeface="Arial" pitchFamily="34" charset="0"/>
              <a:buChar char="•"/>
              <a:defRPr/>
            </a:pPr>
            <a:r>
              <a:rPr lang="en-US" dirty="0" smtClean="0"/>
              <a:t>UNC05-IS: Lessons Learned from Real-World Deployments of OCS 2007 R2</a:t>
            </a:r>
          </a:p>
          <a:p>
            <a:pPr>
              <a:buFont typeface="Arial" pitchFamily="34" charset="0"/>
              <a:buChar char="•"/>
              <a:defRPr/>
            </a:pPr>
            <a:r>
              <a:rPr lang="en-US" dirty="0" smtClean="0"/>
              <a:t>UNC07-IS: Troubleshooting Microsoft Office Communications Server 2007 R2</a:t>
            </a:r>
            <a:endParaRPr dirty="0" smtClean="0"/>
          </a:p>
        </p:txBody>
      </p:sp>
      <p:sp>
        <p:nvSpPr>
          <p:cNvPr id="19" name="Content Placeholder 18"/>
          <p:cNvSpPr>
            <a:spLocks noGrp="1"/>
          </p:cNvSpPr>
          <p:nvPr>
            <p:ph sz="quarter" idx="12"/>
          </p:nvPr>
        </p:nvSpPr>
        <p:spPr>
          <a:xfrm>
            <a:off x="381000" y="4271022"/>
            <a:ext cx="8385048" cy="1088389"/>
          </a:xfrm>
        </p:spPr>
        <p:txBody>
          <a:bodyPr/>
          <a:lstStyle/>
          <a:p>
            <a:r>
              <a:rPr dirty="0" smtClean="0"/>
              <a:t>Hands-on Labs</a:t>
            </a:r>
          </a:p>
          <a:p>
            <a:pPr>
              <a:buFont typeface="Arial" pitchFamily="34" charset="0"/>
              <a:buChar char="•"/>
            </a:pPr>
            <a:r>
              <a:rPr lang="en-US" dirty="0" smtClean="0"/>
              <a:t>UNC05-HOL: Deploying and Configuring OCS 2007 R2 Enterprise Edition</a:t>
            </a:r>
          </a:p>
          <a:p>
            <a:pPr>
              <a:buFont typeface="Arial" pitchFamily="34" charset="0"/>
              <a:buChar char="•"/>
            </a:pPr>
            <a:r>
              <a:rPr lang="en-US" dirty="0" smtClean="0"/>
              <a:t>UNC09-HOL: Installing and Configuring Communicator Web Access 2007 R2</a:t>
            </a:r>
            <a:endParaRPr dirty="0" smtClean="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5"/>
          <p:cNvGrpSpPr/>
          <p:nvPr/>
        </p:nvGrpSpPr>
        <p:grpSpPr>
          <a:xfrm>
            <a:off x="3846442" y="4675322"/>
            <a:ext cx="4734850" cy="304821"/>
            <a:chOff x="3846442" y="4675322"/>
            <a:chExt cx="4734850" cy="304821"/>
          </a:xfrm>
        </p:grpSpPr>
        <p:cxnSp>
          <p:nvCxnSpPr>
            <p:cNvPr id="225" name="Straight Connector 224"/>
            <p:cNvCxnSpPr/>
            <p:nvPr/>
          </p:nvCxnSpPr>
          <p:spPr bwMode="auto">
            <a:xfrm rot="16200000">
              <a:off x="377426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8" name="Straight Connector 227"/>
            <p:cNvCxnSpPr/>
            <p:nvPr/>
          </p:nvCxnSpPr>
          <p:spPr bwMode="auto">
            <a:xfrm rot="16200000">
              <a:off x="4704339"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9" name="Straight Connector 228"/>
            <p:cNvCxnSpPr/>
            <p:nvPr/>
          </p:nvCxnSpPr>
          <p:spPr bwMode="auto">
            <a:xfrm rot="16200000">
              <a:off x="563971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0" name="Straight Connector 229"/>
            <p:cNvCxnSpPr/>
            <p:nvPr/>
          </p:nvCxnSpPr>
          <p:spPr bwMode="auto">
            <a:xfrm rot="16200000">
              <a:off x="659606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1" name="Straight Connector 230"/>
            <p:cNvCxnSpPr/>
            <p:nvPr/>
          </p:nvCxnSpPr>
          <p:spPr bwMode="auto">
            <a:xfrm rot="16200000">
              <a:off x="753408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2" name="Straight Connector 231"/>
            <p:cNvCxnSpPr/>
            <p:nvPr/>
          </p:nvCxnSpPr>
          <p:spPr bwMode="auto">
            <a:xfrm rot="16200000">
              <a:off x="8485513"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5" name="Straight Connector 234"/>
            <p:cNvCxnSpPr/>
            <p:nvPr/>
          </p:nvCxnSpPr>
          <p:spPr bwMode="auto">
            <a:xfrm rot="16200000">
              <a:off x="5639712" y="4750733"/>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76" name="Straight Connector 175"/>
            <p:cNvCxnSpPr/>
            <p:nvPr/>
          </p:nvCxnSpPr>
          <p:spPr bwMode="auto">
            <a:xfrm rot="10800000" flipV="1">
              <a:off x="3846442" y="4829908"/>
              <a:ext cx="4734850" cy="1203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grpSp>
      <p:cxnSp>
        <p:nvCxnSpPr>
          <p:cNvPr id="184" name="Straight Connector 183"/>
          <p:cNvCxnSpPr/>
          <p:nvPr/>
        </p:nvCxnSpPr>
        <p:spPr bwMode="auto">
          <a:xfrm rot="10800000" flipV="1">
            <a:off x="1856614" y="5051880"/>
            <a:ext cx="328772" cy="260679"/>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90" name="Straight Connector 189"/>
          <p:cNvCxnSpPr/>
          <p:nvPr/>
        </p:nvCxnSpPr>
        <p:spPr bwMode="auto">
          <a:xfrm rot="10800000">
            <a:off x="1921080" y="5986925"/>
            <a:ext cx="255297" cy="253632"/>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91" name="Cloud 190"/>
          <p:cNvSpPr/>
          <p:nvPr/>
        </p:nvSpPr>
        <p:spPr bwMode="auto">
          <a:xfrm>
            <a:off x="384456" y="3132064"/>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Federated</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Company</a:t>
            </a:r>
            <a:endParaRPr lang="en-US" sz="1200" dirty="0">
              <a:solidFill>
                <a:schemeClr val="tx1"/>
              </a:solidFill>
              <a:effectLst>
                <a:outerShdw blurRad="38100" dist="38100" dir="2700000" algn="tl">
                  <a:srgbClr val="000000">
                    <a:alpha val="43137"/>
                  </a:srgbClr>
                </a:outerShdw>
              </a:effectLst>
            </a:endParaRPr>
          </a:p>
        </p:txBody>
      </p:sp>
      <p:sp>
        <p:nvSpPr>
          <p:cNvPr id="206" name="Rounded Rectangle 205"/>
          <p:cNvSpPr/>
          <p:nvPr/>
        </p:nvSpPr>
        <p:spPr bwMode="auto">
          <a:xfrm>
            <a:off x="7194631" y="4916022"/>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Exchange</a:t>
            </a:r>
            <a:endParaRPr lang="en-US" sz="1200" dirty="0">
              <a:solidFill>
                <a:srgbClr val="FFFFFF"/>
              </a:solidFill>
              <a:effectLst>
                <a:outerShdw blurRad="38100" dist="38100" dir="2700000" algn="tl">
                  <a:srgbClr val="000000">
                    <a:alpha val="43137"/>
                  </a:srgbClr>
                </a:outerShdw>
              </a:effectLst>
            </a:endParaRP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2007 SP1</a:t>
            </a:r>
            <a:endParaRPr lang="en-US" sz="1200" dirty="0">
              <a:solidFill>
                <a:srgbClr val="FFFFFF"/>
              </a:solidFill>
              <a:effectLst>
                <a:outerShdw blurRad="38100" dist="38100" dir="2700000" algn="tl">
                  <a:srgbClr val="000000">
                    <a:alpha val="43137"/>
                  </a:srgbClr>
                </a:outerShdw>
              </a:effectLst>
            </a:endParaRPr>
          </a:p>
        </p:txBody>
      </p:sp>
      <p:sp>
        <p:nvSpPr>
          <p:cNvPr id="208" name="TextBox 207"/>
          <p:cNvSpPr txBox="1"/>
          <p:nvPr/>
        </p:nvSpPr>
        <p:spPr bwMode="auto">
          <a:xfrm>
            <a:off x="7123617" y="6252530"/>
            <a:ext cx="973343" cy="353943"/>
          </a:xfrm>
          <a:prstGeom prst="rect">
            <a:avLst/>
          </a:prstGeom>
          <a:noFill/>
        </p:spPr>
        <p:txBody>
          <a:bodyPr wrap="none" bIns="0">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Email, Unified</a:t>
            </a:r>
          </a:p>
          <a:p>
            <a:pPr algn="ctr">
              <a:defRPr/>
            </a:pPr>
            <a:r>
              <a:rPr lang="en-US" sz="1000" dirty="0" smtClean="0">
                <a:effectLst>
                  <a:outerShdw blurRad="38100" dist="38100" dir="2700000" algn="tl">
                    <a:srgbClr val="000000">
                      <a:alpha val="43137"/>
                    </a:srgbClr>
                  </a:outerShdw>
                </a:effectLst>
                <a:latin typeface="Segoe" pitchFamily="34" charset="0"/>
              </a:rPr>
              <a:t>Messaging</a:t>
            </a:r>
            <a:endParaRPr lang="en-US" sz="1000" dirty="0">
              <a:effectLst>
                <a:outerShdw blurRad="38100" dist="38100" dir="2700000" algn="tl">
                  <a:srgbClr val="000000">
                    <a:alpha val="43137"/>
                  </a:srgbClr>
                </a:outerShdw>
              </a:effectLst>
              <a:latin typeface="Segoe" pitchFamily="34" charset="0"/>
            </a:endParaRPr>
          </a:p>
        </p:txBody>
      </p:sp>
      <p:sp>
        <p:nvSpPr>
          <p:cNvPr id="106498" name="Rectangle 2"/>
          <p:cNvSpPr>
            <a:spLocks noGrp="1" noChangeArrowheads="1"/>
          </p:cNvSpPr>
          <p:nvPr>
            <p:ph type="title" sz="quarter"/>
          </p:nvPr>
        </p:nvSpPr>
        <p:spPr>
          <a:xfrm>
            <a:off x="381000" y="228600"/>
            <a:ext cx="8458200" cy="609398"/>
          </a:xfrm>
        </p:spPr>
        <p:txBody>
          <a:bodyPr/>
          <a:lstStyle/>
          <a:p>
            <a:pPr eaLnBrk="1" hangingPunct="1">
              <a:defRPr/>
            </a:pPr>
            <a:r>
              <a:rPr lang="en-US" sz="4400" dirty="0"/>
              <a:t>OCS 2007 R2 Roles</a:t>
            </a:r>
          </a:p>
        </p:txBody>
      </p:sp>
      <p:cxnSp>
        <p:nvCxnSpPr>
          <p:cNvPr id="68" name="Straight Connector 67"/>
          <p:cNvCxnSpPr/>
          <p:nvPr/>
        </p:nvCxnSpPr>
        <p:spPr bwMode="auto">
          <a:xfrm rot="5400000">
            <a:off x="5620359" y="2696946"/>
            <a:ext cx="152407"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77" name="Rounded Rectangle 76"/>
          <p:cNvSpPr/>
          <p:nvPr/>
        </p:nvSpPr>
        <p:spPr bwMode="auto">
          <a:xfrm>
            <a:off x="7990475" y="2806574"/>
            <a:ext cx="990651" cy="1933720"/>
          </a:xfrm>
          <a:prstGeom prst="roundRect">
            <a:avLst/>
          </a:prstGeom>
          <a:gradFill>
            <a:gsLst>
              <a:gs pos="0">
                <a:srgbClr val="036560"/>
              </a:gs>
              <a:gs pos="50000">
                <a:srgbClr val="11A19E"/>
              </a:gs>
              <a:gs pos="70000">
                <a:srgbClr val="22B4B8"/>
              </a:gs>
              <a:gs pos="100000">
                <a:srgbClr val="3FD5DD"/>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27432"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Active</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Directory</a:t>
            </a:r>
          </a:p>
        </p:txBody>
      </p:sp>
      <p:sp>
        <p:nvSpPr>
          <p:cNvPr id="78" name="Rounded Rectangle 77"/>
          <p:cNvSpPr/>
          <p:nvPr/>
        </p:nvSpPr>
        <p:spPr bwMode="auto">
          <a:xfrm>
            <a:off x="3395653" y="898153"/>
            <a:ext cx="4453701" cy="1718298"/>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27432" rIns="91436" bIns="45718"/>
          <a:lstStyle/>
          <a:p>
            <a:pPr algn="ctr" defTabSz="914099">
              <a:lnSpc>
                <a:spcPct val="90000"/>
              </a:lnSpc>
              <a:defRPr/>
            </a:pPr>
            <a:r>
              <a:rPr lang="en-US" sz="1600" dirty="0">
                <a:solidFill>
                  <a:srgbClr val="FFFFFF"/>
                </a:solidFill>
                <a:effectLst>
                  <a:outerShdw blurRad="38100" dist="38100" dir="2700000" algn="tl">
                    <a:srgbClr val="000000">
                      <a:alpha val="43137"/>
                    </a:srgbClr>
                  </a:outerShdw>
                </a:effectLst>
              </a:rPr>
              <a:t>Information Worker (UC endpoints)</a:t>
            </a:r>
          </a:p>
        </p:txBody>
      </p:sp>
      <p:sp>
        <p:nvSpPr>
          <p:cNvPr id="79" name="Rounded Rectangle 78"/>
          <p:cNvSpPr/>
          <p:nvPr/>
        </p:nvSpPr>
        <p:spPr bwMode="auto">
          <a:xfrm>
            <a:off x="2270701" y="887240"/>
            <a:ext cx="990651" cy="3869317"/>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lstStyle/>
          <a:p>
            <a:pPr algn="ctr" defTabSz="914099">
              <a:lnSpc>
                <a:spcPct val="90000"/>
              </a:lnSpc>
              <a:defRPr/>
            </a:pPr>
            <a:endParaRPr lang="en-US" sz="1200" dirty="0">
              <a:solidFill>
                <a:schemeClr val="bg1"/>
              </a:solidFill>
            </a:endParaRPr>
          </a:p>
        </p:txBody>
      </p:sp>
      <p:sp>
        <p:nvSpPr>
          <p:cNvPr id="80" name="Rounded Rectangle 79"/>
          <p:cNvSpPr/>
          <p:nvPr/>
        </p:nvSpPr>
        <p:spPr bwMode="auto">
          <a:xfrm>
            <a:off x="2270701" y="4905943"/>
            <a:ext cx="990651" cy="1736448"/>
          </a:xfrm>
          <a:prstGeom prst="roundRect">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0" tIns="0" rIns="0" bIns="0"/>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83" name="Cloud 82"/>
          <p:cNvSpPr/>
          <p:nvPr/>
        </p:nvSpPr>
        <p:spPr bwMode="auto">
          <a:xfrm>
            <a:off x="365602" y="1246703"/>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Remote</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Users</a:t>
            </a:r>
            <a:endParaRPr lang="en-US" sz="1200" dirty="0">
              <a:solidFill>
                <a:schemeClr val="tx1"/>
              </a:solidFill>
              <a:effectLst>
                <a:outerShdw blurRad="38100" dist="38100" dir="2700000" algn="tl">
                  <a:srgbClr val="000000">
                    <a:alpha val="43137"/>
                  </a:srgbClr>
                </a:outerShdw>
              </a:effectLst>
            </a:endParaRPr>
          </a:p>
        </p:txBody>
      </p:sp>
      <p:sp>
        <p:nvSpPr>
          <p:cNvPr id="88" name="Rounded Rectangle 87"/>
          <p:cNvSpPr/>
          <p:nvPr/>
        </p:nvSpPr>
        <p:spPr bwMode="auto">
          <a:xfrm>
            <a:off x="3429526" y="2788469"/>
            <a:ext cx="4419828" cy="1948297"/>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45718"/>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92" name="Rounded Rectangle 91"/>
          <p:cNvSpPr/>
          <p:nvPr/>
        </p:nvSpPr>
        <p:spPr bwMode="auto">
          <a:xfrm>
            <a:off x="3425635" y="4909357"/>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0" tIns="0" rIns="0" bIns="0"/>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Mediation</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Server</a:t>
            </a:r>
          </a:p>
        </p:txBody>
      </p:sp>
      <p:cxnSp>
        <p:nvCxnSpPr>
          <p:cNvPr id="102" name="Straight Connector 101"/>
          <p:cNvCxnSpPr/>
          <p:nvPr/>
        </p:nvCxnSpPr>
        <p:spPr bwMode="auto">
          <a:xfrm rot="10800000">
            <a:off x="2120676" y="3643730"/>
            <a:ext cx="146056" cy="1587"/>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3" name="Straight Connector 102"/>
          <p:cNvCxnSpPr/>
          <p:nvPr/>
        </p:nvCxnSpPr>
        <p:spPr bwMode="auto">
          <a:xfrm rot="10800000" flipV="1">
            <a:off x="2123977" y="1741790"/>
            <a:ext cx="142755" cy="7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4" name="Straight Connector 103"/>
          <p:cNvCxnSpPr/>
          <p:nvPr/>
        </p:nvCxnSpPr>
        <p:spPr bwMode="auto">
          <a:xfrm rot="10800000">
            <a:off x="3261354" y="3624706"/>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114" name="TextBox 113"/>
          <p:cNvSpPr txBox="1"/>
          <p:nvPr/>
        </p:nvSpPr>
        <p:spPr bwMode="auto">
          <a:xfrm>
            <a:off x="3767778" y="3008579"/>
            <a:ext cx="914033" cy="276999"/>
          </a:xfrm>
          <a:prstGeom prst="rect">
            <a:avLst/>
          </a:prstGeom>
          <a:noFill/>
        </p:spPr>
        <p:txBody>
          <a:bodyPr wrap="none">
            <a:spAutoFit/>
          </a:bodyPr>
          <a:lstStyle/>
          <a:p>
            <a:pPr>
              <a:defRPr/>
            </a:pPr>
            <a:r>
              <a:rPr lang="en-US" sz="1200" b="1" dirty="0" smtClean="0">
                <a:effectLst>
                  <a:outerShdw blurRad="38100" dist="38100" dir="2700000" algn="tl">
                    <a:srgbClr val="000000">
                      <a:alpha val="43137"/>
                    </a:srgbClr>
                  </a:outerShdw>
                </a:effectLst>
                <a:latin typeface="Segoe" pitchFamily="2" charset="0"/>
              </a:rPr>
              <a:t>Front End</a:t>
            </a:r>
            <a:endParaRPr lang="en-US" sz="1200" b="1" dirty="0">
              <a:effectLst>
                <a:outerShdw blurRad="38100" dist="38100" dir="2700000" algn="tl">
                  <a:srgbClr val="000000">
                    <a:alpha val="43137"/>
                  </a:srgbClr>
                </a:outerShdw>
              </a:effectLst>
              <a:latin typeface="Segoe" pitchFamily="2" charset="0"/>
            </a:endParaRPr>
          </a:p>
        </p:txBody>
      </p:sp>
      <p:sp>
        <p:nvSpPr>
          <p:cNvPr id="115" name="TextBox 114"/>
          <p:cNvSpPr txBox="1"/>
          <p:nvPr/>
        </p:nvSpPr>
        <p:spPr bwMode="auto">
          <a:xfrm>
            <a:off x="5327892" y="3016968"/>
            <a:ext cx="885179" cy="276999"/>
          </a:xfrm>
          <a:prstGeom prst="rect">
            <a:avLst/>
          </a:prstGeom>
          <a:noFill/>
        </p:spPr>
        <p:txBody>
          <a:bodyPr wrap="none">
            <a:spAutoFit/>
          </a:bodyPr>
          <a:lstStyle/>
          <a:p>
            <a:pPr algn="ctr">
              <a:defRPr/>
            </a:pPr>
            <a:r>
              <a:rPr lang="en-US" sz="1200" b="1" dirty="0">
                <a:effectLst>
                  <a:outerShdw blurRad="38100" dist="38100" dir="2700000" algn="tl">
                    <a:srgbClr val="000000">
                      <a:alpha val="43137"/>
                    </a:srgbClr>
                  </a:outerShdw>
                </a:effectLst>
                <a:latin typeface="Segoe" pitchFamily="34" charset="0"/>
              </a:rPr>
              <a:t>Back </a:t>
            </a:r>
            <a:r>
              <a:rPr lang="en-US" sz="1200" b="1" dirty="0" smtClean="0">
                <a:effectLst>
                  <a:outerShdw blurRad="38100" dist="38100" dir="2700000" algn="tl">
                    <a:srgbClr val="000000">
                      <a:alpha val="43137"/>
                    </a:srgbClr>
                  </a:outerShdw>
                </a:effectLst>
                <a:latin typeface="Segoe" pitchFamily="34" charset="0"/>
              </a:rPr>
              <a:t>End</a:t>
            </a:r>
            <a:endParaRPr lang="en-US" sz="1200" b="1" dirty="0">
              <a:effectLst>
                <a:outerShdw blurRad="38100" dist="38100" dir="2700000" algn="tl">
                  <a:srgbClr val="000000">
                    <a:alpha val="43137"/>
                  </a:srgbClr>
                </a:outerShdw>
              </a:effectLst>
              <a:latin typeface="Segoe" pitchFamily="34" charset="0"/>
            </a:endParaRPr>
          </a:p>
        </p:txBody>
      </p:sp>
      <p:sp>
        <p:nvSpPr>
          <p:cNvPr id="116" name="TextBox 115"/>
          <p:cNvSpPr txBox="1"/>
          <p:nvPr/>
        </p:nvSpPr>
        <p:spPr bwMode="auto">
          <a:xfrm>
            <a:off x="5261071" y="4290213"/>
            <a:ext cx="101983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SQL </a:t>
            </a:r>
            <a:r>
              <a:rPr lang="en-US" sz="1000" dirty="0" smtClean="0">
                <a:effectLst>
                  <a:outerShdw blurRad="38100" dist="38100" dir="2700000" algn="tl">
                    <a:srgbClr val="000000">
                      <a:alpha val="43137"/>
                    </a:srgbClr>
                  </a:outerShdw>
                </a:effectLst>
                <a:latin typeface="Segoe" pitchFamily="34" charset="0"/>
              </a:rPr>
              <a:t>Database</a:t>
            </a:r>
            <a:endParaRPr lang="en-US" sz="1000" dirty="0">
              <a:effectLst>
                <a:outerShdw blurRad="38100" dist="38100" dir="2700000" algn="tl">
                  <a:srgbClr val="000000">
                    <a:alpha val="43137"/>
                  </a:srgbClr>
                </a:outerShdw>
              </a:effectLst>
              <a:latin typeface="Segoe" pitchFamily="34" charset="0"/>
            </a:endParaRPr>
          </a:p>
        </p:txBody>
      </p:sp>
      <p:sp>
        <p:nvSpPr>
          <p:cNvPr id="117" name="TextBox 116"/>
          <p:cNvSpPr txBox="1"/>
          <p:nvPr/>
        </p:nvSpPr>
        <p:spPr bwMode="auto">
          <a:xfrm>
            <a:off x="3503874" y="4272021"/>
            <a:ext cx="171072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Registrar</a:t>
            </a:r>
            <a:r>
              <a:rPr lang="en-US" sz="1000" dirty="0">
                <a:effectLst>
                  <a:outerShdw blurRad="38100" dist="38100" dir="2700000" algn="tl">
                    <a:srgbClr val="000000">
                      <a:alpha val="43137"/>
                    </a:srgbClr>
                  </a:outerShdw>
                </a:effectLst>
                <a:latin typeface="Segoe" pitchFamily="34" charset="0"/>
              </a:rPr>
              <a:t>, </a:t>
            </a:r>
            <a:r>
              <a:rPr lang="en-US" sz="1000" dirty="0" smtClean="0">
                <a:effectLst>
                  <a:outerShdw blurRad="38100" dist="38100" dir="2700000" algn="tl">
                    <a:srgbClr val="000000">
                      <a:alpha val="43137"/>
                    </a:srgbClr>
                  </a:outerShdw>
                </a:effectLst>
                <a:latin typeface="Segoe" pitchFamily="34" charset="0"/>
              </a:rPr>
              <a:t>Proxy, Presence</a:t>
            </a:r>
            <a:endParaRPr lang="en-US" sz="1000" dirty="0">
              <a:effectLst>
                <a:outerShdw blurRad="38100" dist="38100" dir="2700000" algn="tl">
                  <a:srgbClr val="000000">
                    <a:alpha val="43137"/>
                  </a:srgbClr>
                </a:outerShdw>
              </a:effectLst>
              <a:latin typeface="Segoe" pitchFamily="34" charset="0"/>
            </a:endParaRPr>
          </a:p>
          <a:p>
            <a:pPr algn="ctr">
              <a:defRPr/>
            </a:pPr>
            <a:r>
              <a:rPr lang="en-US" sz="1000" dirty="0" smtClean="0">
                <a:effectLst>
                  <a:outerShdw blurRad="38100" dist="38100" dir="2700000" algn="tl">
                    <a:srgbClr val="000000">
                      <a:alpha val="43137"/>
                    </a:srgbClr>
                  </a:outerShdw>
                </a:effectLst>
                <a:latin typeface="Segoe" pitchFamily="34" charset="0"/>
              </a:rPr>
              <a:t>Response Group</a:t>
            </a:r>
            <a:endParaRPr lang="en-US" sz="1000" dirty="0">
              <a:effectLst>
                <a:outerShdw blurRad="38100" dist="38100" dir="2700000" algn="tl">
                  <a:srgbClr val="000000">
                    <a:alpha val="43137"/>
                  </a:srgbClr>
                </a:outerShdw>
              </a:effectLst>
              <a:latin typeface="Segoe" pitchFamily="34" charset="0"/>
            </a:endParaRPr>
          </a:p>
        </p:txBody>
      </p:sp>
      <p:sp>
        <p:nvSpPr>
          <p:cNvPr id="120" name="Rounded Rectangle 119"/>
          <p:cNvSpPr/>
          <p:nvPr/>
        </p:nvSpPr>
        <p:spPr bwMode="auto">
          <a:xfrm>
            <a:off x="7990475" y="898135"/>
            <a:ext cx="990651" cy="1691156"/>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wrap="none" lIns="91436" tIns="18288"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Management</a:t>
            </a:r>
          </a:p>
        </p:txBody>
      </p:sp>
      <p:sp>
        <p:nvSpPr>
          <p:cNvPr id="126" name="Rounded Rectangle 125"/>
          <p:cNvSpPr/>
          <p:nvPr/>
        </p:nvSpPr>
        <p:spPr bwMode="auto">
          <a:xfrm>
            <a:off x="4367884" y="4919954"/>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A/V</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p:txBody>
      </p:sp>
      <p:sp>
        <p:nvSpPr>
          <p:cNvPr id="128" name="TextBox 127"/>
          <p:cNvSpPr txBox="1"/>
          <p:nvPr/>
        </p:nvSpPr>
        <p:spPr bwMode="auto">
          <a:xfrm>
            <a:off x="4326733" y="6306391"/>
            <a:ext cx="90762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Audio, </a:t>
            </a:r>
            <a:r>
              <a:rPr lang="en-US" sz="1000" dirty="0" smtClean="0">
                <a:effectLst>
                  <a:outerShdw blurRad="38100" dist="38100" dir="2700000" algn="tl">
                    <a:srgbClr val="000000">
                      <a:alpha val="43137"/>
                    </a:srgbClr>
                  </a:outerShdw>
                </a:effectLst>
                <a:latin typeface="Segoe" pitchFamily="34" charset="0"/>
              </a:rPr>
              <a:t>Video</a:t>
            </a:r>
            <a:endParaRPr lang="en-US" sz="1000" dirty="0">
              <a:effectLst>
                <a:outerShdw blurRad="38100" dist="38100" dir="2700000" algn="tl">
                  <a:srgbClr val="000000">
                    <a:alpha val="43137"/>
                  </a:srgbClr>
                </a:outerShdw>
              </a:effectLst>
              <a:latin typeface="Segoe" pitchFamily="34" charset="0"/>
            </a:endParaRPr>
          </a:p>
        </p:txBody>
      </p:sp>
      <p:sp>
        <p:nvSpPr>
          <p:cNvPr id="155" name="TextBox 329"/>
          <p:cNvSpPr txBox="1">
            <a:spLocks noChangeArrowheads="1"/>
          </p:cNvSpPr>
          <p:nvPr/>
        </p:nvSpPr>
        <p:spPr bwMode="auto">
          <a:xfrm>
            <a:off x="2410542" y="4500650"/>
            <a:ext cx="721672"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A/V Edge</a:t>
            </a:r>
            <a:endParaRPr lang="en-US" sz="1000" dirty="0">
              <a:effectLst>
                <a:outerShdw blurRad="38100" dist="38100" dir="2700000" algn="tl">
                  <a:srgbClr val="000000">
                    <a:alpha val="43137"/>
                  </a:srgbClr>
                </a:outerShdw>
              </a:effectLst>
              <a:latin typeface="Segoe" pitchFamily="2" charset="0"/>
            </a:endParaRPr>
          </a:p>
        </p:txBody>
      </p:sp>
      <p:sp>
        <p:nvSpPr>
          <p:cNvPr id="165" name="TextBox 339"/>
          <p:cNvSpPr txBox="1">
            <a:spLocks noChangeArrowheads="1"/>
          </p:cNvSpPr>
          <p:nvPr/>
        </p:nvSpPr>
        <p:spPr bwMode="auto">
          <a:xfrm>
            <a:off x="2342652" y="2613271"/>
            <a:ext cx="928459"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Access Edge</a:t>
            </a:r>
            <a:endParaRPr lang="en-US" sz="1000" dirty="0">
              <a:effectLst>
                <a:outerShdw blurRad="38100" dist="38100" dir="2700000" algn="tl">
                  <a:srgbClr val="000000">
                    <a:alpha val="43137"/>
                  </a:srgbClr>
                </a:outerShdw>
              </a:effectLst>
              <a:latin typeface="Segoe" pitchFamily="2" charset="0"/>
            </a:endParaRPr>
          </a:p>
        </p:txBody>
      </p:sp>
      <p:cxnSp>
        <p:nvCxnSpPr>
          <p:cNvPr id="171" name="Straight Connector 170"/>
          <p:cNvCxnSpPr/>
          <p:nvPr/>
        </p:nvCxnSpPr>
        <p:spPr bwMode="auto">
          <a:xfrm rot="10800000">
            <a:off x="2198456" y="6248672"/>
            <a:ext cx="561523" cy="1126"/>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74" name="TextBox 173"/>
          <p:cNvSpPr txBox="1"/>
          <p:nvPr/>
        </p:nvSpPr>
        <p:spPr bwMode="auto">
          <a:xfrm>
            <a:off x="3451965" y="6229446"/>
            <a:ext cx="79701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SIP/Media</a:t>
            </a:r>
          </a:p>
          <a:p>
            <a:pPr algn="ctr">
              <a:defRPr/>
            </a:pPr>
            <a:r>
              <a:rPr lang="en-US" sz="1000" dirty="0" smtClean="0">
                <a:effectLst>
                  <a:outerShdw blurRad="38100" dist="38100" dir="2700000" algn="tl">
                    <a:srgbClr val="000000">
                      <a:alpha val="43137"/>
                    </a:srgbClr>
                  </a:outerShdw>
                </a:effectLst>
                <a:latin typeface="Segoe" pitchFamily="34" charset="0"/>
              </a:rPr>
              <a:t>Translation</a:t>
            </a:r>
            <a:endParaRPr lang="en-US" sz="1000" dirty="0">
              <a:effectLst>
                <a:outerShdw blurRad="38100" dist="38100" dir="2700000" algn="tl">
                  <a:srgbClr val="000000">
                    <a:alpha val="43137"/>
                  </a:srgbClr>
                </a:outerShdw>
              </a:effectLst>
              <a:latin typeface="Segoe" pitchFamily="34" charset="0"/>
            </a:endParaRPr>
          </a:p>
        </p:txBody>
      </p:sp>
      <p:sp>
        <p:nvSpPr>
          <p:cNvPr id="194" name="Rounded Rectangle 193"/>
          <p:cNvSpPr/>
          <p:nvPr/>
        </p:nvSpPr>
        <p:spPr bwMode="auto">
          <a:xfrm>
            <a:off x="5310133" y="490696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Web Conf</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196" name="TextBox 195"/>
          <p:cNvSpPr txBox="1"/>
          <p:nvPr/>
        </p:nvSpPr>
        <p:spPr bwMode="auto">
          <a:xfrm>
            <a:off x="5234265" y="6229446"/>
            <a:ext cx="992579"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Slide/Meeting</a:t>
            </a:r>
          </a:p>
          <a:p>
            <a:pPr algn="ctr">
              <a:defRPr/>
            </a:pPr>
            <a:r>
              <a:rPr lang="en-US" sz="1000" dirty="0" smtClean="0">
                <a:effectLst>
                  <a:outerShdw blurRad="38100" dist="38100" dir="2700000" algn="tl">
                    <a:srgbClr val="000000">
                      <a:alpha val="43137"/>
                    </a:srgbClr>
                  </a:outerShdw>
                </a:effectLst>
                <a:latin typeface="Segoe" pitchFamily="34" charset="0"/>
              </a:rPr>
              <a:t>Content</a:t>
            </a:r>
            <a:endParaRPr lang="en-US" sz="1000" dirty="0">
              <a:effectLst>
                <a:outerShdw blurRad="38100" dist="38100" dir="2700000" algn="tl">
                  <a:srgbClr val="000000">
                    <a:alpha val="43137"/>
                  </a:srgbClr>
                </a:outerShdw>
              </a:effectLst>
              <a:latin typeface="Segoe" pitchFamily="34" charset="0"/>
            </a:endParaRPr>
          </a:p>
        </p:txBody>
      </p:sp>
      <p:sp>
        <p:nvSpPr>
          <p:cNvPr id="238" name="TextBox 339"/>
          <p:cNvSpPr txBox="1">
            <a:spLocks noChangeArrowheads="1"/>
          </p:cNvSpPr>
          <p:nvPr/>
        </p:nvSpPr>
        <p:spPr bwMode="auto">
          <a:xfrm>
            <a:off x="2362200" y="3537196"/>
            <a:ext cx="779381"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Web Edge</a:t>
            </a:r>
            <a:endParaRPr lang="en-US" sz="1000" dirty="0">
              <a:effectLst>
                <a:outerShdw blurRad="38100" dist="38100" dir="2700000" algn="tl">
                  <a:srgbClr val="000000">
                    <a:alpha val="43137"/>
                  </a:srgbClr>
                </a:outerShdw>
              </a:effectLst>
              <a:latin typeface="Segoe" pitchFamily="2" charset="0"/>
            </a:endParaRPr>
          </a:p>
        </p:txBody>
      </p:sp>
      <p:sp>
        <p:nvSpPr>
          <p:cNvPr id="150" name="Rounded Rectangle 149"/>
          <p:cNvSpPr/>
          <p:nvPr/>
        </p:nvSpPr>
        <p:spPr bwMode="auto">
          <a:xfrm>
            <a:off x="8136880" y="491594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CWA</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Server</a:t>
            </a:r>
            <a:endParaRPr lang="en-US" sz="1200" dirty="0">
              <a:solidFill>
                <a:srgbClr val="FFFFFF"/>
              </a:solidFill>
              <a:effectLst>
                <a:outerShdw blurRad="38100" dist="38100" dir="2700000" algn="tl">
                  <a:srgbClr val="000000">
                    <a:alpha val="43137"/>
                  </a:srgbClr>
                </a:outerShdw>
              </a:effectLst>
            </a:endParaRPr>
          </a:p>
        </p:txBody>
      </p:sp>
      <p:sp>
        <p:nvSpPr>
          <p:cNvPr id="152" name="TextBox 151"/>
          <p:cNvSpPr txBox="1"/>
          <p:nvPr/>
        </p:nvSpPr>
        <p:spPr bwMode="auto">
          <a:xfrm>
            <a:off x="8051802" y="6229446"/>
            <a:ext cx="1019831"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Web Access</a:t>
            </a:r>
            <a:endParaRPr lang="en-US" sz="1000" dirty="0">
              <a:effectLst>
                <a:outerShdw blurRad="38100" dist="38100" dir="2700000" algn="tl">
                  <a:srgbClr val="000000">
                    <a:alpha val="43137"/>
                  </a:srgbClr>
                </a:outerShdw>
              </a:effectLst>
              <a:latin typeface="Segoe" pitchFamily="34" charset="0"/>
            </a:endParaRPr>
          </a:p>
        </p:txBody>
      </p:sp>
      <p:sp>
        <p:nvSpPr>
          <p:cNvPr id="132" name="TextBox 339"/>
          <p:cNvSpPr txBox="1">
            <a:spLocks noChangeArrowheads="1"/>
          </p:cNvSpPr>
          <p:nvPr/>
        </p:nvSpPr>
        <p:spPr bwMode="auto">
          <a:xfrm>
            <a:off x="2241561" y="1616552"/>
            <a:ext cx="1023037"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Reverse Proxy</a:t>
            </a:r>
            <a:endParaRPr lang="en-US" sz="1000" dirty="0">
              <a:effectLst>
                <a:outerShdw blurRad="38100" dist="38100" dir="2700000" algn="tl">
                  <a:srgbClr val="000000">
                    <a:alpha val="43137"/>
                  </a:srgbClr>
                </a:outerShdw>
              </a:effectLst>
              <a:latin typeface="Segoe" pitchFamily="2" charset="0"/>
            </a:endParaRPr>
          </a:p>
        </p:txBody>
      </p:sp>
      <p:pic>
        <p:nvPicPr>
          <p:cNvPr id="3088" name="Picture 16" descr="C:\Documents and Settings\alanshen.UNIFYSQUARE\My Documents\UnifySquare\TechEd\UNC251 Images\computer_ad.png"/>
          <p:cNvPicPr>
            <a:picLocks noChangeAspect="1" noChangeArrowheads="1"/>
          </p:cNvPicPr>
          <p:nvPr/>
        </p:nvPicPr>
        <p:blipFill>
          <a:blip r:embed="rId3"/>
          <a:srcRect/>
          <a:stretch>
            <a:fillRect/>
          </a:stretch>
        </p:blipFill>
        <p:spPr bwMode="auto">
          <a:xfrm>
            <a:off x="8199257" y="3541727"/>
            <a:ext cx="573087" cy="938213"/>
          </a:xfrm>
          <a:prstGeom prst="rect">
            <a:avLst/>
          </a:prstGeom>
          <a:noFill/>
        </p:spPr>
      </p:pic>
      <p:pic>
        <p:nvPicPr>
          <p:cNvPr id="3091" name="Picture 19" descr="C:\Documents and Settings\alanshen.UNIFYSQUARE\My Documents\UnifySquare\TechEd\UNC251 Images\computer_exum.png"/>
          <p:cNvPicPr>
            <a:picLocks noChangeAspect="1" noChangeArrowheads="1"/>
          </p:cNvPicPr>
          <p:nvPr/>
        </p:nvPicPr>
        <p:blipFill>
          <a:blip r:embed="rId4"/>
          <a:srcRect/>
          <a:stretch>
            <a:fillRect/>
          </a:stretch>
        </p:blipFill>
        <p:spPr bwMode="auto">
          <a:xfrm>
            <a:off x="7345176" y="5439908"/>
            <a:ext cx="530225" cy="944562"/>
          </a:xfrm>
          <a:prstGeom prst="rect">
            <a:avLst/>
          </a:prstGeom>
          <a:noFill/>
        </p:spPr>
      </p:pic>
      <p:pic>
        <p:nvPicPr>
          <p:cNvPr id="3096" name="Picture 24" descr="C:\Documents and Settings\alanshen.UNIFYSQUARE\My Documents\UnifySquare\TechEd\UNC251 Images\computer_cwa.png"/>
          <p:cNvPicPr>
            <a:picLocks noChangeAspect="1" noChangeArrowheads="1"/>
          </p:cNvPicPr>
          <p:nvPr/>
        </p:nvPicPr>
        <p:blipFill>
          <a:blip r:embed="rId5"/>
          <a:srcRect/>
          <a:stretch>
            <a:fillRect/>
          </a:stretch>
        </p:blipFill>
        <p:spPr bwMode="auto">
          <a:xfrm>
            <a:off x="8296605" y="5439908"/>
            <a:ext cx="530225" cy="944562"/>
          </a:xfrm>
          <a:prstGeom prst="rect">
            <a:avLst/>
          </a:prstGeom>
          <a:noFill/>
        </p:spPr>
      </p:pic>
      <p:pic>
        <p:nvPicPr>
          <p:cNvPr id="309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916872" y="3276325"/>
            <a:ext cx="530225" cy="944563"/>
          </a:xfrm>
          <a:prstGeom prst="rect">
            <a:avLst/>
          </a:prstGeom>
          <a:noFill/>
        </p:spPr>
      </p:pic>
      <p:pic>
        <p:nvPicPr>
          <p:cNvPr id="3093" name="Picture 21" descr="C:\Documents and Settings\alanshen.UNIFYSQUARE\My Documents\UnifySquare\TechEd\UNC251 Images\computer_frontend.png"/>
          <p:cNvPicPr>
            <a:picLocks noChangeAspect="1" noChangeArrowheads="1"/>
          </p:cNvPicPr>
          <p:nvPr/>
        </p:nvPicPr>
        <p:blipFill>
          <a:blip r:embed="rId7"/>
          <a:srcRect/>
          <a:stretch>
            <a:fillRect/>
          </a:stretch>
        </p:blipFill>
        <p:spPr bwMode="auto">
          <a:xfrm>
            <a:off x="4032805" y="3520605"/>
            <a:ext cx="536575" cy="944562"/>
          </a:xfrm>
          <a:prstGeom prst="rect">
            <a:avLst/>
          </a:prstGeom>
          <a:noFill/>
        </p:spPr>
      </p:pic>
      <p:pic>
        <p:nvPicPr>
          <p:cNvPr id="12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37874" y="3276325"/>
            <a:ext cx="530225" cy="944563"/>
          </a:xfrm>
          <a:prstGeom prst="rect">
            <a:avLst/>
          </a:prstGeom>
          <a:noFill/>
        </p:spPr>
      </p:pic>
      <p:pic>
        <p:nvPicPr>
          <p:cNvPr id="3089" name="Picture 17" descr="C:\Documents and Settings\alanshen.UNIFYSQUARE\My Documents\UnifySquare\TechEd\UNC251 Images\computer_database.png"/>
          <p:cNvPicPr>
            <a:picLocks noChangeAspect="1" noChangeArrowheads="1"/>
          </p:cNvPicPr>
          <p:nvPr/>
        </p:nvPicPr>
        <p:blipFill>
          <a:blip r:embed="rId8"/>
          <a:srcRect/>
          <a:stretch>
            <a:fillRect/>
          </a:stretch>
        </p:blipFill>
        <p:spPr bwMode="auto">
          <a:xfrm>
            <a:off x="5538883" y="3520605"/>
            <a:ext cx="530225" cy="944562"/>
          </a:xfrm>
          <a:prstGeom prst="rect">
            <a:avLst/>
          </a:prstGeom>
          <a:noFill/>
        </p:spPr>
      </p:pic>
      <p:pic>
        <p:nvPicPr>
          <p:cNvPr id="13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1754486" y="3364256"/>
            <a:ext cx="376755" cy="671165"/>
          </a:xfrm>
          <a:prstGeom prst="rect">
            <a:avLst/>
          </a:prstGeom>
          <a:noFill/>
        </p:spPr>
      </p:pic>
      <p:pic>
        <p:nvPicPr>
          <p:cNvPr id="10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2969575"/>
            <a:ext cx="280945" cy="500486"/>
          </a:xfrm>
          <a:prstGeom prst="rect">
            <a:avLst/>
          </a:prstGeom>
          <a:noFill/>
        </p:spPr>
      </p:pic>
      <p:sp>
        <p:nvSpPr>
          <p:cNvPr id="106" name="TextBox 105"/>
          <p:cNvSpPr txBox="1"/>
          <p:nvPr/>
        </p:nvSpPr>
        <p:spPr bwMode="auto">
          <a:xfrm>
            <a:off x="6763921" y="3037353"/>
            <a:ext cx="1119217" cy="246221"/>
          </a:xfrm>
          <a:prstGeom prst="rect">
            <a:avLst/>
          </a:prstGeom>
          <a:noFill/>
        </p:spPr>
        <p:txBody>
          <a:bodyPr wrap="none">
            <a:spAutoFit/>
          </a:bodyPr>
          <a:lstStyle/>
          <a:p>
            <a:pPr algn="ctr">
              <a:defRPr/>
            </a:pPr>
            <a:r>
              <a:rPr lang="en-US" sz="1000" dirty="0" err="1" smtClean="0">
                <a:effectLst>
                  <a:outerShdw blurRad="38100" dist="38100" dir="2700000" algn="tl">
                    <a:srgbClr val="000000">
                      <a:alpha val="43137"/>
                    </a:srgbClr>
                  </a:outerShdw>
                </a:effectLst>
                <a:latin typeface="Segoe" pitchFamily="34" charset="0"/>
              </a:rPr>
              <a:t>ABS,DL,Content</a:t>
            </a:r>
            <a:endParaRPr lang="en-US" sz="1000" dirty="0">
              <a:effectLst>
                <a:outerShdw blurRad="38100" dist="38100" dir="2700000" algn="tl">
                  <a:srgbClr val="000000">
                    <a:alpha val="43137"/>
                  </a:srgbClr>
                </a:outerShdw>
              </a:effectLst>
              <a:latin typeface="Segoe" pitchFamily="34" charset="0"/>
            </a:endParaRPr>
          </a:p>
        </p:txBody>
      </p:sp>
      <p:pic>
        <p:nvPicPr>
          <p:cNvPr id="10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359874"/>
            <a:ext cx="280945" cy="500486"/>
          </a:xfrm>
          <a:prstGeom prst="rect">
            <a:avLst/>
          </a:prstGeom>
          <a:noFill/>
        </p:spPr>
      </p:pic>
      <p:sp>
        <p:nvSpPr>
          <p:cNvPr id="108" name="TextBox 107"/>
          <p:cNvSpPr txBox="1"/>
          <p:nvPr/>
        </p:nvSpPr>
        <p:spPr bwMode="auto">
          <a:xfrm>
            <a:off x="6763921" y="3436705"/>
            <a:ext cx="710452"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Archiving</a:t>
            </a:r>
            <a:endParaRPr lang="en-US" sz="1000" dirty="0">
              <a:effectLst>
                <a:outerShdw blurRad="38100" dist="38100" dir="2700000" algn="tl">
                  <a:srgbClr val="000000">
                    <a:alpha val="43137"/>
                  </a:srgbClr>
                </a:outerShdw>
              </a:effectLst>
              <a:latin typeface="Segoe" pitchFamily="34" charset="0"/>
            </a:endParaRPr>
          </a:p>
        </p:txBody>
      </p:sp>
      <p:pic>
        <p:nvPicPr>
          <p:cNvPr id="109"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768279"/>
            <a:ext cx="280945" cy="500486"/>
          </a:xfrm>
          <a:prstGeom prst="rect">
            <a:avLst/>
          </a:prstGeom>
          <a:noFill/>
        </p:spPr>
      </p:pic>
      <p:pic>
        <p:nvPicPr>
          <p:cNvPr id="110"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4166965"/>
            <a:ext cx="280945" cy="500486"/>
          </a:xfrm>
          <a:prstGeom prst="rect">
            <a:avLst/>
          </a:prstGeom>
          <a:noFill/>
        </p:spPr>
      </p:pic>
      <p:sp>
        <p:nvSpPr>
          <p:cNvPr id="111" name="TextBox 110"/>
          <p:cNvSpPr txBox="1"/>
          <p:nvPr/>
        </p:nvSpPr>
        <p:spPr bwMode="auto">
          <a:xfrm>
            <a:off x="6763921" y="3836057"/>
            <a:ext cx="780983"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Monitoring</a:t>
            </a:r>
            <a:endParaRPr lang="en-US" sz="1000" dirty="0">
              <a:effectLst>
                <a:outerShdw blurRad="38100" dist="38100" dir="2700000" algn="tl">
                  <a:srgbClr val="000000">
                    <a:alpha val="43137"/>
                  </a:srgbClr>
                </a:outerShdw>
              </a:effectLst>
              <a:latin typeface="Segoe" pitchFamily="34" charset="0"/>
            </a:endParaRPr>
          </a:p>
        </p:txBody>
      </p:sp>
      <p:sp>
        <p:nvSpPr>
          <p:cNvPr id="112" name="TextBox 111"/>
          <p:cNvSpPr txBox="1"/>
          <p:nvPr/>
        </p:nvSpPr>
        <p:spPr bwMode="auto">
          <a:xfrm>
            <a:off x="6763921" y="4235409"/>
            <a:ext cx="84350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Group Chat</a:t>
            </a:r>
            <a:endParaRPr lang="en-US" sz="1000" dirty="0">
              <a:effectLst>
                <a:outerShdw blurRad="38100" dist="38100" dir="2700000" algn="tl">
                  <a:srgbClr val="000000">
                    <a:alpha val="43137"/>
                  </a:srgbClr>
                </a:outerShdw>
              </a:effectLst>
              <a:latin typeface="Segoe" pitchFamily="34" charset="0"/>
            </a:endParaRPr>
          </a:p>
        </p:txBody>
      </p:sp>
      <p:grpSp>
        <p:nvGrpSpPr>
          <p:cNvPr id="3" name="Group 162"/>
          <p:cNvGrpSpPr/>
          <p:nvPr/>
        </p:nvGrpSpPr>
        <p:grpSpPr>
          <a:xfrm>
            <a:off x="3443222" y="1385599"/>
            <a:ext cx="1016624" cy="928935"/>
            <a:chOff x="3722631" y="1385599"/>
            <a:chExt cx="1016624" cy="928935"/>
          </a:xfrm>
        </p:grpSpPr>
        <p:sp>
          <p:nvSpPr>
            <p:cNvPr id="141" name="TextBox 140"/>
            <p:cNvSpPr txBox="1"/>
            <p:nvPr/>
          </p:nvSpPr>
          <p:spPr bwMode="auto">
            <a:xfrm>
              <a:off x="3722631" y="1914424"/>
              <a:ext cx="101662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Phone Edition</a:t>
              </a:r>
              <a:endParaRPr lang="en-US" sz="1000" dirty="0">
                <a:effectLst>
                  <a:outerShdw blurRad="38100" dist="38100" dir="2700000" algn="tl">
                    <a:srgbClr val="000000">
                      <a:alpha val="43137"/>
                    </a:srgbClr>
                  </a:outerShdw>
                </a:effectLst>
                <a:latin typeface="Segoe" pitchFamily="34" charset="0"/>
              </a:endParaRPr>
            </a:p>
          </p:txBody>
        </p:sp>
        <p:pic>
          <p:nvPicPr>
            <p:cNvPr id="11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3915480" y="1385599"/>
              <a:ext cx="630926" cy="516773"/>
            </a:xfrm>
            <a:prstGeom prst="rect">
              <a:avLst/>
            </a:prstGeom>
            <a:noFill/>
            <a:ln>
              <a:noFill/>
            </a:ln>
          </p:spPr>
        </p:pic>
      </p:grpSp>
      <p:grpSp>
        <p:nvGrpSpPr>
          <p:cNvPr id="4" name="Group 159"/>
          <p:cNvGrpSpPr/>
          <p:nvPr/>
        </p:nvGrpSpPr>
        <p:grpSpPr>
          <a:xfrm>
            <a:off x="1443087" y="1448262"/>
            <a:ext cx="621714" cy="621714"/>
            <a:chOff x="990600" y="1935161"/>
            <a:chExt cx="621714" cy="621714"/>
          </a:xfrm>
        </p:grpSpPr>
        <p:pic>
          <p:nvPicPr>
            <p:cNvPr id="1043" name="Picture 19" descr="C:\Users\alanshen\AppData\Local\Microsoft\Windows\Temporary Internet Files\Content.IE5\38WWTK5C\MCj04338690000[1].png"/>
            <p:cNvPicPr>
              <a:picLocks noChangeAspect="1" noChangeArrowheads="1"/>
            </p:cNvPicPr>
            <p:nvPr/>
          </p:nvPicPr>
          <p:blipFill>
            <a:blip r:embed="rId11"/>
            <a:srcRect/>
            <a:stretch>
              <a:fillRect/>
            </a:stretch>
          </p:blipFill>
          <p:spPr bwMode="auto">
            <a:xfrm>
              <a:off x="990600" y="1935161"/>
              <a:ext cx="621714" cy="621714"/>
            </a:xfrm>
            <a:prstGeom prst="rect">
              <a:avLst/>
            </a:prstGeom>
            <a:noFill/>
          </p:spPr>
        </p:pic>
        <p:pic>
          <p:nvPicPr>
            <p:cNvPr id="1038"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185505" y="2100023"/>
              <a:ext cx="242888" cy="250031"/>
            </a:xfrm>
            <a:prstGeom prst="rect">
              <a:avLst/>
            </a:prstGeom>
            <a:noFill/>
          </p:spPr>
        </p:pic>
      </p:grpSp>
      <p:grpSp>
        <p:nvGrpSpPr>
          <p:cNvPr id="5" name="Group 163"/>
          <p:cNvGrpSpPr/>
          <p:nvPr/>
        </p:nvGrpSpPr>
        <p:grpSpPr>
          <a:xfrm>
            <a:off x="4562655" y="1344351"/>
            <a:ext cx="1133644" cy="816294"/>
            <a:chOff x="4799484" y="1344351"/>
            <a:chExt cx="1133644" cy="816294"/>
          </a:xfrm>
        </p:grpSpPr>
        <p:sp>
          <p:nvSpPr>
            <p:cNvPr id="220" name="TextBox 219"/>
            <p:cNvSpPr txBox="1"/>
            <p:nvPr/>
          </p:nvSpPr>
          <p:spPr bwMode="auto">
            <a:xfrm>
              <a:off x="4799484" y="1914424"/>
              <a:ext cx="1133644"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Meeting Console</a:t>
              </a:r>
              <a:endParaRPr lang="en-US" sz="1000" dirty="0">
                <a:effectLst>
                  <a:outerShdw blurRad="38100" dist="38100" dir="2700000" algn="tl">
                    <a:srgbClr val="000000">
                      <a:alpha val="43137"/>
                    </a:srgbClr>
                  </a:outerShdw>
                </a:effectLst>
                <a:latin typeface="Segoe" pitchFamily="34" charset="0"/>
              </a:endParaRPr>
            </a:p>
          </p:txBody>
        </p:sp>
        <p:grpSp>
          <p:nvGrpSpPr>
            <p:cNvPr id="6" name="Group 161"/>
            <p:cNvGrpSpPr/>
            <p:nvPr/>
          </p:nvGrpSpPr>
          <p:grpSpPr>
            <a:xfrm>
              <a:off x="5041227" y="1344351"/>
              <a:ext cx="650159" cy="650159"/>
              <a:chOff x="194200" y="1372632"/>
              <a:chExt cx="650159" cy="650159"/>
            </a:xfrm>
          </p:grpSpPr>
          <p:grpSp>
            <p:nvGrpSpPr>
              <p:cNvPr id="7" name="Group 156"/>
              <p:cNvGrpSpPr>
                <a:grpSpLocks noChangeAspect="1"/>
              </p:cNvGrpSpPr>
              <p:nvPr/>
            </p:nvGrpSpPr>
            <p:grpSpPr>
              <a:xfrm>
                <a:off x="194200" y="1372632"/>
                <a:ext cx="650159" cy="650159"/>
                <a:chOff x="2532046" y="1759130"/>
                <a:chExt cx="3250794" cy="3250794"/>
              </a:xfrm>
            </p:grpSpPr>
            <p:pic>
              <p:nvPicPr>
                <p:cNvPr id="144"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47"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5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grpSp>
        <p:nvGrpSpPr>
          <p:cNvPr id="8" name="Group 168"/>
          <p:cNvGrpSpPr/>
          <p:nvPr/>
        </p:nvGrpSpPr>
        <p:grpSpPr>
          <a:xfrm>
            <a:off x="5799108" y="1344351"/>
            <a:ext cx="1019831" cy="816294"/>
            <a:chOff x="5939614" y="1344351"/>
            <a:chExt cx="1019831" cy="816294"/>
          </a:xfrm>
        </p:grpSpPr>
        <p:sp>
          <p:nvSpPr>
            <p:cNvPr id="221" name="TextBox 220"/>
            <p:cNvSpPr txBox="1"/>
            <p:nvPr/>
          </p:nvSpPr>
          <p:spPr bwMode="auto">
            <a:xfrm>
              <a:off x="5939614" y="1914424"/>
              <a:ext cx="101983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endParaRPr lang="en-US" sz="1000" dirty="0">
                <a:effectLst>
                  <a:outerShdw blurRad="38100" dist="38100" dir="2700000" algn="tl">
                    <a:srgbClr val="000000">
                      <a:alpha val="43137"/>
                    </a:srgbClr>
                  </a:outerShdw>
                </a:effectLst>
                <a:latin typeface="Segoe" pitchFamily="34" charset="0"/>
              </a:endParaRPr>
            </a:p>
          </p:txBody>
        </p:sp>
        <p:grpSp>
          <p:nvGrpSpPr>
            <p:cNvPr id="9" name="Group 160"/>
            <p:cNvGrpSpPr/>
            <p:nvPr/>
          </p:nvGrpSpPr>
          <p:grpSpPr>
            <a:xfrm>
              <a:off x="6124450" y="1344351"/>
              <a:ext cx="650159" cy="650159"/>
              <a:chOff x="1278281" y="1174669"/>
              <a:chExt cx="650159" cy="650159"/>
            </a:xfrm>
          </p:grpSpPr>
          <p:grpSp>
            <p:nvGrpSpPr>
              <p:cNvPr id="10" name="Group 157"/>
              <p:cNvGrpSpPr>
                <a:grpSpLocks noChangeAspect="1"/>
              </p:cNvGrpSpPr>
              <p:nvPr/>
            </p:nvGrpSpPr>
            <p:grpSpPr>
              <a:xfrm>
                <a:off x="1278281" y="1174669"/>
                <a:ext cx="650159" cy="650159"/>
                <a:chOff x="5718305" y="920144"/>
                <a:chExt cx="3250794" cy="3250794"/>
              </a:xfrm>
            </p:grpSpPr>
            <p:pic>
              <p:nvPicPr>
                <p:cNvPr id="148"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4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59"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grpSp>
        <p:nvGrpSpPr>
          <p:cNvPr id="11" name="Group 162"/>
          <p:cNvGrpSpPr/>
          <p:nvPr/>
        </p:nvGrpSpPr>
        <p:grpSpPr>
          <a:xfrm>
            <a:off x="292231" y="2026377"/>
            <a:ext cx="650159" cy="650159"/>
            <a:chOff x="194200" y="1372632"/>
            <a:chExt cx="650159" cy="650159"/>
          </a:xfrm>
        </p:grpSpPr>
        <p:grpSp>
          <p:nvGrpSpPr>
            <p:cNvPr id="12" name="Group 163"/>
            <p:cNvGrpSpPr>
              <a:grpSpLocks noChangeAspect="1"/>
            </p:cNvGrpSpPr>
            <p:nvPr/>
          </p:nvGrpSpPr>
          <p:grpSpPr>
            <a:xfrm>
              <a:off x="194200" y="1372632"/>
              <a:ext cx="650159" cy="650159"/>
              <a:chOff x="2532046" y="1759130"/>
              <a:chExt cx="3250794" cy="3250794"/>
            </a:xfrm>
          </p:grpSpPr>
          <p:pic>
            <p:nvPicPr>
              <p:cNvPr id="16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68"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6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3" name="Group 168"/>
          <p:cNvGrpSpPr/>
          <p:nvPr/>
        </p:nvGrpSpPr>
        <p:grpSpPr>
          <a:xfrm>
            <a:off x="1121789" y="2026377"/>
            <a:ext cx="650159" cy="650159"/>
            <a:chOff x="1278281" y="1174669"/>
            <a:chExt cx="650159" cy="650159"/>
          </a:xfrm>
        </p:grpSpPr>
        <p:grpSp>
          <p:nvGrpSpPr>
            <p:cNvPr id="14" name="Group 169"/>
            <p:cNvGrpSpPr>
              <a:grpSpLocks noChangeAspect="1"/>
            </p:cNvGrpSpPr>
            <p:nvPr/>
          </p:nvGrpSpPr>
          <p:grpSpPr>
            <a:xfrm>
              <a:off x="1278281" y="1174669"/>
              <a:ext cx="650159" cy="650159"/>
              <a:chOff x="5718305" y="920144"/>
              <a:chExt cx="3250794" cy="3250794"/>
            </a:xfrm>
          </p:grpSpPr>
          <p:pic>
            <p:nvPicPr>
              <p:cNvPr id="17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78"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75"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5" name="Group 178"/>
          <p:cNvGrpSpPr/>
          <p:nvPr/>
        </p:nvGrpSpPr>
        <p:grpSpPr>
          <a:xfrm>
            <a:off x="292231" y="3899006"/>
            <a:ext cx="650159" cy="650159"/>
            <a:chOff x="194200" y="1372632"/>
            <a:chExt cx="650159" cy="650159"/>
          </a:xfrm>
        </p:grpSpPr>
        <p:grpSp>
          <p:nvGrpSpPr>
            <p:cNvPr id="16" name="Group 179"/>
            <p:cNvGrpSpPr>
              <a:grpSpLocks noChangeAspect="1"/>
            </p:cNvGrpSpPr>
            <p:nvPr/>
          </p:nvGrpSpPr>
          <p:grpSpPr>
            <a:xfrm>
              <a:off x="194200" y="1372632"/>
              <a:ext cx="650159" cy="650159"/>
              <a:chOff x="2532046" y="1759130"/>
              <a:chExt cx="3250794" cy="3250794"/>
            </a:xfrm>
          </p:grpSpPr>
          <p:pic>
            <p:nvPicPr>
              <p:cNvPr id="182"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83"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81"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7" name="Group 183"/>
          <p:cNvGrpSpPr/>
          <p:nvPr/>
        </p:nvGrpSpPr>
        <p:grpSpPr>
          <a:xfrm>
            <a:off x="1121789" y="3899006"/>
            <a:ext cx="650159" cy="650159"/>
            <a:chOff x="1278281" y="1174669"/>
            <a:chExt cx="650159" cy="650159"/>
          </a:xfrm>
        </p:grpSpPr>
        <p:grpSp>
          <p:nvGrpSpPr>
            <p:cNvPr id="18" name="Group 184"/>
            <p:cNvGrpSpPr>
              <a:grpSpLocks noChangeAspect="1"/>
            </p:cNvGrpSpPr>
            <p:nvPr/>
          </p:nvGrpSpPr>
          <p:grpSpPr>
            <a:xfrm>
              <a:off x="1278281" y="1174669"/>
              <a:ext cx="650159" cy="650159"/>
              <a:chOff x="5718305" y="920144"/>
              <a:chExt cx="3250794" cy="3250794"/>
            </a:xfrm>
          </p:grpSpPr>
          <p:pic>
            <p:nvPicPr>
              <p:cNvPr id="18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8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86"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9" name="Group 203"/>
          <p:cNvGrpSpPr/>
          <p:nvPr/>
        </p:nvGrpSpPr>
        <p:grpSpPr>
          <a:xfrm>
            <a:off x="928556" y="1003758"/>
            <a:ext cx="650240" cy="650240"/>
            <a:chOff x="5189472" y="994331"/>
            <a:chExt cx="650240" cy="650240"/>
          </a:xfrm>
        </p:grpSpPr>
        <p:grpSp>
          <p:nvGrpSpPr>
            <p:cNvPr id="20" name="Group 202"/>
            <p:cNvGrpSpPr>
              <a:grpSpLocks noChangeAspect="1"/>
            </p:cNvGrpSpPr>
            <p:nvPr/>
          </p:nvGrpSpPr>
          <p:grpSpPr>
            <a:xfrm>
              <a:off x="5189472" y="994331"/>
              <a:ext cx="650240" cy="650240"/>
              <a:chOff x="5189472" y="994331"/>
              <a:chExt cx="3251200" cy="3251200"/>
            </a:xfrm>
          </p:grpSpPr>
          <p:pic>
            <p:nvPicPr>
              <p:cNvPr id="1045" name="Picture 21" descr="C:\Documents and Settings\alanshen.UNIFYSQUARE\My Documents\UnifySquare\TechEd\UNC251 Images\computer_dark_green_256.png"/>
              <p:cNvPicPr>
                <a:picLocks noChangeAspect="1" noChangeArrowheads="1"/>
              </p:cNvPicPr>
              <p:nvPr/>
            </p:nvPicPr>
            <p:blipFill>
              <a:blip r:embed="rId17"/>
              <a:srcRect/>
              <a:stretch>
                <a:fillRect/>
              </a:stretch>
            </p:blipFill>
            <p:spPr bwMode="auto">
              <a:xfrm>
                <a:off x="5189472" y="994331"/>
                <a:ext cx="3251200" cy="3251200"/>
              </a:xfrm>
              <a:prstGeom prst="rect">
                <a:avLst/>
              </a:prstGeom>
              <a:noFill/>
            </p:spPr>
          </p:pic>
          <p:pic>
            <p:nvPicPr>
              <p:cNvPr id="202" name="Picture 11" descr="C:\Documents and Settings\alanshen.UNIFYSQUARE\My Documents\UnifySquare\TechEd\UNC251 Images\cwa2.JPG"/>
              <p:cNvPicPr>
                <a:picLocks noChangeAspect="1" noChangeArrowheads="1"/>
              </p:cNvPicPr>
              <p:nvPr/>
            </p:nvPicPr>
            <p:blipFill>
              <a:blip r:embed="rId18"/>
              <a:srcRect/>
              <a:stretch>
                <a:fillRect/>
              </a:stretch>
            </p:blipFill>
            <p:spPr bwMode="auto">
              <a:xfrm>
                <a:off x="5378232" y="1515981"/>
                <a:ext cx="1229955" cy="1761295"/>
              </a:xfrm>
              <a:prstGeom prst="rect">
                <a:avLst/>
              </a:prstGeom>
              <a:noFill/>
            </p:spPr>
          </p:pic>
        </p:grpSp>
        <p:pic>
          <p:nvPicPr>
            <p:cNvPr id="1040" name="Picture 16" descr="C:\Documents and Settings\alanshen.UNIFYSQUARE\My Documents\UnifySquare\TechEd\UNC251 Images\logo_cwa.png"/>
            <p:cNvPicPr>
              <a:picLocks noChangeAspect="1" noChangeArrowheads="1"/>
            </p:cNvPicPr>
            <p:nvPr/>
          </p:nvPicPr>
          <p:blipFill>
            <a:blip r:embed="rId19"/>
            <a:srcRect/>
            <a:stretch>
              <a:fillRect/>
            </a:stretch>
          </p:blipFill>
          <p:spPr bwMode="auto">
            <a:xfrm>
              <a:off x="5467236" y="1103666"/>
              <a:ext cx="342900" cy="342900"/>
            </a:xfrm>
            <a:prstGeom prst="rect">
              <a:avLst/>
            </a:prstGeom>
            <a:noFill/>
          </p:spPr>
        </p:pic>
      </p:grpSp>
      <p:pic>
        <p:nvPicPr>
          <p:cNvPr id="12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95805" y="1448661"/>
            <a:ext cx="630926" cy="516773"/>
          </a:xfrm>
          <a:prstGeom prst="rect">
            <a:avLst/>
          </a:prstGeom>
          <a:noFill/>
          <a:ln>
            <a:noFill/>
          </a:ln>
        </p:spPr>
      </p:pic>
      <p:pic>
        <p:nvPicPr>
          <p:cNvPr id="133"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53763" y="3382564"/>
            <a:ext cx="630926" cy="516773"/>
          </a:xfrm>
          <a:prstGeom prst="rect">
            <a:avLst/>
          </a:prstGeom>
          <a:noFill/>
          <a:ln>
            <a:noFill/>
          </a:ln>
        </p:spPr>
      </p:pic>
      <p:sp>
        <p:nvSpPr>
          <p:cNvPr id="136" name="Rounded Rectangle 135"/>
          <p:cNvSpPr/>
          <p:nvPr/>
        </p:nvSpPr>
        <p:spPr bwMode="auto">
          <a:xfrm>
            <a:off x="6252382" y="4912963"/>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App Share</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endParaRPr lang="en-US" sz="1200" dirty="0">
              <a:solidFill>
                <a:srgbClr val="FFFFFF"/>
              </a:solidFill>
              <a:effectLst>
                <a:outerShdw blurRad="38100" dist="38100" dir="2700000" algn="tl">
                  <a:srgbClr val="000000">
                    <a:alpha val="43137"/>
                  </a:srgbClr>
                </a:outerShdw>
              </a:effectLst>
            </a:endParaRPr>
          </a:p>
        </p:txBody>
      </p:sp>
      <p:sp>
        <p:nvSpPr>
          <p:cNvPr id="137" name="TextBox 136"/>
          <p:cNvSpPr txBox="1"/>
          <p:nvPr/>
        </p:nvSpPr>
        <p:spPr bwMode="auto">
          <a:xfrm>
            <a:off x="6345463" y="6229446"/>
            <a:ext cx="652743"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Desktop</a:t>
            </a:r>
          </a:p>
          <a:p>
            <a:pPr algn="ctr">
              <a:defRPr/>
            </a:pPr>
            <a:r>
              <a:rPr lang="en-US" sz="1000" dirty="0" smtClean="0">
                <a:effectLst>
                  <a:outerShdw blurRad="38100" dist="38100" dir="2700000" algn="tl">
                    <a:srgbClr val="000000">
                      <a:alpha val="43137"/>
                    </a:srgbClr>
                  </a:outerShdw>
                </a:effectLst>
                <a:latin typeface="Segoe" pitchFamily="34" charset="0"/>
              </a:rPr>
              <a:t>Sharing</a:t>
            </a:r>
            <a:endParaRPr lang="en-US" sz="1000" dirty="0">
              <a:effectLst>
                <a:outerShdw blurRad="38100" dist="38100" dir="2700000" algn="tl">
                  <a:srgbClr val="000000">
                    <a:alpha val="43137"/>
                  </a:srgbClr>
                </a:outerShdw>
              </a:effectLst>
              <a:latin typeface="Segoe" pitchFamily="34" charset="0"/>
            </a:endParaRPr>
          </a:p>
        </p:txBody>
      </p:sp>
      <p:grpSp>
        <p:nvGrpSpPr>
          <p:cNvPr id="21" name="Group 244"/>
          <p:cNvGrpSpPr/>
          <p:nvPr/>
        </p:nvGrpSpPr>
        <p:grpSpPr>
          <a:xfrm>
            <a:off x="4515431" y="5435675"/>
            <a:ext cx="586856" cy="944563"/>
            <a:chOff x="4515431" y="5435675"/>
            <a:chExt cx="586856" cy="944563"/>
          </a:xfrm>
        </p:grpSpPr>
        <p:pic>
          <p:nvPicPr>
            <p:cNvPr id="14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4515431" y="5435675"/>
              <a:ext cx="530225" cy="944563"/>
            </a:xfrm>
            <a:prstGeom prst="rect">
              <a:avLst/>
            </a:prstGeom>
            <a:noFill/>
          </p:spPr>
        </p:pic>
        <p:pic>
          <p:nvPicPr>
            <p:cNvPr id="4099" name="Picture 3" descr="C:\Users\alanshen\AppData\Local\Microsoft\Windows\Temporary Internet Files\Content.IE5\VMHUQO7L\MCj03984750000[1].wmf"/>
            <p:cNvPicPr>
              <a:picLocks noChangeAspect="1" noChangeArrowheads="1"/>
            </p:cNvPicPr>
            <p:nvPr/>
          </p:nvPicPr>
          <p:blipFill>
            <a:blip r:embed="rId20"/>
            <a:srcRect/>
            <a:stretch>
              <a:fillRect/>
            </a:stretch>
          </p:blipFill>
          <p:spPr bwMode="auto">
            <a:xfrm>
              <a:off x="4865215" y="5949738"/>
              <a:ext cx="237072" cy="261552"/>
            </a:xfrm>
            <a:prstGeom prst="rect">
              <a:avLst/>
            </a:prstGeom>
            <a:noFill/>
          </p:spPr>
        </p:pic>
        <p:pic>
          <p:nvPicPr>
            <p:cNvPr id="4100" name="Picture 4" descr="C:\Users\alanshen\AppData\Local\Microsoft\Windows\Temporary Internet Files\Content.IE5\TF2ITYLP\MCj04247940000[1].wmf"/>
            <p:cNvPicPr>
              <a:picLocks noChangeAspect="1" noChangeArrowheads="1"/>
            </p:cNvPicPr>
            <p:nvPr/>
          </p:nvPicPr>
          <p:blipFill>
            <a:blip r:embed="rId21"/>
            <a:srcRect/>
            <a:stretch>
              <a:fillRect/>
            </a:stretch>
          </p:blipFill>
          <p:spPr bwMode="auto">
            <a:xfrm>
              <a:off x="4846250" y="5685405"/>
              <a:ext cx="242217" cy="256138"/>
            </a:xfrm>
            <a:prstGeom prst="rect">
              <a:avLst/>
            </a:prstGeom>
            <a:noFill/>
          </p:spPr>
        </p:pic>
      </p:grpSp>
      <p:grpSp>
        <p:nvGrpSpPr>
          <p:cNvPr id="22" name="Group 252"/>
          <p:cNvGrpSpPr/>
          <p:nvPr/>
        </p:nvGrpSpPr>
        <p:grpSpPr>
          <a:xfrm>
            <a:off x="6407156" y="5435675"/>
            <a:ext cx="530225" cy="944563"/>
            <a:chOff x="6407156" y="5435675"/>
            <a:chExt cx="530225" cy="944563"/>
          </a:xfrm>
        </p:grpSpPr>
        <p:pic>
          <p:nvPicPr>
            <p:cNvPr id="14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07156" y="5435675"/>
              <a:ext cx="530225" cy="944563"/>
            </a:xfrm>
            <a:prstGeom prst="rect">
              <a:avLst/>
            </a:prstGeom>
            <a:noFill/>
          </p:spPr>
        </p:pic>
        <p:pic>
          <p:nvPicPr>
            <p:cNvPr id="4102" name="Picture 6" descr="C:\Users\alanshen\AppData\Local\Microsoft\Windows\Temporary Internet Files\Content.IE5\B8KJ6GLI\MCj04316420000[1].png"/>
            <p:cNvPicPr>
              <a:picLocks noChangeAspect="1" noChangeArrowheads="1"/>
            </p:cNvPicPr>
            <p:nvPr/>
          </p:nvPicPr>
          <p:blipFill>
            <a:blip r:embed="rId22"/>
            <a:srcRect/>
            <a:stretch>
              <a:fillRect/>
            </a:stretch>
          </p:blipFill>
          <p:spPr bwMode="auto">
            <a:xfrm>
              <a:off x="6657235" y="5972696"/>
              <a:ext cx="268499" cy="268499"/>
            </a:xfrm>
            <a:prstGeom prst="rect">
              <a:avLst/>
            </a:prstGeom>
            <a:noFill/>
          </p:spPr>
        </p:pic>
      </p:grpSp>
      <p:grpSp>
        <p:nvGrpSpPr>
          <p:cNvPr id="23" name="Group 240"/>
          <p:cNvGrpSpPr/>
          <p:nvPr/>
        </p:nvGrpSpPr>
        <p:grpSpPr>
          <a:xfrm>
            <a:off x="5450810" y="5435675"/>
            <a:ext cx="530225" cy="944563"/>
            <a:chOff x="5450810" y="5435675"/>
            <a:chExt cx="530225" cy="944563"/>
          </a:xfrm>
        </p:grpSpPr>
        <p:pic>
          <p:nvPicPr>
            <p:cNvPr id="146"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50810" y="5435675"/>
              <a:ext cx="530225" cy="944563"/>
            </a:xfrm>
            <a:prstGeom prst="rect">
              <a:avLst/>
            </a:prstGeom>
            <a:noFill/>
          </p:spPr>
        </p:pic>
        <p:pic>
          <p:nvPicPr>
            <p:cNvPr id="4103" name="Picture 7" descr="C:\Users\alanshen\Documents\UnifySquare\TechEd\2008\UNC251 Images\lm_logo.png"/>
            <p:cNvPicPr>
              <a:picLocks noChangeAspect="1" noChangeArrowheads="1"/>
            </p:cNvPicPr>
            <p:nvPr/>
          </p:nvPicPr>
          <p:blipFill>
            <a:blip r:embed="rId15"/>
            <a:srcRect/>
            <a:stretch>
              <a:fillRect/>
            </a:stretch>
          </p:blipFill>
          <p:spPr bwMode="auto">
            <a:xfrm>
              <a:off x="5739991" y="5956652"/>
              <a:ext cx="205873" cy="212112"/>
            </a:xfrm>
            <a:prstGeom prst="rect">
              <a:avLst/>
            </a:prstGeom>
            <a:noFill/>
          </p:spPr>
        </p:pic>
      </p:grpSp>
      <p:sp>
        <p:nvSpPr>
          <p:cNvPr id="154" name="TextBox 153"/>
          <p:cNvSpPr txBox="1"/>
          <p:nvPr/>
        </p:nvSpPr>
        <p:spPr bwMode="auto">
          <a:xfrm>
            <a:off x="2484590" y="6381186"/>
            <a:ext cx="595036"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IP PBX</a:t>
            </a:r>
            <a:endParaRPr lang="en-US" sz="1000" dirty="0">
              <a:effectLst>
                <a:outerShdw blurRad="38100" dist="38100" dir="2700000" algn="tl">
                  <a:srgbClr val="000000">
                    <a:alpha val="43137"/>
                  </a:srgbClr>
                </a:outerShdw>
              </a:effectLst>
              <a:latin typeface="Segoe" pitchFamily="34" charset="0"/>
            </a:endParaRPr>
          </a:p>
        </p:txBody>
      </p:sp>
      <p:sp>
        <p:nvSpPr>
          <p:cNvPr id="157" name="TextBox 156"/>
          <p:cNvSpPr txBox="1"/>
          <p:nvPr/>
        </p:nvSpPr>
        <p:spPr bwMode="auto">
          <a:xfrm>
            <a:off x="2277735" y="5743844"/>
            <a:ext cx="463588"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TDM</a:t>
            </a:r>
          </a:p>
          <a:p>
            <a:pPr algn="ctr">
              <a:defRPr/>
            </a:pPr>
            <a:r>
              <a:rPr lang="en-US" sz="1000" dirty="0" smtClean="0">
                <a:effectLst>
                  <a:outerShdw blurRad="38100" dist="38100" dir="2700000" algn="tl">
                    <a:srgbClr val="000000">
                      <a:alpha val="43137"/>
                    </a:srgbClr>
                  </a:outerShdw>
                </a:effectLst>
                <a:latin typeface="Segoe" pitchFamily="34" charset="0"/>
              </a:rPr>
              <a:t>PBX</a:t>
            </a:r>
            <a:endParaRPr lang="en-US" sz="1000" dirty="0">
              <a:effectLst>
                <a:outerShdw blurRad="38100" dist="38100" dir="2700000" algn="tl">
                  <a:srgbClr val="000000">
                    <a:alpha val="43137"/>
                  </a:srgbClr>
                </a:outerShdw>
              </a:effectLst>
              <a:latin typeface="Segoe" pitchFamily="34" charset="0"/>
            </a:endParaRPr>
          </a:p>
        </p:txBody>
      </p:sp>
      <p:sp>
        <p:nvSpPr>
          <p:cNvPr id="158" name="TextBox 157"/>
          <p:cNvSpPr txBox="1"/>
          <p:nvPr/>
        </p:nvSpPr>
        <p:spPr bwMode="auto">
          <a:xfrm>
            <a:off x="2733611" y="5735455"/>
            <a:ext cx="52610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PSTN</a:t>
            </a:r>
          </a:p>
          <a:p>
            <a:pPr algn="ctr">
              <a:defRPr/>
            </a:pPr>
            <a:r>
              <a:rPr lang="en-US" sz="1000" dirty="0" smtClean="0">
                <a:effectLst>
                  <a:outerShdw blurRad="38100" dist="38100" dir="2700000" algn="tl">
                    <a:srgbClr val="000000">
                      <a:alpha val="43137"/>
                    </a:srgbClr>
                  </a:outerShdw>
                </a:effectLst>
                <a:latin typeface="Segoe" pitchFamily="34" charset="0"/>
              </a:rPr>
              <a:t>GW</a:t>
            </a:r>
            <a:endParaRPr lang="en-US" sz="1000" dirty="0">
              <a:effectLst>
                <a:outerShdw blurRad="38100" dist="38100" dir="2700000" algn="tl">
                  <a:srgbClr val="000000">
                    <a:alpha val="43137"/>
                  </a:srgbClr>
                </a:outerShdw>
              </a:effectLst>
              <a:latin typeface="Segoe" pitchFamily="34" charset="0"/>
            </a:endParaRPr>
          </a:p>
        </p:txBody>
      </p:sp>
      <p:sp>
        <p:nvSpPr>
          <p:cNvPr id="160" name="TextBox 159"/>
          <p:cNvSpPr txBox="1"/>
          <p:nvPr/>
        </p:nvSpPr>
        <p:spPr bwMode="auto">
          <a:xfrm>
            <a:off x="2392311" y="5055725"/>
            <a:ext cx="752129"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 Trunk</a:t>
            </a:r>
            <a:endParaRPr lang="en-US" sz="1000" dirty="0">
              <a:effectLst>
                <a:outerShdw blurRad="38100" dist="38100" dir="2700000" algn="tl">
                  <a:srgbClr val="000000">
                    <a:alpha val="43137"/>
                  </a:srgbClr>
                </a:outerShdw>
              </a:effectLst>
              <a:latin typeface="Segoe" pitchFamily="34" charset="0"/>
            </a:endParaRPr>
          </a:p>
        </p:txBody>
      </p:sp>
      <p:cxnSp>
        <p:nvCxnSpPr>
          <p:cNvPr id="161" name="Straight Connector 160"/>
          <p:cNvCxnSpPr/>
          <p:nvPr/>
        </p:nvCxnSpPr>
        <p:spPr bwMode="auto">
          <a:xfrm rot="10800000">
            <a:off x="7834961" y="3604375"/>
            <a:ext cx="168136" cy="28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80" name="Straight Connector 179"/>
          <p:cNvCxnSpPr/>
          <p:nvPr/>
        </p:nvCxnSpPr>
        <p:spPr bwMode="auto">
          <a:xfrm rot="10800000" flipV="1">
            <a:off x="1960505" y="5543080"/>
            <a:ext cx="964735" cy="1"/>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pic>
        <p:nvPicPr>
          <p:cNvPr id="4106" name="Picture 10"/>
          <p:cNvPicPr>
            <a:picLocks noChangeAspect="1" noChangeArrowheads="1"/>
          </p:cNvPicPr>
          <p:nvPr/>
        </p:nvPicPr>
        <p:blipFill>
          <a:blip r:embed="rId23"/>
          <a:srcRect/>
          <a:stretch>
            <a:fillRect/>
          </a:stretch>
        </p:blipFill>
        <p:spPr bwMode="auto">
          <a:xfrm>
            <a:off x="2315859" y="5322381"/>
            <a:ext cx="387340" cy="541524"/>
          </a:xfrm>
          <a:prstGeom prst="rect">
            <a:avLst/>
          </a:prstGeom>
          <a:noFill/>
          <a:ln w="9525">
            <a:noFill/>
            <a:miter lim="800000"/>
            <a:headEnd/>
            <a:tailEnd/>
          </a:ln>
          <a:effectLst/>
        </p:spPr>
      </p:pic>
      <p:cxnSp>
        <p:nvCxnSpPr>
          <p:cNvPr id="200" name="Straight Connector 199"/>
          <p:cNvCxnSpPr/>
          <p:nvPr/>
        </p:nvCxnSpPr>
        <p:spPr bwMode="auto">
          <a:xfrm rot="10800000">
            <a:off x="2785146" y="6249798"/>
            <a:ext cx="624077" cy="107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153" name="Picture 11"/>
          <p:cNvPicPr>
            <a:picLocks noChangeAspect="1" noChangeArrowheads="1"/>
          </p:cNvPicPr>
          <p:nvPr/>
        </p:nvPicPr>
        <p:blipFill>
          <a:blip r:embed="rId24"/>
          <a:srcRect/>
          <a:stretch>
            <a:fillRect/>
          </a:stretch>
        </p:blipFill>
        <p:spPr bwMode="auto">
          <a:xfrm>
            <a:off x="2541865" y="6086135"/>
            <a:ext cx="402671" cy="466460"/>
          </a:xfrm>
          <a:prstGeom prst="rect">
            <a:avLst/>
          </a:prstGeom>
          <a:noFill/>
          <a:ln w="9525">
            <a:noFill/>
            <a:miter lim="800000"/>
            <a:headEnd/>
            <a:tailEnd/>
          </a:ln>
          <a:effectLst/>
        </p:spPr>
      </p:pic>
      <p:cxnSp>
        <p:nvCxnSpPr>
          <p:cNvPr id="203" name="Straight Connector 202"/>
          <p:cNvCxnSpPr/>
          <p:nvPr/>
        </p:nvCxnSpPr>
        <p:spPr bwMode="auto">
          <a:xfrm rot="10800000">
            <a:off x="3017868" y="5545507"/>
            <a:ext cx="410176" cy="975"/>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04" name="Straight Connector 203"/>
          <p:cNvCxnSpPr/>
          <p:nvPr/>
        </p:nvCxnSpPr>
        <p:spPr bwMode="auto">
          <a:xfrm rot="10800000">
            <a:off x="2169528" y="5055276"/>
            <a:ext cx="1255127" cy="6956"/>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4107" name="Picture 11"/>
          <p:cNvPicPr>
            <a:picLocks noChangeAspect="1" noChangeArrowheads="1"/>
          </p:cNvPicPr>
          <p:nvPr/>
        </p:nvPicPr>
        <p:blipFill>
          <a:blip r:embed="rId24"/>
          <a:srcRect/>
          <a:stretch>
            <a:fillRect/>
          </a:stretch>
        </p:blipFill>
        <p:spPr bwMode="auto">
          <a:xfrm>
            <a:off x="2795329" y="5389628"/>
            <a:ext cx="402671" cy="466460"/>
          </a:xfrm>
          <a:prstGeom prst="rect">
            <a:avLst/>
          </a:prstGeom>
          <a:noFill/>
          <a:ln w="9525">
            <a:noFill/>
            <a:miter lim="800000"/>
            <a:headEnd/>
            <a:tailEnd/>
          </a:ln>
          <a:effectLst/>
        </p:spPr>
      </p:pic>
      <p:sp>
        <p:nvSpPr>
          <p:cNvPr id="82" name="Cloud 81"/>
          <p:cNvSpPr/>
          <p:nvPr/>
        </p:nvSpPr>
        <p:spPr bwMode="auto">
          <a:xfrm>
            <a:off x="365602" y="5239531"/>
            <a:ext cx="1752691" cy="1185290"/>
          </a:xfrm>
          <a:prstGeom prst="cloud">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PSTN and</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Mobile Phones</a:t>
            </a:r>
          </a:p>
        </p:txBody>
      </p:sp>
      <p:pic>
        <p:nvPicPr>
          <p:cNvPr id="2068" name="Picture 20"/>
          <p:cNvPicPr>
            <a:picLocks noChangeAspect="1" noChangeArrowheads="1"/>
          </p:cNvPicPr>
          <p:nvPr/>
        </p:nvPicPr>
        <p:blipFill>
          <a:blip r:embed="rId25"/>
          <a:srcRect/>
          <a:stretch>
            <a:fillRect/>
          </a:stretch>
        </p:blipFill>
        <p:spPr bwMode="auto">
          <a:xfrm>
            <a:off x="605974" y="4999137"/>
            <a:ext cx="600075" cy="800100"/>
          </a:xfrm>
          <a:prstGeom prst="rect">
            <a:avLst/>
          </a:prstGeom>
          <a:noFill/>
          <a:ln w="9525">
            <a:noFill/>
            <a:miter lim="800000"/>
            <a:headEnd/>
            <a:tailEnd/>
          </a:ln>
          <a:effectLst/>
        </p:spPr>
      </p:pic>
      <p:pic>
        <p:nvPicPr>
          <p:cNvPr id="2069" name="Picture 21"/>
          <p:cNvPicPr>
            <a:picLocks noChangeAspect="1" noChangeArrowheads="1"/>
          </p:cNvPicPr>
          <p:nvPr/>
        </p:nvPicPr>
        <p:blipFill>
          <a:blip r:embed="rId26"/>
          <a:srcRect/>
          <a:stretch>
            <a:fillRect/>
          </a:stretch>
        </p:blipFill>
        <p:spPr bwMode="auto">
          <a:xfrm>
            <a:off x="395506" y="5514870"/>
            <a:ext cx="1104900" cy="1390650"/>
          </a:xfrm>
          <a:prstGeom prst="rect">
            <a:avLst/>
          </a:prstGeom>
          <a:noFill/>
          <a:ln w="9525">
            <a:noFill/>
            <a:miter lim="800000"/>
            <a:headEnd/>
            <a:tailEnd/>
          </a:ln>
          <a:effectLst/>
        </p:spPr>
      </p:pic>
      <p:pic>
        <p:nvPicPr>
          <p:cNvPr id="23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579677" y="5435675"/>
            <a:ext cx="530225" cy="944563"/>
          </a:xfrm>
          <a:prstGeom prst="rect">
            <a:avLst/>
          </a:prstGeom>
          <a:noFill/>
        </p:spPr>
      </p:pic>
      <p:pic>
        <p:nvPicPr>
          <p:cNvPr id="4108" name="Picture 12" descr="C:\Users\alanshen\AppData\Local\Microsoft\Windows\Temporary Internet Files\Content.IE5\10UM39TR\MCj04398030000[1].png"/>
          <p:cNvPicPr>
            <a:picLocks noChangeAspect="1" noChangeArrowheads="1"/>
          </p:cNvPicPr>
          <p:nvPr/>
        </p:nvPicPr>
        <p:blipFill>
          <a:blip r:embed="rId27"/>
          <a:srcRect/>
          <a:stretch>
            <a:fillRect/>
          </a:stretch>
        </p:blipFill>
        <p:spPr bwMode="auto">
          <a:xfrm>
            <a:off x="3793065" y="5867400"/>
            <a:ext cx="338667" cy="338667"/>
          </a:xfrm>
          <a:prstGeom prst="rect">
            <a:avLst/>
          </a:prstGeom>
          <a:noFill/>
        </p:spPr>
      </p:pic>
      <p:grpSp>
        <p:nvGrpSpPr>
          <p:cNvPr id="24" name="Group 171"/>
          <p:cNvGrpSpPr/>
          <p:nvPr/>
        </p:nvGrpSpPr>
        <p:grpSpPr>
          <a:xfrm>
            <a:off x="8236034" y="1371599"/>
            <a:ext cx="499533" cy="1096823"/>
            <a:chOff x="8236034" y="1371599"/>
            <a:chExt cx="499533" cy="1096823"/>
          </a:xfrm>
        </p:grpSpPr>
        <p:sp>
          <p:nvSpPr>
            <p:cNvPr id="122" name="TextBox 121"/>
            <p:cNvSpPr txBox="1"/>
            <p:nvPr/>
          </p:nvSpPr>
          <p:spPr bwMode="auto">
            <a:xfrm>
              <a:off x="8236373" y="1914424"/>
              <a:ext cx="498855" cy="553998"/>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MOM</a:t>
              </a:r>
            </a:p>
            <a:p>
              <a:pPr algn="ctr">
                <a:defRPr/>
              </a:pPr>
              <a:r>
                <a:rPr lang="en-US" sz="1000" dirty="0" smtClean="0">
                  <a:effectLst>
                    <a:outerShdw blurRad="38100" dist="38100" dir="2700000" algn="tl">
                      <a:srgbClr val="000000">
                        <a:alpha val="43137"/>
                      </a:srgbClr>
                    </a:outerShdw>
                  </a:effectLst>
                  <a:latin typeface="Segoe" pitchFamily="34" charset="0"/>
                </a:rPr>
                <a:t>MMC</a:t>
              </a:r>
            </a:p>
            <a:p>
              <a:pPr algn="ctr">
                <a:defRPr/>
              </a:pPr>
              <a:r>
                <a:rPr lang="en-US" sz="1000" dirty="0" smtClean="0">
                  <a:effectLst>
                    <a:outerShdw blurRad="38100" dist="38100" dir="2700000" algn="tl">
                      <a:srgbClr val="000000">
                        <a:alpha val="43137"/>
                      </a:srgbClr>
                    </a:outerShdw>
                  </a:effectLst>
                  <a:latin typeface="Segoe" pitchFamily="34" charset="0"/>
                </a:rPr>
                <a:t>WMI</a:t>
              </a:r>
              <a:endParaRPr lang="en-US" sz="1000" dirty="0">
                <a:effectLst>
                  <a:outerShdw blurRad="38100" dist="38100" dir="2700000" algn="tl">
                    <a:srgbClr val="000000">
                      <a:alpha val="43137"/>
                    </a:srgbClr>
                  </a:outerShdw>
                </a:effectLst>
                <a:latin typeface="Segoe" pitchFamily="34" charset="0"/>
              </a:endParaRPr>
            </a:p>
          </p:txBody>
        </p:sp>
        <p:pic>
          <p:nvPicPr>
            <p:cNvPr id="237" name="Picture 236" descr="Management.png"/>
            <p:cNvPicPr>
              <a:picLocks noChangeAspect="1"/>
            </p:cNvPicPr>
            <p:nvPr/>
          </p:nvPicPr>
          <p:blipFill>
            <a:blip r:embed="rId28"/>
            <a:stretch>
              <a:fillRect/>
            </a:stretch>
          </p:blipFill>
          <p:spPr>
            <a:xfrm>
              <a:off x="8236034" y="1371599"/>
              <a:ext cx="499533" cy="499533"/>
            </a:xfrm>
            <a:prstGeom prst="rect">
              <a:avLst/>
            </a:prstGeom>
          </p:spPr>
        </p:pic>
      </p:grpSp>
      <p:grpSp>
        <p:nvGrpSpPr>
          <p:cNvPr id="25" name="Group 169"/>
          <p:cNvGrpSpPr/>
          <p:nvPr/>
        </p:nvGrpSpPr>
        <p:grpSpPr>
          <a:xfrm>
            <a:off x="6921748" y="1345672"/>
            <a:ext cx="728084" cy="968862"/>
            <a:chOff x="6964081" y="1345672"/>
            <a:chExt cx="728084" cy="968862"/>
          </a:xfrm>
        </p:grpSpPr>
        <p:grpSp>
          <p:nvGrpSpPr>
            <p:cNvPr id="26" name="Group 150"/>
            <p:cNvGrpSpPr/>
            <p:nvPr/>
          </p:nvGrpSpPr>
          <p:grpSpPr>
            <a:xfrm>
              <a:off x="7006390" y="1345672"/>
              <a:ext cx="643466" cy="643466"/>
              <a:chOff x="2159000" y="1430337"/>
              <a:chExt cx="3251200" cy="3251201"/>
            </a:xfrm>
          </p:grpSpPr>
          <p:pic>
            <p:nvPicPr>
              <p:cNvPr id="1028" name="Picture 4" descr="C:\Users\alanshen\Documents\UnifySquare\TechEd\2008\UNC251 Images\computer.png"/>
              <p:cNvPicPr>
                <a:picLocks noChangeAspect="1" noChangeArrowheads="1"/>
              </p:cNvPicPr>
              <p:nvPr/>
            </p:nvPicPr>
            <p:blipFill>
              <a:blip r:embed="rId13"/>
              <a:srcRect/>
              <a:stretch>
                <a:fillRect/>
              </a:stretch>
            </p:blipFill>
            <p:spPr bwMode="auto">
              <a:xfrm>
                <a:off x="2159000" y="1430337"/>
                <a:ext cx="3251200" cy="3251201"/>
              </a:xfrm>
              <a:prstGeom prst="rect">
                <a:avLst/>
              </a:prstGeom>
              <a:noFill/>
            </p:spPr>
          </p:pic>
          <p:pic>
            <p:nvPicPr>
              <p:cNvPr id="1026" name="Picture 2" descr="C:\Users\alanshen\Documents\UnifySquare\TechEd\2009\Images\AttendantConsole.png"/>
              <p:cNvPicPr>
                <a:picLocks noChangeAspect="1" noChangeArrowheads="1"/>
              </p:cNvPicPr>
              <p:nvPr/>
            </p:nvPicPr>
            <p:blipFill>
              <a:blip r:embed="rId29"/>
              <a:srcRect/>
              <a:stretch>
                <a:fillRect/>
              </a:stretch>
            </p:blipFill>
            <p:spPr bwMode="auto">
              <a:xfrm>
                <a:off x="2395008" y="1971146"/>
                <a:ext cx="2422525" cy="1735143"/>
              </a:xfrm>
              <a:prstGeom prst="rect">
                <a:avLst/>
              </a:prstGeom>
              <a:noFill/>
            </p:spPr>
          </p:pic>
          <p:pic>
            <p:nvPicPr>
              <p:cNvPr id="1027" name="Picture 3" descr="C:\Users\alanshen\Documents\UnifySquare\TechEd\2009\Images\AttendantIcon.png"/>
              <p:cNvPicPr>
                <a:picLocks noChangeAspect="1" noChangeArrowheads="1"/>
              </p:cNvPicPr>
              <p:nvPr/>
            </p:nvPicPr>
            <p:blipFill>
              <a:blip r:embed="rId30"/>
              <a:srcRect/>
              <a:stretch>
                <a:fillRect/>
              </a:stretch>
            </p:blipFill>
            <p:spPr bwMode="auto">
              <a:xfrm>
                <a:off x="3979862" y="1965325"/>
                <a:ext cx="1226608" cy="1226608"/>
              </a:xfrm>
              <a:prstGeom prst="rect">
                <a:avLst/>
              </a:prstGeom>
              <a:noFill/>
            </p:spPr>
          </p:pic>
        </p:grpSp>
        <p:sp>
          <p:nvSpPr>
            <p:cNvPr id="162" name="TextBox 161"/>
            <p:cNvSpPr txBox="1"/>
            <p:nvPr/>
          </p:nvSpPr>
          <p:spPr bwMode="auto">
            <a:xfrm>
              <a:off x="6964081" y="1914424"/>
              <a:ext cx="72808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Attendant</a:t>
              </a:r>
            </a:p>
            <a:p>
              <a:pPr algn="ctr">
                <a:defRPr/>
              </a:pPr>
              <a:r>
                <a:rPr lang="en-US" sz="1000" dirty="0" smtClean="0">
                  <a:effectLst>
                    <a:outerShdw blurRad="38100" dist="38100" dir="2700000" algn="tl">
                      <a:srgbClr val="000000">
                        <a:alpha val="43137"/>
                      </a:srgbClr>
                    </a:outerShdw>
                  </a:effectLst>
                  <a:latin typeface="Segoe" pitchFamily="34" charset="0"/>
                </a:rPr>
                <a:t>Console</a:t>
              </a:r>
              <a:endParaRPr lang="en-US" sz="1000" dirty="0">
                <a:effectLst>
                  <a:outerShdw blurRad="38100" dist="38100" dir="2700000" algn="tl">
                    <a:srgbClr val="000000">
                      <a:alpha val="43137"/>
                    </a:srgbClr>
                  </a:outerShdw>
                </a:effectLst>
                <a:latin typeface="Segoe" pitchFamily="34" charset="0"/>
              </a:endParaRPr>
            </a:p>
          </p:txBody>
        </p:sp>
      </p:grpSp>
      <p:pic>
        <p:nvPicPr>
          <p:cNvPr id="179"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96307" y="906816"/>
            <a:ext cx="530225" cy="944562"/>
          </a:xfrm>
          <a:prstGeom prst="rect">
            <a:avLst/>
          </a:prstGeom>
          <a:noFill/>
        </p:spPr>
      </p:pic>
      <p:pic>
        <p:nvPicPr>
          <p:cNvPr id="18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1914351"/>
            <a:ext cx="530225" cy="944562"/>
          </a:xfrm>
          <a:prstGeom prst="rect">
            <a:avLst/>
          </a:prstGeom>
          <a:noFill/>
        </p:spPr>
      </p:pic>
      <p:pic>
        <p:nvPicPr>
          <p:cNvPr id="188"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2820286"/>
            <a:ext cx="530225" cy="944562"/>
          </a:xfrm>
          <a:prstGeom prst="rect">
            <a:avLst/>
          </a:prstGeom>
          <a:noFill/>
        </p:spPr>
      </p:pic>
      <p:pic>
        <p:nvPicPr>
          <p:cNvPr id="192"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3777019"/>
            <a:ext cx="530225" cy="944562"/>
          </a:xfrm>
          <a:prstGeom prst="rect">
            <a:avLst/>
          </a:prstGeom>
          <a:noFill/>
        </p:spPr>
      </p:pic>
      <p:pic>
        <p:nvPicPr>
          <p:cNvPr id="173" name="Picture 2" descr="C:\Users\alanshen\AppData\Local\Microsoft\Windows\Temporary Internet Files\Content.IE5\8KLTL2JK\MCj04397980000[1].png"/>
          <p:cNvPicPr>
            <a:picLocks noChangeAspect="1" noChangeArrowheads="1"/>
          </p:cNvPicPr>
          <p:nvPr/>
        </p:nvPicPr>
        <p:blipFill>
          <a:blip r:embed="rId31"/>
          <a:srcRect/>
          <a:stretch>
            <a:fillRect/>
          </a:stretch>
        </p:blipFill>
        <p:spPr bwMode="auto">
          <a:xfrm>
            <a:off x="1219200" y="5033764"/>
            <a:ext cx="564932" cy="564932"/>
          </a:xfrm>
          <a:prstGeom prst="rect">
            <a:avLst/>
          </a:prstGeom>
          <a:noFill/>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5"/>
          <p:cNvGrpSpPr/>
          <p:nvPr/>
        </p:nvGrpSpPr>
        <p:grpSpPr>
          <a:xfrm>
            <a:off x="3846442" y="4675322"/>
            <a:ext cx="4734850" cy="304821"/>
            <a:chOff x="3846442" y="4675322"/>
            <a:chExt cx="4734850" cy="304821"/>
          </a:xfrm>
        </p:grpSpPr>
        <p:cxnSp>
          <p:nvCxnSpPr>
            <p:cNvPr id="225" name="Straight Connector 224"/>
            <p:cNvCxnSpPr/>
            <p:nvPr/>
          </p:nvCxnSpPr>
          <p:spPr bwMode="auto">
            <a:xfrm rot="16200000">
              <a:off x="377426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8" name="Straight Connector 227"/>
            <p:cNvCxnSpPr/>
            <p:nvPr/>
          </p:nvCxnSpPr>
          <p:spPr bwMode="auto">
            <a:xfrm rot="16200000">
              <a:off x="4704339"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9" name="Straight Connector 228"/>
            <p:cNvCxnSpPr/>
            <p:nvPr/>
          </p:nvCxnSpPr>
          <p:spPr bwMode="auto">
            <a:xfrm rot="16200000">
              <a:off x="563971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2" name="Straight Connector 231"/>
            <p:cNvCxnSpPr/>
            <p:nvPr/>
          </p:nvCxnSpPr>
          <p:spPr bwMode="auto">
            <a:xfrm rot="16200000">
              <a:off x="8485513"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5" name="Straight Connector 234"/>
            <p:cNvCxnSpPr/>
            <p:nvPr/>
          </p:nvCxnSpPr>
          <p:spPr bwMode="auto">
            <a:xfrm rot="16200000">
              <a:off x="5639712" y="4750733"/>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76" name="Straight Connector 175"/>
            <p:cNvCxnSpPr/>
            <p:nvPr/>
          </p:nvCxnSpPr>
          <p:spPr bwMode="auto">
            <a:xfrm rot="10800000" flipV="1">
              <a:off x="3846442" y="4829908"/>
              <a:ext cx="4734850" cy="1203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grpSp>
      <p:cxnSp>
        <p:nvCxnSpPr>
          <p:cNvPr id="184" name="Straight Connector 183"/>
          <p:cNvCxnSpPr/>
          <p:nvPr/>
        </p:nvCxnSpPr>
        <p:spPr bwMode="auto">
          <a:xfrm rot="10800000" flipV="1">
            <a:off x="1856614" y="5051880"/>
            <a:ext cx="328772" cy="260679"/>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90" name="Straight Connector 189"/>
          <p:cNvCxnSpPr/>
          <p:nvPr/>
        </p:nvCxnSpPr>
        <p:spPr bwMode="auto">
          <a:xfrm rot="10800000">
            <a:off x="1921080" y="5986925"/>
            <a:ext cx="255297" cy="253632"/>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06498" name="Rectangle 2"/>
          <p:cNvSpPr>
            <a:spLocks noGrp="1" noChangeArrowheads="1"/>
          </p:cNvSpPr>
          <p:nvPr>
            <p:ph type="title" sz="quarter"/>
          </p:nvPr>
        </p:nvSpPr>
        <p:spPr>
          <a:xfrm>
            <a:off x="381000" y="228600"/>
            <a:ext cx="8458200" cy="609398"/>
          </a:xfrm>
        </p:spPr>
        <p:txBody>
          <a:bodyPr/>
          <a:lstStyle/>
          <a:p>
            <a:pPr eaLnBrk="1" hangingPunct="1">
              <a:defRPr/>
            </a:pPr>
            <a:r>
              <a:rPr lang="en-US" sz="4400" dirty="0" smtClean="0"/>
              <a:t>OCS 2007 R2 Audio Conferencing Roles</a:t>
            </a:r>
          </a:p>
        </p:txBody>
      </p:sp>
      <p:cxnSp>
        <p:nvCxnSpPr>
          <p:cNvPr id="68" name="Straight Connector 67"/>
          <p:cNvCxnSpPr/>
          <p:nvPr/>
        </p:nvCxnSpPr>
        <p:spPr bwMode="auto">
          <a:xfrm rot="5400000">
            <a:off x="5620359" y="2696946"/>
            <a:ext cx="152407"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77" name="Rounded Rectangle 76"/>
          <p:cNvSpPr/>
          <p:nvPr/>
        </p:nvSpPr>
        <p:spPr bwMode="auto">
          <a:xfrm>
            <a:off x="7990475" y="2806574"/>
            <a:ext cx="990651" cy="1933720"/>
          </a:xfrm>
          <a:prstGeom prst="roundRect">
            <a:avLst/>
          </a:prstGeom>
          <a:gradFill>
            <a:gsLst>
              <a:gs pos="0">
                <a:srgbClr val="036560"/>
              </a:gs>
              <a:gs pos="50000">
                <a:srgbClr val="11A19E"/>
              </a:gs>
              <a:gs pos="70000">
                <a:srgbClr val="22B4B8"/>
              </a:gs>
              <a:gs pos="100000">
                <a:srgbClr val="3FD5DD"/>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27432"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Active</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Directory</a:t>
            </a:r>
          </a:p>
        </p:txBody>
      </p:sp>
      <p:sp>
        <p:nvSpPr>
          <p:cNvPr id="78" name="Rounded Rectangle 77"/>
          <p:cNvSpPr/>
          <p:nvPr/>
        </p:nvSpPr>
        <p:spPr bwMode="auto">
          <a:xfrm>
            <a:off x="3395653" y="898153"/>
            <a:ext cx="4453701" cy="1718298"/>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27432" rIns="91436" bIns="45718"/>
          <a:lstStyle/>
          <a:p>
            <a:pPr algn="ctr" defTabSz="914099">
              <a:lnSpc>
                <a:spcPct val="90000"/>
              </a:lnSpc>
              <a:defRPr/>
            </a:pPr>
            <a:r>
              <a:rPr lang="en-US" sz="1600" dirty="0" smtClean="0">
                <a:solidFill>
                  <a:srgbClr val="FFFFFF"/>
                </a:solidFill>
                <a:effectLst>
                  <a:outerShdw blurRad="38100" dist="38100" dir="2700000" algn="tl">
                    <a:srgbClr val="000000">
                      <a:alpha val="43137"/>
                    </a:srgbClr>
                  </a:outerShdw>
                </a:effectLst>
                <a:latin typeface="Segoe"/>
              </a:rPr>
              <a:t>UC endpoints</a:t>
            </a:r>
            <a:endParaRPr lang="en-US" sz="1600" dirty="0">
              <a:solidFill>
                <a:srgbClr val="FFFFFF"/>
              </a:solidFill>
              <a:effectLst>
                <a:outerShdw blurRad="38100" dist="38100" dir="2700000" algn="tl">
                  <a:srgbClr val="000000">
                    <a:alpha val="43137"/>
                  </a:srgbClr>
                </a:outerShdw>
              </a:effectLst>
              <a:latin typeface="Segoe"/>
            </a:endParaRPr>
          </a:p>
        </p:txBody>
      </p:sp>
      <p:sp>
        <p:nvSpPr>
          <p:cNvPr id="80" name="Rounded Rectangle 79"/>
          <p:cNvSpPr/>
          <p:nvPr/>
        </p:nvSpPr>
        <p:spPr bwMode="auto">
          <a:xfrm>
            <a:off x="2270701" y="4905943"/>
            <a:ext cx="990651" cy="1736448"/>
          </a:xfrm>
          <a:prstGeom prst="roundRect">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0" tIns="0" rIns="0" bIns="0"/>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latin typeface="Segoe"/>
            </a:endParaRPr>
          </a:p>
        </p:txBody>
      </p:sp>
      <p:sp>
        <p:nvSpPr>
          <p:cNvPr id="88" name="Rounded Rectangle 87"/>
          <p:cNvSpPr/>
          <p:nvPr/>
        </p:nvSpPr>
        <p:spPr bwMode="auto">
          <a:xfrm>
            <a:off x="3429526" y="2788469"/>
            <a:ext cx="4419828" cy="1948297"/>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45718"/>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latin typeface="Segoe"/>
            </a:endParaRPr>
          </a:p>
        </p:txBody>
      </p:sp>
      <p:sp>
        <p:nvSpPr>
          <p:cNvPr id="92" name="Rounded Rectangle 91"/>
          <p:cNvSpPr/>
          <p:nvPr/>
        </p:nvSpPr>
        <p:spPr bwMode="auto">
          <a:xfrm>
            <a:off x="3425635" y="4909357"/>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0" tIns="0" rIns="0" bIns="0"/>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Mediation</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Server</a:t>
            </a:r>
          </a:p>
        </p:txBody>
      </p:sp>
      <p:sp>
        <p:nvSpPr>
          <p:cNvPr id="114" name="TextBox 113"/>
          <p:cNvSpPr txBox="1"/>
          <p:nvPr/>
        </p:nvSpPr>
        <p:spPr bwMode="auto">
          <a:xfrm>
            <a:off x="4023500" y="2892344"/>
            <a:ext cx="1609736" cy="338554"/>
          </a:xfrm>
          <a:prstGeom prst="rect">
            <a:avLst/>
          </a:prstGeom>
          <a:noFill/>
        </p:spPr>
        <p:txBody>
          <a:bodyPr wrap="none">
            <a:spAutoFit/>
          </a:bodyPr>
          <a:lstStyle/>
          <a:p>
            <a:pPr>
              <a:defRPr/>
            </a:pPr>
            <a:r>
              <a:rPr lang="en-US" sz="1600" b="1" dirty="0" smtClean="0">
                <a:effectLst>
                  <a:outerShdw blurRad="38100" dist="38100" dir="2700000" algn="tl">
                    <a:srgbClr val="000000">
                      <a:alpha val="43137"/>
                    </a:srgbClr>
                  </a:outerShdw>
                </a:effectLst>
                <a:latin typeface="Segoe"/>
              </a:rPr>
              <a:t>Front End (FE)</a:t>
            </a:r>
            <a:endParaRPr lang="en-US" sz="1600" b="1" dirty="0">
              <a:effectLst>
                <a:outerShdw blurRad="38100" dist="38100" dir="2700000" algn="tl">
                  <a:srgbClr val="000000">
                    <a:alpha val="43137"/>
                  </a:srgbClr>
                </a:outerShdw>
              </a:effectLst>
              <a:latin typeface="Segoe"/>
            </a:endParaRPr>
          </a:p>
        </p:txBody>
      </p:sp>
      <p:sp>
        <p:nvSpPr>
          <p:cNvPr id="115" name="TextBox 114"/>
          <p:cNvSpPr txBox="1"/>
          <p:nvPr/>
        </p:nvSpPr>
        <p:spPr bwMode="auto">
          <a:xfrm>
            <a:off x="6262950" y="2900733"/>
            <a:ext cx="1596912" cy="338554"/>
          </a:xfrm>
          <a:prstGeom prst="rect">
            <a:avLst/>
          </a:prstGeom>
          <a:noFill/>
        </p:spPr>
        <p:txBody>
          <a:bodyPr wrap="none">
            <a:spAutoFit/>
          </a:bodyPr>
          <a:lstStyle/>
          <a:p>
            <a:pPr algn="ctr">
              <a:defRPr/>
            </a:pPr>
            <a:r>
              <a:rPr lang="en-US" sz="1600" b="1" dirty="0">
                <a:effectLst>
                  <a:outerShdw blurRad="38100" dist="38100" dir="2700000" algn="tl">
                    <a:srgbClr val="000000">
                      <a:alpha val="43137"/>
                    </a:srgbClr>
                  </a:outerShdw>
                </a:effectLst>
                <a:latin typeface="Segoe"/>
              </a:rPr>
              <a:t>Back </a:t>
            </a:r>
            <a:r>
              <a:rPr lang="en-US" sz="1600" b="1" dirty="0" smtClean="0">
                <a:effectLst>
                  <a:outerShdw blurRad="38100" dist="38100" dir="2700000" algn="tl">
                    <a:srgbClr val="000000">
                      <a:alpha val="43137"/>
                    </a:srgbClr>
                  </a:outerShdw>
                </a:effectLst>
                <a:latin typeface="Segoe"/>
              </a:rPr>
              <a:t>End (BE)</a:t>
            </a:r>
            <a:endParaRPr lang="en-US" sz="1600" b="1" dirty="0">
              <a:effectLst>
                <a:outerShdw blurRad="38100" dist="38100" dir="2700000" algn="tl">
                  <a:srgbClr val="000000">
                    <a:alpha val="43137"/>
                  </a:srgbClr>
                </a:outerShdw>
              </a:effectLst>
              <a:latin typeface="Segoe"/>
            </a:endParaRPr>
          </a:p>
        </p:txBody>
      </p:sp>
      <p:sp>
        <p:nvSpPr>
          <p:cNvPr id="116" name="TextBox 115"/>
          <p:cNvSpPr txBox="1"/>
          <p:nvPr/>
        </p:nvSpPr>
        <p:spPr bwMode="auto">
          <a:xfrm>
            <a:off x="6687676" y="4290213"/>
            <a:ext cx="101983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a:rPr>
              <a:t>SQL </a:t>
            </a:r>
            <a:r>
              <a:rPr lang="en-US" sz="1000" dirty="0" smtClean="0">
                <a:effectLst>
                  <a:outerShdw blurRad="38100" dist="38100" dir="2700000" algn="tl">
                    <a:srgbClr val="000000">
                      <a:alpha val="43137"/>
                    </a:srgbClr>
                  </a:outerShdw>
                </a:effectLst>
                <a:latin typeface="Segoe"/>
              </a:rPr>
              <a:t>Database</a:t>
            </a:r>
            <a:endParaRPr lang="en-US" sz="1000" dirty="0">
              <a:effectLst>
                <a:outerShdw blurRad="38100" dist="38100" dir="2700000" algn="tl">
                  <a:srgbClr val="000000">
                    <a:alpha val="43137"/>
                  </a:srgbClr>
                </a:outerShdw>
              </a:effectLst>
              <a:latin typeface="Segoe"/>
            </a:endParaRPr>
          </a:p>
        </p:txBody>
      </p:sp>
      <p:sp>
        <p:nvSpPr>
          <p:cNvPr id="126" name="Rounded Rectangle 125"/>
          <p:cNvSpPr/>
          <p:nvPr/>
        </p:nvSpPr>
        <p:spPr bwMode="auto">
          <a:xfrm>
            <a:off x="4367884" y="4919954"/>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A/V</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MCU</a:t>
            </a:r>
          </a:p>
        </p:txBody>
      </p:sp>
      <p:sp>
        <p:nvSpPr>
          <p:cNvPr id="128" name="TextBox 127"/>
          <p:cNvSpPr txBox="1"/>
          <p:nvPr/>
        </p:nvSpPr>
        <p:spPr bwMode="auto">
          <a:xfrm>
            <a:off x="4326733" y="6306391"/>
            <a:ext cx="906018"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a:rPr>
              <a:t>Audio, </a:t>
            </a:r>
            <a:r>
              <a:rPr lang="en-US" sz="1000" dirty="0" smtClean="0">
                <a:effectLst>
                  <a:outerShdw blurRad="38100" dist="38100" dir="2700000" algn="tl">
                    <a:srgbClr val="000000">
                      <a:alpha val="43137"/>
                    </a:srgbClr>
                  </a:outerShdw>
                </a:effectLst>
                <a:latin typeface="Segoe"/>
              </a:rPr>
              <a:t>Video</a:t>
            </a:r>
            <a:endParaRPr lang="en-US" sz="1000" dirty="0">
              <a:effectLst>
                <a:outerShdw blurRad="38100" dist="38100" dir="2700000" algn="tl">
                  <a:srgbClr val="000000">
                    <a:alpha val="43137"/>
                  </a:srgbClr>
                </a:outerShdw>
              </a:effectLst>
              <a:latin typeface="Segoe"/>
            </a:endParaRPr>
          </a:p>
        </p:txBody>
      </p:sp>
      <p:cxnSp>
        <p:nvCxnSpPr>
          <p:cNvPr id="171" name="Straight Connector 170"/>
          <p:cNvCxnSpPr/>
          <p:nvPr/>
        </p:nvCxnSpPr>
        <p:spPr bwMode="auto">
          <a:xfrm rot="10800000">
            <a:off x="2198456" y="6248672"/>
            <a:ext cx="561523" cy="1126"/>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74" name="TextBox 173"/>
          <p:cNvSpPr txBox="1"/>
          <p:nvPr/>
        </p:nvSpPr>
        <p:spPr bwMode="auto">
          <a:xfrm>
            <a:off x="3451965" y="6229446"/>
            <a:ext cx="816249"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SIP/Media</a:t>
            </a:r>
          </a:p>
          <a:p>
            <a:pPr algn="ctr">
              <a:defRPr/>
            </a:pPr>
            <a:r>
              <a:rPr lang="en-US" sz="1000" dirty="0" smtClean="0">
                <a:effectLst>
                  <a:outerShdw blurRad="38100" dist="38100" dir="2700000" algn="tl">
                    <a:srgbClr val="000000">
                      <a:alpha val="43137"/>
                    </a:srgbClr>
                  </a:outerShdw>
                </a:effectLst>
                <a:latin typeface="Segoe"/>
              </a:rPr>
              <a:t>Translation</a:t>
            </a:r>
            <a:endParaRPr lang="en-US" sz="1000" dirty="0">
              <a:effectLst>
                <a:outerShdw blurRad="38100" dist="38100" dir="2700000" algn="tl">
                  <a:srgbClr val="000000">
                    <a:alpha val="43137"/>
                  </a:srgbClr>
                </a:outerShdw>
              </a:effectLst>
              <a:latin typeface="Segoe"/>
            </a:endParaRPr>
          </a:p>
        </p:txBody>
      </p:sp>
      <p:sp>
        <p:nvSpPr>
          <p:cNvPr id="194" name="Rounded Rectangle 193"/>
          <p:cNvSpPr/>
          <p:nvPr/>
        </p:nvSpPr>
        <p:spPr bwMode="auto">
          <a:xfrm>
            <a:off x="5310133" y="490696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Web Conf</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MCU</a:t>
            </a:r>
          </a:p>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latin typeface="Segoe"/>
            </a:endParaRPr>
          </a:p>
        </p:txBody>
      </p:sp>
      <p:sp>
        <p:nvSpPr>
          <p:cNvPr id="196" name="TextBox 195"/>
          <p:cNvSpPr txBox="1"/>
          <p:nvPr/>
        </p:nvSpPr>
        <p:spPr bwMode="auto">
          <a:xfrm>
            <a:off x="5234265" y="6229446"/>
            <a:ext cx="95731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Slide/Meeting</a:t>
            </a:r>
          </a:p>
          <a:p>
            <a:pPr algn="ctr">
              <a:defRPr/>
            </a:pPr>
            <a:r>
              <a:rPr lang="en-US" sz="1000" dirty="0" smtClean="0">
                <a:effectLst>
                  <a:outerShdw blurRad="38100" dist="38100" dir="2700000" algn="tl">
                    <a:srgbClr val="000000">
                      <a:alpha val="43137"/>
                    </a:srgbClr>
                  </a:outerShdw>
                </a:effectLst>
                <a:latin typeface="Segoe"/>
              </a:rPr>
              <a:t>Content</a:t>
            </a:r>
            <a:endParaRPr lang="en-US" sz="1000" dirty="0">
              <a:effectLst>
                <a:outerShdw blurRad="38100" dist="38100" dir="2700000" algn="tl">
                  <a:srgbClr val="000000">
                    <a:alpha val="43137"/>
                  </a:srgbClr>
                </a:outerShdw>
              </a:effectLst>
              <a:latin typeface="Segoe"/>
            </a:endParaRPr>
          </a:p>
        </p:txBody>
      </p:sp>
      <p:sp>
        <p:nvSpPr>
          <p:cNvPr id="150" name="Rounded Rectangle 149"/>
          <p:cNvSpPr/>
          <p:nvPr/>
        </p:nvSpPr>
        <p:spPr bwMode="auto">
          <a:xfrm>
            <a:off x="8136880" y="491594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CWA</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latin typeface="Segoe"/>
              </a:rPr>
              <a:t>Server</a:t>
            </a:r>
            <a:endParaRPr lang="en-US" sz="1200" dirty="0">
              <a:solidFill>
                <a:srgbClr val="FFFFFF"/>
              </a:solidFill>
              <a:effectLst>
                <a:outerShdw blurRad="38100" dist="38100" dir="2700000" algn="tl">
                  <a:srgbClr val="000000">
                    <a:alpha val="43137"/>
                  </a:srgbClr>
                </a:outerShdw>
              </a:effectLst>
              <a:latin typeface="Segoe"/>
            </a:endParaRPr>
          </a:p>
        </p:txBody>
      </p:sp>
      <p:sp>
        <p:nvSpPr>
          <p:cNvPr id="152" name="TextBox 151"/>
          <p:cNvSpPr txBox="1"/>
          <p:nvPr/>
        </p:nvSpPr>
        <p:spPr bwMode="auto">
          <a:xfrm>
            <a:off x="8051802" y="6229446"/>
            <a:ext cx="1016625"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Communicator</a:t>
            </a:r>
          </a:p>
          <a:p>
            <a:pPr algn="ctr">
              <a:defRPr/>
            </a:pPr>
            <a:r>
              <a:rPr lang="en-US" sz="1000" dirty="0" smtClean="0">
                <a:effectLst>
                  <a:outerShdw blurRad="38100" dist="38100" dir="2700000" algn="tl">
                    <a:srgbClr val="000000">
                      <a:alpha val="43137"/>
                    </a:srgbClr>
                  </a:outerShdw>
                </a:effectLst>
                <a:latin typeface="Segoe"/>
              </a:rPr>
              <a:t>Web Access</a:t>
            </a:r>
            <a:endParaRPr lang="en-US" sz="1000" dirty="0">
              <a:effectLst>
                <a:outerShdw blurRad="38100" dist="38100" dir="2700000" algn="tl">
                  <a:srgbClr val="000000">
                    <a:alpha val="43137"/>
                  </a:srgbClr>
                </a:outerShdw>
              </a:effectLst>
              <a:latin typeface="Segoe"/>
            </a:endParaRPr>
          </a:p>
        </p:txBody>
      </p:sp>
      <p:pic>
        <p:nvPicPr>
          <p:cNvPr id="3088" name="Picture 16" descr="C:\Documents and Settings\alanshen.UNIFYSQUARE\My Documents\UnifySquare\TechEd\UNC251 Images\computer_ad.png"/>
          <p:cNvPicPr>
            <a:picLocks noChangeAspect="1" noChangeArrowheads="1"/>
          </p:cNvPicPr>
          <p:nvPr/>
        </p:nvPicPr>
        <p:blipFill>
          <a:blip r:embed="rId3"/>
          <a:srcRect/>
          <a:stretch>
            <a:fillRect/>
          </a:stretch>
        </p:blipFill>
        <p:spPr bwMode="auto">
          <a:xfrm>
            <a:off x="8199257" y="3541727"/>
            <a:ext cx="573087" cy="938213"/>
          </a:xfrm>
          <a:prstGeom prst="rect">
            <a:avLst/>
          </a:prstGeom>
          <a:noFill/>
        </p:spPr>
      </p:pic>
      <p:pic>
        <p:nvPicPr>
          <p:cNvPr id="3096" name="Picture 24" descr="C:\Documents and Settings\alanshen.UNIFYSQUARE\My Documents\UnifySquare\TechEd\UNC251 Images\computer_cwa.png"/>
          <p:cNvPicPr>
            <a:picLocks noChangeAspect="1" noChangeArrowheads="1"/>
          </p:cNvPicPr>
          <p:nvPr/>
        </p:nvPicPr>
        <p:blipFill>
          <a:blip r:embed="rId4"/>
          <a:srcRect/>
          <a:stretch>
            <a:fillRect/>
          </a:stretch>
        </p:blipFill>
        <p:spPr bwMode="auto">
          <a:xfrm>
            <a:off x="8296605" y="5439908"/>
            <a:ext cx="530225" cy="944562"/>
          </a:xfrm>
          <a:prstGeom prst="rect">
            <a:avLst/>
          </a:prstGeom>
          <a:noFill/>
        </p:spPr>
      </p:pic>
      <p:pic>
        <p:nvPicPr>
          <p:cNvPr id="3097" name="Picture 25" descr="C:\Documents and Settings\alanshen.UNIFYSQUARE\My Documents\UnifySquare\TechEd\UNC251 Images\computer_plain.png"/>
          <p:cNvPicPr>
            <a:picLocks noChangeAspect="1" noChangeArrowheads="1"/>
          </p:cNvPicPr>
          <p:nvPr/>
        </p:nvPicPr>
        <p:blipFill>
          <a:blip r:embed="rId5"/>
          <a:srcRect/>
          <a:stretch>
            <a:fillRect/>
          </a:stretch>
        </p:blipFill>
        <p:spPr bwMode="auto">
          <a:xfrm>
            <a:off x="4265577" y="3276325"/>
            <a:ext cx="530225" cy="944563"/>
          </a:xfrm>
          <a:prstGeom prst="rect">
            <a:avLst/>
          </a:prstGeom>
          <a:noFill/>
        </p:spPr>
      </p:pic>
      <p:pic>
        <p:nvPicPr>
          <p:cNvPr id="3093" name="Picture 21" descr="C:\Documents and Settings\alanshen.UNIFYSQUARE\My Documents\UnifySquare\TechEd\UNC251 Images\computer_frontend.png"/>
          <p:cNvPicPr>
            <a:picLocks noChangeAspect="1" noChangeArrowheads="1"/>
          </p:cNvPicPr>
          <p:nvPr/>
        </p:nvPicPr>
        <p:blipFill>
          <a:blip r:embed="rId6"/>
          <a:srcRect/>
          <a:stretch>
            <a:fillRect/>
          </a:stretch>
        </p:blipFill>
        <p:spPr bwMode="auto">
          <a:xfrm>
            <a:off x="4381510" y="3520605"/>
            <a:ext cx="536575" cy="944562"/>
          </a:xfrm>
          <a:prstGeom prst="rect">
            <a:avLst/>
          </a:prstGeom>
          <a:noFill/>
        </p:spPr>
      </p:pic>
      <p:pic>
        <p:nvPicPr>
          <p:cNvPr id="125" name="Picture 25" descr="C:\Documents and Settings\alanshen.UNIFYSQUARE\My Documents\UnifySquare\TechEd\UNC251 Images\computer_plain.png"/>
          <p:cNvPicPr>
            <a:picLocks noChangeAspect="1" noChangeArrowheads="1"/>
          </p:cNvPicPr>
          <p:nvPr/>
        </p:nvPicPr>
        <p:blipFill>
          <a:blip r:embed="rId5"/>
          <a:srcRect/>
          <a:stretch>
            <a:fillRect/>
          </a:stretch>
        </p:blipFill>
        <p:spPr bwMode="auto">
          <a:xfrm>
            <a:off x="6813109" y="3276325"/>
            <a:ext cx="530225" cy="944563"/>
          </a:xfrm>
          <a:prstGeom prst="rect">
            <a:avLst/>
          </a:prstGeom>
          <a:noFill/>
        </p:spPr>
      </p:pic>
      <p:pic>
        <p:nvPicPr>
          <p:cNvPr id="3089" name="Picture 17" descr="C:\Documents and Settings\alanshen.UNIFYSQUARE\My Documents\UnifySquare\TechEd\UNC251 Images\computer_database.png"/>
          <p:cNvPicPr>
            <a:picLocks noChangeAspect="1" noChangeArrowheads="1"/>
          </p:cNvPicPr>
          <p:nvPr/>
        </p:nvPicPr>
        <p:blipFill>
          <a:blip r:embed="rId7"/>
          <a:srcRect/>
          <a:stretch>
            <a:fillRect/>
          </a:stretch>
        </p:blipFill>
        <p:spPr bwMode="auto">
          <a:xfrm>
            <a:off x="6944940" y="3520605"/>
            <a:ext cx="530225" cy="944562"/>
          </a:xfrm>
          <a:prstGeom prst="rect">
            <a:avLst/>
          </a:prstGeom>
          <a:noFill/>
        </p:spPr>
      </p:pic>
      <p:grpSp>
        <p:nvGrpSpPr>
          <p:cNvPr id="3" name="Group 162"/>
          <p:cNvGrpSpPr/>
          <p:nvPr/>
        </p:nvGrpSpPr>
        <p:grpSpPr>
          <a:xfrm>
            <a:off x="3443222" y="1385599"/>
            <a:ext cx="1016625" cy="928935"/>
            <a:chOff x="3722631" y="1385599"/>
            <a:chExt cx="1016625" cy="928935"/>
          </a:xfrm>
        </p:grpSpPr>
        <p:sp>
          <p:nvSpPr>
            <p:cNvPr id="141" name="TextBox 140"/>
            <p:cNvSpPr txBox="1"/>
            <p:nvPr/>
          </p:nvSpPr>
          <p:spPr bwMode="auto">
            <a:xfrm>
              <a:off x="3722631" y="1914424"/>
              <a:ext cx="1016625"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Communicator</a:t>
              </a:r>
            </a:p>
            <a:p>
              <a:pPr algn="ctr">
                <a:defRPr/>
              </a:pPr>
              <a:r>
                <a:rPr lang="en-US" sz="1000" dirty="0" smtClean="0">
                  <a:effectLst>
                    <a:outerShdw blurRad="38100" dist="38100" dir="2700000" algn="tl">
                      <a:srgbClr val="000000">
                        <a:alpha val="43137"/>
                      </a:srgbClr>
                    </a:outerShdw>
                  </a:effectLst>
                  <a:latin typeface="Segoe"/>
                </a:rPr>
                <a:t>Phone Edition</a:t>
              </a:r>
              <a:endParaRPr lang="en-US" sz="1000" dirty="0">
                <a:effectLst>
                  <a:outerShdw blurRad="38100" dist="38100" dir="2700000" algn="tl">
                    <a:srgbClr val="000000">
                      <a:alpha val="43137"/>
                    </a:srgbClr>
                  </a:outerShdw>
                </a:effectLst>
                <a:latin typeface="Segoe"/>
              </a:endParaRPr>
            </a:p>
          </p:txBody>
        </p:sp>
        <p:pic>
          <p:nvPicPr>
            <p:cNvPr id="119" name="Picture 9" descr="C:\Documents and Settings\alanshen.UNIFYSQUARE\My Documents\UnifySquare\TechEd\UNC251 Images\tanjay.png"/>
            <p:cNvPicPr>
              <a:picLocks noChangeAspect="1" noChangeArrowheads="1"/>
            </p:cNvPicPr>
            <p:nvPr/>
          </p:nvPicPr>
          <p:blipFill>
            <a:blip r:embed="rId8"/>
            <a:stretch>
              <a:fillRect/>
            </a:stretch>
          </p:blipFill>
          <p:spPr bwMode="auto">
            <a:xfrm>
              <a:off x="3915480" y="1385599"/>
              <a:ext cx="630926" cy="516773"/>
            </a:xfrm>
            <a:prstGeom prst="rect">
              <a:avLst/>
            </a:prstGeom>
            <a:noFill/>
            <a:ln>
              <a:noFill/>
            </a:ln>
          </p:spPr>
        </p:pic>
      </p:grpSp>
      <p:grpSp>
        <p:nvGrpSpPr>
          <p:cNvPr id="4" name="Group 163"/>
          <p:cNvGrpSpPr/>
          <p:nvPr/>
        </p:nvGrpSpPr>
        <p:grpSpPr>
          <a:xfrm>
            <a:off x="4562655" y="1344351"/>
            <a:ext cx="1141659" cy="816294"/>
            <a:chOff x="4799484" y="1344351"/>
            <a:chExt cx="1141659" cy="816294"/>
          </a:xfrm>
        </p:grpSpPr>
        <p:sp>
          <p:nvSpPr>
            <p:cNvPr id="220" name="TextBox 219"/>
            <p:cNvSpPr txBox="1"/>
            <p:nvPr/>
          </p:nvSpPr>
          <p:spPr bwMode="auto">
            <a:xfrm>
              <a:off x="4799484" y="1914424"/>
              <a:ext cx="1141659"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Meeting Console</a:t>
              </a:r>
              <a:endParaRPr lang="en-US" sz="1000" dirty="0">
                <a:effectLst>
                  <a:outerShdw blurRad="38100" dist="38100" dir="2700000" algn="tl">
                    <a:srgbClr val="000000">
                      <a:alpha val="43137"/>
                    </a:srgbClr>
                  </a:outerShdw>
                </a:effectLst>
                <a:latin typeface="Segoe"/>
              </a:endParaRPr>
            </a:p>
          </p:txBody>
        </p:sp>
        <p:grpSp>
          <p:nvGrpSpPr>
            <p:cNvPr id="5" name="Group 161"/>
            <p:cNvGrpSpPr/>
            <p:nvPr/>
          </p:nvGrpSpPr>
          <p:grpSpPr>
            <a:xfrm>
              <a:off x="5041227" y="1344351"/>
              <a:ext cx="650159" cy="650159"/>
              <a:chOff x="194200" y="1372632"/>
              <a:chExt cx="650159" cy="650159"/>
            </a:xfrm>
          </p:grpSpPr>
          <p:grpSp>
            <p:nvGrpSpPr>
              <p:cNvPr id="6" name="Group 156"/>
              <p:cNvGrpSpPr>
                <a:grpSpLocks noChangeAspect="1"/>
              </p:cNvGrpSpPr>
              <p:nvPr/>
            </p:nvGrpSpPr>
            <p:grpSpPr>
              <a:xfrm>
                <a:off x="194200" y="1372632"/>
                <a:ext cx="650159" cy="650159"/>
                <a:chOff x="2532046" y="1759130"/>
                <a:chExt cx="3250794" cy="3250794"/>
              </a:xfrm>
            </p:grpSpPr>
            <p:pic>
              <p:nvPicPr>
                <p:cNvPr id="144" name="Picture 19" descr="C:\Documents and Settings\alanshen.UNIFYSQUARE\My Documents\UnifySquare\TechEd\UNC251 Images\computer.png"/>
                <p:cNvPicPr>
                  <a:picLocks noChangeAspect="1" noChangeArrowheads="1"/>
                </p:cNvPicPr>
                <p:nvPr/>
              </p:nvPicPr>
              <p:blipFill>
                <a:blip r:embed="rId9"/>
                <a:srcRect/>
                <a:stretch>
                  <a:fillRect/>
                </a:stretch>
              </p:blipFill>
              <p:spPr bwMode="auto">
                <a:xfrm>
                  <a:off x="2532046" y="1759130"/>
                  <a:ext cx="3250794" cy="3250794"/>
                </a:xfrm>
                <a:prstGeom prst="rect">
                  <a:avLst/>
                </a:prstGeom>
                <a:noFill/>
              </p:spPr>
            </p:pic>
            <p:pic>
              <p:nvPicPr>
                <p:cNvPr id="147" name="Picture 7" descr="C:\Documents and Settings\alanshen.UNIFYSQUARE\My Documents\UnifySquare\TechEd\UNC251 Images\lm_shell.jpg"/>
                <p:cNvPicPr>
                  <a:picLocks noChangeAspect="1" noChangeArrowheads="1"/>
                </p:cNvPicPr>
                <p:nvPr/>
              </p:nvPicPr>
              <p:blipFill>
                <a:blip r:embed="rId10"/>
                <a:srcRect/>
                <a:stretch>
                  <a:fillRect/>
                </a:stretch>
              </p:blipFill>
              <p:spPr bwMode="auto">
                <a:xfrm>
                  <a:off x="2779915" y="2312991"/>
                  <a:ext cx="2800753" cy="1732920"/>
                </a:xfrm>
                <a:prstGeom prst="rect">
                  <a:avLst/>
                </a:prstGeom>
                <a:noFill/>
              </p:spPr>
            </p:pic>
          </p:grpSp>
          <p:pic>
            <p:nvPicPr>
              <p:cNvPr id="156" name="Picture 15" descr="C:\Documents and Settings\alanshen.UNIFYSQUARE\My Documents\UnifySquare\TechEd\UNC251 Images\lm_logo.png"/>
              <p:cNvPicPr>
                <a:picLocks noChangeAspect="1" noChangeArrowheads="1"/>
              </p:cNvPicPr>
              <p:nvPr/>
            </p:nvPicPr>
            <p:blipFill>
              <a:blip r:embed="rId11"/>
              <a:srcRect/>
              <a:stretch>
                <a:fillRect/>
              </a:stretch>
            </p:blipFill>
            <p:spPr bwMode="auto">
              <a:xfrm>
                <a:off x="569682" y="1489710"/>
                <a:ext cx="235744" cy="242888"/>
              </a:xfrm>
              <a:prstGeom prst="rect">
                <a:avLst/>
              </a:prstGeom>
              <a:noFill/>
            </p:spPr>
          </p:pic>
        </p:grpSp>
      </p:grpSp>
      <p:grpSp>
        <p:nvGrpSpPr>
          <p:cNvPr id="7" name="Group 168"/>
          <p:cNvGrpSpPr/>
          <p:nvPr/>
        </p:nvGrpSpPr>
        <p:grpSpPr>
          <a:xfrm>
            <a:off x="5799108" y="1344351"/>
            <a:ext cx="1016625" cy="816294"/>
            <a:chOff x="5939614" y="1344351"/>
            <a:chExt cx="1016625" cy="816294"/>
          </a:xfrm>
        </p:grpSpPr>
        <p:sp>
          <p:nvSpPr>
            <p:cNvPr id="221" name="TextBox 220"/>
            <p:cNvSpPr txBox="1"/>
            <p:nvPr/>
          </p:nvSpPr>
          <p:spPr bwMode="auto">
            <a:xfrm>
              <a:off x="5939614" y="1914424"/>
              <a:ext cx="1016625"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Communicator</a:t>
              </a:r>
              <a:endParaRPr lang="en-US" sz="1000" dirty="0">
                <a:effectLst>
                  <a:outerShdw blurRad="38100" dist="38100" dir="2700000" algn="tl">
                    <a:srgbClr val="000000">
                      <a:alpha val="43137"/>
                    </a:srgbClr>
                  </a:outerShdw>
                </a:effectLst>
                <a:latin typeface="Segoe"/>
              </a:endParaRPr>
            </a:p>
          </p:txBody>
        </p:sp>
        <p:grpSp>
          <p:nvGrpSpPr>
            <p:cNvPr id="8" name="Group 160"/>
            <p:cNvGrpSpPr/>
            <p:nvPr/>
          </p:nvGrpSpPr>
          <p:grpSpPr>
            <a:xfrm>
              <a:off x="6124450" y="1344351"/>
              <a:ext cx="650159" cy="650159"/>
              <a:chOff x="1278281" y="1174669"/>
              <a:chExt cx="650159" cy="650159"/>
            </a:xfrm>
          </p:grpSpPr>
          <p:grpSp>
            <p:nvGrpSpPr>
              <p:cNvPr id="9" name="Group 157"/>
              <p:cNvGrpSpPr>
                <a:grpSpLocks noChangeAspect="1"/>
              </p:cNvGrpSpPr>
              <p:nvPr/>
            </p:nvGrpSpPr>
            <p:grpSpPr>
              <a:xfrm>
                <a:off x="1278281" y="1174669"/>
                <a:ext cx="650159" cy="650159"/>
                <a:chOff x="5718305" y="920144"/>
                <a:chExt cx="3250794" cy="3250794"/>
              </a:xfrm>
            </p:grpSpPr>
            <p:pic>
              <p:nvPicPr>
                <p:cNvPr id="148" name="Picture 19" descr="C:\Documents and Settings\alanshen.UNIFYSQUARE\My Documents\UnifySquare\TechEd\UNC251 Images\computer.png"/>
                <p:cNvPicPr>
                  <a:picLocks noChangeAspect="1" noChangeArrowheads="1"/>
                </p:cNvPicPr>
                <p:nvPr/>
              </p:nvPicPr>
              <p:blipFill>
                <a:blip r:embed="rId9"/>
                <a:srcRect/>
                <a:stretch>
                  <a:fillRect/>
                </a:stretch>
              </p:blipFill>
              <p:spPr bwMode="auto">
                <a:xfrm>
                  <a:off x="5718305" y="920144"/>
                  <a:ext cx="3250794" cy="3250794"/>
                </a:xfrm>
                <a:prstGeom prst="rect">
                  <a:avLst/>
                </a:prstGeom>
                <a:noFill/>
              </p:spPr>
            </p:pic>
            <p:pic>
              <p:nvPicPr>
                <p:cNvPr id="149" name="Picture 2" descr="C:\Documents and Settings\alanshen.UNIFYSQUARE\My Documents\UnifySquare\TechEd\UNC251 Images\communicator_groups.png"/>
                <p:cNvPicPr>
                  <a:picLocks noChangeAspect="1" noChangeArrowheads="1"/>
                </p:cNvPicPr>
                <p:nvPr/>
              </p:nvPicPr>
              <p:blipFill>
                <a:blip r:embed="rId12"/>
                <a:srcRect/>
                <a:stretch>
                  <a:fillRect/>
                </a:stretch>
              </p:blipFill>
              <p:spPr bwMode="auto">
                <a:xfrm>
                  <a:off x="6047610" y="1439379"/>
                  <a:ext cx="1358490" cy="1763424"/>
                </a:xfrm>
                <a:prstGeom prst="rect">
                  <a:avLst/>
                </a:prstGeom>
                <a:noFill/>
              </p:spPr>
            </p:pic>
          </p:grpSp>
          <p:pic>
            <p:nvPicPr>
              <p:cNvPr id="159" name="Picture 14" descr="C:\Documents and Settings\alanshen.UNIFYSQUARE\My Documents\UnifySquare\TechEd\UNC251 Images\oc_logo.PNG"/>
              <p:cNvPicPr>
                <a:picLocks noChangeAspect="1" noChangeArrowheads="1"/>
              </p:cNvPicPr>
              <p:nvPr/>
            </p:nvPicPr>
            <p:blipFill>
              <a:blip r:embed="rId13"/>
              <a:srcRect/>
              <a:stretch>
                <a:fillRect/>
              </a:stretch>
            </p:blipFill>
            <p:spPr bwMode="auto">
              <a:xfrm>
                <a:off x="1641162" y="1297157"/>
                <a:ext cx="242888" cy="250031"/>
              </a:xfrm>
              <a:prstGeom prst="rect">
                <a:avLst/>
              </a:prstGeom>
              <a:noFill/>
            </p:spPr>
          </p:pic>
        </p:grpSp>
      </p:grpSp>
      <p:grpSp>
        <p:nvGrpSpPr>
          <p:cNvPr id="10" name="Group 244"/>
          <p:cNvGrpSpPr/>
          <p:nvPr/>
        </p:nvGrpSpPr>
        <p:grpSpPr>
          <a:xfrm>
            <a:off x="4515431" y="5435675"/>
            <a:ext cx="586856" cy="944563"/>
            <a:chOff x="4515431" y="5435675"/>
            <a:chExt cx="586856" cy="944563"/>
          </a:xfrm>
        </p:grpSpPr>
        <p:pic>
          <p:nvPicPr>
            <p:cNvPr id="143" name="Picture 25" descr="C:\Documents and Settings\alanshen.UNIFYSQUARE\My Documents\UnifySquare\TechEd\UNC251 Images\computer_plain.png"/>
            <p:cNvPicPr>
              <a:picLocks noChangeAspect="1" noChangeArrowheads="1"/>
            </p:cNvPicPr>
            <p:nvPr/>
          </p:nvPicPr>
          <p:blipFill>
            <a:blip r:embed="rId5"/>
            <a:srcRect/>
            <a:stretch>
              <a:fillRect/>
            </a:stretch>
          </p:blipFill>
          <p:spPr bwMode="auto">
            <a:xfrm>
              <a:off x="4515431" y="5435675"/>
              <a:ext cx="530225" cy="944563"/>
            </a:xfrm>
            <a:prstGeom prst="rect">
              <a:avLst/>
            </a:prstGeom>
            <a:noFill/>
          </p:spPr>
        </p:pic>
        <p:pic>
          <p:nvPicPr>
            <p:cNvPr id="4099" name="Picture 3" descr="C:\Users\alanshen\AppData\Local\Microsoft\Windows\Temporary Internet Files\Content.IE5\VMHUQO7L\MCj03984750000[1].wmf"/>
            <p:cNvPicPr>
              <a:picLocks noChangeAspect="1" noChangeArrowheads="1"/>
            </p:cNvPicPr>
            <p:nvPr/>
          </p:nvPicPr>
          <p:blipFill>
            <a:blip r:embed="rId14"/>
            <a:srcRect/>
            <a:stretch>
              <a:fillRect/>
            </a:stretch>
          </p:blipFill>
          <p:spPr bwMode="auto">
            <a:xfrm>
              <a:off x="4865215" y="5949738"/>
              <a:ext cx="237072" cy="261552"/>
            </a:xfrm>
            <a:prstGeom prst="rect">
              <a:avLst/>
            </a:prstGeom>
            <a:noFill/>
          </p:spPr>
        </p:pic>
        <p:pic>
          <p:nvPicPr>
            <p:cNvPr id="4100" name="Picture 4" descr="C:\Users\alanshen\AppData\Local\Microsoft\Windows\Temporary Internet Files\Content.IE5\TF2ITYLP\MCj04247940000[1].wmf"/>
            <p:cNvPicPr>
              <a:picLocks noChangeAspect="1" noChangeArrowheads="1"/>
            </p:cNvPicPr>
            <p:nvPr/>
          </p:nvPicPr>
          <p:blipFill>
            <a:blip r:embed="rId15"/>
            <a:srcRect/>
            <a:stretch>
              <a:fillRect/>
            </a:stretch>
          </p:blipFill>
          <p:spPr bwMode="auto">
            <a:xfrm>
              <a:off x="4846250" y="5685405"/>
              <a:ext cx="242217" cy="256138"/>
            </a:xfrm>
            <a:prstGeom prst="rect">
              <a:avLst/>
            </a:prstGeom>
            <a:noFill/>
          </p:spPr>
        </p:pic>
      </p:grpSp>
      <p:grpSp>
        <p:nvGrpSpPr>
          <p:cNvPr id="11" name="Group 240"/>
          <p:cNvGrpSpPr/>
          <p:nvPr/>
        </p:nvGrpSpPr>
        <p:grpSpPr>
          <a:xfrm>
            <a:off x="5450810" y="5435675"/>
            <a:ext cx="530225" cy="944563"/>
            <a:chOff x="5450810" y="5435675"/>
            <a:chExt cx="530225" cy="944563"/>
          </a:xfrm>
        </p:grpSpPr>
        <p:pic>
          <p:nvPicPr>
            <p:cNvPr id="146" name="Picture 25" descr="C:\Documents and Settings\alanshen.UNIFYSQUARE\My Documents\UnifySquare\TechEd\UNC251 Images\computer_plain.png"/>
            <p:cNvPicPr>
              <a:picLocks noChangeAspect="1" noChangeArrowheads="1"/>
            </p:cNvPicPr>
            <p:nvPr/>
          </p:nvPicPr>
          <p:blipFill>
            <a:blip r:embed="rId5"/>
            <a:srcRect/>
            <a:stretch>
              <a:fillRect/>
            </a:stretch>
          </p:blipFill>
          <p:spPr bwMode="auto">
            <a:xfrm>
              <a:off x="5450810" y="5435675"/>
              <a:ext cx="530225" cy="944563"/>
            </a:xfrm>
            <a:prstGeom prst="rect">
              <a:avLst/>
            </a:prstGeom>
            <a:noFill/>
          </p:spPr>
        </p:pic>
        <p:pic>
          <p:nvPicPr>
            <p:cNvPr id="4103" name="Picture 7" descr="C:\Users\alanshen\Documents\UnifySquare\TechEd\2008\UNC251 Images\lm_logo.png"/>
            <p:cNvPicPr>
              <a:picLocks noChangeAspect="1" noChangeArrowheads="1"/>
            </p:cNvPicPr>
            <p:nvPr/>
          </p:nvPicPr>
          <p:blipFill>
            <a:blip r:embed="rId11"/>
            <a:srcRect/>
            <a:stretch>
              <a:fillRect/>
            </a:stretch>
          </p:blipFill>
          <p:spPr bwMode="auto">
            <a:xfrm>
              <a:off x="5739991" y="5956652"/>
              <a:ext cx="205873" cy="212112"/>
            </a:xfrm>
            <a:prstGeom prst="rect">
              <a:avLst/>
            </a:prstGeom>
            <a:noFill/>
          </p:spPr>
        </p:pic>
      </p:grpSp>
      <p:sp>
        <p:nvSpPr>
          <p:cNvPr id="154" name="TextBox 153"/>
          <p:cNvSpPr txBox="1"/>
          <p:nvPr/>
        </p:nvSpPr>
        <p:spPr bwMode="auto">
          <a:xfrm>
            <a:off x="2484590" y="6381186"/>
            <a:ext cx="595036"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IP PBX</a:t>
            </a:r>
            <a:endParaRPr lang="en-US" sz="1000" dirty="0">
              <a:effectLst>
                <a:outerShdw blurRad="38100" dist="38100" dir="2700000" algn="tl">
                  <a:srgbClr val="000000">
                    <a:alpha val="43137"/>
                  </a:srgbClr>
                </a:outerShdw>
              </a:effectLst>
              <a:latin typeface="Segoe"/>
            </a:endParaRPr>
          </a:p>
        </p:txBody>
      </p:sp>
      <p:sp>
        <p:nvSpPr>
          <p:cNvPr id="157" name="TextBox 156"/>
          <p:cNvSpPr txBox="1"/>
          <p:nvPr/>
        </p:nvSpPr>
        <p:spPr bwMode="auto">
          <a:xfrm>
            <a:off x="2277735" y="5743844"/>
            <a:ext cx="463588"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TDM</a:t>
            </a:r>
          </a:p>
          <a:p>
            <a:pPr algn="ctr">
              <a:defRPr/>
            </a:pPr>
            <a:r>
              <a:rPr lang="en-US" sz="1000" dirty="0" smtClean="0">
                <a:effectLst>
                  <a:outerShdw blurRad="38100" dist="38100" dir="2700000" algn="tl">
                    <a:srgbClr val="000000">
                      <a:alpha val="43137"/>
                    </a:srgbClr>
                  </a:outerShdw>
                </a:effectLst>
                <a:latin typeface="Segoe"/>
              </a:rPr>
              <a:t>PBX</a:t>
            </a:r>
            <a:endParaRPr lang="en-US" sz="1000" dirty="0">
              <a:effectLst>
                <a:outerShdw blurRad="38100" dist="38100" dir="2700000" algn="tl">
                  <a:srgbClr val="000000">
                    <a:alpha val="43137"/>
                  </a:srgbClr>
                </a:outerShdw>
              </a:effectLst>
              <a:latin typeface="Segoe"/>
            </a:endParaRPr>
          </a:p>
        </p:txBody>
      </p:sp>
      <p:sp>
        <p:nvSpPr>
          <p:cNvPr id="158" name="TextBox 157"/>
          <p:cNvSpPr txBox="1"/>
          <p:nvPr/>
        </p:nvSpPr>
        <p:spPr bwMode="auto">
          <a:xfrm>
            <a:off x="2733611" y="5735455"/>
            <a:ext cx="52610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PSTN</a:t>
            </a:r>
          </a:p>
          <a:p>
            <a:pPr algn="ctr">
              <a:defRPr/>
            </a:pPr>
            <a:r>
              <a:rPr lang="en-US" sz="1000" dirty="0" smtClean="0">
                <a:effectLst>
                  <a:outerShdw blurRad="38100" dist="38100" dir="2700000" algn="tl">
                    <a:srgbClr val="000000">
                      <a:alpha val="43137"/>
                    </a:srgbClr>
                  </a:outerShdw>
                </a:effectLst>
                <a:latin typeface="Segoe"/>
              </a:rPr>
              <a:t>GW</a:t>
            </a:r>
            <a:endParaRPr lang="en-US" sz="1000" dirty="0">
              <a:effectLst>
                <a:outerShdw blurRad="38100" dist="38100" dir="2700000" algn="tl">
                  <a:srgbClr val="000000">
                    <a:alpha val="43137"/>
                  </a:srgbClr>
                </a:outerShdw>
              </a:effectLst>
              <a:latin typeface="Segoe"/>
            </a:endParaRPr>
          </a:p>
        </p:txBody>
      </p:sp>
      <p:sp>
        <p:nvSpPr>
          <p:cNvPr id="160" name="TextBox 159"/>
          <p:cNvSpPr txBox="1"/>
          <p:nvPr/>
        </p:nvSpPr>
        <p:spPr bwMode="auto">
          <a:xfrm>
            <a:off x="2392311" y="5055725"/>
            <a:ext cx="752130"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a:rPr>
              <a:t>SIP Trunk</a:t>
            </a:r>
            <a:endParaRPr lang="en-US" sz="1000" dirty="0">
              <a:effectLst>
                <a:outerShdw blurRad="38100" dist="38100" dir="2700000" algn="tl">
                  <a:srgbClr val="000000">
                    <a:alpha val="43137"/>
                  </a:srgbClr>
                </a:outerShdw>
              </a:effectLst>
              <a:latin typeface="Segoe"/>
            </a:endParaRPr>
          </a:p>
        </p:txBody>
      </p:sp>
      <p:cxnSp>
        <p:nvCxnSpPr>
          <p:cNvPr id="161" name="Straight Connector 160"/>
          <p:cNvCxnSpPr/>
          <p:nvPr/>
        </p:nvCxnSpPr>
        <p:spPr bwMode="auto">
          <a:xfrm rot="10800000">
            <a:off x="7834961" y="3604375"/>
            <a:ext cx="168136" cy="28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80" name="Straight Connector 179"/>
          <p:cNvCxnSpPr/>
          <p:nvPr/>
        </p:nvCxnSpPr>
        <p:spPr bwMode="auto">
          <a:xfrm rot="10800000" flipV="1">
            <a:off x="1960505" y="5543080"/>
            <a:ext cx="964735" cy="1"/>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pic>
        <p:nvPicPr>
          <p:cNvPr id="4106" name="Picture 10"/>
          <p:cNvPicPr>
            <a:picLocks noChangeAspect="1" noChangeArrowheads="1"/>
          </p:cNvPicPr>
          <p:nvPr/>
        </p:nvPicPr>
        <p:blipFill>
          <a:blip r:embed="rId16"/>
          <a:srcRect/>
          <a:stretch>
            <a:fillRect/>
          </a:stretch>
        </p:blipFill>
        <p:spPr bwMode="auto">
          <a:xfrm>
            <a:off x="2315859" y="5322381"/>
            <a:ext cx="387340" cy="541524"/>
          </a:xfrm>
          <a:prstGeom prst="rect">
            <a:avLst/>
          </a:prstGeom>
          <a:noFill/>
          <a:ln w="9525">
            <a:noFill/>
            <a:miter lim="800000"/>
            <a:headEnd/>
            <a:tailEnd/>
          </a:ln>
          <a:effectLst/>
        </p:spPr>
      </p:pic>
      <p:cxnSp>
        <p:nvCxnSpPr>
          <p:cNvPr id="200" name="Straight Connector 199"/>
          <p:cNvCxnSpPr/>
          <p:nvPr/>
        </p:nvCxnSpPr>
        <p:spPr bwMode="auto">
          <a:xfrm rot="10800000">
            <a:off x="2785146" y="6249798"/>
            <a:ext cx="624077" cy="107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153" name="Picture 11"/>
          <p:cNvPicPr>
            <a:picLocks noChangeAspect="1" noChangeArrowheads="1"/>
          </p:cNvPicPr>
          <p:nvPr/>
        </p:nvPicPr>
        <p:blipFill>
          <a:blip r:embed="rId17"/>
          <a:srcRect/>
          <a:stretch>
            <a:fillRect/>
          </a:stretch>
        </p:blipFill>
        <p:spPr bwMode="auto">
          <a:xfrm>
            <a:off x="2541865" y="6086135"/>
            <a:ext cx="402671" cy="466460"/>
          </a:xfrm>
          <a:prstGeom prst="rect">
            <a:avLst/>
          </a:prstGeom>
          <a:noFill/>
          <a:ln w="9525">
            <a:noFill/>
            <a:miter lim="800000"/>
            <a:headEnd/>
            <a:tailEnd/>
          </a:ln>
          <a:effectLst/>
        </p:spPr>
      </p:pic>
      <p:cxnSp>
        <p:nvCxnSpPr>
          <p:cNvPr id="203" name="Straight Connector 202"/>
          <p:cNvCxnSpPr/>
          <p:nvPr/>
        </p:nvCxnSpPr>
        <p:spPr bwMode="auto">
          <a:xfrm rot="10800000">
            <a:off x="3017868" y="5545507"/>
            <a:ext cx="410176" cy="975"/>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04" name="Straight Connector 203"/>
          <p:cNvCxnSpPr/>
          <p:nvPr/>
        </p:nvCxnSpPr>
        <p:spPr bwMode="auto">
          <a:xfrm rot="10800000">
            <a:off x="2169528" y="5055276"/>
            <a:ext cx="1255127" cy="6956"/>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4107" name="Picture 11"/>
          <p:cNvPicPr>
            <a:picLocks noChangeAspect="1" noChangeArrowheads="1"/>
          </p:cNvPicPr>
          <p:nvPr/>
        </p:nvPicPr>
        <p:blipFill>
          <a:blip r:embed="rId17"/>
          <a:srcRect/>
          <a:stretch>
            <a:fillRect/>
          </a:stretch>
        </p:blipFill>
        <p:spPr bwMode="auto">
          <a:xfrm>
            <a:off x="2795329" y="5389628"/>
            <a:ext cx="402671" cy="466460"/>
          </a:xfrm>
          <a:prstGeom prst="rect">
            <a:avLst/>
          </a:prstGeom>
          <a:noFill/>
          <a:ln w="9525">
            <a:noFill/>
            <a:miter lim="800000"/>
            <a:headEnd/>
            <a:tailEnd/>
          </a:ln>
          <a:effectLst/>
        </p:spPr>
      </p:pic>
      <p:sp>
        <p:nvSpPr>
          <p:cNvPr id="82" name="Cloud 81"/>
          <p:cNvSpPr/>
          <p:nvPr/>
        </p:nvSpPr>
        <p:spPr bwMode="auto">
          <a:xfrm>
            <a:off x="365602" y="5239531"/>
            <a:ext cx="1752691" cy="1185290"/>
          </a:xfrm>
          <a:prstGeom prst="cloud">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PSTN and</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latin typeface="Segoe"/>
              </a:rPr>
              <a:t>Mobile Phones</a:t>
            </a:r>
          </a:p>
        </p:txBody>
      </p:sp>
      <p:pic>
        <p:nvPicPr>
          <p:cNvPr id="2068" name="Picture 20"/>
          <p:cNvPicPr>
            <a:picLocks noChangeAspect="1" noChangeArrowheads="1"/>
          </p:cNvPicPr>
          <p:nvPr/>
        </p:nvPicPr>
        <p:blipFill>
          <a:blip r:embed="rId18"/>
          <a:srcRect/>
          <a:stretch>
            <a:fillRect/>
          </a:stretch>
        </p:blipFill>
        <p:spPr bwMode="auto">
          <a:xfrm>
            <a:off x="605974" y="4999137"/>
            <a:ext cx="600075" cy="800100"/>
          </a:xfrm>
          <a:prstGeom prst="rect">
            <a:avLst/>
          </a:prstGeom>
          <a:noFill/>
          <a:ln w="9525">
            <a:noFill/>
            <a:miter lim="800000"/>
            <a:headEnd/>
            <a:tailEnd/>
          </a:ln>
          <a:effectLst/>
        </p:spPr>
      </p:pic>
      <p:pic>
        <p:nvPicPr>
          <p:cNvPr id="2069" name="Picture 21"/>
          <p:cNvPicPr>
            <a:picLocks noChangeAspect="1" noChangeArrowheads="1"/>
          </p:cNvPicPr>
          <p:nvPr/>
        </p:nvPicPr>
        <p:blipFill>
          <a:blip r:embed="rId19"/>
          <a:srcRect/>
          <a:stretch>
            <a:fillRect/>
          </a:stretch>
        </p:blipFill>
        <p:spPr bwMode="auto">
          <a:xfrm>
            <a:off x="395506" y="5514870"/>
            <a:ext cx="1104900" cy="1390650"/>
          </a:xfrm>
          <a:prstGeom prst="rect">
            <a:avLst/>
          </a:prstGeom>
          <a:noFill/>
          <a:ln w="9525">
            <a:noFill/>
            <a:miter lim="800000"/>
            <a:headEnd/>
            <a:tailEnd/>
          </a:ln>
          <a:effectLst/>
        </p:spPr>
      </p:pic>
      <p:pic>
        <p:nvPicPr>
          <p:cNvPr id="233" name="Picture 25" descr="C:\Documents and Settings\alanshen.UNIFYSQUARE\My Documents\UnifySquare\TechEd\UNC251 Images\computer_plain.png"/>
          <p:cNvPicPr>
            <a:picLocks noChangeAspect="1" noChangeArrowheads="1"/>
          </p:cNvPicPr>
          <p:nvPr/>
        </p:nvPicPr>
        <p:blipFill>
          <a:blip r:embed="rId5"/>
          <a:srcRect/>
          <a:stretch>
            <a:fillRect/>
          </a:stretch>
        </p:blipFill>
        <p:spPr bwMode="auto">
          <a:xfrm>
            <a:off x="3579677" y="5435675"/>
            <a:ext cx="530225" cy="944563"/>
          </a:xfrm>
          <a:prstGeom prst="rect">
            <a:avLst/>
          </a:prstGeom>
          <a:noFill/>
        </p:spPr>
      </p:pic>
      <p:pic>
        <p:nvPicPr>
          <p:cNvPr id="4108" name="Picture 12" descr="C:\Users\alanshen\AppData\Local\Microsoft\Windows\Temporary Internet Files\Content.IE5\10UM39TR\MCj04398030000[1].png"/>
          <p:cNvPicPr>
            <a:picLocks noChangeAspect="1" noChangeArrowheads="1"/>
          </p:cNvPicPr>
          <p:nvPr/>
        </p:nvPicPr>
        <p:blipFill>
          <a:blip r:embed="rId20"/>
          <a:srcRect/>
          <a:stretch>
            <a:fillRect/>
          </a:stretch>
        </p:blipFill>
        <p:spPr bwMode="auto">
          <a:xfrm>
            <a:off x="3793065" y="5867400"/>
            <a:ext cx="338667" cy="338667"/>
          </a:xfrm>
          <a:prstGeom prst="rect">
            <a:avLst/>
          </a:prstGeom>
          <a:noFill/>
        </p:spPr>
      </p:pic>
      <p:pic>
        <p:nvPicPr>
          <p:cNvPr id="173" name="Picture 2" descr="C:\Users\alanshen\AppData\Local\Microsoft\Windows\Temporary Internet Files\Content.IE5\8KLTL2JK\MCj04397980000[1].png"/>
          <p:cNvPicPr>
            <a:picLocks noChangeAspect="1" noChangeArrowheads="1"/>
          </p:cNvPicPr>
          <p:nvPr/>
        </p:nvPicPr>
        <p:blipFill>
          <a:blip r:embed="rId21"/>
          <a:srcRect/>
          <a:stretch>
            <a:fillRect/>
          </a:stretch>
        </p:blipFill>
        <p:spPr bwMode="auto">
          <a:xfrm>
            <a:off x="1219200" y="5033764"/>
            <a:ext cx="564932" cy="564932"/>
          </a:xfrm>
          <a:prstGeom prst="rect">
            <a:avLst/>
          </a:prstGeom>
          <a:noFill/>
        </p:spPr>
      </p:pic>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srcRect/>
          <a:stretch>
            <a:fillRect/>
          </a:stretch>
        </p:blipFill>
        <p:spPr bwMode="auto">
          <a:xfrm>
            <a:off x="1828800" y="590550"/>
            <a:ext cx="5486400" cy="5676900"/>
          </a:xfrm>
          <a:prstGeom prst="rect">
            <a:avLst/>
          </a:prstGeom>
          <a:noFill/>
          <a:ln w="9525">
            <a:noFill/>
            <a:miter lim="800000"/>
            <a:headEnd/>
            <a:tailEnd/>
          </a:ln>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sz="quarter"/>
          </p:nvPr>
        </p:nvSpPr>
        <p:spPr>
          <a:xfrm>
            <a:off x="381000" y="228600"/>
            <a:ext cx="8458200" cy="609398"/>
          </a:xfrm>
        </p:spPr>
        <p:txBody>
          <a:bodyPr/>
          <a:lstStyle/>
          <a:p>
            <a:pPr eaLnBrk="1" hangingPunct="1">
              <a:defRPr/>
            </a:pPr>
            <a:r>
              <a:rPr lang="en-US" sz="4400" dirty="0" smtClean="0"/>
              <a:t>OCS 2007 R2 Audio Conferencing Roles</a:t>
            </a:r>
          </a:p>
        </p:txBody>
      </p:sp>
      <p:sp>
        <p:nvSpPr>
          <p:cNvPr id="90" name="Rounded Rectangle 89"/>
          <p:cNvSpPr/>
          <p:nvPr/>
        </p:nvSpPr>
        <p:spPr bwMode="auto">
          <a:xfrm>
            <a:off x="3429526" y="2788469"/>
            <a:ext cx="4419828" cy="1948297"/>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45718"/>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latin typeface="Segoe"/>
            </a:endParaRPr>
          </a:p>
        </p:txBody>
      </p:sp>
      <p:sp>
        <p:nvSpPr>
          <p:cNvPr id="91" name="TextBox 90"/>
          <p:cNvSpPr txBox="1"/>
          <p:nvPr/>
        </p:nvSpPr>
        <p:spPr bwMode="auto">
          <a:xfrm>
            <a:off x="4023500" y="2892344"/>
            <a:ext cx="1609736" cy="338554"/>
          </a:xfrm>
          <a:prstGeom prst="rect">
            <a:avLst/>
          </a:prstGeom>
          <a:noFill/>
        </p:spPr>
        <p:txBody>
          <a:bodyPr wrap="none">
            <a:spAutoFit/>
          </a:bodyPr>
          <a:lstStyle/>
          <a:p>
            <a:pPr>
              <a:defRPr/>
            </a:pPr>
            <a:r>
              <a:rPr lang="en-US" sz="1600" b="1" dirty="0" smtClean="0">
                <a:effectLst>
                  <a:outerShdw blurRad="38100" dist="38100" dir="2700000" algn="tl">
                    <a:srgbClr val="000000">
                      <a:alpha val="43137"/>
                    </a:srgbClr>
                  </a:outerShdw>
                </a:effectLst>
                <a:latin typeface="Segoe"/>
              </a:rPr>
              <a:t>Front End (FE)</a:t>
            </a:r>
            <a:endParaRPr lang="en-US" sz="1600" b="1" dirty="0">
              <a:effectLst>
                <a:outerShdw blurRad="38100" dist="38100" dir="2700000" algn="tl">
                  <a:srgbClr val="000000">
                    <a:alpha val="43137"/>
                  </a:srgbClr>
                </a:outerShdw>
              </a:effectLst>
              <a:latin typeface="Segoe"/>
            </a:endParaRPr>
          </a:p>
        </p:txBody>
      </p:sp>
      <p:sp>
        <p:nvSpPr>
          <p:cNvPr id="93" name="TextBox 92"/>
          <p:cNvSpPr txBox="1"/>
          <p:nvPr/>
        </p:nvSpPr>
        <p:spPr bwMode="auto">
          <a:xfrm>
            <a:off x="6262951" y="2900733"/>
            <a:ext cx="1596912" cy="338554"/>
          </a:xfrm>
          <a:prstGeom prst="rect">
            <a:avLst/>
          </a:prstGeom>
          <a:noFill/>
        </p:spPr>
        <p:txBody>
          <a:bodyPr wrap="none">
            <a:spAutoFit/>
          </a:bodyPr>
          <a:lstStyle/>
          <a:p>
            <a:pPr algn="ctr">
              <a:defRPr/>
            </a:pPr>
            <a:r>
              <a:rPr lang="en-US" sz="1600" b="1" dirty="0">
                <a:effectLst>
                  <a:outerShdw blurRad="38100" dist="38100" dir="2700000" algn="tl">
                    <a:srgbClr val="000000">
                      <a:alpha val="43137"/>
                    </a:srgbClr>
                  </a:outerShdw>
                </a:effectLst>
                <a:latin typeface="Segoe"/>
              </a:rPr>
              <a:t>Back </a:t>
            </a:r>
            <a:r>
              <a:rPr lang="en-US" sz="1600" b="1" dirty="0" smtClean="0">
                <a:effectLst>
                  <a:outerShdw blurRad="38100" dist="38100" dir="2700000" algn="tl">
                    <a:srgbClr val="000000">
                      <a:alpha val="43137"/>
                    </a:srgbClr>
                  </a:outerShdw>
                </a:effectLst>
                <a:latin typeface="Segoe"/>
              </a:rPr>
              <a:t>End (BE)</a:t>
            </a:r>
            <a:endParaRPr lang="en-US" sz="1600" b="1" dirty="0">
              <a:effectLst>
                <a:outerShdw blurRad="38100" dist="38100" dir="2700000" algn="tl">
                  <a:srgbClr val="000000">
                    <a:alpha val="43137"/>
                  </a:srgbClr>
                </a:outerShdw>
              </a:effectLst>
              <a:latin typeface="Segoe"/>
            </a:endParaRPr>
          </a:p>
        </p:txBody>
      </p:sp>
      <p:sp>
        <p:nvSpPr>
          <p:cNvPr id="94" name="TextBox 93"/>
          <p:cNvSpPr txBox="1"/>
          <p:nvPr/>
        </p:nvSpPr>
        <p:spPr bwMode="auto">
          <a:xfrm>
            <a:off x="6687676" y="4290213"/>
            <a:ext cx="101983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a:rPr>
              <a:t>SQL </a:t>
            </a:r>
            <a:r>
              <a:rPr lang="en-US" sz="1000" dirty="0" smtClean="0">
                <a:effectLst>
                  <a:outerShdw blurRad="38100" dist="38100" dir="2700000" algn="tl">
                    <a:srgbClr val="000000">
                      <a:alpha val="43137"/>
                    </a:srgbClr>
                  </a:outerShdw>
                </a:effectLst>
                <a:latin typeface="Segoe"/>
              </a:rPr>
              <a:t>Database</a:t>
            </a:r>
            <a:endParaRPr lang="en-US" sz="1000" dirty="0">
              <a:effectLst>
                <a:outerShdw blurRad="38100" dist="38100" dir="2700000" algn="tl">
                  <a:srgbClr val="000000">
                    <a:alpha val="43137"/>
                  </a:srgbClr>
                </a:outerShdw>
              </a:effectLst>
              <a:latin typeface="Segoe"/>
            </a:endParaRPr>
          </a:p>
        </p:txBody>
      </p:sp>
      <p:pic>
        <p:nvPicPr>
          <p:cNvPr id="95" name="Picture 25" descr="C:\Documents and Settings\alanshen.UNIFYSQUARE\My Documents\UnifySquare\TechEd\UNC251 Images\computer_plain.png"/>
          <p:cNvPicPr>
            <a:picLocks noChangeAspect="1" noChangeArrowheads="1"/>
          </p:cNvPicPr>
          <p:nvPr/>
        </p:nvPicPr>
        <p:blipFill>
          <a:blip r:embed="rId3"/>
          <a:srcRect/>
          <a:stretch>
            <a:fillRect/>
          </a:stretch>
        </p:blipFill>
        <p:spPr bwMode="auto">
          <a:xfrm>
            <a:off x="4265577" y="3276325"/>
            <a:ext cx="530225" cy="944563"/>
          </a:xfrm>
          <a:prstGeom prst="rect">
            <a:avLst/>
          </a:prstGeom>
          <a:noFill/>
        </p:spPr>
      </p:pic>
      <p:pic>
        <p:nvPicPr>
          <p:cNvPr id="96" name="Picture 21" descr="C:\Documents and Settings\alanshen.UNIFYSQUARE\My Documents\UnifySquare\TechEd\UNC251 Images\computer_frontend.png"/>
          <p:cNvPicPr>
            <a:picLocks noChangeAspect="1" noChangeArrowheads="1"/>
          </p:cNvPicPr>
          <p:nvPr/>
        </p:nvPicPr>
        <p:blipFill>
          <a:blip r:embed="rId4"/>
          <a:srcRect/>
          <a:stretch>
            <a:fillRect/>
          </a:stretch>
        </p:blipFill>
        <p:spPr bwMode="auto">
          <a:xfrm>
            <a:off x="4381510" y="3520605"/>
            <a:ext cx="536575" cy="944562"/>
          </a:xfrm>
          <a:prstGeom prst="rect">
            <a:avLst/>
          </a:prstGeom>
          <a:noFill/>
        </p:spPr>
      </p:pic>
      <p:pic>
        <p:nvPicPr>
          <p:cNvPr id="97" name="Picture 25" descr="C:\Documents and Settings\alanshen.UNIFYSQUARE\My Documents\UnifySquare\TechEd\UNC251 Images\computer_plain.png"/>
          <p:cNvPicPr>
            <a:picLocks noChangeAspect="1" noChangeArrowheads="1"/>
          </p:cNvPicPr>
          <p:nvPr/>
        </p:nvPicPr>
        <p:blipFill>
          <a:blip r:embed="rId3"/>
          <a:srcRect/>
          <a:stretch>
            <a:fillRect/>
          </a:stretch>
        </p:blipFill>
        <p:spPr bwMode="auto">
          <a:xfrm>
            <a:off x="6813109" y="3276325"/>
            <a:ext cx="530225" cy="944563"/>
          </a:xfrm>
          <a:prstGeom prst="rect">
            <a:avLst/>
          </a:prstGeom>
          <a:noFill/>
        </p:spPr>
      </p:pic>
      <p:pic>
        <p:nvPicPr>
          <p:cNvPr id="98" name="Picture 17" descr="C:\Documents and Settings\alanshen.UNIFYSQUARE\My Documents\UnifySquare\TechEd\UNC251 Images\computer_database.png"/>
          <p:cNvPicPr>
            <a:picLocks noChangeAspect="1" noChangeArrowheads="1"/>
          </p:cNvPicPr>
          <p:nvPr/>
        </p:nvPicPr>
        <p:blipFill>
          <a:blip r:embed="rId5"/>
          <a:srcRect/>
          <a:stretch>
            <a:fillRect/>
          </a:stretch>
        </p:blipFill>
        <p:spPr bwMode="auto">
          <a:xfrm>
            <a:off x="6944940" y="3520605"/>
            <a:ext cx="530225" cy="944562"/>
          </a:xfrm>
          <a:prstGeom prst="rect">
            <a:avLst/>
          </a:prstGeom>
          <a:noFill/>
        </p:spPr>
      </p:pic>
      <p:sp>
        <p:nvSpPr>
          <p:cNvPr id="117" name="TextBox 116"/>
          <p:cNvSpPr txBox="1"/>
          <p:nvPr/>
        </p:nvSpPr>
        <p:spPr bwMode="auto">
          <a:xfrm>
            <a:off x="3251678" y="1618346"/>
            <a:ext cx="2412142" cy="1200329"/>
          </a:xfrm>
          <a:prstGeom prst="rect">
            <a:avLst/>
          </a:prstGeom>
          <a:noFill/>
        </p:spPr>
        <p:txBody>
          <a:bodyPr wrap="square">
            <a:spAutoFit/>
          </a:bodyPr>
          <a:lstStyle/>
          <a:p>
            <a:pPr>
              <a:defRPr/>
            </a:pPr>
            <a:r>
              <a:rPr lang="en-US" sz="1200" b="1" dirty="0" smtClean="0">
                <a:effectLst>
                  <a:outerShdw blurRad="38100" dist="38100" dir="2700000" algn="tl">
                    <a:srgbClr val="000000">
                      <a:alpha val="43137"/>
                    </a:srgbClr>
                  </a:outerShdw>
                </a:effectLst>
                <a:latin typeface="Segoe"/>
              </a:rPr>
              <a:t>Unified Communications Application Server (UCAS):</a:t>
            </a:r>
          </a:p>
          <a:p>
            <a:pPr>
              <a:defRPr/>
            </a:pPr>
            <a:r>
              <a:rPr lang="en-US" sz="1200" dirty="0" smtClean="0">
                <a:effectLst>
                  <a:outerShdw blurRad="38100" dist="38100" dir="2700000" algn="tl">
                    <a:srgbClr val="000000">
                      <a:alpha val="43137"/>
                    </a:srgbClr>
                  </a:outerShdw>
                </a:effectLst>
                <a:latin typeface="Segoe"/>
              </a:rPr>
              <a:t>Conferencing Attendant (CA), Conferencing Announcement Service (CAS) &amp; </a:t>
            </a:r>
          </a:p>
          <a:p>
            <a:pPr>
              <a:defRPr/>
            </a:pPr>
            <a:r>
              <a:rPr lang="en-US" sz="1200" dirty="0" smtClean="0">
                <a:effectLst>
                  <a:outerShdw blurRad="38100" dist="38100" dir="2700000" algn="tl">
                    <a:srgbClr val="000000">
                      <a:alpha val="43137"/>
                    </a:srgbClr>
                  </a:outerShdw>
                </a:effectLst>
                <a:latin typeface="Segoe"/>
              </a:rPr>
              <a:t>Personal Virtual Assistant (PVA)</a:t>
            </a:r>
            <a:endParaRPr lang="en-US" sz="1200" dirty="0">
              <a:effectLst>
                <a:outerShdw blurRad="38100" dist="38100" dir="2700000" algn="tl">
                  <a:srgbClr val="000000">
                    <a:alpha val="43137"/>
                  </a:srgbClr>
                </a:outerShdw>
              </a:effectLst>
              <a:latin typeface="Segoe"/>
            </a:endParaRPr>
          </a:p>
        </p:txBody>
      </p:sp>
      <p:sp>
        <p:nvSpPr>
          <p:cNvPr id="99" name="TextBox 98"/>
          <p:cNvSpPr txBox="1"/>
          <p:nvPr/>
        </p:nvSpPr>
        <p:spPr>
          <a:xfrm>
            <a:off x="325471" y="3378626"/>
            <a:ext cx="8128861" cy="2376035"/>
          </a:xfrm>
          <a:prstGeom prst="rect">
            <a:avLst/>
          </a:prstGeom>
          <a:noFill/>
        </p:spPr>
        <p:txBody>
          <a:bodyPr wrap="square" rtlCol="0">
            <a:spAutoFit/>
          </a:bodyPr>
          <a:lstStyle/>
          <a:p>
            <a:pPr marL="396875" lvl="0" indent="-396875">
              <a:lnSpc>
                <a:spcPct val="90000"/>
              </a:lnSpc>
              <a:spcBef>
                <a:spcPct val="20000"/>
              </a:spcBef>
            </a:pPr>
            <a:r>
              <a:rPr lang="en-US" sz="2800" dirty="0" smtClean="0">
                <a:solidFill>
                  <a:srgbClr val="99CC99"/>
                </a:solidFill>
              </a:rPr>
              <a:t>Other Roles and Dependencies:</a:t>
            </a:r>
          </a:p>
          <a:p>
            <a:pPr marL="396875" lvl="0" indent="-396875">
              <a:lnSpc>
                <a:spcPct val="90000"/>
              </a:lnSpc>
              <a:spcBef>
                <a:spcPct val="20000"/>
              </a:spcBef>
              <a:buBlip>
                <a:blip r:embed="rId6"/>
              </a:buBlip>
            </a:pPr>
            <a:r>
              <a:rPr lang="en-US" sz="2800" dirty="0" smtClean="0">
                <a:solidFill>
                  <a:srgbClr val="99CC99"/>
                </a:solidFill>
              </a:rPr>
              <a:t>FE: Focus, Focus Factory, SIP proxy, MCU factory</a:t>
            </a:r>
          </a:p>
          <a:p>
            <a:pPr marL="396875" lvl="0" indent="-396875">
              <a:lnSpc>
                <a:spcPct val="90000"/>
              </a:lnSpc>
              <a:spcBef>
                <a:spcPct val="20000"/>
              </a:spcBef>
              <a:buBlip>
                <a:blip r:embed="rId6"/>
              </a:buBlip>
            </a:pPr>
            <a:r>
              <a:rPr lang="en-US" sz="2800" dirty="0" smtClean="0">
                <a:solidFill>
                  <a:srgbClr val="99CC99"/>
                </a:solidFill>
              </a:rPr>
              <a:t>BE: Conference Directory</a:t>
            </a:r>
          </a:p>
          <a:p>
            <a:pPr marL="396875" lvl="0" indent="-396875">
              <a:lnSpc>
                <a:spcPct val="90000"/>
              </a:lnSpc>
              <a:spcBef>
                <a:spcPct val="20000"/>
              </a:spcBef>
              <a:buBlip>
                <a:blip r:embed="rId6"/>
              </a:buBlip>
            </a:pPr>
            <a:r>
              <a:rPr lang="en-US" sz="2800" dirty="0" smtClean="0">
                <a:solidFill>
                  <a:srgbClr val="99CC99"/>
                </a:solidFill>
              </a:rPr>
              <a:t>Outlook Add-in (for scheduling)</a:t>
            </a:r>
            <a:endParaRPr lang="en-US" sz="2800" dirty="0" smtClean="0"/>
          </a:p>
          <a:p>
            <a:pPr marL="396875" lvl="0" indent="-396875">
              <a:lnSpc>
                <a:spcPct val="90000"/>
              </a:lnSpc>
              <a:spcBef>
                <a:spcPct val="20000"/>
              </a:spcBef>
              <a:buBlip>
                <a:blip r:embed="rId6"/>
              </a:buBlip>
            </a:pPr>
            <a:endParaRPr lang="en-US" sz="2800" dirty="0" smtClean="0">
              <a:solidFill>
                <a:srgbClr val="99CC99"/>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 0 L -0.13681 -0.23403 " pathEditMode="relative" ptsTypes="AA">
                                      <p:cBhvr>
                                        <p:cTn id="6" dur="1000" fill="hold"/>
                                        <p:tgtEl>
                                          <p:spTgt spid="90"/>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13681 -0.23403 " pathEditMode="relative" ptsTypes="AA">
                                      <p:cBhvr>
                                        <p:cTn id="8" dur="1000" fill="hold"/>
                                        <p:tgtEl>
                                          <p:spTgt spid="91"/>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0 0 L -0.13681 -0.23403 " pathEditMode="relative" ptsTypes="AA">
                                      <p:cBhvr>
                                        <p:cTn id="10" dur="1000" fill="hold"/>
                                        <p:tgtEl>
                                          <p:spTgt spid="93"/>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 0 L -0.13681 -0.23403 " pathEditMode="relative" ptsTypes="AA">
                                      <p:cBhvr>
                                        <p:cTn id="12" dur="1000" fill="hold"/>
                                        <p:tgtEl>
                                          <p:spTgt spid="94"/>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3.88889E-6 2.22222E-6 L -0.19566 -0.23287 " pathEditMode="relative" rAng="0" ptsTypes="AA">
                                      <p:cBhvr>
                                        <p:cTn id="14" dur="1000" fill="hold"/>
                                        <p:tgtEl>
                                          <p:spTgt spid="95"/>
                                        </p:tgtEl>
                                        <p:attrNameLst>
                                          <p:attrName>ppt_x</p:attrName>
                                          <p:attrName>ppt_y</p:attrName>
                                        </p:attrNameLst>
                                      </p:cBhvr>
                                      <p:rCtr x="-98" y="-116"/>
                                    </p:animMotion>
                                  </p:childTnLst>
                                </p:cTn>
                              </p:par>
                              <p:par>
                                <p:cTn id="15" presetID="0" presetClass="path" presetSubtype="0" accel="50000" decel="50000" fill="hold" nodeType="withEffect">
                                  <p:stCondLst>
                                    <p:cond delay="0"/>
                                  </p:stCondLst>
                                  <p:childTnLst>
                                    <p:animMotion origin="layout" path="M 3.05556E-6 4.07407E-6 L -0.19618 -0.23172 " pathEditMode="relative" rAng="0" ptsTypes="AA">
                                      <p:cBhvr>
                                        <p:cTn id="16" dur="1000" fill="hold"/>
                                        <p:tgtEl>
                                          <p:spTgt spid="96"/>
                                        </p:tgtEl>
                                        <p:attrNameLst>
                                          <p:attrName>ppt_x</p:attrName>
                                          <p:attrName>ppt_y</p:attrName>
                                        </p:attrNameLst>
                                      </p:cBhvr>
                                      <p:rCtr x="-98" y="-116"/>
                                    </p:animMotion>
                                  </p:childTnLst>
                                </p:cTn>
                              </p:par>
                              <p:par>
                                <p:cTn id="17" presetID="0" presetClass="path" presetSubtype="0" accel="50000" decel="50000" fill="hold" nodeType="withEffect">
                                  <p:stCondLst>
                                    <p:cond delay="0"/>
                                  </p:stCondLst>
                                  <p:childTnLst>
                                    <p:animMotion origin="layout" path="M 0 0 L -0.13681 -0.23403 " pathEditMode="relative" ptsTypes="AA">
                                      <p:cBhvr>
                                        <p:cTn id="18" dur="1000" fill="hold"/>
                                        <p:tgtEl>
                                          <p:spTgt spid="97"/>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13681 -0.23403 " pathEditMode="relative" ptsTypes="AA">
                                      <p:cBhvr>
                                        <p:cTn id="20" dur="1000" fill="hold"/>
                                        <p:tgtEl>
                                          <p:spTgt spid="98"/>
                                        </p:tgtEl>
                                        <p:attrNameLst>
                                          <p:attrName>ppt_x</p:attrName>
                                          <p:attrName>ppt_y</p:attrName>
                                        </p:attrNameLst>
                                      </p:cBhvr>
                                    </p:animMotion>
                                  </p:childTnLst>
                                </p:cTn>
                              </p:par>
                            </p:childTnLst>
                          </p:cTn>
                        </p:par>
                        <p:par>
                          <p:cTn id="21" fill="hold">
                            <p:stCondLst>
                              <p:cond delay="1000"/>
                            </p:stCondLst>
                            <p:childTnLst>
                              <p:par>
                                <p:cTn id="22" presetID="1" presetClass="entr" presetSubtype="0" fill="hold" grpId="0" nodeType="afterEffect">
                                  <p:stCondLst>
                                    <p:cond delay="0"/>
                                  </p:stCondLst>
                                  <p:childTnLst>
                                    <p:set>
                                      <p:cBhvr>
                                        <p:cTn id="23" dur="1" fill="hold">
                                          <p:stCondLst>
                                            <p:cond delay="0"/>
                                          </p:stCondLst>
                                        </p:cTn>
                                        <p:tgtEl>
                                          <p:spTgt spid="11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p:bldP spid="93" grpId="0"/>
      <p:bldP spid="94" grpId="0"/>
      <p:bldP spid="117" grpId="0"/>
      <p:bldP spid="9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Still to come…</a:t>
            </a:r>
            <a:endParaRPr lang="en-US" dirty="0"/>
          </a:p>
        </p:txBody>
      </p:sp>
      <p:sp>
        <p:nvSpPr>
          <p:cNvPr id="6" name="Content Placeholder 5"/>
          <p:cNvSpPr>
            <a:spLocks noGrp="1"/>
          </p:cNvSpPr>
          <p:nvPr>
            <p:ph idx="1"/>
          </p:nvPr>
        </p:nvSpPr>
        <p:spPr>
          <a:xfrm>
            <a:off x="381000" y="1260474"/>
            <a:ext cx="8382000" cy="4561205"/>
          </a:xfrm>
        </p:spPr>
        <p:txBody>
          <a:bodyPr/>
          <a:lstStyle/>
          <a:p>
            <a:r>
              <a:rPr lang="en-US" dirty="0" smtClean="0"/>
              <a:t>Scheduling a meeting and meeting access types</a:t>
            </a:r>
          </a:p>
          <a:p>
            <a:pPr lvl="1"/>
            <a:r>
              <a:rPr lang="en-US" dirty="0" smtClean="0"/>
              <a:t>Demo: scheduling a conference</a:t>
            </a:r>
          </a:p>
          <a:p>
            <a:r>
              <a:rPr lang="en-US" dirty="0" smtClean="0"/>
              <a:t>PSTN join process and call flows</a:t>
            </a:r>
          </a:p>
          <a:p>
            <a:pPr lvl="1"/>
            <a:r>
              <a:rPr lang="en-US" dirty="0" smtClean="0"/>
              <a:t>Demo: PSTN join</a:t>
            </a:r>
          </a:p>
          <a:p>
            <a:r>
              <a:rPr lang="en-US" dirty="0" smtClean="0"/>
              <a:t>Planning &amp; Deployment</a:t>
            </a:r>
          </a:p>
          <a:p>
            <a:pPr lvl="1"/>
            <a:r>
              <a:rPr lang="en-US" dirty="0" smtClean="0"/>
              <a:t>Demo: configuring global policy &amp; CA</a:t>
            </a:r>
          </a:p>
          <a:p>
            <a:r>
              <a:rPr lang="en-US" dirty="0" smtClean="0"/>
              <a:t>QFE changes</a:t>
            </a:r>
          </a:p>
          <a:p>
            <a:r>
              <a:rPr lang="en-US" dirty="0" smtClean="0"/>
              <a:t>Reports, CDRs and Performance Counters</a:t>
            </a:r>
            <a:endParaRPr lang="en-US" sz="4000"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Scheduling a conference</a:t>
            </a:r>
            <a:endParaRPr lang="en-US" dirty="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UNC_XXX_tcarr_audio-conferencing">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themeOverride>
</file>

<file path=docProps/app.xml><?xml version="1.0" encoding="utf-8"?>
<Properties xmlns="http://schemas.openxmlformats.org/officeDocument/2006/extended-properties" xmlns:vt="http://schemas.openxmlformats.org/officeDocument/2006/docPropsVTypes">
  <Template/>
  <TotalTime>22742</TotalTime>
  <Words>2959</Words>
  <Application>Microsoft Office PowerPoint</Application>
  <PresentationFormat>On-screen Show (4:3)</PresentationFormat>
  <Paragraphs>614</Paragraphs>
  <Slides>64</Slides>
  <Notes>63</Notes>
  <HiddenSlides>0</HiddenSlides>
  <MMClips>0</MMClips>
  <ScaleCrop>false</ScaleCrop>
  <HeadingPairs>
    <vt:vector size="4" baseType="variant">
      <vt:variant>
        <vt:lpstr>Theme</vt:lpstr>
      </vt:variant>
      <vt:variant>
        <vt:i4>2</vt:i4>
      </vt:variant>
      <vt:variant>
        <vt:lpstr>Slide Titles</vt:lpstr>
      </vt:variant>
      <vt:variant>
        <vt:i4>64</vt:i4>
      </vt:variant>
    </vt:vector>
  </HeadingPairs>
  <TitlesOfParts>
    <vt:vector size="66" baseType="lpstr">
      <vt:lpstr>UNC_XXX_tcarr_audio-conferencing</vt:lpstr>
      <vt:lpstr>TechEd09_Europe template</vt:lpstr>
      <vt:lpstr>Audio Conferencing Deep Dive</vt:lpstr>
      <vt:lpstr>Agenda</vt:lpstr>
      <vt:lpstr>Now Developed in der Schweiz</vt:lpstr>
      <vt:lpstr>Sample PSTN Dial-in Enabled Deployment</vt:lpstr>
      <vt:lpstr>OCS 2007 R2 Roles</vt:lpstr>
      <vt:lpstr>OCS 2007 R2 Audio Conferencing Roles</vt:lpstr>
      <vt:lpstr>OCS 2007 R2 Audio Conferencing Roles</vt:lpstr>
      <vt:lpstr>Still to come…</vt:lpstr>
      <vt:lpstr>Scheduling a conference</vt:lpstr>
      <vt:lpstr>Conference Access Types</vt:lpstr>
      <vt:lpstr>CA Access Numbers</vt:lpstr>
      <vt:lpstr>CA Access Numbers</vt:lpstr>
      <vt:lpstr>CA Access Numbers</vt:lpstr>
      <vt:lpstr>CA Access Numbers</vt:lpstr>
      <vt:lpstr>Dial-in Conferencing Information Page</vt:lpstr>
      <vt:lpstr>Dial-in Conferencing Information Page</vt:lpstr>
      <vt:lpstr>Dial-in Conference Creation</vt:lpstr>
      <vt:lpstr>Dial-in Conference Creation</vt:lpstr>
      <vt:lpstr>Confirm Pool Supports CA</vt:lpstr>
      <vt:lpstr>CA Support Confirmed</vt:lpstr>
      <vt:lpstr>Request CA for Conf. (AddConference)</vt:lpstr>
      <vt:lpstr>Request CA Access Numbers</vt:lpstr>
      <vt:lpstr>Still to come…</vt:lpstr>
      <vt:lpstr>PSTN Join</vt:lpstr>
      <vt:lpstr>Joining A Conference from PSTN</vt:lpstr>
      <vt:lpstr>Trusted Conferencing Identities</vt:lpstr>
      <vt:lpstr>CAS &amp; PVA: Sharing a UCAS process</vt:lpstr>
      <vt:lpstr>PSTN Join</vt:lpstr>
      <vt:lpstr>Resolve Conf ID using Meeting ID</vt:lpstr>
      <vt:lpstr>Resolve Conf ID using Meeting ID</vt:lpstr>
      <vt:lpstr>PSTN ID &lt;-&gt; URI: Conf. Directory</vt:lpstr>
      <vt:lpstr>Still to come…</vt:lpstr>
      <vt:lpstr>Usage Model</vt:lpstr>
      <vt:lpstr>Usage Model</vt:lpstr>
      <vt:lpstr>Extending the Example to Servers</vt:lpstr>
      <vt:lpstr>Extending the Example to Servers</vt:lpstr>
      <vt:lpstr>Deployment</vt:lpstr>
      <vt:lpstr>Configuring Server for Dial-in Conferencing</vt:lpstr>
      <vt:lpstr>Changes since RTM: Build 6907.37 “QFE2”</vt:lpstr>
      <vt:lpstr>Call Detail Records (CDR)</vt:lpstr>
      <vt:lpstr>CDR: using Monitoring Server Reports</vt:lpstr>
      <vt:lpstr>CDR: Example Report</vt:lpstr>
      <vt:lpstr>Monitoring with SCOM</vt:lpstr>
      <vt:lpstr>Performance Counters</vt:lpstr>
      <vt:lpstr>3 Top Takeaways</vt:lpstr>
      <vt:lpstr>Related Content</vt:lpstr>
      <vt:lpstr>Slide 47</vt:lpstr>
      <vt:lpstr>Slide 48</vt:lpstr>
      <vt:lpstr>Resources</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tcarr</dc:creator>
  <dc:description>tech·ed Europe 2009</dc:description>
  <cp:lastModifiedBy>cn_user</cp:lastModifiedBy>
  <cp:revision>459</cp:revision>
  <dcterms:created xsi:type="dcterms:W3CDTF">2009-09-17T13:21:59Z</dcterms:created>
  <dcterms:modified xsi:type="dcterms:W3CDTF">2009-11-11T14:35:08Z</dcterms:modified>
</cp:coreProperties>
</file>