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Lst>
  <p:notesMasterIdLst>
    <p:notesMasterId r:id="rId60"/>
  </p:notesMasterIdLst>
  <p:handoutMasterIdLst>
    <p:handoutMasterId r:id="rId61"/>
  </p:handoutMasterIdLst>
  <p:sldIdLst>
    <p:sldId id="284" r:id="rId2"/>
    <p:sldId id="287" r:id="rId3"/>
    <p:sldId id="288" r:id="rId4"/>
    <p:sldId id="289" r:id="rId5"/>
    <p:sldId id="290" r:id="rId6"/>
    <p:sldId id="291" r:id="rId7"/>
    <p:sldId id="292" r:id="rId8"/>
    <p:sldId id="293" r:id="rId9"/>
    <p:sldId id="294" r:id="rId10"/>
    <p:sldId id="295" r:id="rId11"/>
    <p:sldId id="296" r:id="rId12"/>
    <p:sldId id="297" r:id="rId13"/>
    <p:sldId id="298" r:id="rId14"/>
    <p:sldId id="300" r:id="rId15"/>
    <p:sldId id="302" r:id="rId16"/>
    <p:sldId id="303" r:id="rId17"/>
    <p:sldId id="304" r:id="rId18"/>
    <p:sldId id="305" r:id="rId19"/>
    <p:sldId id="306" r:id="rId20"/>
    <p:sldId id="307" r:id="rId21"/>
    <p:sldId id="308" r:id="rId22"/>
    <p:sldId id="309" r:id="rId23"/>
    <p:sldId id="310" r:id="rId24"/>
    <p:sldId id="311" r:id="rId25"/>
    <p:sldId id="312" r:id="rId26"/>
    <p:sldId id="313" r:id="rId27"/>
    <p:sldId id="314" r:id="rId28"/>
    <p:sldId id="315" r:id="rId29"/>
    <p:sldId id="316" r:id="rId30"/>
    <p:sldId id="317" r:id="rId31"/>
    <p:sldId id="318" r:id="rId32"/>
    <p:sldId id="319" r:id="rId33"/>
    <p:sldId id="320" r:id="rId34"/>
    <p:sldId id="321" r:id="rId35"/>
    <p:sldId id="322" r:id="rId36"/>
    <p:sldId id="323" r:id="rId37"/>
    <p:sldId id="324" r:id="rId38"/>
    <p:sldId id="325" r:id="rId39"/>
    <p:sldId id="375" r:id="rId40"/>
    <p:sldId id="376" r:id="rId41"/>
    <p:sldId id="329" r:id="rId42"/>
    <p:sldId id="330" r:id="rId43"/>
    <p:sldId id="331" r:id="rId44"/>
    <p:sldId id="332" r:id="rId45"/>
    <p:sldId id="333" r:id="rId46"/>
    <p:sldId id="334" r:id="rId47"/>
    <p:sldId id="336" r:id="rId48"/>
    <p:sldId id="337" r:id="rId49"/>
    <p:sldId id="378" r:id="rId50"/>
    <p:sldId id="338" r:id="rId51"/>
    <p:sldId id="339" r:id="rId52"/>
    <p:sldId id="380" r:id="rId53"/>
    <p:sldId id="383" r:id="rId54"/>
    <p:sldId id="391" r:id="rId55"/>
    <p:sldId id="397" r:id="rId56"/>
    <p:sldId id="399" r:id="rId57"/>
    <p:sldId id="394" r:id="rId58"/>
    <p:sldId id="398" r:id="rId5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66" autoAdjust="0"/>
    <p:restoredTop sz="91798" autoAdjust="0"/>
  </p:normalViewPr>
  <p:slideViewPr>
    <p:cSldViewPr snapToGrid="0">
      <p:cViewPr varScale="1">
        <p:scale>
          <a:sx n="103" d="100"/>
          <a:sy n="103" d="100"/>
        </p:scale>
        <p:origin x="-540"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7" d="100"/>
          <a:sy n="87" d="100"/>
        </p:scale>
        <p:origin x="-277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3EF20E-E56D-4F03-94F2-6051A9C94FD4}"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0C2984FA-5C90-4737-B586-5743F59B42EF}">
      <dgm:prSet phldrT="[Text]" custT="1">
        <dgm:style>
          <a:lnRef idx="0">
            <a:schemeClr val="accent6"/>
          </a:lnRef>
          <a:fillRef idx="3">
            <a:schemeClr val="accent6"/>
          </a:fillRef>
          <a:effectRef idx="3">
            <a:schemeClr val="accent6"/>
          </a:effectRef>
          <a:fontRef idx="minor">
            <a:schemeClr val="lt1"/>
          </a:fontRef>
        </dgm:style>
      </dgm:prSet>
      <dgm:spPr/>
      <dgm:t>
        <a:bodyPr/>
        <a:lstStyle/>
        <a:p>
          <a:r>
            <a:rPr lang="en-US" sz="1700" b="1" dirty="0" smtClean="0">
              <a:solidFill>
                <a:schemeClr val="tx1"/>
              </a:solidFill>
            </a:rPr>
            <a:t>Personal Archive </a:t>
          </a:r>
          <a:endParaRPr lang="en-US" sz="1700" b="1" dirty="0">
            <a:solidFill>
              <a:schemeClr val="tx1"/>
            </a:solidFill>
          </a:endParaRPr>
        </a:p>
      </dgm:t>
    </dgm:pt>
    <dgm:pt modelId="{6D0ABF86-3660-43CC-B4EA-FCB3B0682819}" type="parTrans" cxnId="{F97F0F5A-74AB-4488-A970-D7A21AEDA151}">
      <dgm:prSet/>
      <dgm:spPr/>
      <dgm:t>
        <a:bodyPr/>
        <a:lstStyle/>
        <a:p>
          <a:endParaRPr lang="en-US"/>
        </a:p>
      </dgm:t>
    </dgm:pt>
    <dgm:pt modelId="{B095C96A-BD8A-4006-960D-4A8E4385E148}" type="sibTrans" cxnId="{F97F0F5A-74AB-4488-A970-D7A21AEDA151}">
      <dgm:prSet/>
      <dgm:spPr/>
      <dgm:t>
        <a:bodyPr/>
        <a:lstStyle/>
        <a:p>
          <a:endParaRPr lang="en-US"/>
        </a:p>
      </dgm:t>
    </dgm:pt>
    <dgm:pt modelId="{E2F36895-06D6-4FA9-9978-1268769747EE}">
      <dgm:prSet phldrT="[Text]"/>
      <dgm:spPr/>
      <dgm:t>
        <a:bodyPr/>
        <a:lstStyle/>
        <a:p>
          <a:r>
            <a:rPr lang="en-US" dirty="0" smtClean="0"/>
            <a:t>Archive in Outlook/OWA</a:t>
          </a:r>
          <a:endParaRPr lang="en-US" dirty="0"/>
        </a:p>
      </dgm:t>
    </dgm:pt>
    <dgm:pt modelId="{9C27437B-E140-49BB-8A9B-99E6F416052A}" type="parTrans" cxnId="{C8A816F2-3A62-4E7D-99A9-5C372A8085C5}">
      <dgm:prSet/>
      <dgm:spPr/>
      <dgm:t>
        <a:bodyPr/>
        <a:lstStyle/>
        <a:p>
          <a:endParaRPr lang="en-US"/>
        </a:p>
      </dgm:t>
    </dgm:pt>
    <dgm:pt modelId="{5E9A98C4-1E5D-4787-BBF4-04A335FBF8D7}" type="sibTrans" cxnId="{C8A816F2-3A62-4E7D-99A9-5C372A8085C5}">
      <dgm:prSet/>
      <dgm:spPr/>
      <dgm:t>
        <a:bodyPr/>
        <a:lstStyle/>
        <a:p>
          <a:endParaRPr lang="en-US"/>
        </a:p>
      </dgm:t>
    </dgm:pt>
    <dgm:pt modelId="{8CCFB3A3-DB3F-45DE-98C5-BE839D9C9A1C}">
      <dgm:prSet phldrT="[Text]" custT="1">
        <dgm:style>
          <a:lnRef idx="0">
            <a:schemeClr val="accent6"/>
          </a:lnRef>
          <a:fillRef idx="3">
            <a:schemeClr val="accent6"/>
          </a:fillRef>
          <a:effectRef idx="3">
            <a:schemeClr val="accent6"/>
          </a:effectRef>
          <a:fontRef idx="minor">
            <a:schemeClr val="lt1"/>
          </a:fontRef>
        </dgm:style>
      </dgm:prSet>
      <dgm:spPr/>
      <dgm:t>
        <a:bodyPr/>
        <a:lstStyle/>
        <a:p>
          <a:r>
            <a:rPr lang="en-US" sz="1700" b="1" dirty="0" smtClean="0">
              <a:solidFill>
                <a:schemeClr val="tx1"/>
              </a:solidFill>
            </a:rPr>
            <a:t>Archive &amp;  Delete Retention Policy</a:t>
          </a:r>
          <a:endParaRPr lang="en-US" sz="1700" b="1" dirty="0">
            <a:solidFill>
              <a:schemeClr val="tx1"/>
            </a:solidFill>
          </a:endParaRPr>
        </a:p>
      </dgm:t>
    </dgm:pt>
    <dgm:pt modelId="{9BBA283E-65EA-4241-82C7-C07ADA129AE5}" type="parTrans" cxnId="{26F6C5BA-A559-41BE-9D2B-729413F9F0CD}">
      <dgm:prSet/>
      <dgm:spPr/>
      <dgm:t>
        <a:bodyPr/>
        <a:lstStyle/>
        <a:p>
          <a:endParaRPr lang="en-US"/>
        </a:p>
      </dgm:t>
    </dgm:pt>
    <dgm:pt modelId="{E2A6B7AB-6566-47D7-85BA-02529DDF778D}" type="sibTrans" cxnId="{26F6C5BA-A559-41BE-9D2B-729413F9F0CD}">
      <dgm:prSet/>
      <dgm:spPr/>
      <dgm:t>
        <a:bodyPr/>
        <a:lstStyle/>
        <a:p>
          <a:endParaRPr lang="en-US"/>
        </a:p>
      </dgm:t>
    </dgm:pt>
    <dgm:pt modelId="{1174057B-0F27-4722-B172-A90D66D3D8AB}">
      <dgm:prSet phldrT="[Text]"/>
      <dgm:spPr/>
      <dgm:t>
        <a:bodyPr/>
        <a:lstStyle/>
        <a:p>
          <a:r>
            <a:rPr lang="en-US" dirty="0" smtClean="0"/>
            <a:t>Move and Delete Policies in OLK/OWA</a:t>
          </a:r>
          <a:endParaRPr lang="en-US" dirty="0"/>
        </a:p>
      </dgm:t>
    </dgm:pt>
    <dgm:pt modelId="{C8F0EAA9-CE68-4085-8D73-B8F04AFB1A44}" type="parTrans" cxnId="{39EDA2BA-F46E-4124-B94D-FB34A2EE0E7B}">
      <dgm:prSet/>
      <dgm:spPr/>
      <dgm:t>
        <a:bodyPr/>
        <a:lstStyle/>
        <a:p>
          <a:endParaRPr lang="en-US"/>
        </a:p>
      </dgm:t>
    </dgm:pt>
    <dgm:pt modelId="{AB0668A3-9301-483A-9FD0-E1B9462608BE}" type="sibTrans" cxnId="{39EDA2BA-F46E-4124-B94D-FB34A2EE0E7B}">
      <dgm:prSet/>
      <dgm:spPr/>
      <dgm:t>
        <a:bodyPr/>
        <a:lstStyle/>
        <a:p>
          <a:endParaRPr lang="en-US"/>
        </a:p>
      </dgm:t>
    </dgm:pt>
    <dgm:pt modelId="{B9681553-93A6-4B20-84A5-639CFC6E888A}">
      <dgm:prSet phldrT="[Text]" custT="1">
        <dgm:style>
          <a:lnRef idx="0">
            <a:schemeClr val="accent6"/>
          </a:lnRef>
          <a:fillRef idx="3">
            <a:schemeClr val="accent6"/>
          </a:fillRef>
          <a:effectRef idx="3">
            <a:schemeClr val="accent6"/>
          </a:effectRef>
          <a:fontRef idx="minor">
            <a:schemeClr val="lt1"/>
          </a:fontRef>
        </dgm:style>
      </dgm:prSet>
      <dgm:spPr/>
      <dgm:t>
        <a:bodyPr/>
        <a:lstStyle/>
        <a:p>
          <a:r>
            <a:rPr lang="en-US" sz="1700" b="1" dirty="0" smtClean="0">
              <a:solidFill>
                <a:schemeClr val="tx1"/>
              </a:solidFill>
            </a:rPr>
            <a:t>Hold Policy</a:t>
          </a:r>
          <a:endParaRPr lang="en-US" sz="1700" b="1" dirty="0">
            <a:solidFill>
              <a:schemeClr val="tx1"/>
            </a:solidFill>
          </a:endParaRPr>
        </a:p>
      </dgm:t>
    </dgm:pt>
    <dgm:pt modelId="{7AAD4DE4-C701-4053-9D8E-02BFE88C0679}" type="parTrans" cxnId="{452D7E02-05A7-4F2F-BCB1-708C75390832}">
      <dgm:prSet/>
      <dgm:spPr/>
      <dgm:t>
        <a:bodyPr/>
        <a:lstStyle/>
        <a:p>
          <a:endParaRPr lang="en-US"/>
        </a:p>
      </dgm:t>
    </dgm:pt>
    <dgm:pt modelId="{CD0E96D7-ED3F-494F-A21C-091A10D094DC}" type="sibTrans" cxnId="{452D7E02-05A7-4F2F-BCB1-708C75390832}">
      <dgm:prSet/>
      <dgm:spPr/>
      <dgm:t>
        <a:bodyPr/>
        <a:lstStyle/>
        <a:p>
          <a:endParaRPr lang="en-US"/>
        </a:p>
      </dgm:t>
    </dgm:pt>
    <dgm:pt modelId="{CFC4B421-9CBE-495A-917A-12531AA54516}">
      <dgm:prSet phldrT="[Text]" custT="1">
        <dgm:style>
          <a:lnRef idx="0">
            <a:schemeClr val="accent6"/>
          </a:lnRef>
          <a:fillRef idx="3">
            <a:schemeClr val="accent6"/>
          </a:fillRef>
          <a:effectRef idx="3">
            <a:schemeClr val="accent6"/>
          </a:effectRef>
          <a:fontRef idx="minor">
            <a:schemeClr val="lt1"/>
          </a:fontRef>
        </dgm:style>
      </dgm:prSet>
      <dgm:spPr/>
      <dgm:t>
        <a:bodyPr/>
        <a:lstStyle/>
        <a:p>
          <a:r>
            <a:rPr lang="en-US" sz="1700" b="1" dirty="0" smtClean="0">
              <a:solidFill>
                <a:schemeClr val="tx1"/>
              </a:solidFill>
            </a:rPr>
            <a:t>Multi-Mailbox Search </a:t>
          </a:r>
          <a:endParaRPr lang="en-US" sz="1700" b="1" i="0" dirty="0">
            <a:solidFill>
              <a:schemeClr val="tx1"/>
            </a:solidFill>
          </a:endParaRPr>
        </a:p>
      </dgm:t>
    </dgm:pt>
    <dgm:pt modelId="{F4A3BF7F-DD63-4189-9AB1-0F849B27CB5C}" type="parTrans" cxnId="{A005F0DB-4215-4761-BE0E-4DDEAD304283}">
      <dgm:prSet/>
      <dgm:spPr/>
      <dgm:t>
        <a:bodyPr/>
        <a:lstStyle/>
        <a:p>
          <a:endParaRPr lang="en-US"/>
        </a:p>
      </dgm:t>
    </dgm:pt>
    <dgm:pt modelId="{192D4D43-3086-42CD-BE99-7FC41E1F7CA9}" type="sibTrans" cxnId="{A005F0DB-4215-4761-BE0E-4DDEAD304283}">
      <dgm:prSet/>
      <dgm:spPr/>
      <dgm:t>
        <a:bodyPr/>
        <a:lstStyle/>
        <a:p>
          <a:endParaRPr lang="en-US"/>
        </a:p>
      </dgm:t>
    </dgm:pt>
    <dgm:pt modelId="{9F3BB0C0-E9C4-4DC9-BEC9-02A9D1EF6503}">
      <dgm:prSet phldrT="[Text]"/>
      <dgm:spPr/>
      <dgm:t>
        <a:bodyPr/>
        <a:lstStyle/>
        <a:p>
          <a:r>
            <a:rPr lang="en-US" dirty="0" err="1" smtClean="0"/>
            <a:t>CMDLet</a:t>
          </a:r>
          <a:r>
            <a:rPr lang="en-US" dirty="0" smtClean="0"/>
            <a:t> and Discovery GUI Support</a:t>
          </a:r>
          <a:endParaRPr lang="en-US" dirty="0"/>
        </a:p>
      </dgm:t>
    </dgm:pt>
    <dgm:pt modelId="{AE31B6A8-657C-4C30-AAA1-7532FA07F787}" type="parTrans" cxnId="{76A90EB4-9494-4DE1-A9AA-969A79768C23}">
      <dgm:prSet/>
      <dgm:spPr/>
      <dgm:t>
        <a:bodyPr/>
        <a:lstStyle/>
        <a:p>
          <a:endParaRPr lang="en-US"/>
        </a:p>
      </dgm:t>
    </dgm:pt>
    <dgm:pt modelId="{44D5822F-E6E5-4B58-95E7-F73B0EAF8143}" type="sibTrans" cxnId="{76A90EB4-9494-4DE1-A9AA-969A79768C23}">
      <dgm:prSet/>
      <dgm:spPr/>
      <dgm:t>
        <a:bodyPr/>
        <a:lstStyle/>
        <a:p>
          <a:endParaRPr lang="en-US"/>
        </a:p>
      </dgm:t>
    </dgm:pt>
    <dgm:pt modelId="{9777D652-5FDD-4C4D-A918-D0D20A624CE9}">
      <dgm:prSet phldrT="[Text]"/>
      <dgm:spPr/>
      <dgm:t>
        <a:bodyPr/>
        <a:lstStyle/>
        <a:p>
          <a:r>
            <a:rPr lang="en-US" dirty="0" smtClean="0"/>
            <a:t>Archive </a:t>
          </a:r>
          <a:r>
            <a:rPr lang="en-US" dirty="0" err="1" smtClean="0"/>
            <a:t>Mgmt</a:t>
          </a:r>
          <a:r>
            <a:rPr lang="en-US" dirty="0" smtClean="0"/>
            <a:t> with </a:t>
          </a:r>
          <a:r>
            <a:rPr lang="en-US" dirty="0" err="1" smtClean="0"/>
            <a:t>CMDLets</a:t>
          </a:r>
          <a:r>
            <a:rPr lang="en-US" dirty="0" smtClean="0"/>
            <a:t> and EMC</a:t>
          </a:r>
          <a:endParaRPr lang="en-US" dirty="0"/>
        </a:p>
      </dgm:t>
    </dgm:pt>
    <dgm:pt modelId="{0DBBF4E9-0CEA-4F79-BF22-8ED26C8A0E03}" type="parTrans" cxnId="{D9E88CF7-34CC-4484-A1C2-DBC8B6CC188E}">
      <dgm:prSet/>
      <dgm:spPr/>
      <dgm:t>
        <a:bodyPr/>
        <a:lstStyle/>
        <a:p>
          <a:endParaRPr lang="en-US"/>
        </a:p>
      </dgm:t>
    </dgm:pt>
    <dgm:pt modelId="{C7490184-1DFC-4452-B393-5A22FEA41245}" type="sibTrans" cxnId="{D9E88CF7-34CC-4484-A1C2-DBC8B6CC188E}">
      <dgm:prSet/>
      <dgm:spPr/>
      <dgm:t>
        <a:bodyPr/>
        <a:lstStyle/>
        <a:p>
          <a:endParaRPr lang="en-US"/>
        </a:p>
      </dgm:t>
    </dgm:pt>
    <dgm:pt modelId="{389B8905-1211-4F8B-BEA1-98E10D2FF17D}">
      <dgm:prSet phldrT="[Text]"/>
      <dgm:spPr/>
      <dgm:t>
        <a:bodyPr/>
        <a:lstStyle/>
        <a:p>
          <a:r>
            <a:rPr lang="en-US" dirty="0" smtClean="0"/>
            <a:t>Folder/Item Level Policy </a:t>
          </a:r>
          <a:endParaRPr lang="en-US" dirty="0"/>
        </a:p>
      </dgm:t>
    </dgm:pt>
    <dgm:pt modelId="{35CC7B2D-1EAC-4C94-AEBB-4879CAF8B604}" type="parTrans" cxnId="{C63594E6-2A75-41FA-8177-E41C19E31A2A}">
      <dgm:prSet/>
      <dgm:spPr/>
      <dgm:t>
        <a:bodyPr/>
        <a:lstStyle/>
        <a:p>
          <a:endParaRPr lang="en-US"/>
        </a:p>
      </dgm:t>
    </dgm:pt>
    <dgm:pt modelId="{E55C23C0-51FF-495E-A255-DE01664F1B94}" type="sibTrans" cxnId="{C63594E6-2A75-41FA-8177-E41C19E31A2A}">
      <dgm:prSet/>
      <dgm:spPr/>
      <dgm:t>
        <a:bodyPr/>
        <a:lstStyle/>
        <a:p>
          <a:endParaRPr lang="en-US"/>
        </a:p>
      </dgm:t>
    </dgm:pt>
    <dgm:pt modelId="{21EDFD06-035F-41A8-8D81-F3A64AC1A5BF}">
      <dgm:prSet phldrT="[Text]"/>
      <dgm:spPr/>
      <dgm:t>
        <a:bodyPr/>
        <a:lstStyle/>
        <a:p>
          <a:r>
            <a:rPr lang="en-US" dirty="0" smtClean="0"/>
            <a:t>Edited/Deleted items preserved</a:t>
          </a:r>
          <a:endParaRPr lang="en-US" dirty="0"/>
        </a:p>
      </dgm:t>
    </dgm:pt>
    <dgm:pt modelId="{B3456273-485F-4518-9095-23859B6FE8A0}" type="parTrans" cxnId="{B49C1D4E-22FE-425F-BCBA-C764FC934695}">
      <dgm:prSet/>
      <dgm:spPr/>
      <dgm:t>
        <a:bodyPr/>
        <a:lstStyle/>
        <a:p>
          <a:endParaRPr lang="en-US"/>
        </a:p>
      </dgm:t>
    </dgm:pt>
    <dgm:pt modelId="{F36C00E2-1ADA-4FE0-ACE2-5D38AD760571}" type="sibTrans" cxnId="{B49C1D4E-22FE-425F-BCBA-C764FC934695}">
      <dgm:prSet/>
      <dgm:spPr/>
      <dgm:t>
        <a:bodyPr/>
        <a:lstStyle/>
        <a:p>
          <a:endParaRPr lang="en-US"/>
        </a:p>
      </dgm:t>
    </dgm:pt>
    <dgm:pt modelId="{290775B2-8EC0-4CAB-A9C2-7A13A8C5798A}">
      <dgm:prSet phldrT="[Text]"/>
      <dgm:spPr/>
      <dgm:t>
        <a:bodyPr/>
        <a:lstStyle/>
        <a:p>
          <a:r>
            <a:rPr lang="en-US" dirty="0" smtClean="0"/>
            <a:t>Single Item Restore or Legal Hold</a:t>
          </a:r>
          <a:endParaRPr lang="en-US" dirty="0"/>
        </a:p>
      </dgm:t>
    </dgm:pt>
    <dgm:pt modelId="{50452EF0-1CA9-4B1E-847C-CD38EA8286AE}" type="parTrans" cxnId="{FD396D8C-DCE4-4663-A2EA-74F61BEB91D8}">
      <dgm:prSet/>
      <dgm:spPr/>
      <dgm:t>
        <a:bodyPr/>
        <a:lstStyle/>
        <a:p>
          <a:endParaRPr lang="en-US"/>
        </a:p>
      </dgm:t>
    </dgm:pt>
    <dgm:pt modelId="{050050ED-D5BA-498B-A0F6-4F54992F2F1F}" type="sibTrans" cxnId="{FD396D8C-DCE4-4663-A2EA-74F61BEB91D8}">
      <dgm:prSet/>
      <dgm:spPr/>
      <dgm:t>
        <a:bodyPr/>
        <a:lstStyle/>
        <a:p>
          <a:endParaRPr lang="en-US"/>
        </a:p>
      </dgm:t>
    </dgm:pt>
    <dgm:pt modelId="{6192B495-7625-4380-8779-ECEA03C0DB8C}">
      <dgm:prSet/>
      <dgm:spPr/>
      <dgm:t>
        <a:bodyPr/>
        <a:lstStyle/>
        <a:p>
          <a:r>
            <a:rPr lang="en-US" dirty="0" smtClean="0"/>
            <a:t>Role-based Access</a:t>
          </a:r>
          <a:endParaRPr lang="en-US" dirty="0"/>
        </a:p>
      </dgm:t>
    </dgm:pt>
    <dgm:pt modelId="{C1CC4FF6-69ED-4340-AA78-ED5259A93A83}" type="parTrans" cxnId="{A6076BCF-95C4-458F-B642-57C72234BED6}">
      <dgm:prSet/>
      <dgm:spPr/>
      <dgm:t>
        <a:bodyPr/>
        <a:lstStyle/>
        <a:p>
          <a:endParaRPr lang="en-US"/>
        </a:p>
      </dgm:t>
    </dgm:pt>
    <dgm:pt modelId="{59140B44-7ABB-4A7D-9833-9A32E2D40459}" type="sibTrans" cxnId="{A6076BCF-95C4-458F-B642-57C72234BED6}">
      <dgm:prSet/>
      <dgm:spPr/>
      <dgm:t>
        <a:bodyPr/>
        <a:lstStyle/>
        <a:p>
          <a:endParaRPr lang="en-US"/>
        </a:p>
      </dgm:t>
    </dgm:pt>
    <dgm:pt modelId="{7842F7D3-8E96-40A7-8C16-22E6EA260A35}" type="pres">
      <dgm:prSet presAssocID="{873EF20E-E56D-4F03-94F2-6051A9C94FD4}" presName="Name0" presStyleCnt="0">
        <dgm:presLayoutVars>
          <dgm:dir/>
          <dgm:animLvl val="lvl"/>
          <dgm:resizeHandles val="exact"/>
        </dgm:presLayoutVars>
      </dgm:prSet>
      <dgm:spPr/>
      <dgm:t>
        <a:bodyPr/>
        <a:lstStyle/>
        <a:p>
          <a:endParaRPr lang="en-US"/>
        </a:p>
      </dgm:t>
    </dgm:pt>
    <dgm:pt modelId="{26354FCE-AB86-4B75-B3A0-F6A79230954F}" type="pres">
      <dgm:prSet presAssocID="{0C2984FA-5C90-4737-B586-5743F59B42EF}" presName="composite" presStyleCnt="0"/>
      <dgm:spPr/>
    </dgm:pt>
    <dgm:pt modelId="{567817C3-BF68-47B4-98F4-3D56B597ABFA}" type="pres">
      <dgm:prSet presAssocID="{0C2984FA-5C90-4737-B586-5743F59B42EF}" presName="parTx" presStyleLbl="alignNode1" presStyleIdx="0" presStyleCnt="4" custScaleX="102442" custScaleY="155801" custLinFactNeighborY="72361">
        <dgm:presLayoutVars>
          <dgm:chMax val="0"/>
          <dgm:chPref val="0"/>
          <dgm:bulletEnabled val="1"/>
        </dgm:presLayoutVars>
      </dgm:prSet>
      <dgm:spPr/>
      <dgm:t>
        <a:bodyPr/>
        <a:lstStyle/>
        <a:p>
          <a:endParaRPr lang="en-US"/>
        </a:p>
      </dgm:t>
    </dgm:pt>
    <dgm:pt modelId="{D4148F04-8A4B-4C30-8973-2B89233107BA}" type="pres">
      <dgm:prSet presAssocID="{0C2984FA-5C90-4737-B586-5743F59B42EF}" presName="desTx" presStyleLbl="alignAccFollowNode1" presStyleIdx="0" presStyleCnt="4" custScaleX="106403" custScaleY="90817" custLinFactNeighborX="136" custLinFactNeighborY="27467">
        <dgm:presLayoutVars>
          <dgm:bulletEnabled val="1"/>
        </dgm:presLayoutVars>
      </dgm:prSet>
      <dgm:spPr/>
      <dgm:t>
        <a:bodyPr/>
        <a:lstStyle/>
        <a:p>
          <a:endParaRPr lang="en-US"/>
        </a:p>
      </dgm:t>
    </dgm:pt>
    <dgm:pt modelId="{53616F3B-C900-4CA4-87A4-8077CE4A0059}" type="pres">
      <dgm:prSet presAssocID="{B095C96A-BD8A-4006-960D-4A8E4385E148}" presName="space" presStyleCnt="0"/>
      <dgm:spPr/>
    </dgm:pt>
    <dgm:pt modelId="{7F3E8DC6-967B-457E-82E2-B2DA4545C793}" type="pres">
      <dgm:prSet presAssocID="{8CCFB3A3-DB3F-45DE-98C5-BE839D9C9A1C}" presName="composite" presStyleCnt="0"/>
      <dgm:spPr/>
    </dgm:pt>
    <dgm:pt modelId="{454AE4F0-CD68-409E-96CC-1FDE13E64AFD}" type="pres">
      <dgm:prSet presAssocID="{8CCFB3A3-DB3F-45DE-98C5-BE839D9C9A1C}" presName="parTx" presStyleLbl="alignNode1" presStyleIdx="1" presStyleCnt="4" custScaleX="107960" custScaleY="170871" custLinFactNeighborY="65879">
        <dgm:presLayoutVars>
          <dgm:chMax val="0"/>
          <dgm:chPref val="0"/>
          <dgm:bulletEnabled val="1"/>
        </dgm:presLayoutVars>
      </dgm:prSet>
      <dgm:spPr/>
      <dgm:t>
        <a:bodyPr/>
        <a:lstStyle/>
        <a:p>
          <a:endParaRPr lang="en-US"/>
        </a:p>
      </dgm:t>
    </dgm:pt>
    <dgm:pt modelId="{ABC5A457-E8A7-4855-AA3F-94F4EF58A54E}" type="pres">
      <dgm:prSet presAssocID="{8CCFB3A3-DB3F-45DE-98C5-BE839D9C9A1C}" presName="desTx" presStyleLbl="alignAccFollowNode1" presStyleIdx="1" presStyleCnt="4" custScaleX="106403" custScaleY="90817" custLinFactNeighborX="-1175" custLinFactNeighborY="27828">
        <dgm:presLayoutVars>
          <dgm:bulletEnabled val="1"/>
        </dgm:presLayoutVars>
      </dgm:prSet>
      <dgm:spPr/>
      <dgm:t>
        <a:bodyPr/>
        <a:lstStyle/>
        <a:p>
          <a:endParaRPr lang="en-US"/>
        </a:p>
      </dgm:t>
    </dgm:pt>
    <dgm:pt modelId="{AB18E0A5-510F-41D0-8C69-7BC326F9C3B6}" type="pres">
      <dgm:prSet presAssocID="{E2A6B7AB-6566-47D7-85BA-02529DDF778D}" presName="space" presStyleCnt="0"/>
      <dgm:spPr/>
    </dgm:pt>
    <dgm:pt modelId="{9873BD17-4CEF-4F3F-B026-4C4199B5F4A5}" type="pres">
      <dgm:prSet presAssocID="{B9681553-93A6-4B20-84A5-639CFC6E888A}" presName="composite" presStyleCnt="0"/>
      <dgm:spPr/>
    </dgm:pt>
    <dgm:pt modelId="{D0F6109B-12F2-44FD-92E0-6D37E52E8AA5}" type="pres">
      <dgm:prSet presAssocID="{B9681553-93A6-4B20-84A5-639CFC6E888A}" presName="parTx" presStyleLbl="alignNode1" presStyleIdx="2" presStyleCnt="4" custScaleX="102024" custScaleY="170871" custLinFactNeighborY="66129">
        <dgm:presLayoutVars>
          <dgm:chMax val="0"/>
          <dgm:chPref val="0"/>
          <dgm:bulletEnabled val="1"/>
        </dgm:presLayoutVars>
      </dgm:prSet>
      <dgm:spPr/>
      <dgm:t>
        <a:bodyPr/>
        <a:lstStyle/>
        <a:p>
          <a:endParaRPr lang="en-US"/>
        </a:p>
      </dgm:t>
    </dgm:pt>
    <dgm:pt modelId="{D178B9FC-D3FF-45F9-B049-D53021F499CC}" type="pres">
      <dgm:prSet presAssocID="{B9681553-93A6-4B20-84A5-639CFC6E888A}" presName="desTx" presStyleLbl="alignAccFollowNode1" presStyleIdx="2" presStyleCnt="4" custScaleX="106403" custScaleY="90817" custLinFactNeighborX="136" custLinFactNeighborY="26770">
        <dgm:presLayoutVars>
          <dgm:bulletEnabled val="1"/>
        </dgm:presLayoutVars>
      </dgm:prSet>
      <dgm:spPr/>
      <dgm:t>
        <a:bodyPr/>
        <a:lstStyle/>
        <a:p>
          <a:endParaRPr lang="en-US"/>
        </a:p>
      </dgm:t>
    </dgm:pt>
    <dgm:pt modelId="{117B4DD0-89FC-4252-93DB-324F7AD3A3A7}" type="pres">
      <dgm:prSet presAssocID="{CD0E96D7-ED3F-494F-A21C-091A10D094DC}" presName="space" presStyleCnt="0"/>
      <dgm:spPr/>
    </dgm:pt>
    <dgm:pt modelId="{97494796-9EAF-4688-B461-3D55B9B6AAD2}" type="pres">
      <dgm:prSet presAssocID="{CFC4B421-9CBE-495A-917A-12531AA54516}" presName="composite" presStyleCnt="0"/>
      <dgm:spPr/>
    </dgm:pt>
    <dgm:pt modelId="{AA1BCE48-845E-4D7B-9F4B-84DF94B0C868}" type="pres">
      <dgm:prSet presAssocID="{CFC4B421-9CBE-495A-917A-12531AA54516}" presName="parTx" presStyleLbl="alignNode1" presStyleIdx="3" presStyleCnt="4" custScaleX="101885" custScaleY="170871" custLinFactNeighborY="65162">
        <dgm:presLayoutVars>
          <dgm:chMax val="0"/>
          <dgm:chPref val="0"/>
          <dgm:bulletEnabled val="1"/>
        </dgm:presLayoutVars>
      </dgm:prSet>
      <dgm:spPr/>
      <dgm:t>
        <a:bodyPr/>
        <a:lstStyle/>
        <a:p>
          <a:endParaRPr lang="en-US"/>
        </a:p>
      </dgm:t>
    </dgm:pt>
    <dgm:pt modelId="{4AAB18E6-3942-4A48-B3B8-8C1280C391C7}" type="pres">
      <dgm:prSet presAssocID="{CFC4B421-9CBE-495A-917A-12531AA54516}" presName="desTx" presStyleLbl="alignAccFollowNode1" presStyleIdx="3" presStyleCnt="4" custScaleX="106403" custScaleY="90817" custLinFactNeighborX="136" custLinFactNeighborY="26770">
        <dgm:presLayoutVars>
          <dgm:bulletEnabled val="1"/>
        </dgm:presLayoutVars>
      </dgm:prSet>
      <dgm:spPr/>
      <dgm:t>
        <a:bodyPr/>
        <a:lstStyle/>
        <a:p>
          <a:endParaRPr lang="en-US"/>
        </a:p>
      </dgm:t>
    </dgm:pt>
  </dgm:ptLst>
  <dgm:cxnLst>
    <dgm:cxn modelId="{A6076BCF-95C4-458F-B642-57C72234BED6}" srcId="{CFC4B421-9CBE-495A-917A-12531AA54516}" destId="{6192B495-7625-4380-8779-ECEA03C0DB8C}" srcOrd="1" destOrd="0" parTransId="{C1CC4FF6-69ED-4340-AA78-ED5259A93A83}" sibTransId="{59140B44-7ABB-4A7D-9833-9A32E2D40459}"/>
    <dgm:cxn modelId="{F508FB97-A7C0-47D6-88DB-2D75FB1DC9AF}" type="presOf" srcId="{0C2984FA-5C90-4737-B586-5743F59B42EF}" destId="{567817C3-BF68-47B4-98F4-3D56B597ABFA}" srcOrd="0" destOrd="0" presId="urn:microsoft.com/office/officeart/2005/8/layout/hList1"/>
    <dgm:cxn modelId="{C9FD5A40-67ED-4271-B998-7CFA2177BB20}" type="presOf" srcId="{9777D652-5FDD-4C4D-A918-D0D20A624CE9}" destId="{D4148F04-8A4B-4C30-8973-2B89233107BA}" srcOrd="0" destOrd="1" presId="urn:microsoft.com/office/officeart/2005/8/layout/hList1"/>
    <dgm:cxn modelId="{FA54141E-391C-4967-9B85-B90F55354FEF}" type="presOf" srcId="{E2F36895-06D6-4FA9-9978-1268769747EE}" destId="{D4148F04-8A4B-4C30-8973-2B89233107BA}" srcOrd="0" destOrd="0" presId="urn:microsoft.com/office/officeart/2005/8/layout/hList1"/>
    <dgm:cxn modelId="{76A90EB4-9494-4DE1-A9AA-969A79768C23}" srcId="{CFC4B421-9CBE-495A-917A-12531AA54516}" destId="{9F3BB0C0-E9C4-4DC9-BEC9-02A9D1EF6503}" srcOrd="0" destOrd="0" parTransId="{AE31B6A8-657C-4C30-AAA1-7532FA07F787}" sibTransId="{44D5822F-E6E5-4B58-95E7-F73B0EAF8143}"/>
    <dgm:cxn modelId="{C8A816F2-3A62-4E7D-99A9-5C372A8085C5}" srcId="{0C2984FA-5C90-4737-B586-5743F59B42EF}" destId="{E2F36895-06D6-4FA9-9978-1268769747EE}" srcOrd="0" destOrd="0" parTransId="{9C27437B-E140-49BB-8A9B-99E6F416052A}" sibTransId="{5E9A98C4-1E5D-4787-BBF4-04A335FBF8D7}"/>
    <dgm:cxn modelId="{84D505F3-34DF-414C-8217-DBB8C1C5EB7D}" type="presOf" srcId="{9F3BB0C0-E9C4-4DC9-BEC9-02A9D1EF6503}" destId="{4AAB18E6-3942-4A48-B3B8-8C1280C391C7}" srcOrd="0" destOrd="0" presId="urn:microsoft.com/office/officeart/2005/8/layout/hList1"/>
    <dgm:cxn modelId="{413AC491-455C-46AD-A9D1-F61F1C37CA81}" type="presOf" srcId="{6192B495-7625-4380-8779-ECEA03C0DB8C}" destId="{4AAB18E6-3942-4A48-B3B8-8C1280C391C7}" srcOrd="0" destOrd="1" presId="urn:microsoft.com/office/officeart/2005/8/layout/hList1"/>
    <dgm:cxn modelId="{B3705631-6280-4D5A-B6D7-4AA6BFCA089A}" type="presOf" srcId="{290775B2-8EC0-4CAB-A9C2-7A13A8C5798A}" destId="{D178B9FC-D3FF-45F9-B049-D53021F499CC}" srcOrd="0" destOrd="1" presId="urn:microsoft.com/office/officeart/2005/8/layout/hList1"/>
    <dgm:cxn modelId="{CE3A96EC-7367-40E0-B388-75C59684A303}" type="presOf" srcId="{B9681553-93A6-4B20-84A5-639CFC6E888A}" destId="{D0F6109B-12F2-44FD-92E0-6D37E52E8AA5}" srcOrd="0" destOrd="0" presId="urn:microsoft.com/office/officeart/2005/8/layout/hList1"/>
    <dgm:cxn modelId="{C63594E6-2A75-41FA-8177-E41C19E31A2A}" srcId="{8CCFB3A3-DB3F-45DE-98C5-BE839D9C9A1C}" destId="{389B8905-1211-4F8B-BEA1-98E10D2FF17D}" srcOrd="1" destOrd="0" parTransId="{35CC7B2D-1EAC-4C94-AEBB-4879CAF8B604}" sibTransId="{E55C23C0-51FF-495E-A255-DE01664F1B94}"/>
    <dgm:cxn modelId="{39EDA2BA-F46E-4124-B94D-FB34A2EE0E7B}" srcId="{8CCFB3A3-DB3F-45DE-98C5-BE839D9C9A1C}" destId="{1174057B-0F27-4722-B172-A90D66D3D8AB}" srcOrd="0" destOrd="0" parTransId="{C8F0EAA9-CE68-4085-8D73-B8F04AFB1A44}" sibTransId="{AB0668A3-9301-483A-9FD0-E1B9462608BE}"/>
    <dgm:cxn modelId="{26F6C5BA-A559-41BE-9D2B-729413F9F0CD}" srcId="{873EF20E-E56D-4F03-94F2-6051A9C94FD4}" destId="{8CCFB3A3-DB3F-45DE-98C5-BE839D9C9A1C}" srcOrd="1" destOrd="0" parTransId="{9BBA283E-65EA-4241-82C7-C07ADA129AE5}" sibTransId="{E2A6B7AB-6566-47D7-85BA-02529DDF778D}"/>
    <dgm:cxn modelId="{452D7E02-05A7-4F2F-BCB1-708C75390832}" srcId="{873EF20E-E56D-4F03-94F2-6051A9C94FD4}" destId="{B9681553-93A6-4B20-84A5-639CFC6E888A}" srcOrd="2" destOrd="0" parTransId="{7AAD4DE4-C701-4053-9D8E-02BFE88C0679}" sibTransId="{CD0E96D7-ED3F-494F-A21C-091A10D094DC}"/>
    <dgm:cxn modelId="{C827EBCD-C312-4C37-9B97-CC23070F70BF}" type="presOf" srcId="{CFC4B421-9CBE-495A-917A-12531AA54516}" destId="{AA1BCE48-845E-4D7B-9F4B-84DF94B0C868}" srcOrd="0" destOrd="0" presId="urn:microsoft.com/office/officeart/2005/8/layout/hList1"/>
    <dgm:cxn modelId="{A005F0DB-4215-4761-BE0E-4DDEAD304283}" srcId="{873EF20E-E56D-4F03-94F2-6051A9C94FD4}" destId="{CFC4B421-9CBE-495A-917A-12531AA54516}" srcOrd="3" destOrd="0" parTransId="{F4A3BF7F-DD63-4189-9AB1-0F849B27CB5C}" sibTransId="{192D4D43-3086-42CD-BE99-7FC41E1F7CA9}"/>
    <dgm:cxn modelId="{136F262D-4E64-4559-BD21-400EEB6A46AB}" type="presOf" srcId="{8CCFB3A3-DB3F-45DE-98C5-BE839D9C9A1C}" destId="{454AE4F0-CD68-409E-96CC-1FDE13E64AFD}" srcOrd="0" destOrd="0" presId="urn:microsoft.com/office/officeart/2005/8/layout/hList1"/>
    <dgm:cxn modelId="{A4523475-E582-44CC-ABEB-8BB7CEBEE968}" type="presOf" srcId="{389B8905-1211-4F8B-BEA1-98E10D2FF17D}" destId="{ABC5A457-E8A7-4855-AA3F-94F4EF58A54E}" srcOrd="0" destOrd="1" presId="urn:microsoft.com/office/officeart/2005/8/layout/hList1"/>
    <dgm:cxn modelId="{503A8EAE-ACF0-43AA-9809-3B12E3F25F9B}" type="presOf" srcId="{1174057B-0F27-4722-B172-A90D66D3D8AB}" destId="{ABC5A457-E8A7-4855-AA3F-94F4EF58A54E}" srcOrd="0" destOrd="0" presId="urn:microsoft.com/office/officeart/2005/8/layout/hList1"/>
    <dgm:cxn modelId="{B70CFE01-07EF-4471-B0B5-75EC573B9E23}" type="presOf" srcId="{21EDFD06-035F-41A8-8D81-F3A64AC1A5BF}" destId="{D178B9FC-D3FF-45F9-B049-D53021F499CC}" srcOrd="0" destOrd="0" presId="urn:microsoft.com/office/officeart/2005/8/layout/hList1"/>
    <dgm:cxn modelId="{D9E88CF7-34CC-4484-A1C2-DBC8B6CC188E}" srcId="{0C2984FA-5C90-4737-B586-5743F59B42EF}" destId="{9777D652-5FDD-4C4D-A918-D0D20A624CE9}" srcOrd="1" destOrd="0" parTransId="{0DBBF4E9-0CEA-4F79-BF22-8ED26C8A0E03}" sibTransId="{C7490184-1DFC-4452-B393-5A22FEA41245}"/>
    <dgm:cxn modelId="{B49C1D4E-22FE-425F-BCBA-C764FC934695}" srcId="{B9681553-93A6-4B20-84A5-639CFC6E888A}" destId="{21EDFD06-035F-41A8-8D81-F3A64AC1A5BF}" srcOrd="0" destOrd="0" parTransId="{B3456273-485F-4518-9095-23859B6FE8A0}" sibTransId="{F36C00E2-1ADA-4FE0-ACE2-5D38AD760571}"/>
    <dgm:cxn modelId="{FD396D8C-DCE4-4663-A2EA-74F61BEB91D8}" srcId="{B9681553-93A6-4B20-84A5-639CFC6E888A}" destId="{290775B2-8EC0-4CAB-A9C2-7A13A8C5798A}" srcOrd="1" destOrd="0" parTransId="{50452EF0-1CA9-4B1E-847C-CD38EA8286AE}" sibTransId="{050050ED-D5BA-498B-A0F6-4F54992F2F1F}"/>
    <dgm:cxn modelId="{F97F0F5A-74AB-4488-A970-D7A21AEDA151}" srcId="{873EF20E-E56D-4F03-94F2-6051A9C94FD4}" destId="{0C2984FA-5C90-4737-B586-5743F59B42EF}" srcOrd="0" destOrd="0" parTransId="{6D0ABF86-3660-43CC-B4EA-FCB3B0682819}" sibTransId="{B095C96A-BD8A-4006-960D-4A8E4385E148}"/>
    <dgm:cxn modelId="{1ED1D7A2-A2B0-4BAB-B2A4-70B369D98AA9}" type="presOf" srcId="{873EF20E-E56D-4F03-94F2-6051A9C94FD4}" destId="{7842F7D3-8E96-40A7-8C16-22E6EA260A35}" srcOrd="0" destOrd="0" presId="urn:microsoft.com/office/officeart/2005/8/layout/hList1"/>
    <dgm:cxn modelId="{B177FF09-489D-4D6B-AC87-946C49213486}" type="presParOf" srcId="{7842F7D3-8E96-40A7-8C16-22E6EA260A35}" destId="{26354FCE-AB86-4B75-B3A0-F6A79230954F}" srcOrd="0" destOrd="0" presId="urn:microsoft.com/office/officeart/2005/8/layout/hList1"/>
    <dgm:cxn modelId="{28EE9939-A23B-4A96-9430-B54ED476D36D}" type="presParOf" srcId="{26354FCE-AB86-4B75-B3A0-F6A79230954F}" destId="{567817C3-BF68-47B4-98F4-3D56B597ABFA}" srcOrd="0" destOrd="0" presId="urn:microsoft.com/office/officeart/2005/8/layout/hList1"/>
    <dgm:cxn modelId="{8159DB11-1D35-40AD-AECE-9625364D67B4}" type="presParOf" srcId="{26354FCE-AB86-4B75-B3A0-F6A79230954F}" destId="{D4148F04-8A4B-4C30-8973-2B89233107BA}" srcOrd="1" destOrd="0" presId="urn:microsoft.com/office/officeart/2005/8/layout/hList1"/>
    <dgm:cxn modelId="{F6C70243-45E9-46CA-971A-3BB21D7E763F}" type="presParOf" srcId="{7842F7D3-8E96-40A7-8C16-22E6EA260A35}" destId="{53616F3B-C900-4CA4-87A4-8077CE4A0059}" srcOrd="1" destOrd="0" presId="urn:microsoft.com/office/officeart/2005/8/layout/hList1"/>
    <dgm:cxn modelId="{541BA369-11F1-4E9F-96FF-FDD1818D3AB9}" type="presParOf" srcId="{7842F7D3-8E96-40A7-8C16-22E6EA260A35}" destId="{7F3E8DC6-967B-457E-82E2-B2DA4545C793}" srcOrd="2" destOrd="0" presId="urn:microsoft.com/office/officeart/2005/8/layout/hList1"/>
    <dgm:cxn modelId="{67706B1E-91A2-4A0D-AA3C-FBB20BD987EB}" type="presParOf" srcId="{7F3E8DC6-967B-457E-82E2-B2DA4545C793}" destId="{454AE4F0-CD68-409E-96CC-1FDE13E64AFD}" srcOrd="0" destOrd="0" presId="urn:microsoft.com/office/officeart/2005/8/layout/hList1"/>
    <dgm:cxn modelId="{C53BB8AC-A428-481B-B2D2-D24DAB1214A7}" type="presParOf" srcId="{7F3E8DC6-967B-457E-82E2-B2DA4545C793}" destId="{ABC5A457-E8A7-4855-AA3F-94F4EF58A54E}" srcOrd="1" destOrd="0" presId="urn:microsoft.com/office/officeart/2005/8/layout/hList1"/>
    <dgm:cxn modelId="{4ABADE6E-C5EE-44A1-B2FD-6587E6844908}" type="presParOf" srcId="{7842F7D3-8E96-40A7-8C16-22E6EA260A35}" destId="{AB18E0A5-510F-41D0-8C69-7BC326F9C3B6}" srcOrd="3" destOrd="0" presId="urn:microsoft.com/office/officeart/2005/8/layout/hList1"/>
    <dgm:cxn modelId="{FD9AD5A4-94AB-409A-B988-75FC62161125}" type="presParOf" srcId="{7842F7D3-8E96-40A7-8C16-22E6EA260A35}" destId="{9873BD17-4CEF-4F3F-B026-4C4199B5F4A5}" srcOrd="4" destOrd="0" presId="urn:microsoft.com/office/officeart/2005/8/layout/hList1"/>
    <dgm:cxn modelId="{88ABB853-CB0C-41AE-BFCA-B9F3426D2D62}" type="presParOf" srcId="{9873BD17-4CEF-4F3F-B026-4C4199B5F4A5}" destId="{D0F6109B-12F2-44FD-92E0-6D37E52E8AA5}" srcOrd="0" destOrd="0" presId="urn:microsoft.com/office/officeart/2005/8/layout/hList1"/>
    <dgm:cxn modelId="{2A530936-EA69-4AC0-AB4A-C6BB7D326155}" type="presParOf" srcId="{9873BD17-4CEF-4F3F-B026-4C4199B5F4A5}" destId="{D178B9FC-D3FF-45F9-B049-D53021F499CC}" srcOrd="1" destOrd="0" presId="urn:microsoft.com/office/officeart/2005/8/layout/hList1"/>
    <dgm:cxn modelId="{E18D1575-4159-4E1E-B8EB-47DB1F94005F}" type="presParOf" srcId="{7842F7D3-8E96-40A7-8C16-22E6EA260A35}" destId="{117B4DD0-89FC-4252-93DB-324F7AD3A3A7}" srcOrd="5" destOrd="0" presId="urn:microsoft.com/office/officeart/2005/8/layout/hList1"/>
    <dgm:cxn modelId="{88330A9C-DBBC-4792-BC06-C7C18AC403ED}" type="presParOf" srcId="{7842F7D3-8E96-40A7-8C16-22E6EA260A35}" destId="{97494796-9EAF-4688-B461-3D55B9B6AAD2}" srcOrd="6" destOrd="0" presId="urn:microsoft.com/office/officeart/2005/8/layout/hList1"/>
    <dgm:cxn modelId="{2E3E6033-3BF0-462D-80FF-15624956CC7D}" type="presParOf" srcId="{97494796-9EAF-4688-B461-3D55B9B6AAD2}" destId="{AA1BCE48-845E-4D7B-9F4B-84DF94B0C868}" srcOrd="0" destOrd="0" presId="urn:microsoft.com/office/officeart/2005/8/layout/hList1"/>
    <dgm:cxn modelId="{C6EC5AA3-FD1E-4209-80EF-23B32FFB6EFF}" type="presParOf" srcId="{97494796-9EAF-4688-B461-3D55B9B6AAD2}" destId="{4AAB18E6-3942-4A48-B3B8-8C1280C391C7}"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67817C3-BF68-47B4-98F4-3D56B597ABFA}">
      <dsp:nvSpPr>
        <dsp:cNvPr id="0" name=""/>
        <dsp:cNvSpPr/>
      </dsp:nvSpPr>
      <dsp:spPr>
        <a:xfrm>
          <a:off x="33883" y="1296995"/>
          <a:ext cx="1744854" cy="717931"/>
        </a:xfrm>
        <a:prstGeom prst="rect">
          <a:avLst/>
        </a:prstGeom>
        <a:gradFill rotWithShape="1">
          <a:gsLst>
            <a:gs pos="0">
              <a:schemeClr val="accent6">
                <a:shade val="15000"/>
                <a:satMod val="180000"/>
              </a:schemeClr>
            </a:gs>
            <a:gs pos="50000">
              <a:schemeClr val="accent6">
                <a:shade val="45000"/>
                <a:satMod val="170000"/>
              </a:schemeClr>
            </a:gs>
            <a:gs pos="70000">
              <a:schemeClr val="accent6">
                <a:tint val="99000"/>
                <a:shade val="65000"/>
                <a:satMod val="155000"/>
              </a:schemeClr>
            </a:gs>
            <a:gs pos="100000">
              <a:schemeClr val="accent6">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6">
              <a:satMod val="300000"/>
            </a:schemeClr>
          </a:contourClr>
        </a:sp3d>
      </dsp:spPr>
      <dsp:style>
        <a:lnRef idx="0">
          <a:schemeClr val="accent6"/>
        </a:lnRef>
        <a:fillRef idx="3">
          <a:schemeClr val="accent6"/>
        </a:fillRef>
        <a:effectRef idx="3">
          <a:schemeClr val="accent6"/>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b="1" kern="1200" dirty="0" smtClean="0">
              <a:solidFill>
                <a:schemeClr val="tx1"/>
              </a:solidFill>
            </a:rPr>
            <a:t>Personal Archive </a:t>
          </a:r>
          <a:endParaRPr lang="en-US" sz="1700" b="1" kern="1200" dirty="0">
            <a:solidFill>
              <a:schemeClr val="tx1"/>
            </a:solidFill>
          </a:endParaRPr>
        </a:p>
      </dsp:txBody>
      <dsp:txXfrm>
        <a:off x="33883" y="1296995"/>
        <a:ext cx="1744854" cy="717931"/>
      </dsp:txXfrm>
    </dsp:sp>
    <dsp:sp modelId="{D4148F04-8A4B-4C30-8973-2B89233107BA}">
      <dsp:nvSpPr>
        <dsp:cNvPr id="0" name=""/>
        <dsp:cNvSpPr/>
      </dsp:nvSpPr>
      <dsp:spPr>
        <a:xfrm>
          <a:off x="2467" y="1995410"/>
          <a:ext cx="1812320" cy="1253504"/>
        </a:xfrm>
        <a:prstGeom prst="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Archive in Outlook/OWA</a:t>
          </a:r>
          <a:endParaRPr lang="en-US" sz="1400" kern="1200" dirty="0"/>
        </a:p>
        <a:p>
          <a:pPr marL="114300" lvl="1" indent="-114300" algn="l" defTabSz="622300">
            <a:lnSpc>
              <a:spcPct val="90000"/>
            </a:lnSpc>
            <a:spcBef>
              <a:spcPct val="0"/>
            </a:spcBef>
            <a:spcAft>
              <a:spcPct val="15000"/>
            </a:spcAft>
            <a:buChar char="••"/>
          </a:pPr>
          <a:r>
            <a:rPr lang="en-US" sz="1400" kern="1200" dirty="0" smtClean="0"/>
            <a:t>Archive </a:t>
          </a:r>
          <a:r>
            <a:rPr lang="en-US" sz="1400" kern="1200" dirty="0" err="1" smtClean="0"/>
            <a:t>Mgmt</a:t>
          </a:r>
          <a:r>
            <a:rPr lang="en-US" sz="1400" kern="1200" dirty="0" smtClean="0"/>
            <a:t> with </a:t>
          </a:r>
          <a:r>
            <a:rPr lang="en-US" sz="1400" kern="1200" dirty="0" err="1" smtClean="0"/>
            <a:t>CMDLets</a:t>
          </a:r>
          <a:r>
            <a:rPr lang="en-US" sz="1400" kern="1200" dirty="0" smtClean="0"/>
            <a:t> and EMC</a:t>
          </a:r>
          <a:endParaRPr lang="en-US" sz="1400" kern="1200" dirty="0"/>
        </a:p>
      </dsp:txBody>
      <dsp:txXfrm>
        <a:off x="2467" y="1995410"/>
        <a:ext cx="1812320" cy="1253504"/>
      </dsp:txXfrm>
    </dsp:sp>
    <dsp:sp modelId="{454AE4F0-CD68-409E-96CC-1FDE13E64AFD}">
      <dsp:nvSpPr>
        <dsp:cNvPr id="0" name=""/>
        <dsp:cNvSpPr/>
      </dsp:nvSpPr>
      <dsp:spPr>
        <a:xfrm>
          <a:off x="2050928" y="1249766"/>
          <a:ext cx="1838840" cy="787373"/>
        </a:xfrm>
        <a:prstGeom prst="rect">
          <a:avLst/>
        </a:prstGeom>
        <a:gradFill rotWithShape="1">
          <a:gsLst>
            <a:gs pos="0">
              <a:schemeClr val="accent6">
                <a:shade val="15000"/>
                <a:satMod val="180000"/>
              </a:schemeClr>
            </a:gs>
            <a:gs pos="50000">
              <a:schemeClr val="accent6">
                <a:shade val="45000"/>
                <a:satMod val="170000"/>
              </a:schemeClr>
            </a:gs>
            <a:gs pos="70000">
              <a:schemeClr val="accent6">
                <a:tint val="99000"/>
                <a:shade val="65000"/>
                <a:satMod val="155000"/>
              </a:schemeClr>
            </a:gs>
            <a:gs pos="100000">
              <a:schemeClr val="accent6">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6">
              <a:satMod val="300000"/>
            </a:schemeClr>
          </a:contourClr>
        </a:sp3d>
      </dsp:spPr>
      <dsp:style>
        <a:lnRef idx="0">
          <a:schemeClr val="accent6"/>
        </a:lnRef>
        <a:fillRef idx="3">
          <a:schemeClr val="accent6"/>
        </a:fillRef>
        <a:effectRef idx="3">
          <a:schemeClr val="accent6"/>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b="1" kern="1200" dirty="0" smtClean="0">
              <a:solidFill>
                <a:schemeClr val="tx1"/>
              </a:solidFill>
            </a:rPr>
            <a:t>Archive &amp;  Delete Retention Policy</a:t>
          </a:r>
          <a:endParaRPr lang="en-US" sz="1700" b="1" kern="1200" dirty="0">
            <a:solidFill>
              <a:schemeClr val="tx1"/>
            </a:solidFill>
          </a:endParaRPr>
        </a:p>
      </dsp:txBody>
      <dsp:txXfrm>
        <a:off x="2050928" y="1249766"/>
        <a:ext cx="1838840" cy="787373"/>
      </dsp:txXfrm>
    </dsp:sp>
    <dsp:sp modelId="{ABC5A457-E8A7-4855-AA3F-94F4EF58A54E}">
      <dsp:nvSpPr>
        <dsp:cNvPr id="0" name=""/>
        <dsp:cNvSpPr/>
      </dsp:nvSpPr>
      <dsp:spPr>
        <a:xfrm>
          <a:off x="2044174" y="2017753"/>
          <a:ext cx="1812320" cy="1253504"/>
        </a:xfrm>
        <a:prstGeom prst="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Move and Delete Policies in OLK/OWA</a:t>
          </a:r>
          <a:endParaRPr lang="en-US" sz="1400" kern="1200" dirty="0"/>
        </a:p>
        <a:p>
          <a:pPr marL="114300" lvl="1" indent="-114300" algn="l" defTabSz="622300">
            <a:lnSpc>
              <a:spcPct val="90000"/>
            </a:lnSpc>
            <a:spcBef>
              <a:spcPct val="0"/>
            </a:spcBef>
            <a:spcAft>
              <a:spcPct val="15000"/>
            </a:spcAft>
            <a:buChar char="••"/>
          </a:pPr>
          <a:r>
            <a:rPr lang="en-US" sz="1400" kern="1200" dirty="0" smtClean="0"/>
            <a:t>Folder/Item Level Policy </a:t>
          </a:r>
          <a:endParaRPr lang="en-US" sz="1400" kern="1200" dirty="0"/>
        </a:p>
      </dsp:txBody>
      <dsp:txXfrm>
        <a:off x="2044174" y="2017753"/>
        <a:ext cx="1812320" cy="1253504"/>
      </dsp:txXfrm>
    </dsp:sp>
    <dsp:sp modelId="{D0F6109B-12F2-44FD-92E0-6D37E52E8AA5}">
      <dsp:nvSpPr>
        <dsp:cNvPr id="0" name=""/>
        <dsp:cNvSpPr/>
      </dsp:nvSpPr>
      <dsp:spPr>
        <a:xfrm>
          <a:off x="4165518" y="1250918"/>
          <a:ext cx="1737735" cy="787373"/>
        </a:xfrm>
        <a:prstGeom prst="rect">
          <a:avLst/>
        </a:prstGeom>
        <a:gradFill rotWithShape="1">
          <a:gsLst>
            <a:gs pos="0">
              <a:schemeClr val="accent6">
                <a:shade val="15000"/>
                <a:satMod val="180000"/>
              </a:schemeClr>
            </a:gs>
            <a:gs pos="50000">
              <a:schemeClr val="accent6">
                <a:shade val="45000"/>
                <a:satMod val="170000"/>
              </a:schemeClr>
            </a:gs>
            <a:gs pos="70000">
              <a:schemeClr val="accent6">
                <a:tint val="99000"/>
                <a:shade val="65000"/>
                <a:satMod val="155000"/>
              </a:schemeClr>
            </a:gs>
            <a:gs pos="100000">
              <a:schemeClr val="accent6">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6">
              <a:satMod val="300000"/>
            </a:schemeClr>
          </a:contourClr>
        </a:sp3d>
      </dsp:spPr>
      <dsp:style>
        <a:lnRef idx="0">
          <a:schemeClr val="accent6"/>
        </a:lnRef>
        <a:fillRef idx="3">
          <a:schemeClr val="accent6"/>
        </a:fillRef>
        <a:effectRef idx="3">
          <a:schemeClr val="accent6"/>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b="1" kern="1200" dirty="0" smtClean="0">
              <a:solidFill>
                <a:schemeClr val="tx1"/>
              </a:solidFill>
            </a:rPr>
            <a:t>Hold Policy</a:t>
          </a:r>
          <a:endParaRPr lang="en-US" sz="1700" b="1" kern="1200" dirty="0">
            <a:solidFill>
              <a:schemeClr val="tx1"/>
            </a:solidFill>
          </a:endParaRPr>
        </a:p>
      </dsp:txBody>
      <dsp:txXfrm>
        <a:off x="4165518" y="1250918"/>
        <a:ext cx="1737735" cy="787373"/>
      </dsp:txXfrm>
    </dsp:sp>
    <dsp:sp modelId="{D178B9FC-D3FF-45F9-B049-D53021F499CC}">
      <dsp:nvSpPr>
        <dsp:cNvPr id="0" name=""/>
        <dsp:cNvSpPr/>
      </dsp:nvSpPr>
      <dsp:spPr>
        <a:xfrm>
          <a:off x="4130542" y="2003150"/>
          <a:ext cx="1812320" cy="1253504"/>
        </a:xfrm>
        <a:prstGeom prst="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Edited/Deleted items preserved</a:t>
          </a:r>
          <a:endParaRPr lang="en-US" sz="1400" kern="1200" dirty="0"/>
        </a:p>
        <a:p>
          <a:pPr marL="114300" lvl="1" indent="-114300" algn="l" defTabSz="622300">
            <a:lnSpc>
              <a:spcPct val="90000"/>
            </a:lnSpc>
            <a:spcBef>
              <a:spcPct val="0"/>
            </a:spcBef>
            <a:spcAft>
              <a:spcPct val="15000"/>
            </a:spcAft>
            <a:buChar char="••"/>
          </a:pPr>
          <a:r>
            <a:rPr lang="en-US" sz="1400" kern="1200" dirty="0" smtClean="0"/>
            <a:t>Single Item Restore or Legal Hold</a:t>
          </a:r>
          <a:endParaRPr lang="en-US" sz="1400" kern="1200" dirty="0"/>
        </a:p>
      </dsp:txBody>
      <dsp:txXfrm>
        <a:off x="4130542" y="2003150"/>
        <a:ext cx="1812320" cy="1253504"/>
      </dsp:txXfrm>
    </dsp:sp>
    <dsp:sp modelId="{AA1BCE48-845E-4D7B-9F4B-84DF94B0C868}">
      <dsp:nvSpPr>
        <dsp:cNvPr id="0" name=""/>
        <dsp:cNvSpPr/>
      </dsp:nvSpPr>
      <dsp:spPr>
        <a:xfrm>
          <a:off x="6217479" y="1246462"/>
          <a:ext cx="1735367" cy="787373"/>
        </a:xfrm>
        <a:prstGeom prst="rect">
          <a:avLst/>
        </a:prstGeom>
        <a:gradFill rotWithShape="1">
          <a:gsLst>
            <a:gs pos="0">
              <a:schemeClr val="accent6">
                <a:shade val="15000"/>
                <a:satMod val="180000"/>
              </a:schemeClr>
            </a:gs>
            <a:gs pos="50000">
              <a:schemeClr val="accent6">
                <a:shade val="45000"/>
                <a:satMod val="170000"/>
              </a:schemeClr>
            </a:gs>
            <a:gs pos="70000">
              <a:schemeClr val="accent6">
                <a:tint val="99000"/>
                <a:shade val="65000"/>
                <a:satMod val="155000"/>
              </a:schemeClr>
            </a:gs>
            <a:gs pos="100000">
              <a:schemeClr val="accent6">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6">
              <a:satMod val="300000"/>
            </a:schemeClr>
          </a:contourClr>
        </a:sp3d>
      </dsp:spPr>
      <dsp:style>
        <a:lnRef idx="0">
          <a:schemeClr val="accent6"/>
        </a:lnRef>
        <a:fillRef idx="3">
          <a:schemeClr val="accent6"/>
        </a:fillRef>
        <a:effectRef idx="3">
          <a:schemeClr val="accent6"/>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b="1" kern="1200" dirty="0" smtClean="0">
              <a:solidFill>
                <a:schemeClr val="tx1"/>
              </a:solidFill>
            </a:rPr>
            <a:t>Multi-Mailbox Search </a:t>
          </a:r>
          <a:endParaRPr lang="en-US" sz="1700" b="1" i="0" kern="1200" dirty="0">
            <a:solidFill>
              <a:schemeClr val="tx1"/>
            </a:solidFill>
          </a:endParaRPr>
        </a:p>
      </dsp:txBody>
      <dsp:txXfrm>
        <a:off x="6217479" y="1246462"/>
        <a:ext cx="1735367" cy="787373"/>
      </dsp:txXfrm>
    </dsp:sp>
    <dsp:sp modelId="{4AAB18E6-3942-4A48-B3B8-8C1280C391C7}">
      <dsp:nvSpPr>
        <dsp:cNvPr id="0" name=""/>
        <dsp:cNvSpPr/>
      </dsp:nvSpPr>
      <dsp:spPr>
        <a:xfrm>
          <a:off x="6179154" y="2003150"/>
          <a:ext cx="1812320" cy="1253504"/>
        </a:xfrm>
        <a:prstGeom prst="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err="1" smtClean="0"/>
            <a:t>CMDLet</a:t>
          </a:r>
          <a:r>
            <a:rPr lang="en-US" sz="1400" kern="1200" dirty="0" smtClean="0"/>
            <a:t> and Discovery GUI Support</a:t>
          </a:r>
          <a:endParaRPr lang="en-US" sz="1400" kern="1200" dirty="0"/>
        </a:p>
        <a:p>
          <a:pPr marL="114300" lvl="1" indent="-114300" algn="l" defTabSz="622300">
            <a:lnSpc>
              <a:spcPct val="90000"/>
            </a:lnSpc>
            <a:spcBef>
              <a:spcPct val="0"/>
            </a:spcBef>
            <a:spcAft>
              <a:spcPct val="15000"/>
            </a:spcAft>
            <a:buChar char="••"/>
          </a:pPr>
          <a:r>
            <a:rPr lang="en-US" sz="1400" kern="1200" dirty="0" smtClean="0"/>
            <a:t>Role-based Access</a:t>
          </a:r>
          <a:endParaRPr lang="en-US" sz="1400" kern="1200" dirty="0"/>
        </a:p>
      </dsp:txBody>
      <dsp:txXfrm>
        <a:off x="6179154" y="2003150"/>
        <a:ext cx="1812320" cy="1253504"/>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unc312_janardhan.pptx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21853866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154867841"/>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a:xfrm>
            <a:off x="0" y="8685213"/>
            <a:ext cx="6172200" cy="457200"/>
          </a:xfrm>
        </p:spPr>
        <p:txBody>
          <a:bodyPr/>
          <a:lstStyle/>
          <a:p>
            <a:endParaRPr lang="en-US" sz="500" dirty="0">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marL="914400" lvl="1" indent="-514350">
              <a:buNone/>
            </a:pPr>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marL="914400" lvl="1" indent="-514350">
              <a:buNone/>
            </a:pPr>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i="0" baseline="0" dirty="0" smtClean="0"/>
          </a:p>
        </p:txBody>
      </p:sp>
      <p:sp>
        <p:nvSpPr>
          <p:cNvPr id="4" name="Slide Number Placeholder 3"/>
          <p:cNvSpPr>
            <a:spLocks noGrp="1"/>
          </p:cNvSpPr>
          <p:nvPr>
            <p:ph type="sldNum" sz="quarter" idx="10"/>
          </p:nvPr>
        </p:nvSpPr>
        <p:spPr/>
        <p:txBody>
          <a:bodyPr/>
          <a:lstStyle/>
          <a:p>
            <a:endParaRPr lang="en-US">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endParaRPr lang="en-US"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marL="228600" indent="-228600">
              <a:buNone/>
            </a:pPr>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228600" lvl="0" indent="-228600">
              <a:buAutoNum type="arabicPeriod"/>
            </a:pPr>
            <a:endParaRPr lang="en-US" baseline="0"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ln>
            <a:solidFill>
              <a:srgbClr val="000000"/>
            </a:solidFill>
            <a:miter lim="800000"/>
            <a:headEnd/>
            <a:tailEnd/>
          </a:ln>
          <a:extLst>
            <a:ext uri="{909E8E84-426E-40DD-AFC4-6F175D3DCCD1}">
              <a14:hiddenFill xmlns:a14="http://schemas.microsoft.com/office/drawing/2010/main" xmlns="">
                <a:solidFill>
                  <a:srgbClr xmlns:mc="http://schemas.openxmlformats.org/markup-compatibility/2006" val="FFFFFF" mc:Ignorable=""/>
                </a:solidFill>
              </a14:hiddenFill>
            </a:ext>
          </a:extLst>
        </p:spPr>
      </p:sp>
      <p:sp>
        <p:nvSpPr>
          <p:cNvPr id="30723" name="Notes Placeholder 2"/>
          <p:cNvSpPr>
            <a:spLocks noGrp="1"/>
          </p:cNvSpPr>
          <p:nvPr>
            <p:ph type="body" idx="1"/>
          </p:nvPr>
        </p:nvSpPr>
        <p:spPr bwMode="auto">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 uri="{53640926-AAD7-44D8-BBD7-CCE9431645EC}">
              <a14:shadowObscured xmlns:a14="http://schemas.microsoft.com/office/drawing/2010/main" xmlns="" val="1"/>
            </a:ext>
          </a:extLst>
        </p:spPr>
        <p:txBody>
          <a:bodyPr wrap="square" numCol="1" anchor="t" anchorCtr="0" compatLnSpc="1">
            <a:prstTxWarp prst="textNoShape">
              <a:avLst/>
            </a:prstTxWarp>
          </a:bodyPr>
          <a:lstStyle/>
          <a:p>
            <a:pPr>
              <a:spcBef>
                <a:spcPct val="0"/>
              </a:spcBef>
            </a:pPr>
            <a:endParaRPr lang="en-US" dirty="0" smtClean="0"/>
          </a:p>
        </p:txBody>
      </p:sp>
      <p:sp>
        <p:nvSpPr>
          <p:cNvPr id="30724" name="Slide Number Placeholder 3"/>
          <p:cNvSpPr>
            <a:spLocks noGrp="1"/>
          </p:cNvSpPr>
          <p:nvPr>
            <p:ph type="sldNum" sz="quarter" idx="5"/>
          </p:nvPr>
        </p:nvSpPr>
        <p:spPr bwMode="auto">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wrap="square" numCol="1" anchorCtr="0" compatLnSpc="1">
            <a:prstTxWarp prst="textNoShape">
              <a:avLst/>
            </a:prstTxWarp>
          </a:bodyPr>
          <a:lstStyle/>
          <a:p>
            <a:pPr fontAlgn="base">
              <a:spcBef>
                <a:spcPct val="0"/>
              </a:spcBef>
              <a:spcAft>
                <a:spcPct val="0"/>
              </a:spcAft>
            </a:pPr>
            <a:endParaRPr lang="en-US"/>
          </a:p>
        </p:txBody>
      </p:sp>
    </p:spTree>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ln>
            <a:solidFill>
              <a:srgbClr val="000000"/>
            </a:solidFill>
            <a:miter lim="800000"/>
            <a:headEnd/>
            <a:tailEnd/>
          </a:ln>
          <a:extLst>
            <a:ext uri="{909E8E84-426E-40DD-AFC4-6F175D3DCCD1}">
              <a14:hiddenFill xmlns:a14="http://schemas.microsoft.com/office/drawing/2010/main" xmlns="">
                <a:solidFill>
                  <a:srgbClr xmlns:mc="http://schemas.openxmlformats.org/markup-compatibility/2006" val="FFFFFF" mc:Ignorable=""/>
                </a:solidFill>
              </a14:hiddenFill>
            </a:ext>
          </a:extLst>
        </p:spPr>
      </p:sp>
      <p:sp>
        <p:nvSpPr>
          <p:cNvPr id="31747" name="Notes Placeholder 2"/>
          <p:cNvSpPr>
            <a:spLocks noGrp="1"/>
          </p:cNvSpPr>
          <p:nvPr>
            <p:ph type="body" idx="1"/>
          </p:nvPr>
        </p:nvSpPr>
        <p:spPr bwMode="auto">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 uri="{53640926-AAD7-44D8-BBD7-CCE9431645EC}">
              <a14:shadowObscured xmlns:a14="http://schemas.microsoft.com/office/drawing/2010/main" xmlns="" val="1"/>
            </a:ext>
          </a:extLst>
        </p:spPr>
        <p:txBody>
          <a:bodyPr wrap="square" numCol="1" anchor="t" anchorCtr="0" compatLnSpc="1">
            <a:prstTxWarp prst="textNoShape">
              <a:avLst/>
            </a:prstTxWarp>
          </a:bodyPr>
          <a:lstStyle/>
          <a:p>
            <a:pPr>
              <a:spcBef>
                <a:spcPct val="0"/>
              </a:spcBef>
            </a:pPr>
            <a:endParaRPr lang="en-US" dirty="0" smtClean="0"/>
          </a:p>
        </p:txBody>
      </p:sp>
      <p:sp>
        <p:nvSpPr>
          <p:cNvPr id="31748" name="Slide Number Placeholder 3"/>
          <p:cNvSpPr>
            <a:spLocks noGrp="1"/>
          </p:cNvSpPr>
          <p:nvPr>
            <p:ph type="sldNum" sz="quarter" idx="5"/>
          </p:nvPr>
        </p:nvSpPr>
        <p:spPr bwMode="auto">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wrap="square" numCol="1" anchorCtr="0" compatLnSpc="1">
            <a:prstTxWarp prst="textNoShape">
              <a:avLst/>
            </a:prstTxWarp>
          </a:bodyPr>
          <a:lstStyle/>
          <a:p>
            <a:pPr fontAlgn="base">
              <a:spcBef>
                <a:spcPct val="0"/>
              </a:spcBef>
              <a:spcAft>
                <a:spcPct val="0"/>
              </a:spcAft>
            </a:pPr>
            <a:endParaRPr lang="en-US">
              <a:solidFill>
                <a:srgbClr val="000000"/>
              </a:solidFill>
            </a:endParaRPr>
          </a:p>
        </p:txBody>
      </p:sp>
    </p:spTree>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ln>
            <a:solidFill>
              <a:srgbClr val="000000"/>
            </a:solidFill>
            <a:miter lim="800000"/>
            <a:headEnd/>
            <a:tailEnd/>
          </a:ln>
          <a:extLst>
            <a:ext uri="{909E8E84-426E-40DD-AFC4-6F175D3DCCD1}">
              <a14:hiddenFill xmlns:a14="http://schemas.microsoft.com/office/drawing/2010/main" xmlns="">
                <a:solidFill>
                  <a:srgbClr xmlns:mc="http://schemas.openxmlformats.org/markup-compatibility/2006" val="FFFFFF" mc:Ignorable=""/>
                </a:solidFill>
              </a14:hiddenFill>
            </a:ext>
          </a:extLst>
        </p:spPr>
      </p:sp>
      <p:sp>
        <p:nvSpPr>
          <p:cNvPr id="30723" name="Notes Placeholder 2"/>
          <p:cNvSpPr>
            <a:spLocks noGrp="1"/>
          </p:cNvSpPr>
          <p:nvPr>
            <p:ph type="body" idx="1"/>
          </p:nvPr>
        </p:nvSpPr>
        <p:spPr bwMode="auto">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 uri="{53640926-AAD7-44D8-BBD7-CCE9431645EC}">
              <a14:shadowObscured xmlns:a14="http://schemas.microsoft.com/office/drawing/2010/main" xmlns="" val="1"/>
            </a:ext>
          </a:extLst>
        </p:spPr>
        <p:txBody>
          <a:bodyPr wrap="square" numCol="1" anchor="t" anchorCtr="0" compatLnSpc="1">
            <a:prstTxWarp prst="textNoShape">
              <a:avLst/>
            </a:prstTxWarp>
          </a:bodyPr>
          <a:lstStyle/>
          <a:p>
            <a:pPr>
              <a:spcBef>
                <a:spcPct val="0"/>
              </a:spcBef>
            </a:pPr>
            <a:endParaRPr lang="en-US" dirty="0" smtClean="0"/>
          </a:p>
        </p:txBody>
      </p:sp>
      <p:sp>
        <p:nvSpPr>
          <p:cNvPr id="30724" name="Slide Number Placeholder 3"/>
          <p:cNvSpPr>
            <a:spLocks noGrp="1"/>
          </p:cNvSpPr>
          <p:nvPr>
            <p:ph type="sldNum" sz="quarter" idx="5"/>
          </p:nvPr>
        </p:nvSpPr>
        <p:spPr bwMode="auto">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wrap="square" numCol="1" anchorCtr="0" compatLnSpc="1">
            <a:prstTxWarp prst="textNoShape">
              <a:avLst/>
            </a:prstTxWarp>
          </a:bodyPr>
          <a:lstStyle/>
          <a:p>
            <a:endParaRPr lang="en-US">
              <a:solidFill>
                <a:prstClr val="black"/>
              </a:solidFill>
            </a:endParaRPr>
          </a:p>
        </p:txBody>
      </p:sp>
    </p:spTree>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ln>
            <a:solidFill>
              <a:srgbClr val="000000"/>
            </a:solidFill>
            <a:miter lim="800000"/>
            <a:headEnd/>
            <a:tailEnd/>
          </a:ln>
          <a:extLst>
            <a:ext uri="{909E8E84-426E-40DD-AFC4-6F175D3DCCD1}">
              <a14:hiddenFill xmlns:a14="http://schemas.microsoft.com/office/drawing/2010/main" xmlns="">
                <a:solidFill>
                  <a:srgbClr xmlns:mc="http://schemas.openxmlformats.org/markup-compatibility/2006" val="FFFFFF" mc:Ignorable=""/>
                </a:solidFill>
              </a14:hiddenFill>
            </a:ext>
          </a:extLst>
        </p:spPr>
      </p:sp>
      <p:sp>
        <p:nvSpPr>
          <p:cNvPr id="31747" name="Notes Placeholder 2"/>
          <p:cNvSpPr>
            <a:spLocks noGrp="1"/>
          </p:cNvSpPr>
          <p:nvPr>
            <p:ph type="body" idx="1"/>
          </p:nvPr>
        </p:nvSpPr>
        <p:spPr bwMode="auto">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 uri="{53640926-AAD7-44D8-BBD7-CCE9431645EC}">
              <a14:shadowObscured xmlns:a14="http://schemas.microsoft.com/office/drawing/2010/main" xmlns="" val="1"/>
            </a:ext>
          </a:extLst>
        </p:spPr>
        <p:txBody>
          <a:bodyPr wrap="square" numCol="1" anchor="t" anchorCtr="0" compatLnSpc="1">
            <a:prstTxWarp prst="textNoShape">
              <a:avLst/>
            </a:prstTxWarp>
          </a:bodyPr>
          <a:lstStyle/>
          <a:p>
            <a:pPr>
              <a:spcBef>
                <a:spcPct val="0"/>
              </a:spcBef>
            </a:pPr>
            <a:endParaRPr lang="en-US" dirty="0" smtClean="0"/>
          </a:p>
        </p:txBody>
      </p:sp>
      <p:sp>
        <p:nvSpPr>
          <p:cNvPr id="31748" name="Slide Number Placeholder 3"/>
          <p:cNvSpPr>
            <a:spLocks noGrp="1"/>
          </p:cNvSpPr>
          <p:nvPr>
            <p:ph type="sldNum" sz="quarter" idx="5"/>
          </p:nvPr>
        </p:nvSpPr>
        <p:spPr bwMode="auto">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wrap="square" numCol="1" anchorCtr="0" compatLnSpc="1">
            <a:prstTxWarp prst="textNoShape">
              <a:avLst/>
            </a:prstTxWarp>
          </a:bodyPr>
          <a:lstStyle/>
          <a:p>
            <a:endParaRPr lang="en-US">
              <a:solidFill>
                <a:srgbClr val="000000"/>
              </a:solidFill>
            </a:endParaRPr>
          </a:p>
        </p:txBody>
      </p:sp>
    </p:spTree>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228600" indent="-228600">
              <a:buFont typeface="+mj-lt"/>
              <a:buNone/>
            </a:pPr>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i="0" baseline="0" dirty="0" smtClean="0"/>
          </a:p>
        </p:txBody>
      </p:sp>
      <p:sp>
        <p:nvSpPr>
          <p:cNvPr id="4" name="Slide Number Placeholder 3"/>
          <p:cNvSpPr>
            <a:spLocks noGrp="1"/>
          </p:cNvSpPr>
          <p:nvPr>
            <p:ph type="sldNum" sz="quarter" idx="10"/>
          </p:nvPr>
        </p:nvSpPr>
        <p:spPr/>
        <p:txBody>
          <a:bodyPr/>
          <a:lstStyle/>
          <a:p>
            <a:endParaRPr lang="en-US">
              <a:solidFill>
                <a:prstClr val="black"/>
              </a:solidFil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228600" indent="-228600">
              <a:buAutoNum type="arabicPeriod"/>
            </a:pPr>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lnSpcReduction="10000"/>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fontScale="92500" lnSpcReduction="20000"/>
          </a:bodyPr>
          <a:lstStyle/>
          <a:p>
            <a:pPr marL="3971" indent="-105823" defTabSz="914313">
              <a:spcAft>
                <a:spcPts val="333"/>
              </a:spcAft>
              <a:defRPr/>
            </a:pPr>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p:txBody>
          <a:bodyPr/>
          <a:lstStyle/>
          <a:p>
            <a:endParaRPr lang="en-US" dirty="0"/>
          </a:p>
        </p:txBody>
      </p:sp>
      <p:sp>
        <p:nvSpPr>
          <p:cNvPr id="6" name="Slide Image Placeholder 5"/>
          <p:cNvSpPr>
            <a:spLocks noGrp="1" noRot="1" noChangeAspect="1"/>
          </p:cNvSpPr>
          <p:nvPr>
            <p:ph type="sldImg"/>
          </p:nvPr>
        </p:nvSpPr>
        <p:spPr/>
      </p:sp>
      <p:sp>
        <p:nvSpPr>
          <p:cNvPr id="7" name="Notes Placeholder 6"/>
          <p:cNvSpPr>
            <a:spLocks noGrp="1"/>
          </p:cNvSpPr>
          <p:nvPr>
            <p:ph type="body" idx="1"/>
          </p:nvPr>
        </p:nvSpPr>
        <p:spPr>
          <a:xfrm>
            <a:off x="686115" y="4343283"/>
            <a:ext cx="5485772" cy="4115350"/>
          </a:xfrm>
          <a:prstGeom prst="rect">
            <a:avLst/>
          </a:prstGeom>
        </p:spPr>
        <p:txBody>
          <a:bodyPr lIns="90489" tIns="45245" rIns="90489" bIns="45245">
            <a:normAutofit/>
          </a:bodyPr>
          <a:lstStyle/>
          <a:p>
            <a:endParaRPr lang="en-US" dirty="0"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17451548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marL="228600" marR="0" indent="-228600" algn="l" defTabSz="914363" rtl="0" eaLnBrk="1" fontAlgn="auto" latinLnBrk="0" hangingPunct="1">
              <a:lnSpc>
                <a:spcPct val="90000"/>
              </a:lnSpc>
              <a:spcBef>
                <a:spcPts val="0"/>
              </a:spcBef>
              <a:spcAft>
                <a:spcPts val="333"/>
              </a:spcAft>
              <a:buClrTx/>
              <a:buSzTx/>
              <a:buFontTx/>
              <a:buAutoNum type="arabicPeriod"/>
              <a:tabLst/>
              <a:defRPr/>
            </a:pPr>
            <a:endParaRPr lang="en-US" sz="900" b="0" baseline="0" dirty="0" smtClean="0">
              <a:latin typeface="Segoe"/>
            </a:endParaRPr>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228600" marR="0" lvl="0" indent="-228600" algn="l" defTabSz="914363" rtl="0" eaLnBrk="1" fontAlgn="auto" latinLnBrk="0" hangingPunct="1">
              <a:lnSpc>
                <a:spcPct val="90000"/>
              </a:lnSpc>
              <a:spcBef>
                <a:spcPts val="0"/>
              </a:spcBef>
              <a:spcAft>
                <a:spcPts val="333"/>
              </a:spcAft>
              <a:buClrTx/>
              <a:buSzTx/>
              <a:buFontTx/>
              <a:buAutoNum type="arabicPeriod"/>
              <a:tabLst/>
              <a:defRPr/>
            </a:pPr>
            <a:endParaRPr lang="en-US" b="0" baseline="0"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1018691333"/>
      </p:ext>
    </p:extLst>
  </p:cSld>
  <p:clrMapOvr>
    <a:masterClrMapping/>
  </p:clrMapOvr>
  <p:transition>
    <p:strips dir="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extLst>
      <p:ext uri="{BB962C8B-B14F-4D97-AF65-F5344CB8AC3E}">
        <p14:creationId xmlns:p14="http://schemas.microsoft.com/office/powerpoint/2010/main" xmlns="" val="176110774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8" r:id="rId11"/>
    <p:sldLayoutId id="2147483729"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emf"/><Relationship Id="rId9"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38.png"/></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8.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emf"/><Relationship Id="rId9" Type="http://schemas.openxmlformats.org/officeDocument/2006/relationships/image" Target="../media/image12.png"/></Relationships>
</file>

<file path=ppt/slides/_rels/slide5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5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5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2.xml"/><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53.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51.png"/><Relationship Id="rId7" Type="http://schemas.openxmlformats.org/officeDocument/2006/relationships/image" Target="../media/image53.png"/><Relationship Id="rId2" Type="http://schemas.openxmlformats.org/officeDocument/2006/relationships/notesSlide" Target="../notesSlides/notesSlide53.xml"/><Relationship Id="rId1" Type="http://schemas.openxmlformats.org/officeDocument/2006/relationships/slideLayout" Target="../slideLayouts/slideLayout7.xml"/><Relationship Id="rId6" Type="http://schemas.openxmlformats.org/officeDocument/2006/relationships/image" Target="../media/image52.png"/><Relationship Id="rId11" Type="http://schemas.openxmlformats.org/officeDocument/2006/relationships/image" Target="../media/image55.png"/><Relationship Id="rId5" Type="http://schemas.openxmlformats.org/officeDocument/2006/relationships/hyperlink" Target="http://microsoft.com/technet" TargetMode="External"/><Relationship Id="rId10" Type="http://schemas.openxmlformats.org/officeDocument/2006/relationships/image" Target="../media/image54.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6.xml"/><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smtClean="0"/>
              <a:t>Email Archiving and Retention with Microsoft Exchange Server 2010</a:t>
            </a:r>
            <a:endParaRPr lang="en-US" sz="4400" dirty="0"/>
          </a:p>
        </p:txBody>
      </p:sp>
      <p:sp>
        <p:nvSpPr>
          <p:cNvPr id="3" name="Subtitle 2"/>
          <p:cNvSpPr>
            <a:spLocks noGrp="1"/>
          </p:cNvSpPr>
          <p:nvPr>
            <p:ph type="subTitle" idx="1"/>
          </p:nvPr>
        </p:nvSpPr>
        <p:spPr>
          <a:xfrm>
            <a:off x="4475221" y="5341785"/>
            <a:ext cx="4420806" cy="461665"/>
          </a:xfrm>
        </p:spPr>
        <p:txBody>
          <a:bodyPr/>
          <a:lstStyle/>
          <a:p>
            <a:r>
              <a:rPr lang="en-US" dirty="0" smtClean="0"/>
              <a:t>Kamal Janardhan</a:t>
            </a:r>
          </a:p>
          <a:p>
            <a:r>
              <a:rPr lang="en-US" dirty="0" smtClean="0"/>
              <a:t>Lead Program Manager</a:t>
            </a:r>
          </a:p>
          <a:p>
            <a:r>
              <a:rPr lang="en-US" dirty="0" smtClean="0"/>
              <a:t>Microsoft </a:t>
            </a:r>
            <a:r>
              <a:rPr lang="en-US" dirty="0" smtClean="0"/>
              <a:t>Corporation</a:t>
            </a:r>
          </a:p>
          <a:p>
            <a:r>
              <a:rPr lang="en-US" dirty="0" smtClean="0"/>
              <a:t>Session Code: UNC312</a:t>
            </a:r>
            <a:endParaRPr lang="en-US" dirty="0"/>
          </a:p>
        </p:txBody>
      </p:sp>
    </p:spTree>
    <p:extLst>
      <p:ext uri="{BB962C8B-B14F-4D97-AF65-F5344CB8AC3E}">
        <p14:creationId xmlns:p14="http://schemas.microsoft.com/office/powerpoint/2010/main" xmlns="" val="1684150940"/>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81000" y="230188"/>
            <a:ext cx="8382000" cy="664797"/>
          </a:xfrm>
        </p:spPr>
        <p:txBody>
          <a:bodyPr/>
          <a:lstStyle/>
          <a:p>
            <a:r>
              <a:rPr lang="en-US" dirty="0" smtClean="0"/>
              <a:t>Preserve: Archive and the User </a:t>
            </a:r>
            <a:endParaRPr lang="en-US" dirty="0" smtClean="0">
              <a:solidFill>
                <a:schemeClr val="tx2"/>
              </a:solidFill>
            </a:endParaRPr>
          </a:p>
        </p:txBody>
      </p:sp>
      <p:sp>
        <p:nvSpPr>
          <p:cNvPr id="7171" name="Content Placeholder 2"/>
          <p:cNvSpPr>
            <a:spLocks noGrp="1"/>
          </p:cNvSpPr>
          <p:nvPr>
            <p:ph idx="1"/>
          </p:nvPr>
        </p:nvSpPr>
        <p:spPr>
          <a:xfrm>
            <a:off x="381000" y="952902"/>
            <a:ext cx="8382000" cy="5021178"/>
          </a:xfrm>
        </p:spPr>
        <p:txBody>
          <a:bodyPr/>
          <a:lstStyle/>
          <a:p>
            <a:r>
              <a:rPr lang="en-US" dirty="0" smtClean="0"/>
              <a:t>Goals and Assumptions</a:t>
            </a:r>
          </a:p>
          <a:p>
            <a:pPr lvl="1"/>
            <a:r>
              <a:rPr lang="en-US" sz="2400" dirty="0" smtClean="0"/>
              <a:t>Preserve or improve the PST experience</a:t>
            </a:r>
          </a:p>
          <a:p>
            <a:pPr lvl="1"/>
            <a:r>
              <a:rPr lang="en-US" sz="2400" dirty="0" smtClean="0"/>
              <a:t>Preserve or improve end user workflow from regulatory or storage constraints</a:t>
            </a:r>
          </a:p>
          <a:p>
            <a:pPr lvl="1"/>
            <a:r>
              <a:rPr lang="en-US" sz="2400" dirty="0" smtClean="0"/>
              <a:t>User will have one, online only archive in E2010</a:t>
            </a:r>
          </a:p>
          <a:p>
            <a:pPr lvl="1"/>
            <a:r>
              <a:rPr lang="en-US" sz="2400" dirty="0" smtClean="0"/>
              <a:t>Mail is automatically moved to the archive</a:t>
            </a:r>
          </a:p>
          <a:p>
            <a:pPr lvl="1"/>
            <a:r>
              <a:rPr lang="en-US" sz="2400" dirty="0" smtClean="0"/>
              <a:t>Delete policies created by Admin apply in archive or primary</a:t>
            </a:r>
          </a:p>
          <a:p>
            <a:r>
              <a:rPr lang="en-US" dirty="0"/>
              <a:t>Scenarios</a:t>
            </a:r>
          </a:p>
          <a:p>
            <a:pPr lvl="1"/>
            <a:r>
              <a:rPr lang="en-US" sz="2400" dirty="0"/>
              <a:t>Copy/Move Items to/from the Archive</a:t>
            </a:r>
          </a:p>
          <a:p>
            <a:pPr lvl="1"/>
            <a:r>
              <a:rPr lang="en-US" sz="2400" dirty="0"/>
              <a:t>View Items and Folders in the Archive</a:t>
            </a:r>
          </a:p>
          <a:p>
            <a:pPr lvl="1"/>
            <a:r>
              <a:rPr lang="en-US" sz="2400" dirty="0"/>
              <a:t>Reply to/Search mail in Archive</a:t>
            </a:r>
          </a:p>
          <a:p>
            <a:pPr lvl="1"/>
            <a:r>
              <a:rPr lang="en-US" sz="2400" dirty="0"/>
              <a:t>Delete/Categorize/Flag Items from the Archive</a:t>
            </a:r>
            <a:endParaRPr lang="en-US" sz="2400" dirty="0" smtClean="0"/>
          </a:p>
        </p:txBody>
      </p:sp>
    </p:spTree>
    <p:extLst>
      <p:ext uri="{BB962C8B-B14F-4D97-AF65-F5344CB8AC3E}">
        <p14:creationId xmlns:p14="http://schemas.microsoft.com/office/powerpoint/2010/main" xmlns="" val="357098264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reading flagging.jpeg"/>
          <p:cNvPicPr>
            <a:picLocks noChangeAspect="1"/>
          </p:cNvPicPr>
          <p:nvPr/>
        </p:nvPicPr>
        <p:blipFill>
          <a:blip r:embed="rId3"/>
          <a:srcRect t="700" r="692"/>
          <a:stretch>
            <a:fillRect/>
          </a:stretch>
        </p:blipFill>
        <p:spPr>
          <a:xfrm>
            <a:off x="457200" y="2362200"/>
            <a:ext cx="7924801" cy="3270309"/>
          </a:xfrm>
          <a:prstGeom prst="rect">
            <a:avLst/>
          </a:prstGeom>
        </p:spPr>
      </p:pic>
      <p:sp>
        <p:nvSpPr>
          <p:cNvPr id="2" name="Title 1"/>
          <p:cNvSpPr>
            <a:spLocks noGrp="1"/>
          </p:cNvSpPr>
          <p:nvPr>
            <p:ph type="title"/>
          </p:nvPr>
        </p:nvSpPr>
        <p:spPr/>
        <p:txBody>
          <a:bodyPr>
            <a:normAutofit fontScale="90000"/>
          </a:bodyPr>
          <a:lstStyle/>
          <a:p>
            <a:r>
              <a:rPr lang="en-US" sz="4900" dirty="0" smtClean="0"/>
              <a:t>Preserve: Archive and the User </a:t>
            </a:r>
            <a:r>
              <a:rPr lang="en-US" sz="5400" dirty="0" smtClean="0"/>
              <a:t/>
            </a:r>
            <a:br>
              <a:rPr lang="en-US" sz="5400" dirty="0" smtClean="0"/>
            </a:br>
            <a:r>
              <a:rPr lang="en-US" sz="3600" dirty="0" smtClean="0">
                <a:solidFill>
                  <a:schemeClr val="tx2"/>
                </a:solidFill>
                <a:effectLst>
                  <a:outerShdw blurRad="38100" dist="38100" dir="2700000" algn="tl">
                    <a:srgbClr val="000000">
                      <a:alpha val="43137"/>
                    </a:srgbClr>
                  </a:outerShdw>
                </a:effectLst>
              </a:rPr>
              <a:t>Read, Reply, Navigate</a:t>
            </a:r>
            <a:endParaRPr lang="en-US" sz="3600" dirty="0">
              <a:solidFill>
                <a:schemeClr val="tx2"/>
              </a:solidFill>
              <a:effectLst>
                <a:outerShdw blurRad="38100" dist="38100" dir="2700000" algn="tl">
                  <a:srgbClr val="000000">
                    <a:alpha val="43137"/>
                  </a:srgbClr>
                </a:outerShdw>
              </a:effectLst>
            </a:endParaRPr>
          </a:p>
        </p:txBody>
      </p:sp>
      <p:cxnSp>
        <p:nvCxnSpPr>
          <p:cNvPr id="19" name="Straight Arrow Connector 18"/>
          <p:cNvCxnSpPr/>
          <p:nvPr/>
        </p:nvCxnSpPr>
        <p:spPr>
          <a:xfrm rot="10800000">
            <a:off x="5638800" y="2286000"/>
            <a:ext cx="762000" cy="381000"/>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V="1">
            <a:off x="3276600" y="2286000"/>
            <a:ext cx="2362200" cy="533400"/>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4998720" y="1447800"/>
            <a:ext cx="3962400" cy="646331"/>
          </a:xfrm>
          <a:prstGeom prst="rect">
            <a:avLst/>
          </a:prstGeom>
          <a:noFill/>
        </p:spPr>
        <p:txBody>
          <a:bodyPr wrap="square" rtlCol="0">
            <a:spAutoFit/>
          </a:bodyPr>
          <a:lstStyle/>
          <a:p>
            <a:r>
              <a:rPr lang="en-US" dirty="0" smtClean="0"/>
              <a:t>User can view, read, navigate, flag and reply to archived mail same as live mail </a:t>
            </a:r>
            <a:endParaRPr lang="en-US" dirty="0"/>
          </a:p>
        </p:txBody>
      </p:sp>
      <p:cxnSp>
        <p:nvCxnSpPr>
          <p:cNvPr id="27" name="Straight Arrow Connector 26"/>
          <p:cNvCxnSpPr/>
          <p:nvPr/>
        </p:nvCxnSpPr>
        <p:spPr>
          <a:xfrm rot="16200000" flipH="1">
            <a:off x="3924300" y="4076700"/>
            <a:ext cx="2057400" cy="1524000"/>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5334000" y="5943600"/>
            <a:ext cx="3810000" cy="646331"/>
          </a:xfrm>
          <a:prstGeom prst="rect">
            <a:avLst/>
          </a:prstGeom>
          <a:noFill/>
        </p:spPr>
        <p:txBody>
          <a:bodyPr wrap="square" rtlCol="0">
            <a:spAutoFit/>
          </a:bodyPr>
          <a:lstStyle/>
          <a:p>
            <a:r>
              <a:rPr lang="en-US" dirty="0" smtClean="0"/>
              <a:t>User gets conversation view scoped to Archive (same as PSTs)</a:t>
            </a:r>
            <a:endParaRPr lang="en-US" dirty="0"/>
          </a:p>
        </p:txBody>
      </p:sp>
      <p:cxnSp>
        <p:nvCxnSpPr>
          <p:cNvPr id="36" name="Straight Arrow Connector 35"/>
          <p:cNvCxnSpPr/>
          <p:nvPr/>
        </p:nvCxnSpPr>
        <p:spPr>
          <a:xfrm rot="5400000">
            <a:off x="571500" y="4000500"/>
            <a:ext cx="2514600" cy="1066800"/>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457200" y="5791200"/>
            <a:ext cx="3657600" cy="1292662"/>
          </a:xfrm>
          <a:prstGeom prst="rect">
            <a:avLst/>
          </a:prstGeom>
          <a:noFill/>
        </p:spPr>
        <p:txBody>
          <a:bodyPr wrap="square" rtlCol="0">
            <a:spAutoFit/>
          </a:bodyPr>
          <a:lstStyle/>
          <a:p>
            <a:r>
              <a:rPr lang="en-US" dirty="0" smtClean="0"/>
              <a:t>Reply to message in archive puts message in live mail sent items (same as PSTs) </a:t>
            </a:r>
          </a:p>
          <a:p>
            <a:endParaRPr lang="en-US" sz="2400" dirty="0" err="1" smtClean="0"/>
          </a:p>
        </p:txBody>
      </p:sp>
      <p:cxnSp>
        <p:nvCxnSpPr>
          <p:cNvPr id="12" name="Straight Arrow Connector 11"/>
          <p:cNvCxnSpPr/>
          <p:nvPr/>
        </p:nvCxnSpPr>
        <p:spPr>
          <a:xfrm rot="16200000" flipV="1">
            <a:off x="5600702" y="2324099"/>
            <a:ext cx="304800" cy="228601"/>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533400" y="1447800"/>
            <a:ext cx="3429000" cy="646331"/>
          </a:xfrm>
          <a:prstGeom prst="rect">
            <a:avLst/>
          </a:prstGeom>
          <a:noFill/>
        </p:spPr>
        <p:txBody>
          <a:bodyPr wrap="square" rtlCol="0">
            <a:spAutoFit/>
          </a:bodyPr>
          <a:lstStyle/>
          <a:p>
            <a:r>
              <a:rPr lang="en-US" dirty="0" smtClean="0"/>
              <a:t>Folder hierarchy from primary mailbox maintained </a:t>
            </a:r>
            <a:endParaRPr lang="en-US" dirty="0"/>
          </a:p>
        </p:txBody>
      </p:sp>
      <p:cxnSp>
        <p:nvCxnSpPr>
          <p:cNvPr id="15" name="Straight Arrow Connector 14"/>
          <p:cNvCxnSpPr/>
          <p:nvPr/>
        </p:nvCxnSpPr>
        <p:spPr>
          <a:xfrm rot="5400000" flipH="1" flipV="1">
            <a:off x="266701" y="2933701"/>
            <a:ext cx="1904999" cy="152401"/>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015940633"/>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p:cNvPicPr>
            <a:picLocks noChangeAspect="1" noChangeArrowheads="1"/>
          </p:cNvPicPr>
          <p:nvPr/>
        </p:nvPicPr>
        <p:blipFill>
          <a:blip r:embed="rId3"/>
          <a:srcRect/>
          <a:stretch>
            <a:fillRect/>
          </a:stretch>
        </p:blipFill>
        <p:spPr bwMode="auto">
          <a:xfrm>
            <a:off x="2438400" y="1828800"/>
            <a:ext cx="3733800" cy="4038600"/>
          </a:xfrm>
          <a:prstGeom prst="rect">
            <a:avLst/>
          </a:prstGeom>
          <a:noFill/>
          <a:ln w="9525">
            <a:noFill/>
            <a:miter lim="800000"/>
            <a:headEnd/>
            <a:tailEnd/>
          </a:ln>
          <a:effectLst/>
        </p:spPr>
      </p:pic>
      <p:sp>
        <p:nvSpPr>
          <p:cNvPr id="2" name="Title 1"/>
          <p:cNvSpPr>
            <a:spLocks noGrp="1"/>
          </p:cNvSpPr>
          <p:nvPr>
            <p:ph type="title"/>
          </p:nvPr>
        </p:nvSpPr>
        <p:spPr>
          <a:xfrm>
            <a:off x="262363" y="353292"/>
            <a:ext cx="8375946" cy="664797"/>
          </a:xfrm>
        </p:spPr>
        <p:txBody>
          <a:bodyPr>
            <a:normAutofit fontScale="90000"/>
          </a:bodyPr>
          <a:lstStyle/>
          <a:p>
            <a:r>
              <a:rPr lang="en-US" sz="4900" dirty="0" smtClean="0"/>
              <a:t>Preserve: Archive and the User </a:t>
            </a:r>
            <a:br>
              <a:rPr lang="en-US" sz="4900" dirty="0" smtClean="0"/>
            </a:br>
            <a:r>
              <a:rPr lang="en-US" sz="3600" dirty="0" smtClean="0">
                <a:solidFill>
                  <a:schemeClr val="tx2"/>
                </a:solidFill>
                <a:effectLst>
                  <a:outerShdw blurRad="38100" dist="38100" dir="2700000" algn="tl">
                    <a:srgbClr val="000000">
                      <a:alpha val="43137"/>
                    </a:srgbClr>
                  </a:outerShdw>
                </a:effectLst>
              </a:rPr>
              <a:t>Move Mail  </a:t>
            </a:r>
            <a:endParaRPr lang="en-US" sz="3600" dirty="0">
              <a:solidFill>
                <a:schemeClr val="tx2"/>
              </a:solidFill>
              <a:effectLst>
                <a:outerShdw blurRad="38100" dist="38100" dir="2700000" algn="tl">
                  <a:srgbClr val="000000">
                    <a:alpha val="43137"/>
                  </a:srgbClr>
                </a:outerShdw>
              </a:effectLst>
            </a:endParaRPr>
          </a:p>
        </p:txBody>
      </p:sp>
      <p:sp>
        <p:nvSpPr>
          <p:cNvPr id="12" name="Text Placeholder 10"/>
          <p:cNvSpPr>
            <a:spLocks noGrp="1"/>
          </p:cNvSpPr>
          <p:nvPr>
            <p:ph idx="1"/>
          </p:nvPr>
        </p:nvSpPr>
        <p:spPr>
          <a:xfrm>
            <a:off x="304800" y="5410200"/>
            <a:ext cx="8153400" cy="2133600"/>
          </a:xfrm>
        </p:spPr>
        <p:txBody>
          <a:bodyPr>
            <a:normAutofit/>
          </a:bodyPr>
          <a:lstStyle/>
          <a:p>
            <a:pPr marL="514350" indent="-514350"/>
            <a:endParaRPr lang="en-US" sz="2200" dirty="0" smtClean="0"/>
          </a:p>
          <a:p>
            <a:pPr marL="514350" indent="-514350"/>
            <a:endParaRPr lang="en-US" dirty="0" smtClean="0"/>
          </a:p>
        </p:txBody>
      </p:sp>
      <p:cxnSp>
        <p:nvCxnSpPr>
          <p:cNvPr id="13" name="Straight Arrow Connector 12"/>
          <p:cNvCxnSpPr/>
          <p:nvPr/>
        </p:nvCxnSpPr>
        <p:spPr>
          <a:xfrm rot="5400000" flipH="1" flipV="1">
            <a:off x="5044440" y="2819400"/>
            <a:ext cx="1752600" cy="1112520"/>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659880" y="2057400"/>
            <a:ext cx="2133600" cy="1200329"/>
          </a:xfrm>
          <a:prstGeom prst="rect">
            <a:avLst/>
          </a:prstGeom>
          <a:noFill/>
        </p:spPr>
        <p:txBody>
          <a:bodyPr wrap="square" rtlCol="0">
            <a:spAutoFit/>
          </a:bodyPr>
          <a:lstStyle/>
          <a:p>
            <a:pPr fontAlgn="auto">
              <a:spcBef>
                <a:spcPts val="0"/>
              </a:spcBef>
              <a:spcAft>
                <a:spcPts val="0"/>
              </a:spcAft>
              <a:defRPr/>
            </a:pPr>
            <a:r>
              <a:rPr lang="en-US" dirty="0" smtClean="0">
                <a:solidFill>
                  <a:prstClr val="white"/>
                </a:solidFill>
              </a:rPr>
              <a:t>Move menu has latest used folders, including archive folders.</a:t>
            </a:r>
            <a:endParaRPr lang="en-US" dirty="0">
              <a:solidFill>
                <a:prstClr val="white"/>
              </a:solidFill>
            </a:endParaRPr>
          </a:p>
        </p:txBody>
      </p:sp>
      <p:cxnSp>
        <p:nvCxnSpPr>
          <p:cNvPr id="15" name="Straight Arrow Connector 14"/>
          <p:cNvCxnSpPr/>
          <p:nvPr/>
        </p:nvCxnSpPr>
        <p:spPr>
          <a:xfrm flipV="1">
            <a:off x="4480560" y="2529840"/>
            <a:ext cx="1981200" cy="1767840"/>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411390331"/>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SEARCH2.jpeg"/>
          <p:cNvPicPr>
            <a:picLocks noChangeAspect="1"/>
          </p:cNvPicPr>
          <p:nvPr/>
        </p:nvPicPr>
        <p:blipFill>
          <a:blip r:embed="rId3"/>
          <a:srcRect t="2003" r="11667" b="1933"/>
          <a:stretch>
            <a:fillRect/>
          </a:stretch>
        </p:blipFill>
        <p:spPr>
          <a:xfrm>
            <a:off x="286247" y="2209800"/>
            <a:ext cx="7162800" cy="3241184"/>
          </a:xfrm>
          <a:prstGeom prst="rect">
            <a:avLst/>
          </a:prstGeom>
        </p:spPr>
      </p:pic>
      <p:sp>
        <p:nvSpPr>
          <p:cNvPr id="2" name="Title 1"/>
          <p:cNvSpPr>
            <a:spLocks noGrp="1"/>
          </p:cNvSpPr>
          <p:nvPr>
            <p:ph type="title"/>
          </p:nvPr>
        </p:nvSpPr>
        <p:spPr/>
        <p:txBody>
          <a:bodyPr>
            <a:normAutofit fontScale="90000"/>
          </a:bodyPr>
          <a:lstStyle/>
          <a:p>
            <a:r>
              <a:rPr lang="en-US" sz="5300" dirty="0" smtClean="0"/>
              <a:t>Preserve: Archive and the User </a:t>
            </a:r>
            <a:r>
              <a:rPr lang="en-US" sz="4900" dirty="0" smtClean="0"/>
              <a:t/>
            </a:r>
            <a:br>
              <a:rPr lang="en-US" sz="4900" dirty="0" smtClean="0"/>
            </a:br>
            <a:r>
              <a:rPr lang="en-US" sz="3600" dirty="0" smtClean="0">
                <a:solidFill>
                  <a:schemeClr val="tx2"/>
                </a:solidFill>
                <a:effectLst>
                  <a:outerShdw blurRad="38100" dist="38100" dir="2700000" algn="tl">
                    <a:srgbClr val="000000">
                      <a:alpha val="43137"/>
                    </a:srgbClr>
                  </a:outerShdw>
                </a:effectLst>
              </a:rPr>
              <a:t>Search </a:t>
            </a:r>
            <a:endParaRPr lang="en-US" sz="3600" dirty="0">
              <a:solidFill>
                <a:schemeClr val="tx2"/>
              </a:solidFill>
              <a:effectLst>
                <a:outerShdw blurRad="38100" dist="38100" dir="2700000" algn="tl">
                  <a:srgbClr val="000000">
                    <a:alpha val="43137"/>
                  </a:srgbClr>
                </a:outerShdw>
              </a:effectLst>
            </a:endParaRPr>
          </a:p>
        </p:txBody>
      </p:sp>
      <p:sp>
        <p:nvSpPr>
          <p:cNvPr id="12" name="Text Placeholder 10"/>
          <p:cNvSpPr>
            <a:spLocks noGrp="1"/>
          </p:cNvSpPr>
          <p:nvPr>
            <p:ph idx="4294967295"/>
          </p:nvPr>
        </p:nvSpPr>
        <p:spPr>
          <a:xfrm>
            <a:off x="0" y="5410200"/>
            <a:ext cx="8153400" cy="2133600"/>
          </a:xfrm>
        </p:spPr>
        <p:txBody>
          <a:bodyPr>
            <a:normAutofit/>
          </a:bodyPr>
          <a:lstStyle/>
          <a:p>
            <a:pPr marL="514350" indent="-514350"/>
            <a:endParaRPr lang="en-US" sz="2200" dirty="0" smtClean="0"/>
          </a:p>
          <a:p>
            <a:pPr marL="514350" indent="-514350"/>
            <a:endParaRPr lang="en-US" dirty="0" smtClean="0"/>
          </a:p>
        </p:txBody>
      </p:sp>
      <p:cxnSp>
        <p:nvCxnSpPr>
          <p:cNvPr id="13" name="Straight Arrow Connector 12"/>
          <p:cNvCxnSpPr/>
          <p:nvPr/>
        </p:nvCxnSpPr>
        <p:spPr>
          <a:xfrm flipV="1">
            <a:off x="838200" y="1676400"/>
            <a:ext cx="2133600" cy="914400"/>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3048000" y="1447800"/>
            <a:ext cx="3810000" cy="646331"/>
          </a:xfrm>
          <a:prstGeom prst="rect">
            <a:avLst/>
          </a:prstGeom>
          <a:noFill/>
        </p:spPr>
        <p:txBody>
          <a:bodyPr wrap="square" rtlCol="0">
            <a:spAutoFit/>
          </a:bodyPr>
          <a:lstStyle/>
          <a:p>
            <a:r>
              <a:rPr lang="en-US" dirty="0" smtClean="0"/>
              <a:t>Option to search archive only or both live and archived mail </a:t>
            </a:r>
            <a:endParaRPr lang="en-US" dirty="0"/>
          </a:p>
        </p:txBody>
      </p:sp>
      <p:cxnSp>
        <p:nvCxnSpPr>
          <p:cNvPr id="17" name="Straight Arrow Connector 16"/>
          <p:cNvCxnSpPr/>
          <p:nvPr/>
        </p:nvCxnSpPr>
        <p:spPr>
          <a:xfrm rot="5400000">
            <a:off x="4448423" y="4314578"/>
            <a:ext cx="2057400" cy="895845"/>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3048000" y="5791200"/>
            <a:ext cx="3618265" cy="646331"/>
          </a:xfrm>
          <a:prstGeom prst="rect">
            <a:avLst/>
          </a:prstGeom>
          <a:noFill/>
        </p:spPr>
        <p:txBody>
          <a:bodyPr wrap="square" rtlCol="0">
            <a:spAutoFit/>
          </a:bodyPr>
          <a:lstStyle/>
          <a:p>
            <a:r>
              <a:rPr lang="en-US" dirty="0" smtClean="0"/>
              <a:t>Advanced search options work across live and archived mail</a:t>
            </a:r>
            <a:endParaRPr lang="en-US" dirty="0"/>
          </a:p>
        </p:txBody>
      </p:sp>
      <p:pic>
        <p:nvPicPr>
          <p:cNvPr id="28" name="Picture 27" descr="search3.jpeg"/>
          <p:cNvPicPr>
            <a:picLocks noChangeAspect="1"/>
          </p:cNvPicPr>
          <p:nvPr/>
        </p:nvPicPr>
        <p:blipFill>
          <a:blip r:embed="rId4"/>
          <a:srcRect t="166" r="895"/>
          <a:stretch>
            <a:fillRect/>
          </a:stretch>
        </p:blipFill>
        <p:spPr>
          <a:xfrm>
            <a:off x="6934200" y="3505200"/>
            <a:ext cx="2076450" cy="2331652"/>
          </a:xfrm>
          <a:prstGeom prst="rect">
            <a:avLst/>
          </a:prstGeom>
        </p:spPr>
      </p:pic>
      <p:pic>
        <p:nvPicPr>
          <p:cNvPr id="31" name="Picture 30" descr="screenshot.9.jpeg"/>
          <p:cNvPicPr>
            <a:picLocks noChangeAspect="1"/>
          </p:cNvPicPr>
          <p:nvPr/>
        </p:nvPicPr>
        <p:blipFill>
          <a:blip r:embed="rId5"/>
          <a:srcRect l="7570" t="1260" r="1800"/>
          <a:stretch>
            <a:fillRect/>
          </a:stretch>
        </p:blipFill>
        <p:spPr>
          <a:xfrm>
            <a:off x="7053805" y="4994476"/>
            <a:ext cx="952018" cy="1332721"/>
          </a:xfrm>
          <a:prstGeom prst="rect">
            <a:avLst/>
          </a:prstGeom>
        </p:spPr>
      </p:pic>
      <p:cxnSp>
        <p:nvCxnSpPr>
          <p:cNvPr id="15" name="Straight Arrow Connector 14"/>
          <p:cNvCxnSpPr/>
          <p:nvPr/>
        </p:nvCxnSpPr>
        <p:spPr>
          <a:xfrm flipV="1">
            <a:off x="1371600" y="1676400"/>
            <a:ext cx="1600200" cy="914400"/>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442224907"/>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Preserve: Archive and the IT Pro</a:t>
            </a:r>
            <a:endParaRPr lang="en-US" dirty="0">
              <a:solidFill>
                <a:schemeClr val="tx2"/>
              </a:solidFill>
            </a:endParaRPr>
          </a:p>
        </p:txBody>
      </p:sp>
      <p:sp>
        <p:nvSpPr>
          <p:cNvPr id="3" name="Content Placeholder 2"/>
          <p:cNvSpPr>
            <a:spLocks noGrp="1"/>
          </p:cNvSpPr>
          <p:nvPr>
            <p:ph idx="1"/>
          </p:nvPr>
        </p:nvSpPr>
        <p:spPr>
          <a:xfrm>
            <a:off x="381000" y="972152"/>
            <a:ext cx="8382000" cy="4858385"/>
          </a:xfrm>
        </p:spPr>
        <p:txBody>
          <a:bodyPr/>
          <a:lstStyle/>
          <a:p>
            <a:pPr lvl="0"/>
            <a:r>
              <a:rPr lang="en-US" dirty="0">
                <a:solidFill>
                  <a:schemeClr val="accent1"/>
                </a:solidFill>
              </a:rPr>
              <a:t>Goals and Assumptions </a:t>
            </a:r>
            <a:endParaRPr lang="en-US" dirty="0" smtClean="0">
              <a:solidFill>
                <a:schemeClr val="accent1"/>
              </a:solidFill>
            </a:endParaRPr>
          </a:p>
          <a:p>
            <a:pPr lvl="1"/>
            <a:r>
              <a:rPr lang="en-US" sz="2400" dirty="0" smtClean="0"/>
              <a:t>Same mailbox management experience across the primary and the archive</a:t>
            </a:r>
          </a:p>
          <a:p>
            <a:pPr lvl="1"/>
            <a:r>
              <a:rPr lang="en-US" sz="2400" dirty="0" smtClean="0"/>
              <a:t>Archive and primary share the same user account</a:t>
            </a:r>
          </a:p>
          <a:p>
            <a:pPr lvl="1"/>
            <a:r>
              <a:rPr lang="en-US" sz="2400" dirty="0"/>
              <a:t>Archive </a:t>
            </a:r>
            <a:r>
              <a:rPr lang="en-US" sz="2400" dirty="0" smtClean="0"/>
              <a:t>must have a primary mailbox</a:t>
            </a:r>
            <a:endParaRPr lang="en-US" sz="2400" dirty="0"/>
          </a:p>
          <a:p>
            <a:pPr lvl="1"/>
            <a:r>
              <a:rPr lang="en-US" sz="2400" dirty="0" smtClean="0"/>
              <a:t>IT-Pro can provision only one archive per user</a:t>
            </a:r>
          </a:p>
          <a:p>
            <a:r>
              <a:rPr lang="en-US" dirty="0" smtClean="0"/>
              <a:t>Scenarios  </a:t>
            </a:r>
          </a:p>
          <a:p>
            <a:pPr lvl="1"/>
            <a:r>
              <a:rPr lang="en-US" sz="2400" dirty="0"/>
              <a:t>Add the archive to a </a:t>
            </a:r>
            <a:r>
              <a:rPr lang="en-US" sz="2400" dirty="0" smtClean="0"/>
              <a:t>user (New, Enable, Connect)</a:t>
            </a:r>
          </a:p>
          <a:p>
            <a:pPr lvl="1"/>
            <a:r>
              <a:rPr lang="en-US" sz="2400" dirty="0" smtClean="0"/>
              <a:t>Remove </a:t>
            </a:r>
            <a:r>
              <a:rPr lang="en-US" sz="2400" dirty="0"/>
              <a:t>the archive from a </a:t>
            </a:r>
            <a:r>
              <a:rPr lang="en-US" sz="2400" dirty="0" smtClean="0"/>
              <a:t>user (Disable, Remove)</a:t>
            </a:r>
            <a:endParaRPr lang="en-US" sz="2400" dirty="0"/>
          </a:p>
          <a:p>
            <a:pPr lvl="1"/>
            <a:r>
              <a:rPr lang="en-US" sz="2400" dirty="0" smtClean="0"/>
              <a:t>View </a:t>
            </a:r>
            <a:r>
              <a:rPr lang="en-US" sz="2400" dirty="0"/>
              <a:t>and Manage the </a:t>
            </a:r>
            <a:r>
              <a:rPr lang="en-US" sz="2400" dirty="0" smtClean="0"/>
              <a:t>Archive </a:t>
            </a:r>
          </a:p>
          <a:p>
            <a:pPr lvl="2"/>
            <a:r>
              <a:rPr lang="en-US" sz="2000" dirty="0" smtClean="0"/>
              <a:t>Get-Mailbox properties, statistics, enumerate archives</a:t>
            </a:r>
            <a:endParaRPr lang="en-US" sz="2000" dirty="0"/>
          </a:p>
          <a:p>
            <a:pPr lvl="2"/>
            <a:r>
              <a:rPr lang="en-US" sz="2000" dirty="0" smtClean="0"/>
              <a:t>Set-Mailbox properties, Hold policy</a:t>
            </a:r>
          </a:p>
          <a:p>
            <a:pPr lvl="1"/>
            <a:r>
              <a:rPr lang="en-US" sz="2400" dirty="0" smtClean="0"/>
              <a:t>Migrate Archive </a:t>
            </a:r>
            <a:r>
              <a:rPr lang="en-US" sz="2400" dirty="0"/>
              <a:t>and </a:t>
            </a:r>
            <a:r>
              <a:rPr lang="en-US" sz="2400" dirty="0" smtClean="0"/>
              <a:t>Primary (New-Move-Request)</a:t>
            </a:r>
          </a:p>
        </p:txBody>
      </p:sp>
    </p:spTree>
    <p:extLst>
      <p:ext uri="{BB962C8B-B14F-4D97-AF65-F5344CB8AC3E}">
        <p14:creationId xmlns:p14="http://schemas.microsoft.com/office/powerpoint/2010/main" xmlns="" val="3059939828"/>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1" descr="image001"/>
          <p:cNvPicPr>
            <a:picLocks noChangeAspect="1" noChangeArrowheads="1"/>
          </p:cNvPicPr>
          <p:nvPr/>
        </p:nvPicPr>
        <p:blipFill>
          <a:blip r:embed="rId3" cstate="print"/>
          <a:srcRect l="1072" t="1744" r="1014"/>
          <a:stretch>
            <a:fillRect/>
          </a:stretch>
        </p:blipFill>
        <p:spPr bwMode="auto">
          <a:xfrm>
            <a:off x="533400" y="2235787"/>
            <a:ext cx="2969096" cy="2675469"/>
          </a:xfrm>
          <a:prstGeom prst="rect">
            <a:avLst/>
          </a:prstGeom>
          <a:noFill/>
          <a:ln w="9525">
            <a:noFill/>
            <a:miter lim="800000"/>
            <a:headEnd/>
            <a:tailEnd/>
          </a:ln>
        </p:spPr>
      </p:pic>
      <p:pic>
        <p:nvPicPr>
          <p:cNvPr id="21" name="Picture 1"/>
          <p:cNvPicPr>
            <a:picLocks noChangeAspect="1" noChangeArrowheads="1"/>
          </p:cNvPicPr>
          <p:nvPr/>
        </p:nvPicPr>
        <p:blipFill>
          <a:blip r:embed="rId4" cstate="print"/>
          <a:srcRect b="10345"/>
          <a:stretch>
            <a:fillRect/>
          </a:stretch>
        </p:blipFill>
        <p:spPr bwMode="auto">
          <a:xfrm>
            <a:off x="1838076" y="3260697"/>
            <a:ext cx="5230634" cy="2598659"/>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smtClean="0"/>
              <a:t>New-Enable-Connect Archive GUI</a:t>
            </a:r>
            <a:br>
              <a:rPr lang="en-US" smtClean="0"/>
            </a:br>
            <a:endParaRPr lang="en-US" dirty="0"/>
          </a:p>
        </p:txBody>
      </p:sp>
      <p:sp>
        <p:nvSpPr>
          <p:cNvPr id="12" name="Text Placeholder 10"/>
          <p:cNvSpPr>
            <a:spLocks noGrp="1"/>
          </p:cNvSpPr>
          <p:nvPr>
            <p:ph idx="1"/>
          </p:nvPr>
        </p:nvSpPr>
        <p:spPr>
          <a:xfrm>
            <a:off x="390054" y="1447800"/>
            <a:ext cx="8382000" cy="4561205"/>
          </a:xfrm>
        </p:spPr>
        <p:txBody>
          <a:bodyPr/>
          <a:lstStyle/>
          <a:p>
            <a:endParaRPr lang="en-US" smtClean="0"/>
          </a:p>
          <a:p>
            <a:endParaRPr lang="en-US" dirty="0" smtClean="0"/>
          </a:p>
        </p:txBody>
      </p:sp>
      <p:sp>
        <p:nvSpPr>
          <p:cNvPr id="14" name="TextBox 13"/>
          <p:cNvSpPr txBox="1"/>
          <p:nvPr/>
        </p:nvSpPr>
        <p:spPr>
          <a:xfrm>
            <a:off x="2971800" y="1295400"/>
            <a:ext cx="3810000" cy="923330"/>
          </a:xfrm>
          <a:prstGeom prst="rect">
            <a:avLst/>
          </a:prstGeom>
          <a:noFill/>
        </p:spPr>
        <p:txBody>
          <a:bodyPr wrap="square" rtlCol="0">
            <a:spAutoFit/>
          </a:bodyPr>
          <a:lstStyle/>
          <a:p>
            <a:r>
              <a:rPr lang="en-US" dirty="0" smtClean="0"/>
              <a:t>Adding the archive requires a simple checkbox in the new-mailbox wizard</a:t>
            </a:r>
            <a:endParaRPr lang="en-US" dirty="0"/>
          </a:p>
        </p:txBody>
      </p:sp>
      <p:cxnSp>
        <p:nvCxnSpPr>
          <p:cNvPr id="17" name="Straight Arrow Connector 16"/>
          <p:cNvCxnSpPr/>
          <p:nvPr/>
        </p:nvCxnSpPr>
        <p:spPr>
          <a:xfrm rot="5400000" flipH="1" flipV="1">
            <a:off x="4524996" y="3700865"/>
            <a:ext cx="1881776" cy="648285"/>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7162800" y="3795086"/>
            <a:ext cx="2030183" cy="1477328"/>
          </a:xfrm>
          <a:prstGeom prst="rect">
            <a:avLst/>
          </a:prstGeom>
          <a:noFill/>
        </p:spPr>
        <p:txBody>
          <a:bodyPr wrap="square" rtlCol="0">
            <a:spAutoFit/>
          </a:bodyPr>
          <a:lstStyle/>
          <a:p>
            <a:r>
              <a:rPr lang="en-US" dirty="0" smtClean="0"/>
              <a:t>Archive </a:t>
            </a:r>
          </a:p>
          <a:p>
            <a:r>
              <a:rPr lang="en-US" dirty="0" err="1" smtClean="0"/>
              <a:t>autodiscover</a:t>
            </a:r>
            <a:r>
              <a:rPr lang="en-US" dirty="0" smtClean="0"/>
              <a:t> requires no Outlook restart </a:t>
            </a:r>
            <a:br>
              <a:rPr lang="en-US" dirty="0" smtClean="0"/>
            </a:br>
            <a:r>
              <a:rPr lang="en-US" dirty="0" smtClean="0"/>
              <a:t>to activate archive </a:t>
            </a:r>
            <a:endParaRPr lang="en-US" dirty="0"/>
          </a:p>
        </p:txBody>
      </p:sp>
      <p:cxnSp>
        <p:nvCxnSpPr>
          <p:cNvPr id="15" name="Straight Arrow Connector 14"/>
          <p:cNvCxnSpPr/>
          <p:nvPr/>
        </p:nvCxnSpPr>
        <p:spPr>
          <a:xfrm flipV="1">
            <a:off x="2133600" y="2133600"/>
            <a:ext cx="1600200" cy="914400"/>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5715000" y="2209800"/>
            <a:ext cx="2819400" cy="923330"/>
          </a:xfrm>
          <a:prstGeom prst="rect">
            <a:avLst/>
          </a:prstGeom>
          <a:noFill/>
        </p:spPr>
        <p:txBody>
          <a:bodyPr wrap="square" rtlCol="0">
            <a:spAutoFit/>
          </a:bodyPr>
          <a:lstStyle/>
          <a:p>
            <a:r>
              <a:rPr lang="en-US" dirty="0" smtClean="0"/>
              <a:t>Archive can be disabled together or separate from the mailbox</a:t>
            </a:r>
          </a:p>
        </p:txBody>
      </p:sp>
      <p:cxnSp>
        <p:nvCxnSpPr>
          <p:cNvPr id="22" name="Straight Arrow Connector 21"/>
          <p:cNvCxnSpPr/>
          <p:nvPr/>
        </p:nvCxnSpPr>
        <p:spPr>
          <a:xfrm rot="5400000" flipH="1" flipV="1">
            <a:off x="4761915" y="3312942"/>
            <a:ext cx="1202787" cy="822960"/>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190299140"/>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553998"/>
          </a:xfrm>
        </p:spPr>
        <p:txBody>
          <a:bodyPr/>
          <a:lstStyle/>
          <a:p>
            <a:r>
              <a:rPr lang="en-US" sz="4000" dirty="0" smtClean="0"/>
              <a:t>New-Enable-Connect Archive </a:t>
            </a:r>
            <a:r>
              <a:rPr lang="en-US" sz="4000" dirty="0" err="1" smtClean="0"/>
              <a:t>CMDLet</a:t>
            </a:r>
            <a:endParaRPr lang="en-US" sz="4000" dirty="0"/>
          </a:p>
        </p:txBody>
      </p:sp>
      <p:sp>
        <p:nvSpPr>
          <p:cNvPr id="12" name="Content Placeholder 11"/>
          <p:cNvSpPr>
            <a:spLocks noGrp="1"/>
          </p:cNvSpPr>
          <p:nvPr>
            <p:ph idx="1"/>
          </p:nvPr>
        </p:nvSpPr>
        <p:spPr/>
        <p:txBody>
          <a:bodyPr/>
          <a:lstStyle/>
          <a:p>
            <a:endParaRPr lang="en-US" dirty="0"/>
          </a:p>
        </p:txBody>
      </p:sp>
      <p:pic>
        <p:nvPicPr>
          <p:cNvPr id="3" name="Picture 3"/>
          <p:cNvPicPr>
            <a:picLocks noChangeAspect="1" noChangeArrowheads="1"/>
          </p:cNvPicPr>
          <p:nvPr/>
        </p:nvPicPr>
        <p:blipFill>
          <a:blip r:embed="rId3" cstate="print"/>
          <a:srcRect/>
          <a:stretch>
            <a:fillRect/>
          </a:stretch>
        </p:blipFill>
        <p:spPr bwMode="auto">
          <a:xfrm>
            <a:off x="457200" y="965200"/>
            <a:ext cx="8464550" cy="2305050"/>
          </a:xfrm>
          <a:prstGeom prst="rect">
            <a:avLst/>
          </a:prstGeom>
          <a:noFill/>
          <a:ln w="9525">
            <a:noFill/>
            <a:miter lim="800000"/>
            <a:headEnd/>
            <a:tailEnd/>
          </a:ln>
          <a:effectLst/>
        </p:spPr>
      </p:pic>
      <p:sp>
        <p:nvSpPr>
          <p:cNvPr id="9" name="Flowchart: Process 8"/>
          <p:cNvSpPr/>
          <p:nvPr/>
        </p:nvSpPr>
        <p:spPr>
          <a:xfrm>
            <a:off x="5100320" y="1945640"/>
            <a:ext cx="762000" cy="22860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56883" y="3543300"/>
            <a:ext cx="7153275" cy="2209800"/>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pic>
      <p:sp>
        <p:nvSpPr>
          <p:cNvPr id="11" name="Rectangular Callout 10"/>
          <p:cNvSpPr/>
          <p:nvPr/>
        </p:nvSpPr>
        <p:spPr>
          <a:xfrm>
            <a:off x="1447800" y="3185160"/>
            <a:ext cx="2438400" cy="838200"/>
          </a:xfrm>
          <a:prstGeom prst="wedgeRectCallout">
            <a:avLst>
              <a:gd name="adj1" fmla="val 110585"/>
              <a:gd name="adj2" fmla="val -15494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Adding the archive requires passing in a single new parameter</a:t>
            </a:r>
            <a:endParaRPr lang="en-US" sz="1600" dirty="0">
              <a:solidFill>
                <a:schemeClr val="tx1"/>
              </a:solidFill>
            </a:endParaRPr>
          </a:p>
        </p:txBody>
      </p:sp>
      <p:sp>
        <p:nvSpPr>
          <p:cNvPr id="21" name="Rectangular Callout 20"/>
          <p:cNvSpPr/>
          <p:nvPr/>
        </p:nvSpPr>
        <p:spPr>
          <a:xfrm>
            <a:off x="6614160" y="3317240"/>
            <a:ext cx="2286000" cy="838200"/>
          </a:xfrm>
          <a:prstGeom prst="wedgeRectCallout">
            <a:avLst>
              <a:gd name="adj1" fmla="val -70115"/>
              <a:gd name="adj2" fmla="val 13966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Enabling the archive for an existing mailbox enabled user </a:t>
            </a:r>
            <a:endParaRPr lang="en-US" sz="1600" dirty="0">
              <a:solidFill>
                <a:schemeClr val="tx1"/>
              </a:solidFill>
            </a:endParaRPr>
          </a:p>
        </p:txBody>
      </p:sp>
      <p:sp>
        <p:nvSpPr>
          <p:cNvPr id="22" name="Rectangle 21"/>
          <p:cNvSpPr/>
          <p:nvPr/>
        </p:nvSpPr>
        <p:spPr>
          <a:xfrm>
            <a:off x="441960" y="5191760"/>
            <a:ext cx="38862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130040" y="4765040"/>
            <a:ext cx="19050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164320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icture 7"/>
          <p:cNvPicPr>
            <a:picLocks noChangeAspect="1" noChangeArrowheads="1"/>
          </p:cNvPicPr>
          <p:nvPr/>
        </p:nvPicPr>
        <p:blipFill>
          <a:blip r:embed="rId3" cstate="print"/>
          <a:srcRect/>
          <a:stretch>
            <a:fillRect/>
          </a:stretch>
        </p:blipFill>
        <p:spPr bwMode="auto">
          <a:xfrm>
            <a:off x="302438" y="1600200"/>
            <a:ext cx="2459812" cy="160020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E14 Archive </a:t>
            </a:r>
            <a:r>
              <a:rPr lang="en-US" dirty="0" err="1" smtClean="0"/>
              <a:t>Autodiscover</a:t>
            </a:r>
            <a:endParaRPr lang="en-US" dirty="0"/>
          </a:p>
        </p:txBody>
      </p:sp>
      <p:grpSp>
        <p:nvGrpSpPr>
          <p:cNvPr id="3" name="Group 51"/>
          <p:cNvGrpSpPr/>
          <p:nvPr/>
        </p:nvGrpSpPr>
        <p:grpSpPr>
          <a:xfrm>
            <a:off x="4724401" y="4038600"/>
            <a:ext cx="1752600" cy="1371600"/>
            <a:chOff x="7025148" y="4267200"/>
            <a:chExt cx="1356852" cy="1584960"/>
          </a:xfrm>
        </p:grpSpPr>
        <p:grpSp>
          <p:nvGrpSpPr>
            <p:cNvPr id="4" name="Group 50"/>
            <p:cNvGrpSpPr/>
            <p:nvPr/>
          </p:nvGrpSpPr>
          <p:grpSpPr>
            <a:xfrm>
              <a:off x="7025148" y="4267200"/>
              <a:ext cx="1356852" cy="1584960"/>
              <a:chOff x="7219335" y="1371600"/>
              <a:chExt cx="1696065" cy="1873134"/>
            </a:xfrm>
            <a:gradFill>
              <a:gsLst>
                <a:gs pos="0">
                  <a:srgbClr val="8488C4"/>
                </a:gs>
                <a:gs pos="53000">
                  <a:srgbClr val="D4DEFF"/>
                </a:gs>
                <a:gs pos="83000">
                  <a:srgbClr val="D4DEFF"/>
                </a:gs>
                <a:gs pos="100000">
                  <a:srgbClr val="96AB94"/>
                </a:gs>
              </a:gsLst>
              <a:lin ang="5400000" scaled="0"/>
            </a:gradFill>
          </p:grpSpPr>
          <p:sp>
            <p:nvSpPr>
              <p:cNvPr id="73" name="Isosceles Triangle 72"/>
              <p:cNvSpPr/>
              <p:nvPr/>
            </p:nvSpPr>
            <p:spPr>
              <a:xfrm>
                <a:off x="7219335" y="1371600"/>
                <a:ext cx="1696065" cy="1873134"/>
              </a:xfrm>
              <a:prstGeom prst="triangle">
                <a:avLst/>
              </a:prstGeom>
              <a:grpFill/>
              <a:ln w="3175">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dirty="0">
                  <a:solidFill>
                    <a:schemeClr val="bg1"/>
                  </a:solidFill>
                </a:endParaRPr>
              </a:p>
            </p:txBody>
          </p:sp>
          <p:sp>
            <p:nvSpPr>
              <p:cNvPr id="74" name="Rounded Rectangle 73"/>
              <p:cNvSpPr/>
              <p:nvPr/>
            </p:nvSpPr>
            <p:spPr>
              <a:xfrm>
                <a:off x="7664857" y="2236123"/>
                <a:ext cx="881832" cy="1008611"/>
              </a:xfrm>
              <a:prstGeom prst="roundRect">
                <a:avLst/>
              </a:prstGeom>
              <a:grpFill/>
              <a:ln w="31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b="1" dirty="0" smtClean="0">
                    <a:solidFill>
                      <a:schemeClr val="bg1"/>
                    </a:solidFill>
                  </a:rPr>
                  <a:t>User Object</a:t>
                </a:r>
              </a:p>
              <a:p>
                <a:r>
                  <a:rPr lang="en-US" sz="800" dirty="0" smtClean="0">
                    <a:solidFill>
                      <a:schemeClr val="bg1"/>
                    </a:solidFill>
                  </a:rPr>
                  <a:t>Mailbox Props </a:t>
                </a:r>
              </a:p>
              <a:p>
                <a:r>
                  <a:rPr lang="en-US" sz="800" dirty="0" smtClean="0">
                    <a:solidFill>
                      <a:schemeClr val="bg1"/>
                    </a:solidFill>
                  </a:rPr>
                  <a:t>Archive Props</a:t>
                </a:r>
              </a:p>
              <a:p>
                <a:r>
                  <a:rPr lang="en-US" sz="800" dirty="0" smtClean="0">
                    <a:solidFill>
                      <a:schemeClr val="bg1"/>
                    </a:solidFill>
                  </a:rPr>
                  <a:t>MRM Props</a:t>
                </a:r>
              </a:p>
            </p:txBody>
          </p:sp>
        </p:grpSp>
        <p:sp>
          <p:nvSpPr>
            <p:cNvPr id="72" name="TextBox 71"/>
            <p:cNvSpPr txBox="1"/>
            <p:nvPr/>
          </p:nvSpPr>
          <p:spPr>
            <a:xfrm>
              <a:off x="7556089" y="4511040"/>
              <a:ext cx="457200" cy="443198"/>
            </a:xfrm>
            <a:prstGeom prst="rect">
              <a:avLst/>
            </a:prstGeom>
            <a:noFill/>
          </p:spPr>
          <p:txBody>
            <a:bodyPr wrap="square" rtlCol="0">
              <a:spAutoFit/>
            </a:bodyPr>
            <a:lstStyle/>
            <a:p>
              <a:r>
                <a:rPr lang="en-US" sz="1200" dirty="0" smtClean="0">
                  <a:solidFill>
                    <a:schemeClr val="bg1"/>
                  </a:solidFill>
                </a:rPr>
                <a:t>AD</a:t>
              </a:r>
              <a:endParaRPr lang="en-US" sz="1200" dirty="0">
                <a:solidFill>
                  <a:schemeClr val="bg1"/>
                </a:solidFill>
              </a:endParaRPr>
            </a:p>
          </p:txBody>
        </p:sp>
      </p:grpSp>
      <p:pic>
        <p:nvPicPr>
          <p:cNvPr id="2050" name="Picture 2"/>
          <p:cNvPicPr>
            <a:picLocks noChangeAspect="1" noChangeArrowheads="1"/>
          </p:cNvPicPr>
          <p:nvPr/>
        </p:nvPicPr>
        <p:blipFill>
          <a:blip r:embed="rId4" cstate="print"/>
          <a:srcRect/>
          <a:stretch>
            <a:fillRect/>
          </a:stretch>
        </p:blipFill>
        <p:spPr bwMode="auto">
          <a:xfrm>
            <a:off x="5461348" y="1371600"/>
            <a:ext cx="2615852" cy="2133600"/>
          </a:xfrm>
          <a:prstGeom prst="rect">
            <a:avLst/>
          </a:prstGeom>
          <a:noFill/>
          <a:ln w="9525">
            <a:noFill/>
            <a:miter lim="800000"/>
            <a:headEnd/>
            <a:tailEnd/>
          </a:ln>
          <a:effectLst/>
        </p:spPr>
      </p:pic>
      <p:cxnSp>
        <p:nvCxnSpPr>
          <p:cNvPr id="135" name="Straight Arrow Connector 134"/>
          <p:cNvCxnSpPr/>
          <p:nvPr/>
        </p:nvCxnSpPr>
        <p:spPr>
          <a:xfrm rot="5400000">
            <a:off x="1675606" y="3885406"/>
            <a:ext cx="1371600" cy="1588"/>
          </a:xfrm>
          <a:prstGeom prst="straightConnector1">
            <a:avLst/>
          </a:prstGeom>
          <a:ln>
            <a:solidFill>
              <a:schemeClr val="tx1"/>
            </a:solidFill>
            <a:headEnd type="stealth"/>
            <a:tailEnd type="none"/>
          </a:ln>
        </p:spPr>
        <p:style>
          <a:lnRef idx="1">
            <a:schemeClr val="accent1"/>
          </a:lnRef>
          <a:fillRef idx="0">
            <a:schemeClr val="accent1"/>
          </a:fillRef>
          <a:effectRef idx="0">
            <a:schemeClr val="accent1"/>
          </a:effectRef>
          <a:fontRef idx="minor">
            <a:schemeClr val="tx1"/>
          </a:fontRef>
        </p:style>
      </p:cxnSp>
      <p:sp>
        <p:nvSpPr>
          <p:cNvPr id="149" name="TextBox 148"/>
          <p:cNvSpPr txBox="1"/>
          <p:nvPr/>
        </p:nvSpPr>
        <p:spPr>
          <a:xfrm>
            <a:off x="3048000" y="4876800"/>
            <a:ext cx="1447800" cy="646331"/>
          </a:xfrm>
          <a:prstGeom prst="rect">
            <a:avLst/>
          </a:prstGeom>
          <a:noFill/>
        </p:spPr>
        <p:txBody>
          <a:bodyPr wrap="square" rtlCol="0">
            <a:spAutoFit/>
          </a:bodyPr>
          <a:lstStyle/>
          <a:p>
            <a:r>
              <a:rPr lang="en-US" sz="1200" b="1" dirty="0" smtClean="0"/>
              <a:t>(2) </a:t>
            </a:r>
            <a:r>
              <a:rPr lang="en-US" sz="1200" b="1" dirty="0" err="1" smtClean="0"/>
              <a:t>Autodiscover</a:t>
            </a:r>
            <a:r>
              <a:rPr lang="en-US" sz="1200" b="1" dirty="0" smtClean="0"/>
              <a:t> reads Archive props</a:t>
            </a:r>
            <a:endParaRPr lang="en-US" sz="1200" b="1" dirty="0"/>
          </a:p>
        </p:txBody>
      </p:sp>
      <p:sp>
        <p:nvSpPr>
          <p:cNvPr id="150" name="TextBox 149"/>
          <p:cNvSpPr txBox="1"/>
          <p:nvPr/>
        </p:nvSpPr>
        <p:spPr>
          <a:xfrm>
            <a:off x="457200" y="3581400"/>
            <a:ext cx="1371600" cy="461665"/>
          </a:xfrm>
          <a:prstGeom prst="rect">
            <a:avLst/>
          </a:prstGeom>
          <a:noFill/>
        </p:spPr>
        <p:txBody>
          <a:bodyPr wrap="square" rtlCol="0">
            <a:spAutoFit/>
          </a:bodyPr>
          <a:lstStyle/>
          <a:p>
            <a:r>
              <a:rPr lang="en-US" sz="1200" b="1" dirty="0" smtClean="0"/>
              <a:t>(1) OLK does </a:t>
            </a:r>
            <a:r>
              <a:rPr lang="en-US" sz="1200" b="1" dirty="0" err="1" smtClean="0"/>
              <a:t>Autodiscover</a:t>
            </a:r>
            <a:endParaRPr lang="en-US" sz="1200" b="1" dirty="0"/>
          </a:p>
        </p:txBody>
      </p:sp>
      <p:sp>
        <p:nvSpPr>
          <p:cNvPr id="61" name="Rounded Rectangle 60"/>
          <p:cNvSpPr/>
          <p:nvPr/>
        </p:nvSpPr>
        <p:spPr>
          <a:xfrm>
            <a:off x="1295400" y="4572000"/>
            <a:ext cx="1600200" cy="304800"/>
          </a:xfrm>
          <a:prstGeom prst="roundRect">
            <a:avLst/>
          </a:prstGeom>
          <a:gradFill>
            <a:gsLst>
              <a:gs pos="0">
                <a:srgbClr val="8488C4"/>
              </a:gs>
              <a:gs pos="53000">
                <a:srgbClr val="D4DEFF"/>
              </a:gs>
              <a:gs pos="83000">
                <a:srgbClr val="D4DEFF"/>
              </a:gs>
              <a:gs pos="100000">
                <a:srgbClr val="96AB94"/>
              </a:gs>
            </a:gsLst>
            <a:lin ang="5400000" scaled="0"/>
          </a:gradFill>
          <a:ln w="31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600" dirty="0" smtClean="0">
                <a:solidFill>
                  <a:schemeClr val="bg1"/>
                </a:solidFill>
              </a:rPr>
              <a:t>E14 CAS</a:t>
            </a:r>
          </a:p>
        </p:txBody>
      </p:sp>
      <p:cxnSp>
        <p:nvCxnSpPr>
          <p:cNvPr id="42" name="Straight Arrow Connector 41"/>
          <p:cNvCxnSpPr/>
          <p:nvPr/>
        </p:nvCxnSpPr>
        <p:spPr>
          <a:xfrm rot="5400000">
            <a:off x="762794" y="3809206"/>
            <a:ext cx="1523206" cy="794"/>
          </a:xfrm>
          <a:prstGeom prst="straightConnector1">
            <a:avLst/>
          </a:prstGeom>
          <a:ln>
            <a:solidFill>
              <a:schemeClr val="tx1"/>
            </a:solidFill>
            <a:headEnd type="none"/>
            <a:tailEnd type="stealth"/>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2362200" y="3429000"/>
            <a:ext cx="1524000" cy="830997"/>
          </a:xfrm>
          <a:prstGeom prst="rect">
            <a:avLst/>
          </a:prstGeom>
          <a:noFill/>
        </p:spPr>
        <p:txBody>
          <a:bodyPr wrap="square" rtlCol="0">
            <a:spAutoFit/>
          </a:bodyPr>
          <a:lstStyle/>
          <a:p>
            <a:r>
              <a:rPr lang="en-US" sz="1200" b="1" dirty="0" smtClean="0"/>
              <a:t>(3) OLK receives  Archive props in </a:t>
            </a:r>
            <a:r>
              <a:rPr lang="en-US" sz="1200" b="1" dirty="0" err="1" smtClean="0"/>
              <a:t>Autodiscover</a:t>
            </a:r>
            <a:r>
              <a:rPr lang="en-US" sz="1200" b="1" dirty="0" smtClean="0"/>
              <a:t> response</a:t>
            </a:r>
            <a:endParaRPr lang="en-US" sz="1200" b="1" dirty="0"/>
          </a:p>
        </p:txBody>
      </p:sp>
      <p:cxnSp>
        <p:nvCxnSpPr>
          <p:cNvPr id="53" name="Straight Arrow Connector 52"/>
          <p:cNvCxnSpPr>
            <a:endCxn id="49" idx="3"/>
          </p:cNvCxnSpPr>
          <p:nvPr/>
        </p:nvCxnSpPr>
        <p:spPr>
          <a:xfrm rot="10800000">
            <a:off x="2762250" y="2400300"/>
            <a:ext cx="2699098" cy="1588"/>
          </a:xfrm>
          <a:prstGeom prst="straightConnector1">
            <a:avLst/>
          </a:prstGeom>
          <a:ln>
            <a:solidFill>
              <a:schemeClr val="tx1"/>
            </a:solidFill>
            <a:headEnd type="stealth"/>
            <a:tailEnd type="non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2971800" y="1981200"/>
            <a:ext cx="2209800" cy="646331"/>
          </a:xfrm>
          <a:prstGeom prst="rect">
            <a:avLst/>
          </a:prstGeom>
          <a:noFill/>
        </p:spPr>
        <p:txBody>
          <a:bodyPr wrap="square" rtlCol="0">
            <a:spAutoFit/>
          </a:bodyPr>
          <a:lstStyle/>
          <a:p>
            <a:r>
              <a:rPr lang="en-US" sz="1200" b="1" dirty="0" smtClean="0"/>
              <a:t>(4) OLK connects to the Archive</a:t>
            </a:r>
          </a:p>
          <a:p>
            <a:endParaRPr lang="en-US" sz="1200" b="1" dirty="0"/>
          </a:p>
        </p:txBody>
      </p:sp>
      <p:cxnSp>
        <p:nvCxnSpPr>
          <p:cNvPr id="31" name="Straight Arrow Connector 30"/>
          <p:cNvCxnSpPr>
            <a:stCxn id="73" idx="1"/>
            <a:endCxn id="61" idx="3"/>
          </p:cNvCxnSpPr>
          <p:nvPr/>
        </p:nvCxnSpPr>
        <p:spPr>
          <a:xfrm rot="10800000">
            <a:off x="2895601" y="4724400"/>
            <a:ext cx="2266951" cy="158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7" name="Rectangular Callout 36"/>
          <p:cNvSpPr/>
          <p:nvPr/>
        </p:nvSpPr>
        <p:spPr>
          <a:xfrm>
            <a:off x="6705600" y="4267200"/>
            <a:ext cx="2286000" cy="838200"/>
          </a:xfrm>
          <a:prstGeom prst="wedgeRectCallout">
            <a:avLst>
              <a:gd name="adj1" fmla="val -64266"/>
              <a:gd name="adj2" fmla="val -13474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No Outlook Restart!</a:t>
            </a:r>
            <a:endParaRPr lang="en-US" sz="2000" dirty="0">
              <a:solidFill>
                <a:schemeClr val="tx1"/>
              </a:solidFill>
            </a:endParaRPr>
          </a:p>
        </p:txBody>
      </p:sp>
      <p:sp>
        <p:nvSpPr>
          <p:cNvPr id="38" name="Rectangle 37"/>
          <p:cNvSpPr/>
          <p:nvPr/>
        </p:nvSpPr>
        <p:spPr>
          <a:xfrm>
            <a:off x="5410200" y="3124200"/>
            <a:ext cx="2438400"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41720965"/>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Remove-Disable </a:t>
            </a:r>
            <a:r>
              <a:rPr lang="en-US" dirty="0"/>
              <a:t>Archive </a:t>
            </a:r>
            <a:r>
              <a:rPr lang="en-US" dirty="0" smtClean="0"/>
              <a:t>GUI</a:t>
            </a:r>
            <a:endParaRPr lang="en-US" dirty="0"/>
          </a:p>
        </p:txBody>
      </p:sp>
      <p:grpSp>
        <p:nvGrpSpPr>
          <p:cNvPr id="3" name="Group 3"/>
          <p:cNvGrpSpPr/>
          <p:nvPr/>
        </p:nvGrpSpPr>
        <p:grpSpPr>
          <a:xfrm>
            <a:off x="628650" y="1447800"/>
            <a:ext cx="8162925" cy="4048125"/>
            <a:chOff x="457200" y="361950"/>
            <a:chExt cx="8162925" cy="4048125"/>
          </a:xfrm>
        </p:grpSpPr>
        <p:pic>
          <p:nvPicPr>
            <p:cNvPr id="5" name="Picture 1"/>
            <p:cNvPicPr>
              <a:picLocks noChangeAspect="1" noChangeArrowheads="1"/>
            </p:cNvPicPr>
            <p:nvPr/>
          </p:nvPicPr>
          <p:blipFill>
            <a:blip r:embed="rId3" cstate="print"/>
            <a:srcRect/>
            <a:stretch>
              <a:fillRect/>
            </a:stretch>
          </p:blipFill>
          <p:spPr bwMode="auto">
            <a:xfrm>
              <a:off x="457200" y="1133475"/>
              <a:ext cx="6019800" cy="3238500"/>
            </a:xfrm>
            <a:prstGeom prst="rect">
              <a:avLst/>
            </a:prstGeom>
            <a:noFill/>
            <a:ln w="9525">
              <a:noFill/>
              <a:miter lim="800000"/>
              <a:headEnd/>
              <a:tailEnd/>
            </a:ln>
            <a:effectLst/>
          </p:spPr>
        </p:pic>
        <p:sp>
          <p:nvSpPr>
            <p:cNvPr id="6" name="Rectangular Callout 5"/>
            <p:cNvSpPr/>
            <p:nvPr/>
          </p:nvSpPr>
          <p:spPr>
            <a:xfrm>
              <a:off x="6334125" y="2247900"/>
              <a:ext cx="2286000" cy="838200"/>
            </a:xfrm>
            <a:prstGeom prst="wedgeRectCallout">
              <a:avLst>
                <a:gd name="adj1" fmla="val -152305"/>
                <a:gd name="adj2" fmla="val -275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Disconnect the archive</a:t>
              </a:r>
              <a:endParaRPr lang="en-US" sz="2000" dirty="0">
                <a:solidFill>
                  <a:schemeClr val="tx1"/>
                </a:solidFill>
              </a:endParaRPr>
            </a:p>
          </p:txBody>
        </p:sp>
        <p:pic>
          <p:nvPicPr>
            <p:cNvPr id="7" name="Picture 4"/>
            <p:cNvPicPr>
              <a:picLocks noChangeAspect="1" noChangeArrowheads="1"/>
            </p:cNvPicPr>
            <p:nvPr/>
          </p:nvPicPr>
          <p:blipFill>
            <a:blip r:embed="rId4" cstate="print"/>
            <a:srcRect/>
            <a:stretch>
              <a:fillRect/>
            </a:stretch>
          </p:blipFill>
          <p:spPr bwMode="auto">
            <a:xfrm>
              <a:off x="2562225" y="3267075"/>
              <a:ext cx="6048375" cy="1143000"/>
            </a:xfrm>
            <a:prstGeom prst="rect">
              <a:avLst/>
            </a:prstGeom>
            <a:noFill/>
            <a:ln w="9525">
              <a:noFill/>
              <a:miter lim="800000"/>
              <a:headEnd/>
              <a:tailEnd/>
            </a:ln>
            <a:effectLst/>
          </p:spPr>
        </p:pic>
        <p:sp>
          <p:nvSpPr>
            <p:cNvPr id="8" name="Rectangular Callout 7"/>
            <p:cNvSpPr/>
            <p:nvPr/>
          </p:nvSpPr>
          <p:spPr>
            <a:xfrm>
              <a:off x="6334125" y="361950"/>
              <a:ext cx="2286000" cy="914400"/>
            </a:xfrm>
            <a:prstGeom prst="wedgeRectCallout">
              <a:avLst>
                <a:gd name="adj1" fmla="val -168555"/>
                <a:gd name="adj2" fmla="val 1646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Disconnect  primary mailbox  and archive</a:t>
              </a:r>
              <a:endParaRPr lang="en-US" sz="2000" dirty="0">
                <a:solidFill>
                  <a:schemeClr val="tx1"/>
                </a:solidFill>
              </a:endParaRPr>
            </a:p>
          </p:txBody>
        </p:sp>
      </p:grpSp>
    </p:spTree>
    <p:extLst>
      <p:ext uri="{BB962C8B-B14F-4D97-AF65-F5344CB8AC3E}">
        <p14:creationId xmlns:p14="http://schemas.microsoft.com/office/powerpoint/2010/main" xmlns="" val="279611518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Remove-Disable </a:t>
            </a:r>
            <a:r>
              <a:rPr lang="en-US" dirty="0"/>
              <a:t>Archive </a:t>
            </a:r>
            <a:r>
              <a:rPr lang="en-US" dirty="0" err="1" smtClean="0"/>
              <a:t>CMDLet</a:t>
            </a:r>
            <a:endParaRPr lang="en-US" dirty="0"/>
          </a:p>
        </p:txBody>
      </p:sp>
      <p:pic>
        <p:nvPicPr>
          <p:cNvPr id="4" name="Picture 3"/>
          <p:cNvPicPr>
            <a:picLocks noChangeAspect="1" noChangeArrowheads="1"/>
          </p:cNvPicPr>
          <p:nvPr/>
        </p:nvPicPr>
        <p:blipFill>
          <a:blip r:embed="rId3" cstate="print"/>
          <a:srcRect/>
          <a:stretch>
            <a:fillRect/>
          </a:stretch>
        </p:blipFill>
        <p:spPr bwMode="auto">
          <a:xfrm>
            <a:off x="685800" y="2667000"/>
            <a:ext cx="6972300" cy="2057400"/>
          </a:xfrm>
          <a:prstGeom prst="rect">
            <a:avLst/>
          </a:prstGeom>
          <a:noFill/>
          <a:ln w="9525">
            <a:noFill/>
            <a:miter lim="800000"/>
            <a:headEnd/>
            <a:tailEnd/>
          </a:ln>
          <a:effectLst/>
        </p:spPr>
      </p:pic>
      <p:sp>
        <p:nvSpPr>
          <p:cNvPr id="5" name="Rectangular Callout 4"/>
          <p:cNvSpPr/>
          <p:nvPr/>
        </p:nvSpPr>
        <p:spPr>
          <a:xfrm>
            <a:off x="6520277" y="1122629"/>
            <a:ext cx="2312887" cy="978529"/>
          </a:xfrm>
          <a:prstGeom prst="wedgeRectCallout">
            <a:avLst>
              <a:gd name="adj1" fmla="val -99920"/>
              <a:gd name="adj2" fmla="val 12929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Only the Archive can be disabled; </a:t>
            </a:r>
          </a:p>
          <a:p>
            <a:pPr algn="ctr"/>
            <a:r>
              <a:rPr lang="en-US" sz="2000" dirty="0" smtClean="0">
                <a:solidFill>
                  <a:schemeClr val="tx1"/>
                </a:solidFill>
              </a:rPr>
              <a:t>Warning modified</a:t>
            </a:r>
            <a:endParaRPr lang="en-US" sz="2000" dirty="0">
              <a:solidFill>
                <a:schemeClr val="tx1"/>
              </a:solidFill>
            </a:endParaRPr>
          </a:p>
        </p:txBody>
      </p:sp>
    </p:spTree>
    <p:extLst>
      <p:ext uri="{BB962C8B-B14F-4D97-AF65-F5344CB8AC3E}">
        <p14:creationId xmlns:p14="http://schemas.microsoft.com/office/powerpoint/2010/main" xmlns="" val="3820892806"/>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Cloud 34"/>
          <p:cNvSpPr/>
          <p:nvPr/>
        </p:nvSpPr>
        <p:spPr bwMode="auto">
          <a:xfrm>
            <a:off x="6036337" y="2991416"/>
            <a:ext cx="1418893" cy="1369850"/>
          </a:xfrm>
          <a:prstGeom prst="cloud">
            <a:avLst/>
          </a:prstGeom>
          <a:solidFill>
            <a:schemeClr val="tx2"/>
          </a:solidFill>
          <a:ln w="6350">
            <a:gradFill>
              <a:gsLst>
                <a:gs pos="0">
                  <a:schemeClr val="tx1">
                    <a:alpha val="50000"/>
                  </a:schemeClr>
                </a:gs>
                <a:gs pos="100000">
                  <a:schemeClr val="tx2">
                    <a:alpha val="25000"/>
                  </a:schemeClr>
                </a:gs>
              </a:gsLst>
              <a:lin ang="5400000" scaled="0"/>
            </a:gradFill>
            <a:headEnd type="none" w="med" len="med"/>
            <a:tailEnd type="none" w="med" len="med"/>
          </a:ln>
          <a:effectLst/>
          <a:scene3d>
            <a:camera prst="orthographicFront">
              <a:rot lat="0" lon="0" rev="0"/>
            </a:camera>
            <a:lightRig rig="contrasting" dir="t"/>
          </a:scene3d>
          <a:sp3d prstMaterial="powder">
            <a:contourClr>
              <a:schemeClr val="accent2"/>
            </a:contourClr>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defTabSz="1096963"/>
            <a:endParaRPr lang="en-US" sz="2400" dirty="0">
              <a:solidFill>
                <a:schemeClr val="tx1"/>
              </a:solidFill>
              <a:latin typeface="+mj-lt"/>
            </a:endParaRPr>
          </a:p>
        </p:txBody>
      </p:sp>
      <p:grpSp>
        <p:nvGrpSpPr>
          <p:cNvPr id="2" name="Group 28"/>
          <p:cNvGrpSpPr/>
          <p:nvPr/>
        </p:nvGrpSpPr>
        <p:grpSpPr>
          <a:xfrm>
            <a:off x="1395017" y="2066799"/>
            <a:ext cx="1408056" cy="997090"/>
            <a:chOff x="-13964" y="0"/>
            <a:chExt cx="1272319" cy="848212"/>
          </a:xfrm>
          <a:scene3d>
            <a:camera prst="orthographicFront"/>
            <a:lightRig rig="flat" dir="t"/>
          </a:scene3d>
        </p:grpSpPr>
        <p:sp>
          <p:nvSpPr>
            <p:cNvPr id="30" name="Oval 29"/>
            <p:cNvSpPr/>
            <p:nvPr/>
          </p:nvSpPr>
          <p:spPr>
            <a:xfrm>
              <a:off x="-13964" y="0"/>
              <a:ext cx="1272319" cy="848212"/>
            </a:xfrm>
            <a:prstGeom prst="ellipse">
              <a:avLst/>
            </a:prstGeom>
            <a:solidFill>
              <a:srgbClr val="00B0F0"/>
            </a:solidFill>
            <a:ln>
              <a:noFill/>
            </a:ln>
            <a:effectLst>
              <a:outerShdw blurRad="40000" dist="23000" dir="5400000" rotWithShape="0">
                <a:srgbClr val="000000">
                  <a:alpha val="35000"/>
                </a:srgbClr>
              </a:outerShdw>
            </a:effectLst>
            <a:sp3d prstMaterial="plastic">
              <a:bevelT w="120900" h="88900"/>
              <a:bevelB w="88900" h="31750" prst="angle"/>
            </a:sp3d>
          </p:spPr>
          <p:style>
            <a:lnRef idx="0">
              <a:scrgbClr r="0" g="0" b="0"/>
            </a:lnRef>
            <a:fillRef idx="3">
              <a:scrgbClr r="0" g="0" b="0"/>
            </a:fillRef>
            <a:effectRef idx="2">
              <a:scrgbClr r="0" g="0" b="0"/>
            </a:effectRef>
            <a:fontRef idx="minor">
              <a:schemeClr val="lt1"/>
            </a:fontRef>
          </p:style>
        </p:sp>
        <p:sp>
          <p:nvSpPr>
            <p:cNvPr id="31" name="Oval 4"/>
            <p:cNvSpPr/>
            <p:nvPr/>
          </p:nvSpPr>
          <p:spPr>
            <a:xfrm>
              <a:off x="304115" y="274162"/>
              <a:ext cx="636159" cy="29988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71120" tIns="71120" rIns="71120" bIns="71120" numCol="1" spcCol="1270" anchor="ctr" anchorCtr="0">
              <a:noAutofit/>
            </a:bodyPr>
            <a:lstStyle/>
            <a:p>
              <a:pPr lvl="0" algn="ctr" defTabSz="444500" rtl="0">
                <a:lnSpc>
                  <a:spcPct val="90000"/>
                </a:lnSpc>
                <a:spcBef>
                  <a:spcPct val="0"/>
                </a:spcBef>
                <a:spcAft>
                  <a:spcPct val="35000"/>
                </a:spcAft>
              </a:pPr>
              <a:r>
                <a:rPr lang="en-US" sz="1000" kern="1200" dirty="0" smtClean="0">
                  <a:solidFill>
                    <a:sysClr val="window" lastClr="FFFFFF"/>
                  </a:solidFill>
                  <a:latin typeface="Calibri"/>
                  <a:ea typeface="+mn-ea"/>
                  <a:cs typeface="+mn-cs"/>
                </a:rPr>
                <a:t> </a:t>
              </a:r>
              <a:endParaRPr lang="en-US" sz="1000" kern="1200" dirty="0">
                <a:solidFill>
                  <a:sysClr val="window" lastClr="FFFFFF"/>
                </a:solidFill>
                <a:latin typeface="Calibri"/>
                <a:ea typeface="+mn-ea"/>
                <a:cs typeface="+mn-cs"/>
              </a:endParaRPr>
            </a:p>
          </p:txBody>
        </p:sp>
      </p:grpSp>
      <p:pic>
        <p:nvPicPr>
          <p:cNvPr id="5" name="Picture 14" descr="Gold_Arrow_fade"/>
          <p:cNvPicPr>
            <a:picLocks noChangeAspect="1" noChangeArrowheads="1"/>
          </p:cNvPicPr>
          <p:nvPr/>
        </p:nvPicPr>
        <p:blipFill>
          <a:blip r:embed="rId3" cstate="email"/>
          <a:srcRect/>
          <a:stretch>
            <a:fillRect/>
          </a:stretch>
        </p:blipFill>
        <p:spPr bwMode="auto">
          <a:xfrm rot="12957267">
            <a:off x="2736897" y="2707734"/>
            <a:ext cx="1061909" cy="831805"/>
          </a:xfrm>
          <a:prstGeom prst="rect">
            <a:avLst/>
          </a:prstGeom>
          <a:noFill/>
        </p:spPr>
      </p:pic>
      <p:pic>
        <p:nvPicPr>
          <p:cNvPr id="6" name="Picture 8"/>
          <p:cNvPicPr>
            <a:picLocks noChangeAspect="1" noChangeArrowheads="1"/>
          </p:cNvPicPr>
          <p:nvPr/>
        </p:nvPicPr>
        <p:blipFill>
          <a:blip r:embed="rId4" cstate="print"/>
          <a:srcRect/>
          <a:stretch>
            <a:fillRect/>
          </a:stretch>
        </p:blipFill>
        <p:spPr bwMode="auto">
          <a:xfrm>
            <a:off x="3581400" y="2783583"/>
            <a:ext cx="1587335" cy="1841576"/>
          </a:xfrm>
          <a:prstGeom prst="rect">
            <a:avLst/>
          </a:prstGeom>
          <a:noFill/>
          <a:ln w="9525">
            <a:noFill/>
            <a:miter lim="800000"/>
            <a:headEnd/>
            <a:tailEnd/>
          </a:ln>
        </p:spPr>
      </p:pic>
      <p:pic>
        <p:nvPicPr>
          <p:cNvPr id="27" name="Picture 59" descr="PC"/>
          <p:cNvPicPr>
            <a:picLocks noChangeAspect="1" noChangeArrowheads="1"/>
          </p:cNvPicPr>
          <p:nvPr/>
        </p:nvPicPr>
        <p:blipFill>
          <a:blip r:embed="rId5" cstate="print"/>
          <a:srcRect/>
          <a:stretch>
            <a:fillRect/>
          </a:stretch>
        </p:blipFill>
        <p:spPr bwMode="gray">
          <a:xfrm rot="21419117" flipH="1">
            <a:off x="2059452" y="1928770"/>
            <a:ext cx="624742" cy="666612"/>
          </a:xfrm>
          <a:prstGeom prst="rect">
            <a:avLst/>
          </a:prstGeom>
          <a:noFill/>
          <a:ln w="9525">
            <a:noFill/>
            <a:miter lim="800000"/>
            <a:headEnd/>
            <a:tailEnd/>
          </a:ln>
        </p:spPr>
      </p:pic>
      <p:pic>
        <p:nvPicPr>
          <p:cNvPr id="28" name="Picture 11" descr="laptop notebook portable Computer"/>
          <p:cNvPicPr>
            <a:picLocks noChangeAspect="1" noChangeArrowheads="1"/>
          </p:cNvPicPr>
          <p:nvPr/>
        </p:nvPicPr>
        <p:blipFill>
          <a:blip r:embed="rId6" cstate="print"/>
          <a:srcRect/>
          <a:stretch>
            <a:fillRect/>
          </a:stretch>
        </p:blipFill>
        <p:spPr bwMode="auto">
          <a:xfrm>
            <a:off x="1532416" y="2206758"/>
            <a:ext cx="703680" cy="667125"/>
          </a:xfrm>
          <a:prstGeom prst="rect">
            <a:avLst/>
          </a:prstGeom>
          <a:noFill/>
          <a:ln w="9525">
            <a:noFill/>
            <a:miter lim="800000"/>
            <a:headEnd/>
            <a:tailEnd/>
          </a:ln>
        </p:spPr>
      </p:pic>
      <p:pic>
        <p:nvPicPr>
          <p:cNvPr id="32" name="Picture 8"/>
          <p:cNvPicPr>
            <a:picLocks noChangeAspect="1" noChangeArrowheads="1"/>
          </p:cNvPicPr>
          <p:nvPr/>
        </p:nvPicPr>
        <p:blipFill>
          <a:blip r:embed="rId4" cstate="print"/>
          <a:srcRect/>
          <a:stretch>
            <a:fillRect/>
          </a:stretch>
        </p:blipFill>
        <p:spPr bwMode="auto">
          <a:xfrm>
            <a:off x="5581898" y="1354832"/>
            <a:ext cx="884238" cy="1025864"/>
          </a:xfrm>
          <a:prstGeom prst="rect">
            <a:avLst/>
          </a:prstGeom>
          <a:noFill/>
          <a:ln w="9525">
            <a:noFill/>
            <a:miter lim="800000"/>
            <a:headEnd/>
            <a:tailEnd/>
          </a:ln>
        </p:spPr>
      </p:pic>
      <p:pic>
        <p:nvPicPr>
          <p:cNvPr id="33" name="Picture 8"/>
          <p:cNvPicPr>
            <a:picLocks noChangeAspect="1" noChangeArrowheads="1"/>
          </p:cNvPicPr>
          <p:nvPr/>
        </p:nvPicPr>
        <p:blipFill>
          <a:blip r:embed="rId4" cstate="print"/>
          <a:srcRect/>
          <a:stretch>
            <a:fillRect/>
          </a:stretch>
        </p:blipFill>
        <p:spPr bwMode="auto">
          <a:xfrm>
            <a:off x="5734299" y="1614110"/>
            <a:ext cx="885701" cy="1027561"/>
          </a:xfrm>
          <a:prstGeom prst="rect">
            <a:avLst/>
          </a:prstGeom>
          <a:noFill/>
          <a:ln w="9525">
            <a:noFill/>
            <a:miter lim="800000"/>
            <a:headEnd/>
            <a:tailEnd/>
          </a:ln>
        </p:spPr>
      </p:pic>
      <p:pic>
        <p:nvPicPr>
          <p:cNvPr id="34" name="Picture 28" descr="Server HIS Host Integration"/>
          <p:cNvPicPr>
            <a:picLocks noChangeAspect="1" noChangeArrowheads="1"/>
          </p:cNvPicPr>
          <p:nvPr/>
        </p:nvPicPr>
        <p:blipFill>
          <a:blip r:embed="rId7" cstate="print"/>
          <a:srcRect/>
          <a:stretch>
            <a:fillRect/>
          </a:stretch>
        </p:blipFill>
        <p:spPr bwMode="auto">
          <a:xfrm>
            <a:off x="6415527" y="3199037"/>
            <a:ext cx="579535" cy="896639"/>
          </a:xfrm>
          <a:prstGeom prst="rect">
            <a:avLst/>
          </a:prstGeom>
          <a:noFill/>
          <a:ln w="9525">
            <a:noFill/>
            <a:miter lim="800000"/>
            <a:headEnd/>
            <a:tailEnd/>
          </a:ln>
        </p:spPr>
      </p:pic>
      <p:pic>
        <p:nvPicPr>
          <p:cNvPr id="36" name="Picture 8"/>
          <p:cNvPicPr>
            <a:picLocks noChangeAspect="1" noChangeArrowheads="1"/>
          </p:cNvPicPr>
          <p:nvPr/>
        </p:nvPicPr>
        <p:blipFill>
          <a:blip r:embed="rId4" cstate="print"/>
          <a:srcRect/>
          <a:stretch>
            <a:fillRect/>
          </a:stretch>
        </p:blipFill>
        <p:spPr bwMode="auto">
          <a:xfrm>
            <a:off x="5853053" y="4460229"/>
            <a:ext cx="1032970" cy="1198418"/>
          </a:xfrm>
          <a:prstGeom prst="rect">
            <a:avLst/>
          </a:prstGeom>
          <a:noFill/>
          <a:ln w="9525">
            <a:noFill/>
            <a:miter lim="800000"/>
            <a:headEnd/>
            <a:tailEnd/>
          </a:ln>
        </p:spPr>
      </p:pic>
      <p:pic>
        <p:nvPicPr>
          <p:cNvPr id="38" name="Picture 14" descr="Gold_Arrow_fade"/>
          <p:cNvPicPr>
            <a:picLocks noChangeAspect="1" noChangeArrowheads="1"/>
          </p:cNvPicPr>
          <p:nvPr/>
        </p:nvPicPr>
        <p:blipFill>
          <a:blip r:embed="rId3" cstate="email"/>
          <a:srcRect/>
          <a:stretch>
            <a:fillRect/>
          </a:stretch>
        </p:blipFill>
        <p:spPr bwMode="auto">
          <a:xfrm rot="9475411">
            <a:off x="2639913" y="3727031"/>
            <a:ext cx="1061909" cy="831805"/>
          </a:xfrm>
          <a:prstGeom prst="rect">
            <a:avLst/>
          </a:prstGeom>
          <a:noFill/>
        </p:spPr>
      </p:pic>
      <p:pic>
        <p:nvPicPr>
          <p:cNvPr id="41" name="Picture 14" descr="Gold_Arrow_fade"/>
          <p:cNvPicPr>
            <a:picLocks noChangeAspect="1" noChangeArrowheads="1"/>
          </p:cNvPicPr>
          <p:nvPr/>
        </p:nvPicPr>
        <p:blipFill>
          <a:blip r:embed="rId3" cstate="email"/>
          <a:srcRect/>
          <a:stretch>
            <a:fillRect/>
          </a:stretch>
        </p:blipFill>
        <p:spPr bwMode="auto">
          <a:xfrm>
            <a:off x="5048628" y="3440046"/>
            <a:ext cx="1061909" cy="831805"/>
          </a:xfrm>
          <a:prstGeom prst="rect">
            <a:avLst/>
          </a:prstGeom>
          <a:noFill/>
        </p:spPr>
      </p:pic>
      <p:pic>
        <p:nvPicPr>
          <p:cNvPr id="42" name="Picture 14" descr="Gold_Arrow_fade"/>
          <p:cNvPicPr>
            <a:picLocks noChangeAspect="1" noChangeArrowheads="1"/>
          </p:cNvPicPr>
          <p:nvPr/>
        </p:nvPicPr>
        <p:blipFill>
          <a:blip r:embed="rId3" cstate="email"/>
          <a:srcRect/>
          <a:stretch>
            <a:fillRect/>
          </a:stretch>
        </p:blipFill>
        <p:spPr bwMode="auto">
          <a:xfrm rot="1681081">
            <a:off x="4799245" y="4176318"/>
            <a:ext cx="1061909" cy="831805"/>
          </a:xfrm>
          <a:prstGeom prst="rect">
            <a:avLst/>
          </a:prstGeom>
          <a:noFill/>
        </p:spPr>
      </p:pic>
      <p:pic>
        <p:nvPicPr>
          <p:cNvPr id="43" name="Picture 67" descr="XP icon mail"/>
          <p:cNvPicPr>
            <a:picLocks noChangeAspect="1" noChangeArrowheads="1"/>
          </p:cNvPicPr>
          <p:nvPr/>
        </p:nvPicPr>
        <p:blipFill>
          <a:blip r:embed="rId8" cstate="print"/>
          <a:srcRect/>
          <a:stretch>
            <a:fillRect/>
          </a:stretch>
        </p:blipFill>
        <p:spPr bwMode="auto">
          <a:xfrm>
            <a:off x="2081152" y="2490101"/>
            <a:ext cx="438150" cy="485775"/>
          </a:xfrm>
          <a:prstGeom prst="rect">
            <a:avLst/>
          </a:prstGeom>
          <a:noFill/>
          <a:ln w="9525">
            <a:noFill/>
            <a:miter lim="800000"/>
            <a:headEnd/>
            <a:tailEnd/>
          </a:ln>
        </p:spPr>
      </p:pic>
      <p:sp>
        <p:nvSpPr>
          <p:cNvPr id="48" name="TextBox 47"/>
          <p:cNvSpPr txBox="1"/>
          <p:nvPr/>
        </p:nvSpPr>
        <p:spPr>
          <a:xfrm>
            <a:off x="6231082" y="2308341"/>
            <a:ext cx="1308266" cy="374566"/>
          </a:xfrm>
          <a:prstGeom prst="roundRect">
            <a:avLst/>
          </a:prstGeom>
          <a:solidFill>
            <a:schemeClr val="bg2"/>
          </a:solidFill>
        </p:spPr>
        <p:style>
          <a:lnRef idx="0">
            <a:schemeClr val="accent2"/>
          </a:lnRef>
          <a:fillRef idx="3">
            <a:schemeClr val="accent2"/>
          </a:fillRef>
          <a:effectRef idx="3">
            <a:schemeClr val="accent2"/>
          </a:effectRef>
          <a:fontRef idx="minor">
            <a:schemeClr val="lt1"/>
          </a:fontRef>
        </p:style>
        <p:txBody>
          <a:bodyPr wrap="square" lIns="91436" tIns="45718" rIns="91436" bIns="45718">
            <a:spAutoFit/>
          </a:bodyPr>
          <a:lstStyle/>
          <a:p>
            <a:pPr>
              <a:defRPr/>
            </a:pPr>
            <a:r>
              <a:rPr lang="en-US" sz="1600" dirty="0" smtClean="0">
                <a:solidFill>
                  <a:schemeClr val="bg1"/>
                </a:solidFill>
                <a:latin typeface="+mj-lt"/>
              </a:rPr>
              <a:t>SharePoint</a:t>
            </a:r>
            <a:endParaRPr lang="en-US" sz="1600" dirty="0">
              <a:solidFill>
                <a:schemeClr val="bg1"/>
              </a:solidFill>
              <a:latin typeface="+mj-lt"/>
            </a:endParaRPr>
          </a:p>
        </p:txBody>
      </p:sp>
      <p:sp>
        <p:nvSpPr>
          <p:cNvPr id="50" name="TextBox 49"/>
          <p:cNvSpPr txBox="1"/>
          <p:nvPr/>
        </p:nvSpPr>
        <p:spPr>
          <a:xfrm>
            <a:off x="724890" y="2904087"/>
            <a:ext cx="1695202" cy="374566"/>
          </a:xfrm>
          <a:prstGeom prst="roundRect">
            <a:avLst/>
          </a:prstGeom>
          <a:solidFill>
            <a:schemeClr val="bg2"/>
          </a:solidFill>
        </p:spPr>
        <p:style>
          <a:lnRef idx="0">
            <a:schemeClr val="accent2"/>
          </a:lnRef>
          <a:fillRef idx="3">
            <a:schemeClr val="accent2"/>
          </a:fillRef>
          <a:effectRef idx="3">
            <a:schemeClr val="accent2"/>
          </a:effectRef>
          <a:fontRef idx="minor">
            <a:schemeClr val="lt1"/>
          </a:fontRef>
        </p:style>
        <p:txBody>
          <a:bodyPr wrap="square" lIns="91436" tIns="45718" rIns="91436" bIns="45718">
            <a:spAutoFit/>
          </a:bodyPr>
          <a:lstStyle/>
          <a:p>
            <a:pPr>
              <a:defRPr/>
            </a:pPr>
            <a:r>
              <a:rPr lang="en-US" sz="1600" dirty="0" smtClean="0">
                <a:solidFill>
                  <a:schemeClr val="bg1"/>
                </a:solidFill>
                <a:latin typeface="+mj-lt"/>
              </a:rPr>
              <a:t>Outlook PSTs</a:t>
            </a:r>
            <a:endParaRPr lang="en-US" sz="1600" dirty="0">
              <a:solidFill>
                <a:schemeClr val="bg1"/>
              </a:solidFill>
              <a:latin typeface="+mj-lt"/>
            </a:endParaRPr>
          </a:p>
        </p:txBody>
      </p:sp>
      <p:sp>
        <p:nvSpPr>
          <p:cNvPr id="51" name="TextBox 50"/>
          <p:cNvSpPr txBox="1"/>
          <p:nvPr/>
        </p:nvSpPr>
        <p:spPr>
          <a:xfrm>
            <a:off x="7076209" y="3806612"/>
            <a:ext cx="1077191" cy="374566"/>
          </a:xfrm>
          <a:prstGeom prst="roundRect">
            <a:avLst/>
          </a:prstGeom>
          <a:solidFill>
            <a:schemeClr val="bg2"/>
          </a:solidFill>
        </p:spPr>
        <p:style>
          <a:lnRef idx="0">
            <a:schemeClr val="accent2"/>
          </a:lnRef>
          <a:fillRef idx="3">
            <a:schemeClr val="accent2"/>
          </a:fillRef>
          <a:effectRef idx="3">
            <a:schemeClr val="accent2"/>
          </a:effectRef>
          <a:fontRef idx="minor">
            <a:schemeClr val="lt1"/>
          </a:fontRef>
        </p:style>
        <p:txBody>
          <a:bodyPr wrap="square" lIns="91436" tIns="45718" rIns="91436" bIns="45718">
            <a:spAutoFit/>
          </a:bodyPr>
          <a:lstStyle/>
          <a:p>
            <a:pPr>
              <a:defRPr/>
            </a:pPr>
            <a:r>
              <a:rPr lang="en-US" sz="1600" dirty="0" smtClean="0">
                <a:solidFill>
                  <a:schemeClr val="bg1"/>
                </a:solidFill>
                <a:latin typeface="+mj-lt"/>
              </a:rPr>
              <a:t>Webmail</a:t>
            </a:r>
            <a:endParaRPr lang="en-US" sz="1600" dirty="0">
              <a:solidFill>
                <a:schemeClr val="bg1"/>
              </a:solidFill>
              <a:latin typeface="+mj-lt"/>
            </a:endParaRPr>
          </a:p>
        </p:txBody>
      </p:sp>
      <p:sp>
        <p:nvSpPr>
          <p:cNvPr id="52" name="TextBox 51"/>
          <p:cNvSpPr txBox="1"/>
          <p:nvPr/>
        </p:nvSpPr>
        <p:spPr>
          <a:xfrm>
            <a:off x="6400800" y="4800600"/>
            <a:ext cx="2018805" cy="374566"/>
          </a:xfrm>
          <a:prstGeom prst="roundRect">
            <a:avLst/>
          </a:prstGeom>
          <a:solidFill>
            <a:schemeClr val="bg2"/>
          </a:solidFill>
        </p:spPr>
        <p:style>
          <a:lnRef idx="0">
            <a:schemeClr val="accent2"/>
          </a:lnRef>
          <a:fillRef idx="3">
            <a:schemeClr val="accent2"/>
          </a:fillRef>
          <a:effectRef idx="3">
            <a:schemeClr val="accent2"/>
          </a:effectRef>
          <a:fontRef idx="minor">
            <a:schemeClr val="lt1"/>
          </a:fontRef>
        </p:style>
        <p:txBody>
          <a:bodyPr wrap="square" lIns="91436" tIns="45718" rIns="91436" bIns="45718">
            <a:spAutoFit/>
          </a:bodyPr>
          <a:lstStyle/>
          <a:p>
            <a:pPr>
              <a:defRPr/>
            </a:pPr>
            <a:r>
              <a:rPr lang="en-US" sz="1600" dirty="0" smtClean="0">
                <a:solidFill>
                  <a:schemeClr val="bg1"/>
                </a:solidFill>
                <a:latin typeface="+mj-lt"/>
              </a:rPr>
              <a:t>Third Party Archive</a:t>
            </a:r>
            <a:endParaRPr lang="en-US" sz="1600" dirty="0">
              <a:solidFill>
                <a:schemeClr val="bg1"/>
              </a:solidFill>
              <a:latin typeface="+mj-lt"/>
            </a:endParaRPr>
          </a:p>
        </p:txBody>
      </p:sp>
      <p:sp>
        <p:nvSpPr>
          <p:cNvPr id="53" name="TextBox 52"/>
          <p:cNvSpPr txBox="1"/>
          <p:nvPr/>
        </p:nvSpPr>
        <p:spPr>
          <a:xfrm>
            <a:off x="1340425" y="4932786"/>
            <a:ext cx="1695202" cy="374566"/>
          </a:xfrm>
          <a:prstGeom prst="roundRect">
            <a:avLst/>
          </a:prstGeom>
          <a:solidFill>
            <a:schemeClr val="bg2"/>
          </a:solidFill>
        </p:spPr>
        <p:style>
          <a:lnRef idx="0">
            <a:schemeClr val="accent2"/>
          </a:lnRef>
          <a:fillRef idx="3">
            <a:schemeClr val="accent2"/>
          </a:fillRef>
          <a:effectRef idx="3">
            <a:schemeClr val="accent2"/>
          </a:effectRef>
          <a:fontRef idx="minor">
            <a:schemeClr val="lt1"/>
          </a:fontRef>
        </p:style>
        <p:txBody>
          <a:bodyPr wrap="square" lIns="91436" tIns="45718" rIns="91436" bIns="45718">
            <a:spAutoFit/>
          </a:bodyPr>
          <a:lstStyle/>
          <a:p>
            <a:pPr>
              <a:defRPr/>
            </a:pPr>
            <a:r>
              <a:rPr lang="en-US" sz="1600" dirty="0" smtClean="0">
                <a:solidFill>
                  <a:schemeClr val="bg1"/>
                </a:solidFill>
                <a:latin typeface="+mj-lt"/>
              </a:rPr>
              <a:t>Backups</a:t>
            </a:r>
            <a:endParaRPr lang="en-US" sz="1600" dirty="0">
              <a:solidFill>
                <a:schemeClr val="bg1"/>
              </a:solidFill>
              <a:latin typeface="+mj-lt"/>
            </a:endParaRPr>
          </a:p>
        </p:txBody>
      </p:sp>
      <p:pic>
        <p:nvPicPr>
          <p:cNvPr id="98307" name="Picture 3" descr="\\eventsql\dvd\Online_ART\DVD_ART35\Artwork_Imagery\Icons - Illustrations\_WINDOWS SERVER ICONS\Hardware\Hard Drive storage 2.png"/>
          <p:cNvPicPr>
            <a:picLocks noChangeAspect="1" noChangeArrowheads="1"/>
          </p:cNvPicPr>
          <p:nvPr/>
        </p:nvPicPr>
        <p:blipFill>
          <a:blip r:embed="rId9" cstate="print"/>
          <a:srcRect/>
          <a:stretch>
            <a:fillRect/>
          </a:stretch>
        </p:blipFill>
        <p:spPr bwMode="auto">
          <a:xfrm>
            <a:off x="1974769" y="3906231"/>
            <a:ext cx="655117" cy="950830"/>
          </a:xfrm>
          <a:prstGeom prst="rect">
            <a:avLst/>
          </a:prstGeom>
          <a:noFill/>
        </p:spPr>
      </p:pic>
      <p:pic>
        <p:nvPicPr>
          <p:cNvPr id="57" name="Picture 56" descr="\\eventsql\dvd\Online_ART\DVD_ART35\Artwork_Imagery\Icons - Illustrations\_WINDOWS SERVER ICONS\Hardware\Hard  Drive storage.png"/>
          <p:cNvPicPr>
            <a:picLocks noChangeAspect="1" noChangeArrowheads="1"/>
          </p:cNvPicPr>
          <p:nvPr/>
        </p:nvPicPr>
        <p:blipFill>
          <a:blip r:embed="rId10" cstate="print"/>
          <a:srcRect/>
          <a:stretch>
            <a:fillRect/>
          </a:stretch>
        </p:blipFill>
        <p:spPr bwMode="auto">
          <a:xfrm>
            <a:off x="1261075" y="4441425"/>
            <a:ext cx="1007532" cy="480580"/>
          </a:xfrm>
          <a:prstGeom prst="rect">
            <a:avLst/>
          </a:prstGeom>
          <a:noFill/>
        </p:spPr>
      </p:pic>
      <p:sp>
        <p:nvSpPr>
          <p:cNvPr id="61" name="TextBox 60"/>
          <p:cNvSpPr txBox="1"/>
          <p:nvPr/>
        </p:nvSpPr>
        <p:spPr>
          <a:xfrm>
            <a:off x="4191000" y="3628594"/>
            <a:ext cx="990600" cy="461665"/>
          </a:xfrm>
          <a:prstGeom prst="rect">
            <a:avLst/>
          </a:prstGeom>
          <a:noFill/>
        </p:spPr>
        <p:txBody>
          <a:bodyPr wrap="square" rtlCol="0">
            <a:spAutoFit/>
          </a:bodyPr>
          <a:lstStyle/>
          <a:p>
            <a:r>
              <a:rPr lang="en-US" sz="1200" dirty="0" smtClean="0">
                <a:solidFill>
                  <a:schemeClr val="bg1"/>
                </a:solidFill>
              </a:rPr>
              <a:t>Exchange</a:t>
            </a:r>
            <a:r>
              <a:rPr lang="en-US" sz="1200" dirty="0" smtClean="0"/>
              <a:t> </a:t>
            </a:r>
            <a:r>
              <a:rPr lang="en-US" sz="1200" dirty="0" smtClean="0">
                <a:solidFill>
                  <a:schemeClr val="bg1"/>
                </a:solidFill>
              </a:rPr>
              <a:t>Server</a:t>
            </a:r>
            <a:endParaRPr lang="en-US" sz="1200" dirty="0">
              <a:solidFill>
                <a:schemeClr val="bg1"/>
              </a:solidFill>
            </a:endParaRPr>
          </a:p>
        </p:txBody>
      </p:sp>
      <p:pic>
        <p:nvPicPr>
          <p:cNvPr id="62" name="Picture 14" descr="Gold_Arrow_fade"/>
          <p:cNvPicPr>
            <a:picLocks noChangeAspect="1" noChangeArrowheads="1"/>
          </p:cNvPicPr>
          <p:nvPr/>
        </p:nvPicPr>
        <p:blipFill>
          <a:blip r:embed="rId3" cstate="email"/>
          <a:srcRect/>
          <a:stretch>
            <a:fillRect/>
          </a:stretch>
        </p:blipFill>
        <p:spPr bwMode="auto">
          <a:xfrm rot="19056885">
            <a:off x="4727151" y="2516103"/>
            <a:ext cx="1061909" cy="831805"/>
          </a:xfrm>
          <a:prstGeom prst="rect">
            <a:avLst/>
          </a:prstGeom>
          <a:noFill/>
        </p:spPr>
      </p:pic>
      <p:sp>
        <p:nvSpPr>
          <p:cNvPr id="40" name="Title 1"/>
          <p:cNvSpPr>
            <a:spLocks noGrp="1"/>
          </p:cNvSpPr>
          <p:nvPr>
            <p:ph type="title"/>
          </p:nvPr>
        </p:nvSpPr>
        <p:spPr/>
        <p:txBody>
          <a:bodyPr/>
          <a:lstStyle/>
          <a:p>
            <a:r>
              <a:rPr lang="en-US" dirty="0" smtClean="0"/>
              <a:t>World Today: Where is your e-mail? </a:t>
            </a:r>
            <a:br>
              <a:rPr lang="en-US" dirty="0" smtClean="0"/>
            </a:br>
            <a:endParaRPr lang="en-US" dirty="0"/>
          </a:p>
        </p:txBody>
      </p:sp>
    </p:spTree>
    <p:extLst>
      <p:ext uri="{BB962C8B-B14F-4D97-AF65-F5344CB8AC3E}">
        <p14:creationId xmlns:p14="http://schemas.microsoft.com/office/powerpoint/2010/main" xmlns="" val="483089217"/>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p:cNvPicPr>
            <a:picLocks noChangeAspect="1" noChangeArrowheads="1"/>
          </p:cNvPicPr>
          <p:nvPr/>
        </p:nvPicPr>
        <p:blipFill>
          <a:blip r:embed="rId3" cstate="print">
            <a:lum contrast="-22000"/>
          </a:blip>
          <a:srcRect/>
          <a:stretch>
            <a:fillRect/>
          </a:stretch>
        </p:blipFill>
        <p:spPr bwMode="auto">
          <a:xfrm>
            <a:off x="377133" y="3155719"/>
            <a:ext cx="6736533" cy="264161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smtClean="0"/>
              <a:t>Get-Set Archive GUI</a:t>
            </a:r>
            <a:endParaRPr lang="en-US" dirty="0"/>
          </a:p>
        </p:txBody>
      </p:sp>
      <p:pic>
        <p:nvPicPr>
          <p:cNvPr id="12" name="Picture 4"/>
          <p:cNvPicPr>
            <a:picLocks noChangeAspect="1" noChangeArrowheads="1"/>
          </p:cNvPicPr>
          <p:nvPr/>
        </p:nvPicPr>
        <p:blipFill>
          <a:blip r:embed="rId4" cstate="print">
            <a:lum contrast="-22000"/>
          </a:blip>
          <a:srcRect/>
          <a:stretch>
            <a:fillRect/>
          </a:stretch>
        </p:blipFill>
        <p:spPr bwMode="auto">
          <a:xfrm>
            <a:off x="403823" y="1033981"/>
            <a:ext cx="3037986" cy="3646967"/>
          </a:xfrm>
          <a:prstGeom prst="rect">
            <a:avLst/>
          </a:prstGeom>
          <a:noFill/>
          <a:ln w="9525">
            <a:noFill/>
            <a:miter lim="800000"/>
            <a:headEnd/>
            <a:tailEnd/>
          </a:ln>
          <a:effectLst/>
        </p:spPr>
      </p:pic>
      <p:pic>
        <p:nvPicPr>
          <p:cNvPr id="1026" name="Picture 2"/>
          <p:cNvPicPr>
            <a:picLocks noChangeAspect="1" noChangeArrowheads="1"/>
          </p:cNvPicPr>
          <p:nvPr/>
        </p:nvPicPr>
        <p:blipFill>
          <a:blip r:embed="rId5" cstate="print">
            <a:lum bright="14000"/>
          </a:blip>
          <a:srcRect/>
          <a:stretch>
            <a:fillRect/>
          </a:stretch>
        </p:blipFill>
        <p:spPr bwMode="auto">
          <a:xfrm>
            <a:off x="274056" y="2478009"/>
            <a:ext cx="3592033" cy="1220097"/>
          </a:xfrm>
          <a:prstGeom prst="rect">
            <a:avLst/>
          </a:prstGeom>
          <a:noFill/>
          <a:ln w="9525">
            <a:noFill/>
            <a:miter lim="800000"/>
            <a:headEnd/>
            <a:tailEnd/>
          </a:ln>
          <a:effectLst/>
        </p:spPr>
      </p:pic>
      <p:sp>
        <p:nvSpPr>
          <p:cNvPr id="7" name="TextBox 6"/>
          <p:cNvSpPr txBox="1"/>
          <p:nvPr/>
        </p:nvSpPr>
        <p:spPr>
          <a:xfrm>
            <a:off x="4119489" y="2067072"/>
            <a:ext cx="2900435" cy="646331"/>
          </a:xfrm>
          <a:prstGeom prst="rect">
            <a:avLst/>
          </a:prstGeom>
          <a:noFill/>
        </p:spPr>
        <p:txBody>
          <a:bodyPr wrap="square" rtlCol="0">
            <a:spAutoFit/>
          </a:bodyPr>
          <a:lstStyle/>
          <a:p>
            <a:r>
              <a:rPr lang="en-US" dirty="0" smtClean="0"/>
              <a:t>The default quota warning for the Archive is 10 GB</a:t>
            </a:r>
            <a:endParaRPr lang="en-US" dirty="0"/>
          </a:p>
        </p:txBody>
      </p:sp>
      <p:cxnSp>
        <p:nvCxnSpPr>
          <p:cNvPr id="9" name="Straight Arrow Connector 8"/>
          <p:cNvCxnSpPr/>
          <p:nvPr/>
        </p:nvCxnSpPr>
        <p:spPr>
          <a:xfrm flipV="1">
            <a:off x="3448050" y="2695576"/>
            <a:ext cx="657225" cy="352424"/>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3985912" y="1265087"/>
            <a:ext cx="2891138" cy="646331"/>
          </a:xfrm>
          <a:prstGeom prst="rect">
            <a:avLst/>
          </a:prstGeom>
          <a:noFill/>
        </p:spPr>
        <p:txBody>
          <a:bodyPr wrap="square" rtlCol="0">
            <a:spAutoFit/>
          </a:bodyPr>
          <a:lstStyle/>
          <a:p>
            <a:r>
              <a:rPr lang="en-US" dirty="0" smtClean="0"/>
              <a:t>Select archive quota to change default settings </a:t>
            </a:r>
            <a:endParaRPr lang="en-US" dirty="0"/>
          </a:p>
        </p:txBody>
      </p:sp>
      <p:cxnSp>
        <p:nvCxnSpPr>
          <p:cNvPr id="17" name="Straight Arrow Connector 16"/>
          <p:cNvCxnSpPr/>
          <p:nvPr/>
        </p:nvCxnSpPr>
        <p:spPr>
          <a:xfrm flipV="1">
            <a:off x="1400175" y="1616233"/>
            <a:ext cx="2644649" cy="726917"/>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rot="5400000" flipH="1" flipV="1">
            <a:off x="6121461" y="4273614"/>
            <a:ext cx="1343026" cy="1215899"/>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7357072" y="3343422"/>
            <a:ext cx="1571624" cy="1754326"/>
          </a:xfrm>
          <a:prstGeom prst="rect">
            <a:avLst/>
          </a:prstGeom>
          <a:noFill/>
        </p:spPr>
        <p:txBody>
          <a:bodyPr wrap="square" rtlCol="0">
            <a:spAutoFit/>
          </a:bodyPr>
          <a:lstStyle/>
          <a:p>
            <a:r>
              <a:rPr lang="en-US" dirty="0"/>
              <a:t>Click </a:t>
            </a:r>
            <a:endParaRPr lang="en-US" dirty="0" smtClean="0"/>
          </a:p>
          <a:p>
            <a:r>
              <a:rPr lang="en-US" dirty="0" smtClean="0"/>
              <a:t>on Archive </a:t>
            </a:r>
            <a:r>
              <a:rPr lang="en-US" dirty="0"/>
              <a:t>enabled user to change </a:t>
            </a:r>
            <a:r>
              <a:rPr lang="en-US" dirty="0" smtClean="0"/>
              <a:t>properties like Archive </a:t>
            </a:r>
            <a:r>
              <a:rPr lang="en-US" dirty="0"/>
              <a:t>n</a:t>
            </a:r>
            <a:r>
              <a:rPr lang="en-US" dirty="0" smtClean="0"/>
              <a:t>ame</a:t>
            </a:r>
            <a:endParaRPr lang="en-US" dirty="0"/>
          </a:p>
        </p:txBody>
      </p:sp>
    </p:spTree>
    <p:extLst>
      <p:ext uri="{BB962C8B-B14F-4D97-AF65-F5344CB8AC3E}">
        <p14:creationId xmlns:p14="http://schemas.microsoft.com/office/powerpoint/2010/main" xmlns="" val="1224545097"/>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Get-Set Archive </a:t>
            </a:r>
            <a:r>
              <a:rPr lang="en-US" dirty="0" err="1" smtClean="0"/>
              <a:t>CMDLet</a:t>
            </a:r>
            <a:endParaRPr lang="en-US" dirty="0"/>
          </a:p>
        </p:txBody>
      </p:sp>
      <p:pic>
        <p:nvPicPr>
          <p:cNvPr id="3" name="Picture 2"/>
          <p:cNvPicPr>
            <a:picLocks noChangeAspect="1" noChangeArrowheads="1"/>
          </p:cNvPicPr>
          <p:nvPr/>
        </p:nvPicPr>
        <p:blipFill>
          <a:blip r:embed="rId3" cstate="print"/>
          <a:srcRect/>
          <a:stretch>
            <a:fillRect/>
          </a:stretch>
        </p:blipFill>
        <p:spPr bwMode="auto">
          <a:xfrm>
            <a:off x="266700" y="1447800"/>
            <a:ext cx="7324725" cy="2286000"/>
          </a:xfrm>
          <a:prstGeom prst="rect">
            <a:avLst/>
          </a:prstGeom>
          <a:noFill/>
          <a:ln w="9525">
            <a:noFill/>
            <a:miter lim="800000"/>
            <a:headEnd/>
            <a:tailEnd/>
          </a:ln>
          <a:effectLst/>
        </p:spPr>
      </p:pic>
      <p:sp>
        <p:nvSpPr>
          <p:cNvPr id="14" name="Rectangular Callout 13"/>
          <p:cNvSpPr/>
          <p:nvPr/>
        </p:nvSpPr>
        <p:spPr>
          <a:xfrm>
            <a:off x="6629400" y="2733675"/>
            <a:ext cx="2312887" cy="978529"/>
          </a:xfrm>
          <a:prstGeom prst="wedgeRectCallout">
            <a:avLst>
              <a:gd name="adj1" fmla="val -125663"/>
              <a:gd name="adj2" fmla="val -760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000" dirty="0" smtClean="0"/>
              <a:t>Archive properties are returned with mailbox properties</a:t>
            </a:r>
            <a:endParaRPr lang="en-US" sz="2000" dirty="0"/>
          </a:p>
        </p:txBody>
      </p:sp>
    </p:spTree>
    <p:extLst>
      <p:ext uri="{BB962C8B-B14F-4D97-AF65-F5344CB8AC3E}">
        <p14:creationId xmlns:p14="http://schemas.microsoft.com/office/powerpoint/2010/main" xmlns="" val="161336969"/>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Get-</a:t>
            </a:r>
            <a:r>
              <a:rPr lang="en-US" sz="4400" dirty="0" err="1" smtClean="0"/>
              <a:t>MailboxStatistics</a:t>
            </a:r>
            <a:r>
              <a:rPr lang="en-US" sz="4400" dirty="0" smtClean="0"/>
              <a:t> </a:t>
            </a:r>
            <a:r>
              <a:rPr lang="en-US" sz="4400" dirty="0" err="1" smtClean="0"/>
              <a:t>Cmdlet</a:t>
            </a:r>
            <a:r>
              <a:rPr lang="en-US" sz="4400" dirty="0" smtClean="0"/>
              <a:t> Execution</a:t>
            </a:r>
            <a:endParaRPr lang="en-US" sz="4400" dirty="0"/>
          </a:p>
        </p:txBody>
      </p:sp>
      <p:pic>
        <p:nvPicPr>
          <p:cNvPr id="4098" name="Picture 2"/>
          <p:cNvPicPr>
            <a:picLocks noChangeAspect="1" noChangeArrowheads="1"/>
          </p:cNvPicPr>
          <p:nvPr/>
        </p:nvPicPr>
        <p:blipFill>
          <a:blip r:embed="rId3" cstate="print"/>
          <a:srcRect/>
          <a:stretch>
            <a:fillRect/>
          </a:stretch>
        </p:blipFill>
        <p:spPr bwMode="auto">
          <a:xfrm>
            <a:off x="685800" y="2362200"/>
            <a:ext cx="6991350" cy="2133600"/>
          </a:xfrm>
          <a:prstGeom prst="rect">
            <a:avLst/>
          </a:prstGeom>
          <a:noFill/>
          <a:ln w="9525">
            <a:noFill/>
            <a:miter lim="800000"/>
            <a:headEnd/>
            <a:tailEnd/>
          </a:ln>
          <a:effectLst/>
        </p:spPr>
      </p:pic>
      <p:sp>
        <p:nvSpPr>
          <p:cNvPr id="10" name="Rectangular Callout 9"/>
          <p:cNvSpPr/>
          <p:nvPr/>
        </p:nvSpPr>
        <p:spPr>
          <a:xfrm>
            <a:off x="6858000" y="1295400"/>
            <a:ext cx="1905000" cy="914400"/>
          </a:xfrm>
          <a:prstGeom prst="wedgeRectCallout">
            <a:avLst>
              <a:gd name="adj1" fmla="val -136053"/>
              <a:gd name="adj2" fmla="val 13051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Statistics for Archive only</a:t>
            </a:r>
            <a:endParaRPr lang="en-US" dirty="0">
              <a:solidFill>
                <a:schemeClr val="tx1"/>
              </a:solidFill>
            </a:endParaRPr>
          </a:p>
        </p:txBody>
      </p:sp>
      <p:sp>
        <p:nvSpPr>
          <p:cNvPr id="11" name="Rectangle 10"/>
          <p:cNvSpPr/>
          <p:nvPr/>
        </p:nvSpPr>
        <p:spPr>
          <a:xfrm>
            <a:off x="5029200" y="2895600"/>
            <a:ext cx="6858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277999781"/>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pPr algn="l"/>
            <a:r>
              <a:rPr lang="en-US" dirty="0" smtClean="0"/>
              <a:t>Migrate Primary and Archive </a:t>
            </a:r>
            <a:r>
              <a:rPr lang="en-US" sz="4000" dirty="0" smtClean="0"/>
              <a:t/>
            </a:r>
            <a:br>
              <a:rPr lang="en-US" sz="4000" dirty="0" smtClean="0"/>
            </a:br>
            <a:r>
              <a:rPr lang="en-US" sz="3200" dirty="0" smtClean="0">
                <a:solidFill>
                  <a:schemeClr val="tx2"/>
                </a:solidFill>
              </a:rPr>
              <a:t>Move in pairs</a:t>
            </a:r>
            <a:endParaRPr lang="en-US" sz="3200" dirty="0">
              <a:solidFill>
                <a:schemeClr val="tx2"/>
              </a:solidFill>
            </a:endParaRPr>
          </a:p>
        </p:txBody>
      </p:sp>
      <p:grpSp>
        <p:nvGrpSpPr>
          <p:cNvPr id="3" name="Group 51"/>
          <p:cNvGrpSpPr/>
          <p:nvPr/>
        </p:nvGrpSpPr>
        <p:grpSpPr>
          <a:xfrm>
            <a:off x="3733800" y="2590800"/>
            <a:ext cx="2438400" cy="1371600"/>
            <a:chOff x="6553200" y="4267200"/>
            <a:chExt cx="1828800" cy="1828800"/>
          </a:xfrm>
        </p:grpSpPr>
        <p:grpSp>
          <p:nvGrpSpPr>
            <p:cNvPr id="4" name="Group 50"/>
            <p:cNvGrpSpPr/>
            <p:nvPr/>
          </p:nvGrpSpPr>
          <p:grpSpPr>
            <a:xfrm>
              <a:off x="6553200" y="4267200"/>
              <a:ext cx="1828800" cy="1828800"/>
              <a:chOff x="6629400" y="1371600"/>
              <a:chExt cx="2286000" cy="2161309"/>
            </a:xfrm>
            <a:gradFill>
              <a:gsLst>
                <a:gs pos="0">
                  <a:srgbClr val="8488C4"/>
                </a:gs>
                <a:gs pos="53000">
                  <a:srgbClr val="D4DEFF"/>
                </a:gs>
                <a:gs pos="83000">
                  <a:srgbClr val="D4DEFF"/>
                </a:gs>
                <a:gs pos="100000">
                  <a:srgbClr val="96AB94"/>
                </a:gs>
              </a:gsLst>
              <a:lin ang="5400000" scaled="0"/>
            </a:gradFill>
          </p:grpSpPr>
          <p:sp>
            <p:nvSpPr>
              <p:cNvPr id="73" name="Isosceles Triangle 72"/>
              <p:cNvSpPr/>
              <p:nvPr/>
            </p:nvSpPr>
            <p:spPr>
              <a:xfrm>
                <a:off x="6629400" y="1371600"/>
                <a:ext cx="2286000" cy="2161309"/>
              </a:xfrm>
              <a:prstGeom prst="triangle">
                <a:avLst/>
              </a:prstGeom>
              <a:grpFill/>
              <a:ln w="31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dirty="0">
                  <a:solidFill>
                    <a:schemeClr val="tx1"/>
                  </a:solidFill>
                </a:endParaRPr>
              </a:p>
            </p:txBody>
          </p:sp>
          <p:sp>
            <p:nvSpPr>
              <p:cNvPr id="74" name="Rounded Rectangle 73"/>
              <p:cNvSpPr/>
              <p:nvPr/>
            </p:nvSpPr>
            <p:spPr>
              <a:xfrm>
                <a:off x="7272338" y="2212109"/>
                <a:ext cx="976313" cy="1200727"/>
              </a:xfrm>
              <a:prstGeom prst="roundRect">
                <a:avLst/>
              </a:prstGeom>
              <a:grpFill/>
              <a:ln w="31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bg1"/>
                    </a:solidFill>
                  </a:rPr>
                  <a:t>User Object</a:t>
                </a:r>
              </a:p>
              <a:p>
                <a:r>
                  <a:rPr lang="en-US" sz="1000" dirty="0" smtClean="0">
                    <a:solidFill>
                      <a:schemeClr val="bg1"/>
                    </a:solidFill>
                  </a:rPr>
                  <a:t>Mailbox Props </a:t>
                </a:r>
              </a:p>
              <a:p>
                <a:r>
                  <a:rPr lang="en-US" sz="1000" dirty="0" smtClean="0">
                    <a:solidFill>
                      <a:schemeClr val="bg1"/>
                    </a:solidFill>
                  </a:rPr>
                  <a:t>Archive Props</a:t>
                </a:r>
              </a:p>
            </p:txBody>
          </p:sp>
        </p:grpSp>
        <p:sp>
          <p:nvSpPr>
            <p:cNvPr id="72" name="TextBox 71"/>
            <p:cNvSpPr txBox="1"/>
            <p:nvPr/>
          </p:nvSpPr>
          <p:spPr>
            <a:xfrm>
              <a:off x="7296150" y="4470400"/>
              <a:ext cx="457200" cy="492443"/>
            </a:xfrm>
            <a:prstGeom prst="rect">
              <a:avLst/>
            </a:prstGeom>
            <a:noFill/>
          </p:spPr>
          <p:txBody>
            <a:bodyPr wrap="square" rtlCol="0">
              <a:spAutoFit/>
            </a:bodyPr>
            <a:lstStyle/>
            <a:p>
              <a:r>
                <a:rPr lang="en-US" dirty="0" smtClean="0">
                  <a:solidFill>
                    <a:schemeClr val="bg1"/>
                  </a:solidFill>
                </a:rPr>
                <a:t>AD</a:t>
              </a:r>
              <a:endParaRPr lang="en-US" dirty="0">
                <a:solidFill>
                  <a:schemeClr val="bg1"/>
                </a:solidFill>
              </a:endParaRPr>
            </a:p>
          </p:txBody>
        </p:sp>
      </p:grpSp>
      <p:grpSp>
        <p:nvGrpSpPr>
          <p:cNvPr id="5" name="Group 56"/>
          <p:cNvGrpSpPr/>
          <p:nvPr/>
        </p:nvGrpSpPr>
        <p:grpSpPr>
          <a:xfrm>
            <a:off x="381000" y="4953000"/>
            <a:ext cx="2514600" cy="1295400"/>
            <a:chOff x="718457" y="2743200"/>
            <a:chExt cx="3009441" cy="1974540"/>
          </a:xfrm>
        </p:grpSpPr>
        <p:grpSp>
          <p:nvGrpSpPr>
            <p:cNvPr id="6" name="Group 55"/>
            <p:cNvGrpSpPr/>
            <p:nvPr/>
          </p:nvGrpSpPr>
          <p:grpSpPr>
            <a:xfrm>
              <a:off x="718457" y="2743200"/>
              <a:ext cx="3009441" cy="1974540"/>
              <a:chOff x="718457" y="3581400"/>
              <a:chExt cx="3009441" cy="1974540"/>
            </a:xfrm>
          </p:grpSpPr>
          <p:sp>
            <p:nvSpPr>
              <p:cNvPr id="80" name="Flowchart: Magnetic Disk 79"/>
              <p:cNvSpPr/>
              <p:nvPr/>
            </p:nvSpPr>
            <p:spPr>
              <a:xfrm>
                <a:off x="718457" y="3581400"/>
                <a:ext cx="3009441" cy="1974540"/>
              </a:xfrm>
              <a:prstGeom prst="flowChartMagneticDisk">
                <a:avLst/>
              </a:prstGeom>
              <a:gradFill>
                <a:gsLst>
                  <a:gs pos="78000">
                    <a:srgbClr val="DDEBCF"/>
                  </a:gs>
                  <a:gs pos="50000">
                    <a:srgbClr val="9CB86E"/>
                  </a:gs>
                  <a:gs pos="100000">
                    <a:srgbClr val="156B13"/>
                  </a:gs>
                </a:gsLst>
                <a:lin ang="10800000" scaled="0"/>
              </a:gradFill>
              <a:ln w="127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1200" dirty="0">
                  <a:solidFill>
                    <a:schemeClr val="tx1"/>
                  </a:solidFill>
                </a:endParaRPr>
              </a:p>
            </p:txBody>
          </p:sp>
          <p:grpSp>
            <p:nvGrpSpPr>
              <p:cNvPr id="7" name="Group 54"/>
              <p:cNvGrpSpPr/>
              <p:nvPr/>
            </p:nvGrpSpPr>
            <p:grpSpPr>
              <a:xfrm>
                <a:off x="900846" y="4349048"/>
                <a:ext cx="2667000" cy="778740"/>
                <a:chOff x="900846" y="4349048"/>
                <a:chExt cx="2667000" cy="778740"/>
              </a:xfrm>
            </p:grpSpPr>
            <p:sp>
              <p:nvSpPr>
                <p:cNvPr id="82" name="Rectangle 81"/>
                <p:cNvSpPr/>
                <p:nvPr/>
              </p:nvSpPr>
              <p:spPr>
                <a:xfrm>
                  <a:off x="900846" y="4501447"/>
                  <a:ext cx="1295401" cy="609601"/>
                </a:xfrm>
                <a:prstGeom prst="rect">
                  <a:avLst/>
                </a:prstGeom>
              </p:spPr>
              <p:style>
                <a:lnRef idx="1">
                  <a:schemeClr val="accent3"/>
                </a:lnRef>
                <a:fillRef idx="2">
                  <a:schemeClr val="accent3"/>
                </a:fillRef>
                <a:effectRef idx="1">
                  <a:schemeClr val="accent3"/>
                </a:effectRef>
                <a:fontRef idx="minor">
                  <a:schemeClr val="dk1"/>
                </a:fontRef>
              </p:style>
              <p:txBody>
                <a:bodyPr rtlCol="0" anchor="t" anchorCtr="0"/>
                <a:lstStyle/>
                <a:p>
                  <a:r>
                    <a:rPr lang="en-US" sz="1200" dirty="0" smtClean="0"/>
                    <a:t>Primary Mailbox</a:t>
                  </a:r>
                </a:p>
                <a:p>
                  <a:pPr algn="ctr"/>
                  <a:endParaRPr lang="en-US" sz="1000" dirty="0"/>
                </a:p>
              </p:txBody>
            </p:sp>
            <p:sp>
              <p:nvSpPr>
                <p:cNvPr id="83" name="Rectangle 82"/>
                <p:cNvSpPr/>
                <p:nvPr/>
              </p:nvSpPr>
              <p:spPr>
                <a:xfrm>
                  <a:off x="2272446" y="4349048"/>
                  <a:ext cx="1295400" cy="778740"/>
                </a:xfrm>
                <a:prstGeom prst="rect">
                  <a:avLst/>
                </a:prstGeom>
              </p:spPr>
              <p:style>
                <a:lnRef idx="1">
                  <a:schemeClr val="accent3"/>
                </a:lnRef>
                <a:fillRef idx="2">
                  <a:schemeClr val="accent3"/>
                </a:fillRef>
                <a:effectRef idx="1">
                  <a:schemeClr val="accent3"/>
                </a:effectRef>
                <a:fontRef idx="minor">
                  <a:schemeClr val="dk1"/>
                </a:fontRef>
              </p:style>
              <p:txBody>
                <a:bodyPr rtlCol="0" anchor="t" anchorCtr="0"/>
                <a:lstStyle/>
                <a:p>
                  <a:r>
                    <a:rPr lang="en-US" sz="1200" dirty="0" smtClean="0"/>
                    <a:t>Archive Mailbox</a:t>
                  </a:r>
                </a:p>
                <a:p>
                  <a:pPr algn="ctr"/>
                  <a:endParaRPr lang="en-US" sz="1000" dirty="0"/>
                </a:p>
              </p:txBody>
            </p:sp>
          </p:grpSp>
        </p:grpSp>
        <p:sp>
          <p:nvSpPr>
            <p:cNvPr id="79" name="TextBox 78"/>
            <p:cNvSpPr txBox="1"/>
            <p:nvPr/>
          </p:nvSpPr>
          <p:spPr>
            <a:xfrm>
              <a:off x="1524000" y="2971799"/>
              <a:ext cx="1676399" cy="422221"/>
            </a:xfrm>
            <a:prstGeom prst="rect">
              <a:avLst/>
            </a:prstGeom>
            <a:noFill/>
          </p:spPr>
          <p:txBody>
            <a:bodyPr wrap="square" rtlCol="0">
              <a:spAutoFit/>
            </a:bodyPr>
            <a:lstStyle/>
            <a:p>
              <a:r>
                <a:rPr lang="en-US" sz="1200" dirty="0" smtClean="0">
                  <a:solidFill>
                    <a:schemeClr val="bg1"/>
                  </a:solidFill>
                </a:rPr>
                <a:t>E2010 Source DB</a:t>
              </a:r>
              <a:endParaRPr lang="en-US" sz="1200" dirty="0">
                <a:solidFill>
                  <a:schemeClr val="bg1"/>
                </a:solidFill>
              </a:endParaRPr>
            </a:p>
          </p:txBody>
        </p:sp>
      </p:grpSp>
      <p:sp>
        <p:nvSpPr>
          <p:cNvPr id="98" name="Rounded Rectangle 97"/>
          <p:cNvSpPr/>
          <p:nvPr/>
        </p:nvSpPr>
        <p:spPr>
          <a:xfrm>
            <a:off x="533400" y="3962400"/>
            <a:ext cx="2209800" cy="228600"/>
          </a:xfrm>
          <a:prstGeom prst="roundRect">
            <a:avLst/>
          </a:prstGeom>
          <a:gradFill>
            <a:gsLst>
              <a:gs pos="0">
                <a:schemeClr val="bg1"/>
              </a:gs>
              <a:gs pos="64999">
                <a:srgbClr val="F0EBD5"/>
              </a:gs>
              <a:gs pos="100000">
                <a:srgbClr val="D1C39F"/>
              </a:gs>
            </a:gsLst>
            <a:lin ang="5400000" scaled="0"/>
          </a:gradFill>
          <a:ln w="31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solidFill>
                  <a:schemeClr val="bg1"/>
                </a:solidFill>
              </a:rPr>
              <a:t>Move Request Service</a:t>
            </a:r>
          </a:p>
        </p:txBody>
      </p:sp>
      <p:grpSp>
        <p:nvGrpSpPr>
          <p:cNvPr id="8" name="Group 56"/>
          <p:cNvGrpSpPr/>
          <p:nvPr/>
        </p:nvGrpSpPr>
        <p:grpSpPr>
          <a:xfrm>
            <a:off x="5867400" y="4953000"/>
            <a:ext cx="2514600" cy="1295400"/>
            <a:chOff x="718457" y="2743200"/>
            <a:chExt cx="3009441" cy="1974540"/>
          </a:xfrm>
        </p:grpSpPr>
        <p:grpSp>
          <p:nvGrpSpPr>
            <p:cNvPr id="9" name="Group 55"/>
            <p:cNvGrpSpPr/>
            <p:nvPr/>
          </p:nvGrpSpPr>
          <p:grpSpPr>
            <a:xfrm>
              <a:off x="718457" y="2743200"/>
              <a:ext cx="3009441" cy="1974540"/>
              <a:chOff x="718457" y="3581400"/>
              <a:chExt cx="3009441" cy="1974540"/>
            </a:xfrm>
          </p:grpSpPr>
          <p:sp>
            <p:nvSpPr>
              <p:cNvPr id="107" name="Flowchart: Magnetic Disk 106"/>
              <p:cNvSpPr/>
              <p:nvPr/>
            </p:nvSpPr>
            <p:spPr>
              <a:xfrm>
                <a:off x="718457" y="3581400"/>
                <a:ext cx="3009441" cy="1974540"/>
              </a:xfrm>
              <a:prstGeom prst="flowChartMagneticDisk">
                <a:avLst/>
              </a:prstGeom>
              <a:gradFill>
                <a:gsLst>
                  <a:gs pos="78000">
                    <a:srgbClr val="DDEBCF"/>
                  </a:gs>
                  <a:gs pos="50000">
                    <a:srgbClr val="9CB86E"/>
                  </a:gs>
                  <a:gs pos="100000">
                    <a:srgbClr val="156B13"/>
                  </a:gs>
                </a:gsLst>
                <a:lin ang="10800000" scaled="0"/>
              </a:gradFill>
              <a:ln w="127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1200" dirty="0">
                  <a:solidFill>
                    <a:schemeClr val="tx1"/>
                  </a:solidFill>
                </a:endParaRPr>
              </a:p>
            </p:txBody>
          </p:sp>
          <p:grpSp>
            <p:nvGrpSpPr>
              <p:cNvPr id="10" name="Group 54"/>
              <p:cNvGrpSpPr/>
              <p:nvPr/>
            </p:nvGrpSpPr>
            <p:grpSpPr>
              <a:xfrm>
                <a:off x="900846" y="4349048"/>
                <a:ext cx="2667000" cy="778740"/>
                <a:chOff x="900846" y="4349048"/>
                <a:chExt cx="2667000" cy="778740"/>
              </a:xfrm>
            </p:grpSpPr>
            <p:sp>
              <p:nvSpPr>
                <p:cNvPr id="109" name="Rectangle 108"/>
                <p:cNvSpPr/>
                <p:nvPr/>
              </p:nvSpPr>
              <p:spPr>
                <a:xfrm>
                  <a:off x="900846" y="4501447"/>
                  <a:ext cx="1295401" cy="609601"/>
                </a:xfrm>
                <a:prstGeom prst="rect">
                  <a:avLst/>
                </a:prstGeom>
              </p:spPr>
              <p:style>
                <a:lnRef idx="1">
                  <a:schemeClr val="accent3"/>
                </a:lnRef>
                <a:fillRef idx="2">
                  <a:schemeClr val="accent3"/>
                </a:fillRef>
                <a:effectRef idx="1">
                  <a:schemeClr val="accent3"/>
                </a:effectRef>
                <a:fontRef idx="minor">
                  <a:schemeClr val="dk1"/>
                </a:fontRef>
              </p:style>
              <p:txBody>
                <a:bodyPr rtlCol="0" anchor="t" anchorCtr="0"/>
                <a:lstStyle/>
                <a:p>
                  <a:r>
                    <a:rPr lang="en-US" sz="1200" dirty="0" smtClean="0"/>
                    <a:t>Primary Mailbox</a:t>
                  </a:r>
                </a:p>
                <a:p>
                  <a:pPr algn="ctr"/>
                  <a:endParaRPr lang="en-US" sz="1000" dirty="0"/>
                </a:p>
              </p:txBody>
            </p:sp>
            <p:sp>
              <p:nvSpPr>
                <p:cNvPr id="110" name="Rectangle 109"/>
                <p:cNvSpPr/>
                <p:nvPr/>
              </p:nvSpPr>
              <p:spPr>
                <a:xfrm>
                  <a:off x="2272446" y="4349048"/>
                  <a:ext cx="1295400" cy="778740"/>
                </a:xfrm>
                <a:prstGeom prst="rect">
                  <a:avLst/>
                </a:prstGeom>
              </p:spPr>
              <p:style>
                <a:lnRef idx="1">
                  <a:schemeClr val="accent3"/>
                </a:lnRef>
                <a:fillRef idx="2">
                  <a:schemeClr val="accent3"/>
                </a:fillRef>
                <a:effectRef idx="1">
                  <a:schemeClr val="accent3"/>
                </a:effectRef>
                <a:fontRef idx="minor">
                  <a:schemeClr val="dk1"/>
                </a:fontRef>
              </p:style>
              <p:txBody>
                <a:bodyPr rtlCol="0" anchor="t" anchorCtr="0"/>
                <a:lstStyle/>
                <a:p>
                  <a:r>
                    <a:rPr lang="en-US" sz="1200" dirty="0" smtClean="0"/>
                    <a:t>Archive Mailbox</a:t>
                  </a:r>
                </a:p>
                <a:p>
                  <a:pPr algn="ctr"/>
                  <a:endParaRPr lang="en-US" sz="1000" dirty="0"/>
                </a:p>
              </p:txBody>
            </p:sp>
          </p:grpSp>
        </p:grpSp>
        <p:sp>
          <p:nvSpPr>
            <p:cNvPr id="106" name="TextBox 105"/>
            <p:cNvSpPr txBox="1"/>
            <p:nvPr/>
          </p:nvSpPr>
          <p:spPr>
            <a:xfrm>
              <a:off x="1524000" y="2971799"/>
              <a:ext cx="1676399" cy="422221"/>
            </a:xfrm>
            <a:prstGeom prst="rect">
              <a:avLst/>
            </a:prstGeom>
            <a:noFill/>
          </p:spPr>
          <p:txBody>
            <a:bodyPr wrap="square" rtlCol="0">
              <a:spAutoFit/>
            </a:bodyPr>
            <a:lstStyle/>
            <a:p>
              <a:r>
                <a:rPr lang="en-US" sz="1200" dirty="0" smtClean="0">
                  <a:solidFill>
                    <a:schemeClr val="bg1"/>
                  </a:solidFill>
                </a:rPr>
                <a:t>E2010 Target DB</a:t>
              </a:r>
              <a:endParaRPr lang="en-US" sz="1200" dirty="0">
                <a:solidFill>
                  <a:schemeClr val="bg1"/>
                </a:solidFill>
              </a:endParaRPr>
            </a:p>
          </p:txBody>
        </p:sp>
      </p:grpSp>
      <p:sp>
        <p:nvSpPr>
          <p:cNvPr id="114" name="Rounded Rectangle 113"/>
          <p:cNvSpPr/>
          <p:nvPr/>
        </p:nvSpPr>
        <p:spPr>
          <a:xfrm>
            <a:off x="6019800" y="1905000"/>
            <a:ext cx="2209800" cy="533400"/>
          </a:xfrm>
          <a:prstGeom prst="roundRect">
            <a:avLst/>
          </a:prstGeom>
          <a:gradFill>
            <a:gsLst>
              <a:gs pos="0">
                <a:srgbClr val="8488C4"/>
              </a:gs>
              <a:gs pos="53000">
                <a:srgbClr val="D4DEFF"/>
              </a:gs>
              <a:gs pos="83000">
                <a:srgbClr val="D4DEFF"/>
              </a:gs>
              <a:gs pos="100000">
                <a:srgbClr val="96AB94"/>
              </a:gs>
            </a:gsLst>
            <a:lin ang="5400000" scaled="0"/>
          </a:gradFill>
          <a:ln w="31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chemeClr val="bg1"/>
                </a:solidFill>
              </a:rPr>
              <a:t>CAS for Target DB</a:t>
            </a:r>
          </a:p>
        </p:txBody>
      </p:sp>
      <p:pic>
        <p:nvPicPr>
          <p:cNvPr id="2050" name="Picture 2"/>
          <p:cNvPicPr>
            <a:picLocks noChangeAspect="1" noChangeArrowheads="1"/>
          </p:cNvPicPr>
          <p:nvPr/>
        </p:nvPicPr>
        <p:blipFill>
          <a:blip r:embed="rId3" cstate="print"/>
          <a:srcRect/>
          <a:stretch>
            <a:fillRect/>
          </a:stretch>
        </p:blipFill>
        <p:spPr bwMode="auto">
          <a:xfrm>
            <a:off x="809625" y="1447800"/>
            <a:ext cx="1704975" cy="1390650"/>
          </a:xfrm>
          <a:prstGeom prst="rect">
            <a:avLst/>
          </a:prstGeom>
          <a:noFill/>
          <a:ln w="9525">
            <a:noFill/>
            <a:miter lim="800000"/>
            <a:headEnd/>
            <a:tailEnd/>
          </a:ln>
          <a:effectLst/>
        </p:spPr>
      </p:pic>
      <p:cxnSp>
        <p:nvCxnSpPr>
          <p:cNvPr id="122" name="Straight Arrow Connector 121"/>
          <p:cNvCxnSpPr>
            <a:stCxn id="114" idx="1"/>
            <a:endCxn id="2050" idx="3"/>
          </p:cNvCxnSpPr>
          <p:nvPr/>
        </p:nvCxnSpPr>
        <p:spPr>
          <a:xfrm rot="10800000">
            <a:off x="2514600" y="2143126"/>
            <a:ext cx="3505200" cy="28575"/>
          </a:xfrm>
          <a:prstGeom prst="straightConnector1">
            <a:avLst/>
          </a:prstGeom>
          <a:ln w="19050">
            <a:solidFill>
              <a:schemeClr val="tx1"/>
            </a:solidFill>
            <a:headEnd type="stealth"/>
            <a:tailEnd type="none"/>
          </a:ln>
        </p:spPr>
        <p:style>
          <a:lnRef idx="1">
            <a:schemeClr val="accent1"/>
          </a:lnRef>
          <a:fillRef idx="0">
            <a:schemeClr val="accent1"/>
          </a:fillRef>
          <a:effectRef idx="0">
            <a:schemeClr val="accent1"/>
          </a:effectRef>
          <a:fontRef idx="minor">
            <a:schemeClr val="tx1"/>
          </a:fontRef>
        </p:style>
      </p:cxnSp>
      <p:cxnSp>
        <p:nvCxnSpPr>
          <p:cNvPr id="126" name="Straight Arrow Connector 125"/>
          <p:cNvCxnSpPr>
            <a:stCxn id="98" idx="2"/>
            <a:endCxn id="80" idx="1"/>
          </p:cNvCxnSpPr>
          <p:nvPr/>
        </p:nvCxnSpPr>
        <p:spPr>
          <a:xfrm rot="5400000">
            <a:off x="1257300" y="4572000"/>
            <a:ext cx="762000" cy="1588"/>
          </a:xfrm>
          <a:prstGeom prst="straightConnector1">
            <a:avLst/>
          </a:prstGeom>
          <a:ln>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127" name="Straight Arrow Connector 126"/>
          <p:cNvCxnSpPr>
            <a:stCxn id="114" idx="2"/>
            <a:endCxn id="107" idx="1"/>
          </p:cNvCxnSpPr>
          <p:nvPr/>
        </p:nvCxnSpPr>
        <p:spPr>
          <a:xfrm rot="5400000">
            <a:off x="5867400" y="3695700"/>
            <a:ext cx="2514600" cy="1588"/>
          </a:xfrm>
          <a:prstGeom prst="straightConnector1">
            <a:avLst/>
          </a:prstGeom>
          <a:ln w="19050">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a:stCxn id="2050" idx="2"/>
            <a:endCxn id="61" idx="0"/>
          </p:cNvCxnSpPr>
          <p:nvPr/>
        </p:nvCxnSpPr>
        <p:spPr>
          <a:xfrm rot="5400000">
            <a:off x="1354932" y="3121819"/>
            <a:ext cx="590550" cy="23813"/>
          </a:xfrm>
          <a:prstGeom prst="straightConnector1">
            <a:avLst/>
          </a:prstGeom>
          <a:ln>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143" name="TextBox 142"/>
          <p:cNvSpPr txBox="1"/>
          <p:nvPr/>
        </p:nvSpPr>
        <p:spPr>
          <a:xfrm>
            <a:off x="1600200" y="4338935"/>
            <a:ext cx="1676400" cy="461665"/>
          </a:xfrm>
          <a:prstGeom prst="rect">
            <a:avLst/>
          </a:prstGeom>
          <a:noFill/>
        </p:spPr>
        <p:txBody>
          <a:bodyPr wrap="square" rtlCol="0">
            <a:spAutoFit/>
          </a:bodyPr>
          <a:lstStyle/>
          <a:p>
            <a:pPr marL="228600" indent="-228600">
              <a:buAutoNum type="arabicParenBoth"/>
            </a:pPr>
            <a:r>
              <a:rPr lang="en-US" sz="1200" b="1" dirty="0" smtClean="0"/>
              <a:t>MRS starts </a:t>
            </a:r>
          </a:p>
          <a:p>
            <a:pPr marL="228600" indent="-228600"/>
            <a:r>
              <a:rPr lang="en-US" sz="1200" b="1" dirty="0" smtClean="0"/>
              <a:t>move request</a:t>
            </a:r>
            <a:endParaRPr lang="en-US" sz="1200" b="1" dirty="0"/>
          </a:p>
        </p:txBody>
      </p:sp>
      <p:sp>
        <p:nvSpPr>
          <p:cNvPr id="144" name="TextBox 143"/>
          <p:cNvSpPr txBox="1"/>
          <p:nvPr/>
        </p:nvSpPr>
        <p:spPr>
          <a:xfrm>
            <a:off x="3352800" y="5181600"/>
            <a:ext cx="2286000" cy="461665"/>
          </a:xfrm>
          <a:prstGeom prst="rect">
            <a:avLst/>
          </a:prstGeom>
          <a:noFill/>
        </p:spPr>
        <p:txBody>
          <a:bodyPr wrap="square" rtlCol="0">
            <a:spAutoFit/>
          </a:bodyPr>
          <a:lstStyle/>
          <a:p>
            <a:r>
              <a:rPr lang="en-US" sz="1200" b="1" dirty="0" smtClean="0"/>
              <a:t>(2) MRS moves data to target</a:t>
            </a:r>
            <a:endParaRPr lang="en-US" sz="1200" b="1" dirty="0"/>
          </a:p>
        </p:txBody>
      </p:sp>
      <p:sp>
        <p:nvSpPr>
          <p:cNvPr id="148" name="TextBox 147"/>
          <p:cNvSpPr txBox="1"/>
          <p:nvPr/>
        </p:nvSpPr>
        <p:spPr>
          <a:xfrm>
            <a:off x="3124200" y="4078069"/>
            <a:ext cx="1981200" cy="646331"/>
          </a:xfrm>
          <a:prstGeom prst="rect">
            <a:avLst/>
          </a:prstGeom>
          <a:noFill/>
        </p:spPr>
        <p:txBody>
          <a:bodyPr wrap="square" rtlCol="0">
            <a:spAutoFit/>
          </a:bodyPr>
          <a:lstStyle/>
          <a:p>
            <a:r>
              <a:rPr lang="en-US" sz="1200" b="1" dirty="0" smtClean="0"/>
              <a:t>(3) MRS updates AD with new target database</a:t>
            </a:r>
            <a:endParaRPr lang="en-US" sz="1200" b="1" dirty="0"/>
          </a:p>
        </p:txBody>
      </p:sp>
      <p:sp>
        <p:nvSpPr>
          <p:cNvPr id="149" name="TextBox 148"/>
          <p:cNvSpPr txBox="1"/>
          <p:nvPr/>
        </p:nvSpPr>
        <p:spPr>
          <a:xfrm>
            <a:off x="3429000" y="2477869"/>
            <a:ext cx="1295400" cy="830997"/>
          </a:xfrm>
          <a:prstGeom prst="rect">
            <a:avLst/>
          </a:prstGeom>
          <a:noFill/>
        </p:spPr>
        <p:txBody>
          <a:bodyPr wrap="square" rtlCol="0">
            <a:spAutoFit/>
          </a:bodyPr>
          <a:lstStyle/>
          <a:p>
            <a:r>
              <a:rPr lang="en-US" sz="1200" b="1" dirty="0" smtClean="0"/>
              <a:t>(5) </a:t>
            </a:r>
            <a:r>
              <a:rPr lang="en-US" sz="1200" b="1" dirty="0" err="1" smtClean="0"/>
              <a:t>Autodiscover</a:t>
            </a:r>
            <a:r>
              <a:rPr lang="en-US" sz="1200" b="1" dirty="0" smtClean="0"/>
              <a:t> finds new database</a:t>
            </a:r>
            <a:endParaRPr lang="en-US" sz="1200" b="1" dirty="0"/>
          </a:p>
        </p:txBody>
      </p:sp>
      <p:sp>
        <p:nvSpPr>
          <p:cNvPr id="150" name="TextBox 149"/>
          <p:cNvSpPr txBox="1"/>
          <p:nvPr/>
        </p:nvSpPr>
        <p:spPr>
          <a:xfrm>
            <a:off x="533400" y="2891135"/>
            <a:ext cx="1524000" cy="461665"/>
          </a:xfrm>
          <a:prstGeom prst="rect">
            <a:avLst/>
          </a:prstGeom>
          <a:noFill/>
        </p:spPr>
        <p:txBody>
          <a:bodyPr wrap="square" rtlCol="0">
            <a:spAutoFit/>
          </a:bodyPr>
          <a:lstStyle/>
          <a:p>
            <a:r>
              <a:rPr lang="en-US" sz="1200" b="1" dirty="0" smtClean="0"/>
              <a:t>(4) OLK does </a:t>
            </a:r>
          </a:p>
          <a:p>
            <a:r>
              <a:rPr lang="en-US" sz="1200" b="1" dirty="0" err="1" smtClean="0"/>
              <a:t>autodiscover</a:t>
            </a:r>
            <a:endParaRPr lang="en-US" sz="1200" b="1" dirty="0"/>
          </a:p>
        </p:txBody>
      </p:sp>
      <p:sp>
        <p:nvSpPr>
          <p:cNvPr id="151" name="TextBox 150"/>
          <p:cNvSpPr txBox="1"/>
          <p:nvPr/>
        </p:nvSpPr>
        <p:spPr>
          <a:xfrm>
            <a:off x="2895600" y="1752600"/>
            <a:ext cx="3048000" cy="461665"/>
          </a:xfrm>
          <a:prstGeom prst="rect">
            <a:avLst/>
          </a:prstGeom>
          <a:noFill/>
        </p:spPr>
        <p:txBody>
          <a:bodyPr wrap="square" rtlCol="0">
            <a:spAutoFit/>
          </a:bodyPr>
          <a:lstStyle/>
          <a:p>
            <a:r>
              <a:rPr lang="en-US" sz="1200" b="1" dirty="0" smtClean="0"/>
              <a:t>(6) Outlook connects to target CAS server	</a:t>
            </a:r>
            <a:endParaRPr lang="en-US" sz="1200" b="1" dirty="0"/>
          </a:p>
        </p:txBody>
      </p:sp>
      <p:sp>
        <p:nvSpPr>
          <p:cNvPr id="61" name="Rounded Rectangle 60"/>
          <p:cNvSpPr/>
          <p:nvPr/>
        </p:nvSpPr>
        <p:spPr>
          <a:xfrm>
            <a:off x="533400" y="3429000"/>
            <a:ext cx="2209800" cy="533400"/>
          </a:xfrm>
          <a:prstGeom prst="roundRect">
            <a:avLst/>
          </a:prstGeom>
          <a:gradFill>
            <a:gsLst>
              <a:gs pos="0">
                <a:srgbClr val="8488C4"/>
              </a:gs>
              <a:gs pos="53000">
                <a:srgbClr val="D4DEFF"/>
              </a:gs>
              <a:gs pos="83000">
                <a:srgbClr val="D4DEFF"/>
              </a:gs>
              <a:gs pos="100000">
                <a:srgbClr val="96AB94"/>
              </a:gs>
            </a:gsLst>
            <a:lin ang="5400000" scaled="0"/>
          </a:gradFill>
          <a:ln w="31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chemeClr val="bg1"/>
                </a:solidFill>
              </a:rPr>
              <a:t>CAS for Source DB</a:t>
            </a:r>
          </a:p>
        </p:txBody>
      </p:sp>
      <p:cxnSp>
        <p:nvCxnSpPr>
          <p:cNvPr id="43" name="Elbow Connector 42"/>
          <p:cNvCxnSpPr/>
          <p:nvPr/>
        </p:nvCxnSpPr>
        <p:spPr>
          <a:xfrm>
            <a:off x="2895600" y="5600700"/>
            <a:ext cx="2971800" cy="1588"/>
          </a:xfrm>
          <a:prstGeom prst="bentConnector3">
            <a:avLst>
              <a:gd name="adj1" fmla="val 50000"/>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46" name="Shape 45"/>
          <p:cNvCxnSpPr>
            <a:stCxn id="98" idx="3"/>
            <a:endCxn id="73" idx="3"/>
          </p:cNvCxnSpPr>
          <p:nvPr/>
        </p:nvCxnSpPr>
        <p:spPr>
          <a:xfrm flipV="1">
            <a:off x="2743200" y="3962400"/>
            <a:ext cx="2209800" cy="114300"/>
          </a:xfrm>
          <a:prstGeom prst="bentConnector2">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48" name="Elbow Connector 47"/>
          <p:cNvCxnSpPr>
            <a:stCxn id="73" idx="1"/>
            <a:endCxn id="61" idx="3"/>
          </p:cNvCxnSpPr>
          <p:nvPr/>
        </p:nvCxnSpPr>
        <p:spPr>
          <a:xfrm rot="10800000" flipV="1">
            <a:off x="2743200" y="3276600"/>
            <a:ext cx="1600200" cy="419100"/>
          </a:xfrm>
          <a:prstGeom prst="bentConnector3">
            <a:avLst>
              <a:gd name="adj1" fmla="val 50000"/>
            </a:avLst>
          </a:prstGeom>
          <a:ln>
            <a:solidFill>
              <a:schemeClr val="tx1"/>
            </a:solidFill>
            <a:headEnd type="triangle"/>
            <a:tailEnd type="stealt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1936684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blinds(horizontal)">
                                      <p:cBhvr>
                                        <p:cTn id="7" dur="500"/>
                                        <p:tgtEl>
                                          <p:spTgt spid="9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43"/>
                                        </p:tgtEl>
                                        <p:attrNameLst>
                                          <p:attrName>style.visibility</p:attrName>
                                        </p:attrNameLst>
                                      </p:cBhvr>
                                      <p:to>
                                        <p:strVal val="visible"/>
                                      </p:to>
                                    </p:set>
                                    <p:animEffect transition="in" filter="blinds(horizontal)">
                                      <p:cBhvr>
                                        <p:cTn id="10" dur="500"/>
                                        <p:tgtEl>
                                          <p:spTgt spid="143"/>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blinds(horizontal)">
                                      <p:cBhvr>
                                        <p:cTn id="15" dur="500"/>
                                        <p:tgtEl>
                                          <p:spTgt spid="43"/>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44"/>
                                        </p:tgtEl>
                                        <p:attrNameLst>
                                          <p:attrName>style.visibility</p:attrName>
                                        </p:attrNameLst>
                                      </p:cBhvr>
                                      <p:to>
                                        <p:strVal val="visible"/>
                                      </p:to>
                                    </p:set>
                                    <p:animEffect transition="in" filter="blinds(horizontal)">
                                      <p:cBhvr>
                                        <p:cTn id="18" dur="500"/>
                                        <p:tgtEl>
                                          <p:spTgt spid="144"/>
                                        </p:tgtEl>
                                      </p:cBhvr>
                                    </p:animEffect>
                                  </p:childTnLst>
                                </p:cTn>
                              </p:par>
                              <p:par>
                                <p:cTn id="19" presetID="3" presetClass="entr" presetSubtype="1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blinds(horizontal)">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blinds(horizontal)">
                                      <p:cBhvr>
                                        <p:cTn id="26" dur="500"/>
                                        <p:tgtEl>
                                          <p:spTgt spid="46"/>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148"/>
                                        </p:tgtEl>
                                        <p:attrNameLst>
                                          <p:attrName>style.visibility</p:attrName>
                                        </p:attrNameLst>
                                      </p:cBhvr>
                                      <p:to>
                                        <p:strVal val="visible"/>
                                      </p:to>
                                    </p:set>
                                    <p:animEffect transition="in" filter="blinds(horizontal)">
                                      <p:cBhvr>
                                        <p:cTn id="29" dur="500"/>
                                        <p:tgtEl>
                                          <p:spTgt spid="148"/>
                                        </p:tgtEl>
                                      </p:cBhvr>
                                    </p:animEffect>
                                  </p:childTnLst>
                                </p:cTn>
                              </p:par>
                              <p:par>
                                <p:cTn id="30" presetID="3" presetClass="entr" presetSubtype="10"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blinds(horizontal)">
                                      <p:cBhvr>
                                        <p:cTn id="32" dur="500"/>
                                        <p:tgtEl>
                                          <p:spTgt spid="3"/>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50"/>
                                        </p:tgtEl>
                                        <p:attrNameLst>
                                          <p:attrName>style.visibility</p:attrName>
                                        </p:attrNameLst>
                                      </p:cBhvr>
                                      <p:to>
                                        <p:strVal val="visible"/>
                                      </p:to>
                                    </p:set>
                                    <p:animEffect transition="in" filter="blinds(horizontal)">
                                      <p:cBhvr>
                                        <p:cTn id="37" dur="500"/>
                                        <p:tgtEl>
                                          <p:spTgt spid="150"/>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blinds(horizontal)">
                                      <p:cBhvr>
                                        <p:cTn id="42" dur="500"/>
                                        <p:tgtEl>
                                          <p:spTgt spid="48"/>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149"/>
                                        </p:tgtEl>
                                        <p:attrNameLst>
                                          <p:attrName>style.visibility</p:attrName>
                                        </p:attrNameLst>
                                      </p:cBhvr>
                                      <p:to>
                                        <p:strVal val="visible"/>
                                      </p:to>
                                    </p:set>
                                    <p:animEffect transition="in" filter="blinds(horizontal)">
                                      <p:cBhvr>
                                        <p:cTn id="45" dur="500"/>
                                        <p:tgtEl>
                                          <p:spTgt spid="149"/>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nodeType="clickEffect">
                                  <p:stCondLst>
                                    <p:cond delay="0"/>
                                  </p:stCondLst>
                                  <p:childTnLst>
                                    <p:set>
                                      <p:cBhvr>
                                        <p:cTn id="49" dur="1" fill="hold">
                                          <p:stCondLst>
                                            <p:cond delay="0"/>
                                          </p:stCondLst>
                                        </p:cTn>
                                        <p:tgtEl>
                                          <p:spTgt spid="122"/>
                                        </p:tgtEl>
                                        <p:attrNameLst>
                                          <p:attrName>style.visibility</p:attrName>
                                        </p:attrNameLst>
                                      </p:cBhvr>
                                      <p:to>
                                        <p:strVal val="visible"/>
                                      </p:to>
                                    </p:set>
                                    <p:animEffect transition="in" filter="blinds(horizontal)">
                                      <p:cBhvr>
                                        <p:cTn id="50" dur="500"/>
                                        <p:tgtEl>
                                          <p:spTgt spid="122"/>
                                        </p:tgtEl>
                                      </p:cBhvr>
                                    </p:animEffect>
                                  </p:childTnLst>
                                </p:cTn>
                              </p:par>
                              <p:par>
                                <p:cTn id="51" presetID="3" presetClass="entr" presetSubtype="10" fill="hold" grpId="0" nodeType="withEffect">
                                  <p:stCondLst>
                                    <p:cond delay="0"/>
                                  </p:stCondLst>
                                  <p:childTnLst>
                                    <p:set>
                                      <p:cBhvr>
                                        <p:cTn id="52" dur="1" fill="hold">
                                          <p:stCondLst>
                                            <p:cond delay="0"/>
                                          </p:stCondLst>
                                        </p:cTn>
                                        <p:tgtEl>
                                          <p:spTgt spid="151"/>
                                        </p:tgtEl>
                                        <p:attrNameLst>
                                          <p:attrName>style.visibility</p:attrName>
                                        </p:attrNameLst>
                                      </p:cBhvr>
                                      <p:to>
                                        <p:strVal val="visible"/>
                                      </p:to>
                                    </p:set>
                                    <p:animEffect transition="in" filter="blinds(horizontal)">
                                      <p:cBhvr>
                                        <p:cTn id="53" dur="500"/>
                                        <p:tgtEl>
                                          <p:spTgt spid="151"/>
                                        </p:tgtEl>
                                      </p:cBhvr>
                                    </p:animEffect>
                                  </p:childTnLst>
                                </p:cTn>
                              </p:par>
                              <p:par>
                                <p:cTn id="54" presetID="3" presetClass="entr" presetSubtype="10" fill="hold" grpId="0" nodeType="withEffect">
                                  <p:stCondLst>
                                    <p:cond delay="0"/>
                                  </p:stCondLst>
                                  <p:childTnLst>
                                    <p:set>
                                      <p:cBhvr>
                                        <p:cTn id="55" dur="1" fill="hold">
                                          <p:stCondLst>
                                            <p:cond delay="0"/>
                                          </p:stCondLst>
                                        </p:cTn>
                                        <p:tgtEl>
                                          <p:spTgt spid="114"/>
                                        </p:tgtEl>
                                        <p:attrNameLst>
                                          <p:attrName>style.visibility</p:attrName>
                                        </p:attrNameLst>
                                      </p:cBhvr>
                                      <p:to>
                                        <p:strVal val="visible"/>
                                      </p:to>
                                    </p:set>
                                    <p:animEffect transition="in" filter="blinds(horizontal)">
                                      <p:cBhvr>
                                        <p:cTn id="56" dur="500"/>
                                        <p:tgtEl>
                                          <p:spTgt spid="114"/>
                                        </p:tgtEl>
                                      </p:cBhvr>
                                    </p:animEffect>
                                  </p:childTnLst>
                                </p:cTn>
                              </p:par>
                              <p:par>
                                <p:cTn id="57" presetID="3" presetClass="entr" presetSubtype="10" fill="hold" nodeType="withEffect">
                                  <p:stCondLst>
                                    <p:cond delay="0"/>
                                  </p:stCondLst>
                                  <p:childTnLst>
                                    <p:set>
                                      <p:cBhvr>
                                        <p:cTn id="58" dur="1" fill="hold">
                                          <p:stCondLst>
                                            <p:cond delay="0"/>
                                          </p:stCondLst>
                                        </p:cTn>
                                        <p:tgtEl>
                                          <p:spTgt spid="127"/>
                                        </p:tgtEl>
                                        <p:attrNameLst>
                                          <p:attrName>style.visibility</p:attrName>
                                        </p:attrNameLst>
                                      </p:cBhvr>
                                      <p:to>
                                        <p:strVal val="visible"/>
                                      </p:to>
                                    </p:set>
                                    <p:animEffect transition="in" filter="blinds(horizontal)">
                                      <p:cBhvr>
                                        <p:cTn id="59"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114" grpId="0" animBg="1"/>
      <p:bldP spid="143" grpId="0"/>
      <p:bldP spid="144" grpId="0"/>
      <p:bldP spid="148" grpId="0"/>
      <p:bldP spid="149" grpId="0"/>
      <p:bldP spid="150" grpId="0"/>
      <p:bldP spid="15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9068" y="4873295"/>
            <a:ext cx="8382801" cy="1523495"/>
          </a:xfrm>
        </p:spPr>
        <p:txBody>
          <a:bodyPr rtlCol="0">
            <a:normAutofit fontScale="90000"/>
          </a:bodyPr>
          <a:lstStyle/>
          <a:p>
            <a:pPr>
              <a:defRPr/>
            </a:pPr>
            <a:r>
              <a:rPr lang="en-US" dirty="0" smtClean="0"/>
              <a:t>Preserve: Message Retention</a:t>
            </a:r>
            <a:br>
              <a:rPr lang="en-US" dirty="0" smtClean="0"/>
            </a:br>
            <a:r>
              <a:rPr lang="en-US" dirty="0" smtClean="0"/>
              <a:t>Archive and Delete Policies</a:t>
            </a:r>
          </a:p>
        </p:txBody>
      </p:sp>
      <p:grpSp>
        <p:nvGrpSpPr>
          <p:cNvPr id="3" name="Group 2"/>
          <p:cNvGrpSpPr/>
          <p:nvPr/>
        </p:nvGrpSpPr>
        <p:grpSpPr>
          <a:xfrm>
            <a:off x="3900570" y="788034"/>
            <a:ext cx="5041009" cy="2309075"/>
            <a:chOff x="342388" y="1179802"/>
            <a:chExt cx="8345102" cy="4180481"/>
          </a:xfrm>
        </p:grpSpPr>
        <p:grpSp>
          <p:nvGrpSpPr>
            <p:cNvPr id="4" name="Group 4"/>
            <p:cNvGrpSpPr/>
            <p:nvPr/>
          </p:nvGrpSpPr>
          <p:grpSpPr>
            <a:xfrm>
              <a:off x="342388" y="2269006"/>
              <a:ext cx="8345102" cy="3091277"/>
              <a:chOff x="-45437" y="-3437401"/>
              <a:chExt cx="2399626" cy="6412729"/>
            </a:xfrm>
            <a:solidFill>
              <a:schemeClr val="accent1"/>
            </a:solidFill>
            <a:scene3d>
              <a:camera prst="orthographicFront"/>
              <a:lightRig rig="flat" dir="t"/>
            </a:scene3d>
          </p:grpSpPr>
          <p:sp>
            <p:nvSpPr>
              <p:cNvPr id="35" name="Rounded Rectangle 34"/>
              <p:cNvSpPr/>
              <p:nvPr/>
            </p:nvSpPr>
            <p:spPr>
              <a:xfrm>
                <a:off x="-45437" y="-3437401"/>
                <a:ext cx="2399626" cy="6412729"/>
              </a:xfrm>
              <a:prstGeom prst="roundRect">
                <a:avLst/>
              </a:prstGeom>
              <a:solidFill>
                <a:schemeClr val="accent1"/>
              </a:solidFill>
            </p:spPr>
            <p:style>
              <a:lnRef idx="0">
                <a:schemeClr val="accent1"/>
              </a:lnRef>
              <a:fillRef idx="3">
                <a:schemeClr val="accent1"/>
              </a:fillRef>
              <a:effectRef idx="3">
                <a:schemeClr val="accent1"/>
              </a:effectRef>
              <a:fontRef idx="minor">
                <a:schemeClr val="lt1"/>
              </a:fontRef>
            </p:style>
          </p:sp>
          <p:sp>
            <p:nvSpPr>
              <p:cNvPr id="36" name="Rounded Rectangle 4"/>
              <p:cNvSpPr/>
              <p:nvPr/>
            </p:nvSpPr>
            <p:spPr>
              <a:xfrm>
                <a:off x="130266" y="1446921"/>
                <a:ext cx="2167531" cy="1433143"/>
              </a:xfrm>
              <a:prstGeom prst="rect">
                <a:avLst/>
              </a:prstGeom>
              <a:noFill/>
            </p:spPr>
            <p:style>
              <a:lnRef idx="0">
                <a:schemeClr val="accent1"/>
              </a:lnRef>
              <a:fillRef idx="3">
                <a:schemeClr val="accent1"/>
              </a:fillRef>
              <a:effectRef idx="3">
                <a:schemeClr val="accent1"/>
              </a:effectRef>
              <a:fontRef idx="minor">
                <a:schemeClr val="lt1"/>
              </a:fontRef>
            </p:style>
            <p:txBody>
              <a:bodyPr anchor="ctr"/>
              <a:lstStyle/>
              <a:p>
                <a:pPr algn="ctr" defTabSz="1733550">
                  <a:lnSpc>
                    <a:spcPct val="90000"/>
                  </a:lnSpc>
                  <a:spcBef>
                    <a:spcPct val="0"/>
                  </a:spcBef>
                  <a:spcAft>
                    <a:spcPct val="35000"/>
                  </a:spcAft>
                </a:pPr>
                <a:r>
                  <a:rPr lang="en-US" sz="1600" b="1" dirty="0" smtClean="0">
                    <a:solidFill>
                      <a:srgbClr val="FFFFFF"/>
                    </a:solidFill>
                    <a:effectLst>
                      <a:outerShdw blurRad="38100" dist="38100" dir="2700000" algn="tl">
                        <a:srgbClr val="000000">
                          <a:alpha val="43137"/>
                        </a:srgbClr>
                      </a:outerShdw>
                    </a:effectLst>
                  </a:rPr>
                  <a:t>Prove</a:t>
                </a:r>
                <a:endParaRPr lang="en-US" sz="1600" b="1" dirty="0">
                  <a:solidFill>
                    <a:srgbClr val="FFFFFF"/>
                  </a:solidFill>
                  <a:effectLst>
                    <a:outerShdw blurRad="38100" dist="38100" dir="2700000" algn="tl">
                      <a:srgbClr val="000000">
                        <a:alpha val="43137"/>
                      </a:srgbClr>
                    </a:outerShdw>
                  </a:effectLst>
                </a:endParaRPr>
              </a:p>
            </p:txBody>
          </p:sp>
        </p:grpSp>
        <p:grpSp>
          <p:nvGrpSpPr>
            <p:cNvPr id="5" name="Group 4"/>
            <p:cNvGrpSpPr/>
            <p:nvPr/>
          </p:nvGrpSpPr>
          <p:grpSpPr>
            <a:xfrm>
              <a:off x="612038" y="2467135"/>
              <a:ext cx="1748852" cy="717931"/>
              <a:chOff x="38097" y="1296995"/>
              <a:chExt cx="1748852" cy="717931"/>
            </a:xfrm>
          </p:grpSpPr>
          <p:sp>
            <p:nvSpPr>
              <p:cNvPr id="33" name="Rectangle 32"/>
              <p:cNvSpPr/>
              <p:nvPr/>
            </p:nvSpPr>
            <p:spPr>
              <a:xfrm>
                <a:off x="38097" y="1296995"/>
                <a:ext cx="1748852" cy="717931"/>
              </a:xfrm>
              <a:prstGeom prst="rect">
                <a:avLst/>
              </a:prstGeom>
              <a:solidFill>
                <a:schemeClr val="tx2"/>
              </a:solidFill>
            </p:spPr>
            <p:style>
              <a:lnRef idx="0">
                <a:schemeClr val="accent6"/>
              </a:lnRef>
              <a:fillRef idx="3">
                <a:schemeClr val="accent6"/>
              </a:fillRef>
              <a:effectRef idx="3">
                <a:schemeClr val="accent6"/>
              </a:effectRef>
              <a:fontRef idx="minor">
                <a:schemeClr val="lt1"/>
              </a:fontRef>
            </p:style>
          </p:sp>
          <p:sp>
            <p:nvSpPr>
              <p:cNvPr id="34" name="Rectangle 33"/>
              <p:cNvSpPr/>
              <p:nvPr/>
            </p:nvSpPr>
            <p:spPr>
              <a:xfrm>
                <a:off x="38097" y="1296995"/>
                <a:ext cx="1748852" cy="717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900" b="1" kern="1200" dirty="0" smtClean="0">
                    <a:solidFill>
                      <a:schemeClr val="tx1"/>
                    </a:solidFill>
                  </a:rPr>
                  <a:t>Personal Archive </a:t>
                </a:r>
                <a:endParaRPr lang="en-US" sz="900" b="1" kern="1200" dirty="0">
                  <a:solidFill>
                    <a:schemeClr val="tx1"/>
                  </a:solidFill>
                </a:endParaRPr>
              </a:p>
            </p:txBody>
          </p:sp>
        </p:grpSp>
        <p:grpSp>
          <p:nvGrpSpPr>
            <p:cNvPr id="6" name="Group 5"/>
            <p:cNvGrpSpPr/>
            <p:nvPr/>
          </p:nvGrpSpPr>
          <p:grpSpPr>
            <a:xfrm>
              <a:off x="580550" y="3165550"/>
              <a:ext cx="1816472" cy="1253504"/>
              <a:chOff x="6609" y="1995410"/>
              <a:chExt cx="1816472" cy="1253504"/>
            </a:xfrm>
          </p:grpSpPr>
          <p:sp>
            <p:nvSpPr>
              <p:cNvPr id="31" name="Rectangle 30"/>
              <p:cNvSpPr/>
              <p:nvPr/>
            </p:nvSpPr>
            <p:spPr>
              <a:xfrm>
                <a:off x="6609" y="1995410"/>
                <a:ext cx="1816472" cy="1253504"/>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32" name="Rectangle 31"/>
              <p:cNvSpPr/>
              <p:nvPr/>
            </p:nvSpPr>
            <p:spPr>
              <a:xfrm>
                <a:off x="6609" y="1995410"/>
                <a:ext cx="1816472" cy="1253504"/>
              </a:xfrm>
              <a:prstGeom prst="rect">
                <a:avLst/>
              </a:prstGeom>
              <a:solidFill>
                <a:schemeClr val="tx2"/>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900" kern="1200" dirty="0" smtClean="0"/>
                  <a:t>Archive in Outlook/OWA</a:t>
                </a:r>
                <a:endParaRPr lang="en-US" sz="900" kern="1200" dirty="0"/>
              </a:p>
              <a:p>
                <a:pPr marL="114300" lvl="1" indent="-114300" algn="l" defTabSz="622300">
                  <a:lnSpc>
                    <a:spcPct val="90000"/>
                  </a:lnSpc>
                  <a:spcBef>
                    <a:spcPct val="0"/>
                  </a:spcBef>
                  <a:spcAft>
                    <a:spcPct val="15000"/>
                  </a:spcAft>
                  <a:buChar char="••"/>
                </a:pPr>
                <a:r>
                  <a:rPr lang="en-US" sz="900" kern="1200" dirty="0" smtClean="0"/>
                  <a:t>Archive </a:t>
                </a:r>
                <a:r>
                  <a:rPr lang="en-US" sz="900" kern="1200" dirty="0" err="1" smtClean="0"/>
                  <a:t>Mgmt</a:t>
                </a:r>
                <a:r>
                  <a:rPr lang="en-US" sz="900" kern="1200" dirty="0" smtClean="0"/>
                  <a:t> with </a:t>
                </a:r>
                <a:r>
                  <a:rPr lang="en-US" sz="900" kern="1200" dirty="0" err="1" smtClean="0"/>
                  <a:t>CMDLets</a:t>
                </a:r>
                <a:r>
                  <a:rPr lang="en-US" sz="900" kern="1200" dirty="0" smtClean="0"/>
                  <a:t> and EMC</a:t>
                </a:r>
                <a:endParaRPr lang="en-US" sz="900" kern="1200" dirty="0"/>
              </a:p>
            </p:txBody>
          </p:sp>
        </p:grpSp>
        <p:grpSp>
          <p:nvGrpSpPr>
            <p:cNvPr id="7" name="Group 6"/>
            <p:cNvGrpSpPr/>
            <p:nvPr/>
          </p:nvGrpSpPr>
          <p:grpSpPr>
            <a:xfrm>
              <a:off x="2613645" y="2419906"/>
              <a:ext cx="1797966" cy="787373"/>
              <a:chOff x="2039704" y="1249766"/>
              <a:chExt cx="1797966" cy="787373"/>
            </a:xfrm>
          </p:grpSpPr>
          <p:sp>
            <p:nvSpPr>
              <p:cNvPr id="29" name="Rectangle 28"/>
              <p:cNvSpPr/>
              <p:nvPr/>
            </p:nvSpPr>
            <p:spPr>
              <a:xfrm>
                <a:off x="2098327" y="1249766"/>
                <a:ext cx="1739343" cy="787373"/>
              </a:xfrm>
              <a:prstGeom prst="rect">
                <a:avLst/>
              </a:prstGeom>
            </p:spPr>
            <p:style>
              <a:lnRef idx="0">
                <a:schemeClr val="accent6"/>
              </a:lnRef>
              <a:fillRef idx="3">
                <a:schemeClr val="accent6"/>
              </a:fillRef>
              <a:effectRef idx="3">
                <a:schemeClr val="accent6"/>
              </a:effectRef>
              <a:fontRef idx="minor">
                <a:schemeClr val="lt1"/>
              </a:fontRef>
            </p:style>
          </p:sp>
          <p:sp>
            <p:nvSpPr>
              <p:cNvPr id="30" name="Rectangle 29"/>
              <p:cNvSpPr/>
              <p:nvPr/>
            </p:nvSpPr>
            <p:spPr>
              <a:xfrm>
                <a:off x="2039704" y="1249766"/>
                <a:ext cx="1797966" cy="7873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900" b="1" kern="1200" dirty="0" smtClean="0">
                    <a:solidFill>
                      <a:schemeClr val="tx1"/>
                    </a:solidFill>
                  </a:rPr>
                  <a:t>Archive &amp;  Delete Retention Policy</a:t>
                </a:r>
                <a:endParaRPr lang="en-US" sz="900" b="1" kern="1200" dirty="0">
                  <a:solidFill>
                    <a:schemeClr val="tx1"/>
                  </a:solidFill>
                </a:endParaRPr>
              </a:p>
            </p:txBody>
          </p:sp>
        </p:grpSp>
        <p:grpSp>
          <p:nvGrpSpPr>
            <p:cNvPr id="8" name="Group 7"/>
            <p:cNvGrpSpPr/>
            <p:nvPr/>
          </p:nvGrpSpPr>
          <p:grpSpPr>
            <a:xfrm>
              <a:off x="2613645" y="3187893"/>
              <a:ext cx="1816472" cy="1253504"/>
              <a:chOff x="2039704" y="2017753"/>
              <a:chExt cx="1816472" cy="1253504"/>
            </a:xfrm>
          </p:grpSpPr>
          <p:sp>
            <p:nvSpPr>
              <p:cNvPr id="27" name="Rectangle 26"/>
              <p:cNvSpPr/>
              <p:nvPr/>
            </p:nvSpPr>
            <p:spPr>
              <a:xfrm>
                <a:off x="2039704" y="2017753"/>
                <a:ext cx="1816472" cy="1253504"/>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8" name="Rectangle 27"/>
              <p:cNvSpPr/>
              <p:nvPr/>
            </p:nvSpPr>
            <p:spPr>
              <a:xfrm>
                <a:off x="2039704" y="2017753"/>
                <a:ext cx="1816472" cy="125350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900" kern="1200" dirty="0" smtClean="0"/>
                  <a:t>Move and Delete Policies in OLK/OWA</a:t>
                </a:r>
                <a:endParaRPr lang="en-US" sz="900" kern="1200" dirty="0"/>
              </a:p>
              <a:p>
                <a:pPr marL="114300" lvl="1" indent="-114300" algn="l" defTabSz="622300">
                  <a:lnSpc>
                    <a:spcPct val="90000"/>
                  </a:lnSpc>
                  <a:spcBef>
                    <a:spcPct val="0"/>
                  </a:spcBef>
                  <a:spcAft>
                    <a:spcPct val="15000"/>
                  </a:spcAft>
                  <a:buChar char="••"/>
                </a:pPr>
                <a:r>
                  <a:rPr lang="en-US" sz="900" kern="1200" dirty="0" smtClean="0"/>
                  <a:t>Folder/Item Level Policy </a:t>
                </a:r>
                <a:endParaRPr lang="en-US" sz="900" kern="1200" dirty="0"/>
              </a:p>
            </p:txBody>
          </p:sp>
        </p:grpSp>
        <p:grpSp>
          <p:nvGrpSpPr>
            <p:cNvPr id="9" name="Group 8"/>
            <p:cNvGrpSpPr/>
            <p:nvPr/>
          </p:nvGrpSpPr>
          <p:grpSpPr>
            <a:xfrm>
              <a:off x="4726558" y="2421058"/>
              <a:ext cx="1741716" cy="787373"/>
              <a:chOff x="4152617" y="1250918"/>
              <a:chExt cx="1741716" cy="787373"/>
            </a:xfrm>
          </p:grpSpPr>
          <p:sp>
            <p:nvSpPr>
              <p:cNvPr id="25" name="Rectangle 24"/>
              <p:cNvSpPr/>
              <p:nvPr/>
            </p:nvSpPr>
            <p:spPr>
              <a:xfrm>
                <a:off x="4152617" y="1250918"/>
                <a:ext cx="1741716" cy="787373"/>
              </a:xfrm>
              <a:prstGeom prst="rect">
                <a:avLst/>
              </a:prstGeom>
              <a:solidFill>
                <a:schemeClr val="tx2"/>
              </a:solidFill>
            </p:spPr>
            <p:style>
              <a:lnRef idx="0">
                <a:schemeClr val="accent6"/>
              </a:lnRef>
              <a:fillRef idx="3">
                <a:schemeClr val="accent6"/>
              </a:fillRef>
              <a:effectRef idx="3">
                <a:schemeClr val="accent6"/>
              </a:effectRef>
              <a:fontRef idx="minor">
                <a:schemeClr val="lt1"/>
              </a:fontRef>
            </p:style>
          </p:sp>
          <p:sp>
            <p:nvSpPr>
              <p:cNvPr id="26" name="Rectangle 25"/>
              <p:cNvSpPr/>
              <p:nvPr/>
            </p:nvSpPr>
            <p:spPr>
              <a:xfrm>
                <a:off x="4152617" y="1250918"/>
                <a:ext cx="1741716" cy="7873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900" b="1" kern="1200" dirty="0" smtClean="0">
                    <a:solidFill>
                      <a:schemeClr val="tx1"/>
                    </a:solidFill>
                  </a:rPr>
                  <a:t>Hold Policy</a:t>
                </a:r>
                <a:endParaRPr lang="en-US" sz="900" b="1" kern="1200" dirty="0">
                  <a:solidFill>
                    <a:schemeClr val="tx1"/>
                  </a:solidFill>
                </a:endParaRPr>
              </a:p>
            </p:txBody>
          </p:sp>
        </p:grpSp>
        <p:grpSp>
          <p:nvGrpSpPr>
            <p:cNvPr id="10" name="Group 9"/>
            <p:cNvGrpSpPr/>
            <p:nvPr/>
          </p:nvGrpSpPr>
          <p:grpSpPr>
            <a:xfrm>
              <a:off x="4691501" y="3173290"/>
              <a:ext cx="1816472" cy="1253504"/>
              <a:chOff x="4117560" y="2003150"/>
              <a:chExt cx="1816472" cy="1253504"/>
            </a:xfrm>
          </p:grpSpPr>
          <p:sp>
            <p:nvSpPr>
              <p:cNvPr id="23" name="Rectangle 22"/>
              <p:cNvSpPr/>
              <p:nvPr/>
            </p:nvSpPr>
            <p:spPr>
              <a:xfrm>
                <a:off x="4117560" y="2003150"/>
                <a:ext cx="1816472" cy="1253504"/>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4" name="Rectangle 23"/>
              <p:cNvSpPr/>
              <p:nvPr/>
            </p:nvSpPr>
            <p:spPr>
              <a:xfrm>
                <a:off x="4117560" y="2003150"/>
                <a:ext cx="1816472" cy="1253504"/>
              </a:xfrm>
              <a:prstGeom prst="rect">
                <a:avLst/>
              </a:prstGeom>
              <a:solidFill>
                <a:schemeClr val="tx2"/>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900" kern="1200" dirty="0" smtClean="0"/>
                  <a:t>Edited/Deleted items preserved</a:t>
                </a:r>
                <a:endParaRPr lang="en-US" sz="900" kern="1200" dirty="0"/>
              </a:p>
              <a:p>
                <a:pPr marL="114300" lvl="1" indent="-114300" algn="l" defTabSz="622300">
                  <a:lnSpc>
                    <a:spcPct val="90000"/>
                  </a:lnSpc>
                  <a:spcBef>
                    <a:spcPct val="0"/>
                  </a:spcBef>
                  <a:spcAft>
                    <a:spcPct val="15000"/>
                  </a:spcAft>
                  <a:buChar char="••"/>
                </a:pPr>
                <a:r>
                  <a:rPr lang="en-US" sz="900" kern="1200" dirty="0" smtClean="0"/>
                  <a:t>Single Item Restore or Legal Hold</a:t>
                </a:r>
                <a:endParaRPr lang="en-US" sz="900" kern="1200" dirty="0"/>
              </a:p>
            </p:txBody>
          </p:sp>
        </p:grpSp>
        <p:grpSp>
          <p:nvGrpSpPr>
            <p:cNvPr id="11" name="Group 10"/>
            <p:cNvGrpSpPr/>
            <p:nvPr/>
          </p:nvGrpSpPr>
          <p:grpSpPr>
            <a:xfrm>
              <a:off x="6783220" y="2416602"/>
              <a:ext cx="1739343" cy="787373"/>
              <a:chOff x="6209279" y="1246462"/>
              <a:chExt cx="1739343" cy="787373"/>
            </a:xfrm>
          </p:grpSpPr>
          <p:sp>
            <p:nvSpPr>
              <p:cNvPr id="21" name="Rectangle 20"/>
              <p:cNvSpPr/>
              <p:nvPr/>
            </p:nvSpPr>
            <p:spPr>
              <a:xfrm>
                <a:off x="6209279" y="1246462"/>
                <a:ext cx="1739343" cy="787373"/>
              </a:xfrm>
              <a:prstGeom prst="rect">
                <a:avLst/>
              </a:prstGeom>
              <a:solidFill>
                <a:schemeClr val="tx2"/>
              </a:solidFill>
            </p:spPr>
            <p:style>
              <a:lnRef idx="0">
                <a:schemeClr val="accent6"/>
              </a:lnRef>
              <a:fillRef idx="3">
                <a:schemeClr val="accent6"/>
              </a:fillRef>
              <a:effectRef idx="3">
                <a:schemeClr val="accent6"/>
              </a:effectRef>
              <a:fontRef idx="minor">
                <a:schemeClr val="lt1"/>
              </a:fontRef>
            </p:style>
          </p:sp>
          <p:sp>
            <p:nvSpPr>
              <p:cNvPr id="22" name="Rectangle 21"/>
              <p:cNvSpPr/>
              <p:nvPr/>
            </p:nvSpPr>
            <p:spPr>
              <a:xfrm>
                <a:off x="6209279" y="1246462"/>
                <a:ext cx="1739343" cy="7873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900" b="1" kern="1200" dirty="0" smtClean="0">
                    <a:solidFill>
                      <a:schemeClr val="tx1"/>
                    </a:solidFill>
                  </a:rPr>
                  <a:t>Multi-Mailbox Search </a:t>
                </a:r>
                <a:endParaRPr lang="en-US" sz="900" b="1" i="0" kern="1200" dirty="0">
                  <a:solidFill>
                    <a:schemeClr val="tx1"/>
                  </a:solidFill>
                </a:endParaRPr>
              </a:p>
            </p:txBody>
          </p:sp>
        </p:grpSp>
        <p:grpSp>
          <p:nvGrpSpPr>
            <p:cNvPr id="12" name="Group 11"/>
            <p:cNvGrpSpPr/>
            <p:nvPr/>
          </p:nvGrpSpPr>
          <p:grpSpPr>
            <a:xfrm>
              <a:off x="6746977" y="3173290"/>
              <a:ext cx="1816472" cy="1253504"/>
              <a:chOff x="6173036" y="2003150"/>
              <a:chExt cx="1816472" cy="1253504"/>
            </a:xfrm>
          </p:grpSpPr>
          <p:sp>
            <p:nvSpPr>
              <p:cNvPr id="19" name="Rectangle 18"/>
              <p:cNvSpPr/>
              <p:nvPr/>
            </p:nvSpPr>
            <p:spPr>
              <a:xfrm>
                <a:off x="6173036" y="2003150"/>
                <a:ext cx="1816472" cy="1253504"/>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0" name="Rectangle 19"/>
              <p:cNvSpPr/>
              <p:nvPr/>
            </p:nvSpPr>
            <p:spPr>
              <a:xfrm>
                <a:off x="6173036" y="2003150"/>
                <a:ext cx="1816472" cy="1253504"/>
              </a:xfrm>
              <a:prstGeom prst="rect">
                <a:avLst/>
              </a:prstGeom>
              <a:solidFill>
                <a:schemeClr val="tx2"/>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900" kern="1200" dirty="0" err="1" smtClean="0"/>
                  <a:t>CMDLet</a:t>
                </a:r>
                <a:r>
                  <a:rPr lang="en-US" sz="900" kern="1200" dirty="0" smtClean="0"/>
                  <a:t> and Discovery GUI Support</a:t>
                </a:r>
                <a:endParaRPr lang="en-US" sz="900" kern="1200" dirty="0"/>
              </a:p>
              <a:p>
                <a:pPr marL="114300" lvl="1" indent="-114300" algn="l" defTabSz="622300">
                  <a:lnSpc>
                    <a:spcPct val="90000"/>
                  </a:lnSpc>
                  <a:spcBef>
                    <a:spcPct val="0"/>
                  </a:spcBef>
                  <a:spcAft>
                    <a:spcPct val="15000"/>
                  </a:spcAft>
                  <a:buChar char="••"/>
                </a:pPr>
                <a:r>
                  <a:rPr lang="en-US" sz="900" kern="1200" dirty="0" smtClean="0"/>
                  <a:t>Role-based Access</a:t>
                </a:r>
                <a:endParaRPr lang="en-US" sz="900" kern="1200" dirty="0"/>
              </a:p>
            </p:txBody>
          </p:sp>
        </p:grpSp>
        <p:grpSp>
          <p:nvGrpSpPr>
            <p:cNvPr id="13" name="Group 4"/>
            <p:cNvGrpSpPr/>
            <p:nvPr/>
          </p:nvGrpSpPr>
          <p:grpSpPr>
            <a:xfrm>
              <a:off x="520207" y="1179802"/>
              <a:ext cx="5980946" cy="810891"/>
              <a:chOff x="0" y="1387123"/>
              <a:chExt cx="2322591" cy="1588203"/>
            </a:xfrm>
            <a:solidFill>
              <a:schemeClr val="accent2"/>
            </a:solidFill>
            <a:scene3d>
              <a:camera prst="orthographicFront"/>
              <a:lightRig rig="flat" dir="t"/>
            </a:scene3d>
          </p:grpSpPr>
          <p:sp>
            <p:nvSpPr>
              <p:cNvPr id="17" name="Rounded Rectangle 16"/>
              <p:cNvSpPr/>
              <p:nvPr/>
            </p:nvSpPr>
            <p:spPr>
              <a:xfrm>
                <a:off x="0" y="1387123"/>
                <a:ext cx="2322591" cy="1588203"/>
              </a:xfrm>
              <a:prstGeom prst="roundRect">
                <a:avLst/>
              </a:prstGeom>
              <a:grpFill/>
            </p:spPr>
            <p:style>
              <a:lnRef idx="0">
                <a:schemeClr val="accent1"/>
              </a:lnRef>
              <a:fillRef idx="3">
                <a:schemeClr val="accent1"/>
              </a:fillRef>
              <a:effectRef idx="3">
                <a:schemeClr val="accent1"/>
              </a:effectRef>
              <a:fontRef idx="minor">
                <a:schemeClr val="lt1"/>
              </a:fontRef>
            </p:style>
          </p:sp>
          <p:sp>
            <p:nvSpPr>
              <p:cNvPr id="18" name="Rounded Rectangle 4"/>
              <p:cNvSpPr/>
              <p:nvPr/>
            </p:nvSpPr>
            <p:spPr>
              <a:xfrm>
                <a:off x="130266" y="1446921"/>
                <a:ext cx="2167531" cy="1433143"/>
              </a:xfrm>
              <a:prstGeom prst="rect">
                <a:avLst/>
              </a:prstGeom>
              <a:grpFill/>
            </p:spPr>
            <p:style>
              <a:lnRef idx="0">
                <a:schemeClr val="accent1"/>
              </a:lnRef>
              <a:fillRef idx="3">
                <a:schemeClr val="accent1"/>
              </a:fillRef>
              <a:effectRef idx="3">
                <a:schemeClr val="accent1"/>
              </a:effectRef>
              <a:fontRef idx="minor">
                <a:schemeClr val="lt1"/>
              </a:fontRef>
            </p:style>
            <p:txBody>
              <a:bodyPr anchor="ctr"/>
              <a:lstStyle/>
              <a:p>
                <a:pPr algn="ctr" defTabSz="1733550">
                  <a:lnSpc>
                    <a:spcPct val="90000"/>
                  </a:lnSpc>
                  <a:spcBef>
                    <a:spcPct val="0"/>
                  </a:spcBef>
                  <a:spcAft>
                    <a:spcPct val="35000"/>
                  </a:spcAft>
                </a:pPr>
                <a:r>
                  <a:rPr lang="en-US" sz="1600" b="1" dirty="0" smtClean="0">
                    <a:solidFill>
                      <a:srgbClr val="FFFFFF"/>
                    </a:solidFill>
                    <a:effectLst>
                      <a:outerShdw blurRad="38100" dist="38100" dir="2700000" algn="tl">
                        <a:srgbClr val="000000">
                          <a:alpha val="43137"/>
                        </a:srgbClr>
                      </a:outerShdw>
                    </a:effectLst>
                  </a:rPr>
                  <a:t>Preserve</a:t>
                </a:r>
                <a:endParaRPr lang="en-US" sz="1600" b="1" dirty="0">
                  <a:solidFill>
                    <a:srgbClr val="FFFFFF"/>
                  </a:solidFill>
                  <a:effectLst>
                    <a:outerShdw blurRad="38100" dist="38100" dir="2700000" algn="tl">
                      <a:srgbClr val="000000">
                        <a:alpha val="43137"/>
                      </a:srgbClr>
                    </a:outerShdw>
                  </a:effectLst>
                </a:endParaRPr>
              </a:p>
            </p:txBody>
          </p:sp>
        </p:grpSp>
        <p:grpSp>
          <p:nvGrpSpPr>
            <p:cNvPr id="14" name="Group 7"/>
            <p:cNvGrpSpPr/>
            <p:nvPr/>
          </p:nvGrpSpPr>
          <p:grpSpPr>
            <a:xfrm>
              <a:off x="6672223" y="1179802"/>
              <a:ext cx="1838705" cy="797840"/>
              <a:chOff x="0" y="3041359"/>
              <a:chExt cx="2324862" cy="1320663"/>
            </a:xfrm>
            <a:solidFill>
              <a:schemeClr val="accent3"/>
            </a:solidFill>
            <a:scene3d>
              <a:camera prst="orthographicFront"/>
              <a:lightRig rig="flat" dir="t"/>
            </a:scene3d>
          </p:grpSpPr>
          <p:sp>
            <p:nvSpPr>
              <p:cNvPr id="15" name="Rounded Rectangle 14"/>
              <p:cNvSpPr/>
              <p:nvPr/>
            </p:nvSpPr>
            <p:spPr>
              <a:xfrm>
                <a:off x="0" y="3041359"/>
                <a:ext cx="2324862" cy="1320663"/>
              </a:xfrm>
              <a:prstGeom prst="roundRect">
                <a:avLst/>
              </a:prstGeom>
              <a:grpFill/>
            </p:spPr>
            <p:style>
              <a:lnRef idx="0">
                <a:schemeClr val="accent1"/>
              </a:lnRef>
              <a:fillRef idx="3">
                <a:schemeClr val="accent1"/>
              </a:fillRef>
              <a:effectRef idx="3">
                <a:schemeClr val="accent1"/>
              </a:effectRef>
              <a:fontRef idx="minor">
                <a:schemeClr val="lt1"/>
              </a:fontRef>
            </p:style>
          </p:sp>
          <p:sp>
            <p:nvSpPr>
              <p:cNvPr id="16" name="Rounded Rectangle 4"/>
              <p:cNvSpPr/>
              <p:nvPr/>
            </p:nvSpPr>
            <p:spPr>
              <a:xfrm>
                <a:off x="64469" y="3105828"/>
                <a:ext cx="2195924" cy="1191725"/>
              </a:xfrm>
              <a:prstGeom prst="rect">
                <a:avLst/>
              </a:prstGeom>
              <a:grpFill/>
            </p:spPr>
            <p:style>
              <a:lnRef idx="0">
                <a:schemeClr val="accent1"/>
              </a:lnRef>
              <a:fillRef idx="3">
                <a:schemeClr val="accent1"/>
              </a:fillRef>
              <a:effectRef idx="3">
                <a:schemeClr val="accent1"/>
              </a:effectRef>
              <a:fontRef idx="minor">
                <a:schemeClr val="lt1"/>
              </a:fontRef>
            </p:style>
            <p:txBody>
              <a:bodyPr spcFirstLastPara="0" vert="horz" wrap="square" lIns="148590" tIns="74295" rIns="148590" bIns="74295" numCol="1" spcCol="1270" anchor="ctr" anchorCtr="0">
                <a:noAutofit/>
              </a:bodyPr>
              <a:lstStyle/>
              <a:p>
                <a:pPr algn="ctr" defTabSz="1733550">
                  <a:lnSpc>
                    <a:spcPct val="90000"/>
                  </a:lnSpc>
                  <a:spcBef>
                    <a:spcPct val="0"/>
                  </a:spcBef>
                  <a:spcAft>
                    <a:spcPct val="35000"/>
                  </a:spcAft>
                </a:pPr>
                <a:r>
                  <a:rPr lang="en-US" sz="1600" b="1" dirty="0" smtClean="0">
                    <a:effectLst>
                      <a:outerShdw blurRad="38100" dist="38100" dir="2700000" algn="tl">
                        <a:srgbClr val="000000">
                          <a:alpha val="43137"/>
                        </a:srgbClr>
                      </a:outerShdw>
                    </a:effectLst>
                  </a:rPr>
                  <a:t>Discover</a:t>
                </a:r>
              </a:p>
            </p:txBody>
          </p:sp>
        </p:grpSp>
      </p:grpSp>
    </p:spTree>
    <p:extLst>
      <p:ext uri="{BB962C8B-B14F-4D97-AF65-F5344CB8AC3E}">
        <p14:creationId xmlns:p14="http://schemas.microsoft.com/office/powerpoint/2010/main" xmlns="" val="672721940"/>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Preserve: Message Retention</a:t>
            </a:r>
            <a:endParaRPr lang="en-US" sz="3200" dirty="0">
              <a:solidFill>
                <a:schemeClr val="tx2"/>
              </a:solidFill>
            </a:endParaRPr>
          </a:p>
        </p:txBody>
      </p:sp>
      <p:sp>
        <p:nvSpPr>
          <p:cNvPr id="3" name="Content Placeholder 2"/>
          <p:cNvSpPr>
            <a:spLocks noGrp="1"/>
          </p:cNvSpPr>
          <p:nvPr>
            <p:ph idx="1"/>
          </p:nvPr>
        </p:nvSpPr>
        <p:spPr>
          <a:xfrm>
            <a:off x="381000" y="1001028"/>
            <a:ext cx="8382000" cy="5370896"/>
          </a:xfrm>
        </p:spPr>
        <p:txBody>
          <a:bodyPr/>
          <a:lstStyle/>
          <a:p>
            <a:r>
              <a:rPr lang="en-US" sz="2800" dirty="0" smtClean="0"/>
              <a:t>Archive Policy: automatically moves mail to the archive</a:t>
            </a:r>
          </a:p>
          <a:p>
            <a:pPr lvl="1"/>
            <a:r>
              <a:rPr lang="en-US" sz="2400" dirty="0" smtClean="0"/>
              <a:t>End User Impact: Keeps Mailbox under quota</a:t>
            </a:r>
          </a:p>
          <a:p>
            <a:pPr lvl="1"/>
            <a:r>
              <a:rPr lang="en-US" sz="2400" dirty="0" smtClean="0"/>
              <a:t>Like Outlook Auto-Archive – without PSTs!</a:t>
            </a:r>
            <a:endParaRPr lang="en-US" sz="2000" dirty="0" smtClean="0"/>
          </a:p>
          <a:p>
            <a:endParaRPr lang="en-US" sz="2000" dirty="0" smtClean="0"/>
          </a:p>
          <a:p>
            <a:r>
              <a:rPr lang="en-US" sz="2800" dirty="0" smtClean="0"/>
              <a:t>Delete Policy: automatically deletes mail</a:t>
            </a:r>
          </a:p>
          <a:p>
            <a:pPr lvl="1"/>
            <a:r>
              <a:rPr lang="en-US" sz="2400" dirty="0" smtClean="0"/>
              <a:t>End User Impact: Unwanted mail is removed from view</a:t>
            </a:r>
          </a:p>
          <a:p>
            <a:pPr lvl="1"/>
            <a:r>
              <a:rPr lang="en-US" sz="2400" dirty="0"/>
              <a:t>End User Impact: Keeps Mailbox under </a:t>
            </a:r>
            <a:r>
              <a:rPr lang="en-US" sz="2400" dirty="0" smtClean="0"/>
              <a:t>quota</a:t>
            </a:r>
          </a:p>
          <a:p>
            <a:pPr lvl="1"/>
            <a:r>
              <a:rPr lang="en-US" sz="2400" dirty="0" smtClean="0"/>
              <a:t>Delete Policies apply whether in primary or archive</a:t>
            </a:r>
          </a:p>
          <a:p>
            <a:pPr lvl="1"/>
            <a:r>
              <a:rPr lang="en-US" sz="2400" dirty="0" smtClean="0"/>
              <a:t>Per item policies take precedence over folder policies</a:t>
            </a:r>
          </a:p>
          <a:p>
            <a:endParaRPr lang="en-US" sz="2000" dirty="0" smtClean="0"/>
          </a:p>
          <a:p>
            <a:r>
              <a:rPr lang="en-US" sz="2800" dirty="0" smtClean="0"/>
              <a:t>Hold Policy: automatically preserve mail for recovery and discovery</a:t>
            </a:r>
          </a:p>
          <a:p>
            <a:pPr lvl="1"/>
            <a:r>
              <a:rPr lang="en-US" sz="2400" dirty="0" smtClean="0"/>
              <a:t>No User Impact</a:t>
            </a:r>
          </a:p>
        </p:txBody>
      </p:sp>
    </p:spTree>
    <p:extLst>
      <p:ext uri="{BB962C8B-B14F-4D97-AF65-F5344CB8AC3E}">
        <p14:creationId xmlns:p14="http://schemas.microsoft.com/office/powerpoint/2010/main" xmlns="" val="1172148620"/>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Message Retention: Archive and Delete</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xmlns="" val="1181097561"/>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sz="4400" dirty="0" smtClean="0"/>
              <a:t>Preserve: Archive and Delete Policy</a:t>
            </a:r>
            <a:br>
              <a:rPr lang="en-US" sz="4400" dirty="0" smtClean="0"/>
            </a:br>
            <a:r>
              <a:rPr lang="en-US" sz="3600" dirty="0" smtClean="0">
                <a:solidFill>
                  <a:schemeClr val="tx2"/>
                </a:solidFill>
              </a:rPr>
              <a:t>Scenarios</a:t>
            </a:r>
            <a:endParaRPr lang="en-US" sz="3600" dirty="0">
              <a:solidFill>
                <a:schemeClr val="tx2"/>
              </a:solidFill>
            </a:endParaRPr>
          </a:p>
        </p:txBody>
      </p:sp>
      <p:sp>
        <p:nvSpPr>
          <p:cNvPr id="3" name="Content Placeholder 2"/>
          <p:cNvSpPr>
            <a:spLocks noGrp="1"/>
          </p:cNvSpPr>
          <p:nvPr>
            <p:ph idx="1"/>
          </p:nvPr>
        </p:nvSpPr>
        <p:spPr>
          <a:xfrm>
            <a:off x="381000" y="1988839"/>
            <a:ext cx="8382000" cy="3422475"/>
          </a:xfrm>
        </p:spPr>
        <p:txBody>
          <a:bodyPr/>
          <a:lstStyle/>
          <a:p>
            <a:r>
              <a:rPr lang="en-US" dirty="0" smtClean="0"/>
              <a:t>Out of Box Experience (Move Policy Only)</a:t>
            </a:r>
          </a:p>
          <a:p>
            <a:pPr lvl="1"/>
            <a:r>
              <a:rPr lang="en-US" dirty="0" smtClean="0"/>
              <a:t>Options: 6 months, 1 year, 2 years (default), </a:t>
            </a:r>
          </a:p>
          <a:p>
            <a:pPr lvl="1">
              <a:buNone/>
            </a:pPr>
            <a:r>
              <a:rPr lang="en-US" dirty="0" smtClean="0"/>
              <a:t>	5 years, Never</a:t>
            </a:r>
          </a:p>
          <a:p>
            <a:pPr lvl="1"/>
            <a:r>
              <a:rPr lang="en-US" dirty="0" smtClean="0"/>
              <a:t>Apply explicit Move Policy on folder or item</a:t>
            </a:r>
          </a:p>
          <a:p>
            <a:r>
              <a:rPr lang="en-US" dirty="0" smtClean="0"/>
              <a:t>Move Policy + Delete Policies</a:t>
            </a:r>
          </a:p>
          <a:p>
            <a:pPr lvl="1"/>
            <a:r>
              <a:rPr lang="en-US" dirty="0" smtClean="0"/>
              <a:t>Apply explicit Move Policy on folder or item</a:t>
            </a:r>
          </a:p>
          <a:p>
            <a:r>
              <a:rPr lang="en-US" dirty="0" smtClean="0"/>
              <a:t>Migrating from Managed Folders</a:t>
            </a:r>
            <a:endParaRPr lang="en-US" dirty="0"/>
          </a:p>
        </p:txBody>
      </p:sp>
    </p:spTree>
    <p:extLst>
      <p:ext uri="{BB962C8B-B14F-4D97-AF65-F5344CB8AC3E}">
        <p14:creationId xmlns:p14="http://schemas.microsoft.com/office/powerpoint/2010/main" xmlns="" val="258289136"/>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policies5.jpeg"/>
          <p:cNvPicPr>
            <a:picLocks noChangeAspect="1"/>
          </p:cNvPicPr>
          <p:nvPr/>
        </p:nvPicPr>
        <p:blipFill>
          <a:blip r:embed="rId3"/>
          <a:srcRect l="52737" t="10480" b="19651"/>
          <a:stretch>
            <a:fillRect/>
          </a:stretch>
        </p:blipFill>
        <p:spPr>
          <a:xfrm>
            <a:off x="5105400" y="2590800"/>
            <a:ext cx="3619500" cy="3048000"/>
          </a:xfrm>
          <a:prstGeom prst="rect">
            <a:avLst/>
          </a:prstGeom>
        </p:spPr>
      </p:pic>
      <p:pic>
        <p:nvPicPr>
          <p:cNvPr id="13" name="Picture 2"/>
          <p:cNvPicPr>
            <a:picLocks noChangeAspect="1" noChangeArrowheads="1"/>
          </p:cNvPicPr>
          <p:nvPr/>
        </p:nvPicPr>
        <p:blipFill>
          <a:blip r:embed="rId4"/>
          <a:srcRect l="1240" t="282" r="1073" b="1096"/>
          <a:stretch>
            <a:fillRect/>
          </a:stretch>
        </p:blipFill>
        <p:spPr bwMode="auto">
          <a:xfrm>
            <a:off x="1796995" y="1614115"/>
            <a:ext cx="3498574" cy="4866198"/>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Preserve: Message Retention</a:t>
            </a:r>
            <a:br>
              <a:rPr lang="en-US" dirty="0" smtClean="0"/>
            </a:br>
            <a:r>
              <a:rPr lang="en-US" sz="3200" dirty="0" smtClean="0">
                <a:solidFill>
                  <a:schemeClr val="tx2"/>
                </a:solidFill>
              </a:rPr>
              <a:t>Archive and Delete policies</a:t>
            </a:r>
            <a:endParaRPr lang="en-US" sz="3200" dirty="0">
              <a:solidFill>
                <a:schemeClr val="tx2"/>
              </a:solidFill>
            </a:endParaRPr>
          </a:p>
        </p:txBody>
      </p:sp>
      <p:cxnSp>
        <p:nvCxnSpPr>
          <p:cNvPr id="8" name="Straight Arrow Connector 7"/>
          <p:cNvCxnSpPr/>
          <p:nvPr/>
        </p:nvCxnSpPr>
        <p:spPr>
          <a:xfrm rot="5400000" flipH="1" flipV="1">
            <a:off x="6172200" y="2895600"/>
            <a:ext cx="1295400" cy="228600"/>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rot="5400000">
            <a:off x="7810500" y="5219700"/>
            <a:ext cx="914400" cy="76200"/>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6172200" y="5638800"/>
            <a:ext cx="2438400" cy="923330"/>
          </a:xfrm>
          <a:prstGeom prst="rect">
            <a:avLst/>
          </a:prstGeom>
          <a:noFill/>
        </p:spPr>
        <p:txBody>
          <a:bodyPr wrap="square" rtlCol="0">
            <a:spAutoFit/>
          </a:bodyPr>
          <a:lstStyle/>
          <a:p>
            <a:pPr algn="r"/>
            <a:r>
              <a:rPr lang="en-US" dirty="0" smtClean="0"/>
              <a:t>Expiration date stamped directly </a:t>
            </a:r>
          </a:p>
          <a:p>
            <a:pPr algn="r"/>
            <a:r>
              <a:rPr lang="en-US" dirty="0" smtClean="0"/>
              <a:t>on e-mail  </a:t>
            </a:r>
            <a:endParaRPr lang="en-US" dirty="0"/>
          </a:p>
        </p:txBody>
      </p:sp>
      <p:cxnSp>
        <p:nvCxnSpPr>
          <p:cNvPr id="15" name="Straight Arrow Connector 14"/>
          <p:cNvCxnSpPr/>
          <p:nvPr/>
        </p:nvCxnSpPr>
        <p:spPr>
          <a:xfrm rot="10800000" flipV="1">
            <a:off x="1676400" y="3124200"/>
            <a:ext cx="990600" cy="609600"/>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0" y="3352800"/>
            <a:ext cx="1676400" cy="646331"/>
          </a:xfrm>
          <a:prstGeom prst="rect">
            <a:avLst/>
          </a:prstGeom>
          <a:noFill/>
        </p:spPr>
        <p:txBody>
          <a:bodyPr wrap="square" rtlCol="0">
            <a:spAutoFit/>
          </a:bodyPr>
          <a:lstStyle/>
          <a:p>
            <a:pPr algn="r"/>
            <a:r>
              <a:rPr lang="en-US" dirty="0" smtClean="0"/>
              <a:t>Delete </a:t>
            </a:r>
          </a:p>
          <a:p>
            <a:pPr algn="r"/>
            <a:r>
              <a:rPr lang="en-US" dirty="0" smtClean="0"/>
              <a:t>policies </a:t>
            </a:r>
            <a:endParaRPr lang="en-US" dirty="0"/>
          </a:p>
        </p:txBody>
      </p:sp>
      <p:sp>
        <p:nvSpPr>
          <p:cNvPr id="17" name="TextBox 16"/>
          <p:cNvSpPr txBox="1"/>
          <p:nvPr/>
        </p:nvSpPr>
        <p:spPr>
          <a:xfrm>
            <a:off x="-152400" y="1667470"/>
            <a:ext cx="1752600" cy="923330"/>
          </a:xfrm>
          <a:prstGeom prst="rect">
            <a:avLst/>
          </a:prstGeom>
          <a:noFill/>
        </p:spPr>
        <p:txBody>
          <a:bodyPr wrap="square" rtlCol="0">
            <a:spAutoFit/>
          </a:bodyPr>
          <a:lstStyle/>
          <a:p>
            <a:pPr algn="r"/>
            <a:r>
              <a:rPr lang="en-US" dirty="0" smtClean="0"/>
              <a:t>Policies can be applied to an entire folder</a:t>
            </a:r>
            <a:endParaRPr lang="en-US" dirty="0"/>
          </a:p>
        </p:txBody>
      </p:sp>
      <p:cxnSp>
        <p:nvCxnSpPr>
          <p:cNvPr id="22" name="Straight Arrow Connector 21"/>
          <p:cNvCxnSpPr/>
          <p:nvPr/>
        </p:nvCxnSpPr>
        <p:spPr>
          <a:xfrm rot="10800000">
            <a:off x="1371600" y="2667000"/>
            <a:ext cx="609600" cy="228600"/>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6324600" y="1371600"/>
            <a:ext cx="2438400" cy="923330"/>
          </a:xfrm>
          <a:prstGeom prst="rect">
            <a:avLst/>
          </a:prstGeom>
          <a:noFill/>
        </p:spPr>
        <p:txBody>
          <a:bodyPr wrap="square" rtlCol="0">
            <a:spAutoFit/>
          </a:bodyPr>
          <a:lstStyle/>
          <a:p>
            <a:r>
              <a:rPr lang="en-US" dirty="0" smtClean="0"/>
              <a:t>Policies can be applied directly within an email </a:t>
            </a:r>
            <a:endParaRPr lang="en-US" dirty="0"/>
          </a:p>
        </p:txBody>
      </p:sp>
      <p:sp>
        <p:nvSpPr>
          <p:cNvPr id="24" name="TextBox 23"/>
          <p:cNvSpPr txBox="1"/>
          <p:nvPr/>
        </p:nvSpPr>
        <p:spPr>
          <a:xfrm>
            <a:off x="0" y="4343400"/>
            <a:ext cx="1676400" cy="646331"/>
          </a:xfrm>
          <a:prstGeom prst="rect">
            <a:avLst/>
          </a:prstGeom>
          <a:noFill/>
        </p:spPr>
        <p:txBody>
          <a:bodyPr wrap="square" rtlCol="0">
            <a:spAutoFit/>
          </a:bodyPr>
          <a:lstStyle/>
          <a:p>
            <a:pPr algn="r"/>
            <a:r>
              <a:rPr lang="en-US" dirty="0" smtClean="0"/>
              <a:t>Archive policies </a:t>
            </a:r>
            <a:endParaRPr lang="en-US" dirty="0"/>
          </a:p>
        </p:txBody>
      </p:sp>
      <p:cxnSp>
        <p:nvCxnSpPr>
          <p:cNvPr id="25" name="Straight Arrow Connector 24"/>
          <p:cNvCxnSpPr/>
          <p:nvPr/>
        </p:nvCxnSpPr>
        <p:spPr>
          <a:xfrm rot="16200000" flipV="1">
            <a:off x="1638300" y="4762500"/>
            <a:ext cx="381000" cy="304800"/>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968360879"/>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1524000"/>
            <a:ext cx="7772400" cy="461665"/>
          </a:xfrm>
          <a:prstGeom prst="rect">
            <a:avLst/>
          </a:prstGeom>
          <a:noFill/>
        </p:spPr>
        <p:txBody>
          <a:bodyPr wrap="square" rtlCol="0">
            <a:spAutoFit/>
          </a:bodyPr>
          <a:lstStyle/>
          <a:p>
            <a:r>
              <a:rPr lang="en-US" sz="2400" dirty="0" smtClean="0"/>
              <a:t>Outlook					OWA</a:t>
            </a:r>
            <a:endParaRPr lang="en-US" sz="2400" dirty="0"/>
          </a:p>
        </p:txBody>
      </p:sp>
      <p:pic>
        <p:nvPicPr>
          <p:cNvPr id="5" name="Picture 4"/>
          <p:cNvPicPr>
            <a:picLocks noChangeAspect="1"/>
          </p:cNvPicPr>
          <p:nvPr/>
        </p:nvPicPr>
        <p:blipFill>
          <a:blip r:embed="rId3"/>
          <a:stretch>
            <a:fillRect/>
          </a:stretch>
        </p:blipFill>
        <p:spPr>
          <a:xfrm>
            <a:off x="4381186" y="2362200"/>
            <a:ext cx="4258535" cy="3781911"/>
          </a:xfrm>
          <a:prstGeom prst="rect">
            <a:avLst/>
          </a:prstGeom>
        </p:spPr>
      </p:pic>
      <p:sp>
        <p:nvSpPr>
          <p:cNvPr id="6" name="Rectangular Callout 5"/>
          <p:cNvSpPr/>
          <p:nvPr/>
        </p:nvSpPr>
        <p:spPr>
          <a:xfrm>
            <a:off x="3962400" y="3962400"/>
            <a:ext cx="1676400" cy="685800"/>
          </a:xfrm>
          <a:prstGeom prst="wedgeRectCallout">
            <a:avLst>
              <a:gd name="adj1" fmla="val 142469"/>
              <a:gd name="adj2" fmla="val 20488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dirty="0" smtClean="0">
                <a:solidFill>
                  <a:prstClr val="white"/>
                </a:solidFill>
              </a:rPr>
              <a:t>User selects 5 Years from set of Policies</a:t>
            </a:r>
            <a:endParaRPr lang="en-US" sz="1200" dirty="0">
              <a:solidFill>
                <a:prstClr val="white"/>
              </a:solidFill>
            </a:endParaRPr>
          </a:p>
        </p:txBody>
      </p:sp>
      <p:pic>
        <p:nvPicPr>
          <p:cNvPr id="1026" name="Picture 2"/>
          <p:cNvPicPr>
            <a:picLocks noChangeAspect="1" noChangeArrowheads="1"/>
          </p:cNvPicPr>
          <p:nvPr/>
        </p:nvPicPr>
        <p:blipFill>
          <a:blip r:embed="rId4"/>
          <a:srcRect/>
          <a:stretch>
            <a:fillRect/>
          </a:stretch>
        </p:blipFill>
        <p:spPr bwMode="auto">
          <a:xfrm>
            <a:off x="381000" y="2133600"/>
            <a:ext cx="3124200" cy="4304285"/>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Rectangular Callout 7"/>
          <p:cNvSpPr/>
          <p:nvPr/>
        </p:nvSpPr>
        <p:spPr>
          <a:xfrm>
            <a:off x="3962400" y="3962400"/>
            <a:ext cx="1676400" cy="685800"/>
          </a:xfrm>
          <a:prstGeom prst="wedgeRectCallout">
            <a:avLst>
              <a:gd name="adj1" fmla="val -223765"/>
              <a:gd name="adj2" fmla="val 26361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dirty="0" smtClean="0">
                <a:solidFill>
                  <a:prstClr val="white"/>
                </a:solidFill>
              </a:rPr>
              <a:t>User selects 5 Years from set of Policies</a:t>
            </a:r>
            <a:endParaRPr lang="en-US" sz="1200" dirty="0">
              <a:solidFill>
                <a:prstClr val="white"/>
              </a:solidFill>
            </a:endParaRPr>
          </a:p>
        </p:txBody>
      </p:sp>
      <p:sp>
        <p:nvSpPr>
          <p:cNvPr id="11" name="Title 10"/>
          <p:cNvSpPr>
            <a:spLocks noGrp="1"/>
          </p:cNvSpPr>
          <p:nvPr>
            <p:ph type="title"/>
          </p:nvPr>
        </p:nvSpPr>
        <p:spPr/>
        <p:txBody>
          <a:bodyPr/>
          <a:lstStyle/>
          <a:p>
            <a:r>
              <a:rPr lang="en-US" smtClean="0"/>
              <a:t>Set Explicit Move Policy on a Folder</a:t>
            </a:r>
            <a:endParaRPr lang="en-US" dirty="0"/>
          </a:p>
        </p:txBody>
      </p:sp>
    </p:spTree>
    <p:extLst>
      <p:ext uri="{BB962C8B-B14F-4D97-AF65-F5344CB8AC3E}">
        <p14:creationId xmlns:p14="http://schemas.microsoft.com/office/powerpoint/2010/main" xmlns="" val="312441658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TextBox 82"/>
          <p:cNvSpPr txBox="1"/>
          <p:nvPr/>
        </p:nvSpPr>
        <p:spPr>
          <a:xfrm>
            <a:off x="6629400" y="1323201"/>
            <a:ext cx="2286000" cy="1569660"/>
          </a:xfrm>
          <a:prstGeom prst="rect">
            <a:avLst/>
          </a:prstGeom>
          <a:noFill/>
        </p:spPr>
        <p:txBody>
          <a:bodyPr wrap="square" rtlCol="0">
            <a:spAutoFit/>
          </a:bodyPr>
          <a:lstStyle/>
          <a:p>
            <a:r>
              <a:rPr lang="en-US" sz="2400" b="1" dirty="0" smtClean="0"/>
              <a:t>Organization Archive</a:t>
            </a:r>
          </a:p>
          <a:p>
            <a:pPr>
              <a:buFont typeface="Arial" pitchFamily="34" charset="0"/>
              <a:buChar char="•"/>
            </a:pPr>
            <a:r>
              <a:rPr lang="en-US" sz="1600" dirty="0" smtClean="0"/>
              <a:t>  Keeps all E-mail </a:t>
            </a:r>
          </a:p>
          <a:p>
            <a:pPr>
              <a:buFont typeface="Arial" pitchFamily="34" charset="0"/>
              <a:buChar char="•"/>
            </a:pPr>
            <a:r>
              <a:rPr lang="en-US" sz="1600" dirty="0" smtClean="0"/>
              <a:t>  Allows Org Control</a:t>
            </a:r>
          </a:p>
          <a:p>
            <a:pPr>
              <a:buFont typeface="Arial" pitchFamily="34" charset="0"/>
              <a:buChar char="•"/>
            </a:pPr>
            <a:r>
              <a:rPr lang="en-US" sz="1600" dirty="0" smtClean="0"/>
              <a:t>  Optimized for Search</a:t>
            </a:r>
          </a:p>
        </p:txBody>
      </p:sp>
      <p:sp>
        <p:nvSpPr>
          <p:cNvPr id="2" name="Title 1"/>
          <p:cNvSpPr>
            <a:spLocks noGrp="1"/>
          </p:cNvSpPr>
          <p:nvPr>
            <p:ph type="title"/>
          </p:nvPr>
        </p:nvSpPr>
        <p:spPr/>
        <p:txBody>
          <a:bodyPr/>
          <a:lstStyle/>
          <a:p>
            <a:r>
              <a:rPr lang="en-US" dirty="0" smtClean="0"/>
              <a:t>World Today: Email Repositories</a:t>
            </a:r>
            <a:endParaRPr lang="en-US" dirty="0"/>
          </a:p>
        </p:txBody>
      </p:sp>
      <p:cxnSp>
        <p:nvCxnSpPr>
          <p:cNvPr id="6" name="Straight Connector 5"/>
          <p:cNvCxnSpPr/>
          <p:nvPr/>
        </p:nvCxnSpPr>
        <p:spPr>
          <a:xfrm rot="5400000">
            <a:off x="4001294" y="3923507"/>
            <a:ext cx="5257801" cy="1588"/>
          </a:xfrm>
          <a:prstGeom prst="line">
            <a:avLst/>
          </a:prstGeom>
          <a:ln>
            <a:solidFill>
              <a:schemeClr val="bg1">
                <a:lumMod val="85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1869283" y="3923505"/>
            <a:ext cx="5257801" cy="1588"/>
          </a:xfrm>
          <a:prstGeom prst="line">
            <a:avLst/>
          </a:prstGeom>
          <a:ln>
            <a:solidFill>
              <a:schemeClr val="bg1">
                <a:lumMod val="85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267495" y="3923506"/>
            <a:ext cx="5257801" cy="1588"/>
          </a:xfrm>
          <a:prstGeom prst="line">
            <a:avLst/>
          </a:prstGeom>
          <a:ln>
            <a:solidFill>
              <a:schemeClr val="bg1">
                <a:lumMod val="85000"/>
              </a:schemeClr>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46" name="Flowchart: Magnetic Disk 45"/>
          <p:cNvSpPr/>
          <p:nvPr/>
        </p:nvSpPr>
        <p:spPr>
          <a:xfrm>
            <a:off x="685800" y="3436203"/>
            <a:ext cx="1219200" cy="983397"/>
          </a:xfrm>
          <a:prstGeom prst="flowChartMagneticDisk">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9525"/>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400" b="1" dirty="0" smtClean="0">
                <a:solidFill>
                  <a:schemeClr val="tx1"/>
                </a:solidFill>
              </a:rPr>
              <a:t>Exchange</a:t>
            </a:r>
          </a:p>
          <a:p>
            <a:pPr algn="ctr"/>
            <a:r>
              <a:rPr lang="en-US" sz="1200" dirty="0" smtClean="0">
                <a:solidFill>
                  <a:schemeClr val="tx1"/>
                </a:solidFill>
              </a:rPr>
              <a:t>(MBs)</a:t>
            </a:r>
            <a:endParaRPr lang="en-US" sz="1200" dirty="0">
              <a:solidFill>
                <a:schemeClr val="tx1"/>
              </a:solidFill>
            </a:endParaRPr>
          </a:p>
        </p:txBody>
      </p:sp>
      <p:sp>
        <p:nvSpPr>
          <p:cNvPr id="47" name="Flowchart: Magnetic Disk 46"/>
          <p:cNvSpPr/>
          <p:nvPr/>
        </p:nvSpPr>
        <p:spPr>
          <a:xfrm>
            <a:off x="7086600" y="3436203"/>
            <a:ext cx="1219200" cy="983397"/>
          </a:xfrm>
          <a:prstGeom prst="flowChartMagneticDisk">
            <a:avLst/>
          </a:prstGeom>
          <a:gradFill flip="none" rotWithShape="1">
            <a:gsLst>
              <a:gs pos="0">
                <a:schemeClr val="accent2">
                  <a:lumMod val="50000"/>
                  <a:shade val="30000"/>
                  <a:satMod val="115000"/>
                </a:schemeClr>
              </a:gs>
              <a:gs pos="50000">
                <a:schemeClr val="accent2">
                  <a:lumMod val="50000"/>
                  <a:shade val="67500"/>
                  <a:satMod val="115000"/>
                </a:schemeClr>
              </a:gs>
              <a:gs pos="100000">
                <a:schemeClr val="accent2">
                  <a:lumMod val="50000"/>
                  <a:shade val="100000"/>
                  <a:satMod val="115000"/>
                </a:schemeClr>
              </a:gs>
            </a:gsLst>
            <a:lin ang="5400000" scaled="1"/>
            <a:tileRect/>
          </a:gradFill>
          <a:ln w="9525"/>
        </p:spPr>
        <p:style>
          <a:lnRef idx="2">
            <a:schemeClr val="accent2">
              <a:shade val="50000"/>
            </a:schemeClr>
          </a:lnRef>
          <a:fillRef idx="1">
            <a:schemeClr val="accent2"/>
          </a:fillRef>
          <a:effectRef idx="0">
            <a:schemeClr val="accent2"/>
          </a:effectRef>
          <a:fontRef idx="minor">
            <a:schemeClr val="lt1"/>
          </a:fontRef>
        </p:style>
        <p:txBody>
          <a:bodyPr rtlCol="0" anchor="t" anchorCtr="0"/>
          <a:lstStyle/>
          <a:p>
            <a:pPr algn="ctr"/>
            <a:r>
              <a:rPr lang="en-US" sz="1400" b="1" dirty="0" smtClean="0">
                <a:solidFill>
                  <a:schemeClr val="tx1"/>
                </a:solidFill>
              </a:rPr>
              <a:t>Org Archive</a:t>
            </a:r>
          </a:p>
          <a:p>
            <a:pPr algn="ctr"/>
            <a:r>
              <a:rPr lang="en-US" sz="1200" dirty="0" smtClean="0">
                <a:solidFill>
                  <a:schemeClr val="tx1"/>
                </a:solidFill>
              </a:rPr>
              <a:t>(PBs)</a:t>
            </a:r>
            <a:endParaRPr lang="en-US" sz="1200" dirty="0">
              <a:solidFill>
                <a:schemeClr val="tx1"/>
              </a:solidFill>
            </a:endParaRPr>
          </a:p>
        </p:txBody>
      </p:sp>
      <p:sp>
        <p:nvSpPr>
          <p:cNvPr id="48" name="Flowchart: Magnetic Disk 47"/>
          <p:cNvSpPr/>
          <p:nvPr/>
        </p:nvSpPr>
        <p:spPr>
          <a:xfrm>
            <a:off x="4953000" y="3436203"/>
            <a:ext cx="1219200" cy="983397"/>
          </a:xfrm>
          <a:prstGeom prst="flowChartMagneticDisk">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l="100000" t="100000"/>
            </a:path>
            <a:tileRect r="-100000" b="-100000"/>
          </a:gradFill>
          <a:ln w="9525"/>
        </p:spPr>
        <p:style>
          <a:lnRef idx="2">
            <a:schemeClr val="accent6">
              <a:shade val="50000"/>
            </a:schemeClr>
          </a:lnRef>
          <a:fillRef idx="1">
            <a:schemeClr val="accent6"/>
          </a:fillRef>
          <a:effectRef idx="0">
            <a:schemeClr val="accent6"/>
          </a:effectRef>
          <a:fontRef idx="minor">
            <a:schemeClr val="lt1"/>
          </a:fontRef>
        </p:style>
        <p:txBody>
          <a:bodyPr rtlCol="0" anchor="t" anchorCtr="0"/>
          <a:lstStyle/>
          <a:p>
            <a:pPr algn="ctr"/>
            <a:r>
              <a:rPr lang="en-US" sz="1400" b="1" dirty="0" smtClean="0">
                <a:solidFill>
                  <a:schemeClr val="tx1"/>
                </a:solidFill>
              </a:rPr>
              <a:t>Personal Archive</a:t>
            </a:r>
          </a:p>
          <a:p>
            <a:pPr algn="ctr"/>
            <a:r>
              <a:rPr lang="en-US" sz="1200" dirty="0" smtClean="0">
                <a:solidFill>
                  <a:schemeClr val="tx1"/>
                </a:solidFill>
              </a:rPr>
              <a:t>(TBs)</a:t>
            </a:r>
            <a:endParaRPr lang="en-US" sz="1200" dirty="0">
              <a:solidFill>
                <a:schemeClr val="tx1"/>
              </a:solidFill>
            </a:endParaRPr>
          </a:p>
        </p:txBody>
      </p:sp>
      <p:sp>
        <p:nvSpPr>
          <p:cNvPr id="49" name="Flowchart: Magnetic Disk 48"/>
          <p:cNvSpPr/>
          <p:nvPr/>
        </p:nvSpPr>
        <p:spPr>
          <a:xfrm>
            <a:off x="2819400" y="3436203"/>
            <a:ext cx="1219200" cy="983397"/>
          </a:xfrm>
          <a:prstGeom prst="flowChartMagneticDisk">
            <a:avLst/>
          </a:prstGeom>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100000" t="100000"/>
            </a:path>
            <a:tileRect r="-100000" b="-100000"/>
          </a:gradFill>
          <a:ln w="9525"/>
        </p:spPr>
        <p:style>
          <a:lnRef idx="2">
            <a:schemeClr val="accent3">
              <a:shade val="50000"/>
            </a:schemeClr>
          </a:lnRef>
          <a:fillRef idx="1">
            <a:schemeClr val="accent3"/>
          </a:fillRef>
          <a:effectRef idx="0">
            <a:schemeClr val="accent3"/>
          </a:effectRef>
          <a:fontRef idx="minor">
            <a:schemeClr val="lt1"/>
          </a:fontRef>
        </p:style>
        <p:txBody>
          <a:bodyPr rtlCol="0" anchor="t" anchorCtr="0"/>
          <a:lstStyle/>
          <a:p>
            <a:pPr algn="ctr"/>
            <a:r>
              <a:rPr lang="en-US" sz="1400" b="1" dirty="0" smtClean="0">
                <a:solidFill>
                  <a:schemeClr val="tx1"/>
                </a:solidFill>
              </a:rPr>
              <a:t>Outlook PSTs</a:t>
            </a:r>
          </a:p>
          <a:p>
            <a:pPr algn="ctr"/>
            <a:r>
              <a:rPr lang="en-US" sz="1200" dirty="0" smtClean="0">
                <a:solidFill>
                  <a:schemeClr val="tx1"/>
                </a:solidFill>
              </a:rPr>
              <a:t>(GBs)</a:t>
            </a:r>
            <a:endParaRPr lang="en-US" sz="1200" dirty="0">
              <a:solidFill>
                <a:schemeClr val="tx1"/>
              </a:solidFill>
            </a:endParaRPr>
          </a:p>
        </p:txBody>
      </p:sp>
      <p:sp>
        <p:nvSpPr>
          <p:cNvPr id="42" name="Flowchart: Magnetic Disk 41"/>
          <p:cNvSpPr/>
          <p:nvPr/>
        </p:nvSpPr>
        <p:spPr>
          <a:xfrm>
            <a:off x="2801293" y="4640200"/>
            <a:ext cx="1219200" cy="505599"/>
          </a:xfrm>
          <a:prstGeom prst="flowChartMagneticDisk">
            <a:avLst/>
          </a:prstGeom>
          <a:solidFill>
            <a:schemeClr val="accent2"/>
          </a:solidFill>
          <a:ln w="9525">
            <a:solidFill>
              <a:schemeClr val="bg1">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t" anchorCtr="0"/>
          <a:lstStyle/>
          <a:p>
            <a:pPr algn="ctr"/>
            <a:r>
              <a:rPr lang="en-US" sz="1400" b="1" dirty="0" smtClean="0">
                <a:solidFill>
                  <a:schemeClr val="tx1"/>
                </a:solidFill>
              </a:rPr>
              <a:t>Backup</a:t>
            </a:r>
            <a:endParaRPr lang="en-US" sz="1400" b="1" dirty="0">
              <a:solidFill>
                <a:schemeClr val="tx1"/>
              </a:solidFill>
            </a:endParaRPr>
          </a:p>
        </p:txBody>
      </p:sp>
      <p:sp>
        <p:nvSpPr>
          <p:cNvPr id="51" name="Flowchart: Magnetic Disk 50"/>
          <p:cNvSpPr/>
          <p:nvPr/>
        </p:nvSpPr>
        <p:spPr>
          <a:xfrm>
            <a:off x="667693" y="4640200"/>
            <a:ext cx="1219200" cy="505599"/>
          </a:xfrm>
          <a:prstGeom prst="flowChartMagneticDisk">
            <a:avLst/>
          </a:prstGeom>
          <a:solidFill>
            <a:schemeClr val="accent2"/>
          </a:solidFill>
          <a:ln w="9525">
            <a:solidFill>
              <a:schemeClr val="bg1">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t" anchorCtr="0"/>
          <a:lstStyle/>
          <a:p>
            <a:pPr algn="ctr"/>
            <a:r>
              <a:rPr lang="en-US" sz="1400" b="1" dirty="0" smtClean="0">
                <a:solidFill>
                  <a:schemeClr val="tx1"/>
                </a:solidFill>
              </a:rPr>
              <a:t>Backup</a:t>
            </a:r>
            <a:endParaRPr lang="en-US" sz="1400" b="1" dirty="0">
              <a:solidFill>
                <a:schemeClr val="tx1"/>
              </a:solidFill>
            </a:endParaRPr>
          </a:p>
        </p:txBody>
      </p:sp>
      <p:sp>
        <p:nvSpPr>
          <p:cNvPr id="52" name="Flowchart: Magnetic Disk 51"/>
          <p:cNvSpPr/>
          <p:nvPr/>
        </p:nvSpPr>
        <p:spPr>
          <a:xfrm>
            <a:off x="4934893" y="4640200"/>
            <a:ext cx="1219200" cy="505599"/>
          </a:xfrm>
          <a:prstGeom prst="flowChartMagneticDisk">
            <a:avLst/>
          </a:prstGeom>
          <a:solidFill>
            <a:schemeClr val="tx1">
              <a:lumMod val="65000"/>
            </a:schemeClr>
          </a:solidFill>
          <a:ln w="9525">
            <a:solidFill>
              <a:schemeClr val="bg1">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t" anchorCtr="0"/>
          <a:lstStyle/>
          <a:p>
            <a:pPr algn="ctr"/>
            <a:endParaRPr lang="en-US" sz="1400" b="1" dirty="0">
              <a:solidFill>
                <a:schemeClr val="tx1"/>
              </a:solidFill>
            </a:endParaRPr>
          </a:p>
        </p:txBody>
      </p:sp>
      <p:sp>
        <p:nvSpPr>
          <p:cNvPr id="53" name="Flowchart: Magnetic Disk 52"/>
          <p:cNvSpPr/>
          <p:nvPr/>
        </p:nvSpPr>
        <p:spPr>
          <a:xfrm>
            <a:off x="7068493" y="4640200"/>
            <a:ext cx="1219200" cy="505599"/>
          </a:xfrm>
          <a:prstGeom prst="flowChartMagneticDisk">
            <a:avLst/>
          </a:prstGeom>
          <a:solidFill>
            <a:schemeClr val="tx1">
              <a:lumMod val="65000"/>
            </a:schemeClr>
          </a:solidFill>
          <a:ln w="9525">
            <a:solidFill>
              <a:schemeClr val="bg1">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t" anchorCtr="0"/>
          <a:lstStyle/>
          <a:p>
            <a:pPr algn="ctr"/>
            <a:endParaRPr lang="en-US" sz="1400" b="1" dirty="0" smtClean="0">
              <a:solidFill>
                <a:schemeClr val="tx1"/>
              </a:solidFill>
            </a:endParaRPr>
          </a:p>
        </p:txBody>
      </p:sp>
      <p:cxnSp>
        <p:nvCxnSpPr>
          <p:cNvPr id="54" name="Straight Connector 53"/>
          <p:cNvCxnSpPr/>
          <p:nvPr/>
        </p:nvCxnSpPr>
        <p:spPr>
          <a:xfrm rot="10800000">
            <a:off x="533400" y="4579203"/>
            <a:ext cx="7924802" cy="2"/>
          </a:xfrm>
          <a:prstGeom prst="line">
            <a:avLst/>
          </a:prstGeom>
          <a:ln>
            <a:solidFill>
              <a:schemeClr val="bg1">
                <a:lumMod val="85000"/>
              </a:schemeClr>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313854" y="5334001"/>
            <a:ext cx="2133600" cy="954107"/>
          </a:xfrm>
          <a:prstGeom prst="rect">
            <a:avLst/>
          </a:prstGeom>
          <a:noFill/>
        </p:spPr>
        <p:txBody>
          <a:bodyPr wrap="square" rtlCol="0">
            <a:spAutoFit/>
          </a:bodyPr>
          <a:lstStyle/>
          <a:p>
            <a:pPr marL="166688" indent="-166688">
              <a:buFont typeface="Arial" pitchFamily="34" charset="0"/>
              <a:buChar char="•"/>
            </a:pPr>
            <a:r>
              <a:rPr lang="en-US" sz="1400" dirty="0" smtClean="0"/>
              <a:t>Tape/Disk Backups Common</a:t>
            </a:r>
          </a:p>
          <a:p>
            <a:pPr marL="166688" indent="-166688">
              <a:buFont typeface="Arial" pitchFamily="34" charset="0"/>
              <a:buChar char="•"/>
            </a:pPr>
            <a:r>
              <a:rPr lang="en-US" sz="1400" dirty="0" smtClean="0"/>
              <a:t>Item Level Backups</a:t>
            </a:r>
            <a:br>
              <a:rPr lang="en-US" sz="1400" dirty="0" smtClean="0"/>
            </a:br>
            <a:r>
              <a:rPr lang="en-US" sz="1400" dirty="0" smtClean="0"/>
              <a:t>Common</a:t>
            </a:r>
          </a:p>
        </p:txBody>
      </p:sp>
      <p:sp>
        <p:nvSpPr>
          <p:cNvPr id="59" name="TextBox 58"/>
          <p:cNvSpPr txBox="1"/>
          <p:nvPr/>
        </p:nvSpPr>
        <p:spPr>
          <a:xfrm>
            <a:off x="2362200" y="5239531"/>
            <a:ext cx="2209800" cy="1384995"/>
          </a:xfrm>
          <a:prstGeom prst="rect">
            <a:avLst/>
          </a:prstGeom>
          <a:noFill/>
        </p:spPr>
        <p:txBody>
          <a:bodyPr wrap="square" rtlCol="0">
            <a:spAutoFit/>
          </a:bodyPr>
          <a:lstStyle/>
          <a:p>
            <a:pPr marL="115888" indent="-115888">
              <a:buFont typeface="Arial" pitchFamily="34" charset="0"/>
              <a:buChar char="•"/>
            </a:pPr>
            <a:r>
              <a:rPr lang="en-US" sz="1400" dirty="0" smtClean="0"/>
              <a:t>Backups uncommon and difficult</a:t>
            </a:r>
          </a:p>
          <a:p>
            <a:pPr marL="115888" indent="-115888">
              <a:buFont typeface="Arial" pitchFamily="34" charset="0"/>
              <a:buChar char="•"/>
            </a:pPr>
            <a:r>
              <a:rPr lang="en-US" sz="1400" dirty="0" smtClean="0"/>
              <a:t>Users do manual backups</a:t>
            </a:r>
          </a:p>
          <a:p>
            <a:pPr marL="115888" indent="-115888">
              <a:buFont typeface="Arial" pitchFamily="34" charset="0"/>
              <a:buChar char="•"/>
            </a:pPr>
            <a:r>
              <a:rPr lang="en-US" sz="1400" dirty="0" smtClean="0"/>
              <a:t>IT does unsupported backups</a:t>
            </a:r>
          </a:p>
        </p:txBody>
      </p:sp>
      <p:sp>
        <p:nvSpPr>
          <p:cNvPr id="64" name="TextBox 63"/>
          <p:cNvSpPr txBox="1"/>
          <p:nvPr/>
        </p:nvSpPr>
        <p:spPr>
          <a:xfrm>
            <a:off x="4553893" y="5259012"/>
            <a:ext cx="2133600" cy="738664"/>
          </a:xfrm>
          <a:prstGeom prst="rect">
            <a:avLst/>
          </a:prstGeom>
          <a:noFill/>
        </p:spPr>
        <p:txBody>
          <a:bodyPr wrap="square" rtlCol="0">
            <a:spAutoFit/>
          </a:bodyPr>
          <a:lstStyle/>
          <a:p>
            <a:pPr marL="115888" indent="-115888">
              <a:buFont typeface="Arial" pitchFamily="34" charset="0"/>
              <a:buChar char="•"/>
            </a:pPr>
            <a:r>
              <a:rPr lang="en-US" sz="1400" dirty="0" smtClean="0"/>
              <a:t> Replication Common</a:t>
            </a:r>
          </a:p>
          <a:p>
            <a:pPr marL="166688" indent="-166688">
              <a:buFont typeface="Arial" pitchFamily="34" charset="0"/>
              <a:buChar char="•"/>
            </a:pPr>
            <a:r>
              <a:rPr lang="en-US" sz="1400" dirty="0" smtClean="0"/>
              <a:t>Backups Less Common</a:t>
            </a:r>
          </a:p>
        </p:txBody>
      </p:sp>
      <p:sp>
        <p:nvSpPr>
          <p:cNvPr id="65" name="TextBox 64"/>
          <p:cNvSpPr txBox="1"/>
          <p:nvPr/>
        </p:nvSpPr>
        <p:spPr>
          <a:xfrm>
            <a:off x="6687493" y="5257800"/>
            <a:ext cx="2133600" cy="954107"/>
          </a:xfrm>
          <a:prstGeom prst="rect">
            <a:avLst/>
          </a:prstGeom>
          <a:noFill/>
        </p:spPr>
        <p:txBody>
          <a:bodyPr wrap="square" rtlCol="0">
            <a:spAutoFit/>
          </a:bodyPr>
          <a:lstStyle/>
          <a:p>
            <a:pPr marL="166688" indent="-166688">
              <a:buFont typeface="Arial" pitchFamily="34" charset="0"/>
              <a:buChar char="•"/>
            </a:pPr>
            <a:r>
              <a:rPr lang="en-US" sz="1400" dirty="0" smtClean="0"/>
              <a:t>Replication Only Choice</a:t>
            </a:r>
          </a:p>
          <a:p>
            <a:pPr marL="166688" indent="-166688">
              <a:buFont typeface="Arial" pitchFamily="34" charset="0"/>
              <a:buChar char="•"/>
            </a:pPr>
            <a:r>
              <a:rPr lang="en-US" sz="1400" dirty="0" smtClean="0"/>
              <a:t>Datasets Require Replication</a:t>
            </a:r>
          </a:p>
        </p:txBody>
      </p:sp>
      <p:sp>
        <p:nvSpPr>
          <p:cNvPr id="66" name="Rectangle 65"/>
          <p:cNvSpPr/>
          <p:nvPr/>
        </p:nvSpPr>
        <p:spPr>
          <a:xfrm>
            <a:off x="685800" y="2819400"/>
            <a:ext cx="5562600" cy="304800"/>
          </a:xfrm>
          <a:prstGeom prst="rect">
            <a:avLst/>
          </a:prstGeom>
          <a:solidFill>
            <a:schemeClr val="accent4">
              <a:lumMod val="75000"/>
            </a:schemeClr>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en-US" b="1" dirty="0" smtClean="0">
                <a:solidFill>
                  <a:schemeClr val="tx1"/>
                </a:solidFill>
              </a:rPr>
              <a:t>End User Access</a:t>
            </a:r>
            <a:endParaRPr lang="en-US" b="1" dirty="0">
              <a:solidFill>
                <a:schemeClr val="tx1"/>
              </a:solidFill>
            </a:endParaRPr>
          </a:p>
        </p:txBody>
      </p:sp>
      <p:sp>
        <p:nvSpPr>
          <p:cNvPr id="67" name="Down Arrow 66"/>
          <p:cNvSpPr/>
          <p:nvPr/>
        </p:nvSpPr>
        <p:spPr>
          <a:xfrm>
            <a:off x="1143000" y="3124200"/>
            <a:ext cx="381000" cy="228600"/>
          </a:xfrm>
          <a:prstGeom prst="downArrow">
            <a:avLst/>
          </a:prstGeom>
          <a:solidFill>
            <a:schemeClr val="accent4">
              <a:lumMod val="75000"/>
            </a:schemeClr>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b="1" dirty="0" smtClean="0">
              <a:solidFill>
                <a:schemeClr val="tx1"/>
              </a:solidFill>
            </a:endParaRPr>
          </a:p>
        </p:txBody>
      </p:sp>
      <p:sp>
        <p:nvSpPr>
          <p:cNvPr id="73" name="Down Arrow 72"/>
          <p:cNvSpPr/>
          <p:nvPr/>
        </p:nvSpPr>
        <p:spPr>
          <a:xfrm>
            <a:off x="3200400" y="3124200"/>
            <a:ext cx="381000" cy="228600"/>
          </a:xfrm>
          <a:prstGeom prst="downArrow">
            <a:avLst/>
          </a:prstGeom>
          <a:solidFill>
            <a:schemeClr val="accent4">
              <a:lumMod val="75000"/>
            </a:schemeClr>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b="1" dirty="0" smtClean="0">
              <a:solidFill>
                <a:schemeClr val="tx1"/>
              </a:solidFill>
            </a:endParaRPr>
          </a:p>
        </p:txBody>
      </p:sp>
      <p:sp>
        <p:nvSpPr>
          <p:cNvPr id="74" name="Down Arrow 73"/>
          <p:cNvSpPr/>
          <p:nvPr/>
        </p:nvSpPr>
        <p:spPr>
          <a:xfrm>
            <a:off x="5334000" y="3124200"/>
            <a:ext cx="381000" cy="228600"/>
          </a:xfrm>
          <a:prstGeom prst="downArrow">
            <a:avLst/>
          </a:prstGeom>
          <a:solidFill>
            <a:schemeClr val="accent4">
              <a:lumMod val="75000"/>
            </a:schemeClr>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b="1" dirty="0" smtClean="0">
              <a:solidFill>
                <a:schemeClr val="tx1"/>
              </a:solidFill>
            </a:endParaRPr>
          </a:p>
        </p:txBody>
      </p:sp>
      <p:sp>
        <p:nvSpPr>
          <p:cNvPr id="79" name="TextBox 78"/>
          <p:cNvSpPr txBox="1"/>
          <p:nvPr/>
        </p:nvSpPr>
        <p:spPr>
          <a:xfrm>
            <a:off x="2362200" y="1323201"/>
            <a:ext cx="2133600" cy="954107"/>
          </a:xfrm>
          <a:prstGeom prst="rect">
            <a:avLst/>
          </a:prstGeom>
          <a:noFill/>
        </p:spPr>
        <p:txBody>
          <a:bodyPr wrap="square" rtlCol="0">
            <a:spAutoFit/>
          </a:bodyPr>
          <a:lstStyle/>
          <a:p>
            <a:r>
              <a:rPr lang="en-US" sz="2400" b="1" dirty="0" smtClean="0"/>
              <a:t>PSTs</a:t>
            </a:r>
          </a:p>
          <a:p>
            <a:pPr>
              <a:buFont typeface="Arial" pitchFamily="34" charset="0"/>
              <a:buChar char="•"/>
            </a:pPr>
            <a:r>
              <a:rPr lang="en-US" sz="1600" dirty="0" smtClean="0"/>
              <a:t>  Circumvents Quota</a:t>
            </a:r>
          </a:p>
          <a:p>
            <a:pPr>
              <a:buFont typeface="Arial" pitchFamily="34" charset="0"/>
              <a:buChar char="•"/>
            </a:pPr>
            <a:r>
              <a:rPr lang="en-US" sz="1600" dirty="0" smtClean="0"/>
              <a:t>  Highly Portable</a:t>
            </a:r>
          </a:p>
        </p:txBody>
      </p:sp>
      <p:sp>
        <p:nvSpPr>
          <p:cNvPr id="81" name="TextBox 80"/>
          <p:cNvSpPr txBox="1"/>
          <p:nvPr/>
        </p:nvSpPr>
        <p:spPr>
          <a:xfrm>
            <a:off x="228600" y="1323201"/>
            <a:ext cx="2133600" cy="1015663"/>
          </a:xfrm>
          <a:prstGeom prst="rect">
            <a:avLst/>
          </a:prstGeom>
          <a:noFill/>
        </p:spPr>
        <p:txBody>
          <a:bodyPr wrap="square" rtlCol="0">
            <a:spAutoFit/>
          </a:bodyPr>
          <a:lstStyle/>
          <a:p>
            <a:r>
              <a:rPr lang="en-US" sz="2400" b="1" dirty="0" smtClean="0"/>
              <a:t>Mailbox</a:t>
            </a:r>
          </a:p>
          <a:p>
            <a:pPr>
              <a:buFont typeface="Arial" pitchFamily="34" charset="0"/>
              <a:buChar char="•"/>
            </a:pPr>
            <a:r>
              <a:rPr lang="en-US" dirty="0" smtClean="0"/>
              <a:t> </a:t>
            </a:r>
            <a:r>
              <a:rPr lang="en-US" sz="1600" dirty="0" smtClean="0"/>
              <a:t>Highly Available</a:t>
            </a:r>
          </a:p>
          <a:p>
            <a:pPr>
              <a:buFont typeface="Arial" pitchFamily="34" charset="0"/>
              <a:buChar char="•"/>
            </a:pPr>
            <a:r>
              <a:rPr lang="en-US" sz="1600" dirty="0" smtClean="0"/>
              <a:t> Rich Client Access</a:t>
            </a:r>
          </a:p>
        </p:txBody>
      </p:sp>
      <p:sp>
        <p:nvSpPr>
          <p:cNvPr id="82" name="TextBox 81"/>
          <p:cNvSpPr txBox="1"/>
          <p:nvPr/>
        </p:nvSpPr>
        <p:spPr>
          <a:xfrm>
            <a:off x="4495800" y="1323201"/>
            <a:ext cx="2133600" cy="1354217"/>
          </a:xfrm>
          <a:prstGeom prst="rect">
            <a:avLst/>
          </a:prstGeom>
          <a:noFill/>
        </p:spPr>
        <p:txBody>
          <a:bodyPr wrap="square" rtlCol="0">
            <a:spAutoFit/>
          </a:bodyPr>
          <a:lstStyle/>
          <a:p>
            <a:r>
              <a:rPr lang="en-US" sz="2400" b="1" dirty="0" smtClean="0"/>
              <a:t>Personal Archive</a:t>
            </a:r>
          </a:p>
          <a:p>
            <a:pPr>
              <a:buFont typeface="Arial" pitchFamily="34" charset="0"/>
              <a:buChar char="•"/>
            </a:pPr>
            <a:r>
              <a:rPr lang="en-US" sz="1600" dirty="0" smtClean="0"/>
              <a:t>  Circumvent Quota</a:t>
            </a:r>
          </a:p>
          <a:p>
            <a:pPr>
              <a:buFont typeface="Arial" pitchFamily="34" charset="0"/>
              <a:buChar char="•"/>
            </a:pPr>
            <a:r>
              <a:rPr lang="en-US" sz="1600" dirty="0" smtClean="0"/>
              <a:t>  Allows Org Control</a:t>
            </a:r>
          </a:p>
        </p:txBody>
      </p:sp>
      <p:sp>
        <p:nvSpPr>
          <p:cNvPr id="31" name="TextBox 30"/>
          <p:cNvSpPr txBox="1"/>
          <p:nvPr/>
        </p:nvSpPr>
        <p:spPr>
          <a:xfrm>
            <a:off x="5011093" y="4753131"/>
            <a:ext cx="1066800" cy="461665"/>
          </a:xfrm>
          <a:prstGeom prst="rect">
            <a:avLst/>
          </a:prstGeom>
          <a:noFill/>
        </p:spPr>
        <p:txBody>
          <a:bodyPr wrap="square" rtlCol="0">
            <a:spAutoFit/>
          </a:bodyPr>
          <a:lstStyle/>
          <a:p>
            <a:pPr algn="ctr"/>
            <a:r>
              <a:rPr lang="en-US" sz="1200" b="1" dirty="0" smtClean="0"/>
              <a:t>Replicated Backups</a:t>
            </a:r>
            <a:endParaRPr lang="en-US" sz="1200" dirty="0" smtClean="0"/>
          </a:p>
        </p:txBody>
      </p:sp>
      <p:sp>
        <p:nvSpPr>
          <p:cNvPr id="32" name="TextBox 31"/>
          <p:cNvSpPr txBox="1"/>
          <p:nvPr/>
        </p:nvSpPr>
        <p:spPr>
          <a:xfrm>
            <a:off x="7144693" y="4753131"/>
            <a:ext cx="1066800" cy="461665"/>
          </a:xfrm>
          <a:prstGeom prst="rect">
            <a:avLst/>
          </a:prstGeom>
          <a:noFill/>
        </p:spPr>
        <p:txBody>
          <a:bodyPr wrap="square" rtlCol="0">
            <a:spAutoFit/>
          </a:bodyPr>
          <a:lstStyle/>
          <a:p>
            <a:pPr algn="ctr"/>
            <a:r>
              <a:rPr lang="en-US" sz="1200" b="1" dirty="0" smtClean="0"/>
              <a:t>Replicated Backups</a:t>
            </a:r>
            <a:endParaRPr lang="en-US" sz="1200" dirty="0" smtClean="0"/>
          </a:p>
        </p:txBody>
      </p:sp>
    </p:spTree>
    <p:extLst>
      <p:ext uri="{BB962C8B-B14F-4D97-AF65-F5344CB8AC3E}">
        <p14:creationId xmlns:p14="http://schemas.microsoft.com/office/powerpoint/2010/main" xmlns="" val="2011943700"/>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609600" y="2362200"/>
            <a:ext cx="2705100" cy="2038350"/>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srcRect/>
          <a:stretch>
            <a:fillRect/>
          </a:stretch>
        </p:blipFill>
        <p:spPr bwMode="auto">
          <a:xfrm>
            <a:off x="4953000" y="2362200"/>
            <a:ext cx="3276600" cy="2514600"/>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Rectangular Callout 6"/>
          <p:cNvSpPr/>
          <p:nvPr/>
        </p:nvSpPr>
        <p:spPr>
          <a:xfrm>
            <a:off x="3429000" y="3657600"/>
            <a:ext cx="1676400" cy="685800"/>
          </a:xfrm>
          <a:prstGeom prst="wedgeRectCallout">
            <a:avLst>
              <a:gd name="adj1" fmla="val -151687"/>
              <a:gd name="adj2" fmla="val -1257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dirty="0" smtClean="0">
                <a:solidFill>
                  <a:prstClr val="white"/>
                </a:solidFill>
              </a:rPr>
              <a:t>User selects 5 Years from set of Policies</a:t>
            </a:r>
            <a:endParaRPr lang="en-US" sz="1200" dirty="0">
              <a:solidFill>
                <a:prstClr val="white"/>
              </a:solidFill>
            </a:endParaRPr>
          </a:p>
        </p:txBody>
      </p:sp>
      <p:sp>
        <p:nvSpPr>
          <p:cNvPr id="8" name="Rectangular Callout 7"/>
          <p:cNvSpPr/>
          <p:nvPr/>
        </p:nvSpPr>
        <p:spPr>
          <a:xfrm>
            <a:off x="3429000" y="3657600"/>
            <a:ext cx="1676400" cy="685800"/>
          </a:xfrm>
          <a:prstGeom prst="wedgeRectCallout">
            <a:avLst>
              <a:gd name="adj1" fmla="val 152209"/>
              <a:gd name="adj2" fmla="val 4297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dirty="0" smtClean="0">
                <a:solidFill>
                  <a:prstClr val="white"/>
                </a:solidFill>
              </a:rPr>
              <a:t>User selects 5 Years from set of Policies</a:t>
            </a:r>
            <a:endParaRPr lang="en-US" sz="1200" dirty="0">
              <a:solidFill>
                <a:prstClr val="white"/>
              </a:solidFill>
            </a:endParaRPr>
          </a:p>
        </p:txBody>
      </p:sp>
      <p:sp>
        <p:nvSpPr>
          <p:cNvPr id="11" name="TextBox 10"/>
          <p:cNvSpPr txBox="1"/>
          <p:nvPr/>
        </p:nvSpPr>
        <p:spPr>
          <a:xfrm>
            <a:off x="1066800" y="1524000"/>
            <a:ext cx="7772400" cy="461665"/>
          </a:xfrm>
          <a:prstGeom prst="rect">
            <a:avLst/>
          </a:prstGeom>
          <a:noFill/>
        </p:spPr>
        <p:txBody>
          <a:bodyPr wrap="square" rtlCol="0">
            <a:spAutoFit/>
          </a:bodyPr>
          <a:lstStyle/>
          <a:p>
            <a:r>
              <a:rPr lang="en-US" sz="2400" dirty="0" smtClean="0"/>
              <a:t>Outlook					OWA</a:t>
            </a:r>
            <a:endParaRPr lang="en-US" sz="2400" dirty="0"/>
          </a:p>
        </p:txBody>
      </p:sp>
      <p:sp>
        <p:nvSpPr>
          <p:cNvPr id="12" name="Title 1"/>
          <p:cNvSpPr>
            <a:spLocks noGrp="1"/>
          </p:cNvSpPr>
          <p:nvPr>
            <p:ph type="title"/>
          </p:nvPr>
        </p:nvSpPr>
        <p:spPr>
          <a:xfrm>
            <a:off x="381000" y="230188"/>
            <a:ext cx="8382000" cy="1107996"/>
          </a:xfrm>
        </p:spPr>
        <p:txBody>
          <a:bodyPr/>
          <a:lstStyle/>
          <a:p>
            <a:r>
              <a:rPr lang="en-US" dirty="0" smtClean="0"/>
              <a:t>Set Move Policy on an Item</a:t>
            </a:r>
            <a:br>
              <a:rPr lang="en-US" dirty="0" smtClean="0"/>
            </a:br>
            <a:r>
              <a:rPr lang="en-US" sz="3200" dirty="0" smtClean="0">
                <a:solidFill>
                  <a:schemeClr val="tx2"/>
                </a:solidFill>
              </a:rPr>
              <a:t>No delete </a:t>
            </a:r>
            <a:r>
              <a:rPr lang="en-US" sz="3200" dirty="0">
                <a:solidFill>
                  <a:schemeClr val="tx2"/>
                </a:solidFill>
              </a:rPr>
              <a:t>p</a:t>
            </a:r>
            <a:r>
              <a:rPr lang="en-US" sz="3200" dirty="0" smtClean="0">
                <a:solidFill>
                  <a:schemeClr val="tx2"/>
                </a:solidFill>
              </a:rPr>
              <a:t>olicy</a:t>
            </a:r>
            <a:endParaRPr lang="en-US" dirty="0">
              <a:solidFill>
                <a:schemeClr val="tx2"/>
              </a:solidFill>
            </a:endParaRPr>
          </a:p>
        </p:txBody>
      </p:sp>
    </p:spTree>
    <p:extLst>
      <p:ext uri="{BB962C8B-B14F-4D97-AF65-F5344CB8AC3E}">
        <p14:creationId xmlns:p14="http://schemas.microsoft.com/office/powerpoint/2010/main" xmlns="" val="1336539728"/>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srcRect/>
          <a:stretch>
            <a:fillRect/>
          </a:stretch>
        </p:blipFill>
        <p:spPr bwMode="auto">
          <a:xfrm>
            <a:off x="361950" y="2133600"/>
            <a:ext cx="3143250" cy="4324350"/>
          </a:xfrm>
          <a:prstGeom prst="rect">
            <a:avLst/>
          </a:prstGeom>
          <a:noFill/>
          <a:ln w="9525">
            <a:noFill/>
            <a:miter lim="800000"/>
            <a:headEnd/>
            <a:tailEnd/>
          </a:ln>
          <a:effectLst/>
        </p:spPr>
      </p:pic>
      <p:pic>
        <p:nvPicPr>
          <p:cNvPr id="5" name="Picture 4"/>
          <p:cNvPicPr>
            <a:picLocks noChangeAspect="1"/>
          </p:cNvPicPr>
          <p:nvPr/>
        </p:nvPicPr>
        <p:blipFill>
          <a:blip r:embed="rId4"/>
          <a:stretch>
            <a:fillRect/>
          </a:stretch>
        </p:blipFill>
        <p:spPr>
          <a:xfrm>
            <a:off x="4381186" y="2362200"/>
            <a:ext cx="4258535" cy="3781911"/>
          </a:xfrm>
          <a:prstGeom prst="rect">
            <a:avLst/>
          </a:prstGeom>
        </p:spPr>
      </p:pic>
      <p:sp>
        <p:nvSpPr>
          <p:cNvPr id="6" name="Rectangular Callout 5"/>
          <p:cNvSpPr/>
          <p:nvPr/>
        </p:nvSpPr>
        <p:spPr>
          <a:xfrm>
            <a:off x="3962400" y="3962400"/>
            <a:ext cx="1676400" cy="685800"/>
          </a:xfrm>
          <a:prstGeom prst="wedgeRectCallout">
            <a:avLst>
              <a:gd name="adj1" fmla="val 142469"/>
              <a:gd name="adj2" fmla="val 20488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dirty="0" smtClean="0">
                <a:solidFill>
                  <a:prstClr val="white"/>
                </a:solidFill>
              </a:rPr>
              <a:t>User selects 5 Years from set of Policies</a:t>
            </a:r>
            <a:endParaRPr lang="en-US" sz="1200" dirty="0">
              <a:solidFill>
                <a:prstClr val="white"/>
              </a:solidFill>
            </a:endParaRPr>
          </a:p>
        </p:txBody>
      </p:sp>
      <p:sp>
        <p:nvSpPr>
          <p:cNvPr id="8" name="Rectangular Callout 7"/>
          <p:cNvSpPr/>
          <p:nvPr/>
        </p:nvSpPr>
        <p:spPr>
          <a:xfrm>
            <a:off x="3962400" y="3962400"/>
            <a:ext cx="1676400" cy="685800"/>
          </a:xfrm>
          <a:prstGeom prst="wedgeRectCallout">
            <a:avLst>
              <a:gd name="adj1" fmla="val -223765"/>
              <a:gd name="adj2" fmla="val 26361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dirty="0" smtClean="0">
                <a:solidFill>
                  <a:prstClr val="white"/>
                </a:solidFill>
              </a:rPr>
              <a:t>User selects 5 Years from set of Move Policies</a:t>
            </a:r>
            <a:endParaRPr lang="en-US" sz="1200" dirty="0">
              <a:solidFill>
                <a:prstClr val="white"/>
              </a:solidFill>
            </a:endParaRPr>
          </a:p>
        </p:txBody>
      </p:sp>
      <p:sp>
        <p:nvSpPr>
          <p:cNvPr id="11" name="TextBox 10"/>
          <p:cNvSpPr txBox="1"/>
          <p:nvPr/>
        </p:nvSpPr>
        <p:spPr>
          <a:xfrm>
            <a:off x="1066800" y="1524000"/>
            <a:ext cx="7772400" cy="461665"/>
          </a:xfrm>
          <a:prstGeom prst="rect">
            <a:avLst/>
          </a:prstGeom>
          <a:noFill/>
        </p:spPr>
        <p:txBody>
          <a:bodyPr wrap="square" rtlCol="0">
            <a:spAutoFit/>
          </a:bodyPr>
          <a:lstStyle/>
          <a:p>
            <a:r>
              <a:rPr lang="en-US" sz="2400" dirty="0" smtClean="0"/>
              <a:t>Outlook					OWA</a:t>
            </a:r>
            <a:endParaRPr lang="en-US" sz="2400" dirty="0"/>
          </a:p>
        </p:txBody>
      </p:sp>
      <p:sp>
        <p:nvSpPr>
          <p:cNvPr id="13" name="Title 1"/>
          <p:cNvSpPr txBox="1">
            <a:spLocks/>
          </p:cNvSpPr>
          <p:nvPr/>
        </p:nvSpPr>
        <p:spPr bwMode="auto">
          <a:xfrm>
            <a:off x="457200" y="76200"/>
            <a:ext cx="8229600" cy="1143000"/>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 uri="{53640926-AAD7-44D8-BBD7-CCE9431645EC}">
              <a14:shadowObscured xmlns:a14="http://schemas.microsoft.com/office/drawing/2010/main" xmlns="" val="1"/>
            </a:ext>
          </a:extLst>
        </p:spPr>
        <p:txBody>
          <a:bodyPr vert="horz" wrap="square" lIns="91440" tIns="45720" rIns="91440" bIns="45720" numCol="1" anchor="ctr" anchorCtr="0" compatLnSpc="1">
            <a:prstTxWarp prst="textNoShape">
              <a:avLst/>
            </a:prstTxWarp>
            <a:normAutofit fontScale="97500" lnSpcReduction="10000"/>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500" b="0" i="0" u="none" strike="noStrike" kern="1200" cap="none" spc="0" normalizeH="0" baseline="0" noProof="0" dirty="0" smtClean="0">
                <a:ln>
                  <a:noFill/>
                </a:ln>
                <a:effectLst/>
                <a:uLnTx/>
                <a:uFillTx/>
                <a:latin typeface="+mj-lt"/>
                <a:ea typeface="+mj-ea"/>
                <a:cs typeface="+mj-cs"/>
              </a:rPr>
              <a:t>Set Move Policy on a</a:t>
            </a:r>
            <a:r>
              <a:rPr kumimoji="0" lang="en-US" sz="4500" b="0" i="0" u="none" strike="noStrike" kern="1200" cap="none" spc="0" normalizeH="0" noProof="0" dirty="0" smtClean="0">
                <a:ln>
                  <a:noFill/>
                </a:ln>
                <a:effectLst/>
                <a:uLnTx/>
                <a:uFillTx/>
                <a:latin typeface="+mj-lt"/>
                <a:ea typeface="+mj-ea"/>
                <a:cs typeface="+mj-cs"/>
              </a:rPr>
              <a:t> Folder</a:t>
            </a:r>
            <a:r>
              <a:rPr kumimoji="0" lang="en-US" sz="4500" b="0" i="0" u="none" strike="noStrike" kern="1200" cap="none" spc="0" normalizeH="0" baseline="0" noProof="0" dirty="0" smtClean="0">
                <a:ln>
                  <a:noFill/>
                </a:ln>
                <a:solidFill>
                  <a:schemeClr val="bg2"/>
                </a:solidFill>
                <a:effectLst/>
                <a:uLnTx/>
                <a:uFillTx/>
                <a:latin typeface="+mj-lt"/>
                <a:ea typeface="+mj-ea"/>
                <a:cs typeface="+mj-cs"/>
              </a:rPr>
              <a:t/>
            </a:r>
            <a:br>
              <a:rPr kumimoji="0" lang="en-US" sz="4500" b="0" i="0" u="none" strike="noStrike" kern="1200" cap="none" spc="0" normalizeH="0" baseline="0" noProof="0" dirty="0" smtClean="0">
                <a:ln>
                  <a:noFill/>
                </a:ln>
                <a:solidFill>
                  <a:schemeClr val="bg2"/>
                </a:solidFill>
                <a:effectLst/>
                <a:uLnTx/>
                <a:uFillTx/>
                <a:latin typeface="+mj-lt"/>
                <a:ea typeface="+mj-ea"/>
                <a:cs typeface="+mj-cs"/>
              </a:rPr>
            </a:br>
            <a:r>
              <a:rPr lang="en-US" sz="3300" spc="-150" dirty="0" smtClean="0">
                <a:ln w="3175">
                  <a:noFill/>
                </a:ln>
                <a:solidFill>
                  <a:schemeClr val="tx2"/>
                </a:solidFill>
                <a:latin typeface="+mj-lt"/>
                <a:cs typeface="Arial" charset="0"/>
              </a:rPr>
              <a:t>With delete policy</a:t>
            </a:r>
            <a:endParaRPr lang="en-US" sz="3300" spc="-150" dirty="0">
              <a:ln w="3175">
                <a:noFill/>
              </a:ln>
              <a:solidFill>
                <a:schemeClr val="tx2"/>
              </a:solidFill>
              <a:latin typeface="+mj-lt"/>
              <a:cs typeface="Arial" charset="0"/>
            </a:endParaRPr>
          </a:p>
        </p:txBody>
      </p:sp>
      <p:sp>
        <p:nvSpPr>
          <p:cNvPr id="10" name="Rectangular Callout 9"/>
          <p:cNvSpPr/>
          <p:nvPr/>
        </p:nvSpPr>
        <p:spPr>
          <a:xfrm>
            <a:off x="2057400" y="2438400"/>
            <a:ext cx="1676400" cy="685800"/>
          </a:xfrm>
          <a:prstGeom prst="wedgeRectCallout">
            <a:avLst>
              <a:gd name="adj1" fmla="val -79650"/>
              <a:gd name="adj2" fmla="val 16957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dirty="0" smtClean="0">
                <a:solidFill>
                  <a:prstClr val="white"/>
                </a:solidFill>
              </a:rPr>
              <a:t>User selects 10 Years from set of Delete Policies</a:t>
            </a:r>
            <a:endParaRPr lang="en-US" sz="1200" dirty="0">
              <a:solidFill>
                <a:prstClr val="white"/>
              </a:solidFill>
            </a:endParaRPr>
          </a:p>
        </p:txBody>
      </p:sp>
      <p:sp>
        <p:nvSpPr>
          <p:cNvPr id="12" name="Rectangle 11"/>
          <p:cNvSpPr/>
          <p:nvPr/>
        </p:nvSpPr>
        <p:spPr>
          <a:xfrm>
            <a:off x="7315200" y="2286000"/>
            <a:ext cx="14478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OWA does not have Delete Policies in R4</a:t>
            </a:r>
            <a:endParaRPr lang="en-US" sz="1200" dirty="0"/>
          </a:p>
        </p:txBody>
      </p:sp>
    </p:spTree>
    <p:extLst>
      <p:ext uri="{BB962C8B-B14F-4D97-AF65-F5344CB8AC3E}">
        <p14:creationId xmlns:p14="http://schemas.microsoft.com/office/powerpoint/2010/main" xmlns="" val="4013807449"/>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609600" y="1981200"/>
            <a:ext cx="2705100" cy="2038350"/>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srcRect/>
          <a:stretch>
            <a:fillRect/>
          </a:stretch>
        </p:blipFill>
        <p:spPr bwMode="auto">
          <a:xfrm>
            <a:off x="4953000" y="1981200"/>
            <a:ext cx="3276600" cy="2514600"/>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Rectangular Callout 6"/>
          <p:cNvSpPr/>
          <p:nvPr/>
        </p:nvSpPr>
        <p:spPr>
          <a:xfrm>
            <a:off x="3429000" y="3276600"/>
            <a:ext cx="1676400" cy="685800"/>
          </a:xfrm>
          <a:prstGeom prst="wedgeRectCallout">
            <a:avLst>
              <a:gd name="adj1" fmla="val -151687"/>
              <a:gd name="adj2" fmla="val -1257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dirty="0" smtClean="0">
                <a:solidFill>
                  <a:prstClr val="white"/>
                </a:solidFill>
              </a:rPr>
              <a:t>User selects 5 Years from set of Policies</a:t>
            </a:r>
            <a:endParaRPr lang="en-US" sz="1200" dirty="0">
              <a:solidFill>
                <a:prstClr val="white"/>
              </a:solidFill>
            </a:endParaRPr>
          </a:p>
        </p:txBody>
      </p:sp>
      <p:sp>
        <p:nvSpPr>
          <p:cNvPr id="8" name="Rectangular Callout 7"/>
          <p:cNvSpPr/>
          <p:nvPr/>
        </p:nvSpPr>
        <p:spPr>
          <a:xfrm>
            <a:off x="3429000" y="3276600"/>
            <a:ext cx="1676400" cy="685800"/>
          </a:xfrm>
          <a:prstGeom prst="wedgeRectCallout">
            <a:avLst>
              <a:gd name="adj1" fmla="val 152209"/>
              <a:gd name="adj2" fmla="val 4297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dirty="0" smtClean="0">
                <a:solidFill>
                  <a:schemeClr val="tx1"/>
                </a:solidFill>
              </a:rPr>
              <a:t>User selects 5 Years from set of Move Policies</a:t>
            </a:r>
            <a:endParaRPr lang="en-US" sz="1200" dirty="0">
              <a:solidFill>
                <a:schemeClr val="tx1"/>
              </a:solidFill>
            </a:endParaRPr>
          </a:p>
        </p:txBody>
      </p:sp>
      <p:sp>
        <p:nvSpPr>
          <p:cNvPr id="9" name="TextBox 8"/>
          <p:cNvSpPr txBox="1"/>
          <p:nvPr/>
        </p:nvSpPr>
        <p:spPr>
          <a:xfrm>
            <a:off x="1066800" y="1524000"/>
            <a:ext cx="7772400" cy="461665"/>
          </a:xfrm>
          <a:prstGeom prst="rect">
            <a:avLst/>
          </a:prstGeom>
          <a:noFill/>
        </p:spPr>
        <p:txBody>
          <a:bodyPr wrap="square" rtlCol="0">
            <a:spAutoFit/>
          </a:bodyPr>
          <a:lstStyle/>
          <a:p>
            <a:r>
              <a:rPr lang="en-US" sz="2400" dirty="0" smtClean="0"/>
              <a:t>Outlook					OWA</a:t>
            </a:r>
            <a:endParaRPr lang="en-US" sz="2400" dirty="0"/>
          </a:p>
        </p:txBody>
      </p:sp>
      <p:sp>
        <p:nvSpPr>
          <p:cNvPr id="11" name="Title 1"/>
          <p:cNvSpPr>
            <a:spLocks noGrp="1"/>
          </p:cNvSpPr>
          <p:nvPr>
            <p:ph type="title"/>
          </p:nvPr>
        </p:nvSpPr>
        <p:spPr/>
        <p:txBody>
          <a:bodyPr>
            <a:normAutofit fontScale="90000"/>
          </a:bodyPr>
          <a:lstStyle/>
          <a:p>
            <a:pPr algn="l"/>
            <a:r>
              <a:rPr lang="en-US" sz="4400" dirty="0" smtClean="0"/>
              <a:t>Set Move Policy on an Item</a:t>
            </a:r>
            <a:r>
              <a:rPr lang="en-US" dirty="0" smtClean="0"/>
              <a:t/>
            </a:r>
            <a:br>
              <a:rPr lang="en-US" dirty="0" smtClean="0"/>
            </a:br>
            <a:r>
              <a:rPr lang="en-US" sz="2800" dirty="0" smtClean="0">
                <a:solidFill>
                  <a:schemeClr val="tx2"/>
                </a:solidFill>
              </a:rPr>
              <a:t>With delete policy</a:t>
            </a:r>
            <a:endParaRPr lang="en-US" sz="4000" dirty="0">
              <a:solidFill>
                <a:schemeClr val="tx2"/>
              </a:solidFill>
            </a:endParaRPr>
          </a:p>
        </p:txBody>
      </p:sp>
      <p:sp>
        <p:nvSpPr>
          <p:cNvPr id="10" name="Rectangle 9"/>
          <p:cNvSpPr/>
          <p:nvPr/>
        </p:nvSpPr>
        <p:spPr>
          <a:xfrm>
            <a:off x="6096000" y="5334000"/>
            <a:ext cx="14478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OWA does not have Delete Policies in R4</a:t>
            </a:r>
            <a:endParaRPr lang="en-US" sz="1200" dirty="0">
              <a:solidFill>
                <a:schemeClr val="tx1"/>
              </a:solidFill>
            </a:endParaRPr>
          </a:p>
        </p:txBody>
      </p:sp>
      <p:pic>
        <p:nvPicPr>
          <p:cNvPr id="3075" name="Picture 3"/>
          <p:cNvPicPr>
            <a:picLocks noChangeAspect="1" noChangeArrowheads="1"/>
          </p:cNvPicPr>
          <p:nvPr/>
        </p:nvPicPr>
        <p:blipFill>
          <a:blip r:embed="rId5"/>
          <a:srcRect/>
          <a:stretch>
            <a:fillRect/>
          </a:stretch>
        </p:blipFill>
        <p:spPr bwMode="auto">
          <a:xfrm>
            <a:off x="609600" y="4419600"/>
            <a:ext cx="2724150" cy="2057400"/>
          </a:xfrm>
          <a:prstGeom prst="rect">
            <a:avLst/>
          </a:prstGeom>
          <a:noFill/>
          <a:ln w="9525">
            <a:noFill/>
            <a:miter lim="800000"/>
            <a:headEnd/>
            <a:tailEnd/>
          </a:ln>
          <a:effectLst/>
        </p:spPr>
      </p:pic>
      <p:sp>
        <p:nvSpPr>
          <p:cNvPr id="12" name="Rectangular Callout 11"/>
          <p:cNvSpPr/>
          <p:nvPr/>
        </p:nvSpPr>
        <p:spPr>
          <a:xfrm>
            <a:off x="3505200" y="5715000"/>
            <a:ext cx="1676400" cy="685800"/>
          </a:xfrm>
          <a:prstGeom prst="wedgeRectCallout">
            <a:avLst>
              <a:gd name="adj1" fmla="val -151687"/>
              <a:gd name="adj2" fmla="val -1257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dirty="0" smtClean="0">
                <a:solidFill>
                  <a:schemeClr val="tx1"/>
                </a:solidFill>
              </a:rPr>
              <a:t>User selects 10 Years from set of Move Policies</a:t>
            </a:r>
            <a:endParaRPr lang="en-US" sz="1200" dirty="0">
              <a:solidFill>
                <a:schemeClr val="tx1"/>
              </a:solidFill>
            </a:endParaRPr>
          </a:p>
        </p:txBody>
      </p:sp>
    </p:spTree>
    <p:extLst>
      <p:ext uri="{BB962C8B-B14F-4D97-AF65-F5344CB8AC3E}">
        <p14:creationId xmlns:p14="http://schemas.microsoft.com/office/powerpoint/2010/main" xmlns="" val="2841395754"/>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5410200" y="2590799"/>
            <a:ext cx="1295400" cy="46759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1000" dirty="0" smtClean="0">
                <a:solidFill>
                  <a:schemeClr val="tx1"/>
                </a:solidFill>
              </a:rPr>
              <a:t> 2-10 yrs of E-mail</a:t>
            </a:r>
          </a:p>
          <a:p>
            <a:pPr>
              <a:buFont typeface="Arial" pitchFamily="34" charset="0"/>
              <a:buChar char="•"/>
            </a:pPr>
            <a:r>
              <a:rPr lang="en-US" sz="1000" dirty="0" smtClean="0">
                <a:solidFill>
                  <a:schemeClr val="tx1"/>
                </a:solidFill>
              </a:rPr>
              <a:t> Size 10-30GB</a:t>
            </a:r>
          </a:p>
          <a:p>
            <a:pPr>
              <a:buFont typeface="Arial" pitchFamily="34" charset="0"/>
              <a:buChar char="•"/>
            </a:pPr>
            <a:r>
              <a:rPr lang="en-US" sz="1000" dirty="0" smtClean="0">
                <a:solidFill>
                  <a:schemeClr val="tx1"/>
                </a:solidFill>
              </a:rPr>
              <a:t> Online Only</a:t>
            </a:r>
            <a:endParaRPr lang="en-US" sz="1000" dirty="0">
              <a:solidFill>
                <a:schemeClr val="tx1"/>
              </a:solidFill>
            </a:endParaRPr>
          </a:p>
        </p:txBody>
      </p:sp>
      <p:sp>
        <p:nvSpPr>
          <p:cNvPr id="6" name="Rectangle 5"/>
          <p:cNvSpPr/>
          <p:nvPr/>
        </p:nvSpPr>
        <p:spPr>
          <a:xfrm>
            <a:off x="2209800" y="2590800"/>
            <a:ext cx="1295400" cy="46759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1000" dirty="0" smtClean="0">
                <a:solidFill>
                  <a:schemeClr val="tx1"/>
                </a:solidFill>
              </a:rPr>
              <a:t> 1-2 yrs of E-mail</a:t>
            </a:r>
          </a:p>
          <a:p>
            <a:pPr>
              <a:buFont typeface="Arial" pitchFamily="34" charset="0"/>
              <a:buChar char="•"/>
            </a:pPr>
            <a:r>
              <a:rPr lang="en-US" sz="1000" dirty="0" smtClean="0">
                <a:solidFill>
                  <a:schemeClr val="tx1"/>
                </a:solidFill>
              </a:rPr>
              <a:t> Size 2-10GB</a:t>
            </a:r>
          </a:p>
          <a:p>
            <a:pPr>
              <a:buFont typeface="Arial" pitchFamily="34" charset="0"/>
              <a:buChar char="•"/>
            </a:pPr>
            <a:r>
              <a:rPr lang="en-US" sz="1000" dirty="0" smtClean="0">
                <a:solidFill>
                  <a:schemeClr val="tx1"/>
                </a:solidFill>
              </a:rPr>
              <a:t> Online and Offline</a:t>
            </a:r>
            <a:endParaRPr lang="en-US" sz="1000" dirty="0">
              <a:solidFill>
                <a:schemeClr val="tx1"/>
              </a:solidFill>
            </a:endParaRPr>
          </a:p>
        </p:txBody>
      </p:sp>
      <p:sp>
        <p:nvSpPr>
          <p:cNvPr id="4" name="Title 1"/>
          <p:cNvSpPr txBox="1">
            <a:spLocks/>
          </p:cNvSpPr>
          <p:nvPr/>
        </p:nvSpPr>
        <p:spPr>
          <a:xfrm>
            <a:off x="457200" y="76200"/>
            <a:ext cx="8229600" cy="1143000"/>
          </a:xfrm>
          <a:prstGeom prst="rect">
            <a:avLst/>
          </a:prstGeom>
        </p:spPr>
        <p:txBody>
          <a:bodyPr>
            <a:normAutofit fontScale="90000" lnSpcReduction="10000"/>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4900" noProof="0" dirty="0" smtClean="0">
                <a:latin typeface="+mj-lt"/>
                <a:ea typeface="+mj-ea"/>
                <a:cs typeface="+mj-cs"/>
              </a:rPr>
              <a:t>Preserve: Move Policy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sz="3600" noProof="0" dirty="0" smtClean="0">
                <a:solidFill>
                  <a:schemeClr val="tx2"/>
                </a:solidFill>
                <a:latin typeface="+mj-lt"/>
                <a:ea typeface="+mj-ea"/>
                <a:cs typeface="+mj-cs"/>
              </a:rPr>
              <a:t>Initial message </a:t>
            </a:r>
            <a:r>
              <a:rPr lang="en-US" sz="3600" dirty="0" smtClean="0">
                <a:solidFill>
                  <a:schemeClr val="tx2"/>
                </a:solidFill>
                <a:latin typeface="+mj-lt"/>
                <a:ea typeface="+mj-ea"/>
                <a:cs typeface="+mj-cs"/>
              </a:rPr>
              <a:t>f</a:t>
            </a:r>
            <a:r>
              <a:rPr lang="en-US" sz="3600" noProof="0" dirty="0" smtClean="0">
                <a:solidFill>
                  <a:schemeClr val="tx2"/>
                </a:solidFill>
                <a:latin typeface="+mj-lt"/>
                <a:ea typeface="+mj-ea"/>
                <a:cs typeface="+mj-cs"/>
              </a:rPr>
              <a:t>low</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
        <p:nvSpPr>
          <p:cNvPr id="5" name="Rectangle 4"/>
          <p:cNvSpPr/>
          <p:nvPr/>
        </p:nvSpPr>
        <p:spPr>
          <a:xfrm>
            <a:off x="1981200" y="2362201"/>
            <a:ext cx="1676400" cy="2133599"/>
          </a:xfrm>
          <a:prstGeom prst="rect">
            <a:avLst/>
          </a:prstGeom>
          <a:solidFill>
            <a:schemeClr val="bg1">
              <a:lumMod val="50000"/>
              <a:lumOff val="50000"/>
            </a:schemeClr>
          </a:solidFill>
          <a:ln>
            <a:no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400" b="1" dirty="0" smtClean="0">
                <a:solidFill>
                  <a:schemeClr val="tx1"/>
                </a:solidFill>
              </a:rPr>
              <a:t>Mailbox</a:t>
            </a:r>
            <a:endParaRPr lang="en-US" b="1" dirty="0">
              <a:solidFill>
                <a:schemeClr val="tx1"/>
              </a:solidFill>
            </a:endParaRPr>
          </a:p>
        </p:txBody>
      </p:sp>
      <p:grpSp>
        <p:nvGrpSpPr>
          <p:cNvPr id="2" name="Group 45"/>
          <p:cNvGrpSpPr/>
          <p:nvPr/>
        </p:nvGrpSpPr>
        <p:grpSpPr>
          <a:xfrm>
            <a:off x="685800" y="2590800"/>
            <a:ext cx="381000" cy="228600"/>
            <a:chOff x="838200" y="3962400"/>
            <a:chExt cx="1066800" cy="533400"/>
          </a:xfrm>
          <a:solidFill>
            <a:schemeClr val="bg1">
              <a:lumMod val="95000"/>
              <a:alpha val="0"/>
            </a:schemeClr>
          </a:solidFill>
        </p:grpSpPr>
        <p:sp>
          <p:nvSpPr>
            <p:cNvPr id="8" name="Rectangle 7"/>
            <p:cNvSpPr/>
            <p:nvPr/>
          </p:nvSpPr>
          <p:spPr>
            <a:xfrm>
              <a:off x="838200" y="3962400"/>
              <a:ext cx="1066800" cy="533400"/>
            </a:xfrm>
            <a:prstGeom prst="rect">
              <a:avLst/>
            </a:prstGeom>
            <a:grpFill/>
            <a:ln w="9525">
              <a:solidFill>
                <a:schemeClr val="bg1">
                  <a:lumMod val="50000"/>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a:off x="838200" y="3962400"/>
              <a:ext cx="533400" cy="304800"/>
            </a:xfrm>
            <a:prstGeom prst="line">
              <a:avLst/>
            </a:prstGeom>
            <a:grpFill/>
            <a:ln>
              <a:solidFill>
                <a:schemeClr val="bg1">
                  <a:lumMod val="50000"/>
                  <a:alpha val="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0800000" flipV="1">
              <a:off x="1371600" y="3962400"/>
              <a:ext cx="533400" cy="304800"/>
            </a:xfrm>
            <a:prstGeom prst="line">
              <a:avLst/>
            </a:prstGeom>
            <a:grpFill/>
            <a:ln>
              <a:solidFill>
                <a:schemeClr val="bg1">
                  <a:lumMod val="50000"/>
                  <a:alpha val="0"/>
                </a:schemeClr>
              </a:solidFill>
            </a:ln>
          </p:spPr>
          <p:style>
            <a:lnRef idx="1">
              <a:schemeClr val="accent1"/>
            </a:lnRef>
            <a:fillRef idx="0">
              <a:schemeClr val="accent1"/>
            </a:fillRef>
            <a:effectRef idx="0">
              <a:schemeClr val="accent1"/>
            </a:effectRef>
            <a:fontRef idx="minor">
              <a:schemeClr val="tx1"/>
            </a:fontRef>
          </p:style>
        </p:cxnSp>
      </p:grpSp>
      <p:sp>
        <p:nvSpPr>
          <p:cNvPr id="11" name="TextBox 10"/>
          <p:cNvSpPr txBox="1"/>
          <p:nvPr/>
        </p:nvSpPr>
        <p:spPr>
          <a:xfrm>
            <a:off x="228600" y="2341602"/>
            <a:ext cx="1295400" cy="553998"/>
          </a:xfrm>
          <a:prstGeom prst="rect">
            <a:avLst/>
          </a:prstGeom>
          <a:noFill/>
        </p:spPr>
        <p:txBody>
          <a:bodyPr wrap="square" rtlCol="0">
            <a:spAutoFit/>
          </a:bodyPr>
          <a:lstStyle/>
          <a:p>
            <a:pPr algn="ctr"/>
            <a:r>
              <a:rPr lang="en-US" sz="1000" b="1" dirty="0" smtClean="0"/>
              <a:t>Message delivered default policy applied</a:t>
            </a:r>
            <a:endParaRPr lang="en-US" sz="1000" b="1" dirty="0"/>
          </a:p>
        </p:txBody>
      </p:sp>
      <p:sp>
        <p:nvSpPr>
          <p:cNvPr id="12" name="Rectangle 11"/>
          <p:cNvSpPr/>
          <p:nvPr/>
        </p:nvSpPr>
        <p:spPr>
          <a:xfrm>
            <a:off x="2057400" y="34290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Deleted Items</a:t>
            </a:r>
            <a:endParaRPr lang="en-US" sz="1000" dirty="0">
              <a:solidFill>
                <a:schemeClr val="bg1"/>
              </a:solidFill>
            </a:endParaRPr>
          </a:p>
        </p:txBody>
      </p:sp>
      <p:sp>
        <p:nvSpPr>
          <p:cNvPr id="13" name="Rectangle 12"/>
          <p:cNvSpPr/>
          <p:nvPr/>
        </p:nvSpPr>
        <p:spPr>
          <a:xfrm>
            <a:off x="2057400" y="31242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Inbox</a:t>
            </a:r>
            <a:endParaRPr lang="en-US" sz="1000" dirty="0">
              <a:solidFill>
                <a:schemeClr val="bg1"/>
              </a:solidFill>
            </a:endParaRPr>
          </a:p>
        </p:txBody>
      </p:sp>
      <p:sp>
        <p:nvSpPr>
          <p:cNvPr id="14" name="Rectangle 13"/>
          <p:cNvSpPr/>
          <p:nvPr/>
        </p:nvSpPr>
        <p:spPr>
          <a:xfrm>
            <a:off x="2057400" y="37338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a:t>
            </a:r>
            <a:endParaRPr lang="en-US" sz="1000" dirty="0">
              <a:solidFill>
                <a:schemeClr val="bg1"/>
              </a:solidFill>
            </a:endParaRPr>
          </a:p>
        </p:txBody>
      </p:sp>
      <p:sp>
        <p:nvSpPr>
          <p:cNvPr id="15" name="Right Bracket 14"/>
          <p:cNvSpPr/>
          <p:nvPr/>
        </p:nvSpPr>
        <p:spPr>
          <a:xfrm>
            <a:off x="3733800" y="3124200"/>
            <a:ext cx="76200" cy="8382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Right Bracket 15"/>
          <p:cNvSpPr/>
          <p:nvPr/>
        </p:nvSpPr>
        <p:spPr>
          <a:xfrm rot="10800000">
            <a:off x="5029201" y="3124200"/>
            <a:ext cx="76200" cy="8382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7" name="Straight Arrow Connector 16"/>
          <p:cNvCxnSpPr/>
          <p:nvPr/>
        </p:nvCxnSpPr>
        <p:spPr>
          <a:xfrm rot="10800000" flipH="1">
            <a:off x="3809999" y="3505200"/>
            <a:ext cx="1219201" cy="1588"/>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810000" y="2797314"/>
            <a:ext cx="1143000" cy="707886"/>
          </a:xfrm>
          <a:prstGeom prst="rect">
            <a:avLst/>
          </a:prstGeom>
          <a:noFill/>
        </p:spPr>
        <p:txBody>
          <a:bodyPr wrap="square" rtlCol="0">
            <a:spAutoFit/>
          </a:bodyPr>
          <a:lstStyle/>
          <a:p>
            <a:pPr algn="ctr"/>
            <a:r>
              <a:rPr lang="en-US" sz="1000" b="1" dirty="0" smtClean="0"/>
              <a:t>Message moved by Default Policy after 2 Years</a:t>
            </a:r>
            <a:endParaRPr lang="en-US" sz="1000" b="1" dirty="0"/>
          </a:p>
        </p:txBody>
      </p:sp>
      <p:sp>
        <p:nvSpPr>
          <p:cNvPr id="20" name="Right Bracket 19"/>
          <p:cNvSpPr/>
          <p:nvPr/>
        </p:nvSpPr>
        <p:spPr>
          <a:xfrm rot="10800000">
            <a:off x="1828800" y="3124200"/>
            <a:ext cx="76200" cy="8382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1" name="Elbow Connector 20"/>
          <p:cNvCxnSpPr/>
          <p:nvPr/>
        </p:nvCxnSpPr>
        <p:spPr>
          <a:xfrm>
            <a:off x="1066800" y="2971800"/>
            <a:ext cx="762000" cy="609600"/>
          </a:xfrm>
          <a:prstGeom prst="bentConnector3">
            <a:avLst>
              <a:gd name="adj1" fmla="val 50000"/>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5181600" y="2362201"/>
            <a:ext cx="1676400" cy="2133599"/>
          </a:xfrm>
          <a:prstGeom prst="rect">
            <a:avLst/>
          </a:prstGeom>
          <a:solidFill>
            <a:schemeClr val="bg1">
              <a:lumMod val="50000"/>
              <a:lumOff val="50000"/>
            </a:schemeClr>
          </a:solidFill>
          <a:ln>
            <a:no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400" b="1" dirty="0" smtClean="0">
                <a:solidFill>
                  <a:schemeClr val="tx1"/>
                </a:solidFill>
              </a:rPr>
              <a:t>Online Archive</a:t>
            </a:r>
            <a:endParaRPr lang="en-US" sz="1400" b="1" dirty="0">
              <a:solidFill>
                <a:schemeClr val="tx1"/>
              </a:solidFill>
            </a:endParaRPr>
          </a:p>
        </p:txBody>
      </p:sp>
      <p:sp>
        <p:nvSpPr>
          <p:cNvPr id="27" name="Rectangle 26"/>
          <p:cNvSpPr/>
          <p:nvPr/>
        </p:nvSpPr>
        <p:spPr>
          <a:xfrm>
            <a:off x="5257800" y="34290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Deleted Items</a:t>
            </a:r>
            <a:endParaRPr lang="en-US" sz="1000" dirty="0">
              <a:solidFill>
                <a:schemeClr val="bg1"/>
              </a:solidFill>
            </a:endParaRPr>
          </a:p>
        </p:txBody>
      </p:sp>
      <p:sp>
        <p:nvSpPr>
          <p:cNvPr id="28" name="Rectangle 27"/>
          <p:cNvSpPr/>
          <p:nvPr/>
        </p:nvSpPr>
        <p:spPr>
          <a:xfrm>
            <a:off x="5257800" y="3124199"/>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Inbox</a:t>
            </a:r>
            <a:endParaRPr lang="en-US" sz="1000" dirty="0">
              <a:solidFill>
                <a:schemeClr val="bg1"/>
              </a:solidFill>
            </a:endParaRPr>
          </a:p>
        </p:txBody>
      </p:sp>
      <p:sp>
        <p:nvSpPr>
          <p:cNvPr id="29" name="Rectangle 28"/>
          <p:cNvSpPr/>
          <p:nvPr/>
        </p:nvSpPr>
        <p:spPr>
          <a:xfrm>
            <a:off x="5257800" y="37338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a:t>
            </a:r>
            <a:endParaRPr lang="en-US" sz="1000" dirty="0">
              <a:solidFill>
                <a:schemeClr val="bg1"/>
              </a:solidFill>
            </a:endParaRPr>
          </a:p>
        </p:txBody>
      </p:sp>
    </p:spTree>
    <p:extLst>
      <p:ext uri="{BB962C8B-B14F-4D97-AF65-F5344CB8AC3E}">
        <p14:creationId xmlns:p14="http://schemas.microsoft.com/office/powerpoint/2010/main" xmlns="" val="3586994514"/>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Rectangle 113"/>
          <p:cNvSpPr/>
          <p:nvPr/>
        </p:nvSpPr>
        <p:spPr>
          <a:xfrm>
            <a:off x="5410200" y="2057399"/>
            <a:ext cx="1295400" cy="46759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1000" dirty="0" smtClean="0">
                <a:solidFill>
                  <a:schemeClr val="tx1"/>
                </a:solidFill>
              </a:rPr>
              <a:t> 2-10 yrs of E-mail</a:t>
            </a:r>
          </a:p>
          <a:p>
            <a:pPr>
              <a:buFont typeface="Arial" pitchFamily="34" charset="0"/>
              <a:buChar char="•"/>
            </a:pPr>
            <a:r>
              <a:rPr lang="en-US" sz="1000" dirty="0" smtClean="0">
                <a:solidFill>
                  <a:schemeClr val="tx1"/>
                </a:solidFill>
              </a:rPr>
              <a:t> Size 10-30GB</a:t>
            </a:r>
          </a:p>
          <a:p>
            <a:pPr>
              <a:buFont typeface="Arial" pitchFamily="34" charset="0"/>
              <a:buChar char="•"/>
            </a:pPr>
            <a:r>
              <a:rPr lang="en-US" sz="1000" dirty="0" smtClean="0">
                <a:solidFill>
                  <a:schemeClr val="tx1"/>
                </a:solidFill>
              </a:rPr>
              <a:t> Online Only</a:t>
            </a:r>
            <a:endParaRPr lang="en-US" sz="1000" dirty="0">
              <a:solidFill>
                <a:schemeClr val="tx1"/>
              </a:solidFill>
            </a:endParaRPr>
          </a:p>
        </p:txBody>
      </p:sp>
      <p:sp>
        <p:nvSpPr>
          <p:cNvPr id="82" name="Rectangle 81"/>
          <p:cNvSpPr/>
          <p:nvPr/>
        </p:nvSpPr>
        <p:spPr>
          <a:xfrm>
            <a:off x="2209800" y="2057400"/>
            <a:ext cx="1295400" cy="46759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1000" dirty="0" smtClean="0">
                <a:solidFill>
                  <a:schemeClr val="tx1"/>
                </a:solidFill>
              </a:rPr>
              <a:t> 1-2 yrs of E-mail</a:t>
            </a:r>
          </a:p>
          <a:p>
            <a:pPr>
              <a:buFont typeface="Arial" pitchFamily="34" charset="0"/>
              <a:buChar char="•"/>
            </a:pPr>
            <a:r>
              <a:rPr lang="en-US" sz="1000" dirty="0" smtClean="0">
                <a:solidFill>
                  <a:schemeClr val="tx1"/>
                </a:solidFill>
              </a:rPr>
              <a:t> Size 2-10GB</a:t>
            </a:r>
          </a:p>
          <a:p>
            <a:pPr>
              <a:buFont typeface="Arial" pitchFamily="34" charset="0"/>
              <a:buChar char="•"/>
            </a:pPr>
            <a:r>
              <a:rPr lang="en-US" sz="1000" dirty="0" smtClean="0">
                <a:solidFill>
                  <a:schemeClr val="tx1"/>
                </a:solidFill>
              </a:rPr>
              <a:t> Online and Offline</a:t>
            </a:r>
            <a:endParaRPr lang="en-US" sz="1000" dirty="0">
              <a:solidFill>
                <a:schemeClr val="tx1"/>
              </a:solidFill>
            </a:endParaRPr>
          </a:p>
        </p:txBody>
      </p:sp>
      <p:sp>
        <p:nvSpPr>
          <p:cNvPr id="80" name="Rectangle 79"/>
          <p:cNvSpPr/>
          <p:nvPr/>
        </p:nvSpPr>
        <p:spPr>
          <a:xfrm>
            <a:off x="1981200" y="1828801"/>
            <a:ext cx="1676400" cy="2133599"/>
          </a:xfrm>
          <a:prstGeom prst="rect">
            <a:avLst/>
          </a:prstGeom>
          <a:solidFill>
            <a:schemeClr val="bg1">
              <a:lumMod val="50000"/>
              <a:lumOff val="50000"/>
            </a:schemeClr>
          </a:solidFill>
          <a:ln>
            <a:no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400" b="1" dirty="0" smtClean="0">
                <a:solidFill>
                  <a:schemeClr val="tx1"/>
                </a:solidFill>
              </a:rPr>
              <a:t>Mailbox</a:t>
            </a:r>
            <a:endParaRPr lang="en-US" b="1" dirty="0">
              <a:solidFill>
                <a:schemeClr val="tx1"/>
              </a:solidFill>
            </a:endParaRPr>
          </a:p>
        </p:txBody>
      </p:sp>
      <p:sp>
        <p:nvSpPr>
          <p:cNvPr id="92" name="Title 1"/>
          <p:cNvSpPr txBox="1">
            <a:spLocks/>
          </p:cNvSpPr>
          <p:nvPr/>
        </p:nvSpPr>
        <p:spPr bwMode="auto">
          <a:xfrm>
            <a:off x="457200" y="76200"/>
            <a:ext cx="7859864" cy="1426597"/>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 uri="{53640926-AAD7-44D8-BBD7-CCE9431645EC}">
              <a14:shadowObscured xmlns:a14="http://schemas.microsoft.com/office/drawing/2010/main" xmlns="" val="1"/>
            </a:ext>
          </a:extLst>
        </p:spPr>
        <p:txBody>
          <a:bodyPr vert="horz" wrap="square" lIns="91440" tIns="45720" rIns="91440" bIns="45720" numCol="1" anchor="ctr" anchorCtr="0" compatLnSpc="1">
            <a:prstTxWarp prst="textNoShape">
              <a:avLst/>
            </a:prstTxWarp>
            <a:normAutofit fontScale="75000" lnSpcReduction="20000"/>
          </a:bodyPr>
          <a:lstStyle/>
          <a:p>
            <a:pPr defTabSz="914400" fontAlgn="base">
              <a:spcBef>
                <a:spcPct val="0"/>
              </a:spcBef>
              <a:spcAft>
                <a:spcPct val="0"/>
              </a:spcAft>
              <a:defRPr/>
            </a:pPr>
            <a:r>
              <a:rPr lang="en-US" sz="6000" dirty="0"/>
              <a:t>Preserve: Move Policy </a:t>
            </a:r>
          </a:p>
          <a:p>
            <a:pPr lvl="0" defTabSz="914400" fontAlgn="base">
              <a:spcBef>
                <a:spcPct val="0"/>
              </a:spcBef>
              <a:spcAft>
                <a:spcPct val="0"/>
              </a:spcAft>
              <a:defRPr/>
            </a:pPr>
            <a:r>
              <a:rPr lang="en-US" sz="4700" dirty="0" smtClean="0">
                <a:solidFill>
                  <a:schemeClr val="tx2"/>
                </a:solidFill>
              </a:rPr>
              <a:t>Set Move Policy on a folder</a:t>
            </a:r>
            <a:r>
              <a:rPr lang="en-US" sz="4000" dirty="0" smtClean="0">
                <a:solidFill>
                  <a:schemeClr val="bg2"/>
                </a:solidFill>
              </a:rPr>
              <a:t/>
            </a:r>
            <a:br>
              <a:rPr lang="en-US" sz="4000" dirty="0" smtClean="0">
                <a:solidFill>
                  <a:schemeClr val="bg2"/>
                </a:solidFill>
              </a:rPr>
            </a:br>
            <a:endParaRPr kumimoji="0" lang="en-US" sz="3700" b="0" i="0" u="none" strike="noStrike" kern="1200" cap="none" spc="0" normalizeH="0" baseline="0" noProof="0" dirty="0">
              <a:ln>
                <a:noFill/>
              </a:ln>
              <a:solidFill>
                <a:schemeClr val="tx2"/>
              </a:solidFill>
              <a:effectLst/>
              <a:uLnTx/>
              <a:uFillTx/>
              <a:latin typeface="+mj-lt"/>
              <a:ea typeface="+mj-ea"/>
              <a:cs typeface="+mj-cs"/>
            </a:endParaRPr>
          </a:p>
        </p:txBody>
      </p:sp>
      <p:sp>
        <p:nvSpPr>
          <p:cNvPr id="96" name="TextBox 95"/>
          <p:cNvSpPr txBox="1"/>
          <p:nvPr/>
        </p:nvSpPr>
        <p:spPr>
          <a:xfrm>
            <a:off x="304800" y="1676400"/>
            <a:ext cx="1295400" cy="400110"/>
          </a:xfrm>
          <a:prstGeom prst="rect">
            <a:avLst/>
          </a:prstGeom>
          <a:noFill/>
        </p:spPr>
        <p:txBody>
          <a:bodyPr wrap="square" rtlCol="0">
            <a:spAutoFit/>
          </a:bodyPr>
          <a:lstStyle/>
          <a:p>
            <a:pPr algn="ctr"/>
            <a:r>
              <a:rPr lang="en-US" sz="1000" b="1" dirty="0" smtClean="0"/>
              <a:t>Message moved to Project X folder</a:t>
            </a:r>
            <a:endParaRPr lang="en-US" sz="1000" b="1" dirty="0"/>
          </a:p>
        </p:txBody>
      </p:sp>
      <p:sp>
        <p:nvSpPr>
          <p:cNvPr id="98" name="Rectangle 97"/>
          <p:cNvSpPr/>
          <p:nvPr/>
        </p:nvSpPr>
        <p:spPr>
          <a:xfrm>
            <a:off x="2057400" y="28956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Deleted Items</a:t>
            </a:r>
            <a:endParaRPr lang="en-US" sz="1000" dirty="0">
              <a:solidFill>
                <a:schemeClr val="bg1"/>
              </a:solidFill>
            </a:endParaRPr>
          </a:p>
        </p:txBody>
      </p:sp>
      <p:sp>
        <p:nvSpPr>
          <p:cNvPr id="100" name="Rectangle 99"/>
          <p:cNvSpPr/>
          <p:nvPr/>
        </p:nvSpPr>
        <p:spPr>
          <a:xfrm>
            <a:off x="2057400" y="25908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Inbox</a:t>
            </a:r>
            <a:endParaRPr lang="en-US" sz="1000" dirty="0">
              <a:solidFill>
                <a:schemeClr val="bg1"/>
              </a:solidFill>
            </a:endParaRPr>
          </a:p>
        </p:txBody>
      </p:sp>
      <p:sp>
        <p:nvSpPr>
          <p:cNvPr id="101" name="Rectangle 100"/>
          <p:cNvSpPr/>
          <p:nvPr/>
        </p:nvSpPr>
        <p:spPr>
          <a:xfrm>
            <a:off x="2057400" y="32004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a:t>
            </a:r>
            <a:endParaRPr lang="en-US" sz="1000" dirty="0">
              <a:solidFill>
                <a:schemeClr val="bg1"/>
              </a:solidFill>
            </a:endParaRPr>
          </a:p>
        </p:txBody>
      </p:sp>
      <p:sp>
        <p:nvSpPr>
          <p:cNvPr id="103" name="Right Bracket 102"/>
          <p:cNvSpPr/>
          <p:nvPr/>
        </p:nvSpPr>
        <p:spPr>
          <a:xfrm>
            <a:off x="3733800" y="2590800"/>
            <a:ext cx="76200" cy="8382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Right Bracket 103"/>
          <p:cNvSpPr/>
          <p:nvPr/>
        </p:nvSpPr>
        <p:spPr>
          <a:xfrm rot="10800000">
            <a:off x="5029199" y="2590800"/>
            <a:ext cx="76201" cy="8382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5" name="Straight Arrow Connector 104"/>
          <p:cNvCxnSpPr/>
          <p:nvPr/>
        </p:nvCxnSpPr>
        <p:spPr>
          <a:xfrm rot="10800000" flipH="1">
            <a:off x="3809999" y="3046411"/>
            <a:ext cx="1219201" cy="1588"/>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09" name="Right Bracket 108"/>
          <p:cNvSpPr/>
          <p:nvPr/>
        </p:nvSpPr>
        <p:spPr>
          <a:xfrm rot="10800000">
            <a:off x="1828800" y="3581400"/>
            <a:ext cx="76200" cy="228599"/>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Rectangle 110"/>
          <p:cNvSpPr/>
          <p:nvPr/>
        </p:nvSpPr>
        <p:spPr>
          <a:xfrm>
            <a:off x="5181600" y="1828801"/>
            <a:ext cx="1676400" cy="2133599"/>
          </a:xfrm>
          <a:prstGeom prst="rect">
            <a:avLst/>
          </a:prstGeom>
          <a:solidFill>
            <a:schemeClr val="bg1">
              <a:lumMod val="50000"/>
              <a:lumOff val="50000"/>
            </a:schemeClr>
          </a:solidFill>
          <a:ln>
            <a:no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400" b="1" dirty="0" smtClean="0">
                <a:solidFill>
                  <a:schemeClr val="tx1"/>
                </a:solidFill>
              </a:rPr>
              <a:t>Online Archive</a:t>
            </a:r>
            <a:endParaRPr lang="en-US" sz="1400" b="1" dirty="0">
              <a:solidFill>
                <a:schemeClr val="tx1"/>
              </a:solidFill>
            </a:endParaRPr>
          </a:p>
        </p:txBody>
      </p:sp>
      <p:sp>
        <p:nvSpPr>
          <p:cNvPr id="115" name="Rectangle 114"/>
          <p:cNvSpPr/>
          <p:nvPr/>
        </p:nvSpPr>
        <p:spPr>
          <a:xfrm>
            <a:off x="5257800" y="28956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Deleted Items</a:t>
            </a:r>
            <a:endParaRPr lang="en-US" sz="1000" dirty="0">
              <a:solidFill>
                <a:schemeClr val="bg1"/>
              </a:solidFill>
            </a:endParaRPr>
          </a:p>
        </p:txBody>
      </p:sp>
      <p:sp>
        <p:nvSpPr>
          <p:cNvPr id="117" name="Rectangle 116"/>
          <p:cNvSpPr/>
          <p:nvPr/>
        </p:nvSpPr>
        <p:spPr>
          <a:xfrm>
            <a:off x="5257800" y="2590799"/>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Inbox</a:t>
            </a:r>
            <a:endParaRPr lang="en-US" sz="1000" dirty="0">
              <a:solidFill>
                <a:schemeClr val="bg1"/>
              </a:solidFill>
            </a:endParaRPr>
          </a:p>
        </p:txBody>
      </p:sp>
      <p:sp>
        <p:nvSpPr>
          <p:cNvPr id="118" name="Rectangle 117"/>
          <p:cNvSpPr/>
          <p:nvPr/>
        </p:nvSpPr>
        <p:spPr>
          <a:xfrm>
            <a:off x="5257800" y="32004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a:t>
            </a:r>
            <a:endParaRPr lang="en-US" sz="1000" dirty="0">
              <a:solidFill>
                <a:schemeClr val="bg1"/>
              </a:solidFill>
            </a:endParaRPr>
          </a:p>
        </p:txBody>
      </p:sp>
      <p:sp>
        <p:nvSpPr>
          <p:cNvPr id="119" name="Rectangle 118"/>
          <p:cNvSpPr/>
          <p:nvPr/>
        </p:nvSpPr>
        <p:spPr>
          <a:xfrm>
            <a:off x="2057400" y="35814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Project X</a:t>
            </a:r>
            <a:endParaRPr lang="en-US" sz="1000" dirty="0">
              <a:solidFill>
                <a:schemeClr val="bg1"/>
              </a:solidFill>
            </a:endParaRPr>
          </a:p>
        </p:txBody>
      </p:sp>
      <p:sp>
        <p:nvSpPr>
          <p:cNvPr id="120" name="Rectangle 119"/>
          <p:cNvSpPr/>
          <p:nvPr/>
        </p:nvSpPr>
        <p:spPr>
          <a:xfrm>
            <a:off x="5257800" y="35814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Project X</a:t>
            </a:r>
            <a:endParaRPr lang="en-US" sz="1000" dirty="0">
              <a:solidFill>
                <a:schemeClr val="bg1"/>
              </a:solidFill>
            </a:endParaRPr>
          </a:p>
        </p:txBody>
      </p:sp>
      <p:sp>
        <p:nvSpPr>
          <p:cNvPr id="121" name="Right Bracket 120"/>
          <p:cNvSpPr/>
          <p:nvPr/>
        </p:nvSpPr>
        <p:spPr>
          <a:xfrm>
            <a:off x="3733800" y="3581400"/>
            <a:ext cx="76200" cy="228600"/>
          </a:xfrm>
          <a:prstGeom prst="rightBracket">
            <a:avLst/>
          </a:prstGeom>
          <a:ln w="635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2" name="Right Bracket 121"/>
          <p:cNvSpPr/>
          <p:nvPr/>
        </p:nvSpPr>
        <p:spPr>
          <a:xfrm rot="10800000">
            <a:off x="5029199" y="3581400"/>
            <a:ext cx="76201" cy="228600"/>
          </a:xfrm>
          <a:prstGeom prst="rightBracket">
            <a:avLst/>
          </a:prstGeom>
          <a:ln w="635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3" name="Straight Arrow Connector 122"/>
          <p:cNvCxnSpPr/>
          <p:nvPr/>
        </p:nvCxnSpPr>
        <p:spPr>
          <a:xfrm rot="10800000" flipH="1">
            <a:off x="3809999" y="3733800"/>
            <a:ext cx="1219201" cy="1588"/>
          </a:xfrm>
          <a:prstGeom prst="straightConnector1">
            <a:avLst/>
          </a:prstGeom>
          <a:ln w="12700">
            <a:solidFill>
              <a:srgbClr val="FFC00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41" name="Elbow Connector 140"/>
          <p:cNvCxnSpPr>
            <a:endCxn id="109" idx="2"/>
          </p:cNvCxnSpPr>
          <p:nvPr/>
        </p:nvCxnSpPr>
        <p:spPr>
          <a:xfrm rot="16200000" flipH="1">
            <a:off x="590552" y="2457450"/>
            <a:ext cx="1562097" cy="914400"/>
          </a:xfrm>
          <a:prstGeom prst="bentConnector4">
            <a:avLst>
              <a:gd name="adj1" fmla="val 46341"/>
              <a:gd name="adj2" fmla="val 68686"/>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3810000" y="2286000"/>
            <a:ext cx="1133060" cy="707886"/>
          </a:xfrm>
          <a:prstGeom prst="rect">
            <a:avLst/>
          </a:prstGeom>
        </p:spPr>
        <p:txBody>
          <a:bodyPr wrap="square">
            <a:spAutoFit/>
          </a:bodyPr>
          <a:lstStyle/>
          <a:p>
            <a:pPr algn="ctr"/>
            <a:r>
              <a:rPr lang="en-US" sz="1000" b="1" dirty="0" smtClean="0"/>
              <a:t>Message moved by Default Policy after 2 Years</a:t>
            </a:r>
            <a:endParaRPr lang="en-US" sz="1000" b="1" dirty="0"/>
          </a:p>
        </p:txBody>
      </p:sp>
      <p:sp>
        <p:nvSpPr>
          <p:cNvPr id="37" name="Text Placeholder 4"/>
          <p:cNvSpPr>
            <a:spLocks noGrp="1"/>
          </p:cNvSpPr>
          <p:nvPr>
            <p:ph type="body" idx="4294967295"/>
          </p:nvPr>
        </p:nvSpPr>
        <p:spPr>
          <a:xfrm>
            <a:off x="452672" y="4867668"/>
            <a:ext cx="8382000" cy="1403461"/>
          </a:xfrm>
        </p:spPr>
        <p:txBody>
          <a:bodyPr/>
          <a:lstStyle/>
          <a:p>
            <a:pPr>
              <a:buFont typeface="Arial" pitchFamily="34" charset="0"/>
              <a:buChar char="•"/>
            </a:pPr>
            <a:r>
              <a:rPr lang="en-US" sz="2400" dirty="0" smtClean="0"/>
              <a:t>I’m a filer, keeping all items about the X project in my </a:t>
            </a:r>
            <a:br>
              <a:rPr lang="en-US" sz="2400" dirty="0" smtClean="0"/>
            </a:br>
            <a:r>
              <a:rPr lang="en-US" sz="2400" dirty="0" smtClean="0"/>
              <a:t>“Project X” folder.  </a:t>
            </a:r>
          </a:p>
          <a:p>
            <a:pPr>
              <a:buFont typeface="Arial" pitchFamily="34" charset="0"/>
              <a:buChar char="•"/>
            </a:pPr>
            <a:r>
              <a:rPr lang="en-US" sz="2400" dirty="0" smtClean="0"/>
              <a:t>I want to keep items about X in my mailbox for 5 years so that I have offline access to them.</a:t>
            </a:r>
          </a:p>
        </p:txBody>
      </p:sp>
      <p:sp>
        <p:nvSpPr>
          <p:cNvPr id="35" name="TextBox 34"/>
          <p:cNvSpPr txBox="1"/>
          <p:nvPr/>
        </p:nvSpPr>
        <p:spPr>
          <a:xfrm>
            <a:off x="3810000" y="3711714"/>
            <a:ext cx="1143000" cy="707886"/>
          </a:xfrm>
          <a:prstGeom prst="rect">
            <a:avLst/>
          </a:prstGeom>
        </p:spPr>
        <p:txBody>
          <a:bodyPr wrap="square">
            <a:spAutoFit/>
          </a:bodyPr>
          <a:lstStyle/>
          <a:p>
            <a:pPr algn="ctr"/>
            <a:r>
              <a:rPr lang="en-US" sz="1000" b="1" dirty="0" smtClean="0">
                <a:solidFill>
                  <a:srgbClr val="FFC000"/>
                </a:solidFill>
              </a:rPr>
              <a:t>Message moved by Explicit Policy after 5 Years</a:t>
            </a:r>
            <a:endParaRPr lang="en-US" sz="1000" b="1" dirty="0">
              <a:solidFill>
                <a:srgbClr val="FFC000"/>
              </a:solidFill>
            </a:endParaRPr>
          </a:p>
        </p:txBody>
      </p:sp>
    </p:spTree>
    <p:extLst>
      <p:ext uri="{BB962C8B-B14F-4D97-AF65-F5344CB8AC3E}">
        <p14:creationId xmlns:p14="http://schemas.microsoft.com/office/powerpoint/2010/main" xmlns="" val="365441541"/>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TextBox 151"/>
          <p:cNvSpPr txBox="1"/>
          <p:nvPr/>
        </p:nvSpPr>
        <p:spPr>
          <a:xfrm>
            <a:off x="3810000" y="4170402"/>
            <a:ext cx="1219200" cy="553998"/>
          </a:xfrm>
          <a:prstGeom prst="rect">
            <a:avLst/>
          </a:prstGeom>
          <a:noFill/>
        </p:spPr>
        <p:txBody>
          <a:bodyPr wrap="square" rtlCol="0">
            <a:spAutoFit/>
          </a:bodyPr>
          <a:lstStyle/>
          <a:p>
            <a:pPr algn="ctr"/>
            <a:r>
              <a:rPr lang="en-US" sz="1000" b="1" dirty="0" smtClean="0"/>
              <a:t>Message moved by Default Policy after 2 Years</a:t>
            </a:r>
            <a:endParaRPr lang="en-US" sz="1000" b="1" dirty="0"/>
          </a:p>
        </p:txBody>
      </p:sp>
      <p:sp>
        <p:nvSpPr>
          <p:cNvPr id="82" name="Rectangle 81"/>
          <p:cNvSpPr/>
          <p:nvPr/>
        </p:nvSpPr>
        <p:spPr>
          <a:xfrm>
            <a:off x="2209800" y="2590800"/>
            <a:ext cx="1295400" cy="46759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1000" b="1" dirty="0" smtClean="0">
                <a:solidFill>
                  <a:schemeClr val="tx1"/>
                </a:solidFill>
              </a:rPr>
              <a:t> 1-2 yrs of E-mail</a:t>
            </a:r>
          </a:p>
          <a:p>
            <a:pPr>
              <a:buFont typeface="Arial" pitchFamily="34" charset="0"/>
              <a:buChar char="•"/>
            </a:pPr>
            <a:r>
              <a:rPr lang="en-US" sz="1000" b="1" dirty="0" smtClean="0">
                <a:solidFill>
                  <a:schemeClr val="tx1"/>
                </a:solidFill>
              </a:rPr>
              <a:t> Size 2-10GB</a:t>
            </a:r>
          </a:p>
          <a:p>
            <a:pPr>
              <a:buFont typeface="Arial" pitchFamily="34" charset="0"/>
              <a:buChar char="•"/>
            </a:pPr>
            <a:r>
              <a:rPr lang="en-US" sz="1000" b="1" dirty="0" smtClean="0">
                <a:solidFill>
                  <a:schemeClr val="tx1"/>
                </a:solidFill>
              </a:rPr>
              <a:t> Online and Offline</a:t>
            </a:r>
            <a:endParaRPr lang="en-US" sz="1000" b="1" dirty="0">
              <a:solidFill>
                <a:schemeClr val="tx1"/>
              </a:solidFill>
            </a:endParaRPr>
          </a:p>
        </p:txBody>
      </p:sp>
      <p:sp>
        <p:nvSpPr>
          <p:cNvPr id="114" name="Rectangle 113"/>
          <p:cNvSpPr/>
          <p:nvPr/>
        </p:nvSpPr>
        <p:spPr>
          <a:xfrm>
            <a:off x="5410200" y="2590799"/>
            <a:ext cx="1295400" cy="46759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1000" b="1" dirty="0" smtClean="0">
                <a:solidFill>
                  <a:schemeClr val="tx1"/>
                </a:solidFill>
              </a:rPr>
              <a:t> 2-10 yrs of E-mail</a:t>
            </a:r>
          </a:p>
          <a:p>
            <a:pPr>
              <a:buFont typeface="Arial" pitchFamily="34" charset="0"/>
              <a:buChar char="•"/>
            </a:pPr>
            <a:r>
              <a:rPr lang="en-US" sz="1000" b="1" dirty="0" smtClean="0">
                <a:solidFill>
                  <a:schemeClr val="tx1"/>
                </a:solidFill>
              </a:rPr>
              <a:t> Size 10-30GB</a:t>
            </a:r>
          </a:p>
          <a:p>
            <a:pPr>
              <a:buFont typeface="Arial" pitchFamily="34" charset="0"/>
              <a:buChar char="•"/>
            </a:pPr>
            <a:r>
              <a:rPr lang="en-US" sz="1000" b="1" dirty="0" smtClean="0">
                <a:solidFill>
                  <a:schemeClr val="tx1"/>
                </a:solidFill>
              </a:rPr>
              <a:t> Online Only</a:t>
            </a:r>
            <a:endParaRPr lang="en-US" sz="1000" b="1" dirty="0">
              <a:solidFill>
                <a:schemeClr val="tx1"/>
              </a:solidFill>
            </a:endParaRPr>
          </a:p>
        </p:txBody>
      </p:sp>
      <p:sp>
        <p:nvSpPr>
          <p:cNvPr id="80" name="Rectangle 79"/>
          <p:cNvSpPr/>
          <p:nvPr/>
        </p:nvSpPr>
        <p:spPr>
          <a:xfrm>
            <a:off x="1981200" y="2362201"/>
            <a:ext cx="1676400" cy="2133599"/>
          </a:xfrm>
          <a:prstGeom prst="rect">
            <a:avLst/>
          </a:prstGeom>
          <a:solidFill>
            <a:schemeClr val="bg1">
              <a:lumMod val="50000"/>
              <a:lumOff val="50000"/>
            </a:schemeClr>
          </a:solidFill>
          <a:ln>
            <a:no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400" b="1" dirty="0" smtClean="0">
                <a:solidFill>
                  <a:schemeClr val="tx1"/>
                </a:solidFill>
              </a:rPr>
              <a:t>Mailbox</a:t>
            </a:r>
            <a:endParaRPr lang="en-US" b="1" dirty="0">
              <a:solidFill>
                <a:schemeClr val="tx1"/>
              </a:solidFill>
            </a:endParaRPr>
          </a:p>
        </p:txBody>
      </p:sp>
      <p:sp>
        <p:nvSpPr>
          <p:cNvPr id="98" name="Rectangle 97"/>
          <p:cNvSpPr/>
          <p:nvPr/>
        </p:nvSpPr>
        <p:spPr>
          <a:xfrm>
            <a:off x="2057400" y="38100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t>Deleted Items</a:t>
            </a:r>
            <a:endParaRPr lang="en-US" sz="1000" dirty="0"/>
          </a:p>
        </p:txBody>
      </p:sp>
      <p:sp>
        <p:nvSpPr>
          <p:cNvPr id="101" name="Rectangle 100"/>
          <p:cNvSpPr/>
          <p:nvPr/>
        </p:nvSpPr>
        <p:spPr>
          <a:xfrm>
            <a:off x="2057400" y="41148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t>…</a:t>
            </a:r>
            <a:endParaRPr lang="en-US" sz="1000" dirty="0"/>
          </a:p>
        </p:txBody>
      </p:sp>
      <p:sp>
        <p:nvSpPr>
          <p:cNvPr id="103" name="Right Bracket 102"/>
          <p:cNvSpPr/>
          <p:nvPr/>
        </p:nvSpPr>
        <p:spPr>
          <a:xfrm>
            <a:off x="3733800" y="2971800"/>
            <a:ext cx="76200" cy="2286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104" name="Right Bracket 103"/>
          <p:cNvSpPr/>
          <p:nvPr/>
        </p:nvSpPr>
        <p:spPr>
          <a:xfrm rot="10800000">
            <a:off x="5029199" y="2971800"/>
            <a:ext cx="76200" cy="2286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cxnSp>
        <p:nvCxnSpPr>
          <p:cNvPr id="105" name="Straight Arrow Connector 104"/>
          <p:cNvCxnSpPr/>
          <p:nvPr/>
        </p:nvCxnSpPr>
        <p:spPr>
          <a:xfrm rot="10800000" flipH="1">
            <a:off x="3809999" y="3048000"/>
            <a:ext cx="1219201" cy="1588"/>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11" name="Rectangle 110"/>
          <p:cNvSpPr/>
          <p:nvPr/>
        </p:nvSpPr>
        <p:spPr>
          <a:xfrm>
            <a:off x="5181600" y="2362201"/>
            <a:ext cx="1676400" cy="2133599"/>
          </a:xfrm>
          <a:prstGeom prst="rect">
            <a:avLst/>
          </a:prstGeom>
          <a:solidFill>
            <a:schemeClr val="bg1">
              <a:lumMod val="50000"/>
              <a:lumOff val="50000"/>
            </a:schemeClr>
          </a:solidFill>
          <a:ln>
            <a:no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400" b="1" dirty="0" smtClean="0">
                <a:solidFill>
                  <a:schemeClr val="tx1"/>
                </a:solidFill>
              </a:rPr>
              <a:t>Online Archive</a:t>
            </a:r>
            <a:endParaRPr lang="en-US" sz="1400" b="1" dirty="0">
              <a:solidFill>
                <a:schemeClr val="tx1"/>
              </a:solidFill>
            </a:endParaRPr>
          </a:p>
        </p:txBody>
      </p:sp>
      <p:sp>
        <p:nvSpPr>
          <p:cNvPr id="115" name="Rectangle 114"/>
          <p:cNvSpPr/>
          <p:nvPr/>
        </p:nvSpPr>
        <p:spPr>
          <a:xfrm>
            <a:off x="5257800" y="38100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t>Deleted Items</a:t>
            </a:r>
            <a:endParaRPr lang="en-US" sz="1000" dirty="0"/>
          </a:p>
        </p:txBody>
      </p:sp>
      <p:sp>
        <p:nvSpPr>
          <p:cNvPr id="118" name="Rectangle 117"/>
          <p:cNvSpPr/>
          <p:nvPr/>
        </p:nvSpPr>
        <p:spPr>
          <a:xfrm>
            <a:off x="5257800" y="41148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t>…</a:t>
            </a:r>
            <a:endParaRPr lang="en-US" sz="1000" dirty="0"/>
          </a:p>
        </p:txBody>
      </p:sp>
      <p:sp>
        <p:nvSpPr>
          <p:cNvPr id="124" name="TextBox 123"/>
          <p:cNvSpPr txBox="1"/>
          <p:nvPr/>
        </p:nvSpPr>
        <p:spPr>
          <a:xfrm>
            <a:off x="3810000" y="3429000"/>
            <a:ext cx="1219200" cy="553998"/>
          </a:xfrm>
          <a:prstGeom prst="rect">
            <a:avLst/>
          </a:prstGeom>
          <a:noFill/>
        </p:spPr>
        <p:txBody>
          <a:bodyPr wrap="square" rtlCol="0">
            <a:spAutoFit/>
          </a:bodyPr>
          <a:lstStyle/>
          <a:p>
            <a:pPr algn="ctr"/>
            <a:r>
              <a:rPr lang="en-US" sz="1000" b="1" dirty="0" smtClean="0">
                <a:solidFill>
                  <a:srgbClr val="FFC000"/>
                </a:solidFill>
              </a:rPr>
              <a:t>Message moved by Explicit Policy after 5 Years</a:t>
            </a:r>
            <a:endParaRPr lang="en-US" sz="1000" b="1" dirty="0">
              <a:solidFill>
                <a:srgbClr val="FFC000"/>
              </a:solidFill>
            </a:endParaRPr>
          </a:p>
        </p:txBody>
      </p:sp>
      <p:sp>
        <p:nvSpPr>
          <p:cNvPr id="146" name="Right Bracket 145"/>
          <p:cNvSpPr/>
          <p:nvPr/>
        </p:nvSpPr>
        <p:spPr>
          <a:xfrm>
            <a:off x="3733800" y="3886200"/>
            <a:ext cx="76200" cy="4572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147" name="Right Bracket 146"/>
          <p:cNvSpPr/>
          <p:nvPr/>
        </p:nvSpPr>
        <p:spPr>
          <a:xfrm rot="10800000">
            <a:off x="5029199" y="3886200"/>
            <a:ext cx="76200" cy="4572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cxnSp>
        <p:nvCxnSpPr>
          <p:cNvPr id="148" name="Straight Arrow Connector 147"/>
          <p:cNvCxnSpPr/>
          <p:nvPr/>
        </p:nvCxnSpPr>
        <p:spPr>
          <a:xfrm rot="10800000" flipH="1">
            <a:off x="3809999" y="4114800"/>
            <a:ext cx="1219201" cy="1588"/>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2057400" y="2895601"/>
            <a:ext cx="1524000" cy="7620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000" dirty="0" smtClean="0"/>
              <a:t>Inbox</a:t>
            </a:r>
            <a:endParaRPr lang="en-US" sz="1000" dirty="0"/>
          </a:p>
        </p:txBody>
      </p:sp>
      <p:sp>
        <p:nvSpPr>
          <p:cNvPr id="36" name="Rectangle 35"/>
          <p:cNvSpPr/>
          <p:nvPr/>
        </p:nvSpPr>
        <p:spPr>
          <a:xfrm>
            <a:off x="5257800" y="2895600"/>
            <a:ext cx="1524000" cy="761999"/>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000" dirty="0" smtClean="0"/>
              <a:t>Inbox</a:t>
            </a:r>
            <a:endParaRPr lang="en-US" sz="1000" dirty="0"/>
          </a:p>
        </p:txBody>
      </p:sp>
      <p:sp>
        <p:nvSpPr>
          <p:cNvPr id="37" name="Rectangle 36"/>
          <p:cNvSpPr/>
          <p:nvPr/>
        </p:nvSpPr>
        <p:spPr>
          <a:xfrm>
            <a:off x="2209800" y="3352800"/>
            <a:ext cx="1219200" cy="228600"/>
          </a:xfrm>
          <a:prstGeom prst="rect">
            <a:avLst/>
          </a:prstGeom>
          <a:solidFill>
            <a:schemeClr val="accent1"/>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000" dirty="0" smtClean="0"/>
              <a:t>RE: Contract</a:t>
            </a:r>
            <a:endParaRPr lang="en-US" sz="1000" dirty="0"/>
          </a:p>
        </p:txBody>
      </p:sp>
      <p:sp>
        <p:nvSpPr>
          <p:cNvPr id="38" name="Rectangle 37"/>
          <p:cNvSpPr/>
          <p:nvPr/>
        </p:nvSpPr>
        <p:spPr>
          <a:xfrm>
            <a:off x="5410200" y="3352800"/>
            <a:ext cx="1219200" cy="228600"/>
          </a:xfrm>
          <a:prstGeom prst="rect">
            <a:avLst/>
          </a:prstGeom>
          <a:solidFill>
            <a:schemeClr val="accent1"/>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000" dirty="0" smtClean="0"/>
              <a:t>RE: Contract</a:t>
            </a:r>
            <a:endParaRPr lang="en-US" sz="1000" dirty="0"/>
          </a:p>
        </p:txBody>
      </p:sp>
      <p:sp>
        <p:nvSpPr>
          <p:cNvPr id="43" name="TextBox 42"/>
          <p:cNvSpPr txBox="1"/>
          <p:nvPr/>
        </p:nvSpPr>
        <p:spPr>
          <a:xfrm>
            <a:off x="272994" y="2074628"/>
            <a:ext cx="1295400" cy="553998"/>
          </a:xfrm>
          <a:prstGeom prst="rect">
            <a:avLst/>
          </a:prstGeom>
          <a:noFill/>
        </p:spPr>
        <p:txBody>
          <a:bodyPr wrap="square" rtlCol="0">
            <a:spAutoFit/>
          </a:bodyPr>
          <a:lstStyle/>
          <a:p>
            <a:pPr algn="ctr"/>
            <a:r>
              <a:rPr lang="en-US" sz="1000" b="1" dirty="0" smtClean="0"/>
              <a:t>Message delivered and explicit Policy applied</a:t>
            </a:r>
            <a:endParaRPr lang="en-US" sz="1000" b="1" dirty="0"/>
          </a:p>
        </p:txBody>
      </p:sp>
      <p:sp>
        <p:nvSpPr>
          <p:cNvPr id="44" name="Right Bracket 43"/>
          <p:cNvSpPr/>
          <p:nvPr/>
        </p:nvSpPr>
        <p:spPr>
          <a:xfrm rot="10800000">
            <a:off x="2133600" y="3352800"/>
            <a:ext cx="76200" cy="2286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cxnSp>
        <p:nvCxnSpPr>
          <p:cNvPr id="45" name="Elbow Connector 44"/>
          <p:cNvCxnSpPr/>
          <p:nvPr/>
        </p:nvCxnSpPr>
        <p:spPr>
          <a:xfrm>
            <a:off x="1066800" y="2705100"/>
            <a:ext cx="1066800" cy="762001"/>
          </a:xfrm>
          <a:prstGeom prst="bentConnector3">
            <a:avLst>
              <a:gd name="adj1" fmla="val 50000"/>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21" name="Right Bracket 120"/>
          <p:cNvSpPr/>
          <p:nvPr/>
        </p:nvSpPr>
        <p:spPr>
          <a:xfrm>
            <a:off x="3429000" y="3352800"/>
            <a:ext cx="76200" cy="2286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cxnSp>
        <p:nvCxnSpPr>
          <p:cNvPr id="123" name="Straight Arrow Connector 122"/>
          <p:cNvCxnSpPr>
            <a:stCxn id="37" idx="3"/>
            <a:endCxn id="38" idx="1"/>
          </p:cNvCxnSpPr>
          <p:nvPr/>
        </p:nvCxnSpPr>
        <p:spPr>
          <a:xfrm>
            <a:off x="3429000" y="3467100"/>
            <a:ext cx="1981200" cy="1588"/>
          </a:xfrm>
          <a:prstGeom prst="straightConnector1">
            <a:avLst/>
          </a:prstGeom>
          <a:ln w="12700">
            <a:solidFill>
              <a:srgbClr val="FFC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122" name="Right Bracket 121"/>
          <p:cNvSpPr/>
          <p:nvPr/>
        </p:nvSpPr>
        <p:spPr>
          <a:xfrm rot="10800000">
            <a:off x="5333999" y="3352800"/>
            <a:ext cx="76201" cy="2286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39" name="Rectangle 38"/>
          <p:cNvSpPr/>
          <p:nvPr/>
        </p:nvSpPr>
        <p:spPr>
          <a:xfrm>
            <a:off x="3810000" y="2494002"/>
            <a:ext cx="1219200" cy="553998"/>
          </a:xfrm>
          <a:prstGeom prst="rect">
            <a:avLst/>
          </a:prstGeom>
        </p:spPr>
        <p:txBody>
          <a:bodyPr wrap="square">
            <a:spAutoFit/>
          </a:bodyPr>
          <a:lstStyle/>
          <a:p>
            <a:pPr algn="ctr"/>
            <a:r>
              <a:rPr lang="en-US" sz="1000" b="1" dirty="0" smtClean="0"/>
              <a:t>Message moved by Default Policy after 2 Years</a:t>
            </a:r>
            <a:endParaRPr lang="en-US" sz="1000" b="1" dirty="0"/>
          </a:p>
        </p:txBody>
      </p:sp>
      <p:sp>
        <p:nvSpPr>
          <p:cNvPr id="47" name="Title 1"/>
          <p:cNvSpPr txBox="1">
            <a:spLocks/>
          </p:cNvSpPr>
          <p:nvPr/>
        </p:nvSpPr>
        <p:spPr bwMode="auto">
          <a:xfrm>
            <a:off x="450574" y="228600"/>
            <a:ext cx="7922149" cy="1003852"/>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 uri="{53640926-AAD7-44D8-BBD7-CCE9431645EC}">
              <a14:shadowObscured xmlns:a14="http://schemas.microsoft.com/office/drawing/2010/main" xmlns="" val="1"/>
            </a:ext>
          </a:extLst>
        </p:spPr>
        <p:txBody>
          <a:bodyPr vert="horz" wrap="square" lIns="91440" tIns="45720" rIns="91440" bIns="45720" numCol="1" anchor="ctr" anchorCtr="0" compatLnSpc="1">
            <a:prstTxWarp prst="textNoShape">
              <a:avLst/>
            </a:prstTxWarp>
            <a:normAutofit fontScale="52500" lnSpcReduction="20000"/>
          </a:bodyPr>
          <a:lstStyle/>
          <a:p>
            <a:pPr defTabSz="914400" fontAlgn="base">
              <a:spcBef>
                <a:spcPct val="0"/>
              </a:spcBef>
              <a:spcAft>
                <a:spcPct val="0"/>
              </a:spcAft>
              <a:defRPr/>
            </a:pPr>
            <a:r>
              <a:rPr lang="en-US" sz="8000" dirty="0"/>
              <a:t>Preserve: Move Policy </a:t>
            </a:r>
          </a:p>
          <a:p>
            <a:pPr lvl="0" defTabSz="914400" fontAlgn="base">
              <a:spcBef>
                <a:spcPct val="0"/>
              </a:spcBef>
              <a:spcAft>
                <a:spcPct val="0"/>
              </a:spcAft>
              <a:defRPr/>
            </a:pPr>
            <a:r>
              <a:rPr lang="en-US" sz="6100" dirty="0" smtClean="0">
                <a:solidFill>
                  <a:schemeClr val="tx2"/>
                </a:solidFill>
              </a:rPr>
              <a:t>Set Move Policy on an item</a:t>
            </a:r>
            <a:endParaRPr kumimoji="0" lang="en-US" sz="3800" b="0" i="0" u="none" strike="noStrike" kern="1200" cap="none" spc="0" normalizeH="0" baseline="0" noProof="0" dirty="0">
              <a:ln>
                <a:noFill/>
              </a:ln>
              <a:solidFill>
                <a:schemeClr val="tx2"/>
              </a:solidFill>
              <a:effectLst/>
              <a:uLnTx/>
              <a:uFillTx/>
              <a:latin typeface="+mj-lt"/>
              <a:ea typeface="+mj-ea"/>
              <a:cs typeface="+mj-cs"/>
            </a:endParaRPr>
          </a:p>
        </p:txBody>
      </p:sp>
      <p:sp>
        <p:nvSpPr>
          <p:cNvPr id="48" name="Text Placeholder 4"/>
          <p:cNvSpPr txBox="1">
            <a:spLocks/>
          </p:cNvSpPr>
          <p:nvPr/>
        </p:nvSpPr>
        <p:spPr bwMode="auto">
          <a:xfrm>
            <a:off x="387187" y="4972918"/>
            <a:ext cx="8229600" cy="1264919"/>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vert="horz" wrap="square" lIns="91440" tIns="45720" rIns="91440" bIns="45720" numCol="1" anchor="t" anchorCtr="0" compatLnSpc="1">
            <a:prstTxWarp prst="textNoShape">
              <a:avLst/>
            </a:prstTxWarp>
          </a:bodyPr>
          <a:lstStyle/>
          <a:p>
            <a:pPr marL="396875" marR="0" lvl="0" indent="-396875" fontAlgn="base">
              <a:lnSpc>
                <a:spcPct val="90000"/>
              </a:lnSpc>
              <a:spcBef>
                <a:spcPct val="20000"/>
              </a:spcBef>
              <a:spcAft>
                <a:spcPct val="0"/>
              </a:spcAft>
              <a:buClrTx/>
              <a:buSzTx/>
              <a:buFont typeface="Arial" pitchFamily="34" charset="0"/>
              <a:buChar char="•"/>
              <a:tabLst/>
              <a:defRPr/>
            </a:pPr>
            <a:r>
              <a:rPr lang="en-US" sz="2400" dirty="0" smtClean="0"/>
              <a:t>I’m a </a:t>
            </a:r>
            <a:r>
              <a:rPr lang="en-US" sz="2400" dirty="0" err="1" smtClean="0"/>
              <a:t>piler</a:t>
            </a:r>
            <a:r>
              <a:rPr lang="en-US" sz="2400" dirty="0" smtClean="0"/>
              <a:t>, keeping all items in my inbox</a:t>
            </a:r>
          </a:p>
          <a:p>
            <a:pPr marL="396875" marR="0" lvl="0" indent="-396875" fontAlgn="base">
              <a:lnSpc>
                <a:spcPct val="90000"/>
              </a:lnSpc>
              <a:spcBef>
                <a:spcPct val="20000"/>
              </a:spcBef>
              <a:spcAft>
                <a:spcPct val="0"/>
              </a:spcAft>
              <a:buClrTx/>
              <a:buSzTx/>
              <a:buFont typeface="Arial" pitchFamily="34" charset="0"/>
              <a:buChar char="•"/>
              <a:tabLst/>
              <a:defRPr/>
            </a:pPr>
            <a:r>
              <a:rPr lang="en-US" sz="2400" dirty="0" smtClean="0"/>
              <a:t>I want to keep a specific mail about an important contract in my mailbox for 5 years so I have offline access to it</a:t>
            </a:r>
            <a:endParaRPr lang="en-US" sz="2400" dirty="0"/>
          </a:p>
        </p:txBody>
      </p:sp>
    </p:spTree>
    <p:extLst>
      <p:ext uri="{BB962C8B-B14F-4D97-AF65-F5344CB8AC3E}">
        <p14:creationId xmlns:p14="http://schemas.microsoft.com/office/powerpoint/2010/main" xmlns="" val="3759409782"/>
      </p:ext>
    </p:extLst>
  </p:cSld>
  <p:clrMapOvr>
    <a:masterClrMapping/>
  </p:clrMapOvr>
  <p:transition>
    <p:strips dir="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2133600" y="4419600"/>
            <a:ext cx="1371600" cy="228600"/>
          </a:xfrm>
          <a:prstGeom prst="rect">
            <a:avLst/>
          </a:prstGeom>
          <a:solidFill>
            <a:schemeClr val="tx1"/>
          </a:solidFill>
          <a:ln>
            <a:solidFill>
              <a:schemeClr val="bg2">
                <a:lumMod val="50000"/>
              </a:schemeClr>
            </a:solidFill>
          </a:ln>
        </p:spPr>
        <p:style>
          <a:lnRef idx="1">
            <a:schemeClr val="accent6"/>
          </a:lnRef>
          <a:fillRef idx="2">
            <a:schemeClr val="accent6"/>
          </a:fillRef>
          <a:effectRef idx="1">
            <a:schemeClr val="accent6"/>
          </a:effectRef>
          <a:fontRef idx="minor">
            <a:schemeClr val="dk1"/>
          </a:fontRef>
        </p:style>
        <p:txBody>
          <a:bodyPr rtlCol="0" anchor="ctr" anchorCtr="0"/>
          <a:lstStyle/>
          <a:p>
            <a:pPr algn="ctr"/>
            <a:r>
              <a:rPr lang="en-US" sz="1000" dirty="0" smtClean="0"/>
              <a:t>Recoverable Items</a:t>
            </a:r>
            <a:endParaRPr lang="en-US" sz="1000" dirty="0"/>
          </a:p>
        </p:txBody>
      </p:sp>
      <p:sp>
        <p:nvSpPr>
          <p:cNvPr id="55" name="Rectangle 54"/>
          <p:cNvSpPr/>
          <p:nvPr/>
        </p:nvSpPr>
        <p:spPr>
          <a:xfrm>
            <a:off x="5334000" y="4419600"/>
            <a:ext cx="1371600" cy="228600"/>
          </a:xfrm>
          <a:prstGeom prst="rect">
            <a:avLst/>
          </a:prstGeom>
          <a:solidFill>
            <a:schemeClr val="tx1"/>
          </a:solidFill>
          <a:ln>
            <a:solidFill>
              <a:schemeClr val="bg2">
                <a:lumMod val="50000"/>
              </a:schemeClr>
            </a:solidFill>
          </a:ln>
        </p:spPr>
        <p:style>
          <a:lnRef idx="1">
            <a:schemeClr val="accent6"/>
          </a:lnRef>
          <a:fillRef idx="2">
            <a:schemeClr val="accent6"/>
          </a:fillRef>
          <a:effectRef idx="1">
            <a:schemeClr val="accent6"/>
          </a:effectRef>
          <a:fontRef idx="minor">
            <a:schemeClr val="dk1"/>
          </a:fontRef>
        </p:style>
        <p:txBody>
          <a:bodyPr rtlCol="0" anchor="ctr" anchorCtr="0"/>
          <a:lstStyle/>
          <a:p>
            <a:pPr algn="ctr"/>
            <a:r>
              <a:rPr lang="en-US" sz="1000" dirty="0" err="1" smtClean="0"/>
              <a:t>Recoverale</a:t>
            </a:r>
            <a:r>
              <a:rPr lang="en-US" sz="1000" dirty="0" smtClean="0"/>
              <a:t> Items</a:t>
            </a:r>
            <a:endParaRPr lang="en-US" sz="1000" dirty="0"/>
          </a:p>
        </p:txBody>
      </p:sp>
      <p:sp>
        <p:nvSpPr>
          <p:cNvPr id="6" name="Rectangle 5"/>
          <p:cNvSpPr/>
          <p:nvPr/>
        </p:nvSpPr>
        <p:spPr>
          <a:xfrm>
            <a:off x="2209800" y="2590800"/>
            <a:ext cx="1295400" cy="46759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1000" dirty="0" smtClean="0">
                <a:solidFill>
                  <a:schemeClr val="tx1"/>
                </a:solidFill>
              </a:rPr>
              <a:t> 1-2 yrs of E-mail</a:t>
            </a:r>
          </a:p>
          <a:p>
            <a:pPr>
              <a:buFont typeface="Arial" pitchFamily="34" charset="0"/>
              <a:buChar char="•"/>
            </a:pPr>
            <a:r>
              <a:rPr lang="en-US" sz="1000" dirty="0" smtClean="0">
                <a:solidFill>
                  <a:schemeClr val="tx1"/>
                </a:solidFill>
              </a:rPr>
              <a:t> Size 2-10GB</a:t>
            </a:r>
          </a:p>
          <a:p>
            <a:pPr>
              <a:buFont typeface="Arial" pitchFamily="34" charset="0"/>
              <a:buChar char="•"/>
            </a:pPr>
            <a:r>
              <a:rPr lang="en-US" sz="1000" dirty="0" smtClean="0">
                <a:solidFill>
                  <a:schemeClr val="tx1"/>
                </a:solidFill>
              </a:rPr>
              <a:t> Online and Offline</a:t>
            </a:r>
            <a:endParaRPr lang="en-US" sz="1000" dirty="0">
              <a:solidFill>
                <a:schemeClr val="tx1"/>
              </a:solidFill>
            </a:endParaRPr>
          </a:p>
        </p:txBody>
      </p:sp>
      <p:sp>
        <p:nvSpPr>
          <p:cNvPr id="26" name="Rectangle 25"/>
          <p:cNvSpPr/>
          <p:nvPr/>
        </p:nvSpPr>
        <p:spPr>
          <a:xfrm>
            <a:off x="5410200" y="2590799"/>
            <a:ext cx="1295400" cy="46759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1000" dirty="0" smtClean="0">
                <a:solidFill>
                  <a:schemeClr val="tx1"/>
                </a:solidFill>
              </a:rPr>
              <a:t> 2-10 yrs of E-mail</a:t>
            </a:r>
          </a:p>
          <a:p>
            <a:pPr>
              <a:buFont typeface="Arial" pitchFamily="34" charset="0"/>
              <a:buChar char="•"/>
            </a:pPr>
            <a:r>
              <a:rPr lang="en-US" sz="1000" dirty="0" smtClean="0">
                <a:solidFill>
                  <a:schemeClr val="tx1"/>
                </a:solidFill>
              </a:rPr>
              <a:t> Size 10-30GB</a:t>
            </a:r>
          </a:p>
          <a:p>
            <a:pPr>
              <a:buFont typeface="Arial" pitchFamily="34" charset="0"/>
              <a:buChar char="•"/>
            </a:pPr>
            <a:r>
              <a:rPr lang="en-US" sz="1000" dirty="0" smtClean="0">
                <a:solidFill>
                  <a:schemeClr val="tx1"/>
                </a:solidFill>
              </a:rPr>
              <a:t> Online Only</a:t>
            </a:r>
            <a:endParaRPr lang="en-US" sz="1000" dirty="0">
              <a:solidFill>
                <a:schemeClr val="tx1"/>
              </a:solidFill>
            </a:endParaRPr>
          </a:p>
        </p:txBody>
      </p:sp>
      <p:sp>
        <p:nvSpPr>
          <p:cNvPr id="4" name="Title 1"/>
          <p:cNvSpPr txBox="1">
            <a:spLocks/>
          </p:cNvSpPr>
          <p:nvPr/>
        </p:nvSpPr>
        <p:spPr>
          <a:xfrm>
            <a:off x="432816" y="246888"/>
            <a:ext cx="8229600" cy="1143000"/>
          </a:xfrm>
          <a:prstGeom prst="rect">
            <a:avLst/>
          </a:prstGeom>
        </p:spPr>
        <p:txBody>
          <a:bodyPr>
            <a:normAutofit fontScale="90000" lnSpcReduction="10000"/>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4400" noProof="0" dirty="0" smtClean="0">
                <a:latin typeface="+mj-lt"/>
                <a:ea typeface="+mj-ea"/>
                <a:cs typeface="+mj-cs"/>
              </a:rPr>
              <a:t>Preserve: Move + Delete Policy </a:t>
            </a:r>
          </a:p>
          <a:p>
            <a:pPr lvl="0" defTabSz="914400" fontAlgn="base">
              <a:spcBef>
                <a:spcPct val="0"/>
              </a:spcBef>
              <a:spcAft>
                <a:spcPct val="0"/>
              </a:spcAft>
              <a:defRPr/>
            </a:pPr>
            <a:r>
              <a:rPr lang="en-US" sz="3600" dirty="0" smtClean="0">
                <a:solidFill>
                  <a:schemeClr val="tx2"/>
                </a:solidFill>
              </a:rPr>
              <a:t>After delete policy deployed </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
        <p:nvSpPr>
          <p:cNvPr id="5" name="Rectangle 4"/>
          <p:cNvSpPr/>
          <p:nvPr/>
        </p:nvSpPr>
        <p:spPr>
          <a:xfrm>
            <a:off x="1981200" y="2362201"/>
            <a:ext cx="1676400" cy="2590799"/>
          </a:xfrm>
          <a:prstGeom prst="rect">
            <a:avLst/>
          </a:prstGeom>
          <a:solidFill>
            <a:schemeClr val="bg1">
              <a:lumMod val="50000"/>
              <a:lumOff val="50000"/>
            </a:schemeClr>
          </a:solidFill>
          <a:ln>
            <a:no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400" b="1" dirty="0" smtClean="0">
                <a:solidFill>
                  <a:schemeClr val="tx1"/>
                </a:solidFill>
              </a:rPr>
              <a:t>Mailbox</a:t>
            </a:r>
            <a:endParaRPr lang="en-US" b="1" dirty="0">
              <a:solidFill>
                <a:schemeClr val="tx1"/>
              </a:solidFill>
            </a:endParaRPr>
          </a:p>
        </p:txBody>
      </p:sp>
      <p:sp>
        <p:nvSpPr>
          <p:cNvPr id="11" name="TextBox 10"/>
          <p:cNvSpPr txBox="1"/>
          <p:nvPr/>
        </p:nvSpPr>
        <p:spPr>
          <a:xfrm>
            <a:off x="575145" y="2057400"/>
            <a:ext cx="1295400" cy="553998"/>
          </a:xfrm>
          <a:prstGeom prst="rect">
            <a:avLst/>
          </a:prstGeom>
          <a:noFill/>
        </p:spPr>
        <p:txBody>
          <a:bodyPr wrap="square" rtlCol="0">
            <a:spAutoFit/>
          </a:bodyPr>
          <a:lstStyle/>
          <a:p>
            <a:r>
              <a:rPr lang="en-US" sz="1000" b="1" dirty="0" smtClean="0"/>
              <a:t>Message delivered, default policies applied</a:t>
            </a:r>
            <a:endParaRPr lang="en-US" sz="1000" b="1" dirty="0"/>
          </a:p>
        </p:txBody>
      </p:sp>
      <p:sp>
        <p:nvSpPr>
          <p:cNvPr id="12" name="Rectangle 11"/>
          <p:cNvSpPr/>
          <p:nvPr/>
        </p:nvSpPr>
        <p:spPr>
          <a:xfrm>
            <a:off x="2057400" y="37338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t>Deleted Items</a:t>
            </a:r>
            <a:endParaRPr lang="en-US" sz="1000" dirty="0"/>
          </a:p>
        </p:txBody>
      </p:sp>
      <p:sp>
        <p:nvSpPr>
          <p:cNvPr id="13" name="Rectangle 12"/>
          <p:cNvSpPr/>
          <p:nvPr/>
        </p:nvSpPr>
        <p:spPr>
          <a:xfrm>
            <a:off x="2057400" y="31242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t>Inbox</a:t>
            </a:r>
            <a:endParaRPr lang="en-US" sz="1000" dirty="0"/>
          </a:p>
        </p:txBody>
      </p:sp>
      <p:sp>
        <p:nvSpPr>
          <p:cNvPr id="14" name="Rectangle 13"/>
          <p:cNvSpPr/>
          <p:nvPr/>
        </p:nvSpPr>
        <p:spPr>
          <a:xfrm>
            <a:off x="2057400" y="34290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t>…</a:t>
            </a:r>
            <a:endParaRPr lang="en-US" sz="1000" dirty="0"/>
          </a:p>
        </p:txBody>
      </p:sp>
      <p:sp>
        <p:nvSpPr>
          <p:cNvPr id="15" name="Right Bracket 14"/>
          <p:cNvSpPr/>
          <p:nvPr/>
        </p:nvSpPr>
        <p:spPr>
          <a:xfrm>
            <a:off x="3733800" y="3124200"/>
            <a:ext cx="76200" cy="8382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Right Bracket 15"/>
          <p:cNvSpPr/>
          <p:nvPr/>
        </p:nvSpPr>
        <p:spPr>
          <a:xfrm rot="10800000">
            <a:off x="5029199" y="3124200"/>
            <a:ext cx="76201" cy="8382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7" name="Straight Arrow Connector 16"/>
          <p:cNvCxnSpPr/>
          <p:nvPr/>
        </p:nvCxnSpPr>
        <p:spPr>
          <a:xfrm rot="10800000" flipH="1">
            <a:off x="3809999" y="3503611"/>
            <a:ext cx="1219201" cy="1588"/>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733800" y="2925633"/>
            <a:ext cx="1371600" cy="553998"/>
          </a:xfrm>
          <a:prstGeom prst="rect">
            <a:avLst/>
          </a:prstGeom>
          <a:noFill/>
        </p:spPr>
        <p:txBody>
          <a:bodyPr wrap="square" rtlCol="0">
            <a:spAutoFit/>
          </a:bodyPr>
          <a:lstStyle/>
          <a:p>
            <a:pPr algn="ctr"/>
            <a:r>
              <a:rPr lang="en-US" sz="1000" b="1" dirty="0" smtClean="0"/>
              <a:t>Message moved</a:t>
            </a:r>
          </a:p>
          <a:p>
            <a:pPr algn="ctr"/>
            <a:r>
              <a:rPr lang="en-US" sz="1000" b="1" dirty="0" smtClean="0"/>
              <a:t>by Default Policy after 2 Years</a:t>
            </a:r>
            <a:endParaRPr lang="en-US" sz="1000" b="1" dirty="0"/>
          </a:p>
        </p:txBody>
      </p:sp>
      <p:sp>
        <p:nvSpPr>
          <p:cNvPr id="20" name="Right Bracket 19"/>
          <p:cNvSpPr/>
          <p:nvPr/>
        </p:nvSpPr>
        <p:spPr>
          <a:xfrm rot="10800000">
            <a:off x="1828800" y="3124200"/>
            <a:ext cx="76200" cy="8382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1" name="Elbow Connector 20"/>
          <p:cNvCxnSpPr>
            <a:endCxn id="20" idx="2"/>
          </p:cNvCxnSpPr>
          <p:nvPr/>
        </p:nvCxnSpPr>
        <p:spPr>
          <a:xfrm rot="16200000" flipH="1">
            <a:off x="1028700" y="2743200"/>
            <a:ext cx="838200" cy="762000"/>
          </a:xfrm>
          <a:prstGeom prst="bentConnector4">
            <a:avLst>
              <a:gd name="adj1" fmla="val 26102"/>
              <a:gd name="adj2" fmla="val 606"/>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5181600" y="2362201"/>
            <a:ext cx="1676400" cy="2590799"/>
          </a:xfrm>
          <a:prstGeom prst="rect">
            <a:avLst/>
          </a:prstGeom>
          <a:solidFill>
            <a:schemeClr val="bg1">
              <a:lumMod val="50000"/>
              <a:lumOff val="50000"/>
            </a:schemeClr>
          </a:solidFill>
          <a:ln>
            <a:no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400" b="1" dirty="0" smtClean="0">
                <a:solidFill>
                  <a:schemeClr val="tx1"/>
                </a:solidFill>
              </a:rPr>
              <a:t>Online Archive</a:t>
            </a:r>
            <a:endParaRPr lang="en-US" sz="1400" b="1" dirty="0">
              <a:solidFill>
                <a:schemeClr val="tx1"/>
              </a:solidFill>
            </a:endParaRPr>
          </a:p>
        </p:txBody>
      </p:sp>
      <p:sp>
        <p:nvSpPr>
          <p:cNvPr id="27" name="Rectangle 26"/>
          <p:cNvSpPr/>
          <p:nvPr/>
        </p:nvSpPr>
        <p:spPr>
          <a:xfrm>
            <a:off x="5257800" y="37338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t>Deleted Items</a:t>
            </a:r>
            <a:endParaRPr lang="en-US" sz="1000" dirty="0"/>
          </a:p>
        </p:txBody>
      </p:sp>
      <p:sp>
        <p:nvSpPr>
          <p:cNvPr id="28" name="Rectangle 27"/>
          <p:cNvSpPr/>
          <p:nvPr/>
        </p:nvSpPr>
        <p:spPr>
          <a:xfrm>
            <a:off x="5257800" y="3124199"/>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t>Inbox</a:t>
            </a:r>
            <a:endParaRPr lang="en-US" sz="1000" dirty="0"/>
          </a:p>
        </p:txBody>
      </p:sp>
      <p:sp>
        <p:nvSpPr>
          <p:cNvPr id="29" name="Rectangle 28"/>
          <p:cNvSpPr/>
          <p:nvPr/>
        </p:nvSpPr>
        <p:spPr>
          <a:xfrm>
            <a:off x="5257800" y="3428999"/>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t>…</a:t>
            </a:r>
            <a:endParaRPr lang="en-US" sz="1000" dirty="0"/>
          </a:p>
        </p:txBody>
      </p:sp>
      <p:sp>
        <p:nvSpPr>
          <p:cNvPr id="30" name="Right Bracket 29"/>
          <p:cNvSpPr/>
          <p:nvPr/>
        </p:nvSpPr>
        <p:spPr>
          <a:xfrm>
            <a:off x="6934200" y="3200400"/>
            <a:ext cx="76200" cy="7620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p:cNvSpPr txBox="1"/>
          <p:nvPr/>
        </p:nvSpPr>
        <p:spPr>
          <a:xfrm>
            <a:off x="7513320" y="3713202"/>
            <a:ext cx="1249680" cy="553998"/>
          </a:xfrm>
          <a:prstGeom prst="rect">
            <a:avLst/>
          </a:prstGeom>
          <a:noFill/>
        </p:spPr>
        <p:txBody>
          <a:bodyPr wrap="square" rtlCol="0">
            <a:spAutoFit/>
          </a:bodyPr>
          <a:lstStyle/>
          <a:p>
            <a:pPr algn="ctr"/>
            <a:r>
              <a:rPr lang="en-US" sz="1000" b="1" dirty="0" smtClean="0"/>
              <a:t>Message deleted by Default Policy after 5 Years</a:t>
            </a:r>
            <a:endParaRPr lang="en-US" sz="1000" b="1" dirty="0"/>
          </a:p>
        </p:txBody>
      </p:sp>
      <p:cxnSp>
        <p:nvCxnSpPr>
          <p:cNvPr id="32" name="Straight Connector 31"/>
          <p:cNvCxnSpPr/>
          <p:nvPr/>
        </p:nvCxnSpPr>
        <p:spPr>
          <a:xfrm>
            <a:off x="6781800" y="4495800"/>
            <a:ext cx="762000" cy="1588"/>
          </a:xfrm>
          <a:prstGeom prst="line">
            <a:avLst/>
          </a:prstGeom>
          <a:ln w="12700">
            <a:solidFill>
              <a:schemeClr val="tx1"/>
            </a:solidFill>
            <a:headEnd type="triangle" w="med" len="lg"/>
            <a:tailEnd type="none" w="med" len="lg"/>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7010400" y="3580606"/>
            <a:ext cx="533400" cy="794"/>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flipH="1" flipV="1">
            <a:off x="7086600" y="4038600"/>
            <a:ext cx="9144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2057400" y="4191000"/>
            <a:ext cx="1524000" cy="609601"/>
          </a:xfrm>
          <a:prstGeom prst="rect">
            <a:avLst/>
          </a:prstGeom>
          <a:solidFill>
            <a:schemeClr val="accent1"/>
          </a:solidFill>
          <a:ln>
            <a:noFill/>
          </a:ln>
        </p:spPr>
        <p:style>
          <a:lnRef idx="1">
            <a:schemeClr val="accent6"/>
          </a:lnRef>
          <a:fillRef idx="2">
            <a:schemeClr val="accent6"/>
          </a:fillRef>
          <a:effectRef idx="1">
            <a:schemeClr val="accent6"/>
          </a:effectRef>
          <a:fontRef idx="minor">
            <a:schemeClr val="dk1"/>
          </a:fontRef>
        </p:style>
        <p:txBody>
          <a:bodyPr rtlCol="0" anchor="t" anchorCtr="0"/>
          <a:lstStyle/>
          <a:p>
            <a:pPr algn="ctr"/>
            <a:r>
              <a:rPr lang="en-US" sz="1000" b="1" dirty="0" smtClean="0">
                <a:solidFill>
                  <a:schemeClr val="tx1"/>
                </a:solidFill>
              </a:rPr>
              <a:t>Dumpster 2.0</a:t>
            </a:r>
          </a:p>
        </p:txBody>
      </p:sp>
      <p:sp>
        <p:nvSpPr>
          <p:cNvPr id="54" name="Rectangle 53"/>
          <p:cNvSpPr/>
          <p:nvPr/>
        </p:nvSpPr>
        <p:spPr>
          <a:xfrm>
            <a:off x="5257800" y="4190999"/>
            <a:ext cx="1524000" cy="609601"/>
          </a:xfrm>
          <a:prstGeom prst="rect">
            <a:avLst/>
          </a:prstGeom>
          <a:solidFill>
            <a:schemeClr val="accent1"/>
          </a:solidFill>
          <a:ln>
            <a:noFill/>
          </a:ln>
        </p:spPr>
        <p:style>
          <a:lnRef idx="1">
            <a:schemeClr val="accent6"/>
          </a:lnRef>
          <a:fillRef idx="2">
            <a:schemeClr val="accent6"/>
          </a:fillRef>
          <a:effectRef idx="1">
            <a:schemeClr val="accent6"/>
          </a:effectRef>
          <a:fontRef idx="minor">
            <a:schemeClr val="dk1"/>
          </a:fontRef>
        </p:style>
        <p:txBody>
          <a:bodyPr rtlCol="0" anchor="t" anchorCtr="0"/>
          <a:lstStyle/>
          <a:p>
            <a:pPr algn="ctr"/>
            <a:r>
              <a:rPr lang="en-US" sz="1000" b="1" dirty="0" smtClean="0">
                <a:solidFill>
                  <a:schemeClr val="tx1"/>
                </a:solidFill>
              </a:rPr>
              <a:t>Dumpster 2.0</a:t>
            </a:r>
          </a:p>
        </p:txBody>
      </p:sp>
    </p:spTree>
    <p:extLst>
      <p:ext uri="{BB962C8B-B14F-4D97-AF65-F5344CB8AC3E}">
        <p14:creationId xmlns:p14="http://schemas.microsoft.com/office/powerpoint/2010/main" xmlns="" val="4230039800"/>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Rectangle 181"/>
          <p:cNvSpPr/>
          <p:nvPr/>
        </p:nvSpPr>
        <p:spPr>
          <a:xfrm>
            <a:off x="2133600" y="4572001"/>
            <a:ext cx="1371600" cy="228600"/>
          </a:xfrm>
          <a:prstGeom prst="rect">
            <a:avLst/>
          </a:prstGeom>
          <a:solidFill>
            <a:schemeClr val="bg2">
              <a:lumMod val="75000"/>
            </a:schemeClr>
          </a:solidFill>
          <a:ln>
            <a:solidFill>
              <a:schemeClr val="bg2">
                <a:lumMod val="50000"/>
              </a:schemeClr>
            </a:solidFill>
          </a:ln>
        </p:spPr>
        <p:style>
          <a:lnRef idx="1">
            <a:schemeClr val="accent6"/>
          </a:lnRef>
          <a:fillRef idx="2">
            <a:schemeClr val="accent6"/>
          </a:fillRef>
          <a:effectRef idx="1">
            <a:schemeClr val="accent6"/>
          </a:effectRef>
          <a:fontRef idx="minor">
            <a:schemeClr val="dk1"/>
          </a:fontRef>
        </p:style>
        <p:txBody>
          <a:bodyPr rtlCol="0" anchor="ctr" anchorCtr="0"/>
          <a:lstStyle/>
          <a:p>
            <a:pPr algn="ctr"/>
            <a:r>
              <a:rPr lang="en-US" sz="1000" dirty="0" smtClean="0">
                <a:solidFill>
                  <a:schemeClr val="tx1"/>
                </a:solidFill>
              </a:rPr>
              <a:t>Recoverable Items</a:t>
            </a:r>
            <a:endParaRPr lang="en-US" sz="1000" dirty="0">
              <a:solidFill>
                <a:schemeClr val="tx1"/>
              </a:solidFill>
            </a:endParaRPr>
          </a:p>
        </p:txBody>
      </p:sp>
      <p:sp>
        <p:nvSpPr>
          <p:cNvPr id="184" name="Rectangle 183"/>
          <p:cNvSpPr/>
          <p:nvPr/>
        </p:nvSpPr>
        <p:spPr>
          <a:xfrm>
            <a:off x="5334000" y="4572001"/>
            <a:ext cx="1371600" cy="228600"/>
          </a:xfrm>
          <a:prstGeom prst="rect">
            <a:avLst/>
          </a:prstGeom>
          <a:solidFill>
            <a:schemeClr val="bg2">
              <a:lumMod val="75000"/>
            </a:schemeClr>
          </a:solidFill>
          <a:ln>
            <a:solidFill>
              <a:schemeClr val="bg2">
                <a:lumMod val="50000"/>
              </a:schemeClr>
            </a:solidFill>
          </a:ln>
        </p:spPr>
        <p:style>
          <a:lnRef idx="1">
            <a:schemeClr val="accent6"/>
          </a:lnRef>
          <a:fillRef idx="2">
            <a:schemeClr val="accent6"/>
          </a:fillRef>
          <a:effectRef idx="1">
            <a:schemeClr val="accent6"/>
          </a:effectRef>
          <a:fontRef idx="minor">
            <a:schemeClr val="dk1"/>
          </a:fontRef>
        </p:style>
        <p:txBody>
          <a:bodyPr rtlCol="0" anchor="ctr" anchorCtr="0"/>
          <a:lstStyle/>
          <a:p>
            <a:pPr algn="ctr"/>
            <a:r>
              <a:rPr lang="en-US" sz="1000" dirty="0" smtClean="0">
                <a:solidFill>
                  <a:schemeClr val="tx1"/>
                </a:solidFill>
              </a:rPr>
              <a:t>Recoverable Items</a:t>
            </a:r>
            <a:endParaRPr lang="en-US" sz="1000" dirty="0">
              <a:solidFill>
                <a:schemeClr val="tx1"/>
              </a:solidFill>
            </a:endParaRPr>
          </a:p>
        </p:txBody>
      </p:sp>
      <p:sp>
        <p:nvSpPr>
          <p:cNvPr id="82" name="Rectangle 81"/>
          <p:cNvSpPr/>
          <p:nvPr/>
        </p:nvSpPr>
        <p:spPr>
          <a:xfrm>
            <a:off x="2209800" y="2438400"/>
            <a:ext cx="1295400" cy="46759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1000" dirty="0" smtClean="0">
                <a:solidFill>
                  <a:schemeClr val="tx1"/>
                </a:solidFill>
              </a:rPr>
              <a:t> 1-2 yrs of E-mail</a:t>
            </a:r>
          </a:p>
          <a:p>
            <a:pPr>
              <a:buFont typeface="Arial" pitchFamily="34" charset="0"/>
              <a:buChar char="•"/>
            </a:pPr>
            <a:r>
              <a:rPr lang="en-US" sz="1000" dirty="0" smtClean="0">
                <a:solidFill>
                  <a:schemeClr val="tx1"/>
                </a:solidFill>
              </a:rPr>
              <a:t> Size 2-10GB</a:t>
            </a:r>
          </a:p>
          <a:p>
            <a:pPr>
              <a:buFont typeface="Arial" pitchFamily="34" charset="0"/>
              <a:buChar char="•"/>
            </a:pPr>
            <a:r>
              <a:rPr lang="en-US" sz="1000" dirty="0" smtClean="0">
                <a:solidFill>
                  <a:schemeClr val="tx1"/>
                </a:solidFill>
              </a:rPr>
              <a:t> Online and Offline</a:t>
            </a:r>
            <a:endParaRPr lang="en-US" sz="1000" dirty="0">
              <a:solidFill>
                <a:schemeClr val="tx1"/>
              </a:solidFill>
            </a:endParaRPr>
          </a:p>
        </p:txBody>
      </p:sp>
      <p:sp>
        <p:nvSpPr>
          <p:cNvPr id="125" name="Rectangle 124"/>
          <p:cNvSpPr/>
          <p:nvPr/>
        </p:nvSpPr>
        <p:spPr>
          <a:xfrm>
            <a:off x="5410200" y="2438399"/>
            <a:ext cx="1295400" cy="46759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1000" dirty="0" smtClean="0">
                <a:solidFill>
                  <a:schemeClr val="tx1"/>
                </a:solidFill>
              </a:rPr>
              <a:t> 2-10 yrs of E-mail</a:t>
            </a:r>
          </a:p>
          <a:p>
            <a:pPr>
              <a:buFont typeface="Arial" pitchFamily="34" charset="0"/>
              <a:buChar char="•"/>
            </a:pPr>
            <a:r>
              <a:rPr lang="en-US" sz="1000" dirty="0" smtClean="0">
                <a:solidFill>
                  <a:schemeClr val="tx1"/>
                </a:solidFill>
              </a:rPr>
              <a:t> Size 10-30GB</a:t>
            </a:r>
          </a:p>
          <a:p>
            <a:pPr>
              <a:buFont typeface="Arial" pitchFamily="34" charset="0"/>
              <a:buChar char="•"/>
            </a:pPr>
            <a:r>
              <a:rPr lang="en-US" sz="1000" dirty="0" smtClean="0">
                <a:solidFill>
                  <a:schemeClr val="tx1"/>
                </a:solidFill>
              </a:rPr>
              <a:t> Online Only</a:t>
            </a:r>
            <a:endParaRPr lang="en-US" sz="1000" dirty="0">
              <a:solidFill>
                <a:schemeClr val="tx1"/>
              </a:solidFill>
            </a:endParaRPr>
          </a:p>
        </p:txBody>
      </p:sp>
      <p:sp>
        <p:nvSpPr>
          <p:cNvPr id="179" name="Rectangle 178"/>
          <p:cNvSpPr/>
          <p:nvPr/>
        </p:nvSpPr>
        <p:spPr>
          <a:xfrm>
            <a:off x="1981200" y="2209801"/>
            <a:ext cx="1676400" cy="2895599"/>
          </a:xfrm>
          <a:prstGeom prst="rect">
            <a:avLst/>
          </a:prstGeom>
          <a:solidFill>
            <a:schemeClr val="bg1">
              <a:lumMod val="50000"/>
              <a:lumOff val="50000"/>
            </a:schemeClr>
          </a:solidFill>
          <a:ln>
            <a:no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400" b="1" dirty="0" smtClean="0">
                <a:solidFill>
                  <a:schemeClr val="tx1"/>
                </a:solidFill>
              </a:rPr>
              <a:t>Mailbox</a:t>
            </a:r>
            <a:endParaRPr lang="en-US" b="1" dirty="0">
              <a:solidFill>
                <a:schemeClr val="tx1"/>
              </a:solidFill>
            </a:endParaRPr>
          </a:p>
        </p:txBody>
      </p:sp>
      <p:sp>
        <p:nvSpPr>
          <p:cNvPr id="180" name="Rectangle 179"/>
          <p:cNvSpPr/>
          <p:nvPr/>
        </p:nvSpPr>
        <p:spPr>
          <a:xfrm>
            <a:off x="5181600" y="2209801"/>
            <a:ext cx="1676400" cy="2895599"/>
          </a:xfrm>
          <a:prstGeom prst="rect">
            <a:avLst/>
          </a:prstGeom>
          <a:solidFill>
            <a:schemeClr val="bg1">
              <a:lumMod val="50000"/>
              <a:lumOff val="50000"/>
            </a:schemeClr>
          </a:solidFill>
          <a:ln>
            <a:no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400" b="1" dirty="0" smtClean="0">
                <a:solidFill>
                  <a:schemeClr val="tx1"/>
                </a:solidFill>
              </a:rPr>
              <a:t>Online Archive</a:t>
            </a:r>
            <a:endParaRPr lang="en-US" sz="1400" b="1" dirty="0">
              <a:solidFill>
                <a:schemeClr val="tx1"/>
              </a:solidFill>
            </a:endParaRPr>
          </a:p>
        </p:txBody>
      </p:sp>
      <p:sp>
        <p:nvSpPr>
          <p:cNvPr id="122" name="Title 1"/>
          <p:cNvSpPr txBox="1">
            <a:spLocks/>
          </p:cNvSpPr>
          <p:nvPr/>
        </p:nvSpPr>
        <p:spPr bwMode="auto">
          <a:xfrm>
            <a:off x="457200" y="76200"/>
            <a:ext cx="8229600" cy="1143000"/>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 uri="{53640926-AAD7-44D8-BBD7-CCE9431645EC}">
              <a14:shadowObscured xmlns:a14="http://schemas.microsoft.com/office/drawing/2010/main" xmlns="" val="1"/>
            </a:ext>
          </a:extLst>
        </p:spPr>
        <p:txBody>
          <a:bodyPr vert="horz" wrap="square" lIns="91440" tIns="45720" rIns="91440" bIns="45720" numCol="1" anchor="ctr" anchorCtr="0" compatLnSpc="1">
            <a:prstTxWarp prst="textNoShape">
              <a:avLst/>
            </a:prstTxWarp>
            <a:normAutofit fontScale="97500" lnSpcReduction="10000"/>
          </a:bodyPr>
          <a:lstStyle/>
          <a:p>
            <a:pPr lvl="0" defTabSz="914400" fontAlgn="base">
              <a:spcBef>
                <a:spcPct val="0"/>
              </a:spcBef>
              <a:spcAft>
                <a:spcPct val="0"/>
              </a:spcAft>
              <a:defRPr/>
            </a:pPr>
            <a:r>
              <a:rPr lang="en-US" sz="4400" dirty="0"/>
              <a:t>Preserve: </a:t>
            </a:r>
            <a:r>
              <a:rPr kumimoji="0" lang="en-US" sz="4400" b="0" i="0" u="none" strike="noStrike" kern="1200" cap="none" spc="0" normalizeH="0" baseline="0" noProof="0" dirty="0" smtClean="0">
                <a:ln>
                  <a:noFill/>
                </a:ln>
                <a:effectLst/>
                <a:uLnTx/>
                <a:uFillTx/>
                <a:latin typeface="+mj-lt"/>
                <a:ea typeface="+mj-ea"/>
                <a:cs typeface="+mj-cs"/>
              </a:rPr>
              <a:t>Move + Delete Policies </a:t>
            </a:r>
            <a:r>
              <a:rPr kumimoji="0" lang="en-US" sz="4400" b="0" i="0" u="none" strike="noStrike" kern="1200" cap="none" spc="0" normalizeH="0" baseline="0" noProof="0" dirty="0" smtClean="0">
                <a:ln>
                  <a:noFill/>
                </a:ln>
                <a:solidFill>
                  <a:schemeClr val="bg2"/>
                </a:solidFill>
                <a:effectLst/>
                <a:uLnTx/>
                <a:uFillTx/>
                <a:latin typeface="+mj-lt"/>
                <a:ea typeface="+mj-ea"/>
                <a:cs typeface="+mj-cs"/>
              </a:rPr>
              <a:t/>
            </a:r>
            <a:br>
              <a:rPr kumimoji="0" lang="en-US" sz="4400" b="0" i="0" u="none" strike="noStrike" kern="1200" cap="none" spc="0" normalizeH="0" baseline="0" noProof="0" dirty="0" smtClean="0">
                <a:ln>
                  <a:noFill/>
                </a:ln>
                <a:solidFill>
                  <a:schemeClr val="bg2"/>
                </a:solidFill>
                <a:effectLst/>
                <a:uLnTx/>
                <a:uFillTx/>
                <a:latin typeface="+mj-lt"/>
                <a:ea typeface="+mj-ea"/>
                <a:cs typeface="+mj-cs"/>
              </a:rPr>
            </a:br>
            <a:r>
              <a:rPr kumimoji="0" lang="en-US" sz="3300" b="0" i="0" u="none" strike="noStrike" kern="1200" cap="none" spc="0" normalizeH="0" baseline="0" noProof="0" dirty="0" smtClean="0">
                <a:ln>
                  <a:noFill/>
                </a:ln>
                <a:solidFill>
                  <a:schemeClr val="tx2"/>
                </a:solidFill>
                <a:effectLst/>
                <a:uLnTx/>
                <a:uFillTx/>
                <a:latin typeface="+mj-lt"/>
                <a:ea typeface="+mj-ea"/>
                <a:cs typeface="+mj-cs"/>
              </a:rPr>
              <a:t>On a folder </a:t>
            </a:r>
            <a:endParaRPr kumimoji="0" lang="en-US" sz="3300" b="0" i="0" u="none" strike="noStrike" kern="1200" cap="none" spc="0" normalizeH="0" baseline="0" noProof="0" dirty="0">
              <a:ln>
                <a:noFill/>
              </a:ln>
              <a:solidFill>
                <a:schemeClr val="tx2"/>
              </a:solidFill>
              <a:effectLst/>
              <a:uLnTx/>
              <a:uFillTx/>
              <a:latin typeface="+mj-lt"/>
              <a:ea typeface="+mj-ea"/>
              <a:cs typeface="+mj-cs"/>
            </a:endParaRPr>
          </a:p>
        </p:txBody>
      </p:sp>
      <p:sp>
        <p:nvSpPr>
          <p:cNvPr id="103" name="TextBox 102"/>
          <p:cNvSpPr txBox="1"/>
          <p:nvPr/>
        </p:nvSpPr>
        <p:spPr>
          <a:xfrm>
            <a:off x="294640" y="2057400"/>
            <a:ext cx="1381760" cy="400110"/>
          </a:xfrm>
          <a:prstGeom prst="rect">
            <a:avLst/>
          </a:prstGeom>
          <a:noFill/>
        </p:spPr>
        <p:txBody>
          <a:bodyPr wrap="square" rtlCol="0">
            <a:spAutoFit/>
          </a:bodyPr>
          <a:lstStyle/>
          <a:p>
            <a:pPr algn="ctr"/>
            <a:r>
              <a:rPr lang="en-US" sz="1000" b="1" dirty="0" smtClean="0"/>
              <a:t>Message moved to the Project X folder</a:t>
            </a:r>
            <a:endParaRPr lang="en-US" sz="1000" b="1" dirty="0"/>
          </a:p>
        </p:txBody>
      </p:sp>
      <p:sp>
        <p:nvSpPr>
          <p:cNvPr id="104" name="Rectangle 103"/>
          <p:cNvSpPr/>
          <p:nvPr/>
        </p:nvSpPr>
        <p:spPr>
          <a:xfrm>
            <a:off x="2057400" y="32004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t>Deleted Items</a:t>
            </a:r>
            <a:endParaRPr lang="en-US" sz="1000" dirty="0"/>
          </a:p>
        </p:txBody>
      </p:sp>
      <p:sp>
        <p:nvSpPr>
          <p:cNvPr id="105" name="Rectangle 104"/>
          <p:cNvSpPr/>
          <p:nvPr/>
        </p:nvSpPr>
        <p:spPr>
          <a:xfrm>
            <a:off x="2057400" y="2895601"/>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t>Inbox</a:t>
            </a:r>
            <a:endParaRPr lang="en-US" sz="1000" dirty="0"/>
          </a:p>
        </p:txBody>
      </p:sp>
      <p:sp>
        <p:nvSpPr>
          <p:cNvPr id="109" name="Rectangle 108"/>
          <p:cNvSpPr/>
          <p:nvPr/>
        </p:nvSpPr>
        <p:spPr>
          <a:xfrm>
            <a:off x="2057400" y="35052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t>…</a:t>
            </a:r>
            <a:endParaRPr lang="en-US" sz="1000" dirty="0"/>
          </a:p>
        </p:txBody>
      </p:sp>
      <p:sp>
        <p:nvSpPr>
          <p:cNvPr id="121" name="Right Bracket 120"/>
          <p:cNvSpPr/>
          <p:nvPr/>
        </p:nvSpPr>
        <p:spPr>
          <a:xfrm rot="10800000">
            <a:off x="1828800" y="3886200"/>
            <a:ext cx="76200" cy="228599"/>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3" name="Elbow Connector 122"/>
          <p:cNvCxnSpPr>
            <a:endCxn id="121" idx="2"/>
          </p:cNvCxnSpPr>
          <p:nvPr/>
        </p:nvCxnSpPr>
        <p:spPr>
          <a:xfrm>
            <a:off x="1066800" y="2552700"/>
            <a:ext cx="762000" cy="1447799"/>
          </a:xfrm>
          <a:prstGeom prst="bentConnector3">
            <a:avLst>
              <a:gd name="adj1" fmla="val 49053"/>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27" name="Rectangle 126"/>
          <p:cNvSpPr/>
          <p:nvPr/>
        </p:nvSpPr>
        <p:spPr>
          <a:xfrm>
            <a:off x="5257800" y="32004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t>Deleted Items</a:t>
            </a:r>
            <a:endParaRPr lang="en-US" sz="1000" dirty="0"/>
          </a:p>
        </p:txBody>
      </p:sp>
      <p:sp>
        <p:nvSpPr>
          <p:cNvPr id="128" name="Rectangle 127"/>
          <p:cNvSpPr/>
          <p:nvPr/>
        </p:nvSpPr>
        <p:spPr>
          <a:xfrm>
            <a:off x="5257800" y="28956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t>Inbox</a:t>
            </a:r>
            <a:endParaRPr lang="en-US" sz="1000" dirty="0"/>
          </a:p>
        </p:txBody>
      </p:sp>
      <p:sp>
        <p:nvSpPr>
          <p:cNvPr id="129" name="Rectangle 128"/>
          <p:cNvSpPr/>
          <p:nvPr/>
        </p:nvSpPr>
        <p:spPr>
          <a:xfrm>
            <a:off x="5257800" y="35052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t>…</a:t>
            </a:r>
            <a:endParaRPr lang="en-US" sz="1000" dirty="0"/>
          </a:p>
        </p:txBody>
      </p:sp>
      <p:sp>
        <p:nvSpPr>
          <p:cNvPr id="130" name="Right Bracket 129"/>
          <p:cNvSpPr/>
          <p:nvPr/>
        </p:nvSpPr>
        <p:spPr>
          <a:xfrm>
            <a:off x="6934200" y="2895601"/>
            <a:ext cx="76200" cy="8382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1" name="TextBox 130"/>
          <p:cNvSpPr txBox="1"/>
          <p:nvPr/>
        </p:nvSpPr>
        <p:spPr>
          <a:xfrm>
            <a:off x="7239000" y="2844969"/>
            <a:ext cx="1219200" cy="553998"/>
          </a:xfrm>
          <a:prstGeom prst="rect">
            <a:avLst/>
          </a:prstGeom>
          <a:noFill/>
        </p:spPr>
        <p:txBody>
          <a:bodyPr wrap="square" rtlCol="0">
            <a:spAutoFit/>
          </a:bodyPr>
          <a:lstStyle/>
          <a:p>
            <a:pPr algn="ctr"/>
            <a:r>
              <a:rPr lang="en-US" sz="1000" b="1" dirty="0" smtClean="0"/>
              <a:t>Message deleted by Default Policy after 5 Years</a:t>
            </a:r>
            <a:endParaRPr lang="en-US" sz="1000" b="1" dirty="0"/>
          </a:p>
        </p:txBody>
      </p:sp>
      <p:cxnSp>
        <p:nvCxnSpPr>
          <p:cNvPr id="132" name="Straight Connector 131"/>
          <p:cNvCxnSpPr/>
          <p:nvPr/>
        </p:nvCxnSpPr>
        <p:spPr>
          <a:xfrm>
            <a:off x="6781800" y="4648200"/>
            <a:ext cx="1905000" cy="1588"/>
          </a:xfrm>
          <a:prstGeom prst="line">
            <a:avLst/>
          </a:prstGeom>
          <a:ln w="12700">
            <a:solidFill>
              <a:schemeClr val="tx1"/>
            </a:solidFill>
            <a:headEnd type="triangle" w="med" len="lg"/>
            <a:tailEnd type="none" w="med" len="lg"/>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7010400" y="3351212"/>
            <a:ext cx="16764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rot="5400000" flipH="1" flipV="1">
            <a:off x="8039894" y="3999706"/>
            <a:ext cx="12954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135" name="Rectangle 134"/>
          <p:cNvSpPr/>
          <p:nvPr/>
        </p:nvSpPr>
        <p:spPr>
          <a:xfrm>
            <a:off x="2057400" y="38862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t>Project X</a:t>
            </a:r>
            <a:endParaRPr lang="en-US" sz="1000" dirty="0"/>
          </a:p>
        </p:txBody>
      </p:sp>
      <p:sp>
        <p:nvSpPr>
          <p:cNvPr id="136" name="Rectangle 135"/>
          <p:cNvSpPr/>
          <p:nvPr/>
        </p:nvSpPr>
        <p:spPr>
          <a:xfrm>
            <a:off x="5257800" y="38862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t>Project X</a:t>
            </a:r>
            <a:endParaRPr lang="en-US" sz="1000" dirty="0"/>
          </a:p>
        </p:txBody>
      </p:sp>
      <p:sp>
        <p:nvSpPr>
          <p:cNvPr id="137" name="Right Bracket 136"/>
          <p:cNvSpPr/>
          <p:nvPr/>
        </p:nvSpPr>
        <p:spPr>
          <a:xfrm>
            <a:off x="3733800" y="2895601"/>
            <a:ext cx="76200" cy="8382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8" name="Right Bracket 137"/>
          <p:cNvSpPr/>
          <p:nvPr/>
        </p:nvSpPr>
        <p:spPr>
          <a:xfrm rot="10800000">
            <a:off x="5029199" y="2895601"/>
            <a:ext cx="76201" cy="8382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9" name="Straight Arrow Connector 138"/>
          <p:cNvCxnSpPr/>
          <p:nvPr/>
        </p:nvCxnSpPr>
        <p:spPr>
          <a:xfrm rot="10800000" flipH="1">
            <a:off x="3809999" y="3275012"/>
            <a:ext cx="1219201" cy="1588"/>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41" name="TextBox 140"/>
          <p:cNvSpPr txBox="1"/>
          <p:nvPr/>
        </p:nvSpPr>
        <p:spPr>
          <a:xfrm>
            <a:off x="3810000" y="2743200"/>
            <a:ext cx="1219200" cy="553998"/>
          </a:xfrm>
          <a:prstGeom prst="rect">
            <a:avLst/>
          </a:prstGeom>
          <a:noFill/>
        </p:spPr>
        <p:txBody>
          <a:bodyPr wrap="square" rtlCol="0">
            <a:spAutoFit/>
          </a:bodyPr>
          <a:lstStyle/>
          <a:p>
            <a:pPr algn="ctr"/>
            <a:r>
              <a:rPr lang="en-US" sz="1000" b="1" dirty="0" smtClean="0"/>
              <a:t>Message moved</a:t>
            </a:r>
          </a:p>
          <a:p>
            <a:pPr algn="ctr"/>
            <a:r>
              <a:rPr lang="en-US" sz="1000" b="1" dirty="0" smtClean="0"/>
              <a:t>by Default Policy after 2 Years</a:t>
            </a:r>
            <a:endParaRPr lang="en-US" sz="1000" b="1" dirty="0"/>
          </a:p>
        </p:txBody>
      </p:sp>
      <p:sp>
        <p:nvSpPr>
          <p:cNvPr id="142" name="Right Bracket 141"/>
          <p:cNvSpPr/>
          <p:nvPr/>
        </p:nvSpPr>
        <p:spPr>
          <a:xfrm>
            <a:off x="3733800" y="3886200"/>
            <a:ext cx="76200" cy="228600"/>
          </a:xfrm>
          <a:prstGeom prst="rightBracket">
            <a:avLst/>
          </a:prstGeom>
          <a:ln w="635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3" name="Right Bracket 142"/>
          <p:cNvSpPr/>
          <p:nvPr/>
        </p:nvSpPr>
        <p:spPr>
          <a:xfrm rot="10800000">
            <a:off x="5029199" y="3886200"/>
            <a:ext cx="76201" cy="228600"/>
          </a:xfrm>
          <a:prstGeom prst="rightBracket">
            <a:avLst/>
          </a:prstGeom>
          <a:ln w="635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4" name="Straight Arrow Connector 143"/>
          <p:cNvCxnSpPr/>
          <p:nvPr/>
        </p:nvCxnSpPr>
        <p:spPr>
          <a:xfrm rot="10800000" flipH="1">
            <a:off x="3809999" y="4037011"/>
            <a:ext cx="1219201" cy="1588"/>
          </a:xfrm>
          <a:prstGeom prst="straightConnector1">
            <a:avLst/>
          </a:prstGeom>
          <a:ln w="12700">
            <a:solidFill>
              <a:srgbClr val="FFC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145" name="TextBox 144"/>
          <p:cNvSpPr txBox="1"/>
          <p:nvPr/>
        </p:nvSpPr>
        <p:spPr>
          <a:xfrm>
            <a:off x="3810000" y="4114800"/>
            <a:ext cx="1219200" cy="553998"/>
          </a:xfrm>
          <a:prstGeom prst="rect">
            <a:avLst/>
          </a:prstGeom>
          <a:noFill/>
        </p:spPr>
        <p:txBody>
          <a:bodyPr wrap="square" rtlCol="0">
            <a:spAutoFit/>
          </a:bodyPr>
          <a:lstStyle/>
          <a:p>
            <a:pPr algn="ctr"/>
            <a:r>
              <a:rPr lang="en-US" sz="1000" b="1" dirty="0" smtClean="0">
                <a:solidFill>
                  <a:srgbClr val="FFC000"/>
                </a:solidFill>
              </a:rPr>
              <a:t>Message moved by Explicit Policy after 5 Years</a:t>
            </a:r>
            <a:endParaRPr lang="en-US" sz="1000" b="1" dirty="0">
              <a:solidFill>
                <a:srgbClr val="FFC000"/>
              </a:solidFill>
            </a:endParaRPr>
          </a:p>
        </p:txBody>
      </p:sp>
      <p:sp>
        <p:nvSpPr>
          <p:cNvPr id="161" name="Right Bracket 160"/>
          <p:cNvSpPr/>
          <p:nvPr/>
        </p:nvSpPr>
        <p:spPr>
          <a:xfrm>
            <a:off x="6934200" y="3886200"/>
            <a:ext cx="76200" cy="228600"/>
          </a:xfrm>
          <a:prstGeom prst="rightBracket">
            <a:avLst/>
          </a:prstGeom>
          <a:ln w="635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62" name="Straight Connector 161"/>
          <p:cNvCxnSpPr/>
          <p:nvPr/>
        </p:nvCxnSpPr>
        <p:spPr>
          <a:xfrm>
            <a:off x="7010400" y="4037012"/>
            <a:ext cx="381000" cy="1588"/>
          </a:xfrm>
          <a:prstGeom prst="line">
            <a:avLst/>
          </a:prstGeom>
          <a:ln w="12700">
            <a:solidFill>
              <a:srgbClr val="FFC000"/>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a:off x="6781800" y="4570412"/>
            <a:ext cx="609600" cy="1588"/>
          </a:xfrm>
          <a:prstGeom prst="line">
            <a:avLst/>
          </a:prstGeom>
          <a:ln w="12700">
            <a:solidFill>
              <a:srgbClr val="FFC000"/>
            </a:solidFill>
            <a:headEnd type="triangle" w="med" len="lg"/>
            <a:tailEnd type="none" w="med" len="lg"/>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rot="5400000" flipH="1" flipV="1">
            <a:off x="7124699" y="4305301"/>
            <a:ext cx="533402" cy="1588"/>
          </a:xfrm>
          <a:prstGeom prst="line">
            <a:avLst/>
          </a:prstGeom>
          <a:ln w="12700">
            <a:solidFill>
              <a:srgbClr val="FFC000"/>
            </a:solidFill>
            <a:tailEnd type="none" w="med" len="lg"/>
          </a:ln>
        </p:spPr>
        <p:style>
          <a:lnRef idx="1">
            <a:schemeClr val="accent1"/>
          </a:lnRef>
          <a:fillRef idx="0">
            <a:schemeClr val="accent1"/>
          </a:fillRef>
          <a:effectRef idx="0">
            <a:schemeClr val="accent1"/>
          </a:effectRef>
          <a:fontRef idx="minor">
            <a:schemeClr val="tx1"/>
          </a:fontRef>
        </p:style>
      </p:cxnSp>
      <p:sp>
        <p:nvSpPr>
          <p:cNvPr id="165" name="TextBox 164"/>
          <p:cNvSpPr txBox="1"/>
          <p:nvPr/>
        </p:nvSpPr>
        <p:spPr>
          <a:xfrm>
            <a:off x="7325360" y="4018002"/>
            <a:ext cx="1209040" cy="553998"/>
          </a:xfrm>
          <a:prstGeom prst="rect">
            <a:avLst/>
          </a:prstGeom>
          <a:noFill/>
        </p:spPr>
        <p:txBody>
          <a:bodyPr wrap="square" rtlCol="0">
            <a:spAutoFit/>
          </a:bodyPr>
          <a:lstStyle/>
          <a:p>
            <a:pPr algn="ctr"/>
            <a:r>
              <a:rPr lang="en-US" sz="1000" b="1" dirty="0" smtClean="0">
                <a:solidFill>
                  <a:srgbClr val="FFC000"/>
                </a:solidFill>
              </a:rPr>
              <a:t>Message deleted by Explicit Policy after 10 Years</a:t>
            </a:r>
            <a:endParaRPr lang="en-US" sz="1000" b="1" dirty="0">
              <a:solidFill>
                <a:srgbClr val="FFC000"/>
              </a:solidFill>
            </a:endParaRPr>
          </a:p>
        </p:txBody>
      </p:sp>
      <p:sp>
        <p:nvSpPr>
          <p:cNvPr id="181" name="Rectangle 180"/>
          <p:cNvSpPr/>
          <p:nvPr/>
        </p:nvSpPr>
        <p:spPr>
          <a:xfrm>
            <a:off x="2057400" y="4343401"/>
            <a:ext cx="1524000" cy="609601"/>
          </a:xfrm>
          <a:prstGeom prst="rect">
            <a:avLst/>
          </a:prstGeom>
          <a:solidFill>
            <a:schemeClr val="accent1"/>
          </a:solidFill>
          <a:ln>
            <a:noFill/>
          </a:ln>
        </p:spPr>
        <p:style>
          <a:lnRef idx="1">
            <a:schemeClr val="accent6"/>
          </a:lnRef>
          <a:fillRef idx="2">
            <a:schemeClr val="accent6"/>
          </a:fillRef>
          <a:effectRef idx="1">
            <a:schemeClr val="accent6"/>
          </a:effectRef>
          <a:fontRef idx="minor">
            <a:schemeClr val="dk1"/>
          </a:fontRef>
        </p:style>
        <p:txBody>
          <a:bodyPr rtlCol="0" anchor="t" anchorCtr="0"/>
          <a:lstStyle/>
          <a:p>
            <a:pPr algn="ctr"/>
            <a:r>
              <a:rPr lang="en-US" sz="1000" b="1" dirty="0" smtClean="0">
                <a:solidFill>
                  <a:schemeClr val="tx1"/>
                </a:solidFill>
              </a:rPr>
              <a:t>Dumpster 2.0</a:t>
            </a:r>
          </a:p>
        </p:txBody>
      </p:sp>
      <p:sp>
        <p:nvSpPr>
          <p:cNvPr id="183" name="Rectangle 182"/>
          <p:cNvSpPr/>
          <p:nvPr/>
        </p:nvSpPr>
        <p:spPr>
          <a:xfrm>
            <a:off x="5257800" y="4343400"/>
            <a:ext cx="1524000" cy="609601"/>
          </a:xfrm>
          <a:prstGeom prst="rect">
            <a:avLst/>
          </a:prstGeom>
          <a:solidFill>
            <a:schemeClr val="accent1"/>
          </a:solidFill>
          <a:ln>
            <a:noFill/>
          </a:ln>
        </p:spPr>
        <p:style>
          <a:lnRef idx="1">
            <a:schemeClr val="accent6"/>
          </a:lnRef>
          <a:fillRef idx="2">
            <a:schemeClr val="accent6"/>
          </a:fillRef>
          <a:effectRef idx="1">
            <a:schemeClr val="accent6"/>
          </a:effectRef>
          <a:fontRef idx="minor">
            <a:schemeClr val="dk1"/>
          </a:fontRef>
        </p:style>
        <p:txBody>
          <a:bodyPr rtlCol="0" anchor="t" anchorCtr="0"/>
          <a:lstStyle/>
          <a:p>
            <a:pPr algn="ctr"/>
            <a:r>
              <a:rPr lang="en-US" sz="1000" b="1" dirty="0" smtClean="0">
                <a:solidFill>
                  <a:schemeClr val="tx1"/>
                </a:solidFill>
              </a:rPr>
              <a:t>Dumpster 2.0</a:t>
            </a:r>
          </a:p>
        </p:txBody>
      </p:sp>
      <p:sp>
        <p:nvSpPr>
          <p:cNvPr id="45" name="TextBox 44"/>
          <p:cNvSpPr txBox="1"/>
          <p:nvPr/>
        </p:nvSpPr>
        <p:spPr>
          <a:xfrm>
            <a:off x="538922" y="5139219"/>
            <a:ext cx="8382000" cy="1908215"/>
          </a:xfrm>
          <a:prstGeom prst="rect">
            <a:avLst/>
          </a:prstGeom>
          <a:noFill/>
        </p:spPr>
        <p:txBody>
          <a:bodyPr wrap="square" rtlCol="0">
            <a:spAutoFit/>
          </a:bodyPr>
          <a:lstStyle/>
          <a:p>
            <a:r>
              <a:rPr lang="en-US" b="1" dirty="0" smtClean="0"/>
              <a:t>Scenario</a:t>
            </a:r>
            <a:r>
              <a:rPr lang="en-US" dirty="0" smtClean="0"/>
              <a:t>:</a:t>
            </a:r>
          </a:p>
          <a:p>
            <a:pPr marL="171450" indent="-171450">
              <a:buFont typeface="Arial" pitchFamily="34" charset="0"/>
              <a:buChar char="•"/>
            </a:pPr>
            <a:r>
              <a:rPr lang="en-US" dirty="0" smtClean="0"/>
              <a:t>I want to keep items about X in my mailbox for 5 years so that I have offline access to them.</a:t>
            </a:r>
          </a:p>
          <a:p>
            <a:pPr marL="171450" indent="-171450">
              <a:buFont typeface="Arial" pitchFamily="34" charset="0"/>
              <a:buChar char="•"/>
            </a:pPr>
            <a:r>
              <a:rPr lang="en-US" dirty="0" smtClean="0"/>
              <a:t>I want to keep items about X for 10 years before they are deleted because they are critical research documents.</a:t>
            </a:r>
          </a:p>
          <a:p>
            <a:endParaRPr lang="en-US" sz="1400" dirty="0" smtClean="0"/>
          </a:p>
          <a:p>
            <a:endParaRPr lang="en-US" sz="1400" dirty="0"/>
          </a:p>
        </p:txBody>
      </p:sp>
    </p:spTree>
    <p:extLst>
      <p:ext uri="{BB962C8B-B14F-4D97-AF65-F5344CB8AC3E}">
        <p14:creationId xmlns:p14="http://schemas.microsoft.com/office/powerpoint/2010/main" xmlns="" val="1346066576"/>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Rectangle 81"/>
          <p:cNvSpPr/>
          <p:nvPr/>
        </p:nvSpPr>
        <p:spPr>
          <a:xfrm>
            <a:off x="2209800" y="2590800"/>
            <a:ext cx="1295400" cy="46759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1000" dirty="0" smtClean="0">
                <a:solidFill>
                  <a:schemeClr val="tx1"/>
                </a:solidFill>
              </a:rPr>
              <a:t> 1-2 yrs of E-mail</a:t>
            </a:r>
          </a:p>
          <a:p>
            <a:pPr>
              <a:buFont typeface="Arial" pitchFamily="34" charset="0"/>
              <a:buChar char="•"/>
            </a:pPr>
            <a:r>
              <a:rPr lang="en-US" sz="1000" dirty="0" smtClean="0">
                <a:solidFill>
                  <a:schemeClr val="tx1"/>
                </a:solidFill>
              </a:rPr>
              <a:t> Size 2-10GB</a:t>
            </a:r>
          </a:p>
          <a:p>
            <a:pPr>
              <a:buFont typeface="Arial" pitchFamily="34" charset="0"/>
              <a:buChar char="•"/>
            </a:pPr>
            <a:r>
              <a:rPr lang="en-US" sz="1000" dirty="0" smtClean="0">
                <a:solidFill>
                  <a:schemeClr val="tx1"/>
                </a:solidFill>
              </a:rPr>
              <a:t> Online and Offline</a:t>
            </a:r>
            <a:endParaRPr lang="en-US" sz="1000" dirty="0">
              <a:solidFill>
                <a:schemeClr val="tx1"/>
              </a:solidFill>
            </a:endParaRPr>
          </a:p>
        </p:txBody>
      </p:sp>
      <p:sp>
        <p:nvSpPr>
          <p:cNvPr id="114" name="Rectangle 113"/>
          <p:cNvSpPr/>
          <p:nvPr/>
        </p:nvSpPr>
        <p:spPr>
          <a:xfrm>
            <a:off x="5410200" y="2590799"/>
            <a:ext cx="1295400" cy="46759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1000" dirty="0" smtClean="0">
                <a:solidFill>
                  <a:schemeClr val="tx1"/>
                </a:solidFill>
              </a:rPr>
              <a:t> 2-10 yrs of E-mail</a:t>
            </a:r>
          </a:p>
          <a:p>
            <a:pPr>
              <a:buFont typeface="Arial" pitchFamily="34" charset="0"/>
              <a:buChar char="•"/>
            </a:pPr>
            <a:r>
              <a:rPr lang="en-US" sz="1000" dirty="0" smtClean="0">
                <a:solidFill>
                  <a:schemeClr val="tx1"/>
                </a:solidFill>
              </a:rPr>
              <a:t> Size 10-30GB</a:t>
            </a:r>
          </a:p>
          <a:p>
            <a:pPr>
              <a:buFont typeface="Arial" pitchFamily="34" charset="0"/>
              <a:buChar char="•"/>
            </a:pPr>
            <a:r>
              <a:rPr lang="en-US" sz="1000" dirty="0" smtClean="0">
                <a:solidFill>
                  <a:schemeClr val="tx1"/>
                </a:solidFill>
              </a:rPr>
              <a:t> Online Only</a:t>
            </a:r>
            <a:endParaRPr lang="en-US" sz="1000" dirty="0">
              <a:solidFill>
                <a:schemeClr val="tx1"/>
              </a:solidFill>
            </a:endParaRPr>
          </a:p>
        </p:txBody>
      </p:sp>
      <p:sp>
        <p:nvSpPr>
          <p:cNvPr id="74" name="Rectangle 73"/>
          <p:cNvSpPr/>
          <p:nvPr/>
        </p:nvSpPr>
        <p:spPr>
          <a:xfrm>
            <a:off x="2133600" y="4724399"/>
            <a:ext cx="1371600" cy="228600"/>
          </a:xfrm>
          <a:prstGeom prst="rect">
            <a:avLst/>
          </a:prstGeom>
          <a:solidFill>
            <a:schemeClr val="tx1"/>
          </a:solidFill>
          <a:ln>
            <a:solidFill>
              <a:schemeClr val="bg2">
                <a:lumMod val="50000"/>
              </a:schemeClr>
            </a:solidFill>
          </a:ln>
        </p:spPr>
        <p:style>
          <a:lnRef idx="1">
            <a:schemeClr val="accent6"/>
          </a:lnRef>
          <a:fillRef idx="2">
            <a:schemeClr val="accent6"/>
          </a:fillRef>
          <a:effectRef idx="1">
            <a:schemeClr val="accent6"/>
          </a:effectRef>
          <a:fontRef idx="minor">
            <a:schemeClr val="dk1"/>
          </a:fontRef>
        </p:style>
        <p:txBody>
          <a:bodyPr rtlCol="0" anchor="ctr" anchorCtr="0"/>
          <a:lstStyle/>
          <a:p>
            <a:pPr algn="ctr"/>
            <a:r>
              <a:rPr lang="en-US" sz="1000" dirty="0" smtClean="0"/>
              <a:t>Recoverable Items</a:t>
            </a:r>
            <a:endParaRPr lang="en-US" sz="1000" dirty="0"/>
          </a:p>
        </p:txBody>
      </p:sp>
      <p:sp>
        <p:nvSpPr>
          <p:cNvPr id="76" name="Rectangle 75"/>
          <p:cNvSpPr/>
          <p:nvPr/>
        </p:nvSpPr>
        <p:spPr>
          <a:xfrm>
            <a:off x="5334000" y="4724399"/>
            <a:ext cx="1371600" cy="228600"/>
          </a:xfrm>
          <a:prstGeom prst="rect">
            <a:avLst/>
          </a:prstGeom>
          <a:solidFill>
            <a:schemeClr val="tx1"/>
          </a:solidFill>
          <a:ln>
            <a:solidFill>
              <a:schemeClr val="bg2">
                <a:lumMod val="50000"/>
              </a:schemeClr>
            </a:solidFill>
          </a:ln>
        </p:spPr>
        <p:style>
          <a:lnRef idx="1">
            <a:schemeClr val="accent6"/>
          </a:lnRef>
          <a:fillRef idx="2">
            <a:schemeClr val="accent6"/>
          </a:fillRef>
          <a:effectRef idx="1">
            <a:schemeClr val="accent6"/>
          </a:effectRef>
          <a:fontRef idx="minor">
            <a:schemeClr val="dk1"/>
          </a:fontRef>
        </p:style>
        <p:txBody>
          <a:bodyPr rtlCol="0" anchor="ctr" anchorCtr="0"/>
          <a:lstStyle/>
          <a:p>
            <a:pPr algn="ctr"/>
            <a:r>
              <a:rPr lang="en-US" sz="1000" dirty="0" smtClean="0"/>
              <a:t>Recoverable Items</a:t>
            </a:r>
            <a:endParaRPr lang="en-US" sz="1000" dirty="0"/>
          </a:p>
        </p:txBody>
      </p:sp>
      <p:sp>
        <p:nvSpPr>
          <p:cNvPr id="57" name="Title 56"/>
          <p:cNvSpPr>
            <a:spLocks noGrp="1"/>
          </p:cNvSpPr>
          <p:nvPr>
            <p:ph type="title"/>
          </p:nvPr>
        </p:nvSpPr>
        <p:spPr/>
        <p:txBody>
          <a:bodyPr/>
          <a:lstStyle/>
          <a:p>
            <a:r>
              <a:rPr lang="en-US" dirty="0" smtClean="0"/>
              <a:t>Preserve: Move + Delete Policies</a:t>
            </a:r>
            <a:br>
              <a:rPr lang="en-US" dirty="0" smtClean="0"/>
            </a:br>
            <a:r>
              <a:rPr lang="en-US" sz="3200" dirty="0">
                <a:solidFill>
                  <a:schemeClr val="tx2"/>
                </a:solidFill>
              </a:rPr>
              <a:t>On an item</a:t>
            </a:r>
            <a:endParaRPr lang="en-US" dirty="0">
              <a:solidFill>
                <a:schemeClr val="tx2"/>
              </a:solidFill>
            </a:endParaRPr>
          </a:p>
        </p:txBody>
      </p:sp>
      <p:sp>
        <p:nvSpPr>
          <p:cNvPr id="71" name="Rectangle 70"/>
          <p:cNvSpPr/>
          <p:nvPr/>
        </p:nvSpPr>
        <p:spPr>
          <a:xfrm>
            <a:off x="1981200" y="2362201"/>
            <a:ext cx="1676400" cy="2590799"/>
          </a:xfrm>
          <a:prstGeom prst="rect">
            <a:avLst/>
          </a:prstGeom>
          <a:solidFill>
            <a:schemeClr val="bg1">
              <a:lumMod val="85000"/>
            </a:schemeClr>
          </a:solidFill>
          <a:ln>
            <a:no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100" b="1" dirty="0" smtClean="0"/>
              <a:t>Mailbox</a:t>
            </a:r>
            <a:endParaRPr lang="en-US" sz="1400" b="1" dirty="0"/>
          </a:p>
        </p:txBody>
      </p:sp>
      <p:sp>
        <p:nvSpPr>
          <p:cNvPr id="72" name="Rectangle 71"/>
          <p:cNvSpPr/>
          <p:nvPr/>
        </p:nvSpPr>
        <p:spPr>
          <a:xfrm>
            <a:off x="5181600" y="2362201"/>
            <a:ext cx="1676400" cy="2590799"/>
          </a:xfrm>
          <a:prstGeom prst="rect">
            <a:avLst/>
          </a:prstGeom>
          <a:solidFill>
            <a:schemeClr val="bg1">
              <a:lumMod val="85000"/>
            </a:schemeClr>
          </a:solidFill>
          <a:ln>
            <a:no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100" b="1" dirty="0" smtClean="0"/>
              <a:t>Online Archive</a:t>
            </a:r>
            <a:endParaRPr lang="en-US" sz="1100" b="1" dirty="0"/>
          </a:p>
        </p:txBody>
      </p:sp>
      <p:sp>
        <p:nvSpPr>
          <p:cNvPr id="80" name="Rectangle 79"/>
          <p:cNvSpPr/>
          <p:nvPr/>
        </p:nvSpPr>
        <p:spPr>
          <a:xfrm>
            <a:off x="1981200" y="2362201"/>
            <a:ext cx="1676400" cy="2819399"/>
          </a:xfrm>
          <a:prstGeom prst="rect">
            <a:avLst/>
          </a:prstGeom>
          <a:solidFill>
            <a:schemeClr val="bg1">
              <a:lumMod val="50000"/>
              <a:lumOff val="50000"/>
            </a:schemeClr>
          </a:solidFill>
          <a:ln>
            <a:no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400" b="1" dirty="0" smtClean="0">
                <a:solidFill>
                  <a:schemeClr val="tx1"/>
                </a:solidFill>
              </a:rPr>
              <a:t>Mailbox</a:t>
            </a:r>
            <a:endParaRPr lang="en-US" b="1" dirty="0">
              <a:solidFill>
                <a:schemeClr val="tx1"/>
              </a:solidFill>
            </a:endParaRPr>
          </a:p>
        </p:txBody>
      </p:sp>
      <p:sp>
        <p:nvSpPr>
          <p:cNvPr id="98" name="Rectangle 97"/>
          <p:cNvSpPr/>
          <p:nvPr/>
        </p:nvSpPr>
        <p:spPr>
          <a:xfrm>
            <a:off x="2057400" y="4114801"/>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t>Deleted Items</a:t>
            </a:r>
            <a:endParaRPr lang="en-US" sz="1000" dirty="0"/>
          </a:p>
        </p:txBody>
      </p:sp>
      <p:sp>
        <p:nvSpPr>
          <p:cNvPr id="101" name="Rectangle 100"/>
          <p:cNvSpPr/>
          <p:nvPr/>
        </p:nvSpPr>
        <p:spPr>
          <a:xfrm>
            <a:off x="2057400" y="38100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t>…</a:t>
            </a:r>
            <a:endParaRPr lang="en-US" sz="1000" dirty="0"/>
          </a:p>
        </p:txBody>
      </p:sp>
      <p:sp>
        <p:nvSpPr>
          <p:cNvPr id="103" name="Right Bracket 102"/>
          <p:cNvSpPr/>
          <p:nvPr/>
        </p:nvSpPr>
        <p:spPr>
          <a:xfrm>
            <a:off x="3733800" y="2971800"/>
            <a:ext cx="76200" cy="3048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Right Bracket 103"/>
          <p:cNvSpPr/>
          <p:nvPr/>
        </p:nvSpPr>
        <p:spPr>
          <a:xfrm rot="10800000">
            <a:off x="5029199" y="2971800"/>
            <a:ext cx="76200" cy="3048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5" name="Straight Arrow Connector 104"/>
          <p:cNvCxnSpPr/>
          <p:nvPr/>
        </p:nvCxnSpPr>
        <p:spPr>
          <a:xfrm rot="10800000" flipH="1">
            <a:off x="3810000" y="3124200"/>
            <a:ext cx="1219201" cy="1588"/>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08" name="TextBox 107"/>
          <p:cNvSpPr txBox="1"/>
          <p:nvPr/>
        </p:nvSpPr>
        <p:spPr>
          <a:xfrm>
            <a:off x="3810000" y="2514600"/>
            <a:ext cx="1295400" cy="553998"/>
          </a:xfrm>
          <a:prstGeom prst="rect">
            <a:avLst/>
          </a:prstGeom>
          <a:noFill/>
        </p:spPr>
        <p:txBody>
          <a:bodyPr wrap="square" rtlCol="0">
            <a:spAutoFit/>
          </a:bodyPr>
          <a:lstStyle/>
          <a:p>
            <a:pPr algn="ctr"/>
            <a:r>
              <a:rPr lang="en-US" sz="1000" b="1" dirty="0" smtClean="0"/>
              <a:t>Message moved</a:t>
            </a:r>
          </a:p>
          <a:p>
            <a:pPr algn="ctr"/>
            <a:r>
              <a:rPr lang="en-US" sz="1000" b="1" dirty="0" smtClean="0"/>
              <a:t>by Default Policy after 2 Years</a:t>
            </a:r>
            <a:endParaRPr lang="en-US" sz="1000" b="1" dirty="0"/>
          </a:p>
        </p:txBody>
      </p:sp>
      <p:sp>
        <p:nvSpPr>
          <p:cNvPr id="111" name="Rectangle 110"/>
          <p:cNvSpPr/>
          <p:nvPr/>
        </p:nvSpPr>
        <p:spPr>
          <a:xfrm>
            <a:off x="5181600" y="2362201"/>
            <a:ext cx="1676400" cy="2819399"/>
          </a:xfrm>
          <a:prstGeom prst="rect">
            <a:avLst/>
          </a:prstGeom>
          <a:solidFill>
            <a:schemeClr val="bg1">
              <a:lumMod val="50000"/>
              <a:lumOff val="50000"/>
            </a:schemeClr>
          </a:solidFill>
          <a:ln>
            <a:no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400" b="1" dirty="0" smtClean="0">
                <a:solidFill>
                  <a:schemeClr val="tx1"/>
                </a:solidFill>
              </a:rPr>
              <a:t>Online Archive</a:t>
            </a:r>
            <a:endParaRPr lang="en-US" sz="1400" b="1" dirty="0">
              <a:solidFill>
                <a:schemeClr val="tx1"/>
              </a:solidFill>
            </a:endParaRPr>
          </a:p>
        </p:txBody>
      </p:sp>
      <p:sp>
        <p:nvSpPr>
          <p:cNvPr id="115" name="Rectangle 114"/>
          <p:cNvSpPr/>
          <p:nvPr/>
        </p:nvSpPr>
        <p:spPr>
          <a:xfrm>
            <a:off x="5257800" y="41148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t>Deleted Items</a:t>
            </a:r>
            <a:endParaRPr lang="en-US" sz="1000" dirty="0"/>
          </a:p>
        </p:txBody>
      </p:sp>
      <p:sp>
        <p:nvSpPr>
          <p:cNvPr id="118" name="Rectangle 117"/>
          <p:cNvSpPr/>
          <p:nvPr/>
        </p:nvSpPr>
        <p:spPr>
          <a:xfrm>
            <a:off x="5257800" y="3809999"/>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t>…</a:t>
            </a:r>
            <a:endParaRPr lang="en-US" sz="1000" dirty="0"/>
          </a:p>
        </p:txBody>
      </p:sp>
      <p:sp>
        <p:nvSpPr>
          <p:cNvPr id="124" name="TextBox 123"/>
          <p:cNvSpPr txBox="1"/>
          <p:nvPr/>
        </p:nvSpPr>
        <p:spPr>
          <a:xfrm>
            <a:off x="3810000" y="3454569"/>
            <a:ext cx="1295400" cy="553998"/>
          </a:xfrm>
          <a:prstGeom prst="rect">
            <a:avLst/>
          </a:prstGeom>
          <a:noFill/>
        </p:spPr>
        <p:txBody>
          <a:bodyPr wrap="square" rtlCol="0">
            <a:spAutoFit/>
          </a:bodyPr>
          <a:lstStyle/>
          <a:p>
            <a:pPr algn="ctr"/>
            <a:r>
              <a:rPr lang="en-US" sz="1000" b="1" dirty="0" smtClean="0">
                <a:solidFill>
                  <a:srgbClr val="FFC000"/>
                </a:solidFill>
              </a:rPr>
              <a:t>Message moved by Explicit Policy after 5 Years</a:t>
            </a:r>
            <a:endParaRPr lang="en-US" sz="1000" b="1" dirty="0">
              <a:solidFill>
                <a:srgbClr val="FFC000"/>
              </a:solidFill>
            </a:endParaRPr>
          </a:p>
        </p:txBody>
      </p:sp>
      <p:sp>
        <p:nvSpPr>
          <p:cNvPr id="146" name="Right Bracket 145"/>
          <p:cNvSpPr/>
          <p:nvPr/>
        </p:nvSpPr>
        <p:spPr>
          <a:xfrm>
            <a:off x="3733800" y="3886200"/>
            <a:ext cx="76200" cy="4572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7" name="Right Bracket 146"/>
          <p:cNvSpPr/>
          <p:nvPr/>
        </p:nvSpPr>
        <p:spPr>
          <a:xfrm rot="10800000">
            <a:off x="5029199" y="3886200"/>
            <a:ext cx="76200" cy="4572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8" name="Straight Arrow Connector 147"/>
          <p:cNvCxnSpPr/>
          <p:nvPr/>
        </p:nvCxnSpPr>
        <p:spPr>
          <a:xfrm rot="10800000" flipH="1">
            <a:off x="3809999" y="4113211"/>
            <a:ext cx="1219201" cy="1588"/>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52" name="TextBox 151"/>
          <p:cNvSpPr txBox="1"/>
          <p:nvPr/>
        </p:nvSpPr>
        <p:spPr>
          <a:xfrm>
            <a:off x="3810000" y="4114800"/>
            <a:ext cx="1295400" cy="553998"/>
          </a:xfrm>
          <a:prstGeom prst="rect">
            <a:avLst/>
          </a:prstGeom>
          <a:noFill/>
        </p:spPr>
        <p:txBody>
          <a:bodyPr wrap="square" rtlCol="0">
            <a:spAutoFit/>
          </a:bodyPr>
          <a:lstStyle/>
          <a:p>
            <a:pPr algn="ctr"/>
            <a:r>
              <a:rPr lang="en-US" sz="1000" b="1" dirty="0" smtClean="0"/>
              <a:t>Message moved by Default Policy after 2 Years</a:t>
            </a:r>
            <a:endParaRPr lang="en-US" sz="1000" b="1" dirty="0"/>
          </a:p>
        </p:txBody>
      </p:sp>
      <p:sp>
        <p:nvSpPr>
          <p:cNvPr id="35" name="Rectangle 34"/>
          <p:cNvSpPr/>
          <p:nvPr/>
        </p:nvSpPr>
        <p:spPr>
          <a:xfrm>
            <a:off x="2057400" y="2895601"/>
            <a:ext cx="1524000" cy="7620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000" dirty="0" smtClean="0"/>
              <a:t>Inbox</a:t>
            </a:r>
            <a:endParaRPr lang="en-US" sz="1000" dirty="0"/>
          </a:p>
        </p:txBody>
      </p:sp>
      <p:sp>
        <p:nvSpPr>
          <p:cNvPr id="36" name="Rectangle 35"/>
          <p:cNvSpPr/>
          <p:nvPr/>
        </p:nvSpPr>
        <p:spPr>
          <a:xfrm>
            <a:off x="5257800" y="2895600"/>
            <a:ext cx="1524000" cy="7620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000" dirty="0" smtClean="0"/>
              <a:t>Inbox</a:t>
            </a:r>
            <a:endParaRPr lang="en-US" sz="1000" dirty="0"/>
          </a:p>
        </p:txBody>
      </p:sp>
      <p:sp>
        <p:nvSpPr>
          <p:cNvPr id="37" name="Rectangle 36"/>
          <p:cNvSpPr/>
          <p:nvPr/>
        </p:nvSpPr>
        <p:spPr>
          <a:xfrm>
            <a:off x="2209800" y="3352800"/>
            <a:ext cx="1219200" cy="2286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000" dirty="0" smtClean="0"/>
              <a:t>RE:Contract</a:t>
            </a:r>
            <a:endParaRPr lang="en-US" sz="1000" dirty="0"/>
          </a:p>
        </p:txBody>
      </p:sp>
      <p:sp>
        <p:nvSpPr>
          <p:cNvPr id="38" name="Rectangle 37"/>
          <p:cNvSpPr/>
          <p:nvPr/>
        </p:nvSpPr>
        <p:spPr>
          <a:xfrm>
            <a:off x="5410200" y="3352800"/>
            <a:ext cx="1219200" cy="2286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000" dirty="0" smtClean="0"/>
              <a:t>RE:Contract</a:t>
            </a:r>
            <a:endParaRPr lang="en-US" sz="1000" dirty="0"/>
          </a:p>
        </p:txBody>
      </p:sp>
      <p:sp>
        <p:nvSpPr>
          <p:cNvPr id="43" name="TextBox 42"/>
          <p:cNvSpPr txBox="1"/>
          <p:nvPr/>
        </p:nvSpPr>
        <p:spPr>
          <a:xfrm>
            <a:off x="304800" y="2189202"/>
            <a:ext cx="1468120" cy="553998"/>
          </a:xfrm>
          <a:prstGeom prst="rect">
            <a:avLst/>
          </a:prstGeom>
          <a:noFill/>
        </p:spPr>
        <p:txBody>
          <a:bodyPr wrap="square" rtlCol="0">
            <a:spAutoFit/>
          </a:bodyPr>
          <a:lstStyle/>
          <a:p>
            <a:pPr algn="ctr"/>
            <a:r>
              <a:rPr lang="en-US" sz="1000" b="1" dirty="0" smtClean="0"/>
              <a:t>Message delivered and explicit policies applied</a:t>
            </a:r>
            <a:endParaRPr lang="en-US" sz="1000" b="1" dirty="0"/>
          </a:p>
        </p:txBody>
      </p:sp>
      <p:sp>
        <p:nvSpPr>
          <p:cNvPr id="44" name="Right Bracket 43"/>
          <p:cNvSpPr/>
          <p:nvPr/>
        </p:nvSpPr>
        <p:spPr>
          <a:xfrm rot="10800000">
            <a:off x="2133600" y="3352800"/>
            <a:ext cx="76200" cy="2286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5" name="Elbow Connector 44"/>
          <p:cNvCxnSpPr/>
          <p:nvPr/>
        </p:nvCxnSpPr>
        <p:spPr>
          <a:xfrm>
            <a:off x="1066800" y="2705100"/>
            <a:ext cx="1066800" cy="762001"/>
          </a:xfrm>
          <a:prstGeom prst="bentConnector3">
            <a:avLst>
              <a:gd name="adj1" fmla="val 50000"/>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21" name="Right Bracket 120"/>
          <p:cNvSpPr/>
          <p:nvPr/>
        </p:nvSpPr>
        <p:spPr>
          <a:xfrm>
            <a:off x="3429000" y="3352800"/>
            <a:ext cx="76200" cy="2286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3" name="Straight Arrow Connector 122"/>
          <p:cNvCxnSpPr>
            <a:stCxn id="121" idx="2"/>
            <a:endCxn id="122" idx="2"/>
          </p:cNvCxnSpPr>
          <p:nvPr/>
        </p:nvCxnSpPr>
        <p:spPr>
          <a:xfrm rot="10800000" flipH="1">
            <a:off x="3505199" y="3467100"/>
            <a:ext cx="1828799" cy="1588"/>
          </a:xfrm>
          <a:prstGeom prst="straightConnector1">
            <a:avLst/>
          </a:prstGeom>
          <a:ln w="12700">
            <a:solidFill>
              <a:srgbClr val="FFC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122" name="Right Bracket 121"/>
          <p:cNvSpPr/>
          <p:nvPr/>
        </p:nvSpPr>
        <p:spPr>
          <a:xfrm rot="10800000">
            <a:off x="5333999" y="3352800"/>
            <a:ext cx="76201" cy="2286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Right Bracket 38"/>
          <p:cNvSpPr/>
          <p:nvPr/>
        </p:nvSpPr>
        <p:spPr>
          <a:xfrm>
            <a:off x="6934200" y="2971800"/>
            <a:ext cx="76200" cy="3048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TextBox 45"/>
          <p:cNvSpPr txBox="1"/>
          <p:nvPr/>
        </p:nvSpPr>
        <p:spPr>
          <a:xfrm>
            <a:off x="7086600" y="2590800"/>
            <a:ext cx="1295400" cy="553998"/>
          </a:xfrm>
          <a:prstGeom prst="rect">
            <a:avLst/>
          </a:prstGeom>
          <a:noFill/>
        </p:spPr>
        <p:txBody>
          <a:bodyPr wrap="square" rtlCol="0">
            <a:spAutoFit/>
          </a:bodyPr>
          <a:lstStyle/>
          <a:p>
            <a:pPr algn="ctr"/>
            <a:r>
              <a:rPr lang="en-US" sz="1000" b="1" dirty="0" smtClean="0"/>
              <a:t>Message deleted by Default Policy in 5 Years</a:t>
            </a:r>
            <a:endParaRPr lang="en-US" sz="1000" b="1" dirty="0"/>
          </a:p>
        </p:txBody>
      </p:sp>
      <p:cxnSp>
        <p:nvCxnSpPr>
          <p:cNvPr id="47" name="Straight Connector 46"/>
          <p:cNvCxnSpPr/>
          <p:nvPr/>
        </p:nvCxnSpPr>
        <p:spPr>
          <a:xfrm>
            <a:off x="6781800" y="4876800"/>
            <a:ext cx="1676400" cy="1588"/>
          </a:xfrm>
          <a:prstGeom prst="line">
            <a:avLst/>
          </a:prstGeom>
          <a:ln w="12700">
            <a:solidFill>
              <a:schemeClr val="tx1"/>
            </a:solidFill>
            <a:headEnd type="triangle" w="med" len="lg"/>
            <a:tailEnd type="none" w="med" len="lg"/>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7010400" y="3124200"/>
            <a:ext cx="14478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flipH="1" flipV="1">
            <a:off x="7581900" y="4000500"/>
            <a:ext cx="17526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50" name="Right Bracket 49"/>
          <p:cNvSpPr/>
          <p:nvPr/>
        </p:nvSpPr>
        <p:spPr>
          <a:xfrm>
            <a:off x="6629400" y="3352800"/>
            <a:ext cx="76200" cy="2286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1" name="Straight Connector 50"/>
          <p:cNvCxnSpPr/>
          <p:nvPr/>
        </p:nvCxnSpPr>
        <p:spPr>
          <a:xfrm>
            <a:off x="6705600" y="3466306"/>
            <a:ext cx="685800" cy="1588"/>
          </a:xfrm>
          <a:prstGeom prst="line">
            <a:avLst/>
          </a:prstGeom>
          <a:ln w="12700">
            <a:solidFill>
              <a:srgbClr val="FFC000"/>
            </a:solidFill>
            <a:tailEnd type="none" w="med" len="lg"/>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6781800" y="4799012"/>
            <a:ext cx="609600" cy="1588"/>
          </a:xfrm>
          <a:prstGeom prst="line">
            <a:avLst/>
          </a:prstGeom>
          <a:ln w="12700">
            <a:solidFill>
              <a:srgbClr val="FFC000"/>
            </a:solidFill>
            <a:headEnd type="triangle" w="med" len="lg"/>
            <a:tailEnd type="none" w="med" len="lg"/>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flipH="1" flipV="1">
            <a:off x="6724650" y="4133056"/>
            <a:ext cx="1334294" cy="794"/>
          </a:xfrm>
          <a:prstGeom prst="line">
            <a:avLst/>
          </a:prstGeom>
          <a:ln w="12700">
            <a:solidFill>
              <a:srgbClr val="FFC000"/>
            </a:solidFill>
            <a:tailEnd type="none" w="med" len="lg"/>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7391400" y="3581400"/>
            <a:ext cx="1122680" cy="707886"/>
          </a:xfrm>
          <a:prstGeom prst="rect">
            <a:avLst/>
          </a:prstGeom>
          <a:noFill/>
        </p:spPr>
        <p:txBody>
          <a:bodyPr wrap="square" rtlCol="0">
            <a:spAutoFit/>
          </a:bodyPr>
          <a:lstStyle/>
          <a:p>
            <a:pPr algn="ctr"/>
            <a:r>
              <a:rPr lang="en-US" sz="1000" b="1" dirty="0" smtClean="0">
                <a:solidFill>
                  <a:srgbClr val="FFC000"/>
                </a:solidFill>
              </a:rPr>
              <a:t>Message deleted by Explicit Policy in 10 Years</a:t>
            </a:r>
            <a:endParaRPr lang="en-US" sz="1000" b="1" dirty="0">
              <a:solidFill>
                <a:srgbClr val="FFC000"/>
              </a:solidFill>
            </a:endParaRPr>
          </a:p>
        </p:txBody>
      </p:sp>
      <p:sp>
        <p:nvSpPr>
          <p:cNvPr id="65" name="Right Bracket 64"/>
          <p:cNvSpPr/>
          <p:nvPr/>
        </p:nvSpPr>
        <p:spPr>
          <a:xfrm>
            <a:off x="6934200" y="3810000"/>
            <a:ext cx="76200" cy="5334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TextBox 65"/>
          <p:cNvSpPr txBox="1"/>
          <p:nvPr/>
        </p:nvSpPr>
        <p:spPr>
          <a:xfrm>
            <a:off x="6934200" y="3776246"/>
            <a:ext cx="152400" cy="338554"/>
          </a:xfrm>
          <a:prstGeom prst="rect">
            <a:avLst/>
          </a:prstGeom>
          <a:noFill/>
        </p:spPr>
        <p:txBody>
          <a:bodyPr wrap="square" rtlCol="0">
            <a:spAutoFit/>
          </a:bodyPr>
          <a:lstStyle/>
          <a:p>
            <a:r>
              <a:rPr lang="en-US" sz="1600" dirty="0" smtClean="0"/>
              <a:t>*</a:t>
            </a:r>
            <a:endParaRPr lang="en-US" sz="1600" dirty="0"/>
          </a:p>
        </p:txBody>
      </p:sp>
      <p:sp>
        <p:nvSpPr>
          <p:cNvPr id="73" name="Rectangle 72"/>
          <p:cNvSpPr/>
          <p:nvPr/>
        </p:nvSpPr>
        <p:spPr>
          <a:xfrm>
            <a:off x="2057400" y="4495799"/>
            <a:ext cx="1524000" cy="609601"/>
          </a:xfrm>
          <a:prstGeom prst="rect">
            <a:avLst/>
          </a:prstGeom>
          <a:solidFill>
            <a:schemeClr val="accent1"/>
          </a:solidFill>
          <a:ln>
            <a:noFill/>
          </a:ln>
        </p:spPr>
        <p:style>
          <a:lnRef idx="1">
            <a:schemeClr val="accent6"/>
          </a:lnRef>
          <a:fillRef idx="2">
            <a:schemeClr val="accent6"/>
          </a:fillRef>
          <a:effectRef idx="1">
            <a:schemeClr val="accent6"/>
          </a:effectRef>
          <a:fontRef idx="minor">
            <a:schemeClr val="dk1"/>
          </a:fontRef>
        </p:style>
        <p:txBody>
          <a:bodyPr rtlCol="0" anchor="t" anchorCtr="0"/>
          <a:lstStyle/>
          <a:p>
            <a:pPr algn="ctr"/>
            <a:r>
              <a:rPr lang="en-US" sz="1000" b="1" dirty="0" smtClean="0">
                <a:solidFill>
                  <a:schemeClr val="tx1"/>
                </a:solidFill>
              </a:rPr>
              <a:t>Dumpster 2.0</a:t>
            </a:r>
          </a:p>
        </p:txBody>
      </p:sp>
      <p:sp>
        <p:nvSpPr>
          <p:cNvPr id="75" name="Rectangle 74"/>
          <p:cNvSpPr/>
          <p:nvPr/>
        </p:nvSpPr>
        <p:spPr>
          <a:xfrm>
            <a:off x="5257800" y="4495798"/>
            <a:ext cx="1524000" cy="609601"/>
          </a:xfrm>
          <a:prstGeom prst="rect">
            <a:avLst/>
          </a:prstGeom>
          <a:solidFill>
            <a:schemeClr val="accent1"/>
          </a:solidFill>
          <a:ln>
            <a:noFill/>
          </a:ln>
        </p:spPr>
        <p:style>
          <a:lnRef idx="1">
            <a:schemeClr val="accent6"/>
          </a:lnRef>
          <a:fillRef idx="2">
            <a:schemeClr val="accent6"/>
          </a:fillRef>
          <a:effectRef idx="1">
            <a:schemeClr val="accent6"/>
          </a:effectRef>
          <a:fontRef idx="minor">
            <a:schemeClr val="dk1"/>
          </a:fontRef>
        </p:style>
        <p:txBody>
          <a:bodyPr rtlCol="0" anchor="t" anchorCtr="0"/>
          <a:lstStyle/>
          <a:p>
            <a:pPr algn="ctr"/>
            <a:r>
              <a:rPr lang="en-US" sz="1000" b="1" dirty="0" smtClean="0">
                <a:solidFill>
                  <a:schemeClr val="tx1"/>
                </a:solidFill>
              </a:rPr>
              <a:t>Dumpster 2.0</a:t>
            </a:r>
          </a:p>
        </p:txBody>
      </p:sp>
      <p:sp>
        <p:nvSpPr>
          <p:cNvPr id="85" name="TextBox 84"/>
          <p:cNvSpPr txBox="1"/>
          <p:nvPr/>
        </p:nvSpPr>
        <p:spPr>
          <a:xfrm>
            <a:off x="6934200" y="2895600"/>
            <a:ext cx="152400" cy="338554"/>
          </a:xfrm>
          <a:prstGeom prst="rect">
            <a:avLst/>
          </a:prstGeom>
          <a:noFill/>
        </p:spPr>
        <p:txBody>
          <a:bodyPr wrap="square" rtlCol="0">
            <a:spAutoFit/>
          </a:bodyPr>
          <a:lstStyle/>
          <a:p>
            <a:r>
              <a:rPr lang="en-US" sz="1600" dirty="0" smtClean="0"/>
              <a:t>*</a:t>
            </a:r>
            <a:endParaRPr lang="en-US" sz="1600" dirty="0"/>
          </a:p>
        </p:txBody>
      </p:sp>
      <p:sp>
        <p:nvSpPr>
          <p:cNvPr id="55" name="TextBox 54"/>
          <p:cNvSpPr txBox="1"/>
          <p:nvPr/>
        </p:nvSpPr>
        <p:spPr>
          <a:xfrm>
            <a:off x="433963" y="5412938"/>
            <a:ext cx="8473440" cy="1292662"/>
          </a:xfrm>
          <a:prstGeom prst="rect">
            <a:avLst/>
          </a:prstGeom>
          <a:noFill/>
        </p:spPr>
        <p:txBody>
          <a:bodyPr wrap="square" rtlCol="0">
            <a:spAutoFit/>
          </a:bodyPr>
          <a:lstStyle/>
          <a:p>
            <a:r>
              <a:rPr lang="en-US" dirty="0" smtClean="0"/>
              <a:t>Scenario: I want to keep a specific mail about an important contract in my mailbox for 5 years so I have offline access . I want to keep that same specific mail from being deleted for 10 years because it is important to the business.</a:t>
            </a:r>
          </a:p>
          <a:p>
            <a:endParaRPr lang="en-US" sz="1200" dirty="0" smtClean="0"/>
          </a:p>
          <a:p>
            <a:endParaRPr lang="en-US" sz="1200" dirty="0"/>
          </a:p>
        </p:txBody>
      </p:sp>
      <p:cxnSp>
        <p:nvCxnSpPr>
          <p:cNvPr id="68" name="Straight Connector 67"/>
          <p:cNvCxnSpPr/>
          <p:nvPr/>
        </p:nvCxnSpPr>
        <p:spPr>
          <a:xfrm>
            <a:off x="6781800" y="4722812"/>
            <a:ext cx="457200" cy="1588"/>
          </a:xfrm>
          <a:prstGeom prst="line">
            <a:avLst/>
          </a:prstGeom>
          <a:ln w="12700">
            <a:solidFill>
              <a:schemeClr val="tx1"/>
            </a:solidFill>
            <a:headEnd type="triangle" w="med" len="lg"/>
            <a:tailEnd type="none" w="med" len="lg"/>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flipH="1" flipV="1">
            <a:off x="6934994" y="4419600"/>
            <a:ext cx="608806" cy="794"/>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66" idx="2"/>
          </p:cNvCxnSpPr>
          <p:nvPr/>
        </p:nvCxnSpPr>
        <p:spPr>
          <a:xfrm rot="16200000" flipH="1">
            <a:off x="7123906" y="4001294"/>
            <a:ext cx="1588" cy="228600"/>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839411630"/>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9068" y="4873295"/>
            <a:ext cx="8382801" cy="1523495"/>
          </a:xfrm>
        </p:spPr>
        <p:txBody>
          <a:bodyPr rtlCol="0">
            <a:normAutofit fontScale="90000"/>
          </a:bodyPr>
          <a:lstStyle/>
          <a:p>
            <a:pPr>
              <a:defRPr/>
            </a:pPr>
            <a:r>
              <a:rPr lang="en-US" dirty="0" smtClean="0"/>
              <a:t>Preserve: Message Retention</a:t>
            </a:r>
            <a:br>
              <a:rPr lang="en-US" dirty="0" smtClean="0"/>
            </a:br>
            <a:r>
              <a:rPr lang="en-US" dirty="0" smtClean="0"/>
              <a:t>Hold Policy</a:t>
            </a:r>
          </a:p>
        </p:txBody>
      </p:sp>
      <p:grpSp>
        <p:nvGrpSpPr>
          <p:cNvPr id="3" name="Group 2"/>
          <p:cNvGrpSpPr/>
          <p:nvPr/>
        </p:nvGrpSpPr>
        <p:grpSpPr>
          <a:xfrm>
            <a:off x="3900570" y="788034"/>
            <a:ext cx="5041009" cy="2309075"/>
            <a:chOff x="342388" y="1179802"/>
            <a:chExt cx="8345102" cy="4180481"/>
          </a:xfrm>
        </p:grpSpPr>
        <p:grpSp>
          <p:nvGrpSpPr>
            <p:cNvPr id="4" name="Group 4"/>
            <p:cNvGrpSpPr/>
            <p:nvPr/>
          </p:nvGrpSpPr>
          <p:grpSpPr>
            <a:xfrm>
              <a:off x="342388" y="2269006"/>
              <a:ext cx="8345102" cy="3091277"/>
              <a:chOff x="-45437" y="-3437401"/>
              <a:chExt cx="2399626" cy="6412729"/>
            </a:xfrm>
            <a:solidFill>
              <a:schemeClr val="accent1"/>
            </a:solidFill>
            <a:scene3d>
              <a:camera prst="orthographicFront"/>
              <a:lightRig rig="flat" dir="t"/>
            </a:scene3d>
          </p:grpSpPr>
          <p:sp>
            <p:nvSpPr>
              <p:cNvPr id="35" name="Rounded Rectangle 34"/>
              <p:cNvSpPr/>
              <p:nvPr/>
            </p:nvSpPr>
            <p:spPr>
              <a:xfrm>
                <a:off x="-45437" y="-3437401"/>
                <a:ext cx="2399626" cy="6412729"/>
              </a:xfrm>
              <a:prstGeom prst="roundRect">
                <a:avLst/>
              </a:prstGeom>
              <a:solidFill>
                <a:schemeClr val="accent1"/>
              </a:solidFill>
            </p:spPr>
            <p:style>
              <a:lnRef idx="0">
                <a:schemeClr val="accent1"/>
              </a:lnRef>
              <a:fillRef idx="3">
                <a:schemeClr val="accent1"/>
              </a:fillRef>
              <a:effectRef idx="3">
                <a:schemeClr val="accent1"/>
              </a:effectRef>
              <a:fontRef idx="minor">
                <a:schemeClr val="lt1"/>
              </a:fontRef>
            </p:style>
          </p:sp>
          <p:sp>
            <p:nvSpPr>
              <p:cNvPr id="36" name="Rounded Rectangle 4"/>
              <p:cNvSpPr/>
              <p:nvPr/>
            </p:nvSpPr>
            <p:spPr>
              <a:xfrm>
                <a:off x="130266" y="1446921"/>
                <a:ext cx="2167531" cy="1433143"/>
              </a:xfrm>
              <a:prstGeom prst="rect">
                <a:avLst/>
              </a:prstGeom>
              <a:noFill/>
            </p:spPr>
            <p:style>
              <a:lnRef idx="0">
                <a:schemeClr val="accent1"/>
              </a:lnRef>
              <a:fillRef idx="3">
                <a:schemeClr val="accent1"/>
              </a:fillRef>
              <a:effectRef idx="3">
                <a:schemeClr val="accent1"/>
              </a:effectRef>
              <a:fontRef idx="minor">
                <a:schemeClr val="lt1"/>
              </a:fontRef>
            </p:style>
            <p:txBody>
              <a:bodyPr anchor="ctr"/>
              <a:lstStyle/>
              <a:p>
                <a:pPr algn="ctr" defTabSz="1733550">
                  <a:lnSpc>
                    <a:spcPct val="90000"/>
                  </a:lnSpc>
                  <a:spcBef>
                    <a:spcPct val="0"/>
                  </a:spcBef>
                  <a:spcAft>
                    <a:spcPct val="35000"/>
                  </a:spcAft>
                </a:pPr>
                <a:r>
                  <a:rPr lang="en-US" sz="1600" b="1" dirty="0" smtClean="0">
                    <a:solidFill>
                      <a:srgbClr val="FFFFFF"/>
                    </a:solidFill>
                    <a:effectLst>
                      <a:outerShdw blurRad="38100" dist="38100" dir="2700000" algn="tl">
                        <a:srgbClr val="000000">
                          <a:alpha val="43137"/>
                        </a:srgbClr>
                      </a:outerShdw>
                    </a:effectLst>
                  </a:rPr>
                  <a:t>Prove</a:t>
                </a:r>
                <a:endParaRPr lang="en-US" sz="1600" b="1" dirty="0">
                  <a:solidFill>
                    <a:srgbClr val="FFFFFF"/>
                  </a:solidFill>
                  <a:effectLst>
                    <a:outerShdw blurRad="38100" dist="38100" dir="2700000" algn="tl">
                      <a:srgbClr val="000000">
                        <a:alpha val="43137"/>
                      </a:srgbClr>
                    </a:outerShdw>
                  </a:effectLst>
                </a:endParaRPr>
              </a:p>
            </p:txBody>
          </p:sp>
        </p:grpSp>
        <p:grpSp>
          <p:nvGrpSpPr>
            <p:cNvPr id="5" name="Group 4"/>
            <p:cNvGrpSpPr/>
            <p:nvPr/>
          </p:nvGrpSpPr>
          <p:grpSpPr>
            <a:xfrm>
              <a:off x="612038" y="2467135"/>
              <a:ext cx="1748852" cy="717931"/>
              <a:chOff x="38097" y="1296995"/>
              <a:chExt cx="1748852" cy="717931"/>
            </a:xfrm>
          </p:grpSpPr>
          <p:sp>
            <p:nvSpPr>
              <p:cNvPr id="33" name="Rectangle 32"/>
              <p:cNvSpPr/>
              <p:nvPr/>
            </p:nvSpPr>
            <p:spPr>
              <a:xfrm>
                <a:off x="38097" y="1296995"/>
                <a:ext cx="1748852" cy="717931"/>
              </a:xfrm>
              <a:prstGeom prst="rect">
                <a:avLst/>
              </a:prstGeom>
              <a:solidFill>
                <a:schemeClr val="tx2"/>
              </a:solidFill>
            </p:spPr>
            <p:style>
              <a:lnRef idx="0">
                <a:schemeClr val="accent6"/>
              </a:lnRef>
              <a:fillRef idx="3">
                <a:schemeClr val="accent6"/>
              </a:fillRef>
              <a:effectRef idx="3">
                <a:schemeClr val="accent6"/>
              </a:effectRef>
              <a:fontRef idx="minor">
                <a:schemeClr val="lt1"/>
              </a:fontRef>
            </p:style>
          </p:sp>
          <p:sp>
            <p:nvSpPr>
              <p:cNvPr id="34" name="Rectangle 33"/>
              <p:cNvSpPr/>
              <p:nvPr/>
            </p:nvSpPr>
            <p:spPr>
              <a:xfrm>
                <a:off x="38097" y="1296995"/>
                <a:ext cx="1748852" cy="717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900" b="1" kern="1200" dirty="0" smtClean="0">
                    <a:solidFill>
                      <a:schemeClr val="tx1"/>
                    </a:solidFill>
                  </a:rPr>
                  <a:t>Personal Archive </a:t>
                </a:r>
                <a:endParaRPr lang="en-US" sz="900" b="1" kern="1200" dirty="0">
                  <a:solidFill>
                    <a:schemeClr val="tx1"/>
                  </a:solidFill>
                </a:endParaRPr>
              </a:p>
            </p:txBody>
          </p:sp>
        </p:grpSp>
        <p:grpSp>
          <p:nvGrpSpPr>
            <p:cNvPr id="6" name="Group 5"/>
            <p:cNvGrpSpPr/>
            <p:nvPr/>
          </p:nvGrpSpPr>
          <p:grpSpPr>
            <a:xfrm>
              <a:off x="580550" y="3165550"/>
              <a:ext cx="1816472" cy="1253504"/>
              <a:chOff x="6609" y="1995410"/>
              <a:chExt cx="1816472" cy="1253504"/>
            </a:xfrm>
          </p:grpSpPr>
          <p:sp>
            <p:nvSpPr>
              <p:cNvPr id="31" name="Rectangle 30"/>
              <p:cNvSpPr/>
              <p:nvPr/>
            </p:nvSpPr>
            <p:spPr>
              <a:xfrm>
                <a:off x="6609" y="1995410"/>
                <a:ext cx="1816472" cy="1253504"/>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32" name="Rectangle 31"/>
              <p:cNvSpPr/>
              <p:nvPr/>
            </p:nvSpPr>
            <p:spPr>
              <a:xfrm>
                <a:off x="6609" y="1995410"/>
                <a:ext cx="1816472" cy="1253504"/>
              </a:xfrm>
              <a:prstGeom prst="rect">
                <a:avLst/>
              </a:prstGeom>
              <a:solidFill>
                <a:schemeClr val="tx2"/>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900" kern="1200" dirty="0" smtClean="0"/>
                  <a:t>Archive in Outlook/OWA</a:t>
                </a:r>
                <a:endParaRPr lang="en-US" sz="900" kern="1200" dirty="0"/>
              </a:p>
              <a:p>
                <a:pPr marL="114300" lvl="1" indent="-114300" algn="l" defTabSz="622300">
                  <a:lnSpc>
                    <a:spcPct val="90000"/>
                  </a:lnSpc>
                  <a:spcBef>
                    <a:spcPct val="0"/>
                  </a:spcBef>
                  <a:spcAft>
                    <a:spcPct val="15000"/>
                  </a:spcAft>
                  <a:buChar char="••"/>
                </a:pPr>
                <a:r>
                  <a:rPr lang="en-US" sz="900" kern="1200" dirty="0" smtClean="0"/>
                  <a:t>Archive </a:t>
                </a:r>
                <a:r>
                  <a:rPr lang="en-US" sz="900" kern="1200" dirty="0" err="1" smtClean="0"/>
                  <a:t>Mgmt</a:t>
                </a:r>
                <a:r>
                  <a:rPr lang="en-US" sz="900" kern="1200" dirty="0" smtClean="0"/>
                  <a:t> with </a:t>
                </a:r>
                <a:r>
                  <a:rPr lang="en-US" sz="900" kern="1200" dirty="0" err="1" smtClean="0"/>
                  <a:t>CMDLets</a:t>
                </a:r>
                <a:r>
                  <a:rPr lang="en-US" sz="900" kern="1200" dirty="0" smtClean="0"/>
                  <a:t> and EMC</a:t>
                </a:r>
                <a:endParaRPr lang="en-US" sz="900" kern="1200" dirty="0"/>
              </a:p>
            </p:txBody>
          </p:sp>
        </p:grpSp>
        <p:grpSp>
          <p:nvGrpSpPr>
            <p:cNvPr id="7" name="Group 6"/>
            <p:cNvGrpSpPr/>
            <p:nvPr/>
          </p:nvGrpSpPr>
          <p:grpSpPr>
            <a:xfrm>
              <a:off x="2613645" y="2419906"/>
              <a:ext cx="1797966" cy="787373"/>
              <a:chOff x="2039704" y="1249766"/>
              <a:chExt cx="1797966" cy="787373"/>
            </a:xfrm>
          </p:grpSpPr>
          <p:sp>
            <p:nvSpPr>
              <p:cNvPr id="29" name="Rectangle 28"/>
              <p:cNvSpPr/>
              <p:nvPr/>
            </p:nvSpPr>
            <p:spPr>
              <a:xfrm>
                <a:off x="2098327" y="1249766"/>
                <a:ext cx="1739343" cy="787373"/>
              </a:xfrm>
              <a:prstGeom prst="rect">
                <a:avLst/>
              </a:prstGeom>
            </p:spPr>
            <p:style>
              <a:lnRef idx="0">
                <a:schemeClr val="accent6"/>
              </a:lnRef>
              <a:fillRef idx="3">
                <a:schemeClr val="accent6"/>
              </a:fillRef>
              <a:effectRef idx="3">
                <a:schemeClr val="accent6"/>
              </a:effectRef>
              <a:fontRef idx="minor">
                <a:schemeClr val="lt1"/>
              </a:fontRef>
            </p:style>
          </p:sp>
          <p:sp>
            <p:nvSpPr>
              <p:cNvPr id="30" name="Rectangle 29"/>
              <p:cNvSpPr/>
              <p:nvPr/>
            </p:nvSpPr>
            <p:spPr>
              <a:xfrm>
                <a:off x="2039704" y="1249766"/>
                <a:ext cx="1797966" cy="787373"/>
              </a:xfrm>
              <a:prstGeom prst="rect">
                <a:avLst/>
              </a:prstGeom>
              <a:solidFill>
                <a:schemeClr val="tx2"/>
              </a:solidFill>
            </p:spPr>
            <p:style>
              <a:lnRef idx="0">
                <a:scrgbClr r="0" g="0" b="0"/>
              </a:lnRef>
              <a:fillRef idx="0">
                <a:scrgbClr r="0" g="0" b="0"/>
              </a:fillRef>
              <a:effectRef idx="0">
                <a:scrgbClr r="0" g="0" b="0"/>
              </a:effectRef>
              <a:fontRef idx="minor">
                <a:schemeClr val="lt1"/>
              </a:fontRef>
            </p:style>
            <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900" b="1" kern="1200" dirty="0" smtClean="0">
                    <a:solidFill>
                      <a:schemeClr val="tx1"/>
                    </a:solidFill>
                  </a:rPr>
                  <a:t>Archive &amp;  Delete Retention Policy</a:t>
                </a:r>
                <a:endParaRPr lang="en-US" sz="900" b="1" kern="1200" dirty="0">
                  <a:solidFill>
                    <a:schemeClr val="tx1"/>
                  </a:solidFill>
                </a:endParaRPr>
              </a:p>
            </p:txBody>
          </p:sp>
        </p:grpSp>
        <p:grpSp>
          <p:nvGrpSpPr>
            <p:cNvPr id="8" name="Group 7"/>
            <p:cNvGrpSpPr/>
            <p:nvPr/>
          </p:nvGrpSpPr>
          <p:grpSpPr>
            <a:xfrm>
              <a:off x="2613645" y="3187893"/>
              <a:ext cx="1816472" cy="1253504"/>
              <a:chOff x="2039704" y="2017753"/>
              <a:chExt cx="1816472" cy="1253504"/>
            </a:xfrm>
          </p:grpSpPr>
          <p:sp>
            <p:nvSpPr>
              <p:cNvPr id="27" name="Rectangle 26"/>
              <p:cNvSpPr/>
              <p:nvPr/>
            </p:nvSpPr>
            <p:spPr>
              <a:xfrm>
                <a:off x="2039704" y="2017753"/>
                <a:ext cx="1816472" cy="1253504"/>
              </a:xfrm>
              <a:prstGeom prst="rect">
                <a:avLst/>
              </a:prstGeom>
              <a:solidFill>
                <a:schemeClr val="tx2">
                  <a:alpha val="90000"/>
                </a:scheme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8" name="Rectangle 27"/>
              <p:cNvSpPr/>
              <p:nvPr/>
            </p:nvSpPr>
            <p:spPr>
              <a:xfrm>
                <a:off x="2039704" y="2017753"/>
                <a:ext cx="1816472" cy="125350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900" kern="1200" dirty="0" smtClean="0"/>
                  <a:t>Move and Delete Policies in OLK/OWA</a:t>
                </a:r>
                <a:endParaRPr lang="en-US" sz="900" kern="1200" dirty="0"/>
              </a:p>
              <a:p>
                <a:pPr marL="114300" lvl="1" indent="-114300" algn="l" defTabSz="622300">
                  <a:lnSpc>
                    <a:spcPct val="90000"/>
                  </a:lnSpc>
                  <a:spcBef>
                    <a:spcPct val="0"/>
                  </a:spcBef>
                  <a:spcAft>
                    <a:spcPct val="15000"/>
                  </a:spcAft>
                  <a:buChar char="••"/>
                </a:pPr>
                <a:r>
                  <a:rPr lang="en-US" sz="900" kern="1200" dirty="0" smtClean="0"/>
                  <a:t>Folder/Item Level Policy </a:t>
                </a:r>
                <a:endParaRPr lang="en-US" sz="900" kern="1200" dirty="0"/>
              </a:p>
            </p:txBody>
          </p:sp>
        </p:grpSp>
        <p:grpSp>
          <p:nvGrpSpPr>
            <p:cNvPr id="9" name="Group 8"/>
            <p:cNvGrpSpPr/>
            <p:nvPr/>
          </p:nvGrpSpPr>
          <p:grpSpPr>
            <a:xfrm>
              <a:off x="4726558" y="2421058"/>
              <a:ext cx="1741716" cy="787373"/>
              <a:chOff x="4152617" y="1250918"/>
              <a:chExt cx="1741716" cy="787373"/>
            </a:xfrm>
          </p:grpSpPr>
          <p:sp>
            <p:nvSpPr>
              <p:cNvPr id="25" name="Rectangle 24"/>
              <p:cNvSpPr/>
              <p:nvPr/>
            </p:nvSpPr>
            <p:spPr>
              <a:xfrm>
                <a:off x="4152617" y="1250918"/>
                <a:ext cx="1741716" cy="787373"/>
              </a:xfrm>
              <a:prstGeom prst="rect">
                <a:avLst/>
              </a:prstGeom>
            </p:spPr>
            <p:style>
              <a:lnRef idx="0">
                <a:schemeClr val="accent6"/>
              </a:lnRef>
              <a:fillRef idx="3">
                <a:schemeClr val="accent6"/>
              </a:fillRef>
              <a:effectRef idx="3">
                <a:schemeClr val="accent6"/>
              </a:effectRef>
              <a:fontRef idx="minor">
                <a:schemeClr val="lt1"/>
              </a:fontRef>
            </p:style>
          </p:sp>
          <p:sp>
            <p:nvSpPr>
              <p:cNvPr id="26" name="Rectangle 25"/>
              <p:cNvSpPr/>
              <p:nvPr/>
            </p:nvSpPr>
            <p:spPr>
              <a:xfrm>
                <a:off x="4152617" y="1250918"/>
                <a:ext cx="1741716" cy="7873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900" b="1" kern="1200" dirty="0" smtClean="0">
                    <a:solidFill>
                      <a:schemeClr val="tx1"/>
                    </a:solidFill>
                  </a:rPr>
                  <a:t>Hold Policy</a:t>
                </a:r>
                <a:endParaRPr lang="en-US" sz="900" b="1" kern="1200" dirty="0">
                  <a:solidFill>
                    <a:schemeClr val="tx1"/>
                  </a:solidFill>
                </a:endParaRPr>
              </a:p>
            </p:txBody>
          </p:sp>
        </p:grpSp>
        <p:grpSp>
          <p:nvGrpSpPr>
            <p:cNvPr id="10" name="Group 9"/>
            <p:cNvGrpSpPr/>
            <p:nvPr/>
          </p:nvGrpSpPr>
          <p:grpSpPr>
            <a:xfrm>
              <a:off x="4691501" y="3173290"/>
              <a:ext cx="1816472" cy="1253504"/>
              <a:chOff x="4117560" y="2003150"/>
              <a:chExt cx="1816472" cy="1253504"/>
            </a:xfrm>
          </p:grpSpPr>
          <p:sp>
            <p:nvSpPr>
              <p:cNvPr id="23" name="Rectangle 22"/>
              <p:cNvSpPr/>
              <p:nvPr/>
            </p:nvSpPr>
            <p:spPr>
              <a:xfrm>
                <a:off x="4117560" y="2003150"/>
                <a:ext cx="1816472" cy="1253504"/>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4" name="Rectangle 23"/>
              <p:cNvSpPr/>
              <p:nvPr/>
            </p:nvSpPr>
            <p:spPr>
              <a:xfrm>
                <a:off x="4117560" y="2003150"/>
                <a:ext cx="1816472" cy="125350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900" kern="1200" dirty="0" smtClean="0"/>
                  <a:t>Edited/Deleted items preserved</a:t>
                </a:r>
                <a:endParaRPr lang="en-US" sz="900" kern="1200" dirty="0"/>
              </a:p>
              <a:p>
                <a:pPr marL="114300" lvl="1" indent="-114300" algn="l" defTabSz="622300">
                  <a:lnSpc>
                    <a:spcPct val="90000"/>
                  </a:lnSpc>
                  <a:spcBef>
                    <a:spcPct val="0"/>
                  </a:spcBef>
                  <a:spcAft>
                    <a:spcPct val="15000"/>
                  </a:spcAft>
                  <a:buChar char="••"/>
                </a:pPr>
                <a:r>
                  <a:rPr lang="en-US" sz="900" kern="1200" dirty="0" smtClean="0"/>
                  <a:t>Single Item Restore or Legal Hold</a:t>
                </a:r>
                <a:endParaRPr lang="en-US" sz="900" kern="1200" dirty="0"/>
              </a:p>
            </p:txBody>
          </p:sp>
        </p:grpSp>
        <p:grpSp>
          <p:nvGrpSpPr>
            <p:cNvPr id="11" name="Group 10"/>
            <p:cNvGrpSpPr/>
            <p:nvPr/>
          </p:nvGrpSpPr>
          <p:grpSpPr>
            <a:xfrm>
              <a:off x="6783220" y="2416602"/>
              <a:ext cx="1739343" cy="787373"/>
              <a:chOff x="6209279" y="1246462"/>
              <a:chExt cx="1739343" cy="787373"/>
            </a:xfrm>
          </p:grpSpPr>
          <p:sp>
            <p:nvSpPr>
              <p:cNvPr id="21" name="Rectangle 20"/>
              <p:cNvSpPr/>
              <p:nvPr/>
            </p:nvSpPr>
            <p:spPr>
              <a:xfrm>
                <a:off x="6209279" y="1246462"/>
                <a:ext cx="1739343" cy="787373"/>
              </a:xfrm>
              <a:prstGeom prst="rect">
                <a:avLst/>
              </a:prstGeom>
              <a:solidFill>
                <a:schemeClr val="tx2"/>
              </a:solidFill>
            </p:spPr>
            <p:style>
              <a:lnRef idx="0">
                <a:schemeClr val="accent6"/>
              </a:lnRef>
              <a:fillRef idx="3">
                <a:schemeClr val="accent6"/>
              </a:fillRef>
              <a:effectRef idx="3">
                <a:schemeClr val="accent6"/>
              </a:effectRef>
              <a:fontRef idx="minor">
                <a:schemeClr val="lt1"/>
              </a:fontRef>
            </p:style>
          </p:sp>
          <p:sp>
            <p:nvSpPr>
              <p:cNvPr id="22" name="Rectangle 21"/>
              <p:cNvSpPr/>
              <p:nvPr/>
            </p:nvSpPr>
            <p:spPr>
              <a:xfrm>
                <a:off x="6209279" y="1246462"/>
                <a:ext cx="1739343" cy="7873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900" b="1" kern="1200" dirty="0" smtClean="0">
                    <a:solidFill>
                      <a:schemeClr val="tx1"/>
                    </a:solidFill>
                  </a:rPr>
                  <a:t>Multi-Mailbox Search </a:t>
                </a:r>
                <a:endParaRPr lang="en-US" sz="900" b="1" i="0" kern="1200" dirty="0">
                  <a:solidFill>
                    <a:schemeClr val="tx1"/>
                  </a:solidFill>
                </a:endParaRPr>
              </a:p>
            </p:txBody>
          </p:sp>
        </p:grpSp>
        <p:grpSp>
          <p:nvGrpSpPr>
            <p:cNvPr id="12" name="Group 11"/>
            <p:cNvGrpSpPr/>
            <p:nvPr/>
          </p:nvGrpSpPr>
          <p:grpSpPr>
            <a:xfrm>
              <a:off x="6746977" y="3173290"/>
              <a:ext cx="1816472" cy="1253504"/>
              <a:chOff x="6173036" y="2003150"/>
              <a:chExt cx="1816472" cy="1253504"/>
            </a:xfrm>
          </p:grpSpPr>
          <p:sp>
            <p:nvSpPr>
              <p:cNvPr id="19" name="Rectangle 18"/>
              <p:cNvSpPr/>
              <p:nvPr/>
            </p:nvSpPr>
            <p:spPr>
              <a:xfrm>
                <a:off x="6173036" y="2003150"/>
                <a:ext cx="1816472" cy="1253504"/>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0" name="Rectangle 19"/>
              <p:cNvSpPr/>
              <p:nvPr/>
            </p:nvSpPr>
            <p:spPr>
              <a:xfrm>
                <a:off x="6173036" y="2003150"/>
                <a:ext cx="1816472" cy="1253504"/>
              </a:xfrm>
              <a:prstGeom prst="rect">
                <a:avLst/>
              </a:prstGeom>
              <a:solidFill>
                <a:schemeClr val="tx2"/>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900" kern="1200" dirty="0" err="1" smtClean="0"/>
                  <a:t>CMDLet</a:t>
                </a:r>
                <a:r>
                  <a:rPr lang="en-US" sz="900" kern="1200" dirty="0" smtClean="0"/>
                  <a:t> and Discovery GUI Support</a:t>
                </a:r>
                <a:endParaRPr lang="en-US" sz="900" kern="1200" dirty="0"/>
              </a:p>
              <a:p>
                <a:pPr marL="114300" lvl="1" indent="-114300" algn="l" defTabSz="622300">
                  <a:lnSpc>
                    <a:spcPct val="90000"/>
                  </a:lnSpc>
                  <a:spcBef>
                    <a:spcPct val="0"/>
                  </a:spcBef>
                  <a:spcAft>
                    <a:spcPct val="15000"/>
                  </a:spcAft>
                  <a:buChar char="••"/>
                </a:pPr>
                <a:r>
                  <a:rPr lang="en-US" sz="900" kern="1200" dirty="0" smtClean="0"/>
                  <a:t>Role-based Access</a:t>
                </a:r>
                <a:endParaRPr lang="en-US" sz="900" kern="1200" dirty="0"/>
              </a:p>
            </p:txBody>
          </p:sp>
        </p:grpSp>
        <p:grpSp>
          <p:nvGrpSpPr>
            <p:cNvPr id="13" name="Group 4"/>
            <p:cNvGrpSpPr/>
            <p:nvPr/>
          </p:nvGrpSpPr>
          <p:grpSpPr>
            <a:xfrm>
              <a:off x="520207" y="1179802"/>
              <a:ext cx="5980946" cy="810891"/>
              <a:chOff x="0" y="1387123"/>
              <a:chExt cx="2322591" cy="1588203"/>
            </a:xfrm>
            <a:solidFill>
              <a:schemeClr val="accent2"/>
            </a:solidFill>
            <a:scene3d>
              <a:camera prst="orthographicFront"/>
              <a:lightRig rig="flat" dir="t"/>
            </a:scene3d>
          </p:grpSpPr>
          <p:sp>
            <p:nvSpPr>
              <p:cNvPr id="17" name="Rounded Rectangle 16"/>
              <p:cNvSpPr/>
              <p:nvPr/>
            </p:nvSpPr>
            <p:spPr>
              <a:xfrm>
                <a:off x="0" y="1387123"/>
                <a:ext cx="2322591" cy="1588203"/>
              </a:xfrm>
              <a:prstGeom prst="roundRect">
                <a:avLst/>
              </a:prstGeom>
              <a:grpFill/>
            </p:spPr>
            <p:style>
              <a:lnRef idx="0">
                <a:schemeClr val="accent1"/>
              </a:lnRef>
              <a:fillRef idx="3">
                <a:schemeClr val="accent1"/>
              </a:fillRef>
              <a:effectRef idx="3">
                <a:schemeClr val="accent1"/>
              </a:effectRef>
              <a:fontRef idx="minor">
                <a:schemeClr val="lt1"/>
              </a:fontRef>
            </p:style>
          </p:sp>
          <p:sp>
            <p:nvSpPr>
              <p:cNvPr id="18" name="Rounded Rectangle 4"/>
              <p:cNvSpPr/>
              <p:nvPr/>
            </p:nvSpPr>
            <p:spPr>
              <a:xfrm>
                <a:off x="130266" y="1446921"/>
                <a:ext cx="2167531" cy="1433143"/>
              </a:xfrm>
              <a:prstGeom prst="rect">
                <a:avLst/>
              </a:prstGeom>
              <a:grpFill/>
            </p:spPr>
            <p:style>
              <a:lnRef idx="0">
                <a:schemeClr val="accent1"/>
              </a:lnRef>
              <a:fillRef idx="3">
                <a:schemeClr val="accent1"/>
              </a:fillRef>
              <a:effectRef idx="3">
                <a:schemeClr val="accent1"/>
              </a:effectRef>
              <a:fontRef idx="minor">
                <a:schemeClr val="lt1"/>
              </a:fontRef>
            </p:style>
            <p:txBody>
              <a:bodyPr anchor="ctr"/>
              <a:lstStyle/>
              <a:p>
                <a:pPr algn="ctr" defTabSz="1733550">
                  <a:lnSpc>
                    <a:spcPct val="90000"/>
                  </a:lnSpc>
                  <a:spcBef>
                    <a:spcPct val="0"/>
                  </a:spcBef>
                  <a:spcAft>
                    <a:spcPct val="35000"/>
                  </a:spcAft>
                </a:pPr>
                <a:r>
                  <a:rPr lang="en-US" sz="1600" b="1" dirty="0" smtClean="0">
                    <a:solidFill>
                      <a:srgbClr val="FFFFFF"/>
                    </a:solidFill>
                    <a:effectLst>
                      <a:outerShdw blurRad="38100" dist="38100" dir="2700000" algn="tl">
                        <a:srgbClr val="000000">
                          <a:alpha val="43137"/>
                        </a:srgbClr>
                      </a:outerShdw>
                    </a:effectLst>
                  </a:rPr>
                  <a:t>Preserve</a:t>
                </a:r>
                <a:endParaRPr lang="en-US" sz="1600" b="1" dirty="0">
                  <a:solidFill>
                    <a:srgbClr val="FFFFFF"/>
                  </a:solidFill>
                  <a:effectLst>
                    <a:outerShdw blurRad="38100" dist="38100" dir="2700000" algn="tl">
                      <a:srgbClr val="000000">
                        <a:alpha val="43137"/>
                      </a:srgbClr>
                    </a:outerShdw>
                  </a:effectLst>
                </a:endParaRPr>
              </a:p>
            </p:txBody>
          </p:sp>
        </p:grpSp>
        <p:grpSp>
          <p:nvGrpSpPr>
            <p:cNvPr id="14" name="Group 7"/>
            <p:cNvGrpSpPr/>
            <p:nvPr/>
          </p:nvGrpSpPr>
          <p:grpSpPr>
            <a:xfrm>
              <a:off x="6672223" y="1179802"/>
              <a:ext cx="1838705" cy="797840"/>
              <a:chOff x="0" y="3041359"/>
              <a:chExt cx="2324862" cy="1320663"/>
            </a:xfrm>
            <a:solidFill>
              <a:schemeClr val="accent3"/>
            </a:solidFill>
            <a:scene3d>
              <a:camera prst="orthographicFront"/>
              <a:lightRig rig="flat" dir="t"/>
            </a:scene3d>
          </p:grpSpPr>
          <p:sp>
            <p:nvSpPr>
              <p:cNvPr id="15" name="Rounded Rectangle 14"/>
              <p:cNvSpPr/>
              <p:nvPr/>
            </p:nvSpPr>
            <p:spPr>
              <a:xfrm>
                <a:off x="0" y="3041359"/>
                <a:ext cx="2324862" cy="1320663"/>
              </a:xfrm>
              <a:prstGeom prst="roundRect">
                <a:avLst/>
              </a:prstGeom>
              <a:grpFill/>
            </p:spPr>
            <p:style>
              <a:lnRef idx="0">
                <a:schemeClr val="accent1"/>
              </a:lnRef>
              <a:fillRef idx="3">
                <a:schemeClr val="accent1"/>
              </a:fillRef>
              <a:effectRef idx="3">
                <a:schemeClr val="accent1"/>
              </a:effectRef>
              <a:fontRef idx="minor">
                <a:schemeClr val="lt1"/>
              </a:fontRef>
            </p:style>
          </p:sp>
          <p:sp>
            <p:nvSpPr>
              <p:cNvPr id="16" name="Rounded Rectangle 4"/>
              <p:cNvSpPr/>
              <p:nvPr/>
            </p:nvSpPr>
            <p:spPr>
              <a:xfrm>
                <a:off x="64469" y="3105828"/>
                <a:ext cx="2195924" cy="1191725"/>
              </a:xfrm>
              <a:prstGeom prst="rect">
                <a:avLst/>
              </a:prstGeom>
              <a:grpFill/>
            </p:spPr>
            <p:style>
              <a:lnRef idx="0">
                <a:schemeClr val="accent1"/>
              </a:lnRef>
              <a:fillRef idx="3">
                <a:schemeClr val="accent1"/>
              </a:fillRef>
              <a:effectRef idx="3">
                <a:schemeClr val="accent1"/>
              </a:effectRef>
              <a:fontRef idx="minor">
                <a:schemeClr val="lt1"/>
              </a:fontRef>
            </p:style>
            <p:txBody>
              <a:bodyPr spcFirstLastPara="0" vert="horz" wrap="square" lIns="148590" tIns="74295" rIns="148590" bIns="74295" numCol="1" spcCol="1270" anchor="ctr" anchorCtr="0">
                <a:noAutofit/>
              </a:bodyPr>
              <a:lstStyle/>
              <a:p>
                <a:pPr algn="ctr" defTabSz="1733550">
                  <a:lnSpc>
                    <a:spcPct val="90000"/>
                  </a:lnSpc>
                  <a:spcBef>
                    <a:spcPct val="0"/>
                  </a:spcBef>
                  <a:spcAft>
                    <a:spcPct val="35000"/>
                  </a:spcAft>
                </a:pPr>
                <a:r>
                  <a:rPr lang="en-US" sz="1600" b="1" dirty="0" smtClean="0">
                    <a:effectLst>
                      <a:outerShdw blurRad="38100" dist="38100" dir="2700000" algn="tl">
                        <a:srgbClr val="000000">
                          <a:alpha val="43137"/>
                        </a:srgbClr>
                      </a:outerShdw>
                    </a:effectLst>
                  </a:rPr>
                  <a:t>Discover</a:t>
                </a:r>
              </a:p>
            </p:txBody>
          </p:sp>
        </p:grpSp>
      </p:grpSp>
    </p:spTree>
    <p:extLst>
      <p:ext uri="{BB962C8B-B14F-4D97-AF65-F5344CB8AC3E}">
        <p14:creationId xmlns:p14="http://schemas.microsoft.com/office/powerpoint/2010/main" xmlns="" val="117486195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Today: Pain Points</a:t>
            </a:r>
            <a:endParaRPr lang="en-US" dirty="0"/>
          </a:p>
        </p:txBody>
      </p:sp>
      <p:sp>
        <p:nvSpPr>
          <p:cNvPr id="5" name="Content Placeholder 4"/>
          <p:cNvSpPr>
            <a:spLocks noGrp="1"/>
          </p:cNvSpPr>
          <p:nvPr>
            <p:ph idx="1"/>
          </p:nvPr>
        </p:nvSpPr>
        <p:spPr/>
        <p:txBody>
          <a:bodyPr/>
          <a:lstStyle/>
          <a:p>
            <a:endParaRPr lang="en-US"/>
          </a:p>
        </p:txBody>
      </p:sp>
      <p:graphicFrame>
        <p:nvGraphicFramePr>
          <p:cNvPr id="6" name="Table 5"/>
          <p:cNvGraphicFramePr>
            <a:graphicFrameLocks noGrp="1"/>
          </p:cNvGraphicFramePr>
          <p:nvPr>
            <p:extLst>
              <p:ext uri="{D42A27DB-BD31-4B8C-83A1-F6EECF244321}">
                <p14:modId xmlns:p14="http://schemas.microsoft.com/office/powerpoint/2010/main" xmlns="" val="1187472214"/>
              </p:ext>
            </p:extLst>
          </p:nvPr>
        </p:nvGraphicFramePr>
        <p:xfrm>
          <a:off x="304800" y="1219201"/>
          <a:ext cx="8610599" cy="4714152"/>
        </p:xfrm>
        <a:graphic>
          <a:graphicData uri="http://schemas.openxmlformats.org/drawingml/2006/table">
            <a:tbl>
              <a:tblPr firstRow="1" bandRow="1">
                <a:tableStyleId>{5C22544A-7EE6-4342-B048-85BDC9FD1C3A}</a:tableStyleId>
              </a:tblPr>
              <a:tblGrid>
                <a:gridCol w="2122206"/>
                <a:gridCol w="2144994"/>
                <a:gridCol w="2333002"/>
                <a:gridCol w="2010397"/>
              </a:tblGrid>
              <a:tr h="345046">
                <a:tc>
                  <a:txBody>
                    <a:bodyPr/>
                    <a:lstStyle/>
                    <a:p>
                      <a:r>
                        <a:rPr lang="en-US" sz="2400" dirty="0" smtClean="0"/>
                        <a:t>Mailbox</a:t>
                      </a:r>
                      <a:endParaRPr lang="en-US" sz="2400" dirty="0"/>
                    </a:p>
                  </a:txBody>
                  <a:tcPr/>
                </a:tc>
                <a:tc>
                  <a:txBody>
                    <a:bodyPr/>
                    <a:lstStyle/>
                    <a:p>
                      <a:r>
                        <a:rPr lang="en-US" sz="2400" dirty="0" smtClean="0"/>
                        <a:t>PSTs</a:t>
                      </a:r>
                      <a:endParaRPr lang="en-US" sz="2400" dirty="0"/>
                    </a:p>
                  </a:txBody>
                  <a:tcPr/>
                </a:tc>
                <a:tc>
                  <a:txBody>
                    <a:bodyPr/>
                    <a:lstStyle/>
                    <a:p>
                      <a:r>
                        <a:rPr lang="en-US" sz="2400" dirty="0" smtClean="0"/>
                        <a:t>Personal Archive</a:t>
                      </a:r>
                      <a:endParaRPr lang="en-US" sz="2400" dirty="0"/>
                    </a:p>
                  </a:txBody>
                  <a:tcPr/>
                </a:tc>
                <a:tc>
                  <a:txBody>
                    <a:bodyPr/>
                    <a:lstStyle/>
                    <a:p>
                      <a:r>
                        <a:rPr lang="en-US" sz="2400" dirty="0" smtClean="0"/>
                        <a:t>Org Archive</a:t>
                      </a:r>
                      <a:endParaRPr lang="en-US" sz="2400" dirty="0"/>
                    </a:p>
                  </a:txBody>
                  <a:tcPr/>
                </a:tc>
              </a:tr>
              <a:tr h="323029">
                <a:tc gridSpan="4">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2400" b="1" baseline="0" dirty="0" smtClean="0"/>
                        <a:t>Different user experience for mail within and without Exchange</a:t>
                      </a:r>
                    </a:p>
                  </a:txBody>
                  <a:tcPr/>
                </a:tc>
                <a:tc hMerge="1">
                  <a:txBody>
                    <a:bodyPr/>
                    <a:lstStyle/>
                    <a:p>
                      <a:endParaRPr lang="en-US"/>
                    </a:p>
                  </a:txBody>
                  <a:tcPr/>
                </a:tc>
                <a:tc hMerge="1">
                  <a:txBody>
                    <a:bodyPr/>
                    <a:lstStyle/>
                    <a:p>
                      <a:pPr lvl="0">
                        <a:buFont typeface="Arial" pitchFamily="34" charset="0"/>
                        <a:buChar char="•"/>
                      </a:pPr>
                      <a:endParaRPr lang="en-US" sz="1200" dirty="0"/>
                    </a:p>
                  </a:txBody>
                  <a:tcPr/>
                </a:tc>
                <a:tc hMerge="1">
                  <a:txBody>
                    <a:bodyPr/>
                    <a:lstStyle/>
                    <a:p>
                      <a:endParaRPr lang="en-US"/>
                    </a:p>
                  </a:txBody>
                  <a:tcPr/>
                </a:tc>
              </a:tr>
              <a:tr h="831505">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aseline="0" dirty="0" smtClean="0"/>
                        <a:t> Quotas painful</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aseline="0" dirty="0" smtClean="0"/>
                        <a:t> Forwards to keep mail</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aseline="0" dirty="0" smtClean="0"/>
                        <a:t> User burden of legal hold</a:t>
                      </a:r>
                      <a:endParaRPr lang="en-US" sz="1400" b="1" baseline="0" dirty="0" smtClean="0"/>
                    </a:p>
                  </a:txBody>
                  <a:tcPr/>
                </a:tc>
                <a:tc>
                  <a:txBody>
                    <a:bodyPr/>
                    <a:lstStyle/>
                    <a:p>
                      <a:pPr lvl="0">
                        <a:buFont typeface="Arial" pitchFamily="34" charset="0"/>
                        <a:buChar char="•"/>
                      </a:pPr>
                      <a:r>
                        <a:rPr lang="en-US" sz="1400" baseline="0" dirty="0" smtClean="0"/>
                        <a:t> Only available </a:t>
                      </a:r>
                      <a:r>
                        <a:rPr lang="en-US" sz="1400" dirty="0" smtClean="0"/>
                        <a:t>locally</a:t>
                      </a:r>
                    </a:p>
                    <a:p>
                      <a:pPr lvl="0">
                        <a:buFont typeface="Arial" pitchFamily="34" charset="0"/>
                        <a:buChar char="•"/>
                      </a:pPr>
                      <a:r>
                        <a:rPr lang="en-US" sz="1400" baseline="0" dirty="0" smtClean="0"/>
                        <a:t> </a:t>
                      </a:r>
                      <a:r>
                        <a:rPr lang="en-US" sz="1400" dirty="0" smtClean="0"/>
                        <a:t>Search degraded</a:t>
                      </a:r>
                    </a:p>
                    <a:p>
                      <a:pPr lvl="0">
                        <a:buFont typeface="Arial" pitchFamily="34" charset="0"/>
                        <a:buChar char="•"/>
                      </a:pPr>
                      <a:r>
                        <a:rPr lang="en-US" sz="1400" baseline="0" dirty="0" smtClean="0"/>
                        <a:t> Data Loss </a:t>
                      </a:r>
                      <a:r>
                        <a:rPr lang="en-US" sz="1400" dirty="0" smtClean="0"/>
                        <a:t>(&gt;5GB PST) </a:t>
                      </a:r>
                    </a:p>
                  </a:txBody>
                  <a:tcPr/>
                </a:tc>
                <a:tc>
                  <a:txBody>
                    <a:bodyPr/>
                    <a:lstStyle/>
                    <a:p>
                      <a:pPr lvl="0">
                        <a:buFont typeface="Arial" pitchFamily="34" charset="0"/>
                        <a:buChar char="•"/>
                      </a:pPr>
                      <a:r>
                        <a:rPr lang="en-US" sz="1400" dirty="0" smtClean="0"/>
                        <a:t> OLK/OWA Integration</a:t>
                      </a:r>
                    </a:p>
                    <a:p>
                      <a:pPr lvl="0">
                        <a:buFont typeface="Arial" pitchFamily="34" charset="0"/>
                        <a:buChar char="•"/>
                      </a:pPr>
                      <a:r>
                        <a:rPr lang="en-US" sz="1400" dirty="0" smtClean="0"/>
                        <a:t> No user search for data </a:t>
                      </a:r>
                    </a:p>
                    <a:p>
                      <a:pPr lvl="0">
                        <a:buFont typeface="Arial" pitchFamily="34" charset="0"/>
                        <a:buChar char="•"/>
                      </a:pPr>
                      <a:r>
                        <a:rPr lang="en-US" sz="1400" dirty="0" smtClean="0"/>
                        <a:t> Issues with stubs</a:t>
                      </a:r>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NA</a:t>
                      </a:r>
                      <a:endParaRPr lang="en-US" sz="1400" b="0" baseline="0" dirty="0" smtClean="0"/>
                    </a:p>
                  </a:txBody>
                  <a:tcPr/>
                </a:tc>
              </a:tr>
              <a:tr h="323029">
                <a:tc gridSpan="4">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2400" b="1" baseline="0" dirty="0" smtClean="0"/>
                        <a:t>Higher Cost and Different Compliance Tools for IT Pro/Records Mgr</a:t>
                      </a:r>
                    </a:p>
                  </a:txBody>
                  <a:tcPr/>
                </a:tc>
                <a:tc hMerge="1">
                  <a:txBody>
                    <a:bodyPr/>
                    <a:lstStyle/>
                    <a:p>
                      <a:endParaRPr lang="en-US"/>
                    </a:p>
                  </a:txBody>
                  <a:tcPr/>
                </a:tc>
                <a:tc hMerge="1">
                  <a:txBody>
                    <a:bodyPr/>
                    <a:lstStyle/>
                    <a:p>
                      <a:pPr lvl="0">
                        <a:buFont typeface="Arial" pitchFamily="34" charset="0"/>
                        <a:buChar char="•"/>
                      </a:pPr>
                      <a:endParaRPr lang="en-US" sz="1200" dirty="0"/>
                    </a:p>
                  </a:txBody>
                  <a:tcPr/>
                </a:tc>
                <a:tc hMerge="1">
                  <a:txBody>
                    <a:bodyPr/>
                    <a:lstStyle/>
                    <a:p>
                      <a:endParaRPr lang="en-US"/>
                    </a:p>
                  </a:txBody>
                  <a:tcPr/>
                </a:tc>
              </a:tr>
              <a:tr h="2511047">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aseline="0" dirty="0" smtClean="0"/>
                        <a:t> </a:t>
                      </a:r>
                      <a:r>
                        <a:rPr lang="en-US" sz="1400" dirty="0" smtClean="0"/>
                        <a:t>SANs cost limits size</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dirty="0" smtClean="0"/>
                        <a:t> Backup costs limit size</a:t>
                      </a:r>
                    </a:p>
                    <a:p>
                      <a:pPr lvl="0">
                        <a:buFont typeface="Arial" pitchFamily="34" charset="0"/>
                        <a:buChar char="•"/>
                      </a:pPr>
                      <a:r>
                        <a:rPr lang="en-US" sz="1400" kern="1200" dirty="0" smtClean="0"/>
                        <a:t> High new mail inflow</a:t>
                      </a:r>
                    </a:p>
                    <a:p>
                      <a:pPr lvl="0">
                        <a:buFont typeface="Arial" pitchFamily="34" charset="0"/>
                        <a:buChar char="•"/>
                      </a:pPr>
                      <a:r>
                        <a:rPr lang="en-US" sz="1400" kern="1200" dirty="0" smtClean="0"/>
                        <a:t> SLAs hard to achieve</a:t>
                      </a:r>
                    </a:p>
                    <a:p>
                      <a:pPr lvl="0">
                        <a:buFont typeface="Arial" pitchFamily="34" charset="0"/>
                        <a:buChar char="•"/>
                      </a:pPr>
                      <a:r>
                        <a:rPr lang="en-US" sz="1400" kern="1200" baseline="0" dirty="0" smtClean="0"/>
                        <a:t> </a:t>
                      </a:r>
                      <a:r>
                        <a:rPr lang="en-US" sz="1400" kern="1200" dirty="0" smtClean="0"/>
                        <a:t>No org-wide mail search</a:t>
                      </a:r>
                    </a:p>
                    <a:p>
                      <a:pPr lvl="0">
                        <a:buFont typeface="Arial" pitchFamily="34" charset="0"/>
                        <a:buChar char="•"/>
                      </a:pPr>
                      <a:r>
                        <a:rPr lang="en-US" sz="1400" kern="1200" dirty="0" smtClean="0"/>
                        <a:t> No guaranteed legal hold</a:t>
                      </a:r>
                    </a:p>
                    <a:p>
                      <a:pPr lvl="0">
                        <a:buFont typeface="Arial" pitchFamily="34" charset="0"/>
                        <a:buChar char="•"/>
                      </a:pPr>
                      <a:r>
                        <a:rPr lang="en-US" sz="1400" kern="1200" baseline="0" dirty="0" smtClean="0"/>
                        <a:t> </a:t>
                      </a:r>
                      <a:r>
                        <a:rPr lang="en-US" sz="1400" kern="1200" dirty="0" smtClean="0"/>
                        <a:t>Info.</a:t>
                      </a:r>
                      <a:r>
                        <a:rPr lang="en-US" sz="1400" kern="1200" baseline="0" dirty="0" smtClean="0"/>
                        <a:t> </a:t>
                      </a:r>
                      <a:r>
                        <a:rPr lang="en-US" sz="1400" kern="1200" dirty="0" smtClean="0"/>
                        <a:t>Disclosure risk</a:t>
                      </a:r>
                      <a:endParaRPr lang="en-US" sz="1400" kern="1200" dirty="0" smtClean="0">
                        <a:solidFill>
                          <a:schemeClr val="dk1"/>
                        </a:solidFill>
                        <a:latin typeface="+mn-lt"/>
                        <a:ea typeface="+mn-ea"/>
                        <a:cs typeface="+mn-cs"/>
                      </a:endParaRPr>
                    </a:p>
                  </a:txBody>
                  <a:tcPr/>
                </a:tc>
                <a:tc>
                  <a:txBody>
                    <a:bodyPr/>
                    <a:lstStyle/>
                    <a:p>
                      <a:pPr lvl="0">
                        <a:buFont typeface="Arial" pitchFamily="34" charset="0"/>
                        <a:buChar char="•"/>
                      </a:pPr>
                      <a:r>
                        <a:rPr lang="en-US" sz="1400" dirty="0" smtClean="0"/>
                        <a:t> No Discovery</a:t>
                      </a:r>
                    </a:p>
                    <a:p>
                      <a:pPr lvl="0">
                        <a:buFont typeface="Arial" pitchFamily="34" charset="0"/>
                        <a:buChar char="•"/>
                      </a:pPr>
                      <a:r>
                        <a:rPr lang="en-US" sz="1400" dirty="0" smtClean="0"/>
                        <a:t> No Legal</a:t>
                      </a:r>
                      <a:r>
                        <a:rPr lang="en-US" sz="1400" baseline="0" dirty="0" smtClean="0"/>
                        <a:t> Hold</a:t>
                      </a:r>
                    </a:p>
                    <a:p>
                      <a:pPr lvl="0">
                        <a:buFont typeface="Arial" pitchFamily="34" charset="0"/>
                        <a:buChar char="•"/>
                      </a:pPr>
                      <a:r>
                        <a:rPr lang="en-US" sz="1400" baseline="0" dirty="0" smtClean="0"/>
                        <a:t> Corruption caused loss</a:t>
                      </a:r>
                      <a:endParaRPr lang="en-US" sz="1400" dirty="0" smtClean="0"/>
                    </a:p>
                    <a:p>
                      <a:pPr lvl="0">
                        <a:buFont typeface="Arial" pitchFamily="34" charset="0"/>
                        <a:buChar char="•"/>
                      </a:pPr>
                      <a:r>
                        <a:rPr lang="en-US" sz="1400" baseline="0" dirty="0" smtClean="0"/>
                        <a:t> No Backup/Recovery</a:t>
                      </a:r>
                    </a:p>
                    <a:p>
                      <a:pPr marL="91440" lvl="1">
                        <a:buFont typeface="Arial" pitchFamily="34" charset="0"/>
                        <a:buChar char="•"/>
                      </a:pPr>
                      <a:r>
                        <a:rPr lang="en-US" sz="1400" baseline="0" dirty="0" smtClean="0"/>
                        <a:t> M</a:t>
                      </a:r>
                      <a:r>
                        <a:rPr lang="en-US" sz="1400" dirty="0" smtClean="0"/>
                        <a:t>anual Backups</a:t>
                      </a:r>
                    </a:p>
                    <a:p>
                      <a:pPr marL="91440" lvl="1">
                        <a:buFont typeface="Arial" pitchFamily="34" charset="0"/>
                        <a:buChar char="•"/>
                      </a:pPr>
                      <a:r>
                        <a:rPr lang="en-US" sz="1400" dirty="0" smtClean="0"/>
                        <a:t> Backup to share</a:t>
                      </a:r>
                      <a:endParaRPr lang="en-US" sz="1400" dirty="0"/>
                    </a:p>
                  </a:txBody>
                  <a:tcPr/>
                </a:tc>
                <a:tc>
                  <a:txBody>
                    <a:bodyPr/>
                    <a:lstStyle/>
                    <a:p>
                      <a:pPr lvl="0">
                        <a:buFont typeface="Arial" pitchFamily="34" charset="0"/>
                        <a:buChar char="•"/>
                      </a:pPr>
                      <a:r>
                        <a:rPr lang="en-US" sz="1400" dirty="0" smtClean="0"/>
                        <a:t> &gt;Twice </a:t>
                      </a:r>
                      <a:r>
                        <a:rPr lang="en-US" sz="1400" baseline="0" dirty="0" smtClean="0"/>
                        <a:t>CAPEX/OPEX</a:t>
                      </a:r>
                    </a:p>
                    <a:p>
                      <a:pPr lvl="0">
                        <a:buFont typeface="Arial" pitchFamily="34" charset="0"/>
                        <a:buChar char="•"/>
                      </a:pPr>
                      <a:r>
                        <a:rPr lang="en-US" sz="1400" dirty="0" smtClean="0"/>
                        <a:t> Delays Office upgrades</a:t>
                      </a:r>
                    </a:p>
                    <a:p>
                      <a:pPr lvl="0">
                        <a:buFont typeface="Arial" pitchFamily="34" charset="0"/>
                        <a:buChar char="•"/>
                      </a:pPr>
                      <a:r>
                        <a:rPr lang="en-US" sz="1400" dirty="0" smtClean="0"/>
                        <a:t> Add-in</a:t>
                      </a:r>
                      <a:r>
                        <a:rPr lang="en-US" sz="1400" baseline="0" dirty="0" smtClean="0"/>
                        <a:t> </a:t>
                      </a:r>
                      <a:r>
                        <a:rPr lang="en-US" sz="1400" dirty="0" err="1" smtClean="0"/>
                        <a:t>perf</a:t>
                      </a:r>
                      <a:r>
                        <a:rPr lang="en-US" sz="1400" dirty="0" smtClean="0"/>
                        <a:t>. problems</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dirty="0" smtClean="0"/>
                        <a:t> Backup costs limit size</a:t>
                      </a:r>
                      <a:endParaRPr lang="en-US" sz="1400" b="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kern="1200" dirty="0" smtClean="0"/>
                        <a:t> No generic feature set</a:t>
                      </a:r>
                      <a:endParaRPr lang="en-US" sz="1400" kern="1200" baseline="0" dirty="0" smtClean="0"/>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aseline="0" dirty="0" smtClean="0"/>
                        <a:t> </a:t>
                      </a:r>
                      <a:r>
                        <a:rPr lang="en-US" sz="1400" dirty="0" smtClean="0"/>
                        <a:t> &gt;Twice </a:t>
                      </a:r>
                      <a:r>
                        <a:rPr lang="en-US" sz="1400" baseline="0" dirty="0" smtClean="0"/>
                        <a:t>CAPEX/OPEX</a:t>
                      </a:r>
                    </a:p>
                  </a:txBody>
                  <a:tcPr/>
                </a:tc>
              </a:tr>
            </a:tbl>
          </a:graphicData>
        </a:graphic>
      </p:graphicFrame>
    </p:spTree>
    <p:extLst>
      <p:ext uri="{BB962C8B-B14F-4D97-AF65-F5344CB8AC3E}">
        <p14:creationId xmlns:p14="http://schemas.microsoft.com/office/powerpoint/2010/main" xmlns="" val="4292795393"/>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Preserve: Hold Policy</a:t>
            </a:r>
            <a:endParaRPr lang="en-US" dirty="0">
              <a:solidFill>
                <a:schemeClr val="tx2"/>
              </a:solidFill>
            </a:endParaRPr>
          </a:p>
        </p:txBody>
      </p:sp>
      <p:sp>
        <p:nvSpPr>
          <p:cNvPr id="3" name="Content Placeholder 2"/>
          <p:cNvSpPr>
            <a:spLocks noGrp="1"/>
          </p:cNvSpPr>
          <p:nvPr>
            <p:ph idx="1"/>
          </p:nvPr>
        </p:nvSpPr>
        <p:spPr>
          <a:xfrm>
            <a:off x="381000" y="972152"/>
            <a:ext cx="8382000" cy="4858385"/>
          </a:xfrm>
        </p:spPr>
        <p:txBody>
          <a:bodyPr/>
          <a:lstStyle/>
          <a:p>
            <a:pPr lvl="0"/>
            <a:r>
              <a:rPr lang="en-US" dirty="0">
                <a:solidFill>
                  <a:schemeClr val="accent1"/>
                </a:solidFill>
              </a:rPr>
              <a:t>Goals and Assumptions </a:t>
            </a:r>
          </a:p>
          <a:p>
            <a:pPr lvl="1"/>
            <a:r>
              <a:rPr lang="en-US" sz="2400" dirty="0" smtClean="0">
                <a:solidFill>
                  <a:schemeClr val="accent1"/>
                </a:solidFill>
              </a:rPr>
              <a:t>Hold </a:t>
            </a:r>
            <a:r>
              <a:rPr lang="en-US" sz="2400" dirty="0">
                <a:solidFill>
                  <a:schemeClr val="accent1"/>
                </a:solidFill>
              </a:rPr>
              <a:t>Policy captures *all* edits/deletes on a user’s mailbox whether </a:t>
            </a:r>
            <a:r>
              <a:rPr lang="en-US" sz="2400" dirty="0" smtClean="0">
                <a:solidFill>
                  <a:schemeClr val="accent1"/>
                </a:solidFill>
              </a:rPr>
              <a:t>by </a:t>
            </a:r>
            <a:r>
              <a:rPr lang="en-US" sz="2400" dirty="0">
                <a:solidFill>
                  <a:schemeClr val="accent1"/>
                </a:solidFill>
              </a:rPr>
              <a:t>admin or end </a:t>
            </a:r>
            <a:r>
              <a:rPr lang="en-US" sz="2400" dirty="0" smtClean="0">
                <a:solidFill>
                  <a:schemeClr val="accent1"/>
                </a:solidFill>
              </a:rPr>
              <a:t>user.</a:t>
            </a:r>
          </a:p>
          <a:p>
            <a:pPr lvl="1"/>
            <a:r>
              <a:rPr lang="en-US" sz="2400" dirty="0" smtClean="0">
                <a:solidFill>
                  <a:schemeClr val="accent1"/>
                </a:solidFill>
              </a:rPr>
              <a:t>User </a:t>
            </a:r>
            <a:r>
              <a:rPr lang="en-US" sz="2400" dirty="0">
                <a:solidFill>
                  <a:schemeClr val="accent1"/>
                </a:solidFill>
              </a:rPr>
              <a:t>workflow is unchanged, </a:t>
            </a:r>
            <a:r>
              <a:rPr lang="en-US" sz="2400" dirty="0" smtClean="0">
                <a:solidFill>
                  <a:schemeClr val="accent1"/>
                </a:solidFill>
              </a:rPr>
              <a:t>edited and deleted items are </a:t>
            </a:r>
            <a:r>
              <a:rPr lang="en-US" sz="2400" dirty="0">
                <a:solidFill>
                  <a:schemeClr val="accent1"/>
                </a:solidFill>
              </a:rPr>
              <a:t>captured in </a:t>
            </a:r>
            <a:r>
              <a:rPr lang="en-US" sz="2400" dirty="0" smtClean="0">
                <a:solidFill>
                  <a:schemeClr val="accent1"/>
                </a:solidFill>
              </a:rPr>
              <a:t>Dumpster 2.0 folders.</a:t>
            </a:r>
          </a:p>
          <a:p>
            <a:pPr lvl="1"/>
            <a:r>
              <a:rPr lang="en-US" sz="2400" dirty="0" smtClean="0">
                <a:solidFill>
                  <a:schemeClr val="accent1"/>
                </a:solidFill>
              </a:rPr>
              <a:t>Multi-Mailbox </a:t>
            </a:r>
            <a:r>
              <a:rPr lang="en-US" sz="2400" dirty="0">
                <a:solidFill>
                  <a:schemeClr val="accent1"/>
                </a:solidFill>
              </a:rPr>
              <a:t>search discovers mail </a:t>
            </a:r>
            <a:r>
              <a:rPr lang="en-US" sz="2400" dirty="0" smtClean="0">
                <a:solidFill>
                  <a:schemeClr val="accent1"/>
                </a:solidFill>
              </a:rPr>
              <a:t>indexed in </a:t>
            </a:r>
            <a:r>
              <a:rPr lang="en-US" sz="2400" dirty="0">
                <a:solidFill>
                  <a:schemeClr val="accent1"/>
                </a:solidFill>
              </a:rPr>
              <a:t>Dumpster2.0 </a:t>
            </a:r>
            <a:endParaRPr lang="en-US" sz="2400" dirty="0" smtClean="0">
              <a:solidFill>
                <a:schemeClr val="accent1"/>
              </a:solidFill>
            </a:endParaRPr>
          </a:p>
          <a:p>
            <a:pPr lvl="1"/>
            <a:r>
              <a:rPr lang="en-US" sz="2400" dirty="0" smtClean="0">
                <a:solidFill>
                  <a:schemeClr val="accent1"/>
                </a:solidFill>
              </a:rPr>
              <a:t>Admin </a:t>
            </a:r>
            <a:r>
              <a:rPr lang="en-US" sz="2400" dirty="0">
                <a:solidFill>
                  <a:schemeClr val="accent1"/>
                </a:solidFill>
              </a:rPr>
              <a:t>can choose to notify end users </a:t>
            </a:r>
            <a:r>
              <a:rPr lang="en-US" sz="2400" dirty="0" smtClean="0">
                <a:solidFill>
                  <a:schemeClr val="accent1"/>
                </a:solidFill>
              </a:rPr>
              <a:t>they are on </a:t>
            </a:r>
            <a:r>
              <a:rPr lang="en-US" sz="2400" dirty="0">
                <a:solidFill>
                  <a:schemeClr val="accent1"/>
                </a:solidFill>
              </a:rPr>
              <a:t>hold.</a:t>
            </a:r>
          </a:p>
          <a:p>
            <a:r>
              <a:rPr lang="en-US" dirty="0" smtClean="0"/>
              <a:t>Scenarios  </a:t>
            </a:r>
          </a:p>
          <a:p>
            <a:pPr lvl="1"/>
            <a:r>
              <a:rPr lang="en-US" sz="2400" dirty="0"/>
              <a:t>Litigation hold: capture all e-mail indefinitely for pending lawsuit or internal investigation.</a:t>
            </a:r>
          </a:p>
          <a:p>
            <a:pPr lvl="1"/>
            <a:r>
              <a:rPr lang="en-US" sz="2400" dirty="0"/>
              <a:t>Single Item Recovery: ensure that e-mail remains available for X days for retrieval without restore from backup. </a:t>
            </a:r>
          </a:p>
          <a:p>
            <a:endParaRPr lang="en-US" dirty="0" smtClean="0"/>
          </a:p>
        </p:txBody>
      </p:sp>
    </p:spTree>
    <p:extLst>
      <p:ext uri="{BB962C8B-B14F-4D97-AF65-F5344CB8AC3E}">
        <p14:creationId xmlns:p14="http://schemas.microsoft.com/office/powerpoint/2010/main" xmlns="" val="501396298"/>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82000" cy="1163395"/>
          </a:xfrm>
        </p:spPr>
        <p:txBody>
          <a:bodyPr/>
          <a:lstStyle/>
          <a:p>
            <a:r>
              <a:rPr lang="en-US" dirty="0" smtClean="0"/>
              <a:t>Preserve: Hold Policy</a:t>
            </a:r>
            <a:br>
              <a:rPr lang="en-US" dirty="0" smtClean="0"/>
            </a:br>
            <a:r>
              <a:rPr lang="en-US" sz="3600" dirty="0" smtClean="0">
                <a:solidFill>
                  <a:schemeClr val="tx2"/>
                </a:solidFill>
              </a:rPr>
              <a:t>IW Experience</a:t>
            </a:r>
            <a:endParaRPr lang="en-US" dirty="0"/>
          </a:p>
        </p:txBody>
      </p:sp>
      <p:pic>
        <p:nvPicPr>
          <p:cNvPr id="6" name="Picture 4"/>
          <p:cNvPicPr>
            <a:picLocks noChangeAspect="1" noChangeArrowheads="1"/>
          </p:cNvPicPr>
          <p:nvPr/>
        </p:nvPicPr>
        <p:blipFill>
          <a:blip r:embed="rId3" cstate="print"/>
          <a:srcRect/>
          <a:stretch>
            <a:fillRect/>
          </a:stretch>
        </p:blipFill>
        <p:spPr bwMode="auto">
          <a:xfrm>
            <a:off x="1371600" y="1665498"/>
            <a:ext cx="6241752" cy="4201902"/>
          </a:xfrm>
          <a:prstGeom prst="rect">
            <a:avLst/>
          </a:prstGeom>
          <a:noFill/>
          <a:ln w="9525">
            <a:noFill/>
            <a:miter lim="800000"/>
            <a:headEnd/>
            <a:tailEnd/>
          </a:ln>
        </p:spPr>
      </p:pic>
      <p:sp>
        <p:nvSpPr>
          <p:cNvPr id="7" name="Rectangular Callout 6"/>
          <p:cNvSpPr/>
          <p:nvPr/>
        </p:nvSpPr>
        <p:spPr>
          <a:xfrm>
            <a:off x="228600" y="4953000"/>
            <a:ext cx="1371600" cy="609600"/>
          </a:xfrm>
          <a:prstGeom prst="wedgeRectCallout">
            <a:avLst>
              <a:gd name="adj1" fmla="val 212237"/>
              <a:gd name="adj2" fmla="val -9583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URL links to additional info</a:t>
            </a:r>
            <a:endParaRPr lang="en-US" sz="1400" dirty="0"/>
          </a:p>
        </p:txBody>
      </p:sp>
      <p:sp>
        <p:nvSpPr>
          <p:cNvPr id="8" name="Rectangular Callout 7"/>
          <p:cNvSpPr/>
          <p:nvPr/>
        </p:nvSpPr>
        <p:spPr>
          <a:xfrm>
            <a:off x="152400" y="2667000"/>
            <a:ext cx="1676400" cy="685800"/>
          </a:xfrm>
          <a:prstGeom prst="wedgeRectCallout">
            <a:avLst>
              <a:gd name="adj1" fmla="val 167201"/>
              <a:gd name="adj2" fmla="val 17208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IW is told how to comply (no action needed for e-mail)</a:t>
            </a:r>
            <a:endParaRPr lang="en-US" sz="1400" dirty="0"/>
          </a:p>
        </p:txBody>
      </p:sp>
    </p:spTree>
    <p:extLst>
      <p:ext uri="{BB962C8B-B14F-4D97-AF65-F5344CB8AC3E}">
        <p14:creationId xmlns:p14="http://schemas.microsoft.com/office/powerpoint/2010/main" xmlns="" val="586958255"/>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82000" cy="1163395"/>
          </a:xfrm>
        </p:spPr>
        <p:txBody>
          <a:bodyPr/>
          <a:lstStyle/>
          <a:p>
            <a:r>
              <a:rPr lang="en-US" dirty="0" smtClean="0"/>
              <a:t>Preserve: Hold Policy</a:t>
            </a:r>
            <a:br>
              <a:rPr lang="en-US" dirty="0" smtClean="0"/>
            </a:br>
            <a:r>
              <a:rPr lang="en-US" sz="3600" dirty="0" smtClean="0">
                <a:solidFill>
                  <a:schemeClr val="tx2"/>
                </a:solidFill>
              </a:rPr>
              <a:t>IT Pro Experience</a:t>
            </a:r>
            <a:endParaRPr lang="en-US" dirty="0"/>
          </a:p>
        </p:txBody>
      </p:sp>
      <p:pic>
        <p:nvPicPr>
          <p:cNvPr id="1027" name="Picture 3"/>
          <p:cNvPicPr>
            <a:picLocks noChangeAspect="1" noChangeArrowheads="1"/>
          </p:cNvPicPr>
          <p:nvPr/>
        </p:nvPicPr>
        <p:blipFill>
          <a:blip r:embed="rId3"/>
          <a:srcRect/>
          <a:stretch>
            <a:fillRect/>
          </a:stretch>
        </p:blipFill>
        <p:spPr bwMode="auto">
          <a:xfrm>
            <a:off x="152400" y="2362200"/>
            <a:ext cx="8839200" cy="2076450"/>
          </a:xfrm>
          <a:prstGeom prst="rect">
            <a:avLst/>
          </a:prstGeom>
          <a:noFill/>
          <a:ln w="9525">
            <a:noFill/>
            <a:miter lim="800000"/>
            <a:headEnd/>
            <a:tailEnd/>
          </a:ln>
        </p:spPr>
      </p:pic>
      <p:sp>
        <p:nvSpPr>
          <p:cNvPr id="10" name="Rectangular Callout 9"/>
          <p:cNvSpPr/>
          <p:nvPr/>
        </p:nvSpPr>
        <p:spPr>
          <a:xfrm>
            <a:off x="5486400" y="5105400"/>
            <a:ext cx="1905000" cy="914400"/>
          </a:xfrm>
          <a:prstGeom prst="wedgeRectCallout">
            <a:avLst>
              <a:gd name="adj1" fmla="val 50614"/>
              <a:gd name="adj2" fmla="val -2321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Specify how long items are kept</a:t>
            </a:r>
            <a:endParaRPr lang="en-US" dirty="0">
              <a:solidFill>
                <a:schemeClr val="tx1"/>
              </a:solidFill>
            </a:endParaRPr>
          </a:p>
        </p:txBody>
      </p:sp>
      <p:sp>
        <p:nvSpPr>
          <p:cNvPr id="11" name="Rectangle 10"/>
          <p:cNvSpPr/>
          <p:nvPr/>
        </p:nvSpPr>
        <p:spPr>
          <a:xfrm>
            <a:off x="7315200" y="3200400"/>
            <a:ext cx="3048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ular Callout 11"/>
          <p:cNvSpPr/>
          <p:nvPr/>
        </p:nvSpPr>
        <p:spPr>
          <a:xfrm>
            <a:off x="5943600" y="838200"/>
            <a:ext cx="1905000" cy="914400"/>
          </a:xfrm>
          <a:prstGeom prst="wedgeRectCallout">
            <a:avLst>
              <a:gd name="adj1" fmla="val 67948"/>
              <a:gd name="adj2" fmla="val 1428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Comment and URL tell the IW how to comply</a:t>
            </a:r>
            <a:endParaRPr lang="en-US" dirty="0">
              <a:solidFill>
                <a:schemeClr val="tx1"/>
              </a:solidFill>
            </a:endParaRPr>
          </a:p>
        </p:txBody>
      </p:sp>
      <p:sp>
        <p:nvSpPr>
          <p:cNvPr id="13" name="Rectangular Callout 12"/>
          <p:cNvSpPr/>
          <p:nvPr/>
        </p:nvSpPr>
        <p:spPr>
          <a:xfrm>
            <a:off x="5943600" y="838200"/>
            <a:ext cx="1905000" cy="914400"/>
          </a:xfrm>
          <a:prstGeom prst="wedgeRectCallout">
            <a:avLst>
              <a:gd name="adj1" fmla="val -39386"/>
              <a:gd name="adj2" fmla="val 1442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Comment and URL tell the IW how to comply</a:t>
            </a:r>
            <a:endParaRPr lang="en-US" dirty="0">
              <a:solidFill>
                <a:schemeClr val="tx1"/>
              </a:solidFill>
            </a:endParaRPr>
          </a:p>
        </p:txBody>
      </p:sp>
      <p:sp>
        <p:nvSpPr>
          <p:cNvPr id="14" name="Rectangle 13"/>
          <p:cNvSpPr/>
          <p:nvPr/>
        </p:nvSpPr>
        <p:spPr>
          <a:xfrm>
            <a:off x="5334000" y="2590800"/>
            <a:ext cx="1295400" cy="152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924800" y="2590800"/>
            <a:ext cx="914400" cy="152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96150120"/>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ectangle 101"/>
          <p:cNvSpPr/>
          <p:nvPr/>
        </p:nvSpPr>
        <p:spPr>
          <a:xfrm>
            <a:off x="4114800" y="2362200"/>
            <a:ext cx="1295400" cy="46759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1000" dirty="0" smtClean="0">
                <a:solidFill>
                  <a:schemeClr val="tx1"/>
                </a:solidFill>
              </a:rPr>
              <a:t> 1-2 yrs of E-mail</a:t>
            </a:r>
          </a:p>
          <a:p>
            <a:pPr>
              <a:buFont typeface="Arial" pitchFamily="34" charset="0"/>
              <a:buChar char="•"/>
            </a:pPr>
            <a:r>
              <a:rPr lang="en-US" sz="1000" dirty="0" smtClean="0">
                <a:solidFill>
                  <a:schemeClr val="tx1"/>
                </a:solidFill>
              </a:rPr>
              <a:t> Size 2-10GB</a:t>
            </a:r>
          </a:p>
          <a:p>
            <a:pPr>
              <a:buFont typeface="Arial" pitchFamily="34" charset="0"/>
              <a:buChar char="•"/>
            </a:pPr>
            <a:r>
              <a:rPr lang="en-US" sz="1000" dirty="0" smtClean="0">
                <a:solidFill>
                  <a:schemeClr val="tx1"/>
                </a:solidFill>
              </a:rPr>
              <a:t> Online and Offline</a:t>
            </a:r>
            <a:endParaRPr lang="en-US" sz="1000" dirty="0">
              <a:solidFill>
                <a:schemeClr val="tx1"/>
              </a:solidFill>
            </a:endParaRPr>
          </a:p>
        </p:txBody>
      </p:sp>
      <p:sp>
        <p:nvSpPr>
          <p:cNvPr id="2" name="Title 1"/>
          <p:cNvSpPr>
            <a:spLocks noGrp="1"/>
          </p:cNvSpPr>
          <p:nvPr>
            <p:ph type="title"/>
          </p:nvPr>
        </p:nvSpPr>
        <p:spPr>
          <a:xfrm>
            <a:off x="381000" y="230188"/>
            <a:ext cx="8382000" cy="1052596"/>
          </a:xfrm>
        </p:spPr>
        <p:txBody>
          <a:bodyPr/>
          <a:lstStyle/>
          <a:p>
            <a:r>
              <a:rPr lang="en-US" sz="4400" dirty="0" smtClean="0"/>
              <a:t>Preserve: Hold Policy Message Flow</a:t>
            </a:r>
            <a:r>
              <a:rPr lang="en-US" dirty="0" smtClean="0"/>
              <a:t/>
            </a:r>
            <a:br>
              <a:rPr lang="en-US" dirty="0" smtClean="0"/>
            </a:br>
            <a:r>
              <a:rPr lang="en-US" sz="3200" dirty="0" smtClean="0">
                <a:solidFill>
                  <a:schemeClr val="tx2"/>
                </a:solidFill>
              </a:rPr>
              <a:t>Exchange 2007 behavior</a:t>
            </a:r>
            <a:endParaRPr lang="en-US" dirty="0">
              <a:solidFill>
                <a:schemeClr val="tx2"/>
              </a:solidFill>
            </a:endParaRPr>
          </a:p>
        </p:txBody>
      </p:sp>
      <p:sp>
        <p:nvSpPr>
          <p:cNvPr id="19" name="Rectangle 18"/>
          <p:cNvSpPr/>
          <p:nvPr/>
        </p:nvSpPr>
        <p:spPr>
          <a:xfrm>
            <a:off x="3886200" y="2133600"/>
            <a:ext cx="1676400" cy="3124199"/>
          </a:xfrm>
          <a:prstGeom prst="rect">
            <a:avLst/>
          </a:prstGeom>
          <a:solidFill>
            <a:schemeClr val="bg1">
              <a:lumMod val="50000"/>
              <a:lumOff val="50000"/>
            </a:schemeClr>
          </a:solidFill>
          <a:ln>
            <a:no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400" b="1" dirty="0" smtClean="0">
                <a:solidFill>
                  <a:schemeClr val="tx1"/>
                </a:solidFill>
              </a:rPr>
              <a:t>Mailbox</a:t>
            </a:r>
            <a:endParaRPr lang="en-US" b="1" dirty="0">
              <a:solidFill>
                <a:schemeClr val="tx1"/>
              </a:solidFill>
            </a:endParaRPr>
          </a:p>
        </p:txBody>
      </p:sp>
      <p:sp>
        <p:nvSpPr>
          <p:cNvPr id="22" name="Rectangle 21"/>
          <p:cNvSpPr/>
          <p:nvPr/>
        </p:nvSpPr>
        <p:spPr>
          <a:xfrm>
            <a:off x="3962400" y="3886200"/>
            <a:ext cx="1524000" cy="1295400"/>
          </a:xfrm>
          <a:prstGeom prst="rect">
            <a:avLst/>
          </a:prstGeom>
          <a:solidFill>
            <a:schemeClr val="accent1"/>
          </a:solidFill>
          <a:ln>
            <a:solidFill>
              <a:schemeClr val="bg2">
                <a:lumMod val="25000"/>
              </a:schemeClr>
            </a:solidFill>
          </a:ln>
        </p:spPr>
        <p:style>
          <a:lnRef idx="1">
            <a:schemeClr val="accent6"/>
          </a:lnRef>
          <a:fillRef idx="2">
            <a:schemeClr val="accent6"/>
          </a:fillRef>
          <a:effectRef idx="1">
            <a:schemeClr val="accent6"/>
          </a:effectRef>
          <a:fontRef idx="minor">
            <a:schemeClr val="dk1"/>
          </a:fontRef>
        </p:style>
        <p:txBody>
          <a:bodyPr rtlCol="0" anchor="t" anchorCtr="0"/>
          <a:lstStyle/>
          <a:p>
            <a:pPr algn="ctr"/>
            <a:r>
              <a:rPr lang="en-US" sz="1000" b="1" dirty="0" smtClean="0">
                <a:solidFill>
                  <a:schemeClr val="tx1"/>
                </a:solidFill>
              </a:rPr>
              <a:t>Dumpster 1.0</a:t>
            </a:r>
          </a:p>
        </p:txBody>
      </p:sp>
      <p:sp>
        <p:nvSpPr>
          <p:cNvPr id="40" name="Rectangle 39"/>
          <p:cNvSpPr/>
          <p:nvPr/>
        </p:nvSpPr>
        <p:spPr>
          <a:xfrm>
            <a:off x="4038600" y="4267200"/>
            <a:ext cx="1371600" cy="228600"/>
          </a:xfrm>
          <a:prstGeom prst="rect">
            <a:avLst/>
          </a:prstGeom>
          <a:solidFill>
            <a:schemeClr val="tx1"/>
          </a:solidFill>
          <a:ln>
            <a:solidFill>
              <a:schemeClr val="bg2">
                <a:lumMod val="25000"/>
              </a:schemeClr>
            </a:solidFill>
          </a:ln>
        </p:spPr>
        <p:style>
          <a:lnRef idx="1">
            <a:schemeClr val="accent6"/>
          </a:lnRef>
          <a:fillRef idx="2">
            <a:schemeClr val="accent6"/>
          </a:fillRef>
          <a:effectRef idx="1">
            <a:schemeClr val="accent6"/>
          </a:effectRef>
          <a:fontRef idx="minor">
            <a:schemeClr val="dk1"/>
          </a:fontRef>
        </p:style>
        <p:txBody>
          <a:bodyPr rtlCol="0" anchor="ctr" anchorCtr="0"/>
          <a:lstStyle/>
          <a:p>
            <a:pPr algn="ctr"/>
            <a:r>
              <a:rPr lang="en-US" sz="1000" dirty="0" smtClean="0">
                <a:solidFill>
                  <a:schemeClr val="bg1"/>
                </a:solidFill>
              </a:rPr>
              <a:t>Recoverable Items</a:t>
            </a:r>
            <a:endParaRPr lang="en-US" sz="1000" dirty="0">
              <a:solidFill>
                <a:schemeClr val="bg1"/>
              </a:solidFill>
            </a:endParaRPr>
          </a:p>
        </p:txBody>
      </p:sp>
      <p:sp>
        <p:nvSpPr>
          <p:cNvPr id="73" name="TextBox 72"/>
          <p:cNvSpPr txBox="1"/>
          <p:nvPr/>
        </p:nvSpPr>
        <p:spPr>
          <a:xfrm>
            <a:off x="2133600" y="2190690"/>
            <a:ext cx="1295400" cy="400110"/>
          </a:xfrm>
          <a:prstGeom prst="rect">
            <a:avLst/>
          </a:prstGeom>
          <a:noFill/>
        </p:spPr>
        <p:txBody>
          <a:bodyPr wrap="square" rtlCol="0">
            <a:spAutoFit/>
          </a:bodyPr>
          <a:lstStyle/>
          <a:p>
            <a:r>
              <a:rPr lang="en-US" sz="1000" b="1" dirty="0" smtClean="0"/>
              <a:t>(1) Message delivered</a:t>
            </a:r>
            <a:endParaRPr lang="en-US" sz="1000" b="1" dirty="0"/>
          </a:p>
        </p:txBody>
      </p:sp>
      <p:sp>
        <p:nvSpPr>
          <p:cNvPr id="84" name="Rectangle 83"/>
          <p:cNvSpPr/>
          <p:nvPr/>
        </p:nvSpPr>
        <p:spPr>
          <a:xfrm>
            <a:off x="3962400" y="35052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Deleted Items</a:t>
            </a:r>
            <a:endParaRPr lang="en-US" sz="1000" dirty="0">
              <a:solidFill>
                <a:schemeClr val="bg1"/>
              </a:solidFill>
            </a:endParaRPr>
          </a:p>
        </p:txBody>
      </p:sp>
      <p:sp>
        <p:nvSpPr>
          <p:cNvPr id="85" name="Rectangle 84"/>
          <p:cNvSpPr/>
          <p:nvPr/>
        </p:nvSpPr>
        <p:spPr>
          <a:xfrm>
            <a:off x="3962400" y="28956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Inbox</a:t>
            </a:r>
            <a:endParaRPr lang="en-US" sz="1000" dirty="0">
              <a:solidFill>
                <a:schemeClr val="bg1"/>
              </a:solidFill>
            </a:endParaRPr>
          </a:p>
        </p:txBody>
      </p:sp>
      <p:sp>
        <p:nvSpPr>
          <p:cNvPr id="86" name="Rectangle 85"/>
          <p:cNvSpPr/>
          <p:nvPr/>
        </p:nvSpPr>
        <p:spPr>
          <a:xfrm>
            <a:off x="3962400" y="32004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a:t>
            </a:r>
            <a:endParaRPr lang="en-US" sz="1000" dirty="0">
              <a:solidFill>
                <a:schemeClr val="bg1"/>
              </a:solidFill>
            </a:endParaRPr>
          </a:p>
        </p:txBody>
      </p:sp>
      <p:sp>
        <p:nvSpPr>
          <p:cNvPr id="116" name="Right Bracket 115"/>
          <p:cNvSpPr/>
          <p:nvPr/>
        </p:nvSpPr>
        <p:spPr>
          <a:xfrm rot="10800000">
            <a:off x="3733800" y="2895600"/>
            <a:ext cx="76200" cy="5334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6" name="Elbow Connector 125"/>
          <p:cNvCxnSpPr/>
          <p:nvPr/>
        </p:nvCxnSpPr>
        <p:spPr>
          <a:xfrm>
            <a:off x="2971800" y="2476500"/>
            <a:ext cx="762000" cy="609600"/>
          </a:xfrm>
          <a:prstGeom prst="bentConnector3">
            <a:avLst>
              <a:gd name="adj1" fmla="val 50000"/>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rot="10800000">
            <a:off x="3352800" y="3276600"/>
            <a:ext cx="3810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53" name="Elbow Connector 152"/>
          <p:cNvCxnSpPr/>
          <p:nvPr/>
        </p:nvCxnSpPr>
        <p:spPr>
          <a:xfrm>
            <a:off x="3429000" y="3276600"/>
            <a:ext cx="533400" cy="304800"/>
          </a:xfrm>
          <a:prstGeom prst="bentConnector3">
            <a:avLst>
              <a:gd name="adj1" fmla="val -14069"/>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69" name="TextBox 168"/>
          <p:cNvSpPr txBox="1"/>
          <p:nvPr/>
        </p:nvSpPr>
        <p:spPr>
          <a:xfrm>
            <a:off x="1905000" y="3212068"/>
            <a:ext cx="1600200" cy="400110"/>
          </a:xfrm>
          <a:prstGeom prst="rect">
            <a:avLst/>
          </a:prstGeom>
          <a:noFill/>
        </p:spPr>
        <p:txBody>
          <a:bodyPr wrap="square" rtlCol="0">
            <a:spAutoFit/>
          </a:bodyPr>
          <a:lstStyle/>
          <a:p>
            <a:r>
              <a:rPr lang="en-US" sz="1000" b="1" dirty="0" smtClean="0"/>
              <a:t>(2) Message moved to Deleted Items </a:t>
            </a:r>
            <a:endParaRPr lang="en-US" sz="1000" b="1" dirty="0"/>
          </a:p>
        </p:txBody>
      </p:sp>
      <p:cxnSp>
        <p:nvCxnSpPr>
          <p:cNvPr id="186" name="Straight Connector 185"/>
          <p:cNvCxnSpPr/>
          <p:nvPr/>
        </p:nvCxnSpPr>
        <p:spPr>
          <a:xfrm>
            <a:off x="3505200" y="3657600"/>
            <a:ext cx="4572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a:xfrm>
            <a:off x="3505200" y="4341812"/>
            <a:ext cx="533400" cy="1588"/>
          </a:xfrm>
          <a:prstGeom prst="line">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rot="5400000">
            <a:off x="3163094" y="3999706"/>
            <a:ext cx="6858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203" name="TextBox 202"/>
          <p:cNvSpPr txBox="1"/>
          <p:nvPr/>
        </p:nvSpPr>
        <p:spPr>
          <a:xfrm>
            <a:off x="2133600" y="3944779"/>
            <a:ext cx="1447800" cy="246221"/>
          </a:xfrm>
          <a:prstGeom prst="rect">
            <a:avLst/>
          </a:prstGeom>
          <a:noFill/>
        </p:spPr>
        <p:txBody>
          <a:bodyPr wrap="square" rtlCol="0">
            <a:spAutoFit/>
          </a:bodyPr>
          <a:lstStyle/>
          <a:p>
            <a:r>
              <a:rPr lang="en-US" sz="1000" b="1" dirty="0" smtClean="0"/>
              <a:t>(3) Message deleted</a:t>
            </a:r>
            <a:endParaRPr lang="en-US" sz="1000" b="1" dirty="0"/>
          </a:p>
        </p:txBody>
      </p:sp>
      <p:cxnSp>
        <p:nvCxnSpPr>
          <p:cNvPr id="205" name="Straight Connector 204"/>
          <p:cNvCxnSpPr/>
          <p:nvPr/>
        </p:nvCxnSpPr>
        <p:spPr>
          <a:xfrm>
            <a:off x="3657600" y="4419600"/>
            <a:ext cx="3810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07" name="Straight Connector 206"/>
          <p:cNvCxnSpPr/>
          <p:nvPr/>
        </p:nvCxnSpPr>
        <p:spPr>
          <a:xfrm>
            <a:off x="3657600" y="5562600"/>
            <a:ext cx="457200" cy="1588"/>
          </a:xfrm>
          <a:prstGeom prst="line">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a:xfrm rot="5400000">
            <a:off x="3086894" y="4990306"/>
            <a:ext cx="11430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211" name="TextBox 210"/>
          <p:cNvSpPr txBox="1"/>
          <p:nvPr/>
        </p:nvSpPr>
        <p:spPr>
          <a:xfrm>
            <a:off x="3962400" y="5421868"/>
            <a:ext cx="1676400" cy="400110"/>
          </a:xfrm>
          <a:prstGeom prst="rect">
            <a:avLst/>
          </a:prstGeom>
          <a:noFill/>
        </p:spPr>
        <p:txBody>
          <a:bodyPr wrap="square" rtlCol="0">
            <a:spAutoFit/>
          </a:bodyPr>
          <a:lstStyle/>
          <a:p>
            <a:pPr algn="ctr"/>
            <a:r>
              <a:rPr lang="en-US" sz="1000" b="1" dirty="0" smtClean="0"/>
              <a:t>(4) Message purged by 14 day policy or by user</a:t>
            </a:r>
            <a:endParaRPr lang="en-US" sz="1000" b="1" dirty="0"/>
          </a:p>
        </p:txBody>
      </p:sp>
    </p:spTree>
    <p:extLst>
      <p:ext uri="{BB962C8B-B14F-4D97-AF65-F5344CB8AC3E}">
        <p14:creationId xmlns:p14="http://schemas.microsoft.com/office/powerpoint/2010/main" xmlns="" val="174795211"/>
      </p:ext>
    </p:extLst>
  </p:cSld>
  <p:clrMapOvr>
    <a:masterClrMapping/>
  </p:clrMapOvr>
  <p:transition>
    <p:strips dir="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dirty="0" smtClean="0"/>
              <a:t>Preserve: Hold Policy </a:t>
            </a:r>
            <a:br>
              <a:rPr lang="en-US" dirty="0" smtClean="0"/>
            </a:br>
            <a:r>
              <a:rPr lang="en-US" sz="3200" dirty="0" smtClean="0">
                <a:solidFill>
                  <a:schemeClr val="tx2"/>
                </a:solidFill>
              </a:rPr>
              <a:t>Litigation Hold</a:t>
            </a:r>
            <a:endParaRPr lang="en-US" dirty="0">
              <a:solidFill>
                <a:schemeClr val="tx2"/>
              </a:solidFill>
            </a:endParaRPr>
          </a:p>
        </p:txBody>
      </p:sp>
      <p:sp>
        <p:nvSpPr>
          <p:cNvPr id="37" name="Rectangle 36"/>
          <p:cNvSpPr/>
          <p:nvPr/>
        </p:nvSpPr>
        <p:spPr>
          <a:xfrm>
            <a:off x="4114800" y="2362200"/>
            <a:ext cx="1295400" cy="46759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1000" dirty="0" smtClean="0">
                <a:solidFill>
                  <a:schemeClr val="tx1"/>
                </a:solidFill>
              </a:rPr>
              <a:t> 1-2 yrs of E-mail</a:t>
            </a:r>
          </a:p>
          <a:p>
            <a:pPr>
              <a:buFont typeface="Arial" pitchFamily="34" charset="0"/>
              <a:buChar char="•"/>
            </a:pPr>
            <a:r>
              <a:rPr lang="en-US" sz="1000" dirty="0" smtClean="0">
                <a:solidFill>
                  <a:schemeClr val="tx1"/>
                </a:solidFill>
              </a:rPr>
              <a:t> Size 2-10GB</a:t>
            </a:r>
          </a:p>
          <a:p>
            <a:pPr>
              <a:buFont typeface="Arial" pitchFamily="34" charset="0"/>
              <a:buChar char="•"/>
            </a:pPr>
            <a:r>
              <a:rPr lang="en-US" sz="1000" dirty="0" smtClean="0">
                <a:solidFill>
                  <a:schemeClr val="tx1"/>
                </a:solidFill>
              </a:rPr>
              <a:t> Online and Offline</a:t>
            </a:r>
            <a:endParaRPr lang="en-US" sz="1000" dirty="0">
              <a:solidFill>
                <a:schemeClr val="tx1"/>
              </a:solidFill>
            </a:endParaRPr>
          </a:p>
        </p:txBody>
      </p:sp>
      <p:sp>
        <p:nvSpPr>
          <p:cNvPr id="38" name="Rectangle 37"/>
          <p:cNvSpPr/>
          <p:nvPr/>
        </p:nvSpPr>
        <p:spPr>
          <a:xfrm>
            <a:off x="3886200" y="2133601"/>
            <a:ext cx="1676400" cy="3124199"/>
          </a:xfrm>
          <a:prstGeom prst="rect">
            <a:avLst/>
          </a:prstGeom>
          <a:solidFill>
            <a:schemeClr val="bg1">
              <a:lumMod val="50000"/>
              <a:lumOff val="50000"/>
            </a:schemeClr>
          </a:solidFill>
          <a:ln>
            <a:no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400" b="1" dirty="0" smtClean="0">
                <a:solidFill>
                  <a:schemeClr val="tx1"/>
                </a:solidFill>
              </a:rPr>
              <a:t>Mailbox</a:t>
            </a:r>
            <a:endParaRPr lang="en-US" b="1" dirty="0">
              <a:solidFill>
                <a:schemeClr val="tx1"/>
              </a:solidFill>
            </a:endParaRPr>
          </a:p>
        </p:txBody>
      </p:sp>
      <p:sp>
        <p:nvSpPr>
          <p:cNvPr id="39" name="Rectangle 38"/>
          <p:cNvSpPr/>
          <p:nvPr/>
        </p:nvSpPr>
        <p:spPr>
          <a:xfrm>
            <a:off x="3962400" y="3886200"/>
            <a:ext cx="1524000" cy="1295400"/>
          </a:xfrm>
          <a:prstGeom prst="rect">
            <a:avLst/>
          </a:prstGeom>
          <a:solidFill>
            <a:schemeClr val="accent1"/>
          </a:solidFill>
          <a:ln>
            <a:solidFill>
              <a:schemeClr val="bg2">
                <a:lumMod val="25000"/>
              </a:schemeClr>
            </a:solidFill>
          </a:ln>
        </p:spPr>
        <p:style>
          <a:lnRef idx="1">
            <a:schemeClr val="accent6"/>
          </a:lnRef>
          <a:fillRef idx="2">
            <a:schemeClr val="accent6"/>
          </a:fillRef>
          <a:effectRef idx="1">
            <a:schemeClr val="accent6"/>
          </a:effectRef>
          <a:fontRef idx="minor">
            <a:schemeClr val="dk1"/>
          </a:fontRef>
        </p:style>
        <p:txBody>
          <a:bodyPr rtlCol="0" anchor="t" anchorCtr="0"/>
          <a:lstStyle/>
          <a:p>
            <a:pPr algn="ctr"/>
            <a:r>
              <a:rPr lang="en-US" sz="1000" b="1" dirty="0" smtClean="0">
                <a:solidFill>
                  <a:schemeClr val="tx1"/>
                </a:solidFill>
              </a:rPr>
              <a:t>Dumpster 2.0</a:t>
            </a:r>
          </a:p>
        </p:txBody>
      </p:sp>
      <p:sp>
        <p:nvSpPr>
          <p:cNvPr id="40" name="Rectangle 39"/>
          <p:cNvSpPr/>
          <p:nvPr/>
        </p:nvSpPr>
        <p:spPr>
          <a:xfrm>
            <a:off x="4038600" y="4267200"/>
            <a:ext cx="1371600" cy="228600"/>
          </a:xfrm>
          <a:prstGeom prst="rect">
            <a:avLst/>
          </a:prstGeom>
          <a:solidFill>
            <a:schemeClr val="tx1"/>
          </a:solidFill>
          <a:ln>
            <a:solidFill>
              <a:schemeClr val="bg2">
                <a:lumMod val="25000"/>
              </a:schemeClr>
            </a:solidFill>
          </a:ln>
        </p:spPr>
        <p:style>
          <a:lnRef idx="1">
            <a:schemeClr val="accent6"/>
          </a:lnRef>
          <a:fillRef idx="2">
            <a:schemeClr val="accent6"/>
          </a:fillRef>
          <a:effectRef idx="1">
            <a:schemeClr val="accent6"/>
          </a:effectRef>
          <a:fontRef idx="minor">
            <a:schemeClr val="dk1"/>
          </a:fontRef>
        </p:style>
        <p:txBody>
          <a:bodyPr rtlCol="0" anchor="ctr" anchorCtr="0"/>
          <a:lstStyle/>
          <a:p>
            <a:pPr algn="ctr"/>
            <a:r>
              <a:rPr lang="en-US" sz="1000" dirty="0" smtClean="0">
                <a:solidFill>
                  <a:schemeClr val="bg1"/>
                </a:solidFill>
              </a:rPr>
              <a:t>Recoverable Items</a:t>
            </a:r>
            <a:endParaRPr lang="en-US" sz="1000" dirty="0">
              <a:solidFill>
                <a:schemeClr val="bg1"/>
              </a:solidFill>
            </a:endParaRPr>
          </a:p>
        </p:txBody>
      </p:sp>
      <p:sp>
        <p:nvSpPr>
          <p:cNvPr id="42" name="Rectangle 41"/>
          <p:cNvSpPr/>
          <p:nvPr/>
        </p:nvSpPr>
        <p:spPr>
          <a:xfrm>
            <a:off x="3962400" y="35052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Deleted Items</a:t>
            </a:r>
            <a:endParaRPr lang="en-US" sz="1000" dirty="0">
              <a:solidFill>
                <a:schemeClr val="bg1"/>
              </a:solidFill>
            </a:endParaRPr>
          </a:p>
        </p:txBody>
      </p:sp>
      <p:sp>
        <p:nvSpPr>
          <p:cNvPr id="43" name="Rectangle 42"/>
          <p:cNvSpPr/>
          <p:nvPr/>
        </p:nvSpPr>
        <p:spPr>
          <a:xfrm>
            <a:off x="3962400" y="28956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Inbox</a:t>
            </a:r>
            <a:endParaRPr lang="en-US" sz="1000" dirty="0">
              <a:solidFill>
                <a:schemeClr val="bg1"/>
              </a:solidFill>
            </a:endParaRPr>
          </a:p>
        </p:txBody>
      </p:sp>
      <p:sp>
        <p:nvSpPr>
          <p:cNvPr id="44" name="Rectangle 43"/>
          <p:cNvSpPr/>
          <p:nvPr/>
        </p:nvSpPr>
        <p:spPr>
          <a:xfrm>
            <a:off x="3962400" y="32004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a:t>
            </a:r>
            <a:endParaRPr lang="en-US" sz="1000" dirty="0">
              <a:solidFill>
                <a:schemeClr val="bg1"/>
              </a:solidFill>
            </a:endParaRPr>
          </a:p>
        </p:txBody>
      </p:sp>
      <p:sp>
        <p:nvSpPr>
          <p:cNvPr id="52" name="TextBox 51"/>
          <p:cNvSpPr txBox="1"/>
          <p:nvPr/>
        </p:nvSpPr>
        <p:spPr>
          <a:xfrm>
            <a:off x="2209800" y="2131368"/>
            <a:ext cx="1295400" cy="400110"/>
          </a:xfrm>
          <a:prstGeom prst="rect">
            <a:avLst/>
          </a:prstGeom>
          <a:noFill/>
        </p:spPr>
        <p:txBody>
          <a:bodyPr wrap="square" rtlCol="0">
            <a:spAutoFit/>
          </a:bodyPr>
          <a:lstStyle/>
          <a:p>
            <a:r>
              <a:rPr lang="en-US" sz="1000" b="1" dirty="0" smtClean="0"/>
              <a:t>(1) Message delivered</a:t>
            </a:r>
            <a:endParaRPr lang="en-US" sz="1000" b="1" dirty="0"/>
          </a:p>
        </p:txBody>
      </p:sp>
      <p:sp>
        <p:nvSpPr>
          <p:cNvPr id="53" name="Rectangle 52"/>
          <p:cNvSpPr/>
          <p:nvPr/>
        </p:nvSpPr>
        <p:spPr>
          <a:xfrm>
            <a:off x="4038600" y="4572000"/>
            <a:ext cx="1371600" cy="228600"/>
          </a:xfrm>
          <a:prstGeom prst="rect">
            <a:avLst/>
          </a:prstGeom>
          <a:solidFill>
            <a:schemeClr val="tx1"/>
          </a:solidFill>
          <a:ln>
            <a:solidFill>
              <a:schemeClr val="bg2">
                <a:lumMod val="25000"/>
              </a:schemeClr>
            </a:solidFill>
          </a:ln>
        </p:spPr>
        <p:style>
          <a:lnRef idx="1">
            <a:schemeClr val="accent6"/>
          </a:lnRef>
          <a:fillRef idx="2">
            <a:schemeClr val="accent6"/>
          </a:fillRef>
          <a:effectRef idx="1">
            <a:schemeClr val="accent6"/>
          </a:effectRef>
          <a:fontRef idx="minor">
            <a:schemeClr val="dk1"/>
          </a:fontRef>
        </p:style>
        <p:txBody>
          <a:bodyPr rtlCol="0" anchor="ctr" anchorCtr="0"/>
          <a:lstStyle/>
          <a:p>
            <a:pPr algn="ctr"/>
            <a:r>
              <a:rPr lang="en-US" sz="1000" dirty="0" smtClean="0">
                <a:solidFill>
                  <a:schemeClr val="bg1"/>
                </a:solidFill>
              </a:rPr>
              <a:t>Edits</a:t>
            </a:r>
            <a:endParaRPr lang="en-US" sz="1000" dirty="0">
              <a:solidFill>
                <a:schemeClr val="bg1"/>
              </a:solidFill>
            </a:endParaRPr>
          </a:p>
        </p:txBody>
      </p:sp>
      <p:sp>
        <p:nvSpPr>
          <p:cNvPr id="54" name="Rectangle 53"/>
          <p:cNvSpPr/>
          <p:nvPr/>
        </p:nvSpPr>
        <p:spPr>
          <a:xfrm>
            <a:off x="4038600" y="4876800"/>
            <a:ext cx="1371600" cy="228600"/>
          </a:xfrm>
          <a:prstGeom prst="rect">
            <a:avLst/>
          </a:prstGeom>
          <a:solidFill>
            <a:schemeClr val="tx1"/>
          </a:solidFill>
          <a:ln>
            <a:solidFill>
              <a:schemeClr val="bg2">
                <a:lumMod val="25000"/>
              </a:schemeClr>
            </a:solidFill>
          </a:ln>
        </p:spPr>
        <p:style>
          <a:lnRef idx="1">
            <a:schemeClr val="accent6"/>
          </a:lnRef>
          <a:fillRef idx="2">
            <a:schemeClr val="accent6"/>
          </a:fillRef>
          <a:effectRef idx="1">
            <a:schemeClr val="accent6"/>
          </a:effectRef>
          <a:fontRef idx="minor">
            <a:schemeClr val="dk1"/>
          </a:fontRef>
        </p:style>
        <p:txBody>
          <a:bodyPr rtlCol="0" anchor="ctr" anchorCtr="0"/>
          <a:lstStyle/>
          <a:p>
            <a:pPr algn="ctr"/>
            <a:r>
              <a:rPr lang="en-US" sz="1000" dirty="0" smtClean="0">
                <a:solidFill>
                  <a:schemeClr val="bg1"/>
                </a:solidFill>
              </a:rPr>
              <a:t>Purges</a:t>
            </a:r>
            <a:endParaRPr lang="en-US" sz="1000" dirty="0">
              <a:solidFill>
                <a:schemeClr val="bg1"/>
              </a:solidFill>
            </a:endParaRPr>
          </a:p>
        </p:txBody>
      </p:sp>
      <p:sp>
        <p:nvSpPr>
          <p:cNvPr id="55" name="Right Bracket 54"/>
          <p:cNvSpPr/>
          <p:nvPr/>
        </p:nvSpPr>
        <p:spPr>
          <a:xfrm rot="10800000">
            <a:off x="3733800" y="2895600"/>
            <a:ext cx="76200" cy="5334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6" name="Elbow Connector 55"/>
          <p:cNvCxnSpPr/>
          <p:nvPr/>
        </p:nvCxnSpPr>
        <p:spPr>
          <a:xfrm>
            <a:off x="2971800" y="2476500"/>
            <a:ext cx="762000" cy="609600"/>
          </a:xfrm>
          <a:prstGeom prst="bentConnector3">
            <a:avLst>
              <a:gd name="adj1" fmla="val 50000"/>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3352800" y="3276600"/>
            <a:ext cx="3810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58" name="Elbow Connector 57"/>
          <p:cNvCxnSpPr/>
          <p:nvPr/>
        </p:nvCxnSpPr>
        <p:spPr>
          <a:xfrm>
            <a:off x="3505200" y="3276600"/>
            <a:ext cx="457200" cy="304800"/>
          </a:xfrm>
          <a:prstGeom prst="bentConnector3">
            <a:avLst>
              <a:gd name="adj1" fmla="val -3327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2057400" y="3257490"/>
            <a:ext cx="1447800" cy="400110"/>
          </a:xfrm>
          <a:prstGeom prst="rect">
            <a:avLst/>
          </a:prstGeom>
          <a:noFill/>
        </p:spPr>
        <p:txBody>
          <a:bodyPr wrap="square" rtlCol="0">
            <a:spAutoFit/>
          </a:bodyPr>
          <a:lstStyle/>
          <a:p>
            <a:r>
              <a:rPr lang="en-US" sz="1000" b="1" dirty="0" smtClean="0"/>
              <a:t>(2) Message moved to Deleted Items </a:t>
            </a:r>
            <a:endParaRPr lang="en-US" sz="1000" b="1" dirty="0"/>
          </a:p>
        </p:txBody>
      </p:sp>
      <p:cxnSp>
        <p:nvCxnSpPr>
          <p:cNvPr id="61" name="Straight Connector 60"/>
          <p:cNvCxnSpPr/>
          <p:nvPr/>
        </p:nvCxnSpPr>
        <p:spPr>
          <a:xfrm>
            <a:off x="3352800" y="3657600"/>
            <a:ext cx="6096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3352800" y="4495800"/>
            <a:ext cx="381001" cy="1"/>
          </a:xfrm>
          <a:prstGeom prst="line">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5400000">
            <a:off x="2933700" y="4076700"/>
            <a:ext cx="8382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3352800" y="4648200"/>
            <a:ext cx="3810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3352800" y="5029200"/>
            <a:ext cx="533400" cy="1588"/>
          </a:xfrm>
          <a:prstGeom prst="line">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3163094" y="4837906"/>
            <a:ext cx="3810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1981200" y="4629090"/>
            <a:ext cx="1371600" cy="400110"/>
          </a:xfrm>
          <a:prstGeom prst="rect">
            <a:avLst/>
          </a:prstGeom>
          <a:noFill/>
        </p:spPr>
        <p:txBody>
          <a:bodyPr wrap="square" rtlCol="0">
            <a:spAutoFit/>
          </a:bodyPr>
          <a:lstStyle/>
          <a:p>
            <a:pPr algn="ctr"/>
            <a:r>
              <a:rPr lang="en-US" sz="1000" b="1" dirty="0" smtClean="0"/>
              <a:t>(4) Message “purged” by user</a:t>
            </a:r>
            <a:endParaRPr lang="en-US" sz="1000" b="1" dirty="0"/>
          </a:p>
        </p:txBody>
      </p:sp>
      <p:sp>
        <p:nvSpPr>
          <p:cNvPr id="80" name="Right Bracket 79"/>
          <p:cNvSpPr/>
          <p:nvPr/>
        </p:nvSpPr>
        <p:spPr>
          <a:xfrm rot="10800000">
            <a:off x="3733801" y="4267199"/>
            <a:ext cx="76200" cy="5334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TextBox 28"/>
          <p:cNvSpPr txBox="1"/>
          <p:nvPr/>
        </p:nvSpPr>
        <p:spPr>
          <a:xfrm>
            <a:off x="1981200" y="3962400"/>
            <a:ext cx="1447800" cy="400110"/>
          </a:xfrm>
          <a:prstGeom prst="rect">
            <a:avLst/>
          </a:prstGeom>
          <a:noFill/>
        </p:spPr>
        <p:txBody>
          <a:bodyPr wrap="square" rtlCol="0">
            <a:spAutoFit/>
          </a:bodyPr>
          <a:lstStyle/>
          <a:p>
            <a:r>
              <a:rPr lang="en-US" sz="1000" b="1" dirty="0" smtClean="0"/>
              <a:t>(3) Message deleted or edited</a:t>
            </a:r>
            <a:endParaRPr lang="en-US" sz="1000" b="1" dirty="0"/>
          </a:p>
        </p:txBody>
      </p:sp>
    </p:spTree>
    <p:extLst>
      <p:ext uri="{BB962C8B-B14F-4D97-AF65-F5344CB8AC3E}">
        <p14:creationId xmlns:p14="http://schemas.microsoft.com/office/powerpoint/2010/main" xmlns="" val="1864677917"/>
      </p:ext>
    </p:extLst>
  </p:cSld>
  <p:clrMapOvr>
    <a:masterClrMapping/>
  </p:clrMapOvr>
  <p:transition>
    <p:strips dir="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dirty="0" smtClean="0"/>
              <a:t>Preserve: Hold Policy </a:t>
            </a:r>
            <a:br>
              <a:rPr lang="en-US" dirty="0" smtClean="0"/>
            </a:br>
            <a:r>
              <a:rPr lang="en-US" sz="3200" dirty="0" smtClean="0">
                <a:solidFill>
                  <a:schemeClr val="tx2"/>
                </a:solidFill>
              </a:rPr>
              <a:t>Single Item Recovery (N days) policy where N=14</a:t>
            </a:r>
            <a:endParaRPr lang="en-US" dirty="0">
              <a:solidFill>
                <a:schemeClr val="tx2"/>
              </a:solidFill>
            </a:endParaRPr>
          </a:p>
        </p:txBody>
      </p:sp>
      <p:cxnSp>
        <p:nvCxnSpPr>
          <p:cNvPr id="35" name="Straight Connector 34"/>
          <p:cNvCxnSpPr>
            <a:endCxn id="41" idx="3"/>
          </p:cNvCxnSpPr>
          <p:nvPr/>
        </p:nvCxnSpPr>
        <p:spPr>
          <a:xfrm rot="10800000">
            <a:off x="5562600" y="5621924"/>
            <a:ext cx="457200" cy="18469"/>
          </a:xfrm>
          <a:prstGeom prst="line">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flipH="1" flipV="1">
            <a:off x="5524500" y="5143500"/>
            <a:ext cx="9906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3810000" y="5421868"/>
            <a:ext cx="1752600" cy="400110"/>
          </a:xfrm>
          <a:prstGeom prst="rect">
            <a:avLst/>
          </a:prstGeom>
          <a:noFill/>
        </p:spPr>
        <p:txBody>
          <a:bodyPr wrap="square" rtlCol="0">
            <a:spAutoFit/>
          </a:bodyPr>
          <a:lstStyle/>
          <a:p>
            <a:pPr algn="ctr"/>
            <a:r>
              <a:rPr lang="en-US" sz="1000" b="1" dirty="0" smtClean="0"/>
              <a:t>(5) Message removed from system after 14 days</a:t>
            </a:r>
            <a:endParaRPr lang="en-US" sz="1000" b="1" dirty="0"/>
          </a:p>
        </p:txBody>
      </p:sp>
      <p:cxnSp>
        <p:nvCxnSpPr>
          <p:cNvPr id="50" name="Straight Connector 49"/>
          <p:cNvCxnSpPr>
            <a:stCxn id="59" idx="2"/>
          </p:cNvCxnSpPr>
          <p:nvPr/>
        </p:nvCxnSpPr>
        <p:spPr>
          <a:xfrm rot="10800000" flipH="1" flipV="1">
            <a:off x="5715000" y="4648200"/>
            <a:ext cx="3048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59" name="Right Bracket 58"/>
          <p:cNvSpPr/>
          <p:nvPr/>
        </p:nvSpPr>
        <p:spPr>
          <a:xfrm>
            <a:off x="5638800" y="4114800"/>
            <a:ext cx="76200" cy="10668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Rectangle 31"/>
          <p:cNvSpPr/>
          <p:nvPr/>
        </p:nvSpPr>
        <p:spPr>
          <a:xfrm>
            <a:off x="4114800" y="2362200"/>
            <a:ext cx="1295400" cy="46759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1000" dirty="0" smtClean="0">
                <a:solidFill>
                  <a:schemeClr val="tx1"/>
                </a:solidFill>
              </a:rPr>
              <a:t> 1-2 yrs of E-mail</a:t>
            </a:r>
          </a:p>
          <a:p>
            <a:pPr>
              <a:buFont typeface="Arial" pitchFamily="34" charset="0"/>
              <a:buChar char="•"/>
            </a:pPr>
            <a:r>
              <a:rPr lang="en-US" sz="1000" dirty="0" smtClean="0">
                <a:solidFill>
                  <a:schemeClr val="tx1"/>
                </a:solidFill>
              </a:rPr>
              <a:t> Size 2-10GB</a:t>
            </a:r>
          </a:p>
          <a:p>
            <a:pPr>
              <a:buFont typeface="Arial" pitchFamily="34" charset="0"/>
              <a:buChar char="•"/>
            </a:pPr>
            <a:r>
              <a:rPr lang="en-US" sz="1000" dirty="0" smtClean="0">
                <a:solidFill>
                  <a:schemeClr val="tx1"/>
                </a:solidFill>
              </a:rPr>
              <a:t> Online and Offline</a:t>
            </a:r>
            <a:endParaRPr lang="en-US" sz="1000" dirty="0">
              <a:solidFill>
                <a:schemeClr val="tx1"/>
              </a:solidFill>
            </a:endParaRPr>
          </a:p>
        </p:txBody>
      </p:sp>
      <p:sp>
        <p:nvSpPr>
          <p:cNvPr id="33" name="Rectangle 32"/>
          <p:cNvSpPr/>
          <p:nvPr/>
        </p:nvSpPr>
        <p:spPr>
          <a:xfrm>
            <a:off x="3886200" y="2133601"/>
            <a:ext cx="1676400" cy="3124199"/>
          </a:xfrm>
          <a:prstGeom prst="rect">
            <a:avLst/>
          </a:prstGeom>
          <a:solidFill>
            <a:schemeClr val="bg1">
              <a:lumMod val="50000"/>
              <a:lumOff val="50000"/>
            </a:schemeClr>
          </a:solidFill>
          <a:ln>
            <a:no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400" b="1" dirty="0" smtClean="0">
                <a:solidFill>
                  <a:schemeClr val="tx1"/>
                </a:solidFill>
              </a:rPr>
              <a:t>Mailbox</a:t>
            </a:r>
            <a:endParaRPr lang="en-US" b="1" dirty="0">
              <a:solidFill>
                <a:schemeClr val="tx1"/>
              </a:solidFill>
            </a:endParaRPr>
          </a:p>
        </p:txBody>
      </p:sp>
      <p:sp>
        <p:nvSpPr>
          <p:cNvPr id="34" name="Rectangle 33"/>
          <p:cNvSpPr/>
          <p:nvPr/>
        </p:nvSpPr>
        <p:spPr>
          <a:xfrm>
            <a:off x="3962400" y="3886200"/>
            <a:ext cx="1524000" cy="1295400"/>
          </a:xfrm>
          <a:prstGeom prst="rect">
            <a:avLst/>
          </a:prstGeom>
          <a:solidFill>
            <a:schemeClr val="accent1"/>
          </a:solidFill>
          <a:ln>
            <a:solidFill>
              <a:schemeClr val="bg2">
                <a:lumMod val="25000"/>
              </a:schemeClr>
            </a:solidFill>
          </a:ln>
        </p:spPr>
        <p:style>
          <a:lnRef idx="1">
            <a:schemeClr val="accent6"/>
          </a:lnRef>
          <a:fillRef idx="2">
            <a:schemeClr val="accent6"/>
          </a:fillRef>
          <a:effectRef idx="1">
            <a:schemeClr val="accent6"/>
          </a:effectRef>
          <a:fontRef idx="minor">
            <a:schemeClr val="dk1"/>
          </a:fontRef>
        </p:style>
        <p:txBody>
          <a:bodyPr rtlCol="0" anchor="t" anchorCtr="0"/>
          <a:lstStyle/>
          <a:p>
            <a:pPr algn="ctr"/>
            <a:r>
              <a:rPr lang="en-US" sz="1000" b="1" dirty="0" smtClean="0">
                <a:solidFill>
                  <a:schemeClr val="tx1"/>
                </a:solidFill>
              </a:rPr>
              <a:t>Dumpster 2.0</a:t>
            </a:r>
          </a:p>
        </p:txBody>
      </p:sp>
      <p:sp>
        <p:nvSpPr>
          <p:cNvPr id="38" name="Rectangle 37"/>
          <p:cNvSpPr/>
          <p:nvPr/>
        </p:nvSpPr>
        <p:spPr>
          <a:xfrm>
            <a:off x="4038600" y="4267200"/>
            <a:ext cx="1371600" cy="228600"/>
          </a:xfrm>
          <a:prstGeom prst="rect">
            <a:avLst/>
          </a:prstGeom>
          <a:solidFill>
            <a:schemeClr val="tx1"/>
          </a:solidFill>
          <a:ln>
            <a:solidFill>
              <a:schemeClr val="bg2">
                <a:lumMod val="25000"/>
              </a:schemeClr>
            </a:solidFill>
          </a:ln>
        </p:spPr>
        <p:style>
          <a:lnRef idx="1">
            <a:schemeClr val="accent6"/>
          </a:lnRef>
          <a:fillRef idx="2">
            <a:schemeClr val="accent6"/>
          </a:fillRef>
          <a:effectRef idx="1">
            <a:schemeClr val="accent6"/>
          </a:effectRef>
          <a:fontRef idx="minor">
            <a:schemeClr val="dk1"/>
          </a:fontRef>
        </p:style>
        <p:txBody>
          <a:bodyPr rtlCol="0" anchor="ctr" anchorCtr="0"/>
          <a:lstStyle/>
          <a:p>
            <a:pPr algn="ctr"/>
            <a:r>
              <a:rPr lang="en-US" sz="1000" dirty="0" smtClean="0">
                <a:solidFill>
                  <a:schemeClr val="bg1"/>
                </a:solidFill>
              </a:rPr>
              <a:t>Recoverable Items</a:t>
            </a:r>
            <a:endParaRPr lang="en-US" sz="1000" dirty="0">
              <a:solidFill>
                <a:schemeClr val="bg1"/>
              </a:solidFill>
            </a:endParaRPr>
          </a:p>
        </p:txBody>
      </p:sp>
      <p:sp>
        <p:nvSpPr>
          <p:cNvPr id="39" name="Rectangle 38"/>
          <p:cNvSpPr/>
          <p:nvPr/>
        </p:nvSpPr>
        <p:spPr>
          <a:xfrm>
            <a:off x="3962400" y="35052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Deleted Items</a:t>
            </a:r>
            <a:endParaRPr lang="en-US" sz="1000" dirty="0">
              <a:solidFill>
                <a:schemeClr val="bg1"/>
              </a:solidFill>
            </a:endParaRPr>
          </a:p>
        </p:txBody>
      </p:sp>
      <p:sp>
        <p:nvSpPr>
          <p:cNvPr id="40" name="Rectangle 39"/>
          <p:cNvSpPr/>
          <p:nvPr/>
        </p:nvSpPr>
        <p:spPr>
          <a:xfrm>
            <a:off x="3962400" y="28956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Inbox</a:t>
            </a:r>
            <a:endParaRPr lang="en-US" sz="1000" dirty="0">
              <a:solidFill>
                <a:schemeClr val="bg1"/>
              </a:solidFill>
            </a:endParaRPr>
          </a:p>
        </p:txBody>
      </p:sp>
      <p:sp>
        <p:nvSpPr>
          <p:cNvPr id="42" name="Rectangle 41"/>
          <p:cNvSpPr/>
          <p:nvPr/>
        </p:nvSpPr>
        <p:spPr>
          <a:xfrm>
            <a:off x="3962400" y="32004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a:t>
            </a:r>
            <a:endParaRPr lang="en-US" sz="1000" dirty="0">
              <a:solidFill>
                <a:schemeClr val="bg1"/>
              </a:solidFill>
            </a:endParaRPr>
          </a:p>
        </p:txBody>
      </p:sp>
      <p:sp>
        <p:nvSpPr>
          <p:cNvPr id="43" name="TextBox 42"/>
          <p:cNvSpPr txBox="1"/>
          <p:nvPr/>
        </p:nvSpPr>
        <p:spPr>
          <a:xfrm>
            <a:off x="2209800" y="2131368"/>
            <a:ext cx="1295400" cy="400110"/>
          </a:xfrm>
          <a:prstGeom prst="rect">
            <a:avLst/>
          </a:prstGeom>
          <a:noFill/>
        </p:spPr>
        <p:txBody>
          <a:bodyPr wrap="square" rtlCol="0">
            <a:spAutoFit/>
          </a:bodyPr>
          <a:lstStyle/>
          <a:p>
            <a:r>
              <a:rPr lang="en-US" sz="1000" b="1" dirty="0" smtClean="0"/>
              <a:t>(1) Message delivered</a:t>
            </a:r>
            <a:endParaRPr lang="en-US" sz="1000" b="1" dirty="0"/>
          </a:p>
        </p:txBody>
      </p:sp>
      <p:sp>
        <p:nvSpPr>
          <p:cNvPr id="44" name="Rectangle 43"/>
          <p:cNvSpPr/>
          <p:nvPr/>
        </p:nvSpPr>
        <p:spPr>
          <a:xfrm>
            <a:off x="4038600" y="4572000"/>
            <a:ext cx="1371600" cy="228600"/>
          </a:xfrm>
          <a:prstGeom prst="rect">
            <a:avLst/>
          </a:prstGeom>
          <a:solidFill>
            <a:schemeClr val="tx1"/>
          </a:solidFill>
          <a:ln>
            <a:solidFill>
              <a:schemeClr val="bg2">
                <a:lumMod val="25000"/>
              </a:schemeClr>
            </a:solidFill>
          </a:ln>
        </p:spPr>
        <p:style>
          <a:lnRef idx="1">
            <a:schemeClr val="accent6"/>
          </a:lnRef>
          <a:fillRef idx="2">
            <a:schemeClr val="accent6"/>
          </a:fillRef>
          <a:effectRef idx="1">
            <a:schemeClr val="accent6"/>
          </a:effectRef>
          <a:fontRef idx="minor">
            <a:schemeClr val="dk1"/>
          </a:fontRef>
        </p:style>
        <p:txBody>
          <a:bodyPr rtlCol="0" anchor="ctr" anchorCtr="0"/>
          <a:lstStyle/>
          <a:p>
            <a:pPr algn="ctr"/>
            <a:r>
              <a:rPr lang="en-US" sz="1000" dirty="0" smtClean="0">
                <a:solidFill>
                  <a:schemeClr val="bg1"/>
                </a:solidFill>
              </a:rPr>
              <a:t>Edits</a:t>
            </a:r>
            <a:endParaRPr lang="en-US" sz="1000" dirty="0">
              <a:solidFill>
                <a:schemeClr val="bg1"/>
              </a:solidFill>
            </a:endParaRPr>
          </a:p>
        </p:txBody>
      </p:sp>
      <p:sp>
        <p:nvSpPr>
          <p:cNvPr id="52" name="Rectangle 51"/>
          <p:cNvSpPr/>
          <p:nvPr/>
        </p:nvSpPr>
        <p:spPr>
          <a:xfrm>
            <a:off x="4038600" y="4876800"/>
            <a:ext cx="1371600" cy="228600"/>
          </a:xfrm>
          <a:prstGeom prst="rect">
            <a:avLst/>
          </a:prstGeom>
          <a:solidFill>
            <a:schemeClr val="tx1"/>
          </a:solidFill>
          <a:ln>
            <a:solidFill>
              <a:schemeClr val="bg2">
                <a:lumMod val="25000"/>
              </a:schemeClr>
            </a:solidFill>
          </a:ln>
        </p:spPr>
        <p:style>
          <a:lnRef idx="1">
            <a:schemeClr val="accent6"/>
          </a:lnRef>
          <a:fillRef idx="2">
            <a:schemeClr val="accent6"/>
          </a:fillRef>
          <a:effectRef idx="1">
            <a:schemeClr val="accent6"/>
          </a:effectRef>
          <a:fontRef idx="minor">
            <a:schemeClr val="dk1"/>
          </a:fontRef>
        </p:style>
        <p:txBody>
          <a:bodyPr rtlCol="0" anchor="ctr" anchorCtr="0"/>
          <a:lstStyle/>
          <a:p>
            <a:pPr algn="ctr"/>
            <a:r>
              <a:rPr lang="en-US" sz="1000" dirty="0" smtClean="0">
                <a:solidFill>
                  <a:schemeClr val="bg1"/>
                </a:solidFill>
              </a:rPr>
              <a:t>Purges</a:t>
            </a:r>
            <a:endParaRPr lang="en-US" sz="1000" dirty="0">
              <a:solidFill>
                <a:schemeClr val="bg1"/>
              </a:solidFill>
            </a:endParaRPr>
          </a:p>
        </p:txBody>
      </p:sp>
      <p:sp>
        <p:nvSpPr>
          <p:cNvPr id="53" name="Right Bracket 52"/>
          <p:cNvSpPr/>
          <p:nvPr/>
        </p:nvSpPr>
        <p:spPr>
          <a:xfrm rot="10800000">
            <a:off x="3733800" y="2895600"/>
            <a:ext cx="76200" cy="5334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4" name="Elbow Connector 53"/>
          <p:cNvCxnSpPr/>
          <p:nvPr/>
        </p:nvCxnSpPr>
        <p:spPr>
          <a:xfrm>
            <a:off x="2971800" y="2476500"/>
            <a:ext cx="762000" cy="609600"/>
          </a:xfrm>
          <a:prstGeom prst="bentConnector3">
            <a:avLst>
              <a:gd name="adj1" fmla="val 50000"/>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3352800" y="3276600"/>
            <a:ext cx="3810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56" name="Elbow Connector 55"/>
          <p:cNvCxnSpPr/>
          <p:nvPr/>
        </p:nvCxnSpPr>
        <p:spPr>
          <a:xfrm>
            <a:off x="3505200" y="3276600"/>
            <a:ext cx="457200" cy="304800"/>
          </a:xfrm>
          <a:prstGeom prst="bentConnector3">
            <a:avLst>
              <a:gd name="adj1" fmla="val -3327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2057400" y="3257490"/>
            <a:ext cx="1447800" cy="400110"/>
          </a:xfrm>
          <a:prstGeom prst="rect">
            <a:avLst/>
          </a:prstGeom>
          <a:noFill/>
        </p:spPr>
        <p:txBody>
          <a:bodyPr wrap="square" rtlCol="0">
            <a:spAutoFit/>
          </a:bodyPr>
          <a:lstStyle/>
          <a:p>
            <a:r>
              <a:rPr lang="en-US" sz="1000" b="1" dirty="0" smtClean="0"/>
              <a:t>(2) Message moved to Deleted Items </a:t>
            </a:r>
            <a:endParaRPr lang="en-US" sz="1000" b="1" dirty="0"/>
          </a:p>
        </p:txBody>
      </p:sp>
      <p:cxnSp>
        <p:nvCxnSpPr>
          <p:cNvPr id="58" name="Straight Connector 57"/>
          <p:cNvCxnSpPr/>
          <p:nvPr/>
        </p:nvCxnSpPr>
        <p:spPr>
          <a:xfrm>
            <a:off x="3352800" y="3657600"/>
            <a:ext cx="6096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3352800" y="4495800"/>
            <a:ext cx="381001" cy="1"/>
          </a:xfrm>
          <a:prstGeom prst="line">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5400000">
            <a:off x="2933700" y="4076700"/>
            <a:ext cx="8382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3352800" y="4648200"/>
            <a:ext cx="3810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3352800" y="5029200"/>
            <a:ext cx="533400" cy="1588"/>
          </a:xfrm>
          <a:prstGeom prst="line">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5400000">
            <a:off x="3163094" y="4837906"/>
            <a:ext cx="3810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981200" y="4629090"/>
            <a:ext cx="1371600" cy="400110"/>
          </a:xfrm>
          <a:prstGeom prst="rect">
            <a:avLst/>
          </a:prstGeom>
          <a:noFill/>
        </p:spPr>
        <p:txBody>
          <a:bodyPr wrap="square" rtlCol="0">
            <a:spAutoFit/>
          </a:bodyPr>
          <a:lstStyle/>
          <a:p>
            <a:pPr algn="ctr"/>
            <a:r>
              <a:rPr lang="en-US" sz="1000" b="1" dirty="0" smtClean="0"/>
              <a:t>(4) Message “purged” by user</a:t>
            </a:r>
            <a:endParaRPr lang="en-US" sz="1000" b="1" dirty="0"/>
          </a:p>
        </p:txBody>
      </p:sp>
      <p:sp>
        <p:nvSpPr>
          <p:cNvPr id="66" name="Right Bracket 65"/>
          <p:cNvSpPr/>
          <p:nvPr/>
        </p:nvSpPr>
        <p:spPr>
          <a:xfrm rot="10800000">
            <a:off x="3733801" y="4267199"/>
            <a:ext cx="76200" cy="5334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TextBox 66"/>
          <p:cNvSpPr txBox="1"/>
          <p:nvPr/>
        </p:nvSpPr>
        <p:spPr>
          <a:xfrm>
            <a:off x="1981200" y="3962400"/>
            <a:ext cx="1447800" cy="400110"/>
          </a:xfrm>
          <a:prstGeom prst="rect">
            <a:avLst/>
          </a:prstGeom>
          <a:noFill/>
        </p:spPr>
        <p:txBody>
          <a:bodyPr wrap="square" rtlCol="0">
            <a:spAutoFit/>
          </a:bodyPr>
          <a:lstStyle/>
          <a:p>
            <a:r>
              <a:rPr lang="en-US" sz="1000" b="1" dirty="0" smtClean="0"/>
              <a:t>(3) Message deleted or edited</a:t>
            </a:r>
            <a:endParaRPr lang="en-US" sz="1000" b="1" dirty="0"/>
          </a:p>
        </p:txBody>
      </p:sp>
    </p:spTree>
    <p:extLst>
      <p:ext uri="{BB962C8B-B14F-4D97-AF65-F5344CB8AC3E}">
        <p14:creationId xmlns:p14="http://schemas.microsoft.com/office/powerpoint/2010/main" xmlns="" val="2466372856"/>
      </p:ext>
    </p:extLst>
  </p:cSld>
  <p:clrMapOvr>
    <a:masterClrMapping/>
  </p:clrMapOvr>
  <p:transition>
    <p:strips dir="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Rectangle 214"/>
          <p:cNvSpPr/>
          <p:nvPr/>
        </p:nvSpPr>
        <p:spPr>
          <a:xfrm>
            <a:off x="5410200" y="2362199"/>
            <a:ext cx="1295400" cy="46759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1000" dirty="0" smtClean="0">
                <a:solidFill>
                  <a:schemeClr val="tx1"/>
                </a:solidFill>
              </a:rPr>
              <a:t> 2-10 yrs of E-mail</a:t>
            </a:r>
          </a:p>
          <a:p>
            <a:pPr>
              <a:buFont typeface="Arial" pitchFamily="34" charset="0"/>
              <a:buChar char="•"/>
            </a:pPr>
            <a:r>
              <a:rPr lang="en-US" sz="1000" dirty="0" smtClean="0">
                <a:solidFill>
                  <a:schemeClr val="tx1"/>
                </a:solidFill>
              </a:rPr>
              <a:t> Size 10-30GB</a:t>
            </a:r>
          </a:p>
          <a:p>
            <a:pPr>
              <a:buFont typeface="Arial" pitchFamily="34" charset="0"/>
              <a:buChar char="•"/>
            </a:pPr>
            <a:r>
              <a:rPr lang="en-US" sz="1000" dirty="0" smtClean="0">
                <a:solidFill>
                  <a:schemeClr val="tx1"/>
                </a:solidFill>
              </a:rPr>
              <a:t> Online Only</a:t>
            </a:r>
            <a:endParaRPr lang="en-US" sz="1000" dirty="0">
              <a:solidFill>
                <a:schemeClr val="tx1"/>
              </a:solidFill>
            </a:endParaRPr>
          </a:p>
        </p:txBody>
      </p:sp>
      <p:sp>
        <p:nvSpPr>
          <p:cNvPr id="90" name="Rectangle 89"/>
          <p:cNvSpPr/>
          <p:nvPr/>
        </p:nvSpPr>
        <p:spPr>
          <a:xfrm>
            <a:off x="5186680" y="2133601"/>
            <a:ext cx="1676400" cy="3124199"/>
          </a:xfrm>
          <a:prstGeom prst="rect">
            <a:avLst/>
          </a:prstGeom>
          <a:solidFill>
            <a:schemeClr val="bg1">
              <a:lumMod val="50000"/>
              <a:lumOff val="50000"/>
            </a:schemeClr>
          </a:solidFill>
          <a:ln>
            <a:no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400" b="1" dirty="0" smtClean="0">
                <a:solidFill>
                  <a:schemeClr val="tx1"/>
                </a:solidFill>
              </a:rPr>
              <a:t>Archive</a:t>
            </a:r>
            <a:endParaRPr lang="en-US" b="1" dirty="0">
              <a:solidFill>
                <a:schemeClr val="tx1"/>
              </a:solidFill>
            </a:endParaRPr>
          </a:p>
        </p:txBody>
      </p:sp>
      <p:sp>
        <p:nvSpPr>
          <p:cNvPr id="91" name="Rectangle 90"/>
          <p:cNvSpPr/>
          <p:nvPr/>
        </p:nvSpPr>
        <p:spPr>
          <a:xfrm>
            <a:off x="5262880" y="3886200"/>
            <a:ext cx="1524000" cy="1295400"/>
          </a:xfrm>
          <a:prstGeom prst="rect">
            <a:avLst/>
          </a:prstGeom>
          <a:solidFill>
            <a:schemeClr val="accent1"/>
          </a:solidFill>
          <a:ln>
            <a:solidFill>
              <a:schemeClr val="bg2">
                <a:lumMod val="25000"/>
              </a:schemeClr>
            </a:solidFill>
          </a:ln>
        </p:spPr>
        <p:style>
          <a:lnRef idx="1">
            <a:schemeClr val="accent6"/>
          </a:lnRef>
          <a:fillRef idx="2">
            <a:schemeClr val="accent6"/>
          </a:fillRef>
          <a:effectRef idx="1">
            <a:schemeClr val="accent6"/>
          </a:effectRef>
          <a:fontRef idx="minor">
            <a:schemeClr val="dk1"/>
          </a:fontRef>
        </p:style>
        <p:txBody>
          <a:bodyPr rtlCol="0" anchor="t" anchorCtr="0"/>
          <a:lstStyle/>
          <a:p>
            <a:pPr algn="ctr"/>
            <a:r>
              <a:rPr lang="en-US" sz="1000" b="1" dirty="0" smtClean="0">
                <a:solidFill>
                  <a:schemeClr val="tx1"/>
                </a:solidFill>
              </a:rPr>
              <a:t>Dumpster 2.0</a:t>
            </a:r>
          </a:p>
        </p:txBody>
      </p:sp>
      <p:sp>
        <p:nvSpPr>
          <p:cNvPr id="92" name="Rectangle 91"/>
          <p:cNvSpPr/>
          <p:nvPr/>
        </p:nvSpPr>
        <p:spPr>
          <a:xfrm>
            <a:off x="5339080" y="4267200"/>
            <a:ext cx="1371600" cy="228600"/>
          </a:xfrm>
          <a:prstGeom prst="rect">
            <a:avLst/>
          </a:prstGeom>
          <a:solidFill>
            <a:schemeClr val="tx1"/>
          </a:solidFill>
          <a:ln>
            <a:solidFill>
              <a:schemeClr val="bg2">
                <a:lumMod val="25000"/>
              </a:schemeClr>
            </a:solidFill>
          </a:ln>
        </p:spPr>
        <p:style>
          <a:lnRef idx="1">
            <a:schemeClr val="accent6"/>
          </a:lnRef>
          <a:fillRef idx="2">
            <a:schemeClr val="accent6"/>
          </a:fillRef>
          <a:effectRef idx="1">
            <a:schemeClr val="accent6"/>
          </a:effectRef>
          <a:fontRef idx="minor">
            <a:schemeClr val="dk1"/>
          </a:fontRef>
        </p:style>
        <p:txBody>
          <a:bodyPr rtlCol="0" anchor="ctr" anchorCtr="0"/>
          <a:lstStyle/>
          <a:p>
            <a:pPr algn="ctr"/>
            <a:r>
              <a:rPr lang="en-US" sz="1000" dirty="0" smtClean="0">
                <a:solidFill>
                  <a:schemeClr val="bg1"/>
                </a:solidFill>
              </a:rPr>
              <a:t>Recoverable Items</a:t>
            </a:r>
            <a:endParaRPr lang="en-US" sz="1000" dirty="0">
              <a:solidFill>
                <a:schemeClr val="bg1"/>
              </a:solidFill>
            </a:endParaRPr>
          </a:p>
        </p:txBody>
      </p:sp>
      <p:sp>
        <p:nvSpPr>
          <p:cNvPr id="93" name="Rectangle 92"/>
          <p:cNvSpPr/>
          <p:nvPr/>
        </p:nvSpPr>
        <p:spPr>
          <a:xfrm>
            <a:off x="5262880" y="35052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Deleted Items</a:t>
            </a:r>
            <a:endParaRPr lang="en-US" sz="1000" dirty="0">
              <a:solidFill>
                <a:schemeClr val="bg1"/>
              </a:solidFill>
            </a:endParaRPr>
          </a:p>
        </p:txBody>
      </p:sp>
      <p:sp>
        <p:nvSpPr>
          <p:cNvPr id="94" name="Rectangle 93"/>
          <p:cNvSpPr/>
          <p:nvPr/>
        </p:nvSpPr>
        <p:spPr>
          <a:xfrm>
            <a:off x="5262880" y="28956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Inbox</a:t>
            </a:r>
            <a:endParaRPr lang="en-US" sz="1000" dirty="0">
              <a:solidFill>
                <a:schemeClr val="bg1"/>
              </a:solidFill>
            </a:endParaRPr>
          </a:p>
        </p:txBody>
      </p:sp>
      <p:sp>
        <p:nvSpPr>
          <p:cNvPr id="95" name="Rectangle 94"/>
          <p:cNvSpPr/>
          <p:nvPr/>
        </p:nvSpPr>
        <p:spPr>
          <a:xfrm>
            <a:off x="5262880" y="32004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a:t>
            </a:r>
            <a:endParaRPr lang="en-US" sz="1000" dirty="0">
              <a:solidFill>
                <a:schemeClr val="bg1"/>
              </a:solidFill>
            </a:endParaRPr>
          </a:p>
        </p:txBody>
      </p:sp>
      <p:sp>
        <p:nvSpPr>
          <p:cNvPr id="2" name="Title 1"/>
          <p:cNvSpPr>
            <a:spLocks noGrp="1"/>
          </p:cNvSpPr>
          <p:nvPr>
            <p:ph type="title"/>
          </p:nvPr>
        </p:nvSpPr>
        <p:spPr>
          <a:xfrm>
            <a:off x="381000" y="230188"/>
            <a:ext cx="8382000" cy="997196"/>
          </a:xfrm>
        </p:spPr>
        <p:txBody>
          <a:bodyPr/>
          <a:lstStyle/>
          <a:p>
            <a:r>
              <a:rPr lang="en-US" sz="4000" dirty="0" smtClean="0"/>
              <a:t>Preserve: Hold Policy</a:t>
            </a:r>
            <a:r>
              <a:rPr lang="en-US" dirty="0" smtClean="0"/>
              <a:t/>
            </a:r>
            <a:br>
              <a:rPr lang="en-US" dirty="0" smtClean="0"/>
            </a:br>
            <a:r>
              <a:rPr lang="en-US" sz="3200" dirty="0">
                <a:solidFill>
                  <a:schemeClr val="tx2"/>
                </a:solidFill>
              </a:rPr>
              <a:t> Litigation Hold </a:t>
            </a:r>
            <a:r>
              <a:rPr lang="en-US" sz="3200" dirty="0" smtClean="0">
                <a:solidFill>
                  <a:schemeClr val="tx2"/>
                </a:solidFill>
              </a:rPr>
              <a:t>+ Move and Delete </a:t>
            </a:r>
            <a:r>
              <a:rPr lang="en-US" sz="3200" dirty="0">
                <a:solidFill>
                  <a:schemeClr val="tx2"/>
                </a:solidFill>
              </a:rPr>
              <a:t>P</a:t>
            </a:r>
            <a:r>
              <a:rPr lang="en-US" sz="3200" dirty="0" smtClean="0">
                <a:solidFill>
                  <a:schemeClr val="tx2"/>
                </a:solidFill>
              </a:rPr>
              <a:t>olicies </a:t>
            </a:r>
            <a:endParaRPr lang="en-US" dirty="0">
              <a:solidFill>
                <a:schemeClr val="tx2"/>
              </a:solidFill>
            </a:endParaRPr>
          </a:p>
        </p:txBody>
      </p:sp>
      <p:sp>
        <p:nvSpPr>
          <p:cNvPr id="97" name="Right Bracket 96"/>
          <p:cNvSpPr/>
          <p:nvPr/>
        </p:nvSpPr>
        <p:spPr>
          <a:xfrm>
            <a:off x="3733800" y="2895600"/>
            <a:ext cx="76200" cy="8382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99" name="Right Bracket 98"/>
          <p:cNvSpPr/>
          <p:nvPr/>
        </p:nvSpPr>
        <p:spPr>
          <a:xfrm rot="10800000">
            <a:off x="5029201" y="2895600"/>
            <a:ext cx="76200" cy="8382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107" name="Straight Arrow Connector 106"/>
          <p:cNvCxnSpPr>
            <a:stCxn id="97" idx="2"/>
            <a:endCxn id="99" idx="2"/>
          </p:cNvCxnSpPr>
          <p:nvPr/>
        </p:nvCxnSpPr>
        <p:spPr>
          <a:xfrm rot="10800000" flipH="1">
            <a:off x="3809999" y="3314700"/>
            <a:ext cx="1219201" cy="1588"/>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12" name="TextBox 111"/>
          <p:cNvSpPr txBox="1"/>
          <p:nvPr/>
        </p:nvSpPr>
        <p:spPr>
          <a:xfrm>
            <a:off x="3810000" y="2819400"/>
            <a:ext cx="1219200" cy="707886"/>
          </a:xfrm>
          <a:prstGeom prst="rect">
            <a:avLst/>
          </a:prstGeom>
          <a:noFill/>
        </p:spPr>
        <p:txBody>
          <a:bodyPr wrap="square" rtlCol="0">
            <a:spAutoFit/>
          </a:bodyPr>
          <a:lstStyle/>
          <a:p>
            <a:pPr algn="ctr"/>
            <a:r>
              <a:rPr lang="en-US" sz="1000" b="1" dirty="0" smtClean="0"/>
              <a:t>(5) Message moved  by </a:t>
            </a:r>
            <a:br>
              <a:rPr lang="en-US" sz="1000" b="1" dirty="0" smtClean="0"/>
            </a:br>
            <a:r>
              <a:rPr lang="en-US" sz="1000" b="1" dirty="0" smtClean="0"/>
              <a:t>policy or user</a:t>
            </a:r>
          </a:p>
          <a:p>
            <a:pPr algn="ctr"/>
            <a:endParaRPr lang="en-US" sz="1000" b="1" dirty="0"/>
          </a:p>
        </p:txBody>
      </p:sp>
      <p:sp>
        <p:nvSpPr>
          <p:cNvPr id="217" name="Rectangle 216"/>
          <p:cNvSpPr/>
          <p:nvPr/>
        </p:nvSpPr>
        <p:spPr>
          <a:xfrm>
            <a:off x="5334000" y="4571999"/>
            <a:ext cx="1371600" cy="228600"/>
          </a:xfrm>
          <a:prstGeom prst="rect">
            <a:avLst/>
          </a:prstGeom>
          <a:solidFill>
            <a:schemeClr val="tx1"/>
          </a:solidFill>
          <a:ln>
            <a:solidFill>
              <a:schemeClr val="bg2">
                <a:lumMod val="25000"/>
              </a:schemeClr>
            </a:solidFill>
          </a:ln>
        </p:spPr>
        <p:style>
          <a:lnRef idx="1">
            <a:schemeClr val="accent6"/>
          </a:lnRef>
          <a:fillRef idx="2">
            <a:schemeClr val="accent6"/>
          </a:fillRef>
          <a:effectRef idx="1">
            <a:schemeClr val="accent6"/>
          </a:effectRef>
          <a:fontRef idx="minor">
            <a:schemeClr val="dk1"/>
          </a:fontRef>
        </p:style>
        <p:txBody>
          <a:bodyPr rtlCol="0" anchor="ctr" anchorCtr="0"/>
          <a:lstStyle/>
          <a:p>
            <a:pPr algn="ctr"/>
            <a:r>
              <a:rPr lang="en-US" sz="1000" dirty="0" smtClean="0">
                <a:solidFill>
                  <a:schemeClr val="bg1"/>
                </a:solidFill>
              </a:rPr>
              <a:t>Edits</a:t>
            </a:r>
            <a:endParaRPr lang="en-US" sz="1000" dirty="0">
              <a:solidFill>
                <a:schemeClr val="bg1"/>
              </a:solidFill>
            </a:endParaRPr>
          </a:p>
        </p:txBody>
      </p:sp>
      <p:sp>
        <p:nvSpPr>
          <p:cNvPr id="218" name="Rectangle 217"/>
          <p:cNvSpPr/>
          <p:nvPr/>
        </p:nvSpPr>
        <p:spPr>
          <a:xfrm>
            <a:off x="5334000" y="4876799"/>
            <a:ext cx="1371600" cy="228600"/>
          </a:xfrm>
          <a:prstGeom prst="rect">
            <a:avLst/>
          </a:prstGeom>
          <a:solidFill>
            <a:schemeClr val="tx1"/>
          </a:solidFill>
          <a:ln>
            <a:solidFill>
              <a:schemeClr val="bg2">
                <a:lumMod val="25000"/>
              </a:schemeClr>
            </a:solidFill>
          </a:ln>
        </p:spPr>
        <p:style>
          <a:lnRef idx="1">
            <a:schemeClr val="accent6"/>
          </a:lnRef>
          <a:fillRef idx="2">
            <a:schemeClr val="accent6"/>
          </a:fillRef>
          <a:effectRef idx="1">
            <a:schemeClr val="accent6"/>
          </a:effectRef>
          <a:fontRef idx="minor">
            <a:schemeClr val="dk1"/>
          </a:fontRef>
        </p:style>
        <p:txBody>
          <a:bodyPr rtlCol="0" anchor="ctr" anchorCtr="0"/>
          <a:lstStyle/>
          <a:p>
            <a:pPr algn="ctr"/>
            <a:r>
              <a:rPr lang="en-US" sz="1000" dirty="0" smtClean="0">
                <a:solidFill>
                  <a:schemeClr val="bg1"/>
                </a:solidFill>
              </a:rPr>
              <a:t>Purges</a:t>
            </a:r>
            <a:endParaRPr lang="en-US" sz="1000" dirty="0">
              <a:solidFill>
                <a:schemeClr val="bg1"/>
              </a:solidFill>
            </a:endParaRPr>
          </a:p>
        </p:txBody>
      </p:sp>
      <p:sp>
        <p:nvSpPr>
          <p:cNvPr id="225" name="TextBox 224"/>
          <p:cNvSpPr txBox="1"/>
          <p:nvPr/>
        </p:nvSpPr>
        <p:spPr>
          <a:xfrm>
            <a:off x="7391400" y="3135868"/>
            <a:ext cx="1447800" cy="400110"/>
          </a:xfrm>
          <a:prstGeom prst="rect">
            <a:avLst/>
          </a:prstGeom>
          <a:noFill/>
        </p:spPr>
        <p:txBody>
          <a:bodyPr wrap="square" rtlCol="0">
            <a:spAutoFit/>
          </a:bodyPr>
          <a:lstStyle/>
          <a:p>
            <a:r>
              <a:rPr lang="en-US" sz="1000" b="1" dirty="0" smtClean="0"/>
              <a:t>(6) Message moved to Deleted Items </a:t>
            </a:r>
            <a:endParaRPr lang="en-US" sz="1000" b="1" dirty="0"/>
          </a:p>
        </p:txBody>
      </p:sp>
      <p:cxnSp>
        <p:nvCxnSpPr>
          <p:cNvPr id="226" name="Straight Connector 225"/>
          <p:cNvCxnSpPr/>
          <p:nvPr/>
        </p:nvCxnSpPr>
        <p:spPr>
          <a:xfrm>
            <a:off x="6781800" y="3581400"/>
            <a:ext cx="609600" cy="1588"/>
          </a:xfrm>
          <a:prstGeom prst="line">
            <a:avLst/>
          </a:prstGeom>
          <a:ln w="12700">
            <a:solidFill>
              <a:schemeClr val="tx1"/>
            </a:solidFill>
            <a:headEnd type="triangle" w="med" len="lg"/>
            <a:tailEnd type="none" w="med" len="lg"/>
          </a:ln>
        </p:spPr>
        <p:style>
          <a:lnRef idx="1">
            <a:schemeClr val="accent1"/>
          </a:lnRef>
          <a:fillRef idx="0">
            <a:schemeClr val="accent1"/>
          </a:fillRef>
          <a:effectRef idx="0">
            <a:schemeClr val="accent1"/>
          </a:effectRef>
          <a:fontRef idx="minor">
            <a:schemeClr val="tx1"/>
          </a:fontRef>
        </p:style>
      </p:cxnSp>
      <p:sp>
        <p:nvSpPr>
          <p:cNvPr id="229" name="TextBox 228"/>
          <p:cNvSpPr txBox="1"/>
          <p:nvPr/>
        </p:nvSpPr>
        <p:spPr>
          <a:xfrm>
            <a:off x="7391400" y="3821668"/>
            <a:ext cx="1524000" cy="400110"/>
          </a:xfrm>
          <a:prstGeom prst="rect">
            <a:avLst/>
          </a:prstGeom>
          <a:noFill/>
        </p:spPr>
        <p:txBody>
          <a:bodyPr wrap="square" rtlCol="0">
            <a:spAutoFit/>
          </a:bodyPr>
          <a:lstStyle/>
          <a:p>
            <a:r>
              <a:rPr lang="en-US" sz="1000" b="1" dirty="0" smtClean="0"/>
              <a:t>(7) Message deleted or edited</a:t>
            </a:r>
            <a:endParaRPr lang="en-US" sz="1000" b="1" dirty="0"/>
          </a:p>
        </p:txBody>
      </p:sp>
      <p:sp>
        <p:nvSpPr>
          <p:cNvPr id="234" name="Right Bracket 233"/>
          <p:cNvSpPr/>
          <p:nvPr/>
        </p:nvSpPr>
        <p:spPr>
          <a:xfrm>
            <a:off x="6934200" y="2895600"/>
            <a:ext cx="76200" cy="5334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235" name="Straight Connector 234"/>
          <p:cNvCxnSpPr/>
          <p:nvPr/>
        </p:nvCxnSpPr>
        <p:spPr>
          <a:xfrm>
            <a:off x="7010400" y="3124200"/>
            <a:ext cx="3810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5400000" flipH="1" flipV="1">
            <a:off x="7161609" y="3352403"/>
            <a:ext cx="457994"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a:off x="6781800" y="3657600"/>
            <a:ext cx="6096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a:off x="7010400" y="4419600"/>
            <a:ext cx="381000" cy="1588"/>
          </a:xfrm>
          <a:prstGeom prst="line">
            <a:avLst/>
          </a:prstGeom>
          <a:ln w="12700">
            <a:solidFill>
              <a:schemeClr val="tx1"/>
            </a:solidFill>
            <a:headEnd type="triangle" w="med" len="lg"/>
            <a:tailEnd type="none" w="med" len="lg"/>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flipH="1" flipV="1">
            <a:off x="7011194" y="4037806"/>
            <a:ext cx="7620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7010400" y="4648200"/>
            <a:ext cx="3048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6705600" y="5027612"/>
            <a:ext cx="609600" cy="1588"/>
          </a:xfrm>
          <a:prstGeom prst="line">
            <a:avLst/>
          </a:prstGeom>
          <a:ln w="12700">
            <a:solidFill>
              <a:schemeClr val="tx1"/>
            </a:solidFill>
            <a:headEnd type="triangle" w="med" len="lg"/>
            <a:tailEnd type="none" w="med" len="lg"/>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7162800" y="4648200"/>
            <a:ext cx="1295400" cy="400110"/>
          </a:xfrm>
          <a:prstGeom prst="rect">
            <a:avLst/>
          </a:prstGeom>
          <a:noFill/>
        </p:spPr>
        <p:txBody>
          <a:bodyPr wrap="square" rtlCol="0">
            <a:spAutoFit/>
          </a:bodyPr>
          <a:lstStyle/>
          <a:p>
            <a:pPr algn="ctr"/>
            <a:r>
              <a:rPr lang="en-US" sz="1000" b="1" dirty="0" smtClean="0"/>
              <a:t>(8) Message “purged” by user</a:t>
            </a:r>
            <a:endParaRPr lang="en-US" sz="1000" b="1" dirty="0"/>
          </a:p>
        </p:txBody>
      </p:sp>
      <p:cxnSp>
        <p:nvCxnSpPr>
          <p:cNvPr id="79" name="Straight Connector 78"/>
          <p:cNvCxnSpPr/>
          <p:nvPr/>
        </p:nvCxnSpPr>
        <p:spPr>
          <a:xfrm rot="5400000">
            <a:off x="7124700" y="4838700"/>
            <a:ext cx="3810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56" name="Rectangle 55"/>
          <p:cNvSpPr/>
          <p:nvPr/>
        </p:nvSpPr>
        <p:spPr>
          <a:xfrm>
            <a:off x="2132805" y="2362200"/>
            <a:ext cx="1295400" cy="46759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1000" dirty="0" smtClean="0">
                <a:solidFill>
                  <a:schemeClr val="tx1"/>
                </a:solidFill>
              </a:rPr>
              <a:t> 1-2 yrs of E-mail</a:t>
            </a:r>
          </a:p>
          <a:p>
            <a:pPr>
              <a:buFont typeface="Arial" pitchFamily="34" charset="0"/>
              <a:buChar char="•"/>
            </a:pPr>
            <a:r>
              <a:rPr lang="en-US" sz="1000" dirty="0" smtClean="0">
                <a:solidFill>
                  <a:schemeClr val="tx1"/>
                </a:solidFill>
              </a:rPr>
              <a:t> Size 2-10GB</a:t>
            </a:r>
          </a:p>
          <a:p>
            <a:pPr>
              <a:buFont typeface="Arial" pitchFamily="34" charset="0"/>
              <a:buChar char="•"/>
            </a:pPr>
            <a:r>
              <a:rPr lang="en-US" sz="1000" dirty="0" smtClean="0">
                <a:solidFill>
                  <a:schemeClr val="tx1"/>
                </a:solidFill>
              </a:rPr>
              <a:t> Online and Offline</a:t>
            </a:r>
            <a:endParaRPr lang="en-US" sz="1000" dirty="0">
              <a:solidFill>
                <a:schemeClr val="tx1"/>
              </a:solidFill>
            </a:endParaRPr>
          </a:p>
        </p:txBody>
      </p:sp>
      <p:sp>
        <p:nvSpPr>
          <p:cNvPr id="61" name="Rectangle 60"/>
          <p:cNvSpPr/>
          <p:nvPr/>
        </p:nvSpPr>
        <p:spPr>
          <a:xfrm>
            <a:off x="1904205" y="2133601"/>
            <a:ext cx="1676400" cy="3124199"/>
          </a:xfrm>
          <a:prstGeom prst="rect">
            <a:avLst/>
          </a:prstGeom>
          <a:solidFill>
            <a:schemeClr val="bg1">
              <a:lumMod val="50000"/>
              <a:lumOff val="50000"/>
            </a:schemeClr>
          </a:solidFill>
          <a:ln>
            <a:noFill/>
          </a:ln>
        </p:spPr>
        <p:style>
          <a:lnRef idx="1">
            <a:schemeClr val="dk1"/>
          </a:lnRef>
          <a:fillRef idx="1001">
            <a:schemeClr val="lt2"/>
          </a:fillRef>
          <a:effectRef idx="1">
            <a:schemeClr val="dk1"/>
          </a:effectRef>
          <a:fontRef idx="minor">
            <a:schemeClr val="dk1"/>
          </a:fontRef>
        </p:style>
        <p:txBody>
          <a:bodyPr rtlCol="0" anchor="t" anchorCtr="0"/>
          <a:lstStyle/>
          <a:p>
            <a:pPr algn="ctr"/>
            <a:r>
              <a:rPr lang="en-US" sz="1400" b="1" dirty="0" smtClean="0">
                <a:solidFill>
                  <a:schemeClr val="tx1"/>
                </a:solidFill>
              </a:rPr>
              <a:t>Mailbox</a:t>
            </a:r>
            <a:endParaRPr lang="en-US" b="1" dirty="0">
              <a:solidFill>
                <a:schemeClr val="tx1"/>
              </a:solidFill>
            </a:endParaRPr>
          </a:p>
        </p:txBody>
      </p:sp>
      <p:sp>
        <p:nvSpPr>
          <p:cNvPr id="62" name="Rectangle 61"/>
          <p:cNvSpPr/>
          <p:nvPr/>
        </p:nvSpPr>
        <p:spPr>
          <a:xfrm>
            <a:off x="1980405" y="3886200"/>
            <a:ext cx="1524000" cy="1295400"/>
          </a:xfrm>
          <a:prstGeom prst="rect">
            <a:avLst/>
          </a:prstGeom>
          <a:solidFill>
            <a:schemeClr val="accent1"/>
          </a:solidFill>
          <a:ln>
            <a:solidFill>
              <a:schemeClr val="bg2">
                <a:lumMod val="25000"/>
              </a:schemeClr>
            </a:solidFill>
          </a:ln>
        </p:spPr>
        <p:style>
          <a:lnRef idx="1">
            <a:schemeClr val="accent6"/>
          </a:lnRef>
          <a:fillRef idx="2">
            <a:schemeClr val="accent6"/>
          </a:fillRef>
          <a:effectRef idx="1">
            <a:schemeClr val="accent6"/>
          </a:effectRef>
          <a:fontRef idx="minor">
            <a:schemeClr val="dk1"/>
          </a:fontRef>
        </p:style>
        <p:txBody>
          <a:bodyPr rtlCol="0" anchor="t" anchorCtr="0"/>
          <a:lstStyle/>
          <a:p>
            <a:pPr algn="ctr"/>
            <a:r>
              <a:rPr lang="en-US" sz="1000" b="1" dirty="0" smtClean="0">
                <a:solidFill>
                  <a:schemeClr val="tx1"/>
                </a:solidFill>
              </a:rPr>
              <a:t>Dumpster 2.0</a:t>
            </a:r>
          </a:p>
        </p:txBody>
      </p:sp>
      <p:sp>
        <p:nvSpPr>
          <p:cNvPr id="64" name="Rectangle 63"/>
          <p:cNvSpPr/>
          <p:nvPr/>
        </p:nvSpPr>
        <p:spPr>
          <a:xfrm>
            <a:off x="2056605" y="4267200"/>
            <a:ext cx="1371600" cy="228600"/>
          </a:xfrm>
          <a:prstGeom prst="rect">
            <a:avLst/>
          </a:prstGeom>
          <a:solidFill>
            <a:schemeClr val="tx1"/>
          </a:solidFill>
          <a:ln>
            <a:solidFill>
              <a:schemeClr val="bg2">
                <a:lumMod val="25000"/>
              </a:schemeClr>
            </a:solidFill>
          </a:ln>
        </p:spPr>
        <p:style>
          <a:lnRef idx="1">
            <a:schemeClr val="accent6"/>
          </a:lnRef>
          <a:fillRef idx="2">
            <a:schemeClr val="accent6"/>
          </a:fillRef>
          <a:effectRef idx="1">
            <a:schemeClr val="accent6"/>
          </a:effectRef>
          <a:fontRef idx="minor">
            <a:schemeClr val="dk1"/>
          </a:fontRef>
        </p:style>
        <p:txBody>
          <a:bodyPr rtlCol="0" anchor="ctr" anchorCtr="0"/>
          <a:lstStyle/>
          <a:p>
            <a:pPr algn="ctr"/>
            <a:r>
              <a:rPr lang="en-US" sz="1000" dirty="0" smtClean="0">
                <a:solidFill>
                  <a:schemeClr val="bg1"/>
                </a:solidFill>
              </a:rPr>
              <a:t>Recoverable Items</a:t>
            </a:r>
            <a:endParaRPr lang="en-US" sz="1000" dirty="0">
              <a:solidFill>
                <a:schemeClr val="bg1"/>
              </a:solidFill>
            </a:endParaRPr>
          </a:p>
        </p:txBody>
      </p:sp>
      <p:sp>
        <p:nvSpPr>
          <p:cNvPr id="65" name="Rectangle 64"/>
          <p:cNvSpPr/>
          <p:nvPr/>
        </p:nvSpPr>
        <p:spPr>
          <a:xfrm>
            <a:off x="1980405" y="35052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Deleted Items</a:t>
            </a:r>
            <a:endParaRPr lang="en-US" sz="1000" dirty="0">
              <a:solidFill>
                <a:schemeClr val="bg1"/>
              </a:solidFill>
            </a:endParaRPr>
          </a:p>
        </p:txBody>
      </p:sp>
      <p:sp>
        <p:nvSpPr>
          <p:cNvPr id="66" name="Rectangle 65"/>
          <p:cNvSpPr/>
          <p:nvPr/>
        </p:nvSpPr>
        <p:spPr>
          <a:xfrm>
            <a:off x="1980405" y="28956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Inbox</a:t>
            </a:r>
            <a:endParaRPr lang="en-US" sz="1000" dirty="0">
              <a:solidFill>
                <a:schemeClr val="bg1"/>
              </a:solidFill>
            </a:endParaRPr>
          </a:p>
        </p:txBody>
      </p:sp>
      <p:sp>
        <p:nvSpPr>
          <p:cNvPr id="72" name="Rectangle 71"/>
          <p:cNvSpPr/>
          <p:nvPr/>
        </p:nvSpPr>
        <p:spPr>
          <a:xfrm>
            <a:off x="1980405" y="3200400"/>
            <a:ext cx="1524000" cy="228600"/>
          </a:xfrm>
          <a:prstGeom prst="rect">
            <a:avLst/>
          </a:prstGeom>
          <a:solidFill>
            <a:schemeClr val="tx1"/>
          </a:solidFill>
          <a:ln>
            <a:solidFill>
              <a:schemeClr val="bg1">
                <a:lumMod val="65000"/>
              </a:schemeClr>
            </a:solidFill>
          </a:ln>
        </p:spPr>
        <p:style>
          <a:lnRef idx="1">
            <a:schemeClr val="dk1"/>
          </a:lnRef>
          <a:fillRef idx="1001">
            <a:schemeClr val="lt2"/>
          </a:fillRef>
          <a:effectRef idx="1">
            <a:schemeClr val="dk1"/>
          </a:effectRef>
          <a:fontRef idx="minor">
            <a:schemeClr val="dk1"/>
          </a:fontRef>
        </p:style>
        <p:txBody>
          <a:bodyPr rtlCol="0" anchor="b" anchorCtr="0"/>
          <a:lstStyle/>
          <a:p>
            <a:pPr algn="ctr"/>
            <a:r>
              <a:rPr lang="en-US" sz="1000" dirty="0" smtClean="0">
                <a:solidFill>
                  <a:schemeClr val="bg1"/>
                </a:solidFill>
              </a:rPr>
              <a:t>…</a:t>
            </a:r>
            <a:endParaRPr lang="en-US" sz="1000" dirty="0">
              <a:solidFill>
                <a:schemeClr val="bg1"/>
              </a:solidFill>
            </a:endParaRPr>
          </a:p>
        </p:txBody>
      </p:sp>
      <p:sp>
        <p:nvSpPr>
          <p:cNvPr id="74" name="TextBox 73"/>
          <p:cNvSpPr txBox="1"/>
          <p:nvPr/>
        </p:nvSpPr>
        <p:spPr>
          <a:xfrm>
            <a:off x="227805" y="2131368"/>
            <a:ext cx="1295400" cy="400110"/>
          </a:xfrm>
          <a:prstGeom prst="rect">
            <a:avLst/>
          </a:prstGeom>
          <a:noFill/>
        </p:spPr>
        <p:txBody>
          <a:bodyPr wrap="square" rtlCol="0">
            <a:spAutoFit/>
          </a:bodyPr>
          <a:lstStyle/>
          <a:p>
            <a:r>
              <a:rPr lang="en-US" sz="1000" b="1" dirty="0" smtClean="0"/>
              <a:t>(1) Message delivered</a:t>
            </a:r>
            <a:endParaRPr lang="en-US" sz="1000" b="1" dirty="0"/>
          </a:p>
        </p:txBody>
      </p:sp>
      <p:sp>
        <p:nvSpPr>
          <p:cNvPr id="77" name="Rectangle 76"/>
          <p:cNvSpPr/>
          <p:nvPr/>
        </p:nvSpPr>
        <p:spPr>
          <a:xfrm>
            <a:off x="2056605" y="4572000"/>
            <a:ext cx="1371600" cy="228600"/>
          </a:xfrm>
          <a:prstGeom prst="rect">
            <a:avLst/>
          </a:prstGeom>
          <a:solidFill>
            <a:schemeClr val="tx1"/>
          </a:solidFill>
          <a:ln>
            <a:solidFill>
              <a:schemeClr val="bg2">
                <a:lumMod val="25000"/>
              </a:schemeClr>
            </a:solidFill>
          </a:ln>
        </p:spPr>
        <p:style>
          <a:lnRef idx="1">
            <a:schemeClr val="accent6"/>
          </a:lnRef>
          <a:fillRef idx="2">
            <a:schemeClr val="accent6"/>
          </a:fillRef>
          <a:effectRef idx="1">
            <a:schemeClr val="accent6"/>
          </a:effectRef>
          <a:fontRef idx="minor">
            <a:schemeClr val="dk1"/>
          </a:fontRef>
        </p:style>
        <p:txBody>
          <a:bodyPr rtlCol="0" anchor="ctr" anchorCtr="0"/>
          <a:lstStyle/>
          <a:p>
            <a:pPr algn="ctr"/>
            <a:r>
              <a:rPr lang="en-US" sz="1000" dirty="0" smtClean="0">
                <a:solidFill>
                  <a:schemeClr val="bg1"/>
                </a:solidFill>
              </a:rPr>
              <a:t>Edits</a:t>
            </a:r>
            <a:endParaRPr lang="en-US" sz="1000" dirty="0">
              <a:solidFill>
                <a:schemeClr val="bg1"/>
              </a:solidFill>
            </a:endParaRPr>
          </a:p>
        </p:txBody>
      </p:sp>
      <p:sp>
        <p:nvSpPr>
          <p:cNvPr id="78" name="Rectangle 77"/>
          <p:cNvSpPr/>
          <p:nvPr/>
        </p:nvSpPr>
        <p:spPr>
          <a:xfrm>
            <a:off x="2056605" y="4876800"/>
            <a:ext cx="1371600" cy="228600"/>
          </a:xfrm>
          <a:prstGeom prst="rect">
            <a:avLst/>
          </a:prstGeom>
          <a:solidFill>
            <a:schemeClr val="tx1"/>
          </a:solidFill>
          <a:ln>
            <a:solidFill>
              <a:schemeClr val="bg2">
                <a:lumMod val="25000"/>
              </a:schemeClr>
            </a:solidFill>
          </a:ln>
        </p:spPr>
        <p:style>
          <a:lnRef idx="1">
            <a:schemeClr val="accent6"/>
          </a:lnRef>
          <a:fillRef idx="2">
            <a:schemeClr val="accent6"/>
          </a:fillRef>
          <a:effectRef idx="1">
            <a:schemeClr val="accent6"/>
          </a:effectRef>
          <a:fontRef idx="minor">
            <a:schemeClr val="dk1"/>
          </a:fontRef>
        </p:style>
        <p:txBody>
          <a:bodyPr rtlCol="0" anchor="ctr" anchorCtr="0"/>
          <a:lstStyle/>
          <a:p>
            <a:pPr algn="ctr"/>
            <a:r>
              <a:rPr lang="en-US" sz="1000" dirty="0" smtClean="0">
                <a:solidFill>
                  <a:schemeClr val="bg1"/>
                </a:solidFill>
              </a:rPr>
              <a:t>Purges</a:t>
            </a:r>
            <a:endParaRPr lang="en-US" sz="1000" dirty="0">
              <a:solidFill>
                <a:schemeClr val="bg1"/>
              </a:solidFill>
            </a:endParaRPr>
          </a:p>
        </p:txBody>
      </p:sp>
      <p:sp>
        <p:nvSpPr>
          <p:cNvPr id="81" name="Right Bracket 80"/>
          <p:cNvSpPr/>
          <p:nvPr/>
        </p:nvSpPr>
        <p:spPr>
          <a:xfrm rot="10800000">
            <a:off x="1751805" y="2895600"/>
            <a:ext cx="76200" cy="5334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4" name="Elbow Connector 83"/>
          <p:cNvCxnSpPr/>
          <p:nvPr/>
        </p:nvCxnSpPr>
        <p:spPr>
          <a:xfrm>
            <a:off x="989805" y="2476500"/>
            <a:ext cx="762000" cy="609600"/>
          </a:xfrm>
          <a:prstGeom prst="bentConnector3">
            <a:avLst>
              <a:gd name="adj1" fmla="val 50000"/>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1370805" y="3276600"/>
            <a:ext cx="3810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86" name="Elbow Connector 85"/>
          <p:cNvCxnSpPr/>
          <p:nvPr/>
        </p:nvCxnSpPr>
        <p:spPr>
          <a:xfrm>
            <a:off x="1523205" y="3276600"/>
            <a:ext cx="457200" cy="304800"/>
          </a:xfrm>
          <a:prstGeom prst="bentConnector3">
            <a:avLst>
              <a:gd name="adj1" fmla="val -3327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96" name="TextBox 95"/>
          <p:cNvSpPr txBox="1"/>
          <p:nvPr/>
        </p:nvSpPr>
        <p:spPr>
          <a:xfrm>
            <a:off x="76995" y="3257490"/>
            <a:ext cx="1447005" cy="400110"/>
          </a:xfrm>
          <a:prstGeom prst="rect">
            <a:avLst/>
          </a:prstGeom>
          <a:noFill/>
        </p:spPr>
        <p:txBody>
          <a:bodyPr wrap="square" rtlCol="0">
            <a:spAutoFit/>
          </a:bodyPr>
          <a:lstStyle/>
          <a:p>
            <a:r>
              <a:rPr lang="en-US" sz="1000" b="1" dirty="0" smtClean="0"/>
              <a:t>(2) Message moved to Deleted Items </a:t>
            </a:r>
            <a:endParaRPr lang="en-US" sz="1000" b="1" dirty="0"/>
          </a:p>
        </p:txBody>
      </p:sp>
      <p:cxnSp>
        <p:nvCxnSpPr>
          <p:cNvPr id="98" name="Straight Connector 97"/>
          <p:cNvCxnSpPr/>
          <p:nvPr/>
        </p:nvCxnSpPr>
        <p:spPr>
          <a:xfrm>
            <a:off x="1370805" y="3657600"/>
            <a:ext cx="6096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1370805" y="4495800"/>
            <a:ext cx="381001" cy="1"/>
          </a:xfrm>
          <a:prstGeom prst="line">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rot="5400000">
            <a:off x="951705" y="4076700"/>
            <a:ext cx="8382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76200" y="3897868"/>
            <a:ext cx="1447800" cy="400110"/>
          </a:xfrm>
          <a:prstGeom prst="rect">
            <a:avLst/>
          </a:prstGeom>
          <a:noFill/>
        </p:spPr>
        <p:txBody>
          <a:bodyPr wrap="square" rtlCol="0">
            <a:spAutoFit/>
          </a:bodyPr>
          <a:lstStyle/>
          <a:p>
            <a:r>
              <a:rPr lang="en-US" sz="1000" b="1" dirty="0" smtClean="0"/>
              <a:t>(3) Message deleted or edited</a:t>
            </a:r>
            <a:endParaRPr lang="en-US" sz="1000" b="1" dirty="0"/>
          </a:p>
        </p:txBody>
      </p:sp>
      <p:cxnSp>
        <p:nvCxnSpPr>
          <p:cNvPr id="104" name="Straight Connector 103"/>
          <p:cNvCxnSpPr/>
          <p:nvPr/>
        </p:nvCxnSpPr>
        <p:spPr>
          <a:xfrm>
            <a:off x="1370805" y="4648200"/>
            <a:ext cx="3810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1370805" y="5029200"/>
            <a:ext cx="533400" cy="1588"/>
          </a:xfrm>
          <a:prstGeom prst="line">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rot="5400000">
            <a:off x="1181099" y="4837906"/>
            <a:ext cx="381000" cy="1588"/>
          </a:xfrm>
          <a:prstGeom prst="line">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108" name="TextBox 107"/>
          <p:cNvSpPr txBox="1"/>
          <p:nvPr/>
        </p:nvSpPr>
        <p:spPr>
          <a:xfrm>
            <a:off x="152400" y="4629090"/>
            <a:ext cx="1219200" cy="400110"/>
          </a:xfrm>
          <a:prstGeom prst="rect">
            <a:avLst/>
          </a:prstGeom>
          <a:noFill/>
        </p:spPr>
        <p:txBody>
          <a:bodyPr wrap="square" rtlCol="0">
            <a:spAutoFit/>
          </a:bodyPr>
          <a:lstStyle/>
          <a:p>
            <a:pPr algn="ctr"/>
            <a:r>
              <a:rPr lang="en-US" sz="1000" b="1" dirty="0" smtClean="0"/>
              <a:t>(4) Message “purged” by user</a:t>
            </a:r>
            <a:endParaRPr lang="en-US" sz="1000" b="1" dirty="0"/>
          </a:p>
        </p:txBody>
      </p:sp>
      <p:sp>
        <p:nvSpPr>
          <p:cNvPr id="115" name="Right Bracket 114"/>
          <p:cNvSpPr/>
          <p:nvPr/>
        </p:nvSpPr>
        <p:spPr>
          <a:xfrm rot="10800000">
            <a:off x="1752601" y="4267199"/>
            <a:ext cx="76200" cy="5334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7" name="Right Bracket 126"/>
          <p:cNvSpPr/>
          <p:nvPr/>
        </p:nvSpPr>
        <p:spPr>
          <a:xfrm rot="10800000" flipH="1">
            <a:off x="6934200" y="4267200"/>
            <a:ext cx="76200" cy="533400"/>
          </a:xfrm>
          <a:prstGeom prst="rightBracket">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xmlns="" val="2551180217"/>
      </p:ext>
    </p:extLst>
  </p:cSld>
  <p:clrMapOvr>
    <a:masterClrMapping/>
  </p:clrMapOvr>
  <p:transition>
    <p:strips dir="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927922" y="535134"/>
            <a:ext cx="5041009" cy="2309075"/>
            <a:chOff x="342388" y="1179802"/>
            <a:chExt cx="8345102" cy="4180481"/>
          </a:xfrm>
        </p:grpSpPr>
        <p:grpSp>
          <p:nvGrpSpPr>
            <p:cNvPr id="4" name="Group 4"/>
            <p:cNvGrpSpPr/>
            <p:nvPr/>
          </p:nvGrpSpPr>
          <p:grpSpPr>
            <a:xfrm>
              <a:off x="342388" y="2269006"/>
              <a:ext cx="8345102" cy="3091277"/>
              <a:chOff x="-45437" y="-3437401"/>
              <a:chExt cx="2399626" cy="6412729"/>
            </a:xfrm>
            <a:solidFill>
              <a:schemeClr val="accent1"/>
            </a:solidFill>
            <a:scene3d>
              <a:camera prst="orthographicFront"/>
              <a:lightRig rig="flat" dir="t"/>
            </a:scene3d>
          </p:grpSpPr>
          <p:sp>
            <p:nvSpPr>
              <p:cNvPr id="35" name="Rounded Rectangle 34"/>
              <p:cNvSpPr/>
              <p:nvPr/>
            </p:nvSpPr>
            <p:spPr>
              <a:xfrm>
                <a:off x="-45437" y="-3437401"/>
                <a:ext cx="2399626" cy="6412729"/>
              </a:xfrm>
              <a:prstGeom prst="roundRect">
                <a:avLst/>
              </a:prstGeom>
              <a:solidFill>
                <a:schemeClr val="accent1"/>
              </a:solidFill>
            </p:spPr>
            <p:style>
              <a:lnRef idx="0">
                <a:schemeClr val="accent1"/>
              </a:lnRef>
              <a:fillRef idx="3">
                <a:schemeClr val="accent1"/>
              </a:fillRef>
              <a:effectRef idx="3">
                <a:schemeClr val="accent1"/>
              </a:effectRef>
              <a:fontRef idx="minor">
                <a:schemeClr val="lt1"/>
              </a:fontRef>
            </p:style>
          </p:sp>
          <p:sp>
            <p:nvSpPr>
              <p:cNvPr id="36" name="Rounded Rectangle 4"/>
              <p:cNvSpPr/>
              <p:nvPr/>
            </p:nvSpPr>
            <p:spPr>
              <a:xfrm>
                <a:off x="130266" y="1446921"/>
                <a:ext cx="2167531" cy="1433143"/>
              </a:xfrm>
              <a:prstGeom prst="rect">
                <a:avLst/>
              </a:prstGeom>
              <a:noFill/>
            </p:spPr>
            <p:style>
              <a:lnRef idx="0">
                <a:schemeClr val="accent1"/>
              </a:lnRef>
              <a:fillRef idx="3">
                <a:schemeClr val="accent1"/>
              </a:fillRef>
              <a:effectRef idx="3">
                <a:schemeClr val="accent1"/>
              </a:effectRef>
              <a:fontRef idx="minor">
                <a:schemeClr val="lt1"/>
              </a:fontRef>
            </p:style>
            <p:txBody>
              <a:bodyPr anchor="ctr"/>
              <a:lstStyle/>
              <a:p>
                <a:pPr algn="ctr" defTabSz="1733550">
                  <a:lnSpc>
                    <a:spcPct val="90000"/>
                  </a:lnSpc>
                  <a:spcBef>
                    <a:spcPct val="0"/>
                  </a:spcBef>
                  <a:spcAft>
                    <a:spcPct val="35000"/>
                  </a:spcAft>
                </a:pPr>
                <a:r>
                  <a:rPr lang="en-US" sz="1600" b="1" dirty="0" smtClean="0">
                    <a:solidFill>
                      <a:srgbClr val="FFFFFF"/>
                    </a:solidFill>
                    <a:effectLst>
                      <a:outerShdw blurRad="38100" dist="38100" dir="2700000" algn="tl">
                        <a:srgbClr val="000000">
                          <a:alpha val="43137"/>
                        </a:srgbClr>
                      </a:outerShdw>
                    </a:effectLst>
                  </a:rPr>
                  <a:t>Prove</a:t>
                </a:r>
                <a:endParaRPr lang="en-US" sz="1600" b="1" dirty="0">
                  <a:solidFill>
                    <a:srgbClr val="FFFFFF"/>
                  </a:solidFill>
                  <a:effectLst>
                    <a:outerShdw blurRad="38100" dist="38100" dir="2700000" algn="tl">
                      <a:srgbClr val="000000">
                        <a:alpha val="43137"/>
                      </a:srgbClr>
                    </a:outerShdw>
                  </a:effectLst>
                </a:endParaRPr>
              </a:p>
            </p:txBody>
          </p:sp>
        </p:grpSp>
        <p:grpSp>
          <p:nvGrpSpPr>
            <p:cNvPr id="5" name="Group 4"/>
            <p:cNvGrpSpPr/>
            <p:nvPr/>
          </p:nvGrpSpPr>
          <p:grpSpPr>
            <a:xfrm>
              <a:off x="612038" y="2467135"/>
              <a:ext cx="1748852" cy="717931"/>
              <a:chOff x="38097" y="1296995"/>
              <a:chExt cx="1748852" cy="717931"/>
            </a:xfrm>
          </p:grpSpPr>
          <p:sp>
            <p:nvSpPr>
              <p:cNvPr id="33" name="Rectangle 32"/>
              <p:cNvSpPr/>
              <p:nvPr/>
            </p:nvSpPr>
            <p:spPr>
              <a:xfrm>
                <a:off x="38097" y="1296995"/>
                <a:ext cx="1748852" cy="717931"/>
              </a:xfrm>
              <a:prstGeom prst="rect">
                <a:avLst/>
              </a:prstGeom>
              <a:solidFill>
                <a:schemeClr val="tx2"/>
              </a:solidFill>
            </p:spPr>
            <p:style>
              <a:lnRef idx="0">
                <a:schemeClr val="accent6"/>
              </a:lnRef>
              <a:fillRef idx="3">
                <a:schemeClr val="accent6"/>
              </a:fillRef>
              <a:effectRef idx="3">
                <a:schemeClr val="accent6"/>
              </a:effectRef>
              <a:fontRef idx="minor">
                <a:schemeClr val="lt1"/>
              </a:fontRef>
            </p:style>
          </p:sp>
          <p:sp>
            <p:nvSpPr>
              <p:cNvPr id="34" name="Rectangle 33"/>
              <p:cNvSpPr/>
              <p:nvPr/>
            </p:nvSpPr>
            <p:spPr>
              <a:xfrm>
                <a:off x="38097" y="1296995"/>
                <a:ext cx="1748852" cy="717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900" b="1" kern="1200" dirty="0" smtClean="0">
                    <a:solidFill>
                      <a:schemeClr val="tx1"/>
                    </a:solidFill>
                  </a:rPr>
                  <a:t>Personal Archive </a:t>
                </a:r>
                <a:endParaRPr lang="en-US" sz="900" b="1" kern="1200" dirty="0">
                  <a:solidFill>
                    <a:schemeClr val="tx1"/>
                  </a:solidFill>
                </a:endParaRPr>
              </a:p>
            </p:txBody>
          </p:sp>
        </p:grpSp>
        <p:grpSp>
          <p:nvGrpSpPr>
            <p:cNvPr id="6" name="Group 5"/>
            <p:cNvGrpSpPr/>
            <p:nvPr/>
          </p:nvGrpSpPr>
          <p:grpSpPr>
            <a:xfrm>
              <a:off x="580550" y="3165550"/>
              <a:ext cx="1816472" cy="1253504"/>
              <a:chOff x="6609" y="1995410"/>
              <a:chExt cx="1816472" cy="1253504"/>
            </a:xfrm>
          </p:grpSpPr>
          <p:sp>
            <p:nvSpPr>
              <p:cNvPr id="31" name="Rectangle 30"/>
              <p:cNvSpPr/>
              <p:nvPr/>
            </p:nvSpPr>
            <p:spPr>
              <a:xfrm>
                <a:off x="6609" y="1995410"/>
                <a:ext cx="1816472" cy="1253504"/>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32" name="Rectangle 31"/>
              <p:cNvSpPr/>
              <p:nvPr/>
            </p:nvSpPr>
            <p:spPr>
              <a:xfrm>
                <a:off x="6609" y="1995410"/>
                <a:ext cx="1816472" cy="1253504"/>
              </a:xfrm>
              <a:prstGeom prst="rect">
                <a:avLst/>
              </a:prstGeom>
              <a:solidFill>
                <a:schemeClr val="tx2"/>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900" kern="1200" dirty="0" smtClean="0"/>
                  <a:t>Archive in Outlook/OWA</a:t>
                </a:r>
                <a:endParaRPr lang="en-US" sz="900" kern="1200" dirty="0"/>
              </a:p>
              <a:p>
                <a:pPr marL="114300" lvl="1" indent="-114300" algn="l" defTabSz="622300">
                  <a:lnSpc>
                    <a:spcPct val="90000"/>
                  </a:lnSpc>
                  <a:spcBef>
                    <a:spcPct val="0"/>
                  </a:spcBef>
                  <a:spcAft>
                    <a:spcPct val="15000"/>
                  </a:spcAft>
                  <a:buChar char="••"/>
                </a:pPr>
                <a:r>
                  <a:rPr lang="en-US" sz="900" kern="1200" dirty="0" smtClean="0"/>
                  <a:t>Archive </a:t>
                </a:r>
                <a:r>
                  <a:rPr lang="en-US" sz="900" kern="1200" dirty="0" err="1" smtClean="0"/>
                  <a:t>Mgmt</a:t>
                </a:r>
                <a:r>
                  <a:rPr lang="en-US" sz="900" kern="1200" dirty="0" smtClean="0"/>
                  <a:t> with </a:t>
                </a:r>
                <a:r>
                  <a:rPr lang="en-US" sz="900" kern="1200" dirty="0" err="1" smtClean="0"/>
                  <a:t>CMDLets</a:t>
                </a:r>
                <a:r>
                  <a:rPr lang="en-US" sz="900" kern="1200" dirty="0" smtClean="0"/>
                  <a:t> and EMC</a:t>
                </a:r>
                <a:endParaRPr lang="en-US" sz="900" kern="1200" dirty="0"/>
              </a:p>
            </p:txBody>
          </p:sp>
        </p:grpSp>
        <p:grpSp>
          <p:nvGrpSpPr>
            <p:cNvPr id="7" name="Group 6"/>
            <p:cNvGrpSpPr/>
            <p:nvPr/>
          </p:nvGrpSpPr>
          <p:grpSpPr>
            <a:xfrm>
              <a:off x="2613645" y="2419906"/>
              <a:ext cx="1797966" cy="787373"/>
              <a:chOff x="2039704" y="1249766"/>
              <a:chExt cx="1797966" cy="787373"/>
            </a:xfrm>
          </p:grpSpPr>
          <p:sp>
            <p:nvSpPr>
              <p:cNvPr id="29" name="Rectangle 28"/>
              <p:cNvSpPr/>
              <p:nvPr/>
            </p:nvSpPr>
            <p:spPr>
              <a:xfrm>
                <a:off x="2098327" y="1249766"/>
                <a:ext cx="1739343" cy="787373"/>
              </a:xfrm>
              <a:prstGeom prst="rect">
                <a:avLst/>
              </a:prstGeom>
            </p:spPr>
            <p:style>
              <a:lnRef idx="0">
                <a:schemeClr val="accent6"/>
              </a:lnRef>
              <a:fillRef idx="3">
                <a:schemeClr val="accent6"/>
              </a:fillRef>
              <a:effectRef idx="3">
                <a:schemeClr val="accent6"/>
              </a:effectRef>
              <a:fontRef idx="minor">
                <a:schemeClr val="lt1"/>
              </a:fontRef>
            </p:style>
          </p:sp>
          <p:sp>
            <p:nvSpPr>
              <p:cNvPr id="30" name="Rectangle 29"/>
              <p:cNvSpPr/>
              <p:nvPr/>
            </p:nvSpPr>
            <p:spPr>
              <a:xfrm>
                <a:off x="2039704" y="1249766"/>
                <a:ext cx="1797966" cy="787373"/>
              </a:xfrm>
              <a:prstGeom prst="rect">
                <a:avLst/>
              </a:prstGeom>
              <a:solidFill>
                <a:schemeClr val="tx2"/>
              </a:solidFill>
            </p:spPr>
            <p:style>
              <a:lnRef idx="0">
                <a:scrgbClr r="0" g="0" b="0"/>
              </a:lnRef>
              <a:fillRef idx="0">
                <a:scrgbClr r="0" g="0" b="0"/>
              </a:fillRef>
              <a:effectRef idx="0">
                <a:scrgbClr r="0" g="0" b="0"/>
              </a:effectRef>
              <a:fontRef idx="minor">
                <a:schemeClr val="lt1"/>
              </a:fontRef>
            </p:style>
            <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900" b="1" kern="1200" dirty="0" smtClean="0">
                    <a:solidFill>
                      <a:schemeClr val="tx1"/>
                    </a:solidFill>
                  </a:rPr>
                  <a:t>Archive &amp;  Delete Retention Policy</a:t>
                </a:r>
                <a:endParaRPr lang="en-US" sz="900" b="1" kern="1200" dirty="0">
                  <a:solidFill>
                    <a:schemeClr val="tx1"/>
                  </a:solidFill>
                </a:endParaRPr>
              </a:p>
            </p:txBody>
          </p:sp>
        </p:grpSp>
        <p:grpSp>
          <p:nvGrpSpPr>
            <p:cNvPr id="8" name="Group 7"/>
            <p:cNvGrpSpPr/>
            <p:nvPr/>
          </p:nvGrpSpPr>
          <p:grpSpPr>
            <a:xfrm>
              <a:off x="2613645" y="3187893"/>
              <a:ext cx="1816472" cy="1253504"/>
              <a:chOff x="2039704" y="2017753"/>
              <a:chExt cx="1816472" cy="1253504"/>
            </a:xfrm>
          </p:grpSpPr>
          <p:sp>
            <p:nvSpPr>
              <p:cNvPr id="27" name="Rectangle 26"/>
              <p:cNvSpPr/>
              <p:nvPr/>
            </p:nvSpPr>
            <p:spPr>
              <a:xfrm>
                <a:off x="2039704" y="2017753"/>
                <a:ext cx="1816472" cy="1253504"/>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8" name="Rectangle 27"/>
              <p:cNvSpPr/>
              <p:nvPr/>
            </p:nvSpPr>
            <p:spPr>
              <a:xfrm>
                <a:off x="2039704" y="2017753"/>
                <a:ext cx="1816472" cy="1253504"/>
              </a:xfrm>
              <a:prstGeom prst="rect">
                <a:avLst/>
              </a:prstGeom>
              <a:solidFill>
                <a:schemeClr val="tx2"/>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900" kern="1200" dirty="0" smtClean="0"/>
                  <a:t>Move and Delete Policies in OLK/OWA</a:t>
                </a:r>
                <a:endParaRPr lang="en-US" sz="900" kern="1200" dirty="0"/>
              </a:p>
              <a:p>
                <a:pPr marL="114300" lvl="1" indent="-114300" algn="l" defTabSz="622300">
                  <a:lnSpc>
                    <a:spcPct val="90000"/>
                  </a:lnSpc>
                  <a:spcBef>
                    <a:spcPct val="0"/>
                  </a:spcBef>
                  <a:spcAft>
                    <a:spcPct val="15000"/>
                  </a:spcAft>
                  <a:buChar char="••"/>
                </a:pPr>
                <a:r>
                  <a:rPr lang="en-US" sz="900" kern="1200" dirty="0" smtClean="0"/>
                  <a:t>Folder/Item Level Policy </a:t>
                </a:r>
                <a:endParaRPr lang="en-US" sz="900" kern="1200" dirty="0"/>
              </a:p>
            </p:txBody>
          </p:sp>
        </p:grpSp>
        <p:grpSp>
          <p:nvGrpSpPr>
            <p:cNvPr id="9" name="Group 8"/>
            <p:cNvGrpSpPr/>
            <p:nvPr/>
          </p:nvGrpSpPr>
          <p:grpSpPr>
            <a:xfrm>
              <a:off x="4726558" y="2421058"/>
              <a:ext cx="1741716" cy="787373"/>
              <a:chOff x="4152617" y="1250918"/>
              <a:chExt cx="1741716" cy="787373"/>
            </a:xfrm>
          </p:grpSpPr>
          <p:sp>
            <p:nvSpPr>
              <p:cNvPr id="25" name="Rectangle 24"/>
              <p:cNvSpPr/>
              <p:nvPr/>
            </p:nvSpPr>
            <p:spPr>
              <a:xfrm>
                <a:off x="4152617" y="1250918"/>
                <a:ext cx="1741716" cy="787373"/>
              </a:xfrm>
              <a:prstGeom prst="rect">
                <a:avLst/>
              </a:prstGeom>
              <a:solidFill>
                <a:schemeClr val="tx2"/>
              </a:solidFill>
            </p:spPr>
            <p:style>
              <a:lnRef idx="0">
                <a:schemeClr val="accent6"/>
              </a:lnRef>
              <a:fillRef idx="3">
                <a:schemeClr val="accent6"/>
              </a:fillRef>
              <a:effectRef idx="3">
                <a:schemeClr val="accent6"/>
              </a:effectRef>
              <a:fontRef idx="minor">
                <a:schemeClr val="lt1"/>
              </a:fontRef>
            </p:style>
          </p:sp>
          <p:sp>
            <p:nvSpPr>
              <p:cNvPr id="26" name="Rectangle 25"/>
              <p:cNvSpPr/>
              <p:nvPr/>
            </p:nvSpPr>
            <p:spPr>
              <a:xfrm>
                <a:off x="4152617" y="1250918"/>
                <a:ext cx="1741716" cy="7873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900" b="1" kern="1200" dirty="0" smtClean="0">
                    <a:solidFill>
                      <a:schemeClr val="tx1"/>
                    </a:solidFill>
                  </a:rPr>
                  <a:t>Hold Policy</a:t>
                </a:r>
                <a:endParaRPr lang="en-US" sz="900" b="1" kern="1200" dirty="0">
                  <a:solidFill>
                    <a:schemeClr val="tx1"/>
                  </a:solidFill>
                </a:endParaRPr>
              </a:p>
            </p:txBody>
          </p:sp>
        </p:grpSp>
        <p:grpSp>
          <p:nvGrpSpPr>
            <p:cNvPr id="10" name="Group 9"/>
            <p:cNvGrpSpPr/>
            <p:nvPr/>
          </p:nvGrpSpPr>
          <p:grpSpPr>
            <a:xfrm>
              <a:off x="4691501" y="3173290"/>
              <a:ext cx="1816472" cy="1253504"/>
              <a:chOff x="4117560" y="2003150"/>
              <a:chExt cx="1816472" cy="1253504"/>
            </a:xfrm>
          </p:grpSpPr>
          <p:sp>
            <p:nvSpPr>
              <p:cNvPr id="23" name="Rectangle 22"/>
              <p:cNvSpPr/>
              <p:nvPr/>
            </p:nvSpPr>
            <p:spPr>
              <a:xfrm>
                <a:off x="4117560" y="2003150"/>
                <a:ext cx="1816472" cy="1253504"/>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4" name="Rectangle 23"/>
              <p:cNvSpPr/>
              <p:nvPr/>
            </p:nvSpPr>
            <p:spPr>
              <a:xfrm>
                <a:off x="4117560" y="2003150"/>
                <a:ext cx="1816472" cy="1253504"/>
              </a:xfrm>
              <a:prstGeom prst="rect">
                <a:avLst/>
              </a:prstGeom>
              <a:solidFill>
                <a:schemeClr val="tx2"/>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900" kern="1200" dirty="0" smtClean="0"/>
                  <a:t>Edited/Deleted items preserved</a:t>
                </a:r>
                <a:endParaRPr lang="en-US" sz="900" kern="1200" dirty="0"/>
              </a:p>
              <a:p>
                <a:pPr marL="114300" lvl="1" indent="-114300" algn="l" defTabSz="622300">
                  <a:lnSpc>
                    <a:spcPct val="90000"/>
                  </a:lnSpc>
                  <a:spcBef>
                    <a:spcPct val="0"/>
                  </a:spcBef>
                  <a:spcAft>
                    <a:spcPct val="15000"/>
                  </a:spcAft>
                  <a:buChar char="••"/>
                </a:pPr>
                <a:r>
                  <a:rPr lang="en-US" sz="900" kern="1200" dirty="0" smtClean="0"/>
                  <a:t>Single Item Restore or Legal Hold</a:t>
                </a:r>
                <a:endParaRPr lang="en-US" sz="900" kern="1200" dirty="0"/>
              </a:p>
            </p:txBody>
          </p:sp>
        </p:grpSp>
        <p:grpSp>
          <p:nvGrpSpPr>
            <p:cNvPr id="11" name="Group 10"/>
            <p:cNvGrpSpPr/>
            <p:nvPr/>
          </p:nvGrpSpPr>
          <p:grpSpPr>
            <a:xfrm>
              <a:off x="6783220" y="2416602"/>
              <a:ext cx="1739343" cy="787373"/>
              <a:chOff x="6209279" y="1246462"/>
              <a:chExt cx="1739343" cy="787373"/>
            </a:xfrm>
          </p:grpSpPr>
          <p:sp>
            <p:nvSpPr>
              <p:cNvPr id="21" name="Rectangle 20"/>
              <p:cNvSpPr/>
              <p:nvPr/>
            </p:nvSpPr>
            <p:spPr>
              <a:xfrm>
                <a:off x="6209279" y="1246462"/>
                <a:ext cx="1739343" cy="787373"/>
              </a:xfrm>
              <a:prstGeom prst="rect">
                <a:avLst/>
              </a:prstGeom>
            </p:spPr>
            <p:style>
              <a:lnRef idx="0">
                <a:schemeClr val="accent6"/>
              </a:lnRef>
              <a:fillRef idx="3">
                <a:schemeClr val="accent6"/>
              </a:fillRef>
              <a:effectRef idx="3">
                <a:schemeClr val="accent6"/>
              </a:effectRef>
              <a:fontRef idx="minor">
                <a:schemeClr val="lt1"/>
              </a:fontRef>
            </p:style>
          </p:sp>
          <p:sp>
            <p:nvSpPr>
              <p:cNvPr id="22" name="Rectangle 21"/>
              <p:cNvSpPr/>
              <p:nvPr/>
            </p:nvSpPr>
            <p:spPr>
              <a:xfrm>
                <a:off x="6209279" y="1246462"/>
                <a:ext cx="1739343" cy="7873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900" b="1" kern="1200" dirty="0" smtClean="0">
                    <a:solidFill>
                      <a:schemeClr val="tx1"/>
                    </a:solidFill>
                  </a:rPr>
                  <a:t>Multi-Mailbox Search </a:t>
                </a:r>
                <a:endParaRPr lang="en-US" sz="900" b="1" i="0" kern="1200" dirty="0">
                  <a:solidFill>
                    <a:schemeClr val="tx1"/>
                  </a:solidFill>
                </a:endParaRPr>
              </a:p>
            </p:txBody>
          </p:sp>
        </p:grpSp>
        <p:grpSp>
          <p:nvGrpSpPr>
            <p:cNvPr id="12" name="Group 11"/>
            <p:cNvGrpSpPr/>
            <p:nvPr/>
          </p:nvGrpSpPr>
          <p:grpSpPr>
            <a:xfrm>
              <a:off x="6746977" y="3173290"/>
              <a:ext cx="1816472" cy="1253504"/>
              <a:chOff x="6173036" y="2003150"/>
              <a:chExt cx="1816472" cy="1253504"/>
            </a:xfrm>
          </p:grpSpPr>
          <p:sp>
            <p:nvSpPr>
              <p:cNvPr id="19" name="Rectangle 18"/>
              <p:cNvSpPr/>
              <p:nvPr/>
            </p:nvSpPr>
            <p:spPr>
              <a:xfrm>
                <a:off x="6173036" y="2003150"/>
                <a:ext cx="1816472" cy="1253504"/>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0" name="Rectangle 19"/>
              <p:cNvSpPr/>
              <p:nvPr/>
            </p:nvSpPr>
            <p:spPr>
              <a:xfrm>
                <a:off x="6173036" y="2003150"/>
                <a:ext cx="1816472" cy="125350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900" kern="1200" dirty="0" err="1" smtClean="0"/>
                  <a:t>CMDLet</a:t>
                </a:r>
                <a:r>
                  <a:rPr lang="en-US" sz="900" kern="1200" dirty="0" smtClean="0"/>
                  <a:t> and Discovery GUI Support</a:t>
                </a:r>
                <a:endParaRPr lang="en-US" sz="900" kern="1200" dirty="0"/>
              </a:p>
              <a:p>
                <a:pPr marL="114300" lvl="1" indent="-114300" algn="l" defTabSz="622300">
                  <a:lnSpc>
                    <a:spcPct val="90000"/>
                  </a:lnSpc>
                  <a:spcBef>
                    <a:spcPct val="0"/>
                  </a:spcBef>
                  <a:spcAft>
                    <a:spcPct val="15000"/>
                  </a:spcAft>
                  <a:buChar char="••"/>
                </a:pPr>
                <a:r>
                  <a:rPr lang="en-US" sz="900" kern="1200" dirty="0" smtClean="0"/>
                  <a:t>Role-based Access</a:t>
                </a:r>
                <a:endParaRPr lang="en-US" sz="900" kern="1200" dirty="0"/>
              </a:p>
            </p:txBody>
          </p:sp>
        </p:grpSp>
        <p:grpSp>
          <p:nvGrpSpPr>
            <p:cNvPr id="13" name="Group 4"/>
            <p:cNvGrpSpPr/>
            <p:nvPr/>
          </p:nvGrpSpPr>
          <p:grpSpPr>
            <a:xfrm>
              <a:off x="520207" y="1179802"/>
              <a:ext cx="5980946" cy="810891"/>
              <a:chOff x="0" y="1387123"/>
              <a:chExt cx="2322591" cy="1588203"/>
            </a:xfrm>
            <a:solidFill>
              <a:schemeClr val="accent2"/>
            </a:solidFill>
            <a:scene3d>
              <a:camera prst="orthographicFront"/>
              <a:lightRig rig="flat" dir="t"/>
            </a:scene3d>
          </p:grpSpPr>
          <p:sp>
            <p:nvSpPr>
              <p:cNvPr id="17" name="Rounded Rectangle 16"/>
              <p:cNvSpPr/>
              <p:nvPr/>
            </p:nvSpPr>
            <p:spPr>
              <a:xfrm>
                <a:off x="0" y="1387123"/>
                <a:ext cx="2322591" cy="1588203"/>
              </a:xfrm>
              <a:prstGeom prst="roundRect">
                <a:avLst/>
              </a:prstGeom>
              <a:grpFill/>
            </p:spPr>
            <p:style>
              <a:lnRef idx="0">
                <a:schemeClr val="accent1"/>
              </a:lnRef>
              <a:fillRef idx="3">
                <a:schemeClr val="accent1"/>
              </a:fillRef>
              <a:effectRef idx="3">
                <a:schemeClr val="accent1"/>
              </a:effectRef>
              <a:fontRef idx="minor">
                <a:schemeClr val="lt1"/>
              </a:fontRef>
            </p:style>
          </p:sp>
          <p:sp>
            <p:nvSpPr>
              <p:cNvPr id="18" name="Rounded Rectangle 4"/>
              <p:cNvSpPr/>
              <p:nvPr/>
            </p:nvSpPr>
            <p:spPr>
              <a:xfrm>
                <a:off x="130266" y="1446921"/>
                <a:ext cx="2167531" cy="1433143"/>
              </a:xfrm>
              <a:prstGeom prst="rect">
                <a:avLst/>
              </a:prstGeom>
              <a:grpFill/>
            </p:spPr>
            <p:style>
              <a:lnRef idx="0">
                <a:schemeClr val="accent1"/>
              </a:lnRef>
              <a:fillRef idx="3">
                <a:schemeClr val="accent1"/>
              </a:fillRef>
              <a:effectRef idx="3">
                <a:schemeClr val="accent1"/>
              </a:effectRef>
              <a:fontRef idx="minor">
                <a:schemeClr val="lt1"/>
              </a:fontRef>
            </p:style>
            <p:txBody>
              <a:bodyPr anchor="ctr"/>
              <a:lstStyle/>
              <a:p>
                <a:pPr algn="ctr" defTabSz="1733550">
                  <a:lnSpc>
                    <a:spcPct val="90000"/>
                  </a:lnSpc>
                  <a:spcBef>
                    <a:spcPct val="0"/>
                  </a:spcBef>
                  <a:spcAft>
                    <a:spcPct val="35000"/>
                  </a:spcAft>
                </a:pPr>
                <a:r>
                  <a:rPr lang="en-US" sz="1600" b="1" dirty="0" smtClean="0">
                    <a:solidFill>
                      <a:srgbClr val="FFFFFF"/>
                    </a:solidFill>
                    <a:effectLst>
                      <a:outerShdw blurRad="38100" dist="38100" dir="2700000" algn="tl">
                        <a:srgbClr val="000000">
                          <a:alpha val="43137"/>
                        </a:srgbClr>
                      </a:outerShdw>
                    </a:effectLst>
                  </a:rPr>
                  <a:t>Preserve</a:t>
                </a:r>
                <a:endParaRPr lang="en-US" sz="1600" b="1" dirty="0">
                  <a:solidFill>
                    <a:srgbClr val="FFFFFF"/>
                  </a:solidFill>
                  <a:effectLst>
                    <a:outerShdw blurRad="38100" dist="38100" dir="2700000" algn="tl">
                      <a:srgbClr val="000000">
                        <a:alpha val="43137"/>
                      </a:srgbClr>
                    </a:outerShdw>
                  </a:effectLst>
                </a:endParaRPr>
              </a:p>
            </p:txBody>
          </p:sp>
        </p:grpSp>
        <p:grpSp>
          <p:nvGrpSpPr>
            <p:cNvPr id="14" name="Group 7"/>
            <p:cNvGrpSpPr/>
            <p:nvPr/>
          </p:nvGrpSpPr>
          <p:grpSpPr>
            <a:xfrm>
              <a:off x="6672223" y="1179802"/>
              <a:ext cx="1838705" cy="797840"/>
              <a:chOff x="0" y="3041359"/>
              <a:chExt cx="2324862" cy="1320663"/>
            </a:xfrm>
            <a:solidFill>
              <a:schemeClr val="accent3"/>
            </a:solidFill>
            <a:scene3d>
              <a:camera prst="orthographicFront"/>
              <a:lightRig rig="flat" dir="t"/>
            </a:scene3d>
          </p:grpSpPr>
          <p:sp>
            <p:nvSpPr>
              <p:cNvPr id="15" name="Rounded Rectangle 14"/>
              <p:cNvSpPr/>
              <p:nvPr/>
            </p:nvSpPr>
            <p:spPr>
              <a:xfrm>
                <a:off x="0" y="3041359"/>
                <a:ext cx="2324862" cy="1320663"/>
              </a:xfrm>
              <a:prstGeom prst="roundRect">
                <a:avLst/>
              </a:prstGeom>
              <a:grpFill/>
            </p:spPr>
            <p:style>
              <a:lnRef idx="0">
                <a:schemeClr val="accent1"/>
              </a:lnRef>
              <a:fillRef idx="3">
                <a:schemeClr val="accent1"/>
              </a:fillRef>
              <a:effectRef idx="3">
                <a:schemeClr val="accent1"/>
              </a:effectRef>
              <a:fontRef idx="minor">
                <a:schemeClr val="lt1"/>
              </a:fontRef>
            </p:style>
          </p:sp>
          <p:sp>
            <p:nvSpPr>
              <p:cNvPr id="16" name="Rounded Rectangle 4"/>
              <p:cNvSpPr/>
              <p:nvPr/>
            </p:nvSpPr>
            <p:spPr>
              <a:xfrm>
                <a:off x="64469" y="3105828"/>
                <a:ext cx="2195924" cy="1191725"/>
              </a:xfrm>
              <a:prstGeom prst="rect">
                <a:avLst/>
              </a:prstGeom>
              <a:grpFill/>
            </p:spPr>
            <p:style>
              <a:lnRef idx="0">
                <a:schemeClr val="accent1"/>
              </a:lnRef>
              <a:fillRef idx="3">
                <a:schemeClr val="accent1"/>
              </a:fillRef>
              <a:effectRef idx="3">
                <a:schemeClr val="accent1"/>
              </a:effectRef>
              <a:fontRef idx="minor">
                <a:schemeClr val="lt1"/>
              </a:fontRef>
            </p:style>
            <p:txBody>
              <a:bodyPr spcFirstLastPara="0" vert="horz" wrap="square" lIns="148590" tIns="74295" rIns="148590" bIns="74295" numCol="1" spcCol="1270" anchor="ctr" anchorCtr="0">
                <a:noAutofit/>
              </a:bodyPr>
              <a:lstStyle/>
              <a:p>
                <a:pPr algn="ctr" defTabSz="1733550">
                  <a:lnSpc>
                    <a:spcPct val="90000"/>
                  </a:lnSpc>
                  <a:spcBef>
                    <a:spcPct val="0"/>
                  </a:spcBef>
                  <a:spcAft>
                    <a:spcPct val="35000"/>
                  </a:spcAft>
                </a:pPr>
                <a:r>
                  <a:rPr lang="en-US" sz="1600" b="1" dirty="0" smtClean="0">
                    <a:effectLst>
                      <a:outerShdw blurRad="38100" dist="38100" dir="2700000" algn="tl">
                        <a:srgbClr val="000000">
                          <a:alpha val="43137"/>
                        </a:srgbClr>
                      </a:outerShdw>
                    </a:effectLst>
                  </a:rPr>
                  <a:t>Discover</a:t>
                </a:r>
              </a:p>
            </p:txBody>
          </p:sp>
        </p:grpSp>
      </p:grpSp>
      <p:sp>
        <p:nvSpPr>
          <p:cNvPr id="37" name="Title 36"/>
          <p:cNvSpPr>
            <a:spLocks noGrp="1"/>
          </p:cNvSpPr>
          <p:nvPr>
            <p:ph type="ctrTitle"/>
          </p:nvPr>
        </p:nvSpPr>
        <p:spPr/>
        <p:txBody>
          <a:bodyPr/>
          <a:lstStyle/>
          <a:p>
            <a:r>
              <a:rPr lang="en-US" dirty="0" smtClean="0"/>
              <a:t>Discover</a:t>
            </a:r>
            <a:br>
              <a:rPr lang="en-US" dirty="0" smtClean="0"/>
            </a:br>
            <a:r>
              <a:rPr lang="en-US" dirty="0" smtClean="0"/>
              <a:t>Multi-Mailbox Search</a:t>
            </a:r>
            <a:endParaRPr lang="en-US" dirty="0"/>
          </a:p>
        </p:txBody>
      </p:sp>
    </p:spTree>
    <p:extLst>
      <p:ext uri="{BB962C8B-B14F-4D97-AF65-F5344CB8AC3E}">
        <p14:creationId xmlns:p14="http://schemas.microsoft.com/office/powerpoint/2010/main" xmlns="" val="3934156974"/>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Hold and Discover</a:t>
            </a:r>
            <a:endParaRPr lang="en-US" dirty="0"/>
          </a:p>
        </p:txBody>
      </p:sp>
      <p:sp>
        <p:nvSpPr>
          <p:cNvPr id="4" name="Text Placeholder 3"/>
          <p:cNvSpPr>
            <a:spLocks noGrp="1"/>
          </p:cNvSpPr>
          <p:nvPr>
            <p:ph type="body" sz="quarter" idx="10"/>
          </p:nvPr>
        </p:nvSpPr>
        <p:spPr/>
        <p:txBody>
          <a:bodyPr/>
          <a:lstStyle/>
          <a:p>
            <a:r>
              <a:rPr lang="en-US" dirty="0"/>
              <a:t>D</a:t>
            </a:r>
            <a:r>
              <a:rPr lang="en-US" dirty="0" smtClean="0"/>
              <a:t>emo</a:t>
            </a:r>
            <a:endParaRPr lang="en-US" dirty="0"/>
          </a:p>
        </p:txBody>
      </p:sp>
    </p:spTree>
    <p:extLst>
      <p:ext uri="{BB962C8B-B14F-4D97-AF65-F5344CB8AC3E}">
        <p14:creationId xmlns:p14="http://schemas.microsoft.com/office/powerpoint/2010/main" xmlns="" val="1036442114"/>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81000" y="1183821"/>
            <a:ext cx="8382000" cy="5061858"/>
          </a:xfrm>
        </p:spPr>
        <p:txBody>
          <a:bodyPr/>
          <a:lstStyle/>
          <a:p>
            <a:r>
              <a:rPr lang="en-US" dirty="0" smtClean="0"/>
              <a:t>Goals and Assumptions</a:t>
            </a:r>
          </a:p>
          <a:p>
            <a:pPr lvl="1"/>
            <a:r>
              <a:rPr lang="en-US" sz="2400" dirty="0" smtClean="0"/>
              <a:t>Performs distributed search across end user mailboxes located on multiple servers.</a:t>
            </a:r>
          </a:p>
          <a:p>
            <a:pPr lvl="1"/>
            <a:r>
              <a:rPr lang="en-US" sz="2400" dirty="0" smtClean="0"/>
              <a:t>Search is throttled and parallelized</a:t>
            </a:r>
          </a:p>
          <a:p>
            <a:pPr lvl="1"/>
            <a:r>
              <a:rPr lang="en-US" sz="2400" dirty="0" smtClean="0"/>
              <a:t>Results are copied to discovery mailbox after search</a:t>
            </a:r>
          </a:p>
          <a:p>
            <a:pPr lvl="1"/>
            <a:r>
              <a:rPr lang="en-US" sz="2400" dirty="0" smtClean="0"/>
              <a:t>Admins by default do not have access to search all mailboxes, specific RBAC Discovery Role is required</a:t>
            </a:r>
          </a:p>
          <a:p>
            <a:endParaRPr lang="en-US" dirty="0" smtClean="0"/>
          </a:p>
          <a:p>
            <a:r>
              <a:rPr lang="en-US" dirty="0" smtClean="0"/>
              <a:t>Scenarios</a:t>
            </a:r>
          </a:p>
          <a:p>
            <a:pPr lvl="1"/>
            <a:r>
              <a:rPr lang="en-US" sz="2400" dirty="0" smtClean="0"/>
              <a:t>Organizational HR driven search</a:t>
            </a:r>
          </a:p>
          <a:p>
            <a:pPr lvl="1"/>
            <a:r>
              <a:rPr lang="en-US" sz="2400" dirty="0" smtClean="0"/>
              <a:t>Litigation related search required to present evidence to courts (per regulations in the US, EU, UK, Australia, Japan)</a:t>
            </a:r>
            <a:endParaRPr lang="en-US" sz="2400" dirty="0"/>
          </a:p>
        </p:txBody>
      </p:sp>
      <p:sp>
        <p:nvSpPr>
          <p:cNvPr id="4" name="Title 1"/>
          <p:cNvSpPr>
            <a:spLocks noGrp="1"/>
          </p:cNvSpPr>
          <p:nvPr>
            <p:ph type="title"/>
          </p:nvPr>
        </p:nvSpPr>
        <p:spPr>
          <a:xfrm>
            <a:off x="381000" y="230188"/>
            <a:ext cx="8382000" cy="664797"/>
          </a:xfrm>
        </p:spPr>
        <p:txBody>
          <a:bodyPr/>
          <a:lstStyle/>
          <a:p>
            <a:pPr lvl="0"/>
            <a:r>
              <a:rPr lang="en-US" dirty="0" smtClean="0"/>
              <a:t>Discover: Multi-Mailbox Search </a:t>
            </a:r>
            <a:endParaRPr lang="en-US" dirty="0"/>
          </a:p>
        </p:txBody>
      </p:sp>
    </p:spTree>
    <p:extLst>
      <p:ext uri="{BB962C8B-B14F-4D97-AF65-F5344CB8AC3E}">
        <p14:creationId xmlns:p14="http://schemas.microsoft.com/office/powerpoint/2010/main" xmlns="" val="240545817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Cloud 34"/>
          <p:cNvSpPr/>
          <p:nvPr/>
        </p:nvSpPr>
        <p:spPr bwMode="auto">
          <a:xfrm>
            <a:off x="5860549" y="3104921"/>
            <a:ext cx="1418893" cy="1369850"/>
          </a:xfrm>
          <a:prstGeom prst="cloud">
            <a:avLst/>
          </a:prstGeom>
          <a:solidFill>
            <a:schemeClr val="tx2"/>
          </a:solidFill>
          <a:ln w="6350">
            <a:gradFill>
              <a:gsLst>
                <a:gs pos="0">
                  <a:schemeClr val="tx1">
                    <a:alpha val="50000"/>
                  </a:schemeClr>
                </a:gs>
                <a:gs pos="100000">
                  <a:schemeClr val="tx2">
                    <a:alpha val="25000"/>
                  </a:schemeClr>
                </a:gs>
              </a:gsLst>
              <a:lin ang="5400000" scaled="0"/>
            </a:gradFill>
            <a:headEnd type="none" w="med" len="med"/>
            <a:tailEnd type="none" w="med" len="med"/>
          </a:ln>
          <a:effectLst/>
          <a:scene3d>
            <a:camera prst="orthographicFront">
              <a:rot lat="0" lon="0" rev="0"/>
            </a:camera>
            <a:lightRig rig="contrasting" dir="t"/>
          </a:scene3d>
          <a:sp3d prstMaterial="powder">
            <a:contourClr>
              <a:schemeClr val="accent2"/>
            </a:contourClr>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defTabSz="1096963"/>
            <a:endParaRPr lang="en-US" sz="2400">
              <a:solidFill>
                <a:schemeClr val="tx1"/>
              </a:solidFill>
              <a:latin typeface="+mj-lt"/>
            </a:endParaRPr>
          </a:p>
        </p:txBody>
      </p:sp>
      <p:grpSp>
        <p:nvGrpSpPr>
          <p:cNvPr id="3" name="Group 28"/>
          <p:cNvGrpSpPr/>
          <p:nvPr/>
        </p:nvGrpSpPr>
        <p:grpSpPr>
          <a:xfrm>
            <a:off x="1219229" y="2180304"/>
            <a:ext cx="1408056" cy="997090"/>
            <a:chOff x="-13964" y="0"/>
            <a:chExt cx="1272319" cy="848212"/>
          </a:xfrm>
          <a:scene3d>
            <a:camera prst="orthographicFront"/>
            <a:lightRig rig="flat" dir="t"/>
          </a:scene3d>
        </p:grpSpPr>
        <p:sp>
          <p:nvSpPr>
            <p:cNvPr id="30" name="Oval 29"/>
            <p:cNvSpPr/>
            <p:nvPr/>
          </p:nvSpPr>
          <p:spPr>
            <a:xfrm>
              <a:off x="-13964" y="0"/>
              <a:ext cx="1272319" cy="848212"/>
            </a:xfrm>
            <a:prstGeom prst="ellipse">
              <a:avLst/>
            </a:prstGeom>
            <a:solidFill>
              <a:srgbClr val="00B0F0"/>
            </a:solidFill>
            <a:ln>
              <a:noFill/>
            </a:ln>
            <a:effectLst>
              <a:outerShdw blurRad="40000" dist="23000" dir="5400000" rotWithShape="0">
                <a:srgbClr val="000000">
                  <a:alpha val="35000"/>
                </a:srgbClr>
              </a:outerShdw>
            </a:effectLst>
            <a:sp3d prstMaterial="plastic">
              <a:bevelT w="120900" h="88900"/>
              <a:bevelB w="88900" h="31750" prst="angle"/>
            </a:sp3d>
          </p:spPr>
          <p:style>
            <a:lnRef idx="0">
              <a:scrgbClr r="0" g="0" b="0"/>
            </a:lnRef>
            <a:fillRef idx="3">
              <a:scrgbClr r="0" g="0" b="0"/>
            </a:fillRef>
            <a:effectRef idx="2">
              <a:scrgbClr r="0" g="0" b="0"/>
            </a:effectRef>
            <a:fontRef idx="minor">
              <a:schemeClr val="lt1"/>
            </a:fontRef>
          </p:style>
        </p:sp>
        <p:sp>
          <p:nvSpPr>
            <p:cNvPr id="31" name="Oval 4"/>
            <p:cNvSpPr/>
            <p:nvPr/>
          </p:nvSpPr>
          <p:spPr>
            <a:xfrm>
              <a:off x="304115" y="274162"/>
              <a:ext cx="636159" cy="29988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71120" tIns="71120" rIns="71120" bIns="71120" numCol="1" spcCol="1270" anchor="ctr" anchorCtr="0">
              <a:noAutofit/>
            </a:bodyPr>
            <a:lstStyle/>
            <a:p>
              <a:pPr lvl="0" algn="ctr" defTabSz="444500" rtl="0">
                <a:lnSpc>
                  <a:spcPct val="90000"/>
                </a:lnSpc>
                <a:spcBef>
                  <a:spcPct val="0"/>
                </a:spcBef>
                <a:spcAft>
                  <a:spcPct val="35000"/>
                </a:spcAft>
              </a:pPr>
              <a:r>
                <a:rPr lang="en-US" sz="1000" kern="1200" dirty="0" smtClean="0">
                  <a:solidFill>
                    <a:sysClr val="window" lastClr="FFFFFF"/>
                  </a:solidFill>
                  <a:latin typeface="Calibri"/>
                  <a:ea typeface="+mn-ea"/>
                  <a:cs typeface="+mn-cs"/>
                </a:rPr>
                <a:t> </a:t>
              </a:r>
              <a:endParaRPr lang="en-US" sz="1000" kern="1200" dirty="0">
                <a:solidFill>
                  <a:sysClr val="window" lastClr="FFFFFF"/>
                </a:solidFill>
                <a:latin typeface="Calibri"/>
                <a:ea typeface="+mn-ea"/>
                <a:cs typeface="+mn-cs"/>
              </a:endParaRPr>
            </a:p>
          </p:txBody>
        </p:sp>
      </p:grpSp>
      <p:sp>
        <p:nvSpPr>
          <p:cNvPr id="2" name="Title 1"/>
          <p:cNvSpPr>
            <a:spLocks noGrp="1"/>
          </p:cNvSpPr>
          <p:nvPr>
            <p:ph type="title"/>
          </p:nvPr>
        </p:nvSpPr>
        <p:spPr>
          <a:xfrm>
            <a:off x="187105" y="245198"/>
            <a:ext cx="8375946" cy="762000"/>
          </a:xfrm>
        </p:spPr>
        <p:txBody>
          <a:bodyPr>
            <a:normAutofit fontScale="90000"/>
          </a:bodyPr>
          <a:lstStyle/>
          <a:p>
            <a:r>
              <a:rPr lang="en-US" sz="4900" dirty="0" smtClean="0"/>
              <a:t>Exchange 2010: E-mail in Exchange</a:t>
            </a:r>
            <a:r>
              <a:rPr lang="en-US" sz="4000" dirty="0" smtClean="0"/>
              <a:t/>
            </a:r>
            <a:br>
              <a:rPr lang="en-US" sz="4000" dirty="0" smtClean="0"/>
            </a:br>
            <a:endParaRPr lang="en-US" sz="3600" dirty="0">
              <a:solidFill>
                <a:schemeClr val="accent1"/>
              </a:solidFill>
              <a:effectLst>
                <a:outerShdw blurRad="38100" dist="38100" dir="2700000" algn="tl">
                  <a:srgbClr val="000000">
                    <a:alpha val="43137"/>
                  </a:srgbClr>
                </a:outerShdw>
              </a:effectLst>
            </a:endParaRPr>
          </a:p>
        </p:txBody>
      </p:sp>
      <p:pic>
        <p:nvPicPr>
          <p:cNvPr id="5" name="Picture 14" descr="Gold_Arrow_fade"/>
          <p:cNvPicPr>
            <a:picLocks noChangeAspect="1" noChangeArrowheads="1"/>
          </p:cNvPicPr>
          <p:nvPr/>
        </p:nvPicPr>
        <p:blipFill>
          <a:blip r:embed="rId3" cstate="email"/>
          <a:srcRect/>
          <a:stretch>
            <a:fillRect/>
          </a:stretch>
        </p:blipFill>
        <p:spPr bwMode="auto">
          <a:xfrm rot="2129449">
            <a:off x="2481627" y="2677686"/>
            <a:ext cx="1061909" cy="831805"/>
          </a:xfrm>
          <a:prstGeom prst="rect">
            <a:avLst/>
          </a:prstGeom>
          <a:noFill/>
        </p:spPr>
      </p:pic>
      <p:pic>
        <p:nvPicPr>
          <p:cNvPr id="6" name="Picture 8"/>
          <p:cNvPicPr>
            <a:picLocks noChangeAspect="1" noChangeArrowheads="1"/>
          </p:cNvPicPr>
          <p:nvPr/>
        </p:nvPicPr>
        <p:blipFill>
          <a:blip r:embed="rId4" cstate="print"/>
          <a:srcRect/>
          <a:stretch>
            <a:fillRect/>
          </a:stretch>
        </p:blipFill>
        <p:spPr bwMode="auto">
          <a:xfrm>
            <a:off x="3405612" y="2897088"/>
            <a:ext cx="1587335" cy="1841576"/>
          </a:xfrm>
          <a:prstGeom prst="rect">
            <a:avLst/>
          </a:prstGeom>
          <a:noFill/>
          <a:ln w="9525">
            <a:noFill/>
            <a:miter lim="800000"/>
            <a:headEnd/>
            <a:tailEnd/>
          </a:ln>
        </p:spPr>
      </p:pic>
      <p:pic>
        <p:nvPicPr>
          <p:cNvPr id="27" name="Picture 59" descr="PC"/>
          <p:cNvPicPr>
            <a:picLocks noChangeAspect="1" noChangeArrowheads="1"/>
          </p:cNvPicPr>
          <p:nvPr/>
        </p:nvPicPr>
        <p:blipFill>
          <a:blip r:embed="rId5" cstate="print"/>
          <a:srcRect/>
          <a:stretch>
            <a:fillRect/>
          </a:stretch>
        </p:blipFill>
        <p:spPr bwMode="gray">
          <a:xfrm rot="21419117" flipH="1">
            <a:off x="1883664" y="2042275"/>
            <a:ext cx="624742" cy="666612"/>
          </a:xfrm>
          <a:prstGeom prst="rect">
            <a:avLst/>
          </a:prstGeom>
          <a:noFill/>
          <a:ln w="9525">
            <a:noFill/>
            <a:miter lim="800000"/>
            <a:headEnd/>
            <a:tailEnd/>
          </a:ln>
        </p:spPr>
      </p:pic>
      <p:pic>
        <p:nvPicPr>
          <p:cNvPr id="28" name="Picture 11" descr="laptop notebook portable Computer"/>
          <p:cNvPicPr>
            <a:picLocks noChangeAspect="1" noChangeArrowheads="1"/>
          </p:cNvPicPr>
          <p:nvPr/>
        </p:nvPicPr>
        <p:blipFill>
          <a:blip r:embed="rId6" cstate="print"/>
          <a:srcRect/>
          <a:stretch>
            <a:fillRect/>
          </a:stretch>
        </p:blipFill>
        <p:spPr bwMode="auto">
          <a:xfrm>
            <a:off x="1356628" y="2320263"/>
            <a:ext cx="703680" cy="667125"/>
          </a:xfrm>
          <a:prstGeom prst="rect">
            <a:avLst/>
          </a:prstGeom>
          <a:noFill/>
          <a:ln w="9525">
            <a:noFill/>
            <a:miter lim="800000"/>
            <a:headEnd/>
            <a:tailEnd/>
          </a:ln>
        </p:spPr>
      </p:pic>
      <p:pic>
        <p:nvPicPr>
          <p:cNvPr id="32" name="Picture 8"/>
          <p:cNvPicPr>
            <a:picLocks noChangeAspect="1" noChangeArrowheads="1"/>
          </p:cNvPicPr>
          <p:nvPr/>
        </p:nvPicPr>
        <p:blipFill>
          <a:blip r:embed="rId4" cstate="print"/>
          <a:srcRect/>
          <a:stretch>
            <a:fillRect/>
          </a:stretch>
        </p:blipFill>
        <p:spPr bwMode="auto">
          <a:xfrm>
            <a:off x="5406110" y="1468337"/>
            <a:ext cx="884238" cy="1025864"/>
          </a:xfrm>
          <a:prstGeom prst="rect">
            <a:avLst/>
          </a:prstGeom>
          <a:noFill/>
          <a:ln w="9525">
            <a:noFill/>
            <a:miter lim="800000"/>
            <a:headEnd/>
            <a:tailEnd/>
          </a:ln>
        </p:spPr>
      </p:pic>
      <p:pic>
        <p:nvPicPr>
          <p:cNvPr id="33" name="Picture 8"/>
          <p:cNvPicPr>
            <a:picLocks noChangeAspect="1" noChangeArrowheads="1"/>
          </p:cNvPicPr>
          <p:nvPr/>
        </p:nvPicPr>
        <p:blipFill>
          <a:blip r:embed="rId4" cstate="print"/>
          <a:srcRect/>
          <a:stretch>
            <a:fillRect/>
          </a:stretch>
        </p:blipFill>
        <p:spPr bwMode="auto">
          <a:xfrm>
            <a:off x="5558511" y="1727615"/>
            <a:ext cx="885701" cy="1027561"/>
          </a:xfrm>
          <a:prstGeom prst="rect">
            <a:avLst/>
          </a:prstGeom>
          <a:noFill/>
          <a:ln w="9525">
            <a:noFill/>
            <a:miter lim="800000"/>
            <a:headEnd/>
            <a:tailEnd/>
          </a:ln>
        </p:spPr>
      </p:pic>
      <p:pic>
        <p:nvPicPr>
          <p:cNvPr id="34" name="Picture 28" descr="Server HIS Host Integration"/>
          <p:cNvPicPr>
            <a:picLocks noChangeAspect="1" noChangeArrowheads="1"/>
          </p:cNvPicPr>
          <p:nvPr/>
        </p:nvPicPr>
        <p:blipFill>
          <a:blip r:embed="rId7" cstate="print"/>
          <a:srcRect/>
          <a:stretch>
            <a:fillRect/>
          </a:stretch>
        </p:blipFill>
        <p:spPr bwMode="auto">
          <a:xfrm>
            <a:off x="6239739" y="3312542"/>
            <a:ext cx="579535" cy="896639"/>
          </a:xfrm>
          <a:prstGeom prst="rect">
            <a:avLst/>
          </a:prstGeom>
          <a:noFill/>
          <a:ln w="9525">
            <a:noFill/>
            <a:miter lim="800000"/>
            <a:headEnd/>
            <a:tailEnd/>
          </a:ln>
        </p:spPr>
      </p:pic>
      <p:pic>
        <p:nvPicPr>
          <p:cNvPr id="36" name="Picture 8"/>
          <p:cNvPicPr>
            <a:picLocks noChangeAspect="1" noChangeArrowheads="1"/>
          </p:cNvPicPr>
          <p:nvPr/>
        </p:nvPicPr>
        <p:blipFill>
          <a:blip r:embed="rId4" cstate="print"/>
          <a:srcRect/>
          <a:stretch>
            <a:fillRect/>
          </a:stretch>
        </p:blipFill>
        <p:spPr bwMode="auto">
          <a:xfrm>
            <a:off x="5691612" y="4580299"/>
            <a:ext cx="1032970" cy="1198418"/>
          </a:xfrm>
          <a:prstGeom prst="rect">
            <a:avLst/>
          </a:prstGeom>
          <a:noFill/>
          <a:ln w="9525">
            <a:noFill/>
            <a:miter lim="800000"/>
            <a:headEnd/>
            <a:tailEnd/>
          </a:ln>
        </p:spPr>
      </p:pic>
      <p:pic>
        <p:nvPicPr>
          <p:cNvPr id="38" name="Picture 14" descr="Gold_Arrow_fade"/>
          <p:cNvPicPr>
            <a:picLocks noChangeAspect="1" noChangeArrowheads="1"/>
          </p:cNvPicPr>
          <p:nvPr/>
        </p:nvPicPr>
        <p:blipFill>
          <a:blip r:embed="rId3" cstate="email"/>
          <a:srcRect/>
          <a:stretch>
            <a:fillRect/>
          </a:stretch>
        </p:blipFill>
        <p:spPr bwMode="auto">
          <a:xfrm rot="20645114">
            <a:off x="2356304" y="4024149"/>
            <a:ext cx="1061909" cy="831805"/>
          </a:xfrm>
          <a:prstGeom prst="rect">
            <a:avLst/>
          </a:prstGeom>
          <a:noFill/>
        </p:spPr>
      </p:pic>
      <p:pic>
        <p:nvPicPr>
          <p:cNvPr id="41" name="Picture 14" descr="Gold_Arrow_fade"/>
          <p:cNvPicPr>
            <a:picLocks noChangeAspect="1" noChangeArrowheads="1"/>
          </p:cNvPicPr>
          <p:nvPr/>
        </p:nvPicPr>
        <p:blipFill>
          <a:blip r:embed="rId3" cstate="email"/>
          <a:srcRect/>
          <a:stretch>
            <a:fillRect/>
          </a:stretch>
        </p:blipFill>
        <p:spPr bwMode="auto">
          <a:xfrm rot="11054308">
            <a:off x="4958898" y="3399203"/>
            <a:ext cx="1061909" cy="831805"/>
          </a:xfrm>
          <a:prstGeom prst="rect">
            <a:avLst/>
          </a:prstGeom>
          <a:noFill/>
        </p:spPr>
      </p:pic>
      <p:pic>
        <p:nvPicPr>
          <p:cNvPr id="42" name="Picture 14" descr="Gold_Arrow_fade"/>
          <p:cNvPicPr>
            <a:picLocks noChangeAspect="1" noChangeArrowheads="1"/>
          </p:cNvPicPr>
          <p:nvPr/>
        </p:nvPicPr>
        <p:blipFill>
          <a:blip r:embed="rId3" cstate="email"/>
          <a:srcRect/>
          <a:stretch>
            <a:fillRect/>
          </a:stretch>
        </p:blipFill>
        <p:spPr bwMode="auto">
          <a:xfrm rot="12749610">
            <a:off x="4688917" y="4343222"/>
            <a:ext cx="1061909" cy="831805"/>
          </a:xfrm>
          <a:prstGeom prst="rect">
            <a:avLst/>
          </a:prstGeom>
          <a:noFill/>
        </p:spPr>
      </p:pic>
      <p:pic>
        <p:nvPicPr>
          <p:cNvPr id="43" name="Picture 67" descr="XP icon mail"/>
          <p:cNvPicPr>
            <a:picLocks noChangeAspect="1" noChangeArrowheads="1"/>
          </p:cNvPicPr>
          <p:nvPr/>
        </p:nvPicPr>
        <p:blipFill>
          <a:blip r:embed="rId8" cstate="print"/>
          <a:srcRect/>
          <a:stretch>
            <a:fillRect/>
          </a:stretch>
        </p:blipFill>
        <p:spPr bwMode="auto">
          <a:xfrm>
            <a:off x="1905364" y="2603606"/>
            <a:ext cx="438150" cy="485775"/>
          </a:xfrm>
          <a:prstGeom prst="rect">
            <a:avLst/>
          </a:prstGeom>
          <a:noFill/>
          <a:ln w="9525">
            <a:noFill/>
            <a:miter lim="800000"/>
            <a:headEnd/>
            <a:tailEnd/>
          </a:ln>
        </p:spPr>
      </p:pic>
      <p:sp>
        <p:nvSpPr>
          <p:cNvPr id="48" name="TextBox 47"/>
          <p:cNvSpPr txBox="1"/>
          <p:nvPr/>
        </p:nvSpPr>
        <p:spPr>
          <a:xfrm>
            <a:off x="6055294" y="2421846"/>
            <a:ext cx="1308266" cy="374566"/>
          </a:xfrm>
          <a:prstGeom prst="roundRect">
            <a:avLst/>
          </a:prstGeom>
          <a:solidFill>
            <a:schemeClr val="bg2"/>
          </a:solidFill>
        </p:spPr>
        <p:style>
          <a:lnRef idx="0">
            <a:schemeClr val="accent2"/>
          </a:lnRef>
          <a:fillRef idx="3">
            <a:schemeClr val="accent2"/>
          </a:fillRef>
          <a:effectRef idx="3">
            <a:schemeClr val="accent2"/>
          </a:effectRef>
          <a:fontRef idx="minor">
            <a:schemeClr val="lt1"/>
          </a:fontRef>
        </p:style>
        <p:txBody>
          <a:bodyPr wrap="square" lIns="91436" tIns="45718" rIns="91436" bIns="45718">
            <a:spAutoFit/>
          </a:bodyPr>
          <a:lstStyle/>
          <a:p>
            <a:pPr>
              <a:defRPr/>
            </a:pPr>
            <a:r>
              <a:rPr lang="en-US" sz="1600" dirty="0" smtClean="0">
                <a:solidFill>
                  <a:schemeClr val="bg1"/>
                </a:solidFill>
                <a:latin typeface="+mj-lt"/>
              </a:rPr>
              <a:t>SharePoint</a:t>
            </a:r>
            <a:endParaRPr lang="en-US" sz="1600" dirty="0">
              <a:solidFill>
                <a:schemeClr val="bg1"/>
              </a:solidFill>
              <a:latin typeface="+mj-lt"/>
            </a:endParaRPr>
          </a:p>
        </p:txBody>
      </p:sp>
      <p:sp>
        <p:nvSpPr>
          <p:cNvPr id="50" name="TextBox 49"/>
          <p:cNvSpPr txBox="1"/>
          <p:nvPr/>
        </p:nvSpPr>
        <p:spPr>
          <a:xfrm>
            <a:off x="549102" y="3017592"/>
            <a:ext cx="1695202" cy="374566"/>
          </a:xfrm>
          <a:prstGeom prst="roundRect">
            <a:avLst/>
          </a:prstGeom>
          <a:solidFill>
            <a:schemeClr val="bg2"/>
          </a:solidFill>
        </p:spPr>
        <p:style>
          <a:lnRef idx="0">
            <a:schemeClr val="accent2"/>
          </a:lnRef>
          <a:fillRef idx="3">
            <a:schemeClr val="accent2"/>
          </a:fillRef>
          <a:effectRef idx="3">
            <a:schemeClr val="accent2"/>
          </a:effectRef>
          <a:fontRef idx="minor">
            <a:schemeClr val="lt1"/>
          </a:fontRef>
        </p:style>
        <p:txBody>
          <a:bodyPr wrap="square" lIns="91436" tIns="45718" rIns="91436" bIns="45718">
            <a:spAutoFit/>
          </a:bodyPr>
          <a:lstStyle/>
          <a:p>
            <a:pPr>
              <a:defRPr/>
            </a:pPr>
            <a:r>
              <a:rPr lang="en-US" sz="1600" dirty="0" smtClean="0">
                <a:solidFill>
                  <a:schemeClr val="bg1"/>
                </a:solidFill>
                <a:latin typeface="+mj-lt"/>
              </a:rPr>
              <a:t>Outlook PSTs</a:t>
            </a:r>
            <a:endParaRPr lang="en-US" sz="1600" dirty="0">
              <a:solidFill>
                <a:schemeClr val="bg1"/>
              </a:solidFill>
              <a:latin typeface="+mj-lt"/>
            </a:endParaRPr>
          </a:p>
        </p:txBody>
      </p:sp>
      <p:sp>
        <p:nvSpPr>
          <p:cNvPr id="51" name="TextBox 50"/>
          <p:cNvSpPr txBox="1"/>
          <p:nvPr/>
        </p:nvSpPr>
        <p:spPr>
          <a:xfrm>
            <a:off x="6900421" y="3920117"/>
            <a:ext cx="1100579" cy="374566"/>
          </a:xfrm>
          <a:prstGeom prst="roundRect">
            <a:avLst/>
          </a:prstGeom>
          <a:solidFill>
            <a:schemeClr val="bg2"/>
          </a:solidFill>
        </p:spPr>
        <p:style>
          <a:lnRef idx="0">
            <a:schemeClr val="accent2"/>
          </a:lnRef>
          <a:fillRef idx="3">
            <a:schemeClr val="accent2"/>
          </a:fillRef>
          <a:effectRef idx="3">
            <a:schemeClr val="accent2"/>
          </a:effectRef>
          <a:fontRef idx="minor">
            <a:schemeClr val="lt1"/>
          </a:fontRef>
        </p:style>
        <p:txBody>
          <a:bodyPr wrap="square" lIns="91436" tIns="45718" rIns="91436" bIns="45718">
            <a:spAutoFit/>
          </a:bodyPr>
          <a:lstStyle/>
          <a:p>
            <a:pPr>
              <a:defRPr/>
            </a:pPr>
            <a:r>
              <a:rPr lang="en-US" sz="1600" dirty="0" smtClean="0">
                <a:solidFill>
                  <a:schemeClr val="bg1"/>
                </a:solidFill>
                <a:latin typeface="+mj-lt"/>
              </a:rPr>
              <a:t>Webmail</a:t>
            </a:r>
            <a:endParaRPr lang="en-US" sz="1600" dirty="0">
              <a:solidFill>
                <a:schemeClr val="bg1"/>
              </a:solidFill>
              <a:latin typeface="+mj-lt"/>
            </a:endParaRPr>
          </a:p>
        </p:txBody>
      </p:sp>
      <p:sp>
        <p:nvSpPr>
          <p:cNvPr id="52" name="TextBox 51"/>
          <p:cNvSpPr txBox="1"/>
          <p:nvPr/>
        </p:nvSpPr>
        <p:spPr>
          <a:xfrm>
            <a:off x="6154254" y="5357031"/>
            <a:ext cx="2018805" cy="374566"/>
          </a:xfrm>
          <a:prstGeom prst="roundRect">
            <a:avLst/>
          </a:prstGeom>
          <a:solidFill>
            <a:schemeClr val="bg2"/>
          </a:solidFill>
        </p:spPr>
        <p:style>
          <a:lnRef idx="0">
            <a:schemeClr val="accent2"/>
          </a:lnRef>
          <a:fillRef idx="3">
            <a:schemeClr val="accent2"/>
          </a:fillRef>
          <a:effectRef idx="3">
            <a:schemeClr val="accent2"/>
          </a:effectRef>
          <a:fontRef idx="minor">
            <a:schemeClr val="lt1"/>
          </a:fontRef>
        </p:style>
        <p:txBody>
          <a:bodyPr wrap="square" lIns="91436" tIns="45718" rIns="91436" bIns="45718">
            <a:spAutoFit/>
          </a:bodyPr>
          <a:lstStyle/>
          <a:p>
            <a:pPr>
              <a:defRPr/>
            </a:pPr>
            <a:r>
              <a:rPr lang="en-US" sz="1600" dirty="0" smtClean="0">
                <a:solidFill>
                  <a:schemeClr val="bg1"/>
                </a:solidFill>
                <a:latin typeface="+mj-lt"/>
              </a:rPr>
              <a:t>Third Party Archive</a:t>
            </a:r>
            <a:endParaRPr lang="en-US" sz="1600" dirty="0">
              <a:solidFill>
                <a:schemeClr val="bg1"/>
              </a:solidFill>
              <a:latin typeface="+mj-lt"/>
            </a:endParaRPr>
          </a:p>
        </p:txBody>
      </p:sp>
      <p:sp>
        <p:nvSpPr>
          <p:cNvPr id="53" name="TextBox 52"/>
          <p:cNvSpPr txBox="1"/>
          <p:nvPr/>
        </p:nvSpPr>
        <p:spPr>
          <a:xfrm>
            <a:off x="1164637" y="5046291"/>
            <a:ext cx="1695202" cy="374566"/>
          </a:xfrm>
          <a:prstGeom prst="roundRect">
            <a:avLst/>
          </a:prstGeom>
          <a:solidFill>
            <a:schemeClr val="bg2"/>
          </a:solidFill>
        </p:spPr>
        <p:style>
          <a:lnRef idx="0">
            <a:schemeClr val="accent2"/>
          </a:lnRef>
          <a:fillRef idx="3">
            <a:schemeClr val="accent2"/>
          </a:fillRef>
          <a:effectRef idx="3">
            <a:schemeClr val="accent2"/>
          </a:effectRef>
          <a:fontRef idx="minor">
            <a:schemeClr val="lt1"/>
          </a:fontRef>
        </p:style>
        <p:txBody>
          <a:bodyPr wrap="square" lIns="91436" tIns="45718" rIns="91436" bIns="45718">
            <a:spAutoFit/>
          </a:bodyPr>
          <a:lstStyle/>
          <a:p>
            <a:pPr>
              <a:defRPr/>
            </a:pPr>
            <a:r>
              <a:rPr lang="en-US" sz="1600" dirty="0" smtClean="0">
                <a:solidFill>
                  <a:schemeClr val="bg1"/>
                </a:solidFill>
                <a:latin typeface="+mj-lt"/>
              </a:rPr>
              <a:t>Backups</a:t>
            </a:r>
            <a:endParaRPr lang="en-US" sz="1600" dirty="0">
              <a:solidFill>
                <a:schemeClr val="bg1"/>
              </a:solidFill>
              <a:latin typeface="+mj-lt"/>
            </a:endParaRPr>
          </a:p>
        </p:txBody>
      </p:sp>
      <p:pic>
        <p:nvPicPr>
          <p:cNvPr id="98307" name="Picture 3" descr="\\eventsql\dvd\Online_ART\DVD_ART35\Artwork_Imagery\Icons - Illustrations\_WINDOWS SERVER ICONS\Hardware\Hard Drive storage 2.png"/>
          <p:cNvPicPr>
            <a:picLocks noChangeAspect="1" noChangeArrowheads="1"/>
          </p:cNvPicPr>
          <p:nvPr/>
        </p:nvPicPr>
        <p:blipFill>
          <a:blip r:embed="rId9" cstate="print"/>
          <a:srcRect/>
          <a:stretch>
            <a:fillRect/>
          </a:stretch>
        </p:blipFill>
        <p:spPr bwMode="auto">
          <a:xfrm>
            <a:off x="1798981" y="4019736"/>
            <a:ext cx="655117" cy="950830"/>
          </a:xfrm>
          <a:prstGeom prst="rect">
            <a:avLst/>
          </a:prstGeom>
          <a:noFill/>
        </p:spPr>
      </p:pic>
      <p:pic>
        <p:nvPicPr>
          <p:cNvPr id="57" name="Picture 56" descr="\\eventsql\dvd\Online_ART\DVD_ART35\Artwork_Imagery\Icons - Illustrations\_WINDOWS SERVER ICONS\Hardware\Hard  Drive storage.png"/>
          <p:cNvPicPr>
            <a:picLocks noChangeAspect="1" noChangeArrowheads="1"/>
          </p:cNvPicPr>
          <p:nvPr/>
        </p:nvPicPr>
        <p:blipFill>
          <a:blip r:embed="rId10" cstate="print"/>
          <a:srcRect/>
          <a:stretch>
            <a:fillRect/>
          </a:stretch>
        </p:blipFill>
        <p:spPr bwMode="auto">
          <a:xfrm>
            <a:off x="1085287" y="4554930"/>
            <a:ext cx="1007532" cy="480580"/>
          </a:xfrm>
          <a:prstGeom prst="rect">
            <a:avLst/>
          </a:prstGeom>
          <a:noFill/>
        </p:spPr>
      </p:pic>
      <p:sp>
        <p:nvSpPr>
          <p:cNvPr id="61" name="TextBox 60"/>
          <p:cNvSpPr txBox="1"/>
          <p:nvPr/>
        </p:nvSpPr>
        <p:spPr>
          <a:xfrm>
            <a:off x="4015212" y="3613035"/>
            <a:ext cx="990600" cy="738664"/>
          </a:xfrm>
          <a:prstGeom prst="rect">
            <a:avLst/>
          </a:prstGeom>
          <a:noFill/>
        </p:spPr>
        <p:txBody>
          <a:bodyPr wrap="square" rtlCol="0">
            <a:spAutoFit/>
          </a:bodyPr>
          <a:lstStyle/>
          <a:p>
            <a:r>
              <a:rPr lang="en-US" sz="1400" dirty="0" smtClean="0">
                <a:solidFill>
                  <a:schemeClr val="bg1"/>
                </a:solidFill>
              </a:rPr>
              <a:t>Exchange</a:t>
            </a:r>
            <a:r>
              <a:rPr lang="en-US" sz="1400" dirty="0" smtClean="0"/>
              <a:t> </a:t>
            </a:r>
            <a:r>
              <a:rPr lang="en-US" sz="1400" dirty="0" smtClean="0">
                <a:solidFill>
                  <a:schemeClr val="bg1"/>
                </a:solidFill>
              </a:rPr>
              <a:t>Server 2010</a:t>
            </a:r>
            <a:endParaRPr lang="en-US" sz="1400" dirty="0">
              <a:solidFill>
                <a:schemeClr val="bg1"/>
              </a:solidFill>
            </a:endParaRPr>
          </a:p>
        </p:txBody>
      </p:sp>
      <p:pic>
        <p:nvPicPr>
          <p:cNvPr id="54" name="Picture 14" descr="Gold_Arrow_fade"/>
          <p:cNvPicPr>
            <a:picLocks noChangeAspect="1" noChangeArrowheads="1"/>
          </p:cNvPicPr>
          <p:nvPr/>
        </p:nvPicPr>
        <p:blipFill>
          <a:blip r:embed="rId3" cstate="email"/>
          <a:srcRect/>
          <a:stretch>
            <a:fillRect/>
          </a:stretch>
        </p:blipFill>
        <p:spPr bwMode="auto">
          <a:xfrm rot="8347686">
            <a:off x="4767505" y="2387932"/>
            <a:ext cx="1061909" cy="831805"/>
          </a:xfrm>
          <a:prstGeom prst="rect">
            <a:avLst/>
          </a:prstGeom>
          <a:noFill/>
        </p:spPr>
      </p:pic>
    </p:spTree>
    <p:extLst>
      <p:ext uri="{BB962C8B-B14F-4D97-AF65-F5344CB8AC3E}">
        <p14:creationId xmlns:p14="http://schemas.microsoft.com/office/powerpoint/2010/main" xmlns="" val="4288823301"/>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pPr lvl="0"/>
            <a:r>
              <a:rPr lang="en-US" dirty="0" smtClean="0"/>
              <a:t>Discover: Multi-Mailbox Search </a:t>
            </a:r>
            <a:br>
              <a:rPr lang="en-US" dirty="0" smtClean="0"/>
            </a:br>
            <a:r>
              <a:rPr lang="en-US" sz="3200" dirty="0" smtClean="0">
                <a:solidFill>
                  <a:schemeClr val="tx2"/>
                </a:solidFill>
              </a:rPr>
              <a:t>Simple, role-based GUI </a:t>
            </a:r>
            <a:endParaRPr lang="en-US" dirty="0"/>
          </a:p>
        </p:txBody>
      </p:sp>
      <p:cxnSp>
        <p:nvCxnSpPr>
          <p:cNvPr id="15" name="Straight Arrow Connector 14"/>
          <p:cNvCxnSpPr/>
          <p:nvPr/>
        </p:nvCxnSpPr>
        <p:spPr>
          <a:xfrm rot="10800000">
            <a:off x="2362200" y="2209800"/>
            <a:ext cx="533400" cy="1588"/>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381000" y="3200400"/>
            <a:ext cx="2286000" cy="2308324"/>
          </a:xfrm>
          <a:prstGeom prst="rect">
            <a:avLst/>
          </a:prstGeom>
          <a:noFill/>
        </p:spPr>
        <p:txBody>
          <a:bodyPr wrap="square" rtlCol="0">
            <a:spAutoFit/>
          </a:bodyPr>
          <a:lstStyle/>
          <a:p>
            <a:r>
              <a:rPr lang="en-US" dirty="0" smtClean="0">
                <a:latin typeface="Segoe" pitchFamily="34" charset="0"/>
              </a:rPr>
              <a:t>Filtering includes: sender, receiver, expiry policy, message size, sent/receive date, cc/bcc, regular expressions, IRM protected items </a:t>
            </a:r>
            <a:endParaRPr lang="en-US" dirty="0"/>
          </a:p>
        </p:txBody>
      </p:sp>
      <p:cxnSp>
        <p:nvCxnSpPr>
          <p:cNvPr id="24" name="Straight Arrow Connector 23"/>
          <p:cNvCxnSpPr/>
          <p:nvPr/>
        </p:nvCxnSpPr>
        <p:spPr>
          <a:xfrm rot="10800000" flipV="1">
            <a:off x="4648200" y="4724400"/>
            <a:ext cx="1143000" cy="1066800"/>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pic>
        <p:nvPicPr>
          <p:cNvPr id="12" name="Picture 11" descr="screenshot.2.jpeg"/>
          <p:cNvPicPr>
            <a:picLocks noChangeAspect="1"/>
          </p:cNvPicPr>
          <p:nvPr/>
        </p:nvPicPr>
        <p:blipFill>
          <a:blip r:embed="rId3"/>
          <a:srcRect t="7087"/>
          <a:stretch>
            <a:fillRect/>
          </a:stretch>
        </p:blipFill>
        <p:spPr>
          <a:xfrm>
            <a:off x="2971800" y="1752600"/>
            <a:ext cx="3505200" cy="3995811"/>
          </a:xfrm>
          <a:prstGeom prst="rect">
            <a:avLst/>
          </a:prstGeom>
        </p:spPr>
      </p:pic>
      <p:pic>
        <p:nvPicPr>
          <p:cNvPr id="18" name="Picture 17" descr="MessageandFieldPicker.png"/>
          <p:cNvPicPr>
            <a:picLocks noChangeAspect="1"/>
          </p:cNvPicPr>
          <p:nvPr/>
        </p:nvPicPr>
        <p:blipFill>
          <a:blip r:embed="rId4"/>
          <a:stretch>
            <a:fillRect/>
          </a:stretch>
        </p:blipFill>
        <p:spPr>
          <a:xfrm>
            <a:off x="6248400" y="3810000"/>
            <a:ext cx="2694692" cy="2590800"/>
          </a:xfrm>
          <a:prstGeom prst="rect">
            <a:avLst/>
          </a:prstGeom>
          <a:ln>
            <a:noFill/>
          </a:ln>
          <a:effectLst>
            <a:outerShdw blurRad="50800" dist="38100" dir="5400000" algn="t" rotWithShape="0">
              <a:prstClr val="black">
                <a:alpha val="40000"/>
              </a:prstClr>
            </a:outerShdw>
          </a:effectLst>
        </p:spPr>
      </p:pic>
      <p:sp>
        <p:nvSpPr>
          <p:cNvPr id="16" name="TextBox 15"/>
          <p:cNvSpPr txBox="1"/>
          <p:nvPr/>
        </p:nvSpPr>
        <p:spPr>
          <a:xfrm>
            <a:off x="6477000" y="1981200"/>
            <a:ext cx="2514600" cy="646331"/>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en-US" dirty="0" smtClean="0">
                <a:latin typeface="Segoe"/>
              </a:rPr>
              <a:t>  </a:t>
            </a:r>
          </a:p>
          <a:p>
            <a:pPr algn="r"/>
            <a:endParaRPr lang="en-US" dirty="0" smtClean="0">
              <a:latin typeface="Segoe"/>
            </a:endParaRPr>
          </a:p>
        </p:txBody>
      </p:sp>
      <p:cxnSp>
        <p:nvCxnSpPr>
          <p:cNvPr id="19" name="Straight Arrow Connector 18"/>
          <p:cNvCxnSpPr/>
          <p:nvPr/>
        </p:nvCxnSpPr>
        <p:spPr>
          <a:xfrm rot="5400000" flipH="1" flipV="1">
            <a:off x="6849717" y="3695701"/>
            <a:ext cx="1265583" cy="427383"/>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rot="5400000">
            <a:off x="2265127" y="3009900"/>
            <a:ext cx="533400" cy="457200"/>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rot="10800000">
            <a:off x="2303227" y="3505200"/>
            <a:ext cx="609600" cy="1588"/>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rot="16200000" flipV="1">
            <a:off x="2150827" y="3657600"/>
            <a:ext cx="838200" cy="533400"/>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576404" y="1743545"/>
            <a:ext cx="2090596" cy="1200329"/>
          </a:xfrm>
          <a:prstGeom prst="rect">
            <a:avLst/>
          </a:prstGeom>
          <a:noFill/>
        </p:spPr>
        <p:txBody>
          <a:bodyPr wrap="square" rtlCol="0">
            <a:spAutoFit/>
          </a:bodyPr>
          <a:lstStyle/>
          <a:p>
            <a:r>
              <a:rPr lang="en-US" dirty="0" smtClean="0"/>
              <a:t>Delegate </a:t>
            </a:r>
            <a:br>
              <a:rPr lang="en-US" dirty="0" smtClean="0"/>
            </a:br>
            <a:r>
              <a:rPr lang="en-US" dirty="0" smtClean="0"/>
              <a:t>access to search </a:t>
            </a:r>
            <a:br>
              <a:rPr lang="en-US" dirty="0" smtClean="0"/>
            </a:br>
            <a:r>
              <a:rPr lang="en-US" dirty="0" smtClean="0"/>
              <a:t>to HR, compliance, legal manager </a:t>
            </a:r>
          </a:p>
        </p:txBody>
      </p:sp>
      <p:sp>
        <p:nvSpPr>
          <p:cNvPr id="26" name="TextBox 25"/>
          <p:cNvSpPr txBox="1"/>
          <p:nvPr/>
        </p:nvSpPr>
        <p:spPr>
          <a:xfrm>
            <a:off x="6705600" y="1752600"/>
            <a:ext cx="2286000" cy="1477328"/>
          </a:xfrm>
          <a:prstGeom prst="rect">
            <a:avLst/>
          </a:prstGeom>
          <a:noFill/>
        </p:spPr>
        <p:txBody>
          <a:bodyPr wrap="square" rtlCol="0">
            <a:spAutoFit/>
          </a:bodyPr>
          <a:lstStyle/>
          <a:p>
            <a:r>
              <a:rPr lang="en-US" dirty="0" smtClean="0"/>
              <a:t>Search all </a:t>
            </a:r>
            <a:br>
              <a:rPr lang="en-US" dirty="0" smtClean="0"/>
            </a:br>
            <a:r>
              <a:rPr lang="en-US" dirty="0" smtClean="0"/>
              <a:t>mail items (email, IM, contacts, calendar) across primary mailbox, archives</a:t>
            </a:r>
          </a:p>
        </p:txBody>
      </p:sp>
    </p:spTree>
    <p:extLst>
      <p:ext uri="{BB962C8B-B14F-4D97-AF65-F5344CB8AC3E}">
        <p14:creationId xmlns:p14="http://schemas.microsoft.com/office/powerpoint/2010/main" xmlns="" val="228850137"/>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screenshot.1.jpeg"/>
          <p:cNvPicPr>
            <a:picLocks noChangeAspect="1"/>
          </p:cNvPicPr>
          <p:nvPr/>
        </p:nvPicPr>
        <p:blipFill>
          <a:blip r:embed="rId3"/>
          <a:srcRect l="822" t="8141" r="892"/>
          <a:stretch>
            <a:fillRect/>
          </a:stretch>
        </p:blipFill>
        <p:spPr>
          <a:xfrm>
            <a:off x="2514599" y="1981199"/>
            <a:ext cx="3886201" cy="4431503"/>
          </a:xfrm>
          <a:prstGeom prst="rect">
            <a:avLst/>
          </a:prstGeom>
        </p:spPr>
      </p:pic>
      <p:cxnSp>
        <p:nvCxnSpPr>
          <p:cNvPr id="18" name="Straight Arrow Connector 17"/>
          <p:cNvCxnSpPr/>
          <p:nvPr/>
        </p:nvCxnSpPr>
        <p:spPr>
          <a:xfrm rot="10800000" flipV="1">
            <a:off x="1676400" y="5791200"/>
            <a:ext cx="914400" cy="228600"/>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rot="10800000">
            <a:off x="1371600" y="4267200"/>
            <a:ext cx="1219200" cy="1143000"/>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228600" y="3352800"/>
            <a:ext cx="2362200" cy="1200329"/>
          </a:xfrm>
          <a:prstGeom prst="rect">
            <a:avLst/>
          </a:prstGeom>
          <a:noFill/>
        </p:spPr>
        <p:txBody>
          <a:bodyPr wrap="square" rtlCol="0">
            <a:spAutoFit/>
          </a:bodyPr>
          <a:lstStyle/>
          <a:p>
            <a:r>
              <a:rPr lang="en-US" dirty="0" smtClean="0"/>
              <a:t>Export search results to a mailbox or SMTP address</a:t>
            </a:r>
          </a:p>
          <a:p>
            <a:endParaRPr lang="en-US" dirty="0" err="1" smtClean="0"/>
          </a:p>
        </p:txBody>
      </p:sp>
      <p:sp>
        <p:nvSpPr>
          <p:cNvPr id="13" name="TextBox 12"/>
          <p:cNvSpPr txBox="1"/>
          <p:nvPr/>
        </p:nvSpPr>
        <p:spPr>
          <a:xfrm>
            <a:off x="304800" y="5029200"/>
            <a:ext cx="1524000" cy="1569660"/>
          </a:xfrm>
          <a:prstGeom prst="rect">
            <a:avLst/>
          </a:prstGeom>
          <a:noFill/>
        </p:spPr>
        <p:txBody>
          <a:bodyPr wrap="square" rtlCol="0">
            <a:spAutoFit/>
          </a:bodyPr>
          <a:lstStyle/>
          <a:p>
            <a:r>
              <a:rPr lang="en-US" dirty="0" smtClean="0"/>
              <a:t>Request email alert when search is complete </a:t>
            </a:r>
          </a:p>
          <a:p>
            <a:endParaRPr lang="en-US" sz="2400" dirty="0" err="1" smtClean="0"/>
          </a:p>
        </p:txBody>
      </p:sp>
      <p:pic>
        <p:nvPicPr>
          <p:cNvPr id="1026" name="Picture 2"/>
          <p:cNvPicPr>
            <a:picLocks noChangeAspect="1" noChangeArrowheads="1"/>
          </p:cNvPicPr>
          <p:nvPr/>
        </p:nvPicPr>
        <p:blipFill>
          <a:blip r:embed="rId4"/>
          <a:srcRect t="17228" r="84027" b="54000"/>
          <a:stretch>
            <a:fillRect/>
          </a:stretch>
        </p:blipFill>
        <p:spPr bwMode="auto">
          <a:xfrm>
            <a:off x="5791200" y="1676400"/>
            <a:ext cx="2504342" cy="2819400"/>
          </a:xfrm>
          <a:prstGeom prst="rect">
            <a:avLst/>
          </a:prstGeom>
          <a:noFill/>
          <a:ln w="9525">
            <a:noFill/>
            <a:miter lim="800000"/>
            <a:headEnd/>
            <a:tailEnd/>
          </a:ln>
          <a:effectLst/>
        </p:spPr>
      </p:pic>
      <p:cxnSp>
        <p:nvCxnSpPr>
          <p:cNvPr id="22" name="Straight Arrow Connector 21"/>
          <p:cNvCxnSpPr/>
          <p:nvPr/>
        </p:nvCxnSpPr>
        <p:spPr>
          <a:xfrm rot="10800000">
            <a:off x="1905000" y="2590800"/>
            <a:ext cx="762000" cy="457200"/>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304800" y="2133600"/>
            <a:ext cx="1752600" cy="1292662"/>
          </a:xfrm>
          <a:prstGeom prst="rect">
            <a:avLst/>
          </a:prstGeom>
          <a:noFill/>
        </p:spPr>
        <p:txBody>
          <a:bodyPr wrap="square" rtlCol="0">
            <a:spAutoFit/>
          </a:bodyPr>
          <a:lstStyle/>
          <a:p>
            <a:r>
              <a:rPr lang="en-US" dirty="0" smtClean="0"/>
              <a:t>Search specific mailboxes or DLS</a:t>
            </a:r>
          </a:p>
          <a:p>
            <a:endParaRPr lang="en-US" sz="2400" dirty="0" err="1" smtClean="0"/>
          </a:p>
        </p:txBody>
      </p:sp>
      <p:cxnSp>
        <p:nvCxnSpPr>
          <p:cNvPr id="24" name="Straight Arrow Connector 23"/>
          <p:cNvCxnSpPr/>
          <p:nvPr/>
        </p:nvCxnSpPr>
        <p:spPr>
          <a:xfrm rot="16200000" flipH="1">
            <a:off x="7429500" y="4076700"/>
            <a:ext cx="533400" cy="457200"/>
          </a:xfrm>
          <a:prstGeom prst="straightConnector1">
            <a:avLst/>
          </a:prstGeom>
          <a:ln cap="flat" cmpd="sng">
            <a:solidFill>
              <a:srgbClr val="FFC000"/>
            </a:solidFill>
            <a:headEnd type="triangle" w="med" len="med"/>
            <a:tailEnd type="none" w="med" len="med"/>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6553200" y="4572000"/>
            <a:ext cx="2438400" cy="1292662"/>
          </a:xfrm>
          <a:prstGeom prst="rect">
            <a:avLst/>
          </a:prstGeom>
          <a:noFill/>
        </p:spPr>
        <p:txBody>
          <a:bodyPr wrap="square" rtlCol="0">
            <a:spAutoFit/>
          </a:bodyPr>
          <a:lstStyle/>
          <a:p>
            <a:pPr algn="r"/>
            <a:r>
              <a:rPr lang="en-US" dirty="0" smtClean="0"/>
              <a:t>Search results organized per original hierarchy </a:t>
            </a:r>
          </a:p>
          <a:p>
            <a:pPr algn="r"/>
            <a:endParaRPr lang="en-US" sz="2400" dirty="0" err="1" smtClean="0"/>
          </a:p>
        </p:txBody>
      </p:sp>
      <p:sp>
        <p:nvSpPr>
          <p:cNvPr id="30" name="TextBox 29"/>
          <p:cNvSpPr txBox="1"/>
          <p:nvPr/>
        </p:nvSpPr>
        <p:spPr>
          <a:xfrm>
            <a:off x="6541008" y="5370576"/>
            <a:ext cx="2438400" cy="923330"/>
          </a:xfrm>
          <a:prstGeom prst="rect">
            <a:avLst/>
          </a:prstGeom>
          <a:noFill/>
        </p:spPr>
        <p:txBody>
          <a:bodyPr wrap="square" rtlCol="0">
            <a:spAutoFit/>
          </a:bodyPr>
          <a:lstStyle/>
          <a:p>
            <a:pPr algn="r"/>
            <a:r>
              <a:rPr lang="en-US" dirty="0" smtClean="0"/>
              <a:t>API enables 3</a:t>
            </a:r>
            <a:r>
              <a:rPr lang="en-US" baseline="30000" dirty="0" smtClean="0"/>
              <a:t>rd</a:t>
            </a:r>
            <a:r>
              <a:rPr lang="en-US" dirty="0" smtClean="0"/>
              <a:t> tool integration with query results for processing  </a:t>
            </a:r>
          </a:p>
        </p:txBody>
      </p:sp>
      <p:sp>
        <p:nvSpPr>
          <p:cNvPr id="14" name="Title 1"/>
          <p:cNvSpPr>
            <a:spLocks noGrp="1"/>
          </p:cNvSpPr>
          <p:nvPr>
            <p:ph type="title"/>
          </p:nvPr>
        </p:nvSpPr>
        <p:spPr>
          <a:xfrm>
            <a:off x="381000" y="230188"/>
            <a:ext cx="8382000" cy="664797"/>
          </a:xfrm>
        </p:spPr>
        <p:txBody>
          <a:bodyPr/>
          <a:lstStyle/>
          <a:p>
            <a:pPr lvl="0"/>
            <a:r>
              <a:rPr lang="en-US" dirty="0" smtClean="0"/>
              <a:t>Discover: Multi-Mailbox Search </a:t>
            </a:r>
            <a:endParaRPr lang="en-US" dirty="0"/>
          </a:p>
        </p:txBody>
      </p:sp>
    </p:spTree>
    <p:extLst>
      <p:ext uri="{BB962C8B-B14F-4D97-AF65-F5344CB8AC3E}">
        <p14:creationId xmlns:p14="http://schemas.microsoft.com/office/powerpoint/2010/main" xmlns="" val="2484006603"/>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 Same Side Corner Rectangle 10"/>
          <p:cNvSpPr/>
          <p:nvPr/>
        </p:nvSpPr>
        <p:spPr bwMode="auto">
          <a:xfrm rot="16200000">
            <a:off x="3886274" y="-2137045"/>
            <a:ext cx="1481796" cy="9033659"/>
          </a:xfrm>
          <a:prstGeom prst="round2SameRect">
            <a:avLst>
              <a:gd name="adj1" fmla="val 50000"/>
              <a:gd name="adj2" fmla="val 0"/>
            </a:avLst>
          </a:prstGeom>
          <a:solidFill>
            <a:schemeClr val="bg2"/>
          </a:solidFill>
          <a:ln w="12700" cap="flat" cmpd="sng" algn="ctr">
            <a:gradFill>
              <a:gsLst>
                <a:gs pos="0">
                  <a:schemeClr val="accent1">
                    <a:tint val="66000"/>
                    <a:satMod val="160000"/>
                    <a:alpha val="61000"/>
                  </a:schemeClr>
                </a:gs>
                <a:gs pos="50000">
                  <a:schemeClr val="accent1">
                    <a:tint val="44500"/>
                    <a:satMod val="160000"/>
                    <a:alpha val="34000"/>
                  </a:schemeClr>
                </a:gs>
                <a:gs pos="100000">
                  <a:schemeClr val="accent1">
                    <a:tint val="23500"/>
                    <a:satMod val="160000"/>
                    <a:alpha val="0"/>
                  </a:schemeClr>
                </a:gs>
              </a:gsLst>
              <a:lin ang="5400000" scaled="0"/>
            </a:gra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1096919" fontAlgn="base">
              <a:lnSpc>
                <a:spcPct val="85000"/>
              </a:lnSpc>
              <a:spcBef>
                <a:spcPct val="0"/>
              </a:spcBef>
              <a:spcAft>
                <a:spcPct val="0"/>
              </a:spcAft>
              <a:defRPr/>
            </a:pPr>
            <a:endParaRPr lang="en-US" sz="2200" dirty="0" smtClean="0">
              <a:latin typeface="Arial" charset="0"/>
              <a:cs typeface="Arial" charset="0"/>
            </a:endParaRPr>
          </a:p>
        </p:txBody>
      </p:sp>
      <p:sp>
        <p:nvSpPr>
          <p:cNvPr id="20" name="TextBox 19"/>
          <p:cNvSpPr txBox="1"/>
          <p:nvPr/>
        </p:nvSpPr>
        <p:spPr>
          <a:xfrm>
            <a:off x="1752600" y="1600200"/>
            <a:ext cx="7391400" cy="1603512"/>
          </a:xfrm>
          <a:prstGeom prst="rect">
            <a:avLst/>
          </a:prstGeom>
          <a:noFill/>
        </p:spPr>
        <p:txBody>
          <a:bodyPr wrap="square" lIns="76197" tIns="38098" rIns="76197" bIns="38098" rtlCol="0">
            <a:spAutoFit/>
          </a:bodyPr>
          <a:lstStyle/>
          <a:p>
            <a:pPr marL="157950" indent="-235470">
              <a:lnSpc>
                <a:spcPct val="90000"/>
              </a:lnSpc>
              <a:spcAft>
                <a:spcPts val="600"/>
              </a:spcAft>
            </a:pPr>
            <a:r>
              <a:rPr lang="en-US" sz="2800" b="1" dirty="0" smtClean="0">
                <a:solidFill>
                  <a:schemeClr val="bg1"/>
                </a:solidFill>
              </a:rPr>
              <a:t>Seamless User Experience </a:t>
            </a:r>
          </a:p>
          <a:p>
            <a:pPr marL="112713" indent="-112713">
              <a:lnSpc>
                <a:spcPct val="90000"/>
              </a:lnSpc>
              <a:spcAft>
                <a:spcPts val="600"/>
              </a:spcAft>
              <a:buFont typeface="Arial" pitchFamily="34" charset="0"/>
              <a:buChar char="•"/>
            </a:pPr>
            <a:r>
              <a:rPr lang="en-US" sz="1500" dirty="0" smtClean="0">
                <a:solidFill>
                  <a:schemeClr val="bg2">
                    <a:lumMod val="25000"/>
                  </a:schemeClr>
                </a:solidFill>
              </a:rPr>
              <a:t>Move PSTs manually into Personal Archive folder for discovery </a:t>
            </a:r>
          </a:p>
          <a:p>
            <a:pPr marL="112713" indent="-112713">
              <a:lnSpc>
                <a:spcPct val="90000"/>
              </a:lnSpc>
              <a:spcAft>
                <a:spcPts val="600"/>
              </a:spcAft>
              <a:buFont typeface="Arial" pitchFamily="34" charset="0"/>
              <a:buChar char="•"/>
            </a:pPr>
            <a:r>
              <a:rPr lang="en-US" sz="1500" dirty="0" smtClean="0">
                <a:solidFill>
                  <a:schemeClr val="bg2">
                    <a:lumMod val="25000"/>
                  </a:schemeClr>
                </a:solidFill>
              </a:rPr>
              <a:t>Move mail in primary automatically into Personal Archive to manage quota </a:t>
            </a:r>
          </a:p>
          <a:p>
            <a:pPr marL="112713" indent="-112713">
              <a:lnSpc>
                <a:spcPct val="90000"/>
              </a:lnSpc>
              <a:spcAft>
                <a:spcPts val="600"/>
              </a:spcAft>
              <a:buFont typeface="Arial" pitchFamily="34" charset="0"/>
              <a:buChar char="•"/>
            </a:pPr>
            <a:r>
              <a:rPr lang="en-US" sz="1500" dirty="0" smtClean="0">
                <a:solidFill>
                  <a:schemeClr val="bg2">
                    <a:lumMod val="25000"/>
                  </a:schemeClr>
                </a:solidFill>
              </a:rPr>
              <a:t>Access archive through Outlook or OWA</a:t>
            </a:r>
          </a:p>
          <a:p>
            <a:pPr marL="112713" indent="-112713">
              <a:lnSpc>
                <a:spcPct val="90000"/>
              </a:lnSpc>
              <a:spcAft>
                <a:spcPts val="600"/>
              </a:spcAft>
              <a:buFont typeface="Arial" pitchFamily="34" charset="0"/>
              <a:buChar char="•"/>
            </a:pPr>
            <a:r>
              <a:rPr lang="en-US" sz="1500" dirty="0" smtClean="0">
                <a:solidFill>
                  <a:schemeClr val="bg2">
                    <a:lumMod val="25000"/>
                  </a:schemeClr>
                </a:solidFill>
              </a:rPr>
              <a:t>Apply retention policies, Search across primary mailbox and Personal Archive</a:t>
            </a:r>
          </a:p>
        </p:txBody>
      </p:sp>
      <p:sp>
        <p:nvSpPr>
          <p:cNvPr id="27" name="Title 26"/>
          <p:cNvSpPr>
            <a:spLocks noGrp="1"/>
          </p:cNvSpPr>
          <p:nvPr>
            <p:ph type="title"/>
          </p:nvPr>
        </p:nvSpPr>
        <p:spPr/>
        <p:txBody>
          <a:bodyPr>
            <a:normAutofit fontScale="90000"/>
          </a:bodyPr>
          <a:lstStyle/>
          <a:p>
            <a:pPr algn="l"/>
            <a:r>
              <a:rPr lang="en-US" sz="4400" dirty="0" smtClean="0"/>
              <a:t>Exchange 2010 Archiving and Retention</a:t>
            </a:r>
            <a:r>
              <a:rPr lang="en-US" sz="4900" dirty="0" smtClean="0"/>
              <a:t> </a:t>
            </a:r>
            <a:r>
              <a:rPr lang="en-US" dirty="0" smtClean="0"/>
              <a:t/>
            </a:r>
            <a:br>
              <a:rPr lang="en-US" dirty="0" smtClean="0"/>
            </a:br>
            <a:r>
              <a:rPr lang="en-US" sz="3600" dirty="0" smtClean="0">
                <a:solidFill>
                  <a:schemeClr val="tx2"/>
                </a:solidFill>
                <a:effectLst>
                  <a:outerShdw blurRad="38100" dist="38100" dir="2700000" algn="tl">
                    <a:srgbClr val="000000">
                      <a:alpha val="43137"/>
                    </a:srgbClr>
                  </a:outerShdw>
                </a:effectLst>
              </a:rPr>
              <a:t>Key benefits </a:t>
            </a:r>
            <a:r>
              <a:rPr lang="en-US" sz="3600" dirty="0">
                <a:solidFill>
                  <a:schemeClr val="tx2"/>
                </a:solidFill>
                <a:effectLst>
                  <a:outerShdw blurRad="38100" dist="38100" dir="2700000" algn="tl">
                    <a:srgbClr val="000000">
                      <a:alpha val="43137"/>
                    </a:srgbClr>
                  </a:outerShdw>
                </a:effectLst>
              </a:rPr>
              <a:t>s</a:t>
            </a:r>
            <a:r>
              <a:rPr lang="en-US" sz="3600" dirty="0" smtClean="0">
                <a:solidFill>
                  <a:schemeClr val="tx2"/>
                </a:solidFill>
                <a:effectLst>
                  <a:outerShdw blurRad="38100" dist="38100" dir="2700000" algn="tl">
                    <a:srgbClr val="000000">
                      <a:alpha val="43137"/>
                    </a:srgbClr>
                  </a:outerShdw>
                </a:effectLst>
              </a:rPr>
              <a:t>ummary </a:t>
            </a:r>
            <a:r>
              <a:rPr lang="en-US" sz="3600" dirty="0" smtClean="0">
                <a:solidFill>
                  <a:schemeClr val="tx2"/>
                </a:solidFill>
              </a:rPr>
              <a:t> </a:t>
            </a:r>
            <a:r>
              <a:rPr sz="3600" dirty="0" smtClean="0"/>
              <a:t/>
            </a:r>
            <a:br>
              <a:rPr sz="3600" dirty="0" smtClean="0"/>
            </a:br>
            <a:endParaRPr lang="en-US" sz="3600" dirty="0">
              <a:effectLst>
                <a:outerShdw blurRad="38100" dist="38100" dir="2700000" algn="tl">
                  <a:srgbClr val="000000">
                    <a:alpha val="43137"/>
                  </a:srgbClr>
                </a:outerShdw>
              </a:effectLst>
            </a:endParaRPr>
          </a:p>
        </p:txBody>
      </p:sp>
      <p:sp>
        <p:nvSpPr>
          <p:cNvPr id="29" name="Round Same Side Corner Rectangle 28"/>
          <p:cNvSpPr/>
          <p:nvPr/>
        </p:nvSpPr>
        <p:spPr bwMode="auto">
          <a:xfrm rot="16200000">
            <a:off x="3886272" y="-499331"/>
            <a:ext cx="1481796" cy="9033659"/>
          </a:xfrm>
          <a:prstGeom prst="round2SameRect">
            <a:avLst>
              <a:gd name="adj1" fmla="val 50000"/>
              <a:gd name="adj2" fmla="val 0"/>
            </a:avLst>
          </a:prstGeom>
          <a:solidFill>
            <a:schemeClr val="bg2"/>
          </a:solidFill>
          <a:ln w="12700" cap="flat" cmpd="sng" algn="ctr">
            <a:gradFill>
              <a:gsLst>
                <a:gs pos="0">
                  <a:schemeClr val="accent1">
                    <a:tint val="66000"/>
                    <a:satMod val="160000"/>
                    <a:alpha val="61000"/>
                  </a:schemeClr>
                </a:gs>
                <a:gs pos="50000">
                  <a:schemeClr val="accent1">
                    <a:tint val="44500"/>
                    <a:satMod val="160000"/>
                    <a:alpha val="34000"/>
                  </a:schemeClr>
                </a:gs>
                <a:gs pos="100000">
                  <a:schemeClr val="accent1">
                    <a:tint val="23500"/>
                    <a:satMod val="160000"/>
                    <a:alpha val="0"/>
                  </a:schemeClr>
                </a:gs>
              </a:gsLst>
              <a:lin ang="5400000" scaled="0"/>
            </a:gra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1096919" fontAlgn="base">
              <a:lnSpc>
                <a:spcPct val="85000"/>
              </a:lnSpc>
              <a:spcBef>
                <a:spcPct val="0"/>
              </a:spcBef>
              <a:spcAft>
                <a:spcPct val="0"/>
              </a:spcAft>
              <a:defRPr/>
            </a:pPr>
            <a:endParaRPr lang="en-US" sz="2200" dirty="0" smtClean="0">
              <a:latin typeface="Arial" charset="0"/>
              <a:cs typeface="Arial" charset="0"/>
            </a:endParaRPr>
          </a:p>
        </p:txBody>
      </p:sp>
      <p:sp>
        <p:nvSpPr>
          <p:cNvPr id="30" name="TextBox 29"/>
          <p:cNvSpPr txBox="1"/>
          <p:nvPr/>
        </p:nvSpPr>
        <p:spPr>
          <a:xfrm>
            <a:off x="1752600" y="3276600"/>
            <a:ext cx="7391400" cy="1748167"/>
          </a:xfrm>
          <a:prstGeom prst="rect">
            <a:avLst/>
          </a:prstGeom>
          <a:noFill/>
        </p:spPr>
        <p:txBody>
          <a:bodyPr wrap="square" lIns="76197" tIns="38098" rIns="76197" bIns="38098" rtlCol="0">
            <a:spAutoFit/>
          </a:bodyPr>
          <a:lstStyle/>
          <a:p>
            <a:pPr marL="157950" indent="-235470">
              <a:lnSpc>
                <a:spcPct val="90000"/>
              </a:lnSpc>
              <a:spcAft>
                <a:spcPts val="600"/>
              </a:spcAft>
            </a:pPr>
            <a:r>
              <a:rPr lang="en-US" sz="2800" b="1" dirty="0" smtClean="0">
                <a:solidFill>
                  <a:schemeClr val="bg1"/>
                </a:solidFill>
              </a:rPr>
              <a:t>Streamlined Administrative Experience  </a:t>
            </a:r>
          </a:p>
          <a:p>
            <a:pPr marL="112713" indent="-112713">
              <a:lnSpc>
                <a:spcPct val="90000"/>
              </a:lnSpc>
              <a:spcAft>
                <a:spcPts val="600"/>
              </a:spcAft>
              <a:buFont typeface="Arial" pitchFamily="34" charset="0"/>
              <a:buChar char="•"/>
            </a:pPr>
            <a:r>
              <a:rPr lang="en-US" sz="1500" dirty="0" smtClean="0">
                <a:solidFill>
                  <a:schemeClr val="bg2">
                    <a:lumMod val="25000"/>
                  </a:schemeClr>
                </a:solidFill>
              </a:rPr>
              <a:t>Leverage familiar Exchange management tools across all primary and archive mailboxes (retention policies, litigation hold, multi-mailbox search) </a:t>
            </a:r>
          </a:p>
          <a:p>
            <a:pPr marL="112713" indent="-112713">
              <a:lnSpc>
                <a:spcPct val="90000"/>
              </a:lnSpc>
              <a:spcAft>
                <a:spcPts val="600"/>
              </a:spcAft>
              <a:buFont typeface="Arial" pitchFamily="34" charset="0"/>
              <a:buChar char="•"/>
            </a:pPr>
            <a:r>
              <a:rPr lang="en-US" sz="1500" dirty="0" smtClean="0">
                <a:solidFill>
                  <a:schemeClr val="bg2">
                    <a:lumMod val="25000"/>
                  </a:schemeClr>
                </a:solidFill>
              </a:rPr>
              <a:t>Delegate compliance-related functions to non-IT compliance officers, legal, HR through easy-to-use GUI</a:t>
            </a:r>
          </a:p>
          <a:p>
            <a:pPr marL="112713" indent="-112713">
              <a:lnSpc>
                <a:spcPct val="90000"/>
              </a:lnSpc>
              <a:spcAft>
                <a:spcPts val="600"/>
              </a:spcAft>
            </a:pPr>
            <a:endParaRPr lang="en-US" sz="1600" dirty="0" smtClean="0">
              <a:solidFill>
                <a:schemeClr val="bg2">
                  <a:lumMod val="25000"/>
                </a:schemeClr>
              </a:solidFill>
            </a:endParaRPr>
          </a:p>
        </p:txBody>
      </p:sp>
      <p:sp>
        <p:nvSpPr>
          <p:cNvPr id="31" name="Round Same Side Corner Rectangle 30"/>
          <p:cNvSpPr/>
          <p:nvPr/>
        </p:nvSpPr>
        <p:spPr bwMode="auto">
          <a:xfrm rot="16200000">
            <a:off x="3886272" y="1177069"/>
            <a:ext cx="1481796" cy="9033659"/>
          </a:xfrm>
          <a:prstGeom prst="round2SameRect">
            <a:avLst>
              <a:gd name="adj1" fmla="val 50000"/>
              <a:gd name="adj2" fmla="val 0"/>
            </a:avLst>
          </a:prstGeom>
          <a:solidFill>
            <a:schemeClr val="bg2"/>
          </a:solidFill>
          <a:ln w="12700" cap="flat" cmpd="sng" algn="ctr">
            <a:gradFill>
              <a:gsLst>
                <a:gs pos="0">
                  <a:schemeClr val="accent1">
                    <a:tint val="66000"/>
                    <a:satMod val="160000"/>
                    <a:alpha val="61000"/>
                  </a:schemeClr>
                </a:gs>
                <a:gs pos="50000">
                  <a:schemeClr val="accent1">
                    <a:tint val="44500"/>
                    <a:satMod val="160000"/>
                    <a:alpha val="34000"/>
                  </a:schemeClr>
                </a:gs>
                <a:gs pos="100000">
                  <a:schemeClr val="accent1">
                    <a:tint val="23500"/>
                    <a:satMod val="160000"/>
                    <a:alpha val="0"/>
                  </a:schemeClr>
                </a:gs>
              </a:gsLst>
              <a:lin ang="5400000" scaled="0"/>
            </a:gra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1096919" fontAlgn="base">
              <a:lnSpc>
                <a:spcPct val="85000"/>
              </a:lnSpc>
              <a:spcBef>
                <a:spcPct val="0"/>
              </a:spcBef>
              <a:spcAft>
                <a:spcPct val="0"/>
              </a:spcAft>
              <a:defRPr/>
            </a:pPr>
            <a:endParaRPr lang="en-US" sz="2200" dirty="0" smtClean="0">
              <a:latin typeface="Arial" charset="0"/>
              <a:cs typeface="Arial" charset="0"/>
            </a:endParaRPr>
          </a:p>
        </p:txBody>
      </p:sp>
      <p:sp>
        <p:nvSpPr>
          <p:cNvPr id="32" name="TextBox 31"/>
          <p:cNvSpPr txBox="1"/>
          <p:nvPr/>
        </p:nvSpPr>
        <p:spPr>
          <a:xfrm>
            <a:off x="1828800" y="5080908"/>
            <a:ext cx="7026702" cy="1224947"/>
          </a:xfrm>
          <a:prstGeom prst="rect">
            <a:avLst/>
          </a:prstGeom>
          <a:noFill/>
        </p:spPr>
        <p:txBody>
          <a:bodyPr wrap="square" lIns="76197" tIns="38098" rIns="76197" bIns="38098" rtlCol="0">
            <a:spAutoFit/>
          </a:bodyPr>
          <a:lstStyle/>
          <a:p>
            <a:pPr marL="157950" indent="-235470">
              <a:lnSpc>
                <a:spcPct val="90000"/>
              </a:lnSpc>
              <a:spcAft>
                <a:spcPts val="600"/>
              </a:spcAft>
            </a:pPr>
            <a:r>
              <a:rPr lang="en-US" sz="2800" b="1" dirty="0" smtClean="0">
                <a:solidFill>
                  <a:schemeClr val="bg1"/>
                </a:solidFill>
              </a:rPr>
              <a:t>Reduced Costs </a:t>
            </a:r>
          </a:p>
          <a:p>
            <a:pPr marL="174625" lvl="1" indent="-174625">
              <a:buFont typeface="Arial" pitchFamily="34" charset="0"/>
              <a:buChar char="•"/>
              <a:defRPr/>
            </a:pPr>
            <a:r>
              <a:rPr lang="en-US" sz="1500" dirty="0" smtClean="0">
                <a:solidFill>
                  <a:schemeClr val="bg2">
                    <a:lumMod val="25000"/>
                  </a:schemeClr>
                </a:solidFill>
              </a:rPr>
              <a:t>No additional archive licenses (archive is part of Exchange 2010 ECAL) </a:t>
            </a:r>
          </a:p>
          <a:p>
            <a:pPr marL="174625" lvl="1" indent="-174625">
              <a:buFont typeface="Arial" pitchFamily="34" charset="0"/>
              <a:buChar char="•"/>
              <a:defRPr/>
            </a:pPr>
            <a:r>
              <a:rPr lang="en-US" sz="1500" dirty="0" smtClean="0">
                <a:solidFill>
                  <a:schemeClr val="bg2">
                    <a:lumMod val="25000"/>
                  </a:schemeClr>
                </a:solidFill>
              </a:rPr>
              <a:t>No separate archive to manage = lower administrative costs</a:t>
            </a:r>
          </a:p>
          <a:p>
            <a:pPr marL="174625" lvl="1" indent="-174625">
              <a:buFont typeface="Arial" pitchFamily="34" charset="0"/>
              <a:buChar char="•"/>
              <a:defRPr/>
            </a:pPr>
            <a:r>
              <a:rPr lang="en-US" sz="1500" dirty="0" smtClean="0">
                <a:solidFill>
                  <a:schemeClr val="bg2">
                    <a:lumMod val="25000"/>
                  </a:schemeClr>
                </a:solidFill>
              </a:rPr>
              <a:t>Option to use DAS-SATA storage architecture to reduce storage costs </a:t>
            </a:r>
          </a:p>
        </p:txBody>
      </p:sp>
      <p:grpSp>
        <p:nvGrpSpPr>
          <p:cNvPr id="2" name="Group 29"/>
          <p:cNvGrpSpPr>
            <a:grpSpLocks/>
          </p:cNvGrpSpPr>
          <p:nvPr/>
        </p:nvGrpSpPr>
        <p:grpSpPr bwMode="auto">
          <a:xfrm>
            <a:off x="685800" y="5257800"/>
            <a:ext cx="762000" cy="902678"/>
            <a:chOff x="2088043" y="5409463"/>
            <a:chExt cx="503790" cy="745290"/>
          </a:xfrm>
          <a:effectLst>
            <a:outerShdw blurRad="76200" dir="18900000" sy="23000" kx="-1200000" algn="bl" rotWithShape="0">
              <a:prstClr val="black">
                <a:alpha val="20000"/>
              </a:prstClr>
            </a:outerShdw>
          </a:effectLst>
        </p:grpSpPr>
        <p:pic>
          <p:nvPicPr>
            <p:cNvPr id="34" name="Picture 59" descr="server_03"/>
            <p:cNvPicPr>
              <a:picLocks noChangeAspect="1" noChangeArrowheads="1"/>
            </p:cNvPicPr>
            <p:nvPr/>
          </p:nvPicPr>
          <p:blipFill>
            <a:blip r:embed="rId3" cstate="email"/>
            <a:srcRect/>
            <a:stretch>
              <a:fillRect/>
            </a:stretch>
          </p:blipFill>
          <p:spPr bwMode="auto">
            <a:xfrm>
              <a:off x="2088043" y="5409463"/>
              <a:ext cx="375253" cy="745290"/>
            </a:xfrm>
            <a:prstGeom prst="rect">
              <a:avLst/>
            </a:prstGeom>
            <a:noFill/>
            <a:ln w="9525">
              <a:noFill/>
              <a:miter lim="800000"/>
              <a:headEnd/>
              <a:tailEnd/>
            </a:ln>
          </p:spPr>
        </p:pic>
        <p:pic>
          <p:nvPicPr>
            <p:cNvPr id="35" name="Picture 25" descr="C:\Program Files\Microsoft Resource DVD Artwork\DVD_ART\Artwork_Imagery\Shapes and Graphics\Symbols\dollar sign thin.png"/>
            <p:cNvPicPr>
              <a:picLocks noChangeAspect="1" noChangeArrowheads="1"/>
            </p:cNvPicPr>
            <p:nvPr/>
          </p:nvPicPr>
          <p:blipFill>
            <a:blip r:embed="rId4" cstate="email"/>
            <a:srcRect/>
            <a:stretch>
              <a:fillRect/>
            </a:stretch>
          </p:blipFill>
          <p:spPr bwMode="auto">
            <a:xfrm>
              <a:off x="2257805" y="5538925"/>
              <a:ext cx="334028" cy="579437"/>
            </a:xfrm>
            <a:prstGeom prst="rect">
              <a:avLst/>
            </a:prstGeom>
            <a:noFill/>
            <a:ln w="9525">
              <a:noFill/>
              <a:miter lim="800000"/>
              <a:headEnd/>
              <a:tailEnd/>
            </a:ln>
          </p:spPr>
        </p:pic>
      </p:grpSp>
      <p:pic>
        <p:nvPicPr>
          <p:cNvPr id="36" name="Picture 3" descr="\\eventsql\dvd\Online_ART\DVD_ART35\Artwork_Imagery\Icons - Illustrations\_WINDOWS SERVER ICONS\People\users people persons man woman.png"/>
          <p:cNvPicPr>
            <a:picLocks noChangeAspect="1" noChangeArrowheads="1"/>
          </p:cNvPicPr>
          <p:nvPr/>
        </p:nvPicPr>
        <p:blipFill>
          <a:blip r:embed="rId5"/>
          <a:srcRect/>
          <a:stretch>
            <a:fillRect/>
          </a:stretch>
        </p:blipFill>
        <p:spPr bwMode="auto">
          <a:xfrm>
            <a:off x="439058" y="1811901"/>
            <a:ext cx="1170215" cy="1083700"/>
          </a:xfrm>
          <a:prstGeom prst="rect">
            <a:avLst/>
          </a:prstGeom>
          <a:noFill/>
        </p:spPr>
      </p:pic>
      <p:pic>
        <p:nvPicPr>
          <p:cNvPr id="40" name="Picture 39" descr="\\eventsql\dvd\Online_ART\DVD_ART35\Artwork_Imagery\Icons - Illustrations\_WINDOWS SERVER ICONS\Tools\Computer Tools toolbox repair servers.png"/>
          <p:cNvPicPr>
            <a:picLocks noChangeAspect="1" noChangeArrowheads="1"/>
          </p:cNvPicPr>
          <p:nvPr/>
        </p:nvPicPr>
        <p:blipFill>
          <a:blip r:embed="rId6"/>
          <a:srcRect/>
          <a:stretch>
            <a:fillRect/>
          </a:stretch>
        </p:blipFill>
        <p:spPr bwMode="auto">
          <a:xfrm>
            <a:off x="533400" y="3505200"/>
            <a:ext cx="914400" cy="1068946"/>
          </a:xfrm>
          <a:prstGeom prst="rect">
            <a:avLst/>
          </a:prstGeom>
          <a:noFill/>
        </p:spPr>
      </p:pic>
    </p:spTree>
    <p:extLst>
      <p:ext uri="{BB962C8B-B14F-4D97-AF65-F5344CB8AC3E}">
        <p14:creationId xmlns:p14="http://schemas.microsoft.com/office/powerpoint/2010/main" xmlns="" val="3324539203"/>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extLst>
      <p:ext uri="{BB962C8B-B14F-4D97-AF65-F5344CB8AC3E}">
        <p14:creationId xmlns:p14="http://schemas.microsoft.com/office/powerpoint/2010/main" xmlns="" val="345457149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a:xfrm>
            <a:off x="305500" y="1448016"/>
            <a:ext cx="8385048" cy="1244850"/>
          </a:xfrm>
        </p:spPr>
        <p:txBody>
          <a:bodyPr/>
          <a:lstStyle/>
          <a:p>
            <a:endParaRPr sz="3600" b="1" dirty="0" smtClean="0"/>
          </a:p>
          <a:p>
            <a:endParaRPr lang="en-US" sz="3600" b="1" dirty="0"/>
          </a:p>
          <a:p>
            <a:endParaRPr lang="en-US" sz="3600" b="1" dirty="0" smtClean="0"/>
          </a:p>
          <a:p>
            <a:endParaRPr lang="en-US" sz="3600" b="1" dirty="0"/>
          </a:p>
          <a:p>
            <a:endParaRPr sz="3600" b="1" dirty="0" smtClean="0"/>
          </a:p>
          <a:p>
            <a:endParaRPr lang="en-US" sz="3600" b="1" dirty="0"/>
          </a:p>
          <a:p>
            <a:r>
              <a:rPr sz="3600" b="1" dirty="0" smtClean="0"/>
              <a:t>Breakout Sessions</a:t>
            </a:r>
            <a:r>
              <a:rPr sz="2400" b="1" dirty="0" smtClean="0"/>
              <a:t> </a:t>
            </a:r>
            <a:endParaRPr lang="en-US" sz="2400" b="1" dirty="0"/>
          </a:p>
          <a:p>
            <a:pPr lvl="1">
              <a:buFont typeface="Arial" pitchFamily="34" charset="0"/>
              <a:buChar char="•"/>
            </a:pPr>
            <a:r>
              <a:rPr lang="en-US" dirty="0" smtClean="0"/>
              <a:t>UNC201 </a:t>
            </a:r>
          </a:p>
          <a:p>
            <a:pPr lvl="2">
              <a:buFont typeface="Arial" pitchFamily="34" charset="0"/>
              <a:buChar char="•"/>
            </a:pPr>
            <a:r>
              <a:rPr lang="en-US" dirty="0" smtClean="0"/>
              <a:t>Introducing Microsoft Exchange Server 20</a:t>
            </a:r>
          </a:p>
          <a:p>
            <a:pPr lvl="1">
              <a:buFont typeface="Arial" pitchFamily="34" charset="0"/>
              <a:buChar char="•"/>
            </a:pPr>
            <a:r>
              <a:rPr lang="en-US" dirty="0" smtClean="0"/>
              <a:t>UNC </a:t>
            </a:r>
            <a:r>
              <a:rPr lang="en-US" dirty="0"/>
              <a:t>306 </a:t>
            </a:r>
            <a:endParaRPr lang="en-US" dirty="0" smtClean="0"/>
          </a:p>
          <a:p>
            <a:pPr lvl="2">
              <a:buFont typeface="Arial" pitchFamily="34" charset="0"/>
              <a:buChar char="•"/>
            </a:pPr>
            <a:r>
              <a:rPr lang="en-US" dirty="0" smtClean="0"/>
              <a:t>Information </a:t>
            </a:r>
            <a:r>
              <a:rPr lang="en-US" dirty="0"/>
              <a:t>Protection and Control in </a:t>
            </a:r>
            <a:r>
              <a:rPr lang="en-US" dirty="0" smtClean="0"/>
              <a:t>Microsoft Exchange </a:t>
            </a:r>
            <a:r>
              <a:rPr lang="en-US" dirty="0"/>
              <a:t>Server </a:t>
            </a:r>
            <a:r>
              <a:rPr lang="en-US" dirty="0" smtClean="0"/>
              <a:t>2010</a:t>
            </a:r>
          </a:p>
          <a:p>
            <a:pPr lvl="1">
              <a:buFont typeface="Arial" pitchFamily="34" charset="0"/>
              <a:buChar char="•"/>
            </a:pPr>
            <a:r>
              <a:rPr lang="en-US" dirty="0" smtClean="0"/>
              <a:t>UNC </a:t>
            </a:r>
            <a:r>
              <a:rPr lang="en-US" dirty="0"/>
              <a:t>307 </a:t>
            </a:r>
            <a:endParaRPr lang="en-US" dirty="0" smtClean="0"/>
          </a:p>
          <a:p>
            <a:pPr lvl="2">
              <a:buFont typeface="Arial" pitchFamily="34" charset="0"/>
              <a:buChar char="•"/>
            </a:pPr>
            <a:r>
              <a:rPr lang="en-US" dirty="0" smtClean="0"/>
              <a:t>Microsoft </a:t>
            </a:r>
            <a:r>
              <a:rPr lang="en-US" dirty="0"/>
              <a:t>Exchange Server 2010 High </a:t>
            </a:r>
            <a:r>
              <a:rPr lang="en-US" dirty="0" smtClean="0"/>
              <a:t>Availability</a:t>
            </a:r>
          </a:p>
          <a:p>
            <a:pPr lvl="1">
              <a:buFont typeface="Arial" pitchFamily="34" charset="0"/>
              <a:buChar char="•"/>
            </a:pPr>
            <a:r>
              <a:rPr lang="en-US" dirty="0" smtClean="0"/>
              <a:t>UNC </a:t>
            </a:r>
            <a:r>
              <a:rPr lang="en-US" dirty="0"/>
              <a:t>309 </a:t>
            </a:r>
            <a:endParaRPr lang="en-US" dirty="0" smtClean="0"/>
          </a:p>
          <a:p>
            <a:pPr lvl="2">
              <a:buFont typeface="Arial" pitchFamily="34" charset="0"/>
              <a:buChar char="•"/>
            </a:pPr>
            <a:r>
              <a:rPr lang="en-US" dirty="0" smtClean="0"/>
              <a:t>Getting </a:t>
            </a:r>
            <a:r>
              <a:rPr lang="en-US" dirty="0"/>
              <a:t>the Most out of Microsoft Exchange Server 2010: Performance and </a:t>
            </a:r>
            <a:r>
              <a:rPr lang="en-US" dirty="0" smtClean="0"/>
              <a:t>Scalability</a:t>
            </a:r>
          </a:p>
          <a:p>
            <a:pPr lvl="1">
              <a:buFont typeface="Arial" pitchFamily="34" charset="0"/>
              <a:buChar char="•"/>
            </a:pPr>
            <a:r>
              <a:rPr lang="en-US" dirty="0" smtClean="0"/>
              <a:t>UNC </a:t>
            </a:r>
            <a:r>
              <a:rPr lang="en-US" dirty="0"/>
              <a:t>314 </a:t>
            </a:r>
            <a:endParaRPr lang="en-US" dirty="0" smtClean="0"/>
          </a:p>
          <a:p>
            <a:pPr lvl="2">
              <a:buFont typeface="Arial" pitchFamily="34" charset="0"/>
              <a:buChar char="•"/>
            </a:pPr>
            <a:r>
              <a:rPr lang="en-US" dirty="0" smtClean="0"/>
              <a:t>Microsoft </a:t>
            </a:r>
            <a:r>
              <a:rPr lang="en-US" dirty="0"/>
              <a:t>Exchange Server 2010 Storage Architecture</a:t>
            </a:r>
            <a:endParaRPr dirty="0" smtClean="0"/>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extLst>
      <p:ext uri="{BB962C8B-B14F-4D97-AF65-F5344CB8AC3E}">
        <p14:creationId xmlns:p14="http://schemas.microsoft.com/office/powerpoint/2010/main" xmlns="" val="3026408705"/>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UNC Track </a:t>
            </a:r>
            <a:r>
              <a:rPr lang="en-US" b="1" dirty="0" smtClean="0"/>
              <a:t>Call to Action</a:t>
            </a:r>
            <a:r>
              <a:rPr lang="en-US" dirty="0" smtClean="0"/>
              <a:t>!</a:t>
            </a:r>
            <a:endParaRPr lang="en-US" dirty="0">
              <a:solidFill>
                <a:schemeClr val="tx2"/>
              </a:solidFill>
            </a:endParaRPr>
          </a:p>
        </p:txBody>
      </p:sp>
      <p:sp>
        <p:nvSpPr>
          <p:cNvPr id="3" name="Text Placeholder 2"/>
          <p:cNvSpPr>
            <a:spLocks noGrp="1"/>
          </p:cNvSpPr>
          <p:nvPr>
            <p:ph idx="1"/>
          </p:nvPr>
        </p:nvSpPr>
        <p:spPr>
          <a:xfrm>
            <a:off x="381000" y="901396"/>
            <a:ext cx="8458200" cy="5367133"/>
          </a:xfrm>
        </p:spPr>
        <p:txBody>
          <a:bodyPr/>
          <a:lstStyle/>
          <a:p>
            <a:pPr>
              <a:buNone/>
            </a:pPr>
            <a:r>
              <a:rPr lang="en-US" sz="3000" i="1" dirty="0" smtClean="0">
                <a:solidFill>
                  <a:schemeClr val="tx2"/>
                </a:solidFill>
              </a:rPr>
              <a:t>Learn More!</a:t>
            </a:r>
            <a:endParaRPr lang="en-US" sz="3000" i="1" dirty="0" smtClean="0"/>
          </a:p>
          <a:p>
            <a:r>
              <a:rPr lang="en-US" sz="2600" dirty="0" smtClean="0"/>
              <a:t>Related Content at TechEd on “Related Content” Slide</a:t>
            </a:r>
          </a:p>
          <a:p>
            <a:pPr lvl="1"/>
            <a:r>
              <a:rPr lang="en-US" sz="2000" dirty="0" smtClean="0"/>
              <a:t>Attend in-person or consume post-event at </a:t>
            </a:r>
            <a:r>
              <a:rPr lang="en-US" sz="2000" dirty="0" smtClean="0">
                <a:hlinkClick r:id=""/>
              </a:rPr>
              <a:t>TechEd Online</a:t>
            </a:r>
            <a:endParaRPr lang="en-US" sz="2000" dirty="0" smtClean="0"/>
          </a:p>
          <a:p>
            <a:r>
              <a:rPr lang="en-US" sz="2600" dirty="0"/>
              <a:t>Check out learning/training resources at Microsoft TechNet</a:t>
            </a:r>
          </a:p>
          <a:p>
            <a:pPr lvl="1">
              <a:spcAft>
                <a:spcPts val="2000"/>
              </a:spcAft>
            </a:pPr>
            <a:r>
              <a:rPr lang="en-US" sz="2200" dirty="0">
                <a:hlinkClick r:id=""/>
              </a:rPr>
              <a:t>Exchange Server</a:t>
            </a:r>
            <a:r>
              <a:rPr lang="en-US" sz="2200" dirty="0"/>
              <a:t> and </a:t>
            </a:r>
            <a:r>
              <a:rPr lang="en-US" sz="2200" dirty="0">
                <a:hlinkClick r:id=""/>
              </a:rPr>
              <a:t>Office Communications Server</a:t>
            </a:r>
            <a:endParaRPr lang="en-US" sz="1600" dirty="0"/>
          </a:p>
          <a:p>
            <a:pPr>
              <a:lnSpc>
                <a:spcPct val="100000"/>
              </a:lnSpc>
              <a:spcAft>
                <a:spcPts val="300"/>
              </a:spcAft>
            </a:pPr>
            <a:r>
              <a:rPr lang="en-US" sz="2600" dirty="0" smtClean="0"/>
              <a:t>Check out Exchange Server 2010 at</a:t>
            </a:r>
            <a:br>
              <a:rPr lang="en-US" sz="2600" dirty="0" smtClean="0"/>
            </a:br>
            <a:r>
              <a:rPr lang="en-US" sz="2600" dirty="0" smtClean="0"/>
              <a:t>Virtual Launch Experience (VLE) at </a:t>
            </a:r>
            <a:r>
              <a:rPr lang="en-US" sz="2600" u="sng" dirty="0" smtClean="0">
                <a:hlinkClick r:id=""/>
              </a:rPr>
              <a:t>the</a:t>
            </a:r>
            <a:r>
              <a:rPr lang="en-US" b="1" u="sng" dirty="0" smtClean="0">
                <a:solidFill>
                  <a:srgbClr val="FF0000"/>
                </a:solidFill>
                <a:hlinkClick r:id=""/>
              </a:rPr>
              <a:t>new</a:t>
            </a:r>
            <a:r>
              <a:rPr lang="en-US" sz="2600" u="sng" dirty="0" smtClean="0">
                <a:hlinkClick r:id=""/>
              </a:rPr>
              <a:t>efficiency.com</a:t>
            </a:r>
            <a:endParaRPr lang="en-US" sz="2600" u="sng" dirty="0" smtClean="0"/>
          </a:p>
          <a:p>
            <a:pPr marL="517525" lvl="1" indent="0">
              <a:buNone/>
            </a:pPr>
            <a:endParaRPr lang="en-US" sz="1800" dirty="0" smtClean="0"/>
          </a:p>
          <a:p>
            <a:pPr>
              <a:buNone/>
            </a:pPr>
            <a:r>
              <a:rPr lang="en-US" sz="3000" i="1" dirty="0" smtClean="0">
                <a:solidFill>
                  <a:schemeClr val="tx2"/>
                </a:solidFill>
              </a:rPr>
              <a:t>Try It Out!</a:t>
            </a:r>
            <a:endParaRPr lang="en-US" sz="3000" i="1" dirty="0" smtClean="0"/>
          </a:p>
          <a:p>
            <a:r>
              <a:rPr lang="en-US" sz="2600" dirty="0" smtClean="0"/>
              <a:t>Download the </a:t>
            </a:r>
            <a:r>
              <a:rPr lang="en-US" sz="2600" dirty="0" smtClean="0">
                <a:hlinkClick r:id=""/>
              </a:rPr>
              <a:t>Exchange Server </a:t>
            </a:r>
            <a:r>
              <a:rPr lang="en-US" sz="2600" dirty="0">
                <a:hlinkClick r:id=""/>
              </a:rPr>
              <a:t>2010 </a:t>
            </a:r>
            <a:r>
              <a:rPr lang="en-US" sz="2600" dirty="0" smtClean="0">
                <a:hlinkClick r:id=""/>
              </a:rPr>
              <a:t>Trial</a:t>
            </a:r>
            <a:endParaRPr lang="en-US" sz="2000" dirty="0" smtClean="0">
              <a:solidFill>
                <a:srgbClr val="FF0000"/>
              </a:solidFill>
            </a:endParaRPr>
          </a:p>
          <a:p>
            <a:r>
              <a:rPr lang="en-US" sz="2600" dirty="0" smtClean="0"/>
              <a:t>Take </a:t>
            </a:r>
            <a:r>
              <a:rPr lang="en-US" sz="2600" dirty="0"/>
              <a:t>a simple Web-based test drive </a:t>
            </a:r>
            <a:r>
              <a:rPr lang="en-US" sz="2600" dirty="0" smtClean="0"/>
              <a:t>of UC solutions through the </a:t>
            </a:r>
            <a:r>
              <a:rPr lang="en-US" sz="2600" dirty="0">
                <a:hlinkClick r:id=""/>
              </a:rPr>
              <a:t>60-Day Virtual Experience</a:t>
            </a:r>
            <a:r>
              <a:rPr lang="en-US" sz="2600" dirty="0"/>
              <a:t> </a:t>
            </a:r>
            <a:endParaRPr lang="en-US" sz="2600" dirty="0" smtClean="0"/>
          </a:p>
        </p:txBody>
      </p:sp>
      <p:pic>
        <p:nvPicPr>
          <p:cNvPr id="5" name="Picture 4" descr="Joint_Launch_Styleguide FINAL-11.png"/>
          <p:cNvPicPr>
            <a:picLocks noChangeAspect="1"/>
          </p:cNvPicPr>
          <p:nvPr/>
        </p:nvPicPr>
        <p:blipFill rotWithShape="1">
          <a:blip r:embed="rId3" cstate="print"/>
          <a:srcRect l="7677" t="62227" r="8681" b="9533"/>
          <a:stretch/>
        </p:blipFill>
        <p:spPr>
          <a:xfrm>
            <a:off x="5542759" y="3096264"/>
            <a:ext cx="2620166" cy="636838"/>
          </a:xfrm>
          <a:prstGeom prst="rect">
            <a:avLst/>
          </a:prstGeom>
        </p:spPr>
      </p:pic>
    </p:spTree>
    <p:extLst>
      <p:ext uri="{BB962C8B-B14F-4D97-AF65-F5344CB8AC3E}">
        <p14:creationId xmlns:p14="http://schemas.microsoft.com/office/powerpoint/2010/main" xmlns="" val="1294018709"/>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749556844"/>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2539846769"/>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4"/>
          <p:cNvGrpSpPr/>
          <p:nvPr/>
        </p:nvGrpSpPr>
        <p:grpSpPr>
          <a:xfrm>
            <a:off x="375385" y="2693739"/>
            <a:ext cx="8345102" cy="3091277"/>
            <a:chOff x="-45437" y="-3437401"/>
            <a:chExt cx="2399626" cy="6412729"/>
          </a:xfrm>
          <a:solidFill>
            <a:schemeClr val="accent1"/>
          </a:solidFill>
          <a:scene3d>
            <a:camera prst="orthographicFront"/>
            <a:lightRig rig="flat" dir="t"/>
          </a:scene3d>
        </p:grpSpPr>
        <p:sp>
          <p:nvSpPr>
            <p:cNvPr id="24" name="Rounded Rectangle 23"/>
            <p:cNvSpPr/>
            <p:nvPr/>
          </p:nvSpPr>
          <p:spPr>
            <a:xfrm>
              <a:off x="-45437" y="-3437401"/>
              <a:ext cx="2399626" cy="6412729"/>
            </a:xfrm>
            <a:prstGeom prst="roundRect">
              <a:avLst/>
            </a:prstGeom>
            <a:solidFill>
              <a:schemeClr val="accent1"/>
            </a:solidFill>
          </p:spPr>
          <p:style>
            <a:lnRef idx="0">
              <a:schemeClr val="accent1"/>
            </a:lnRef>
            <a:fillRef idx="3">
              <a:schemeClr val="accent1"/>
            </a:fillRef>
            <a:effectRef idx="3">
              <a:schemeClr val="accent1"/>
            </a:effectRef>
            <a:fontRef idx="minor">
              <a:schemeClr val="lt1"/>
            </a:fontRef>
          </p:style>
        </p:sp>
        <p:sp>
          <p:nvSpPr>
            <p:cNvPr id="25" name="Rounded Rectangle 4"/>
            <p:cNvSpPr/>
            <p:nvPr/>
          </p:nvSpPr>
          <p:spPr>
            <a:xfrm>
              <a:off x="130266" y="1446921"/>
              <a:ext cx="2167531" cy="1433143"/>
            </a:xfrm>
            <a:prstGeom prst="rect">
              <a:avLst/>
            </a:prstGeom>
            <a:noFill/>
          </p:spPr>
          <p:style>
            <a:lnRef idx="0">
              <a:schemeClr val="accent1"/>
            </a:lnRef>
            <a:fillRef idx="3">
              <a:schemeClr val="accent1"/>
            </a:fillRef>
            <a:effectRef idx="3">
              <a:schemeClr val="accent1"/>
            </a:effectRef>
            <a:fontRef idx="minor">
              <a:schemeClr val="lt1"/>
            </a:fontRef>
          </p:style>
          <p:txBody>
            <a:bodyPr anchor="ctr"/>
            <a:lstStyle/>
            <a:p>
              <a:pPr algn="ctr" defTabSz="1733550">
                <a:lnSpc>
                  <a:spcPct val="90000"/>
                </a:lnSpc>
                <a:spcBef>
                  <a:spcPct val="0"/>
                </a:spcBef>
                <a:spcAft>
                  <a:spcPct val="35000"/>
                </a:spcAft>
              </a:pPr>
              <a:r>
                <a:rPr lang="en-US" sz="2800" b="1" dirty="0" smtClean="0">
                  <a:solidFill>
                    <a:srgbClr val="FFFFFF"/>
                  </a:solidFill>
                  <a:effectLst>
                    <a:outerShdw blurRad="38100" dist="38100" dir="2700000" algn="tl">
                      <a:srgbClr val="000000">
                        <a:alpha val="43137"/>
                      </a:srgbClr>
                    </a:outerShdw>
                  </a:effectLst>
                </a:rPr>
                <a:t>Prove</a:t>
              </a:r>
              <a:endParaRPr lang="en-US" sz="2800" b="1" dirty="0">
                <a:solidFill>
                  <a:srgbClr val="FFFFFF"/>
                </a:solidFill>
                <a:effectLst>
                  <a:outerShdw blurRad="38100" dist="38100" dir="2700000" algn="tl">
                    <a:srgbClr val="000000">
                      <a:alpha val="43137"/>
                    </a:srgbClr>
                  </a:outerShdw>
                </a:effectLst>
              </a:endParaRPr>
            </a:p>
          </p:txBody>
        </p:sp>
      </p:grpSp>
      <p:sp>
        <p:nvSpPr>
          <p:cNvPr id="2" name="Title 1"/>
          <p:cNvSpPr>
            <a:spLocks noGrp="1"/>
          </p:cNvSpPr>
          <p:nvPr>
            <p:ph type="title"/>
          </p:nvPr>
        </p:nvSpPr>
        <p:spPr>
          <a:xfrm>
            <a:off x="381000" y="230188"/>
            <a:ext cx="8382000" cy="997196"/>
          </a:xfrm>
        </p:spPr>
        <p:txBody>
          <a:bodyPr/>
          <a:lstStyle/>
          <a:p>
            <a:r>
              <a:rPr lang="en-US" sz="4000" dirty="0"/>
              <a:t>Exchange 2010: Preserve and </a:t>
            </a:r>
            <a:r>
              <a:rPr lang="en-US" sz="4000" dirty="0" smtClean="0"/>
              <a:t>Discover </a:t>
            </a:r>
            <a:r>
              <a:rPr lang="en-US" sz="3200" dirty="0" smtClean="0">
                <a:solidFill>
                  <a:schemeClr val="tx2"/>
                </a:solidFill>
              </a:rPr>
              <a:t>Archiving, Message </a:t>
            </a:r>
            <a:r>
              <a:rPr lang="en-US" sz="3200" dirty="0">
                <a:solidFill>
                  <a:schemeClr val="tx2"/>
                </a:solidFill>
              </a:rPr>
              <a:t>R</a:t>
            </a:r>
            <a:r>
              <a:rPr lang="en-US" sz="3200" dirty="0" smtClean="0">
                <a:solidFill>
                  <a:schemeClr val="tx2"/>
                </a:solidFill>
              </a:rPr>
              <a:t>etention and Discovery </a:t>
            </a:r>
            <a:endParaRPr lang="en-US" sz="3200" dirty="0"/>
          </a:p>
        </p:txBody>
      </p:sp>
      <p:graphicFrame>
        <p:nvGraphicFramePr>
          <p:cNvPr id="4" name="Diagram 3"/>
          <p:cNvGraphicFramePr/>
          <p:nvPr>
            <p:extLst>
              <p:ext uri="{D42A27DB-BD31-4B8C-83A1-F6EECF244321}">
                <p14:modId xmlns:p14="http://schemas.microsoft.com/office/powerpoint/2010/main" xmlns="" val="2202599805"/>
              </p:ext>
            </p:extLst>
          </p:nvPr>
        </p:nvGraphicFramePr>
        <p:xfrm>
          <a:off x="561975" y="1661125"/>
          <a:ext cx="7991475" cy="38333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3" name="Group 4"/>
          <p:cNvGrpSpPr/>
          <p:nvPr/>
        </p:nvGrpSpPr>
        <p:grpSpPr>
          <a:xfrm>
            <a:off x="553204" y="1604535"/>
            <a:ext cx="5980946" cy="810891"/>
            <a:chOff x="0" y="1387123"/>
            <a:chExt cx="2322591" cy="1588203"/>
          </a:xfrm>
          <a:solidFill>
            <a:schemeClr val="accent2"/>
          </a:solidFill>
          <a:scene3d>
            <a:camera prst="orthographicFront"/>
            <a:lightRig rig="flat" dir="t"/>
          </a:scene3d>
        </p:grpSpPr>
        <p:sp>
          <p:nvSpPr>
            <p:cNvPr id="6" name="Rounded Rectangle 5"/>
            <p:cNvSpPr/>
            <p:nvPr/>
          </p:nvSpPr>
          <p:spPr>
            <a:xfrm>
              <a:off x="0" y="1387123"/>
              <a:ext cx="2322591" cy="1588203"/>
            </a:xfrm>
            <a:prstGeom prst="roundRect">
              <a:avLst/>
            </a:prstGeom>
            <a:grpFill/>
          </p:spPr>
          <p:style>
            <a:lnRef idx="0">
              <a:schemeClr val="accent1"/>
            </a:lnRef>
            <a:fillRef idx="3">
              <a:schemeClr val="accent1"/>
            </a:fillRef>
            <a:effectRef idx="3">
              <a:schemeClr val="accent1"/>
            </a:effectRef>
            <a:fontRef idx="minor">
              <a:schemeClr val="lt1"/>
            </a:fontRef>
          </p:style>
        </p:sp>
        <p:sp>
          <p:nvSpPr>
            <p:cNvPr id="7" name="Rounded Rectangle 4"/>
            <p:cNvSpPr/>
            <p:nvPr/>
          </p:nvSpPr>
          <p:spPr>
            <a:xfrm>
              <a:off x="130266" y="1446921"/>
              <a:ext cx="2167531" cy="1433143"/>
            </a:xfrm>
            <a:prstGeom prst="rect">
              <a:avLst/>
            </a:prstGeom>
            <a:grpFill/>
          </p:spPr>
          <p:style>
            <a:lnRef idx="0">
              <a:schemeClr val="accent1"/>
            </a:lnRef>
            <a:fillRef idx="3">
              <a:schemeClr val="accent1"/>
            </a:fillRef>
            <a:effectRef idx="3">
              <a:schemeClr val="accent1"/>
            </a:effectRef>
            <a:fontRef idx="minor">
              <a:schemeClr val="lt1"/>
            </a:fontRef>
          </p:style>
          <p:txBody>
            <a:bodyPr anchor="ctr"/>
            <a:lstStyle/>
            <a:p>
              <a:pPr algn="ctr" defTabSz="1733550">
                <a:lnSpc>
                  <a:spcPct val="90000"/>
                </a:lnSpc>
                <a:spcBef>
                  <a:spcPct val="0"/>
                </a:spcBef>
                <a:spcAft>
                  <a:spcPct val="35000"/>
                </a:spcAft>
              </a:pPr>
              <a:r>
                <a:rPr lang="en-US" sz="2800" b="1" dirty="0" smtClean="0">
                  <a:solidFill>
                    <a:srgbClr val="FFFFFF"/>
                  </a:solidFill>
                  <a:effectLst>
                    <a:outerShdw blurRad="38100" dist="38100" dir="2700000" algn="tl">
                      <a:srgbClr val="000000">
                        <a:alpha val="43137"/>
                      </a:srgbClr>
                    </a:outerShdw>
                  </a:effectLst>
                </a:rPr>
                <a:t>Preserve</a:t>
              </a:r>
              <a:endParaRPr lang="en-US" sz="2800" b="1" dirty="0">
                <a:solidFill>
                  <a:srgbClr val="FFFFFF"/>
                </a:solidFill>
                <a:effectLst>
                  <a:outerShdw blurRad="38100" dist="38100" dir="2700000" algn="tl">
                    <a:srgbClr val="000000">
                      <a:alpha val="43137"/>
                    </a:srgbClr>
                  </a:outerShdw>
                </a:effectLst>
              </a:endParaRPr>
            </a:p>
          </p:txBody>
        </p:sp>
      </p:grpSp>
      <p:grpSp>
        <p:nvGrpSpPr>
          <p:cNvPr id="5" name="Group 7"/>
          <p:cNvGrpSpPr/>
          <p:nvPr/>
        </p:nvGrpSpPr>
        <p:grpSpPr>
          <a:xfrm>
            <a:off x="6705220" y="1604535"/>
            <a:ext cx="1838705" cy="797840"/>
            <a:chOff x="0" y="3041359"/>
            <a:chExt cx="2324862" cy="1320663"/>
          </a:xfrm>
          <a:solidFill>
            <a:schemeClr val="accent3"/>
          </a:solidFill>
          <a:scene3d>
            <a:camera prst="orthographicFront"/>
            <a:lightRig rig="flat" dir="t"/>
          </a:scene3d>
        </p:grpSpPr>
        <p:sp>
          <p:nvSpPr>
            <p:cNvPr id="9" name="Rounded Rectangle 8"/>
            <p:cNvSpPr/>
            <p:nvPr/>
          </p:nvSpPr>
          <p:spPr>
            <a:xfrm>
              <a:off x="0" y="3041359"/>
              <a:ext cx="2324862" cy="1320663"/>
            </a:xfrm>
            <a:prstGeom prst="roundRect">
              <a:avLst/>
            </a:prstGeom>
            <a:grpFill/>
          </p:spPr>
          <p:style>
            <a:lnRef idx="0">
              <a:schemeClr val="accent1"/>
            </a:lnRef>
            <a:fillRef idx="3">
              <a:schemeClr val="accent1"/>
            </a:fillRef>
            <a:effectRef idx="3">
              <a:schemeClr val="accent1"/>
            </a:effectRef>
            <a:fontRef idx="minor">
              <a:schemeClr val="lt1"/>
            </a:fontRef>
          </p:style>
        </p:sp>
        <p:sp>
          <p:nvSpPr>
            <p:cNvPr id="10" name="Rounded Rectangle 4"/>
            <p:cNvSpPr/>
            <p:nvPr/>
          </p:nvSpPr>
          <p:spPr>
            <a:xfrm>
              <a:off x="64469" y="3105828"/>
              <a:ext cx="2195924" cy="1191725"/>
            </a:xfrm>
            <a:prstGeom prst="rect">
              <a:avLst/>
            </a:prstGeom>
            <a:grpFill/>
          </p:spPr>
          <p:style>
            <a:lnRef idx="0">
              <a:schemeClr val="accent1"/>
            </a:lnRef>
            <a:fillRef idx="3">
              <a:schemeClr val="accent1"/>
            </a:fillRef>
            <a:effectRef idx="3">
              <a:schemeClr val="accent1"/>
            </a:effectRef>
            <a:fontRef idx="minor">
              <a:schemeClr val="lt1"/>
            </a:fontRef>
          </p:style>
          <p:txBody>
            <a:bodyPr spcFirstLastPara="0" vert="horz" wrap="square" lIns="148590" tIns="74295" rIns="148590" bIns="74295" numCol="1" spcCol="1270" anchor="ctr" anchorCtr="0">
              <a:noAutofit/>
            </a:bodyPr>
            <a:lstStyle/>
            <a:p>
              <a:pPr algn="ctr" defTabSz="1733550">
                <a:lnSpc>
                  <a:spcPct val="90000"/>
                </a:lnSpc>
                <a:spcBef>
                  <a:spcPct val="0"/>
                </a:spcBef>
                <a:spcAft>
                  <a:spcPct val="35000"/>
                </a:spcAft>
              </a:pPr>
              <a:r>
                <a:rPr lang="en-US" sz="2800" b="1" dirty="0" smtClean="0">
                  <a:effectLst>
                    <a:outerShdw blurRad="38100" dist="38100" dir="2700000" algn="tl">
                      <a:srgbClr val="000000">
                        <a:alpha val="43137"/>
                      </a:srgbClr>
                    </a:outerShdw>
                  </a:effectLst>
                </a:rPr>
                <a:t>Discover</a:t>
              </a:r>
            </a:p>
          </p:txBody>
        </p:sp>
      </p:grpSp>
    </p:spTree>
    <p:extLst>
      <p:ext uri="{BB962C8B-B14F-4D97-AF65-F5344CB8AC3E}">
        <p14:creationId xmlns:p14="http://schemas.microsoft.com/office/powerpoint/2010/main" xmlns="" val="2211457562"/>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7515" y="4452991"/>
            <a:ext cx="8239225" cy="1523495"/>
          </a:xfrm>
        </p:spPr>
        <p:txBody>
          <a:bodyPr/>
          <a:lstStyle/>
          <a:p>
            <a:r>
              <a:rPr lang="en-US" dirty="0" smtClean="0"/>
              <a:t>Preserve: Personal Archive</a:t>
            </a:r>
            <a:br>
              <a:rPr lang="en-US" dirty="0" smtClean="0"/>
            </a:br>
            <a:r>
              <a:rPr lang="en-US" dirty="0" smtClean="0"/>
              <a:t>End User, IT Pro Experience</a:t>
            </a:r>
            <a:br>
              <a:rPr lang="en-US" dirty="0" smtClean="0"/>
            </a:br>
            <a:endParaRPr lang="en-US" dirty="0" smtClean="0"/>
          </a:p>
        </p:txBody>
      </p:sp>
      <p:grpSp>
        <p:nvGrpSpPr>
          <p:cNvPr id="3" name="Group 2"/>
          <p:cNvGrpSpPr/>
          <p:nvPr/>
        </p:nvGrpSpPr>
        <p:grpSpPr>
          <a:xfrm>
            <a:off x="3956530" y="677321"/>
            <a:ext cx="5041009" cy="2309075"/>
            <a:chOff x="342388" y="1179802"/>
            <a:chExt cx="8345102" cy="4180481"/>
          </a:xfrm>
        </p:grpSpPr>
        <p:grpSp>
          <p:nvGrpSpPr>
            <p:cNvPr id="4" name="Group 4"/>
            <p:cNvGrpSpPr/>
            <p:nvPr/>
          </p:nvGrpSpPr>
          <p:grpSpPr>
            <a:xfrm>
              <a:off x="342388" y="2269006"/>
              <a:ext cx="8345102" cy="3091277"/>
              <a:chOff x="-45437" y="-3437401"/>
              <a:chExt cx="2399626" cy="6412729"/>
            </a:xfrm>
            <a:solidFill>
              <a:schemeClr val="accent1"/>
            </a:solidFill>
            <a:scene3d>
              <a:camera prst="orthographicFront"/>
              <a:lightRig rig="flat" dir="t"/>
            </a:scene3d>
          </p:grpSpPr>
          <p:sp>
            <p:nvSpPr>
              <p:cNvPr id="35" name="Rounded Rectangle 34"/>
              <p:cNvSpPr/>
              <p:nvPr/>
            </p:nvSpPr>
            <p:spPr>
              <a:xfrm>
                <a:off x="-45437" y="-3437401"/>
                <a:ext cx="2399626" cy="6412729"/>
              </a:xfrm>
              <a:prstGeom prst="roundRect">
                <a:avLst/>
              </a:prstGeom>
              <a:solidFill>
                <a:schemeClr val="accent1"/>
              </a:solidFill>
            </p:spPr>
            <p:style>
              <a:lnRef idx="0">
                <a:schemeClr val="accent1"/>
              </a:lnRef>
              <a:fillRef idx="3">
                <a:schemeClr val="accent1"/>
              </a:fillRef>
              <a:effectRef idx="3">
                <a:schemeClr val="accent1"/>
              </a:effectRef>
              <a:fontRef idx="minor">
                <a:schemeClr val="lt1"/>
              </a:fontRef>
            </p:style>
          </p:sp>
          <p:sp>
            <p:nvSpPr>
              <p:cNvPr id="36" name="Rounded Rectangle 4"/>
              <p:cNvSpPr/>
              <p:nvPr/>
            </p:nvSpPr>
            <p:spPr>
              <a:xfrm>
                <a:off x="130266" y="1446921"/>
                <a:ext cx="2167531" cy="1433143"/>
              </a:xfrm>
              <a:prstGeom prst="rect">
                <a:avLst/>
              </a:prstGeom>
              <a:noFill/>
            </p:spPr>
            <p:style>
              <a:lnRef idx="0">
                <a:schemeClr val="accent1"/>
              </a:lnRef>
              <a:fillRef idx="3">
                <a:schemeClr val="accent1"/>
              </a:fillRef>
              <a:effectRef idx="3">
                <a:schemeClr val="accent1"/>
              </a:effectRef>
              <a:fontRef idx="minor">
                <a:schemeClr val="lt1"/>
              </a:fontRef>
            </p:style>
            <p:txBody>
              <a:bodyPr anchor="ctr"/>
              <a:lstStyle/>
              <a:p>
                <a:pPr algn="ctr" defTabSz="1733550">
                  <a:lnSpc>
                    <a:spcPct val="90000"/>
                  </a:lnSpc>
                  <a:spcBef>
                    <a:spcPct val="0"/>
                  </a:spcBef>
                  <a:spcAft>
                    <a:spcPct val="35000"/>
                  </a:spcAft>
                </a:pPr>
                <a:r>
                  <a:rPr lang="en-US" sz="1600" b="1" dirty="0" smtClean="0">
                    <a:solidFill>
                      <a:srgbClr val="FFFFFF"/>
                    </a:solidFill>
                    <a:effectLst>
                      <a:outerShdw blurRad="38100" dist="38100" dir="2700000" algn="tl">
                        <a:srgbClr val="000000">
                          <a:alpha val="43137"/>
                        </a:srgbClr>
                      </a:outerShdw>
                    </a:effectLst>
                  </a:rPr>
                  <a:t>Prove</a:t>
                </a:r>
                <a:endParaRPr lang="en-US" sz="1600" b="1" dirty="0">
                  <a:solidFill>
                    <a:srgbClr val="FFFFFF"/>
                  </a:solidFill>
                  <a:effectLst>
                    <a:outerShdw blurRad="38100" dist="38100" dir="2700000" algn="tl">
                      <a:srgbClr val="000000">
                        <a:alpha val="43137"/>
                      </a:srgbClr>
                    </a:outerShdw>
                  </a:effectLst>
                </a:endParaRPr>
              </a:p>
            </p:txBody>
          </p:sp>
        </p:grpSp>
        <p:grpSp>
          <p:nvGrpSpPr>
            <p:cNvPr id="5" name="Group 4"/>
            <p:cNvGrpSpPr/>
            <p:nvPr/>
          </p:nvGrpSpPr>
          <p:grpSpPr>
            <a:xfrm>
              <a:off x="612038" y="2467135"/>
              <a:ext cx="1748852" cy="717931"/>
              <a:chOff x="38097" y="1296995"/>
              <a:chExt cx="1748852" cy="717931"/>
            </a:xfrm>
          </p:grpSpPr>
          <p:sp>
            <p:nvSpPr>
              <p:cNvPr id="33" name="Rectangle 32"/>
              <p:cNvSpPr/>
              <p:nvPr/>
            </p:nvSpPr>
            <p:spPr>
              <a:xfrm>
                <a:off x="38097" y="1296995"/>
                <a:ext cx="1748852" cy="717931"/>
              </a:xfrm>
              <a:prstGeom prst="rect">
                <a:avLst/>
              </a:prstGeom>
            </p:spPr>
            <p:style>
              <a:lnRef idx="0">
                <a:schemeClr val="accent6"/>
              </a:lnRef>
              <a:fillRef idx="3">
                <a:schemeClr val="accent6"/>
              </a:fillRef>
              <a:effectRef idx="3">
                <a:schemeClr val="accent6"/>
              </a:effectRef>
              <a:fontRef idx="minor">
                <a:schemeClr val="lt1"/>
              </a:fontRef>
            </p:style>
          </p:sp>
          <p:sp>
            <p:nvSpPr>
              <p:cNvPr id="34" name="Rectangle 33"/>
              <p:cNvSpPr/>
              <p:nvPr/>
            </p:nvSpPr>
            <p:spPr>
              <a:xfrm>
                <a:off x="38097" y="1296995"/>
                <a:ext cx="1748852" cy="717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900" b="1" kern="1200" dirty="0" smtClean="0">
                    <a:solidFill>
                      <a:schemeClr val="tx1"/>
                    </a:solidFill>
                  </a:rPr>
                  <a:t>Personal Archive </a:t>
                </a:r>
                <a:endParaRPr lang="en-US" sz="900" b="1" kern="1200" dirty="0">
                  <a:solidFill>
                    <a:schemeClr val="tx1"/>
                  </a:solidFill>
                </a:endParaRPr>
              </a:p>
            </p:txBody>
          </p:sp>
        </p:grpSp>
        <p:grpSp>
          <p:nvGrpSpPr>
            <p:cNvPr id="6" name="Group 5"/>
            <p:cNvGrpSpPr/>
            <p:nvPr/>
          </p:nvGrpSpPr>
          <p:grpSpPr>
            <a:xfrm>
              <a:off x="580550" y="3165550"/>
              <a:ext cx="1816472" cy="1253504"/>
              <a:chOff x="6609" y="1995410"/>
              <a:chExt cx="1816472" cy="1253504"/>
            </a:xfrm>
          </p:grpSpPr>
          <p:sp>
            <p:nvSpPr>
              <p:cNvPr id="31" name="Rectangle 30"/>
              <p:cNvSpPr/>
              <p:nvPr/>
            </p:nvSpPr>
            <p:spPr>
              <a:xfrm>
                <a:off x="6609" y="1995410"/>
                <a:ext cx="1816472" cy="1253504"/>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32" name="Rectangle 31"/>
              <p:cNvSpPr/>
              <p:nvPr/>
            </p:nvSpPr>
            <p:spPr>
              <a:xfrm>
                <a:off x="6609" y="1995410"/>
                <a:ext cx="1816472" cy="125350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900" kern="1200" dirty="0" smtClean="0"/>
                  <a:t>Archive in Outlook/OWA</a:t>
                </a:r>
                <a:endParaRPr lang="en-US" sz="900" kern="1200" dirty="0"/>
              </a:p>
              <a:p>
                <a:pPr marL="114300" lvl="1" indent="-114300" algn="l" defTabSz="622300">
                  <a:lnSpc>
                    <a:spcPct val="90000"/>
                  </a:lnSpc>
                  <a:spcBef>
                    <a:spcPct val="0"/>
                  </a:spcBef>
                  <a:spcAft>
                    <a:spcPct val="15000"/>
                  </a:spcAft>
                  <a:buChar char="••"/>
                </a:pPr>
                <a:r>
                  <a:rPr lang="en-US" sz="900" kern="1200" dirty="0" smtClean="0"/>
                  <a:t>Archive </a:t>
                </a:r>
                <a:r>
                  <a:rPr lang="en-US" sz="900" kern="1200" dirty="0" err="1" smtClean="0"/>
                  <a:t>Mgmt</a:t>
                </a:r>
                <a:r>
                  <a:rPr lang="en-US" sz="900" kern="1200" dirty="0" smtClean="0"/>
                  <a:t> with </a:t>
                </a:r>
                <a:r>
                  <a:rPr lang="en-US" sz="900" kern="1200" dirty="0" err="1" smtClean="0"/>
                  <a:t>CMDLets</a:t>
                </a:r>
                <a:r>
                  <a:rPr lang="en-US" sz="900" kern="1200" dirty="0" smtClean="0"/>
                  <a:t> and EMC</a:t>
                </a:r>
                <a:endParaRPr lang="en-US" sz="900" kern="1200" dirty="0"/>
              </a:p>
            </p:txBody>
          </p:sp>
        </p:grpSp>
        <p:grpSp>
          <p:nvGrpSpPr>
            <p:cNvPr id="7" name="Group 6"/>
            <p:cNvGrpSpPr/>
            <p:nvPr/>
          </p:nvGrpSpPr>
          <p:grpSpPr>
            <a:xfrm>
              <a:off x="2613645" y="2419906"/>
              <a:ext cx="1797966" cy="787373"/>
              <a:chOff x="2039704" y="1249766"/>
              <a:chExt cx="1797966" cy="787373"/>
            </a:xfrm>
          </p:grpSpPr>
          <p:sp>
            <p:nvSpPr>
              <p:cNvPr id="29" name="Rectangle 28"/>
              <p:cNvSpPr/>
              <p:nvPr/>
            </p:nvSpPr>
            <p:spPr>
              <a:xfrm>
                <a:off x="2098327" y="1249766"/>
                <a:ext cx="1739343" cy="787373"/>
              </a:xfrm>
              <a:prstGeom prst="rect">
                <a:avLst/>
              </a:prstGeom>
            </p:spPr>
            <p:style>
              <a:lnRef idx="0">
                <a:schemeClr val="accent6"/>
              </a:lnRef>
              <a:fillRef idx="3">
                <a:schemeClr val="accent6"/>
              </a:fillRef>
              <a:effectRef idx="3">
                <a:schemeClr val="accent6"/>
              </a:effectRef>
              <a:fontRef idx="minor">
                <a:schemeClr val="lt1"/>
              </a:fontRef>
            </p:style>
          </p:sp>
          <p:sp>
            <p:nvSpPr>
              <p:cNvPr id="30" name="Rectangle 29"/>
              <p:cNvSpPr/>
              <p:nvPr/>
            </p:nvSpPr>
            <p:spPr>
              <a:xfrm>
                <a:off x="2039704" y="1249766"/>
                <a:ext cx="1797966" cy="787373"/>
              </a:xfrm>
              <a:prstGeom prst="rect">
                <a:avLst/>
              </a:prstGeom>
              <a:solidFill>
                <a:schemeClr val="tx2"/>
              </a:solidFill>
              <a:effectLst>
                <a:outerShdw blurRad="50800" dist="50800" dir="5400000" algn="ctr" rotWithShape="0">
                  <a:schemeClr val="tx2"/>
                </a:outerShdw>
              </a:effectLst>
            </p:spPr>
            <p:style>
              <a:lnRef idx="0">
                <a:scrgbClr r="0" g="0" b="0"/>
              </a:lnRef>
              <a:fillRef idx="0">
                <a:scrgbClr r="0" g="0" b="0"/>
              </a:fillRef>
              <a:effectRef idx="0">
                <a:scrgbClr r="0" g="0" b="0"/>
              </a:effectRef>
              <a:fontRef idx="minor">
                <a:schemeClr val="lt1"/>
              </a:fontRef>
            </p:style>
            <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900" b="1" dirty="0">
                    <a:solidFill>
                      <a:schemeClr val="tx1"/>
                    </a:solidFill>
                  </a:rPr>
                  <a:t>Archive &amp;  Delete Retention Policy</a:t>
                </a:r>
              </a:p>
            </p:txBody>
          </p:sp>
        </p:grpSp>
        <p:grpSp>
          <p:nvGrpSpPr>
            <p:cNvPr id="8" name="Group 7"/>
            <p:cNvGrpSpPr/>
            <p:nvPr/>
          </p:nvGrpSpPr>
          <p:grpSpPr>
            <a:xfrm>
              <a:off x="2613645" y="3187893"/>
              <a:ext cx="1816472" cy="1253504"/>
              <a:chOff x="2039704" y="2017753"/>
              <a:chExt cx="1816472" cy="1253504"/>
            </a:xfrm>
          </p:grpSpPr>
          <p:sp>
            <p:nvSpPr>
              <p:cNvPr id="27" name="Rectangle 26"/>
              <p:cNvSpPr/>
              <p:nvPr/>
            </p:nvSpPr>
            <p:spPr>
              <a:xfrm>
                <a:off x="2039704" y="2017753"/>
                <a:ext cx="1816472" cy="1253504"/>
              </a:xfrm>
              <a:prstGeom prst="rect">
                <a:avLst/>
              </a:prstGeom>
              <a:solidFill>
                <a:schemeClr val="tx2"/>
              </a:solidFill>
              <a:effectLst>
                <a:outerShdw blurRad="50800" dist="50800" dir="5400000" algn="ctr" rotWithShape="0">
                  <a:schemeClr val="tx2"/>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8" name="Rectangle 27"/>
              <p:cNvSpPr/>
              <p:nvPr/>
            </p:nvSpPr>
            <p:spPr>
              <a:xfrm>
                <a:off x="2039704" y="2017753"/>
                <a:ext cx="1816472" cy="125350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900" kern="1200" dirty="0" smtClean="0"/>
                  <a:t>Move and Delete Policies in OLK/OWA</a:t>
                </a:r>
                <a:endParaRPr lang="en-US" sz="900" kern="1200" dirty="0"/>
              </a:p>
              <a:p>
                <a:pPr marL="114300" lvl="1" indent="-114300" algn="l" defTabSz="622300">
                  <a:lnSpc>
                    <a:spcPct val="90000"/>
                  </a:lnSpc>
                  <a:spcBef>
                    <a:spcPct val="0"/>
                  </a:spcBef>
                  <a:spcAft>
                    <a:spcPct val="15000"/>
                  </a:spcAft>
                  <a:buChar char="••"/>
                </a:pPr>
                <a:r>
                  <a:rPr lang="en-US" sz="900" kern="1200" dirty="0" smtClean="0"/>
                  <a:t>Folder/Item Level Policy </a:t>
                </a:r>
                <a:endParaRPr lang="en-US" sz="900" kern="1200" dirty="0"/>
              </a:p>
            </p:txBody>
          </p:sp>
        </p:grpSp>
        <p:grpSp>
          <p:nvGrpSpPr>
            <p:cNvPr id="9" name="Group 8"/>
            <p:cNvGrpSpPr/>
            <p:nvPr/>
          </p:nvGrpSpPr>
          <p:grpSpPr>
            <a:xfrm>
              <a:off x="4726558" y="2421058"/>
              <a:ext cx="1741716" cy="787373"/>
              <a:chOff x="4152617" y="1250918"/>
              <a:chExt cx="1741716" cy="787373"/>
            </a:xfrm>
          </p:grpSpPr>
          <p:sp>
            <p:nvSpPr>
              <p:cNvPr id="25" name="Rectangle 24"/>
              <p:cNvSpPr/>
              <p:nvPr/>
            </p:nvSpPr>
            <p:spPr>
              <a:xfrm>
                <a:off x="4152617" y="1250918"/>
                <a:ext cx="1741716" cy="787373"/>
              </a:xfrm>
              <a:prstGeom prst="rect">
                <a:avLst/>
              </a:prstGeom>
              <a:solidFill>
                <a:schemeClr val="tx2"/>
              </a:solidFill>
              <a:effectLst>
                <a:outerShdw blurRad="50800" dist="50800" dir="5400000" algn="ctr" rotWithShape="0">
                  <a:schemeClr val="tx2"/>
                </a:outerShdw>
              </a:effectLst>
            </p:spPr>
            <p:style>
              <a:lnRef idx="0">
                <a:schemeClr val="accent6"/>
              </a:lnRef>
              <a:fillRef idx="3">
                <a:schemeClr val="accent6"/>
              </a:fillRef>
              <a:effectRef idx="3">
                <a:schemeClr val="accent6"/>
              </a:effectRef>
              <a:fontRef idx="minor">
                <a:schemeClr val="lt1"/>
              </a:fontRef>
            </p:style>
          </p:sp>
          <p:sp>
            <p:nvSpPr>
              <p:cNvPr id="26" name="Rectangle 25"/>
              <p:cNvSpPr/>
              <p:nvPr/>
            </p:nvSpPr>
            <p:spPr>
              <a:xfrm>
                <a:off x="4152617" y="1250918"/>
                <a:ext cx="1741716" cy="7873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900" b="1" kern="1200" dirty="0" smtClean="0">
                    <a:solidFill>
                      <a:schemeClr val="tx1"/>
                    </a:solidFill>
                  </a:rPr>
                  <a:t>Hold Policy</a:t>
                </a:r>
                <a:endParaRPr lang="en-US" sz="900" b="1" kern="1200" dirty="0">
                  <a:solidFill>
                    <a:schemeClr val="tx1"/>
                  </a:solidFill>
                </a:endParaRPr>
              </a:p>
            </p:txBody>
          </p:sp>
        </p:grpSp>
        <p:grpSp>
          <p:nvGrpSpPr>
            <p:cNvPr id="10" name="Group 9"/>
            <p:cNvGrpSpPr/>
            <p:nvPr/>
          </p:nvGrpSpPr>
          <p:grpSpPr>
            <a:xfrm>
              <a:off x="4691501" y="3173290"/>
              <a:ext cx="1816472" cy="1253504"/>
              <a:chOff x="4117560" y="2003150"/>
              <a:chExt cx="1816472" cy="1253504"/>
            </a:xfrm>
          </p:grpSpPr>
          <p:sp>
            <p:nvSpPr>
              <p:cNvPr id="23" name="Rectangle 22"/>
              <p:cNvSpPr/>
              <p:nvPr/>
            </p:nvSpPr>
            <p:spPr>
              <a:xfrm>
                <a:off x="4117560" y="2003150"/>
                <a:ext cx="1816472" cy="1253504"/>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4" name="Rectangle 23"/>
              <p:cNvSpPr/>
              <p:nvPr/>
            </p:nvSpPr>
            <p:spPr>
              <a:xfrm>
                <a:off x="4117560" y="2003150"/>
                <a:ext cx="1816472" cy="1253504"/>
              </a:xfrm>
              <a:prstGeom prst="rect">
                <a:avLst/>
              </a:prstGeom>
              <a:solidFill>
                <a:schemeClr val="tx2"/>
              </a:solidFill>
              <a:effectLst>
                <a:outerShdw blurRad="50800" dist="50800" dir="5400000" algn="ctr" rotWithShape="0">
                  <a:schemeClr val="tx2"/>
                </a:outerShdw>
              </a:effectLst>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900" kern="1200" dirty="0" smtClean="0"/>
                  <a:t>Edited/Deleted items preserved</a:t>
                </a:r>
                <a:endParaRPr lang="en-US" sz="900" kern="1200" dirty="0"/>
              </a:p>
              <a:p>
                <a:pPr marL="114300" lvl="1" indent="-114300" algn="l" defTabSz="622300">
                  <a:lnSpc>
                    <a:spcPct val="90000"/>
                  </a:lnSpc>
                  <a:spcBef>
                    <a:spcPct val="0"/>
                  </a:spcBef>
                  <a:spcAft>
                    <a:spcPct val="15000"/>
                  </a:spcAft>
                  <a:buChar char="••"/>
                </a:pPr>
                <a:r>
                  <a:rPr lang="en-US" sz="900" kern="1200" dirty="0" smtClean="0"/>
                  <a:t>Single Item Restore or Legal Hold</a:t>
                </a:r>
                <a:endParaRPr lang="en-US" sz="900" kern="1200" dirty="0"/>
              </a:p>
            </p:txBody>
          </p:sp>
        </p:grpSp>
        <p:grpSp>
          <p:nvGrpSpPr>
            <p:cNvPr id="11" name="Group 10"/>
            <p:cNvGrpSpPr/>
            <p:nvPr/>
          </p:nvGrpSpPr>
          <p:grpSpPr>
            <a:xfrm>
              <a:off x="6783220" y="2416602"/>
              <a:ext cx="1739343" cy="787373"/>
              <a:chOff x="6209279" y="1246462"/>
              <a:chExt cx="1739343" cy="787373"/>
            </a:xfrm>
          </p:grpSpPr>
          <p:sp>
            <p:nvSpPr>
              <p:cNvPr id="21" name="Rectangle 20"/>
              <p:cNvSpPr/>
              <p:nvPr/>
            </p:nvSpPr>
            <p:spPr>
              <a:xfrm>
                <a:off x="6209279" y="1246462"/>
                <a:ext cx="1739343" cy="787373"/>
              </a:xfrm>
              <a:prstGeom prst="rect">
                <a:avLst/>
              </a:prstGeom>
              <a:solidFill>
                <a:schemeClr val="tx2"/>
              </a:solidFill>
              <a:effectLst>
                <a:outerShdw blurRad="50800" dist="50800" dir="5400000" algn="ctr" rotWithShape="0">
                  <a:schemeClr val="tx2"/>
                </a:outerShdw>
              </a:effectLst>
            </p:spPr>
            <p:style>
              <a:lnRef idx="0">
                <a:schemeClr val="accent6"/>
              </a:lnRef>
              <a:fillRef idx="3">
                <a:schemeClr val="accent6"/>
              </a:fillRef>
              <a:effectRef idx="3">
                <a:schemeClr val="accent6"/>
              </a:effectRef>
              <a:fontRef idx="minor">
                <a:schemeClr val="lt1"/>
              </a:fontRef>
            </p:style>
          </p:sp>
          <p:sp>
            <p:nvSpPr>
              <p:cNvPr id="22" name="Rectangle 21"/>
              <p:cNvSpPr/>
              <p:nvPr/>
            </p:nvSpPr>
            <p:spPr>
              <a:xfrm>
                <a:off x="6209279" y="1246462"/>
                <a:ext cx="1739343" cy="7873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900" b="1" kern="1200" dirty="0" smtClean="0">
                    <a:solidFill>
                      <a:schemeClr val="tx1"/>
                    </a:solidFill>
                  </a:rPr>
                  <a:t>Multi-Mailbox Search </a:t>
                </a:r>
                <a:endParaRPr lang="en-US" sz="900" b="1" i="0" kern="1200" dirty="0">
                  <a:solidFill>
                    <a:schemeClr val="tx1"/>
                  </a:solidFill>
                </a:endParaRPr>
              </a:p>
            </p:txBody>
          </p:sp>
        </p:grpSp>
        <p:grpSp>
          <p:nvGrpSpPr>
            <p:cNvPr id="12" name="Group 11"/>
            <p:cNvGrpSpPr/>
            <p:nvPr/>
          </p:nvGrpSpPr>
          <p:grpSpPr>
            <a:xfrm>
              <a:off x="6746977" y="3173290"/>
              <a:ext cx="1816472" cy="1253504"/>
              <a:chOff x="6173036" y="2003150"/>
              <a:chExt cx="1816472" cy="1253504"/>
            </a:xfrm>
          </p:grpSpPr>
          <p:sp>
            <p:nvSpPr>
              <p:cNvPr id="19" name="Rectangle 18"/>
              <p:cNvSpPr/>
              <p:nvPr/>
            </p:nvSpPr>
            <p:spPr>
              <a:xfrm>
                <a:off x="6173036" y="2003150"/>
                <a:ext cx="1816472" cy="1253504"/>
              </a:xfrm>
              <a:prstGeom prst="rect">
                <a:avLst/>
              </a:prstGeom>
              <a:solidFill>
                <a:schemeClr val="tx2"/>
              </a:solidFill>
              <a:effectLst>
                <a:outerShdw blurRad="50800" dist="50800" dir="5400000" algn="ctr" rotWithShape="0">
                  <a:schemeClr val="tx2"/>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0" name="Rectangle 19"/>
              <p:cNvSpPr/>
              <p:nvPr/>
            </p:nvSpPr>
            <p:spPr>
              <a:xfrm>
                <a:off x="6173036" y="2003150"/>
                <a:ext cx="1816472" cy="125350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900" kern="1200" dirty="0" err="1" smtClean="0"/>
                  <a:t>CMDLet</a:t>
                </a:r>
                <a:r>
                  <a:rPr lang="en-US" sz="900" kern="1200" dirty="0" smtClean="0"/>
                  <a:t> and Discovery GUI Support</a:t>
                </a:r>
                <a:endParaRPr lang="en-US" sz="900" kern="1200" dirty="0"/>
              </a:p>
              <a:p>
                <a:pPr marL="114300" lvl="1" indent="-114300" algn="l" defTabSz="622300">
                  <a:lnSpc>
                    <a:spcPct val="90000"/>
                  </a:lnSpc>
                  <a:spcBef>
                    <a:spcPct val="0"/>
                  </a:spcBef>
                  <a:spcAft>
                    <a:spcPct val="15000"/>
                  </a:spcAft>
                  <a:buChar char="••"/>
                </a:pPr>
                <a:r>
                  <a:rPr lang="en-US" sz="900" kern="1200" dirty="0" smtClean="0"/>
                  <a:t>Role-based Access</a:t>
                </a:r>
                <a:endParaRPr lang="en-US" sz="900" kern="1200" dirty="0"/>
              </a:p>
            </p:txBody>
          </p:sp>
        </p:grpSp>
        <p:grpSp>
          <p:nvGrpSpPr>
            <p:cNvPr id="13" name="Group 4"/>
            <p:cNvGrpSpPr/>
            <p:nvPr/>
          </p:nvGrpSpPr>
          <p:grpSpPr>
            <a:xfrm>
              <a:off x="520207" y="1179802"/>
              <a:ext cx="5980946" cy="810891"/>
              <a:chOff x="0" y="1387123"/>
              <a:chExt cx="2322591" cy="1588203"/>
            </a:xfrm>
            <a:solidFill>
              <a:schemeClr val="accent2"/>
            </a:solidFill>
            <a:scene3d>
              <a:camera prst="orthographicFront"/>
              <a:lightRig rig="flat" dir="t"/>
            </a:scene3d>
          </p:grpSpPr>
          <p:sp>
            <p:nvSpPr>
              <p:cNvPr id="17" name="Rounded Rectangle 16"/>
              <p:cNvSpPr/>
              <p:nvPr/>
            </p:nvSpPr>
            <p:spPr>
              <a:xfrm>
                <a:off x="0" y="1387123"/>
                <a:ext cx="2322591" cy="1588203"/>
              </a:xfrm>
              <a:prstGeom prst="roundRect">
                <a:avLst/>
              </a:prstGeom>
              <a:grpFill/>
            </p:spPr>
            <p:style>
              <a:lnRef idx="0">
                <a:schemeClr val="accent1"/>
              </a:lnRef>
              <a:fillRef idx="3">
                <a:schemeClr val="accent1"/>
              </a:fillRef>
              <a:effectRef idx="3">
                <a:schemeClr val="accent1"/>
              </a:effectRef>
              <a:fontRef idx="minor">
                <a:schemeClr val="lt1"/>
              </a:fontRef>
            </p:style>
          </p:sp>
          <p:sp>
            <p:nvSpPr>
              <p:cNvPr id="18" name="Rounded Rectangle 4"/>
              <p:cNvSpPr/>
              <p:nvPr/>
            </p:nvSpPr>
            <p:spPr>
              <a:xfrm>
                <a:off x="130266" y="1446921"/>
                <a:ext cx="2167531" cy="1433143"/>
              </a:xfrm>
              <a:prstGeom prst="rect">
                <a:avLst/>
              </a:prstGeom>
              <a:grpFill/>
            </p:spPr>
            <p:style>
              <a:lnRef idx="0">
                <a:schemeClr val="accent1"/>
              </a:lnRef>
              <a:fillRef idx="3">
                <a:schemeClr val="accent1"/>
              </a:fillRef>
              <a:effectRef idx="3">
                <a:schemeClr val="accent1"/>
              </a:effectRef>
              <a:fontRef idx="minor">
                <a:schemeClr val="lt1"/>
              </a:fontRef>
            </p:style>
            <p:txBody>
              <a:bodyPr anchor="ctr"/>
              <a:lstStyle/>
              <a:p>
                <a:pPr algn="ctr" defTabSz="1733550">
                  <a:lnSpc>
                    <a:spcPct val="90000"/>
                  </a:lnSpc>
                  <a:spcBef>
                    <a:spcPct val="0"/>
                  </a:spcBef>
                  <a:spcAft>
                    <a:spcPct val="35000"/>
                  </a:spcAft>
                </a:pPr>
                <a:r>
                  <a:rPr lang="en-US" sz="1600" b="1" dirty="0" smtClean="0">
                    <a:solidFill>
                      <a:srgbClr val="FFFFFF"/>
                    </a:solidFill>
                    <a:effectLst>
                      <a:outerShdw blurRad="38100" dist="38100" dir="2700000" algn="tl">
                        <a:srgbClr val="000000">
                          <a:alpha val="43137"/>
                        </a:srgbClr>
                      </a:outerShdw>
                    </a:effectLst>
                  </a:rPr>
                  <a:t>Preserve</a:t>
                </a:r>
                <a:endParaRPr lang="en-US" sz="1600" b="1" dirty="0">
                  <a:solidFill>
                    <a:srgbClr val="FFFFFF"/>
                  </a:solidFill>
                  <a:effectLst>
                    <a:outerShdw blurRad="38100" dist="38100" dir="2700000" algn="tl">
                      <a:srgbClr val="000000">
                        <a:alpha val="43137"/>
                      </a:srgbClr>
                    </a:outerShdw>
                  </a:effectLst>
                </a:endParaRPr>
              </a:p>
            </p:txBody>
          </p:sp>
        </p:grpSp>
        <p:grpSp>
          <p:nvGrpSpPr>
            <p:cNvPr id="14" name="Group 7"/>
            <p:cNvGrpSpPr/>
            <p:nvPr/>
          </p:nvGrpSpPr>
          <p:grpSpPr>
            <a:xfrm>
              <a:off x="6672223" y="1179802"/>
              <a:ext cx="1838705" cy="797840"/>
              <a:chOff x="0" y="3041359"/>
              <a:chExt cx="2324862" cy="1320663"/>
            </a:xfrm>
            <a:solidFill>
              <a:schemeClr val="accent3"/>
            </a:solidFill>
            <a:scene3d>
              <a:camera prst="orthographicFront"/>
              <a:lightRig rig="flat" dir="t"/>
            </a:scene3d>
          </p:grpSpPr>
          <p:sp>
            <p:nvSpPr>
              <p:cNvPr id="15" name="Rounded Rectangle 14"/>
              <p:cNvSpPr/>
              <p:nvPr/>
            </p:nvSpPr>
            <p:spPr>
              <a:xfrm>
                <a:off x="0" y="3041359"/>
                <a:ext cx="2324862" cy="1320663"/>
              </a:xfrm>
              <a:prstGeom prst="roundRect">
                <a:avLst/>
              </a:prstGeom>
              <a:grpFill/>
            </p:spPr>
            <p:style>
              <a:lnRef idx="0">
                <a:schemeClr val="accent1"/>
              </a:lnRef>
              <a:fillRef idx="3">
                <a:schemeClr val="accent1"/>
              </a:fillRef>
              <a:effectRef idx="3">
                <a:schemeClr val="accent1"/>
              </a:effectRef>
              <a:fontRef idx="minor">
                <a:schemeClr val="lt1"/>
              </a:fontRef>
            </p:style>
          </p:sp>
          <p:sp>
            <p:nvSpPr>
              <p:cNvPr id="16" name="Rounded Rectangle 4"/>
              <p:cNvSpPr/>
              <p:nvPr/>
            </p:nvSpPr>
            <p:spPr>
              <a:xfrm>
                <a:off x="64469" y="3105828"/>
                <a:ext cx="2195924" cy="1191725"/>
              </a:xfrm>
              <a:prstGeom prst="rect">
                <a:avLst/>
              </a:prstGeom>
              <a:grpFill/>
            </p:spPr>
            <p:style>
              <a:lnRef idx="0">
                <a:schemeClr val="accent1"/>
              </a:lnRef>
              <a:fillRef idx="3">
                <a:schemeClr val="accent1"/>
              </a:fillRef>
              <a:effectRef idx="3">
                <a:schemeClr val="accent1"/>
              </a:effectRef>
              <a:fontRef idx="minor">
                <a:schemeClr val="lt1"/>
              </a:fontRef>
            </p:style>
            <p:txBody>
              <a:bodyPr spcFirstLastPara="0" vert="horz" wrap="square" lIns="148590" tIns="74295" rIns="148590" bIns="74295" numCol="1" spcCol="1270" anchor="ctr" anchorCtr="0">
                <a:noAutofit/>
              </a:bodyPr>
              <a:lstStyle/>
              <a:p>
                <a:pPr algn="ctr" defTabSz="1733550">
                  <a:lnSpc>
                    <a:spcPct val="90000"/>
                  </a:lnSpc>
                  <a:spcBef>
                    <a:spcPct val="0"/>
                  </a:spcBef>
                  <a:spcAft>
                    <a:spcPct val="35000"/>
                  </a:spcAft>
                </a:pPr>
                <a:r>
                  <a:rPr lang="en-US" sz="1600" b="1" dirty="0" smtClean="0">
                    <a:effectLst>
                      <a:outerShdw blurRad="38100" dist="38100" dir="2700000" algn="tl">
                        <a:srgbClr val="000000">
                          <a:alpha val="43137"/>
                        </a:srgbClr>
                      </a:outerShdw>
                    </a:effectLst>
                  </a:rPr>
                  <a:t>Discover</a:t>
                </a:r>
              </a:p>
            </p:txBody>
          </p:sp>
        </p:grpSp>
      </p:grpSp>
    </p:spTree>
    <p:extLst>
      <p:ext uri="{BB962C8B-B14F-4D97-AF65-F5344CB8AC3E}">
        <p14:creationId xmlns:p14="http://schemas.microsoft.com/office/powerpoint/2010/main" xmlns="" val="3610132931"/>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19600" y="1295400"/>
            <a:ext cx="4267200" cy="4724400"/>
          </a:xfrm>
        </p:spPr>
        <p:txBody>
          <a:bodyPr>
            <a:noAutofit/>
          </a:bodyPr>
          <a:lstStyle/>
          <a:p>
            <a:r>
              <a:rPr lang="en-US" sz="2000" dirty="0" smtClean="0"/>
              <a:t>A secondary mailbox that is configured by the administrator </a:t>
            </a:r>
          </a:p>
          <a:p>
            <a:pPr>
              <a:buNone/>
            </a:pPr>
            <a:endParaRPr lang="en-US" sz="2000" dirty="0" smtClean="0"/>
          </a:p>
          <a:p>
            <a:r>
              <a:rPr lang="en-US" sz="2000" dirty="0" smtClean="0"/>
              <a:t>Appears alongside a user’s primary mailbox in Outlook or Outlook Web App. </a:t>
            </a:r>
          </a:p>
          <a:p>
            <a:pPr>
              <a:buNone/>
            </a:pPr>
            <a:endParaRPr lang="en-US" sz="2000" dirty="0" smtClean="0"/>
          </a:p>
          <a:p>
            <a:r>
              <a:rPr lang="en-US" sz="2000" dirty="0" smtClean="0"/>
              <a:t>PST data can be dragged and dropped to the Personal Archive</a:t>
            </a:r>
          </a:p>
          <a:p>
            <a:endParaRPr lang="en-US" sz="2000" dirty="0" smtClean="0"/>
          </a:p>
          <a:p>
            <a:r>
              <a:rPr lang="en-US" sz="2000" dirty="0" smtClean="0"/>
              <a:t>E-mail in primary mailbox can be moved automatically using Retention Policies </a:t>
            </a:r>
          </a:p>
          <a:p>
            <a:pPr>
              <a:buNone/>
            </a:pPr>
            <a:endParaRPr lang="en-US" sz="2000" dirty="0" smtClean="0"/>
          </a:p>
          <a:p>
            <a:r>
              <a:rPr lang="en-US" sz="2000" dirty="0" smtClean="0"/>
              <a:t>Archive quota can be set separately from primary mailbox</a:t>
            </a:r>
            <a:endParaRPr lang="en-US" sz="1050" dirty="0"/>
          </a:p>
        </p:txBody>
      </p:sp>
      <p:sp>
        <p:nvSpPr>
          <p:cNvPr id="7" name="Title 6"/>
          <p:cNvSpPr>
            <a:spLocks noGrp="1"/>
          </p:cNvSpPr>
          <p:nvPr>
            <p:ph type="title"/>
          </p:nvPr>
        </p:nvSpPr>
        <p:spPr/>
        <p:txBody>
          <a:bodyPr/>
          <a:lstStyle/>
          <a:p>
            <a:r>
              <a:rPr lang="en-US" dirty="0" smtClean="0"/>
              <a:t>Overview of the Personal Archive</a:t>
            </a:r>
            <a:endParaRPr lang="en-US" dirty="0"/>
          </a:p>
        </p:txBody>
      </p:sp>
      <p:pic>
        <p:nvPicPr>
          <p:cNvPr id="67587" name="Picture 3"/>
          <p:cNvPicPr>
            <a:picLocks noChangeAspect="1" noChangeArrowheads="1"/>
          </p:cNvPicPr>
          <p:nvPr/>
        </p:nvPicPr>
        <p:blipFill>
          <a:blip r:embed="rId3" cstate="screen"/>
          <a:srcRect/>
          <a:stretch>
            <a:fillRect/>
          </a:stretch>
        </p:blipFill>
        <p:spPr bwMode="auto">
          <a:xfrm>
            <a:off x="994284" y="990600"/>
            <a:ext cx="2971800" cy="5461686"/>
          </a:xfrm>
          <a:prstGeom prst="rect">
            <a:avLst/>
          </a:prstGeom>
          <a:ln>
            <a:solidFill>
              <a:schemeClr val="bg1"/>
            </a:solidFill>
          </a:ln>
          <a:effectLst>
            <a:outerShdw blurRad="292100" dist="139700" dir="2700000" algn="tl" rotWithShape="0">
              <a:srgbClr val="333333">
                <a:alpha val="65000"/>
              </a:srgbClr>
            </a:outerShdw>
          </a:effectLst>
        </p:spPr>
      </p:pic>
      <p:sp>
        <p:nvSpPr>
          <p:cNvPr id="12" name="Left Brace 11"/>
          <p:cNvSpPr/>
          <p:nvPr/>
        </p:nvSpPr>
        <p:spPr>
          <a:xfrm>
            <a:off x="843471" y="4343400"/>
            <a:ext cx="303213" cy="1600200"/>
          </a:xfrm>
          <a:prstGeom prst="leftBrace">
            <a:avLst>
              <a:gd name="adj1" fmla="val 75026"/>
              <a:gd name="adj2" fmla="val 51099"/>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13" name="TextBox 12"/>
          <p:cNvSpPr txBox="1"/>
          <p:nvPr/>
        </p:nvSpPr>
        <p:spPr>
          <a:xfrm rot="16200000">
            <a:off x="-462776" y="5014256"/>
            <a:ext cx="2269351" cy="276999"/>
          </a:xfrm>
          <a:prstGeom prst="rect">
            <a:avLst/>
          </a:prstGeom>
          <a:noFill/>
        </p:spPr>
        <p:txBody>
          <a:bodyPr wrap="square" lIns="0" tIns="0" rIns="0" bIns="0" rtlCol="0">
            <a:spAutoFit/>
          </a:bodyPr>
          <a:lstStyle/>
          <a:p>
            <a:pPr algn="ctr"/>
            <a:r>
              <a:rPr lang="en-US" b="1" dirty="0" smtClean="0">
                <a:solidFill>
                  <a:srgbClr val="FFC000"/>
                </a:solidFill>
                <a:effectLst>
                  <a:outerShdw blurRad="38100" dist="38100" dir="2700000" algn="tl">
                    <a:srgbClr val="000000">
                      <a:alpha val="43137"/>
                    </a:srgbClr>
                  </a:outerShdw>
                </a:effectLst>
              </a:rPr>
              <a:t>Personal Archive</a:t>
            </a:r>
          </a:p>
        </p:txBody>
      </p:sp>
      <p:sp>
        <p:nvSpPr>
          <p:cNvPr id="14" name="Left Brace 13"/>
          <p:cNvSpPr/>
          <p:nvPr/>
        </p:nvSpPr>
        <p:spPr>
          <a:xfrm>
            <a:off x="834680" y="2355850"/>
            <a:ext cx="303213" cy="1643719"/>
          </a:xfrm>
          <a:prstGeom prst="leftBrace">
            <a:avLst>
              <a:gd name="adj1" fmla="val 75026"/>
              <a:gd name="adj2" fmla="val 51099"/>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15" name="TextBox 14"/>
          <p:cNvSpPr txBox="1"/>
          <p:nvPr/>
        </p:nvSpPr>
        <p:spPr>
          <a:xfrm rot="16200000">
            <a:off x="-471567" y="3070225"/>
            <a:ext cx="2269351" cy="276999"/>
          </a:xfrm>
          <a:prstGeom prst="rect">
            <a:avLst/>
          </a:prstGeom>
          <a:noFill/>
        </p:spPr>
        <p:txBody>
          <a:bodyPr wrap="square" lIns="0" tIns="0" rIns="0" bIns="0" rtlCol="0">
            <a:spAutoFit/>
          </a:bodyPr>
          <a:lstStyle/>
          <a:p>
            <a:pPr algn="ctr"/>
            <a:r>
              <a:rPr lang="en-US" b="1" dirty="0" smtClean="0">
                <a:gradFill>
                  <a:gsLst>
                    <a:gs pos="0">
                      <a:schemeClr val="tx1"/>
                    </a:gs>
                    <a:gs pos="86000">
                      <a:schemeClr val="tx1"/>
                    </a:gs>
                  </a:gsLst>
                  <a:lin ang="5400000" scaled="0"/>
                </a:gradFill>
                <a:effectLst>
                  <a:outerShdw blurRad="38100" dist="38100" dir="2700000" algn="tl">
                    <a:srgbClr val="000000">
                      <a:alpha val="43137"/>
                    </a:srgbClr>
                  </a:outerShdw>
                </a:effectLst>
              </a:rPr>
              <a:t>Primary Mailbox</a:t>
            </a:r>
          </a:p>
        </p:txBody>
      </p:sp>
    </p:spTree>
    <p:extLst>
      <p:ext uri="{BB962C8B-B14F-4D97-AF65-F5344CB8AC3E}">
        <p14:creationId xmlns:p14="http://schemas.microsoft.com/office/powerpoint/2010/main" xmlns="" val="4028145668"/>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Setting up the Archive</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xmlns="" val="1832049246"/>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111</TotalTime>
  <Words>3047</Words>
  <Application>Microsoft Office PowerPoint</Application>
  <PresentationFormat>On-screen Show (4:3)</PresentationFormat>
  <Paragraphs>668</Paragraphs>
  <Slides>58</Slides>
  <Notes>57</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TechEd09_Europe template</vt:lpstr>
      <vt:lpstr>Email Archiving and Retention with Microsoft Exchange Server 2010</vt:lpstr>
      <vt:lpstr>World Today: Where is your e-mail?  </vt:lpstr>
      <vt:lpstr>World Today: Email Repositories</vt:lpstr>
      <vt:lpstr>World Today: Pain Points</vt:lpstr>
      <vt:lpstr>Exchange 2010: E-mail in Exchange </vt:lpstr>
      <vt:lpstr>Exchange 2010: Preserve and Discover Archiving, Message Retention and Discovery </vt:lpstr>
      <vt:lpstr>Preserve: Personal Archive End User, IT Pro Experience </vt:lpstr>
      <vt:lpstr>Overview of the Personal Archive</vt:lpstr>
      <vt:lpstr>Setting up the Archive</vt:lpstr>
      <vt:lpstr>Preserve: Archive and the User </vt:lpstr>
      <vt:lpstr>Preserve: Archive and the User  Read, Reply, Navigate</vt:lpstr>
      <vt:lpstr>Preserve: Archive and the User  Move Mail  </vt:lpstr>
      <vt:lpstr>Preserve: Archive and the User  Search </vt:lpstr>
      <vt:lpstr>Preserve: Archive and the IT Pro</vt:lpstr>
      <vt:lpstr>New-Enable-Connect Archive GUI </vt:lpstr>
      <vt:lpstr>New-Enable-Connect Archive CMDLet</vt:lpstr>
      <vt:lpstr>E14 Archive Autodiscover</vt:lpstr>
      <vt:lpstr>Remove-Disable Archive GUI</vt:lpstr>
      <vt:lpstr>Remove-Disable Archive CMDLet</vt:lpstr>
      <vt:lpstr>Get-Set Archive GUI</vt:lpstr>
      <vt:lpstr>Get-Set Archive CMDLet</vt:lpstr>
      <vt:lpstr>Get-MailboxStatistics Cmdlet Execution</vt:lpstr>
      <vt:lpstr>Migrate Primary and Archive  Move in pairs</vt:lpstr>
      <vt:lpstr>Preserve: Message Retention Archive and Delete Policies</vt:lpstr>
      <vt:lpstr>Preserve: Message Retention</vt:lpstr>
      <vt:lpstr>Message Retention: Archive and Delete</vt:lpstr>
      <vt:lpstr>Preserve: Archive and Delete Policy Scenarios</vt:lpstr>
      <vt:lpstr>Preserve: Message Retention Archive and Delete policies</vt:lpstr>
      <vt:lpstr>Set Explicit Move Policy on a Folder</vt:lpstr>
      <vt:lpstr>Set Move Policy on an Item No delete policy</vt:lpstr>
      <vt:lpstr>Slide 31</vt:lpstr>
      <vt:lpstr>Set Move Policy on an Item With delete policy</vt:lpstr>
      <vt:lpstr>Slide 33</vt:lpstr>
      <vt:lpstr>Slide 34</vt:lpstr>
      <vt:lpstr>Slide 35</vt:lpstr>
      <vt:lpstr>Slide 36</vt:lpstr>
      <vt:lpstr>Slide 37</vt:lpstr>
      <vt:lpstr>Preserve: Move + Delete Policies On an item</vt:lpstr>
      <vt:lpstr>Preserve: Message Retention Hold Policy</vt:lpstr>
      <vt:lpstr>Preserve: Hold Policy</vt:lpstr>
      <vt:lpstr>Preserve: Hold Policy IW Experience</vt:lpstr>
      <vt:lpstr>Preserve: Hold Policy IT Pro Experience</vt:lpstr>
      <vt:lpstr>Preserve: Hold Policy Message Flow Exchange 2007 behavior</vt:lpstr>
      <vt:lpstr>Preserve: Hold Policy  Litigation Hold</vt:lpstr>
      <vt:lpstr>Preserve: Hold Policy  Single Item Recovery (N days) policy where N=14</vt:lpstr>
      <vt:lpstr>Preserve: Hold Policy  Litigation Hold + Move and Delete Policies </vt:lpstr>
      <vt:lpstr>Discover Multi-Mailbox Search</vt:lpstr>
      <vt:lpstr>Hold and Discover</vt:lpstr>
      <vt:lpstr>Discover: Multi-Mailbox Search </vt:lpstr>
      <vt:lpstr>Discover: Multi-Mailbox Search  Simple, role-based GUI </vt:lpstr>
      <vt:lpstr>Discover: Multi-Mailbox Search </vt:lpstr>
      <vt:lpstr>Exchange 2010 Archiving and Retention  Key benefits summary   </vt:lpstr>
      <vt:lpstr>Resources</vt:lpstr>
      <vt:lpstr>Related Content</vt:lpstr>
      <vt:lpstr>UNC Track Call to Action!</vt:lpstr>
      <vt:lpstr>Slide 56</vt:lpstr>
      <vt:lpstr>Slide 57</vt:lpstr>
      <vt:lpstr>Appendix</vt:lpstr>
    </vt:vector>
  </TitlesOfParts>
  <Manager>&lt;Content Manager Name Here&gt;</Manager>
  <Company>Microsoft IT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kamaljan</dc:creator>
  <dc:description>tech·ed Europe 2009</dc:description>
  <cp:lastModifiedBy>cn_user</cp:lastModifiedBy>
  <cp:revision>60</cp:revision>
  <dcterms:created xsi:type="dcterms:W3CDTF">2009-11-09T21:41:12Z</dcterms:created>
  <dcterms:modified xsi:type="dcterms:W3CDTF">2009-11-11T11:03:32Z</dcterms:modified>
</cp:coreProperties>
</file>