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tags/tag5.xml" ContentType="application/vnd.openxmlformats-officedocument.presentationml.tags+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tags/tag3.xml" ContentType="application/vnd.openxmlformats-officedocument.presentationml.tags+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 id="2147483731" r:id="rId3"/>
    <p:sldMasterId id="2147483733" r:id="rId4"/>
  </p:sldMasterIdLst>
  <p:notesMasterIdLst>
    <p:notesMasterId r:id="rId63"/>
  </p:notesMasterIdLst>
  <p:handoutMasterIdLst>
    <p:handoutMasterId r:id="rId64"/>
  </p:handoutMasterIdLst>
  <p:sldIdLst>
    <p:sldId id="256" r:id="rId5"/>
    <p:sldId id="257" r:id="rId6"/>
    <p:sldId id="284" r:id="rId7"/>
    <p:sldId id="285" r:id="rId8"/>
    <p:sldId id="286" r:id="rId9"/>
    <p:sldId id="287" r:id="rId10"/>
    <p:sldId id="288" r:id="rId11"/>
    <p:sldId id="289" r:id="rId12"/>
    <p:sldId id="290" r:id="rId13"/>
    <p:sldId id="291" r:id="rId14"/>
    <p:sldId id="292" r:id="rId15"/>
    <p:sldId id="293" r:id="rId16"/>
    <p:sldId id="294" r:id="rId17"/>
    <p:sldId id="295" r:id="rId18"/>
    <p:sldId id="296" r:id="rId19"/>
    <p:sldId id="297" r:id="rId20"/>
    <p:sldId id="298" r:id="rId21"/>
    <p:sldId id="299" r:id="rId22"/>
    <p:sldId id="300" r:id="rId23"/>
    <p:sldId id="301" r:id="rId24"/>
    <p:sldId id="302" r:id="rId25"/>
    <p:sldId id="303" r:id="rId26"/>
    <p:sldId id="304" r:id="rId27"/>
    <p:sldId id="305" r:id="rId28"/>
    <p:sldId id="306" r:id="rId29"/>
    <p:sldId id="307" r:id="rId30"/>
    <p:sldId id="308" r:id="rId31"/>
    <p:sldId id="309" r:id="rId32"/>
    <p:sldId id="310" r:id="rId33"/>
    <p:sldId id="311" r:id="rId34"/>
    <p:sldId id="312" r:id="rId35"/>
    <p:sldId id="313" r:id="rId36"/>
    <p:sldId id="314" r:id="rId37"/>
    <p:sldId id="315" r:id="rId38"/>
    <p:sldId id="316" r:id="rId39"/>
    <p:sldId id="317" r:id="rId40"/>
    <p:sldId id="318" r:id="rId41"/>
    <p:sldId id="319" r:id="rId42"/>
    <p:sldId id="320" r:id="rId43"/>
    <p:sldId id="321" r:id="rId44"/>
    <p:sldId id="322" r:id="rId45"/>
    <p:sldId id="323" r:id="rId46"/>
    <p:sldId id="324" r:id="rId47"/>
    <p:sldId id="325" r:id="rId48"/>
    <p:sldId id="326" r:id="rId49"/>
    <p:sldId id="334" r:id="rId50"/>
    <p:sldId id="327" r:id="rId51"/>
    <p:sldId id="328" r:id="rId52"/>
    <p:sldId id="329" r:id="rId53"/>
    <p:sldId id="330" r:id="rId54"/>
    <p:sldId id="331" r:id="rId55"/>
    <p:sldId id="335" r:id="rId56"/>
    <p:sldId id="336" r:id="rId57"/>
    <p:sldId id="274" r:id="rId58"/>
    <p:sldId id="282" r:id="rId59"/>
    <p:sldId id="332" r:id="rId60"/>
    <p:sldId id="333" r:id="rId61"/>
    <p:sldId id="280" r:id="rId6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 id="1" name="Todd Luttinen" initials="TCL"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77978" autoAdjust="0"/>
  </p:normalViewPr>
  <p:slideViewPr>
    <p:cSldViewPr snapToGrid="0">
      <p:cViewPr>
        <p:scale>
          <a:sx n="70" d="100"/>
          <a:sy n="70" d="100"/>
        </p:scale>
        <p:origin x="-1506" y="-49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image" Target="../media/image39.emf"/><Relationship Id="rId5" Type="http://schemas.openxmlformats.org/officeDocument/2006/relationships/image" Target="../media/image43.emf"/><Relationship Id="rId4" Type="http://schemas.openxmlformats.org/officeDocument/2006/relationships/image" Target="../media/image4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unc311_chung.pptx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1626833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3685280373"/>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fontScale="92500" lnSpcReduction="10000"/>
          </a:bodyPr>
          <a:lstStyle/>
          <a:p>
            <a:pPr marL="0" algn="l" defTabSz="914363" rtl="0" eaLnBrk="1" latinLnBrk="0" hangingPunct="1">
              <a:lnSpc>
                <a:spcPct val="90000"/>
              </a:lnSpc>
              <a:spcAft>
                <a:spcPts val="333"/>
              </a:spcAft>
            </a:pPr>
            <a:endParaRPr lang="de-DE" sz="1200" kern="1200" dirty="0" smtClean="0">
              <a:solidFill>
                <a:schemeClr val="tx1"/>
              </a:solidFill>
              <a:latin typeface="Segoe" pitchFamily="34" charset="0"/>
              <a:ea typeface="+mn-ea"/>
              <a:cs typeface="+mn-cs"/>
            </a:endParaRPr>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p>
        </p:txBody>
      </p:sp>
      <p:sp>
        <p:nvSpPr>
          <p:cNvPr id="5" name="Date Placeholder 4"/>
          <p:cNvSpPr>
            <a:spLocks noGrp="1"/>
          </p:cNvSpPr>
          <p:nvPr>
            <p:ph type="dt" idx="11"/>
          </p:nvPr>
        </p:nvSpPr>
        <p:spPr>
          <a:xfrm>
            <a:off x="3884613" y="0"/>
            <a:ext cx="2971800" cy="457200"/>
          </a:xfrm>
          <a:prstGeom prst="rect">
            <a:avLst/>
          </a:prstGeom>
        </p:spPr>
        <p:txBody>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p>
        </p:txBody>
      </p:sp>
      <p:sp>
        <p:nvSpPr>
          <p:cNvPr id="5" name="Date Placeholder 4"/>
          <p:cNvSpPr>
            <a:spLocks noGrp="1"/>
          </p:cNvSpPr>
          <p:nvPr>
            <p:ph type="dt" idx="11"/>
          </p:nvPr>
        </p:nvSpPr>
        <p:spPr>
          <a:xfrm>
            <a:off x="3884613" y="0"/>
            <a:ext cx="2971800" cy="457200"/>
          </a:xfrm>
          <a:prstGeom prst="rect">
            <a:avLst/>
          </a:prstGeom>
        </p:spPr>
        <p:txBody>
          <a:bodyPr/>
          <a:lstStyle/>
          <a:p>
            <a:endParaRPr lang="en-US" dirty="0"/>
          </a:p>
        </p:txBody>
      </p:sp>
      <p:sp>
        <p:nvSpPr>
          <p:cNvPr id="6" name="Footer Placeholder 5"/>
          <p:cNvSpPr>
            <a:spLocks noGrp="1"/>
          </p:cNvSpPr>
          <p:nvPr>
            <p:ph type="ftr" sz="quarter" idx="12"/>
          </p:nvPr>
        </p:nvSpPr>
        <p:spPr>
          <a:xfrm>
            <a:off x="0" y="8685213"/>
            <a:ext cx="6172200" cy="457200"/>
          </a:xfrm>
          <a:prstGeom prst="rect">
            <a:avLst/>
          </a:prstGeom>
        </p:spPr>
        <p:txBody>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p>
        </p:txBody>
      </p:sp>
      <p:sp>
        <p:nvSpPr>
          <p:cNvPr id="5" name="Date Placeholder 4"/>
          <p:cNvSpPr>
            <a:spLocks noGrp="1"/>
          </p:cNvSpPr>
          <p:nvPr>
            <p:ph type="dt" idx="11"/>
          </p:nvPr>
        </p:nvSpPr>
        <p:spPr>
          <a:xfrm>
            <a:off x="3884613" y="0"/>
            <a:ext cx="2971800" cy="457200"/>
          </a:xfrm>
          <a:prstGeom prst="rect">
            <a:avLst/>
          </a:prstGeom>
        </p:spPr>
        <p:txBody>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eaLnBrk="1" hangingPunct="1">
              <a:spcBef>
                <a:spcPct val="0"/>
              </a:spcBef>
            </a:pPr>
            <a:endParaRPr lang="en-US" sz="1200" dirty="0" smtClean="0">
              <a:latin typeface="Segoe"/>
            </a:endParaRPr>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endParaRPr lang="en-US" dirty="0"/>
          </a:p>
        </p:txBody>
      </p:sp>
      <p:sp>
        <p:nvSpPr>
          <p:cNvPr id="6" name="Rectangle 7"/>
          <p:cNvSpPr>
            <a:spLocks noGrp="1" noChangeArrowheads="1"/>
          </p:cNvSpPr>
          <p:nvPr>
            <p:ph type="sldNum" sz="quarter" idx="5"/>
          </p:nvPr>
        </p:nvSpPr>
        <p:spPr>
          <a:ln/>
        </p:spPr>
        <p:txBody>
          <a:bodyPr/>
          <a:lstStyle/>
          <a:p>
            <a:endParaRPr lang="en-US" dirty="0"/>
          </a:p>
        </p:txBody>
      </p:sp>
      <p:sp>
        <p:nvSpPr>
          <p:cNvPr id="400386" name="Rectangle 2"/>
          <p:cNvSpPr>
            <a:spLocks noGrp="1" noRot="1" noChangeAspect="1" noChangeArrowheads="1" noTextEdit="1"/>
          </p:cNvSpPr>
          <p:nvPr>
            <p:ph type="sldImg"/>
          </p:nvPr>
        </p:nvSpPr>
        <p:spPr>
          <a:ln/>
        </p:spPr>
      </p:sp>
      <p:sp>
        <p:nvSpPr>
          <p:cNvPr id="7" name="Notes Placeholder 6"/>
          <p:cNvSpPr>
            <a:spLocks noGrp="1"/>
          </p:cNvSpPr>
          <p:nvPr>
            <p:ph type="body" idx="1"/>
          </p:nvPr>
        </p:nvSpPr>
        <p:spPr/>
        <p:txBody>
          <a:bodyPr>
            <a:normAutofit/>
          </a:bodyPr>
          <a:lstStyle/>
          <a:p>
            <a:pPr>
              <a:defRPr/>
            </a:pPr>
            <a:endParaRPr lang="en-US" sz="2400"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endParaRPr lang="en-US"/>
          </a:p>
        </p:txBody>
      </p:sp>
      <p:sp>
        <p:nvSpPr>
          <p:cNvPr id="6" name="Rectangle 7"/>
          <p:cNvSpPr>
            <a:spLocks noGrp="1" noChangeArrowheads="1"/>
          </p:cNvSpPr>
          <p:nvPr>
            <p:ph type="sldNum" sz="quarter" idx="5"/>
          </p:nvPr>
        </p:nvSpPr>
        <p:spPr>
          <a:ln/>
        </p:spPr>
        <p:txBody>
          <a:bodyPr/>
          <a:lstStyle/>
          <a:p>
            <a:endParaRPr lang="en-US"/>
          </a:p>
        </p:txBody>
      </p:sp>
      <p:sp>
        <p:nvSpPr>
          <p:cNvPr id="413698" name="Rectangle 2"/>
          <p:cNvSpPr>
            <a:spLocks noGrp="1" noRot="1" noChangeAspect="1" noChangeArrowheads="1" noTextEdit="1"/>
          </p:cNvSpPr>
          <p:nvPr>
            <p:ph type="sldImg"/>
          </p:nvPr>
        </p:nvSpPr>
        <p:spPr>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endParaRPr lang="en-US" dirty="0"/>
          </a:p>
        </p:txBody>
      </p:sp>
      <p:sp>
        <p:nvSpPr>
          <p:cNvPr id="6" name="Rectangle 7"/>
          <p:cNvSpPr>
            <a:spLocks noGrp="1" noChangeArrowheads="1"/>
          </p:cNvSpPr>
          <p:nvPr>
            <p:ph type="sldNum" sz="quarter" idx="5"/>
          </p:nvPr>
        </p:nvSpPr>
        <p:spPr>
          <a:ln/>
        </p:spPr>
        <p:txBody>
          <a:bodyPr/>
          <a:lstStyle/>
          <a:p>
            <a:endParaRPr lang="en-US" dirty="0"/>
          </a:p>
        </p:txBody>
      </p:sp>
      <p:sp>
        <p:nvSpPr>
          <p:cNvPr id="454658" name="Rectangle 2"/>
          <p:cNvSpPr>
            <a:spLocks noGrp="1" noRot="1" noChangeAspect="1" noChangeArrowheads="1" noTextEdit="1"/>
          </p:cNvSpPr>
          <p:nvPr>
            <p:ph type="sldImg"/>
          </p:nvPr>
        </p:nvSpPr>
        <p:spPr>
          <a:ln/>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endParaRPr lang="en-US" dirty="0"/>
          </a:p>
        </p:txBody>
      </p:sp>
      <p:sp>
        <p:nvSpPr>
          <p:cNvPr id="6" name="Rectangle 7"/>
          <p:cNvSpPr>
            <a:spLocks noGrp="1" noChangeArrowheads="1"/>
          </p:cNvSpPr>
          <p:nvPr>
            <p:ph type="sldNum" sz="quarter" idx="5"/>
          </p:nvPr>
        </p:nvSpPr>
        <p:spPr>
          <a:ln/>
        </p:spPr>
        <p:txBody>
          <a:bodyPr/>
          <a:lstStyle/>
          <a:p>
            <a:endParaRPr lang="en-US" dirty="0"/>
          </a:p>
        </p:txBody>
      </p:sp>
      <p:sp>
        <p:nvSpPr>
          <p:cNvPr id="455682" name="Rectangle 2"/>
          <p:cNvSpPr>
            <a:spLocks noGrp="1" noRot="1" noChangeAspect="1" noChangeArrowheads="1" noTextEdit="1"/>
          </p:cNvSpPr>
          <p:nvPr>
            <p:ph type="sldImg"/>
          </p:nvPr>
        </p:nvSpPr>
        <p:spPr>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hape 4"/>
          <p:cNvSpPr>
            <a:spLocks noGrp="1" noChangeArrowheads="1"/>
          </p:cNvSpPr>
          <p:nvPr>
            <p:ph type="sldNum" sz="quarter" idx="5"/>
          </p:nvPr>
        </p:nvSpPr>
        <p:spPr>
          <a:noFill/>
          <a:ln>
            <a:headEnd/>
            <a:tailEnd/>
          </a:ln>
        </p:spPr>
        <p:txBody>
          <a:bodyPr/>
          <a:lstStyle/>
          <a:p>
            <a:endParaRPr lang="en-US" smtClean="0">
              <a:latin typeface="Arial" pitchFamily="34" charset="0"/>
            </a:endParaRPr>
          </a:p>
        </p:txBody>
      </p:sp>
      <p:sp>
        <p:nvSpPr>
          <p:cNvPr id="33795" name="Rectangle 5"/>
          <p:cNvSpPr>
            <a:spLocks noGrp="1" noRot="1" noChangeAspect="1" noChangeArrowheads="1" noTextEdit="1"/>
          </p:cNvSpPr>
          <p:nvPr>
            <p:ph type="sldImg"/>
          </p:nvPr>
        </p:nvSpPr>
        <p:spPr>
          <a:xfrm>
            <a:off x="2273300" y="685800"/>
            <a:ext cx="2579688" cy="1936750"/>
          </a:xfrm>
          <a:ln/>
        </p:spPr>
      </p:sp>
      <p:sp>
        <p:nvSpPr>
          <p:cNvPr id="33796" name="Rectangle 6"/>
          <p:cNvSpPr>
            <a:spLocks noGrp="1" noChangeArrowheads="1"/>
          </p:cNvSpPr>
          <p:nvPr>
            <p:ph type="body" idx="1"/>
          </p:nvPr>
        </p:nvSpPr>
        <p:spPr>
          <a:noFill/>
          <a:ln/>
        </p:spPr>
        <p:txBody>
          <a:bodyPr/>
          <a:lstStyle/>
          <a:p>
            <a:endParaRPr lang="en-US" b="0" dirty="0"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fontScale="55000" lnSpcReduction="20000"/>
          </a:bodyPr>
          <a:lstStyle/>
          <a:p>
            <a:pPr marL="0" algn="l" defTabSz="914363" rtl="0" eaLnBrk="1" latinLnBrk="0" hangingPunct="1">
              <a:lnSpc>
                <a:spcPct val="90000"/>
              </a:lnSpc>
              <a:spcAft>
                <a:spcPts val="333"/>
              </a:spcAft>
            </a:pPr>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p>
        </p:txBody>
      </p:sp>
      <p:sp>
        <p:nvSpPr>
          <p:cNvPr id="5" name="Date Placeholder 4"/>
          <p:cNvSpPr>
            <a:spLocks noGrp="1"/>
          </p:cNvSpPr>
          <p:nvPr>
            <p:ph type="dt" idx="11"/>
          </p:nvPr>
        </p:nvSpPr>
        <p:spPr>
          <a:xfrm>
            <a:off x="3884613" y="0"/>
            <a:ext cx="2971800" cy="457200"/>
          </a:xfrm>
          <a:prstGeom prst="rect">
            <a:avLst/>
          </a:prstGeom>
        </p:spPr>
        <p:txBody>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eaLnBrk="1" hangingPunct="1">
              <a:spcBef>
                <a:spcPct val="0"/>
              </a:spcBef>
            </a:pPr>
            <a:endParaRPr lang="en-US" sz="1200" dirty="0" smtClean="0">
              <a:latin typeface="Segoe"/>
            </a:endParaRPr>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buFontTx/>
              <a:buChar char="-"/>
            </a:pPr>
            <a:endParaRPr lang="en-US" dirty="0" smtClean="0"/>
          </a:p>
        </p:txBody>
      </p:sp>
      <p:sp>
        <p:nvSpPr>
          <p:cNvPr id="4" name="Slide Number Placeholder 3"/>
          <p:cNvSpPr>
            <a:spLocks noGrp="1"/>
          </p:cNvSpPr>
          <p:nvPr>
            <p:ph type="sldNum" sz="quarter" idx="10"/>
          </p:nvPr>
        </p:nvSpPr>
        <p:spPr/>
        <p:txBody>
          <a:bodyPr/>
          <a:lstStyle/>
          <a:p>
            <a:pPr>
              <a:defRPr/>
            </a:pP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630724886"/>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15.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 id="2147483730"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2"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4"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4.xml"/><Relationship Id="rId5" Type="http://schemas.openxmlformats.org/officeDocument/2006/relationships/image" Target="../media/image26.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5.xml"/><Relationship Id="rId1" Type="http://schemas.openxmlformats.org/officeDocument/2006/relationships/vmlDrawing" Target="../drawings/vmlDrawing2.vml"/><Relationship Id="rId6" Type="http://schemas.openxmlformats.org/officeDocument/2006/relationships/image" Target="../media/image38.wmf"/><Relationship Id="rId5" Type="http://schemas.openxmlformats.org/officeDocument/2006/relationships/oleObject" Target="../embeddings/oleObject2.bin"/><Relationship Id="rId4"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oleObject" Target="../embeddings/oleObject11.bin"/><Relationship Id="rId3" Type="http://schemas.openxmlformats.org/officeDocument/2006/relationships/notesSlide" Target="../notesSlides/notesSlide47.xml"/><Relationship Id="rId7" Type="http://schemas.openxmlformats.org/officeDocument/2006/relationships/oleObject" Target="../embeddings/oleObject6.bin"/><Relationship Id="rId12" Type="http://schemas.openxmlformats.org/officeDocument/2006/relationships/oleObject" Target="../embeddings/oleObject10.bin"/><Relationship Id="rId17" Type="http://schemas.openxmlformats.org/officeDocument/2006/relationships/oleObject" Target="../embeddings/oleObject15.bin"/><Relationship Id="rId2" Type="http://schemas.openxmlformats.org/officeDocument/2006/relationships/slideLayout" Target="../slideLayouts/slideLayout4.xml"/><Relationship Id="rId16" Type="http://schemas.openxmlformats.org/officeDocument/2006/relationships/oleObject" Target="../embeddings/oleObject14.bin"/><Relationship Id="rId1" Type="http://schemas.openxmlformats.org/officeDocument/2006/relationships/vmlDrawing" Target="../drawings/vmlDrawing3.vml"/><Relationship Id="rId6" Type="http://schemas.openxmlformats.org/officeDocument/2006/relationships/oleObject" Target="../embeddings/oleObject5.bin"/><Relationship Id="rId11" Type="http://schemas.openxmlformats.org/officeDocument/2006/relationships/oleObject" Target="../embeddings/oleObject9.bin"/><Relationship Id="rId5" Type="http://schemas.openxmlformats.org/officeDocument/2006/relationships/oleObject" Target="../embeddings/oleObject4.bin"/><Relationship Id="rId15" Type="http://schemas.openxmlformats.org/officeDocument/2006/relationships/oleObject" Target="../embeddings/oleObject13.bin"/><Relationship Id="rId10" Type="http://schemas.openxmlformats.org/officeDocument/2006/relationships/image" Target="../media/image38.wmf"/><Relationship Id="rId4" Type="http://schemas.openxmlformats.org/officeDocument/2006/relationships/oleObject" Target="../embeddings/oleObject3.bin"/><Relationship Id="rId9" Type="http://schemas.openxmlformats.org/officeDocument/2006/relationships/oleObject" Target="../embeddings/oleObject8.bin"/><Relationship Id="rId14" Type="http://schemas.openxmlformats.org/officeDocument/2006/relationships/oleObject" Target="../embeddings/oleObject12.bin"/></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7.xml"/><Relationship Id="rId1" Type="http://schemas.openxmlformats.org/officeDocument/2006/relationships/tags" Target="../tags/tag6.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5.xml"/><Relationship Id="rId7" Type="http://schemas.openxmlformats.org/officeDocument/2006/relationships/image" Target="../media/image10.png"/><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45.png"/><Relationship Id="rId7" Type="http://schemas.openxmlformats.org/officeDocument/2006/relationships/image" Target="../media/image47.png"/><Relationship Id="rId2" Type="http://schemas.openxmlformats.org/officeDocument/2006/relationships/notesSlide" Target="../notesSlides/notesSlide55.xml"/><Relationship Id="rId1" Type="http://schemas.openxmlformats.org/officeDocument/2006/relationships/slideLayout" Target="../slideLayouts/slideLayout7.xml"/><Relationship Id="rId6" Type="http://schemas.openxmlformats.org/officeDocument/2006/relationships/image" Target="../media/image46.png"/><Relationship Id="rId11" Type="http://schemas.openxmlformats.org/officeDocument/2006/relationships/image" Target="../media/image49.png"/><Relationship Id="rId5" Type="http://schemas.openxmlformats.org/officeDocument/2006/relationships/hyperlink" Target="http://microsoft.com/technet" TargetMode="External"/><Relationship Id="rId10" Type="http://schemas.openxmlformats.org/officeDocument/2006/relationships/image" Target="../media/image48.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5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8.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sz="4000" dirty="0" smtClean="0"/>
              <a:t>Transport High Availability Architecture</a:t>
            </a:r>
            <a:r>
              <a:rPr lang="en-US" dirty="0" smtClean="0"/>
              <a:t/>
            </a:r>
            <a:br>
              <a:rPr lang="en-US" dirty="0" smtClean="0"/>
            </a:br>
            <a:r>
              <a:rPr lang="en-US" sz="3600" dirty="0" smtClean="0">
                <a:solidFill>
                  <a:schemeClr val="tx2"/>
                </a:solidFill>
              </a:rPr>
              <a:t>Exchange 2010 Resiliency Improvements</a:t>
            </a:r>
            <a:endParaRPr lang="en-US" sz="3600" dirty="0">
              <a:solidFill>
                <a:schemeClr val="tx2"/>
              </a:solidFill>
            </a:endParaRPr>
          </a:p>
        </p:txBody>
      </p:sp>
      <p:sp>
        <p:nvSpPr>
          <p:cNvPr id="3" name="Content Placeholder 2"/>
          <p:cNvSpPr>
            <a:spLocks noGrp="1"/>
          </p:cNvSpPr>
          <p:nvPr>
            <p:ph idx="1"/>
          </p:nvPr>
        </p:nvSpPr>
        <p:spPr>
          <a:xfrm>
            <a:off x="381000" y="1424649"/>
            <a:ext cx="8382000" cy="4825937"/>
          </a:xfrm>
        </p:spPr>
        <p:txBody>
          <a:bodyPr>
            <a:spAutoFit/>
          </a:bodyPr>
          <a:lstStyle/>
          <a:p>
            <a:r>
              <a:rPr lang="en-US" sz="2800" dirty="0" smtClean="0"/>
              <a:t>Shadow Redundancy is a new feature of Edge and Hub transport roles</a:t>
            </a:r>
          </a:p>
          <a:p>
            <a:pPr lvl="1"/>
            <a:r>
              <a:rPr lang="en-US" sz="2400" dirty="0" smtClean="0"/>
              <a:t>Provides redundancy for messages in transit</a:t>
            </a:r>
          </a:p>
          <a:p>
            <a:pPr lvl="1"/>
            <a:r>
              <a:rPr lang="en-US" sz="2400" dirty="0" smtClean="0"/>
              <a:t>Transport becomes near-stateless</a:t>
            </a:r>
          </a:p>
          <a:p>
            <a:pPr lvl="1"/>
            <a:r>
              <a:rPr lang="en-US" sz="2400" dirty="0" smtClean="0"/>
              <a:t>Eliminates need for RAID1/10 storage for queue database </a:t>
            </a:r>
            <a:r>
              <a:rPr lang="en-US" sz="2400" dirty="0" smtClean="0">
                <a:sym typeface="Wingdings" pitchFamily="2" charset="2"/>
              </a:rPr>
              <a:t> </a:t>
            </a:r>
            <a:r>
              <a:rPr lang="en-US" sz="2400" dirty="0" smtClean="0"/>
              <a:t>50% write I/O is eliminated</a:t>
            </a:r>
          </a:p>
          <a:p>
            <a:pPr lvl="1"/>
            <a:r>
              <a:rPr lang="en-US" sz="2400" dirty="0" smtClean="0"/>
              <a:t>Enabled by default</a:t>
            </a:r>
          </a:p>
          <a:p>
            <a:r>
              <a:rPr lang="en-US" sz="2800" dirty="0" smtClean="0"/>
              <a:t>Transport resilient to database corruption</a:t>
            </a:r>
          </a:p>
          <a:p>
            <a:pPr lvl="1"/>
            <a:r>
              <a:rPr lang="en-US" sz="2400" dirty="0" smtClean="0"/>
              <a:t>Will move/delete old database and restart service</a:t>
            </a:r>
          </a:p>
          <a:p>
            <a:r>
              <a:rPr lang="en-US" sz="2800" dirty="0" smtClean="0"/>
              <a:t>Throttling of MAPI and SMTP client submissions</a:t>
            </a:r>
          </a:p>
          <a:p>
            <a:pPr lvl="1"/>
            <a:r>
              <a:rPr lang="en-US" sz="2400" dirty="0" smtClean="0"/>
              <a:t>Prevent mail storms due to accidental misuse, misbehaving software and malware</a:t>
            </a:r>
          </a:p>
        </p:txBody>
      </p:sp>
    </p:spTree>
    <p:extLst>
      <p:ext uri="{BB962C8B-B14F-4D97-AF65-F5344CB8AC3E}">
        <p14:creationId xmlns:p14="http://schemas.microsoft.com/office/powerpoint/2010/main" xmlns="" val="1115670573"/>
      </p:ext>
    </p:extLst>
  </p:cSld>
  <p:clrMapOvr>
    <a:masterClrMapping/>
  </p:clrMapOvr>
  <p:transition advTm="153937">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a:t>How does Shadow Redundancy Work?</a:t>
            </a:r>
            <a:endParaRPr lang="en-US" sz="2800" dirty="0"/>
          </a:p>
        </p:txBody>
      </p:sp>
      <p:cxnSp>
        <p:nvCxnSpPr>
          <p:cNvPr id="11" name="Straight Arrow Connector 10"/>
          <p:cNvCxnSpPr/>
          <p:nvPr/>
        </p:nvCxnSpPr>
        <p:spPr>
          <a:xfrm rot="5400000">
            <a:off x="77787" y="2372605"/>
            <a:ext cx="1295401" cy="609601"/>
          </a:xfrm>
          <a:prstGeom prst="straightConnector1">
            <a:avLst/>
          </a:prstGeom>
          <a:ln>
            <a:tailEnd type="triangle"/>
          </a:ln>
        </p:spPr>
        <p:style>
          <a:lnRef idx="2">
            <a:schemeClr val="accent2">
              <a:shade val="50000"/>
            </a:schemeClr>
          </a:lnRef>
          <a:fillRef idx="1">
            <a:schemeClr val="accent2"/>
          </a:fillRef>
          <a:effectRef idx="0">
            <a:schemeClr val="accent2"/>
          </a:effectRef>
          <a:fontRef idx="minor">
            <a:schemeClr val="lt1"/>
          </a:fontRef>
        </p:style>
      </p:cxnSp>
      <p:sp>
        <p:nvSpPr>
          <p:cNvPr id="12" name="Octagon 11"/>
          <p:cNvSpPr/>
          <p:nvPr/>
        </p:nvSpPr>
        <p:spPr>
          <a:xfrm>
            <a:off x="534987" y="2715505"/>
            <a:ext cx="228600" cy="228600"/>
          </a:xfrm>
          <a:prstGeom prst="octag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100" b="1" dirty="0" smtClean="0"/>
              <a:t>1</a:t>
            </a:r>
            <a:endParaRPr lang="en-US" sz="1100" b="1" dirty="0"/>
          </a:p>
        </p:txBody>
      </p:sp>
      <p:cxnSp>
        <p:nvCxnSpPr>
          <p:cNvPr id="16" name="Straight Arrow Connector 15"/>
          <p:cNvCxnSpPr/>
          <p:nvPr/>
        </p:nvCxnSpPr>
        <p:spPr>
          <a:xfrm>
            <a:off x="304800" y="4419600"/>
            <a:ext cx="760413" cy="533400"/>
          </a:xfrm>
          <a:prstGeom prst="straightConnector1">
            <a:avLst/>
          </a:prstGeom>
          <a:ln>
            <a:tailEnd type="triangle"/>
          </a:ln>
        </p:spPr>
        <p:style>
          <a:lnRef idx="2">
            <a:schemeClr val="accent2">
              <a:shade val="50000"/>
            </a:schemeClr>
          </a:lnRef>
          <a:fillRef idx="1">
            <a:schemeClr val="accent2"/>
          </a:fillRef>
          <a:effectRef idx="0">
            <a:schemeClr val="accent2"/>
          </a:effectRef>
          <a:fontRef idx="minor">
            <a:schemeClr val="lt1"/>
          </a:fontRef>
        </p:style>
      </p:cxnSp>
      <p:sp>
        <p:nvSpPr>
          <p:cNvPr id="17" name="Octagon 16"/>
          <p:cNvSpPr/>
          <p:nvPr/>
        </p:nvSpPr>
        <p:spPr>
          <a:xfrm>
            <a:off x="533400" y="4572000"/>
            <a:ext cx="228600" cy="228600"/>
          </a:xfrm>
          <a:prstGeom prst="octag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100" b="1" dirty="0" smtClean="0"/>
              <a:t>2</a:t>
            </a:r>
            <a:endParaRPr lang="en-US" sz="1100" b="1" dirty="0"/>
          </a:p>
        </p:txBody>
      </p:sp>
      <p:sp>
        <p:nvSpPr>
          <p:cNvPr id="21" name="TextBox 20"/>
          <p:cNvSpPr txBox="1"/>
          <p:nvPr/>
        </p:nvSpPr>
        <p:spPr>
          <a:xfrm>
            <a:off x="2551250" y="1412271"/>
            <a:ext cx="6553200" cy="2086725"/>
          </a:xfrm>
          <a:prstGeom prst="rect">
            <a:avLst/>
          </a:prstGeom>
          <a:noFill/>
        </p:spPr>
        <p:txBody>
          <a:bodyPr wrap="square" rtlCol="0">
            <a:spAutoFit/>
          </a:bodyPr>
          <a:lstStyle/>
          <a:p>
            <a:pPr marL="457200" indent="-457200" defTabSz="914363">
              <a:lnSpc>
                <a:spcPct val="90000"/>
              </a:lnSpc>
              <a:spcBef>
                <a:spcPct val="20000"/>
              </a:spcBef>
              <a:buFont typeface="+mj-lt"/>
              <a:buAutoNum type="arabicPeriod"/>
            </a:pPr>
            <a:r>
              <a:rPr lang="en-US" sz="2400" b="1" dirty="0">
                <a:solidFill>
                  <a:srgbClr val="99CC99"/>
                </a:solidFill>
              </a:rPr>
              <a:t>Hub (shadow) </a:t>
            </a:r>
            <a:r>
              <a:rPr lang="en-US" sz="2400" b="1" dirty="0" smtClean="0">
                <a:solidFill>
                  <a:srgbClr val="99CC99"/>
                </a:solidFill>
              </a:rPr>
              <a:t>delivers </a:t>
            </a:r>
            <a:r>
              <a:rPr lang="en-US" sz="2400" b="1" dirty="0">
                <a:solidFill>
                  <a:srgbClr val="99CC99"/>
                </a:solidFill>
              </a:rPr>
              <a:t>message to Edge1 (primary)</a:t>
            </a:r>
            <a:r>
              <a:rPr lang="en-US" sz="2400" dirty="0">
                <a:solidFill>
                  <a:srgbClr val="99CC99"/>
                </a:solidFill>
              </a:rPr>
              <a:t/>
            </a:r>
            <a:br>
              <a:rPr lang="en-US" sz="2400" dirty="0">
                <a:solidFill>
                  <a:srgbClr val="99CC99"/>
                </a:solidFill>
              </a:rPr>
            </a:br>
            <a:r>
              <a:rPr lang="en-US" sz="2400" dirty="0" smtClean="0">
                <a:solidFill>
                  <a:srgbClr val="99CC99"/>
                </a:solidFill>
              </a:rPr>
              <a:t>Detects that Edge1 supports Transport</a:t>
            </a:r>
            <a:br>
              <a:rPr lang="en-US" sz="2400" dirty="0" smtClean="0">
                <a:solidFill>
                  <a:srgbClr val="99CC99"/>
                </a:solidFill>
              </a:rPr>
            </a:br>
            <a:r>
              <a:rPr lang="en-US" sz="2400" dirty="0" smtClean="0">
                <a:solidFill>
                  <a:srgbClr val="99CC99"/>
                </a:solidFill>
              </a:rPr>
              <a:t>redundancy through XSHADOW verb</a:t>
            </a:r>
            <a:br>
              <a:rPr lang="en-US" sz="2400" dirty="0" smtClean="0">
                <a:solidFill>
                  <a:srgbClr val="99CC99"/>
                </a:solidFill>
              </a:rPr>
            </a:br>
            <a:r>
              <a:rPr lang="en-US" sz="2400" dirty="0" smtClean="0">
                <a:solidFill>
                  <a:srgbClr val="99CC99"/>
                </a:solidFill>
              </a:rPr>
              <a:t>Hub moves message to shadow queue and stamps Edge1 as current, primary owner</a:t>
            </a:r>
            <a:endParaRPr lang="en-US" sz="2400" dirty="0">
              <a:solidFill>
                <a:srgbClr val="99CC99"/>
              </a:solidFill>
            </a:endParaRPr>
          </a:p>
        </p:txBody>
      </p:sp>
      <p:sp>
        <p:nvSpPr>
          <p:cNvPr id="22" name="TextBox 21"/>
          <p:cNvSpPr txBox="1"/>
          <p:nvPr/>
        </p:nvSpPr>
        <p:spPr>
          <a:xfrm>
            <a:off x="2551250" y="3717878"/>
            <a:ext cx="6470072" cy="2086725"/>
          </a:xfrm>
          <a:prstGeom prst="rect">
            <a:avLst/>
          </a:prstGeom>
          <a:noFill/>
        </p:spPr>
        <p:txBody>
          <a:bodyPr wrap="square" rtlCol="0">
            <a:spAutoFit/>
          </a:bodyPr>
          <a:lstStyle/>
          <a:p>
            <a:pPr marL="514350" lvl="0" indent="-514350" defTabSz="914363">
              <a:lnSpc>
                <a:spcPct val="90000"/>
              </a:lnSpc>
              <a:spcBef>
                <a:spcPct val="20000"/>
              </a:spcBef>
              <a:buAutoNum type="arabicPeriod" startAt="2"/>
            </a:pPr>
            <a:r>
              <a:rPr lang="en-US" sz="2400" b="1" dirty="0" smtClean="0">
                <a:solidFill>
                  <a:srgbClr val="99CC99"/>
                </a:solidFill>
              </a:rPr>
              <a:t>Edge1 </a:t>
            </a:r>
            <a:r>
              <a:rPr lang="en-US" sz="2400" b="1" dirty="0">
                <a:solidFill>
                  <a:srgbClr val="99CC99"/>
                </a:solidFill>
              </a:rPr>
              <a:t>(primary) receives message </a:t>
            </a:r>
            <a:br>
              <a:rPr lang="en-US" sz="2400" b="1" dirty="0">
                <a:solidFill>
                  <a:srgbClr val="99CC99"/>
                </a:solidFill>
              </a:rPr>
            </a:br>
            <a:r>
              <a:rPr lang="en-US" sz="2400" b="1" dirty="0">
                <a:solidFill>
                  <a:srgbClr val="99CC99"/>
                </a:solidFill>
              </a:rPr>
              <a:t>(becomes “primary owner”)</a:t>
            </a:r>
            <a:r>
              <a:rPr lang="en-US" sz="2400" dirty="0">
                <a:solidFill>
                  <a:srgbClr val="99CC99"/>
                </a:solidFill>
              </a:rPr>
              <a:t/>
            </a:r>
            <a:br>
              <a:rPr lang="en-US" sz="2400" dirty="0">
                <a:solidFill>
                  <a:srgbClr val="99CC99"/>
                </a:solidFill>
              </a:rPr>
            </a:br>
            <a:r>
              <a:rPr lang="en-US" sz="2400" dirty="0">
                <a:solidFill>
                  <a:srgbClr val="99CC99"/>
                </a:solidFill>
              </a:rPr>
              <a:t>Edge1 delivers message to next hop </a:t>
            </a:r>
            <a:br>
              <a:rPr lang="en-US" sz="2400" dirty="0">
                <a:solidFill>
                  <a:srgbClr val="99CC99"/>
                </a:solidFill>
              </a:rPr>
            </a:br>
            <a:r>
              <a:rPr lang="en-US" sz="2400" dirty="0">
                <a:solidFill>
                  <a:srgbClr val="99CC99"/>
                </a:solidFill>
              </a:rPr>
              <a:t>Edge1 updates discard status of the </a:t>
            </a:r>
            <a:br>
              <a:rPr lang="en-US" sz="2400" dirty="0">
                <a:solidFill>
                  <a:srgbClr val="99CC99"/>
                </a:solidFill>
              </a:rPr>
            </a:br>
            <a:r>
              <a:rPr lang="en-US" sz="2400" dirty="0">
                <a:solidFill>
                  <a:srgbClr val="99CC99"/>
                </a:solidFill>
              </a:rPr>
              <a:t>message indicating delivery complete </a:t>
            </a:r>
            <a:br>
              <a:rPr lang="en-US" sz="2400" dirty="0">
                <a:solidFill>
                  <a:srgbClr val="99CC99"/>
                </a:solidFill>
              </a:rPr>
            </a:br>
            <a:r>
              <a:rPr lang="en-US" sz="2400" dirty="0">
                <a:solidFill>
                  <a:srgbClr val="99CC99"/>
                </a:solidFill>
              </a:rPr>
              <a:t>to foreign </a:t>
            </a:r>
            <a:r>
              <a:rPr lang="en-US" sz="2400" dirty="0" smtClean="0">
                <a:solidFill>
                  <a:srgbClr val="99CC99"/>
                </a:solidFill>
              </a:rPr>
              <a:t>MTA</a:t>
            </a:r>
            <a:endParaRPr lang="de-DE" sz="2400" dirty="0">
              <a:solidFill>
                <a:srgbClr val="99CC99"/>
              </a:solidFill>
            </a:endParaRPr>
          </a:p>
        </p:txBody>
      </p:sp>
      <p:grpSp>
        <p:nvGrpSpPr>
          <p:cNvPr id="3" name="Group 22"/>
          <p:cNvGrpSpPr/>
          <p:nvPr/>
        </p:nvGrpSpPr>
        <p:grpSpPr>
          <a:xfrm>
            <a:off x="1066800" y="1447800"/>
            <a:ext cx="914400" cy="1055132"/>
            <a:chOff x="-2286000" y="1447800"/>
            <a:chExt cx="914400" cy="1055132"/>
          </a:xfrm>
        </p:grpSpPr>
        <p:pic>
          <p:nvPicPr>
            <p:cNvPr id="24" name="Picture 23" descr="C:\Users\yannk\Pictures\DVD_ART34\Artwork_Imagery\Icons - Illustrations\_XML ICONS\Servers Exchange email computer.png"/>
            <p:cNvPicPr>
              <a:picLocks noChangeAspect="1" noChangeArrowheads="1"/>
            </p:cNvPicPr>
            <p:nvPr/>
          </p:nvPicPr>
          <p:blipFill>
            <a:blip r:embed="rId4" cstate="print"/>
            <a:srcRect/>
            <a:stretch>
              <a:fillRect/>
            </a:stretch>
          </p:blipFill>
          <p:spPr bwMode="auto">
            <a:xfrm>
              <a:off x="-2227452" y="1447800"/>
              <a:ext cx="532249" cy="706209"/>
            </a:xfrm>
            <a:prstGeom prst="rect">
              <a:avLst/>
            </a:prstGeom>
            <a:noFill/>
          </p:spPr>
        </p:pic>
        <p:sp>
          <p:nvSpPr>
            <p:cNvPr id="27" name="TextBox 26"/>
            <p:cNvSpPr txBox="1"/>
            <p:nvPr/>
          </p:nvSpPr>
          <p:spPr>
            <a:xfrm>
              <a:off x="-2286000" y="2133600"/>
              <a:ext cx="914400" cy="369332"/>
            </a:xfrm>
            <a:prstGeom prst="rect">
              <a:avLst/>
            </a:prstGeom>
            <a:noFill/>
          </p:spPr>
          <p:txBody>
            <a:bodyPr wrap="square" rtlCol="0">
              <a:spAutoFit/>
            </a:bodyPr>
            <a:lstStyle/>
            <a:p>
              <a:r>
                <a:rPr lang="en-US" dirty="0" smtClean="0"/>
                <a:t>Hub</a:t>
              </a:r>
              <a:endParaRPr lang="en-US" dirty="0"/>
            </a:p>
          </p:txBody>
        </p:sp>
      </p:grpSp>
      <p:grpSp>
        <p:nvGrpSpPr>
          <p:cNvPr id="4" name="Group 27"/>
          <p:cNvGrpSpPr/>
          <p:nvPr/>
        </p:nvGrpSpPr>
        <p:grpSpPr>
          <a:xfrm>
            <a:off x="228600" y="3358634"/>
            <a:ext cx="914400" cy="1055132"/>
            <a:chOff x="-2268348" y="2819400"/>
            <a:chExt cx="914400" cy="1055132"/>
          </a:xfrm>
        </p:grpSpPr>
        <p:pic>
          <p:nvPicPr>
            <p:cNvPr id="29" name="Picture 28" descr="C:\Users\yannk\Pictures\DVD_ART34\Artwork_Imagery\Icons - Illustrations\_XML ICONS\Servers Exchange email computer.png"/>
            <p:cNvPicPr>
              <a:picLocks noChangeAspect="1" noChangeArrowheads="1"/>
            </p:cNvPicPr>
            <p:nvPr/>
          </p:nvPicPr>
          <p:blipFill>
            <a:blip r:embed="rId4" cstate="print"/>
            <a:srcRect/>
            <a:stretch>
              <a:fillRect/>
            </a:stretch>
          </p:blipFill>
          <p:spPr bwMode="auto">
            <a:xfrm>
              <a:off x="-2209800" y="2819400"/>
              <a:ext cx="532249" cy="706209"/>
            </a:xfrm>
            <a:prstGeom prst="rect">
              <a:avLst/>
            </a:prstGeom>
            <a:noFill/>
          </p:spPr>
        </p:pic>
        <p:sp>
          <p:nvSpPr>
            <p:cNvPr id="30" name="TextBox 29"/>
            <p:cNvSpPr txBox="1"/>
            <p:nvPr/>
          </p:nvSpPr>
          <p:spPr>
            <a:xfrm>
              <a:off x="-2268348" y="3505200"/>
              <a:ext cx="914400" cy="369332"/>
            </a:xfrm>
            <a:prstGeom prst="rect">
              <a:avLst/>
            </a:prstGeom>
            <a:noFill/>
          </p:spPr>
          <p:txBody>
            <a:bodyPr wrap="square" rtlCol="0">
              <a:spAutoFit/>
            </a:bodyPr>
            <a:lstStyle/>
            <a:p>
              <a:r>
                <a:rPr lang="en-US" dirty="0" smtClean="0"/>
                <a:t>Edge1</a:t>
              </a:r>
              <a:endParaRPr lang="en-US" dirty="0"/>
            </a:p>
          </p:txBody>
        </p:sp>
      </p:grpSp>
      <p:grpSp>
        <p:nvGrpSpPr>
          <p:cNvPr id="5" name="Group 30"/>
          <p:cNvGrpSpPr/>
          <p:nvPr/>
        </p:nvGrpSpPr>
        <p:grpSpPr>
          <a:xfrm>
            <a:off x="1752600" y="3358634"/>
            <a:ext cx="914400" cy="1055132"/>
            <a:chOff x="-2268348" y="3962400"/>
            <a:chExt cx="914400" cy="1055132"/>
          </a:xfrm>
        </p:grpSpPr>
        <p:pic>
          <p:nvPicPr>
            <p:cNvPr id="32" name="Picture 31" descr="C:\Users\yannk\Pictures\DVD_ART34\Artwork_Imagery\Icons - Illustrations\_XML ICONS\Servers Exchange email computer.png"/>
            <p:cNvPicPr>
              <a:picLocks noChangeAspect="1" noChangeArrowheads="1"/>
            </p:cNvPicPr>
            <p:nvPr/>
          </p:nvPicPr>
          <p:blipFill>
            <a:blip r:embed="rId4" cstate="print"/>
            <a:srcRect/>
            <a:stretch>
              <a:fillRect/>
            </a:stretch>
          </p:blipFill>
          <p:spPr bwMode="auto">
            <a:xfrm>
              <a:off x="-2209800" y="3962400"/>
              <a:ext cx="532249" cy="706209"/>
            </a:xfrm>
            <a:prstGeom prst="rect">
              <a:avLst/>
            </a:prstGeom>
            <a:noFill/>
          </p:spPr>
        </p:pic>
        <p:sp>
          <p:nvSpPr>
            <p:cNvPr id="33" name="TextBox 32"/>
            <p:cNvSpPr txBox="1"/>
            <p:nvPr/>
          </p:nvSpPr>
          <p:spPr>
            <a:xfrm>
              <a:off x="-2268348" y="4648200"/>
              <a:ext cx="914400" cy="369332"/>
            </a:xfrm>
            <a:prstGeom prst="rect">
              <a:avLst/>
            </a:prstGeom>
            <a:noFill/>
          </p:spPr>
          <p:txBody>
            <a:bodyPr wrap="square" rtlCol="0">
              <a:spAutoFit/>
            </a:bodyPr>
            <a:lstStyle/>
            <a:p>
              <a:r>
                <a:rPr lang="en-US" dirty="0" smtClean="0"/>
                <a:t>Edge2</a:t>
              </a:r>
              <a:endParaRPr lang="en-US" dirty="0"/>
            </a:p>
          </p:txBody>
        </p:sp>
      </p:grpSp>
      <p:grpSp>
        <p:nvGrpSpPr>
          <p:cNvPr id="6" name="Group 33"/>
          <p:cNvGrpSpPr/>
          <p:nvPr/>
        </p:nvGrpSpPr>
        <p:grpSpPr>
          <a:xfrm>
            <a:off x="914400" y="4648200"/>
            <a:ext cx="1066800" cy="1332131"/>
            <a:chOff x="-1506348" y="4876800"/>
            <a:chExt cx="1066800" cy="1332131"/>
          </a:xfrm>
        </p:grpSpPr>
        <p:pic>
          <p:nvPicPr>
            <p:cNvPr id="35" name="Picture 34" descr="C:\Users\yannk\Pictures\DVD_ART34\Artwork_Imagery\Icons - Illustrations\_XML ICONS\Servers Exchange email computer.png"/>
            <p:cNvPicPr>
              <a:picLocks noChangeAspect="1" noChangeArrowheads="1"/>
            </p:cNvPicPr>
            <p:nvPr/>
          </p:nvPicPr>
          <p:blipFill>
            <a:blip r:embed="rId4" cstate="print"/>
            <a:srcRect/>
            <a:stretch>
              <a:fillRect/>
            </a:stretch>
          </p:blipFill>
          <p:spPr bwMode="auto">
            <a:xfrm>
              <a:off x="-1295400" y="4876800"/>
              <a:ext cx="532249" cy="706209"/>
            </a:xfrm>
            <a:prstGeom prst="rect">
              <a:avLst/>
            </a:prstGeom>
            <a:noFill/>
          </p:spPr>
        </p:pic>
        <p:sp>
          <p:nvSpPr>
            <p:cNvPr id="36" name="TextBox 35"/>
            <p:cNvSpPr txBox="1"/>
            <p:nvPr/>
          </p:nvSpPr>
          <p:spPr>
            <a:xfrm>
              <a:off x="-1506348" y="5562600"/>
              <a:ext cx="1066800" cy="646331"/>
            </a:xfrm>
            <a:prstGeom prst="rect">
              <a:avLst/>
            </a:prstGeom>
            <a:noFill/>
          </p:spPr>
          <p:txBody>
            <a:bodyPr wrap="square" rtlCol="0">
              <a:spAutoFit/>
            </a:bodyPr>
            <a:lstStyle/>
            <a:p>
              <a:pPr algn="ctr"/>
              <a:r>
                <a:rPr lang="en-US" dirty="0" smtClean="0"/>
                <a:t>Foreign MTA</a:t>
              </a:r>
              <a:endParaRPr lang="en-US" dirty="0"/>
            </a:p>
          </p:txBody>
        </p:sp>
      </p:grpSp>
    </p:spTree>
    <p:custDataLst>
      <p:tags r:id="rId1"/>
    </p:custDataLst>
    <p:extLst>
      <p:ext uri="{BB962C8B-B14F-4D97-AF65-F5344CB8AC3E}">
        <p14:creationId xmlns:p14="http://schemas.microsoft.com/office/powerpoint/2010/main" xmlns="" val="2065987262"/>
      </p:ext>
    </p:extLst>
  </p:cSld>
  <p:clrMapOvr>
    <a:masterClrMapping/>
  </p:clrMapOvr>
  <p:transition advTm="64531">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blinds(horizontal)">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blinds(horizontal)">
                                      <p:cBhvr>
                                        <p:cTn id="18" dur="500"/>
                                        <p:tgtEl>
                                          <p:spTgt spid="22"/>
                                        </p:tgtEl>
                                      </p:cBhvr>
                                    </p:animEffect>
                                  </p:childTnLst>
                                </p:cTn>
                              </p:par>
                              <p:par>
                                <p:cTn id="19" presetID="3" presetClass="entr" presetSubtype="1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linds(horizontal)">
                                      <p:cBhvr>
                                        <p:cTn id="21" dur="500"/>
                                        <p:tgtEl>
                                          <p:spTgt spid="16"/>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blinds(horizontal)">
                                      <p:cBhvr>
                                        <p:cTn id="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animBg="1"/>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a:t>How does Shadow Redundancy Work?</a:t>
            </a:r>
            <a:endParaRPr lang="en-US" sz="4000" dirty="0">
              <a:solidFill>
                <a:schemeClr val="tx2"/>
              </a:solidFill>
            </a:endParaRPr>
          </a:p>
        </p:txBody>
      </p:sp>
      <p:cxnSp>
        <p:nvCxnSpPr>
          <p:cNvPr id="11" name="Straight Arrow Connector 10"/>
          <p:cNvCxnSpPr/>
          <p:nvPr/>
        </p:nvCxnSpPr>
        <p:spPr>
          <a:xfrm rot="5400000">
            <a:off x="82296" y="2377440"/>
            <a:ext cx="1295401" cy="609601"/>
          </a:xfrm>
          <a:prstGeom prst="straightConnector1">
            <a:avLst/>
          </a:prstGeom>
          <a:ln>
            <a:tailEnd type="triangle"/>
          </a:ln>
        </p:spPr>
        <p:style>
          <a:lnRef idx="2">
            <a:schemeClr val="accent2">
              <a:shade val="50000"/>
            </a:schemeClr>
          </a:lnRef>
          <a:fillRef idx="1">
            <a:schemeClr val="accent2"/>
          </a:fillRef>
          <a:effectRef idx="0">
            <a:schemeClr val="accent2"/>
          </a:effectRef>
          <a:fontRef idx="minor">
            <a:schemeClr val="lt1"/>
          </a:fontRef>
        </p:style>
      </p:cxnSp>
      <p:sp>
        <p:nvSpPr>
          <p:cNvPr id="12" name="Octagon 11"/>
          <p:cNvSpPr/>
          <p:nvPr/>
        </p:nvSpPr>
        <p:spPr>
          <a:xfrm>
            <a:off x="539496" y="2715768"/>
            <a:ext cx="228600" cy="228600"/>
          </a:xfrm>
          <a:prstGeom prst="octag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50" b="1" dirty="0" smtClean="0"/>
              <a:t>1</a:t>
            </a:r>
            <a:endParaRPr lang="en-US" sz="1050" b="1" dirty="0"/>
          </a:p>
        </p:txBody>
      </p:sp>
      <p:cxnSp>
        <p:nvCxnSpPr>
          <p:cNvPr id="16" name="Straight Arrow Connector 15"/>
          <p:cNvCxnSpPr/>
          <p:nvPr/>
        </p:nvCxnSpPr>
        <p:spPr>
          <a:xfrm>
            <a:off x="304800" y="4416552"/>
            <a:ext cx="760413" cy="533400"/>
          </a:xfrm>
          <a:prstGeom prst="straightConnector1">
            <a:avLst/>
          </a:prstGeom>
          <a:ln>
            <a:tailEnd type="triangle"/>
          </a:ln>
        </p:spPr>
        <p:style>
          <a:lnRef idx="2">
            <a:schemeClr val="accent2">
              <a:shade val="50000"/>
            </a:schemeClr>
          </a:lnRef>
          <a:fillRef idx="1">
            <a:schemeClr val="accent2"/>
          </a:fillRef>
          <a:effectRef idx="0">
            <a:schemeClr val="accent2"/>
          </a:effectRef>
          <a:fontRef idx="minor">
            <a:schemeClr val="lt1"/>
          </a:fontRef>
        </p:style>
      </p:cxnSp>
      <p:sp>
        <p:nvSpPr>
          <p:cNvPr id="17" name="Octagon 16"/>
          <p:cNvSpPr/>
          <p:nvPr/>
        </p:nvSpPr>
        <p:spPr>
          <a:xfrm>
            <a:off x="533400" y="4572000"/>
            <a:ext cx="228600" cy="228600"/>
          </a:xfrm>
          <a:prstGeom prst="octag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50" b="1" dirty="0" smtClean="0"/>
              <a:t>2</a:t>
            </a:r>
            <a:endParaRPr lang="en-US" sz="1050" b="1" dirty="0"/>
          </a:p>
        </p:txBody>
      </p:sp>
      <p:sp>
        <p:nvSpPr>
          <p:cNvPr id="21" name="TextBox 20"/>
          <p:cNvSpPr txBox="1"/>
          <p:nvPr/>
        </p:nvSpPr>
        <p:spPr>
          <a:xfrm>
            <a:off x="2590800" y="1381354"/>
            <a:ext cx="6248400" cy="2154436"/>
          </a:xfrm>
          <a:prstGeom prst="rect">
            <a:avLst/>
          </a:prstGeom>
          <a:noFill/>
        </p:spPr>
        <p:txBody>
          <a:bodyPr wrap="square" rtlCol="0">
            <a:spAutoFit/>
          </a:bodyPr>
          <a:lstStyle/>
          <a:p>
            <a:pPr marL="396875" indent="-396875" defTabSz="914363">
              <a:lnSpc>
                <a:spcPct val="90000"/>
              </a:lnSpc>
              <a:spcBef>
                <a:spcPct val="20000"/>
              </a:spcBef>
            </a:pPr>
            <a:r>
              <a:rPr lang="en-US" sz="2000" b="1" dirty="0" smtClean="0">
                <a:solidFill>
                  <a:srgbClr val="99CC99"/>
                </a:solidFill>
              </a:rPr>
              <a:t>3.   </a:t>
            </a:r>
            <a:r>
              <a:rPr lang="en-US" sz="2000" dirty="0" smtClean="0">
                <a:solidFill>
                  <a:srgbClr val="99CC99"/>
                </a:solidFill>
              </a:rPr>
              <a:t> </a:t>
            </a:r>
            <a:r>
              <a:rPr lang="en-US" sz="2000" b="1" dirty="0" smtClean="0">
                <a:solidFill>
                  <a:srgbClr val="99CC99"/>
                </a:solidFill>
              </a:rPr>
              <a:t>Success</a:t>
            </a:r>
            <a:r>
              <a:rPr lang="en-US" sz="2000" b="1" dirty="0">
                <a:solidFill>
                  <a:srgbClr val="99CC99"/>
                </a:solidFill>
              </a:rPr>
              <a:t>: Hub (shadow) queries Edge1 (primary) for expiry status</a:t>
            </a:r>
          </a:p>
          <a:p>
            <a:pPr marL="396875" indent="-396875" defTabSz="914363">
              <a:lnSpc>
                <a:spcPct val="90000"/>
              </a:lnSpc>
              <a:spcBef>
                <a:spcPct val="20000"/>
              </a:spcBef>
            </a:pPr>
            <a:r>
              <a:rPr lang="en-US" sz="2000" dirty="0" smtClean="0">
                <a:solidFill>
                  <a:srgbClr val="99CC99"/>
                </a:solidFill>
              </a:rPr>
              <a:t>	Hub </a:t>
            </a:r>
            <a:r>
              <a:rPr lang="en-US" sz="2000" dirty="0">
                <a:solidFill>
                  <a:srgbClr val="99CC99"/>
                </a:solidFill>
              </a:rPr>
              <a:t>issues XQDISCARD command (next SMTP Session),Edge1 checks local discard status and responds with list of messages considered delivered</a:t>
            </a:r>
            <a:br>
              <a:rPr lang="en-US" sz="2000" dirty="0">
                <a:solidFill>
                  <a:srgbClr val="99CC99"/>
                </a:solidFill>
              </a:rPr>
            </a:br>
            <a:r>
              <a:rPr lang="en-US" sz="2000" dirty="0">
                <a:solidFill>
                  <a:srgbClr val="99CC99"/>
                </a:solidFill>
                <a:sym typeface="Wingdings" pitchFamily="2" charset="2"/>
              </a:rPr>
              <a:t> Hub </a:t>
            </a:r>
            <a:r>
              <a:rPr lang="en-US" sz="2000" dirty="0">
                <a:solidFill>
                  <a:srgbClr val="99CC99"/>
                </a:solidFill>
              </a:rPr>
              <a:t>deletes messages from its shadow queue </a:t>
            </a:r>
          </a:p>
          <a:p>
            <a:pPr marL="396875" indent="-396875" defTabSz="914363">
              <a:lnSpc>
                <a:spcPct val="90000"/>
              </a:lnSpc>
              <a:spcBef>
                <a:spcPct val="20000"/>
              </a:spcBef>
              <a:buBlip>
                <a:blip r:embed="rId4"/>
              </a:buBlip>
            </a:pPr>
            <a:endParaRPr lang="de-DE" sz="2000" dirty="0" err="1">
              <a:solidFill>
                <a:srgbClr val="99CC99"/>
              </a:solidFill>
            </a:endParaRPr>
          </a:p>
        </p:txBody>
      </p:sp>
      <p:sp>
        <p:nvSpPr>
          <p:cNvPr id="22" name="TextBox 21"/>
          <p:cNvSpPr txBox="1"/>
          <p:nvPr/>
        </p:nvSpPr>
        <p:spPr>
          <a:xfrm>
            <a:off x="2590800" y="3694250"/>
            <a:ext cx="6324600" cy="2400657"/>
          </a:xfrm>
          <a:prstGeom prst="rect">
            <a:avLst/>
          </a:prstGeom>
          <a:noFill/>
        </p:spPr>
        <p:txBody>
          <a:bodyPr wrap="square" rtlCol="0">
            <a:spAutoFit/>
          </a:bodyPr>
          <a:lstStyle/>
          <a:p>
            <a:pPr marL="457200" indent="-457200" defTabSz="914363">
              <a:lnSpc>
                <a:spcPct val="90000"/>
              </a:lnSpc>
              <a:spcBef>
                <a:spcPct val="20000"/>
              </a:spcBef>
              <a:buAutoNum type="arabicPeriod" startAt="4"/>
            </a:pPr>
            <a:r>
              <a:rPr lang="en-US" sz="2000" b="1" dirty="0" smtClean="0">
                <a:solidFill>
                  <a:srgbClr val="99CC99"/>
                </a:solidFill>
              </a:rPr>
              <a:t>Failure</a:t>
            </a:r>
            <a:r>
              <a:rPr lang="en-US" sz="2000" b="1" dirty="0">
                <a:solidFill>
                  <a:srgbClr val="99CC99"/>
                </a:solidFill>
              </a:rPr>
              <a:t>: Hub (shadow) queries Edge1 (primary) discard status and </a:t>
            </a:r>
            <a:r>
              <a:rPr lang="en-US" sz="2000" b="1" dirty="0" smtClean="0">
                <a:solidFill>
                  <a:srgbClr val="99CC99"/>
                </a:solidFill>
              </a:rPr>
              <a:t>resubmits</a:t>
            </a:r>
          </a:p>
          <a:p>
            <a:pPr marL="457200" indent="-457200" defTabSz="914363">
              <a:lnSpc>
                <a:spcPct val="90000"/>
              </a:lnSpc>
              <a:spcBef>
                <a:spcPct val="20000"/>
              </a:spcBef>
            </a:pPr>
            <a:r>
              <a:rPr lang="en-US" sz="2000" dirty="0" smtClean="0">
                <a:solidFill>
                  <a:srgbClr val="99CC99"/>
                </a:solidFill>
              </a:rPr>
              <a:t>        Hub </a:t>
            </a:r>
            <a:r>
              <a:rPr lang="en-US" sz="2000" dirty="0">
                <a:solidFill>
                  <a:srgbClr val="99CC99"/>
                </a:solidFill>
              </a:rPr>
              <a:t>opens SMTP session, </a:t>
            </a:r>
            <a:r>
              <a:rPr lang="en-US" sz="2000" dirty="0" smtClean="0">
                <a:solidFill>
                  <a:srgbClr val="99CC99"/>
                </a:solidFill>
              </a:rPr>
              <a:t>issues </a:t>
            </a:r>
            <a:r>
              <a:rPr lang="en-US" sz="2000" dirty="0">
                <a:solidFill>
                  <a:srgbClr val="99CC99"/>
                </a:solidFill>
              </a:rPr>
              <a:t>XQDISCARD command (heartbeat)—if Hub can’t contact Edge1 within </a:t>
            </a:r>
            <a:r>
              <a:rPr lang="en-US" sz="2000" dirty="0" smtClean="0">
                <a:solidFill>
                  <a:srgbClr val="99CC99"/>
                </a:solidFill>
              </a:rPr>
              <a:t>15 minutes (3X timeout interval), </a:t>
            </a:r>
            <a:r>
              <a:rPr lang="en-US" sz="2000" dirty="0">
                <a:solidFill>
                  <a:srgbClr val="99CC99"/>
                </a:solidFill>
              </a:rPr>
              <a:t>resubmits messages in shadow queue—resubmitted messages are delivered to Edge2 (go to #1)</a:t>
            </a:r>
          </a:p>
          <a:p>
            <a:endParaRPr lang="de-DE" sz="2000" dirty="0" err="1" smtClean="0"/>
          </a:p>
        </p:txBody>
      </p:sp>
      <p:cxnSp>
        <p:nvCxnSpPr>
          <p:cNvPr id="23" name="Straight Arrow Connector 22"/>
          <p:cNvCxnSpPr/>
          <p:nvPr/>
        </p:nvCxnSpPr>
        <p:spPr>
          <a:xfrm rot="5400000">
            <a:off x="609600" y="2743201"/>
            <a:ext cx="838199" cy="380998"/>
          </a:xfrm>
          <a:prstGeom prst="straightConnector1">
            <a:avLst/>
          </a:prstGeom>
          <a:ln>
            <a:tailEnd type="triangle"/>
          </a:ln>
        </p:spPr>
        <p:style>
          <a:lnRef idx="2">
            <a:schemeClr val="accent2">
              <a:shade val="50000"/>
            </a:schemeClr>
          </a:lnRef>
          <a:fillRef idx="1">
            <a:schemeClr val="accent2"/>
          </a:fillRef>
          <a:effectRef idx="0">
            <a:schemeClr val="accent2"/>
          </a:effectRef>
          <a:fontRef idx="minor">
            <a:schemeClr val="lt1"/>
          </a:fontRef>
        </p:style>
      </p:cxnSp>
      <p:cxnSp>
        <p:nvCxnSpPr>
          <p:cNvPr id="24" name="Straight Arrow Connector 23"/>
          <p:cNvCxnSpPr/>
          <p:nvPr/>
        </p:nvCxnSpPr>
        <p:spPr>
          <a:xfrm rot="16200000" flipH="1">
            <a:off x="1322293" y="2541492"/>
            <a:ext cx="1089215" cy="228600"/>
          </a:xfrm>
          <a:prstGeom prst="straightConnector1">
            <a:avLst/>
          </a:prstGeom>
          <a:ln>
            <a:tailEnd type="triangle"/>
          </a:ln>
        </p:spPr>
        <p:style>
          <a:lnRef idx="2">
            <a:schemeClr val="accent2">
              <a:shade val="50000"/>
            </a:schemeClr>
          </a:lnRef>
          <a:fillRef idx="1">
            <a:schemeClr val="accent2"/>
          </a:fillRef>
          <a:effectRef idx="0">
            <a:schemeClr val="accent2"/>
          </a:effectRef>
          <a:fontRef idx="minor">
            <a:schemeClr val="lt1"/>
          </a:fontRef>
        </p:style>
      </p:cxnSp>
      <p:sp>
        <p:nvSpPr>
          <p:cNvPr id="25" name="Octagon 24"/>
          <p:cNvSpPr/>
          <p:nvPr/>
        </p:nvSpPr>
        <p:spPr>
          <a:xfrm>
            <a:off x="1752600" y="2590800"/>
            <a:ext cx="228600" cy="228600"/>
          </a:xfrm>
          <a:prstGeom prst="octag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50" b="1" dirty="0" smtClean="0"/>
              <a:t>4</a:t>
            </a:r>
            <a:endParaRPr lang="en-US" sz="1050" b="1" dirty="0"/>
          </a:p>
        </p:txBody>
      </p:sp>
      <p:sp>
        <p:nvSpPr>
          <p:cNvPr id="26" name="Octagon 25"/>
          <p:cNvSpPr/>
          <p:nvPr/>
        </p:nvSpPr>
        <p:spPr>
          <a:xfrm>
            <a:off x="948012" y="2743200"/>
            <a:ext cx="228600" cy="228600"/>
          </a:xfrm>
          <a:prstGeom prst="octag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50" b="1" dirty="0" smtClean="0"/>
              <a:t>3</a:t>
            </a:r>
            <a:endParaRPr lang="en-US" sz="1050" b="1" dirty="0"/>
          </a:p>
        </p:txBody>
      </p:sp>
      <p:grpSp>
        <p:nvGrpSpPr>
          <p:cNvPr id="3" name="Group 70"/>
          <p:cNvGrpSpPr/>
          <p:nvPr/>
        </p:nvGrpSpPr>
        <p:grpSpPr>
          <a:xfrm>
            <a:off x="914401" y="2743200"/>
            <a:ext cx="304800" cy="228600"/>
            <a:chOff x="5410200" y="6019800"/>
            <a:chExt cx="457200" cy="457200"/>
          </a:xfrm>
        </p:grpSpPr>
        <p:cxnSp>
          <p:nvCxnSpPr>
            <p:cNvPr id="28" name="Straight Connector 27"/>
            <p:cNvCxnSpPr/>
            <p:nvPr/>
          </p:nvCxnSpPr>
          <p:spPr>
            <a:xfrm rot="5400000" flipH="1" flipV="1">
              <a:off x="5410200" y="6019800"/>
              <a:ext cx="457200" cy="457200"/>
            </a:xfrm>
            <a:prstGeom prst="line">
              <a:avLst/>
            </a:prstGeom>
          </p:spPr>
          <p:style>
            <a:lnRef idx="3">
              <a:schemeClr val="accent4"/>
            </a:lnRef>
            <a:fillRef idx="0">
              <a:schemeClr val="accent4"/>
            </a:fillRef>
            <a:effectRef idx="2">
              <a:schemeClr val="accent4"/>
            </a:effectRef>
            <a:fontRef idx="minor">
              <a:schemeClr val="tx1"/>
            </a:fontRef>
          </p:style>
        </p:cxnSp>
        <p:cxnSp>
          <p:nvCxnSpPr>
            <p:cNvPr id="29" name="Straight Connector 28"/>
            <p:cNvCxnSpPr/>
            <p:nvPr/>
          </p:nvCxnSpPr>
          <p:spPr>
            <a:xfrm rot="16200000" flipV="1">
              <a:off x="5410200" y="6019800"/>
              <a:ext cx="457200" cy="457200"/>
            </a:xfrm>
            <a:prstGeom prst="line">
              <a:avLst/>
            </a:prstGeom>
          </p:spPr>
          <p:style>
            <a:lnRef idx="3">
              <a:schemeClr val="accent4"/>
            </a:lnRef>
            <a:fillRef idx="0">
              <a:schemeClr val="accent4"/>
            </a:fillRef>
            <a:effectRef idx="2">
              <a:schemeClr val="accent4"/>
            </a:effectRef>
            <a:fontRef idx="minor">
              <a:schemeClr val="tx1"/>
            </a:fontRef>
          </p:style>
        </p:cxnSp>
      </p:grpSp>
      <p:grpSp>
        <p:nvGrpSpPr>
          <p:cNvPr id="4" name="Group 40"/>
          <p:cNvGrpSpPr/>
          <p:nvPr/>
        </p:nvGrpSpPr>
        <p:grpSpPr>
          <a:xfrm>
            <a:off x="1066800" y="1447800"/>
            <a:ext cx="914400" cy="1055132"/>
            <a:chOff x="-2286000" y="1447800"/>
            <a:chExt cx="914400" cy="1055132"/>
          </a:xfrm>
        </p:grpSpPr>
        <p:pic>
          <p:nvPicPr>
            <p:cNvPr id="30" name="Picture 29" descr="C:\Users\yannk\Pictures\DVD_ART34\Artwork_Imagery\Icons - Illustrations\_XML ICONS\Servers Exchange email computer.png"/>
            <p:cNvPicPr>
              <a:picLocks noChangeAspect="1" noChangeArrowheads="1"/>
            </p:cNvPicPr>
            <p:nvPr/>
          </p:nvPicPr>
          <p:blipFill>
            <a:blip r:embed="rId5" cstate="print"/>
            <a:srcRect/>
            <a:stretch>
              <a:fillRect/>
            </a:stretch>
          </p:blipFill>
          <p:spPr bwMode="auto">
            <a:xfrm>
              <a:off x="-2227452" y="1447800"/>
              <a:ext cx="532249" cy="706209"/>
            </a:xfrm>
            <a:prstGeom prst="rect">
              <a:avLst/>
            </a:prstGeom>
            <a:noFill/>
          </p:spPr>
        </p:pic>
        <p:sp>
          <p:nvSpPr>
            <p:cNvPr id="31" name="TextBox 30"/>
            <p:cNvSpPr txBox="1"/>
            <p:nvPr/>
          </p:nvSpPr>
          <p:spPr>
            <a:xfrm>
              <a:off x="-2286000" y="2133600"/>
              <a:ext cx="914400" cy="369332"/>
            </a:xfrm>
            <a:prstGeom prst="rect">
              <a:avLst/>
            </a:prstGeom>
            <a:noFill/>
          </p:spPr>
          <p:txBody>
            <a:bodyPr wrap="square" rtlCol="0">
              <a:spAutoFit/>
            </a:bodyPr>
            <a:lstStyle/>
            <a:p>
              <a:r>
                <a:rPr lang="en-US" dirty="0" smtClean="0"/>
                <a:t>Hub</a:t>
              </a:r>
              <a:endParaRPr lang="en-US" dirty="0"/>
            </a:p>
          </p:txBody>
        </p:sp>
      </p:grpSp>
      <p:grpSp>
        <p:nvGrpSpPr>
          <p:cNvPr id="5" name="Group 41"/>
          <p:cNvGrpSpPr/>
          <p:nvPr/>
        </p:nvGrpSpPr>
        <p:grpSpPr>
          <a:xfrm>
            <a:off x="228600" y="3358634"/>
            <a:ext cx="914400" cy="1055132"/>
            <a:chOff x="-2268348" y="2819400"/>
            <a:chExt cx="914400" cy="1055132"/>
          </a:xfrm>
        </p:grpSpPr>
        <p:pic>
          <p:nvPicPr>
            <p:cNvPr id="35" name="Picture 34" descr="C:\Users\yannk\Pictures\DVD_ART34\Artwork_Imagery\Icons - Illustrations\_XML ICONS\Servers Exchange email computer.png"/>
            <p:cNvPicPr>
              <a:picLocks noChangeAspect="1" noChangeArrowheads="1"/>
            </p:cNvPicPr>
            <p:nvPr/>
          </p:nvPicPr>
          <p:blipFill>
            <a:blip r:embed="rId5" cstate="print"/>
            <a:srcRect/>
            <a:stretch>
              <a:fillRect/>
            </a:stretch>
          </p:blipFill>
          <p:spPr bwMode="auto">
            <a:xfrm>
              <a:off x="-2209800" y="2819400"/>
              <a:ext cx="532249" cy="706209"/>
            </a:xfrm>
            <a:prstGeom prst="rect">
              <a:avLst/>
            </a:prstGeom>
            <a:noFill/>
          </p:spPr>
        </p:pic>
        <p:sp>
          <p:nvSpPr>
            <p:cNvPr id="36" name="TextBox 35"/>
            <p:cNvSpPr txBox="1"/>
            <p:nvPr/>
          </p:nvSpPr>
          <p:spPr>
            <a:xfrm>
              <a:off x="-2268348" y="3505200"/>
              <a:ext cx="914400" cy="369332"/>
            </a:xfrm>
            <a:prstGeom prst="rect">
              <a:avLst/>
            </a:prstGeom>
            <a:noFill/>
          </p:spPr>
          <p:txBody>
            <a:bodyPr wrap="square" rtlCol="0">
              <a:spAutoFit/>
            </a:bodyPr>
            <a:lstStyle/>
            <a:p>
              <a:r>
                <a:rPr lang="en-US" dirty="0" smtClean="0"/>
                <a:t>Edge1</a:t>
              </a:r>
              <a:endParaRPr lang="en-US" dirty="0"/>
            </a:p>
          </p:txBody>
        </p:sp>
      </p:grpSp>
      <p:grpSp>
        <p:nvGrpSpPr>
          <p:cNvPr id="6" name="Group 42"/>
          <p:cNvGrpSpPr/>
          <p:nvPr/>
        </p:nvGrpSpPr>
        <p:grpSpPr>
          <a:xfrm>
            <a:off x="1752600" y="3358634"/>
            <a:ext cx="914400" cy="1055132"/>
            <a:chOff x="-2268348" y="3962400"/>
            <a:chExt cx="914400" cy="1055132"/>
          </a:xfrm>
        </p:grpSpPr>
        <p:pic>
          <p:nvPicPr>
            <p:cNvPr id="37" name="Picture 36" descr="C:\Users\yannk\Pictures\DVD_ART34\Artwork_Imagery\Icons - Illustrations\_XML ICONS\Servers Exchange email computer.png"/>
            <p:cNvPicPr>
              <a:picLocks noChangeAspect="1" noChangeArrowheads="1"/>
            </p:cNvPicPr>
            <p:nvPr/>
          </p:nvPicPr>
          <p:blipFill>
            <a:blip r:embed="rId5" cstate="print"/>
            <a:srcRect/>
            <a:stretch>
              <a:fillRect/>
            </a:stretch>
          </p:blipFill>
          <p:spPr bwMode="auto">
            <a:xfrm>
              <a:off x="-2209800" y="3962400"/>
              <a:ext cx="532249" cy="706209"/>
            </a:xfrm>
            <a:prstGeom prst="rect">
              <a:avLst/>
            </a:prstGeom>
            <a:noFill/>
          </p:spPr>
        </p:pic>
        <p:sp>
          <p:nvSpPr>
            <p:cNvPr id="38" name="TextBox 37"/>
            <p:cNvSpPr txBox="1"/>
            <p:nvPr/>
          </p:nvSpPr>
          <p:spPr>
            <a:xfrm>
              <a:off x="-2268348" y="4648200"/>
              <a:ext cx="914400" cy="369332"/>
            </a:xfrm>
            <a:prstGeom prst="rect">
              <a:avLst/>
            </a:prstGeom>
            <a:noFill/>
          </p:spPr>
          <p:txBody>
            <a:bodyPr wrap="square" rtlCol="0">
              <a:spAutoFit/>
            </a:bodyPr>
            <a:lstStyle/>
            <a:p>
              <a:r>
                <a:rPr lang="en-US" dirty="0" smtClean="0"/>
                <a:t>Edge2</a:t>
              </a:r>
              <a:endParaRPr lang="en-US" dirty="0"/>
            </a:p>
          </p:txBody>
        </p:sp>
      </p:grpSp>
      <p:grpSp>
        <p:nvGrpSpPr>
          <p:cNvPr id="7" name="Group 43"/>
          <p:cNvGrpSpPr/>
          <p:nvPr/>
        </p:nvGrpSpPr>
        <p:grpSpPr>
          <a:xfrm>
            <a:off x="1066800" y="4648200"/>
            <a:ext cx="914400" cy="1332131"/>
            <a:chOff x="-1353948" y="4876800"/>
            <a:chExt cx="914400" cy="1332131"/>
          </a:xfrm>
        </p:grpSpPr>
        <p:pic>
          <p:nvPicPr>
            <p:cNvPr id="39" name="Picture 38" descr="C:\Users\yannk\Pictures\DVD_ART34\Artwork_Imagery\Icons - Illustrations\_XML ICONS\Servers Exchange email computer.png"/>
            <p:cNvPicPr>
              <a:picLocks noChangeAspect="1" noChangeArrowheads="1"/>
            </p:cNvPicPr>
            <p:nvPr/>
          </p:nvPicPr>
          <p:blipFill>
            <a:blip r:embed="rId5" cstate="print"/>
            <a:srcRect/>
            <a:stretch>
              <a:fillRect/>
            </a:stretch>
          </p:blipFill>
          <p:spPr bwMode="auto">
            <a:xfrm>
              <a:off x="-1295400" y="4876800"/>
              <a:ext cx="532249" cy="706209"/>
            </a:xfrm>
            <a:prstGeom prst="rect">
              <a:avLst/>
            </a:prstGeom>
            <a:noFill/>
          </p:spPr>
        </p:pic>
        <p:sp>
          <p:nvSpPr>
            <p:cNvPr id="40" name="TextBox 39"/>
            <p:cNvSpPr txBox="1"/>
            <p:nvPr/>
          </p:nvSpPr>
          <p:spPr>
            <a:xfrm>
              <a:off x="-1353948" y="5562600"/>
              <a:ext cx="914400" cy="646331"/>
            </a:xfrm>
            <a:prstGeom prst="rect">
              <a:avLst/>
            </a:prstGeom>
            <a:noFill/>
          </p:spPr>
          <p:txBody>
            <a:bodyPr wrap="square" rtlCol="0">
              <a:spAutoFit/>
            </a:bodyPr>
            <a:lstStyle/>
            <a:p>
              <a:r>
                <a:rPr lang="en-US" dirty="0" smtClean="0"/>
                <a:t>Foreign MTA</a:t>
              </a:r>
              <a:endParaRPr lang="en-US" dirty="0"/>
            </a:p>
          </p:txBody>
        </p:sp>
      </p:grpSp>
    </p:spTree>
    <p:custDataLst>
      <p:tags r:id="rId1"/>
    </p:custDataLst>
    <p:extLst>
      <p:ext uri="{BB962C8B-B14F-4D97-AF65-F5344CB8AC3E}">
        <p14:creationId xmlns:p14="http://schemas.microsoft.com/office/powerpoint/2010/main" xmlns="" val="1834956216"/>
      </p:ext>
    </p:extLst>
  </p:cSld>
  <p:clrMapOvr>
    <a:masterClrMapping/>
  </p:clrMapOvr>
  <p:transition advTm="2013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linds(horizontal)">
                                      <p:cBhvr>
                                        <p:cTn id="7" dur="500"/>
                                        <p:tgtEl>
                                          <p:spTgt spid="26"/>
                                        </p:tgtEl>
                                      </p:cBhvr>
                                    </p:animEffect>
                                  </p:childTnLst>
                                </p:cTn>
                              </p:par>
                              <p:par>
                                <p:cTn id="8" presetID="3" presetClass="entr" presetSubtype="1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blinds(horizontal)">
                                      <p:cBhvr>
                                        <p:cTn id="10" dur="500"/>
                                        <p:tgtEl>
                                          <p:spTgt spid="2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blinds(horizontal)">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linds(horizontal)">
                                      <p:cBhvr>
                                        <p:cTn id="18" dur="500"/>
                                        <p:tgtEl>
                                          <p:spTgt spid="3"/>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blinds(horizontal)">
                                      <p:cBhvr>
                                        <p:cTn id="21" dur="500"/>
                                        <p:tgtEl>
                                          <p:spTgt spid="25"/>
                                        </p:tgtEl>
                                      </p:cBhvr>
                                    </p:animEffect>
                                  </p:childTnLst>
                                </p:cTn>
                              </p:par>
                              <p:par>
                                <p:cTn id="22" presetID="3" presetClass="entr" presetSubtype="10"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blinds(horizontal)">
                                      <p:cBhvr>
                                        <p:cTn id="24" dur="500"/>
                                        <p:tgtEl>
                                          <p:spTgt spid="24"/>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linds(horizontal)">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5" grpId="0" animBg="1"/>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052596"/>
          </a:xfrm>
        </p:spPr>
        <p:txBody>
          <a:bodyPr/>
          <a:lstStyle/>
          <a:p>
            <a:r>
              <a:rPr lang="en-US" sz="4400" dirty="0" smtClean="0"/>
              <a:t>Shadow Redundancy </a:t>
            </a:r>
            <a:br>
              <a:rPr lang="en-US" sz="4400" dirty="0" smtClean="0"/>
            </a:br>
            <a:r>
              <a:rPr lang="en-US" sz="3200" dirty="0" smtClean="0">
                <a:solidFill>
                  <a:schemeClr val="tx2"/>
                </a:solidFill>
              </a:rPr>
              <a:t>Primary Server State Tracking</a:t>
            </a:r>
            <a:endParaRPr lang="en-US" sz="3600" dirty="0">
              <a:solidFill>
                <a:schemeClr val="tx2"/>
              </a:solidFill>
            </a:endParaRPr>
          </a:p>
        </p:txBody>
      </p:sp>
      <p:sp>
        <p:nvSpPr>
          <p:cNvPr id="3" name="Content Placeholder 2"/>
          <p:cNvSpPr>
            <a:spLocks noGrp="1"/>
          </p:cNvSpPr>
          <p:nvPr>
            <p:ph idx="1"/>
          </p:nvPr>
        </p:nvSpPr>
        <p:spPr>
          <a:xfrm>
            <a:off x="381000" y="1447799"/>
            <a:ext cx="8382000" cy="5230793"/>
          </a:xfrm>
        </p:spPr>
        <p:txBody>
          <a:bodyPr>
            <a:noAutofit/>
          </a:bodyPr>
          <a:lstStyle/>
          <a:p>
            <a:pPr>
              <a:spcBef>
                <a:spcPts val="0"/>
              </a:spcBef>
            </a:pPr>
            <a:r>
              <a:rPr lang="en-US" sz="2400" dirty="0" smtClean="0"/>
              <a:t>Shadow server needs to determine </a:t>
            </a:r>
            <a:r>
              <a:rPr lang="en-US" sz="2400" dirty="0" smtClean="0">
                <a:solidFill>
                  <a:schemeClr val="tx2"/>
                </a:solidFill>
              </a:rPr>
              <a:t>Identity</a:t>
            </a:r>
            <a:r>
              <a:rPr lang="en-US" sz="2400" dirty="0" smtClean="0"/>
              <a:t> of Primary Server</a:t>
            </a:r>
          </a:p>
          <a:p>
            <a:pPr lvl="1">
              <a:spcBef>
                <a:spcPts val="0"/>
              </a:spcBef>
            </a:pPr>
            <a:r>
              <a:rPr lang="en-US" sz="2000" dirty="0" smtClean="0"/>
              <a:t>If identity change detected, shadow messages for primary are resubmitted</a:t>
            </a:r>
          </a:p>
          <a:p>
            <a:pPr>
              <a:spcBef>
                <a:spcPts val="0"/>
              </a:spcBef>
            </a:pPr>
            <a:r>
              <a:rPr lang="en-US" sz="2400" dirty="0" smtClean="0"/>
              <a:t>“</a:t>
            </a:r>
            <a:r>
              <a:rPr lang="en-US" sz="2400" dirty="0" smtClean="0">
                <a:solidFill>
                  <a:schemeClr val="tx2"/>
                </a:solidFill>
              </a:rPr>
              <a:t>Heartbeat</a:t>
            </a:r>
            <a:r>
              <a:rPr lang="en-US" sz="2400" dirty="0" smtClean="0"/>
              <a:t>” needed to determine when shadow server should resubmit shadow messages for delivery over alternate route</a:t>
            </a:r>
          </a:p>
          <a:p>
            <a:pPr lvl="1">
              <a:spcBef>
                <a:spcPts val="0"/>
              </a:spcBef>
            </a:pPr>
            <a:r>
              <a:rPr lang="en-US" sz="2000" dirty="0" smtClean="0"/>
              <a:t>Failure to complete successful heartbeat results in resubmission of shadow messages (default 3 attempts at 5 min interval)</a:t>
            </a:r>
          </a:p>
          <a:p>
            <a:pPr>
              <a:spcBef>
                <a:spcPts val="0"/>
              </a:spcBef>
            </a:pPr>
            <a:r>
              <a:rPr lang="en-US" sz="2400" dirty="0" smtClean="0"/>
              <a:t>“</a:t>
            </a:r>
            <a:r>
              <a:rPr lang="en-US" sz="2400" dirty="0" smtClean="0">
                <a:solidFill>
                  <a:schemeClr val="tx2"/>
                </a:solidFill>
              </a:rPr>
              <a:t>Discard Status</a:t>
            </a:r>
            <a:r>
              <a:rPr lang="en-US" sz="2400" dirty="0" smtClean="0"/>
              <a:t>” needed to determine when shadow server can delete shadow message after delivery completed</a:t>
            </a:r>
          </a:p>
          <a:p>
            <a:pPr lvl="1">
              <a:spcBef>
                <a:spcPts val="0"/>
              </a:spcBef>
            </a:pPr>
            <a:r>
              <a:rPr lang="en-US" sz="2000" dirty="0" smtClean="0"/>
              <a:t>At end of each SMTP session, shadow server issues XQDISCARD command which returns list of unique ID’s that can be removed from shadow queue</a:t>
            </a:r>
          </a:p>
        </p:txBody>
      </p:sp>
    </p:spTree>
    <p:extLst>
      <p:ext uri="{BB962C8B-B14F-4D97-AF65-F5344CB8AC3E}">
        <p14:creationId xmlns:p14="http://schemas.microsoft.com/office/powerpoint/2010/main" xmlns="" val="127978706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Arrow Connector 43"/>
          <p:cNvCxnSpPr/>
          <p:nvPr/>
        </p:nvCxnSpPr>
        <p:spPr>
          <a:xfrm rot="16200000" flipH="1">
            <a:off x="2514600" y="4926156"/>
            <a:ext cx="1372394" cy="794"/>
          </a:xfrm>
          <a:prstGeom prst="straightConnector1">
            <a:avLst/>
          </a:prstGeom>
          <a:ln>
            <a:solidFill>
              <a:srgbClr val="FFFF0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a:off x="2743200" y="3126306"/>
            <a:ext cx="1371600" cy="1588"/>
          </a:xfrm>
          <a:prstGeom prst="straightConnector1">
            <a:avLst/>
          </a:prstGeom>
          <a:ln>
            <a:solidFill>
              <a:srgbClr val="FFFF0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rot="5400000">
            <a:off x="534194" y="4926156"/>
            <a:ext cx="1219200" cy="1588"/>
          </a:xfrm>
          <a:prstGeom prst="straightConnector1">
            <a:avLst/>
          </a:prstGeom>
          <a:ln>
            <a:solidFill>
              <a:srgbClr val="FFFF00"/>
            </a:solidFill>
            <a:headEnd type="triangle"/>
            <a:tailEnd type="none"/>
          </a:ln>
        </p:spPr>
        <p:style>
          <a:lnRef idx="1">
            <a:schemeClr val="accent1"/>
          </a:lnRef>
          <a:fillRef idx="0">
            <a:schemeClr val="accent1"/>
          </a:fillRef>
          <a:effectRef idx="0">
            <a:schemeClr val="accent1"/>
          </a:effectRef>
          <a:fontRef idx="minor">
            <a:schemeClr val="tx1"/>
          </a:fontRef>
        </p:style>
      </p:cxnSp>
      <p:grpSp>
        <p:nvGrpSpPr>
          <p:cNvPr id="2" name="Group 21"/>
          <p:cNvGrpSpPr/>
          <p:nvPr/>
        </p:nvGrpSpPr>
        <p:grpSpPr>
          <a:xfrm>
            <a:off x="2971800" y="3179175"/>
            <a:ext cx="838200" cy="1143000"/>
            <a:chOff x="1371600" y="2819400"/>
            <a:chExt cx="838200" cy="1143000"/>
          </a:xfrm>
        </p:grpSpPr>
        <p:pic>
          <p:nvPicPr>
            <p:cNvPr id="23" name="Picture 2"/>
            <p:cNvPicPr>
              <a:picLocks noChangeAspect="1" noChangeArrowheads="1"/>
            </p:cNvPicPr>
            <p:nvPr/>
          </p:nvPicPr>
          <p:blipFill>
            <a:blip r:embed="rId3"/>
            <a:srcRect/>
            <a:stretch>
              <a:fillRect/>
            </a:stretch>
          </p:blipFill>
          <p:spPr bwMode="auto">
            <a:xfrm>
              <a:off x="1524000" y="2819400"/>
              <a:ext cx="552450" cy="876300"/>
            </a:xfrm>
            <a:prstGeom prst="rect">
              <a:avLst/>
            </a:prstGeom>
            <a:noFill/>
            <a:ln w="9525">
              <a:solidFill>
                <a:schemeClr val="accent1"/>
              </a:solidFill>
              <a:miter lim="800000"/>
              <a:headEnd/>
              <a:tailEnd/>
            </a:ln>
            <a:effectLst/>
          </p:spPr>
        </p:pic>
        <p:sp>
          <p:nvSpPr>
            <p:cNvPr id="24" name="TextBox 23"/>
            <p:cNvSpPr txBox="1"/>
            <p:nvPr/>
          </p:nvSpPr>
          <p:spPr>
            <a:xfrm>
              <a:off x="1371600" y="3685401"/>
              <a:ext cx="838200" cy="276999"/>
            </a:xfrm>
            <a:prstGeom prst="rect">
              <a:avLst/>
            </a:prstGeom>
            <a:noFill/>
            <a:ln>
              <a:solidFill>
                <a:schemeClr val="accent1"/>
              </a:solidFill>
            </a:ln>
          </p:spPr>
          <p:txBody>
            <a:bodyPr wrap="square" rtlCol="0">
              <a:spAutoFit/>
            </a:bodyPr>
            <a:lstStyle/>
            <a:p>
              <a:pPr algn="ctr"/>
              <a:r>
                <a:rPr lang="en-US" sz="1200" b="1" dirty="0" smtClean="0"/>
                <a:t>Hub</a:t>
              </a:r>
              <a:endParaRPr lang="en-US" sz="1200" b="1" dirty="0"/>
            </a:p>
          </p:txBody>
        </p:sp>
      </p:grpSp>
      <p:grpSp>
        <p:nvGrpSpPr>
          <p:cNvPr id="3" name="Group 6"/>
          <p:cNvGrpSpPr/>
          <p:nvPr/>
        </p:nvGrpSpPr>
        <p:grpSpPr>
          <a:xfrm>
            <a:off x="3006525" y="1263575"/>
            <a:ext cx="838200" cy="1143000"/>
            <a:chOff x="1371600" y="2819400"/>
            <a:chExt cx="838200" cy="1143000"/>
          </a:xfrm>
        </p:grpSpPr>
        <p:pic>
          <p:nvPicPr>
            <p:cNvPr id="8" name="Picture 2"/>
            <p:cNvPicPr>
              <a:picLocks noChangeAspect="1" noChangeArrowheads="1"/>
            </p:cNvPicPr>
            <p:nvPr/>
          </p:nvPicPr>
          <p:blipFill>
            <a:blip r:embed="rId3"/>
            <a:srcRect/>
            <a:stretch>
              <a:fillRect/>
            </a:stretch>
          </p:blipFill>
          <p:spPr bwMode="auto">
            <a:xfrm>
              <a:off x="1524000" y="2819400"/>
              <a:ext cx="552450" cy="876300"/>
            </a:xfrm>
            <a:prstGeom prst="rect">
              <a:avLst/>
            </a:prstGeom>
            <a:noFill/>
            <a:ln w="9525">
              <a:solidFill>
                <a:schemeClr val="accent1"/>
              </a:solidFill>
              <a:miter lim="800000"/>
              <a:headEnd/>
              <a:tailEnd/>
            </a:ln>
            <a:effectLst/>
          </p:spPr>
        </p:pic>
        <p:sp>
          <p:nvSpPr>
            <p:cNvPr id="9" name="TextBox 8"/>
            <p:cNvSpPr txBox="1"/>
            <p:nvPr/>
          </p:nvSpPr>
          <p:spPr>
            <a:xfrm>
              <a:off x="1371600" y="3685401"/>
              <a:ext cx="838200" cy="276999"/>
            </a:xfrm>
            <a:prstGeom prst="rect">
              <a:avLst/>
            </a:prstGeom>
            <a:noFill/>
            <a:ln>
              <a:solidFill>
                <a:schemeClr val="accent1"/>
              </a:solidFill>
            </a:ln>
          </p:spPr>
          <p:txBody>
            <a:bodyPr wrap="square" rtlCol="0">
              <a:spAutoFit/>
            </a:bodyPr>
            <a:lstStyle/>
            <a:p>
              <a:pPr algn="ctr"/>
              <a:r>
                <a:rPr lang="en-US" sz="1200" b="1" dirty="0" smtClean="0"/>
                <a:t>Hub</a:t>
              </a:r>
              <a:endParaRPr lang="en-US" sz="1200" b="1" dirty="0"/>
            </a:p>
          </p:txBody>
        </p:sp>
      </p:grpSp>
      <p:grpSp>
        <p:nvGrpSpPr>
          <p:cNvPr id="4" name="Group 9"/>
          <p:cNvGrpSpPr/>
          <p:nvPr/>
        </p:nvGrpSpPr>
        <p:grpSpPr>
          <a:xfrm>
            <a:off x="5257800" y="2514600"/>
            <a:ext cx="838200" cy="1143000"/>
            <a:chOff x="1371600" y="2819400"/>
            <a:chExt cx="838200" cy="1143000"/>
          </a:xfrm>
        </p:grpSpPr>
        <p:pic>
          <p:nvPicPr>
            <p:cNvPr id="11" name="Picture 2"/>
            <p:cNvPicPr>
              <a:picLocks noChangeAspect="1" noChangeArrowheads="1"/>
            </p:cNvPicPr>
            <p:nvPr/>
          </p:nvPicPr>
          <p:blipFill>
            <a:blip r:embed="rId3"/>
            <a:srcRect/>
            <a:stretch>
              <a:fillRect/>
            </a:stretch>
          </p:blipFill>
          <p:spPr bwMode="auto">
            <a:xfrm>
              <a:off x="1524000" y="2819400"/>
              <a:ext cx="552450" cy="876300"/>
            </a:xfrm>
            <a:prstGeom prst="rect">
              <a:avLst/>
            </a:prstGeom>
            <a:noFill/>
            <a:ln w="9525">
              <a:solidFill>
                <a:schemeClr val="accent1"/>
              </a:solidFill>
              <a:miter lim="800000"/>
              <a:headEnd/>
              <a:tailEnd/>
            </a:ln>
            <a:effectLst/>
          </p:spPr>
        </p:pic>
        <p:sp>
          <p:nvSpPr>
            <p:cNvPr id="12" name="TextBox 11"/>
            <p:cNvSpPr txBox="1"/>
            <p:nvPr/>
          </p:nvSpPr>
          <p:spPr>
            <a:xfrm>
              <a:off x="1371600" y="3685401"/>
              <a:ext cx="838200" cy="276999"/>
            </a:xfrm>
            <a:prstGeom prst="rect">
              <a:avLst/>
            </a:prstGeom>
            <a:noFill/>
            <a:ln>
              <a:solidFill>
                <a:schemeClr val="accent1"/>
              </a:solidFill>
            </a:ln>
          </p:spPr>
          <p:txBody>
            <a:bodyPr wrap="square" rtlCol="0">
              <a:spAutoFit/>
            </a:bodyPr>
            <a:lstStyle/>
            <a:p>
              <a:pPr algn="ctr"/>
              <a:r>
                <a:rPr lang="en-US" sz="1200" b="1" dirty="0" smtClean="0"/>
                <a:t>Edge</a:t>
              </a:r>
              <a:endParaRPr lang="en-US" sz="1200" b="1" dirty="0"/>
            </a:p>
          </p:txBody>
        </p:sp>
      </p:grpSp>
      <p:cxnSp>
        <p:nvCxnSpPr>
          <p:cNvPr id="13" name="Straight Arrow Connector 12"/>
          <p:cNvCxnSpPr/>
          <p:nvPr/>
        </p:nvCxnSpPr>
        <p:spPr>
          <a:xfrm flipV="1">
            <a:off x="3775275" y="2971800"/>
            <a:ext cx="1524000" cy="76200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nvGrpSpPr>
          <p:cNvPr id="5" name="Group 18"/>
          <p:cNvGrpSpPr/>
          <p:nvPr/>
        </p:nvGrpSpPr>
        <p:grpSpPr>
          <a:xfrm>
            <a:off x="685800" y="3179175"/>
            <a:ext cx="838200" cy="1143000"/>
            <a:chOff x="1371600" y="2819400"/>
            <a:chExt cx="838200" cy="1143000"/>
          </a:xfrm>
        </p:grpSpPr>
        <p:pic>
          <p:nvPicPr>
            <p:cNvPr id="20" name="Picture 2"/>
            <p:cNvPicPr>
              <a:picLocks noChangeAspect="1" noChangeArrowheads="1"/>
            </p:cNvPicPr>
            <p:nvPr/>
          </p:nvPicPr>
          <p:blipFill>
            <a:blip r:embed="rId3"/>
            <a:srcRect/>
            <a:stretch>
              <a:fillRect/>
            </a:stretch>
          </p:blipFill>
          <p:spPr bwMode="auto">
            <a:xfrm>
              <a:off x="1524000" y="2819400"/>
              <a:ext cx="552450" cy="876300"/>
            </a:xfrm>
            <a:prstGeom prst="rect">
              <a:avLst/>
            </a:prstGeom>
            <a:noFill/>
            <a:ln w="9525">
              <a:solidFill>
                <a:schemeClr val="accent1"/>
              </a:solidFill>
              <a:miter lim="800000"/>
              <a:headEnd/>
              <a:tailEnd/>
            </a:ln>
            <a:effectLst/>
          </p:spPr>
        </p:pic>
        <p:sp>
          <p:nvSpPr>
            <p:cNvPr id="21" name="TextBox 20"/>
            <p:cNvSpPr txBox="1"/>
            <p:nvPr/>
          </p:nvSpPr>
          <p:spPr>
            <a:xfrm>
              <a:off x="1371600" y="3685401"/>
              <a:ext cx="838200" cy="276999"/>
            </a:xfrm>
            <a:prstGeom prst="rect">
              <a:avLst/>
            </a:prstGeom>
            <a:noFill/>
            <a:ln>
              <a:solidFill>
                <a:schemeClr val="accent1"/>
              </a:solidFill>
            </a:ln>
          </p:spPr>
          <p:txBody>
            <a:bodyPr wrap="square" rtlCol="0">
              <a:spAutoFit/>
            </a:bodyPr>
            <a:lstStyle/>
            <a:p>
              <a:pPr algn="ctr"/>
              <a:r>
                <a:rPr lang="en-US" sz="1200" b="1" dirty="0" smtClean="0"/>
                <a:t>Mailbox</a:t>
              </a:r>
              <a:endParaRPr lang="en-US" sz="1200" b="1" dirty="0"/>
            </a:p>
          </p:txBody>
        </p:sp>
      </p:grpSp>
      <p:cxnSp>
        <p:nvCxnSpPr>
          <p:cNvPr id="25" name="Straight Arrow Connector 24"/>
          <p:cNvCxnSpPr/>
          <p:nvPr/>
        </p:nvCxnSpPr>
        <p:spPr>
          <a:xfrm>
            <a:off x="1447800" y="3477225"/>
            <a:ext cx="1600200" cy="1588"/>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6" name="Octagon 25"/>
          <p:cNvSpPr/>
          <p:nvPr/>
        </p:nvSpPr>
        <p:spPr>
          <a:xfrm>
            <a:off x="2133600" y="3324825"/>
            <a:ext cx="228600" cy="228600"/>
          </a:xfrm>
          <a:prstGeom prst="octagon">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b="1" dirty="0" smtClean="0"/>
              <a:t>1</a:t>
            </a:r>
            <a:endParaRPr lang="en-US" sz="1200" b="1" dirty="0"/>
          </a:p>
        </p:txBody>
      </p:sp>
      <p:cxnSp>
        <p:nvCxnSpPr>
          <p:cNvPr id="29" name="Straight Arrow Connector 28"/>
          <p:cNvCxnSpPr/>
          <p:nvPr/>
        </p:nvCxnSpPr>
        <p:spPr>
          <a:xfrm>
            <a:off x="1447800" y="3782025"/>
            <a:ext cx="1600200" cy="1588"/>
          </a:xfrm>
          <a:prstGeom prst="straightConnector1">
            <a:avLst/>
          </a:prstGeom>
          <a:ln>
            <a:solidFill>
              <a:srgbClr val="FFFF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0" name="Octagon 29"/>
          <p:cNvSpPr/>
          <p:nvPr/>
        </p:nvSpPr>
        <p:spPr>
          <a:xfrm>
            <a:off x="3318075" y="2690150"/>
            <a:ext cx="228600" cy="228600"/>
          </a:xfrm>
          <a:prstGeom prst="octagon">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b="1" dirty="0" smtClean="0"/>
              <a:t>2</a:t>
            </a:r>
            <a:endParaRPr lang="en-US" sz="1200" b="1" dirty="0"/>
          </a:p>
        </p:txBody>
      </p:sp>
      <p:cxnSp>
        <p:nvCxnSpPr>
          <p:cNvPr id="31" name="Straight Arrow Connector 30"/>
          <p:cNvCxnSpPr/>
          <p:nvPr/>
        </p:nvCxnSpPr>
        <p:spPr>
          <a:xfrm>
            <a:off x="6019800" y="2743200"/>
            <a:ext cx="1600200" cy="1588"/>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6019800" y="3048000"/>
            <a:ext cx="1600200" cy="1588"/>
          </a:xfrm>
          <a:prstGeom prst="straightConnector1">
            <a:avLst/>
          </a:prstGeom>
          <a:ln>
            <a:solidFill>
              <a:srgbClr val="FFFF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4" name="Octagon 13"/>
          <p:cNvSpPr/>
          <p:nvPr/>
        </p:nvSpPr>
        <p:spPr>
          <a:xfrm>
            <a:off x="6705600" y="2971800"/>
            <a:ext cx="228600" cy="228600"/>
          </a:xfrm>
          <a:prstGeom prst="octagon">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b="1" dirty="0" smtClean="0"/>
              <a:t>4</a:t>
            </a:r>
            <a:endParaRPr lang="en-US" sz="1200" b="1" dirty="0"/>
          </a:p>
        </p:txBody>
      </p:sp>
      <p:sp>
        <p:nvSpPr>
          <p:cNvPr id="41" name="Octagon 40"/>
          <p:cNvSpPr/>
          <p:nvPr/>
        </p:nvSpPr>
        <p:spPr>
          <a:xfrm>
            <a:off x="2133600" y="3705825"/>
            <a:ext cx="228600" cy="228600"/>
          </a:xfrm>
          <a:prstGeom prst="octagon">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b="1" dirty="0" smtClean="0"/>
              <a:t>3</a:t>
            </a:r>
            <a:endParaRPr lang="en-US" sz="1200" b="1" dirty="0"/>
          </a:p>
        </p:txBody>
      </p:sp>
      <p:cxnSp>
        <p:nvCxnSpPr>
          <p:cNvPr id="43" name="Straight Arrow Connector 42"/>
          <p:cNvCxnSpPr/>
          <p:nvPr/>
        </p:nvCxnSpPr>
        <p:spPr>
          <a:xfrm rot="5400000">
            <a:off x="3163094" y="4660250"/>
            <a:ext cx="989806" cy="794"/>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45" name="Octagon 44"/>
          <p:cNvSpPr/>
          <p:nvPr/>
        </p:nvSpPr>
        <p:spPr>
          <a:xfrm>
            <a:off x="3095094" y="4458969"/>
            <a:ext cx="228600" cy="228600"/>
          </a:xfrm>
          <a:prstGeom prst="octagon">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b="1" dirty="0"/>
              <a:t>4</a:t>
            </a:r>
          </a:p>
        </p:txBody>
      </p:sp>
      <p:sp>
        <p:nvSpPr>
          <p:cNvPr id="46" name="Octagon 45"/>
          <p:cNvSpPr/>
          <p:nvPr/>
        </p:nvSpPr>
        <p:spPr>
          <a:xfrm>
            <a:off x="5562600" y="2819400"/>
            <a:ext cx="228600" cy="228600"/>
          </a:xfrm>
          <a:prstGeom prst="octagon">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b="1" dirty="0" smtClean="0"/>
              <a:t>5</a:t>
            </a:r>
            <a:endParaRPr lang="en-US" sz="1200" b="1" dirty="0"/>
          </a:p>
        </p:txBody>
      </p:sp>
      <p:grpSp>
        <p:nvGrpSpPr>
          <p:cNvPr id="7" name="Group 18"/>
          <p:cNvGrpSpPr/>
          <p:nvPr/>
        </p:nvGrpSpPr>
        <p:grpSpPr>
          <a:xfrm>
            <a:off x="720525" y="1339775"/>
            <a:ext cx="838200" cy="1143000"/>
            <a:chOff x="1371600" y="2819400"/>
            <a:chExt cx="838200" cy="1143000"/>
          </a:xfrm>
        </p:grpSpPr>
        <p:pic>
          <p:nvPicPr>
            <p:cNvPr id="49" name="Picture 2"/>
            <p:cNvPicPr>
              <a:picLocks noChangeAspect="1" noChangeArrowheads="1"/>
            </p:cNvPicPr>
            <p:nvPr/>
          </p:nvPicPr>
          <p:blipFill>
            <a:blip r:embed="rId3"/>
            <a:srcRect/>
            <a:stretch>
              <a:fillRect/>
            </a:stretch>
          </p:blipFill>
          <p:spPr bwMode="auto">
            <a:xfrm>
              <a:off x="1524000" y="2819400"/>
              <a:ext cx="552450" cy="876300"/>
            </a:xfrm>
            <a:prstGeom prst="rect">
              <a:avLst/>
            </a:prstGeom>
            <a:noFill/>
            <a:ln w="9525">
              <a:solidFill>
                <a:schemeClr val="accent1"/>
              </a:solidFill>
              <a:miter lim="800000"/>
              <a:headEnd/>
              <a:tailEnd/>
            </a:ln>
            <a:effectLst/>
          </p:spPr>
        </p:pic>
        <p:sp>
          <p:nvSpPr>
            <p:cNvPr id="50" name="TextBox 49"/>
            <p:cNvSpPr txBox="1"/>
            <p:nvPr/>
          </p:nvSpPr>
          <p:spPr>
            <a:xfrm>
              <a:off x="1371600" y="3685401"/>
              <a:ext cx="838200" cy="276999"/>
            </a:xfrm>
            <a:prstGeom prst="rect">
              <a:avLst/>
            </a:prstGeom>
            <a:noFill/>
            <a:ln>
              <a:solidFill>
                <a:schemeClr val="accent1"/>
              </a:solidFill>
            </a:ln>
            <a:effectLst/>
          </p:spPr>
          <p:txBody>
            <a:bodyPr wrap="square" rtlCol="0">
              <a:spAutoFit/>
            </a:bodyPr>
            <a:lstStyle/>
            <a:p>
              <a:pPr algn="ctr"/>
              <a:r>
                <a:rPr lang="en-US" sz="1200" b="1" dirty="0" smtClean="0"/>
                <a:t>Mailbox</a:t>
              </a:r>
              <a:endParaRPr lang="en-US" sz="1200" b="1" dirty="0"/>
            </a:p>
          </p:txBody>
        </p:sp>
      </p:grpSp>
      <p:sp>
        <p:nvSpPr>
          <p:cNvPr id="54" name="Octagon 53"/>
          <p:cNvSpPr/>
          <p:nvPr/>
        </p:nvSpPr>
        <p:spPr>
          <a:xfrm>
            <a:off x="4484225" y="3207150"/>
            <a:ext cx="228600" cy="228600"/>
          </a:xfrm>
          <a:prstGeom prst="octagon">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b="1" dirty="0" smtClean="0"/>
              <a:t>2</a:t>
            </a:r>
            <a:endParaRPr lang="en-US" sz="1200" b="1" dirty="0"/>
          </a:p>
        </p:txBody>
      </p:sp>
      <p:grpSp>
        <p:nvGrpSpPr>
          <p:cNvPr id="10" name="Group 55"/>
          <p:cNvGrpSpPr/>
          <p:nvPr/>
        </p:nvGrpSpPr>
        <p:grpSpPr>
          <a:xfrm>
            <a:off x="762000" y="5092850"/>
            <a:ext cx="609600" cy="886598"/>
            <a:chOff x="4267200" y="4419601"/>
            <a:chExt cx="609600" cy="886598"/>
          </a:xfrm>
        </p:grpSpPr>
        <p:pic>
          <p:nvPicPr>
            <p:cNvPr id="1028" name="Picture 4"/>
            <p:cNvPicPr>
              <a:picLocks noChangeAspect="1" noChangeArrowheads="1"/>
            </p:cNvPicPr>
            <p:nvPr/>
          </p:nvPicPr>
          <p:blipFill>
            <a:blip r:embed="rId4"/>
            <a:srcRect/>
            <a:stretch>
              <a:fillRect/>
            </a:stretch>
          </p:blipFill>
          <p:spPr bwMode="auto">
            <a:xfrm>
              <a:off x="4267200" y="4419601"/>
              <a:ext cx="609600" cy="609600"/>
            </a:xfrm>
            <a:prstGeom prst="rect">
              <a:avLst/>
            </a:prstGeom>
            <a:noFill/>
            <a:ln w="9525">
              <a:solidFill>
                <a:schemeClr val="accent1"/>
              </a:solidFill>
              <a:miter lim="800000"/>
              <a:headEnd/>
              <a:tailEnd/>
            </a:ln>
            <a:effectLst/>
          </p:spPr>
        </p:pic>
        <p:sp>
          <p:nvSpPr>
            <p:cNvPr id="55" name="TextBox 54"/>
            <p:cNvSpPr txBox="1"/>
            <p:nvPr/>
          </p:nvSpPr>
          <p:spPr>
            <a:xfrm>
              <a:off x="4294424" y="5029200"/>
              <a:ext cx="555152" cy="276999"/>
            </a:xfrm>
            <a:prstGeom prst="rect">
              <a:avLst/>
            </a:prstGeom>
            <a:noFill/>
            <a:ln>
              <a:solidFill>
                <a:schemeClr val="accent1"/>
              </a:solidFill>
            </a:ln>
          </p:spPr>
          <p:txBody>
            <a:bodyPr wrap="none" rtlCol="0">
              <a:spAutoFit/>
            </a:bodyPr>
            <a:lstStyle/>
            <a:p>
              <a:r>
                <a:rPr lang="en-US" sz="1200" b="1" dirty="0" smtClean="0"/>
                <a:t>Client</a:t>
              </a:r>
              <a:endParaRPr lang="en-US" sz="1200" b="1" dirty="0"/>
            </a:p>
          </p:txBody>
        </p:sp>
      </p:grpSp>
      <p:sp>
        <p:nvSpPr>
          <p:cNvPr id="59" name="Octagon 58"/>
          <p:cNvSpPr/>
          <p:nvPr/>
        </p:nvSpPr>
        <p:spPr>
          <a:xfrm>
            <a:off x="1048475" y="4622150"/>
            <a:ext cx="228600" cy="228600"/>
          </a:xfrm>
          <a:prstGeom prst="octagon">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b="1" dirty="0" smtClean="0"/>
              <a:t>0</a:t>
            </a:r>
            <a:endParaRPr lang="en-US" sz="1200" b="1" dirty="0"/>
          </a:p>
        </p:txBody>
      </p:sp>
      <p:grpSp>
        <p:nvGrpSpPr>
          <p:cNvPr id="18" name="Group 60"/>
          <p:cNvGrpSpPr/>
          <p:nvPr/>
        </p:nvGrpSpPr>
        <p:grpSpPr>
          <a:xfrm>
            <a:off x="5216325" y="1263575"/>
            <a:ext cx="609600" cy="1071264"/>
            <a:chOff x="4267200" y="4419601"/>
            <a:chExt cx="609600" cy="1071264"/>
          </a:xfrm>
        </p:grpSpPr>
        <p:pic>
          <p:nvPicPr>
            <p:cNvPr id="62" name="Picture 4"/>
            <p:cNvPicPr>
              <a:picLocks noChangeAspect="1" noChangeArrowheads="1"/>
            </p:cNvPicPr>
            <p:nvPr/>
          </p:nvPicPr>
          <p:blipFill>
            <a:blip r:embed="rId4"/>
            <a:srcRect/>
            <a:stretch>
              <a:fillRect/>
            </a:stretch>
          </p:blipFill>
          <p:spPr bwMode="auto">
            <a:xfrm>
              <a:off x="4267200" y="4419601"/>
              <a:ext cx="609600" cy="609600"/>
            </a:xfrm>
            <a:prstGeom prst="rect">
              <a:avLst/>
            </a:prstGeom>
            <a:noFill/>
            <a:ln w="9525">
              <a:solidFill>
                <a:schemeClr val="accent1"/>
              </a:solidFill>
              <a:miter lim="800000"/>
              <a:headEnd/>
              <a:tailEnd/>
            </a:ln>
            <a:effectLst/>
          </p:spPr>
        </p:pic>
        <p:sp>
          <p:nvSpPr>
            <p:cNvPr id="63" name="TextBox 62"/>
            <p:cNvSpPr txBox="1"/>
            <p:nvPr/>
          </p:nvSpPr>
          <p:spPr>
            <a:xfrm>
              <a:off x="4294424" y="5029200"/>
              <a:ext cx="555152" cy="461665"/>
            </a:xfrm>
            <a:prstGeom prst="rect">
              <a:avLst/>
            </a:prstGeom>
            <a:noFill/>
            <a:ln>
              <a:solidFill>
                <a:schemeClr val="accent1"/>
              </a:solidFill>
            </a:ln>
          </p:spPr>
          <p:txBody>
            <a:bodyPr wrap="none" rtlCol="0">
              <a:spAutoFit/>
            </a:bodyPr>
            <a:lstStyle/>
            <a:p>
              <a:r>
                <a:rPr lang="en-US" sz="1200" b="1" dirty="0" smtClean="0"/>
                <a:t>SMTP</a:t>
              </a:r>
              <a:br>
                <a:rPr lang="en-US" sz="1200" b="1" dirty="0" smtClean="0"/>
              </a:br>
              <a:r>
                <a:rPr lang="en-US" sz="1200" b="1" dirty="0" smtClean="0"/>
                <a:t>Client</a:t>
              </a:r>
              <a:endParaRPr lang="en-US" sz="1200" b="1" dirty="0"/>
            </a:p>
          </p:txBody>
        </p:sp>
      </p:grpSp>
      <p:cxnSp>
        <p:nvCxnSpPr>
          <p:cNvPr id="64" name="Straight Arrow Connector 63"/>
          <p:cNvCxnSpPr/>
          <p:nvPr/>
        </p:nvCxnSpPr>
        <p:spPr>
          <a:xfrm>
            <a:off x="3768525" y="1568375"/>
            <a:ext cx="1295400" cy="1588"/>
          </a:xfrm>
          <a:prstGeom prst="straightConnector1">
            <a:avLst/>
          </a:prstGeom>
          <a:ln>
            <a:solidFill>
              <a:srgbClr val="FFFF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65" name="Octagon 64"/>
          <p:cNvSpPr/>
          <p:nvPr/>
        </p:nvSpPr>
        <p:spPr>
          <a:xfrm>
            <a:off x="4301925" y="1450700"/>
            <a:ext cx="228600" cy="228600"/>
          </a:xfrm>
          <a:prstGeom prst="octagon">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b="1" dirty="0" smtClean="0"/>
              <a:t>4</a:t>
            </a:r>
            <a:endParaRPr lang="en-US" sz="1200" b="1" dirty="0"/>
          </a:p>
        </p:txBody>
      </p:sp>
      <p:grpSp>
        <p:nvGrpSpPr>
          <p:cNvPr id="19" name="Group 9"/>
          <p:cNvGrpSpPr/>
          <p:nvPr/>
        </p:nvGrpSpPr>
        <p:grpSpPr>
          <a:xfrm>
            <a:off x="7543800" y="2438400"/>
            <a:ext cx="838200" cy="1143000"/>
            <a:chOff x="1371600" y="2819400"/>
            <a:chExt cx="838200" cy="1143000"/>
          </a:xfrm>
        </p:grpSpPr>
        <p:pic>
          <p:nvPicPr>
            <p:cNvPr id="60" name="Picture 2"/>
            <p:cNvPicPr>
              <a:picLocks noChangeAspect="1" noChangeArrowheads="1"/>
            </p:cNvPicPr>
            <p:nvPr/>
          </p:nvPicPr>
          <p:blipFill>
            <a:blip r:embed="rId3"/>
            <a:srcRect/>
            <a:stretch>
              <a:fillRect/>
            </a:stretch>
          </p:blipFill>
          <p:spPr bwMode="auto">
            <a:xfrm>
              <a:off x="1524000" y="2819400"/>
              <a:ext cx="552450" cy="876300"/>
            </a:xfrm>
            <a:prstGeom prst="rect">
              <a:avLst/>
            </a:prstGeom>
            <a:noFill/>
            <a:ln w="9525">
              <a:solidFill>
                <a:schemeClr val="accent1"/>
              </a:solidFill>
              <a:miter lim="800000"/>
              <a:headEnd/>
              <a:tailEnd/>
            </a:ln>
            <a:effectLst/>
          </p:spPr>
        </p:pic>
        <p:sp>
          <p:nvSpPr>
            <p:cNvPr id="66" name="TextBox 65"/>
            <p:cNvSpPr txBox="1"/>
            <p:nvPr/>
          </p:nvSpPr>
          <p:spPr>
            <a:xfrm>
              <a:off x="1371600" y="3685401"/>
              <a:ext cx="838200" cy="276999"/>
            </a:xfrm>
            <a:prstGeom prst="rect">
              <a:avLst/>
            </a:prstGeom>
            <a:noFill/>
            <a:ln>
              <a:solidFill>
                <a:schemeClr val="accent1"/>
              </a:solidFill>
            </a:ln>
          </p:spPr>
          <p:txBody>
            <a:bodyPr wrap="square" rtlCol="0">
              <a:spAutoFit/>
            </a:bodyPr>
            <a:lstStyle/>
            <a:p>
              <a:pPr algn="ctr"/>
              <a:r>
                <a:rPr lang="en-US" sz="1200" b="1" dirty="0" smtClean="0"/>
                <a:t>Internet</a:t>
              </a:r>
              <a:endParaRPr lang="en-US" sz="1200" b="1" dirty="0"/>
            </a:p>
          </p:txBody>
        </p:sp>
      </p:grpSp>
      <p:sp>
        <p:nvSpPr>
          <p:cNvPr id="69" name="Title 68"/>
          <p:cNvSpPr>
            <a:spLocks noGrp="1"/>
          </p:cNvSpPr>
          <p:nvPr>
            <p:ph type="title"/>
          </p:nvPr>
        </p:nvSpPr>
        <p:spPr>
          <a:xfrm>
            <a:off x="457200" y="152400"/>
            <a:ext cx="8229600" cy="1052596"/>
          </a:xfrm>
        </p:spPr>
        <p:txBody>
          <a:bodyPr vert="horz" wrap="square" lIns="0" tIns="0" rIns="0" bIns="0" rtlCol="0" anchor="t">
            <a:spAutoFit/>
          </a:bodyPr>
          <a:lstStyle/>
          <a:p>
            <a:r>
              <a:rPr lang="en-US" sz="4400" dirty="0"/>
              <a:t>Shadow Redundancy </a:t>
            </a:r>
            <a:br>
              <a:rPr lang="en-US" sz="4400" dirty="0"/>
            </a:br>
            <a:r>
              <a:rPr lang="en-US" sz="3200" dirty="0">
                <a:solidFill>
                  <a:schemeClr val="tx2"/>
                </a:solidFill>
              </a:rPr>
              <a:t>Supported Scenarios</a:t>
            </a:r>
          </a:p>
        </p:txBody>
      </p:sp>
      <p:sp>
        <p:nvSpPr>
          <p:cNvPr id="77" name="Octagon 76"/>
          <p:cNvSpPr/>
          <p:nvPr/>
        </p:nvSpPr>
        <p:spPr>
          <a:xfrm>
            <a:off x="3546675" y="4511225"/>
            <a:ext cx="228600" cy="228600"/>
          </a:xfrm>
          <a:prstGeom prst="octagon">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b="1" dirty="0" smtClean="0"/>
              <a:t>6</a:t>
            </a:r>
            <a:endParaRPr lang="en-US" sz="1200" b="1" dirty="0"/>
          </a:p>
        </p:txBody>
      </p:sp>
      <p:sp>
        <p:nvSpPr>
          <p:cNvPr id="79" name="Octagon 78"/>
          <p:cNvSpPr/>
          <p:nvPr/>
        </p:nvSpPr>
        <p:spPr>
          <a:xfrm>
            <a:off x="6705600" y="2590800"/>
            <a:ext cx="228600" cy="228600"/>
          </a:xfrm>
          <a:prstGeom prst="octagon">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b="1" dirty="0" smtClean="0"/>
              <a:t>6</a:t>
            </a:r>
            <a:endParaRPr lang="en-US" sz="1200" b="1" dirty="0"/>
          </a:p>
        </p:txBody>
      </p:sp>
      <p:grpSp>
        <p:nvGrpSpPr>
          <p:cNvPr id="6" name="Group 30"/>
          <p:cNvGrpSpPr/>
          <p:nvPr/>
        </p:nvGrpSpPr>
        <p:grpSpPr>
          <a:xfrm>
            <a:off x="2971800" y="4889325"/>
            <a:ext cx="838200" cy="1327666"/>
            <a:chOff x="1371600" y="2819400"/>
            <a:chExt cx="838200" cy="1327666"/>
          </a:xfrm>
        </p:grpSpPr>
        <p:pic>
          <p:nvPicPr>
            <p:cNvPr id="32" name="Picture 2"/>
            <p:cNvPicPr>
              <a:picLocks noChangeAspect="1" noChangeArrowheads="1"/>
            </p:cNvPicPr>
            <p:nvPr/>
          </p:nvPicPr>
          <p:blipFill>
            <a:blip r:embed="rId3"/>
            <a:srcRect/>
            <a:stretch>
              <a:fillRect/>
            </a:stretch>
          </p:blipFill>
          <p:spPr bwMode="auto">
            <a:xfrm>
              <a:off x="1524000" y="2819400"/>
              <a:ext cx="552450" cy="876300"/>
            </a:xfrm>
            <a:prstGeom prst="rect">
              <a:avLst/>
            </a:prstGeom>
            <a:noFill/>
            <a:ln w="9525">
              <a:solidFill>
                <a:schemeClr val="accent1"/>
              </a:solidFill>
              <a:miter lim="800000"/>
              <a:headEnd/>
              <a:tailEnd/>
            </a:ln>
            <a:effectLst/>
          </p:spPr>
        </p:pic>
        <p:sp>
          <p:nvSpPr>
            <p:cNvPr id="33" name="TextBox 32"/>
            <p:cNvSpPr txBox="1"/>
            <p:nvPr/>
          </p:nvSpPr>
          <p:spPr>
            <a:xfrm>
              <a:off x="1371600" y="3685401"/>
              <a:ext cx="838200" cy="461665"/>
            </a:xfrm>
            <a:prstGeom prst="rect">
              <a:avLst/>
            </a:prstGeom>
            <a:noFill/>
            <a:ln>
              <a:solidFill>
                <a:schemeClr val="accent1"/>
              </a:solidFill>
            </a:ln>
          </p:spPr>
          <p:txBody>
            <a:bodyPr wrap="square" rtlCol="0">
              <a:spAutoFit/>
            </a:bodyPr>
            <a:lstStyle/>
            <a:p>
              <a:pPr algn="ctr"/>
              <a:r>
                <a:rPr lang="en-US" sz="1200" b="1" dirty="0" smtClean="0"/>
                <a:t>Ex2007 Hub</a:t>
              </a:r>
              <a:endParaRPr lang="en-US" sz="1200" b="1" dirty="0"/>
            </a:p>
          </p:txBody>
        </p:sp>
      </p:grpSp>
      <p:sp>
        <p:nvSpPr>
          <p:cNvPr id="82" name="TextBox 81"/>
          <p:cNvSpPr txBox="1"/>
          <p:nvPr/>
        </p:nvSpPr>
        <p:spPr>
          <a:xfrm>
            <a:off x="4419600" y="4515876"/>
            <a:ext cx="2526525"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2) E2010 Intra-Org SMTP</a:t>
            </a:r>
          </a:p>
        </p:txBody>
      </p:sp>
      <p:sp>
        <p:nvSpPr>
          <p:cNvPr id="83" name="TextBox 82"/>
          <p:cNvSpPr txBox="1"/>
          <p:nvPr/>
        </p:nvSpPr>
        <p:spPr>
          <a:xfrm>
            <a:off x="4419600" y="4211076"/>
            <a:ext cx="3560205"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1) Mailbox Submission to Hub Role</a:t>
            </a:r>
          </a:p>
        </p:txBody>
      </p:sp>
      <p:sp>
        <p:nvSpPr>
          <p:cNvPr id="84" name="TextBox 83"/>
          <p:cNvSpPr txBox="1"/>
          <p:nvPr/>
        </p:nvSpPr>
        <p:spPr>
          <a:xfrm>
            <a:off x="4419600" y="4820676"/>
            <a:ext cx="2732928"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3) Delivery to Mailbox Role</a:t>
            </a:r>
          </a:p>
        </p:txBody>
      </p:sp>
      <p:sp>
        <p:nvSpPr>
          <p:cNvPr id="85" name="TextBox 84"/>
          <p:cNvSpPr txBox="1"/>
          <p:nvPr/>
        </p:nvSpPr>
        <p:spPr>
          <a:xfrm>
            <a:off x="4419600" y="5125476"/>
            <a:ext cx="3621632"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4) Inbound SMTP from </a:t>
            </a:r>
            <a:r>
              <a:rPr lang="en-US" dirty="0" err="1" smtClean="0">
                <a:gradFill>
                  <a:gsLst>
                    <a:gs pos="0">
                      <a:schemeClr val="tx1"/>
                    </a:gs>
                    <a:gs pos="86000">
                      <a:schemeClr val="tx1"/>
                    </a:gs>
                  </a:gsLst>
                  <a:lin ang="5400000" scaled="0"/>
                </a:gradFill>
              </a:rPr>
              <a:t>Interop</a:t>
            </a:r>
            <a:r>
              <a:rPr lang="en-US" dirty="0" smtClean="0">
                <a:gradFill>
                  <a:gsLst>
                    <a:gs pos="0">
                      <a:schemeClr val="tx1"/>
                    </a:gs>
                    <a:gs pos="86000">
                      <a:schemeClr val="tx1"/>
                    </a:gs>
                  </a:gsLst>
                  <a:lin ang="5400000" scaled="0"/>
                </a:gradFill>
              </a:rPr>
              <a:t> MTA</a:t>
            </a:r>
          </a:p>
        </p:txBody>
      </p:sp>
      <p:sp>
        <p:nvSpPr>
          <p:cNvPr id="86" name="TextBox 85"/>
          <p:cNvSpPr txBox="1"/>
          <p:nvPr/>
        </p:nvSpPr>
        <p:spPr>
          <a:xfrm>
            <a:off x="4419600" y="5735076"/>
            <a:ext cx="440191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6) Outbound delivery (without redundancy)</a:t>
            </a:r>
          </a:p>
        </p:txBody>
      </p:sp>
      <p:sp>
        <p:nvSpPr>
          <p:cNvPr id="87" name="TextBox 86"/>
          <p:cNvSpPr txBox="1"/>
          <p:nvPr/>
        </p:nvSpPr>
        <p:spPr>
          <a:xfrm>
            <a:off x="4419600" y="3878475"/>
            <a:ext cx="429624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0) Client Submission (without redundancy)</a:t>
            </a:r>
          </a:p>
        </p:txBody>
      </p:sp>
      <p:cxnSp>
        <p:nvCxnSpPr>
          <p:cNvPr id="53" name="Straight Arrow Connector 52"/>
          <p:cNvCxnSpPr/>
          <p:nvPr/>
        </p:nvCxnSpPr>
        <p:spPr>
          <a:xfrm>
            <a:off x="1482525" y="1873175"/>
            <a:ext cx="1600200" cy="1588"/>
          </a:xfrm>
          <a:prstGeom prst="straightConnector1">
            <a:avLst/>
          </a:prstGeom>
          <a:ln>
            <a:solidFill>
              <a:srgbClr val="FFFF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68" name="Octagon 67"/>
          <p:cNvSpPr/>
          <p:nvPr/>
        </p:nvSpPr>
        <p:spPr>
          <a:xfrm>
            <a:off x="2168325" y="1796975"/>
            <a:ext cx="228600" cy="228600"/>
          </a:xfrm>
          <a:prstGeom prst="octagon">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b="1" dirty="0" smtClean="0"/>
              <a:t>3</a:t>
            </a:r>
            <a:endParaRPr lang="en-US" sz="1200" b="1" dirty="0"/>
          </a:p>
        </p:txBody>
      </p:sp>
      <p:sp>
        <p:nvSpPr>
          <p:cNvPr id="72" name="TextBox 71"/>
          <p:cNvSpPr txBox="1"/>
          <p:nvPr/>
        </p:nvSpPr>
        <p:spPr>
          <a:xfrm>
            <a:off x="4419600" y="5430276"/>
            <a:ext cx="368511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5) Side Effects (NDR, Journal Report)</a:t>
            </a:r>
          </a:p>
        </p:txBody>
      </p:sp>
      <p:sp>
        <p:nvSpPr>
          <p:cNvPr id="73" name="Octagon 72"/>
          <p:cNvSpPr/>
          <p:nvPr/>
        </p:nvSpPr>
        <p:spPr>
          <a:xfrm>
            <a:off x="3311325" y="1568375"/>
            <a:ext cx="228600" cy="228600"/>
          </a:xfrm>
          <a:prstGeom prst="octagon">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b="1" dirty="0" smtClean="0"/>
              <a:t>5</a:t>
            </a:r>
            <a:endParaRPr lang="en-US" sz="1200" b="1" dirty="0"/>
          </a:p>
        </p:txBody>
      </p:sp>
      <p:sp>
        <p:nvSpPr>
          <p:cNvPr id="74" name="Octagon 73"/>
          <p:cNvSpPr/>
          <p:nvPr/>
        </p:nvSpPr>
        <p:spPr>
          <a:xfrm>
            <a:off x="3276600" y="3553425"/>
            <a:ext cx="228600" cy="228600"/>
          </a:xfrm>
          <a:prstGeom prst="octagon">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b="1" dirty="0" smtClean="0"/>
              <a:t>5</a:t>
            </a:r>
            <a:endParaRPr lang="en-US" sz="1200" b="1" dirty="0"/>
          </a:p>
        </p:txBody>
      </p:sp>
    </p:spTree>
    <p:extLst>
      <p:ext uri="{BB962C8B-B14F-4D97-AF65-F5344CB8AC3E}">
        <p14:creationId xmlns:p14="http://schemas.microsoft.com/office/powerpoint/2010/main" xmlns="" val="3657153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5"/>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6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7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4"/>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86"/>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31"/>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43"/>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77"/>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43"/>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31"/>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0" grpId="0" animBg="1"/>
      <p:bldP spid="14" grpId="0" animBg="1"/>
      <p:bldP spid="41" grpId="0" animBg="1"/>
      <p:bldP spid="45" grpId="0" animBg="1"/>
      <p:bldP spid="46" grpId="0" animBg="1"/>
      <p:bldP spid="54" grpId="0" animBg="1"/>
      <p:bldP spid="59" grpId="0" animBg="1"/>
      <p:bldP spid="65" grpId="0" animBg="1"/>
      <p:bldP spid="77" grpId="0" animBg="1"/>
      <p:bldP spid="79" grpId="0" animBg="1"/>
      <p:bldP spid="82" grpId="0"/>
      <p:bldP spid="83" grpId="0"/>
      <p:bldP spid="84" grpId="0"/>
      <p:bldP spid="85" grpId="0"/>
      <p:bldP spid="86" grpId="0"/>
      <p:bldP spid="87" grpId="0"/>
      <p:bldP spid="68" grpId="0" animBg="1"/>
      <p:bldP spid="72" grpId="0"/>
      <p:bldP spid="73" grpId="0" animBg="1"/>
      <p:bldP spid="7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052596"/>
          </a:xfrm>
        </p:spPr>
        <p:txBody>
          <a:bodyPr/>
          <a:lstStyle/>
          <a:p>
            <a:r>
              <a:rPr lang="de-DE" sz="4400" dirty="0" smtClean="0">
                <a:gradFill flip="none" rotWithShape="1">
                  <a:gsLst>
                    <a:gs pos="0">
                      <a:srgbClr val="FFFFFF"/>
                    </a:gs>
                    <a:gs pos="86000">
                      <a:srgbClr val="FFFFFF"/>
                    </a:gs>
                  </a:gsLst>
                  <a:lin ang="5400000" scaled="0"/>
                  <a:tileRect/>
                </a:gradFill>
              </a:rPr>
              <a:t>Shadow Redundancy</a:t>
            </a:r>
            <a:r>
              <a:rPr lang="de-DE" dirty="0" smtClean="0">
                <a:gradFill flip="none" rotWithShape="1">
                  <a:gsLst>
                    <a:gs pos="0">
                      <a:srgbClr val="FFFFFF"/>
                    </a:gs>
                    <a:gs pos="86000">
                      <a:srgbClr val="FFFFFF"/>
                    </a:gs>
                  </a:gsLst>
                  <a:lin ang="5400000" scaled="0"/>
                  <a:tileRect/>
                </a:gradFill>
              </a:rPr>
              <a:t/>
            </a:r>
            <a:br>
              <a:rPr lang="de-DE" dirty="0" smtClean="0">
                <a:gradFill flip="none" rotWithShape="1">
                  <a:gsLst>
                    <a:gs pos="0">
                      <a:srgbClr val="FFFFFF"/>
                    </a:gs>
                    <a:gs pos="86000">
                      <a:srgbClr val="FFFFFF"/>
                    </a:gs>
                  </a:gsLst>
                  <a:lin ang="5400000" scaled="0"/>
                  <a:tileRect/>
                </a:gradFill>
              </a:rPr>
            </a:br>
            <a:r>
              <a:rPr lang="de-DE" sz="3200" dirty="0" smtClean="0">
                <a:solidFill>
                  <a:schemeClr val="tx2"/>
                </a:solidFill>
              </a:rPr>
              <a:t>1) Mail Submission Service</a:t>
            </a:r>
            <a:endParaRPr lang="en-US" sz="3200" dirty="0">
              <a:solidFill>
                <a:schemeClr val="tx2"/>
              </a:solidFill>
            </a:endParaRPr>
          </a:p>
        </p:txBody>
      </p:sp>
      <p:sp>
        <p:nvSpPr>
          <p:cNvPr id="3" name="Text Placeholder 2"/>
          <p:cNvSpPr>
            <a:spLocks noGrp="1"/>
          </p:cNvSpPr>
          <p:nvPr>
            <p:ph type="body" sz="quarter" idx="10"/>
          </p:nvPr>
        </p:nvSpPr>
        <p:spPr>
          <a:xfrm>
            <a:off x="381000" y="1447799"/>
            <a:ext cx="8382000" cy="4628960"/>
          </a:xfrm>
        </p:spPr>
        <p:txBody>
          <a:bodyPr/>
          <a:lstStyle/>
          <a:p>
            <a:r>
              <a:rPr lang="en-US" sz="2800" dirty="0" err="1" smtClean="0"/>
              <a:t>MSExchangeMailSubmission</a:t>
            </a:r>
            <a:r>
              <a:rPr lang="en-US" sz="2800" dirty="0" smtClean="0"/>
              <a:t> saves shadow message copy in sender’s “Sent Items” folder, critical properties of message are hashed to ensure it is valid for resubmission</a:t>
            </a:r>
          </a:p>
          <a:p>
            <a:pPr lvl="1"/>
            <a:r>
              <a:rPr lang="en-US" sz="2400" dirty="0" smtClean="0"/>
              <a:t>“Implicit” heartbeat piggybacks on RPC (Remote Procedure Call) notification used for store driver submission</a:t>
            </a:r>
          </a:p>
          <a:p>
            <a:pPr lvl="1"/>
            <a:r>
              <a:rPr lang="en-US" sz="2400" dirty="0" smtClean="0"/>
              <a:t>“Explicit” heartbeat invokes extra RPC in absence of store driver submissions</a:t>
            </a:r>
          </a:p>
          <a:p>
            <a:pPr lvl="1"/>
            <a:r>
              <a:rPr lang="en-US" sz="2400" dirty="0" smtClean="0"/>
              <a:t>Shadow message discard status also piggybacks on MSRPC used for store driver submission</a:t>
            </a:r>
          </a:p>
          <a:p>
            <a:r>
              <a:rPr lang="en-US" sz="2800" dirty="0" smtClean="0"/>
              <a:t>Remaining shadow message(s) resubmitted from “Sent Items” after 3 explicit heartbeat failures</a:t>
            </a:r>
          </a:p>
        </p:txBody>
      </p:sp>
    </p:spTree>
    <p:extLst>
      <p:ext uri="{BB962C8B-B14F-4D97-AF65-F5344CB8AC3E}">
        <p14:creationId xmlns:p14="http://schemas.microsoft.com/office/powerpoint/2010/main" xmlns="" val="1827661171"/>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052596"/>
          </a:xfrm>
        </p:spPr>
        <p:txBody>
          <a:bodyPr/>
          <a:lstStyle/>
          <a:p>
            <a:r>
              <a:rPr lang="en-US" sz="4400" dirty="0" smtClean="0"/>
              <a:t>Shadow Redundancy</a:t>
            </a:r>
            <a:r>
              <a:rPr lang="en-US" dirty="0" smtClean="0"/>
              <a:t/>
            </a:r>
            <a:br>
              <a:rPr lang="en-US" dirty="0" smtClean="0"/>
            </a:br>
            <a:r>
              <a:rPr lang="en-US" sz="3200" dirty="0" smtClean="0">
                <a:solidFill>
                  <a:schemeClr val="tx2"/>
                </a:solidFill>
              </a:rPr>
              <a:t>2) SMTP Service Extensions</a:t>
            </a:r>
            <a:endParaRPr lang="en-US" dirty="0">
              <a:solidFill>
                <a:schemeClr val="tx2"/>
              </a:solidFill>
            </a:endParaRPr>
          </a:p>
        </p:txBody>
      </p:sp>
      <p:sp>
        <p:nvSpPr>
          <p:cNvPr id="3" name="Content Placeholder 2"/>
          <p:cNvSpPr>
            <a:spLocks noGrp="1"/>
          </p:cNvSpPr>
          <p:nvPr>
            <p:ph idx="1"/>
          </p:nvPr>
        </p:nvSpPr>
        <p:spPr>
          <a:xfrm>
            <a:off x="381000" y="1447799"/>
            <a:ext cx="8382000" cy="4524315"/>
          </a:xfrm>
        </p:spPr>
        <p:txBody>
          <a:bodyPr/>
          <a:lstStyle/>
          <a:p>
            <a:r>
              <a:rPr lang="en-US" sz="2800" dirty="0" smtClean="0"/>
              <a:t>New SMTP service extensions</a:t>
            </a:r>
          </a:p>
          <a:p>
            <a:pPr lvl="1"/>
            <a:r>
              <a:rPr lang="en-US" sz="2400" dirty="0" smtClean="0"/>
              <a:t>XSHADOW</a:t>
            </a:r>
          </a:p>
          <a:p>
            <a:pPr lvl="1"/>
            <a:r>
              <a:rPr lang="en-US" sz="2400" dirty="0" smtClean="0"/>
              <a:t>XQDISCARD</a:t>
            </a:r>
          </a:p>
          <a:p>
            <a:r>
              <a:rPr lang="en-US" sz="2800" dirty="0" smtClean="0"/>
              <a:t>Used to provide redundancy between Exchange 2010 transport servers over SMTP</a:t>
            </a:r>
          </a:p>
          <a:p>
            <a:pPr lvl="1"/>
            <a:r>
              <a:rPr lang="en-US" sz="2400" dirty="0" smtClean="0"/>
              <a:t>Intra-Forest message transfer using Exchange Servers authentication (Hub-Hub, Hub-Edge)</a:t>
            </a:r>
          </a:p>
          <a:p>
            <a:pPr lvl="1"/>
            <a:r>
              <a:rPr lang="en-US" sz="2400" dirty="0" smtClean="0"/>
              <a:t>Cross-Forest message transfer using externally secured send and receive connections</a:t>
            </a:r>
          </a:p>
          <a:p>
            <a:r>
              <a:rPr lang="en-US" sz="2800" dirty="0" smtClean="0"/>
              <a:t>Saves copy of message on previous hop until next hop fully delivers all recipients</a:t>
            </a:r>
            <a:endParaRPr lang="en-US" sz="2800" dirty="0"/>
          </a:p>
        </p:txBody>
      </p:sp>
    </p:spTree>
    <p:extLst>
      <p:ext uri="{BB962C8B-B14F-4D97-AF65-F5344CB8AC3E}">
        <p14:creationId xmlns:p14="http://schemas.microsoft.com/office/powerpoint/2010/main" xmlns="" val="2193187476"/>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052596"/>
          </a:xfrm>
        </p:spPr>
        <p:txBody>
          <a:bodyPr/>
          <a:lstStyle/>
          <a:p>
            <a:r>
              <a:rPr lang="en-US" sz="4400" dirty="0" smtClean="0"/>
              <a:t>Shadow Redundancy</a:t>
            </a:r>
            <a:r>
              <a:rPr lang="en-US" sz="4000" dirty="0" smtClean="0"/>
              <a:t/>
            </a:r>
            <a:br>
              <a:rPr lang="en-US" sz="4000" dirty="0" smtClean="0"/>
            </a:br>
            <a:r>
              <a:rPr lang="en-US" sz="3200" dirty="0" smtClean="0">
                <a:solidFill>
                  <a:schemeClr val="tx2"/>
                </a:solidFill>
              </a:rPr>
              <a:t>XSHADOW Configuration</a:t>
            </a:r>
            <a:endParaRPr lang="en-US" sz="4000" dirty="0">
              <a:solidFill>
                <a:schemeClr val="tx2"/>
              </a:solidFill>
            </a:endParaRPr>
          </a:p>
        </p:txBody>
      </p:sp>
      <p:sp>
        <p:nvSpPr>
          <p:cNvPr id="3" name="Text Placeholder 2"/>
          <p:cNvSpPr>
            <a:spLocks noGrp="1"/>
          </p:cNvSpPr>
          <p:nvPr>
            <p:ph type="body" sz="quarter" idx="10"/>
          </p:nvPr>
        </p:nvSpPr>
        <p:spPr>
          <a:xfrm>
            <a:off x="381000" y="1401499"/>
            <a:ext cx="8382000" cy="5053691"/>
          </a:xfrm>
        </p:spPr>
        <p:txBody>
          <a:bodyPr/>
          <a:lstStyle/>
          <a:p>
            <a:pPr marL="396875" lvl="1">
              <a:buBlip>
                <a:blip r:embed="rId3"/>
              </a:buBlip>
            </a:pPr>
            <a:r>
              <a:rPr lang="en-US" dirty="0" smtClean="0"/>
              <a:t>Organization Configuration (*-</a:t>
            </a:r>
            <a:r>
              <a:rPr lang="en-US" dirty="0" err="1" smtClean="0"/>
              <a:t>TransportConfig</a:t>
            </a:r>
            <a:r>
              <a:rPr lang="en-US" dirty="0" smtClean="0"/>
              <a:t>)</a:t>
            </a:r>
          </a:p>
          <a:p>
            <a:pPr lvl="2">
              <a:spcBef>
                <a:spcPts val="300"/>
              </a:spcBef>
            </a:pPr>
            <a:r>
              <a:rPr lang="en-US" sz="1600" dirty="0" err="1" smtClean="0">
                <a:latin typeface="Courier New" pitchFamily="49" charset="0"/>
                <a:cs typeface="Courier New" pitchFamily="49" charset="0"/>
              </a:rPr>
              <a:t>ShadowRedundancyEnabled</a:t>
            </a:r>
            <a:r>
              <a:rPr lang="en-US" sz="1600" dirty="0" smtClean="0">
                <a:latin typeface="Courier New" pitchFamily="49" charset="0"/>
                <a:cs typeface="Courier New" pitchFamily="49" charset="0"/>
              </a:rPr>
              <a:t>             : True </a:t>
            </a:r>
          </a:p>
          <a:p>
            <a:pPr lvl="2">
              <a:spcBef>
                <a:spcPts val="300"/>
              </a:spcBef>
            </a:pPr>
            <a:r>
              <a:rPr lang="en-US" sz="1600" dirty="0" err="1" smtClean="0">
                <a:latin typeface="Courier New" pitchFamily="49" charset="0"/>
                <a:cs typeface="Courier New" pitchFamily="49" charset="0"/>
              </a:rPr>
              <a:t>ShadowHeartbeatRetryCount</a:t>
            </a:r>
            <a:r>
              <a:rPr lang="en-US" sz="1600" dirty="0" smtClean="0">
                <a:latin typeface="Courier New" pitchFamily="49" charset="0"/>
                <a:cs typeface="Courier New" pitchFamily="49" charset="0"/>
              </a:rPr>
              <a:t>           : 3</a:t>
            </a:r>
          </a:p>
          <a:p>
            <a:pPr lvl="2">
              <a:spcBef>
                <a:spcPts val="300"/>
              </a:spcBef>
            </a:pPr>
            <a:r>
              <a:rPr lang="en-US" sz="1600" dirty="0" err="1" smtClean="0">
                <a:latin typeface="Courier New" pitchFamily="49" charset="0"/>
                <a:cs typeface="Courier New" pitchFamily="49" charset="0"/>
              </a:rPr>
              <a:t>ShadowHeartbeatTimeoutInterval</a:t>
            </a:r>
            <a:r>
              <a:rPr lang="en-US" sz="1600" dirty="0" smtClean="0">
                <a:latin typeface="Courier New" pitchFamily="49" charset="0"/>
                <a:cs typeface="Courier New" pitchFamily="49" charset="0"/>
              </a:rPr>
              <a:t>      : 00:05:00</a:t>
            </a:r>
          </a:p>
          <a:p>
            <a:pPr lvl="2">
              <a:spcBef>
                <a:spcPts val="300"/>
              </a:spcBef>
            </a:pPr>
            <a:r>
              <a:rPr lang="en-US" sz="1600" dirty="0" err="1" smtClean="0">
                <a:latin typeface="Courier New" pitchFamily="49" charset="0"/>
                <a:cs typeface="Courier New" pitchFamily="49" charset="0"/>
              </a:rPr>
              <a:t>ShadowMessageAutoDiscardInterval</a:t>
            </a:r>
            <a:r>
              <a:rPr lang="en-US" sz="1600" dirty="0" smtClean="0">
                <a:latin typeface="Courier New" pitchFamily="49" charset="0"/>
                <a:cs typeface="Courier New" pitchFamily="49" charset="0"/>
              </a:rPr>
              <a:t>    : 2.00:00:00</a:t>
            </a:r>
          </a:p>
          <a:p>
            <a:pPr>
              <a:spcBef>
                <a:spcPts val="300"/>
              </a:spcBef>
            </a:pPr>
            <a:r>
              <a:rPr lang="en-US" sz="2800" dirty="0" smtClean="0"/>
              <a:t>Receive Connector Configuration</a:t>
            </a:r>
          </a:p>
          <a:p>
            <a:pPr lvl="1">
              <a:spcBef>
                <a:spcPts val="300"/>
              </a:spcBef>
            </a:pPr>
            <a:r>
              <a:rPr lang="en-US" sz="2400" dirty="0" smtClean="0"/>
              <a:t>Authentication Mechanisms enable advertisement of SMTP service extensions</a:t>
            </a:r>
          </a:p>
          <a:p>
            <a:pPr lvl="2">
              <a:spcBef>
                <a:spcPts val="300"/>
              </a:spcBef>
            </a:pPr>
            <a:r>
              <a:rPr lang="en-US" sz="1600" dirty="0" smtClean="0"/>
              <a:t>Exchange Servers</a:t>
            </a:r>
          </a:p>
          <a:p>
            <a:pPr lvl="2">
              <a:spcBef>
                <a:spcPts val="300"/>
              </a:spcBef>
            </a:pPr>
            <a:r>
              <a:rPr lang="en-US" sz="1600" dirty="0" smtClean="0"/>
              <a:t>Externally Secured</a:t>
            </a:r>
          </a:p>
          <a:p>
            <a:pPr lvl="1">
              <a:spcBef>
                <a:spcPts val="300"/>
              </a:spcBef>
            </a:pPr>
            <a:r>
              <a:rPr lang="en-US" sz="2400" dirty="0" smtClean="0"/>
              <a:t>Permissions enables client to use commands</a:t>
            </a:r>
          </a:p>
          <a:p>
            <a:pPr lvl="2">
              <a:spcBef>
                <a:spcPts val="300"/>
              </a:spcBef>
            </a:pPr>
            <a:r>
              <a:rPr lang="en-US" sz="1600" dirty="0" smtClean="0"/>
              <a:t>ms-Exch-SMTP-Accept-</a:t>
            </a:r>
            <a:r>
              <a:rPr lang="en-US" sz="1600" dirty="0" err="1" smtClean="0"/>
              <a:t>Xshadow</a:t>
            </a:r>
            <a:endParaRPr lang="en-US" sz="1600" dirty="0" smtClean="0"/>
          </a:p>
          <a:p>
            <a:pPr>
              <a:spcBef>
                <a:spcPts val="300"/>
              </a:spcBef>
            </a:pPr>
            <a:r>
              <a:rPr lang="en-US" sz="2800" dirty="0" smtClean="0"/>
              <a:t>Send Connector Configuration</a:t>
            </a:r>
          </a:p>
          <a:p>
            <a:pPr lvl="1">
              <a:spcBef>
                <a:spcPts val="300"/>
              </a:spcBef>
            </a:pPr>
            <a:r>
              <a:rPr lang="en-US" sz="2400" dirty="0" smtClean="0"/>
              <a:t>Permissions enable use of commands</a:t>
            </a:r>
          </a:p>
          <a:p>
            <a:pPr lvl="2">
              <a:spcBef>
                <a:spcPts val="300"/>
              </a:spcBef>
            </a:pPr>
            <a:r>
              <a:rPr lang="en-US" sz="1600" dirty="0" smtClean="0"/>
              <a:t>ms-Exch-SMTP-Send-</a:t>
            </a:r>
            <a:r>
              <a:rPr lang="en-US" sz="1600" dirty="0" err="1" smtClean="0"/>
              <a:t>XShadow</a:t>
            </a:r>
            <a:endParaRPr lang="en-US" sz="1800" dirty="0" smtClean="0"/>
          </a:p>
        </p:txBody>
      </p:sp>
    </p:spTree>
    <p:extLst>
      <p:ext uri="{BB962C8B-B14F-4D97-AF65-F5344CB8AC3E}">
        <p14:creationId xmlns:p14="http://schemas.microsoft.com/office/powerpoint/2010/main" xmlns="" val="135650757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1052596"/>
          </a:xfrm>
        </p:spPr>
        <p:txBody>
          <a:bodyPr/>
          <a:lstStyle/>
          <a:p>
            <a:r>
              <a:rPr lang="en-US" sz="4400" dirty="0" smtClean="0"/>
              <a:t>Shadow Redundancy</a:t>
            </a:r>
            <a:r>
              <a:rPr lang="en-US" dirty="0" smtClean="0"/>
              <a:t/>
            </a:r>
            <a:br>
              <a:rPr lang="en-US" dirty="0" smtClean="0"/>
            </a:br>
            <a:r>
              <a:rPr lang="en-US" sz="3200" dirty="0" smtClean="0">
                <a:solidFill>
                  <a:schemeClr val="tx2"/>
                </a:solidFill>
              </a:rPr>
              <a:t>SMTP Session with “Implicit Heartbeat”</a:t>
            </a:r>
            <a:endParaRPr lang="en-US" dirty="0">
              <a:solidFill>
                <a:schemeClr val="tx2"/>
              </a:solidFill>
            </a:endParaRPr>
          </a:p>
        </p:txBody>
      </p:sp>
      <p:sp>
        <p:nvSpPr>
          <p:cNvPr id="5" name="Text Placeholder 4"/>
          <p:cNvSpPr>
            <a:spLocks noGrp="1"/>
          </p:cNvSpPr>
          <p:nvPr>
            <p:ph type="body" sz="quarter" idx="10"/>
          </p:nvPr>
        </p:nvSpPr>
        <p:spPr>
          <a:xfrm>
            <a:off x="722313" y="1765584"/>
            <a:ext cx="8040688" cy="4330416"/>
          </a:xfrm>
        </p:spPr>
        <p:txBody>
          <a:bodyPr/>
          <a:lstStyle/>
          <a:p>
            <a:pPr marL="0" indent="0">
              <a:buNone/>
            </a:pPr>
            <a:r>
              <a:rPr lang="en-US" sz="1400" dirty="0" smtClean="0"/>
              <a:t>&lt; 220 PRIMARY.TEST.COM Microsoft ESMTP MAIL Service ready at Tue, 4 Sep 2007 10:07:15 -0700</a:t>
            </a:r>
          </a:p>
          <a:p>
            <a:pPr marL="0" indent="0">
              <a:buNone/>
            </a:pPr>
            <a:r>
              <a:rPr lang="en-US" sz="1400" dirty="0" smtClean="0"/>
              <a:t>&gt; EHLO SHADOW.TEST.COM</a:t>
            </a:r>
          </a:p>
          <a:p>
            <a:pPr marL="0" indent="0">
              <a:buNone/>
            </a:pPr>
            <a:r>
              <a:rPr lang="en-US" sz="1400" dirty="0" smtClean="0"/>
              <a:t>&lt; 250-PRIMARY.TEST.COM Hello [10.197.93.136]</a:t>
            </a:r>
          </a:p>
          <a:p>
            <a:pPr marL="0" indent="0">
              <a:buNone/>
            </a:pPr>
            <a:r>
              <a:rPr lang="en-US" sz="1400" dirty="0" smtClean="0"/>
              <a:t>&lt; 250 </a:t>
            </a:r>
            <a:r>
              <a:rPr lang="en-US" sz="1400" dirty="0" smtClean="0">
                <a:solidFill>
                  <a:srgbClr val="FF0000"/>
                </a:solidFill>
              </a:rPr>
              <a:t>XSHADOW</a:t>
            </a:r>
          </a:p>
          <a:p>
            <a:pPr marL="0" indent="0">
              <a:buNone/>
            </a:pPr>
            <a:r>
              <a:rPr lang="en-US" sz="1400" dirty="0" smtClean="0"/>
              <a:t>&gt; </a:t>
            </a:r>
            <a:r>
              <a:rPr lang="en-US" sz="1400" dirty="0" smtClean="0">
                <a:solidFill>
                  <a:srgbClr val="FF0000"/>
                </a:solidFill>
              </a:rPr>
              <a:t>XSHADOW </a:t>
            </a:r>
            <a:r>
              <a:rPr lang="en-US" sz="1400" dirty="0" err="1" smtClean="0">
                <a:solidFill>
                  <a:srgbClr val="FF0000"/>
                </a:solidFill>
              </a:rPr>
              <a:t>FzHkA</a:t>
            </a:r>
            <a:r>
              <a:rPr lang="en-US" sz="1400" dirty="0" smtClean="0">
                <a:solidFill>
                  <a:srgbClr val="FF0000"/>
                </a:solidFill>
              </a:rPr>
              <a:t>/yKi0GHWQnBHzdbOg==</a:t>
            </a:r>
          </a:p>
          <a:p>
            <a:pPr marL="0" indent="0">
              <a:buNone/>
            </a:pPr>
            <a:r>
              <a:rPr lang="en-US" sz="1400" dirty="0" smtClean="0"/>
              <a:t>&lt; </a:t>
            </a:r>
            <a:r>
              <a:rPr lang="en-US" sz="1400" dirty="0" smtClean="0">
                <a:solidFill>
                  <a:srgbClr val="FF0000"/>
                </a:solidFill>
              </a:rPr>
              <a:t>250 VUjDMdghpkm4OwsLyqZcag==</a:t>
            </a:r>
          </a:p>
          <a:p>
            <a:pPr marL="0" indent="0">
              <a:buNone/>
            </a:pPr>
            <a:r>
              <a:rPr lang="en-US" sz="1400" dirty="0" smtClean="0"/>
              <a:t>&gt; MAIL FROM:&lt;sender@test.com&gt; SIZE=1005 </a:t>
            </a:r>
            <a:r>
              <a:rPr lang="en-US" sz="1400" dirty="0" smtClean="0">
                <a:solidFill>
                  <a:srgbClr val="FF0000"/>
                </a:solidFill>
              </a:rPr>
              <a:t>XSHADOW=e21e97f4-f911-47d5-99aa-6b3c8757f73b</a:t>
            </a:r>
          </a:p>
          <a:p>
            <a:pPr marL="0" indent="0">
              <a:buNone/>
            </a:pPr>
            <a:r>
              <a:rPr lang="en-US" sz="1400" dirty="0" smtClean="0"/>
              <a:t>&gt; RCPT TO:&lt;recipient@test.com&gt;</a:t>
            </a:r>
          </a:p>
          <a:p>
            <a:pPr marL="0" indent="0">
              <a:buNone/>
            </a:pPr>
            <a:r>
              <a:rPr lang="en-US" sz="1400" dirty="0" smtClean="0"/>
              <a:t>&lt; 250 2.1.0 Sender OK</a:t>
            </a:r>
          </a:p>
          <a:p>
            <a:pPr marL="0" indent="0">
              <a:buNone/>
            </a:pPr>
            <a:r>
              <a:rPr lang="en-US" sz="1400" dirty="0" smtClean="0"/>
              <a:t>&lt; 250 2.1.5 Recipient OK</a:t>
            </a:r>
          </a:p>
          <a:p>
            <a:pPr marL="0" indent="0">
              <a:buNone/>
            </a:pPr>
            <a:r>
              <a:rPr lang="en-US" sz="1400" dirty="0" smtClean="0"/>
              <a:t>&gt; BDAT 1336 LAST</a:t>
            </a:r>
          </a:p>
          <a:p>
            <a:pPr marL="0" indent="0">
              <a:buNone/>
            </a:pPr>
            <a:r>
              <a:rPr lang="en-US" sz="1400" dirty="0" smtClean="0"/>
              <a:t>&lt; 250 2.6.0 &lt;cc7c2203-cfc8-4cd2-b589-eddca8513b14@SHADOW.TEST.COM&gt; Queued mail for delivery</a:t>
            </a:r>
          </a:p>
          <a:p>
            <a:pPr marL="0" indent="0">
              <a:buNone/>
            </a:pPr>
            <a:r>
              <a:rPr lang="en-US" sz="1400" dirty="0" smtClean="0"/>
              <a:t>&gt; </a:t>
            </a:r>
            <a:r>
              <a:rPr lang="en-US" sz="1400" dirty="0" smtClean="0">
                <a:solidFill>
                  <a:srgbClr val="FF0000"/>
                </a:solidFill>
              </a:rPr>
              <a:t>XQDISCARD 50</a:t>
            </a:r>
          </a:p>
          <a:p>
            <a:pPr marL="0" indent="0">
              <a:buNone/>
            </a:pPr>
            <a:r>
              <a:rPr lang="en-US" sz="1400" dirty="0" smtClean="0"/>
              <a:t>&lt; </a:t>
            </a:r>
            <a:r>
              <a:rPr lang="en-US" sz="1400" dirty="0" smtClean="0">
                <a:solidFill>
                  <a:srgbClr val="FF0000"/>
                </a:solidFill>
              </a:rPr>
              <a:t>251 OK, no discard events</a:t>
            </a:r>
          </a:p>
          <a:p>
            <a:pPr marL="0" indent="0">
              <a:buNone/>
            </a:pPr>
            <a:r>
              <a:rPr lang="en-US" sz="1400" dirty="0" smtClean="0"/>
              <a:t>&gt; QUIT</a:t>
            </a:r>
          </a:p>
          <a:p>
            <a:pPr marL="0" indent="0">
              <a:buNone/>
            </a:pPr>
            <a:r>
              <a:rPr lang="en-US" sz="1400" dirty="0" smtClean="0"/>
              <a:t>&lt; 221 2.0.0 Service closing transmission channel</a:t>
            </a:r>
          </a:p>
        </p:txBody>
      </p:sp>
      <p:sp>
        <p:nvSpPr>
          <p:cNvPr id="6" name="Rectangle 5"/>
          <p:cNvSpPr/>
          <p:nvPr/>
        </p:nvSpPr>
        <p:spPr>
          <a:xfrm>
            <a:off x="457200" y="2383859"/>
            <a:ext cx="7924800" cy="2517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7" name="Rectangle 6"/>
          <p:cNvSpPr/>
          <p:nvPr/>
        </p:nvSpPr>
        <p:spPr>
          <a:xfrm>
            <a:off x="457200" y="2635609"/>
            <a:ext cx="7924800" cy="2864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8" name="Rectangle 7"/>
          <p:cNvSpPr/>
          <p:nvPr/>
        </p:nvSpPr>
        <p:spPr>
          <a:xfrm>
            <a:off x="457200" y="2898934"/>
            <a:ext cx="7924800" cy="2517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9" name="Rectangle 8"/>
          <p:cNvSpPr/>
          <p:nvPr/>
        </p:nvSpPr>
        <p:spPr>
          <a:xfrm>
            <a:off x="3981675" y="3139108"/>
            <a:ext cx="3810000" cy="24069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0" name="Rectangle 9"/>
          <p:cNvSpPr/>
          <p:nvPr/>
        </p:nvSpPr>
        <p:spPr>
          <a:xfrm>
            <a:off x="457200" y="4528059"/>
            <a:ext cx="79248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1" name="Rectangle 10"/>
          <p:cNvSpPr/>
          <p:nvPr/>
        </p:nvSpPr>
        <p:spPr>
          <a:xfrm>
            <a:off x="457200" y="4756659"/>
            <a:ext cx="79248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Tree>
    <p:extLst>
      <p:ext uri="{BB962C8B-B14F-4D97-AF65-F5344CB8AC3E}">
        <p14:creationId xmlns:p14="http://schemas.microsoft.com/office/powerpoint/2010/main" xmlns="" val="42167407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7"/>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9"/>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0"/>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sz="4400" dirty="0" smtClean="0">
                <a:gradFill flip="none" rotWithShape="1">
                  <a:gsLst>
                    <a:gs pos="0">
                      <a:srgbClr val="FFFFFF"/>
                    </a:gs>
                    <a:gs pos="86000">
                      <a:srgbClr val="FFFFFF"/>
                    </a:gs>
                  </a:gsLst>
                  <a:lin ang="5400000" scaled="0"/>
                  <a:tileRect/>
                </a:gradFill>
              </a:rPr>
              <a:t>Shadow Redundancy</a:t>
            </a:r>
            <a:r>
              <a:rPr lang="en-US" dirty="0" smtClean="0">
                <a:gradFill flip="none" rotWithShape="1">
                  <a:gsLst>
                    <a:gs pos="0">
                      <a:srgbClr val="FFFFFF"/>
                    </a:gs>
                    <a:gs pos="86000">
                      <a:srgbClr val="FFFFFF"/>
                    </a:gs>
                  </a:gsLst>
                  <a:lin ang="5400000" scaled="0"/>
                  <a:tileRect/>
                </a:gradFill>
              </a:rPr>
              <a:t/>
            </a:r>
            <a:br>
              <a:rPr lang="en-US" dirty="0" smtClean="0">
                <a:gradFill flip="none" rotWithShape="1">
                  <a:gsLst>
                    <a:gs pos="0">
                      <a:srgbClr val="FFFFFF"/>
                    </a:gs>
                    <a:gs pos="86000">
                      <a:srgbClr val="FFFFFF"/>
                    </a:gs>
                  </a:gsLst>
                  <a:lin ang="5400000" scaled="0"/>
                  <a:tileRect/>
                </a:gradFill>
              </a:rPr>
            </a:br>
            <a:r>
              <a:rPr lang="en-US" sz="3200" dirty="0">
                <a:solidFill>
                  <a:schemeClr val="tx2"/>
                </a:solidFill>
              </a:rPr>
              <a:t>SMTP Session with “Explicit Heartbeat”</a:t>
            </a:r>
          </a:p>
        </p:txBody>
      </p:sp>
      <p:sp>
        <p:nvSpPr>
          <p:cNvPr id="3" name="Text Placeholder 2"/>
          <p:cNvSpPr>
            <a:spLocks noGrp="1"/>
          </p:cNvSpPr>
          <p:nvPr>
            <p:ph type="body" sz="quarter" idx="10"/>
          </p:nvPr>
        </p:nvSpPr>
        <p:spPr>
          <a:xfrm>
            <a:off x="722313" y="1905000"/>
            <a:ext cx="8040688" cy="2948499"/>
          </a:xfrm>
        </p:spPr>
        <p:txBody>
          <a:bodyPr/>
          <a:lstStyle/>
          <a:p>
            <a:pPr marL="0" indent="0">
              <a:lnSpc>
                <a:spcPct val="80000"/>
              </a:lnSpc>
              <a:buNone/>
            </a:pPr>
            <a:r>
              <a:rPr lang="en-US" sz="1600" dirty="0" smtClean="0"/>
              <a:t>&lt; 220 PRIMARY.TEST.COM Microsoft ESMTP MAIL Service ready at Tue, 4 Sep 2007 10:12:27 -0700</a:t>
            </a:r>
          </a:p>
          <a:p>
            <a:pPr marL="0" indent="0">
              <a:lnSpc>
                <a:spcPct val="80000"/>
              </a:lnSpc>
              <a:buNone/>
            </a:pPr>
            <a:r>
              <a:rPr lang="en-US" sz="1600" dirty="0" smtClean="0"/>
              <a:t>&gt; EHLO SHADOW.TEST.COM</a:t>
            </a:r>
          </a:p>
          <a:p>
            <a:pPr marL="0" indent="0">
              <a:lnSpc>
                <a:spcPct val="80000"/>
              </a:lnSpc>
              <a:buNone/>
            </a:pPr>
            <a:r>
              <a:rPr lang="en-US" sz="1600" dirty="0" smtClean="0"/>
              <a:t>&lt; 250-PRIMARY.TEST.COM Hello [10.197.93.136]</a:t>
            </a:r>
          </a:p>
          <a:p>
            <a:pPr marL="0" indent="0">
              <a:lnSpc>
                <a:spcPct val="80000"/>
              </a:lnSpc>
              <a:buNone/>
            </a:pPr>
            <a:r>
              <a:rPr lang="en-US" sz="1600" dirty="0" smtClean="0"/>
              <a:t>&lt;</a:t>
            </a:r>
            <a:r>
              <a:rPr lang="en-US" sz="1600" dirty="0" smtClean="0">
                <a:solidFill>
                  <a:srgbClr val="FF0000"/>
                </a:solidFill>
              </a:rPr>
              <a:t> 250 XSHADOW</a:t>
            </a:r>
          </a:p>
          <a:p>
            <a:pPr marL="0" indent="0">
              <a:lnSpc>
                <a:spcPct val="80000"/>
              </a:lnSpc>
              <a:buNone/>
            </a:pPr>
            <a:r>
              <a:rPr lang="en-US" sz="1600" dirty="0" smtClean="0"/>
              <a:t>&gt;</a:t>
            </a:r>
            <a:r>
              <a:rPr lang="en-US" sz="1600" dirty="0" smtClean="0">
                <a:solidFill>
                  <a:srgbClr val="FF0000"/>
                </a:solidFill>
              </a:rPr>
              <a:t> XSHADOW </a:t>
            </a:r>
            <a:r>
              <a:rPr lang="en-US" sz="1600" dirty="0" err="1" smtClean="0">
                <a:solidFill>
                  <a:srgbClr val="FF0000"/>
                </a:solidFill>
              </a:rPr>
              <a:t>FzHkA</a:t>
            </a:r>
            <a:r>
              <a:rPr lang="en-US" sz="1600" dirty="0" smtClean="0">
                <a:solidFill>
                  <a:srgbClr val="FF0000"/>
                </a:solidFill>
              </a:rPr>
              <a:t>/yKi0GHWQnBHzdbOg==</a:t>
            </a:r>
          </a:p>
          <a:p>
            <a:pPr marL="0" indent="0">
              <a:lnSpc>
                <a:spcPct val="80000"/>
              </a:lnSpc>
              <a:buNone/>
            </a:pPr>
            <a:r>
              <a:rPr lang="en-US" sz="1600" dirty="0" smtClean="0"/>
              <a:t>&lt;</a:t>
            </a:r>
            <a:r>
              <a:rPr lang="en-US" sz="1600" dirty="0" smtClean="0">
                <a:solidFill>
                  <a:srgbClr val="FF0000"/>
                </a:solidFill>
              </a:rPr>
              <a:t> 250 VUjDMdghpkm4OwsLyqZcag==</a:t>
            </a:r>
          </a:p>
          <a:p>
            <a:pPr marL="0" indent="0">
              <a:lnSpc>
                <a:spcPct val="80000"/>
              </a:lnSpc>
              <a:buNone/>
            </a:pPr>
            <a:r>
              <a:rPr lang="en-US" sz="1600" dirty="0" smtClean="0"/>
              <a:t>&gt;</a:t>
            </a:r>
            <a:r>
              <a:rPr lang="en-US" sz="1600" dirty="0" smtClean="0">
                <a:solidFill>
                  <a:srgbClr val="FF0000"/>
                </a:solidFill>
              </a:rPr>
              <a:t> XQDISCARD 50</a:t>
            </a:r>
          </a:p>
          <a:p>
            <a:pPr marL="0" indent="0">
              <a:lnSpc>
                <a:spcPct val="80000"/>
              </a:lnSpc>
              <a:buNone/>
            </a:pPr>
            <a:r>
              <a:rPr lang="en-US" sz="1600" dirty="0" smtClean="0"/>
              <a:t>&lt;</a:t>
            </a:r>
            <a:r>
              <a:rPr lang="en-US" sz="1600" dirty="0" smtClean="0">
                <a:solidFill>
                  <a:srgbClr val="FF0000"/>
                </a:solidFill>
              </a:rPr>
              <a:t> 250 e21e97f4-f911-47d5-99aa-6b3c8757f73b</a:t>
            </a:r>
          </a:p>
          <a:p>
            <a:pPr marL="0" indent="0">
              <a:lnSpc>
                <a:spcPct val="80000"/>
              </a:lnSpc>
              <a:buNone/>
            </a:pPr>
            <a:r>
              <a:rPr lang="en-US" sz="1600" dirty="0" smtClean="0"/>
              <a:t>&gt; QUIT</a:t>
            </a:r>
          </a:p>
          <a:p>
            <a:pPr marL="0" indent="0">
              <a:lnSpc>
                <a:spcPct val="80000"/>
              </a:lnSpc>
              <a:buNone/>
            </a:pPr>
            <a:r>
              <a:rPr lang="en-US" sz="1600" dirty="0" smtClean="0"/>
              <a:t>&lt; 221 2.0.0 Service closing transmission channel</a:t>
            </a:r>
          </a:p>
          <a:p>
            <a:endParaRPr lang="en-US" sz="2000" dirty="0"/>
          </a:p>
        </p:txBody>
      </p:sp>
      <p:sp>
        <p:nvSpPr>
          <p:cNvPr id="5" name="Rectangle 4"/>
          <p:cNvSpPr/>
          <p:nvPr/>
        </p:nvSpPr>
        <p:spPr>
          <a:xfrm>
            <a:off x="457200" y="2594650"/>
            <a:ext cx="7924800" cy="25272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6" name="Rectangle 5"/>
          <p:cNvSpPr/>
          <p:nvPr/>
        </p:nvSpPr>
        <p:spPr>
          <a:xfrm>
            <a:off x="457200" y="2851225"/>
            <a:ext cx="7924800" cy="2392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8" name="Rectangle 7"/>
          <p:cNvSpPr/>
          <p:nvPr/>
        </p:nvSpPr>
        <p:spPr>
          <a:xfrm>
            <a:off x="457200" y="3091400"/>
            <a:ext cx="7924800" cy="2536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9" name="Rectangle 8"/>
          <p:cNvSpPr/>
          <p:nvPr/>
        </p:nvSpPr>
        <p:spPr>
          <a:xfrm>
            <a:off x="457200" y="3343149"/>
            <a:ext cx="7924800" cy="2334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0" name="Rectangle 9"/>
          <p:cNvSpPr/>
          <p:nvPr/>
        </p:nvSpPr>
        <p:spPr>
          <a:xfrm>
            <a:off x="457200" y="3571749"/>
            <a:ext cx="7924800" cy="23632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Tree>
    <p:extLst>
      <p:ext uri="{BB962C8B-B14F-4D97-AF65-F5344CB8AC3E}">
        <p14:creationId xmlns:p14="http://schemas.microsoft.com/office/powerpoint/2010/main" xmlns="" val="26875842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6"/>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9"/>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8" grpId="0" animBg="1"/>
      <p:bldP spid="8" grpId="1" animBg="1"/>
      <p:bldP spid="9" grpId="0" animBg="1"/>
      <p:bldP spid="9" grpId="1"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a:t>Deploying and Managing Microsoft Exchange Server 2010 Transport Servers</a:t>
            </a:r>
            <a:endParaRPr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lstStyle/>
          <a:p>
            <a:r>
              <a:rPr lang="en-US" dirty="0" smtClean="0">
                <a:solidFill>
                  <a:schemeClr val="tx1"/>
                </a:solidFill>
              </a:rPr>
              <a:t>Charlie Chung</a:t>
            </a:r>
          </a:p>
          <a:p>
            <a:r>
              <a:rPr lang="en-US" dirty="0" smtClean="0">
                <a:solidFill>
                  <a:schemeClr val="tx1"/>
                </a:solidFill>
              </a:rPr>
              <a:t>Lead Program Manager</a:t>
            </a:r>
          </a:p>
          <a:p>
            <a:r>
              <a:rPr lang="en-US" dirty="0" smtClean="0">
                <a:solidFill>
                  <a:schemeClr val="tx1"/>
                </a:solidFill>
              </a:rPr>
              <a:t>Microsoft</a:t>
            </a:r>
          </a:p>
          <a:p>
            <a:r>
              <a:rPr lang="en-US" dirty="0" smtClean="0">
                <a:solidFill>
                  <a:schemeClr val="tx1"/>
                </a:solidFill>
              </a:rPr>
              <a:t>Session Code</a:t>
            </a:r>
            <a:r>
              <a:rPr lang="en-US" dirty="0"/>
              <a:t>: UNC311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052596"/>
          </a:xfrm>
        </p:spPr>
        <p:txBody>
          <a:bodyPr/>
          <a:lstStyle/>
          <a:p>
            <a:r>
              <a:rPr lang="en-US" sz="4400" dirty="0" smtClean="0"/>
              <a:t>Queue Viewer</a:t>
            </a:r>
            <a:r>
              <a:rPr lang="en-US" dirty="0" smtClean="0"/>
              <a:t/>
            </a:r>
            <a:br>
              <a:rPr lang="en-US" dirty="0" smtClean="0"/>
            </a:br>
            <a:r>
              <a:rPr lang="en-US" sz="3200" dirty="0" smtClean="0">
                <a:solidFill>
                  <a:schemeClr val="tx2"/>
                </a:solidFill>
              </a:rPr>
              <a:t>Shadow Queue</a:t>
            </a:r>
            <a:endParaRPr lang="en-US" sz="3200" dirty="0">
              <a:solidFill>
                <a:schemeClr val="tx2"/>
              </a:solidFill>
            </a:endParaRPr>
          </a:p>
        </p:txBody>
      </p:sp>
      <p:pic>
        <p:nvPicPr>
          <p:cNvPr id="2050" name="Picture 2"/>
          <p:cNvPicPr>
            <a:picLocks noChangeAspect="1" noChangeArrowheads="1"/>
          </p:cNvPicPr>
          <p:nvPr/>
        </p:nvPicPr>
        <p:blipFill>
          <a:blip r:embed="rId3"/>
          <a:srcRect/>
          <a:stretch>
            <a:fillRect/>
          </a:stretch>
        </p:blipFill>
        <p:spPr bwMode="auto">
          <a:xfrm>
            <a:off x="381000" y="1936998"/>
            <a:ext cx="8418302" cy="3535113"/>
          </a:xfrm>
          <a:prstGeom prst="rect">
            <a:avLst/>
          </a:prstGeom>
          <a:noFill/>
          <a:ln w="9525">
            <a:noFill/>
            <a:miter lim="800000"/>
            <a:headEnd/>
            <a:tailEnd/>
          </a:ln>
          <a:effectLst/>
        </p:spPr>
      </p:pic>
      <p:sp>
        <p:nvSpPr>
          <p:cNvPr id="3" name="Rectangle 2"/>
          <p:cNvSpPr/>
          <p:nvPr/>
        </p:nvSpPr>
        <p:spPr bwMode="auto">
          <a:xfrm>
            <a:off x="2095018" y="2916820"/>
            <a:ext cx="1898248" cy="393539"/>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p14="http://schemas.microsoft.com/office/powerpoint/2010/main" xmlns="" val="3654305087"/>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052596"/>
          </a:xfrm>
        </p:spPr>
        <p:txBody>
          <a:bodyPr/>
          <a:lstStyle/>
          <a:p>
            <a:r>
              <a:rPr lang="en-US" sz="4400" dirty="0" smtClean="0"/>
              <a:t>Queue Viewer</a:t>
            </a:r>
            <a:r>
              <a:rPr lang="en-US" dirty="0" smtClean="0"/>
              <a:t/>
            </a:r>
            <a:br>
              <a:rPr lang="en-US" dirty="0" smtClean="0"/>
            </a:br>
            <a:r>
              <a:rPr lang="en-US" sz="3200" dirty="0" smtClean="0">
                <a:solidFill>
                  <a:schemeClr val="tx2"/>
                </a:solidFill>
              </a:rPr>
              <a:t>Shadow Message</a:t>
            </a:r>
            <a:endParaRPr lang="en-US" sz="3200" dirty="0">
              <a:solidFill>
                <a:schemeClr val="tx2"/>
              </a:solidFill>
            </a:endParaRPr>
          </a:p>
        </p:txBody>
      </p:sp>
      <p:pic>
        <p:nvPicPr>
          <p:cNvPr id="1027" name="Picture 3"/>
          <p:cNvPicPr>
            <a:picLocks noChangeAspect="1" noChangeArrowheads="1"/>
          </p:cNvPicPr>
          <p:nvPr/>
        </p:nvPicPr>
        <p:blipFill>
          <a:blip r:embed="rId3"/>
          <a:srcRect/>
          <a:stretch>
            <a:fillRect/>
          </a:stretch>
        </p:blipFill>
        <p:spPr bwMode="auto">
          <a:xfrm>
            <a:off x="457200" y="1905000"/>
            <a:ext cx="8158656" cy="3429000"/>
          </a:xfrm>
          <a:prstGeom prst="rect">
            <a:avLst/>
          </a:prstGeom>
          <a:noFill/>
          <a:ln w="9525">
            <a:noFill/>
            <a:miter lim="800000"/>
            <a:headEnd/>
            <a:tailEnd/>
          </a:ln>
          <a:effectLst/>
        </p:spPr>
      </p:pic>
    </p:spTree>
    <p:extLst>
      <p:ext uri="{BB962C8B-B14F-4D97-AF65-F5344CB8AC3E}">
        <p14:creationId xmlns:p14="http://schemas.microsoft.com/office/powerpoint/2010/main" xmlns="" val="2577054899"/>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052596"/>
          </a:xfrm>
        </p:spPr>
        <p:txBody>
          <a:bodyPr/>
          <a:lstStyle/>
          <a:p>
            <a:r>
              <a:rPr lang="de-DE" sz="4400" dirty="0">
                <a:gradFill flip="none" rotWithShape="1">
                  <a:gsLst>
                    <a:gs pos="0">
                      <a:srgbClr val="FFFFFF"/>
                    </a:gs>
                    <a:gs pos="86000">
                      <a:srgbClr val="FFFFFF"/>
                    </a:gs>
                  </a:gsLst>
                  <a:lin ang="5400000" scaled="0"/>
                  <a:tileRect/>
                </a:gradFill>
              </a:rPr>
              <a:t>Shadow Redundancy</a:t>
            </a:r>
            <a:r>
              <a:rPr lang="de-DE" dirty="0">
                <a:gradFill flip="none" rotWithShape="1">
                  <a:gsLst>
                    <a:gs pos="0">
                      <a:srgbClr val="FFFFFF"/>
                    </a:gs>
                    <a:gs pos="86000">
                      <a:srgbClr val="FFFFFF"/>
                    </a:gs>
                  </a:gsLst>
                  <a:lin ang="5400000" scaled="0"/>
                  <a:tileRect/>
                </a:gradFill>
              </a:rPr>
              <a:t/>
            </a:r>
            <a:br>
              <a:rPr lang="de-DE" dirty="0">
                <a:gradFill flip="none" rotWithShape="1">
                  <a:gsLst>
                    <a:gs pos="0">
                      <a:srgbClr val="FFFFFF"/>
                    </a:gs>
                    <a:gs pos="86000">
                      <a:srgbClr val="FFFFFF"/>
                    </a:gs>
                  </a:gsLst>
                  <a:lin ang="5400000" scaled="0"/>
                  <a:tileRect/>
                </a:gradFill>
              </a:rPr>
            </a:br>
            <a:r>
              <a:rPr lang="de-DE" sz="3200" dirty="0" smtClean="0">
                <a:solidFill>
                  <a:schemeClr val="tx2"/>
                </a:solidFill>
              </a:rPr>
              <a:t>3) Mailbox Delivery</a:t>
            </a:r>
            <a:endParaRPr lang="en-US" sz="3200" dirty="0">
              <a:solidFill>
                <a:schemeClr val="tx2"/>
              </a:solidFill>
            </a:endParaRPr>
          </a:p>
        </p:txBody>
      </p:sp>
      <p:sp>
        <p:nvSpPr>
          <p:cNvPr id="3" name="Text Placeholder 2"/>
          <p:cNvSpPr>
            <a:spLocks noGrp="1"/>
          </p:cNvSpPr>
          <p:nvPr>
            <p:ph type="body" sz="quarter" idx="10"/>
          </p:nvPr>
        </p:nvSpPr>
        <p:spPr>
          <a:xfrm>
            <a:off x="381000" y="1447799"/>
            <a:ext cx="8382000" cy="4161139"/>
          </a:xfrm>
        </p:spPr>
        <p:txBody>
          <a:bodyPr/>
          <a:lstStyle/>
          <a:p>
            <a:r>
              <a:rPr lang="en-US" sz="2400" dirty="0" smtClean="0">
                <a:solidFill>
                  <a:schemeClr val="tx2"/>
                </a:solidFill>
              </a:rPr>
              <a:t>Transport Dumpster </a:t>
            </a:r>
            <a:r>
              <a:rPr lang="en-US" sz="2400" dirty="0" smtClean="0"/>
              <a:t>continues to provides redundancy for final delivery to mailbox</a:t>
            </a:r>
          </a:p>
          <a:p>
            <a:r>
              <a:rPr lang="en-US" sz="2400" dirty="0" err="1" smtClean="0"/>
              <a:t>ActiveManager</a:t>
            </a:r>
            <a:r>
              <a:rPr lang="en-US" sz="2400" dirty="0" smtClean="0"/>
              <a:t> provides MDB replication feedback to transport , used to control which messages are retained in the </a:t>
            </a:r>
            <a:br>
              <a:rPr lang="en-US" sz="2400" dirty="0" smtClean="0"/>
            </a:br>
            <a:r>
              <a:rPr lang="en-US" sz="2400" dirty="0" smtClean="0"/>
              <a:t>Transport Dumpster</a:t>
            </a:r>
          </a:p>
          <a:p>
            <a:pPr lvl="1"/>
            <a:r>
              <a:rPr lang="en-US" sz="2000" dirty="0" smtClean="0"/>
              <a:t>When log containing delivered message has been replicated to all MDB copies, message is truncated from Transport Dumpster</a:t>
            </a:r>
          </a:p>
          <a:p>
            <a:r>
              <a:rPr lang="en-US" sz="2400" dirty="0" smtClean="0"/>
              <a:t>Dumpster size is now a function of MDB log replication latency and frequency of feedback, maximum size limited by quota when one or more MDB copies not healthy</a:t>
            </a:r>
          </a:p>
          <a:p>
            <a:r>
              <a:rPr lang="en-US" sz="2400" dirty="0" smtClean="0"/>
              <a:t>Mailbox Role requests re-delivery from all hub servers in all AD sites hosting copy of MDB after cross-site failover</a:t>
            </a:r>
          </a:p>
        </p:txBody>
      </p:sp>
    </p:spTree>
    <p:extLst>
      <p:ext uri="{BB962C8B-B14F-4D97-AF65-F5344CB8AC3E}">
        <p14:creationId xmlns:p14="http://schemas.microsoft.com/office/powerpoint/2010/main" xmlns="" val="397813563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de-DE" sz="4400" dirty="0" smtClean="0"/>
              <a:t>Shadow Redundancy</a:t>
            </a:r>
            <a:r>
              <a:rPr lang="de-DE" dirty="0" smtClean="0"/>
              <a:t/>
            </a:r>
            <a:br>
              <a:rPr lang="de-DE" dirty="0" smtClean="0"/>
            </a:br>
            <a:r>
              <a:rPr lang="de-DE" sz="3200" dirty="0" smtClean="0">
                <a:solidFill>
                  <a:schemeClr val="tx2"/>
                </a:solidFill>
              </a:rPr>
              <a:t>4) Delayed Acknowledgement</a:t>
            </a:r>
            <a:endParaRPr lang="en-US" sz="3600" dirty="0">
              <a:solidFill>
                <a:schemeClr val="tx2"/>
              </a:solidFill>
            </a:endParaRPr>
          </a:p>
        </p:txBody>
      </p:sp>
      <p:sp>
        <p:nvSpPr>
          <p:cNvPr id="3" name="Text Placeholder 2"/>
          <p:cNvSpPr>
            <a:spLocks noGrp="1"/>
          </p:cNvSpPr>
          <p:nvPr>
            <p:ph type="body" sz="quarter" idx="10"/>
          </p:nvPr>
        </p:nvSpPr>
        <p:spPr>
          <a:xfrm>
            <a:off x="381000" y="1447799"/>
            <a:ext cx="8382000" cy="5675400"/>
          </a:xfrm>
        </p:spPr>
        <p:txBody>
          <a:bodyPr/>
          <a:lstStyle/>
          <a:p>
            <a:pPr>
              <a:spcBef>
                <a:spcPts val="200"/>
              </a:spcBef>
            </a:pPr>
            <a:r>
              <a:rPr lang="en-US" sz="2000" dirty="0" smtClean="0"/>
              <a:t>“Best Effort” shadow redundancy for any SMTP implementation that doesn’t support XSHADOW and XQDISCARD</a:t>
            </a:r>
          </a:p>
          <a:p>
            <a:pPr lvl="1">
              <a:spcBef>
                <a:spcPts val="200"/>
              </a:spcBef>
            </a:pPr>
            <a:r>
              <a:rPr lang="en-US" sz="1800" dirty="0" smtClean="0"/>
              <a:t>No shadow redundancy for outgoing messages to these systems</a:t>
            </a:r>
          </a:p>
          <a:p>
            <a:pPr>
              <a:spcBef>
                <a:spcPts val="200"/>
              </a:spcBef>
            </a:pPr>
            <a:r>
              <a:rPr lang="en-US" sz="2000" dirty="0" smtClean="0"/>
              <a:t>Delayed Acknowledgement after end of data sequence</a:t>
            </a:r>
          </a:p>
          <a:p>
            <a:pPr lvl="1">
              <a:spcBef>
                <a:spcPts val="200"/>
              </a:spcBef>
            </a:pPr>
            <a:r>
              <a:rPr lang="en-US" sz="1800" dirty="0" smtClean="0"/>
              <a:t>250 response delayed up to 30 sec (default) while categorization and delivery are attempted</a:t>
            </a:r>
          </a:p>
          <a:p>
            <a:pPr lvl="1">
              <a:spcBef>
                <a:spcPts val="200"/>
              </a:spcBef>
            </a:pPr>
            <a:r>
              <a:rPr lang="en-US" sz="1800" dirty="0" smtClean="0"/>
              <a:t>If transport server fails before acknowledgement, client resubmits</a:t>
            </a:r>
          </a:p>
          <a:p>
            <a:pPr>
              <a:spcBef>
                <a:spcPts val="200"/>
              </a:spcBef>
            </a:pPr>
            <a:r>
              <a:rPr lang="en-US" sz="2000" dirty="0" smtClean="0"/>
              <a:t>Message will “skip” the delayed </a:t>
            </a:r>
            <a:r>
              <a:rPr lang="en-US" sz="2000" dirty="0" err="1" smtClean="0"/>
              <a:t>ack</a:t>
            </a:r>
            <a:r>
              <a:rPr lang="en-US" sz="2000" dirty="0" smtClean="0"/>
              <a:t> when </a:t>
            </a:r>
            <a:r>
              <a:rPr lang="en-US" sz="2000" dirty="0" err="1" smtClean="0"/>
              <a:t>DelayedAckSkippingEnabled</a:t>
            </a:r>
            <a:r>
              <a:rPr lang="en-US" sz="2000" dirty="0" smtClean="0"/>
              <a:t>  is true and any of the following conditions exist:</a:t>
            </a:r>
          </a:p>
          <a:p>
            <a:pPr lvl="1">
              <a:spcBef>
                <a:spcPts val="200"/>
              </a:spcBef>
            </a:pPr>
            <a:r>
              <a:rPr lang="en-US" sz="1800" dirty="0" smtClean="0"/>
              <a:t>Submission queue in suspended state</a:t>
            </a:r>
          </a:p>
          <a:p>
            <a:pPr lvl="1">
              <a:spcBef>
                <a:spcPts val="200"/>
              </a:spcBef>
            </a:pPr>
            <a:r>
              <a:rPr lang="en-US" sz="1800" dirty="0" smtClean="0"/>
              <a:t>Message is deferred due to transient error</a:t>
            </a:r>
          </a:p>
          <a:p>
            <a:pPr lvl="1">
              <a:spcBef>
                <a:spcPts val="200"/>
              </a:spcBef>
            </a:pPr>
            <a:r>
              <a:rPr lang="en-US" sz="1800" dirty="0" smtClean="0"/>
              <a:t>Delivery queue in retry or suspended state</a:t>
            </a:r>
          </a:p>
          <a:p>
            <a:pPr lvl="1">
              <a:spcBef>
                <a:spcPts val="200"/>
              </a:spcBef>
            </a:pPr>
            <a:r>
              <a:rPr lang="en-US" sz="1800" dirty="0" smtClean="0"/>
              <a:t>Delivery queue size exceeds </a:t>
            </a:r>
            <a:r>
              <a:rPr lang="en-US" sz="1800" dirty="0" err="1" smtClean="0"/>
              <a:t>DelayedAckSkippingQueueLength</a:t>
            </a:r>
            <a:r>
              <a:rPr lang="en-US" sz="1800" dirty="0" smtClean="0"/>
              <a:t> value  defined in </a:t>
            </a:r>
            <a:r>
              <a:rPr lang="en-US" sz="1800" dirty="0" err="1" smtClean="0"/>
              <a:t>EdgeTransport.exe.config</a:t>
            </a:r>
            <a:r>
              <a:rPr lang="en-US" sz="1800" dirty="0" smtClean="0"/>
              <a:t> (default 100)</a:t>
            </a:r>
          </a:p>
          <a:p>
            <a:pPr lvl="1">
              <a:spcBef>
                <a:spcPts val="200"/>
              </a:spcBef>
            </a:pPr>
            <a:r>
              <a:rPr lang="en-US" sz="1800" dirty="0" smtClean="0"/>
              <a:t>Message routed to unreachable queue</a:t>
            </a:r>
          </a:p>
          <a:p>
            <a:pPr lvl="1">
              <a:spcBef>
                <a:spcPts val="200"/>
              </a:spcBef>
            </a:pPr>
            <a:endParaRPr lang="en-US" sz="2000" dirty="0" smtClean="0"/>
          </a:p>
          <a:p>
            <a:pPr lvl="1">
              <a:spcBef>
                <a:spcPts val="200"/>
              </a:spcBef>
            </a:pPr>
            <a:endParaRPr lang="en-US" sz="2000" dirty="0" smtClean="0"/>
          </a:p>
        </p:txBody>
      </p:sp>
    </p:spTree>
    <p:extLst>
      <p:ext uri="{BB962C8B-B14F-4D97-AF65-F5344CB8AC3E}">
        <p14:creationId xmlns:p14="http://schemas.microsoft.com/office/powerpoint/2010/main" xmlns="" val="2397302027"/>
      </p:ext>
    </p:extLst>
  </p:cSld>
  <p:clrMapOvr>
    <a:masterClrMapping/>
  </p:clrMapOvr>
  <p:transition advTm="175921">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052596"/>
          </a:xfrm>
        </p:spPr>
        <p:txBody>
          <a:bodyPr/>
          <a:lstStyle/>
          <a:p>
            <a:r>
              <a:rPr lang="de-DE" sz="4400" dirty="0">
                <a:gradFill flip="none" rotWithShape="1">
                  <a:gsLst>
                    <a:gs pos="0">
                      <a:srgbClr val="FFFFFF"/>
                    </a:gs>
                    <a:gs pos="86000">
                      <a:srgbClr val="FFFFFF"/>
                    </a:gs>
                  </a:gsLst>
                  <a:lin ang="5400000" scaled="0"/>
                  <a:tileRect/>
                </a:gradFill>
              </a:rPr>
              <a:t>Shadow Redundancy</a:t>
            </a:r>
            <a:r>
              <a:rPr lang="de-DE" dirty="0">
                <a:gradFill flip="none" rotWithShape="1">
                  <a:gsLst>
                    <a:gs pos="0">
                      <a:srgbClr val="FFFFFF"/>
                    </a:gs>
                    <a:gs pos="86000">
                      <a:srgbClr val="FFFFFF"/>
                    </a:gs>
                  </a:gsLst>
                  <a:lin ang="5400000" scaled="0"/>
                  <a:tileRect/>
                </a:gradFill>
              </a:rPr>
              <a:t/>
            </a:r>
            <a:br>
              <a:rPr lang="de-DE" dirty="0">
                <a:gradFill flip="none" rotWithShape="1">
                  <a:gsLst>
                    <a:gs pos="0">
                      <a:srgbClr val="FFFFFF"/>
                    </a:gs>
                    <a:gs pos="86000">
                      <a:srgbClr val="FFFFFF"/>
                    </a:gs>
                  </a:gsLst>
                  <a:lin ang="5400000" scaled="0"/>
                  <a:tileRect/>
                </a:gradFill>
              </a:rPr>
            </a:br>
            <a:r>
              <a:rPr lang="de-DE" sz="3200" dirty="0" smtClean="0">
                <a:solidFill>
                  <a:schemeClr val="tx2"/>
                </a:solidFill>
              </a:rPr>
              <a:t>Delayed Acknowledgement Configuration</a:t>
            </a:r>
            <a:endParaRPr lang="en-US" sz="3200" dirty="0">
              <a:solidFill>
                <a:schemeClr val="tx2"/>
              </a:solidFill>
            </a:endParaRPr>
          </a:p>
        </p:txBody>
      </p:sp>
      <p:sp>
        <p:nvSpPr>
          <p:cNvPr id="3" name="Text Placeholder 2"/>
          <p:cNvSpPr>
            <a:spLocks noGrp="1"/>
          </p:cNvSpPr>
          <p:nvPr>
            <p:ph type="body" sz="quarter" idx="10"/>
          </p:nvPr>
        </p:nvSpPr>
        <p:spPr>
          <a:xfrm>
            <a:off x="381000" y="1389924"/>
            <a:ext cx="8382000" cy="5330690"/>
          </a:xfrm>
        </p:spPr>
        <p:txBody>
          <a:bodyPr/>
          <a:lstStyle/>
          <a:p>
            <a:pPr marL="0" indent="-517525"/>
            <a:r>
              <a:rPr lang="en-US" dirty="0" smtClean="0"/>
              <a:t>Organization Configuration (*-</a:t>
            </a:r>
            <a:r>
              <a:rPr lang="en-US" dirty="0" err="1" smtClean="0"/>
              <a:t>TransportConfig</a:t>
            </a:r>
            <a:r>
              <a:rPr lang="en-US" dirty="0" smtClean="0"/>
              <a:t>)</a:t>
            </a:r>
          </a:p>
          <a:p>
            <a:pPr lvl="1"/>
            <a:r>
              <a:rPr lang="en-US" dirty="0" err="1" smtClean="0"/>
              <a:t>ShadowRedundancyEnabled</a:t>
            </a:r>
            <a:endParaRPr lang="en-US" dirty="0" smtClean="0"/>
          </a:p>
          <a:p>
            <a:r>
              <a:rPr lang="en-US" dirty="0" smtClean="0"/>
              <a:t>Receive Connector Configuration</a:t>
            </a:r>
          </a:p>
          <a:p>
            <a:pPr lvl="2"/>
            <a:r>
              <a:rPr lang="en-US" dirty="0" err="1" smtClean="0"/>
              <a:t>MaxAcknowledgementDelay</a:t>
            </a:r>
            <a:endParaRPr lang="en-US" dirty="0" smtClean="0"/>
          </a:p>
          <a:p>
            <a:pPr lvl="3"/>
            <a:r>
              <a:rPr lang="en-US" dirty="0" smtClean="0"/>
              <a:t>Default 30 seconds</a:t>
            </a:r>
          </a:p>
          <a:p>
            <a:pPr lvl="3"/>
            <a:r>
              <a:rPr lang="en-US" dirty="0" smtClean="0"/>
              <a:t>Disable by setting to 0 seconds</a:t>
            </a:r>
          </a:p>
          <a:p>
            <a:pPr lvl="3"/>
            <a:r>
              <a:rPr lang="en-US" dirty="0" smtClean="0"/>
              <a:t>Do not exceed 60 seconds for client connector</a:t>
            </a:r>
          </a:p>
          <a:p>
            <a:pPr lvl="3"/>
            <a:r>
              <a:rPr lang="en-US" dirty="0" smtClean="0"/>
              <a:t>Do not exceed 10 minutes for default connector</a:t>
            </a:r>
          </a:p>
          <a:p>
            <a:r>
              <a:rPr lang="en-US" dirty="0" err="1" smtClean="0"/>
              <a:t>EdgeTransport.exe.config</a:t>
            </a:r>
            <a:endParaRPr lang="en-US" dirty="0" smtClean="0"/>
          </a:p>
          <a:p>
            <a:pPr lvl="2"/>
            <a:r>
              <a:rPr lang="en-US" dirty="0" err="1" smtClean="0"/>
              <a:t>DelayedAckSkippingEnabled</a:t>
            </a:r>
            <a:endParaRPr lang="en-US" dirty="0" smtClean="0"/>
          </a:p>
          <a:p>
            <a:pPr lvl="2"/>
            <a:r>
              <a:rPr lang="en-US" dirty="0" err="1" smtClean="0"/>
              <a:t>DelayedAckSkippingQueueLength</a:t>
            </a:r>
            <a:endParaRPr lang="en-US" dirty="0" smtClean="0"/>
          </a:p>
          <a:p>
            <a:pPr lvl="1"/>
            <a:endParaRPr lang="en-US" dirty="0"/>
          </a:p>
        </p:txBody>
      </p:sp>
    </p:spTree>
    <p:extLst>
      <p:ext uri="{BB962C8B-B14F-4D97-AF65-F5344CB8AC3E}">
        <p14:creationId xmlns:p14="http://schemas.microsoft.com/office/powerpoint/2010/main" xmlns="" val="187567026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052596"/>
          </a:xfrm>
        </p:spPr>
        <p:txBody>
          <a:bodyPr/>
          <a:lstStyle/>
          <a:p>
            <a:r>
              <a:rPr lang="de-DE" sz="4400" dirty="0">
                <a:gradFill flip="none" rotWithShape="1">
                  <a:gsLst>
                    <a:gs pos="0">
                      <a:srgbClr val="FFFFFF"/>
                    </a:gs>
                    <a:gs pos="86000">
                      <a:srgbClr val="FFFFFF"/>
                    </a:gs>
                  </a:gsLst>
                  <a:lin ang="5400000" scaled="0"/>
                  <a:tileRect/>
                </a:gradFill>
              </a:rPr>
              <a:t>Shadow Redundancy</a:t>
            </a:r>
            <a:r>
              <a:rPr lang="de-DE" dirty="0">
                <a:gradFill flip="none" rotWithShape="1">
                  <a:gsLst>
                    <a:gs pos="0">
                      <a:srgbClr val="FFFFFF"/>
                    </a:gs>
                    <a:gs pos="86000">
                      <a:srgbClr val="FFFFFF"/>
                    </a:gs>
                  </a:gsLst>
                  <a:lin ang="5400000" scaled="0"/>
                  <a:tileRect/>
                </a:gradFill>
              </a:rPr>
              <a:t/>
            </a:r>
            <a:br>
              <a:rPr lang="de-DE" dirty="0">
                <a:gradFill flip="none" rotWithShape="1">
                  <a:gsLst>
                    <a:gs pos="0">
                      <a:srgbClr val="FFFFFF"/>
                    </a:gs>
                    <a:gs pos="86000">
                      <a:srgbClr val="FFFFFF"/>
                    </a:gs>
                  </a:gsLst>
                  <a:lin ang="5400000" scaled="0"/>
                  <a:tileRect/>
                </a:gradFill>
              </a:rPr>
            </a:br>
            <a:r>
              <a:rPr lang="de-DE" sz="3200" dirty="0" smtClean="0">
                <a:solidFill>
                  <a:schemeClr val="tx2"/>
                </a:solidFill>
              </a:rPr>
              <a:t>5) Side Effect Messages</a:t>
            </a:r>
            <a:endParaRPr lang="en-US" sz="3200" dirty="0">
              <a:solidFill>
                <a:schemeClr val="tx2"/>
              </a:solidFill>
            </a:endParaRPr>
          </a:p>
        </p:txBody>
      </p:sp>
      <p:sp>
        <p:nvSpPr>
          <p:cNvPr id="3" name="Text Placeholder 2"/>
          <p:cNvSpPr>
            <a:spLocks noGrp="1"/>
          </p:cNvSpPr>
          <p:nvPr>
            <p:ph type="body" sz="quarter" idx="10"/>
          </p:nvPr>
        </p:nvSpPr>
        <p:spPr>
          <a:xfrm>
            <a:off x="381000" y="1447799"/>
            <a:ext cx="8382000" cy="4628960"/>
          </a:xfrm>
        </p:spPr>
        <p:txBody>
          <a:bodyPr/>
          <a:lstStyle/>
          <a:p>
            <a:pPr>
              <a:lnSpc>
                <a:spcPct val="100000"/>
              </a:lnSpc>
              <a:spcBef>
                <a:spcPts val="1200"/>
              </a:spcBef>
            </a:pPr>
            <a:r>
              <a:rPr lang="en-US" sz="2800" dirty="0" smtClean="0"/>
              <a:t>System generated messages (Journal Report, NDR) are considered “side effects” of original message submission</a:t>
            </a:r>
          </a:p>
          <a:p>
            <a:pPr>
              <a:lnSpc>
                <a:spcPct val="100000"/>
              </a:lnSpc>
              <a:spcBef>
                <a:spcPts val="1200"/>
              </a:spcBef>
            </a:pPr>
            <a:r>
              <a:rPr lang="en-US" sz="2800" dirty="0" smtClean="0"/>
              <a:t>Resubmission of shadow message copy will occur if “primary” and any associated “side effect” messages are not delivered before server failure</a:t>
            </a:r>
          </a:p>
          <a:p>
            <a:pPr>
              <a:lnSpc>
                <a:spcPct val="100000"/>
              </a:lnSpc>
              <a:spcBef>
                <a:spcPts val="1200"/>
              </a:spcBef>
            </a:pPr>
            <a:r>
              <a:rPr lang="en-US" sz="2800" dirty="0" smtClean="0"/>
              <a:t>Resubmission of shadow message copy will result in the same “side effect” messages as the original message</a:t>
            </a:r>
          </a:p>
        </p:txBody>
      </p:sp>
    </p:spTree>
    <p:extLst>
      <p:ext uri="{BB962C8B-B14F-4D97-AF65-F5344CB8AC3E}">
        <p14:creationId xmlns:p14="http://schemas.microsoft.com/office/powerpoint/2010/main" xmlns="" val="2069785403"/>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052596"/>
          </a:xfrm>
        </p:spPr>
        <p:txBody>
          <a:bodyPr/>
          <a:lstStyle/>
          <a:p>
            <a:r>
              <a:rPr lang="de-DE" sz="4400" dirty="0">
                <a:gradFill flip="none" rotWithShape="1">
                  <a:gsLst>
                    <a:gs pos="0">
                      <a:srgbClr val="FFFFFF"/>
                    </a:gs>
                    <a:gs pos="86000">
                      <a:srgbClr val="FFFFFF"/>
                    </a:gs>
                  </a:gsLst>
                  <a:lin ang="5400000" scaled="0"/>
                  <a:tileRect/>
                </a:gradFill>
              </a:rPr>
              <a:t>Shadow Redundancy</a:t>
            </a:r>
            <a:r>
              <a:rPr lang="de-DE" dirty="0">
                <a:gradFill flip="none" rotWithShape="1">
                  <a:gsLst>
                    <a:gs pos="0">
                      <a:srgbClr val="FFFFFF"/>
                    </a:gs>
                    <a:gs pos="86000">
                      <a:srgbClr val="FFFFFF"/>
                    </a:gs>
                  </a:gsLst>
                  <a:lin ang="5400000" scaled="0"/>
                  <a:tileRect/>
                </a:gradFill>
              </a:rPr>
              <a:t/>
            </a:r>
            <a:br>
              <a:rPr lang="de-DE" dirty="0">
                <a:gradFill flip="none" rotWithShape="1">
                  <a:gsLst>
                    <a:gs pos="0">
                      <a:srgbClr val="FFFFFF"/>
                    </a:gs>
                    <a:gs pos="86000">
                      <a:srgbClr val="FFFFFF"/>
                    </a:gs>
                  </a:gsLst>
                  <a:lin ang="5400000" scaled="0"/>
                  <a:tileRect/>
                </a:gradFill>
              </a:rPr>
            </a:br>
            <a:r>
              <a:rPr lang="de-DE" sz="3200" dirty="0" smtClean="0">
                <a:solidFill>
                  <a:schemeClr val="tx2"/>
                </a:solidFill>
              </a:rPr>
              <a:t>Diagnostics</a:t>
            </a:r>
            <a:endParaRPr lang="en-US" sz="3200" dirty="0">
              <a:solidFill>
                <a:schemeClr val="tx2"/>
              </a:solidFill>
            </a:endParaRPr>
          </a:p>
        </p:txBody>
      </p:sp>
      <p:sp>
        <p:nvSpPr>
          <p:cNvPr id="3" name="Text Placeholder 2"/>
          <p:cNvSpPr>
            <a:spLocks noGrp="1"/>
          </p:cNvSpPr>
          <p:nvPr>
            <p:ph type="body" sz="quarter" idx="10"/>
          </p:nvPr>
        </p:nvSpPr>
        <p:spPr>
          <a:xfrm>
            <a:off x="381000" y="1447799"/>
            <a:ext cx="8382000" cy="4825937"/>
          </a:xfrm>
        </p:spPr>
        <p:txBody>
          <a:bodyPr/>
          <a:lstStyle/>
          <a:p>
            <a:r>
              <a:rPr lang="en-US" sz="2400" dirty="0" smtClean="0"/>
              <a:t>Message Tracking Log RESUBMIT events indicate when messages are resubmitted due to shadow redundancy heartbeat failure or transport dumpster redelivery</a:t>
            </a:r>
          </a:p>
          <a:p>
            <a:r>
              <a:rPr lang="en-US" sz="2400" dirty="0" smtClean="0"/>
              <a:t>SMTP Receive Protocol log provides info events for delayed acknowledgement including reason for </a:t>
            </a:r>
            <a:r>
              <a:rPr lang="en-US" sz="2400" dirty="0" err="1" smtClean="0"/>
              <a:t>DelayAck</a:t>
            </a:r>
            <a:r>
              <a:rPr lang="en-US" sz="2400" dirty="0" smtClean="0"/>
              <a:t> skipping</a:t>
            </a:r>
          </a:p>
          <a:p>
            <a:r>
              <a:rPr lang="en-US" sz="2400" dirty="0" err="1" smtClean="0"/>
              <a:t>MSExchangeTransport</a:t>
            </a:r>
            <a:r>
              <a:rPr lang="en-US" sz="2400" dirty="0" smtClean="0"/>
              <a:t> Shadow Redundancy Perfmon object </a:t>
            </a:r>
          </a:p>
          <a:p>
            <a:pPr lvl="1"/>
            <a:r>
              <a:rPr lang="en-US" sz="2000" dirty="0" smtClean="0"/>
              <a:t>“Current Messages Acknowledged Before Relay Completed” provides count of messages accepted without redundancy</a:t>
            </a:r>
          </a:p>
          <a:p>
            <a:r>
              <a:rPr lang="en-US" sz="2400" dirty="0" smtClean="0"/>
              <a:t>Events indicate when transport receives redelivery requests from mailbox role for each MDB after failover, when resubmission job is completed and how many messages were resubmitted by transport from transport dumpster</a:t>
            </a:r>
          </a:p>
        </p:txBody>
      </p:sp>
    </p:spTree>
    <p:extLst>
      <p:ext uri="{BB962C8B-B14F-4D97-AF65-F5344CB8AC3E}">
        <p14:creationId xmlns:p14="http://schemas.microsoft.com/office/powerpoint/2010/main" xmlns="" val="429261054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052596"/>
          </a:xfrm>
        </p:spPr>
        <p:txBody>
          <a:bodyPr/>
          <a:lstStyle/>
          <a:p>
            <a:r>
              <a:rPr lang="en-US" sz="4400" dirty="0" smtClean="0"/>
              <a:t>Queue Database Resiliency</a:t>
            </a:r>
            <a:r>
              <a:rPr lang="en-US" dirty="0" smtClean="0"/>
              <a:t/>
            </a:r>
            <a:br>
              <a:rPr lang="en-US" dirty="0" smtClean="0"/>
            </a:br>
            <a:r>
              <a:rPr lang="en-US" sz="3200" dirty="0" smtClean="0">
                <a:solidFill>
                  <a:schemeClr val="tx2"/>
                </a:solidFill>
              </a:rPr>
              <a:t>Automated Recovery</a:t>
            </a:r>
            <a:endParaRPr lang="en-US" dirty="0">
              <a:solidFill>
                <a:schemeClr val="tx2"/>
              </a:solidFill>
            </a:endParaRPr>
          </a:p>
        </p:txBody>
      </p:sp>
      <p:sp>
        <p:nvSpPr>
          <p:cNvPr id="3" name="Text Placeholder 2"/>
          <p:cNvSpPr>
            <a:spLocks noGrp="1"/>
          </p:cNvSpPr>
          <p:nvPr>
            <p:ph type="body" sz="quarter" idx="10"/>
          </p:nvPr>
        </p:nvSpPr>
        <p:spPr>
          <a:xfrm>
            <a:off x="381000" y="1447799"/>
            <a:ext cx="8382000" cy="4819781"/>
          </a:xfrm>
        </p:spPr>
        <p:txBody>
          <a:bodyPr/>
          <a:lstStyle/>
          <a:p>
            <a:pPr>
              <a:spcBef>
                <a:spcPts val="600"/>
              </a:spcBef>
            </a:pPr>
            <a:r>
              <a:rPr lang="en-US" sz="2800" dirty="0" smtClean="0"/>
              <a:t>Transport detects fatal ESE exceptions associated with Queue database</a:t>
            </a:r>
          </a:p>
          <a:p>
            <a:pPr>
              <a:spcBef>
                <a:spcPts val="600"/>
              </a:spcBef>
            </a:pPr>
            <a:r>
              <a:rPr lang="en-US" sz="2800" dirty="0" smtClean="0"/>
              <a:t>Moves or Deletes database</a:t>
            </a:r>
          </a:p>
          <a:p>
            <a:pPr lvl="1">
              <a:spcBef>
                <a:spcPts val="600"/>
              </a:spcBef>
            </a:pPr>
            <a:r>
              <a:rPr lang="en-US" sz="2400" dirty="0" smtClean="0"/>
              <a:t>Default to move (requires manual action before subsequent recoveries are attempted)</a:t>
            </a:r>
          </a:p>
          <a:p>
            <a:pPr lvl="1">
              <a:spcBef>
                <a:spcPts val="600"/>
              </a:spcBef>
            </a:pPr>
            <a:r>
              <a:rPr lang="en-US" sz="2400" dirty="0" smtClean="0"/>
              <a:t>Optionally enable delete action in </a:t>
            </a:r>
            <a:r>
              <a:rPr lang="en-US" sz="2400" dirty="0" err="1" smtClean="0"/>
              <a:t>app.config</a:t>
            </a:r>
            <a:r>
              <a:rPr lang="en-US" sz="2400" dirty="0" smtClean="0"/>
              <a:t> (no manual operation necessary unless failure occurs)</a:t>
            </a:r>
          </a:p>
          <a:p>
            <a:pPr>
              <a:spcBef>
                <a:spcPts val="600"/>
              </a:spcBef>
            </a:pPr>
            <a:r>
              <a:rPr lang="en-US" sz="2800" dirty="0" smtClean="0"/>
              <a:t>Service process restarts worker process</a:t>
            </a:r>
          </a:p>
          <a:p>
            <a:pPr lvl="1">
              <a:spcBef>
                <a:spcPts val="600"/>
              </a:spcBef>
            </a:pPr>
            <a:r>
              <a:rPr lang="en-US" sz="2400" dirty="0" smtClean="0"/>
              <a:t>New Queue database created</a:t>
            </a:r>
          </a:p>
          <a:p>
            <a:pPr>
              <a:spcBef>
                <a:spcPts val="600"/>
              </a:spcBef>
            </a:pPr>
            <a:r>
              <a:rPr lang="en-US" sz="2800" dirty="0" smtClean="0"/>
              <a:t>Method not always successful</a:t>
            </a:r>
          </a:p>
          <a:p>
            <a:pPr lvl="1">
              <a:spcBef>
                <a:spcPts val="600"/>
              </a:spcBef>
            </a:pPr>
            <a:r>
              <a:rPr lang="en-US" sz="2400" dirty="0" smtClean="0"/>
              <a:t>Hardware failures (drive, controller, etc) require manual recovery actions</a:t>
            </a:r>
            <a:endParaRPr lang="en-US" sz="2400" dirty="0"/>
          </a:p>
        </p:txBody>
      </p:sp>
    </p:spTree>
    <p:extLst>
      <p:ext uri="{BB962C8B-B14F-4D97-AF65-F5344CB8AC3E}">
        <p14:creationId xmlns:p14="http://schemas.microsoft.com/office/powerpoint/2010/main" xmlns="" val="1066793005"/>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553998"/>
          </a:xfrm>
        </p:spPr>
        <p:txBody>
          <a:bodyPr/>
          <a:lstStyle/>
          <a:p>
            <a:r>
              <a:rPr lang="en-US" sz="4000" dirty="0" smtClean="0"/>
              <a:t>Throttling Message Submissions</a:t>
            </a:r>
            <a:endParaRPr lang="en-US" sz="4400" dirty="0"/>
          </a:p>
        </p:txBody>
      </p:sp>
      <p:sp>
        <p:nvSpPr>
          <p:cNvPr id="3" name="Text Placeholder 2"/>
          <p:cNvSpPr>
            <a:spLocks noGrp="1"/>
          </p:cNvSpPr>
          <p:nvPr>
            <p:ph type="body" sz="quarter" idx="10"/>
          </p:nvPr>
        </p:nvSpPr>
        <p:spPr>
          <a:xfrm>
            <a:off x="381000" y="1066800"/>
            <a:ext cx="8610600" cy="5486400"/>
          </a:xfrm>
        </p:spPr>
        <p:txBody>
          <a:bodyPr>
            <a:normAutofit/>
          </a:bodyPr>
          <a:lstStyle/>
          <a:p>
            <a:r>
              <a:rPr lang="en-US" sz="2400" dirty="0" smtClean="0"/>
              <a:t>Manage using *-</a:t>
            </a:r>
            <a:r>
              <a:rPr lang="en-US" sz="2400" dirty="0" err="1" smtClean="0"/>
              <a:t>ThrottlingPolicy</a:t>
            </a:r>
            <a:r>
              <a:rPr lang="en-US" sz="2400" dirty="0" smtClean="0"/>
              <a:t> </a:t>
            </a:r>
            <a:r>
              <a:rPr lang="en-US" sz="2400" dirty="0" err="1" smtClean="0"/>
              <a:t>cmdlets</a:t>
            </a:r>
            <a:endParaRPr lang="en-US" sz="2400" dirty="0" smtClean="0"/>
          </a:p>
          <a:p>
            <a:pPr lvl="1"/>
            <a:r>
              <a:rPr lang="en-US" sz="1800" dirty="0" smtClean="0"/>
              <a:t>Throttling policies are applied per-user</a:t>
            </a:r>
          </a:p>
          <a:p>
            <a:pPr lvl="1"/>
            <a:r>
              <a:rPr lang="en-US" sz="1800" dirty="0" smtClean="0"/>
              <a:t>Transport settings in Default Throttling policy are disabled by default</a:t>
            </a:r>
          </a:p>
          <a:p>
            <a:pPr lvl="1"/>
            <a:r>
              <a:rPr lang="en-US" sz="1800" dirty="0" smtClean="0"/>
              <a:t>Default Policy can be overridden with custom policy applied to individual users</a:t>
            </a:r>
          </a:p>
          <a:p>
            <a:r>
              <a:rPr lang="en-US" sz="2400" dirty="0" err="1" smtClean="0">
                <a:solidFill>
                  <a:schemeClr val="tx2"/>
                </a:solidFill>
              </a:rPr>
              <a:t>MessageRateLimit</a:t>
            </a:r>
            <a:r>
              <a:rPr lang="en-US" sz="2400" dirty="0" smtClean="0"/>
              <a:t> throttles rate of message submission from authenticated user or anonymous IP address</a:t>
            </a:r>
          </a:p>
          <a:p>
            <a:pPr lvl="1"/>
            <a:r>
              <a:rPr lang="en-US" sz="1800" dirty="0" smtClean="0"/>
              <a:t>Evaluated per-server over 1 minute period </a:t>
            </a:r>
          </a:p>
          <a:p>
            <a:pPr lvl="1"/>
            <a:r>
              <a:rPr lang="en-US" sz="1800" dirty="0" smtClean="0"/>
              <a:t>SMTP returns transient errors when rate exceeded</a:t>
            </a:r>
          </a:p>
          <a:p>
            <a:pPr lvl="1"/>
            <a:r>
              <a:rPr lang="en-US" sz="1800" dirty="0" smtClean="0"/>
              <a:t>Mail Submission Service defers messages in outbox once rate has been exceeded, retries submission periodically</a:t>
            </a:r>
          </a:p>
          <a:p>
            <a:r>
              <a:rPr lang="en-US" sz="2400" dirty="0" err="1" smtClean="0">
                <a:solidFill>
                  <a:schemeClr val="tx2"/>
                </a:solidFill>
              </a:rPr>
              <a:t>RecipientRateLimit</a:t>
            </a:r>
            <a:r>
              <a:rPr lang="en-US" sz="2400" dirty="0" smtClean="0">
                <a:solidFill>
                  <a:schemeClr val="tx2"/>
                </a:solidFill>
              </a:rPr>
              <a:t> </a:t>
            </a:r>
            <a:r>
              <a:rPr lang="en-US" sz="2400" dirty="0" smtClean="0"/>
              <a:t>throttles number of messages submitted</a:t>
            </a:r>
          </a:p>
          <a:p>
            <a:pPr lvl="1"/>
            <a:r>
              <a:rPr lang="en-US" sz="1800" dirty="0" smtClean="0"/>
              <a:t>Evaluated over 24 hour period</a:t>
            </a:r>
          </a:p>
          <a:p>
            <a:pPr lvl="1"/>
            <a:r>
              <a:rPr lang="en-US" sz="1800" dirty="0" smtClean="0"/>
              <a:t>Central accounting on mailbox role using </a:t>
            </a:r>
            <a:r>
              <a:rPr lang="en-US" sz="1800" dirty="0" err="1" smtClean="0"/>
              <a:t>MSExchangeThrottling</a:t>
            </a:r>
            <a:r>
              <a:rPr lang="en-US" sz="1800" dirty="0" smtClean="0"/>
              <a:t> service</a:t>
            </a:r>
          </a:p>
          <a:p>
            <a:pPr lvl="1"/>
            <a:r>
              <a:rPr lang="en-US" sz="1800" dirty="0" smtClean="0"/>
              <a:t>Error returned to client for all submission attempts once quota exceeded</a:t>
            </a:r>
          </a:p>
        </p:txBody>
      </p:sp>
    </p:spTree>
    <p:extLst>
      <p:ext uri="{BB962C8B-B14F-4D97-AF65-F5344CB8AC3E}">
        <p14:creationId xmlns:p14="http://schemas.microsoft.com/office/powerpoint/2010/main" xmlns="" val="1288020019"/>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Transport Service Level Management and Reporting</a:t>
            </a:r>
            <a:endParaRPr lang="en-US" dirty="0"/>
          </a:p>
        </p:txBody>
      </p:sp>
    </p:spTree>
    <p:extLst>
      <p:ext uri="{BB962C8B-B14F-4D97-AF65-F5344CB8AC3E}">
        <p14:creationId xmlns:p14="http://schemas.microsoft.com/office/powerpoint/2010/main" xmlns="" val="197388825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a:xfrm>
            <a:off x="381000" y="228600"/>
            <a:ext cx="8382000" cy="609398"/>
          </a:xfrm>
        </p:spPr>
        <p:txBody>
          <a:bodyPr/>
          <a:lstStyle/>
          <a:p>
            <a:r>
              <a:rPr lang="en-US" sz="4400" dirty="0" smtClean="0"/>
              <a:t>Session Objectives And Takeaways</a:t>
            </a:r>
            <a:endParaRPr lang="en-US" sz="4400" dirty="0"/>
          </a:p>
        </p:txBody>
      </p:sp>
      <p:sp>
        <p:nvSpPr>
          <p:cNvPr id="29698" name="Rectangle 9"/>
          <p:cNvSpPr>
            <a:spLocks noGrp="1" noChangeArrowheads="1"/>
          </p:cNvSpPr>
          <p:nvPr>
            <p:ph type="body" sz="quarter" idx="10"/>
          </p:nvPr>
        </p:nvSpPr>
        <p:spPr>
          <a:xfrm>
            <a:off x="381000" y="1447799"/>
            <a:ext cx="8382000" cy="4856714"/>
          </a:xfrm>
        </p:spPr>
        <p:txBody>
          <a:bodyPr/>
          <a:lstStyle/>
          <a:p>
            <a:r>
              <a:rPr lang="en-US" dirty="0" smtClean="0"/>
              <a:t>Session Objective(s):  </a:t>
            </a:r>
          </a:p>
          <a:p>
            <a:pPr lvl="1"/>
            <a:r>
              <a:rPr lang="en-US" dirty="0" smtClean="0"/>
              <a:t>Describe new High Availability and Service Level Reporting features of the Exchange Server 2010 transport platform</a:t>
            </a:r>
          </a:p>
          <a:p>
            <a:pPr lvl="1"/>
            <a:r>
              <a:rPr lang="en-US" dirty="0" smtClean="0"/>
              <a:t>Explain how to deploy Exchange Server 2010 transport server including coexistence with Exchange Server 2007 and Exchange Server 2003</a:t>
            </a:r>
          </a:p>
          <a:p>
            <a:r>
              <a:rPr lang="en-US" dirty="0" smtClean="0"/>
              <a:t>Deploy highly available transport designs that deliver messages with low latency</a:t>
            </a:r>
          </a:p>
          <a:p>
            <a:r>
              <a:rPr lang="en-US" dirty="0" smtClean="0"/>
              <a:t>Understand key coexistence scenarios</a:t>
            </a:r>
          </a:p>
        </p:txBody>
      </p:sp>
    </p:spTree>
    <p:extLst>
      <p:ext uri="{BB962C8B-B14F-4D97-AF65-F5344CB8AC3E}">
        <p14:creationId xmlns:p14="http://schemas.microsoft.com/office/powerpoint/2010/main" xmlns="" val="344126512"/>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3200400" y="5334001"/>
            <a:ext cx="4343400" cy="685800"/>
          </a:xfrm>
          <a:prstGeom prst="rect">
            <a:avLst/>
          </a:prstGeom>
          <a:solidFill>
            <a:schemeClr val="bg1">
              <a:lumMod val="75000"/>
            </a:schemeClr>
          </a:solidFill>
          <a:scene3d>
            <a:camera prst="orthographicFront"/>
            <a:lightRig rig="threePt" dir="t"/>
          </a:scene3d>
          <a:sp3d>
            <a:bevelT w="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Self-Healing</a:t>
            </a:r>
          </a:p>
          <a:p>
            <a:pPr algn="ctr"/>
            <a:r>
              <a:rPr lang="en-US" sz="1200" b="1" dirty="0" smtClean="0">
                <a:solidFill>
                  <a:schemeClr val="tx1"/>
                </a:solidFill>
              </a:rPr>
              <a:t>Standardized Recovery Process</a:t>
            </a:r>
          </a:p>
        </p:txBody>
      </p:sp>
      <p:sp>
        <p:nvSpPr>
          <p:cNvPr id="23" name="Rectangle 22"/>
          <p:cNvSpPr/>
          <p:nvPr/>
        </p:nvSpPr>
        <p:spPr>
          <a:xfrm>
            <a:off x="3200400" y="4724401"/>
            <a:ext cx="4343400" cy="609600"/>
          </a:xfrm>
          <a:prstGeom prst="rect">
            <a:avLst/>
          </a:prstGeom>
          <a:solidFill>
            <a:srgbClr val="FFC000"/>
          </a:solidFill>
          <a:scene3d>
            <a:camera prst="orthographicFront"/>
            <a:lightRig rig="threePt" dir="t"/>
          </a:scene3d>
          <a:sp3d>
            <a:bevelT w="63500"/>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b="1" dirty="0" smtClean="0">
                <a:solidFill>
                  <a:schemeClr val="bg1"/>
                </a:solidFill>
              </a:rPr>
              <a:t>Recovery</a:t>
            </a:r>
            <a:endParaRPr lang="en-US" b="1" dirty="0">
              <a:solidFill>
                <a:schemeClr val="bg1"/>
              </a:solidFill>
            </a:endParaRPr>
          </a:p>
        </p:txBody>
      </p:sp>
      <p:sp>
        <p:nvSpPr>
          <p:cNvPr id="21" name="Rectangle 20"/>
          <p:cNvSpPr/>
          <p:nvPr/>
        </p:nvSpPr>
        <p:spPr>
          <a:xfrm>
            <a:off x="3200400" y="3581401"/>
            <a:ext cx="4343400" cy="685800"/>
          </a:xfrm>
          <a:prstGeom prst="rect">
            <a:avLst/>
          </a:prstGeom>
          <a:solidFill>
            <a:srgbClr val="FFC000"/>
          </a:solidFill>
          <a:scene3d>
            <a:camera prst="orthographicFront"/>
            <a:lightRig rig="threePt" dir="t"/>
          </a:scene3d>
          <a:sp3d>
            <a:bevelT w="63500"/>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b="1" dirty="0" smtClean="0">
                <a:solidFill>
                  <a:schemeClr val="bg1"/>
                </a:solidFill>
              </a:rPr>
              <a:t>Diagnosis</a:t>
            </a:r>
            <a:endParaRPr lang="en-US" b="1" dirty="0">
              <a:solidFill>
                <a:schemeClr val="bg1"/>
              </a:solidFill>
            </a:endParaRPr>
          </a:p>
        </p:txBody>
      </p:sp>
      <p:sp>
        <p:nvSpPr>
          <p:cNvPr id="16" name="Rectangle 15"/>
          <p:cNvSpPr/>
          <p:nvPr/>
        </p:nvSpPr>
        <p:spPr>
          <a:xfrm>
            <a:off x="3200400" y="2209801"/>
            <a:ext cx="4343400" cy="914400"/>
          </a:xfrm>
          <a:prstGeom prst="rect">
            <a:avLst/>
          </a:prstGeom>
          <a:solidFill>
            <a:srgbClr val="FFC000"/>
          </a:solidFill>
          <a:scene3d>
            <a:camera prst="orthographicFront"/>
            <a:lightRig rig="threePt" dir="t"/>
          </a:scene3d>
          <a:sp3d>
            <a:bevelT w="63500"/>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smtClean="0">
                <a:solidFill>
                  <a:schemeClr val="bg1"/>
                </a:solidFill>
              </a:rPr>
              <a:t>     Awareness</a:t>
            </a:r>
            <a:endParaRPr lang="en-US" b="1" dirty="0">
              <a:solidFill>
                <a:schemeClr val="bg1"/>
              </a:solidFill>
            </a:endParaRPr>
          </a:p>
        </p:txBody>
      </p:sp>
      <p:sp>
        <p:nvSpPr>
          <p:cNvPr id="2" name="Title 1"/>
          <p:cNvSpPr>
            <a:spLocks noGrp="1"/>
          </p:cNvSpPr>
          <p:nvPr>
            <p:ph type="title"/>
          </p:nvPr>
        </p:nvSpPr>
        <p:spPr>
          <a:xfrm>
            <a:off x="376175" y="233425"/>
            <a:ext cx="8229600" cy="914400"/>
          </a:xfrm>
        </p:spPr>
        <p:txBody>
          <a:bodyPr>
            <a:normAutofit fontScale="90000"/>
          </a:bodyPr>
          <a:lstStyle/>
          <a:p>
            <a:r>
              <a:rPr lang="en-US" sz="4400" dirty="0" smtClean="0"/>
              <a:t>Transport Service Level Management</a:t>
            </a:r>
            <a:r>
              <a:rPr lang="en-US" dirty="0" smtClean="0"/>
              <a:t/>
            </a:r>
            <a:br>
              <a:rPr lang="en-US" dirty="0" smtClean="0"/>
            </a:br>
            <a:r>
              <a:rPr lang="en-US" sz="3100" dirty="0" smtClean="0">
                <a:solidFill>
                  <a:schemeClr val="tx2"/>
                </a:solidFill>
              </a:rPr>
              <a:t>Monitoring, Incident Management and Reporting</a:t>
            </a:r>
            <a:endParaRPr lang="en-US" dirty="0">
              <a:solidFill>
                <a:schemeClr val="tx2"/>
              </a:solidFill>
            </a:endParaRPr>
          </a:p>
        </p:txBody>
      </p:sp>
      <p:sp>
        <p:nvSpPr>
          <p:cNvPr id="5" name="Rectangle 4"/>
          <p:cNvSpPr/>
          <p:nvPr/>
        </p:nvSpPr>
        <p:spPr>
          <a:xfrm>
            <a:off x="1752600" y="1371600"/>
            <a:ext cx="5791200" cy="457200"/>
          </a:xfrm>
          <a:prstGeom prst="rect">
            <a:avLst/>
          </a:prstGeom>
          <a:solidFill>
            <a:srgbClr val="FFC000"/>
          </a:solidFill>
          <a:scene3d>
            <a:camera prst="orthographicFront"/>
            <a:lightRig rig="threePt" dir="t"/>
          </a:scene3d>
          <a:sp3d>
            <a:bevelT w="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Key Heath Indicators: Message Latency, Availability</a:t>
            </a:r>
            <a:endParaRPr lang="en-US" b="1" dirty="0">
              <a:solidFill>
                <a:schemeClr val="bg1"/>
              </a:solidFill>
            </a:endParaRPr>
          </a:p>
        </p:txBody>
      </p:sp>
      <p:sp>
        <p:nvSpPr>
          <p:cNvPr id="6" name="Rectangle 5"/>
          <p:cNvSpPr/>
          <p:nvPr/>
        </p:nvSpPr>
        <p:spPr>
          <a:xfrm>
            <a:off x="1752600" y="1828799"/>
            <a:ext cx="5791200" cy="228601"/>
          </a:xfrm>
          <a:prstGeom prst="rect">
            <a:avLst/>
          </a:prstGeom>
          <a:solidFill>
            <a:schemeClr val="bg1">
              <a:lumMod val="75000"/>
            </a:schemeClr>
          </a:solidFill>
          <a:scene3d>
            <a:camera prst="orthographicFront"/>
            <a:lightRig rig="threePt" dir="t"/>
          </a:scene3d>
          <a:sp3d>
            <a:bevelT w="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Service Level Metrics</a:t>
            </a:r>
            <a:endParaRPr lang="en-US" b="1" dirty="0"/>
          </a:p>
        </p:txBody>
      </p:sp>
      <p:sp>
        <p:nvSpPr>
          <p:cNvPr id="11" name="TextBox 10"/>
          <p:cNvSpPr txBox="1"/>
          <p:nvPr/>
        </p:nvSpPr>
        <p:spPr>
          <a:xfrm>
            <a:off x="3352800" y="2600981"/>
            <a:ext cx="1371600" cy="523220"/>
          </a:xfrm>
          <a:prstGeom prst="rect">
            <a:avLst/>
          </a:prstGeom>
          <a:noFill/>
          <a:scene3d>
            <a:camera prst="orthographicFront"/>
            <a:lightRig rig="threePt" dir="t"/>
          </a:scene3d>
          <a:sp3d>
            <a:bevelT w="63500"/>
          </a:sp3d>
        </p:spPr>
        <p:txBody>
          <a:bodyPr wrap="square" rtlCol="0">
            <a:spAutoFit/>
          </a:bodyPr>
          <a:lstStyle/>
          <a:p>
            <a:pPr algn="ctr"/>
            <a:r>
              <a:rPr lang="en-US" sz="1400" dirty="0" smtClean="0">
                <a:solidFill>
                  <a:schemeClr val="bg1"/>
                </a:solidFill>
              </a:rPr>
              <a:t>Noise</a:t>
            </a:r>
          </a:p>
          <a:p>
            <a:pPr algn="ctr"/>
            <a:r>
              <a:rPr lang="en-US" sz="1400" dirty="0" smtClean="0">
                <a:solidFill>
                  <a:schemeClr val="bg1"/>
                </a:solidFill>
              </a:rPr>
              <a:t>Gaps</a:t>
            </a:r>
            <a:endParaRPr lang="en-US" sz="1400" dirty="0">
              <a:solidFill>
                <a:schemeClr val="bg1"/>
              </a:solidFill>
            </a:endParaRPr>
          </a:p>
        </p:txBody>
      </p:sp>
      <p:sp>
        <p:nvSpPr>
          <p:cNvPr id="12" name="Rounded Rectangle 11"/>
          <p:cNvSpPr/>
          <p:nvPr/>
        </p:nvSpPr>
        <p:spPr>
          <a:xfrm>
            <a:off x="4876800" y="2209801"/>
            <a:ext cx="2590800" cy="914400"/>
          </a:xfrm>
          <a:prstGeom prst="roundRect">
            <a:avLst/>
          </a:prstGeom>
          <a:solidFill>
            <a:srgbClr val="FFC000"/>
          </a:solidFill>
          <a:scene3d>
            <a:camera prst="orthographicFront"/>
            <a:lightRig rig="threePt" dir="t"/>
          </a:scene3d>
          <a:sp3d>
            <a:bevelT w="63500"/>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b="1" dirty="0" smtClean="0">
                <a:solidFill>
                  <a:schemeClr val="bg1"/>
                </a:solidFill>
              </a:rPr>
              <a:t>Scope/Impact/Expertise</a:t>
            </a:r>
            <a:endParaRPr lang="en-US" sz="1600" b="1" dirty="0">
              <a:solidFill>
                <a:schemeClr val="bg1"/>
              </a:solidFill>
            </a:endParaRPr>
          </a:p>
        </p:txBody>
      </p:sp>
      <p:sp>
        <p:nvSpPr>
          <p:cNvPr id="13" name="TextBox 12"/>
          <p:cNvSpPr txBox="1"/>
          <p:nvPr/>
        </p:nvSpPr>
        <p:spPr>
          <a:xfrm>
            <a:off x="5105400" y="2600981"/>
            <a:ext cx="2209800" cy="523220"/>
          </a:xfrm>
          <a:prstGeom prst="rect">
            <a:avLst/>
          </a:prstGeom>
          <a:noFill/>
          <a:scene3d>
            <a:camera prst="orthographicFront"/>
            <a:lightRig rig="threePt" dir="t"/>
          </a:scene3d>
          <a:sp3d>
            <a:bevelT w="63500"/>
          </a:sp3d>
        </p:spPr>
        <p:txBody>
          <a:bodyPr wrap="square" rtlCol="0">
            <a:spAutoFit/>
          </a:bodyPr>
          <a:lstStyle/>
          <a:p>
            <a:pPr algn="ctr"/>
            <a:r>
              <a:rPr lang="en-US" sz="1400" dirty="0" smtClean="0">
                <a:solidFill>
                  <a:schemeClr val="bg1"/>
                </a:solidFill>
              </a:rPr>
              <a:t>HA is mitigation</a:t>
            </a:r>
          </a:p>
          <a:p>
            <a:pPr algn="ctr"/>
            <a:r>
              <a:rPr lang="en-US" sz="1400" dirty="0" smtClean="0">
                <a:solidFill>
                  <a:schemeClr val="bg1"/>
                </a:solidFill>
              </a:rPr>
              <a:t>Alert the right person</a:t>
            </a:r>
            <a:endParaRPr lang="en-US" sz="1400" dirty="0">
              <a:solidFill>
                <a:schemeClr val="bg1"/>
              </a:solidFill>
            </a:endParaRPr>
          </a:p>
        </p:txBody>
      </p:sp>
      <p:sp>
        <p:nvSpPr>
          <p:cNvPr id="18" name="TextBox 17"/>
          <p:cNvSpPr txBox="1"/>
          <p:nvPr/>
        </p:nvSpPr>
        <p:spPr>
          <a:xfrm>
            <a:off x="3429000" y="3886201"/>
            <a:ext cx="3657600" cy="304800"/>
          </a:xfrm>
          <a:prstGeom prst="rect">
            <a:avLst/>
          </a:prstGeom>
          <a:noFill/>
          <a:scene3d>
            <a:camera prst="orthographicFront"/>
            <a:lightRig rig="threePt" dir="t"/>
          </a:scene3d>
          <a:sp3d>
            <a:bevelT w="63500"/>
          </a:sp3d>
        </p:spPr>
        <p:txBody>
          <a:bodyPr wrap="square" rtlCol="0">
            <a:spAutoFit/>
          </a:bodyPr>
          <a:lstStyle/>
          <a:p>
            <a:pPr algn="ctr"/>
            <a:r>
              <a:rPr lang="en-US" sz="1400" dirty="0" smtClean="0">
                <a:solidFill>
                  <a:schemeClr val="bg1"/>
                </a:solidFill>
              </a:rPr>
              <a:t>Root Cause Analysis (% identified)</a:t>
            </a:r>
          </a:p>
        </p:txBody>
      </p:sp>
      <p:sp>
        <p:nvSpPr>
          <p:cNvPr id="20" name="TextBox 19"/>
          <p:cNvSpPr txBox="1"/>
          <p:nvPr/>
        </p:nvSpPr>
        <p:spPr>
          <a:xfrm>
            <a:off x="3429000" y="5029201"/>
            <a:ext cx="4114800" cy="307777"/>
          </a:xfrm>
          <a:prstGeom prst="rect">
            <a:avLst/>
          </a:prstGeom>
          <a:noFill/>
          <a:scene3d>
            <a:camera prst="orthographicFront"/>
            <a:lightRig rig="threePt" dir="t"/>
          </a:scene3d>
          <a:sp3d>
            <a:bevelT w="63500"/>
          </a:sp3d>
        </p:spPr>
        <p:txBody>
          <a:bodyPr wrap="square" rtlCol="0">
            <a:spAutoFit/>
          </a:bodyPr>
          <a:lstStyle/>
          <a:p>
            <a:pPr algn="ctr"/>
            <a:r>
              <a:rPr lang="en-US" sz="1400" dirty="0" smtClean="0">
                <a:solidFill>
                  <a:schemeClr val="bg1"/>
                </a:solidFill>
              </a:rPr>
              <a:t>Mean Time to Recovery (MTTR)</a:t>
            </a:r>
          </a:p>
        </p:txBody>
      </p:sp>
      <p:sp>
        <p:nvSpPr>
          <p:cNvPr id="25" name="Rectangle 24"/>
          <p:cNvSpPr/>
          <p:nvPr/>
        </p:nvSpPr>
        <p:spPr>
          <a:xfrm>
            <a:off x="1752600" y="2209799"/>
            <a:ext cx="1219200" cy="3810001"/>
          </a:xfrm>
          <a:prstGeom prst="rect">
            <a:avLst/>
          </a:prstGeom>
          <a:solidFill>
            <a:srgbClr val="FFC000"/>
          </a:solidFill>
          <a:scene3d>
            <a:camera prst="orthographicFront"/>
            <a:lightRig rig="threePt" dir="t"/>
          </a:scene3d>
          <a:sp3d>
            <a:bevelT w="6350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b="1" dirty="0" smtClean="0">
                <a:solidFill>
                  <a:schemeClr val="bg1"/>
                </a:solidFill>
              </a:rPr>
              <a:t>Reporting</a:t>
            </a:r>
          </a:p>
          <a:p>
            <a:pPr algn="ctr"/>
            <a:endParaRPr lang="en-US" dirty="0" smtClean="0"/>
          </a:p>
          <a:p>
            <a:pPr algn="ctr"/>
            <a:endParaRPr lang="en-US" dirty="0" smtClean="0"/>
          </a:p>
        </p:txBody>
      </p:sp>
      <p:sp>
        <p:nvSpPr>
          <p:cNvPr id="15" name="Rectangle 14"/>
          <p:cNvSpPr/>
          <p:nvPr/>
        </p:nvSpPr>
        <p:spPr>
          <a:xfrm>
            <a:off x="3200400" y="3124201"/>
            <a:ext cx="4343400" cy="228600"/>
          </a:xfrm>
          <a:prstGeom prst="rect">
            <a:avLst/>
          </a:prstGeom>
          <a:solidFill>
            <a:schemeClr val="bg1">
              <a:lumMod val="75000"/>
            </a:schemeClr>
          </a:solidFill>
          <a:scene3d>
            <a:camera prst="orthographicFront"/>
            <a:lightRig rig="threePt" dir="t"/>
          </a:scene3d>
          <a:sp3d>
            <a:bevelT w="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Alert when Service Level Threatened</a:t>
            </a:r>
            <a:endParaRPr lang="en-US" b="1" dirty="0"/>
          </a:p>
        </p:txBody>
      </p:sp>
      <p:sp>
        <p:nvSpPr>
          <p:cNvPr id="22" name="Rectangle 21"/>
          <p:cNvSpPr/>
          <p:nvPr/>
        </p:nvSpPr>
        <p:spPr>
          <a:xfrm>
            <a:off x="3200400" y="4267201"/>
            <a:ext cx="4343400" cy="228600"/>
          </a:xfrm>
          <a:prstGeom prst="rect">
            <a:avLst/>
          </a:prstGeom>
          <a:solidFill>
            <a:schemeClr val="bg1">
              <a:lumMod val="75000"/>
            </a:schemeClr>
          </a:solidFill>
          <a:scene3d>
            <a:camera prst="orthographicFront"/>
            <a:lightRig rig="threePt" dir="t"/>
          </a:scene3d>
          <a:sp3d>
            <a:bevelT w="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Instrumentation and Analysis Tools</a:t>
            </a:r>
            <a:endParaRPr lang="en-US" b="1" dirty="0"/>
          </a:p>
        </p:txBody>
      </p:sp>
      <p:sp>
        <p:nvSpPr>
          <p:cNvPr id="31" name="Rectangle 30"/>
          <p:cNvSpPr/>
          <p:nvPr/>
        </p:nvSpPr>
        <p:spPr>
          <a:xfrm rot="16200000">
            <a:off x="838199" y="3886200"/>
            <a:ext cx="3810001" cy="457200"/>
          </a:xfrm>
          <a:prstGeom prst="rect">
            <a:avLst/>
          </a:prstGeom>
          <a:solidFill>
            <a:schemeClr val="bg1">
              <a:lumMod val="75000"/>
            </a:schemeClr>
          </a:solidFill>
          <a:scene3d>
            <a:camera prst="orthographicFront"/>
            <a:lightRig rig="threePt" dir="t"/>
          </a:scene3d>
          <a:sp3d>
            <a:bevelT w="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Capacity Planning</a:t>
            </a:r>
          </a:p>
          <a:p>
            <a:pPr algn="ctr"/>
            <a:r>
              <a:rPr lang="en-US" sz="1200" b="1" dirty="0" smtClean="0"/>
              <a:t>End User Experience</a:t>
            </a:r>
            <a:endParaRPr lang="en-US" b="1" dirty="0"/>
          </a:p>
        </p:txBody>
      </p:sp>
      <p:sp>
        <p:nvSpPr>
          <p:cNvPr id="26" name="TextBox 25"/>
          <p:cNvSpPr txBox="1"/>
          <p:nvPr/>
        </p:nvSpPr>
        <p:spPr>
          <a:xfrm>
            <a:off x="7924800" y="2590800"/>
            <a:ext cx="738664" cy="3048000"/>
          </a:xfrm>
          <a:prstGeom prst="rect">
            <a:avLst/>
          </a:prstGeom>
          <a:noFill/>
        </p:spPr>
        <p:txBody>
          <a:bodyPr vert="vert" wrap="square" rtlCol="0">
            <a:spAutoFit/>
          </a:bodyPr>
          <a:lstStyle/>
          <a:p>
            <a:pPr algn="ctr"/>
            <a:r>
              <a:rPr lang="en-US" dirty="0" smtClean="0"/>
              <a:t>Processes that impact ability to meet SLA objectives</a:t>
            </a:r>
            <a:endParaRPr lang="en-US" dirty="0"/>
          </a:p>
        </p:txBody>
      </p:sp>
      <p:sp>
        <p:nvSpPr>
          <p:cNvPr id="30" name="Right Brace 29"/>
          <p:cNvSpPr/>
          <p:nvPr/>
        </p:nvSpPr>
        <p:spPr>
          <a:xfrm>
            <a:off x="7772400" y="2209800"/>
            <a:ext cx="152400" cy="3886200"/>
          </a:xfrm>
          <a:prstGeom prst="rightBrace">
            <a:avLst/>
          </a:prstGeom>
          <a:no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28" name="TextBox 27"/>
          <p:cNvSpPr txBox="1"/>
          <p:nvPr/>
        </p:nvSpPr>
        <p:spPr>
          <a:xfrm>
            <a:off x="457200" y="2895600"/>
            <a:ext cx="738664" cy="2523530"/>
          </a:xfrm>
          <a:prstGeom prst="rect">
            <a:avLst/>
          </a:prstGeom>
          <a:noFill/>
        </p:spPr>
        <p:txBody>
          <a:bodyPr vert="vert270" wrap="square" rtlCol="0">
            <a:spAutoFit/>
          </a:bodyPr>
          <a:lstStyle/>
          <a:p>
            <a:pPr algn="ctr"/>
            <a:r>
              <a:rPr lang="en-US" dirty="0" smtClean="0"/>
              <a:t>Performance against SLA objectives</a:t>
            </a:r>
            <a:endParaRPr lang="en-US" dirty="0"/>
          </a:p>
        </p:txBody>
      </p:sp>
      <p:sp>
        <p:nvSpPr>
          <p:cNvPr id="32" name="Left Brace 31"/>
          <p:cNvSpPr/>
          <p:nvPr/>
        </p:nvSpPr>
        <p:spPr>
          <a:xfrm>
            <a:off x="1295400" y="2209800"/>
            <a:ext cx="152400" cy="3810000"/>
          </a:xfrm>
          <a:prstGeom prst="leftBrace">
            <a:avLst/>
          </a:prstGeom>
          <a:noFill/>
          <a:ln>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xmlns="" val="304436282"/>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997196"/>
          </a:xfrm>
        </p:spPr>
        <p:txBody>
          <a:bodyPr/>
          <a:lstStyle/>
          <a:p>
            <a:r>
              <a:rPr lang="en-US" sz="4000" dirty="0" smtClean="0"/>
              <a:t>Transport Service Level Management</a:t>
            </a:r>
            <a:r>
              <a:rPr lang="en-US" dirty="0" smtClean="0"/>
              <a:t/>
            </a:r>
            <a:br>
              <a:rPr lang="en-US" dirty="0" smtClean="0"/>
            </a:br>
            <a:r>
              <a:rPr lang="en-US" sz="3200" dirty="0" smtClean="0">
                <a:solidFill>
                  <a:schemeClr val="tx2"/>
                </a:solidFill>
              </a:rPr>
              <a:t>Awareness through Proactive Monitoring</a:t>
            </a:r>
            <a:endParaRPr lang="en-US" dirty="0">
              <a:solidFill>
                <a:schemeClr val="tx2"/>
              </a:solidFill>
            </a:endParaRPr>
          </a:p>
        </p:txBody>
      </p:sp>
      <p:sp>
        <p:nvSpPr>
          <p:cNvPr id="3" name="Content Placeholder 2"/>
          <p:cNvSpPr>
            <a:spLocks noGrp="1"/>
          </p:cNvSpPr>
          <p:nvPr>
            <p:ph idx="1"/>
          </p:nvPr>
        </p:nvSpPr>
        <p:spPr>
          <a:xfrm>
            <a:off x="381000" y="1447799"/>
            <a:ext cx="8382000" cy="4333494"/>
          </a:xfrm>
        </p:spPr>
        <p:txBody>
          <a:bodyPr/>
          <a:lstStyle/>
          <a:p>
            <a:r>
              <a:rPr lang="en-US" dirty="0" smtClean="0"/>
              <a:t>Key Health Indicators (KHI) used to determine when user experience impacted</a:t>
            </a:r>
          </a:p>
          <a:p>
            <a:pPr lvl="1"/>
            <a:r>
              <a:rPr lang="en-US" dirty="0" smtClean="0">
                <a:solidFill>
                  <a:schemeClr val="tx2"/>
                </a:solidFill>
              </a:rPr>
              <a:t>Delivery Latency </a:t>
            </a:r>
            <a:r>
              <a:rPr lang="en-US" dirty="0" smtClean="0"/>
              <a:t>to determine if delivered messages are meeting SLA objectives</a:t>
            </a:r>
          </a:p>
          <a:p>
            <a:pPr lvl="1"/>
            <a:r>
              <a:rPr lang="en-US" dirty="0" smtClean="0">
                <a:solidFill>
                  <a:schemeClr val="tx2"/>
                </a:solidFill>
              </a:rPr>
              <a:t>Submission Availability </a:t>
            </a:r>
            <a:r>
              <a:rPr lang="en-US" dirty="0" smtClean="0"/>
              <a:t>to determine if server is available to accept new messages</a:t>
            </a:r>
          </a:p>
          <a:p>
            <a:pPr lvl="1"/>
            <a:r>
              <a:rPr lang="en-US" dirty="0" smtClean="0">
                <a:solidFill>
                  <a:schemeClr val="tx2"/>
                </a:solidFill>
              </a:rPr>
              <a:t>DSN Generation </a:t>
            </a:r>
            <a:r>
              <a:rPr lang="en-US" dirty="0" smtClean="0"/>
              <a:t>to determine if server is failing to deliver messages</a:t>
            </a:r>
          </a:p>
          <a:p>
            <a:pPr lvl="1"/>
            <a:r>
              <a:rPr lang="en-US" dirty="0" smtClean="0">
                <a:solidFill>
                  <a:schemeClr val="tx2"/>
                </a:solidFill>
              </a:rPr>
              <a:t>Delivery Completion </a:t>
            </a:r>
            <a:r>
              <a:rPr lang="en-US" dirty="0" smtClean="0"/>
              <a:t>to determine if server is unable to complete delivery</a:t>
            </a:r>
          </a:p>
        </p:txBody>
      </p:sp>
    </p:spTree>
    <p:extLst>
      <p:ext uri="{BB962C8B-B14F-4D97-AF65-F5344CB8AC3E}">
        <p14:creationId xmlns:p14="http://schemas.microsoft.com/office/powerpoint/2010/main" xmlns="" val="1386362594"/>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997196"/>
          </a:xfrm>
        </p:spPr>
        <p:txBody>
          <a:bodyPr/>
          <a:lstStyle/>
          <a:p>
            <a:r>
              <a:rPr lang="en-US" sz="4000" dirty="0"/>
              <a:t>Transport Service Level Management </a:t>
            </a:r>
            <a:r>
              <a:rPr lang="en-US" dirty="0" smtClean="0"/>
              <a:t/>
            </a:r>
            <a:br>
              <a:rPr lang="en-US" dirty="0" smtClean="0"/>
            </a:br>
            <a:r>
              <a:rPr lang="en-US" sz="3200" dirty="0">
                <a:solidFill>
                  <a:schemeClr val="tx2"/>
                </a:solidFill>
              </a:rPr>
              <a:t>M</a:t>
            </a:r>
            <a:r>
              <a:rPr lang="en-US" sz="3200" dirty="0" smtClean="0">
                <a:solidFill>
                  <a:schemeClr val="tx2"/>
                </a:solidFill>
              </a:rPr>
              <a:t>easuring Delivery Latency</a:t>
            </a:r>
            <a:endParaRPr lang="en-US" dirty="0">
              <a:solidFill>
                <a:schemeClr val="tx2"/>
              </a:solidFill>
            </a:endParaRPr>
          </a:p>
        </p:txBody>
      </p:sp>
      <p:sp>
        <p:nvSpPr>
          <p:cNvPr id="3" name="Content Placeholder 2"/>
          <p:cNvSpPr>
            <a:spLocks noGrp="1"/>
          </p:cNvSpPr>
          <p:nvPr>
            <p:ph idx="1"/>
          </p:nvPr>
        </p:nvSpPr>
        <p:spPr>
          <a:xfrm>
            <a:off x="381000" y="1447800"/>
            <a:ext cx="8382000" cy="4905958"/>
          </a:xfrm>
        </p:spPr>
        <p:txBody>
          <a:bodyPr/>
          <a:lstStyle/>
          <a:p>
            <a:pPr>
              <a:spcBef>
                <a:spcPts val="300"/>
              </a:spcBef>
            </a:pPr>
            <a:r>
              <a:rPr lang="en-US" sz="2400" dirty="0" smtClean="0"/>
              <a:t>Exchange Server 2010 measures latency of every component involved with delivering message end-to-end</a:t>
            </a:r>
          </a:p>
          <a:p>
            <a:pPr>
              <a:spcBef>
                <a:spcPts val="300"/>
              </a:spcBef>
            </a:pPr>
            <a:r>
              <a:rPr lang="en-US" sz="2400" dirty="0" smtClean="0"/>
              <a:t>Previous Hop latency using Received Headers timestamps for measuring delivery latency on legacy transport servers</a:t>
            </a:r>
          </a:p>
          <a:p>
            <a:pPr lvl="1">
              <a:spcBef>
                <a:spcPts val="300"/>
              </a:spcBef>
            </a:pPr>
            <a:r>
              <a:rPr lang="en-US" sz="2000" dirty="0" smtClean="0"/>
              <a:t>Define IP ranges using </a:t>
            </a:r>
            <a:r>
              <a:rPr lang="en-US" sz="2000" dirty="0" err="1" smtClean="0"/>
              <a:t>InternalSmtpServers</a:t>
            </a:r>
            <a:r>
              <a:rPr lang="en-US" sz="2000" dirty="0" smtClean="0"/>
              <a:t> parameter on transport configuration (*-</a:t>
            </a:r>
            <a:r>
              <a:rPr lang="en-US" sz="2000" dirty="0" err="1" smtClean="0"/>
              <a:t>TransportConfig</a:t>
            </a:r>
            <a:r>
              <a:rPr lang="en-US" sz="2000" dirty="0" smtClean="0"/>
              <a:t>)</a:t>
            </a:r>
          </a:p>
          <a:p>
            <a:pPr lvl="1">
              <a:spcBef>
                <a:spcPts val="300"/>
              </a:spcBef>
            </a:pPr>
            <a:r>
              <a:rPr lang="en-US" sz="2000" dirty="0" smtClean="0"/>
              <a:t>Recommend NTP for accurate measurements</a:t>
            </a:r>
          </a:p>
          <a:p>
            <a:pPr>
              <a:spcBef>
                <a:spcPts val="300"/>
              </a:spcBef>
            </a:pPr>
            <a:r>
              <a:rPr lang="en-US" sz="2400" dirty="0" smtClean="0"/>
              <a:t>get-message cmdlet has new </a:t>
            </a:r>
            <a:r>
              <a:rPr lang="en-US" sz="2400" dirty="0" err="1" smtClean="0"/>
              <a:t>IncludeLatencyComponent</a:t>
            </a:r>
            <a:r>
              <a:rPr lang="en-US" sz="2400" dirty="0" smtClean="0"/>
              <a:t> parameter to determine latency of message in queue</a:t>
            </a:r>
          </a:p>
          <a:p>
            <a:pPr>
              <a:spcBef>
                <a:spcPts val="300"/>
              </a:spcBef>
            </a:pPr>
            <a:r>
              <a:rPr lang="en-US" sz="2400" dirty="0" smtClean="0"/>
              <a:t>“</a:t>
            </a:r>
            <a:r>
              <a:rPr lang="en-US" sz="2400" dirty="0" err="1" smtClean="0"/>
              <a:t>MSExchangeTransport</a:t>
            </a:r>
            <a:r>
              <a:rPr lang="en-US" sz="2400" dirty="0" smtClean="0"/>
              <a:t> Component Latency” Perfmon object counters for local server percentile latency measurements over moving 5 minute window</a:t>
            </a:r>
          </a:p>
          <a:p>
            <a:pPr>
              <a:spcBef>
                <a:spcPts val="300"/>
              </a:spcBef>
            </a:pPr>
            <a:r>
              <a:rPr lang="en-US" sz="2400" dirty="0" smtClean="0"/>
              <a:t>End-to-End latency of “delivered” messages can be determined from message tracking logs on final hub</a:t>
            </a:r>
          </a:p>
        </p:txBody>
      </p:sp>
    </p:spTree>
    <p:extLst>
      <p:ext uri="{BB962C8B-B14F-4D97-AF65-F5344CB8AC3E}">
        <p14:creationId xmlns:p14="http://schemas.microsoft.com/office/powerpoint/2010/main" xmlns="" val="2620996250"/>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1052596"/>
          </a:xfrm>
        </p:spPr>
        <p:txBody>
          <a:bodyPr/>
          <a:lstStyle/>
          <a:p>
            <a:r>
              <a:rPr lang="en-US" sz="4400" dirty="0" smtClean="0"/>
              <a:t>Measuring Delivery Latency</a:t>
            </a:r>
            <a:r>
              <a:rPr lang="en-US" dirty="0" smtClean="0"/>
              <a:t/>
            </a:r>
            <a:br>
              <a:rPr lang="en-US" dirty="0" smtClean="0"/>
            </a:br>
            <a:r>
              <a:rPr lang="en-US" sz="3200" dirty="0" smtClean="0">
                <a:solidFill>
                  <a:schemeClr val="tx2"/>
                </a:solidFill>
              </a:rPr>
              <a:t>Message Tracking Log Details</a:t>
            </a:r>
            <a:endParaRPr lang="en-US" dirty="0">
              <a:solidFill>
                <a:schemeClr val="tx2"/>
              </a:solidFill>
            </a:endParaRPr>
          </a:p>
        </p:txBody>
      </p:sp>
      <p:sp>
        <p:nvSpPr>
          <p:cNvPr id="5" name="Text Placeholder 4"/>
          <p:cNvSpPr>
            <a:spLocks noGrp="1"/>
          </p:cNvSpPr>
          <p:nvPr>
            <p:ph type="body" sz="quarter" idx="10"/>
          </p:nvPr>
        </p:nvSpPr>
        <p:spPr>
          <a:xfrm>
            <a:off x="457200" y="1905000"/>
            <a:ext cx="8534400" cy="2326791"/>
          </a:xfrm>
        </p:spPr>
        <p:txBody>
          <a:bodyPr/>
          <a:lstStyle/>
          <a:p>
            <a:pPr marL="0" indent="0">
              <a:buNone/>
            </a:pPr>
            <a:r>
              <a:rPr lang="en-US" sz="1200" dirty="0" smtClean="0">
                <a:solidFill>
                  <a:schemeClr val="accent1"/>
                </a:solidFill>
                <a:latin typeface="Courier New" pitchFamily="49" charset="0"/>
                <a:cs typeface="Courier New" pitchFamily="49" charset="0"/>
              </a:rPr>
              <a:t>[PS] C:\&gt;get-</a:t>
            </a:r>
            <a:r>
              <a:rPr lang="en-US" sz="1200" dirty="0" err="1" smtClean="0">
                <a:solidFill>
                  <a:schemeClr val="accent1"/>
                </a:solidFill>
                <a:latin typeface="Courier New" pitchFamily="49" charset="0"/>
                <a:cs typeface="Courier New" pitchFamily="49" charset="0"/>
              </a:rPr>
              <a:t>messagetrackinglog</a:t>
            </a:r>
            <a:r>
              <a:rPr lang="en-US" sz="1200" dirty="0" smtClean="0">
                <a:solidFill>
                  <a:schemeClr val="accent1"/>
                </a:solidFill>
                <a:latin typeface="Courier New" pitchFamily="49" charset="0"/>
                <a:cs typeface="Courier New" pitchFamily="49" charset="0"/>
              </a:rPr>
              <a:t> –server:df-mlt-01 -</a:t>
            </a:r>
            <a:r>
              <a:rPr lang="en-US" sz="1200" dirty="0" err="1" smtClean="0">
                <a:solidFill>
                  <a:schemeClr val="accent1"/>
                </a:solidFill>
                <a:latin typeface="Courier New" pitchFamily="49" charset="0"/>
                <a:cs typeface="Courier New" pitchFamily="49" charset="0"/>
              </a:rPr>
              <a:t>messageid</a:t>
            </a:r>
            <a:r>
              <a:rPr lang="en-US" sz="1200" dirty="0" smtClean="0">
                <a:solidFill>
                  <a:schemeClr val="accent1"/>
                </a:solidFill>
                <a:latin typeface="Courier New" pitchFamily="49" charset="0"/>
                <a:cs typeface="Courier New" pitchFamily="49" charset="0"/>
              </a:rPr>
              <a:t>: &lt;E26375F9F42D49F3BE8C142DB50E1517@redmond.corp.microsoft.com&gt;" | ConvertTo-MessageLatency.ps1 | FT -a ComponentServerFqdn,ComponentCode,ComponentName,ComponentLatency</a:t>
            </a:r>
          </a:p>
          <a:p>
            <a:pPr marL="0" indent="0">
              <a:buNone/>
            </a:pPr>
            <a:endParaRPr lang="en-US" sz="1200" dirty="0" smtClean="0">
              <a:solidFill>
                <a:schemeClr val="accent1"/>
              </a:solidFill>
              <a:latin typeface="Courier New" pitchFamily="49" charset="0"/>
              <a:cs typeface="Courier New" pitchFamily="49" charset="0"/>
            </a:endParaRPr>
          </a:p>
          <a:p>
            <a:pPr marL="0" indent="0">
              <a:buNone/>
            </a:pPr>
            <a:r>
              <a:rPr lang="en-US" sz="1200" dirty="0" err="1" smtClean="0">
                <a:solidFill>
                  <a:schemeClr val="accent1"/>
                </a:solidFill>
                <a:latin typeface="Courier New" pitchFamily="49" charset="0"/>
                <a:cs typeface="Courier New" pitchFamily="49" charset="0"/>
              </a:rPr>
              <a:t>ComponentServerFqdn</a:t>
            </a:r>
            <a:r>
              <a:rPr lang="en-US" sz="1200" dirty="0" smtClean="0">
                <a:solidFill>
                  <a:schemeClr val="accent1"/>
                </a:solidFill>
                <a:latin typeface="Courier New" pitchFamily="49" charset="0"/>
                <a:cs typeface="Courier New" pitchFamily="49" charset="0"/>
              </a:rPr>
              <a:t>                       </a:t>
            </a:r>
            <a:r>
              <a:rPr lang="en-US" sz="1200" dirty="0" err="1" smtClean="0">
                <a:solidFill>
                  <a:schemeClr val="accent1"/>
                </a:solidFill>
                <a:latin typeface="Courier New" pitchFamily="49" charset="0"/>
                <a:cs typeface="Courier New" pitchFamily="49" charset="0"/>
              </a:rPr>
              <a:t>ComponentCode</a:t>
            </a:r>
            <a:r>
              <a:rPr lang="en-US" sz="1200" dirty="0" smtClean="0">
                <a:solidFill>
                  <a:schemeClr val="accent1"/>
                </a:solidFill>
                <a:latin typeface="Courier New" pitchFamily="49" charset="0"/>
                <a:cs typeface="Courier New" pitchFamily="49" charset="0"/>
              </a:rPr>
              <a:t> </a:t>
            </a:r>
            <a:r>
              <a:rPr lang="en-US" sz="1200" dirty="0" err="1" smtClean="0">
                <a:solidFill>
                  <a:schemeClr val="accent1"/>
                </a:solidFill>
                <a:latin typeface="Courier New" pitchFamily="49" charset="0"/>
                <a:cs typeface="Courier New" pitchFamily="49" charset="0"/>
              </a:rPr>
              <a:t>ComponentName</a:t>
            </a:r>
            <a:r>
              <a:rPr lang="en-US" sz="1200" dirty="0" smtClean="0">
                <a:solidFill>
                  <a:schemeClr val="accent1"/>
                </a:solidFill>
                <a:latin typeface="Courier New" pitchFamily="49" charset="0"/>
                <a:cs typeface="Courier New" pitchFamily="49" charset="0"/>
              </a:rPr>
              <a:t>        </a:t>
            </a:r>
            <a:r>
              <a:rPr lang="en-US" sz="1200" dirty="0" err="1" smtClean="0">
                <a:solidFill>
                  <a:schemeClr val="accent1"/>
                </a:solidFill>
                <a:latin typeface="Courier New" pitchFamily="49" charset="0"/>
                <a:cs typeface="Courier New" pitchFamily="49" charset="0"/>
              </a:rPr>
              <a:t>ComponentLatency</a:t>
            </a:r>
            <a:endParaRPr lang="en-US" sz="1200" dirty="0" smtClean="0">
              <a:solidFill>
                <a:schemeClr val="accent1"/>
              </a:solidFill>
              <a:latin typeface="Courier New" pitchFamily="49" charset="0"/>
              <a:cs typeface="Courier New" pitchFamily="49" charset="0"/>
            </a:endParaRPr>
          </a:p>
          <a:p>
            <a:pPr marL="0" indent="0">
              <a:buNone/>
            </a:pPr>
            <a:r>
              <a:rPr lang="en-US" sz="1200" dirty="0" smtClean="0">
                <a:solidFill>
                  <a:schemeClr val="accent1"/>
                </a:solidFill>
                <a:latin typeface="Courier New" pitchFamily="49" charset="0"/>
                <a:cs typeface="Courier New" pitchFamily="49" charset="0"/>
              </a:rPr>
              <a:t>-------------------                       ------------- -------------        ----------------</a:t>
            </a:r>
          </a:p>
          <a:p>
            <a:pPr marL="0" indent="0">
              <a:buNone/>
            </a:pPr>
            <a:r>
              <a:rPr lang="en-US" sz="1200" dirty="0" smtClean="0">
                <a:solidFill>
                  <a:schemeClr val="accent1"/>
                </a:solidFill>
                <a:latin typeface="Courier New" pitchFamily="49" charset="0"/>
                <a:cs typeface="Courier New" pitchFamily="49" charset="0"/>
              </a:rPr>
              <a:t>msw-sfw-r03.redmond.corp.microsoft.com    TOTAL         </a:t>
            </a:r>
            <a:r>
              <a:rPr lang="en-US" sz="1200" dirty="0" err="1" smtClean="0">
                <a:solidFill>
                  <a:schemeClr val="accent1"/>
                </a:solidFill>
                <a:latin typeface="Courier New" pitchFamily="49" charset="0"/>
                <a:cs typeface="Courier New" pitchFamily="49" charset="0"/>
              </a:rPr>
              <a:t>Total</a:t>
            </a:r>
            <a:r>
              <a:rPr lang="en-US" sz="1200" dirty="0" smtClean="0">
                <a:solidFill>
                  <a:schemeClr val="accent1"/>
                </a:solidFill>
                <a:latin typeface="Courier New" pitchFamily="49" charset="0"/>
                <a:cs typeface="Courier New" pitchFamily="49" charset="0"/>
              </a:rPr>
              <a:t> Server Latency 00:00:03</a:t>
            </a:r>
          </a:p>
          <a:p>
            <a:pPr marL="0" indent="0">
              <a:buNone/>
            </a:pPr>
            <a:r>
              <a:rPr lang="en-US" sz="1200" dirty="0" smtClean="0">
                <a:solidFill>
                  <a:schemeClr val="accent1"/>
                </a:solidFill>
                <a:latin typeface="Courier New" pitchFamily="49" charset="0"/>
                <a:cs typeface="Courier New" pitchFamily="49" charset="0"/>
              </a:rPr>
              <a:t>tk5-exsmh-c102.redmond.corp.microsoft.com TOTAL         </a:t>
            </a:r>
            <a:r>
              <a:rPr lang="en-US" sz="1200" dirty="0" err="1" smtClean="0">
                <a:solidFill>
                  <a:schemeClr val="accent1"/>
                </a:solidFill>
                <a:latin typeface="Courier New" pitchFamily="49" charset="0"/>
                <a:cs typeface="Courier New" pitchFamily="49" charset="0"/>
              </a:rPr>
              <a:t>Total</a:t>
            </a:r>
            <a:r>
              <a:rPr lang="en-US" sz="1200" dirty="0" smtClean="0">
                <a:solidFill>
                  <a:schemeClr val="accent1"/>
                </a:solidFill>
                <a:latin typeface="Courier New" pitchFamily="49" charset="0"/>
                <a:cs typeface="Courier New" pitchFamily="49" charset="0"/>
              </a:rPr>
              <a:t> Server Latency 00:00:23</a:t>
            </a:r>
          </a:p>
          <a:p>
            <a:pPr marL="0" indent="0">
              <a:buNone/>
            </a:pPr>
            <a:r>
              <a:rPr lang="en-US" sz="1200" dirty="0" smtClean="0">
                <a:solidFill>
                  <a:schemeClr val="accent1"/>
                </a:solidFill>
                <a:latin typeface="Courier New" pitchFamily="49" charset="0"/>
                <a:cs typeface="Courier New" pitchFamily="49" charset="0"/>
              </a:rPr>
              <a:t>tk5-exhub-c103.redmond.corp.microsoft.com TOTAL         </a:t>
            </a:r>
            <a:r>
              <a:rPr lang="en-US" sz="1200" dirty="0" err="1" smtClean="0">
                <a:solidFill>
                  <a:schemeClr val="accent1"/>
                </a:solidFill>
                <a:latin typeface="Courier New" pitchFamily="49" charset="0"/>
                <a:cs typeface="Courier New" pitchFamily="49" charset="0"/>
              </a:rPr>
              <a:t>Total</a:t>
            </a:r>
            <a:r>
              <a:rPr lang="en-US" sz="1200" dirty="0" smtClean="0">
                <a:solidFill>
                  <a:schemeClr val="accent1"/>
                </a:solidFill>
                <a:latin typeface="Courier New" pitchFamily="49" charset="0"/>
                <a:cs typeface="Courier New" pitchFamily="49" charset="0"/>
              </a:rPr>
              <a:t> Server Latency 00:00:08</a:t>
            </a:r>
          </a:p>
          <a:p>
            <a:pPr marL="0" indent="0">
              <a:buNone/>
            </a:pPr>
            <a:r>
              <a:rPr lang="en-US" sz="1200" dirty="0" smtClean="0">
                <a:solidFill>
                  <a:schemeClr val="accent1"/>
                </a:solidFill>
                <a:latin typeface="Courier New" pitchFamily="49" charset="0"/>
                <a:cs typeface="Courier New" pitchFamily="49" charset="0"/>
              </a:rPr>
              <a:t>TK5EX14MLTC101.redmond.corp.microsoft.com TOTAL         </a:t>
            </a:r>
            <a:r>
              <a:rPr lang="en-US" sz="1200" dirty="0" err="1" smtClean="0">
                <a:solidFill>
                  <a:schemeClr val="accent1"/>
                </a:solidFill>
                <a:latin typeface="Courier New" pitchFamily="49" charset="0"/>
                <a:cs typeface="Courier New" pitchFamily="49" charset="0"/>
              </a:rPr>
              <a:t>Total</a:t>
            </a:r>
            <a:r>
              <a:rPr lang="en-US" sz="1200" dirty="0" smtClean="0">
                <a:solidFill>
                  <a:schemeClr val="accent1"/>
                </a:solidFill>
                <a:latin typeface="Courier New" pitchFamily="49" charset="0"/>
                <a:cs typeface="Courier New" pitchFamily="49" charset="0"/>
              </a:rPr>
              <a:t> Server Latency 00:00:00</a:t>
            </a:r>
          </a:p>
          <a:p>
            <a:pPr marL="0" indent="0">
              <a:buNone/>
            </a:pPr>
            <a:r>
              <a:rPr lang="en-US" sz="1200" dirty="0" smtClean="0">
                <a:solidFill>
                  <a:schemeClr val="accent1"/>
                </a:solidFill>
                <a:latin typeface="Courier New" pitchFamily="49" charset="0"/>
                <a:cs typeface="Courier New" pitchFamily="49" charset="0"/>
              </a:rPr>
              <a:t>df-h14-01.exchange.corp.microsoft.com     TOTAL         </a:t>
            </a:r>
            <a:r>
              <a:rPr lang="en-US" sz="1200" dirty="0" err="1" smtClean="0">
                <a:solidFill>
                  <a:schemeClr val="accent1"/>
                </a:solidFill>
                <a:latin typeface="Courier New" pitchFamily="49" charset="0"/>
                <a:cs typeface="Courier New" pitchFamily="49" charset="0"/>
              </a:rPr>
              <a:t>Total</a:t>
            </a:r>
            <a:r>
              <a:rPr lang="en-US" sz="1200" dirty="0" smtClean="0">
                <a:solidFill>
                  <a:schemeClr val="accent1"/>
                </a:solidFill>
                <a:latin typeface="Courier New" pitchFamily="49" charset="0"/>
                <a:cs typeface="Courier New" pitchFamily="49" charset="0"/>
              </a:rPr>
              <a:t> Server Latency 00:00:00</a:t>
            </a:r>
          </a:p>
          <a:p>
            <a:pPr marL="0" indent="0">
              <a:buNone/>
            </a:pPr>
            <a:r>
              <a:rPr lang="en-US" sz="1200" dirty="0" smtClean="0">
                <a:solidFill>
                  <a:schemeClr val="accent1"/>
                </a:solidFill>
                <a:latin typeface="Courier New" pitchFamily="49" charset="0"/>
                <a:cs typeface="Courier New" pitchFamily="49" charset="0"/>
              </a:rPr>
              <a:t>DF-MLT-01.exchange.corp.microsoft.com     TOTAL         </a:t>
            </a:r>
            <a:r>
              <a:rPr lang="en-US" sz="1200" dirty="0" err="1" smtClean="0">
                <a:solidFill>
                  <a:schemeClr val="accent1"/>
                </a:solidFill>
                <a:latin typeface="Courier New" pitchFamily="49" charset="0"/>
                <a:cs typeface="Courier New" pitchFamily="49" charset="0"/>
              </a:rPr>
              <a:t>Total</a:t>
            </a:r>
            <a:r>
              <a:rPr lang="en-US" sz="1200" dirty="0" smtClean="0">
                <a:solidFill>
                  <a:schemeClr val="accent1"/>
                </a:solidFill>
                <a:latin typeface="Courier New" pitchFamily="49" charset="0"/>
                <a:cs typeface="Courier New" pitchFamily="49" charset="0"/>
              </a:rPr>
              <a:t> Server Latency 00:00:00</a:t>
            </a:r>
            <a:endParaRPr lang="en-US" sz="1200" dirty="0">
              <a:solidFill>
                <a:schemeClr val="accent1"/>
              </a:solidFill>
              <a:latin typeface="Courier New" pitchFamily="49" charset="0"/>
              <a:cs typeface="Courier New" pitchFamily="49" charset="0"/>
            </a:endParaRPr>
          </a:p>
        </p:txBody>
      </p:sp>
      <p:sp>
        <p:nvSpPr>
          <p:cNvPr id="7" name="Rectangle 6"/>
          <p:cNvSpPr/>
          <p:nvPr/>
        </p:nvSpPr>
        <p:spPr bwMode="auto">
          <a:xfrm>
            <a:off x="381000" y="3559225"/>
            <a:ext cx="7924800" cy="457200"/>
          </a:xfrm>
          <a:prstGeom prst="rect">
            <a:avLst/>
          </a:prstGeom>
          <a:noFill/>
          <a:ln>
            <a:solidFill>
              <a:schemeClr val="tx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accent1"/>
              </a:solidFill>
              <a:effectLst>
                <a:outerShdw blurRad="38100" dist="38100" dir="2700000" algn="tl">
                  <a:srgbClr val="000000">
                    <a:alpha val="43137"/>
                  </a:srgbClr>
                </a:outerShdw>
              </a:effectLst>
              <a:latin typeface="Segoe" pitchFamily="34" charset="0"/>
            </a:endParaRPr>
          </a:p>
        </p:txBody>
      </p:sp>
      <p:sp>
        <p:nvSpPr>
          <p:cNvPr id="8" name="Rectangle 7"/>
          <p:cNvSpPr/>
          <p:nvPr/>
        </p:nvSpPr>
        <p:spPr bwMode="auto">
          <a:xfrm>
            <a:off x="381000" y="3940225"/>
            <a:ext cx="7924800" cy="685800"/>
          </a:xfrm>
          <a:prstGeom prst="rect">
            <a:avLst/>
          </a:prstGeom>
          <a:noFill/>
          <a:ln>
            <a:solidFill>
              <a:schemeClr val="tx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accent1"/>
              </a:solidFill>
              <a:effectLst>
                <a:outerShdw blurRad="38100" dist="38100" dir="2700000" algn="tl">
                  <a:srgbClr val="000000">
                    <a:alpha val="43137"/>
                  </a:srgbClr>
                </a:outerShdw>
              </a:effectLst>
              <a:latin typeface="Segoe" pitchFamily="34" charset="0"/>
            </a:endParaRPr>
          </a:p>
        </p:txBody>
      </p:sp>
      <p:sp>
        <p:nvSpPr>
          <p:cNvPr id="9" name="Rectangle 8"/>
          <p:cNvSpPr/>
          <p:nvPr/>
        </p:nvSpPr>
        <p:spPr bwMode="auto">
          <a:xfrm>
            <a:off x="381000" y="3330625"/>
            <a:ext cx="7924800" cy="304800"/>
          </a:xfrm>
          <a:prstGeom prst="rect">
            <a:avLst/>
          </a:prstGeom>
          <a:noFill/>
          <a:ln>
            <a:solidFill>
              <a:schemeClr val="tx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accent1"/>
              </a:solidFill>
              <a:effectLst>
                <a:outerShdw blurRad="38100" dist="38100" dir="2700000" algn="tl">
                  <a:srgbClr val="000000">
                    <a:alpha val="43137"/>
                  </a:srgbClr>
                </a:outerShdw>
              </a:effectLst>
              <a:latin typeface="Segoe" pitchFamily="34" charset="0"/>
            </a:endParaRPr>
          </a:p>
        </p:txBody>
      </p:sp>
      <p:sp>
        <p:nvSpPr>
          <p:cNvPr id="10" name="TextBox 9"/>
          <p:cNvSpPr txBox="1"/>
          <p:nvPr/>
        </p:nvSpPr>
        <p:spPr>
          <a:xfrm>
            <a:off x="852815" y="5083225"/>
            <a:ext cx="5443093" cy="369332"/>
          </a:xfrm>
          <a:prstGeom prst="rect">
            <a:avLst/>
          </a:prstGeom>
          <a:noFill/>
        </p:spPr>
        <p:txBody>
          <a:bodyPr wrap="none" rtlCol="0">
            <a:spAutoFit/>
          </a:bodyPr>
          <a:lstStyle/>
          <a:p>
            <a:r>
              <a:rPr lang="en-US" dirty="0" smtClean="0">
                <a:solidFill>
                  <a:schemeClr val="accent1"/>
                </a:solidFill>
              </a:rPr>
              <a:t>Hop 1: 3</a:t>
            </a:r>
            <a:r>
              <a:rPr lang="en-US" baseline="30000" dirty="0" smtClean="0">
                <a:solidFill>
                  <a:schemeClr val="accent1"/>
                </a:solidFill>
              </a:rPr>
              <a:t>rd</a:t>
            </a:r>
            <a:r>
              <a:rPr lang="en-US" dirty="0" smtClean="0">
                <a:solidFill>
                  <a:schemeClr val="accent1"/>
                </a:solidFill>
              </a:rPr>
              <a:t> Party Application MTA (Previous Hop Latency)</a:t>
            </a:r>
            <a:endParaRPr lang="en-US" dirty="0">
              <a:solidFill>
                <a:schemeClr val="accent1"/>
              </a:solidFill>
            </a:endParaRPr>
          </a:p>
        </p:txBody>
      </p:sp>
      <p:sp>
        <p:nvSpPr>
          <p:cNvPr id="11" name="TextBox 10"/>
          <p:cNvSpPr txBox="1"/>
          <p:nvPr/>
        </p:nvSpPr>
        <p:spPr>
          <a:xfrm>
            <a:off x="998792" y="5464225"/>
            <a:ext cx="5385257" cy="369332"/>
          </a:xfrm>
          <a:prstGeom prst="rect">
            <a:avLst/>
          </a:prstGeom>
          <a:noFill/>
        </p:spPr>
        <p:txBody>
          <a:bodyPr wrap="none" rtlCol="0">
            <a:spAutoFit/>
          </a:bodyPr>
          <a:lstStyle/>
          <a:p>
            <a:r>
              <a:rPr lang="en-US" dirty="0" smtClean="0">
                <a:solidFill>
                  <a:schemeClr val="accent1"/>
                </a:solidFill>
              </a:rPr>
              <a:t>Hops 2,3: Exchange Server 2007 (Previous Hop Latency)</a:t>
            </a:r>
            <a:endParaRPr lang="en-US" dirty="0">
              <a:solidFill>
                <a:schemeClr val="accent1"/>
              </a:solidFill>
            </a:endParaRPr>
          </a:p>
        </p:txBody>
      </p:sp>
      <p:sp>
        <p:nvSpPr>
          <p:cNvPr id="12" name="TextBox 11"/>
          <p:cNvSpPr txBox="1"/>
          <p:nvPr/>
        </p:nvSpPr>
        <p:spPr>
          <a:xfrm>
            <a:off x="1128864" y="5845225"/>
            <a:ext cx="4992649" cy="369332"/>
          </a:xfrm>
          <a:prstGeom prst="rect">
            <a:avLst/>
          </a:prstGeom>
          <a:noFill/>
        </p:spPr>
        <p:txBody>
          <a:bodyPr wrap="none" rtlCol="0">
            <a:spAutoFit/>
          </a:bodyPr>
          <a:lstStyle/>
          <a:p>
            <a:r>
              <a:rPr lang="en-US" dirty="0" smtClean="0">
                <a:solidFill>
                  <a:schemeClr val="accent1"/>
                </a:solidFill>
              </a:rPr>
              <a:t>Hops 4,5,6: Exchange Server 2010 (Latency Tracker)</a:t>
            </a:r>
            <a:endParaRPr lang="en-US" dirty="0">
              <a:solidFill>
                <a:schemeClr val="accent1"/>
              </a:solidFill>
            </a:endParaRPr>
          </a:p>
        </p:txBody>
      </p:sp>
      <p:sp>
        <p:nvSpPr>
          <p:cNvPr id="19" name="Right Arrow 18"/>
          <p:cNvSpPr/>
          <p:nvPr/>
        </p:nvSpPr>
        <p:spPr bwMode="auto">
          <a:xfrm rot="16200000">
            <a:off x="38100" y="4283125"/>
            <a:ext cx="1524000" cy="228600"/>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accent1"/>
              </a:solidFill>
              <a:effectLst>
                <a:outerShdw blurRad="38100" dist="38100" dir="2700000" algn="tl">
                  <a:srgbClr val="000000">
                    <a:alpha val="43137"/>
                  </a:srgbClr>
                </a:outerShdw>
              </a:effectLst>
              <a:latin typeface="Segoe" pitchFamily="34" charset="0"/>
            </a:endParaRPr>
          </a:p>
        </p:txBody>
      </p:sp>
      <p:sp>
        <p:nvSpPr>
          <p:cNvPr id="20" name="Right Arrow 19"/>
          <p:cNvSpPr/>
          <p:nvPr/>
        </p:nvSpPr>
        <p:spPr bwMode="auto">
          <a:xfrm rot="16200000">
            <a:off x="190500" y="4664125"/>
            <a:ext cx="1524000" cy="228600"/>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accent1"/>
              </a:solidFill>
              <a:effectLst>
                <a:outerShdw blurRad="38100" dist="38100" dir="2700000" algn="tl">
                  <a:srgbClr val="000000">
                    <a:alpha val="43137"/>
                  </a:srgbClr>
                </a:outerShdw>
              </a:effectLst>
              <a:latin typeface="Segoe" pitchFamily="34" charset="0"/>
            </a:endParaRPr>
          </a:p>
        </p:txBody>
      </p:sp>
      <p:sp>
        <p:nvSpPr>
          <p:cNvPr id="21" name="Right Arrow 20"/>
          <p:cNvSpPr/>
          <p:nvPr/>
        </p:nvSpPr>
        <p:spPr bwMode="auto">
          <a:xfrm rot="16200000">
            <a:off x="457200" y="5159425"/>
            <a:ext cx="1295400" cy="228600"/>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accent1"/>
              </a:solidFill>
              <a:effectLst>
                <a:outerShdw blurRad="38100" dist="38100" dir="2700000" algn="tl">
                  <a:srgbClr val="000000">
                    <a:alpha val="43137"/>
                  </a:srgbClr>
                </a:outerShdw>
              </a:effectLst>
              <a:latin typeface="Segoe" pitchFamily="34" charset="0"/>
            </a:endParaRPr>
          </a:p>
        </p:txBody>
      </p:sp>
      <p:sp>
        <p:nvSpPr>
          <p:cNvPr id="13" name="Rectangle 12"/>
          <p:cNvSpPr/>
          <p:nvPr/>
        </p:nvSpPr>
        <p:spPr bwMode="auto">
          <a:xfrm>
            <a:off x="7477248" y="3330625"/>
            <a:ext cx="828551" cy="1295400"/>
          </a:xfrm>
          <a:prstGeom prst="rect">
            <a:avLst/>
          </a:prstGeom>
          <a:noFill/>
          <a:ln>
            <a:solidFill>
              <a:schemeClr val="tx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accent1"/>
              </a:solidFill>
              <a:effectLst>
                <a:outerShdw blurRad="38100" dist="38100" dir="2700000" algn="tl">
                  <a:srgbClr val="000000">
                    <a:alpha val="43137"/>
                  </a:srgbClr>
                </a:outerShdw>
              </a:effectLst>
              <a:latin typeface="Segoe" pitchFamily="34" charset="0"/>
            </a:endParaRPr>
          </a:p>
        </p:txBody>
      </p:sp>
      <p:sp>
        <p:nvSpPr>
          <p:cNvPr id="14" name="TextBox 13"/>
          <p:cNvSpPr txBox="1"/>
          <p:nvPr/>
        </p:nvSpPr>
        <p:spPr>
          <a:xfrm>
            <a:off x="6446136" y="5734300"/>
            <a:ext cx="2281178" cy="840230"/>
          </a:xfrm>
          <a:prstGeom prst="rect">
            <a:avLst/>
          </a:prstGeom>
          <a:noFill/>
        </p:spPr>
        <p:txBody>
          <a:bodyPr wrap="square" rtlCol="0">
            <a:spAutoFit/>
          </a:bodyPr>
          <a:lstStyle/>
          <a:p>
            <a:pPr algn="ctr">
              <a:lnSpc>
                <a:spcPct val="90000"/>
              </a:lnSpc>
            </a:pPr>
            <a:r>
              <a:rPr lang="en-US" dirty="0" smtClean="0">
                <a:solidFill>
                  <a:schemeClr val="accent1"/>
                </a:solidFill>
              </a:rPr>
              <a:t>End-to-End Delivery Latency of ~34 seconds</a:t>
            </a:r>
            <a:endParaRPr lang="en-US" dirty="0">
              <a:solidFill>
                <a:schemeClr val="accent1"/>
              </a:solidFill>
            </a:endParaRPr>
          </a:p>
        </p:txBody>
      </p:sp>
      <p:sp>
        <p:nvSpPr>
          <p:cNvPr id="15" name="Right Arrow 14"/>
          <p:cNvSpPr/>
          <p:nvPr/>
        </p:nvSpPr>
        <p:spPr bwMode="auto">
          <a:xfrm rot="16200000">
            <a:off x="7020050" y="5083225"/>
            <a:ext cx="1066800" cy="152400"/>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accent1"/>
              </a:solidFill>
              <a:effectLst>
                <a:outerShdw blurRad="38100" dist="38100" dir="2700000" algn="tl">
                  <a:srgbClr val="000000">
                    <a:alpha val="43137"/>
                  </a:srgbClr>
                </a:outerShdw>
              </a:effectLst>
              <a:latin typeface="Segoe" pitchFamily="34" charset="0"/>
            </a:endParaRPr>
          </a:p>
        </p:txBody>
      </p:sp>
    </p:spTree>
    <p:extLst>
      <p:ext uri="{BB962C8B-B14F-4D97-AF65-F5344CB8AC3E}">
        <p14:creationId xmlns:p14="http://schemas.microsoft.com/office/powerpoint/2010/main" xmlns="" val="9873712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9"/>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10"/>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9"/>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7"/>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20"/>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11"/>
                                        </p:tgtEl>
                                        <p:attrNameLst>
                                          <p:attrName>style.visibility</p:attrName>
                                        </p:attrNameLst>
                                      </p:cBhvr>
                                      <p:to>
                                        <p:strVal val="hidden"/>
                                      </p:to>
                                    </p:set>
                                  </p:childTnLst>
                                </p:cTn>
                              </p:par>
                              <p:par>
                                <p:cTn id="33" presetID="1"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par>
                                <p:cTn id="47" presetID="1" presetClass="entr" presetSubtype="0" fill="hold" grpId="1" nodeType="withEffect">
                                  <p:stCondLst>
                                    <p:cond delay="0"/>
                                  </p:stCondLst>
                                  <p:childTnLst>
                                    <p:set>
                                      <p:cBhvr>
                                        <p:cTn id="48" dur="1" fill="hold">
                                          <p:stCondLst>
                                            <p:cond delay="0"/>
                                          </p:stCondLst>
                                        </p:cTn>
                                        <p:tgtEl>
                                          <p:spTgt spid="15"/>
                                        </p:tgtEl>
                                        <p:attrNameLst>
                                          <p:attrName>style.visibility</p:attrName>
                                        </p:attrNameLst>
                                      </p:cBhvr>
                                      <p:to>
                                        <p:strVal val="visible"/>
                                      </p:to>
                                    </p:set>
                                  </p:childTnLst>
                                </p:cTn>
                              </p:par>
                              <p:par>
                                <p:cTn id="49" presetID="1" presetClass="entr" presetSubtype="0" fill="hold" grpId="1" nodeType="with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9" grpId="0" animBg="1"/>
      <p:bldP spid="9" grpId="1" animBg="1"/>
      <p:bldP spid="10" grpId="0"/>
      <p:bldP spid="10" grpId="1"/>
      <p:bldP spid="11" grpId="0"/>
      <p:bldP spid="11" grpId="1"/>
      <p:bldP spid="12" grpId="0"/>
      <p:bldP spid="19" grpId="0" animBg="1"/>
      <p:bldP spid="19" grpId="1" animBg="1"/>
      <p:bldP spid="20" grpId="0" animBg="1"/>
      <p:bldP spid="20" grpId="1" animBg="1"/>
      <p:bldP spid="21" grpId="0" animBg="1"/>
      <p:bldP spid="13" grpId="0" animBg="1"/>
      <p:bldP spid="14" grpId="0"/>
      <p:bldP spid="14" grpId="1"/>
      <p:bldP spid="15" grpId="0" animBg="1"/>
      <p:bldP spid="15"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052596"/>
          </a:xfrm>
        </p:spPr>
        <p:txBody>
          <a:bodyPr/>
          <a:lstStyle/>
          <a:p>
            <a:r>
              <a:rPr lang="en-US" sz="4400" dirty="0"/>
              <a:t>Measuring Transport </a:t>
            </a:r>
            <a:r>
              <a:rPr lang="en-US" sz="4400" dirty="0" smtClean="0"/>
              <a:t>Service Levels</a:t>
            </a:r>
            <a:r>
              <a:rPr lang="en-US" dirty="0"/>
              <a:t/>
            </a:r>
            <a:br>
              <a:rPr lang="en-US" dirty="0"/>
            </a:br>
            <a:r>
              <a:rPr lang="en-US" sz="3200" dirty="0" smtClean="0">
                <a:solidFill>
                  <a:schemeClr val="tx2"/>
                </a:solidFill>
              </a:rPr>
              <a:t>S</a:t>
            </a:r>
            <a:r>
              <a:rPr lang="en-US" sz="2800" dirty="0" smtClean="0">
                <a:solidFill>
                  <a:schemeClr val="tx2"/>
                </a:solidFill>
              </a:rPr>
              <a:t>ystem Center Aggregation and Reporting</a:t>
            </a:r>
            <a:endParaRPr lang="en-US" dirty="0"/>
          </a:p>
        </p:txBody>
      </p:sp>
      <p:sp>
        <p:nvSpPr>
          <p:cNvPr id="921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2161" name="Object 1"/>
          <p:cNvGraphicFramePr>
            <a:graphicFrameLocks noChangeAspect="1"/>
          </p:cNvGraphicFramePr>
          <p:nvPr>
            <p:extLst>
              <p:ext uri="{D42A27DB-BD31-4B8C-83A1-F6EECF244321}">
                <p14:modId xmlns:p14="http://schemas.microsoft.com/office/powerpoint/2010/main" xmlns="" val="3531243109"/>
              </p:ext>
            </p:extLst>
          </p:nvPr>
        </p:nvGraphicFramePr>
        <p:xfrm>
          <a:off x="0" y="1447800"/>
          <a:ext cx="9088032" cy="4223795"/>
        </p:xfrm>
        <a:graphic>
          <a:graphicData uri="http://schemas.openxmlformats.org/presentationml/2006/ole">
            <p:oleObj spid="_x0000_s1043" name="Visio" r:id="rId4" imgW="5411144" imgH="2771843" progId="">
              <p:embed/>
            </p:oleObj>
          </a:graphicData>
        </a:graphic>
      </p:graphicFrame>
      <p:sp>
        <p:nvSpPr>
          <p:cNvPr id="7" name="TextBox 6"/>
          <p:cNvSpPr txBox="1"/>
          <p:nvPr/>
        </p:nvSpPr>
        <p:spPr>
          <a:xfrm>
            <a:off x="1752600" y="1320475"/>
            <a:ext cx="5184423" cy="615553"/>
          </a:xfrm>
          <a:prstGeom prst="rect">
            <a:avLst/>
          </a:prstGeom>
          <a:noFill/>
        </p:spPr>
        <p:txBody>
          <a:bodyPr wrap="square" lIns="0" tIns="0" rIns="0" bIns="0" rtlCol="0">
            <a:spAutoFit/>
          </a:bodyPr>
          <a:lstStyle/>
          <a:p>
            <a:pPr algn="ctr"/>
            <a:r>
              <a:rPr lang="en-US" sz="2000" dirty="0" smtClean="0">
                <a:gradFill>
                  <a:gsLst>
                    <a:gs pos="0">
                      <a:schemeClr val="tx1"/>
                    </a:gs>
                    <a:gs pos="86000">
                      <a:schemeClr val="tx1"/>
                    </a:gs>
                  </a:gsLst>
                  <a:lin ang="5400000" scaled="0"/>
                </a:gradFill>
              </a:rPr>
              <a:t>Server and User Statistics Logs periodically generated locally on each server</a:t>
            </a:r>
          </a:p>
        </p:txBody>
      </p:sp>
      <p:sp>
        <p:nvSpPr>
          <p:cNvPr id="9" name="TextBox 8"/>
          <p:cNvSpPr txBox="1"/>
          <p:nvPr/>
        </p:nvSpPr>
        <p:spPr>
          <a:xfrm>
            <a:off x="4267200" y="2834825"/>
            <a:ext cx="4254106" cy="1231106"/>
          </a:xfrm>
          <a:prstGeom prst="rect">
            <a:avLst/>
          </a:prstGeom>
          <a:noFill/>
        </p:spPr>
        <p:txBody>
          <a:bodyPr wrap="square" lIns="0" tIns="0" rIns="0" bIns="0" rtlCol="0">
            <a:spAutoFit/>
          </a:bodyPr>
          <a:lstStyle/>
          <a:p>
            <a:pPr algn="ctr"/>
            <a:r>
              <a:rPr lang="en-US" sz="2000" dirty="0" smtClean="0">
                <a:gradFill>
                  <a:gsLst>
                    <a:gs pos="0">
                      <a:schemeClr val="tx1"/>
                    </a:gs>
                    <a:gs pos="86000">
                      <a:schemeClr val="tx1"/>
                    </a:gs>
                  </a:gsLst>
                  <a:lin ang="5400000" scaled="0"/>
                </a:gradFill>
              </a:rPr>
              <a:t>System Center agents aggregate perfmon measurements and data from logs via SCOM RMS to SQL Server Database</a:t>
            </a:r>
          </a:p>
        </p:txBody>
      </p:sp>
      <p:sp>
        <p:nvSpPr>
          <p:cNvPr id="10" name="TextBox 9"/>
          <p:cNvSpPr txBox="1"/>
          <p:nvPr/>
        </p:nvSpPr>
        <p:spPr>
          <a:xfrm>
            <a:off x="2687255" y="5584783"/>
            <a:ext cx="4254106" cy="615553"/>
          </a:xfrm>
          <a:prstGeom prst="rect">
            <a:avLst/>
          </a:prstGeom>
          <a:noFill/>
        </p:spPr>
        <p:txBody>
          <a:bodyPr wrap="square" lIns="0" tIns="0" rIns="0" bIns="0" rtlCol="0">
            <a:spAutoFit/>
          </a:bodyPr>
          <a:lstStyle/>
          <a:p>
            <a:pPr algn="ctr"/>
            <a:r>
              <a:rPr lang="en-US" sz="2000" dirty="0" smtClean="0">
                <a:gradFill>
                  <a:gsLst>
                    <a:gs pos="0">
                      <a:schemeClr val="tx1"/>
                    </a:gs>
                    <a:gs pos="86000">
                      <a:schemeClr val="tx1"/>
                    </a:gs>
                  </a:gsLst>
                  <a:lin ang="5400000" scaled="0"/>
                </a:gradFill>
              </a:rPr>
              <a:t>SQL Stored Procedures aggregate raw data into hourly and daily tables</a:t>
            </a:r>
          </a:p>
        </p:txBody>
      </p:sp>
      <p:sp>
        <p:nvSpPr>
          <p:cNvPr id="11" name="TextBox 10"/>
          <p:cNvSpPr txBox="1"/>
          <p:nvPr/>
        </p:nvSpPr>
        <p:spPr>
          <a:xfrm>
            <a:off x="0" y="3855325"/>
            <a:ext cx="3733800" cy="615553"/>
          </a:xfrm>
          <a:prstGeom prst="rect">
            <a:avLst/>
          </a:prstGeom>
          <a:noFill/>
        </p:spPr>
        <p:txBody>
          <a:bodyPr wrap="square" lIns="0" tIns="0" rIns="0" bIns="0" rtlCol="0">
            <a:spAutoFit/>
          </a:bodyPr>
          <a:lstStyle/>
          <a:p>
            <a:pPr algn="ctr"/>
            <a:r>
              <a:rPr lang="en-US" sz="2000" dirty="0" smtClean="0">
                <a:gradFill>
                  <a:gsLst>
                    <a:gs pos="0">
                      <a:schemeClr val="tx1"/>
                    </a:gs>
                    <a:gs pos="86000">
                      <a:schemeClr val="tx1"/>
                    </a:gs>
                  </a:gsLst>
                  <a:lin ang="5400000" scaled="0"/>
                </a:gradFill>
              </a:rPr>
              <a:t>SQL Reporting Services used to display data</a:t>
            </a:r>
          </a:p>
        </p:txBody>
      </p:sp>
    </p:spTree>
    <p:extLst>
      <p:ext uri="{BB962C8B-B14F-4D97-AF65-F5344CB8AC3E}">
        <p14:creationId xmlns:p14="http://schemas.microsoft.com/office/powerpoint/2010/main" xmlns="" val="31751751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9"/>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0"/>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9" grpId="0"/>
      <p:bldP spid="9" grpId="1"/>
      <p:bldP spid="10" grpId="0"/>
      <p:bldP spid="10" grpId="1"/>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sz="4400" dirty="0"/>
              <a:t>Measuring Transport </a:t>
            </a:r>
            <a:r>
              <a:rPr lang="en-US" sz="4400" dirty="0" smtClean="0"/>
              <a:t>Service Levels</a:t>
            </a:r>
            <a:r>
              <a:rPr lang="en-US" dirty="0"/>
              <a:t/>
            </a:r>
            <a:br>
              <a:rPr lang="en-US" dirty="0"/>
            </a:br>
            <a:r>
              <a:rPr lang="en-US" sz="3200" dirty="0" smtClean="0">
                <a:solidFill>
                  <a:schemeClr val="tx2"/>
                </a:solidFill>
              </a:rPr>
              <a:t>Statistics Log Generation</a:t>
            </a:r>
            <a:endParaRPr lang="en-US" dirty="0"/>
          </a:p>
        </p:txBody>
      </p:sp>
      <p:sp>
        <p:nvSpPr>
          <p:cNvPr id="3" name="Content Placeholder 2"/>
          <p:cNvSpPr>
            <a:spLocks noGrp="1"/>
          </p:cNvSpPr>
          <p:nvPr>
            <p:ph type="body" sz="quarter" idx="10"/>
          </p:nvPr>
        </p:nvSpPr>
        <p:spPr>
          <a:xfrm>
            <a:off x="502388" y="1557750"/>
            <a:ext cx="8040688" cy="4657855"/>
          </a:xfrm>
        </p:spPr>
        <p:txBody>
          <a:bodyPr/>
          <a:lstStyle/>
          <a:p>
            <a:r>
              <a:rPr lang="en-US" sz="2800" dirty="0" smtClean="0"/>
              <a:t>Server statistics log generated hourly (00:00-23:00) containing traffic summary</a:t>
            </a:r>
          </a:p>
          <a:p>
            <a:pPr lvl="1">
              <a:buNone/>
            </a:pPr>
            <a:r>
              <a:rPr lang="en-US" sz="1400" dirty="0" err="1" smtClean="0">
                <a:latin typeface="Courier New" pitchFamily="49" charset="0"/>
                <a:cs typeface="Courier New" pitchFamily="49" charset="0"/>
              </a:rPr>
              <a:t>ServerStatisticsLogMaxAge</a:t>
            </a:r>
            <a:r>
              <a:rPr lang="en-US" sz="1400" dirty="0" smtClean="0">
                <a:latin typeface="Courier New" pitchFamily="49" charset="0"/>
                <a:cs typeface="Courier New" pitchFamily="49" charset="0"/>
              </a:rPr>
              <a:t>               : 30.00:00:00</a:t>
            </a:r>
          </a:p>
          <a:p>
            <a:pPr lvl="1">
              <a:buNone/>
            </a:pPr>
            <a:r>
              <a:rPr lang="en-US" sz="1400" dirty="0" err="1" smtClean="0">
                <a:latin typeface="Courier New" pitchFamily="49" charset="0"/>
                <a:cs typeface="Courier New" pitchFamily="49" charset="0"/>
              </a:rPr>
              <a:t>ServerStatisticsLogMaxDirectorySize</a:t>
            </a:r>
            <a:r>
              <a:rPr lang="en-US" sz="1400" dirty="0" smtClean="0">
                <a:latin typeface="Courier New" pitchFamily="49" charset="0"/>
                <a:cs typeface="Courier New" pitchFamily="49" charset="0"/>
              </a:rPr>
              <a:t>     : 250 MB (262,144,000 bytes)</a:t>
            </a:r>
          </a:p>
          <a:p>
            <a:pPr lvl="1">
              <a:buNone/>
            </a:pPr>
            <a:r>
              <a:rPr lang="en-US" sz="1400" dirty="0" err="1" smtClean="0">
                <a:latin typeface="Courier New" pitchFamily="49" charset="0"/>
                <a:cs typeface="Courier New" pitchFamily="49" charset="0"/>
              </a:rPr>
              <a:t>ServerStatisticsLogMaxFileSize</a:t>
            </a:r>
            <a:r>
              <a:rPr lang="en-US" sz="1400" dirty="0" smtClean="0">
                <a:latin typeface="Courier New" pitchFamily="49" charset="0"/>
                <a:cs typeface="Courier New" pitchFamily="49" charset="0"/>
              </a:rPr>
              <a:t>          : 10 MB (10,485,760 bytes)</a:t>
            </a:r>
          </a:p>
          <a:p>
            <a:pPr lvl="1">
              <a:buNone/>
            </a:pPr>
            <a:r>
              <a:rPr lang="en-US" sz="1400" dirty="0" err="1" smtClean="0">
                <a:latin typeface="Courier New" pitchFamily="49" charset="0"/>
                <a:cs typeface="Courier New" pitchFamily="49" charset="0"/>
              </a:rPr>
              <a:t>ServerStatisticsLogPath</a:t>
            </a:r>
            <a:r>
              <a:rPr lang="en-US" sz="1400" dirty="0" smtClean="0">
                <a:latin typeface="Courier New" pitchFamily="49" charset="0"/>
                <a:cs typeface="Courier New" pitchFamily="49" charset="0"/>
              </a:rPr>
              <a:t>                 : C:\Program Files\Microsoft\Exchange Server\V14\</a:t>
            </a:r>
            <a:r>
              <a:rPr lang="en-US" sz="1400" dirty="0" err="1" smtClean="0">
                <a:latin typeface="Courier New" pitchFamily="49" charset="0"/>
                <a:cs typeface="Courier New" pitchFamily="49" charset="0"/>
              </a:rPr>
              <a:t>TransportRoles</a:t>
            </a:r>
            <a:r>
              <a:rPr lang="en-US" sz="1400" dirty="0" smtClean="0">
                <a:latin typeface="Courier New" pitchFamily="49" charset="0"/>
                <a:cs typeface="Courier New" pitchFamily="49" charset="0"/>
              </a:rPr>
              <a:t>\Logs\</a:t>
            </a:r>
            <a:r>
              <a:rPr lang="en-US" sz="1400" dirty="0" err="1" smtClean="0">
                <a:latin typeface="Courier New" pitchFamily="49" charset="0"/>
                <a:cs typeface="Courier New" pitchFamily="49" charset="0"/>
              </a:rPr>
              <a:t>ServerStats</a:t>
            </a:r>
            <a:endParaRPr lang="en-US" sz="1400" dirty="0" smtClean="0">
              <a:latin typeface="Courier New" pitchFamily="49" charset="0"/>
              <a:cs typeface="Courier New" pitchFamily="49" charset="0"/>
            </a:endParaRPr>
          </a:p>
          <a:p>
            <a:r>
              <a:rPr lang="en-US" sz="2800" dirty="0" smtClean="0"/>
              <a:t>Active user statistics log generated every 8 hours (00:00, 08:00, 16:00) containing summary of user usage</a:t>
            </a:r>
          </a:p>
          <a:p>
            <a:pPr lvl="1">
              <a:buNone/>
            </a:pPr>
            <a:r>
              <a:rPr lang="en-US" sz="1400" dirty="0" err="1" smtClean="0">
                <a:latin typeface="Courier New" pitchFamily="49" charset="0"/>
                <a:cs typeface="Courier New" pitchFamily="49" charset="0"/>
              </a:rPr>
              <a:t>ActiveUserStatisticsLogMaxAge</a:t>
            </a:r>
            <a:r>
              <a:rPr lang="en-US" sz="1400" dirty="0" smtClean="0">
                <a:latin typeface="Courier New" pitchFamily="49" charset="0"/>
                <a:cs typeface="Courier New" pitchFamily="49" charset="0"/>
              </a:rPr>
              <a:t>           : 30.00:00:00</a:t>
            </a:r>
          </a:p>
          <a:p>
            <a:pPr lvl="1">
              <a:buNone/>
            </a:pPr>
            <a:r>
              <a:rPr lang="en-US" sz="1400" dirty="0" err="1" smtClean="0">
                <a:latin typeface="Courier New" pitchFamily="49" charset="0"/>
                <a:cs typeface="Courier New" pitchFamily="49" charset="0"/>
              </a:rPr>
              <a:t>ActiveUserStatisticsLogMaxDirectorySize</a:t>
            </a:r>
            <a:r>
              <a:rPr lang="en-US" sz="1400" dirty="0" smtClean="0">
                <a:latin typeface="Courier New" pitchFamily="49" charset="0"/>
                <a:cs typeface="Courier New" pitchFamily="49" charset="0"/>
              </a:rPr>
              <a:t> : 250 MB (262,144,000 bytes)</a:t>
            </a:r>
          </a:p>
          <a:p>
            <a:pPr lvl="1">
              <a:buNone/>
            </a:pPr>
            <a:r>
              <a:rPr lang="en-US" sz="1400" dirty="0" err="1" smtClean="0">
                <a:latin typeface="Courier New" pitchFamily="49" charset="0"/>
                <a:cs typeface="Courier New" pitchFamily="49" charset="0"/>
              </a:rPr>
              <a:t>ActiveUserStatisticsLogMaxFileSize</a:t>
            </a:r>
            <a:r>
              <a:rPr lang="en-US" sz="1400" dirty="0" smtClean="0">
                <a:latin typeface="Courier New" pitchFamily="49" charset="0"/>
                <a:cs typeface="Courier New" pitchFamily="49" charset="0"/>
              </a:rPr>
              <a:t>      : 10 MB (10,485,760 bytes)</a:t>
            </a:r>
          </a:p>
          <a:p>
            <a:pPr lvl="1">
              <a:buNone/>
            </a:pPr>
            <a:r>
              <a:rPr lang="en-US" sz="1400" dirty="0" err="1" smtClean="0">
                <a:latin typeface="Courier New" pitchFamily="49" charset="0"/>
                <a:cs typeface="Courier New" pitchFamily="49" charset="0"/>
              </a:rPr>
              <a:t>ActiveUserStatisticsLogPath</a:t>
            </a:r>
            <a:r>
              <a:rPr lang="en-US" sz="1400" dirty="0" smtClean="0">
                <a:latin typeface="Courier New" pitchFamily="49" charset="0"/>
                <a:cs typeface="Courier New" pitchFamily="49" charset="0"/>
              </a:rPr>
              <a:t>             : C:\Program Files\Microsoft\Exchange Server\V14\</a:t>
            </a:r>
            <a:r>
              <a:rPr lang="en-US" sz="1400" dirty="0" err="1" smtClean="0">
                <a:latin typeface="Courier New" pitchFamily="49" charset="0"/>
                <a:cs typeface="Courier New" pitchFamily="49" charset="0"/>
              </a:rPr>
              <a:t>TransportRoles</a:t>
            </a:r>
            <a:r>
              <a:rPr lang="en-US" sz="1400" dirty="0" smtClean="0">
                <a:latin typeface="Courier New" pitchFamily="49" charset="0"/>
                <a:cs typeface="Courier New" pitchFamily="49" charset="0"/>
              </a:rPr>
              <a:t>\Logs\</a:t>
            </a:r>
            <a:r>
              <a:rPr lang="en-US" sz="1400" dirty="0" err="1" smtClean="0">
                <a:latin typeface="Courier New" pitchFamily="49" charset="0"/>
                <a:cs typeface="Courier New" pitchFamily="49" charset="0"/>
              </a:rPr>
              <a:t>ActiveUsersStats</a:t>
            </a:r>
            <a:endParaRPr lang="en-US" sz="1400" dirty="0" smtClean="0">
              <a:latin typeface="Courier New" pitchFamily="49" charset="0"/>
              <a:cs typeface="Courier New" pitchFamily="49" charset="0"/>
            </a:endParaRPr>
          </a:p>
        </p:txBody>
      </p:sp>
    </p:spTree>
    <p:extLst>
      <p:ext uri="{BB962C8B-B14F-4D97-AF65-F5344CB8AC3E}">
        <p14:creationId xmlns:p14="http://schemas.microsoft.com/office/powerpoint/2010/main" xmlns="" val="3686831628"/>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2"/>
          <p:cNvPicPr>
            <a:picLocks noChangeAspect="1" noChangeArrowheads="1"/>
          </p:cNvPicPr>
          <p:nvPr/>
        </p:nvPicPr>
        <p:blipFill>
          <a:blip r:embed="rId3"/>
          <a:srcRect/>
          <a:stretch>
            <a:fillRect/>
          </a:stretch>
        </p:blipFill>
        <p:spPr bwMode="auto">
          <a:xfrm>
            <a:off x="919654" y="0"/>
            <a:ext cx="7085746" cy="6765400"/>
          </a:xfrm>
          <a:prstGeom prst="rect">
            <a:avLst/>
          </a:prstGeom>
          <a:noFill/>
          <a:ln w="9525">
            <a:noFill/>
            <a:miter lim="800000"/>
            <a:headEnd/>
            <a:tailEnd/>
          </a:ln>
        </p:spPr>
      </p:pic>
    </p:spTree>
    <p:extLst>
      <p:ext uri="{BB962C8B-B14F-4D97-AF65-F5344CB8AC3E}">
        <p14:creationId xmlns:p14="http://schemas.microsoft.com/office/powerpoint/2010/main" xmlns="" val="2640592247"/>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2"/>
          <p:cNvPicPr>
            <a:picLocks noChangeAspect="1" noChangeArrowheads="1"/>
          </p:cNvPicPr>
          <p:nvPr/>
        </p:nvPicPr>
        <p:blipFill>
          <a:blip r:embed="rId3"/>
          <a:srcRect/>
          <a:stretch>
            <a:fillRect/>
          </a:stretch>
        </p:blipFill>
        <p:spPr bwMode="auto">
          <a:xfrm>
            <a:off x="852551" y="0"/>
            <a:ext cx="7180278" cy="6765401"/>
          </a:xfrm>
          <a:prstGeom prst="rect">
            <a:avLst/>
          </a:prstGeom>
          <a:noFill/>
          <a:ln w="9525">
            <a:noFill/>
            <a:miter lim="800000"/>
            <a:headEnd/>
            <a:tailEnd/>
          </a:ln>
        </p:spPr>
      </p:pic>
    </p:spTree>
    <p:extLst>
      <p:ext uri="{BB962C8B-B14F-4D97-AF65-F5344CB8AC3E}">
        <p14:creationId xmlns:p14="http://schemas.microsoft.com/office/powerpoint/2010/main" xmlns="" val="214186580"/>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p:cNvPicPr>
            <a:picLocks noChangeAspect="1" noChangeArrowheads="1"/>
          </p:cNvPicPr>
          <p:nvPr/>
        </p:nvPicPr>
        <p:blipFill>
          <a:blip r:embed="rId3"/>
          <a:srcRect/>
          <a:stretch>
            <a:fillRect/>
          </a:stretch>
        </p:blipFill>
        <p:spPr bwMode="auto">
          <a:xfrm>
            <a:off x="1911856" y="0"/>
            <a:ext cx="4909491" cy="6675120"/>
          </a:xfrm>
          <a:prstGeom prst="rect">
            <a:avLst/>
          </a:prstGeom>
          <a:noFill/>
          <a:ln w="9525">
            <a:noFill/>
            <a:miter lim="800000"/>
            <a:headEnd/>
            <a:tailEnd/>
          </a:ln>
        </p:spPr>
      </p:pic>
    </p:spTree>
    <p:extLst>
      <p:ext uri="{BB962C8B-B14F-4D97-AF65-F5344CB8AC3E}">
        <p14:creationId xmlns:p14="http://schemas.microsoft.com/office/powerpoint/2010/main" xmlns="" val="405305738"/>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2"/>
          <p:cNvPicPr>
            <a:picLocks noChangeAspect="1" noChangeArrowheads="1"/>
          </p:cNvPicPr>
          <p:nvPr/>
        </p:nvPicPr>
        <p:blipFill>
          <a:blip r:embed="rId3"/>
          <a:srcRect/>
          <a:stretch>
            <a:fillRect/>
          </a:stretch>
        </p:blipFill>
        <p:spPr bwMode="auto">
          <a:xfrm>
            <a:off x="422765" y="358622"/>
            <a:ext cx="8328660" cy="5699760"/>
          </a:xfrm>
          <a:prstGeom prst="rect">
            <a:avLst/>
          </a:prstGeom>
          <a:noFill/>
          <a:ln w="9525">
            <a:noFill/>
            <a:miter lim="800000"/>
            <a:headEnd/>
            <a:tailEnd/>
          </a:ln>
        </p:spPr>
      </p:pic>
    </p:spTree>
    <p:extLst>
      <p:ext uri="{BB962C8B-B14F-4D97-AF65-F5344CB8AC3E}">
        <p14:creationId xmlns:p14="http://schemas.microsoft.com/office/powerpoint/2010/main" xmlns="" val="99334124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81000" y="1447799"/>
            <a:ext cx="8382000" cy="3594830"/>
          </a:xfrm>
        </p:spPr>
        <p:txBody>
          <a:bodyPr/>
          <a:lstStyle/>
          <a:p>
            <a:r>
              <a:rPr lang="en-US" dirty="0" smtClean="0"/>
              <a:t>Exchange Server 2010 Transport Overview</a:t>
            </a:r>
          </a:p>
          <a:p>
            <a:r>
              <a:rPr lang="en-US" dirty="0" smtClean="0"/>
              <a:t>New Transport High Availability Features </a:t>
            </a:r>
          </a:p>
          <a:p>
            <a:r>
              <a:rPr lang="en-US" dirty="0" smtClean="0"/>
              <a:t>Managing and Reporting Transport SLA</a:t>
            </a:r>
          </a:p>
          <a:p>
            <a:r>
              <a:rPr lang="en-US" dirty="0" smtClean="0"/>
              <a:t>Exchange 2010 Routing overview</a:t>
            </a:r>
          </a:p>
          <a:p>
            <a:r>
              <a:rPr lang="en-US" dirty="0" smtClean="0"/>
              <a:t>Interoperability and coexistence with Exchange Server 2003 and 2007</a:t>
            </a:r>
          </a:p>
          <a:p>
            <a:r>
              <a:rPr lang="en-US" dirty="0" smtClean="0"/>
              <a:t>Exchange 2010 </a:t>
            </a:r>
            <a:r>
              <a:rPr lang="en-US" dirty="0" err="1" smtClean="0"/>
              <a:t>EdgeSync</a:t>
            </a:r>
            <a:r>
              <a:rPr lang="en-US" dirty="0" smtClean="0"/>
              <a:t> Enhancements</a:t>
            </a:r>
          </a:p>
        </p:txBody>
      </p:sp>
    </p:spTree>
    <p:extLst>
      <p:ext uri="{BB962C8B-B14F-4D97-AF65-F5344CB8AC3E}">
        <p14:creationId xmlns:p14="http://schemas.microsoft.com/office/powerpoint/2010/main" xmlns="" val="3293836276"/>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Exchange Server 2010</a:t>
            </a:r>
            <a:br>
              <a:rPr lang="en-US" dirty="0" smtClean="0"/>
            </a:br>
            <a:r>
              <a:rPr lang="en-US" dirty="0" smtClean="0"/>
              <a:t>Routing Overview</a:t>
            </a:r>
            <a:endParaRPr lang="en-US" dirty="0"/>
          </a:p>
        </p:txBody>
      </p:sp>
    </p:spTree>
    <p:extLst>
      <p:ext uri="{BB962C8B-B14F-4D97-AF65-F5344CB8AC3E}">
        <p14:creationId xmlns:p14="http://schemas.microsoft.com/office/powerpoint/2010/main" xmlns="" val="4044525293"/>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81000" y="228600"/>
            <a:ext cx="8382000" cy="664797"/>
          </a:xfrm>
        </p:spPr>
        <p:txBody>
          <a:bodyPr/>
          <a:lstStyle/>
          <a:p>
            <a:r>
              <a:rPr lang="en-US" dirty="0" smtClean="0"/>
              <a:t>Exchange Server 2010 Routing</a:t>
            </a:r>
            <a:endParaRPr lang="en-US" dirty="0"/>
          </a:p>
        </p:txBody>
      </p:sp>
      <p:sp>
        <p:nvSpPr>
          <p:cNvPr id="10" name="Content Placeholder 9"/>
          <p:cNvSpPr>
            <a:spLocks noGrp="1"/>
          </p:cNvSpPr>
          <p:nvPr>
            <p:ph idx="1"/>
          </p:nvPr>
        </p:nvSpPr>
        <p:spPr>
          <a:xfrm>
            <a:off x="381000" y="1143000"/>
            <a:ext cx="8382000" cy="5045405"/>
          </a:xfrm>
        </p:spPr>
        <p:txBody>
          <a:bodyPr/>
          <a:lstStyle/>
          <a:p>
            <a:pPr marL="403225" indent="-403225">
              <a:lnSpc>
                <a:spcPct val="100000"/>
              </a:lnSpc>
            </a:pPr>
            <a:r>
              <a:rPr lang="en-US" sz="2400" dirty="0" smtClean="0"/>
              <a:t>Few changes from Exchange 2007 routing architecture</a:t>
            </a:r>
          </a:p>
          <a:p>
            <a:pPr marL="403225" indent="-403225">
              <a:lnSpc>
                <a:spcPct val="100000"/>
              </a:lnSpc>
            </a:pPr>
            <a:r>
              <a:rPr lang="en-US" sz="2400" dirty="0" smtClean="0"/>
              <a:t>Direct connections (point-to-point routing)</a:t>
            </a:r>
          </a:p>
          <a:p>
            <a:pPr marL="744538" lvl="1" indent="-341313">
              <a:lnSpc>
                <a:spcPct val="100000"/>
              </a:lnSpc>
            </a:pPr>
            <a:r>
              <a:rPr lang="en-US" sz="2000" dirty="0" smtClean="0"/>
              <a:t>Prefer direct IP connection between source and destination</a:t>
            </a:r>
          </a:p>
          <a:p>
            <a:pPr marL="744538" lvl="1" indent="-341313">
              <a:lnSpc>
                <a:spcPct val="100000"/>
              </a:lnSpc>
            </a:pPr>
            <a:r>
              <a:rPr lang="en-US" sz="2000" dirty="0" smtClean="0"/>
              <a:t>Based on AD site topology and site link costs</a:t>
            </a:r>
          </a:p>
          <a:p>
            <a:pPr marL="744538" lvl="1" indent="-341313">
              <a:lnSpc>
                <a:spcPct val="100000"/>
              </a:lnSpc>
            </a:pPr>
            <a:r>
              <a:rPr lang="en-US" sz="2000" dirty="0" smtClean="0"/>
              <a:t>Queue mail as close to destination as possible</a:t>
            </a:r>
          </a:p>
          <a:p>
            <a:pPr marL="403225" indent="-403225">
              <a:lnSpc>
                <a:spcPct val="100000"/>
              </a:lnSpc>
            </a:pPr>
            <a:r>
              <a:rPr lang="en-US" sz="2400" dirty="0" smtClean="0"/>
              <a:t>Deterministic routing</a:t>
            </a:r>
          </a:p>
          <a:p>
            <a:pPr marL="744538" lvl="1" indent="-341313">
              <a:lnSpc>
                <a:spcPct val="100000"/>
              </a:lnSpc>
            </a:pPr>
            <a:r>
              <a:rPr lang="en-US" sz="2000" dirty="0" smtClean="0"/>
              <a:t>Simplify design to follow a consistent pattern make planning and troubleshooting easier</a:t>
            </a:r>
          </a:p>
          <a:p>
            <a:pPr marL="744538" lvl="1" indent="-341313">
              <a:lnSpc>
                <a:spcPct val="100000"/>
              </a:lnSpc>
            </a:pPr>
            <a:r>
              <a:rPr lang="en-US" sz="2000" dirty="0" smtClean="0"/>
              <a:t>No longer relies on Exchange Link State information</a:t>
            </a:r>
          </a:p>
          <a:p>
            <a:pPr marL="744538" lvl="1" indent="-341313">
              <a:lnSpc>
                <a:spcPct val="100000"/>
              </a:lnSpc>
            </a:pPr>
            <a:r>
              <a:rPr lang="en-US" sz="2000" dirty="0" smtClean="0"/>
              <a:t>Optimize bytes over the wire by bifurcating based on route</a:t>
            </a:r>
          </a:p>
          <a:p>
            <a:pPr marL="403225" indent="-403225">
              <a:lnSpc>
                <a:spcPct val="100000"/>
              </a:lnSpc>
            </a:pPr>
            <a:r>
              <a:rPr lang="en-US" sz="2400" dirty="0" smtClean="0"/>
              <a:t>Simplify deployment</a:t>
            </a:r>
          </a:p>
          <a:p>
            <a:pPr marL="744538" lvl="1" indent="-341313">
              <a:lnSpc>
                <a:spcPct val="100000"/>
              </a:lnSpc>
            </a:pPr>
            <a:r>
              <a:rPr lang="en-US" sz="2000" dirty="0" smtClean="0"/>
              <a:t>Automatic configuration</a:t>
            </a:r>
          </a:p>
          <a:p>
            <a:pPr marL="744538" lvl="1" indent="-341313">
              <a:lnSpc>
                <a:spcPct val="100000"/>
              </a:lnSpc>
            </a:pPr>
            <a:r>
              <a:rPr lang="en-US" sz="2000" dirty="0" smtClean="0"/>
              <a:t>Consolidated topology concepts</a:t>
            </a:r>
          </a:p>
        </p:txBody>
      </p:sp>
    </p:spTree>
    <p:extLst>
      <p:ext uri="{BB962C8B-B14F-4D97-AF65-F5344CB8AC3E}">
        <p14:creationId xmlns:p14="http://schemas.microsoft.com/office/powerpoint/2010/main" xmlns="" val="1547801515"/>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2"/>
          <p:cNvSpPr>
            <a:spLocks noGrp="1" noChangeArrowheads="1"/>
          </p:cNvSpPr>
          <p:nvPr>
            <p:ph type="title"/>
          </p:nvPr>
        </p:nvSpPr>
        <p:spPr>
          <a:xfrm>
            <a:off x="381000" y="228600"/>
            <a:ext cx="8382000" cy="1218795"/>
          </a:xfrm>
        </p:spPr>
        <p:txBody>
          <a:bodyPr/>
          <a:lstStyle/>
          <a:p>
            <a:r>
              <a:rPr lang="en-US" sz="4400" dirty="0" smtClean="0"/>
              <a:t>Active Directory Sites Are </a:t>
            </a:r>
            <a:br>
              <a:rPr lang="en-US" sz="4400" dirty="0" smtClean="0"/>
            </a:br>
            <a:r>
              <a:rPr lang="en-US" sz="4400" dirty="0" smtClean="0"/>
              <a:t>The Routing  Boundary</a:t>
            </a:r>
            <a:endParaRPr lang="en-US" sz="4400" dirty="0"/>
          </a:p>
        </p:txBody>
      </p:sp>
      <p:sp>
        <p:nvSpPr>
          <p:cNvPr id="368643" name="Rectangle 3"/>
          <p:cNvSpPr>
            <a:spLocks noGrp="1" noChangeArrowheads="1"/>
          </p:cNvSpPr>
          <p:nvPr>
            <p:ph idx="1"/>
          </p:nvPr>
        </p:nvSpPr>
        <p:spPr>
          <a:xfrm>
            <a:off x="355948" y="1637058"/>
            <a:ext cx="8382000" cy="4647996"/>
          </a:xfrm>
        </p:spPr>
        <p:txBody>
          <a:bodyPr/>
          <a:lstStyle/>
          <a:p>
            <a:pPr marL="233363" indent="-233363">
              <a:spcBef>
                <a:spcPts val="300"/>
              </a:spcBef>
            </a:pPr>
            <a:r>
              <a:rPr lang="en-US" sz="1900" dirty="0" smtClean="0"/>
              <a:t>Automatic load balancing and fault tolerance</a:t>
            </a:r>
          </a:p>
          <a:p>
            <a:pPr marL="233363" lvl="1" indent="223838">
              <a:spcBef>
                <a:spcPts val="300"/>
              </a:spcBef>
            </a:pPr>
            <a:r>
              <a:rPr lang="en-US" sz="1900" dirty="0" smtClean="0"/>
              <a:t>Mailbox will load balance submissions across all Hubs in local AD site </a:t>
            </a:r>
          </a:p>
          <a:p>
            <a:pPr marL="627063" lvl="2" indent="-169863">
              <a:spcBef>
                <a:spcPts val="300"/>
              </a:spcBef>
            </a:pPr>
            <a:r>
              <a:rPr lang="en-US" sz="1900" dirty="0" smtClean="0"/>
              <a:t>When mailbox and Hub roles coexist on same server, local Hub preferred</a:t>
            </a:r>
          </a:p>
          <a:p>
            <a:pPr marL="233363" lvl="1" indent="223838">
              <a:spcBef>
                <a:spcPts val="300"/>
              </a:spcBef>
            </a:pPr>
            <a:r>
              <a:rPr lang="en-US" sz="1900" dirty="0" smtClean="0"/>
              <a:t>Hub will load balance connections across all Hubs in remote AD Site</a:t>
            </a:r>
          </a:p>
          <a:p>
            <a:pPr marL="233363" lvl="1" indent="223838">
              <a:spcBef>
                <a:spcPts val="300"/>
              </a:spcBef>
            </a:pPr>
            <a:r>
              <a:rPr lang="en-US" sz="1900" dirty="0" smtClean="0"/>
              <a:t>Hub will deliver to any mailbox in local AD site</a:t>
            </a:r>
          </a:p>
          <a:p>
            <a:pPr marL="233363" indent="-233363">
              <a:spcBef>
                <a:spcPts val="300"/>
              </a:spcBef>
            </a:pPr>
            <a:r>
              <a:rPr lang="en-US" sz="1900" dirty="0" smtClean="0"/>
              <a:t>Uses the AD site topology to calculate back-off</a:t>
            </a:r>
          </a:p>
          <a:p>
            <a:pPr marL="233363" lvl="1" indent="223838">
              <a:spcBef>
                <a:spcPts val="300"/>
              </a:spcBef>
            </a:pPr>
            <a:r>
              <a:rPr lang="en-US" sz="1900" dirty="0" smtClean="0"/>
              <a:t>Direct connect FIRST, unless forced through Hub Sites</a:t>
            </a:r>
          </a:p>
          <a:p>
            <a:pPr marL="233363" lvl="1" indent="223838">
              <a:spcBef>
                <a:spcPts val="300"/>
              </a:spcBef>
            </a:pPr>
            <a:r>
              <a:rPr lang="en-US" sz="1900" dirty="0" smtClean="0"/>
              <a:t>Provides for queuing at the point of failure</a:t>
            </a:r>
          </a:p>
          <a:p>
            <a:pPr marL="233363" lvl="1" indent="223838">
              <a:spcBef>
                <a:spcPts val="300"/>
              </a:spcBef>
            </a:pPr>
            <a:r>
              <a:rPr lang="en-US" sz="1900" dirty="0" smtClean="0"/>
              <a:t>Availability information is not cached</a:t>
            </a:r>
          </a:p>
          <a:p>
            <a:pPr marL="627063" lvl="2" indent="-169863">
              <a:spcBef>
                <a:spcPts val="300"/>
              </a:spcBef>
            </a:pPr>
            <a:r>
              <a:rPr lang="en-US" sz="1900" dirty="0" smtClean="0"/>
              <a:t>Always try all Hub servers within remote AD site before back-off</a:t>
            </a:r>
          </a:p>
          <a:p>
            <a:pPr marL="627063" lvl="2" indent="-169863">
              <a:spcBef>
                <a:spcPts val="300"/>
              </a:spcBef>
            </a:pPr>
            <a:r>
              <a:rPr lang="en-US" sz="1900" dirty="0" smtClean="0"/>
              <a:t>Each new connection uses same algorithm</a:t>
            </a:r>
          </a:p>
          <a:p>
            <a:pPr marL="233363" lvl="1" indent="223838">
              <a:spcBef>
                <a:spcPts val="300"/>
              </a:spcBef>
            </a:pPr>
            <a:r>
              <a:rPr lang="en-US" sz="1900" dirty="0" smtClean="0"/>
              <a:t>When bifurcation (delayed fan-out) is required </a:t>
            </a:r>
          </a:p>
          <a:p>
            <a:pPr marL="233363" lvl="1" indent="223838">
              <a:spcBef>
                <a:spcPts val="300"/>
              </a:spcBef>
            </a:pPr>
            <a:r>
              <a:rPr lang="en-US" sz="1900" dirty="0" smtClean="0"/>
              <a:t>Equal cost path arbitration</a:t>
            </a:r>
          </a:p>
          <a:p>
            <a:pPr marL="627063" lvl="2" indent="-169863">
              <a:spcBef>
                <a:spcPts val="300"/>
              </a:spcBef>
            </a:pPr>
            <a:r>
              <a:rPr lang="en-US" sz="1900" dirty="0" smtClean="0"/>
              <a:t>Hop count</a:t>
            </a:r>
          </a:p>
          <a:p>
            <a:pPr marL="627063" lvl="2" indent="-169863">
              <a:spcBef>
                <a:spcPts val="300"/>
              </a:spcBef>
            </a:pPr>
            <a:r>
              <a:rPr lang="en-US" sz="1900" dirty="0" smtClean="0"/>
              <a:t>Alphabetic based upon site name	</a:t>
            </a:r>
          </a:p>
        </p:txBody>
      </p:sp>
      <p:pic>
        <p:nvPicPr>
          <p:cNvPr id="4" name="Picture 8" descr="Site Composition"/>
          <p:cNvPicPr>
            <a:picLocks noChangeAspect="1" noChangeArrowheads="1"/>
          </p:cNvPicPr>
          <p:nvPr/>
        </p:nvPicPr>
        <p:blipFill>
          <a:blip r:embed="rId3"/>
          <a:srcRect/>
          <a:stretch>
            <a:fillRect/>
          </a:stretch>
        </p:blipFill>
        <p:spPr bwMode="auto">
          <a:xfrm>
            <a:off x="6759789" y="229241"/>
            <a:ext cx="1989972" cy="1474053"/>
          </a:xfrm>
          <a:prstGeom prst="rect">
            <a:avLst/>
          </a:prstGeom>
          <a:noFill/>
          <a:ln w="9525">
            <a:noFill/>
            <a:miter lim="800000"/>
            <a:headEnd/>
            <a:tailEnd/>
          </a:ln>
        </p:spPr>
      </p:pic>
    </p:spTree>
    <p:extLst>
      <p:ext uri="{BB962C8B-B14F-4D97-AF65-F5344CB8AC3E}">
        <p14:creationId xmlns:p14="http://schemas.microsoft.com/office/powerpoint/2010/main" xmlns="" val="3064796137"/>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2674" name="Object 2"/>
          <p:cNvGraphicFramePr>
            <a:graphicFrameLocks noGrp="1" noChangeAspect="1"/>
          </p:cNvGraphicFramePr>
          <p:nvPr>
            <p:ph idx="1"/>
          </p:nvPr>
        </p:nvGraphicFramePr>
        <p:xfrm>
          <a:off x="666750" y="1074738"/>
          <a:ext cx="8001000" cy="5346700"/>
        </p:xfrm>
        <a:graphic>
          <a:graphicData uri="http://schemas.openxmlformats.org/presentationml/2006/ole">
            <p:oleObj spid="_x0000_s2066" name="Visio" r:id="rId5" imgW="6124382" imgH="4092674" progId="">
              <p:embed/>
            </p:oleObj>
          </a:graphicData>
        </a:graphic>
      </p:graphicFrame>
      <p:sp>
        <p:nvSpPr>
          <p:cNvPr id="412675" name="Line 3"/>
          <p:cNvSpPr>
            <a:spLocks noChangeShapeType="1"/>
          </p:cNvSpPr>
          <p:nvPr/>
        </p:nvSpPr>
        <p:spPr bwMode="auto">
          <a:xfrm>
            <a:off x="1857375" y="1754188"/>
            <a:ext cx="1066800" cy="762000"/>
          </a:xfrm>
          <a:prstGeom prst="line">
            <a:avLst/>
          </a:prstGeom>
          <a:noFill/>
          <a:ln w="76200">
            <a:solidFill>
              <a:schemeClr val="hlink"/>
            </a:solidFill>
            <a:round/>
            <a:headEnd/>
            <a:tailEnd/>
          </a:ln>
          <a:effectLst/>
        </p:spPr>
        <p:txBody>
          <a:bodyPr/>
          <a:lstStyle/>
          <a:p>
            <a:endParaRPr lang="en-US">
              <a:solidFill>
                <a:schemeClr val="accent1"/>
              </a:solidFill>
            </a:endParaRPr>
          </a:p>
        </p:txBody>
      </p:sp>
      <p:sp>
        <p:nvSpPr>
          <p:cNvPr id="412676" name="Line 4"/>
          <p:cNvSpPr>
            <a:spLocks noChangeShapeType="1"/>
          </p:cNvSpPr>
          <p:nvPr/>
        </p:nvSpPr>
        <p:spPr bwMode="auto">
          <a:xfrm>
            <a:off x="3686175" y="2592388"/>
            <a:ext cx="1752600" cy="0"/>
          </a:xfrm>
          <a:prstGeom prst="line">
            <a:avLst/>
          </a:prstGeom>
          <a:noFill/>
          <a:ln w="76200">
            <a:solidFill>
              <a:schemeClr val="hlink"/>
            </a:solidFill>
            <a:round/>
            <a:headEnd/>
            <a:tailEnd/>
          </a:ln>
          <a:effectLst/>
        </p:spPr>
        <p:txBody>
          <a:bodyPr/>
          <a:lstStyle/>
          <a:p>
            <a:endParaRPr lang="en-US">
              <a:solidFill>
                <a:schemeClr val="accent1"/>
              </a:solidFill>
            </a:endParaRPr>
          </a:p>
        </p:txBody>
      </p:sp>
      <p:sp>
        <p:nvSpPr>
          <p:cNvPr id="412677" name="Line 5"/>
          <p:cNvSpPr>
            <a:spLocks noChangeShapeType="1"/>
          </p:cNvSpPr>
          <p:nvPr/>
        </p:nvSpPr>
        <p:spPr bwMode="auto">
          <a:xfrm flipV="1">
            <a:off x="6200775" y="1754188"/>
            <a:ext cx="990600" cy="762000"/>
          </a:xfrm>
          <a:prstGeom prst="line">
            <a:avLst/>
          </a:prstGeom>
          <a:noFill/>
          <a:ln w="76200">
            <a:solidFill>
              <a:schemeClr val="hlink"/>
            </a:solidFill>
            <a:round/>
            <a:headEnd/>
            <a:tailEnd/>
          </a:ln>
          <a:effectLst/>
        </p:spPr>
        <p:txBody>
          <a:bodyPr/>
          <a:lstStyle/>
          <a:p>
            <a:endParaRPr lang="en-US">
              <a:solidFill>
                <a:schemeClr val="accent1"/>
              </a:solidFill>
            </a:endParaRPr>
          </a:p>
        </p:txBody>
      </p:sp>
      <p:sp>
        <p:nvSpPr>
          <p:cNvPr id="412678" name="Line 6"/>
          <p:cNvSpPr>
            <a:spLocks noChangeShapeType="1"/>
          </p:cNvSpPr>
          <p:nvPr/>
        </p:nvSpPr>
        <p:spPr bwMode="auto">
          <a:xfrm>
            <a:off x="1857375" y="1601788"/>
            <a:ext cx="5334000" cy="0"/>
          </a:xfrm>
          <a:prstGeom prst="line">
            <a:avLst/>
          </a:prstGeom>
          <a:noFill/>
          <a:ln w="57150">
            <a:solidFill>
              <a:schemeClr val="accent6"/>
            </a:solidFill>
            <a:round/>
            <a:headEnd/>
            <a:tailEnd type="triangle" w="med" len="med"/>
          </a:ln>
          <a:effectLst/>
        </p:spPr>
        <p:txBody>
          <a:bodyPr/>
          <a:lstStyle/>
          <a:p>
            <a:endParaRPr lang="en-US">
              <a:solidFill>
                <a:schemeClr val="accent1"/>
              </a:solidFill>
            </a:endParaRPr>
          </a:p>
        </p:txBody>
      </p:sp>
      <p:sp>
        <p:nvSpPr>
          <p:cNvPr id="412679" name="Line 7"/>
          <p:cNvSpPr>
            <a:spLocks noChangeShapeType="1"/>
          </p:cNvSpPr>
          <p:nvPr/>
        </p:nvSpPr>
        <p:spPr bwMode="auto">
          <a:xfrm>
            <a:off x="1857375" y="1677988"/>
            <a:ext cx="3505200" cy="609600"/>
          </a:xfrm>
          <a:prstGeom prst="line">
            <a:avLst/>
          </a:prstGeom>
          <a:noFill/>
          <a:ln w="57150">
            <a:solidFill>
              <a:schemeClr val="accent6"/>
            </a:solidFill>
            <a:round/>
            <a:headEnd/>
            <a:tailEnd type="triangle" w="med" len="med"/>
          </a:ln>
          <a:effectLst/>
        </p:spPr>
        <p:txBody>
          <a:bodyPr/>
          <a:lstStyle/>
          <a:p>
            <a:endParaRPr lang="en-US">
              <a:solidFill>
                <a:schemeClr val="accent1"/>
              </a:solidFill>
            </a:endParaRPr>
          </a:p>
        </p:txBody>
      </p:sp>
      <p:sp>
        <p:nvSpPr>
          <p:cNvPr id="412680" name="Line 8"/>
          <p:cNvSpPr>
            <a:spLocks noChangeShapeType="1"/>
          </p:cNvSpPr>
          <p:nvPr/>
        </p:nvSpPr>
        <p:spPr bwMode="auto">
          <a:xfrm>
            <a:off x="1857375" y="1754188"/>
            <a:ext cx="990600" cy="457200"/>
          </a:xfrm>
          <a:prstGeom prst="line">
            <a:avLst/>
          </a:prstGeom>
          <a:noFill/>
          <a:ln w="57150">
            <a:solidFill>
              <a:schemeClr val="accent6"/>
            </a:solidFill>
            <a:round/>
            <a:headEnd/>
            <a:tailEnd type="triangle" w="med" len="med"/>
          </a:ln>
          <a:effectLst/>
        </p:spPr>
        <p:txBody>
          <a:bodyPr/>
          <a:lstStyle/>
          <a:p>
            <a:endParaRPr lang="en-US">
              <a:solidFill>
                <a:schemeClr val="accent1"/>
              </a:solidFill>
            </a:endParaRPr>
          </a:p>
        </p:txBody>
      </p:sp>
      <p:sp>
        <p:nvSpPr>
          <p:cNvPr id="412681" name="Text Box 9"/>
          <p:cNvSpPr txBox="1">
            <a:spLocks noChangeArrowheads="1"/>
          </p:cNvSpPr>
          <p:nvPr/>
        </p:nvSpPr>
        <p:spPr bwMode="auto">
          <a:xfrm>
            <a:off x="3686175" y="1296988"/>
            <a:ext cx="1266825" cy="274637"/>
          </a:xfrm>
          <a:prstGeom prst="rect">
            <a:avLst/>
          </a:prstGeom>
          <a:noFill/>
          <a:ln w="9525">
            <a:noFill/>
            <a:miter lim="800000"/>
            <a:headEnd/>
            <a:tailEnd/>
          </a:ln>
          <a:effectLst/>
        </p:spPr>
        <p:txBody>
          <a:bodyPr wrap="none">
            <a:spAutoFit/>
          </a:bodyPr>
          <a:lstStyle/>
          <a:p>
            <a:r>
              <a:rPr lang="en-US" sz="1200" b="1">
                <a:solidFill>
                  <a:schemeClr val="accent1"/>
                </a:solidFill>
              </a:rPr>
              <a:t>Direct Connect</a:t>
            </a:r>
          </a:p>
        </p:txBody>
      </p:sp>
      <p:sp>
        <p:nvSpPr>
          <p:cNvPr id="412682" name="Text Box 10"/>
          <p:cNvSpPr txBox="1">
            <a:spLocks noChangeArrowheads="1"/>
          </p:cNvSpPr>
          <p:nvPr/>
        </p:nvSpPr>
        <p:spPr bwMode="auto">
          <a:xfrm>
            <a:off x="3609975" y="1677988"/>
            <a:ext cx="1427163" cy="274637"/>
          </a:xfrm>
          <a:prstGeom prst="rect">
            <a:avLst/>
          </a:prstGeom>
          <a:noFill/>
          <a:ln w="9525">
            <a:noFill/>
            <a:miter lim="800000"/>
            <a:headEnd/>
            <a:tailEnd/>
          </a:ln>
          <a:effectLst/>
        </p:spPr>
        <p:txBody>
          <a:bodyPr wrap="none">
            <a:spAutoFit/>
          </a:bodyPr>
          <a:lstStyle/>
          <a:p>
            <a:r>
              <a:rPr lang="en-US" sz="1200" b="1">
                <a:solidFill>
                  <a:schemeClr val="accent1"/>
                </a:solidFill>
              </a:rPr>
              <a:t>Backoff Route #1</a:t>
            </a:r>
          </a:p>
        </p:txBody>
      </p:sp>
      <p:sp>
        <p:nvSpPr>
          <p:cNvPr id="412683" name="Text Box 11"/>
          <p:cNvSpPr txBox="1">
            <a:spLocks noChangeArrowheads="1"/>
          </p:cNvSpPr>
          <p:nvPr/>
        </p:nvSpPr>
        <p:spPr bwMode="auto">
          <a:xfrm>
            <a:off x="2390775" y="1677988"/>
            <a:ext cx="1427163" cy="274637"/>
          </a:xfrm>
          <a:prstGeom prst="rect">
            <a:avLst/>
          </a:prstGeom>
          <a:noFill/>
          <a:ln w="9525">
            <a:noFill/>
            <a:miter lim="800000"/>
            <a:headEnd/>
            <a:tailEnd/>
          </a:ln>
          <a:effectLst/>
        </p:spPr>
        <p:txBody>
          <a:bodyPr wrap="none">
            <a:spAutoFit/>
          </a:bodyPr>
          <a:lstStyle/>
          <a:p>
            <a:r>
              <a:rPr lang="en-US" sz="1200" b="1">
                <a:solidFill>
                  <a:schemeClr val="accent1"/>
                </a:solidFill>
              </a:rPr>
              <a:t>Backoff Route #2</a:t>
            </a:r>
          </a:p>
        </p:txBody>
      </p:sp>
      <p:sp>
        <p:nvSpPr>
          <p:cNvPr id="412684" name="Text Box 12"/>
          <p:cNvSpPr txBox="1">
            <a:spLocks noChangeArrowheads="1"/>
          </p:cNvSpPr>
          <p:nvPr/>
        </p:nvSpPr>
        <p:spPr bwMode="auto">
          <a:xfrm>
            <a:off x="1400175" y="1144588"/>
            <a:ext cx="1141413" cy="274637"/>
          </a:xfrm>
          <a:prstGeom prst="rect">
            <a:avLst/>
          </a:prstGeom>
          <a:noFill/>
          <a:ln w="9525">
            <a:noFill/>
            <a:miter lim="800000"/>
            <a:headEnd/>
            <a:tailEnd/>
          </a:ln>
          <a:effectLst/>
        </p:spPr>
        <p:txBody>
          <a:bodyPr wrap="none">
            <a:spAutoFit/>
          </a:bodyPr>
          <a:lstStyle/>
          <a:p>
            <a:r>
              <a:rPr lang="en-US" sz="1200" b="1">
                <a:solidFill>
                  <a:schemeClr val="accent1"/>
                </a:solidFill>
              </a:rPr>
              <a:t>Final Backoff</a:t>
            </a:r>
          </a:p>
        </p:txBody>
      </p:sp>
      <p:pic>
        <p:nvPicPr>
          <p:cNvPr id="412685" name="Picture 13" descr="j0292020"/>
          <p:cNvPicPr>
            <a:picLocks noChangeAspect="1" noChangeArrowheads="1"/>
          </p:cNvPicPr>
          <p:nvPr/>
        </p:nvPicPr>
        <p:blipFill>
          <a:blip r:embed="rId6"/>
          <a:srcRect/>
          <a:stretch>
            <a:fillRect/>
          </a:stretch>
        </p:blipFill>
        <p:spPr bwMode="auto">
          <a:xfrm>
            <a:off x="257175" y="1068388"/>
            <a:ext cx="762000" cy="723900"/>
          </a:xfrm>
          <a:prstGeom prst="rect">
            <a:avLst/>
          </a:prstGeom>
          <a:noFill/>
          <a:ln>
            <a:noFill/>
          </a:ln>
        </p:spPr>
      </p:pic>
      <p:pic>
        <p:nvPicPr>
          <p:cNvPr id="412686" name="Picture 14" descr="j0292020"/>
          <p:cNvPicPr>
            <a:picLocks noChangeAspect="1" noChangeArrowheads="1"/>
          </p:cNvPicPr>
          <p:nvPr/>
        </p:nvPicPr>
        <p:blipFill>
          <a:blip r:embed="rId6"/>
          <a:srcRect/>
          <a:stretch>
            <a:fillRect/>
          </a:stretch>
        </p:blipFill>
        <p:spPr bwMode="auto">
          <a:xfrm>
            <a:off x="8029575" y="1296988"/>
            <a:ext cx="762000" cy="723900"/>
          </a:xfrm>
          <a:prstGeom prst="rect">
            <a:avLst/>
          </a:prstGeom>
          <a:noFill/>
          <a:ln>
            <a:noFill/>
          </a:ln>
        </p:spPr>
      </p:pic>
      <p:sp>
        <p:nvSpPr>
          <p:cNvPr id="412687" name="Text Box 15"/>
          <p:cNvSpPr txBox="1">
            <a:spLocks noChangeArrowheads="1"/>
          </p:cNvSpPr>
          <p:nvPr/>
        </p:nvSpPr>
        <p:spPr bwMode="auto">
          <a:xfrm>
            <a:off x="180975" y="1677988"/>
            <a:ext cx="850900" cy="274637"/>
          </a:xfrm>
          <a:prstGeom prst="rect">
            <a:avLst/>
          </a:prstGeom>
          <a:noFill/>
          <a:ln w="9525">
            <a:noFill/>
            <a:miter lim="800000"/>
            <a:headEnd/>
            <a:tailEnd/>
          </a:ln>
          <a:effectLst/>
        </p:spPr>
        <p:txBody>
          <a:bodyPr wrap="none">
            <a:spAutoFit/>
          </a:bodyPr>
          <a:lstStyle/>
          <a:p>
            <a:r>
              <a:rPr lang="en-US" sz="1200">
                <a:solidFill>
                  <a:schemeClr val="accent1"/>
                </a:solidFill>
              </a:rPr>
              <a:t>Originator</a:t>
            </a:r>
          </a:p>
        </p:txBody>
      </p:sp>
      <p:sp>
        <p:nvSpPr>
          <p:cNvPr id="412688" name="Text Box 16"/>
          <p:cNvSpPr txBox="1">
            <a:spLocks noChangeArrowheads="1"/>
          </p:cNvSpPr>
          <p:nvPr/>
        </p:nvSpPr>
        <p:spPr bwMode="auto">
          <a:xfrm>
            <a:off x="8029575" y="1906588"/>
            <a:ext cx="1027113" cy="274637"/>
          </a:xfrm>
          <a:prstGeom prst="rect">
            <a:avLst/>
          </a:prstGeom>
          <a:noFill/>
          <a:ln w="9525">
            <a:noFill/>
            <a:miter lim="800000"/>
            <a:headEnd/>
            <a:tailEnd/>
          </a:ln>
          <a:effectLst/>
        </p:spPr>
        <p:txBody>
          <a:bodyPr wrap="none">
            <a:spAutoFit/>
          </a:bodyPr>
          <a:lstStyle/>
          <a:p>
            <a:r>
              <a:rPr lang="en-US" sz="1200">
                <a:solidFill>
                  <a:schemeClr val="accent1"/>
                </a:solidFill>
              </a:rPr>
              <a:t>Recipient #1</a:t>
            </a:r>
          </a:p>
        </p:txBody>
      </p:sp>
      <p:sp>
        <p:nvSpPr>
          <p:cNvPr id="412689" name="Rectangle 17"/>
          <p:cNvSpPr>
            <a:spLocks noGrp="1" noChangeArrowheads="1"/>
          </p:cNvSpPr>
          <p:nvPr>
            <p:ph type="title"/>
          </p:nvPr>
        </p:nvSpPr>
        <p:spPr>
          <a:xfrm>
            <a:off x="254000" y="69850"/>
            <a:ext cx="8432800" cy="641350"/>
          </a:xfrm>
          <a:noFill/>
          <a:ln>
            <a:noFill/>
          </a:ln>
        </p:spPr>
        <p:txBody>
          <a:bodyPr anchor="ctr"/>
          <a:lstStyle/>
          <a:p>
            <a:r>
              <a:rPr lang="en-US"/>
              <a:t>“Best” Route Between AD Sites</a:t>
            </a:r>
          </a:p>
        </p:txBody>
      </p:sp>
    </p:spTree>
    <p:custDataLst>
      <p:tags r:id="rId2"/>
    </p:custDataLst>
    <p:extLst>
      <p:ext uri="{BB962C8B-B14F-4D97-AF65-F5344CB8AC3E}">
        <p14:creationId xmlns:p14="http://schemas.microsoft.com/office/powerpoint/2010/main" xmlns="" val="40662423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268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268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1268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268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1267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267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267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1268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1267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500"/>
                                        <p:tgtEl>
                                          <p:spTgt spid="412678"/>
                                        </p:tgtEl>
                                      </p:cBhvr>
                                    </p:animEffect>
                                    <p:set>
                                      <p:cBhvr>
                                        <p:cTn id="31" dur="1" fill="hold">
                                          <p:stCondLst>
                                            <p:cond delay="499"/>
                                          </p:stCondLst>
                                        </p:cTn>
                                        <p:tgtEl>
                                          <p:spTgt spid="412678"/>
                                        </p:tgtEl>
                                        <p:attrNameLst>
                                          <p:attrName>style.visibility</p:attrName>
                                        </p:attrNameLst>
                                      </p:cBhvr>
                                      <p:to>
                                        <p:strVal val="hidden"/>
                                      </p:to>
                                    </p:set>
                                  </p:childTnLst>
                                </p:cTn>
                              </p:par>
                              <p:par>
                                <p:cTn id="32" presetID="10" presetClass="exit" presetSubtype="0" fill="hold" grpId="1" nodeType="withEffect">
                                  <p:stCondLst>
                                    <p:cond delay="0"/>
                                  </p:stCondLst>
                                  <p:childTnLst>
                                    <p:animEffect transition="out" filter="fade">
                                      <p:cBhvr>
                                        <p:cTn id="33" dur="500"/>
                                        <p:tgtEl>
                                          <p:spTgt spid="412681"/>
                                        </p:tgtEl>
                                      </p:cBhvr>
                                    </p:animEffect>
                                    <p:set>
                                      <p:cBhvr>
                                        <p:cTn id="34" dur="1" fill="hold">
                                          <p:stCondLst>
                                            <p:cond delay="499"/>
                                          </p:stCondLst>
                                        </p:cTn>
                                        <p:tgtEl>
                                          <p:spTgt spid="412681"/>
                                        </p:tgtEl>
                                        <p:attrNameLst>
                                          <p:attrName>style.visibility</p:attrName>
                                        </p:attrNameLst>
                                      </p:cBhvr>
                                      <p:to>
                                        <p:strVal val="hidden"/>
                                      </p:to>
                                    </p:set>
                                  </p:childTnLst>
                                </p:cTn>
                              </p:par>
                            </p:childTnLst>
                          </p:cTn>
                        </p:par>
                        <p:par>
                          <p:cTn id="35" fill="hold">
                            <p:stCondLst>
                              <p:cond delay="500"/>
                            </p:stCondLst>
                            <p:childTnLst>
                              <p:par>
                                <p:cTn id="36" presetID="1" presetClass="entr" presetSubtype="0" fill="hold" grpId="0" nodeType="afterEffect">
                                  <p:stCondLst>
                                    <p:cond delay="0"/>
                                  </p:stCondLst>
                                  <p:childTnLst>
                                    <p:set>
                                      <p:cBhvr>
                                        <p:cTn id="37" dur="1" fill="hold">
                                          <p:stCondLst>
                                            <p:cond delay="0"/>
                                          </p:stCondLst>
                                        </p:cTn>
                                        <p:tgtEl>
                                          <p:spTgt spid="412682"/>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41267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grpId="1" nodeType="clickEffect">
                                  <p:stCondLst>
                                    <p:cond delay="0"/>
                                  </p:stCondLst>
                                  <p:childTnLst>
                                    <p:animEffect transition="out" filter="fade">
                                      <p:cBhvr>
                                        <p:cTn id="43" dur="500"/>
                                        <p:tgtEl>
                                          <p:spTgt spid="412679"/>
                                        </p:tgtEl>
                                      </p:cBhvr>
                                    </p:animEffect>
                                    <p:set>
                                      <p:cBhvr>
                                        <p:cTn id="44" dur="1" fill="hold">
                                          <p:stCondLst>
                                            <p:cond delay="499"/>
                                          </p:stCondLst>
                                        </p:cTn>
                                        <p:tgtEl>
                                          <p:spTgt spid="412679"/>
                                        </p:tgtEl>
                                        <p:attrNameLst>
                                          <p:attrName>style.visibility</p:attrName>
                                        </p:attrNameLst>
                                      </p:cBhvr>
                                      <p:to>
                                        <p:strVal val="hidden"/>
                                      </p:to>
                                    </p:set>
                                  </p:childTnLst>
                                </p:cTn>
                              </p:par>
                              <p:par>
                                <p:cTn id="45" presetID="10" presetClass="exit" presetSubtype="0" fill="hold" grpId="1" nodeType="withEffect">
                                  <p:stCondLst>
                                    <p:cond delay="0"/>
                                  </p:stCondLst>
                                  <p:childTnLst>
                                    <p:animEffect transition="out" filter="fade">
                                      <p:cBhvr>
                                        <p:cTn id="46" dur="500"/>
                                        <p:tgtEl>
                                          <p:spTgt spid="412682"/>
                                        </p:tgtEl>
                                      </p:cBhvr>
                                    </p:animEffect>
                                    <p:set>
                                      <p:cBhvr>
                                        <p:cTn id="47" dur="1" fill="hold">
                                          <p:stCondLst>
                                            <p:cond delay="499"/>
                                          </p:stCondLst>
                                        </p:cTn>
                                        <p:tgtEl>
                                          <p:spTgt spid="412682"/>
                                        </p:tgtEl>
                                        <p:attrNameLst>
                                          <p:attrName>style.visibility</p:attrName>
                                        </p:attrNameLst>
                                      </p:cBhvr>
                                      <p:to>
                                        <p:strVal val="hidden"/>
                                      </p:to>
                                    </p:set>
                                  </p:childTnLst>
                                </p:cTn>
                              </p:par>
                            </p:childTnLst>
                          </p:cTn>
                        </p:par>
                        <p:par>
                          <p:cTn id="48" fill="hold">
                            <p:stCondLst>
                              <p:cond delay="500"/>
                            </p:stCondLst>
                            <p:childTnLst>
                              <p:par>
                                <p:cTn id="49" presetID="1" presetClass="entr" presetSubtype="0" fill="hold" grpId="0" nodeType="afterEffect">
                                  <p:stCondLst>
                                    <p:cond delay="0"/>
                                  </p:stCondLst>
                                  <p:childTnLst>
                                    <p:set>
                                      <p:cBhvr>
                                        <p:cTn id="50" dur="1" fill="hold">
                                          <p:stCondLst>
                                            <p:cond delay="0"/>
                                          </p:stCondLst>
                                        </p:cTn>
                                        <p:tgtEl>
                                          <p:spTgt spid="41268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1268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grpId="1" nodeType="clickEffect">
                                  <p:stCondLst>
                                    <p:cond delay="0"/>
                                  </p:stCondLst>
                                  <p:childTnLst>
                                    <p:animEffect transition="out" filter="fade">
                                      <p:cBhvr>
                                        <p:cTn id="56" dur="500"/>
                                        <p:tgtEl>
                                          <p:spTgt spid="412683"/>
                                        </p:tgtEl>
                                      </p:cBhvr>
                                    </p:animEffect>
                                    <p:set>
                                      <p:cBhvr>
                                        <p:cTn id="57" dur="1" fill="hold">
                                          <p:stCondLst>
                                            <p:cond delay="499"/>
                                          </p:stCondLst>
                                        </p:cTn>
                                        <p:tgtEl>
                                          <p:spTgt spid="412683"/>
                                        </p:tgtEl>
                                        <p:attrNameLst>
                                          <p:attrName>style.visibility</p:attrName>
                                        </p:attrNameLst>
                                      </p:cBhvr>
                                      <p:to>
                                        <p:strVal val="hidden"/>
                                      </p:to>
                                    </p:set>
                                  </p:childTnLst>
                                </p:cTn>
                              </p:par>
                              <p:par>
                                <p:cTn id="58" presetID="10" presetClass="exit" presetSubtype="0" fill="hold" grpId="1" nodeType="withEffect">
                                  <p:stCondLst>
                                    <p:cond delay="0"/>
                                  </p:stCondLst>
                                  <p:childTnLst>
                                    <p:animEffect transition="out" filter="fade">
                                      <p:cBhvr>
                                        <p:cTn id="59" dur="500"/>
                                        <p:tgtEl>
                                          <p:spTgt spid="412680"/>
                                        </p:tgtEl>
                                      </p:cBhvr>
                                    </p:animEffect>
                                    <p:set>
                                      <p:cBhvr>
                                        <p:cTn id="60" dur="1" fill="hold">
                                          <p:stCondLst>
                                            <p:cond delay="499"/>
                                          </p:stCondLst>
                                        </p:cTn>
                                        <p:tgtEl>
                                          <p:spTgt spid="412680"/>
                                        </p:tgtEl>
                                        <p:attrNameLst>
                                          <p:attrName>style.visibility</p:attrName>
                                        </p:attrNameLst>
                                      </p:cBhvr>
                                      <p:to>
                                        <p:strVal val="hidden"/>
                                      </p:to>
                                    </p:set>
                                  </p:childTnLst>
                                </p:cTn>
                              </p:par>
                            </p:childTnLst>
                          </p:cTn>
                        </p:par>
                        <p:par>
                          <p:cTn id="61" fill="hold">
                            <p:stCondLst>
                              <p:cond delay="500"/>
                            </p:stCondLst>
                            <p:childTnLst>
                              <p:par>
                                <p:cTn id="62" presetID="1" presetClass="entr" presetSubtype="0" fill="hold" grpId="0" nodeType="afterEffect">
                                  <p:stCondLst>
                                    <p:cond delay="0"/>
                                  </p:stCondLst>
                                  <p:childTnLst>
                                    <p:set>
                                      <p:cBhvr>
                                        <p:cTn id="63" dur="1" fill="hold">
                                          <p:stCondLst>
                                            <p:cond delay="0"/>
                                          </p:stCondLst>
                                        </p:cTn>
                                        <p:tgtEl>
                                          <p:spTgt spid="4126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675" grpId="0" animBg="1"/>
      <p:bldP spid="412676" grpId="0" animBg="1"/>
      <p:bldP spid="412677" grpId="0" animBg="1"/>
      <p:bldP spid="412678" grpId="0" animBg="1"/>
      <p:bldP spid="412678" grpId="1" animBg="1"/>
      <p:bldP spid="412679" grpId="0" animBg="1"/>
      <p:bldP spid="412679" grpId="1" animBg="1"/>
      <p:bldP spid="412680" grpId="0" animBg="1"/>
      <p:bldP spid="412680" grpId="1" animBg="1"/>
      <p:bldP spid="412681" grpId="0"/>
      <p:bldP spid="412681" grpId="1"/>
      <p:bldP spid="412682" grpId="0"/>
      <p:bldP spid="412682" grpId="1"/>
      <p:bldP spid="412683" grpId="0"/>
      <p:bldP spid="412683" grpId="1"/>
      <p:bldP spid="412684" grpId="0"/>
      <p:bldP spid="412687" grpId="0"/>
      <p:bldP spid="41268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z="4800" dirty="0" smtClean="0"/>
              <a:t>Interoperability and</a:t>
            </a:r>
            <a:br>
              <a:rPr lang="en-US" sz="4800" dirty="0" smtClean="0"/>
            </a:br>
            <a:r>
              <a:rPr lang="en-US" sz="4800" dirty="0" smtClean="0"/>
              <a:t>Coexistence with </a:t>
            </a:r>
            <a:br>
              <a:rPr lang="en-US" sz="4800" dirty="0" smtClean="0"/>
            </a:br>
            <a:r>
              <a:rPr lang="en-US" sz="4800" dirty="0" smtClean="0"/>
              <a:t>Exchange Server 2003 and</a:t>
            </a:r>
            <a:br>
              <a:rPr lang="en-US" sz="4800" dirty="0" smtClean="0"/>
            </a:br>
            <a:r>
              <a:rPr lang="en-US" sz="4800" dirty="0" smtClean="0"/>
              <a:t>Exchange Server 2007</a:t>
            </a:r>
            <a:endParaRPr lang="en-US" sz="4800" dirty="0"/>
          </a:p>
        </p:txBody>
      </p:sp>
    </p:spTree>
    <p:extLst>
      <p:ext uri="{BB962C8B-B14F-4D97-AF65-F5344CB8AC3E}">
        <p14:creationId xmlns:p14="http://schemas.microsoft.com/office/powerpoint/2010/main" xmlns="" val="638204103"/>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553998"/>
          </a:xfrm>
        </p:spPr>
        <p:txBody>
          <a:bodyPr/>
          <a:lstStyle/>
          <a:p>
            <a:r>
              <a:rPr lang="en-US" sz="4000" dirty="0" smtClean="0"/>
              <a:t>Coexistence with Exchange Server 2003</a:t>
            </a:r>
            <a:endParaRPr lang="en-US" sz="6000" dirty="0"/>
          </a:p>
        </p:txBody>
      </p:sp>
      <p:sp>
        <p:nvSpPr>
          <p:cNvPr id="3" name="Content Placeholder 2"/>
          <p:cNvSpPr>
            <a:spLocks noGrp="1"/>
          </p:cNvSpPr>
          <p:nvPr>
            <p:ph idx="1"/>
          </p:nvPr>
        </p:nvSpPr>
        <p:spPr>
          <a:xfrm>
            <a:off x="381000" y="990600"/>
            <a:ext cx="8382000" cy="5687711"/>
          </a:xfrm>
        </p:spPr>
        <p:txBody>
          <a:bodyPr/>
          <a:lstStyle/>
          <a:p>
            <a:pPr>
              <a:lnSpc>
                <a:spcPct val="100000"/>
              </a:lnSpc>
            </a:pPr>
            <a:r>
              <a:rPr lang="en-US" sz="2800" dirty="0" smtClean="0"/>
              <a:t>All Exchange 2007/2010 servers are within a single routing group </a:t>
            </a:r>
          </a:p>
          <a:p>
            <a:pPr>
              <a:lnSpc>
                <a:spcPct val="100000"/>
              </a:lnSpc>
            </a:pPr>
            <a:r>
              <a:rPr lang="en-US" sz="2800" dirty="0" smtClean="0"/>
              <a:t>Introduction of first Exchange 2007/2010 Hub role results in creation of routing group connectors (single source/target bridgehead on each)</a:t>
            </a:r>
          </a:p>
          <a:p>
            <a:pPr lvl="1">
              <a:lnSpc>
                <a:spcPct val="100000"/>
              </a:lnSpc>
            </a:pPr>
            <a:r>
              <a:rPr lang="en-US" sz="2400" dirty="0" smtClean="0"/>
              <a:t>Add source and target bridgehead servers for fault tolerance and load balancing between these two connected routing groups</a:t>
            </a:r>
          </a:p>
          <a:p>
            <a:pPr lvl="1">
              <a:lnSpc>
                <a:spcPct val="100000"/>
              </a:lnSpc>
            </a:pPr>
            <a:r>
              <a:rPr lang="en-US" sz="2400" dirty="0" smtClean="0"/>
              <a:t>Exchange 2003 RGC bridgehead cannot be a cluster</a:t>
            </a:r>
            <a:endParaRPr lang="en-US" dirty="0" smtClean="0"/>
          </a:p>
        </p:txBody>
      </p:sp>
    </p:spTree>
    <p:extLst>
      <p:ext uri="{BB962C8B-B14F-4D97-AF65-F5344CB8AC3E}">
        <p14:creationId xmlns:p14="http://schemas.microsoft.com/office/powerpoint/2010/main" xmlns="" val="4193593144"/>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553998"/>
          </a:xfrm>
        </p:spPr>
        <p:txBody>
          <a:bodyPr/>
          <a:lstStyle/>
          <a:p>
            <a:r>
              <a:rPr lang="en-US" sz="4000" dirty="0" smtClean="0"/>
              <a:t>Coexistence with Exchange Server 2003</a:t>
            </a:r>
            <a:endParaRPr lang="en-US" sz="6000" dirty="0"/>
          </a:p>
        </p:txBody>
      </p:sp>
      <p:sp>
        <p:nvSpPr>
          <p:cNvPr id="3" name="Content Placeholder 2"/>
          <p:cNvSpPr>
            <a:spLocks noGrp="1"/>
          </p:cNvSpPr>
          <p:nvPr>
            <p:ph idx="1"/>
          </p:nvPr>
        </p:nvSpPr>
        <p:spPr>
          <a:xfrm>
            <a:off x="381000" y="990600"/>
            <a:ext cx="8382000" cy="5687711"/>
          </a:xfrm>
        </p:spPr>
        <p:txBody>
          <a:bodyPr/>
          <a:lstStyle/>
          <a:p>
            <a:pPr>
              <a:lnSpc>
                <a:spcPct val="100000"/>
              </a:lnSpc>
            </a:pPr>
            <a:r>
              <a:rPr lang="en-US" sz="2400" dirty="0" smtClean="0"/>
              <a:t>Exchange 2007/2010 Routing to Exchange 2000/2003 recipient</a:t>
            </a:r>
          </a:p>
          <a:p>
            <a:pPr lvl="1">
              <a:lnSpc>
                <a:spcPct val="100000"/>
              </a:lnSpc>
            </a:pPr>
            <a:r>
              <a:rPr lang="en-US" sz="2000" dirty="0" smtClean="0"/>
              <a:t>Chooses least cost RGC route to Exchange 2003 recipient based on routing group connector costs (AD cost not included)</a:t>
            </a:r>
          </a:p>
          <a:p>
            <a:pPr lvl="1">
              <a:lnSpc>
                <a:spcPct val="100000"/>
              </a:lnSpc>
            </a:pPr>
            <a:r>
              <a:rPr lang="en-US" sz="2000" dirty="0" smtClean="0"/>
              <a:t>Chooses least cost route within the Exchange 2007/2010 routing group to the AD site containing RGC “bridgehead” based upon AD site link cost</a:t>
            </a:r>
          </a:p>
          <a:p>
            <a:pPr>
              <a:lnSpc>
                <a:spcPct val="100000"/>
              </a:lnSpc>
            </a:pPr>
            <a:r>
              <a:rPr lang="en-US" sz="2400" dirty="0" smtClean="0"/>
              <a:t>Exchange 2000/2003 routing to Exchange 2007 recipient</a:t>
            </a:r>
          </a:p>
          <a:p>
            <a:pPr lvl="1">
              <a:lnSpc>
                <a:spcPct val="100000"/>
              </a:lnSpc>
            </a:pPr>
            <a:r>
              <a:rPr lang="en-US" sz="2000" dirty="0" smtClean="0"/>
              <a:t>Server picks least cost route to the Exchange 2007/2010 Routing </a:t>
            </a:r>
            <a:br>
              <a:rPr lang="en-US" sz="2000" dirty="0" smtClean="0"/>
            </a:br>
            <a:r>
              <a:rPr lang="en-US" sz="2000" dirty="0" smtClean="0"/>
              <a:t>Group regardless of AD site where recipient mailbox located</a:t>
            </a:r>
          </a:p>
          <a:p>
            <a:pPr lvl="1">
              <a:lnSpc>
                <a:spcPct val="100000"/>
              </a:lnSpc>
            </a:pPr>
            <a:r>
              <a:rPr lang="en-US" sz="2000" dirty="0" smtClean="0"/>
              <a:t>Exchange 2007/2010 “bridgehead” routes within Exchange 2007/2010 Routing Group to the AD site containing recipient mailbox based upon AD site link cost</a:t>
            </a:r>
          </a:p>
        </p:txBody>
      </p:sp>
    </p:spTree>
    <p:extLst>
      <p:ext uri="{BB962C8B-B14F-4D97-AF65-F5344CB8AC3E}">
        <p14:creationId xmlns:p14="http://schemas.microsoft.com/office/powerpoint/2010/main" xmlns="" val="3617072527"/>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81" name="Rectangle 5"/>
          <p:cNvSpPr>
            <a:spLocks noGrp="1" noChangeArrowheads="1"/>
          </p:cNvSpPr>
          <p:nvPr>
            <p:ph type="title"/>
          </p:nvPr>
        </p:nvSpPr>
        <p:spPr>
          <a:xfrm>
            <a:off x="457200" y="220663"/>
            <a:ext cx="8229600" cy="609398"/>
          </a:xfrm>
        </p:spPr>
        <p:txBody>
          <a:bodyPr/>
          <a:lstStyle/>
          <a:p>
            <a:r>
              <a:rPr lang="en-US" sz="4400" dirty="0"/>
              <a:t>Exchange </a:t>
            </a:r>
            <a:r>
              <a:rPr lang="en-US" sz="4400" dirty="0" smtClean="0"/>
              <a:t>2010 Transition Topology</a:t>
            </a:r>
            <a:endParaRPr lang="en-US" dirty="0"/>
          </a:p>
        </p:txBody>
      </p:sp>
      <p:graphicFrame>
        <p:nvGraphicFramePr>
          <p:cNvPr id="434180" name="Object 4"/>
          <p:cNvGraphicFramePr>
            <a:graphicFrameLocks noGrp="1" noChangeAspect="1"/>
          </p:cNvGraphicFramePr>
          <p:nvPr>
            <p:ph idx="1"/>
            <p:extLst>
              <p:ext uri="{D42A27DB-BD31-4B8C-83A1-F6EECF244321}">
                <p14:modId xmlns:p14="http://schemas.microsoft.com/office/powerpoint/2010/main" xmlns="" val="1049227256"/>
              </p:ext>
            </p:extLst>
          </p:nvPr>
        </p:nvGraphicFramePr>
        <p:xfrm>
          <a:off x="533400" y="997350"/>
          <a:ext cx="7948612" cy="5311775"/>
        </p:xfrm>
        <a:graphic>
          <a:graphicData uri="http://schemas.openxmlformats.org/presentationml/2006/ole">
            <p:oleObj spid="_x0000_s3295" name="Visio" r:id="rId4" imgW="6124322" imgH="4092643" progId="">
              <p:embed/>
            </p:oleObj>
          </a:graphicData>
        </a:graphic>
      </p:graphicFrame>
      <p:graphicFrame>
        <p:nvGraphicFramePr>
          <p:cNvPr id="434249" name="Object 73"/>
          <p:cNvGraphicFramePr>
            <a:graphicFrameLocks noChangeAspect="1"/>
          </p:cNvGraphicFramePr>
          <p:nvPr/>
        </p:nvGraphicFramePr>
        <p:xfrm>
          <a:off x="1228725" y="1681562"/>
          <a:ext cx="379412" cy="495300"/>
        </p:xfrm>
        <a:graphic>
          <a:graphicData uri="http://schemas.openxmlformats.org/presentationml/2006/ole">
            <p:oleObj spid="_x0000_s3296" name="Visio" r:id="rId5" imgW="262452" imgH="337458" progId="">
              <p:embed/>
            </p:oleObj>
          </a:graphicData>
        </a:graphic>
      </p:graphicFrame>
      <p:graphicFrame>
        <p:nvGraphicFramePr>
          <p:cNvPr id="434254" name="Object 78"/>
          <p:cNvGraphicFramePr>
            <a:graphicFrameLocks noChangeAspect="1"/>
          </p:cNvGraphicFramePr>
          <p:nvPr/>
        </p:nvGraphicFramePr>
        <p:xfrm>
          <a:off x="3014662" y="3651650"/>
          <a:ext cx="1492250" cy="1606550"/>
        </p:xfrm>
        <a:graphic>
          <a:graphicData uri="http://schemas.openxmlformats.org/presentationml/2006/ole">
            <p:oleObj spid="_x0000_s3297" name="Visio" r:id="rId6" imgW="1188450" imgH="1241760" progId="">
              <p:embed/>
            </p:oleObj>
          </a:graphicData>
        </a:graphic>
      </p:graphicFrame>
      <p:graphicFrame>
        <p:nvGraphicFramePr>
          <p:cNvPr id="434261" name="Object 85"/>
          <p:cNvGraphicFramePr>
            <a:graphicFrameLocks noChangeAspect="1"/>
          </p:cNvGraphicFramePr>
          <p:nvPr/>
        </p:nvGraphicFramePr>
        <p:xfrm>
          <a:off x="1158875" y="3637362"/>
          <a:ext cx="1371600" cy="1600200"/>
        </p:xfrm>
        <a:graphic>
          <a:graphicData uri="http://schemas.openxmlformats.org/presentationml/2006/ole">
            <p:oleObj spid="_x0000_s3298" name="Visio" r:id="rId7" imgW="1098652" imgH="1241866" progId="">
              <p:embed/>
            </p:oleObj>
          </a:graphicData>
        </a:graphic>
      </p:graphicFrame>
      <p:graphicFrame>
        <p:nvGraphicFramePr>
          <p:cNvPr id="434262" name="Object 86"/>
          <p:cNvGraphicFramePr>
            <a:graphicFrameLocks noChangeAspect="1"/>
          </p:cNvGraphicFramePr>
          <p:nvPr/>
        </p:nvGraphicFramePr>
        <p:xfrm>
          <a:off x="5522912" y="3681812"/>
          <a:ext cx="1371600" cy="1600200"/>
        </p:xfrm>
        <a:graphic>
          <a:graphicData uri="http://schemas.openxmlformats.org/presentationml/2006/ole">
            <p:oleObj spid="_x0000_s3299" name="Visio" r:id="rId8" imgW="1098652" imgH="1241866" progId="">
              <p:embed/>
            </p:oleObj>
          </a:graphicData>
        </a:graphic>
      </p:graphicFrame>
      <p:graphicFrame>
        <p:nvGraphicFramePr>
          <p:cNvPr id="434263" name="Object 87"/>
          <p:cNvGraphicFramePr>
            <a:graphicFrameLocks noChangeAspect="1"/>
          </p:cNvGraphicFramePr>
          <p:nvPr/>
        </p:nvGraphicFramePr>
        <p:xfrm>
          <a:off x="7262812" y="3678637"/>
          <a:ext cx="1371600" cy="1600200"/>
        </p:xfrm>
        <a:graphic>
          <a:graphicData uri="http://schemas.openxmlformats.org/presentationml/2006/ole">
            <p:oleObj spid="_x0000_s3300" name="Visio" r:id="rId9" imgW="1098652" imgH="1241866" progId="">
              <p:embed/>
            </p:oleObj>
          </a:graphicData>
        </a:graphic>
      </p:graphicFrame>
      <p:grpSp>
        <p:nvGrpSpPr>
          <p:cNvPr id="2" name="Group 92"/>
          <p:cNvGrpSpPr>
            <a:grpSpLocks/>
          </p:cNvGrpSpPr>
          <p:nvPr/>
        </p:nvGrpSpPr>
        <p:grpSpPr bwMode="auto">
          <a:xfrm>
            <a:off x="-45745" y="5584407"/>
            <a:ext cx="955675" cy="920752"/>
            <a:chOff x="314" y="3514"/>
            <a:chExt cx="602" cy="580"/>
          </a:xfrm>
        </p:grpSpPr>
        <p:pic>
          <p:nvPicPr>
            <p:cNvPr id="434269" name="Picture 93" descr="j0292020"/>
            <p:cNvPicPr>
              <a:picLocks noChangeAspect="1" noChangeArrowheads="1"/>
            </p:cNvPicPr>
            <p:nvPr/>
          </p:nvPicPr>
          <p:blipFill>
            <a:blip r:embed="rId10"/>
            <a:srcRect/>
            <a:stretch>
              <a:fillRect/>
            </a:stretch>
          </p:blipFill>
          <p:spPr bwMode="auto">
            <a:xfrm>
              <a:off x="384" y="3514"/>
              <a:ext cx="480" cy="456"/>
            </a:xfrm>
            <a:prstGeom prst="rect">
              <a:avLst/>
            </a:prstGeom>
            <a:noFill/>
          </p:spPr>
        </p:pic>
        <p:sp>
          <p:nvSpPr>
            <p:cNvPr id="434270" name="Text Box 94"/>
            <p:cNvSpPr txBox="1">
              <a:spLocks noChangeArrowheads="1"/>
            </p:cNvSpPr>
            <p:nvPr/>
          </p:nvSpPr>
          <p:spPr bwMode="auto">
            <a:xfrm>
              <a:off x="314" y="3920"/>
              <a:ext cx="602" cy="174"/>
            </a:xfrm>
            <a:prstGeom prst="rect">
              <a:avLst/>
            </a:prstGeom>
            <a:noFill/>
            <a:ln w="9525">
              <a:noFill/>
              <a:miter lim="800000"/>
              <a:headEnd/>
              <a:tailEnd/>
            </a:ln>
            <a:effectLst/>
          </p:spPr>
          <p:txBody>
            <a:bodyPr wrap="none">
              <a:spAutoFit/>
            </a:bodyPr>
            <a:lstStyle/>
            <a:p>
              <a:r>
                <a:rPr lang="en-US" sz="1200" dirty="0"/>
                <a:t>Recipient #2</a:t>
              </a:r>
            </a:p>
          </p:txBody>
        </p:sp>
      </p:grpSp>
      <p:grpSp>
        <p:nvGrpSpPr>
          <p:cNvPr id="3" name="Group 95"/>
          <p:cNvGrpSpPr>
            <a:grpSpLocks/>
          </p:cNvGrpSpPr>
          <p:nvPr/>
        </p:nvGrpSpPr>
        <p:grpSpPr bwMode="auto">
          <a:xfrm>
            <a:off x="7964500" y="5175635"/>
            <a:ext cx="1014415" cy="955672"/>
            <a:chOff x="4338" y="3514"/>
            <a:chExt cx="639" cy="602"/>
          </a:xfrm>
        </p:grpSpPr>
        <p:pic>
          <p:nvPicPr>
            <p:cNvPr id="434272" name="Picture 96" descr="j0292020"/>
            <p:cNvPicPr>
              <a:picLocks noChangeAspect="1" noChangeArrowheads="1"/>
            </p:cNvPicPr>
            <p:nvPr/>
          </p:nvPicPr>
          <p:blipFill>
            <a:blip r:embed="rId10"/>
            <a:srcRect/>
            <a:stretch>
              <a:fillRect/>
            </a:stretch>
          </p:blipFill>
          <p:spPr bwMode="auto">
            <a:xfrm>
              <a:off x="4338" y="3514"/>
              <a:ext cx="480" cy="456"/>
            </a:xfrm>
            <a:prstGeom prst="rect">
              <a:avLst/>
            </a:prstGeom>
            <a:noFill/>
          </p:spPr>
        </p:pic>
        <p:sp>
          <p:nvSpPr>
            <p:cNvPr id="434273" name="Text Box 97"/>
            <p:cNvSpPr txBox="1">
              <a:spLocks noChangeArrowheads="1"/>
            </p:cNvSpPr>
            <p:nvPr/>
          </p:nvSpPr>
          <p:spPr bwMode="auto">
            <a:xfrm>
              <a:off x="4375" y="3942"/>
              <a:ext cx="602" cy="174"/>
            </a:xfrm>
            <a:prstGeom prst="rect">
              <a:avLst/>
            </a:prstGeom>
            <a:noFill/>
            <a:ln w="9525">
              <a:noFill/>
              <a:miter lim="800000"/>
              <a:headEnd/>
              <a:tailEnd/>
            </a:ln>
            <a:effectLst/>
          </p:spPr>
          <p:txBody>
            <a:bodyPr wrap="none">
              <a:spAutoFit/>
            </a:bodyPr>
            <a:lstStyle/>
            <a:p>
              <a:r>
                <a:rPr lang="en-US" sz="1200" dirty="0"/>
                <a:t>Recipient #1</a:t>
              </a:r>
            </a:p>
          </p:txBody>
        </p:sp>
      </p:grpSp>
      <p:sp>
        <p:nvSpPr>
          <p:cNvPr id="434278" name="Line 102"/>
          <p:cNvSpPr>
            <a:spLocks noChangeShapeType="1"/>
          </p:cNvSpPr>
          <p:nvPr/>
        </p:nvSpPr>
        <p:spPr bwMode="auto">
          <a:xfrm>
            <a:off x="1744662" y="1664100"/>
            <a:ext cx="1066800" cy="838200"/>
          </a:xfrm>
          <a:prstGeom prst="line">
            <a:avLst/>
          </a:prstGeom>
          <a:noFill/>
          <a:ln w="76200">
            <a:solidFill>
              <a:schemeClr val="hlink"/>
            </a:solidFill>
            <a:round/>
            <a:headEnd/>
            <a:tailEnd/>
          </a:ln>
          <a:effectLst/>
        </p:spPr>
        <p:txBody>
          <a:bodyPr/>
          <a:lstStyle/>
          <a:p>
            <a:endParaRPr lang="en-US" dirty="0"/>
          </a:p>
        </p:txBody>
      </p:sp>
      <p:sp>
        <p:nvSpPr>
          <p:cNvPr id="434279" name="Line 103"/>
          <p:cNvSpPr>
            <a:spLocks noChangeShapeType="1"/>
          </p:cNvSpPr>
          <p:nvPr/>
        </p:nvSpPr>
        <p:spPr bwMode="auto">
          <a:xfrm>
            <a:off x="3268662" y="3738962"/>
            <a:ext cx="9525" cy="1325563"/>
          </a:xfrm>
          <a:prstGeom prst="line">
            <a:avLst/>
          </a:prstGeom>
          <a:noFill/>
          <a:ln w="76200">
            <a:solidFill>
              <a:schemeClr val="hlink"/>
            </a:solidFill>
            <a:round/>
            <a:headEnd/>
            <a:tailEnd/>
          </a:ln>
          <a:effectLst/>
        </p:spPr>
        <p:txBody>
          <a:bodyPr/>
          <a:lstStyle/>
          <a:p>
            <a:endParaRPr lang="en-US" dirty="0"/>
          </a:p>
        </p:txBody>
      </p:sp>
      <p:sp>
        <p:nvSpPr>
          <p:cNvPr id="434280" name="Line 104"/>
          <p:cNvSpPr>
            <a:spLocks noChangeShapeType="1"/>
          </p:cNvSpPr>
          <p:nvPr/>
        </p:nvSpPr>
        <p:spPr bwMode="auto">
          <a:xfrm flipH="1">
            <a:off x="3608387" y="5413775"/>
            <a:ext cx="1679575" cy="0"/>
          </a:xfrm>
          <a:prstGeom prst="line">
            <a:avLst/>
          </a:prstGeom>
          <a:noFill/>
          <a:ln w="76200">
            <a:solidFill>
              <a:schemeClr val="hlink"/>
            </a:solidFill>
            <a:round/>
            <a:headEnd/>
            <a:tailEnd/>
          </a:ln>
          <a:effectLst/>
        </p:spPr>
        <p:txBody>
          <a:bodyPr/>
          <a:lstStyle/>
          <a:p>
            <a:endParaRPr lang="en-US" dirty="0"/>
          </a:p>
        </p:txBody>
      </p:sp>
      <p:sp>
        <p:nvSpPr>
          <p:cNvPr id="434281" name="Line 105"/>
          <p:cNvSpPr>
            <a:spLocks noChangeShapeType="1"/>
          </p:cNvSpPr>
          <p:nvPr/>
        </p:nvSpPr>
        <p:spPr bwMode="auto">
          <a:xfrm flipH="1">
            <a:off x="6199187" y="5423300"/>
            <a:ext cx="812800" cy="0"/>
          </a:xfrm>
          <a:prstGeom prst="line">
            <a:avLst/>
          </a:prstGeom>
          <a:noFill/>
          <a:ln w="76200">
            <a:solidFill>
              <a:schemeClr val="hlink"/>
            </a:solidFill>
            <a:round/>
            <a:headEnd/>
            <a:tailEnd/>
          </a:ln>
          <a:effectLst/>
        </p:spPr>
        <p:txBody>
          <a:bodyPr/>
          <a:lstStyle/>
          <a:p>
            <a:endParaRPr lang="en-US" dirty="0"/>
          </a:p>
        </p:txBody>
      </p:sp>
      <p:sp>
        <p:nvSpPr>
          <p:cNvPr id="434283" name="Line 107"/>
          <p:cNvSpPr>
            <a:spLocks noChangeShapeType="1"/>
          </p:cNvSpPr>
          <p:nvPr/>
        </p:nvSpPr>
        <p:spPr bwMode="auto">
          <a:xfrm>
            <a:off x="1714500" y="1641875"/>
            <a:ext cx="1366837" cy="1014412"/>
          </a:xfrm>
          <a:prstGeom prst="line">
            <a:avLst/>
          </a:prstGeom>
          <a:noFill/>
          <a:ln w="57150">
            <a:solidFill>
              <a:srgbClr val="000000"/>
            </a:solidFill>
            <a:prstDash val="sysDot"/>
            <a:round/>
            <a:headEnd/>
            <a:tailEnd type="triangle" w="med" len="med"/>
          </a:ln>
          <a:effectLst/>
        </p:spPr>
        <p:txBody>
          <a:bodyPr/>
          <a:lstStyle/>
          <a:p>
            <a:endParaRPr lang="en-US" dirty="0"/>
          </a:p>
        </p:txBody>
      </p:sp>
      <p:sp>
        <p:nvSpPr>
          <p:cNvPr id="434286" name="Line 110"/>
          <p:cNvSpPr>
            <a:spLocks noChangeShapeType="1"/>
          </p:cNvSpPr>
          <p:nvPr/>
        </p:nvSpPr>
        <p:spPr bwMode="auto">
          <a:xfrm>
            <a:off x="3276600" y="3753250"/>
            <a:ext cx="9525" cy="1476375"/>
          </a:xfrm>
          <a:prstGeom prst="line">
            <a:avLst/>
          </a:prstGeom>
          <a:noFill/>
          <a:ln w="57150">
            <a:solidFill>
              <a:schemeClr val="accent6"/>
            </a:solidFill>
            <a:prstDash val="sysDot"/>
            <a:round/>
            <a:headEnd/>
            <a:tailEnd type="triangle" w="med" len="med"/>
          </a:ln>
          <a:effectLst/>
        </p:spPr>
        <p:txBody>
          <a:bodyPr/>
          <a:lstStyle/>
          <a:p>
            <a:endParaRPr lang="en-US" dirty="0"/>
          </a:p>
        </p:txBody>
      </p:sp>
      <p:sp>
        <p:nvSpPr>
          <p:cNvPr id="434287" name="Line 111"/>
          <p:cNvSpPr>
            <a:spLocks noChangeShapeType="1"/>
          </p:cNvSpPr>
          <p:nvPr/>
        </p:nvSpPr>
        <p:spPr bwMode="auto">
          <a:xfrm>
            <a:off x="3521075" y="5412187"/>
            <a:ext cx="1885950" cy="3175"/>
          </a:xfrm>
          <a:prstGeom prst="line">
            <a:avLst/>
          </a:prstGeom>
          <a:noFill/>
          <a:ln w="57150">
            <a:solidFill>
              <a:schemeClr val="accent6"/>
            </a:solidFill>
            <a:prstDash val="sysDot"/>
            <a:round/>
            <a:headEnd/>
            <a:tailEnd type="triangle" w="med" len="med"/>
          </a:ln>
          <a:effectLst/>
        </p:spPr>
        <p:txBody>
          <a:bodyPr/>
          <a:lstStyle/>
          <a:p>
            <a:endParaRPr lang="en-US" dirty="0"/>
          </a:p>
        </p:txBody>
      </p:sp>
      <p:sp>
        <p:nvSpPr>
          <p:cNvPr id="434288" name="Line 112"/>
          <p:cNvSpPr>
            <a:spLocks noChangeShapeType="1"/>
          </p:cNvSpPr>
          <p:nvPr/>
        </p:nvSpPr>
        <p:spPr bwMode="auto">
          <a:xfrm flipV="1">
            <a:off x="5991225" y="5410600"/>
            <a:ext cx="1260475" cy="15875"/>
          </a:xfrm>
          <a:prstGeom prst="line">
            <a:avLst/>
          </a:prstGeom>
          <a:noFill/>
          <a:ln w="57150">
            <a:solidFill>
              <a:schemeClr val="accent6"/>
            </a:solidFill>
            <a:prstDash val="sysDot"/>
            <a:round/>
            <a:headEnd/>
            <a:tailEnd type="triangle" w="med" len="med"/>
          </a:ln>
          <a:effectLst/>
        </p:spPr>
        <p:txBody>
          <a:bodyPr/>
          <a:lstStyle/>
          <a:p>
            <a:endParaRPr lang="en-US" dirty="0"/>
          </a:p>
        </p:txBody>
      </p:sp>
      <p:sp>
        <p:nvSpPr>
          <p:cNvPr id="5" name="TextBox 4"/>
          <p:cNvSpPr txBox="1"/>
          <p:nvPr/>
        </p:nvSpPr>
        <p:spPr>
          <a:xfrm>
            <a:off x="810565" y="5822763"/>
            <a:ext cx="7126288" cy="4572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solidFill>
                  <a:srgbClr val="FFFFFF"/>
                </a:solidFill>
                <a:effectLst>
                  <a:outerShdw blurRad="38100" dist="38100" dir="2700000" algn="tl">
                    <a:srgbClr val="000000">
                      <a:alpha val="43137"/>
                    </a:srgbClr>
                  </a:outerShdw>
                </a:effectLst>
                <a:latin typeface="Segoe" pitchFamily="34" charset="0"/>
              </a:rPr>
              <a:t>Disable Link State on all E2K/E2K3 Servers!!!</a:t>
            </a:r>
          </a:p>
        </p:txBody>
      </p:sp>
      <p:sp>
        <p:nvSpPr>
          <p:cNvPr id="434298" name="Line 122"/>
          <p:cNvSpPr>
            <a:spLocks noChangeShapeType="1"/>
          </p:cNvSpPr>
          <p:nvPr/>
        </p:nvSpPr>
        <p:spPr bwMode="auto">
          <a:xfrm>
            <a:off x="3521075" y="2657875"/>
            <a:ext cx="1789112" cy="1587"/>
          </a:xfrm>
          <a:prstGeom prst="line">
            <a:avLst/>
          </a:prstGeom>
          <a:noFill/>
          <a:ln w="76200">
            <a:solidFill>
              <a:schemeClr val="hlink"/>
            </a:solidFill>
            <a:round/>
            <a:headEnd/>
            <a:tailEnd/>
          </a:ln>
          <a:effectLst/>
        </p:spPr>
        <p:txBody>
          <a:bodyPr/>
          <a:lstStyle/>
          <a:p>
            <a:endParaRPr lang="en-US" dirty="0"/>
          </a:p>
        </p:txBody>
      </p:sp>
      <p:sp>
        <p:nvSpPr>
          <p:cNvPr id="434299" name="Line 123"/>
          <p:cNvSpPr>
            <a:spLocks noChangeShapeType="1"/>
          </p:cNvSpPr>
          <p:nvPr/>
        </p:nvSpPr>
        <p:spPr bwMode="auto">
          <a:xfrm flipH="1">
            <a:off x="7535862" y="3818337"/>
            <a:ext cx="1588" cy="1300163"/>
          </a:xfrm>
          <a:prstGeom prst="line">
            <a:avLst/>
          </a:prstGeom>
          <a:noFill/>
          <a:ln w="76200">
            <a:solidFill>
              <a:schemeClr val="hlink"/>
            </a:solidFill>
            <a:round/>
            <a:headEnd/>
            <a:tailEnd/>
          </a:ln>
          <a:effectLst/>
        </p:spPr>
        <p:txBody>
          <a:bodyPr/>
          <a:lstStyle/>
          <a:p>
            <a:endParaRPr lang="en-US" dirty="0"/>
          </a:p>
        </p:txBody>
      </p:sp>
      <p:sp>
        <p:nvSpPr>
          <p:cNvPr id="434300" name="Line 124"/>
          <p:cNvSpPr>
            <a:spLocks noChangeShapeType="1"/>
          </p:cNvSpPr>
          <p:nvPr/>
        </p:nvSpPr>
        <p:spPr bwMode="auto">
          <a:xfrm>
            <a:off x="6032500" y="2783287"/>
            <a:ext cx="1085850" cy="771525"/>
          </a:xfrm>
          <a:prstGeom prst="line">
            <a:avLst/>
          </a:prstGeom>
          <a:noFill/>
          <a:ln w="76200">
            <a:solidFill>
              <a:schemeClr val="hlink"/>
            </a:solidFill>
            <a:round/>
            <a:headEnd/>
            <a:tailEnd/>
          </a:ln>
          <a:effectLst/>
        </p:spPr>
        <p:txBody>
          <a:bodyPr/>
          <a:lstStyle/>
          <a:p>
            <a:endParaRPr lang="en-US" dirty="0"/>
          </a:p>
        </p:txBody>
      </p:sp>
      <p:sp>
        <p:nvSpPr>
          <p:cNvPr id="434301" name="Line 125"/>
          <p:cNvSpPr>
            <a:spLocks noChangeShapeType="1"/>
          </p:cNvSpPr>
          <p:nvPr/>
        </p:nvSpPr>
        <p:spPr bwMode="auto">
          <a:xfrm>
            <a:off x="7527925" y="3834212"/>
            <a:ext cx="7937" cy="1233488"/>
          </a:xfrm>
          <a:prstGeom prst="line">
            <a:avLst/>
          </a:prstGeom>
          <a:noFill/>
          <a:ln w="76200">
            <a:solidFill>
              <a:schemeClr val="hlink"/>
            </a:solidFill>
            <a:round/>
            <a:headEnd/>
            <a:tailEnd/>
          </a:ln>
          <a:effectLst/>
        </p:spPr>
        <p:txBody>
          <a:bodyPr/>
          <a:lstStyle/>
          <a:p>
            <a:endParaRPr lang="en-US" dirty="0"/>
          </a:p>
        </p:txBody>
      </p:sp>
      <p:sp>
        <p:nvSpPr>
          <p:cNvPr id="434302" name="Line 126"/>
          <p:cNvSpPr>
            <a:spLocks noChangeShapeType="1"/>
          </p:cNvSpPr>
          <p:nvPr/>
        </p:nvSpPr>
        <p:spPr bwMode="auto">
          <a:xfrm>
            <a:off x="1714500" y="1748237"/>
            <a:ext cx="1066800" cy="838200"/>
          </a:xfrm>
          <a:prstGeom prst="line">
            <a:avLst/>
          </a:prstGeom>
          <a:noFill/>
          <a:ln w="76200">
            <a:solidFill>
              <a:schemeClr val="hlink"/>
            </a:solidFill>
            <a:round/>
            <a:headEnd/>
            <a:tailEnd/>
          </a:ln>
          <a:effectLst/>
        </p:spPr>
        <p:txBody>
          <a:bodyPr/>
          <a:lstStyle/>
          <a:p>
            <a:endParaRPr lang="en-US" dirty="0"/>
          </a:p>
        </p:txBody>
      </p:sp>
      <p:sp>
        <p:nvSpPr>
          <p:cNvPr id="434303" name="Line 127"/>
          <p:cNvSpPr>
            <a:spLocks noChangeShapeType="1"/>
          </p:cNvSpPr>
          <p:nvPr/>
        </p:nvSpPr>
        <p:spPr bwMode="auto">
          <a:xfrm>
            <a:off x="3519487" y="2435625"/>
            <a:ext cx="1789113" cy="1587"/>
          </a:xfrm>
          <a:prstGeom prst="line">
            <a:avLst/>
          </a:prstGeom>
          <a:noFill/>
          <a:ln w="76200">
            <a:solidFill>
              <a:schemeClr val="hlink"/>
            </a:solidFill>
            <a:round/>
            <a:headEnd/>
            <a:tailEnd/>
          </a:ln>
          <a:effectLst/>
        </p:spPr>
        <p:txBody>
          <a:bodyPr/>
          <a:lstStyle/>
          <a:p>
            <a:endParaRPr lang="en-US" dirty="0"/>
          </a:p>
        </p:txBody>
      </p:sp>
      <p:sp>
        <p:nvSpPr>
          <p:cNvPr id="434304" name="Line 128"/>
          <p:cNvSpPr>
            <a:spLocks noChangeShapeType="1"/>
          </p:cNvSpPr>
          <p:nvPr/>
        </p:nvSpPr>
        <p:spPr bwMode="auto">
          <a:xfrm>
            <a:off x="6211887" y="5296300"/>
            <a:ext cx="788988" cy="1587"/>
          </a:xfrm>
          <a:prstGeom prst="line">
            <a:avLst/>
          </a:prstGeom>
          <a:noFill/>
          <a:ln w="76200">
            <a:solidFill>
              <a:schemeClr val="hlink"/>
            </a:solidFill>
            <a:round/>
            <a:headEnd/>
            <a:tailEnd/>
          </a:ln>
          <a:effectLst/>
        </p:spPr>
        <p:txBody>
          <a:bodyPr/>
          <a:lstStyle/>
          <a:p>
            <a:endParaRPr lang="en-US" dirty="0"/>
          </a:p>
        </p:txBody>
      </p:sp>
      <p:sp>
        <p:nvSpPr>
          <p:cNvPr id="434305" name="Line 129"/>
          <p:cNvSpPr>
            <a:spLocks noChangeShapeType="1"/>
          </p:cNvSpPr>
          <p:nvPr/>
        </p:nvSpPr>
        <p:spPr bwMode="auto">
          <a:xfrm flipH="1">
            <a:off x="5738812" y="3492900"/>
            <a:ext cx="11113" cy="1627187"/>
          </a:xfrm>
          <a:prstGeom prst="line">
            <a:avLst/>
          </a:prstGeom>
          <a:noFill/>
          <a:ln w="76200">
            <a:solidFill>
              <a:schemeClr val="hlink"/>
            </a:solidFill>
            <a:round/>
            <a:headEnd/>
            <a:tailEnd/>
          </a:ln>
          <a:effectLst/>
        </p:spPr>
        <p:txBody>
          <a:bodyPr/>
          <a:lstStyle/>
          <a:p>
            <a:endParaRPr lang="en-US" dirty="0"/>
          </a:p>
        </p:txBody>
      </p:sp>
      <p:sp>
        <p:nvSpPr>
          <p:cNvPr id="434307" name="Line 131"/>
          <p:cNvSpPr>
            <a:spLocks noChangeShapeType="1"/>
          </p:cNvSpPr>
          <p:nvPr/>
        </p:nvSpPr>
        <p:spPr bwMode="auto">
          <a:xfrm>
            <a:off x="1419225" y="3802462"/>
            <a:ext cx="3175" cy="1281113"/>
          </a:xfrm>
          <a:prstGeom prst="line">
            <a:avLst/>
          </a:prstGeom>
          <a:noFill/>
          <a:ln w="76200">
            <a:solidFill>
              <a:schemeClr val="folHlink"/>
            </a:solidFill>
            <a:round/>
            <a:headEnd/>
            <a:tailEnd/>
          </a:ln>
          <a:effectLst/>
        </p:spPr>
        <p:txBody>
          <a:bodyPr/>
          <a:lstStyle/>
          <a:p>
            <a:endParaRPr lang="en-US" dirty="0"/>
          </a:p>
        </p:txBody>
      </p:sp>
      <p:sp>
        <p:nvSpPr>
          <p:cNvPr id="434309" name="Line 133"/>
          <p:cNvSpPr>
            <a:spLocks noChangeShapeType="1"/>
          </p:cNvSpPr>
          <p:nvPr/>
        </p:nvSpPr>
        <p:spPr bwMode="auto">
          <a:xfrm flipH="1" flipV="1">
            <a:off x="1747837" y="1899050"/>
            <a:ext cx="1065213" cy="836612"/>
          </a:xfrm>
          <a:prstGeom prst="line">
            <a:avLst/>
          </a:prstGeom>
          <a:noFill/>
          <a:ln w="76200">
            <a:solidFill>
              <a:schemeClr val="folHlink"/>
            </a:solidFill>
            <a:round/>
            <a:headEnd/>
            <a:tailEnd/>
          </a:ln>
          <a:effectLst/>
        </p:spPr>
        <p:txBody>
          <a:bodyPr/>
          <a:lstStyle/>
          <a:p>
            <a:endParaRPr lang="en-US" dirty="0"/>
          </a:p>
        </p:txBody>
      </p:sp>
      <p:sp>
        <p:nvSpPr>
          <p:cNvPr id="434310" name="Line 134"/>
          <p:cNvSpPr>
            <a:spLocks noChangeShapeType="1"/>
          </p:cNvSpPr>
          <p:nvPr/>
        </p:nvSpPr>
        <p:spPr bwMode="auto">
          <a:xfrm flipH="1">
            <a:off x="1670050" y="2759475"/>
            <a:ext cx="1143000" cy="838200"/>
          </a:xfrm>
          <a:prstGeom prst="line">
            <a:avLst/>
          </a:prstGeom>
          <a:noFill/>
          <a:ln w="76200">
            <a:solidFill>
              <a:schemeClr val="folHlink"/>
            </a:solidFill>
            <a:round/>
            <a:headEnd/>
            <a:tailEnd/>
          </a:ln>
          <a:effectLst/>
        </p:spPr>
        <p:txBody>
          <a:bodyPr/>
          <a:lstStyle/>
          <a:p>
            <a:endParaRPr lang="en-US" dirty="0"/>
          </a:p>
        </p:txBody>
      </p:sp>
      <p:sp>
        <p:nvSpPr>
          <p:cNvPr id="434289" name="Line 113"/>
          <p:cNvSpPr>
            <a:spLocks noChangeShapeType="1"/>
          </p:cNvSpPr>
          <p:nvPr/>
        </p:nvSpPr>
        <p:spPr bwMode="auto">
          <a:xfrm flipH="1">
            <a:off x="5734050" y="3435750"/>
            <a:ext cx="9525" cy="1716087"/>
          </a:xfrm>
          <a:prstGeom prst="line">
            <a:avLst/>
          </a:prstGeom>
          <a:noFill/>
          <a:ln w="57150">
            <a:solidFill>
              <a:schemeClr val="accent6"/>
            </a:solidFill>
            <a:prstDash val="sysDot"/>
            <a:round/>
            <a:headEnd/>
            <a:tailEnd type="triangle" w="med" len="med"/>
          </a:ln>
          <a:effectLst/>
        </p:spPr>
        <p:txBody>
          <a:bodyPr/>
          <a:lstStyle/>
          <a:p>
            <a:endParaRPr lang="en-US" dirty="0"/>
          </a:p>
        </p:txBody>
      </p:sp>
      <p:sp>
        <p:nvSpPr>
          <p:cNvPr id="434290" name="Line 114"/>
          <p:cNvSpPr>
            <a:spLocks noChangeShapeType="1"/>
          </p:cNvSpPr>
          <p:nvPr/>
        </p:nvSpPr>
        <p:spPr bwMode="auto">
          <a:xfrm>
            <a:off x="6140450" y="5286775"/>
            <a:ext cx="1038225" cy="12700"/>
          </a:xfrm>
          <a:prstGeom prst="line">
            <a:avLst/>
          </a:prstGeom>
          <a:noFill/>
          <a:ln w="57150">
            <a:solidFill>
              <a:schemeClr val="accent6"/>
            </a:solidFill>
            <a:prstDash val="sysDot"/>
            <a:round/>
            <a:headEnd/>
            <a:tailEnd type="triangle" w="med" len="med"/>
          </a:ln>
          <a:effectLst/>
        </p:spPr>
        <p:txBody>
          <a:bodyPr/>
          <a:lstStyle/>
          <a:p>
            <a:endParaRPr lang="en-US" dirty="0"/>
          </a:p>
        </p:txBody>
      </p:sp>
      <p:sp>
        <p:nvSpPr>
          <p:cNvPr id="434311" name="Line 135"/>
          <p:cNvSpPr>
            <a:spLocks noChangeShapeType="1"/>
          </p:cNvSpPr>
          <p:nvPr/>
        </p:nvSpPr>
        <p:spPr bwMode="auto">
          <a:xfrm>
            <a:off x="1763712" y="1573612"/>
            <a:ext cx="1066800" cy="838200"/>
          </a:xfrm>
          <a:prstGeom prst="line">
            <a:avLst/>
          </a:prstGeom>
          <a:noFill/>
          <a:ln w="76200">
            <a:solidFill>
              <a:schemeClr val="accent5"/>
            </a:solidFill>
            <a:round/>
            <a:headEnd/>
            <a:tailEnd/>
          </a:ln>
          <a:effectLst/>
        </p:spPr>
        <p:txBody>
          <a:bodyPr/>
          <a:lstStyle/>
          <a:p>
            <a:endParaRPr lang="en-US" dirty="0"/>
          </a:p>
        </p:txBody>
      </p:sp>
      <p:sp>
        <p:nvSpPr>
          <p:cNvPr id="434312" name="Line 136"/>
          <p:cNvSpPr>
            <a:spLocks noChangeShapeType="1"/>
          </p:cNvSpPr>
          <p:nvPr/>
        </p:nvSpPr>
        <p:spPr bwMode="auto">
          <a:xfrm>
            <a:off x="6038850" y="2692800"/>
            <a:ext cx="1098550" cy="773112"/>
          </a:xfrm>
          <a:prstGeom prst="line">
            <a:avLst/>
          </a:prstGeom>
          <a:noFill/>
          <a:ln w="76200">
            <a:solidFill>
              <a:schemeClr val="hlink"/>
            </a:solidFill>
            <a:round/>
            <a:headEnd/>
            <a:tailEnd/>
          </a:ln>
          <a:effectLst/>
        </p:spPr>
        <p:txBody>
          <a:bodyPr/>
          <a:lstStyle/>
          <a:p>
            <a:endParaRPr lang="en-US" dirty="0"/>
          </a:p>
        </p:txBody>
      </p:sp>
      <p:sp>
        <p:nvSpPr>
          <p:cNvPr id="434313" name="Line 137"/>
          <p:cNvSpPr>
            <a:spLocks noChangeShapeType="1"/>
          </p:cNvSpPr>
          <p:nvPr/>
        </p:nvSpPr>
        <p:spPr bwMode="auto">
          <a:xfrm>
            <a:off x="3522662" y="2562625"/>
            <a:ext cx="1789113" cy="9525"/>
          </a:xfrm>
          <a:prstGeom prst="line">
            <a:avLst/>
          </a:prstGeom>
          <a:noFill/>
          <a:ln w="76200">
            <a:solidFill>
              <a:schemeClr val="hlink"/>
            </a:solidFill>
            <a:round/>
            <a:headEnd/>
            <a:tailEnd/>
          </a:ln>
          <a:effectLst/>
        </p:spPr>
        <p:txBody>
          <a:bodyPr/>
          <a:lstStyle/>
          <a:p>
            <a:endParaRPr lang="en-US" dirty="0"/>
          </a:p>
        </p:txBody>
      </p:sp>
      <p:sp>
        <p:nvSpPr>
          <p:cNvPr id="434314" name="Line 138"/>
          <p:cNvSpPr>
            <a:spLocks noChangeShapeType="1"/>
          </p:cNvSpPr>
          <p:nvPr/>
        </p:nvSpPr>
        <p:spPr bwMode="auto">
          <a:xfrm>
            <a:off x="1757362" y="1835550"/>
            <a:ext cx="1066800" cy="838200"/>
          </a:xfrm>
          <a:prstGeom prst="line">
            <a:avLst/>
          </a:prstGeom>
          <a:noFill/>
          <a:ln w="76200">
            <a:solidFill>
              <a:schemeClr val="hlink"/>
            </a:solidFill>
            <a:round/>
            <a:headEnd/>
            <a:tailEnd/>
          </a:ln>
          <a:effectLst/>
        </p:spPr>
        <p:txBody>
          <a:bodyPr/>
          <a:lstStyle/>
          <a:p>
            <a:endParaRPr lang="en-US" dirty="0"/>
          </a:p>
        </p:txBody>
      </p:sp>
      <p:sp>
        <p:nvSpPr>
          <p:cNvPr id="434293" name="Line 117"/>
          <p:cNvSpPr>
            <a:spLocks noChangeShapeType="1"/>
          </p:cNvSpPr>
          <p:nvPr/>
        </p:nvSpPr>
        <p:spPr bwMode="auto">
          <a:xfrm>
            <a:off x="1735137" y="1700612"/>
            <a:ext cx="3792538" cy="773113"/>
          </a:xfrm>
          <a:prstGeom prst="line">
            <a:avLst/>
          </a:prstGeom>
          <a:noFill/>
          <a:ln w="57150">
            <a:solidFill>
              <a:schemeClr val="accent6"/>
            </a:solidFill>
            <a:prstDash val="sysDot"/>
            <a:round/>
            <a:headEnd/>
            <a:tailEnd type="triangle" w="med" len="med"/>
          </a:ln>
          <a:effectLst/>
        </p:spPr>
        <p:txBody>
          <a:bodyPr/>
          <a:lstStyle/>
          <a:p>
            <a:endParaRPr lang="en-US" dirty="0"/>
          </a:p>
        </p:txBody>
      </p:sp>
      <p:sp>
        <p:nvSpPr>
          <p:cNvPr id="434315" name="Line 139"/>
          <p:cNvSpPr>
            <a:spLocks noChangeShapeType="1"/>
          </p:cNvSpPr>
          <p:nvPr/>
        </p:nvSpPr>
        <p:spPr bwMode="auto">
          <a:xfrm>
            <a:off x="1773237" y="1564087"/>
            <a:ext cx="5464175" cy="1679575"/>
          </a:xfrm>
          <a:prstGeom prst="line">
            <a:avLst/>
          </a:prstGeom>
          <a:noFill/>
          <a:ln w="57150">
            <a:solidFill>
              <a:schemeClr val="accent6"/>
            </a:solidFill>
            <a:prstDash val="sysDot"/>
            <a:round/>
            <a:headEnd/>
            <a:tailEnd type="triangle" w="med" len="med"/>
          </a:ln>
          <a:effectLst/>
        </p:spPr>
        <p:txBody>
          <a:bodyPr/>
          <a:lstStyle/>
          <a:p>
            <a:endParaRPr lang="en-US" dirty="0"/>
          </a:p>
        </p:txBody>
      </p:sp>
      <p:sp>
        <p:nvSpPr>
          <p:cNvPr id="434316" name="Line 140"/>
          <p:cNvSpPr>
            <a:spLocks noChangeShapeType="1"/>
          </p:cNvSpPr>
          <p:nvPr/>
        </p:nvSpPr>
        <p:spPr bwMode="auto">
          <a:xfrm>
            <a:off x="1749425" y="1886350"/>
            <a:ext cx="1028700" cy="801687"/>
          </a:xfrm>
          <a:prstGeom prst="line">
            <a:avLst/>
          </a:prstGeom>
          <a:noFill/>
          <a:ln w="57150">
            <a:solidFill>
              <a:schemeClr val="accent6"/>
            </a:solidFill>
            <a:prstDash val="sysDot"/>
            <a:round/>
            <a:headEnd/>
            <a:tailEnd type="triangle" w="med" len="med"/>
          </a:ln>
          <a:effectLst/>
        </p:spPr>
        <p:txBody>
          <a:bodyPr/>
          <a:lstStyle/>
          <a:p>
            <a:endParaRPr lang="en-US" dirty="0"/>
          </a:p>
        </p:txBody>
      </p:sp>
      <p:sp>
        <p:nvSpPr>
          <p:cNvPr id="434317" name="Line 141"/>
          <p:cNvSpPr>
            <a:spLocks noChangeShapeType="1"/>
          </p:cNvSpPr>
          <p:nvPr/>
        </p:nvSpPr>
        <p:spPr bwMode="auto">
          <a:xfrm>
            <a:off x="7527925" y="3815162"/>
            <a:ext cx="9525" cy="1390650"/>
          </a:xfrm>
          <a:prstGeom prst="line">
            <a:avLst/>
          </a:prstGeom>
          <a:noFill/>
          <a:ln w="57150">
            <a:solidFill>
              <a:schemeClr val="accent6"/>
            </a:solidFill>
            <a:prstDash val="sysDot"/>
            <a:round/>
            <a:headEnd/>
            <a:tailEnd type="triangle" w="med" len="med"/>
          </a:ln>
          <a:effectLst/>
        </p:spPr>
        <p:txBody>
          <a:bodyPr/>
          <a:lstStyle/>
          <a:p>
            <a:endParaRPr lang="en-US" dirty="0"/>
          </a:p>
        </p:txBody>
      </p:sp>
      <p:sp>
        <p:nvSpPr>
          <p:cNvPr id="434322" name="Line 146"/>
          <p:cNvSpPr>
            <a:spLocks noChangeShapeType="1"/>
          </p:cNvSpPr>
          <p:nvPr/>
        </p:nvSpPr>
        <p:spPr bwMode="auto">
          <a:xfrm flipH="1">
            <a:off x="7516812" y="3805637"/>
            <a:ext cx="30163" cy="1371600"/>
          </a:xfrm>
          <a:prstGeom prst="line">
            <a:avLst/>
          </a:prstGeom>
          <a:noFill/>
          <a:ln w="57150">
            <a:solidFill>
              <a:schemeClr val="accent6"/>
            </a:solidFill>
            <a:prstDash val="sysDot"/>
            <a:round/>
            <a:headEnd/>
            <a:tailEnd type="triangle" w="med" len="med"/>
          </a:ln>
          <a:effectLst/>
        </p:spPr>
        <p:txBody>
          <a:bodyPr/>
          <a:lstStyle/>
          <a:p>
            <a:endParaRPr lang="en-US" dirty="0"/>
          </a:p>
        </p:txBody>
      </p:sp>
      <p:sp>
        <p:nvSpPr>
          <p:cNvPr id="434323" name="Line 147"/>
          <p:cNvSpPr>
            <a:spLocks noChangeShapeType="1"/>
          </p:cNvSpPr>
          <p:nvPr/>
        </p:nvSpPr>
        <p:spPr bwMode="auto">
          <a:xfrm flipH="1">
            <a:off x="1427162" y="3819925"/>
            <a:ext cx="1588" cy="1390650"/>
          </a:xfrm>
          <a:prstGeom prst="line">
            <a:avLst/>
          </a:prstGeom>
          <a:noFill/>
          <a:ln w="57150">
            <a:solidFill>
              <a:schemeClr val="accent6"/>
            </a:solidFill>
            <a:prstDash val="sysDot"/>
            <a:round/>
            <a:headEnd/>
            <a:tailEnd type="triangle" w="med" len="med"/>
          </a:ln>
          <a:effectLst/>
        </p:spPr>
        <p:txBody>
          <a:bodyPr/>
          <a:lstStyle/>
          <a:p>
            <a:endParaRPr lang="en-US" dirty="0"/>
          </a:p>
        </p:txBody>
      </p:sp>
      <p:sp>
        <p:nvSpPr>
          <p:cNvPr id="434324" name="Line 148"/>
          <p:cNvSpPr>
            <a:spLocks noChangeShapeType="1"/>
          </p:cNvSpPr>
          <p:nvPr/>
        </p:nvSpPr>
        <p:spPr bwMode="auto">
          <a:xfrm>
            <a:off x="3551237" y="2756300"/>
            <a:ext cx="3629025" cy="803275"/>
          </a:xfrm>
          <a:prstGeom prst="line">
            <a:avLst/>
          </a:prstGeom>
          <a:noFill/>
          <a:ln w="57150">
            <a:solidFill>
              <a:schemeClr val="accent6"/>
            </a:solidFill>
            <a:prstDash val="sysDot"/>
            <a:round/>
            <a:headEnd/>
            <a:tailEnd type="triangle" w="med" len="med"/>
          </a:ln>
          <a:effectLst/>
        </p:spPr>
        <p:txBody>
          <a:bodyPr/>
          <a:lstStyle/>
          <a:p>
            <a:endParaRPr lang="en-US" dirty="0"/>
          </a:p>
        </p:txBody>
      </p:sp>
      <p:sp>
        <p:nvSpPr>
          <p:cNvPr id="434325" name="Line 149"/>
          <p:cNvSpPr>
            <a:spLocks noChangeShapeType="1"/>
          </p:cNvSpPr>
          <p:nvPr/>
        </p:nvSpPr>
        <p:spPr bwMode="auto">
          <a:xfrm flipH="1">
            <a:off x="1609725" y="2751537"/>
            <a:ext cx="1193800" cy="868363"/>
          </a:xfrm>
          <a:prstGeom prst="line">
            <a:avLst/>
          </a:prstGeom>
          <a:noFill/>
          <a:ln w="57150">
            <a:solidFill>
              <a:schemeClr val="accent6"/>
            </a:solidFill>
            <a:prstDash val="sysDot"/>
            <a:round/>
            <a:headEnd/>
            <a:tailEnd type="triangle" w="med" len="med"/>
          </a:ln>
          <a:effectLst/>
        </p:spPr>
        <p:txBody>
          <a:bodyPr/>
          <a:lstStyle/>
          <a:p>
            <a:endParaRPr lang="en-US" dirty="0"/>
          </a:p>
        </p:txBody>
      </p:sp>
      <p:graphicFrame>
        <p:nvGraphicFramePr>
          <p:cNvPr id="5135" name="Object 15"/>
          <p:cNvGraphicFramePr>
            <a:graphicFrameLocks noChangeAspect="1"/>
          </p:cNvGraphicFramePr>
          <p:nvPr/>
        </p:nvGraphicFramePr>
        <p:xfrm>
          <a:off x="2985793" y="2507889"/>
          <a:ext cx="379413" cy="495300"/>
        </p:xfrm>
        <a:graphic>
          <a:graphicData uri="http://schemas.openxmlformats.org/presentationml/2006/ole">
            <p:oleObj spid="_x0000_s3301" name="Visio" r:id="rId11" imgW="262452" imgH="337458" progId="">
              <p:embed/>
            </p:oleObj>
          </a:graphicData>
        </a:graphic>
      </p:graphicFrame>
      <p:grpSp>
        <p:nvGrpSpPr>
          <p:cNvPr id="4" name="Group 89"/>
          <p:cNvGrpSpPr>
            <a:grpSpLocks/>
          </p:cNvGrpSpPr>
          <p:nvPr/>
        </p:nvGrpSpPr>
        <p:grpSpPr bwMode="auto">
          <a:xfrm>
            <a:off x="169862" y="1140224"/>
            <a:ext cx="876300" cy="885824"/>
            <a:chOff x="288" y="874"/>
            <a:chExt cx="552" cy="558"/>
          </a:xfrm>
        </p:grpSpPr>
        <p:pic>
          <p:nvPicPr>
            <p:cNvPr id="434266" name="Picture 90" descr="j0292020"/>
            <p:cNvPicPr>
              <a:picLocks noChangeAspect="1" noChangeArrowheads="1"/>
            </p:cNvPicPr>
            <p:nvPr/>
          </p:nvPicPr>
          <p:blipFill>
            <a:blip r:embed="rId10"/>
            <a:srcRect/>
            <a:stretch>
              <a:fillRect/>
            </a:stretch>
          </p:blipFill>
          <p:spPr bwMode="auto">
            <a:xfrm>
              <a:off x="336" y="874"/>
              <a:ext cx="480" cy="456"/>
            </a:xfrm>
            <a:prstGeom prst="rect">
              <a:avLst/>
            </a:prstGeom>
            <a:noFill/>
          </p:spPr>
        </p:pic>
        <p:sp>
          <p:nvSpPr>
            <p:cNvPr id="434267" name="Text Box 91"/>
            <p:cNvSpPr txBox="1">
              <a:spLocks noChangeArrowheads="1"/>
            </p:cNvSpPr>
            <p:nvPr/>
          </p:nvSpPr>
          <p:spPr bwMode="auto">
            <a:xfrm>
              <a:off x="288" y="1258"/>
              <a:ext cx="552" cy="174"/>
            </a:xfrm>
            <a:prstGeom prst="rect">
              <a:avLst/>
            </a:prstGeom>
            <a:noFill/>
            <a:ln w="9525">
              <a:noFill/>
              <a:miter lim="800000"/>
              <a:headEnd/>
              <a:tailEnd/>
            </a:ln>
            <a:effectLst/>
          </p:spPr>
          <p:txBody>
            <a:bodyPr wrap="none">
              <a:spAutoFit/>
            </a:bodyPr>
            <a:lstStyle/>
            <a:p>
              <a:r>
                <a:rPr lang="en-US" sz="1200" dirty="0">
                  <a:solidFill>
                    <a:schemeClr val="accent3"/>
                  </a:solidFill>
                </a:rPr>
                <a:t>Originator</a:t>
              </a:r>
            </a:p>
          </p:txBody>
        </p:sp>
      </p:grpSp>
      <p:graphicFrame>
        <p:nvGraphicFramePr>
          <p:cNvPr id="5136" name="Object 16"/>
          <p:cNvGraphicFramePr>
            <a:graphicFrameLocks noChangeAspect="1"/>
          </p:cNvGraphicFramePr>
          <p:nvPr/>
        </p:nvGraphicFramePr>
        <p:xfrm>
          <a:off x="1231606" y="3307989"/>
          <a:ext cx="379413" cy="495300"/>
        </p:xfrm>
        <a:graphic>
          <a:graphicData uri="http://schemas.openxmlformats.org/presentationml/2006/ole">
            <p:oleObj spid="_x0000_s3302" name="Visio" r:id="rId12" imgW="262452" imgH="337458" progId="">
              <p:embed/>
            </p:oleObj>
          </a:graphicData>
        </a:graphic>
      </p:graphicFrame>
      <p:sp>
        <p:nvSpPr>
          <p:cNvPr id="434321" name="Text Box 145"/>
          <p:cNvSpPr txBox="1">
            <a:spLocks noChangeArrowheads="1"/>
          </p:cNvSpPr>
          <p:nvPr/>
        </p:nvSpPr>
        <p:spPr bwMode="auto">
          <a:xfrm>
            <a:off x="2543175" y="2446737"/>
            <a:ext cx="1174750" cy="366713"/>
          </a:xfrm>
          <a:prstGeom prst="rect">
            <a:avLst/>
          </a:prstGeom>
          <a:noFill/>
          <a:ln w="9525">
            <a:noFill/>
            <a:miter lim="800000"/>
            <a:headEnd/>
            <a:tailEnd/>
          </a:ln>
          <a:effectLst/>
        </p:spPr>
        <p:txBody>
          <a:bodyPr>
            <a:spAutoFit/>
          </a:bodyPr>
          <a:lstStyle/>
          <a:p>
            <a:r>
              <a:rPr lang="en-US" b="1" dirty="0"/>
              <a:t>Bifurcate</a:t>
            </a:r>
          </a:p>
        </p:txBody>
      </p:sp>
      <p:graphicFrame>
        <p:nvGraphicFramePr>
          <p:cNvPr id="5137" name="Object 17"/>
          <p:cNvGraphicFramePr>
            <a:graphicFrameLocks noChangeAspect="1"/>
          </p:cNvGraphicFramePr>
          <p:nvPr/>
        </p:nvGraphicFramePr>
        <p:xfrm>
          <a:off x="7327606" y="3307989"/>
          <a:ext cx="379413" cy="495300"/>
        </p:xfrm>
        <a:graphic>
          <a:graphicData uri="http://schemas.openxmlformats.org/presentationml/2006/ole">
            <p:oleObj spid="_x0000_s3303" name="Visio" r:id="rId13" imgW="262452" imgH="337458" progId="">
              <p:embed/>
            </p:oleObj>
          </a:graphicData>
        </a:graphic>
      </p:graphicFrame>
      <p:graphicFrame>
        <p:nvGraphicFramePr>
          <p:cNvPr id="65" name="Object 73"/>
          <p:cNvGraphicFramePr>
            <a:graphicFrameLocks noChangeAspect="1"/>
          </p:cNvGraphicFramePr>
          <p:nvPr/>
        </p:nvGraphicFramePr>
        <p:xfrm>
          <a:off x="2831806" y="3041289"/>
          <a:ext cx="379412" cy="495300"/>
        </p:xfrm>
        <a:graphic>
          <a:graphicData uri="http://schemas.openxmlformats.org/presentationml/2006/ole">
            <p:oleObj spid="_x0000_s3304" name="Visio" r:id="rId14" imgW="262452" imgH="337458" progId="">
              <p:embed/>
            </p:oleObj>
          </a:graphicData>
        </a:graphic>
      </p:graphicFrame>
      <p:graphicFrame>
        <p:nvGraphicFramePr>
          <p:cNvPr id="66" name="Object 73"/>
          <p:cNvGraphicFramePr>
            <a:graphicFrameLocks noChangeAspect="1"/>
          </p:cNvGraphicFramePr>
          <p:nvPr/>
        </p:nvGraphicFramePr>
        <p:xfrm>
          <a:off x="3060406" y="3117489"/>
          <a:ext cx="379412" cy="495300"/>
        </p:xfrm>
        <a:graphic>
          <a:graphicData uri="http://schemas.openxmlformats.org/presentationml/2006/ole">
            <p:oleObj spid="_x0000_s3305" name="Visio" r:id="rId15" imgW="262452" imgH="337458" progId="">
              <p:embed/>
            </p:oleObj>
          </a:graphicData>
        </a:graphic>
      </p:graphicFrame>
      <p:graphicFrame>
        <p:nvGraphicFramePr>
          <p:cNvPr id="5140" name="Object 20"/>
          <p:cNvGraphicFramePr>
            <a:graphicFrameLocks noChangeAspect="1"/>
          </p:cNvGraphicFramePr>
          <p:nvPr/>
        </p:nvGraphicFramePr>
        <p:xfrm>
          <a:off x="5422606" y="2660289"/>
          <a:ext cx="379413" cy="495300"/>
        </p:xfrm>
        <a:graphic>
          <a:graphicData uri="http://schemas.openxmlformats.org/presentationml/2006/ole">
            <p:oleObj spid="_x0000_s3306" name="Visio" r:id="rId16" imgW="262452" imgH="337458" progId="">
              <p:embed/>
            </p:oleObj>
          </a:graphicData>
        </a:graphic>
      </p:graphicFrame>
      <p:graphicFrame>
        <p:nvGraphicFramePr>
          <p:cNvPr id="68" name="Object 20"/>
          <p:cNvGraphicFramePr>
            <a:graphicFrameLocks noChangeAspect="1"/>
          </p:cNvGraphicFramePr>
          <p:nvPr/>
        </p:nvGraphicFramePr>
        <p:xfrm>
          <a:off x="5652793" y="2850789"/>
          <a:ext cx="379413" cy="495300"/>
        </p:xfrm>
        <a:graphic>
          <a:graphicData uri="http://schemas.openxmlformats.org/presentationml/2006/ole">
            <p:oleObj spid="_x0000_s3307" name="Visio" r:id="rId17" imgW="262452" imgH="337458" progId="">
              <p:embed/>
            </p:oleObj>
          </a:graphicData>
        </a:graphic>
      </p:graphicFrame>
    </p:spTree>
    <p:extLst>
      <p:ext uri="{BB962C8B-B14F-4D97-AF65-F5344CB8AC3E}">
        <p14:creationId xmlns:p14="http://schemas.microsoft.com/office/powerpoint/2010/main" xmlns="" val="20930941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afterEffect">
                                  <p:stCondLst>
                                    <p:cond delay="0"/>
                                  </p:stCondLst>
                                  <p:childTnLst>
                                    <p:set>
                                      <p:cBhvr>
                                        <p:cTn id="6" dur="1" fill="hold">
                                          <p:stCondLst>
                                            <p:cond delay="0"/>
                                          </p:stCondLst>
                                        </p:cTn>
                                        <p:tgtEl>
                                          <p:spTgt spid="434249"/>
                                        </p:tgtEl>
                                        <p:attrNameLst>
                                          <p:attrName>style.visibility</p:attrName>
                                        </p:attrNameLst>
                                      </p:cBhvr>
                                      <p:to>
                                        <p:strVal val="visible"/>
                                      </p:to>
                                    </p:set>
                                    <p:anim calcmode="lin" valueType="num">
                                      <p:cBhvr>
                                        <p:cTn id="7" dur="2000" fill="hold"/>
                                        <p:tgtEl>
                                          <p:spTgt spid="434249"/>
                                        </p:tgtEl>
                                        <p:attrNameLst>
                                          <p:attrName>ppt_h</p:attrName>
                                        </p:attrNameLst>
                                      </p:cBhvr>
                                      <p:tavLst>
                                        <p:tav tm="0">
                                          <p:val>
                                            <p:strVal val="#ppt_h/20"/>
                                          </p:val>
                                        </p:tav>
                                        <p:tav tm="50000">
                                          <p:val>
                                            <p:strVal val="#ppt_h/20"/>
                                          </p:val>
                                        </p:tav>
                                        <p:tav tm="100000">
                                          <p:val>
                                            <p:strVal val="#ppt_h"/>
                                          </p:val>
                                        </p:tav>
                                      </p:tavLst>
                                    </p:anim>
                                    <p:anim calcmode="lin" valueType="num">
                                      <p:cBhvr>
                                        <p:cTn id="8" dur="2000" fill="hold"/>
                                        <p:tgtEl>
                                          <p:spTgt spid="434249"/>
                                        </p:tgtEl>
                                        <p:attrNameLst>
                                          <p:attrName>ppt_w</p:attrName>
                                        </p:attrNameLst>
                                      </p:cBhvr>
                                      <p:tavLst>
                                        <p:tav tm="0">
                                          <p:val>
                                            <p:strVal val="#ppt_w+.3"/>
                                          </p:val>
                                        </p:tav>
                                        <p:tav tm="50000">
                                          <p:val>
                                            <p:strVal val="#ppt_w+.3"/>
                                          </p:val>
                                        </p:tav>
                                        <p:tav tm="100000">
                                          <p:val>
                                            <p:strVal val="#ppt_w"/>
                                          </p:val>
                                        </p:tav>
                                      </p:tavLst>
                                    </p:anim>
                                    <p:anim calcmode="lin" valueType="num">
                                      <p:cBhvr>
                                        <p:cTn id="9" dur="2000" fill="hold"/>
                                        <p:tgtEl>
                                          <p:spTgt spid="434249"/>
                                        </p:tgtEl>
                                        <p:attrNameLst>
                                          <p:attrName>ppt_x</p:attrName>
                                        </p:attrNameLst>
                                      </p:cBhvr>
                                      <p:tavLst>
                                        <p:tav tm="0">
                                          <p:val>
                                            <p:strVal val="#ppt_x-.3"/>
                                          </p:val>
                                        </p:tav>
                                        <p:tav tm="50000">
                                          <p:val>
                                            <p:strVal val="#ppt_x"/>
                                          </p:val>
                                        </p:tav>
                                        <p:tav tm="100000">
                                          <p:val>
                                            <p:strVal val="#ppt_x"/>
                                          </p:val>
                                        </p:tav>
                                      </p:tavLst>
                                    </p:anim>
                                    <p:anim calcmode="lin" valueType="num">
                                      <p:cBhvr>
                                        <p:cTn id="10" dur="2000" fill="hold"/>
                                        <p:tgtEl>
                                          <p:spTgt spid="434249"/>
                                        </p:tgtEl>
                                        <p:attrNameLst>
                                          <p:attrName>ppt_y</p:attrName>
                                        </p:attrNameLst>
                                      </p:cBhvr>
                                      <p:tavLst>
                                        <p:tav tm="0">
                                          <p:val>
                                            <p:strVal val="#ppt_y"/>
                                          </p:val>
                                        </p:tav>
                                        <p:tav tm="100000">
                                          <p:val>
                                            <p:strVal val="#ppt_y"/>
                                          </p:val>
                                        </p:tav>
                                      </p:tavLst>
                                    </p:anim>
                                  </p:childTnLst>
                                </p:cTn>
                              </p:par>
                              <p:par>
                                <p:cTn id="11" presetID="39" presetClass="entr" presetSubtype="0" accel="100000" fill="hold" nodeType="withEffect">
                                  <p:stCondLst>
                                    <p:cond delay="0"/>
                                  </p:stCondLst>
                                  <p:childTnLst>
                                    <p:set>
                                      <p:cBhvr>
                                        <p:cTn id="12" dur="1" fill="hold">
                                          <p:stCondLst>
                                            <p:cond delay="0"/>
                                          </p:stCondLst>
                                        </p:cTn>
                                        <p:tgtEl>
                                          <p:spTgt spid="5135"/>
                                        </p:tgtEl>
                                        <p:attrNameLst>
                                          <p:attrName>style.visibility</p:attrName>
                                        </p:attrNameLst>
                                      </p:cBhvr>
                                      <p:to>
                                        <p:strVal val="visible"/>
                                      </p:to>
                                    </p:set>
                                    <p:anim calcmode="lin" valueType="num">
                                      <p:cBhvr>
                                        <p:cTn id="13" dur="2000" fill="hold"/>
                                        <p:tgtEl>
                                          <p:spTgt spid="5135"/>
                                        </p:tgtEl>
                                        <p:attrNameLst>
                                          <p:attrName>ppt_h</p:attrName>
                                        </p:attrNameLst>
                                      </p:cBhvr>
                                      <p:tavLst>
                                        <p:tav tm="0">
                                          <p:val>
                                            <p:strVal val="#ppt_h/20"/>
                                          </p:val>
                                        </p:tav>
                                        <p:tav tm="50000">
                                          <p:val>
                                            <p:strVal val="#ppt_h/20"/>
                                          </p:val>
                                        </p:tav>
                                        <p:tav tm="100000">
                                          <p:val>
                                            <p:strVal val="#ppt_h"/>
                                          </p:val>
                                        </p:tav>
                                      </p:tavLst>
                                    </p:anim>
                                    <p:anim calcmode="lin" valueType="num">
                                      <p:cBhvr>
                                        <p:cTn id="14" dur="2000" fill="hold"/>
                                        <p:tgtEl>
                                          <p:spTgt spid="5135"/>
                                        </p:tgtEl>
                                        <p:attrNameLst>
                                          <p:attrName>ppt_w</p:attrName>
                                        </p:attrNameLst>
                                      </p:cBhvr>
                                      <p:tavLst>
                                        <p:tav tm="0">
                                          <p:val>
                                            <p:strVal val="#ppt_w+.3"/>
                                          </p:val>
                                        </p:tav>
                                        <p:tav tm="50000">
                                          <p:val>
                                            <p:strVal val="#ppt_w+.3"/>
                                          </p:val>
                                        </p:tav>
                                        <p:tav tm="100000">
                                          <p:val>
                                            <p:strVal val="#ppt_w"/>
                                          </p:val>
                                        </p:tav>
                                      </p:tavLst>
                                    </p:anim>
                                    <p:anim calcmode="lin" valueType="num">
                                      <p:cBhvr>
                                        <p:cTn id="15" dur="2000" fill="hold"/>
                                        <p:tgtEl>
                                          <p:spTgt spid="5135"/>
                                        </p:tgtEl>
                                        <p:attrNameLst>
                                          <p:attrName>ppt_x</p:attrName>
                                        </p:attrNameLst>
                                      </p:cBhvr>
                                      <p:tavLst>
                                        <p:tav tm="0">
                                          <p:val>
                                            <p:strVal val="#ppt_x-.3"/>
                                          </p:val>
                                        </p:tav>
                                        <p:tav tm="50000">
                                          <p:val>
                                            <p:strVal val="#ppt_x"/>
                                          </p:val>
                                        </p:tav>
                                        <p:tav tm="100000">
                                          <p:val>
                                            <p:strVal val="#ppt_x"/>
                                          </p:val>
                                        </p:tav>
                                      </p:tavLst>
                                    </p:anim>
                                    <p:anim calcmode="lin" valueType="num">
                                      <p:cBhvr>
                                        <p:cTn id="16" dur="2000" fill="hold"/>
                                        <p:tgtEl>
                                          <p:spTgt spid="5135"/>
                                        </p:tgtEl>
                                        <p:attrNameLst>
                                          <p:attrName>ppt_y</p:attrName>
                                        </p:attrNameLst>
                                      </p:cBhvr>
                                      <p:tavLst>
                                        <p:tav tm="0">
                                          <p:val>
                                            <p:strVal val="#ppt_y"/>
                                          </p:val>
                                        </p:tav>
                                        <p:tav tm="100000">
                                          <p:val>
                                            <p:strVal val="#ppt_y"/>
                                          </p:val>
                                        </p:tav>
                                      </p:tavLst>
                                    </p:anim>
                                  </p:childTnLst>
                                </p:cTn>
                              </p:par>
                              <p:par>
                                <p:cTn id="17" presetID="39" presetClass="entr" presetSubtype="0" accel="100000" fill="hold"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p:cTn id="19" dur="2000" fill="hold"/>
                                        <p:tgtEl>
                                          <p:spTgt spid="65"/>
                                        </p:tgtEl>
                                        <p:attrNameLst>
                                          <p:attrName>ppt_h</p:attrName>
                                        </p:attrNameLst>
                                      </p:cBhvr>
                                      <p:tavLst>
                                        <p:tav tm="0">
                                          <p:val>
                                            <p:strVal val="#ppt_h/20"/>
                                          </p:val>
                                        </p:tav>
                                        <p:tav tm="50000">
                                          <p:val>
                                            <p:strVal val="#ppt_h/20"/>
                                          </p:val>
                                        </p:tav>
                                        <p:tav tm="100000">
                                          <p:val>
                                            <p:strVal val="#ppt_h"/>
                                          </p:val>
                                        </p:tav>
                                      </p:tavLst>
                                    </p:anim>
                                    <p:anim calcmode="lin" valueType="num">
                                      <p:cBhvr>
                                        <p:cTn id="20" dur="2000" fill="hold"/>
                                        <p:tgtEl>
                                          <p:spTgt spid="65"/>
                                        </p:tgtEl>
                                        <p:attrNameLst>
                                          <p:attrName>ppt_w</p:attrName>
                                        </p:attrNameLst>
                                      </p:cBhvr>
                                      <p:tavLst>
                                        <p:tav tm="0">
                                          <p:val>
                                            <p:strVal val="#ppt_w+.3"/>
                                          </p:val>
                                        </p:tav>
                                        <p:tav tm="50000">
                                          <p:val>
                                            <p:strVal val="#ppt_w+.3"/>
                                          </p:val>
                                        </p:tav>
                                        <p:tav tm="100000">
                                          <p:val>
                                            <p:strVal val="#ppt_w"/>
                                          </p:val>
                                        </p:tav>
                                      </p:tavLst>
                                    </p:anim>
                                    <p:anim calcmode="lin" valueType="num">
                                      <p:cBhvr>
                                        <p:cTn id="21" dur="2000" fill="hold"/>
                                        <p:tgtEl>
                                          <p:spTgt spid="65"/>
                                        </p:tgtEl>
                                        <p:attrNameLst>
                                          <p:attrName>ppt_x</p:attrName>
                                        </p:attrNameLst>
                                      </p:cBhvr>
                                      <p:tavLst>
                                        <p:tav tm="0">
                                          <p:val>
                                            <p:strVal val="#ppt_x-.3"/>
                                          </p:val>
                                        </p:tav>
                                        <p:tav tm="50000">
                                          <p:val>
                                            <p:strVal val="#ppt_x"/>
                                          </p:val>
                                        </p:tav>
                                        <p:tav tm="100000">
                                          <p:val>
                                            <p:strVal val="#ppt_x"/>
                                          </p:val>
                                        </p:tav>
                                      </p:tavLst>
                                    </p:anim>
                                    <p:anim calcmode="lin" valueType="num">
                                      <p:cBhvr>
                                        <p:cTn id="22" dur="2000" fill="hold"/>
                                        <p:tgtEl>
                                          <p:spTgt spid="65"/>
                                        </p:tgtEl>
                                        <p:attrNameLst>
                                          <p:attrName>ppt_y</p:attrName>
                                        </p:attrNameLst>
                                      </p:cBhvr>
                                      <p:tavLst>
                                        <p:tav tm="0">
                                          <p:val>
                                            <p:strVal val="#ppt_y"/>
                                          </p:val>
                                        </p:tav>
                                        <p:tav tm="100000">
                                          <p:val>
                                            <p:strVal val="#ppt_y"/>
                                          </p:val>
                                        </p:tav>
                                      </p:tavLst>
                                    </p:anim>
                                  </p:childTnLst>
                                </p:cTn>
                              </p:par>
                              <p:par>
                                <p:cTn id="23" presetID="39" presetClass="entr" presetSubtype="0" accel="100000" fill="hold" nodeType="with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p:cTn id="25" dur="2000" fill="hold"/>
                                        <p:tgtEl>
                                          <p:spTgt spid="66"/>
                                        </p:tgtEl>
                                        <p:attrNameLst>
                                          <p:attrName>ppt_h</p:attrName>
                                        </p:attrNameLst>
                                      </p:cBhvr>
                                      <p:tavLst>
                                        <p:tav tm="0">
                                          <p:val>
                                            <p:strVal val="#ppt_h/20"/>
                                          </p:val>
                                        </p:tav>
                                        <p:tav tm="50000">
                                          <p:val>
                                            <p:strVal val="#ppt_h/20"/>
                                          </p:val>
                                        </p:tav>
                                        <p:tav tm="100000">
                                          <p:val>
                                            <p:strVal val="#ppt_h"/>
                                          </p:val>
                                        </p:tav>
                                      </p:tavLst>
                                    </p:anim>
                                    <p:anim calcmode="lin" valueType="num">
                                      <p:cBhvr>
                                        <p:cTn id="26" dur="2000" fill="hold"/>
                                        <p:tgtEl>
                                          <p:spTgt spid="66"/>
                                        </p:tgtEl>
                                        <p:attrNameLst>
                                          <p:attrName>ppt_w</p:attrName>
                                        </p:attrNameLst>
                                      </p:cBhvr>
                                      <p:tavLst>
                                        <p:tav tm="0">
                                          <p:val>
                                            <p:strVal val="#ppt_w+.3"/>
                                          </p:val>
                                        </p:tav>
                                        <p:tav tm="50000">
                                          <p:val>
                                            <p:strVal val="#ppt_w+.3"/>
                                          </p:val>
                                        </p:tav>
                                        <p:tav tm="100000">
                                          <p:val>
                                            <p:strVal val="#ppt_w"/>
                                          </p:val>
                                        </p:tav>
                                      </p:tavLst>
                                    </p:anim>
                                    <p:anim calcmode="lin" valueType="num">
                                      <p:cBhvr>
                                        <p:cTn id="27" dur="2000" fill="hold"/>
                                        <p:tgtEl>
                                          <p:spTgt spid="66"/>
                                        </p:tgtEl>
                                        <p:attrNameLst>
                                          <p:attrName>ppt_x</p:attrName>
                                        </p:attrNameLst>
                                      </p:cBhvr>
                                      <p:tavLst>
                                        <p:tav tm="0">
                                          <p:val>
                                            <p:strVal val="#ppt_x-.3"/>
                                          </p:val>
                                        </p:tav>
                                        <p:tav tm="50000">
                                          <p:val>
                                            <p:strVal val="#ppt_x"/>
                                          </p:val>
                                        </p:tav>
                                        <p:tav tm="100000">
                                          <p:val>
                                            <p:strVal val="#ppt_x"/>
                                          </p:val>
                                        </p:tav>
                                      </p:tavLst>
                                    </p:anim>
                                    <p:anim calcmode="lin" valueType="num">
                                      <p:cBhvr>
                                        <p:cTn id="28" dur="2000" fill="hold"/>
                                        <p:tgtEl>
                                          <p:spTgt spid="66"/>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434254"/>
                                        </p:tgtEl>
                                        <p:attrNameLst>
                                          <p:attrName>style.visibility</p:attrName>
                                        </p:attrNameLst>
                                      </p:cBhvr>
                                      <p:to>
                                        <p:strVal val="visible"/>
                                      </p:to>
                                    </p:set>
                                    <p:animEffect transition="in" filter="fade">
                                      <p:cBhvr>
                                        <p:cTn id="32" dur="1000"/>
                                        <p:tgtEl>
                                          <p:spTgt spid="434254"/>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ppt_x"/>
                                          </p:val>
                                        </p:tav>
                                        <p:tav tm="100000">
                                          <p:val>
                                            <p:strVal val="#ppt_x"/>
                                          </p:val>
                                        </p:tav>
                                      </p:tavLst>
                                    </p:anim>
                                    <p:anim calcmode="lin" valueType="num">
                                      <p:cBhvr additive="base">
                                        <p:cTn id="38" dur="500" fill="hold"/>
                                        <p:tgtEl>
                                          <p:spTgt spid="4"/>
                                        </p:tgtEl>
                                        <p:attrNameLst>
                                          <p:attrName>ppt_y</p:attrName>
                                        </p:attrNameLst>
                                      </p:cBhvr>
                                      <p:tavLst>
                                        <p:tav tm="0">
                                          <p:val>
                                            <p:strVal val="1+#ppt_h/2"/>
                                          </p:val>
                                        </p:tav>
                                        <p:tav tm="100000">
                                          <p:val>
                                            <p:strVal val="#ppt_y"/>
                                          </p:val>
                                        </p:tav>
                                      </p:tavLst>
                                    </p:anim>
                                  </p:childTnLst>
                                </p:cTn>
                              </p:par>
                            </p:childTnLst>
                          </p:cTn>
                        </p:par>
                        <p:par>
                          <p:cTn id="39" fill="hold">
                            <p:stCondLst>
                              <p:cond delay="4500"/>
                            </p:stCondLst>
                            <p:childTnLst>
                              <p:par>
                                <p:cTn id="40" presetID="2" presetClass="entr" presetSubtype="4"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500" fill="hold"/>
                                        <p:tgtEl>
                                          <p:spTgt spid="3"/>
                                        </p:tgtEl>
                                        <p:attrNameLst>
                                          <p:attrName>ppt_x</p:attrName>
                                        </p:attrNameLst>
                                      </p:cBhvr>
                                      <p:tavLst>
                                        <p:tav tm="0">
                                          <p:val>
                                            <p:strVal val="#ppt_x"/>
                                          </p:val>
                                        </p:tav>
                                        <p:tav tm="100000">
                                          <p:val>
                                            <p:strVal val="#ppt_x"/>
                                          </p:val>
                                        </p:tav>
                                      </p:tavLst>
                                    </p:anim>
                                    <p:anim calcmode="lin" valueType="num">
                                      <p:cBhvr additive="base">
                                        <p:cTn id="4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434278"/>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434279"/>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434280"/>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434281"/>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434283"/>
                                        </p:tgtEl>
                                        <p:attrNameLst>
                                          <p:attrName>style.visibility</p:attrName>
                                        </p:attrNameLst>
                                      </p:cBhvr>
                                      <p:to>
                                        <p:strVal val="visible"/>
                                      </p:to>
                                    </p:set>
                                    <p:animEffect transition="in" filter="fade">
                                      <p:cBhvr>
                                        <p:cTn id="58" dur="1000"/>
                                        <p:tgtEl>
                                          <p:spTgt spid="434283"/>
                                        </p:tgtEl>
                                      </p:cBhvr>
                                    </p:animEffect>
                                  </p:childTnLst>
                                </p:cTn>
                              </p:par>
                            </p:childTnLst>
                          </p:cTn>
                        </p:par>
                        <p:par>
                          <p:cTn id="59" fill="hold">
                            <p:stCondLst>
                              <p:cond delay="1000"/>
                            </p:stCondLst>
                            <p:childTnLst>
                              <p:par>
                                <p:cTn id="60" presetID="10" presetClass="entr" presetSubtype="0" fill="hold" grpId="0" nodeType="afterEffect">
                                  <p:stCondLst>
                                    <p:cond delay="0"/>
                                  </p:stCondLst>
                                  <p:childTnLst>
                                    <p:set>
                                      <p:cBhvr>
                                        <p:cTn id="61" dur="1" fill="hold">
                                          <p:stCondLst>
                                            <p:cond delay="0"/>
                                          </p:stCondLst>
                                        </p:cTn>
                                        <p:tgtEl>
                                          <p:spTgt spid="434286"/>
                                        </p:tgtEl>
                                        <p:attrNameLst>
                                          <p:attrName>style.visibility</p:attrName>
                                        </p:attrNameLst>
                                      </p:cBhvr>
                                      <p:to>
                                        <p:strVal val="visible"/>
                                      </p:to>
                                    </p:set>
                                    <p:animEffect transition="in" filter="fade">
                                      <p:cBhvr>
                                        <p:cTn id="62" dur="1000"/>
                                        <p:tgtEl>
                                          <p:spTgt spid="434286"/>
                                        </p:tgtEl>
                                      </p:cBhvr>
                                    </p:animEffect>
                                  </p:childTnLst>
                                </p:cTn>
                              </p:par>
                            </p:childTnLst>
                          </p:cTn>
                        </p:par>
                        <p:par>
                          <p:cTn id="63" fill="hold">
                            <p:stCondLst>
                              <p:cond delay="2000"/>
                            </p:stCondLst>
                            <p:childTnLst>
                              <p:par>
                                <p:cTn id="64" presetID="10" presetClass="entr" presetSubtype="0" fill="hold" grpId="0" nodeType="afterEffect">
                                  <p:stCondLst>
                                    <p:cond delay="0"/>
                                  </p:stCondLst>
                                  <p:childTnLst>
                                    <p:set>
                                      <p:cBhvr>
                                        <p:cTn id="65" dur="1" fill="hold">
                                          <p:stCondLst>
                                            <p:cond delay="0"/>
                                          </p:stCondLst>
                                        </p:cTn>
                                        <p:tgtEl>
                                          <p:spTgt spid="434287"/>
                                        </p:tgtEl>
                                        <p:attrNameLst>
                                          <p:attrName>style.visibility</p:attrName>
                                        </p:attrNameLst>
                                      </p:cBhvr>
                                      <p:to>
                                        <p:strVal val="visible"/>
                                      </p:to>
                                    </p:set>
                                    <p:animEffect transition="in" filter="fade">
                                      <p:cBhvr>
                                        <p:cTn id="66" dur="1000"/>
                                        <p:tgtEl>
                                          <p:spTgt spid="434287"/>
                                        </p:tgtEl>
                                      </p:cBhvr>
                                    </p:animEffect>
                                  </p:childTnLst>
                                </p:cTn>
                              </p:par>
                            </p:childTnLst>
                          </p:cTn>
                        </p:par>
                        <p:par>
                          <p:cTn id="67" fill="hold">
                            <p:stCondLst>
                              <p:cond delay="3000"/>
                            </p:stCondLst>
                            <p:childTnLst>
                              <p:par>
                                <p:cTn id="68" presetID="10" presetClass="entr" presetSubtype="0" fill="hold" grpId="0" nodeType="afterEffect">
                                  <p:stCondLst>
                                    <p:cond delay="0"/>
                                  </p:stCondLst>
                                  <p:childTnLst>
                                    <p:set>
                                      <p:cBhvr>
                                        <p:cTn id="69" dur="1" fill="hold">
                                          <p:stCondLst>
                                            <p:cond delay="0"/>
                                          </p:stCondLst>
                                        </p:cTn>
                                        <p:tgtEl>
                                          <p:spTgt spid="434288"/>
                                        </p:tgtEl>
                                        <p:attrNameLst>
                                          <p:attrName>style.visibility</p:attrName>
                                        </p:attrNameLst>
                                      </p:cBhvr>
                                      <p:to>
                                        <p:strVal val="visible"/>
                                      </p:to>
                                    </p:set>
                                    <p:animEffect transition="in" filter="fade">
                                      <p:cBhvr>
                                        <p:cTn id="70" dur="1000"/>
                                        <p:tgtEl>
                                          <p:spTgt spid="434288"/>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xit" presetSubtype="0" fill="hold" grpId="1" nodeType="clickEffect">
                                  <p:stCondLst>
                                    <p:cond delay="0"/>
                                  </p:stCondLst>
                                  <p:childTnLst>
                                    <p:animEffect transition="out" filter="fade">
                                      <p:cBhvr>
                                        <p:cTn id="74" dur="1000"/>
                                        <p:tgtEl>
                                          <p:spTgt spid="434278"/>
                                        </p:tgtEl>
                                      </p:cBhvr>
                                    </p:animEffect>
                                    <p:set>
                                      <p:cBhvr>
                                        <p:cTn id="75" dur="1" fill="hold">
                                          <p:stCondLst>
                                            <p:cond delay="999"/>
                                          </p:stCondLst>
                                        </p:cTn>
                                        <p:tgtEl>
                                          <p:spTgt spid="434278"/>
                                        </p:tgtEl>
                                        <p:attrNameLst>
                                          <p:attrName>style.visibility</p:attrName>
                                        </p:attrNameLst>
                                      </p:cBhvr>
                                      <p:to>
                                        <p:strVal val="hidden"/>
                                      </p:to>
                                    </p:set>
                                  </p:childTnLst>
                                </p:cTn>
                              </p:par>
                            </p:childTnLst>
                          </p:cTn>
                        </p:par>
                        <p:par>
                          <p:cTn id="76" fill="hold">
                            <p:stCondLst>
                              <p:cond delay="1000"/>
                            </p:stCondLst>
                            <p:childTnLst>
                              <p:par>
                                <p:cTn id="77" presetID="39" presetClass="entr" presetSubtype="0" accel="100000" fill="hold" nodeType="afterEffect">
                                  <p:stCondLst>
                                    <p:cond delay="0"/>
                                  </p:stCondLst>
                                  <p:childTnLst>
                                    <p:set>
                                      <p:cBhvr>
                                        <p:cTn id="78" dur="1" fill="hold">
                                          <p:stCondLst>
                                            <p:cond delay="0"/>
                                          </p:stCondLst>
                                        </p:cTn>
                                        <p:tgtEl>
                                          <p:spTgt spid="5140"/>
                                        </p:tgtEl>
                                        <p:attrNameLst>
                                          <p:attrName>style.visibility</p:attrName>
                                        </p:attrNameLst>
                                      </p:cBhvr>
                                      <p:to>
                                        <p:strVal val="visible"/>
                                      </p:to>
                                    </p:set>
                                    <p:anim calcmode="lin" valueType="num">
                                      <p:cBhvr>
                                        <p:cTn id="79" dur="2000" fill="hold"/>
                                        <p:tgtEl>
                                          <p:spTgt spid="5140"/>
                                        </p:tgtEl>
                                        <p:attrNameLst>
                                          <p:attrName>ppt_h</p:attrName>
                                        </p:attrNameLst>
                                      </p:cBhvr>
                                      <p:tavLst>
                                        <p:tav tm="0">
                                          <p:val>
                                            <p:strVal val="#ppt_h/20"/>
                                          </p:val>
                                        </p:tav>
                                        <p:tav tm="50000">
                                          <p:val>
                                            <p:strVal val="#ppt_h/20"/>
                                          </p:val>
                                        </p:tav>
                                        <p:tav tm="100000">
                                          <p:val>
                                            <p:strVal val="#ppt_h"/>
                                          </p:val>
                                        </p:tav>
                                      </p:tavLst>
                                    </p:anim>
                                    <p:anim calcmode="lin" valueType="num">
                                      <p:cBhvr>
                                        <p:cTn id="80" dur="2000" fill="hold"/>
                                        <p:tgtEl>
                                          <p:spTgt spid="5140"/>
                                        </p:tgtEl>
                                        <p:attrNameLst>
                                          <p:attrName>ppt_w</p:attrName>
                                        </p:attrNameLst>
                                      </p:cBhvr>
                                      <p:tavLst>
                                        <p:tav tm="0">
                                          <p:val>
                                            <p:strVal val="#ppt_w+.3"/>
                                          </p:val>
                                        </p:tav>
                                        <p:tav tm="50000">
                                          <p:val>
                                            <p:strVal val="#ppt_w+.3"/>
                                          </p:val>
                                        </p:tav>
                                        <p:tav tm="100000">
                                          <p:val>
                                            <p:strVal val="#ppt_w"/>
                                          </p:val>
                                        </p:tav>
                                      </p:tavLst>
                                    </p:anim>
                                    <p:anim calcmode="lin" valueType="num">
                                      <p:cBhvr>
                                        <p:cTn id="81" dur="2000" fill="hold"/>
                                        <p:tgtEl>
                                          <p:spTgt spid="5140"/>
                                        </p:tgtEl>
                                        <p:attrNameLst>
                                          <p:attrName>ppt_x</p:attrName>
                                        </p:attrNameLst>
                                      </p:cBhvr>
                                      <p:tavLst>
                                        <p:tav tm="0">
                                          <p:val>
                                            <p:strVal val="#ppt_x-.3"/>
                                          </p:val>
                                        </p:tav>
                                        <p:tav tm="50000">
                                          <p:val>
                                            <p:strVal val="#ppt_x"/>
                                          </p:val>
                                        </p:tav>
                                        <p:tav tm="100000">
                                          <p:val>
                                            <p:strVal val="#ppt_x"/>
                                          </p:val>
                                        </p:tav>
                                      </p:tavLst>
                                    </p:anim>
                                    <p:anim calcmode="lin" valueType="num">
                                      <p:cBhvr>
                                        <p:cTn id="82" dur="2000" fill="hold"/>
                                        <p:tgtEl>
                                          <p:spTgt spid="5140"/>
                                        </p:tgtEl>
                                        <p:attrNameLst>
                                          <p:attrName>ppt_y</p:attrName>
                                        </p:attrNameLst>
                                      </p:cBhvr>
                                      <p:tavLst>
                                        <p:tav tm="0">
                                          <p:val>
                                            <p:strVal val="#ppt_y"/>
                                          </p:val>
                                        </p:tav>
                                        <p:tav tm="100000">
                                          <p:val>
                                            <p:strVal val="#ppt_y"/>
                                          </p:val>
                                        </p:tav>
                                      </p:tavLst>
                                    </p:anim>
                                  </p:childTnLst>
                                </p:cTn>
                              </p:par>
                              <p:par>
                                <p:cTn id="83" presetID="39" presetClass="entr" presetSubtype="0" accel="100000" fill="hold" nodeType="withEffect">
                                  <p:stCondLst>
                                    <p:cond delay="0"/>
                                  </p:stCondLst>
                                  <p:childTnLst>
                                    <p:set>
                                      <p:cBhvr>
                                        <p:cTn id="84" dur="1" fill="hold">
                                          <p:stCondLst>
                                            <p:cond delay="0"/>
                                          </p:stCondLst>
                                        </p:cTn>
                                        <p:tgtEl>
                                          <p:spTgt spid="68"/>
                                        </p:tgtEl>
                                        <p:attrNameLst>
                                          <p:attrName>style.visibility</p:attrName>
                                        </p:attrNameLst>
                                      </p:cBhvr>
                                      <p:to>
                                        <p:strVal val="visible"/>
                                      </p:to>
                                    </p:set>
                                    <p:anim calcmode="lin" valueType="num">
                                      <p:cBhvr>
                                        <p:cTn id="85" dur="2000" fill="hold"/>
                                        <p:tgtEl>
                                          <p:spTgt spid="68"/>
                                        </p:tgtEl>
                                        <p:attrNameLst>
                                          <p:attrName>ppt_h</p:attrName>
                                        </p:attrNameLst>
                                      </p:cBhvr>
                                      <p:tavLst>
                                        <p:tav tm="0">
                                          <p:val>
                                            <p:strVal val="#ppt_h/20"/>
                                          </p:val>
                                        </p:tav>
                                        <p:tav tm="50000">
                                          <p:val>
                                            <p:strVal val="#ppt_h/20"/>
                                          </p:val>
                                        </p:tav>
                                        <p:tav tm="100000">
                                          <p:val>
                                            <p:strVal val="#ppt_h"/>
                                          </p:val>
                                        </p:tav>
                                      </p:tavLst>
                                    </p:anim>
                                    <p:anim calcmode="lin" valueType="num">
                                      <p:cBhvr>
                                        <p:cTn id="86" dur="2000" fill="hold"/>
                                        <p:tgtEl>
                                          <p:spTgt spid="68"/>
                                        </p:tgtEl>
                                        <p:attrNameLst>
                                          <p:attrName>ppt_w</p:attrName>
                                        </p:attrNameLst>
                                      </p:cBhvr>
                                      <p:tavLst>
                                        <p:tav tm="0">
                                          <p:val>
                                            <p:strVal val="#ppt_w+.3"/>
                                          </p:val>
                                        </p:tav>
                                        <p:tav tm="50000">
                                          <p:val>
                                            <p:strVal val="#ppt_w+.3"/>
                                          </p:val>
                                        </p:tav>
                                        <p:tav tm="100000">
                                          <p:val>
                                            <p:strVal val="#ppt_w"/>
                                          </p:val>
                                        </p:tav>
                                      </p:tavLst>
                                    </p:anim>
                                    <p:anim calcmode="lin" valueType="num">
                                      <p:cBhvr>
                                        <p:cTn id="87" dur="2000" fill="hold"/>
                                        <p:tgtEl>
                                          <p:spTgt spid="68"/>
                                        </p:tgtEl>
                                        <p:attrNameLst>
                                          <p:attrName>ppt_x</p:attrName>
                                        </p:attrNameLst>
                                      </p:cBhvr>
                                      <p:tavLst>
                                        <p:tav tm="0">
                                          <p:val>
                                            <p:strVal val="#ppt_x-.3"/>
                                          </p:val>
                                        </p:tav>
                                        <p:tav tm="50000">
                                          <p:val>
                                            <p:strVal val="#ppt_x"/>
                                          </p:val>
                                        </p:tav>
                                        <p:tav tm="100000">
                                          <p:val>
                                            <p:strVal val="#ppt_x"/>
                                          </p:val>
                                        </p:tav>
                                      </p:tavLst>
                                    </p:anim>
                                    <p:anim calcmode="lin" valueType="num">
                                      <p:cBhvr>
                                        <p:cTn id="88" dur="2000" fill="hold"/>
                                        <p:tgtEl>
                                          <p:spTgt spid="68"/>
                                        </p:tgtEl>
                                        <p:attrNameLst>
                                          <p:attrName>ppt_y</p:attrName>
                                        </p:attrNameLst>
                                      </p:cBhvr>
                                      <p:tavLst>
                                        <p:tav tm="0">
                                          <p:val>
                                            <p:strVal val="#ppt_y"/>
                                          </p:val>
                                        </p:tav>
                                        <p:tav tm="100000">
                                          <p:val>
                                            <p:strVal val="#ppt_y"/>
                                          </p:val>
                                        </p:tav>
                                      </p:tavLst>
                                    </p:anim>
                                  </p:childTnLst>
                                </p:cTn>
                              </p:par>
                              <p:par>
                                <p:cTn id="89" presetID="10" presetClass="exit" presetSubtype="0" fill="hold" grpId="1" nodeType="withEffect">
                                  <p:stCondLst>
                                    <p:cond delay="0"/>
                                  </p:stCondLst>
                                  <p:childTnLst>
                                    <p:animEffect transition="out" filter="fade">
                                      <p:cBhvr>
                                        <p:cTn id="90" dur="1000"/>
                                        <p:tgtEl>
                                          <p:spTgt spid="434279"/>
                                        </p:tgtEl>
                                      </p:cBhvr>
                                    </p:animEffect>
                                    <p:set>
                                      <p:cBhvr>
                                        <p:cTn id="91" dur="1" fill="hold">
                                          <p:stCondLst>
                                            <p:cond delay="999"/>
                                          </p:stCondLst>
                                        </p:cTn>
                                        <p:tgtEl>
                                          <p:spTgt spid="434279"/>
                                        </p:tgtEl>
                                        <p:attrNameLst>
                                          <p:attrName>style.visibility</p:attrName>
                                        </p:attrNameLst>
                                      </p:cBhvr>
                                      <p:to>
                                        <p:strVal val="hidden"/>
                                      </p:to>
                                    </p:set>
                                  </p:childTnLst>
                                </p:cTn>
                              </p:par>
                              <p:par>
                                <p:cTn id="92" presetID="10" presetClass="exit" presetSubtype="0" fill="hold" grpId="1" nodeType="withEffect">
                                  <p:stCondLst>
                                    <p:cond delay="0"/>
                                  </p:stCondLst>
                                  <p:childTnLst>
                                    <p:animEffect transition="out" filter="fade">
                                      <p:cBhvr>
                                        <p:cTn id="93" dur="1000"/>
                                        <p:tgtEl>
                                          <p:spTgt spid="434280"/>
                                        </p:tgtEl>
                                      </p:cBhvr>
                                    </p:animEffect>
                                    <p:set>
                                      <p:cBhvr>
                                        <p:cTn id="94" dur="1" fill="hold">
                                          <p:stCondLst>
                                            <p:cond delay="999"/>
                                          </p:stCondLst>
                                        </p:cTn>
                                        <p:tgtEl>
                                          <p:spTgt spid="434280"/>
                                        </p:tgtEl>
                                        <p:attrNameLst>
                                          <p:attrName>style.visibility</p:attrName>
                                        </p:attrNameLst>
                                      </p:cBhvr>
                                      <p:to>
                                        <p:strVal val="hidden"/>
                                      </p:to>
                                    </p:set>
                                  </p:childTnLst>
                                </p:cTn>
                              </p:par>
                              <p:par>
                                <p:cTn id="95" presetID="10" presetClass="exit" presetSubtype="0" fill="hold" grpId="1" nodeType="withEffect">
                                  <p:stCondLst>
                                    <p:cond delay="0"/>
                                  </p:stCondLst>
                                  <p:childTnLst>
                                    <p:animEffect transition="out" filter="fade">
                                      <p:cBhvr>
                                        <p:cTn id="96" dur="1000"/>
                                        <p:tgtEl>
                                          <p:spTgt spid="434281"/>
                                        </p:tgtEl>
                                      </p:cBhvr>
                                    </p:animEffect>
                                    <p:set>
                                      <p:cBhvr>
                                        <p:cTn id="97" dur="1" fill="hold">
                                          <p:stCondLst>
                                            <p:cond delay="999"/>
                                          </p:stCondLst>
                                        </p:cTn>
                                        <p:tgtEl>
                                          <p:spTgt spid="434281"/>
                                        </p:tgtEl>
                                        <p:attrNameLst>
                                          <p:attrName>style.visibility</p:attrName>
                                        </p:attrNameLst>
                                      </p:cBhvr>
                                      <p:to>
                                        <p:strVal val="hidden"/>
                                      </p:to>
                                    </p:set>
                                  </p:childTnLst>
                                </p:cTn>
                              </p:par>
                              <p:par>
                                <p:cTn id="98" presetID="10" presetClass="exit" presetSubtype="0" fill="hold" grpId="1" nodeType="withEffect">
                                  <p:stCondLst>
                                    <p:cond delay="0"/>
                                  </p:stCondLst>
                                  <p:childTnLst>
                                    <p:animEffect transition="out" filter="fade">
                                      <p:cBhvr>
                                        <p:cTn id="99" dur="1000"/>
                                        <p:tgtEl>
                                          <p:spTgt spid="434283"/>
                                        </p:tgtEl>
                                      </p:cBhvr>
                                    </p:animEffect>
                                    <p:set>
                                      <p:cBhvr>
                                        <p:cTn id="100" dur="1" fill="hold">
                                          <p:stCondLst>
                                            <p:cond delay="999"/>
                                          </p:stCondLst>
                                        </p:cTn>
                                        <p:tgtEl>
                                          <p:spTgt spid="434283"/>
                                        </p:tgtEl>
                                        <p:attrNameLst>
                                          <p:attrName>style.visibility</p:attrName>
                                        </p:attrNameLst>
                                      </p:cBhvr>
                                      <p:to>
                                        <p:strVal val="hidden"/>
                                      </p:to>
                                    </p:set>
                                  </p:childTnLst>
                                </p:cTn>
                              </p:par>
                              <p:par>
                                <p:cTn id="101" presetID="10" presetClass="exit" presetSubtype="0" fill="hold" grpId="1" nodeType="withEffect">
                                  <p:stCondLst>
                                    <p:cond delay="0"/>
                                  </p:stCondLst>
                                  <p:childTnLst>
                                    <p:animEffect transition="out" filter="fade">
                                      <p:cBhvr>
                                        <p:cTn id="102" dur="1000"/>
                                        <p:tgtEl>
                                          <p:spTgt spid="434286"/>
                                        </p:tgtEl>
                                      </p:cBhvr>
                                    </p:animEffect>
                                    <p:set>
                                      <p:cBhvr>
                                        <p:cTn id="103" dur="1" fill="hold">
                                          <p:stCondLst>
                                            <p:cond delay="999"/>
                                          </p:stCondLst>
                                        </p:cTn>
                                        <p:tgtEl>
                                          <p:spTgt spid="434286"/>
                                        </p:tgtEl>
                                        <p:attrNameLst>
                                          <p:attrName>style.visibility</p:attrName>
                                        </p:attrNameLst>
                                      </p:cBhvr>
                                      <p:to>
                                        <p:strVal val="hidden"/>
                                      </p:to>
                                    </p:set>
                                  </p:childTnLst>
                                </p:cTn>
                              </p:par>
                              <p:par>
                                <p:cTn id="104" presetID="10" presetClass="exit" presetSubtype="0" fill="hold" grpId="1" nodeType="withEffect">
                                  <p:stCondLst>
                                    <p:cond delay="0"/>
                                  </p:stCondLst>
                                  <p:childTnLst>
                                    <p:animEffect transition="out" filter="fade">
                                      <p:cBhvr>
                                        <p:cTn id="105" dur="1000"/>
                                        <p:tgtEl>
                                          <p:spTgt spid="434287"/>
                                        </p:tgtEl>
                                      </p:cBhvr>
                                    </p:animEffect>
                                    <p:set>
                                      <p:cBhvr>
                                        <p:cTn id="106" dur="1" fill="hold">
                                          <p:stCondLst>
                                            <p:cond delay="999"/>
                                          </p:stCondLst>
                                        </p:cTn>
                                        <p:tgtEl>
                                          <p:spTgt spid="434287"/>
                                        </p:tgtEl>
                                        <p:attrNameLst>
                                          <p:attrName>style.visibility</p:attrName>
                                        </p:attrNameLst>
                                      </p:cBhvr>
                                      <p:to>
                                        <p:strVal val="hidden"/>
                                      </p:to>
                                    </p:set>
                                  </p:childTnLst>
                                </p:cTn>
                              </p:par>
                              <p:par>
                                <p:cTn id="107" presetID="10" presetClass="exit" presetSubtype="0" fill="hold" grpId="1" nodeType="withEffect">
                                  <p:stCondLst>
                                    <p:cond delay="0"/>
                                  </p:stCondLst>
                                  <p:childTnLst>
                                    <p:animEffect transition="out" filter="fade">
                                      <p:cBhvr>
                                        <p:cTn id="108" dur="1000"/>
                                        <p:tgtEl>
                                          <p:spTgt spid="434288"/>
                                        </p:tgtEl>
                                      </p:cBhvr>
                                    </p:animEffect>
                                    <p:set>
                                      <p:cBhvr>
                                        <p:cTn id="109" dur="1" fill="hold">
                                          <p:stCondLst>
                                            <p:cond delay="999"/>
                                          </p:stCondLst>
                                        </p:cTn>
                                        <p:tgtEl>
                                          <p:spTgt spid="434288"/>
                                        </p:tgtEl>
                                        <p:attrNameLst>
                                          <p:attrName>style.visibility</p:attrName>
                                        </p:attrNameLst>
                                      </p:cBhvr>
                                      <p:to>
                                        <p:strVal val="hidden"/>
                                      </p:to>
                                    </p:se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grpId="0" nodeType="clickEffect">
                                  <p:stCondLst>
                                    <p:cond delay="0"/>
                                  </p:stCondLst>
                                  <p:childTnLst>
                                    <p:set>
                                      <p:cBhvr>
                                        <p:cTn id="113" dur="1" fill="hold">
                                          <p:stCondLst>
                                            <p:cond delay="0"/>
                                          </p:stCondLst>
                                        </p:cTn>
                                        <p:tgtEl>
                                          <p:spTgt spid="5"/>
                                        </p:tgtEl>
                                        <p:attrNameLst>
                                          <p:attrName>style.visibility</p:attrName>
                                        </p:attrNameLst>
                                      </p:cBhvr>
                                      <p:to>
                                        <p:strVal val="visible"/>
                                      </p:to>
                                    </p:se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nodeType="clickEffect">
                                  <p:stCondLst>
                                    <p:cond delay="0"/>
                                  </p:stCondLst>
                                  <p:childTnLst>
                                    <p:set>
                                      <p:cBhvr>
                                        <p:cTn id="117" dur="1" fill="hold">
                                          <p:stCondLst>
                                            <p:cond delay="0"/>
                                          </p:stCondLst>
                                        </p:cTn>
                                        <p:tgtEl>
                                          <p:spTgt spid="434262"/>
                                        </p:tgtEl>
                                        <p:attrNameLst>
                                          <p:attrName>style.visibility</p:attrName>
                                        </p:attrNameLst>
                                      </p:cBhvr>
                                      <p:to>
                                        <p:strVal val="visible"/>
                                      </p:to>
                                    </p:set>
                                    <p:animEffect transition="in" filter="fade">
                                      <p:cBhvr>
                                        <p:cTn id="118" dur="1000"/>
                                        <p:tgtEl>
                                          <p:spTgt spid="434262"/>
                                        </p:tgtEl>
                                      </p:cBhvr>
                                    </p:animEffect>
                                  </p:childTnLst>
                                </p:cTn>
                              </p:par>
                            </p:childTnLst>
                          </p:cTn>
                        </p:par>
                        <p:par>
                          <p:cTn id="119" fill="hold">
                            <p:stCondLst>
                              <p:cond delay="3000"/>
                            </p:stCondLst>
                            <p:childTnLst>
                              <p:par>
                                <p:cTn id="120" presetID="10" presetClass="exit" presetSubtype="0" fill="hold" grpId="1" nodeType="afterEffect">
                                  <p:stCondLst>
                                    <p:cond delay="3000"/>
                                  </p:stCondLst>
                                  <p:childTnLst>
                                    <p:animEffect transition="out" filter="fade">
                                      <p:cBhvr>
                                        <p:cTn id="121" dur="2000"/>
                                        <p:tgtEl>
                                          <p:spTgt spid="5"/>
                                        </p:tgtEl>
                                      </p:cBhvr>
                                    </p:animEffect>
                                    <p:set>
                                      <p:cBhvr>
                                        <p:cTn id="122" dur="1" fill="hold">
                                          <p:stCondLst>
                                            <p:cond delay="1999"/>
                                          </p:stCondLst>
                                        </p:cTn>
                                        <p:tgtEl>
                                          <p:spTgt spid="5"/>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434302"/>
                                        </p:tgtEl>
                                        <p:attrNameLst>
                                          <p:attrName>style.visibility</p:attrName>
                                        </p:attrNameLst>
                                      </p:cBhvr>
                                      <p:to>
                                        <p:strVal val="visible"/>
                                      </p:to>
                                    </p:set>
                                    <p:animEffect transition="in" filter="fade">
                                      <p:cBhvr>
                                        <p:cTn id="127" dur="1000"/>
                                        <p:tgtEl>
                                          <p:spTgt spid="434302"/>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434298"/>
                                        </p:tgtEl>
                                        <p:attrNameLst>
                                          <p:attrName>style.visibility</p:attrName>
                                        </p:attrNameLst>
                                      </p:cBhvr>
                                      <p:to>
                                        <p:strVal val="visible"/>
                                      </p:to>
                                    </p:set>
                                    <p:animEffect transition="in" filter="fade">
                                      <p:cBhvr>
                                        <p:cTn id="130" dur="1000"/>
                                        <p:tgtEl>
                                          <p:spTgt spid="434298"/>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434305"/>
                                        </p:tgtEl>
                                        <p:attrNameLst>
                                          <p:attrName>style.visibility</p:attrName>
                                        </p:attrNameLst>
                                      </p:cBhvr>
                                      <p:to>
                                        <p:strVal val="visible"/>
                                      </p:to>
                                    </p:set>
                                    <p:animEffect transition="in" filter="fade">
                                      <p:cBhvr>
                                        <p:cTn id="133" dur="1000"/>
                                        <p:tgtEl>
                                          <p:spTgt spid="434305"/>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434304"/>
                                        </p:tgtEl>
                                        <p:attrNameLst>
                                          <p:attrName>style.visibility</p:attrName>
                                        </p:attrNameLst>
                                      </p:cBhvr>
                                      <p:to>
                                        <p:strVal val="visible"/>
                                      </p:to>
                                    </p:set>
                                    <p:animEffect transition="in" filter="fade">
                                      <p:cBhvr>
                                        <p:cTn id="136" dur="1000"/>
                                        <p:tgtEl>
                                          <p:spTgt spid="434304"/>
                                        </p:tgtEl>
                                      </p:cBhvr>
                                    </p:animEffect>
                                  </p:childTnLst>
                                </p:cTn>
                              </p:par>
                            </p:childTnLst>
                          </p:cTn>
                        </p:par>
                      </p:childTnLst>
                    </p:cTn>
                  </p:par>
                  <p:par>
                    <p:cTn id="137" fill="hold">
                      <p:stCondLst>
                        <p:cond delay="indefinite"/>
                      </p:stCondLst>
                      <p:childTnLst>
                        <p:par>
                          <p:cTn id="138" fill="hold">
                            <p:stCondLst>
                              <p:cond delay="0"/>
                            </p:stCondLst>
                            <p:childTnLst>
                              <p:par>
                                <p:cTn id="139" presetID="10" presetClass="entr" presetSubtype="0" fill="hold" grpId="0" nodeType="clickEffect">
                                  <p:stCondLst>
                                    <p:cond delay="0"/>
                                  </p:stCondLst>
                                  <p:childTnLst>
                                    <p:set>
                                      <p:cBhvr>
                                        <p:cTn id="140" dur="1" fill="hold">
                                          <p:stCondLst>
                                            <p:cond delay="0"/>
                                          </p:stCondLst>
                                        </p:cTn>
                                        <p:tgtEl>
                                          <p:spTgt spid="434293"/>
                                        </p:tgtEl>
                                        <p:attrNameLst>
                                          <p:attrName>style.visibility</p:attrName>
                                        </p:attrNameLst>
                                      </p:cBhvr>
                                      <p:to>
                                        <p:strVal val="visible"/>
                                      </p:to>
                                    </p:set>
                                    <p:animEffect transition="in" filter="fade">
                                      <p:cBhvr>
                                        <p:cTn id="141" dur="1000"/>
                                        <p:tgtEl>
                                          <p:spTgt spid="434293"/>
                                        </p:tgtEl>
                                      </p:cBhvr>
                                    </p:animEffect>
                                  </p:childTnLst>
                                </p:cTn>
                              </p:par>
                            </p:childTnLst>
                          </p:cTn>
                        </p:par>
                        <p:par>
                          <p:cTn id="142" fill="hold">
                            <p:stCondLst>
                              <p:cond delay="3000"/>
                            </p:stCondLst>
                            <p:childTnLst>
                              <p:par>
                                <p:cTn id="143" presetID="10" presetClass="entr" presetSubtype="0" fill="hold" grpId="0" nodeType="afterEffect">
                                  <p:stCondLst>
                                    <p:cond delay="0"/>
                                  </p:stCondLst>
                                  <p:childTnLst>
                                    <p:set>
                                      <p:cBhvr>
                                        <p:cTn id="144" dur="1" fill="hold">
                                          <p:stCondLst>
                                            <p:cond delay="0"/>
                                          </p:stCondLst>
                                        </p:cTn>
                                        <p:tgtEl>
                                          <p:spTgt spid="434289"/>
                                        </p:tgtEl>
                                        <p:attrNameLst>
                                          <p:attrName>style.visibility</p:attrName>
                                        </p:attrNameLst>
                                      </p:cBhvr>
                                      <p:to>
                                        <p:strVal val="visible"/>
                                      </p:to>
                                    </p:set>
                                    <p:animEffect transition="in" filter="fade">
                                      <p:cBhvr>
                                        <p:cTn id="145" dur="1000"/>
                                        <p:tgtEl>
                                          <p:spTgt spid="434289"/>
                                        </p:tgtEl>
                                      </p:cBhvr>
                                    </p:animEffect>
                                  </p:childTnLst>
                                </p:cTn>
                              </p:par>
                            </p:childTnLst>
                          </p:cTn>
                        </p:par>
                        <p:par>
                          <p:cTn id="146" fill="hold">
                            <p:stCondLst>
                              <p:cond delay="4000"/>
                            </p:stCondLst>
                            <p:childTnLst>
                              <p:par>
                                <p:cTn id="147" presetID="10" presetClass="entr" presetSubtype="0" fill="hold" grpId="0" nodeType="afterEffect">
                                  <p:stCondLst>
                                    <p:cond delay="0"/>
                                  </p:stCondLst>
                                  <p:childTnLst>
                                    <p:set>
                                      <p:cBhvr>
                                        <p:cTn id="148" dur="1" fill="hold">
                                          <p:stCondLst>
                                            <p:cond delay="0"/>
                                          </p:stCondLst>
                                        </p:cTn>
                                        <p:tgtEl>
                                          <p:spTgt spid="434290"/>
                                        </p:tgtEl>
                                        <p:attrNameLst>
                                          <p:attrName>style.visibility</p:attrName>
                                        </p:attrNameLst>
                                      </p:cBhvr>
                                      <p:to>
                                        <p:strVal val="visible"/>
                                      </p:to>
                                    </p:set>
                                    <p:animEffect transition="in" filter="fade">
                                      <p:cBhvr>
                                        <p:cTn id="149" dur="1000"/>
                                        <p:tgtEl>
                                          <p:spTgt spid="434290"/>
                                        </p:tgtEl>
                                      </p:cBhvr>
                                    </p:animEffect>
                                  </p:childTnLst>
                                </p:cTn>
                              </p:par>
                            </p:childTnLst>
                          </p:cTn>
                        </p:par>
                      </p:childTnLst>
                    </p:cTn>
                  </p:par>
                  <p:par>
                    <p:cTn id="150" fill="hold">
                      <p:stCondLst>
                        <p:cond delay="indefinite"/>
                      </p:stCondLst>
                      <p:childTnLst>
                        <p:par>
                          <p:cTn id="151" fill="hold">
                            <p:stCondLst>
                              <p:cond delay="0"/>
                            </p:stCondLst>
                            <p:childTnLst>
                              <p:par>
                                <p:cTn id="152" presetID="10" presetClass="exit" presetSubtype="0" fill="hold" grpId="1" nodeType="clickEffect">
                                  <p:stCondLst>
                                    <p:cond delay="0"/>
                                  </p:stCondLst>
                                  <p:childTnLst>
                                    <p:animEffect transition="out" filter="fade">
                                      <p:cBhvr>
                                        <p:cTn id="153" dur="1000"/>
                                        <p:tgtEl>
                                          <p:spTgt spid="434293"/>
                                        </p:tgtEl>
                                      </p:cBhvr>
                                    </p:animEffect>
                                    <p:set>
                                      <p:cBhvr>
                                        <p:cTn id="154" dur="1" fill="hold">
                                          <p:stCondLst>
                                            <p:cond delay="999"/>
                                          </p:stCondLst>
                                        </p:cTn>
                                        <p:tgtEl>
                                          <p:spTgt spid="434293"/>
                                        </p:tgtEl>
                                        <p:attrNameLst>
                                          <p:attrName>style.visibility</p:attrName>
                                        </p:attrNameLst>
                                      </p:cBhvr>
                                      <p:to>
                                        <p:strVal val="hidden"/>
                                      </p:to>
                                    </p:set>
                                  </p:childTnLst>
                                </p:cTn>
                              </p:par>
                            </p:childTnLst>
                          </p:cTn>
                        </p:par>
                        <p:par>
                          <p:cTn id="155" fill="hold">
                            <p:stCondLst>
                              <p:cond delay="1000"/>
                            </p:stCondLst>
                            <p:childTnLst>
                              <p:par>
                                <p:cTn id="156" presetID="10" presetClass="exit" presetSubtype="0" fill="hold" grpId="1" nodeType="afterEffect">
                                  <p:stCondLst>
                                    <p:cond delay="0"/>
                                  </p:stCondLst>
                                  <p:childTnLst>
                                    <p:animEffect transition="out" filter="fade">
                                      <p:cBhvr>
                                        <p:cTn id="157" dur="1000"/>
                                        <p:tgtEl>
                                          <p:spTgt spid="434289"/>
                                        </p:tgtEl>
                                      </p:cBhvr>
                                    </p:animEffect>
                                    <p:set>
                                      <p:cBhvr>
                                        <p:cTn id="158" dur="1" fill="hold">
                                          <p:stCondLst>
                                            <p:cond delay="999"/>
                                          </p:stCondLst>
                                        </p:cTn>
                                        <p:tgtEl>
                                          <p:spTgt spid="434289"/>
                                        </p:tgtEl>
                                        <p:attrNameLst>
                                          <p:attrName>style.visibility</p:attrName>
                                        </p:attrNameLst>
                                      </p:cBhvr>
                                      <p:to>
                                        <p:strVal val="hidden"/>
                                      </p:to>
                                    </p:set>
                                  </p:childTnLst>
                                </p:cTn>
                              </p:par>
                            </p:childTnLst>
                          </p:cTn>
                        </p:par>
                        <p:par>
                          <p:cTn id="159" fill="hold">
                            <p:stCondLst>
                              <p:cond delay="2000"/>
                            </p:stCondLst>
                            <p:childTnLst>
                              <p:par>
                                <p:cTn id="160" presetID="10" presetClass="exit" presetSubtype="0" fill="hold" grpId="1" nodeType="afterEffect">
                                  <p:stCondLst>
                                    <p:cond delay="0"/>
                                  </p:stCondLst>
                                  <p:childTnLst>
                                    <p:animEffect transition="out" filter="fade">
                                      <p:cBhvr>
                                        <p:cTn id="161" dur="1000"/>
                                        <p:tgtEl>
                                          <p:spTgt spid="434290"/>
                                        </p:tgtEl>
                                      </p:cBhvr>
                                    </p:animEffect>
                                    <p:set>
                                      <p:cBhvr>
                                        <p:cTn id="162" dur="1" fill="hold">
                                          <p:stCondLst>
                                            <p:cond delay="999"/>
                                          </p:stCondLst>
                                        </p:cTn>
                                        <p:tgtEl>
                                          <p:spTgt spid="434290"/>
                                        </p:tgtEl>
                                        <p:attrNameLst>
                                          <p:attrName>style.visibility</p:attrName>
                                        </p:attrNameLst>
                                      </p:cBhvr>
                                      <p:to>
                                        <p:strVal val="hidden"/>
                                      </p:to>
                                    </p:set>
                                  </p:childTnLst>
                                </p:cTn>
                              </p:par>
                              <p:par>
                                <p:cTn id="163" presetID="10" presetClass="exit" presetSubtype="0" fill="hold" grpId="1" nodeType="withEffect">
                                  <p:stCondLst>
                                    <p:cond delay="0"/>
                                  </p:stCondLst>
                                  <p:childTnLst>
                                    <p:animEffect transition="out" filter="fade">
                                      <p:cBhvr>
                                        <p:cTn id="164" dur="1000"/>
                                        <p:tgtEl>
                                          <p:spTgt spid="434302"/>
                                        </p:tgtEl>
                                      </p:cBhvr>
                                    </p:animEffect>
                                    <p:set>
                                      <p:cBhvr>
                                        <p:cTn id="165" dur="1" fill="hold">
                                          <p:stCondLst>
                                            <p:cond delay="999"/>
                                          </p:stCondLst>
                                        </p:cTn>
                                        <p:tgtEl>
                                          <p:spTgt spid="434302"/>
                                        </p:tgtEl>
                                        <p:attrNameLst>
                                          <p:attrName>style.visibility</p:attrName>
                                        </p:attrNameLst>
                                      </p:cBhvr>
                                      <p:to>
                                        <p:strVal val="hidden"/>
                                      </p:to>
                                    </p:set>
                                  </p:childTnLst>
                                </p:cTn>
                              </p:par>
                              <p:par>
                                <p:cTn id="166" presetID="10" presetClass="exit" presetSubtype="0" fill="hold" grpId="1" nodeType="withEffect">
                                  <p:stCondLst>
                                    <p:cond delay="0"/>
                                  </p:stCondLst>
                                  <p:childTnLst>
                                    <p:animEffect transition="out" filter="fade">
                                      <p:cBhvr>
                                        <p:cTn id="167" dur="1000"/>
                                        <p:tgtEl>
                                          <p:spTgt spid="434298"/>
                                        </p:tgtEl>
                                      </p:cBhvr>
                                    </p:animEffect>
                                    <p:set>
                                      <p:cBhvr>
                                        <p:cTn id="168" dur="1" fill="hold">
                                          <p:stCondLst>
                                            <p:cond delay="999"/>
                                          </p:stCondLst>
                                        </p:cTn>
                                        <p:tgtEl>
                                          <p:spTgt spid="434298"/>
                                        </p:tgtEl>
                                        <p:attrNameLst>
                                          <p:attrName>style.visibility</p:attrName>
                                        </p:attrNameLst>
                                      </p:cBhvr>
                                      <p:to>
                                        <p:strVal val="hidden"/>
                                      </p:to>
                                    </p:set>
                                  </p:childTnLst>
                                </p:cTn>
                              </p:par>
                              <p:par>
                                <p:cTn id="169" presetID="10" presetClass="exit" presetSubtype="0" fill="hold" grpId="1" nodeType="withEffect">
                                  <p:stCondLst>
                                    <p:cond delay="0"/>
                                  </p:stCondLst>
                                  <p:childTnLst>
                                    <p:animEffect transition="out" filter="fade">
                                      <p:cBhvr>
                                        <p:cTn id="170" dur="1000"/>
                                        <p:tgtEl>
                                          <p:spTgt spid="434305"/>
                                        </p:tgtEl>
                                      </p:cBhvr>
                                    </p:animEffect>
                                    <p:set>
                                      <p:cBhvr>
                                        <p:cTn id="171" dur="1" fill="hold">
                                          <p:stCondLst>
                                            <p:cond delay="999"/>
                                          </p:stCondLst>
                                        </p:cTn>
                                        <p:tgtEl>
                                          <p:spTgt spid="434305"/>
                                        </p:tgtEl>
                                        <p:attrNameLst>
                                          <p:attrName>style.visibility</p:attrName>
                                        </p:attrNameLst>
                                      </p:cBhvr>
                                      <p:to>
                                        <p:strVal val="hidden"/>
                                      </p:to>
                                    </p:set>
                                  </p:childTnLst>
                                </p:cTn>
                              </p:par>
                              <p:par>
                                <p:cTn id="172" presetID="10" presetClass="exit" presetSubtype="0" fill="hold" grpId="1" nodeType="withEffect">
                                  <p:stCondLst>
                                    <p:cond delay="0"/>
                                  </p:stCondLst>
                                  <p:childTnLst>
                                    <p:animEffect transition="out" filter="fade">
                                      <p:cBhvr>
                                        <p:cTn id="173" dur="1000"/>
                                        <p:tgtEl>
                                          <p:spTgt spid="434304"/>
                                        </p:tgtEl>
                                      </p:cBhvr>
                                    </p:animEffect>
                                    <p:set>
                                      <p:cBhvr>
                                        <p:cTn id="174" dur="1" fill="hold">
                                          <p:stCondLst>
                                            <p:cond delay="999"/>
                                          </p:stCondLst>
                                        </p:cTn>
                                        <p:tgtEl>
                                          <p:spTgt spid="434304"/>
                                        </p:tgtEl>
                                        <p:attrNameLst>
                                          <p:attrName>style.visibility</p:attrName>
                                        </p:attrNameLst>
                                      </p:cBhvr>
                                      <p:to>
                                        <p:strVal val="hidden"/>
                                      </p:to>
                                    </p:set>
                                  </p:childTnLst>
                                </p:cTn>
                              </p:par>
                            </p:childTnLst>
                          </p:cTn>
                        </p:par>
                        <p:par>
                          <p:cTn id="175" fill="hold">
                            <p:stCondLst>
                              <p:cond delay="3000"/>
                            </p:stCondLst>
                            <p:childTnLst>
                              <p:par>
                                <p:cTn id="176" presetID="39" presetClass="entr" presetSubtype="0" accel="100000" fill="hold" nodeType="afterEffect">
                                  <p:stCondLst>
                                    <p:cond delay="0"/>
                                  </p:stCondLst>
                                  <p:childTnLst>
                                    <p:set>
                                      <p:cBhvr>
                                        <p:cTn id="177" dur="1" fill="hold">
                                          <p:stCondLst>
                                            <p:cond delay="0"/>
                                          </p:stCondLst>
                                        </p:cTn>
                                        <p:tgtEl>
                                          <p:spTgt spid="5137"/>
                                        </p:tgtEl>
                                        <p:attrNameLst>
                                          <p:attrName>style.visibility</p:attrName>
                                        </p:attrNameLst>
                                      </p:cBhvr>
                                      <p:to>
                                        <p:strVal val="visible"/>
                                      </p:to>
                                    </p:set>
                                    <p:anim calcmode="lin" valueType="num">
                                      <p:cBhvr>
                                        <p:cTn id="178" dur="2000" fill="hold"/>
                                        <p:tgtEl>
                                          <p:spTgt spid="5137"/>
                                        </p:tgtEl>
                                        <p:attrNameLst>
                                          <p:attrName>ppt_h</p:attrName>
                                        </p:attrNameLst>
                                      </p:cBhvr>
                                      <p:tavLst>
                                        <p:tav tm="0">
                                          <p:val>
                                            <p:strVal val="#ppt_h/20"/>
                                          </p:val>
                                        </p:tav>
                                        <p:tav tm="50000">
                                          <p:val>
                                            <p:strVal val="#ppt_h/20"/>
                                          </p:val>
                                        </p:tav>
                                        <p:tav tm="100000">
                                          <p:val>
                                            <p:strVal val="#ppt_h"/>
                                          </p:val>
                                        </p:tav>
                                      </p:tavLst>
                                    </p:anim>
                                    <p:anim calcmode="lin" valueType="num">
                                      <p:cBhvr>
                                        <p:cTn id="179" dur="2000" fill="hold"/>
                                        <p:tgtEl>
                                          <p:spTgt spid="5137"/>
                                        </p:tgtEl>
                                        <p:attrNameLst>
                                          <p:attrName>ppt_w</p:attrName>
                                        </p:attrNameLst>
                                      </p:cBhvr>
                                      <p:tavLst>
                                        <p:tav tm="0">
                                          <p:val>
                                            <p:strVal val="#ppt_w+.3"/>
                                          </p:val>
                                        </p:tav>
                                        <p:tav tm="50000">
                                          <p:val>
                                            <p:strVal val="#ppt_w+.3"/>
                                          </p:val>
                                        </p:tav>
                                        <p:tav tm="100000">
                                          <p:val>
                                            <p:strVal val="#ppt_w"/>
                                          </p:val>
                                        </p:tav>
                                      </p:tavLst>
                                    </p:anim>
                                    <p:anim calcmode="lin" valueType="num">
                                      <p:cBhvr>
                                        <p:cTn id="180" dur="2000" fill="hold"/>
                                        <p:tgtEl>
                                          <p:spTgt spid="5137"/>
                                        </p:tgtEl>
                                        <p:attrNameLst>
                                          <p:attrName>ppt_x</p:attrName>
                                        </p:attrNameLst>
                                      </p:cBhvr>
                                      <p:tavLst>
                                        <p:tav tm="0">
                                          <p:val>
                                            <p:strVal val="#ppt_x-.3"/>
                                          </p:val>
                                        </p:tav>
                                        <p:tav tm="50000">
                                          <p:val>
                                            <p:strVal val="#ppt_x"/>
                                          </p:val>
                                        </p:tav>
                                        <p:tav tm="100000">
                                          <p:val>
                                            <p:strVal val="#ppt_x"/>
                                          </p:val>
                                        </p:tav>
                                      </p:tavLst>
                                    </p:anim>
                                    <p:anim calcmode="lin" valueType="num">
                                      <p:cBhvr>
                                        <p:cTn id="181" dur="2000" fill="hold"/>
                                        <p:tgtEl>
                                          <p:spTgt spid="5137"/>
                                        </p:tgtEl>
                                        <p:attrNameLst>
                                          <p:attrName>ppt_y</p:attrName>
                                        </p:attrNameLst>
                                      </p:cBhvr>
                                      <p:tavLst>
                                        <p:tav tm="0">
                                          <p:val>
                                            <p:strVal val="#ppt_y"/>
                                          </p:val>
                                        </p:tav>
                                        <p:tav tm="100000">
                                          <p:val>
                                            <p:strVal val="#ppt_y"/>
                                          </p:val>
                                        </p:tav>
                                      </p:tavLst>
                                    </p:anim>
                                  </p:childTnLst>
                                </p:cTn>
                              </p:par>
                            </p:childTnLst>
                          </p:cTn>
                        </p:par>
                        <p:par>
                          <p:cTn id="182" fill="hold">
                            <p:stCondLst>
                              <p:cond delay="5000"/>
                            </p:stCondLst>
                            <p:childTnLst>
                              <p:par>
                                <p:cTn id="183" presetID="10" presetClass="entr" presetSubtype="0" fill="hold" nodeType="afterEffect">
                                  <p:stCondLst>
                                    <p:cond delay="0"/>
                                  </p:stCondLst>
                                  <p:childTnLst>
                                    <p:set>
                                      <p:cBhvr>
                                        <p:cTn id="184" dur="1" fill="hold">
                                          <p:stCondLst>
                                            <p:cond delay="0"/>
                                          </p:stCondLst>
                                        </p:cTn>
                                        <p:tgtEl>
                                          <p:spTgt spid="434263"/>
                                        </p:tgtEl>
                                        <p:attrNameLst>
                                          <p:attrName>style.visibility</p:attrName>
                                        </p:attrNameLst>
                                      </p:cBhvr>
                                      <p:to>
                                        <p:strVal val="visible"/>
                                      </p:to>
                                    </p:set>
                                    <p:animEffect transition="in" filter="fade">
                                      <p:cBhvr>
                                        <p:cTn id="185" dur="2000"/>
                                        <p:tgtEl>
                                          <p:spTgt spid="434263"/>
                                        </p:tgtEl>
                                      </p:cBhvr>
                                    </p:animEffect>
                                  </p:childTnLst>
                                </p:cTn>
                              </p:par>
                            </p:childTnLst>
                          </p:cTn>
                        </p:par>
                      </p:childTnLst>
                    </p:cTn>
                  </p:par>
                  <p:par>
                    <p:cTn id="186" fill="hold">
                      <p:stCondLst>
                        <p:cond delay="indefinite"/>
                      </p:stCondLst>
                      <p:childTnLst>
                        <p:par>
                          <p:cTn id="187" fill="hold">
                            <p:stCondLst>
                              <p:cond delay="0"/>
                            </p:stCondLst>
                            <p:childTnLst>
                              <p:par>
                                <p:cTn id="188" presetID="10" presetClass="entr" presetSubtype="0" fill="hold" grpId="0" nodeType="clickEffect">
                                  <p:stCondLst>
                                    <p:cond delay="0"/>
                                  </p:stCondLst>
                                  <p:childTnLst>
                                    <p:set>
                                      <p:cBhvr>
                                        <p:cTn id="189" dur="1" fill="hold">
                                          <p:stCondLst>
                                            <p:cond delay="0"/>
                                          </p:stCondLst>
                                        </p:cTn>
                                        <p:tgtEl>
                                          <p:spTgt spid="434311"/>
                                        </p:tgtEl>
                                        <p:attrNameLst>
                                          <p:attrName>style.visibility</p:attrName>
                                        </p:attrNameLst>
                                      </p:cBhvr>
                                      <p:to>
                                        <p:strVal val="visible"/>
                                      </p:to>
                                    </p:set>
                                    <p:animEffect transition="in" filter="fade">
                                      <p:cBhvr>
                                        <p:cTn id="190" dur="1000"/>
                                        <p:tgtEl>
                                          <p:spTgt spid="434311"/>
                                        </p:tgtEl>
                                      </p:cBhvr>
                                    </p:animEffect>
                                  </p:childTnLst>
                                </p:cTn>
                              </p:par>
                              <p:par>
                                <p:cTn id="191" presetID="10" presetClass="entr" presetSubtype="0" fill="hold" grpId="0" nodeType="withEffect">
                                  <p:stCondLst>
                                    <p:cond delay="0"/>
                                  </p:stCondLst>
                                  <p:childTnLst>
                                    <p:set>
                                      <p:cBhvr>
                                        <p:cTn id="192" dur="1" fill="hold">
                                          <p:stCondLst>
                                            <p:cond delay="0"/>
                                          </p:stCondLst>
                                        </p:cTn>
                                        <p:tgtEl>
                                          <p:spTgt spid="434303"/>
                                        </p:tgtEl>
                                        <p:attrNameLst>
                                          <p:attrName>style.visibility</p:attrName>
                                        </p:attrNameLst>
                                      </p:cBhvr>
                                      <p:to>
                                        <p:strVal val="visible"/>
                                      </p:to>
                                    </p:set>
                                    <p:animEffect transition="in" filter="fade">
                                      <p:cBhvr>
                                        <p:cTn id="193" dur="1000"/>
                                        <p:tgtEl>
                                          <p:spTgt spid="434303"/>
                                        </p:tgtEl>
                                      </p:cBhvr>
                                    </p:animEffect>
                                  </p:childTnLst>
                                </p:cTn>
                              </p:par>
                              <p:par>
                                <p:cTn id="194" presetID="10" presetClass="entr" presetSubtype="0" fill="hold" grpId="0" nodeType="withEffect">
                                  <p:stCondLst>
                                    <p:cond delay="0"/>
                                  </p:stCondLst>
                                  <p:childTnLst>
                                    <p:set>
                                      <p:cBhvr>
                                        <p:cTn id="195" dur="1" fill="hold">
                                          <p:stCondLst>
                                            <p:cond delay="0"/>
                                          </p:stCondLst>
                                        </p:cTn>
                                        <p:tgtEl>
                                          <p:spTgt spid="434312"/>
                                        </p:tgtEl>
                                        <p:attrNameLst>
                                          <p:attrName>style.visibility</p:attrName>
                                        </p:attrNameLst>
                                      </p:cBhvr>
                                      <p:to>
                                        <p:strVal val="visible"/>
                                      </p:to>
                                    </p:set>
                                    <p:animEffect transition="in" filter="fade">
                                      <p:cBhvr>
                                        <p:cTn id="196" dur="1000"/>
                                        <p:tgtEl>
                                          <p:spTgt spid="434312"/>
                                        </p:tgtEl>
                                      </p:cBhvr>
                                    </p:animEffect>
                                  </p:childTnLst>
                                </p:cTn>
                              </p:par>
                              <p:par>
                                <p:cTn id="197" presetID="10" presetClass="entr" presetSubtype="0" fill="hold" grpId="0" nodeType="withEffect">
                                  <p:stCondLst>
                                    <p:cond delay="0"/>
                                  </p:stCondLst>
                                  <p:childTnLst>
                                    <p:set>
                                      <p:cBhvr>
                                        <p:cTn id="198" dur="1" fill="hold">
                                          <p:stCondLst>
                                            <p:cond delay="0"/>
                                          </p:stCondLst>
                                        </p:cTn>
                                        <p:tgtEl>
                                          <p:spTgt spid="434301"/>
                                        </p:tgtEl>
                                        <p:attrNameLst>
                                          <p:attrName>style.visibility</p:attrName>
                                        </p:attrNameLst>
                                      </p:cBhvr>
                                      <p:to>
                                        <p:strVal val="visible"/>
                                      </p:to>
                                    </p:set>
                                    <p:animEffect transition="in" filter="fade">
                                      <p:cBhvr>
                                        <p:cTn id="199" dur="1000"/>
                                        <p:tgtEl>
                                          <p:spTgt spid="434301"/>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434315"/>
                                        </p:tgtEl>
                                        <p:attrNameLst>
                                          <p:attrName>style.visibility</p:attrName>
                                        </p:attrNameLst>
                                      </p:cBhvr>
                                      <p:to>
                                        <p:strVal val="visible"/>
                                      </p:to>
                                    </p:set>
                                    <p:animEffect transition="in" filter="fade">
                                      <p:cBhvr>
                                        <p:cTn id="202" dur="1000"/>
                                        <p:tgtEl>
                                          <p:spTgt spid="434315"/>
                                        </p:tgtEl>
                                      </p:cBhvr>
                                    </p:animEffect>
                                  </p:childTnLst>
                                </p:cTn>
                              </p:par>
                            </p:childTnLst>
                          </p:cTn>
                        </p:par>
                        <p:par>
                          <p:cTn id="203" fill="hold">
                            <p:stCondLst>
                              <p:cond delay="1000"/>
                            </p:stCondLst>
                            <p:childTnLst>
                              <p:par>
                                <p:cTn id="204" presetID="10" presetClass="entr" presetSubtype="0" fill="hold" grpId="0" nodeType="afterEffect">
                                  <p:stCondLst>
                                    <p:cond delay="0"/>
                                  </p:stCondLst>
                                  <p:childTnLst>
                                    <p:set>
                                      <p:cBhvr>
                                        <p:cTn id="205" dur="1" fill="hold">
                                          <p:stCondLst>
                                            <p:cond delay="0"/>
                                          </p:stCondLst>
                                        </p:cTn>
                                        <p:tgtEl>
                                          <p:spTgt spid="434317"/>
                                        </p:tgtEl>
                                        <p:attrNameLst>
                                          <p:attrName>style.visibility</p:attrName>
                                        </p:attrNameLst>
                                      </p:cBhvr>
                                      <p:to>
                                        <p:strVal val="visible"/>
                                      </p:to>
                                    </p:set>
                                    <p:animEffect transition="in" filter="fade">
                                      <p:cBhvr>
                                        <p:cTn id="206" dur="1000"/>
                                        <p:tgtEl>
                                          <p:spTgt spid="434317"/>
                                        </p:tgtEl>
                                      </p:cBhvr>
                                    </p:animEffect>
                                  </p:childTnLst>
                                </p:cTn>
                              </p:par>
                            </p:childTnLst>
                          </p:cTn>
                        </p:par>
                      </p:childTnLst>
                    </p:cTn>
                  </p:par>
                  <p:par>
                    <p:cTn id="207" fill="hold">
                      <p:stCondLst>
                        <p:cond delay="indefinite"/>
                      </p:stCondLst>
                      <p:childTnLst>
                        <p:par>
                          <p:cTn id="208" fill="hold">
                            <p:stCondLst>
                              <p:cond delay="0"/>
                            </p:stCondLst>
                            <p:childTnLst>
                              <p:par>
                                <p:cTn id="209" presetID="10" presetClass="exit" presetSubtype="0" fill="hold" grpId="1" nodeType="clickEffect">
                                  <p:stCondLst>
                                    <p:cond delay="0"/>
                                  </p:stCondLst>
                                  <p:childTnLst>
                                    <p:animEffect transition="out" filter="fade">
                                      <p:cBhvr>
                                        <p:cTn id="210" dur="1000"/>
                                        <p:tgtEl>
                                          <p:spTgt spid="434317"/>
                                        </p:tgtEl>
                                      </p:cBhvr>
                                    </p:animEffect>
                                    <p:set>
                                      <p:cBhvr>
                                        <p:cTn id="211" dur="1" fill="hold">
                                          <p:stCondLst>
                                            <p:cond delay="999"/>
                                          </p:stCondLst>
                                        </p:cTn>
                                        <p:tgtEl>
                                          <p:spTgt spid="434317"/>
                                        </p:tgtEl>
                                        <p:attrNameLst>
                                          <p:attrName>style.visibility</p:attrName>
                                        </p:attrNameLst>
                                      </p:cBhvr>
                                      <p:to>
                                        <p:strVal val="hidden"/>
                                      </p:to>
                                    </p:set>
                                  </p:childTnLst>
                                </p:cTn>
                              </p:par>
                              <p:par>
                                <p:cTn id="212" presetID="10" presetClass="exit" presetSubtype="0" fill="hold" grpId="1" nodeType="withEffect">
                                  <p:stCondLst>
                                    <p:cond delay="0"/>
                                  </p:stCondLst>
                                  <p:childTnLst>
                                    <p:animEffect transition="out" filter="fade">
                                      <p:cBhvr>
                                        <p:cTn id="213" dur="1000"/>
                                        <p:tgtEl>
                                          <p:spTgt spid="434315"/>
                                        </p:tgtEl>
                                      </p:cBhvr>
                                    </p:animEffect>
                                    <p:set>
                                      <p:cBhvr>
                                        <p:cTn id="214" dur="1" fill="hold">
                                          <p:stCondLst>
                                            <p:cond delay="999"/>
                                          </p:stCondLst>
                                        </p:cTn>
                                        <p:tgtEl>
                                          <p:spTgt spid="434315"/>
                                        </p:tgtEl>
                                        <p:attrNameLst>
                                          <p:attrName>style.visibility</p:attrName>
                                        </p:attrNameLst>
                                      </p:cBhvr>
                                      <p:to>
                                        <p:strVal val="hidden"/>
                                      </p:to>
                                    </p:set>
                                  </p:childTnLst>
                                </p:cTn>
                              </p:par>
                              <p:par>
                                <p:cTn id="215" presetID="10" presetClass="exit" presetSubtype="0" fill="hold" grpId="1" nodeType="withEffect">
                                  <p:stCondLst>
                                    <p:cond delay="0"/>
                                  </p:stCondLst>
                                  <p:childTnLst>
                                    <p:animEffect transition="out" filter="fade">
                                      <p:cBhvr>
                                        <p:cTn id="216" dur="1000"/>
                                        <p:tgtEl>
                                          <p:spTgt spid="434311"/>
                                        </p:tgtEl>
                                      </p:cBhvr>
                                    </p:animEffect>
                                    <p:set>
                                      <p:cBhvr>
                                        <p:cTn id="217" dur="1" fill="hold">
                                          <p:stCondLst>
                                            <p:cond delay="999"/>
                                          </p:stCondLst>
                                        </p:cTn>
                                        <p:tgtEl>
                                          <p:spTgt spid="434311"/>
                                        </p:tgtEl>
                                        <p:attrNameLst>
                                          <p:attrName>style.visibility</p:attrName>
                                        </p:attrNameLst>
                                      </p:cBhvr>
                                      <p:to>
                                        <p:strVal val="hidden"/>
                                      </p:to>
                                    </p:set>
                                  </p:childTnLst>
                                </p:cTn>
                              </p:par>
                              <p:par>
                                <p:cTn id="218" presetID="10" presetClass="exit" presetSubtype="0" fill="hold" grpId="1" nodeType="withEffect">
                                  <p:stCondLst>
                                    <p:cond delay="0"/>
                                  </p:stCondLst>
                                  <p:childTnLst>
                                    <p:animEffect transition="out" filter="fade">
                                      <p:cBhvr>
                                        <p:cTn id="219" dur="1000"/>
                                        <p:tgtEl>
                                          <p:spTgt spid="434303"/>
                                        </p:tgtEl>
                                      </p:cBhvr>
                                    </p:animEffect>
                                    <p:set>
                                      <p:cBhvr>
                                        <p:cTn id="220" dur="1" fill="hold">
                                          <p:stCondLst>
                                            <p:cond delay="999"/>
                                          </p:stCondLst>
                                        </p:cTn>
                                        <p:tgtEl>
                                          <p:spTgt spid="434303"/>
                                        </p:tgtEl>
                                        <p:attrNameLst>
                                          <p:attrName>style.visibility</p:attrName>
                                        </p:attrNameLst>
                                      </p:cBhvr>
                                      <p:to>
                                        <p:strVal val="hidden"/>
                                      </p:to>
                                    </p:set>
                                  </p:childTnLst>
                                </p:cTn>
                              </p:par>
                              <p:par>
                                <p:cTn id="221" presetID="10" presetClass="exit" presetSubtype="0" fill="hold" grpId="1" nodeType="withEffect">
                                  <p:stCondLst>
                                    <p:cond delay="0"/>
                                  </p:stCondLst>
                                  <p:childTnLst>
                                    <p:animEffect transition="out" filter="fade">
                                      <p:cBhvr>
                                        <p:cTn id="222" dur="1000"/>
                                        <p:tgtEl>
                                          <p:spTgt spid="434312"/>
                                        </p:tgtEl>
                                      </p:cBhvr>
                                    </p:animEffect>
                                    <p:set>
                                      <p:cBhvr>
                                        <p:cTn id="223" dur="1" fill="hold">
                                          <p:stCondLst>
                                            <p:cond delay="999"/>
                                          </p:stCondLst>
                                        </p:cTn>
                                        <p:tgtEl>
                                          <p:spTgt spid="434312"/>
                                        </p:tgtEl>
                                        <p:attrNameLst>
                                          <p:attrName>style.visibility</p:attrName>
                                        </p:attrNameLst>
                                      </p:cBhvr>
                                      <p:to>
                                        <p:strVal val="hidden"/>
                                      </p:to>
                                    </p:set>
                                  </p:childTnLst>
                                </p:cTn>
                              </p:par>
                              <p:par>
                                <p:cTn id="224" presetID="10" presetClass="exit" presetSubtype="0" fill="hold" grpId="1" nodeType="withEffect">
                                  <p:stCondLst>
                                    <p:cond delay="0"/>
                                  </p:stCondLst>
                                  <p:childTnLst>
                                    <p:animEffect transition="out" filter="fade">
                                      <p:cBhvr>
                                        <p:cTn id="225" dur="1000"/>
                                        <p:tgtEl>
                                          <p:spTgt spid="434301"/>
                                        </p:tgtEl>
                                      </p:cBhvr>
                                    </p:animEffect>
                                    <p:set>
                                      <p:cBhvr>
                                        <p:cTn id="226" dur="1" fill="hold">
                                          <p:stCondLst>
                                            <p:cond delay="999"/>
                                          </p:stCondLst>
                                        </p:cTn>
                                        <p:tgtEl>
                                          <p:spTgt spid="434301"/>
                                        </p:tgtEl>
                                        <p:attrNameLst>
                                          <p:attrName>style.visibility</p:attrName>
                                        </p:attrNameLst>
                                      </p:cBhvr>
                                      <p:to>
                                        <p:strVal val="hidden"/>
                                      </p:to>
                                    </p:set>
                                  </p:childTnLst>
                                </p:cTn>
                              </p:par>
                            </p:childTnLst>
                          </p:cTn>
                        </p:par>
                        <p:par>
                          <p:cTn id="227" fill="hold">
                            <p:stCondLst>
                              <p:cond delay="1000"/>
                            </p:stCondLst>
                            <p:childTnLst>
                              <p:par>
                                <p:cTn id="228" presetID="39" presetClass="entr" presetSubtype="0" accel="100000" fill="hold" nodeType="afterEffect">
                                  <p:stCondLst>
                                    <p:cond delay="0"/>
                                  </p:stCondLst>
                                  <p:childTnLst>
                                    <p:set>
                                      <p:cBhvr>
                                        <p:cTn id="229" dur="1" fill="hold">
                                          <p:stCondLst>
                                            <p:cond delay="0"/>
                                          </p:stCondLst>
                                        </p:cTn>
                                        <p:tgtEl>
                                          <p:spTgt spid="5136"/>
                                        </p:tgtEl>
                                        <p:attrNameLst>
                                          <p:attrName>style.visibility</p:attrName>
                                        </p:attrNameLst>
                                      </p:cBhvr>
                                      <p:to>
                                        <p:strVal val="visible"/>
                                      </p:to>
                                    </p:set>
                                    <p:anim calcmode="lin" valueType="num">
                                      <p:cBhvr>
                                        <p:cTn id="230" dur="2000" fill="hold"/>
                                        <p:tgtEl>
                                          <p:spTgt spid="5136"/>
                                        </p:tgtEl>
                                        <p:attrNameLst>
                                          <p:attrName>ppt_h</p:attrName>
                                        </p:attrNameLst>
                                      </p:cBhvr>
                                      <p:tavLst>
                                        <p:tav tm="0">
                                          <p:val>
                                            <p:strVal val="#ppt_h/20"/>
                                          </p:val>
                                        </p:tav>
                                        <p:tav tm="50000">
                                          <p:val>
                                            <p:strVal val="#ppt_h/20"/>
                                          </p:val>
                                        </p:tav>
                                        <p:tav tm="100000">
                                          <p:val>
                                            <p:strVal val="#ppt_h"/>
                                          </p:val>
                                        </p:tav>
                                      </p:tavLst>
                                    </p:anim>
                                    <p:anim calcmode="lin" valueType="num">
                                      <p:cBhvr>
                                        <p:cTn id="231" dur="2000" fill="hold"/>
                                        <p:tgtEl>
                                          <p:spTgt spid="5136"/>
                                        </p:tgtEl>
                                        <p:attrNameLst>
                                          <p:attrName>ppt_w</p:attrName>
                                        </p:attrNameLst>
                                      </p:cBhvr>
                                      <p:tavLst>
                                        <p:tav tm="0">
                                          <p:val>
                                            <p:strVal val="#ppt_w+.3"/>
                                          </p:val>
                                        </p:tav>
                                        <p:tav tm="50000">
                                          <p:val>
                                            <p:strVal val="#ppt_w+.3"/>
                                          </p:val>
                                        </p:tav>
                                        <p:tav tm="100000">
                                          <p:val>
                                            <p:strVal val="#ppt_w"/>
                                          </p:val>
                                        </p:tav>
                                      </p:tavLst>
                                    </p:anim>
                                    <p:anim calcmode="lin" valueType="num">
                                      <p:cBhvr>
                                        <p:cTn id="232" dur="2000" fill="hold"/>
                                        <p:tgtEl>
                                          <p:spTgt spid="5136"/>
                                        </p:tgtEl>
                                        <p:attrNameLst>
                                          <p:attrName>ppt_x</p:attrName>
                                        </p:attrNameLst>
                                      </p:cBhvr>
                                      <p:tavLst>
                                        <p:tav tm="0">
                                          <p:val>
                                            <p:strVal val="#ppt_x-.3"/>
                                          </p:val>
                                        </p:tav>
                                        <p:tav tm="50000">
                                          <p:val>
                                            <p:strVal val="#ppt_x"/>
                                          </p:val>
                                        </p:tav>
                                        <p:tav tm="100000">
                                          <p:val>
                                            <p:strVal val="#ppt_x"/>
                                          </p:val>
                                        </p:tav>
                                      </p:tavLst>
                                    </p:anim>
                                    <p:anim calcmode="lin" valueType="num">
                                      <p:cBhvr>
                                        <p:cTn id="233" dur="2000" fill="hold"/>
                                        <p:tgtEl>
                                          <p:spTgt spid="5136"/>
                                        </p:tgtEl>
                                        <p:attrNameLst>
                                          <p:attrName>ppt_y</p:attrName>
                                        </p:attrNameLst>
                                      </p:cBhvr>
                                      <p:tavLst>
                                        <p:tav tm="0">
                                          <p:val>
                                            <p:strVal val="#ppt_y"/>
                                          </p:val>
                                        </p:tav>
                                        <p:tav tm="100000">
                                          <p:val>
                                            <p:strVal val="#ppt_y"/>
                                          </p:val>
                                        </p:tav>
                                      </p:tavLst>
                                    </p:anim>
                                  </p:childTnLst>
                                </p:cTn>
                              </p:par>
                            </p:childTnLst>
                          </p:cTn>
                        </p:par>
                        <p:par>
                          <p:cTn id="234" fill="hold">
                            <p:stCondLst>
                              <p:cond delay="3000"/>
                            </p:stCondLst>
                            <p:childTnLst>
                              <p:par>
                                <p:cTn id="235" presetID="10" presetClass="entr" presetSubtype="0" fill="hold" nodeType="afterEffect">
                                  <p:stCondLst>
                                    <p:cond delay="0"/>
                                  </p:stCondLst>
                                  <p:childTnLst>
                                    <p:set>
                                      <p:cBhvr>
                                        <p:cTn id="236" dur="1" fill="hold">
                                          <p:stCondLst>
                                            <p:cond delay="0"/>
                                          </p:stCondLst>
                                        </p:cTn>
                                        <p:tgtEl>
                                          <p:spTgt spid="434261"/>
                                        </p:tgtEl>
                                        <p:attrNameLst>
                                          <p:attrName>style.visibility</p:attrName>
                                        </p:attrNameLst>
                                      </p:cBhvr>
                                      <p:to>
                                        <p:strVal val="visible"/>
                                      </p:to>
                                    </p:set>
                                    <p:animEffect transition="in" filter="fade">
                                      <p:cBhvr>
                                        <p:cTn id="237" dur="1000"/>
                                        <p:tgtEl>
                                          <p:spTgt spid="434261"/>
                                        </p:tgtEl>
                                      </p:cBhvr>
                                    </p:animEffect>
                                  </p:childTnLst>
                                </p:cTn>
                              </p:par>
                            </p:childTnLst>
                          </p:cTn>
                        </p:par>
                      </p:childTnLst>
                    </p:cTn>
                  </p:par>
                  <p:par>
                    <p:cTn id="238" fill="hold">
                      <p:stCondLst>
                        <p:cond delay="indefinite"/>
                      </p:stCondLst>
                      <p:childTnLst>
                        <p:par>
                          <p:cTn id="239" fill="hold">
                            <p:stCondLst>
                              <p:cond delay="0"/>
                            </p:stCondLst>
                            <p:childTnLst>
                              <p:par>
                                <p:cTn id="240" presetID="2" presetClass="entr" presetSubtype="4" fill="hold" nodeType="clickEffect">
                                  <p:stCondLst>
                                    <p:cond delay="0"/>
                                  </p:stCondLst>
                                  <p:childTnLst>
                                    <p:set>
                                      <p:cBhvr>
                                        <p:cTn id="241" dur="1" fill="hold">
                                          <p:stCondLst>
                                            <p:cond delay="0"/>
                                          </p:stCondLst>
                                        </p:cTn>
                                        <p:tgtEl>
                                          <p:spTgt spid="2"/>
                                        </p:tgtEl>
                                        <p:attrNameLst>
                                          <p:attrName>style.visibility</p:attrName>
                                        </p:attrNameLst>
                                      </p:cBhvr>
                                      <p:to>
                                        <p:strVal val="visible"/>
                                      </p:to>
                                    </p:set>
                                    <p:anim calcmode="lin" valueType="num">
                                      <p:cBhvr additive="base">
                                        <p:cTn id="242" dur="500" fill="hold"/>
                                        <p:tgtEl>
                                          <p:spTgt spid="2"/>
                                        </p:tgtEl>
                                        <p:attrNameLst>
                                          <p:attrName>ppt_x</p:attrName>
                                        </p:attrNameLst>
                                      </p:cBhvr>
                                      <p:tavLst>
                                        <p:tav tm="0">
                                          <p:val>
                                            <p:strVal val="#ppt_x"/>
                                          </p:val>
                                        </p:tav>
                                        <p:tav tm="100000">
                                          <p:val>
                                            <p:strVal val="#ppt_x"/>
                                          </p:val>
                                        </p:tav>
                                      </p:tavLst>
                                    </p:anim>
                                    <p:anim calcmode="lin" valueType="num">
                                      <p:cBhvr additive="base">
                                        <p:cTn id="24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44" fill="hold">
                      <p:stCondLst>
                        <p:cond delay="indefinite"/>
                      </p:stCondLst>
                      <p:childTnLst>
                        <p:par>
                          <p:cTn id="245" fill="hold">
                            <p:stCondLst>
                              <p:cond delay="0"/>
                            </p:stCondLst>
                            <p:childTnLst>
                              <p:par>
                                <p:cTn id="246" presetID="10" presetClass="entr" presetSubtype="0" fill="hold" grpId="0" nodeType="clickEffect">
                                  <p:stCondLst>
                                    <p:cond delay="0"/>
                                  </p:stCondLst>
                                  <p:childTnLst>
                                    <p:set>
                                      <p:cBhvr>
                                        <p:cTn id="247" dur="1" fill="hold">
                                          <p:stCondLst>
                                            <p:cond delay="0"/>
                                          </p:stCondLst>
                                        </p:cTn>
                                        <p:tgtEl>
                                          <p:spTgt spid="434309"/>
                                        </p:tgtEl>
                                        <p:attrNameLst>
                                          <p:attrName>style.visibility</p:attrName>
                                        </p:attrNameLst>
                                      </p:cBhvr>
                                      <p:to>
                                        <p:strVal val="visible"/>
                                      </p:to>
                                    </p:set>
                                    <p:animEffect transition="in" filter="fade">
                                      <p:cBhvr>
                                        <p:cTn id="248" dur="1000"/>
                                        <p:tgtEl>
                                          <p:spTgt spid="434309"/>
                                        </p:tgtEl>
                                      </p:cBhvr>
                                    </p:animEffect>
                                  </p:childTnLst>
                                </p:cTn>
                              </p:par>
                              <p:par>
                                <p:cTn id="249" presetID="10" presetClass="entr" presetSubtype="0" fill="hold" grpId="0" nodeType="withEffect">
                                  <p:stCondLst>
                                    <p:cond delay="0"/>
                                  </p:stCondLst>
                                  <p:childTnLst>
                                    <p:set>
                                      <p:cBhvr>
                                        <p:cTn id="250" dur="1" fill="hold">
                                          <p:stCondLst>
                                            <p:cond delay="0"/>
                                          </p:stCondLst>
                                        </p:cTn>
                                        <p:tgtEl>
                                          <p:spTgt spid="434310"/>
                                        </p:tgtEl>
                                        <p:attrNameLst>
                                          <p:attrName>style.visibility</p:attrName>
                                        </p:attrNameLst>
                                      </p:cBhvr>
                                      <p:to>
                                        <p:strVal val="visible"/>
                                      </p:to>
                                    </p:set>
                                    <p:animEffect transition="in" filter="fade">
                                      <p:cBhvr>
                                        <p:cTn id="251" dur="1000"/>
                                        <p:tgtEl>
                                          <p:spTgt spid="434310"/>
                                        </p:tgtEl>
                                      </p:cBhvr>
                                    </p:animEffect>
                                  </p:childTnLst>
                                </p:cTn>
                              </p:par>
                              <p:par>
                                <p:cTn id="252" presetID="10" presetClass="entr" presetSubtype="0" fill="hold" grpId="0" nodeType="withEffect">
                                  <p:stCondLst>
                                    <p:cond delay="0"/>
                                  </p:stCondLst>
                                  <p:childTnLst>
                                    <p:set>
                                      <p:cBhvr>
                                        <p:cTn id="253" dur="1" fill="hold">
                                          <p:stCondLst>
                                            <p:cond delay="0"/>
                                          </p:stCondLst>
                                        </p:cTn>
                                        <p:tgtEl>
                                          <p:spTgt spid="434307"/>
                                        </p:tgtEl>
                                        <p:attrNameLst>
                                          <p:attrName>style.visibility</p:attrName>
                                        </p:attrNameLst>
                                      </p:cBhvr>
                                      <p:to>
                                        <p:strVal val="visible"/>
                                      </p:to>
                                    </p:set>
                                    <p:animEffect transition="in" filter="fade">
                                      <p:cBhvr>
                                        <p:cTn id="254" dur="1000"/>
                                        <p:tgtEl>
                                          <p:spTgt spid="434307"/>
                                        </p:tgtEl>
                                      </p:cBhvr>
                                    </p:animEffect>
                                  </p:childTnLst>
                                </p:cTn>
                              </p:par>
                            </p:childTnLst>
                          </p:cTn>
                        </p:par>
                      </p:childTnLst>
                    </p:cTn>
                  </p:par>
                  <p:par>
                    <p:cTn id="255" fill="hold">
                      <p:stCondLst>
                        <p:cond delay="indefinite"/>
                      </p:stCondLst>
                      <p:childTnLst>
                        <p:par>
                          <p:cTn id="256" fill="hold">
                            <p:stCondLst>
                              <p:cond delay="0"/>
                            </p:stCondLst>
                            <p:childTnLst>
                              <p:par>
                                <p:cTn id="257" presetID="10" presetClass="entr" presetSubtype="0" fill="hold" grpId="0" nodeType="clickEffect">
                                  <p:stCondLst>
                                    <p:cond delay="0"/>
                                  </p:stCondLst>
                                  <p:childTnLst>
                                    <p:set>
                                      <p:cBhvr>
                                        <p:cTn id="258" dur="1" fill="hold">
                                          <p:stCondLst>
                                            <p:cond delay="0"/>
                                          </p:stCondLst>
                                        </p:cTn>
                                        <p:tgtEl>
                                          <p:spTgt spid="434314"/>
                                        </p:tgtEl>
                                        <p:attrNameLst>
                                          <p:attrName>style.visibility</p:attrName>
                                        </p:attrNameLst>
                                      </p:cBhvr>
                                      <p:to>
                                        <p:strVal val="visible"/>
                                      </p:to>
                                    </p:set>
                                    <p:animEffect transition="in" filter="fade">
                                      <p:cBhvr>
                                        <p:cTn id="259" dur="1000"/>
                                        <p:tgtEl>
                                          <p:spTgt spid="434314"/>
                                        </p:tgtEl>
                                      </p:cBhvr>
                                    </p:animEffect>
                                  </p:childTnLst>
                                </p:cTn>
                              </p:par>
                              <p:par>
                                <p:cTn id="260" presetID="10" presetClass="entr" presetSubtype="0" fill="hold" grpId="0" nodeType="withEffect">
                                  <p:stCondLst>
                                    <p:cond delay="0"/>
                                  </p:stCondLst>
                                  <p:childTnLst>
                                    <p:set>
                                      <p:cBhvr>
                                        <p:cTn id="261" dur="1" fill="hold">
                                          <p:stCondLst>
                                            <p:cond delay="0"/>
                                          </p:stCondLst>
                                        </p:cTn>
                                        <p:tgtEl>
                                          <p:spTgt spid="434313"/>
                                        </p:tgtEl>
                                        <p:attrNameLst>
                                          <p:attrName>style.visibility</p:attrName>
                                        </p:attrNameLst>
                                      </p:cBhvr>
                                      <p:to>
                                        <p:strVal val="visible"/>
                                      </p:to>
                                    </p:set>
                                    <p:animEffect transition="in" filter="fade">
                                      <p:cBhvr>
                                        <p:cTn id="262" dur="1000"/>
                                        <p:tgtEl>
                                          <p:spTgt spid="434313"/>
                                        </p:tgtEl>
                                      </p:cBhvr>
                                    </p:animEffect>
                                  </p:childTnLst>
                                </p:cTn>
                              </p:par>
                              <p:par>
                                <p:cTn id="263" presetID="10" presetClass="entr" presetSubtype="0" fill="hold" grpId="0" nodeType="withEffect">
                                  <p:stCondLst>
                                    <p:cond delay="0"/>
                                  </p:stCondLst>
                                  <p:childTnLst>
                                    <p:set>
                                      <p:cBhvr>
                                        <p:cTn id="264" dur="1" fill="hold">
                                          <p:stCondLst>
                                            <p:cond delay="0"/>
                                          </p:stCondLst>
                                        </p:cTn>
                                        <p:tgtEl>
                                          <p:spTgt spid="434300"/>
                                        </p:tgtEl>
                                        <p:attrNameLst>
                                          <p:attrName>style.visibility</p:attrName>
                                        </p:attrNameLst>
                                      </p:cBhvr>
                                      <p:to>
                                        <p:strVal val="visible"/>
                                      </p:to>
                                    </p:set>
                                    <p:animEffect transition="in" filter="fade">
                                      <p:cBhvr>
                                        <p:cTn id="265" dur="1000"/>
                                        <p:tgtEl>
                                          <p:spTgt spid="434300"/>
                                        </p:tgtEl>
                                      </p:cBhvr>
                                    </p:animEffect>
                                  </p:childTnLst>
                                </p:cTn>
                              </p:par>
                              <p:par>
                                <p:cTn id="266" presetID="10" presetClass="entr" presetSubtype="0" fill="hold" grpId="0" nodeType="withEffect">
                                  <p:stCondLst>
                                    <p:cond delay="0"/>
                                  </p:stCondLst>
                                  <p:childTnLst>
                                    <p:set>
                                      <p:cBhvr>
                                        <p:cTn id="267" dur="1" fill="hold">
                                          <p:stCondLst>
                                            <p:cond delay="0"/>
                                          </p:stCondLst>
                                        </p:cTn>
                                        <p:tgtEl>
                                          <p:spTgt spid="434299"/>
                                        </p:tgtEl>
                                        <p:attrNameLst>
                                          <p:attrName>style.visibility</p:attrName>
                                        </p:attrNameLst>
                                      </p:cBhvr>
                                      <p:to>
                                        <p:strVal val="visible"/>
                                      </p:to>
                                    </p:set>
                                    <p:animEffect transition="in" filter="fade">
                                      <p:cBhvr>
                                        <p:cTn id="268" dur="1000"/>
                                        <p:tgtEl>
                                          <p:spTgt spid="434299"/>
                                        </p:tgtEl>
                                      </p:cBhvr>
                                    </p:animEffect>
                                  </p:childTnLst>
                                </p:cTn>
                              </p:par>
                            </p:childTnLst>
                          </p:cTn>
                        </p:par>
                      </p:childTnLst>
                    </p:cTn>
                  </p:par>
                  <p:par>
                    <p:cTn id="269" fill="hold">
                      <p:stCondLst>
                        <p:cond delay="indefinite"/>
                      </p:stCondLst>
                      <p:childTnLst>
                        <p:par>
                          <p:cTn id="270" fill="hold">
                            <p:stCondLst>
                              <p:cond delay="0"/>
                            </p:stCondLst>
                            <p:childTnLst>
                              <p:par>
                                <p:cTn id="271" presetID="10" presetClass="entr" presetSubtype="0" fill="hold" grpId="0" nodeType="clickEffect">
                                  <p:stCondLst>
                                    <p:cond delay="0"/>
                                  </p:stCondLst>
                                  <p:childTnLst>
                                    <p:set>
                                      <p:cBhvr>
                                        <p:cTn id="272" dur="1" fill="hold">
                                          <p:stCondLst>
                                            <p:cond delay="0"/>
                                          </p:stCondLst>
                                        </p:cTn>
                                        <p:tgtEl>
                                          <p:spTgt spid="434316"/>
                                        </p:tgtEl>
                                        <p:attrNameLst>
                                          <p:attrName>style.visibility</p:attrName>
                                        </p:attrNameLst>
                                      </p:cBhvr>
                                      <p:to>
                                        <p:strVal val="visible"/>
                                      </p:to>
                                    </p:set>
                                    <p:animEffect transition="in" filter="fade">
                                      <p:cBhvr>
                                        <p:cTn id="273" dur="1000"/>
                                        <p:tgtEl>
                                          <p:spTgt spid="434316"/>
                                        </p:tgtEl>
                                      </p:cBhvr>
                                    </p:animEffect>
                                  </p:childTnLst>
                                </p:cTn>
                              </p:par>
                            </p:childTnLst>
                          </p:cTn>
                        </p:par>
                        <p:par>
                          <p:cTn id="274" fill="hold">
                            <p:stCondLst>
                              <p:cond delay="1000"/>
                            </p:stCondLst>
                            <p:childTnLst>
                              <p:par>
                                <p:cTn id="275" presetID="10" presetClass="entr" presetSubtype="0" fill="hold" grpId="0" nodeType="afterEffect">
                                  <p:stCondLst>
                                    <p:cond delay="0"/>
                                  </p:stCondLst>
                                  <p:childTnLst>
                                    <p:set>
                                      <p:cBhvr>
                                        <p:cTn id="276" dur="1" fill="hold">
                                          <p:stCondLst>
                                            <p:cond delay="0"/>
                                          </p:stCondLst>
                                        </p:cTn>
                                        <p:tgtEl>
                                          <p:spTgt spid="434321"/>
                                        </p:tgtEl>
                                        <p:attrNameLst>
                                          <p:attrName>style.visibility</p:attrName>
                                        </p:attrNameLst>
                                      </p:cBhvr>
                                      <p:to>
                                        <p:strVal val="visible"/>
                                      </p:to>
                                    </p:set>
                                    <p:animEffect transition="in" filter="fade">
                                      <p:cBhvr>
                                        <p:cTn id="277" dur="1000"/>
                                        <p:tgtEl>
                                          <p:spTgt spid="434321"/>
                                        </p:tgtEl>
                                      </p:cBhvr>
                                    </p:animEffect>
                                  </p:childTnLst>
                                </p:cTn>
                              </p:par>
                            </p:childTnLst>
                          </p:cTn>
                        </p:par>
                      </p:childTnLst>
                    </p:cTn>
                  </p:par>
                  <p:par>
                    <p:cTn id="278" fill="hold">
                      <p:stCondLst>
                        <p:cond delay="indefinite"/>
                      </p:stCondLst>
                      <p:childTnLst>
                        <p:par>
                          <p:cTn id="279" fill="hold">
                            <p:stCondLst>
                              <p:cond delay="0"/>
                            </p:stCondLst>
                            <p:childTnLst>
                              <p:par>
                                <p:cTn id="280" presetID="10" presetClass="entr" presetSubtype="0" fill="hold" grpId="0" nodeType="clickEffect">
                                  <p:stCondLst>
                                    <p:cond delay="0"/>
                                  </p:stCondLst>
                                  <p:childTnLst>
                                    <p:set>
                                      <p:cBhvr>
                                        <p:cTn id="281" dur="1" fill="hold">
                                          <p:stCondLst>
                                            <p:cond delay="0"/>
                                          </p:stCondLst>
                                        </p:cTn>
                                        <p:tgtEl>
                                          <p:spTgt spid="434325"/>
                                        </p:tgtEl>
                                        <p:attrNameLst>
                                          <p:attrName>style.visibility</p:attrName>
                                        </p:attrNameLst>
                                      </p:cBhvr>
                                      <p:to>
                                        <p:strVal val="visible"/>
                                      </p:to>
                                    </p:set>
                                    <p:animEffect transition="in" filter="fade">
                                      <p:cBhvr>
                                        <p:cTn id="282" dur="1000"/>
                                        <p:tgtEl>
                                          <p:spTgt spid="434325"/>
                                        </p:tgtEl>
                                      </p:cBhvr>
                                    </p:animEffect>
                                  </p:childTnLst>
                                </p:cTn>
                              </p:par>
                              <p:par>
                                <p:cTn id="283" presetID="10" presetClass="entr" presetSubtype="0" fill="hold" grpId="0" nodeType="withEffect">
                                  <p:stCondLst>
                                    <p:cond delay="0"/>
                                  </p:stCondLst>
                                  <p:childTnLst>
                                    <p:set>
                                      <p:cBhvr>
                                        <p:cTn id="284" dur="1" fill="hold">
                                          <p:stCondLst>
                                            <p:cond delay="0"/>
                                          </p:stCondLst>
                                        </p:cTn>
                                        <p:tgtEl>
                                          <p:spTgt spid="434324"/>
                                        </p:tgtEl>
                                        <p:attrNameLst>
                                          <p:attrName>style.visibility</p:attrName>
                                        </p:attrNameLst>
                                      </p:cBhvr>
                                      <p:to>
                                        <p:strVal val="visible"/>
                                      </p:to>
                                    </p:set>
                                    <p:animEffect transition="in" filter="fade">
                                      <p:cBhvr>
                                        <p:cTn id="285" dur="1000"/>
                                        <p:tgtEl>
                                          <p:spTgt spid="434324"/>
                                        </p:tgtEl>
                                      </p:cBhvr>
                                    </p:animEffect>
                                  </p:childTnLst>
                                </p:cTn>
                              </p:par>
                            </p:childTnLst>
                          </p:cTn>
                        </p:par>
                        <p:par>
                          <p:cTn id="286" fill="hold">
                            <p:stCondLst>
                              <p:cond delay="1000"/>
                            </p:stCondLst>
                            <p:childTnLst>
                              <p:par>
                                <p:cTn id="287" presetID="10" presetClass="entr" presetSubtype="0" fill="hold" grpId="0" nodeType="afterEffect">
                                  <p:stCondLst>
                                    <p:cond delay="0"/>
                                  </p:stCondLst>
                                  <p:childTnLst>
                                    <p:set>
                                      <p:cBhvr>
                                        <p:cTn id="288" dur="1" fill="hold">
                                          <p:stCondLst>
                                            <p:cond delay="0"/>
                                          </p:stCondLst>
                                        </p:cTn>
                                        <p:tgtEl>
                                          <p:spTgt spid="434322"/>
                                        </p:tgtEl>
                                        <p:attrNameLst>
                                          <p:attrName>style.visibility</p:attrName>
                                        </p:attrNameLst>
                                      </p:cBhvr>
                                      <p:to>
                                        <p:strVal val="visible"/>
                                      </p:to>
                                    </p:set>
                                    <p:animEffect transition="in" filter="fade">
                                      <p:cBhvr>
                                        <p:cTn id="289" dur="1000"/>
                                        <p:tgtEl>
                                          <p:spTgt spid="434322"/>
                                        </p:tgtEl>
                                      </p:cBhvr>
                                    </p:animEffect>
                                  </p:childTnLst>
                                </p:cTn>
                              </p:par>
                            </p:childTnLst>
                          </p:cTn>
                        </p:par>
                        <p:par>
                          <p:cTn id="290" fill="hold">
                            <p:stCondLst>
                              <p:cond delay="2000"/>
                            </p:stCondLst>
                            <p:childTnLst>
                              <p:par>
                                <p:cTn id="291" presetID="10" presetClass="entr" presetSubtype="0" fill="hold" grpId="0" nodeType="afterEffect">
                                  <p:stCondLst>
                                    <p:cond delay="0"/>
                                  </p:stCondLst>
                                  <p:childTnLst>
                                    <p:set>
                                      <p:cBhvr>
                                        <p:cTn id="292" dur="1" fill="hold">
                                          <p:stCondLst>
                                            <p:cond delay="0"/>
                                          </p:stCondLst>
                                        </p:cTn>
                                        <p:tgtEl>
                                          <p:spTgt spid="434323"/>
                                        </p:tgtEl>
                                        <p:attrNameLst>
                                          <p:attrName>style.visibility</p:attrName>
                                        </p:attrNameLst>
                                      </p:cBhvr>
                                      <p:to>
                                        <p:strVal val="visible"/>
                                      </p:to>
                                    </p:set>
                                    <p:animEffect transition="in" filter="fade">
                                      <p:cBhvr>
                                        <p:cTn id="293" dur="1000"/>
                                        <p:tgtEl>
                                          <p:spTgt spid="434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4278" grpId="0" animBg="1"/>
      <p:bldP spid="434278" grpId="1" animBg="1"/>
      <p:bldP spid="434279" grpId="0" animBg="1"/>
      <p:bldP spid="434279" grpId="1" animBg="1"/>
      <p:bldP spid="434280" grpId="0" animBg="1"/>
      <p:bldP spid="434280" grpId="1" animBg="1"/>
      <p:bldP spid="434281" grpId="0" animBg="1"/>
      <p:bldP spid="434281" grpId="1" animBg="1"/>
      <p:bldP spid="434283" grpId="0" animBg="1"/>
      <p:bldP spid="434283" grpId="1" animBg="1"/>
      <p:bldP spid="434286" grpId="0" animBg="1"/>
      <p:bldP spid="434286" grpId="1" animBg="1"/>
      <p:bldP spid="434287" grpId="0" animBg="1"/>
      <p:bldP spid="434287" grpId="1" animBg="1"/>
      <p:bldP spid="434288" grpId="0" animBg="1"/>
      <p:bldP spid="434288" grpId="1" animBg="1"/>
      <p:bldP spid="5" grpId="0" animBg="1"/>
      <p:bldP spid="5" grpId="1" animBg="1"/>
      <p:bldP spid="434298" grpId="0" animBg="1"/>
      <p:bldP spid="434298" grpId="1" animBg="1"/>
      <p:bldP spid="434299" grpId="0" animBg="1"/>
      <p:bldP spid="434300" grpId="0" animBg="1"/>
      <p:bldP spid="434301" grpId="0" animBg="1"/>
      <p:bldP spid="434301" grpId="1" animBg="1"/>
      <p:bldP spid="434302" grpId="0" animBg="1"/>
      <p:bldP spid="434302" grpId="1" animBg="1"/>
      <p:bldP spid="434303" grpId="0" animBg="1"/>
      <p:bldP spid="434303" grpId="1" animBg="1"/>
      <p:bldP spid="434304" grpId="0" animBg="1"/>
      <p:bldP spid="434304" grpId="1" animBg="1"/>
      <p:bldP spid="434305" grpId="0" animBg="1"/>
      <p:bldP spid="434305" grpId="1" animBg="1"/>
      <p:bldP spid="434307" grpId="0" animBg="1"/>
      <p:bldP spid="434309" grpId="0" animBg="1"/>
      <p:bldP spid="434310" grpId="0" animBg="1"/>
      <p:bldP spid="434289" grpId="0" animBg="1"/>
      <p:bldP spid="434289" grpId="1" animBg="1"/>
      <p:bldP spid="434290" grpId="0" animBg="1"/>
      <p:bldP spid="434290" grpId="1" animBg="1"/>
      <p:bldP spid="434311" grpId="0" animBg="1"/>
      <p:bldP spid="434311" grpId="1" animBg="1"/>
      <p:bldP spid="434312" grpId="0" animBg="1"/>
      <p:bldP spid="434312" grpId="1" animBg="1"/>
      <p:bldP spid="434313" grpId="0" animBg="1"/>
      <p:bldP spid="434314" grpId="0" animBg="1"/>
      <p:bldP spid="434293" grpId="0" animBg="1"/>
      <p:bldP spid="434293" grpId="1" animBg="1"/>
      <p:bldP spid="434315" grpId="0" animBg="1"/>
      <p:bldP spid="434315" grpId="1" animBg="1"/>
      <p:bldP spid="434316" grpId="0" animBg="1"/>
      <p:bldP spid="434317" grpId="0" animBg="1"/>
      <p:bldP spid="434317" grpId="1" animBg="1"/>
      <p:bldP spid="434322" grpId="0" animBg="1"/>
      <p:bldP spid="434323" grpId="0" animBg="1"/>
      <p:bldP spid="434324" grpId="0" animBg="1"/>
      <p:bldP spid="434325" grpId="0" animBg="1"/>
      <p:bldP spid="43432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Grp="1" noChangeArrowheads="1"/>
          </p:cNvSpPr>
          <p:nvPr>
            <p:ph type="title"/>
          </p:nvPr>
        </p:nvSpPr>
        <p:spPr/>
        <p:txBody>
          <a:bodyPr/>
          <a:lstStyle/>
          <a:p>
            <a:r>
              <a:rPr lang="en-US" dirty="0"/>
              <a:t>Disabling Link State</a:t>
            </a:r>
          </a:p>
        </p:txBody>
      </p:sp>
      <p:sp>
        <p:nvSpPr>
          <p:cNvPr id="440323" name="Rectangle 3"/>
          <p:cNvSpPr>
            <a:spLocks noGrp="1" noChangeArrowheads="1"/>
          </p:cNvSpPr>
          <p:nvPr>
            <p:ph idx="1"/>
          </p:nvPr>
        </p:nvSpPr>
        <p:spPr>
          <a:xfrm>
            <a:off x="381000" y="1143000"/>
            <a:ext cx="8382000" cy="5816977"/>
          </a:xfrm>
        </p:spPr>
        <p:txBody>
          <a:bodyPr/>
          <a:lstStyle/>
          <a:p>
            <a:r>
              <a:rPr lang="en-US" dirty="0" smtClean="0"/>
              <a:t>Suppresses communication of minor </a:t>
            </a:r>
            <a:br>
              <a:rPr lang="en-US" dirty="0" smtClean="0"/>
            </a:br>
            <a:r>
              <a:rPr lang="en-US" dirty="0" smtClean="0"/>
              <a:t>link state changes (link up </a:t>
            </a:r>
            <a:r>
              <a:rPr lang="en-US" dirty="0"/>
              <a:t>or </a:t>
            </a:r>
            <a:r>
              <a:rPr lang="en-US" dirty="0" smtClean="0"/>
              <a:t>down)</a:t>
            </a:r>
            <a:endParaRPr lang="en-US" dirty="0"/>
          </a:p>
          <a:p>
            <a:r>
              <a:rPr lang="en-US" dirty="0"/>
              <a:t>Used when you have multiple routes to/from the Exchange </a:t>
            </a:r>
            <a:r>
              <a:rPr lang="en-US" dirty="0" smtClean="0"/>
              <a:t>2010/2007 </a:t>
            </a:r>
            <a:r>
              <a:rPr lang="en-US" dirty="0"/>
              <a:t>Routing Group</a:t>
            </a:r>
          </a:p>
          <a:p>
            <a:r>
              <a:rPr lang="en-US" dirty="0"/>
              <a:t>Must be done to every Exchange </a:t>
            </a:r>
            <a:r>
              <a:rPr lang="en-US" dirty="0" smtClean="0"/>
              <a:t>2003 </a:t>
            </a:r>
            <a:r>
              <a:rPr lang="en-US" dirty="0"/>
              <a:t>server in the </a:t>
            </a:r>
            <a:r>
              <a:rPr lang="en-US" dirty="0" smtClean="0"/>
              <a:t>organization to prevent loops</a:t>
            </a:r>
            <a:endParaRPr lang="en-US" dirty="0"/>
          </a:p>
          <a:p>
            <a:r>
              <a:rPr lang="en-US" dirty="0" smtClean="0"/>
              <a:t>All versions only </a:t>
            </a:r>
            <a:r>
              <a:rPr lang="en-US" dirty="0"/>
              <a:t>use least cost </a:t>
            </a:r>
            <a:r>
              <a:rPr lang="en-US" dirty="0" smtClean="0"/>
              <a:t>route</a:t>
            </a:r>
            <a:endParaRPr lang="en-US" dirty="0"/>
          </a:p>
          <a:p>
            <a:r>
              <a:rPr lang="en-US" dirty="0"/>
              <a:t>Controlled via </a:t>
            </a:r>
            <a:r>
              <a:rPr lang="en-US" dirty="0" smtClean="0"/>
              <a:t>registry</a:t>
            </a:r>
            <a:endParaRPr lang="en-US" dirty="0" smtClean="0">
              <a:solidFill>
                <a:schemeClr val="tx2"/>
              </a:solidFill>
            </a:endParaRPr>
          </a:p>
          <a:p>
            <a:pPr>
              <a:buNone/>
            </a:pPr>
            <a:r>
              <a:rPr lang="en-US" sz="2000" dirty="0" smtClean="0">
                <a:solidFill>
                  <a:schemeClr val="tx2"/>
                </a:solidFill>
              </a:rPr>
              <a:t>	HKLM\System\</a:t>
            </a:r>
            <a:r>
              <a:rPr lang="en-US" sz="2000" dirty="0" err="1" smtClean="0">
                <a:solidFill>
                  <a:schemeClr val="tx2"/>
                </a:solidFill>
              </a:rPr>
              <a:t>CurrentControlSet</a:t>
            </a:r>
            <a:r>
              <a:rPr lang="en-US" sz="2000" dirty="0" smtClean="0">
                <a:solidFill>
                  <a:schemeClr val="tx2"/>
                </a:solidFill>
              </a:rPr>
              <a:t>\Services\</a:t>
            </a:r>
            <a:r>
              <a:rPr lang="en-US" sz="2000" dirty="0" err="1" smtClean="0">
                <a:solidFill>
                  <a:schemeClr val="tx2"/>
                </a:solidFill>
              </a:rPr>
              <a:t>RESvc</a:t>
            </a:r>
            <a:r>
              <a:rPr lang="en-US" sz="2000" dirty="0" smtClean="0">
                <a:solidFill>
                  <a:schemeClr val="tx2"/>
                </a:solidFill>
              </a:rPr>
              <a:t>\Parameters</a:t>
            </a:r>
            <a:br>
              <a:rPr lang="en-US" sz="2000" dirty="0" smtClean="0">
                <a:solidFill>
                  <a:schemeClr val="tx2"/>
                </a:solidFill>
              </a:rPr>
            </a:br>
            <a:r>
              <a:rPr lang="en-US" sz="2000" dirty="0" smtClean="0">
                <a:solidFill>
                  <a:schemeClr val="tx2"/>
                </a:solidFill>
              </a:rPr>
              <a:t>DWORD: SuppressStateChanges</a:t>
            </a:r>
            <a:br>
              <a:rPr lang="en-US" sz="2000" dirty="0" smtClean="0">
                <a:solidFill>
                  <a:schemeClr val="tx2"/>
                </a:solidFill>
              </a:rPr>
            </a:br>
            <a:r>
              <a:rPr lang="en-US" sz="2000" dirty="0" smtClean="0">
                <a:solidFill>
                  <a:schemeClr val="tx2"/>
                </a:solidFill>
              </a:rPr>
              <a:t>Value: 1</a:t>
            </a:r>
            <a:endParaRPr lang="en-US" dirty="0">
              <a:solidFill>
                <a:schemeClr val="tx2"/>
              </a:solidFill>
            </a:endParaRPr>
          </a:p>
          <a:p>
            <a:endParaRPr lang="en-US" dirty="0"/>
          </a:p>
        </p:txBody>
      </p:sp>
    </p:spTree>
    <p:extLst>
      <p:ext uri="{BB962C8B-B14F-4D97-AF65-F5344CB8AC3E}">
        <p14:creationId xmlns:p14="http://schemas.microsoft.com/office/powerpoint/2010/main" xmlns="" val="4069755964"/>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16"/>
          <p:cNvSpPr>
            <a:spLocks noChangeShapeType="1"/>
          </p:cNvSpPr>
          <p:nvPr/>
        </p:nvSpPr>
        <p:spPr bwMode="auto">
          <a:xfrm>
            <a:off x="2841810" y="2024143"/>
            <a:ext cx="3469341" cy="45719"/>
          </a:xfrm>
          <a:prstGeom prst="line">
            <a:avLst/>
          </a:prstGeom>
          <a:noFill/>
          <a:ln w="76200">
            <a:solidFill>
              <a:schemeClr val="accent2"/>
            </a:solidFill>
            <a:round/>
            <a:headEnd/>
            <a:tailEnd type="triangle" w="med" len="med"/>
          </a:ln>
          <a:effectLst/>
        </p:spPr>
        <p:txBody>
          <a:bodyPr wrap="square">
            <a:spAutoFit/>
          </a:bodyPr>
          <a:lstStyle/>
          <a:p>
            <a:pPr>
              <a:defRPr/>
            </a:pPr>
            <a:endParaRPr lang="en-US" dirty="0"/>
          </a:p>
        </p:txBody>
      </p:sp>
      <p:grpSp>
        <p:nvGrpSpPr>
          <p:cNvPr id="2" name="Group 13"/>
          <p:cNvGrpSpPr>
            <a:grpSpLocks/>
          </p:cNvGrpSpPr>
          <p:nvPr/>
        </p:nvGrpSpPr>
        <p:grpSpPr bwMode="auto">
          <a:xfrm>
            <a:off x="420861" y="1989192"/>
            <a:ext cx="759922" cy="497127"/>
            <a:chOff x="2448" y="3935"/>
            <a:chExt cx="844" cy="494"/>
          </a:xfrm>
        </p:grpSpPr>
        <p:sp>
          <p:nvSpPr>
            <p:cNvPr id="7" name="Letter"/>
            <p:cNvSpPr>
              <a:spLocks noEditPoints="1" noChangeArrowheads="1"/>
            </p:cNvSpPr>
            <p:nvPr/>
          </p:nvSpPr>
          <p:spPr bwMode="auto">
            <a:xfrm>
              <a:off x="2448" y="3935"/>
              <a:ext cx="816" cy="370"/>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5304 w 21600"/>
                <a:gd name="T17" fmla="*/ 9216 h 21600"/>
                <a:gd name="T18" fmla="*/ 17504 w 21600"/>
                <a:gd name="T19" fmla="*/ 1837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14" y="0"/>
                  </a:moveTo>
                  <a:lnTo>
                    <a:pt x="21600" y="0"/>
                  </a:lnTo>
                  <a:lnTo>
                    <a:pt x="21600" y="21628"/>
                  </a:lnTo>
                  <a:lnTo>
                    <a:pt x="14" y="21628"/>
                  </a:lnTo>
                  <a:lnTo>
                    <a:pt x="14" y="0"/>
                  </a:lnTo>
                  <a:close/>
                </a:path>
                <a:path w="21600" h="21600" extrusionOk="0">
                  <a:moveTo>
                    <a:pt x="18476" y="2035"/>
                  </a:moveTo>
                  <a:lnTo>
                    <a:pt x="20539" y="2035"/>
                  </a:lnTo>
                  <a:lnTo>
                    <a:pt x="20539" y="6559"/>
                  </a:lnTo>
                  <a:lnTo>
                    <a:pt x="18476" y="6559"/>
                  </a:lnTo>
                  <a:lnTo>
                    <a:pt x="18476" y="2035"/>
                  </a:lnTo>
                  <a:close/>
                </a:path>
                <a:path w="21600" h="21600" extrusionOk="0">
                  <a:moveTo>
                    <a:pt x="884" y="2092"/>
                  </a:moveTo>
                  <a:lnTo>
                    <a:pt x="7425" y="2092"/>
                  </a:lnTo>
                  <a:lnTo>
                    <a:pt x="7425" y="2770"/>
                  </a:lnTo>
                  <a:lnTo>
                    <a:pt x="884" y="2770"/>
                  </a:lnTo>
                  <a:lnTo>
                    <a:pt x="884" y="2092"/>
                  </a:lnTo>
                  <a:close/>
                </a:path>
                <a:path w="21600" h="21600" extrusionOk="0">
                  <a:moveTo>
                    <a:pt x="884" y="3109"/>
                  </a:moveTo>
                  <a:lnTo>
                    <a:pt x="7425" y="3109"/>
                  </a:lnTo>
                  <a:lnTo>
                    <a:pt x="7425" y="3788"/>
                  </a:lnTo>
                  <a:lnTo>
                    <a:pt x="884" y="3788"/>
                  </a:lnTo>
                  <a:lnTo>
                    <a:pt x="884" y="3109"/>
                  </a:lnTo>
                  <a:close/>
                </a:path>
                <a:path w="21600" h="21600" extrusionOk="0">
                  <a:moveTo>
                    <a:pt x="884" y="4127"/>
                  </a:moveTo>
                  <a:lnTo>
                    <a:pt x="7425" y="4127"/>
                  </a:lnTo>
                  <a:lnTo>
                    <a:pt x="7425" y="4806"/>
                  </a:lnTo>
                  <a:lnTo>
                    <a:pt x="884" y="4806"/>
                  </a:lnTo>
                  <a:lnTo>
                    <a:pt x="884" y="4127"/>
                  </a:lnTo>
                  <a:close/>
                </a:path>
                <a:path w="21600" h="21600" extrusionOk="0">
                  <a:moveTo>
                    <a:pt x="5127" y="5145"/>
                  </a:moveTo>
                  <a:lnTo>
                    <a:pt x="7425" y="5145"/>
                  </a:lnTo>
                  <a:lnTo>
                    <a:pt x="7425" y="5824"/>
                  </a:lnTo>
                  <a:lnTo>
                    <a:pt x="5127" y="5824"/>
                  </a:lnTo>
                  <a:lnTo>
                    <a:pt x="5127" y="5145"/>
                  </a:lnTo>
                  <a:close/>
                </a:path>
              </a:pathLst>
            </a:custGeom>
            <a:gradFill rotWithShape="1">
              <a:gsLst>
                <a:gs pos="0">
                  <a:schemeClr val="tx1">
                    <a:gamma/>
                    <a:shade val="46275"/>
                    <a:invGamma/>
                  </a:schemeClr>
                </a:gs>
                <a:gs pos="50000">
                  <a:schemeClr val="tx1"/>
                </a:gs>
                <a:gs pos="100000">
                  <a:schemeClr val="tx1">
                    <a:gamma/>
                    <a:shade val="46275"/>
                    <a:invGamma/>
                  </a:schemeClr>
                </a:gs>
              </a:gsLst>
              <a:lin ang="2700000" scaled="1"/>
            </a:gradFill>
            <a:ln w="9525">
              <a:solidFill>
                <a:srgbClr val="000000"/>
              </a:solidFill>
              <a:miter lim="800000"/>
              <a:headEnd/>
              <a:tailEnd/>
            </a:ln>
            <a:effectLst>
              <a:outerShdw dist="107763" dir="2700000" algn="ctr" rotWithShape="0">
                <a:srgbClr val="808080"/>
              </a:outerShdw>
            </a:effectLst>
          </p:spPr>
          <p:txBody>
            <a:bodyPr/>
            <a:lstStyle/>
            <a:p>
              <a:pPr>
                <a:defRPr/>
              </a:pPr>
              <a:endParaRPr lang="en-US" dirty="0"/>
            </a:p>
          </p:txBody>
        </p:sp>
        <p:sp>
          <p:nvSpPr>
            <p:cNvPr id="8" name="Text Box 15"/>
            <p:cNvSpPr txBox="1">
              <a:spLocks noChangeArrowheads="1"/>
            </p:cNvSpPr>
            <p:nvPr/>
          </p:nvSpPr>
          <p:spPr bwMode="auto">
            <a:xfrm>
              <a:off x="2448" y="4031"/>
              <a:ext cx="844" cy="398"/>
            </a:xfrm>
            <a:prstGeom prst="rect">
              <a:avLst/>
            </a:prstGeom>
            <a:noFill/>
            <a:ln w="9525">
              <a:noFill/>
              <a:miter lim="800000"/>
              <a:headEnd/>
              <a:tailEnd/>
            </a:ln>
          </p:spPr>
          <p:txBody>
            <a:bodyPr>
              <a:spAutoFit/>
            </a:bodyPr>
            <a:lstStyle/>
            <a:p>
              <a:pPr algn="l" eaLnBrk="0" hangingPunct="0">
                <a:lnSpc>
                  <a:spcPct val="100000"/>
                </a:lnSpc>
                <a:spcBef>
                  <a:spcPct val="0"/>
                </a:spcBef>
              </a:pPr>
              <a:r>
                <a:rPr lang="en-US" sz="1000" b="1" dirty="0" smtClean="0">
                  <a:solidFill>
                    <a:schemeClr val="bg2"/>
                  </a:solidFill>
                  <a:latin typeface="Arial" pitchFamily="34" charset="0"/>
                </a:rPr>
                <a:t>From:</a:t>
              </a:r>
            </a:p>
            <a:p>
              <a:pPr algn="l" eaLnBrk="0" hangingPunct="0">
                <a:lnSpc>
                  <a:spcPct val="100000"/>
                </a:lnSpc>
                <a:spcBef>
                  <a:spcPct val="0"/>
                </a:spcBef>
              </a:pPr>
              <a:r>
                <a:rPr lang="en-US" sz="1000" b="1" dirty="0" smtClean="0">
                  <a:solidFill>
                    <a:schemeClr val="bg2"/>
                  </a:solidFill>
                  <a:latin typeface="Arial" pitchFamily="34" charset="0"/>
                </a:rPr>
                <a:t>To:</a:t>
              </a:r>
              <a:endParaRPr lang="en-US" sz="1000" b="1" dirty="0">
                <a:solidFill>
                  <a:schemeClr val="bg2"/>
                </a:solidFill>
                <a:latin typeface="Arial" pitchFamily="34" charset="0"/>
              </a:endParaRPr>
            </a:p>
          </p:txBody>
        </p:sp>
      </p:grpSp>
      <p:sp>
        <p:nvSpPr>
          <p:cNvPr id="10" name="Text Box 76"/>
          <p:cNvSpPr txBox="1">
            <a:spLocks noChangeArrowheads="1"/>
          </p:cNvSpPr>
          <p:nvPr/>
        </p:nvSpPr>
        <p:spPr bwMode="auto">
          <a:xfrm>
            <a:off x="321678" y="2621438"/>
            <a:ext cx="2734038" cy="849463"/>
          </a:xfrm>
          <a:prstGeom prst="rect">
            <a:avLst/>
          </a:prstGeom>
          <a:noFill/>
          <a:ln w="12700" algn="ctr">
            <a:noFill/>
            <a:miter lim="800000"/>
            <a:headEnd/>
            <a:tailEnd/>
          </a:ln>
          <a:effectLst/>
        </p:spPr>
        <p:txBody>
          <a:bodyPr wrap="square" lIns="109728" tIns="54864" rIns="109728" bIns="54864">
            <a:spAutoFit/>
          </a:bodyPr>
          <a:lstStyle/>
          <a:p>
            <a:pPr algn="l">
              <a:spcBef>
                <a:spcPct val="50000"/>
              </a:spcBef>
              <a:defRPr/>
            </a:pPr>
            <a:r>
              <a:rPr lang="en-US" sz="1600" dirty="0" smtClean="0">
                <a:solidFill>
                  <a:schemeClr val="tx2"/>
                </a:solidFill>
                <a:effectLst>
                  <a:outerShdw blurRad="38100" dist="38100" dir="2700000" algn="tl">
                    <a:srgbClr val="000000"/>
                  </a:outerShdw>
                </a:effectLst>
              </a:rPr>
              <a:t>1. User composes message in Outlook and it is stored in users Outbox</a:t>
            </a:r>
            <a:endParaRPr lang="en-US" sz="1600" dirty="0">
              <a:solidFill>
                <a:schemeClr val="tx2"/>
              </a:solidFill>
              <a:effectLst>
                <a:outerShdw blurRad="38100" dist="38100" dir="2700000" algn="tl">
                  <a:srgbClr val="000000"/>
                </a:outerShdw>
              </a:effectLst>
            </a:endParaRPr>
          </a:p>
        </p:txBody>
      </p:sp>
      <p:sp>
        <p:nvSpPr>
          <p:cNvPr id="11" name="Text Box 76"/>
          <p:cNvSpPr txBox="1">
            <a:spLocks noChangeArrowheads="1"/>
          </p:cNvSpPr>
          <p:nvPr/>
        </p:nvSpPr>
        <p:spPr bwMode="auto">
          <a:xfrm>
            <a:off x="3159125" y="2620569"/>
            <a:ext cx="2743964" cy="1588127"/>
          </a:xfrm>
          <a:prstGeom prst="rect">
            <a:avLst/>
          </a:prstGeom>
          <a:noFill/>
          <a:ln w="12700" algn="ctr">
            <a:noFill/>
            <a:miter lim="800000"/>
            <a:headEnd/>
            <a:tailEnd/>
          </a:ln>
          <a:effectLst/>
        </p:spPr>
        <p:txBody>
          <a:bodyPr wrap="square" lIns="109728" tIns="54864" rIns="109728" bIns="54864">
            <a:spAutoFit/>
          </a:bodyPr>
          <a:lstStyle/>
          <a:p>
            <a:pPr algn="l">
              <a:spcBef>
                <a:spcPct val="50000"/>
              </a:spcBef>
              <a:defRPr/>
            </a:pPr>
            <a:r>
              <a:rPr lang="en-US" sz="1600" dirty="0" smtClean="0">
                <a:solidFill>
                  <a:schemeClr val="tx2"/>
                </a:solidFill>
                <a:effectLst>
                  <a:outerShdw blurRad="38100" dist="38100" dir="2700000" algn="tl">
                    <a:srgbClr val="000000"/>
                  </a:outerShdw>
                </a:effectLst>
              </a:rPr>
              <a:t>2. Exchange 2007  Mailbox submission service listens for store event notification of new message and notifies an in-site Exchange 2007 Hub Transport server</a:t>
            </a:r>
            <a:endParaRPr lang="en-US" sz="1600" dirty="0">
              <a:solidFill>
                <a:schemeClr val="tx2"/>
              </a:solidFill>
              <a:effectLst>
                <a:outerShdw blurRad="38100" dist="38100" dir="2700000" algn="tl">
                  <a:srgbClr val="000000"/>
                </a:outerShdw>
              </a:effectLst>
            </a:endParaRPr>
          </a:p>
        </p:txBody>
      </p:sp>
      <p:sp>
        <p:nvSpPr>
          <p:cNvPr id="13" name="TextBox 12"/>
          <p:cNvSpPr txBox="1"/>
          <p:nvPr/>
        </p:nvSpPr>
        <p:spPr>
          <a:xfrm>
            <a:off x="3951243" y="1487182"/>
            <a:ext cx="1070043" cy="523220"/>
          </a:xfrm>
          <a:prstGeom prst="rect">
            <a:avLst/>
          </a:prstGeom>
          <a:noFill/>
        </p:spPr>
        <p:txBody>
          <a:bodyPr wrap="square" rtlCol="0">
            <a:spAutoFit/>
          </a:bodyPr>
          <a:lstStyle/>
          <a:p>
            <a:r>
              <a:rPr lang="en-US" sz="2800" dirty="0" smtClean="0">
                <a:solidFill>
                  <a:schemeClr val="accent1"/>
                </a:solidFill>
                <a:effectLst>
                  <a:outerShdw blurRad="38100" dist="38100" dir="2700000" algn="tl">
                    <a:srgbClr val="000000">
                      <a:alpha val="43137"/>
                    </a:srgbClr>
                  </a:outerShdw>
                </a:effectLst>
                <a:latin typeface="Segoe" pitchFamily="34" charset="0"/>
              </a:rPr>
              <a:t>RPC</a:t>
            </a:r>
          </a:p>
        </p:txBody>
      </p:sp>
      <p:sp>
        <p:nvSpPr>
          <p:cNvPr id="14" name="Text Box 76"/>
          <p:cNvSpPr txBox="1">
            <a:spLocks noChangeArrowheads="1"/>
          </p:cNvSpPr>
          <p:nvPr/>
        </p:nvSpPr>
        <p:spPr bwMode="auto">
          <a:xfrm>
            <a:off x="6026550" y="2597550"/>
            <a:ext cx="3048000" cy="1588127"/>
          </a:xfrm>
          <a:prstGeom prst="rect">
            <a:avLst/>
          </a:prstGeom>
          <a:noFill/>
          <a:ln w="12700" algn="ctr">
            <a:noFill/>
            <a:miter lim="800000"/>
            <a:headEnd/>
            <a:tailEnd/>
          </a:ln>
          <a:effectLst/>
        </p:spPr>
        <p:txBody>
          <a:bodyPr wrap="square" lIns="109728" tIns="54864" rIns="109728" bIns="54864">
            <a:spAutoFit/>
          </a:bodyPr>
          <a:lstStyle/>
          <a:p>
            <a:pPr algn="l">
              <a:spcBef>
                <a:spcPct val="50000"/>
              </a:spcBef>
              <a:defRPr/>
            </a:pPr>
            <a:r>
              <a:rPr lang="en-US" sz="1600" dirty="0" smtClean="0">
                <a:solidFill>
                  <a:schemeClr val="tx2"/>
                </a:solidFill>
                <a:effectLst>
                  <a:outerShdw blurRad="38100" dist="38100" dir="2700000" algn="tl">
                    <a:srgbClr val="000000"/>
                  </a:outerShdw>
                </a:effectLst>
              </a:rPr>
              <a:t>3. Exchange 2007 Hub Transport retrieves message from sender’s mailbox and submits to queue, categorizes message, applies Exchange 2007 policy and drops in “Version 14” delivery queue</a:t>
            </a:r>
          </a:p>
        </p:txBody>
      </p:sp>
      <p:sp>
        <p:nvSpPr>
          <p:cNvPr id="16" name="Text Box 76"/>
          <p:cNvSpPr txBox="1">
            <a:spLocks noChangeArrowheads="1"/>
          </p:cNvSpPr>
          <p:nvPr/>
        </p:nvSpPr>
        <p:spPr bwMode="auto">
          <a:xfrm>
            <a:off x="6026550" y="3559265"/>
            <a:ext cx="3117450" cy="1095685"/>
          </a:xfrm>
          <a:prstGeom prst="rect">
            <a:avLst/>
          </a:prstGeom>
          <a:noFill/>
          <a:ln w="12700" algn="ctr">
            <a:noFill/>
            <a:miter lim="800000"/>
            <a:headEnd/>
            <a:tailEnd/>
          </a:ln>
          <a:effectLst/>
        </p:spPr>
        <p:txBody>
          <a:bodyPr wrap="square" lIns="109728" tIns="54864" rIns="109728" bIns="54864">
            <a:spAutoFit/>
          </a:bodyPr>
          <a:lstStyle/>
          <a:p>
            <a:pPr algn="l">
              <a:spcBef>
                <a:spcPct val="50000"/>
              </a:spcBef>
              <a:defRPr/>
            </a:pPr>
            <a:r>
              <a:rPr lang="en-US" sz="1600" dirty="0" smtClean="0">
                <a:solidFill>
                  <a:schemeClr val="tx2"/>
                </a:solidFill>
                <a:effectLst>
                  <a:outerShdw blurRad="38100" dist="38100" dir="2700000" algn="tl">
                    <a:srgbClr val="000000"/>
                  </a:outerShdw>
                </a:effectLst>
              </a:rPr>
              <a:t>4. Exchange 2007 Hub Transport delivers message to Exchange 2010 Hub Transport server in same AD site using SMTP</a:t>
            </a:r>
            <a:endParaRPr lang="en-US" sz="1600" dirty="0">
              <a:solidFill>
                <a:schemeClr val="tx2"/>
              </a:solidFill>
              <a:effectLst>
                <a:outerShdw blurRad="38100" dist="38100" dir="2700000" algn="tl">
                  <a:srgbClr val="000000"/>
                </a:outerShdw>
              </a:effectLst>
            </a:endParaRPr>
          </a:p>
        </p:txBody>
      </p:sp>
      <p:sp>
        <p:nvSpPr>
          <p:cNvPr id="19" name="Text Box 76"/>
          <p:cNvSpPr txBox="1">
            <a:spLocks noChangeArrowheads="1"/>
          </p:cNvSpPr>
          <p:nvPr/>
        </p:nvSpPr>
        <p:spPr bwMode="auto">
          <a:xfrm>
            <a:off x="2974694" y="5164290"/>
            <a:ext cx="3229108" cy="849463"/>
          </a:xfrm>
          <a:prstGeom prst="rect">
            <a:avLst/>
          </a:prstGeom>
          <a:noFill/>
          <a:ln w="12700" algn="ctr">
            <a:noFill/>
            <a:miter lim="800000"/>
            <a:headEnd/>
            <a:tailEnd/>
          </a:ln>
          <a:effectLst/>
        </p:spPr>
        <p:txBody>
          <a:bodyPr wrap="square" lIns="109728" tIns="54864" rIns="109728" bIns="54864">
            <a:spAutoFit/>
          </a:bodyPr>
          <a:lstStyle/>
          <a:p>
            <a:pPr algn="l">
              <a:spcBef>
                <a:spcPct val="50000"/>
              </a:spcBef>
              <a:defRPr/>
            </a:pPr>
            <a:r>
              <a:rPr lang="en-US" sz="1600" dirty="0" smtClean="0">
                <a:solidFill>
                  <a:schemeClr val="tx2"/>
                </a:solidFill>
                <a:effectLst>
                  <a:outerShdw blurRad="38100" dist="38100" dir="2700000" algn="tl">
                    <a:srgbClr val="000000"/>
                  </a:outerShdw>
                </a:effectLst>
              </a:rPr>
              <a:t>6. Exchange 2010 Hub Transport delivers message to Exchange 2010 mailbox server in same AD site</a:t>
            </a:r>
            <a:endParaRPr lang="en-US" sz="1600" dirty="0">
              <a:solidFill>
                <a:schemeClr val="tx2"/>
              </a:solidFill>
              <a:effectLst>
                <a:outerShdw blurRad="38100" dist="38100" dir="2700000" algn="tl">
                  <a:srgbClr val="000000"/>
                </a:outerShdw>
              </a:effectLst>
            </a:endParaRPr>
          </a:p>
        </p:txBody>
      </p:sp>
      <p:pic>
        <p:nvPicPr>
          <p:cNvPr id="18" name="Picture 2"/>
          <p:cNvPicPr>
            <a:picLocks noChangeAspect="1" noChangeArrowheads="1"/>
          </p:cNvPicPr>
          <p:nvPr/>
        </p:nvPicPr>
        <p:blipFill>
          <a:blip r:embed="rId4"/>
          <a:srcRect/>
          <a:stretch>
            <a:fillRect/>
          </a:stretch>
        </p:blipFill>
        <p:spPr bwMode="auto">
          <a:xfrm>
            <a:off x="1507283" y="1473118"/>
            <a:ext cx="741362" cy="1090612"/>
          </a:xfrm>
          <a:prstGeom prst="rect">
            <a:avLst/>
          </a:prstGeom>
          <a:noFill/>
          <a:ln w="9525">
            <a:miter lim="800000"/>
            <a:headEnd/>
            <a:tailEnd/>
          </a:ln>
          <a:effectLst/>
        </p:spPr>
      </p:pic>
      <p:pic>
        <p:nvPicPr>
          <p:cNvPr id="24" name="Object 6"/>
          <p:cNvPicPr>
            <a:picLocks noChangeAspect="1" noChangeArrowheads="1"/>
          </p:cNvPicPr>
          <p:nvPr/>
        </p:nvPicPr>
        <p:blipFill>
          <a:blip r:embed="rId5"/>
          <a:srcRect/>
          <a:stretch>
            <a:fillRect/>
          </a:stretch>
        </p:blipFill>
        <p:spPr bwMode="auto">
          <a:xfrm>
            <a:off x="1512045" y="5136280"/>
            <a:ext cx="741363" cy="1090613"/>
          </a:xfrm>
          <a:prstGeom prst="rect">
            <a:avLst/>
          </a:prstGeom>
          <a:noFill/>
          <a:ln w="9525">
            <a:miter lim="800000"/>
            <a:headEnd/>
            <a:tailEnd/>
          </a:ln>
          <a:effectLst/>
        </p:spPr>
      </p:pic>
      <p:pic>
        <p:nvPicPr>
          <p:cNvPr id="23" name="Picture 4"/>
          <p:cNvPicPr>
            <a:picLocks noChangeAspect="1" noChangeArrowheads="1"/>
          </p:cNvPicPr>
          <p:nvPr/>
        </p:nvPicPr>
        <p:blipFill>
          <a:blip r:embed="rId6"/>
          <a:srcRect/>
          <a:stretch>
            <a:fillRect/>
          </a:stretch>
        </p:blipFill>
        <p:spPr bwMode="auto">
          <a:xfrm>
            <a:off x="6879383" y="1458830"/>
            <a:ext cx="977900" cy="1092200"/>
          </a:xfrm>
          <a:prstGeom prst="rect">
            <a:avLst/>
          </a:prstGeom>
          <a:noFill/>
          <a:ln w="9525">
            <a:miter lim="800000"/>
            <a:headEnd/>
            <a:tailEnd/>
          </a:ln>
          <a:effectLst/>
        </p:spPr>
      </p:pic>
      <p:pic>
        <p:nvPicPr>
          <p:cNvPr id="25" name="Object 8"/>
          <p:cNvPicPr>
            <a:picLocks noChangeAspect="1" noChangeArrowheads="1"/>
          </p:cNvPicPr>
          <p:nvPr/>
        </p:nvPicPr>
        <p:blipFill>
          <a:blip r:embed="rId6"/>
          <a:srcRect/>
          <a:stretch>
            <a:fillRect/>
          </a:stretch>
        </p:blipFill>
        <p:spPr bwMode="auto">
          <a:xfrm>
            <a:off x="6944470" y="5315468"/>
            <a:ext cx="977900" cy="1090612"/>
          </a:xfrm>
          <a:prstGeom prst="rect">
            <a:avLst/>
          </a:prstGeom>
          <a:noFill/>
          <a:ln w="9525">
            <a:miter lim="800000"/>
            <a:headEnd/>
            <a:tailEnd/>
          </a:ln>
          <a:effectLst/>
        </p:spPr>
      </p:pic>
      <p:sp>
        <p:nvSpPr>
          <p:cNvPr id="22" name="Title 1"/>
          <p:cNvSpPr>
            <a:spLocks noGrp="1"/>
          </p:cNvSpPr>
          <p:nvPr>
            <p:ph type="title"/>
          </p:nvPr>
        </p:nvSpPr>
        <p:spPr>
          <a:noFill/>
          <a:ln w="9525">
            <a:noFill/>
            <a:miter lim="800000"/>
            <a:headEnd/>
            <a:tailEnd/>
          </a:ln>
          <a:effectLst/>
        </p:spPr>
        <p:txBody>
          <a:bodyPr vert="horz" wrap="square" lIns="0" tIns="45720" rIns="91440" bIns="45720" numCol="1" rtlCol="0" anchor="t" anchorCtr="0" compatLnSpc="1">
            <a:prstTxWarp prst="textNoShape">
              <a:avLst/>
            </a:prstTxWarp>
            <a:noAutofit/>
            <a:scene3d>
              <a:camera prst="orthographicFront"/>
              <a:lightRig rig="threePt" dir="t"/>
            </a:scene3d>
            <a:sp3d extrusionH="6350">
              <a:bevelT w="12700" h="25400" prst="coolSlant"/>
              <a:bevelB w="19050" h="19050"/>
              <a:extrusionClr>
                <a:schemeClr val="bg1"/>
              </a:extrusionClr>
            </a:sp3d>
          </a:bodyPr>
          <a:lstStyle/>
          <a:p>
            <a:r>
              <a:rPr dirty="0" smtClean="0"/>
              <a:t>Message Delivery Flow</a:t>
            </a:r>
            <a:br>
              <a:rPr dirty="0" smtClean="0"/>
            </a:br>
            <a:r>
              <a:rPr lang="en-US" sz="3200" dirty="0" smtClean="0">
                <a:solidFill>
                  <a:schemeClr val="tx2"/>
                </a:solidFill>
              </a:rPr>
              <a:t>Exchange Server 2007 </a:t>
            </a:r>
            <a:r>
              <a:rPr lang="en-US" sz="3200" dirty="0" smtClean="0">
                <a:solidFill>
                  <a:schemeClr val="tx2"/>
                </a:solidFill>
                <a:sym typeface="Wingdings" pitchFamily="2" charset="2"/>
              </a:rPr>
              <a:t> Exchange Server 2010</a:t>
            </a:r>
            <a:endParaRPr dirty="0">
              <a:solidFill>
                <a:schemeClr val="tx2"/>
              </a:solidFill>
            </a:endParaRPr>
          </a:p>
        </p:txBody>
      </p:sp>
      <p:sp>
        <p:nvSpPr>
          <p:cNvPr id="17" name="Text Box 76"/>
          <p:cNvSpPr txBox="1">
            <a:spLocks noChangeArrowheads="1"/>
          </p:cNvSpPr>
          <p:nvPr/>
        </p:nvSpPr>
        <p:spPr bwMode="auto">
          <a:xfrm>
            <a:off x="6026550" y="4045350"/>
            <a:ext cx="3048000" cy="1341906"/>
          </a:xfrm>
          <a:prstGeom prst="rect">
            <a:avLst/>
          </a:prstGeom>
          <a:noFill/>
          <a:ln w="12700" algn="ctr">
            <a:noFill/>
            <a:miter lim="800000"/>
            <a:headEnd/>
            <a:tailEnd/>
          </a:ln>
          <a:effectLst/>
        </p:spPr>
        <p:txBody>
          <a:bodyPr wrap="square" lIns="109728" tIns="54864" rIns="109728" bIns="54864">
            <a:spAutoFit/>
          </a:bodyPr>
          <a:lstStyle/>
          <a:p>
            <a:pPr algn="l">
              <a:spcBef>
                <a:spcPct val="50000"/>
              </a:spcBef>
              <a:defRPr/>
            </a:pPr>
            <a:r>
              <a:rPr lang="en-US" sz="1600" dirty="0" smtClean="0">
                <a:solidFill>
                  <a:schemeClr val="tx2"/>
                </a:solidFill>
                <a:effectLst>
                  <a:outerShdw blurRad="38100" dist="38100" dir="2700000" algn="tl">
                    <a:srgbClr val="000000"/>
                  </a:outerShdw>
                </a:effectLst>
              </a:rPr>
              <a:t>5. Exchange 2010 Hub Transport  receives message via SMTP, categorizes message, applies Exchange 2010 policy, queues to Exchange 2010 mailbox server</a:t>
            </a:r>
            <a:endParaRPr lang="en-US" sz="1600" dirty="0">
              <a:solidFill>
                <a:schemeClr val="tx2"/>
              </a:solidFill>
              <a:effectLst>
                <a:outerShdw blurRad="38100" dist="38100" dir="2700000" algn="tl">
                  <a:srgbClr val="000000"/>
                </a:outerShdw>
              </a:effectLst>
            </a:endParaRPr>
          </a:p>
        </p:txBody>
      </p:sp>
    </p:spTree>
    <p:custDataLst>
      <p:tags r:id="rId1"/>
    </p:custDataLst>
    <p:extLst>
      <p:ext uri="{BB962C8B-B14F-4D97-AF65-F5344CB8AC3E}">
        <p14:creationId xmlns:p14="http://schemas.microsoft.com/office/powerpoint/2010/main" xmlns="" val="11133372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nodeType="afterEffect">
                                  <p:stCondLst>
                                    <p:cond delay="0"/>
                                  </p:stCondLst>
                                  <p:childTnLst>
                                    <p:animMotion origin="layout" path="M -1.62037E-6 -2.22222E-6 L 0.09751 -2.22222E-6 " pathEditMode="relative" rAng="0" ptsTypes="AA">
                                      <p:cBhvr>
                                        <p:cTn id="6" dur="2000" fill="hold"/>
                                        <p:tgtEl>
                                          <p:spTgt spid="2"/>
                                        </p:tgtEl>
                                        <p:attrNameLst>
                                          <p:attrName>ppt_x</p:attrName>
                                          <p:attrName>ppt_y</p:attrName>
                                        </p:attrNameLst>
                                      </p:cBhvr>
                                      <p:rCtr x="49" y="0"/>
                                    </p:animMotion>
                                  </p:childTnLst>
                                </p:cTn>
                              </p:par>
                              <p:par>
                                <p:cTn id="7" presetID="10"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fade">
                                      <p:cBhvr>
                                        <p:cTn id="9" dur="2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1" nodeType="clickEffect">
                                  <p:stCondLst>
                                    <p:cond delay="0"/>
                                  </p:stCondLst>
                                  <p:childTnLst>
                                    <p:set>
                                      <p:cBhvr>
                                        <p:cTn id="13" dur="1" fill="hold">
                                          <p:stCondLst>
                                            <p:cond delay="0"/>
                                          </p:stCondLst>
                                        </p:cTn>
                                        <p:tgtEl>
                                          <p:spTgt spid="10"/>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20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2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11"/>
                                        </p:tgtEl>
                                        <p:attrNameLst>
                                          <p:attrName>style.visibility</p:attrName>
                                        </p:attrNameLst>
                                      </p:cBhvr>
                                      <p:to>
                                        <p:strVal val="hidden"/>
                                      </p:to>
                                    </p:set>
                                  </p:childTnLst>
                                </p:cTn>
                              </p:par>
                              <p:par>
                                <p:cTn id="27" presetID="10"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2000"/>
                                        <p:tgtEl>
                                          <p:spTgt spid="14"/>
                                        </p:tgtEl>
                                      </p:cBhvr>
                                    </p:animEffect>
                                  </p:childTnLst>
                                </p:cTn>
                              </p:par>
                              <p:par>
                                <p:cTn id="30" presetID="10" presetClass="exit" presetSubtype="0" fill="hold" nodeType="withEffect">
                                  <p:stCondLst>
                                    <p:cond delay="0"/>
                                  </p:stCondLst>
                                  <p:childTnLst>
                                    <p:animEffect transition="out" filter="fade">
                                      <p:cBhvr>
                                        <p:cTn id="31" dur="2000"/>
                                        <p:tgtEl>
                                          <p:spTgt spid="5"/>
                                        </p:tgtEl>
                                      </p:cBhvr>
                                    </p:animEffect>
                                    <p:set>
                                      <p:cBhvr>
                                        <p:cTn id="32" dur="1" fill="hold">
                                          <p:stCondLst>
                                            <p:cond delay="1999"/>
                                          </p:stCondLst>
                                        </p:cTn>
                                        <p:tgtEl>
                                          <p:spTgt spid="5"/>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2000"/>
                                        <p:tgtEl>
                                          <p:spTgt spid="13"/>
                                        </p:tgtEl>
                                      </p:cBhvr>
                                    </p:animEffect>
                                    <p:set>
                                      <p:cBhvr>
                                        <p:cTn id="35" dur="1" fill="hold">
                                          <p:stCondLst>
                                            <p:cond delay="1999"/>
                                          </p:stCondLst>
                                        </p:cTn>
                                        <p:tgtEl>
                                          <p:spTgt spid="13"/>
                                        </p:tgtEl>
                                        <p:attrNameLst>
                                          <p:attrName>style.visibility</p:attrName>
                                        </p:attrNameLst>
                                      </p:cBhvr>
                                      <p:to>
                                        <p:strVal val="hidden"/>
                                      </p:to>
                                    </p:set>
                                  </p:childTnLst>
                                </p:cTn>
                              </p:par>
                            </p:childTnLst>
                          </p:cTn>
                        </p:par>
                        <p:par>
                          <p:cTn id="36" fill="hold">
                            <p:stCondLst>
                              <p:cond delay="2000"/>
                            </p:stCondLst>
                            <p:childTnLst>
                              <p:par>
                                <p:cTn id="37" presetID="63" presetClass="path" presetSubtype="0" accel="50000" decel="50000" fill="hold" nodeType="afterEffect">
                                  <p:stCondLst>
                                    <p:cond delay="1000"/>
                                  </p:stCondLst>
                                  <p:childTnLst>
                                    <p:animMotion origin="layout" path="M 0.09757 2.22222E-6 L 0.65296 0.00324 " pathEditMode="relative" rAng="0" ptsTypes="AA">
                                      <p:cBhvr>
                                        <p:cTn id="38" dur="2000" fill="hold"/>
                                        <p:tgtEl>
                                          <p:spTgt spid="2"/>
                                        </p:tgtEl>
                                        <p:attrNameLst>
                                          <p:attrName>ppt_x</p:attrName>
                                          <p:attrName>ppt_y</p:attrName>
                                        </p:attrNameLst>
                                      </p:cBhvr>
                                      <p:rCtr x="278" y="2"/>
                                    </p:animMotion>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14"/>
                                        </p:tgtEl>
                                        <p:attrNameLst>
                                          <p:attrName>style.visibility</p:attrName>
                                        </p:attrNameLst>
                                      </p:cBhvr>
                                      <p:to>
                                        <p:strVal val="hidden"/>
                                      </p:to>
                                    </p:set>
                                  </p:childTnLst>
                                </p:cTn>
                              </p:par>
                              <p:par>
                                <p:cTn id="43" presetID="10"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2000"/>
                                        <p:tgtEl>
                                          <p:spTgt spid="16"/>
                                        </p:tgtEl>
                                      </p:cBhvr>
                                    </p:animEffect>
                                  </p:childTnLst>
                                </p:cTn>
                              </p:par>
                            </p:childTnLst>
                          </p:cTn>
                        </p:par>
                        <p:par>
                          <p:cTn id="46" fill="hold">
                            <p:stCondLst>
                              <p:cond delay="2000"/>
                            </p:stCondLst>
                            <p:childTnLst>
                              <p:par>
                                <p:cTn id="47" presetID="42" presetClass="path" presetSubtype="0" accel="50000" decel="50000" fill="hold" nodeType="afterEffect">
                                  <p:stCondLst>
                                    <p:cond delay="0"/>
                                  </p:stCondLst>
                                  <p:childTnLst>
                                    <p:animMotion origin="layout" path="M 0.65295 0.00324 L 0.65139 0.56644 " pathEditMode="relative" rAng="0" ptsTypes="AA">
                                      <p:cBhvr>
                                        <p:cTn id="48" dur="2000" fill="hold"/>
                                        <p:tgtEl>
                                          <p:spTgt spid="2"/>
                                        </p:tgtEl>
                                        <p:attrNameLst>
                                          <p:attrName>ppt_x</p:attrName>
                                          <p:attrName>ppt_y</p:attrName>
                                        </p:attrNameLst>
                                      </p:cBhvr>
                                      <p:rCtr x="-1" y="281"/>
                                    </p:animMotion>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16"/>
                                        </p:tgtEl>
                                        <p:attrNameLst>
                                          <p:attrName>style.visibility</p:attrName>
                                        </p:attrNameLst>
                                      </p:cBhvr>
                                      <p:to>
                                        <p:strVal val="hidden"/>
                                      </p:to>
                                    </p:set>
                                  </p:childTnLst>
                                </p:cTn>
                              </p:par>
                              <p:par>
                                <p:cTn id="53" presetID="10"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2000"/>
                                        <p:tgtEl>
                                          <p:spTgt spid="17"/>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xit" presetSubtype="0" fill="hold" grpId="1" nodeType="clickEffect">
                                  <p:stCondLst>
                                    <p:cond delay="0"/>
                                  </p:stCondLst>
                                  <p:childTnLst>
                                    <p:set>
                                      <p:cBhvr>
                                        <p:cTn id="59" dur="1" fill="hold">
                                          <p:stCondLst>
                                            <p:cond delay="0"/>
                                          </p:stCondLst>
                                        </p:cTn>
                                        <p:tgtEl>
                                          <p:spTgt spid="17"/>
                                        </p:tgtEl>
                                        <p:attrNameLst>
                                          <p:attrName>style.visibility</p:attrName>
                                        </p:attrNameLst>
                                      </p:cBhvr>
                                      <p:to>
                                        <p:strVal val="hidden"/>
                                      </p:to>
                                    </p:set>
                                  </p:childTnLst>
                                </p:cTn>
                              </p:par>
                              <p:par>
                                <p:cTn id="60" presetID="10" presetClass="entr" presetSubtype="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2000"/>
                                        <p:tgtEl>
                                          <p:spTgt spid="19"/>
                                        </p:tgtEl>
                                      </p:cBhvr>
                                    </p:animEffect>
                                  </p:childTnLst>
                                </p:cTn>
                              </p:par>
                              <p:par>
                                <p:cTn id="63" presetID="35" presetClass="path" presetSubtype="0" accel="50000" decel="50000" fill="hold" nodeType="withEffect">
                                  <p:stCondLst>
                                    <p:cond delay="0"/>
                                  </p:stCondLst>
                                  <p:childTnLst>
                                    <p:animMotion origin="layout" path="M 0.70139 0.56435 L 0.07674 0.56597 " pathEditMode="relative" rAng="0" ptsTypes="AA">
                                      <p:cBhvr>
                                        <p:cTn id="64" dur="2000" fill="hold"/>
                                        <p:tgtEl>
                                          <p:spTgt spid="2"/>
                                        </p:tgtEl>
                                        <p:attrNameLst>
                                          <p:attrName>ppt_x</p:attrName>
                                          <p:attrName>ppt_y</p:attrName>
                                        </p:attrNameLst>
                                      </p:cBhvr>
                                      <p:rCtr x="-312"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p:bldP spid="10" grpId="1"/>
      <p:bldP spid="11" grpId="0"/>
      <p:bldP spid="11" grpId="1"/>
      <p:bldP spid="13" grpId="0"/>
      <p:bldP spid="14" grpId="0"/>
      <p:bldP spid="14" grpId="1"/>
      <p:bldP spid="16" grpId="0"/>
      <p:bldP spid="16" grpId="1"/>
      <p:bldP spid="19" grpId="0"/>
      <p:bldP spid="17" grpId="0"/>
      <p:bldP spid="17"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itle 93"/>
          <p:cNvSpPr>
            <a:spLocks noGrp="1"/>
          </p:cNvSpPr>
          <p:nvPr>
            <p:ph type="title"/>
          </p:nvPr>
        </p:nvSpPr>
        <p:spPr>
          <a:xfrm>
            <a:off x="381000" y="228600"/>
            <a:ext cx="8382000" cy="1218795"/>
          </a:xfrm>
        </p:spPr>
        <p:txBody>
          <a:bodyPr/>
          <a:lstStyle/>
          <a:p>
            <a:r>
              <a:rPr lang="en-US" dirty="0" smtClean="0"/>
              <a:t>Exchange </a:t>
            </a:r>
            <a:r>
              <a:rPr lang="en-US" dirty="0"/>
              <a:t>Server 2010 </a:t>
            </a:r>
            <a:br>
              <a:rPr lang="en-US" dirty="0"/>
            </a:br>
            <a:r>
              <a:rPr lang="en-US" sz="4000" dirty="0">
                <a:solidFill>
                  <a:schemeClr val="tx2"/>
                </a:solidFill>
              </a:rPr>
              <a:t>System Architecture </a:t>
            </a:r>
            <a:endParaRPr lang="en-US" dirty="0"/>
          </a:p>
        </p:txBody>
      </p:sp>
      <p:sp>
        <p:nvSpPr>
          <p:cNvPr id="13316" name="Rounded Rectangle 1024002"/>
          <p:cNvSpPr>
            <a:spLocks noChangeArrowheads="1"/>
          </p:cNvSpPr>
          <p:nvPr/>
        </p:nvSpPr>
        <p:spPr bwMode="gray">
          <a:xfrm>
            <a:off x="4295176" y="1084150"/>
            <a:ext cx="4640482" cy="5029200"/>
          </a:xfrm>
          <a:prstGeom prst="roundRect">
            <a:avLst>
              <a:gd name="adj" fmla="val 2389"/>
            </a:avLst>
          </a:prstGeom>
          <a:gradFill rotWithShape="1">
            <a:gsLst>
              <a:gs pos="0">
                <a:srgbClr val="FF9933">
                  <a:alpha val="67998"/>
                </a:srgbClr>
              </a:gs>
              <a:gs pos="100000">
                <a:srgbClr val="FF9933">
                  <a:alpha val="24001"/>
                </a:srgbClr>
              </a:gs>
            </a:gsLst>
            <a:lin ang="5400000" scaled="1"/>
          </a:gradFill>
          <a:ln w="9525">
            <a:noFill/>
            <a:round/>
            <a:headEnd/>
            <a:tailEnd/>
          </a:ln>
        </p:spPr>
        <p:txBody>
          <a:bodyPr wrap="none" anchor="ctr"/>
          <a:lstStyle/>
          <a:p>
            <a:pPr algn="ctr" eaLnBrk="1" hangingPunct="1">
              <a:lnSpc>
                <a:spcPct val="100000"/>
              </a:lnSpc>
              <a:spcBef>
                <a:spcPct val="0"/>
              </a:spcBef>
            </a:pPr>
            <a:endParaRPr lang="en-US" sz="1800" b="0" dirty="0">
              <a:latin typeface="Arial" pitchFamily="34" charset="0"/>
            </a:endParaRPr>
          </a:p>
        </p:txBody>
      </p:sp>
      <p:sp>
        <p:nvSpPr>
          <p:cNvPr id="13317" name="Straight Connector 1024003"/>
          <p:cNvSpPr>
            <a:spLocks noChangeShapeType="1"/>
          </p:cNvSpPr>
          <p:nvPr/>
        </p:nvSpPr>
        <p:spPr bwMode="auto">
          <a:xfrm>
            <a:off x="4147849" y="2163650"/>
            <a:ext cx="914400" cy="0"/>
          </a:xfrm>
          <a:prstGeom prst="line">
            <a:avLst/>
          </a:prstGeom>
          <a:noFill/>
          <a:ln w="76200" algn="ctr">
            <a:solidFill>
              <a:schemeClr val="tx1"/>
            </a:solidFill>
            <a:round/>
            <a:headEnd/>
            <a:tailEnd/>
          </a:ln>
        </p:spPr>
        <p:txBody>
          <a:bodyPr/>
          <a:lstStyle/>
          <a:p>
            <a:endParaRPr lang="en-US"/>
          </a:p>
        </p:txBody>
      </p:sp>
      <p:sp>
        <p:nvSpPr>
          <p:cNvPr id="13321" name="Rounded Rectangle 1024007"/>
          <p:cNvSpPr>
            <a:spLocks noChangeArrowheads="1"/>
          </p:cNvSpPr>
          <p:nvPr/>
        </p:nvSpPr>
        <p:spPr bwMode="gray">
          <a:xfrm rot="10800000">
            <a:off x="6864544" y="3167502"/>
            <a:ext cx="1476375" cy="695740"/>
          </a:xfrm>
          <a:prstGeom prst="roundRect">
            <a:avLst>
              <a:gd name="adj" fmla="val 6412"/>
            </a:avLst>
          </a:prstGeom>
          <a:gradFill rotWithShape="1">
            <a:gsLst>
              <a:gs pos="0">
                <a:schemeClr val="tx1">
                  <a:alpha val="17998"/>
                </a:schemeClr>
              </a:gs>
              <a:gs pos="100000">
                <a:schemeClr val="tx1">
                  <a:alpha val="67000"/>
                </a:schemeClr>
              </a:gs>
            </a:gsLst>
            <a:lin ang="5400000" scaled="1"/>
          </a:gradFill>
          <a:ln w="9525">
            <a:noFill/>
            <a:round/>
            <a:headEnd/>
            <a:tailEnd/>
          </a:ln>
        </p:spPr>
        <p:txBody>
          <a:bodyPr rot="10800000" wrap="none" anchor="ctr"/>
          <a:lstStyle/>
          <a:p>
            <a:pPr algn="ctr" eaLnBrk="1" hangingPunct="1">
              <a:lnSpc>
                <a:spcPct val="100000"/>
              </a:lnSpc>
              <a:spcBef>
                <a:spcPct val="0"/>
              </a:spcBef>
            </a:pPr>
            <a:endParaRPr lang="en-US" sz="1800" b="0">
              <a:latin typeface="Arial" pitchFamily="34" charset="0"/>
            </a:endParaRPr>
          </a:p>
        </p:txBody>
      </p:sp>
      <p:sp>
        <p:nvSpPr>
          <p:cNvPr id="13322" name="Rounded Rectangle 1024008"/>
          <p:cNvSpPr>
            <a:spLocks noChangeArrowheads="1"/>
          </p:cNvSpPr>
          <p:nvPr/>
        </p:nvSpPr>
        <p:spPr bwMode="gray">
          <a:xfrm rot="10800000">
            <a:off x="5164953" y="3210139"/>
            <a:ext cx="1346200" cy="619824"/>
          </a:xfrm>
          <a:prstGeom prst="roundRect">
            <a:avLst>
              <a:gd name="adj" fmla="val 6412"/>
            </a:avLst>
          </a:prstGeom>
          <a:gradFill rotWithShape="1">
            <a:gsLst>
              <a:gs pos="0">
                <a:schemeClr val="tx1">
                  <a:alpha val="17998"/>
                </a:schemeClr>
              </a:gs>
              <a:gs pos="100000">
                <a:schemeClr val="tx1">
                  <a:alpha val="67000"/>
                </a:schemeClr>
              </a:gs>
            </a:gsLst>
            <a:lin ang="5400000" scaled="1"/>
          </a:gradFill>
          <a:ln w="9525">
            <a:noFill/>
            <a:round/>
            <a:headEnd/>
            <a:tailEnd/>
          </a:ln>
        </p:spPr>
        <p:txBody>
          <a:bodyPr rot="10800000" wrap="none" anchor="ctr"/>
          <a:lstStyle/>
          <a:p>
            <a:pPr algn="ctr" eaLnBrk="1" hangingPunct="1">
              <a:lnSpc>
                <a:spcPct val="100000"/>
              </a:lnSpc>
              <a:spcBef>
                <a:spcPct val="0"/>
              </a:spcBef>
            </a:pPr>
            <a:endParaRPr lang="en-US" sz="1800" b="0">
              <a:latin typeface="Arial" pitchFamily="34" charset="0"/>
            </a:endParaRPr>
          </a:p>
        </p:txBody>
      </p:sp>
      <p:sp>
        <p:nvSpPr>
          <p:cNvPr id="13323" name="Rounded Rectangle 1024009"/>
          <p:cNvSpPr>
            <a:spLocks noChangeArrowheads="1"/>
          </p:cNvSpPr>
          <p:nvPr/>
        </p:nvSpPr>
        <p:spPr bwMode="gray">
          <a:xfrm rot="10800000">
            <a:off x="5075502" y="4208350"/>
            <a:ext cx="1524000" cy="762000"/>
          </a:xfrm>
          <a:prstGeom prst="roundRect">
            <a:avLst>
              <a:gd name="adj" fmla="val 6412"/>
            </a:avLst>
          </a:prstGeom>
          <a:gradFill rotWithShape="1">
            <a:gsLst>
              <a:gs pos="0">
                <a:schemeClr val="tx1">
                  <a:alpha val="49001"/>
                </a:schemeClr>
              </a:gs>
              <a:gs pos="100000">
                <a:schemeClr val="tx1">
                  <a:alpha val="39998"/>
                </a:schemeClr>
              </a:gs>
            </a:gsLst>
            <a:lin ang="5400000" scaled="1"/>
          </a:gradFill>
          <a:ln w="9525">
            <a:noFill/>
            <a:round/>
            <a:headEnd/>
            <a:tailEnd/>
          </a:ln>
        </p:spPr>
        <p:txBody>
          <a:bodyPr rot="10800000" wrap="none" anchor="ctr"/>
          <a:lstStyle/>
          <a:p>
            <a:pPr algn="ctr" eaLnBrk="1" hangingPunct="1">
              <a:lnSpc>
                <a:spcPct val="100000"/>
              </a:lnSpc>
              <a:spcBef>
                <a:spcPct val="0"/>
              </a:spcBef>
            </a:pPr>
            <a:endParaRPr lang="en-US" sz="1800" b="0">
              <a:latin typeface="Arial" pitchFamily="34" charset="0"/>
            </a:endParaRPr>
          </a:p>
        </p:txBody>
      </p:sp>
      <p:sp>
        <p:nvSpPr>
          <p:cNvPr id="13326" name="Rectangle 1024012"/>
          <p:cNvSpPr>
            <a:spLocks noChangeArrowheads="1"/>
          </p:cNvSpPr>
          <p:nvPr/>
        </p:nvSpPr>
        <p:spPr bwMode="gray">
          <a:xfrm>
            <a:off x="6751900" y="1097923"/>
            <a:ext cx="2209800" cy="369328"/>
          </a:xfrm>
          <a:prstGeom prst="rect">
            <a:avLst/>
          </a:prstGeom>
          <a:noFill/>
          <a:ln w="9525">
            <a:noFill/>
            <a:miter lim="800000"/>
            <a:headEnd/>
            <a:tailEnd/>
          </a:ln>
        </p:spPr>
        <p:txBody>
          <a:bodyPr wrap="square" lIns="91436" tIns="45718" rIns="91436" bIns="45718" anchor="ctr">
            <a:spAutoFit/>
          </a:bodyPr>
          <a:lstStyle/>
          <a:p>
            <a:pPr eaLnBrk="1" hangingPunct="1">
              <a:lnSpc>
                <a:spcPct val="100000"/>
              </a:lnSpc>
              <a:spcBef>
                <a:spcPct val="0"/>
              </a:spcBef>
            </a:pPr>
            <a:r>
              <a:rPr lang="en-US" dirty="0"/>
              <a:t>Enterprise Network</a:t>
            </a:r>
          </a:p>
        </p:txBody>
      </p:sp>
      <p:sp>
        <p:nvSpPr>
          <p:cNvPr id="13327" name="Rectangle 1024013"/>
          <p:cNvSpPr>
            <a:spLocks noChangeArrowheads="1"/>
          </p:cNvSpPr>
          <p:nvPr/>
        </p:nvSpPr>
        <p:spPr bwMode="gray">
          <a:xfrm>
            <a:off x="616695" y="2446510"/>
            <a:ext cx="1066800" cy="738660"/>
          </a:xfrm>
          <a:prstGeom prst="rect">
            <a:avLst/>
          </a:prstGeom>
          <a:noFill/>
          <a:ln w="9525">
            <a:noFill/>
            <a:miter lim="800000"/>
            <a:headEnd/>
            <a:tailEnd/>
          </a:ln>
        </p:spPr>
        <p:txBody>
          <a:bodyPr lIns="91436" tIns="45718" rIns="91436" bIns="45718" anchor="ctr">
            <a:spAutoFit/>
          </a:bodyPr>
          <a:lstStyle/>
          <a:p>
            <a:pPr algn="ctr" eaLnBrk="1" hangingPunct="1">
              <a:lnSpc>
                <a:spcPct val="100000"/>
              </a:lnSpc>
              <a:spcBef>
                <a:spcPct val="0"/>
              </a:spcBef>
            </a:pPr>
            <a:r>
              <a:rPr lang="en-US" sz="1400" dirty="0" smtClean="0"/>
              <a:t>External</a:t>
            </a:r>
          </a:p>
          <a:p>
            <a:pPr algn="ctr" eaLnBrk="1" hangingPunct="1">
              <a:lnSpc>
                <a:spcPct val="100000"/>
              </a:lnSpc>
              <a:spcBef>
                <a:spcPct val="0"/>
              </a:spcBef>
            </a:pPr>
            <a:r>
              <a:rPr lang="en-US" sz="1400" dirty="0" smtClean="0"/>
              <a:t>SMTP</a:t>
            </a:r>
            <a:r>
              <a:rPr lang="en-US" sz="1400" dirty="0"/>
              <a:t/>
            </a:r>
            <a:br>
              <a:rPr lang="en-US" sz="1400" dirty="0"/>
            </a:br>
            <a:r>
              <a:rPr lang="en-US" sz="1400" dirty="0" smtClean="0"/>
              <a:t>servers</a:t>
            </a:r>
            <a:endParaRPr lang="en-US" sz="1400" dirty="0"/>
          </a:p>
        </p:txBody>
      </p:sp>
      <p:sp>
        <p:nvSpPr>
          <p:cNvPr id="13328" name="Rectangle 1024014"/>
          <p:cNvSpPr>
            <a:spLocks noChangeArrowheads="1"/>
          </p:cNvSpPr>
          <p:nvPr/>
        </p:nvSpPr>
        <p:spPr bwMode="gray">
          <a:xfrm>
            <a:off x="5151700" y="3194006"/>
            <a:ext cx="1371599" cy="830993"/>
          </a:xfrm>
          <a:prstGeom prst="rect">
            <a:avLst/>
          </a:prstGeom>
          <a:noFill/>
          <a:ln w="9525">
            <a:noFill/>
            <a:miter lim="800000"/>
            <a:headEnd/>
            <a:tailEnd/>
          </a:ln>
        </p:spPr>
        <p:txBody>
          <a:bodyPr wrap="square" lIns="91436" tIns="45718" rIns="91436" bIns="45718" anchor="ctr">
            <a:spAutoFit/>
          </a:bodyPr>
          <a:lstStyle/>
          <a:p>
            <a:pPr algn="ctr" eaLnBrk="1" hangingPunct="1">
              <a:lnSpc>
                <a:spcPct val="100000"/>
              </a:lnSpc>
              <a:spcBef>
                <a:spcPct val="0"/>
              </a:spcBef>
            </a:pPr>
            <a:r>
              <a:rPr lang="en-US" sz="1200" b="1" dirty="0" smtClean="0">
                <a:solidFill>
                  <a:schemeClr val="bg1"/>
                </a:solidFill>
              </a:rPr>
              <a:t>Mailbox</a:t>
            </a:r>
            <a:endParaRPr lang="en-US" sz="1200" dirty="0" smtClean="0">
              <a:solidFill>
                <a:schemeClr val="bg1"/>
              </a:solidFill>
            </a:endParaRPr>
          </a:p>
          <a:p>
            <a:pPr algn="ctr" eaLnBrk="1" hangingPunct="1">
              <a:lnSpc>
                <a:spcPct val="100000"/>
              </a:lnSpc>
              <a:spcBef>
                <a:spcPct val="0"/>
              </a:spcBef>
            </a:pPr>
            <a:r>
              <a:rPr lang="en-US" sz="1200" dirty="0" smtClean="0">
                <a:solidFill>
                  <a:schemeClr val="bg1"/>
                </a:solidFill>
              </a:rPr>
              <a:t>Storage of mailbox items</a:t>
            </a:r>
          </a:p>
          <a:p>
            <a:pPr algn="ctr" eaLnBrk="1" hangingPunct="1">
              <a:lnSpc>
                <a:spcPct val="100000"/>
              </a:lnSpc>
              <a:spcBef>
                <a:spcPct val="0"/>
              </a:spcBef>
            </a:pPr>
            <a:endParaRPr lang="en-US" sz="1200" b="1" dirty="0">
              <a:solidFill>
                <a:schemeClr val="bg1"/>
              </a:solidFill>
            </a:endParaRPr>
          </a:p>
        </p:txBody>
      </p:sp>
      <p:grpSp>
        <p:nvGrpSpPr>
          <p:cNvPr id="2" name="Group 64"/>
          <p:cNvGrpSpPr/>
          <p:nvPr/>
        </p:nvGrpSpPr>
        <p:grpSpPr>
          <a:xfrm>
            <a:off x="2767333" y="1902470"/>
            <a:ext cx="1386510" cy="558800"/>
            <a:chOff x="2667000" y="2113720"/>
            <a:chExt cx="1386510" cy="558800"/>
          </a:xfrm>
        </p:grpSpPr>
        <p:sp>
          <p:nvSpPr>
            <p:cNvPr id="13320" name="Rounded Rectangle 1024006"/>
            <p:cNvSpPr>
              <a:spLocks noChangeArrowheads="1"/>
            </p:cNvSpPr>
            <p:nvPr/>
          </p:nvSpPr>
          <p:spPr bwMode="gray">
            <a:xfrm rot="10800000">
              <a:off x="2669210" y="2113720"/>
              <a:ext cx="1384300" cy="558800"/>
            </a:xfrm>
            <a:prstGeom prst="roundRect">
              <a:avLst>
                <a:gd name="adj" fmla="val 6412"/>
              </a:avLst>
            </a:prstGeom>
            <a:gradFill rotWithShape="1">
              <a:gsLst>
                <a:gs pos="0">
                  <a:schemeClr val="tx1">
                    <a:alpha val="17998"/>
                  </a:schemeClr>
                </a:gs>
                <a:gs pos="100000">
                  <a:schemeClr val="tx1">
                    <a:alpha val="67000"/>
                  </a:schemeClr>
                </a:gs>
              </a:gsLst>
              <a:lin ang="5400000" scaled="1"/>
            </a:gradFill>
            <a:ln w="9525">
              <a:noFill/>
              <a:round/>
              <a:headEnd/>
              <a:tailEnd/>
            </a:ln>
          </p:spPr>
          <p:txBody>
            <a:bodyPr rot="10800000" wrap="none" anchor="ctr"/>
            <a:lstStyle/>
            <a:p>
              <a:pPr algn="ctr" eaLnBrk="1" hangingPunct="1">
                <a:lnSpc>
                  <a:spcPct val="100000"/>
                </a:lnSpc>
                <a:spcBef>
                  <a:spcPct val="0"/>
                </a:spcBef>
              </a:pPr>
              <a:endParaRPr lang="en-US" sz="1800" b="0">
                <a:latin typeface="Arial" pitchFamily="34" charset="0"/>
              </a:endParaRPr>
            </a:p>
          </p:txBody>
        </p:sp>
        <p:sp>
          <p:nvSpPr>
            <p:cNvPr id="13329" name="Rectangle 1024015"/>
            <p:cNvSpPr>
              <a:spLocks noChangeArrowheads="1"/>
            </p:cNvSpPr>
            <p:nvPr/>
          </p:nvSpPr>
          <p:spPr bwMode="gray">
            <a:xfrm>
              <a:off x="2667000" y="2113720"/>
              <a:ext cx="1384300" cy="533400"/>
            </a:xfrm>
            <a:prstGeom prst="rect">
              <a:avLst/>
            </a:prstGeom>
            <a:noFill/>
            <a:ln w="9525">
              <a:noFill/>
              <a:miter lim="800000"/>
              <a:headEnd/>
              <a:tailEnd/>
            </a:ln>
          </p:spPr>
          <p:txBody>
            <a:bodyPr lIns="91436" tIns="45718" rIns="91436" bIns="45718" anchor="ctr"/>
            <a:lstStyle/>
            <a:p>
              <a:pPr algn="ctr" eaLnBrk="1" hangingPunct="1">
                <a:lnSpc>
                  <a:spcPct val="100000"/>
                </a:lnSpc>
                <a:spcBef>
                  <a:spcPct val="0"/>
                </a:spcBef>
              </a:pPr>
              <a:r>
                <a:rPr lang="en-US" sz="1200" b="1" dirty="0" smtClean="0"/>
                <a:t>Edge Transport</a:t>
              </a:r>
            </a:p>
            <a:p>
              <a:pPr algn="ctr" eaLnBrk="1" hangingPunct="1">
                <a:lnSpc>
                  <a:spcPct val="100000"/>
                </a:lnSpc>
                <a:spcBef>
                  <a:spcPct val="0"/>
                </a:spcBef>
              </a:pPr>
              <a:r>
                <a:rPr lang="en-US" sz="1200" dirty="0" smtClean="0"/>
                <a:t>Routing </a:t>
              </a:r>
              <a:r>
                <a:rPr lang="en-US" sz="1200" dirty="0"/>
                <a:t>&amp; AV/AS</a:t>
              </a:r>
            </a:p>
          </p:txBody>
        </p:sp>
      </p:grpSp>
      <p:sp>
        <p:nvSpPr>
          <p:cNvPr id="13331" name="Rectangle 1024017"/>
          <p:cNvSpPr>
            <a:spLocks noChangeArrowheads="1"/>
          </p:cNvSpPr>
          <p:nvPr/>
        </p:nvSpPr>
        <p:spPr bwMode="gray">
          <a:xfrm>
            <a:off x="6751901" y="3170383"/>
            <a:ext cx="1676400" cy="646327"/>
          </a:xfrm>
          <a:prstGeom prst="rect">
            <a:avLst/>
          </a:prstGeom>
          <a:noFill/>
          <a:ln w="9525">
            <a:noFill/>
            <a:miter lim="800000"/>
            <a:headEnd/>
            <a:tailEnd/>
          </a:ln>
        </p:spPr>
        <p:txBody>
          <a:bodyPr wrap="square" lIns="91436" tIns="45718" rIns="91436" bIns="45718" anchor="ctr">
            <a:spAutoFit/>
          </a:bodyPr>
          <a:lstStyle/>
          <a:p>
            <a:pPr algn="ctr" eaLnBrk="1" hangingPunct="1">
              <a:lnSpc>
                <a:spcPct val="100000"/>
              </a:lnSpc>
              <a:spcBef>
                <a:spcPct val="0"/>
              </a:spcBef>
            </a:pPr>
            <a:r>
              <a:rPr lang="en-US" sz="1200" b="1" dirty="0" smtClean="0">
                <a:solidFill>
                  <a:schemeClr val="bg1"/>
                </a:solidFill>
              </a:rPr>
              <a:t>Unified Messaging</a:t>
            </a:r>
          </a:p>
          <a:p>
            <a:pPr algn="ctr" eaLnBrk="1" hangingPunct="1">
              <a:lnSpc>
                <a:spcPct val="100000"/>
              </a:lnSpc>
              <a:spcBef>
                <a:spcPct val="0"/>
              </a:spcBef>
            </a:pPr>
            <a:r>
              <a:rPr lang="en-US" sz="1200" dirty="0" smtClean="0">
                <a:solidFill>
                  <a:schemeClr val="bg1"/>
                </a:solidFill>
              </a:rPr>
              <a:t>Voice mail &amp; </a:t>
            </a:r>
            <a:br>
              <a:rPr lang="en-US" sz="1200" dirty="0" smtClean="0">
                <a:solidFill>
                  <a:schemeClr val="bg1"/>
                </a:solidFill>
              </a:rPr>
            </a:br>
            <a:r>
              <a:rPr lang="en-US" sz="1200" dirty="0" smtClean="0">
                <a:solidFill>
                  <a:schemeClr val="bg1"/>
                </a:solidFill>
              </a:rPr>
              <a:t>voice access</a:t>
            </a:r>
            <a:endParaRPr lang="en-US" sz="1200" dirty="0">
              <a:solidFill>
                <a:schemeClr val="bg1"/>
              </a:solidFill>
            </a:endParaRPr>
          </a:p>
        </p:txBody>
      </p:sp>
      <p:sp>
        <p:nvSpPr>
          <p:cNvPr id="13333" name="TextBox 1024021"/>
          <p:cNvSpPr txBox="1">
            <a:spLocks noChangeArrowheads="1"/>
          </p:cNvSpPr>
          <p:nvPr/>
        </p:nvSpPr>
        <p:spPr bwMode="gray">
          <a:xfrm>
            <a:off x="7666300" y="4817950"/>
            <a:ext cx="1295400" cy="461665"/>
          </a:xfrm>
          <a:prstGeom prst="rect">
            <a:avLst/>
          </a:prstGeom>
          <a:noFill/>
          <a:ln w="9525">
            <a:noFill/>
            <a:miter lim="800000"/>
            <a:headEnd/>
            <a:tailEnd/>
          </a:ln>
        </p:spPr>
        <p:txBody>
          <a:bodyPr wrap="square">
            <a:spAutoFit/>
          </a:bodyPr>
          <a:lstStyle/>
          <a:p>
            <a:pPr algn="ctr" eaLnBrk="1" hangingPunct="1">
              <a:lnSpc>
                <a:spcPct val="100000"/>
              </a:lnSpc>
              <a:spcBef>
                <a:spcPct val="50000"/>
              </a:spcBef>
            </a:pPr>
            <a:r>
              <a:rPr lang="en-US" sz="1200" dirty="0" smtClean="0"/>
              <a:t>Phone system (PBX or VOIP)</a:t>
            </a:r>
            <a:endParaRPr lang="en-US" sz="1200" dirty="0"/>
          </a:p>
        </p:txBody>
      </p:sp>
      <p:sp>
        <p:nvSpPr>
          <p:cNvPr id="13337" name="Rectangle 1024025"/>
          <p:cNvSpPr>
            <a:spLocks noChangeArrowheads="1"/>
          </p:cNvSpPr>
          <p:nvPr/>
        </p:nvSpPr>
        <p:spPr bwMode="gray">
          <a:xfrm>
            <a:off x="5078813" y="4244794"/>
            <a:ext cx="1524000" cy="646327"/>
          </a:xfrm>
          <a:prstGeom prst="rect">
            <a:avLst/>
          </a:prstGeom>
          <a:noFill/>
          <a:ln w="9525">
            <a:noFill/>
            <a:miter lim="800000"/>
            <a:headEnd/>
            <a:tailEnd/>
          </a:ln>
        </p:spPr>
        <p:txBody>
          <a:bodyPr lIns="91436" tIns="45718" rIns="91436" bIns="45718" anchor="ctr">
            <a:spAutoFit/>
          </a:bodyPr>
          <a:lstStyle/>
          <a:p>
            <a:pPr algn="ctr" eaLnBrk="1" hangingPunct="1">
              <a:lnSpc>
                <a:spcPct val="100000"/>
              </a:lnSpc>
              <a:spcBef>
                <a:spcPct val="0"/>
              </a:spcBef>
            </a:pPr>
            <a:r>
              <a:rPr lang="en-US" sz="1200" b="1" dirty="0" smtClean="0">
                <a:solidFill>
                  <a:schemeClr val="bg1"/>
                </a:solidFill>
              </a:rPr>
              <a:t>Client Access</a:t>
            </a:r>
          </a:p>
          <a:p>
            <a:pPr algn="ctr" eaLnBrk="1" hangingPunct="1">
              <a:lnSpc>
                <a:spcPct val="100000"/>
              </a:lnSpc>
              <a:spcBef>
                <a:spcPct val="0"/>
              </a:spcBef>
            </a:pPr>
            <a:r>
              <a:rPr lang="en-US" sz="1200" dirty="0" smtClean="0">
                <a:solidFill>
                  <a:schemeClr val="bg1"/>
                </a:solidFill>
              </a:rPr>
              <a:t>Client connectivity</a:t>
            </a:r>
          </a:p>
          <a:p>
            <a:pPr algn="ctr" eaLnBrk="1" hangingPunct="1">
              <a:lnSpc>
                <a:spcPct val="100000"/>
              </a:lnSpc>
              <a:spcBef>
                <a:spcPct val="0"/>
              </a:spcBef>
            </a:pPr>
            <a:r>
              <a:rPr lang="en-US" sz="1200" dirty="0" smtClean="0">
                <a:solidFill>
                  <a:schemeClr val="bg1"/>
                </a:solidFill>
              </a:rPr>
              <a:t>Web services</a:t>
            </a:r>
          </a:p>
        </p:txBody>
      </p:sp>
      <p:pic>
        <p:nvPicPr>
          <p:cNvPr id="13356" name="Rectangle 1024072"/>
          <p:cNvPicPr>
            <a:picLocks noChangeAspect="1" noChangeArrowheads="1"/>
          </p:cNvPicPr>
          <p:nvPr/>
        </p:nvPicPr>
        <p:blipFill>
          <a:blip r:embed="rId4" cstate="print"/>
          <a:srcRect/>
          <a:stretch>
            <a:fillRect/>
          </a:stretch>
        </p:blipFill>
        <p:spPr bwMode="gray">
          <a:xfrm>
            <a:off x="4389701" y="1630250"/>
            <a:ext cx="456198" cy="1280160"/>
          </a:xfrm>
          <a:prstGeom prst="rect">
            <a:avLst/>
          </a:prstGeom>
          <a:noFill/>
          <a:ln w="9525">
            <a:noFill/>
            <a:miter lim="800000"/>
            <a:headEnd/>
            <a:tailEnd/>
          </a:ln>
        </p:spPr>
      </p:pic>
      <p:sp>
        <p:nvSpPr>
          <p:cNvPr id="69" name="Straight Connector 1024003"/>
          <p:cNvSpPr>
            <a:spLocks noChangeShapeType="1"/>
          </p:cNvSpPr>
          <p:nvPr/>
        </p:nvSpPr>
        <p:spPr bwMode="auto">
          <a:xfrm>
            <a:off x="1010947" y="2207270"/>
            <a:ext cx="1743559" cy="0"/>
          </a:xfrm>
          <a:prstGeom prst="line">
            <a:avLst/>
          </a:prstGeom>
          <a:noFill/>
          <a:ln w="76200" algn="ctr">
            <a:solidFill>
              <a:schemeClr val="tx1"/>
            </a:solidFill>
            <a:round/>
            <a:headEnd/>
            <a:tailEnd/>
          </a:ln>
        </p:spPr>
        <p:txBody>
          <a:bodyPr/>
          <a:lstStyle/>
          <a:p>
            <a:endParaRPr lang="en-US"/>
          </a:p>
        </p:txBody>
      </p:sp>
      <p:pic>
        <p:nvPicPr>
          <p:cNvPr id="13364" name="Rectangle 1024082"/>
          <p:cNvPicPr>
            <a:picLocks noChangeAspect="1" noChangeArrowheads="1"/>
          </p:cNvPicPr>
          <p:nvPr/>
        </p:nvPicPr>
        <p:blipFill>
          <a:blip r:embed="rId4" cstate="print"/>
          <a:srcRect/>
          <a:stretch>
            <a:fillRect/>
          </a:stretch>
        </p:blipFill>
        <p:spPr bwMode="gray">
          <a:xfrm>
            <a:off x="2051243" y="1634114"/>
            <a:ext cx="456198" cy="1280160"/>
          </a:xfrm>
          <a:prstGeom prst="rect">
            <a:avLst/>
          </a:prstGeom>
          <a:noFill/>
          <a:ln w="9525">
            <a:noFill/>
            <a:miter lim="800000"/>
            <a:headEnd/>
            <a:tailEnd/>
          </a:ln>
        </p:spPr>
      </p:pic>
      <p:sp>
        <p:nvSpPr>
          <p:cNvPr id="13319" name="Rounded Rectangle 1024005"/>
          <p:cNvSpPr>
            <a:spLocks noChangeArrowheads="1"/>
          </p:cNvSpPr>
          <p:nvPr/>
        </p:nvSpPr>
        <p:spPr bwMode="gray">
          <a:xfrm rot="10800000">
            <a:off x="5076053" y="1858851"/>
            <a:ext cx="1524000" cy="609600"/>
          </a:xfrm>
          <a:prstGeom prst="roundRect">
            <a:avLst>
              <a:gd name="adj" fmla="val 6412"/>
            </a:avLst>
          </a:prstGeom>
          <a:gradFill rotWithShape="1">
            <a:gsLst>
              <a:gs pos="0">
                <a:schemeClr val="tx1">
                  <a:alpha val="17998"/>
                </a:schemeClr>
              </a:gs>
              <a:gs pos="100000">
                <a:schemeClr val="tx1">
                  <a:alpha val="67000"/>
                </a:schemeClr>
              </a:gs>
            </a:gsLst>
            <a:lin ang="5400000" scaled="1"/>
          </a:gradFill>
          <a:ln w="9525">
            <a:noFill/>
            <a:round/>
            <a:headEnd/>
            <a:tailEnd/>
          </a:ln>
        </p:spPr>
        <p:txBody>
          <a:bodyPr rot="10800000" wrap="none" anchor="ctr"/>
          <a:lstStyle/>
          <a:p>
            <a:pPr algn="ctr" eaLnBrk="1" hangingPunct="1">
              <a:lnSpc>
                <a:spcPct val="100000"/>
              </a:lnSpc>
              <a:spcBef>
                <a:spcPct val="0"/>
              </a:spcBef>
            </a:pPr>
            <a:endParaRPr lang="en-US" sz="1800" b="0">
              <a:latin typeface="Arial" pitchFamily="34" charset="0"/>
            </a:endParaRPr>
          </a:p>
        </p:txBody>
      </p:sp>
      <p:sp>
        <p:nvSpPr>
          <p:cNvPr id="13330" name="Rectangle 1024016"/>
          <p:cNvSpPr>
            <a:spLocks noChangeArrowheads="1"/>
          </p:cNvSpPr>
          <p:nvPr/>
        </p:nvSpPr>
        <p:spPr bwMode="gray">
          <a:xfrm>
            <a:off x="5075501" y="1885354"/>
            <a:ext cx="1511300" cy="533400"/>
          </a:xfrm>
          <a:prstGeom prst="rect">
            <a:avLst/>
          </a:prstGeom>
          <a:noFill/>
          <a:ln w="9525">
            <a:noFill/>
            <a:miter lim="800000"/>
            <a:headEnd/>
            <a:tailEnd/>
          </a:ln>
        </p:spPr>
        <p:txBody>
          <a:bodyPr lIns="91436" tIns="45718" rIns="91436" bIns="45718" anchor="ctr"/>
          <a:lstStyle/>
          <a:p>
            <a:pPr algn="ctr" eaLnBrk="1" hangingPunct="1">
              <a:lnSpc>
                <a:spcPct val="100000"/>
              </a:lnSpc>
              <a:spcBef>
                <a:spcPct val="0"/>
              </a:spcBef>
            </a:pPr>
            <a:r>
              <a:rPr lang="en-US" sz="1200" b="1" dirty="0" smtClean="0">
                <a:solidFill>
                  <a:schemeClr val="bg1"/>
                </a:solidFill>
              </a:rPr>
              <a:t>Hub Transport</a:t>
            </a:r>
          </a:p>
          <a:p>
            <a:pPr algn="ctr" eaLnBrk="1" hangingPunct="1">
              <a:lnSpc>
                <a:spcPct val="100000"/>
              </a:lnSpc>
              <a:spcBef>
                <a:spcPct val="0"/>
              </a:spcBef>
            </a:pPr>
            <a:r>
              <a:rPr lang="en-US" sz="1200" dirty="0" smtClean="0">
                <a:solidFill>
                  <a:schemeClr val="bg1"/>
                </a:solidFill>
              </a:rPr>
              <a:t>Routing </a:t>
            </a:r>
            <a:r>
              <a:rPr lang="en-US" sz="1200" dirty="0">
                <a:solidFill>
                  <a:schemeClr val="bg1"/>
                </a:solidFill>
              </a:rPr>
              <a:t>&amp; Policy</a:t>
            </a:r>
          </a:p>
        </p:txBody>
      </p:sp>
      <p:sp>
        <p:nvSpPr>
          <p:cNvPr id="72" name="Rectangle 1024013"/>
          <p:cNvSpPr>
            <a:spLocks noChangeArrowheads="1"/>
          </p:cNvSpPr>
          <p:nvPr/>
        </p:nvSpPr>
        <p:spPr bwMode="gray">
          <a:xfrm>
            <a:off x="503500" y="4297802"/>
            <a:ext cx="1219200" cy="523216"/>
          </a:xfrm>
          <a:prstGeom prst="rect">
            <a:avLst/>
          </a:prstGeom>
          <a:noFill/>
          <a:ln w="9525">
            <a:noFill/>
            <a:miter lim="800000"/>
            <a:headEnd/>
            <a:tailEnd/>
          </a:ln>
        </p:spPr>
        <p:txBody>
          <a:bodyPr wrap="square" lIns="91436" tIns="45718" rIns="91436" bIns="45718" anchor="ctr">
            <a:spAutoFit/>
          </a:bodyPr>
          <a:lstStyle/>
          <a:p>
            <a:pPr algn="ctr" eaLnBrk="1" hangingPunct="1">
              <a:lnSpc>
                <a:spcPct val="100000"/>
              </a:lnSpc>
              <a:spcBef>
                <a:spcPct val="0"/>
              </a:spcBef>
            </a:pPr>
            <a:r>
              <a:rPr lang="en-US" sz="1400" dirty="0" smtClean="0"/>
              <a:t>Web browser</a:t>
            </a:r>
            <a:endParaRPr lang="en-US" sz="1400" dirty="0"/>
          </a:p>
        </p:txBody>
      </p:sp>
      <p:grpSp>
        <p:nvGrpSpPr>
          <p:cNvPr id="3" name="Group 40"/>
          <p:cNvGrpSpPr>
            <a:grpSpLocks/>
          </p:cNvGrpSpPr>
          <p:nvPr/>
        </p:nvGrpSpPr>
        <p:grpSpPr bwMode="auto">
          <a:xfrm>
            <a:off x="1646500" y="5049862"/>
            <a:ext cx="914400" cy="674688"/>
            <a:chOff x="528" y="2832"/>
            <a:chExt cx="576" cy="425"/>
          </a:xfrm>
        </p:grpSpPr>
        <p:sp>
          <p:nvSpPr>
            <p:cNvPr id="77" name="Oval 1024040"/>
            <p:cNvSpPr>
              <a:spLocks noChangeArrowheads="1"/>
            </p:cNvSpPr>
            <p:nvPr/>
          </p:nvSpPr>
          <p:spPr bwMode="gray">
            <a:xfrm>
              <a:off x="528" y="2976"/>
              <a:ext cx="576" cy="281"/>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p>
              <a:pPr eaLnBrk="1" hangingPunct="1">
                <a:lnSpc>
                  <a:spcPct val="100000"/>
                </a:lnSpc>
                <a:spcBef>
                  <a:spcPct val="0"/>
                </a:spcBef>
              </a:pPr>
              <a:endParaRPr lang="en-US" sz="1800" b="0">
                <a:solidFill>
                  <a:srgbClr val="000000"/>
                </a:solidFill>
                <a:latin typeface="Arial" pitchFamily="34" charset="0"/>
              </a:endParaRPr>
            </a:p>
          </p:txBody>
        </p:sp>
        <p:pic>
          <p:nvPicPr>
            <p:cNvPr id="78" name="Rectangle 1024041"/>
            <p:cNvPicPr>
              <a:picLocks noChangeAspect="1" noChangeArrowheads="1"/>
            </p:cNvPicPr>
            <p:nvPr/>
          </p:nvPicPr>
          <p:blipFill>
            <a:blip r:embed="rId5" cstate="print"/>
            <a:srcRect/>
            <a:stretch>
              <a:fillRect/>
            </a:stretch>
          </p:blipFill>
          <p:spPr bwMode="gray">
            <a:xfrm>
              <a:off x="624" y="2832"/>
              <a:ext cx="384" cy="344"/>
            </a:xfrm>
            <a:prstGeom prst="rect">
              <a:avLst/>
            </a:prstGeom>
            <a:noFill/>
            <a:ln w="9525">
              <a:noFill/>
              <a:miter lim="800000"/>
              <a:headEnd/>
              <a:tailEnd/>
            </a:ln>
          </p:spPr>
        </p:pic>
      </p:grpSp>
      <p:grpSp>
        <p:nvGrpSpPr>
          <p:cNvPr id="4" name="Group 49"/>
          <p:cNvGrpSpPr>
            <a:grpSpLocks/>
          </p:cNvGrpSpPr>
          <p:nvPr/>
        </p:nvGrpSpPr>
        <p:grpSpPr bwMode="auto">
          <a:xfrm>
            <a:off x="1608400" y="4287862"/>
            <a:ext cx="762000" cy="677863"/>
            <a:chOff x="619" y="3312"/>
            <a:chExt cx="480" cy="427"/>
          </a:xfrm>
        </p:grpSpPr>
        <p:sp>
          <p:nvSpPr>
            <p:cNvPr id="80" name="Oval 1024049"/>
            <p:cNvSpPr>
              <a:spLocks noChangeArrowheads="1"/>
            </p:cNvSpPr>
            <p:nvPr/>
          </p:nvSpPr>
          <p:spPr bwMode="gray">
            <a:xfrm rot="538358">
              <a:off x="619" y="3504"/>
              <a:ext cx="480" cy="235"/>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p>
              <a:pPr eaLnBrk="1" hangingPunct="1">
                <a:lnSpc>
                  <a:spcPct val="100000"/>
                </a:lnSpc>
                <a:spcBef>
                  <a:spcPct val="0"/>
                </a:spcBef>
              </a:pPr>
              <a:endParaRPr lang="en-US" sz="1800" b="0">
                <a:solidFill>
                  <a:srgbClr val="000000"/>
                </a:solidFill>
                <a:latin typeface="Arial" pitchFamily="34" charset="0"/>
              </a:endParaRPr>
            </a:p>
          </p:txBody>
        </p:sp>
        <p:pic>
          <p:nvPicPr>
            <p:cNvPr id="81" name="Rectangle 1024050"/>
            <p:cNvPicPr>
              <a:picLocks noChangeAspect="1" noChangeArrowheads="1"/>
            </p:cNvPicPr>
            <p:nvPr/>
          </p:nvPicPr>
          <p:blipFill>
            <a:blip r:embed="rId6" cstate="print"/>
            <a:srcRect/>
            <a:stretch>
              <a:fillRect/>
            </a:stretch>
          </p:blipFill>
          <p:spPr bwMode="gray">
            <a:xfrm rot="21419117" flipH="1">
              <a:off x="624" y="3312"/>
              <a:ext cx="384" cy="370"/>
            </a:xfrm>
            <a:prstGeom prst="rect">
              <a:avLst/>
            </a:prstGeom>
            <a:noFill/>
            <a:ln w="9525">
              <a:noFill/>
              <a:miter lim="800000"/>
              <a:headEnd/>
              <a:tailEnd/>
            </a:ln>
          </p:spPr>
        </p:pic>
      </p:grpSp>
      <p:cxnSp>
        <p:nvCxnSpPr>
          <p:cNvPr id="90" name="Straight Connector 89"/>
          <p:cNvCxnSpPr>
            <a:stCxn id="13323" idx="2"/>
            <a:endCxn id="13322" idx="0"/>
          </p:cNvCxnSpPr>
          <p:nvPr/>
        </p:nvCxnSpPr>
        <p:spPr>
          <a:xfrm rot="5400000" flipH="1" flipV="1">
            <a:off x="5648584" y="4018882"/>
            <a:ext cx="378387" cy="55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13337" idx="1"/>
          </p:cNvCxnSpPr>
          <p:nvPr/>
        </p:nvCxnSpPr>
        <p:spPr>
          <a:xfrm rot="10800000">
            <a:off x="3780101" y="4558870"/>
            <a:ext cx="1298712" cy="908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rot="16200000" flipV="1">
            <a:off x="7613120" y="4032931"/>
            <a:ext cx="563563" cy="30480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32" name="Straight Connector 1024003"/>
          <p:cNvSpPr>
            <a:spLocks noChangeShapeType="1"/>
          </p:cNvSpPr>
          <p:nvPr/>
        </p:nvSpPr>
        <p:spPr bwMode="auto">
          <a:xfrm>
            <a:off x="5837502" y="2468450"/>
            <a:ext cx="0" cy="731520"/>
          </a:xfrm>
          <a:prstGeom prst="line">
            <a:avLst/>
          </a:prstGeom>
          <a:noFill/>
          <a:ln w="76200" algn="ctr">
            <a:solidFill>
              <a:schemeClr val="tx1"/>
            </a:solidFill>
            <a:round/>
            <a:headEnd/>
            <a:tailEnd/>
          </a:ln>
        </p:spPr>
        <p:txBody>
          <a:bodyPr/>
          <a:lstStyle/>
          <a:p>
            <a:endParaRPr lang="en-US"/>
          </a:p>
        </p:txBody>
      </p:sp>
      <p:pic>
        <p:nvPicPr>
          <p:cNvPr id="133" name="Picture 2" descr="\\eventsql\dvd\Online_ART\DVD_ART34\Artwork_Imagery\Icons - Illustrations\_WINDOWS SERVER ICONS\Hardware\Virtual Servers 2.png"/>
          <p:cNvPicPr>
            <a:picLocks noChangeAspect="1" noChangeArrowheads="1"/>
          </p:cNvPicPr>
          <p:nvPr/>
        </p:nvPicPr>
        <p:blipFill>
          <a:blip r:embed="rId7" cstate="email"/>
          <a:srcRect/>
          <a:stretch>
            <a:fillRect/>
          </a:stretch>
        </p:blipFill>
        <p:spPr bwMode="auto">
          <a:xfrm>
            <a:off x="769095" y="1826270"/>
            <a:ext cx="384987" cy="628650"/>
          </a:xfrm>
          <a:prstGeom prst="rect">
            <a:avLst/>
          </a:prstGeom>
          <a:noFill/>
        </p:spPr>
      </p:pic>
      <p:pic>
        <p:nvPicPr>
          <p:cNvPr id="135" name="Picture 2" descr="\\eventsql\dvd\Online_ART\DVD_ART34\Artwork_Imagery\Icons - Illustrations\_WINDOWS SERVER ICONS\Hardware\Virtual Servers 2.png"/>
          <p:cNvPicPr>
            <a:picLocks noChangeAspect="1" noChangeArrowheads="1"/>
          </p:cNvPicPr>
          <p:nvPr/>
        </p:nvPicPr>
        <p:blipFill>
          <a:blip r:embed="rId7" cstate="email"/>
          <a:srcRect/>
          <a:stretch>
            <a:fillRect/>
          </a:stretch>
        </p:blipFill>
        <p:spPr bwMode="auto">
          <a:xfrm>
            <a:off x="1073895" y="1902470"/>
            <a:ext cx="384987" cy="628650"/>
          </a:xfrm>
          <a:prstGeom prst="rect">
            <a:avLst/>
          </a:prstGeom>
          <a:noFill/>
        </p:spPr>
      </p:pic>
      <p:pic>
        <p:nvPicPr>
          <p:cNvPr id="134" name="Picture 3" descr="\\eventsql\dvd\Online_ART\DVD_ART34\Artwork_Imagery\Icons - Illustrations\_MSN ICONS\MSN icon envelope email mail letter.png"/>
          <p:cNvPicPr>
            <a:picLocks noChangeAspect="1" noChangeArrowheads="1"/>
          </p:cNvPicPr>
          <p:nvPr/>
        </p:nvPicPr>
        <p:blipFill>
          <a:blip r:embed="rId8" cstate="email"/>
          <a:srcRect/>
          <a:stretch>
            <a:fillRect/>
          </a:stretch>
        </p:blipFill>
        <p:spPr bwMode="auto">
          <a:xfrm>
            <a:off x="1302495" y="2054870"/>
            <a:ext cx="335601" cy="548640"/>
          </a:xfrm>
          <a:prstGeom prst="rect">
            <a:avLst/>
          </a:prstGeom>
          <a:noFill/>
        </p:spPr>
      </p:pic>
      <p:cxnSp>
        <p:nvCxnSpPr>
          <p:cNvPr id="137" name="Straight Connector 136"/>
          <p:cNvCxnSpPr>
            <a:stCxn id="13321" idx="3"/>
            <a:endCxn id="13322" idx="1"/>
          </p:cNvCxnSpPr>
          <p:nvPr/>
        </p:nvCxnSpPr>
        <p:spPr>
          <a:xfrm rot="10800000" flipV="1">
            <a:off x="6511154" y="3515371"/>
            <a:ext cx="353391" cy="4679"/>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5" name="Group 40"/>
          <p:cNvGrpSpPr>
            <a:grpSpLocks/>
          </p:cNvGrpSpPr>
          <p:nvPr/>
        </p:nvGrpSpPr>
        <p:grpSpPr bwMode="auto">
          <a:xfrm>
            <a:off x="4237301" y="5111150"/>
            <a:ext cx="914400" cy="674688"/>
            <a:chOff x="528" y="2832"/>
            <a:chExt cx="576" cy="425"/>
          </a:xfrm>
        </p:grpSpPr>
        <p:sp>
          <p:nvSpPr>
            <p:cNvPr id="155" name="Oval 1024040"/>
            <p:cNvSpPr>
              <a:spLocks noChangeArrowheads="1"/>
            </p:cNvSpPr>
            <p:nvPr/>
          </p:nvSpPr>
          <p:spPr bwMode="gray">
            <a:xfrm>
              <a:off x="528" y="2976"/>
              <a:ext cx="576" cy="281"/>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p>
              <a:pPr eaLnBrk="1" hangingPunct="1">
                <a:lnSpc>
                  <a:spcPct val="100000"/>
                </a:lnSpc>
                <a:spcBef>
                  <a:spcPct val="0"/>
                </a:spcBef>
              </a:pPr>
              <a:endParaRPr lang="en-US" sz="1800" b="0">
                <a:solidFill>
                  <a:srgbClr val="000000"/>
                </a:solidFill>
                <a:latin typeface="Arial" pitchFamily="34" charset="0"/>
              </a:endParaRPr>
            </a:p>
          </p:txBody>
        </p:sp>
        <p:pic>
          <p:nvPicPr>
            <p:cNvPr id="156" name="Rectangle 1024041"/>
            <p:cNvPicPr>
              <a:picLocks noChangeAspect="1" noChangeArrowheads="1"/>
            </p:cNvPicPr>
            <p:nvPr/>
          </p:nvPicPr>
          <p:blipFill>
            <a:blip r:embed="rId5" cstate="print"/>
            <a:srcRect/>
            <a:stretch>
              <a:fillRect/>
            </a:stretch>
          </p:blipFill>
          <p:spPr bwMode="gray">
            <a:xfrm>
              <a:off x="624" y="2832"/>
              <a:ext cx="384" cy="344"/>
            </a:xfrm>
            <a:prstGeom prst="rect">
              <a:avLst/>
            </a:prstGeom>
            <a:noFill/>
            <a:ln w="9525">
              <a:noFill/>
              <a:miter lim="800000"/>
              <a:headEnd/>
              <a:tailEnd/>
            </a:ln>
          </p:spPr>
        </p:pic>
      </p:grpSp>
      <p:grpSp>
        <p:nvGrpSpPr>
          <p:cNvPr id="6" name="Group 49"/>
          <p:cNvGrpSpPr>
            <a:grpSpLocks/>
          </p:cNvGrpSpPr>
          <p:nvPr/>
        </p:nvGrpSpPr>
        <p:grpSpPr bwMode="auto">
          <a:xfrm>
            <a:off x="4999301" y="5187350"/>
            <a:ext cx="762000" cy="677863"/>
            <a:chOff x="619" y="3312"/>
            <a:chExt cx="480" cy="427"/>
          </a:xfrm>
        </p:grpSpPr>
        <p:sp>
          <p:nvSpPr>
            <p:cNvPr id="158" name="Oval 1024049"/>
            <p:cNvSpPr>
              <a:spLocks noChangeArrowheads="1"/>
            </p:cNvSpPr>
            <p:nvPr/>
          </p:nvSpPr>
          <p:spPr bwMode="gray">
            <a:xfrm rot="538358">
              <a:off x="619" y="3504"/>
              <a:ext cx="480" cy="235"/>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p>
              <a:pPr eaLnBrk="1" hangingPunct="1">
                <a:lnSpc>
                  <a:spcPct val="100000"/>
                </a:lnSpc>
                <a:spcBef>
                  <a:spcPct val="0"/>
                </a:spcBef>
              </a:pPr>
              <a:endParaRPr lang="en-US" sz="1800" b="0">
                <a:solidFill>
                  <a:srgbClr val="000000"/>
                </a:solidFill>
                <a:latin typeface="Arial" pitchFamily="34" charset="0"/>
              </a:endParaRPr>
            </a:p>
          </p:txBody>
        </p:sp>
        <p:pic>
          <p:nvPicPr>
            <p:cNvPr id="159" name="Rectangle 1024050"/>
            <p:cNvPicPr>
              <a:picLocks noChangeAspect="1" noChangeArrowheads="1"/>
            </p:cNvPicPr>
            <p:nvPr/>
          </p:nvPicPr>
          <p:blipFill>
            <a:blip r:embed="rId6" cstate="print"/>
            <a:srcRect/>
            <a:stretch>
              <a:fillRect/>
            </a:stretch>
          </p:blipFill>
          <p:spPr bwMode="gray">
            <a:xfrm rot="21419117" flipH="1">
              <a:off x="624" y="3312"/>
              <a:ext cx="384" cy="370"/>
            </a:xfrm>
            <a:prstGeom prst="rect">
              <a:avLst/>
            </a:prstGeom>
            <a:noFill/>
            <a:ln w="9525">
              <a:noFill/>
              <a:miter lim="800000"/>
              <a:headEnd/>
              <a:tailEnd/>
            </a:ln>
          </p:spPr>
        </p:pic>
      </p:grpSp>
      <p:sp>
        <p:nvSpPr>
          <p:cNvPr id="160" name="Rectangle 1024013"/>
          <p:cNvSpPr>
            <a:spLocks noChangeArrowheads="1"/>
          </p:cNvSpPr>
          <p:nvPr/>
        </p:nvSpPr>
        <p:spPr bwMode="gray">
          <a:xfrm>
            <a:off x="579700" y="5089618"/>
            <a:ext cx="1285460" cy="523216"/>
          </a:xfrm>
          <a:prstGeom prst="rect">
            <a:avLst/>
          </a:prstGeom>
          <a:noFill/>
          <a:ln w="9525">
            <a:noFill/>
            <a:miter lim="800000"/>
            <a:headEnd/>
            <a:tailEnd/>
          </a:ln>
        </p:spPr>
        <p:txBody>
          <a:bodyPr wrap="square" lIns="91436" tIns="45718" rIns="91436" bIns="45718" anchor="ctr">
            <a:spAutoFit/>
          </a:bodyPr>
          <a:lstStyle/>
          <a:p>
            <a:pPr algn="ctr" eaLnBrk="1" hangingPunct="1">
              <a:lnSpc>
                <a:spcPct val="100000"/>
              </a:lnSpc>
              <a:spcBef>
                <a:spcPct val="0"/>
              </a:spcBef>
            </a:pPr>
            <a:r>
              <a:rPr lang="en-US" sz="1400" dirty="0" smtClean="0"/>
              <a:t>Outlook (remote user)</a:t>
            </a:r>
            <a:endParaRPr lang="en-US" sz="1400" dirty="0"/>
          </a:p>
        </p:txBody>
      </p:sp>
      <p:sp>
        <p:nvSpPr>
          <p:cNvPr id="161" name="Rectangle 1024013"/>
          <p:cNvSpPr>
            <a:spLocks noChangeArrowheads="1"/>
          </p:cNvSpPr>
          <p:nvPr/>
        </p:nvSpPr>
        <p:spPr bwMode="gray">
          <a:xfrm>
            <a:off x="808300" y="3552366"/>
            <a:ext cx="1219200" cy="523216"/>
          </a:xfrm>
          <a:prstGeom prst="rect">
            <a:avLst/>
          </a:prstGeom>
          <a:noFill/>
          <a:ln w="9525">
            <a:noFill/>
            <a:miter lim="800000"/>
            <a:headEnd/>
            <a:tailEnd/>
          </a:ln>
        </p:spPr>
        <p:txBody>
          <a:bodyPr wrap="square" lIns="91436" tIns="45718" rIns="91436" bIns="45718" anchor="ctr">
            <a:spAutoFit/>
          </a:bodyPr>
          <a:lstStyle/>
          <a:p>
            <a:pPr algn="ctr" eaLnBrk="1" hangingPunct="1">
              <a:lnSpc>
                <a:spcPct val="100000"/>
              </a:lnSpc>
              <a:spcBef>
                <a:spcPct val="0"/>
              </a:spcBef>
            </a:pPr>
            <a:r>
              <a:rPr lang="en-US" sz="1400" dirty="0" smtClean="0"/>
              <a:t>Mobile phone</a:t>
            </a:r>
            <a:endParaRPr lang="en-US" sz="1400" dirty="0"/>
          </a:p>
        </p:txBody>
      </p:sp>
      <p:sp>
        <p:nvSpPr>
          <p:cNvPr id="162" name="Rectangle 1024013"/>
          <p:cNvSpPr>
            <a:spLocks noChangeArrowheads="1"/>
          </p:cNvSpPr>
          <p:nvPr/>
        </p:nvSpPr>
        <p:spPr bwMode="gray">
          <a:xfrm>
            <a:off x="4177665" y="5744766"/>
            <a:ext cx="1905000" cy="276995"/>
          </a:xfrm>
          <a:prstGeom prst="rect">
            <a:avLst/>
          </a:prstGeom>
          <a:noFill/>
          <a:ln w="9525">
            <a:noFill/>
            <a:miter lim="800000"/>
            <a:headEnd/>
            <a:tailEnd/>
          </a:ln>
        </p:spPr>
        <p:txBody>
          <a:bodyPr wrap="square" lIns="91436" tIns="45718" rIns="91436" bIns="45718" anchor="ctr">
            <a:spAutoFit/>
          </a:bodyPr>
          <a:lstStyle/>
          <a:p>
            <a:pPr algn="ctr" eaLnBrk="1" hangingPunct="1">
              <a:lnSpc>
                <a:spcPct val="100000"/>
              </a:lnSpc>
              <a:spcBef>
                <a:spcPct val="0"/>
              </a:spcBef>
            </a:pPr>
            <a:r>
              <a:rPr lang="en-US" sz="1200" dirty="0" smtClean="0"/>
              <a:t>Outlook (local user)</a:t>
            </a:r>
            <a:endParaRPr lang="en-US" sz="1200" dirty="0"/>
          </a:p>
        </p:txBody>
      </p:sp>
      <p:cxnSp>
        <p:nvCxnSpPr>
          <p:cNvPr id="163" name="Straight Connector 162"/>
          <p:cNvCxnSpPr>
            <a:stCxn id="13323" idx="0"/>
          </p:cNvCxnSpPr>
          <p:nvPr/>
        </p:nvCxnSpPr>
        <p:spPr>
          <a:xfrm rot="5400000">
            <a:off x="5458345" y="4808599"/>
            <a:ext cx="217406" cy="54090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7" name="Straight Connector 166"/>
          <p:cNvCxnSpPr>
            <a:stCxn id="70" idx="3"/>
          </p:cNvCxnSpPr>
          <p:nvPr/>
        </p:nvCxnSpPr>
        <p:spPr>
          <a:xfrm flipH="1" flipV="1">
            <a:off x="2300550" y="3830662"/>
            <a:ext cx="1707148" cy="73152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0" name="Straight Connector 169"/>
          <p:cNvCxnSpPr>
            <a:stCxn id="70" idx="3"/>
          </p:cNvCxnSpPr>
          <p:nvPr/>
        </p:nvCxnSpPr>
        <p:spPr>
          <a:xfrm flipH="1">
            <a:off x="2224514" y="4562182"/>
            <a:ext cx="1783184" cy="333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4" name="Straight Connector 173"/>
          <p:cNvCxnSpPr>
            <a:stCxn id="70" idx="3"/>
          </p:cNvCxnSpPr>
          <p:nvPr/>
        </p:nvCxnSpPr>
        <p:spPr>
          <a:xfrm flipH="1">
            <a:off x="2408500" y="4562182"/>
            <a:ext cx="1599198" cy="76073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70" name="Rectangle 1024072"/>
          <p:cNvPicPr>
            <a:picLocks noChangeAspect="1" noChangeArrowheads="1"/>
          </p:cNvPicPr>
          <p:nvPr/>
        </p:nvPicPr>
        <p:blipFill>
          <a:blip r:embed="rId4" cstate="print"/>
          <a:srcRect/>
          <a:stretch>
            <a:fillRect/>
          </a:stretch>
        </p:blipFill>
        <p:spPr bwMode="gray">
          <a:xfrm>
            <a:off x="3551500" y="3922102"/>
            <a:ext cx="456198" cy="1280160"/>
          </a:xfrm>
          <a:prstGeom prst="rect">
            <a:avLst/>
          </a:prstGeom>
          <a:noFill/>
          <a:ln w="9525">
            <a:noFill/>
            <a:miter lim="800000"/>
            <a:headEnd/>
            <a:tailEnd/>
          </a:ln>
        </p:spPr>
      </p:pic>
      <p:pic>
        <p:nvPicPr>
          <p:cNvPr id="180" name="Picture 2" descr="\\eventsql\dvd\Online_ART\DVD_ART34\Artwork_Imagery\Icons - Illustrations\_WINDOWS SERVER ICONS\Hardware\Virtual Servers 2.png"/>
          <p:cNvPicPr>
            <a:picLocks noChangeAspect="1" noChangeArrowheads="1"/>
          </p:cNvPicPr>
          <p:nvPr/>
        </p:nvPicPr>
        <p:blipFill>
          <a:blip r:embed="rId7" cstate="email"/>
          <a:srcRect/>
          <a:stretch>
            <a:fillRect/>
          </a:stretch>
        </p:blipFill>
        <p:spPr bwMode="auto">
          <a:xfrm>
            <a:off x="7132900" y="4894150"/>
            <a:ext cx="384987" cy="628650"/>
          </a:xfrm>
          <a:prstGeom prst="rect">
            <a:avLst/>
          </a:prstGeom>
          <a:noFill/>
        </p:spPr>
      </p:pic>
      <p:sp>
        <p:nvSpPr>
          <p:cNvPr id="181" name="Rectangle 1024013"/>
          <p:cNvSpPr>
            <a:spLocks noChangeArrowheads="1"/>
          </p:cNvSpPr>
          <p:nvPr/>
        </p:nvSpPr>
        <p:spPr bwMode="gray">
          <a:xfrm>
            <a:off x="6370900" y="5503750"/>
            <a:ext cx="1905000" cy="461661"/>
          </a:xfrm>
          <a:prstGeom prst="rect">
            <a:avLst/>
          </a:prstGeom>
          <a:noFill/>
          <a:ln w="9525">
            <a:noFill/>
            <a:miter lim="800000"/>
            <a:headEnd/>
            <a:tailEnd/>
          </a:ln>
        </p:spPr>
        <p:txBody>
          <a:bodyPr wrap="square" lIns="91436" tIns="45718" rIns="91436" bIns="45718" anchor="ctr">
            <a:spAutoFit/>
          </a:bodyPr>
          <a:lstStyle/>
          <a:p>
            <a:pPr algn="ctr" eaLnBrk="1" hangingPunct="1">
              <a:lnSpc>
                <a:spcPct val="100000"/>
              </a:lnSpc>
              <a:spcBef>
                <a:spcPct val="0"/>
              </a:spcBef>
            </a:pPr>
            <a:r>
              <a:rPr lang="en-US" sz="1200" dirty="0" smtClean="0"/>
              <a:t>Line of business application</a:t>
            </a:r>
            <a:endParaRPr lang="en-US" sz="1200" dirty="0"/>
          </a:p>
        </p:txBody>
      </p:sp>
      <p:cxnSp>
        <p:nvCxnSpPr>
          <p:cNvPr id="187" name="Straight Connector 186"/>
          <p:cNvCxnSpPr>
            <a:stCxn id="13337" idx="3"/>
            <a:endCxn id="180" idx="1"/>
          </p:cNvCxnSpPr>
          <p:nvPr/>
        </p:nvCxnSpPr>
        <p:spPr>
          <a:xfrm>
            <a:off x="6602813" y="4567958"/>
            <a:ext cx="530087" cy="640517"/>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7" name="Group 43"/>
          <p:cNvGrpSpPr>
            <a:grpSpLocks/>
          </p:cNvGrpSpPr>
          <p:nvPr/>
        </p:nvGrpSpPr>
        <p:grpSpPr bwMode="auto">
          <a:xfrm>
            <a:off x="1837000" y="3602062"/>
            <a:ext cx="647700" cy="533400"/>
            <a:chOff x="140" y="2400"/>
            <a:chExt cx="408" cy="336"/>
          </a:xfrm>
        </p:grpSpPr>
        <p:sp>
          <p:nvSpPr>
            <p:cNvPr id="191" name="Oval 1024043"/>
            <p:cNvSpPr>
              <a:spLocks noChangeArrowheads="1"/>
            </p:cNvSpPr>
            <p:nvPr/>
          </p:nvSpPr>
          <p:spPr bwMode="gray">
            <a:xfrm>
              <a:off x="140" y="2615"/>
              <a:ext cx="408" cy="121"/>
            </a:xfrm>
            <a:prstGeom prst="ellipse">
              <a:avLst/>
            </a:prstGeom>
            <a:gradFill rotWithShape="1">
              <a:gsLst>
                <a:gs pos="0">
                  <a:schemeClr val="tx1">
                    <a:alpha val="57999"/>
                  </a:schemeClr>
                </a:gs>
                <a:gs pos="100000">
                  <a:schemeClr val="tx1">
                    <a:alpha val="0"/>
                  </a:schemeClr>
                </a:gs>
              </a:gsLst>
              <a:path path="shape">
                <a:fillToRect l="50000" t="50000" r="50000" b="50000"/>
              </a:path>
            </a:gradFill>
            <a:ln w="9525">
              <a:noFill/>
              <a:round/>
              <a:headEnd/>
              <a:tailEnd/>
            </a:ln>
          </p:spPr>
          <p:txBody>
            <a:bodyPr wrap="none" anchor="ctr"/>
            <a:lstStyle/>
            <a:p>
              <a:pPr eaLnBrk="1" hangingPunct="1">
                <a:lnSpc>
                  <a:spcPct val="100000"/>
                </a:lnSpc>
                <a:spcBef>
                  <a:spcPct val="0"/>
                </a:spcBef>
              </a:pPr>
              <a:endParaRPr lang="en-US" sz="1800" b="0">
                <a:solidFill>
                  <a:srgbClr val="000000"/>
                </a:solidFill>
                <a:latin typeface="Arial" pitchFamily="34" charset="0"/>
              </a:endParaRPr>
            </a:p>
          </p:txBody>
        </p:sp>
        <p:pic>
          <p:nvPicPr>
            <p:cNvPr id="192" name="Rectangle 1024044"/>
            <p:cNvPicPr>
              <a:picLocks noChangeAspect="1" noChangeArrowheads="1"/>
            </p:cNvPicPr>
            <p:nvPr/>
          </p:nvPicPr>
          <p:blipFill>
            <a:blip r:embed="rId9" cstate="print"/>
            <a:srcRect/>
            <a:stretch>
              <a:fillRect/>
            </a:stretch>
          </p:blipFill>
          <p:spPr bwMode="gray">
            <a:xfrm>
              <a:off x="244" y="2400"/>
              <a:ext cx="188" cy="288"/>
            </a:xfrm>
            <a:prstGeom prst="rect">
              <a:avLst/>
            </a:prstGeom>
            <a:noFill/>
            <a:ln w="9525">
              <a:noFill/>
              <a:miter lim="800000"/>
              <a:headEnd/>
              <a:tailEnd/>
            </a:ln>
          </p:spPr>
        </p:pic>
      </p:grpSp>
      <p:cxnSp>
        <p:nvCxnSpPr>
          <p:cNvPr id="217" name="Straight Connector 216"/>
          <p:cNvCxnSpPr/>
          <p:nvPr/>
        </p:nvCxnSpPr>
        <p:spPr>
          <a:xfrm rot="10800000" flipV="1">
            <a:off x="4923101" y="3573058"/>
            <a:ext cx="241853" cy="18471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0800000">
            <a:off x="4994378" y="3370356"/>
            <a:ext cx="167262" cy="56114"/>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3340" name="Rectangle 1024028"/>
          <p:cNvPicPr>
            <a:picLocks noChangeAspect="1" noChangeArrowheads="1"/>
          </p:cNvPicPr>
          <p:nvPr/>
        </p:nvPicPr>
        <p:blipFill>
          <a:blip r:embed="rId10" cstate="print"/>
          <a:srcRect/>
          <a:stretch>
            <a:fillRect/>
          </a:stretch>
        </p:blipFill>
        <p:spPr bwMode="gray">
          <a:xfrm>
            <a:off x="4759058" y="3552366"/>
            <a:ext cx="316442" cy="371475"/>
          </a:xfrm>
          <a:prstGeom prst="rect">
            <a:avLst/>
          </a:prstGeom>
          <a:noFill/>
          <a:ln w="9525">
            <a:noFill/>
            <a:miter lim="800000"/>
            <a:headEnd/>
            <a:tailEnd/>
          </a:ln>
        </p:spPr>
      </p:pic>
      <p:pic>
        <p:nvPicPr>
          <p:cNvPr id="227" name="Rectangle 1024028"/>
          <p:cNvPicPr>
            <a:picLocks noChangeAspect="1" noChangeArrowheads="1"/>
          </p:cNvPicPr>
          <p:nvPr/>
        </p:nvPicPr>
        <p:blipFill>
          <a:blip r:embed="rId10" cstate="print"/>
          <a:srcRect/>
          <a:stretch>
            <a:fillRect/>
          </a:stretch>
        </p:blipFill>
        <p:spPr bwMode="gray">
          <a:xfrm>
            <a:off x="4744196" y="3158114"/>
            <a:ext cx="316442" cy="371475"/>
          </a:xfrm>
          <a:prstGeom prst="rect">
            <a:avLst/>
          </a:prstGeom>
          <a:noFill/>
          <a:ln w="9525">
            <a:noFill/>
            <a:miter lim="800000"/>
            <a:headEnd/>
            <a:tailEnd/>
          </a:ln>
        </p:spPr>
      </p:pic>
      <p:sp>
        <p:nvSpPr>
          <p:cNvPr id="64" name="Frame 63"/>
          <p:cNvSpPr/>
          <p:nvPr/>
        </p:nvSpPr>
        <p:spPr bwMode="auto">
          <a:xfrm>
            <a:off x="4542100" y="2989150"/>
            <a:ext cx="2209800" cy="1066800"/>
          </a:xfrm>
          <a:prstGeom prst="fram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6" name="Frame 65"/>
          <p:cNvSpPr/>
          <p:nvPr/>
        </p:nvSpPr>
        <p:spPr bwMode="auto">
          <a:xfrm>
            <a:off x="4923100" y="4096590"/>
            <a:ext cx="1828800" cy="990600"/>
          </a:xfrm>
          <a:prstGeom prst="fram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7" name="Frame 66"/>
          <p:cNvSpPr/>
          <p:nvPr/>
        </p:nvSpPr>
        <p:spPr bwMode="auto">
          <a:xfrm>
            <a:off x="4923100" y="1716610"/>
            <a:ext cx="1828800" cy="914400"/>
          </a:xfrm>
          <a:prstGeom prst="fram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73" name="Picture 2" descr="\\eventsql\dvd\Online_ART\DVD_ART34\Artwork_Imagery\Icons - Illustrations\_WINDOWS SERVER ICONS\Hardware\Virtual Servers 2.png"/>
          <p:cNvPicPr>
            <a:picLocks noChangeAspect="1" noChangeArrowheads="1"/>
          </p:cNvPicPr>
          <p:nvPr/>
        </p:nvPicPr>
        <p:blipFill>
          <a:blip r:embed="rId7" cstate="email"/>
          <a:srcRect/>
          <a:stretch>
            <a:fillRect/>
          </a:stretch>
        </p:blipFill>
        <p:spPr bwMode="auto">
          <a:xfrm>
            <a:off x="7590100" y="1765485"/>
            <a:ext cx="384987" cy="628650"/>
          </a:xfrm>
          <a:prstGeom prst="rect">
            <a:avLst/>
          </a:prstGeom>
          <a:noFill/>
        </p:spPr>
      </p:pic>
      <p:sp>
        <p:nvSpPr>
          <p:cNvPr id="74" name="TextBox 1024021"/>
          <p:cNvSpPr txBox="1">
            <a:spLocks noChangeArrowheads="1"/>
          </p:cNvSpPr>
          <p:nvPr/>
        </p:nvSpPr>
        <p:spPr bwMode="gray">
          <a:xfrm>
            <a:off x="7285300" y="2375085"/>
            <a:ext cx="990600" cy="461665"/>
          </a:xfrm>
          <a:prstGeom prst="rect">
            <a:avLst/>
          </a:prstGeom>
          <a:noFill/>
          <a:ln w="9525">
            <a:noFill/>
            <a:miter lim="800000"/>
            <a:headEnd/>
            <a:tailEnd/>
          </a:ln>
        </p:spPr>
        <p:txBody>
          <a:bodyPr wrap="square">
            <a:spAutoFit/>
          </a:bodyPr>
          <a:lstStyle/>
          <a:p>
            <a:pPr algn="ctr" eaLnBrk="1" hangingPunct="1">
              <a:lnSpc>
                <a:spcPct val="100000"/>
              </a:lnSpc>
              <a:spcBef>
                <a:spcPct val="50000"/>
              </a:spcBef>
            </a:pPr>
            <a:r>
              <a:rPr lang="en-US" sz="1200" dirty="0" smtClean="0"/>
              <a:t>Active Directory</a:t>
            </a:r>
            <a:endParaRPr lang="en-US" sz="1200" dirty="0"/>
          </a:p>
        </p:txBody>
      </p:sp>
      <p:pic>
        <p:nvPicPr>
          <p:cNvPr id="13362" name="Rectangle 1024078"/>
          <p:cNvPicPr>
            <a:picLocks noChangeAspect="1" noChangeArrowheads="1"/>
          </p:cNvPicPr>
          <p:nvPr/>
        </p:nvPicPr>
        <p:blipFill>
          <a:blip r:embed="rId11" cstate="print"/>
          <a:srcRect/>
          <a:stretch>
            <a:fillRect/>
          </a:stretch>
        </p:blipFill>
        <p:spPr bwMode="gray">
          <a:xfrm>
            <a:off x="7971100" y="4208350"/>
            <a:ext cx="609600" cy="566737"/>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xmlns="" val="1825446934"/>
      </p:ext>
    </p:extLst>
  </p:cSld>
  <p:clrMapOvr>
    <a:masterClrMapping/>
  </p:clrMapOvr>
  <p:transition advClick="0" advTm="62578">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checkerboard(across)">
                                      <p:cBhvr>
                                        <p:cTn id="7" dur="500"/>
                                        <p:tgtEl>
                                          <p:spTgt spid="6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checkerboard(across)">
                                      <p:cBhvr>
                                        <p:cTn id="12" dur="500"/>
                                        <p:tgtEl>
                                          <p:spTgt spid="6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checkerboard(across)">
                                      <p:cBhvr>
                                        <p:cTn id="1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6" grpId="0" animBg="1"/>
      <p:bldP spid="6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Coexistence with Exchange Server 2007</a:t>
            </a:r>
            <a:endParaRPr lang="en-US" sz="2800" dirty="0">
              <a:solidFill>
                <a:schemeClr val="tx2"/>
              </a:solidFill>
            </a:endParaRPr>
          </a:p>
        </p:txBody>
      </p:sp>
      <p:sp>
        <p:nvSpPr>
          <p:cNvPr id="3" name="Content Placeholder 2"/>
          <p:cNvSpPr>
            <a:spLocks noGrp="1"/>
          </p:cNvSpPr>
          <p:nvPr>
            <p:ph idx="1"/>
          </p:nvPr>
        </p:nvSpPr>
        <p:spPr>
          <a:xfrm>
            <a:off x="381000" y="931225"/>
            <a:ext cx="8382000" cy="4665893"/>
          </a:xfrm>
        </p:spPr>
        <p:txBody>
          <a:bodyPr/>
          <a:lstStyle/>
          <a:p>
            <a:pPr lvl="0"/>
            <a:r>
              <a:rPr lang="en-US" sz="2000" dirty="0" smtClean="0"/>
              <a:t>Routing version boundary change:</a:t>
            </a:r>
          </a:p>
          <a:p>
            <a:pPr lvl="1"/>
            <a:r>
              <a:rPr lang="en-US" sz="1800" b="1" dirty="0" smtClean="0">
                <a:solidFill>
                  <a:schemeClr val="tx1">
                    <a:lumMod val="85000"/>
                  </a:schemeClr>
                </a:solidFill>
              </a:rPr>
              <a:t>Exchange 2010 Mailbox </a:t>
            </a:r>
            <a:r>
              <a:rPr lang="en-US" sz="1800" dirty="0" smtClean="0"/>
              <a:t>servers can only submit to Exchange 2010 Hub Transport servers</a:t>
            </a:r>
          </a:p>
          <a:p>
            <a:pPr lvl="1"/>
            <a:r>
              <a:rPr lang="en-US" sz="1800" b="1" dirty="0" smtClean="0">
                <a:solidFill>
                  <a:schemeClr val="tx1">
                    <a:lumMod val="85000"/>
                  </a:schemeClr>
                </a:solidFill>
              </a:rPr>
              <a:t>Exchange 2010 Hub Transport </a:t>
            </a:r>
            <a:r>
              <a:rPr lang="en-US" sz="1800" dirty="0" smtClean="0"/>
              <a:t>servers can only deliver to Exchange 2010 Mailbox servers</a:t>
            </a:r>
          </a:p>
          <a:p>
            <a:pPr lvl="1"/>
            <a:endParaRPr lang="en-US" sz="1800" dirty="0" smtClean="0"/>
          </a:p>
          <a:p>
            <a:pPr lvl="1"/>
            <a:r>
              <a:rPr lang="en-US" sz="1800" b="1" dirty="0" smtClean="0">
                <a:solidFill>
                  <a:schemeClr val="tx1">
                    <a:lumMod val="85000"/>
                  </a:schemeClr>
                </a:solidFill>
              </a:rPr>
              <a:t>Exchange 2007 Mailbox </a:t>
            </a:r>
            <a:r>
              <a:rPr lang="en-US" sz="1800" dirty="0" smtClean="0"/>
              <a:t>servers can only submit to Exchange 2007 Hub Transport servers</a:t>
            </a:r>
          </a:p>
          <a:p>
            <a:pPr lvl="1"/>
            <a:r>
              <a:rPr lang="en-US" sz="1800" b="1" dirty="0" smtClean="0">
                <a:solidFill>
                  <a:schemeClr val="tx1">
                    <a:lumMod val="85000"/>
                  </a:schemeClr>
                </a:solidFill>
              </a:rPr>
              <a:t>Exchange 2007 Hub Transport </a:t>
            </a:r>
            <a:r>
              <a:rPr lang="en-US" sz="1800" dirty="0" smtClean="0"/>
              <a:t>servers can only deliver to Exchange 2007 Mailbox servers</a:t>
            </a:r>
          </a:p>
          <a:p>
            <a:endParaRPr lang="en-US" sz="2000" dirty="0" smtClean="0"/>
          </a:p>
          <a:p>
            <a:r>
              <a:rPr lang="en-US" sz="2000" dirty="0" smtClean="0"/>
              <a:t>Exchange 2010 Hub Transport servers can communicate with Exchange 2007 Hub Transport servers  via SMTP (and vice versa)</a:t>
            </a:r>
          </a:p>
          <a:p>
            <a:r>
              <a:rPr lang="en-US" sz="2000" dirty="0" smtClean="0"/>
              <a:t>Inter-site routing has no version preference</a:t>
            </a:r>
          </a:p>
          <a:p>
            <a:pPr lvl="1"/>
            <a:r>
              <a:rPr lang="en-US" sz="1600" dirty="0" smtClean="0"/>
              <a:t>Hub role will load-balance inter-site traffic to all hubs in target site</a:t>
            </a:r>
          </a:p>
          <a:p>
            <a:r>
              <a:rPr lang="en-US" sz="2000" dirty="0" smtClean="0"/>
              <a:t>Subscribed Edge servers:</a:t>
            </a:r>
          </a:p>
          <a:p>
            <a:pPr lvl="1"/>
            <a:r>
              <a:rPr lang="en-US" sz="1800" dirty="0" smtClean="0"/>
              <a:t>Have no version preference when routing inbound/outbound traffic</a:t>
            </a:r>
          </a:p>
          <a:p>
            <a:pPr lvl="1"/>
            <a:r>
              <a:rPr lang="en-US" sz="1800" dirty="0" smtClean="0"/>
              <a:t>Exchange 2010 Hub Transport will become authoritative for </a:t>
            </a:r>
            <a:r>
              <a:rPr lang="en-US" sz="1800" dirty="0" err="1" smtClean="0"/>
              <a:t>Edgesync</a:t>
            </a:r>
            <a:endParaRPr lang="en-US" sz="1800" dirty="0" smtClean="0"/>
          </a:p>
        </p:txBody>
      </p:sp>
    </p:spTree>
    <p:extLst>
      <p:ext uri="{BB962C8B-B14F-4D97-AF65-F5344CB8AC3E}">
        <p14:creationId xmlns:p14="http://schemas.microsoft.com/office/powerpoint/2010/main" xmlns="" val="4156195841"/>
      </p:ext>
    </p:extLst>
  </p:cSld>
  <p:clrMapOvr>
    <a:masterClrMapping/>
  </p:clrMapOvr>
  <p:transition advTm="90234">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de-DE" dirty="0" smtClean="0"/>
              <a:t>Edge Transport Role</a:t>
            </a:r>
            <a:br>
              <a:rPr lang="de-DE" dirty="0" smtClean="0"/>
            </a:br>
            <a:r>
              <a:rPr lang="de-DE" sz="3600" dirty="0" smtClean="0">
                <a:solidFill>
                  <a:schemeClr val="tx2"/>
                </a:solidFill>
              </a:rPr>
              <a:t>EdgeSync Improvements</a:t>
            </a:r>
            <a:endParaRPr lang="en-US" sz="3600" dirty="0">
              <a:solidFill>
                <a:schemeClr val="tx2"/>
              </a:solidFill>
            </a:endParaRPr>
          </a:p>
        </p:txBody>
      </p:sp>
      <p:sp>
        <p:nvSpPr>
          <p:cNvPr id="3" name="Text Placeholder 2"/>
          <p:cNvSpPr>
            <a:spLocks noGrp="1"/>
          </p:cNvSpPr>
          <p:nvPr>
            <p:ph type="body" sz="quarter" idx="10"/>
          </p:nvPr>
        </p:nvSpPr>
        <p:spPr/>
        <p:txBody>
          <a:bodyPr/>
          <a:lstStyle/>
          <a:p>
            <a:r>
              <a:rPr lang="en-US" sz="2800" dirty="0" smtClean="0"/>
              <a:t>Better Performance for </a:t>
            </a:r>
            <a:r>
              <a:rPr lang="en-US" sz="2800" dirty="0" err="1" smtClean="0"/>
              <a:t>EdgeSync</a:t>
            </a:r>
            <a:r>
              <a:rPr lang="en-US" sz="2800" dirty="0" smtClean="0"/>
              <a:t> via </a:t>
            </a:r>
            <a:r>
              <a:rPr lang="en-US" sz="2800" dirty="0" err="1" smtClean="0"/>
              <a:t>Deltasync</a:t>
            </a:r>
            <a:r>
              <a:rPr lang="en-US" sz="2800" dirty="0" smtClean="0"/>
              <a:t> Mode</a:t>
            </a:r>
          </a:p>
          <a:p>
            <a:pPr lvl="1"/>
            <a:r>
              <a:rPr lang="en-US" sz="2400" dirty="0" smtClean="0"/>
              <a:t>Under this mode, each time </a:t>
            </a:r>
            <a:r>
              <a:rPr lang="en-US" sz="2400" dirty="0" err="1" smtClean="0"/>
              <a:t>EdgeSync</a:t>
            </a:r>
            <a:r>
              <a:rPr lang="en-US" sz="2400" dirty="0" smtClean="0"/>
              <a:t> service only reads </a:t>
            </a:r>
            <a:br>
              <a:rPr lang="en-US" sz="2400" dirty="0" smtClean="0"/>
            </a:br>
            <a:r>
              <a:rPr lang="en-US" sz="2400" dirty="0" smtClean="0"/>
              <a:t>the delta change since last sync and updates the </a:t>
            </a:r>
            <a:br>
              <a:rPr lang="en-US" sz="2400" dirty="0" smtClean="0"/>
            </a:br>
            <a:r>
              <a:rPr lang="en-US" sz="2400" dirty="0" smtClean="0"/>
              <a:t>target accordingly</a:t>
            </a:r>
          </a:p>
          <a:p>
            <a:r>
              <a:rPr lang="en-US" sz="2800" dirty="0" smtClean="0"/>
              <a:t>Support for safe senders and blocked senders </a:t>
            </a:r>
          </a:p>
          <a:p>
            <a:pPr lvl="1"/>
            <a:r>
              <a:rPr lang="en-US" sz="2400" dirty="0" smtClean="0"/>
              <a:t>Configurable Safe List quotas</a:t>
            </a:r>
          </a:p>
          <a:p>
            <a:pPr lvl="1"/>
            <a:r>
              <a:rPr lang="en-US" sz="2400" dirty="0" smtClean="0"/>
              <a:t>Administrator defined blocked senders</a:t>
            </a:r>
          </a:p>
          <a:p>
            <a:pPr lvl="1"/>
            <a:r>
              <a:rPr lang="en-US" sz="2400" dirty="0" smtClean="0"/>
              <a:t>Automatic update of Safe Sender list propagation into </a:t>
            </a:r>
            <a:br>
              <a:rPr lang="en-US" sz="2400" dirty="0" smtClean="0"/>
            </a:br>
            <a:r>
              <a:rPr lang="en-US" sz="2400" dirty="0" smtClean="0"/>
              <a:t>Active Directory</a:t>
            </a:r>
          </a:p>
        </p:txBody>
      </p:sp>
    </p:spTree>
    <p:extLst>
      <p:ext uri="{BB962C8B-B14F-4D97-AF65-F5344CB8AC3E}">
        <p14:creationId xmlns:p14="http://schemas.microsoft.com/office/powerpoint/2010/main" xmlns="" val="2986686895"/>
      </p:ext>
    </p:extLst>
  </p:cSld>
  <p:clrMapOvr>
    <a:masterClrMapping/>
  </p:clrMapOvr>
  <p:transition advTm="132093">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a:xfrm>
            <a:off x="381000" y="228600"/>
            <a:ext cx="8382000" cy="609398"/>
          </a:xfrm>
        </p:spPr>
        <p:txBody>
          <a:bodyPr/>
          <a:lstStyle/>
          <a:p>
            <a:r>
              <a:rPr lang="en-US" sz="4400" dirty="0" smtClean="0"/>
              <a:t>Key </a:t>
            </a:r>
            <a:r>
              <a:rPr lang="en-US" sz="4400" dirty="0" err="1" smtClean="0"/>
              <a:t>Learnings</a:t>
            </a:r>
            <a:endParaRPr lang="en-US" sz="4400" dirty="0"/>
          </a:p>
        </p:txBody>
      </p:sp>
      <p:sp>
        <p:nvSpPr>
          <p:cNvPr id="29698" name="Rectangle 9"/>
          <p:cNvSpPr>
            <a:spLocks noGrp="1" noChangeArrowheads="1"/>
          </p:cNvSpPr>
          <p:nvPr>
            <p:ph type="body" sz="quarter" idx="10"/>
          </p:nvPr>
        </p:nvSpPr>
        <p:spPr>
          <a:xfrm>
            <a:off x="381000" y="1067799"/>
            <a:ext cx="8382000" cy="4856714"/>
          </a:xfrm>
        </p:spPr>
        <p:txBody>
          <a:bodyPr/>
          <a:lstStyle/>
          <a:p>
            <a:r>
              <a:rPr lang="en-US" dirty="0" smtClean="0"/>
              <a:t>Understand how New Transport High Availability and Service Level Reporting features of the Exchange Server 2010 can lower the </a:t>
            </a:r>
            <a:r>
              <a:rPr lang="en-US" dirty="0" err="1" smtClean="0"/>
              <a:t>capex</a:t>
            </a:r>
            <a:r>
              <a:rPr lang="en-US" dirty="0" smtClean="0"/>
              <a:t> and </a:t>
            </a:r>
            <a:r>
              <a:rPr lang="en-US" dirty="0" err="1" smtClean="0"/>
              <a:t>opex</a:t>
            </a:r>
            <a:r>
              <a:rPr lang="en-US" dirty="0" smtClean="0"/>
              <a:t> costs for Hub Servers</a:t>
            </a:r>
          </a:p>
          <a:p>
            <a:r>
              <a:rPr lang="en-US" dirty="0" smtClean="0"/>
              <a:t>Understand how Exchange Server 2010 mail routing coexistence works with Exchange Server 2007 and Exchange Server 2003 so you can plan your upgrade</a:t>
            </a:r>
          </a:p>
          <a:p>
            <a:r>
              <a:rPr lang="en-US" dirty="0" smtClean="0"/>
              <a:t>Aware of the new instrumentation, tools, and reports for you to measure the SLA of mail flow in your environment.</a:t>
            </a:r>
          </a:p>
        </p:txBody>
      </p:sp>
    </p:spTree>
    <p:extLst>
      <p:ext uri="{BB962C8B-B14F-4D97-AF65-F5344CB8AC3E}">
        <p14:creationId xmlns:p14="http://schemas.microsoft.com/office/powerpoint/2010/main" xmlns="" val="1142470970"/>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UNC Track </a:t>
            </a:r>
            <a:r>
              <a:rPr lang="en-US" b="1" dirty="0" smtClean="0"/>
              <a:t>Call to Action</a:t>
            </a:r>
            <a:r>
              <a:rPr lang="en-US" dirty="0" smtClean="0"/>
              <a:t>!</a:t>
            </a:r>
            <a:endParaRPr lang="en-US" dirty="0">
              <a:solidFill>
                <a:schemeClr val="tx2"/>
              </a:solidFill>
            </a:endParaRPr>
          </a:p>
        </p:txBody>
      </p:sp>
      <p:sp>
        <p:nvSpPr>
          <p:cNvPr id="3" name="Text Placeholder 2"/>
          <p:cNvSpPr>
            <a:spLocks noGrp="1"/>
          </p:cNvSpPr>
          <p:nvPr>
            <p:ph idx="1"/>
          </p:nvPr>
        </p:nvSpPr>
        <p:spPr>
          <a:xfrm>
            <a:off x="381000" y="901396"/>
            <a:ext cx="8458200" cy="5367133"/>
          </a:xfrm>
        </p:spPr>
        <p:txBody>
          <a:bodyPr/>
          <a:lstStyle/>
          <a:p>
            <a:pPr>
              <a:buNone/>
            </a:pPr>
            <a:r>
              <a:rPr lang="en-US" sz="3000" i="1" dirty="0" smtClean="0">
                <a:solidFill>
                  <a:schemeClr val="tx2"/>
                </a:solidFill>
              </a:rPr>
              <a:t>Learn More!</a:t>
            </a:r>
            <a:endParaRPr lang="en-US" sz="3000" i="1" dirty="0" smtClean="0"/>
          </a:p>
          <a:p>
            <a:r>
              <a:rPr lang="en-US" sz="2600" dirty="0" smtClean="0"/>
              <a:t>Related Content at TechEd on “Related Content” Slide</a:t>
            </a:r>
          </a:p>
          <a:p>
            <a:pPr lvl="1"/>
            <a:r>
              <a:rPr lang="en-US" sz="2000" dirty="0" smtClean="0"/>
              <a:t>Attend in-person or consume post-event at </a:t>
            </a:r>
            <a:r>
              <a:rPr lang="en-US" sz="2000" dirty="0" smtClean="0">
                <a:hlinkClick r:id=""/>
              </a:rPr>
              <a:t>TechEd Online</a:t>
            </a:r>
            <a:endParaRPr lang="en-US" sz="2000" dirty="0" smtClean="0"/>
          </a:p>
          <a:p>
            <a:r>
              <a:rPr lang="en-US" sz="2600" dirty="0"/>
              <a:t>Check out learning/training resources at Microsoft TechNet</a:t>
            </a:r>
          </a:p>
          <a:p>
            <a:pPr lvl="1">
              <a:spcAft>
                <a:spcPts val="2000"/>
              </a:spcAft>
            </a:pPr>
            <a:r>
              <a:rPr lang="en-US" sz="2200" dirty="0">
                <a:hlinkClick r:id=""/>
              </a:rPr>
              <a:t>Exchange Server</a:t>
            </a:r>
            <a:r>
              <a:rPr lang="en-US" sz="2200" dirty="0"/>
              <a:t> and </a:t>
            </a:r>
            <a:r>
              <a:rPr lang="en-US" sz="2200" dirty="0">
                <a:hlinkClick r:id=""/>
              </a:rPr>
              <a:t>Office Communications Server</a:t>
            </a:r>
            <a:endParaRPr lang="en-US" sz="1600" dirty="0"/>
          </a:p>
          <a:p>
            <a:pPr>
              <a:lnSpc>
                <a:spcPct val="100000"/>
              </a:lnSpc>
              <a:spcAft>
                <a:spcPts val="300"/>
              </a:spcAft>
            </a:pPr>
            <a:r>
              <a:rPr lang="en-US" sz="2600" dirty="0" smtClean="0"/>
              <a:t>Check out Exchange Server 2010 at</a:t>
            </a:r>
            <a:br>
              <a:rPr lang="en-US" sz="2600" dirty="0" smtClean="0"/>
            </a:br>
            <a:r>
              <a:rPr lang="en-US" sz="2600" dirty="0" smtClean="0"/>
              <a:t>Virtual Launch Experience (VLE) at </a:t>
            </a:r>
            <a:r>
              <a:rPr lang="en-US" sz="2600" u="sng" dirty="0" smtClean="0">
                <a:hlinkClick r:id=""/>
              </a:rPr>
              <a:t>the</a:t>
            </a:r>
            <a:r>
              <a:rPr lang="en-US" b="1" u="sng" dirty="0" smtClean="0">
                <a:solidFill>
                  <a:srgbClr val="FF0000"/>
                </a:solidFill>
                <a:hlinkClick r:id=""/>
              </a:rPr>
              <a:t>new</a:t>
            </a:r>
            <a:r>
              <a:rPr lang="en-US" sz="2600" u="sng" dirty="0" smtClean="0">
                <a:hlinkClick r:id=""/>
              </a:rPr>
              <a:t>efficiency.com</a:t>
            </a:r>
            <a:endParaRPr lang="en-US" sz="2600" u="sng" dirty="0" smtClean="0"/>
          </a:p>
          <a:p>
            <a:pPr marL="517525" lvl="1" indent="0">
              <a:buNone/>
            </a:pPr>
            <a:endParaRPr lang="en-US" sz="1800" dirty="0" smtClean="0"/>
          </a:p>
          <a:p>
            <a:pPr>
              <a:buNone/>
            </a:pPr>
            <a:r>
              <a:rPr lang="en-US" sz="3000" i="1" dirty="0" smtClean="0">
                <a:solidFill>
                  <a:schemeClr val="tx2"/>
                </a:solidFill>
              </a:rPr>
              <a:t>Try It Out!</a:t>
            </a:r>
            <a:endParaRPr lang="en-US" sz="3000" i="1" dirty="0" smtClean="0"/>
          </a:p>
          <a:p>
            <a:r>
              <a:rPr lang="en-US" sz="2600" dirty="0" smtClean="0"/>
              <a:t>Download the </a:t>
            </a:r>
            <a:r>
              <a:rPr lang="en-US" sz="2600" dirty="0" smtClean="0">
                <a:hlinkClick r:id=""/>
              </a:rPr>
              <a:t>Exchange Server </a:t>
            </a:r>
            <a:r>
              <a:rPr lang="en-US" sz="2600" dirty="0">
                <a:hlinkClick r:id=""/>
              </a:rPr>
              <a:t>2010 </a:t>
            </a:r>
            <a:r>
              <a:rPr lang="en-US" sz="2600" dirty="0" smtClean="0">
                <a:hlinkClick r:id=""/>
              </a:rPr>
              <a:t>Trial</a:t>
            </a:r>
            <a:endParaRPr lang="en-US" sz="2000" dirty="0" smtClean="0">
              <a:solidFill>
                <a:srgbClr val="FF0000"/>
              </a:solidFill>
            </a:endParaRPr>
          </a:p>
          <a:p>
            <a:r>
              <a:rPr lang="en-US" sz="2600" dirty="0" smtClean="0"/>
              <a:t>Take </a:t>
            </a:r>
            <a:r>
              <a:rPr lang="en-US" sz="2600" dirty="0"/>
              <a:t>a simple Web-based test drive </a:t>
            </a:r>
            <a:r>
              <a:rPr lang="en-US" sz="2600" dirty="0" smtClean="0"/>
              <a:t>of UC solutions through the </a:t>
            </a:r>
            <a:r>
              <a:rPr lang="en-US" sz="2600" dirty="0">
                <a:hlinkClick r:id=""/>
              </a:rPr>
              <a:t>60-Day Virtual Experience</a:t>
            </a:r>
            <a:r>
              <a:rPr lang="en-US" sz="2600" dirty="0"/>
              <a:t> </a:t>
            </a:r>
            <a:endParaRPr lang="en-US" sz="2600" dirty="0" smtClean="0"/>
          </a:p>
        </p:txBody>
      </p:sp>
      <p:pic>
        <p:nvPicPr>
          <p:cNvPr id="5" name="Picture 4" descr="Joint_Launch_Styleguide FINAL-11.png"/>
          <p:cNvPicPr>
            <a:picLocks noChangeAspect="1"/>
          </p:cNvPicPr>
          <p:nvPr/>
        </p:nvPicPr>
        <p:blipFill rotWithShape="1">
          <a:blip r:embed="rId3" cstate="print"/>
          <a:srcRect l="7677" t="62227" r="8681" b="9533"/>
          <a:stretch/>
        </p:blipFill>
        <p:spPr>
          <a:xfrm>
            <a:off x="5542759" y="3096264"/>
            <a:ext cx="2620166" cy="636838"/>
          </a:xfrm>
          <a:prstGeom prst="rect">
            <a:avLst/>
          </a:prstGeom>
        </p:spPr>
      </p:pic>
    </p:spTree>
    <p:extLst>
      <p:ext uri="{BB962C8B-B14F-4D97-AF65-F5344CB8AC3E}">
        <p14:creationId xmlns:p14="http://schemas.microsoft.com/office/powerpoint/2010/main" xmlns="" val="732235003"/>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750" y="119500"/>
            <a:ext cx="8048625" cy="1218795"/>
          </a:xfrm>
          <a:effectLst>
            <a:innerShdw blurRad="63500" dist="50800" dir="8100000">
              <a:prstClr val="black">
                <a:alpha val="50000"/>
              </a:prstClr>
            </a:innerShdw>
          </a:effectLst>
        </p:spPr>
        <p:txBody>
          <a:bodyPr/>
          <a:lstStyle/>
          <a:p>
            <a:r>
              <a:rPr lang="en-US" dirty="0"/>
              <a:t>Exchange Server 2010 </a:t>
            </a:r>
            <a:br>
              <a:rPr lang="en-US" dirty="0"/>
            </a:br>
            <a:r>
              <a:rPr lang="en-US" sz="4000" dirty="0" smtClean="0">
                <a:solidFill>
                  <a:schemeClr val="tx2"/>
                </a:solidFill>
              </a:rPr>
              <a:t>Hub Transport Role Architecture </a:t>
            </a:r>
            <a:endParaRPr lang="en-US" dirty="0"/>
          </a:p>
        </p:txBody>
      </p:sp>
      <p:pic>
        <p:nvPicPr>
          <p:cNvPr id="11" name="Picture 5"/>
          <p:cNvPicPr>
            <a:picLocks noChangeAspect="1" noChangeArrowheads="1"/>
          </p:cNvPicPr>
          <p:nvPr/>
        </p:nvPicPr>
        <p:blipFill>
          <a:blip r:embed="rId3"/>
          <a:srcRect/>
          <a:stretch>
            <a:fillRect/>
          </a:stretch>
        </p:blipFill>
        <p:spPr bwMode="auto">
          <a:xfrm>
            <a:off x="152400" y="1905000"/>
            <a:ext cx="3743325" cy="2743200"/>
          </a:xfrm>
          <a:prstGeom prst="rect">
            <a:avLst/>
          </a:prstGeom>
          <a:noFill/>
          <a:ln w="9525">
            <a:noFill/>
            <a:miter lim="800000"/>
            <a:headEnd/>
            <a:tailEnd/>
          </a:ln>
          <a:effectLst/>
        </p:spPr>
      </p:pic>
      <p:pic>
        <p:nvPicPr>
          <p:cNvPr id="12" name="Picture 6"/>
          <p:cNvPicPr>
            <a:picLocks noChangeAspect="1" noChangeArrowheads="1"/>
          </p:cNvPicPr>
          <p:nvPr/>
        </p:nvPicPr>
        <p:blipFill>
          <a:blip r:embed="rId4"/>
          <a:srcRect/>
          <a:stretch>
            <a:fillRect/>
          </a:stretch>
        </p:blipFill>
        <p:spPr bwMode="auto">
          <a:xfrm>
            <a:off x="161925" y="4724400"/>
            <a:ext cx="2886075" cy="1181100"/>
          </a:xfrm>
          <a:prstGeom prst="rect">
            <a:avLst/>
          </a:prstGeom>
          <a:noFill/>
          <a:ln w="9525">
            <a:noFill/>
            <a:miter lim="800000"/>
            <a:headEnd/>
            <a:tailEnd/>
          </a:ln>
          <a:effectLst/>
        </p:spPr>
      </p:pic>
      <p:pic>
        <p:nvPicPr>
          <p:cNvPr id="13" name="Picture 7"/>
          <p:cNvPicPr>
            <a:picLocks noChangeAspect="1" noChangeArrowheads="1"/>
          </p:cNvPicPr>
          <p:nvPr/>
        </p:nvPicPr>
        <p:blipFill>
          <a:blip r:embed="rId5"/>
          <a:srcRect/>
          <a:stretch>
            <a:fillRect/>
          </a:stretch>
        </p:blipFill>
        <p:spPr bwMode="auto">
          <a:xfrm>
            <a:off x="4733925" y="1600200"/>
            <a:ext cx="2200275" cy="3505200"/>
          </a:xfrm>
          <a:prstGeom prst="rect">
            <a:avLst/>
          </a:prstGeom>
          <a:noFill/>
          <a:ln w="9525">
            <a:noFill/>
            <a:miter lim="800000"/>
            <a:headEnd/>
            <a:tailEnd/>
          </a:ln>
          <a:effectLst/>
        </p:spPr>
      </p:pic>
      <p:pic>
        <p:nvPicPr>
          <p:cNvPr id="14" name="Picture 8"/>
          <p:cNvPicPr>
            <a:picLocks noChangeAspect="1" noChangeArrowheads="1"/>
          </p:cNvPicPr>
          <p:nvPr/>
        </p:nvPicPr>
        <p:blipFill>
          <a:blip r:embed="rId6"/>
          <a:srcRect/>
          <a:stretch>
            <a:fillRect/>
          </a:stretch>
        </p:blipFill>
        <p:spPr bwMode="auto">
          <a:xfrm>
            <a:off x="5715000" y="1600200"/>
            <a:ext cx="2209800" cy="3324225"/>
          </a:xfrm>
          <a:prstGeom prst="rect">
            <a:avLst/>
          </a:prstGeom>
          <a:noFill/>
          <a:ln w="9525">
            <a:noFill/>
            <a:miter lim="800000"/>
            <a:headEnd/>
            <a:tailEnd/>
          </a:ln>
          <a:effectLst/>
        </p:spPr>
      </p:pic>
      <p:pic>
        <p:nvPicPr>
          <p:cNvPr id="15" name="Picture 12"/>
          <p:cNvPicPr>
            <a:picLocks noChangeAspect="1" noChangeArrowheads="1"/>
          </p:cNvPicPr>
          <p:nvPr/>
        </p:nvPicPr>
        <p:blipFill>
          <a:blip r:embed="rId7"/>
          <a:srcRect/>
          <a:stretch>
            <a:fillRect/>
          </a:stretch>
        </p:blipFill>
        <p:spPr bwMode="auto">
          <a:xfrm>
            <a:off x="1676400" y="1600200"/>
            <a:ext cx="3971925" cy="1933575"/>
          </a:xfrm>
          <a:prstGeom prst="rect">
            <a:avLst/>
          </a:prstGeom>
          <a:noFill/>
          <a:ln w="9525">
            <a:noFill/>
            <a:miter lim="800000"/>
            <a:headEnd/>
            <a:tailEnd/>
          </a:ln>
          <a:effectLst/>
        </p:spPr>
      </p:pic>
      <p:pic>
        <p:nvPicPr>
          <p:cNvPr id="16" name="Picture 13"/>
          <p:cNvPicPr>
            <a:picLocks noChangeAspect="1" noChangeArrowheads="1"/>
          </p:cNvPicPr>
          <p:nvPr/>
        </p:nvPicPr>
        <p:blipFill>
          <a:blip r:embed="rId8"/>
          <a:srcRect/>
          <a:stretch>
            <a:fillRect/>
          </a:stretch>
        </p:blipFill>
        <p:spPr bwMode="auto">
          <a:xfrm>
            <a:off x="6324600" y="4990588"/>
            <a:ext cx="2686050" cy="1334011"/>
          </a:xfrm>
          <a:prstGeom prst="rect">
            <a:avLst/>
          </a:prstGeom>
          <a:noFill/>
          <a:ln w="9525">
            <a:noFill/>
            <a:miter lim="800000"/>
            <a:headEnd/>
            <a:tailEnd/>
          </a:ln>
          <a:effectLst/>
        </p:spPr>
      </p:pic>
      <p:pic>
        <p:nvPicPr>
          <p:cNvPr id="17" name="Picture 14"/>
          <p:cNvPicPr>
            <a:picLocks noChangeAspect="1" noChangeArrowheads="1"/>
          </p:cNvPicPr>
          <p:nvPr/>
        </p:nvPicPr>
        <p:blipFill>
          <a:blip r:embed="rId9"/>
          <a:srcRect/>
          <a:stretch>
            <a:fillRect/>
          </a:stretch>
        </p:blipFill>
        <p:spPr bwMode="auto">
          <a:xfrm>
            <a:off x="6781800" y="1600200"/>
            <a:ext cx="2238375" cy="3333750"/>
          </a:xfrm>
          <a:prstGeom prst="rect">
            <a:avLst/>
          </a:prstGeom>
          <a:noFill/>
          <a:ln w="9525">
            <a:noFill/>
            <a:miter lim="800000"/>
            <a:headEnd/>
            <a:tailEnd/>
          </a:ln>
          <a:effectLst/>
        </p:spPr>
      </p:pic>
      <p:pic>
        <p:nvPicPr>
          <p:cNvPr id="4098" name="Picture 2"/>
          <p:cNvPicPr>
            <a:picLocks noChangeAspect="1" noChangeArrowheads="1"/>
          </p:cNvPicPr>
          <p:nvPr/>
        </p:nvPicPr>
        <p:blipFill>
          <a:blip r:embed="rId10">
            <a:extLst>
              <a:ext uri="{28A0092B-C50C-407E-A947-70E740481C1C}">
                <a14:useLocalDpi xmlns:a14="http://schemas.microsoft.com/office/drawing/2010/main" xmlns="" val="0"/>
              </a:ext>
            </a:extLst>
          </a:blip>
          <a:srcRect/>
          <a:stretch>
            <a:fillRect/>
          </a:stretch>
        </p:blipFill>
        <p:spPr bwMode="auto">
          <a:xfrm>
            <a:off x="57875" y="1514864"/>
            <a:ext cx="9028253" cy="48059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213486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4098"/>
                                        </p:tgtEl>
                                      </p:cBhvr>
                                    </p:animEffect>
                                    <p:set>
                                      <p:cBhvr>
                                        <p:cTn id="15" dur="1" fill="hold">
                                          <p:stCondLst>
                                            <p:cond delay="499"/>
                                          </p:stCondLst>
                                        </p:cTn>
                                        <p:tgtEl>
                                          <p:spTgt spid="4098"/>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nodeType="clickEffect">
                                  <p:stCondLst>
                                    <p:cond delay="0"/>
                                  </p:stCondLst>
                                  <p:childTnLst>
                                    <p:set>
                                      <p:cBhvr>
                                        <p:cTn id="19" dur="1" fill="hold">
                                          <p:stCondLst>
                                            <p:cond delay="0"/>
                                          </p:stCondLst>
                                        </p:cTn>
                                        <p:tgtEl>
                                          <p:spTgt spid="11"/>
                                        </p:tgtEl>
                                        <p:attrNameLst>
                                          <p:attrName>style.visibility</p:attrName>
                                        </p:attrNameLst>
                                      </p:cBhvr>
                                      <p:to>
                                        <p:strVal val="hidden"/>
                                      </p:to>
                                    </p:set>
                                  </p:childTnLst>
                                </p:cTn>
                              </p:par>
                              <p:par>
                                <p:cTn id="20" presetID="1" presetClass="exit" presetSubtype="0" fill="hold" nodeType="withEffect">
                                  <p:stCondLst>
                                    <p:cond delay="0"/>
                                  </p:stCondLst>
                                  <p:childTnLst>
                                    <p:set>
                                      <p:cBhvr>
                                        <p:cTn id="21" dur="1" fill="hold">
                                          <p:stCondLst>
                                            <p:cond delay="0"/>
                                          </p:stCondLst>
                                        </p:cTn>
                                        <p:tgtEl>
                                          <p:spTgt spid="12"/>
                                        </p:tgtEl>
                                        <p:attrNameLst>
                                          <p:attrName>style.visibility</p:attrName>
                                        </p:attrNameLst>
                                      </p:cBhvr>
                                      <p:to>
                                        <p:strVal val="hidden"/>
                                      </p:to>
                                    </p:set>
                                  </p:childTnLst>
                                </p:cTn>
                              </p:par>
                              <p:par>
                                <p:cTn id="22" presetID="10"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xit" presetSubtype="0" fill="hold" nodeType="clickEffect">
                                  <p:stCondLst>
                                    <p:cond delay="0"/>
                                  </p:stCondLst>
                                  <p:childTnLst>
                                    <p:set>
                                      <p:cBhvr>
                                        <p:cTn id="31" dur="1" fill="hold">
                                          <p:stCondLst>
                                            <p:cond delay="0"/>
                                          </p:stCondLst>
                                        </p:cTn>
                                        <p:tgtEl>
                                          <p:spTgt spid="14"/>
                                        </p:tgtEl>
                                        <p:attrNameLst>
                                          <p:attrName>style.visibility</p:attrName>
                                        </p:attrNameLst>
                                      </p:cBhvr>
                                      <p:to>
                                        <p:strVal val="hidden"/>
                                      </p:to>
                                    </p:set>
                                  </p:childTnLst>
                                </p:cTn>
                              </p:par>
                              <p:par>
                                <p:cTn id="32" presetID="1" presetClass="exit" presetSubtype="0" fill="hold" nodeType="withEffect">
                                  <p:stCondLst>
                                    <p:cond delay="0"/>
                                  </p:stCondLst>
                                  <p:childTnLst>
                                    <p:set>
                                      <p:cBhvr>
                                        <p:cTn id="33" dur="1" fill="hold">
                                          <p:stCondLst>
                                            <p:cond delay="0"/>
                                          </p:stCondLst>
                                        </p:cTn>
                                        <p:tgtEl>
                                          <p:spTgt spid="15"/>
                                        </p:tgtEl>
                                        <p:attrNameLst>
                                          <p:attrName>style.visibility</p:attrName>
                                        </p:attrNameLst>
                                      </p:cBhvr>
                                      <p:to>
                                        <p:strVal val="hidden"/>
                                      </p:to>
                                    </p:set>
                                  </p:childTnLst>
                                </p:cTn>
                              </p:par>
                              <p:par>
                                <p:cTn id="34" presetID="10" presetClass="entr" presetSubtype="0"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13"/>
                                        </p:tgtEl>
                                        <p:attrNameLst>
                                          <p:attrName>style.visibility</p:attrName>
                                        </p:attrNameLst>
                                      </p:cBhvr>
                                      <p:to>
                                        <p:strVal val="hidden"/>
                                      </p:to>
                                    </p:set>
                                  </p:childTnLst>
                                </p:cTn>
                              </p:par>
                              <p:par>
                                <p:cTn id="41" presetID="10"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16"/>
          <p:cNvSpPr>
            <a:spLocks noChangeShapeType="1"/>
          </p:cNvSpPr>
          <p:nvPr/>
        </p:nvSpPr>
        <p:spPr bwMode="auto">
          <a:xfrm>
            <a:off x="2841810" y="1676893"/>
            <a:ext cx="3469341" cy="45719"/>
          </a:xfrm>
          <a:prstGeom prst="line">
            <a:avLst/>
          </a:prstGeom>
          <a:noFill/>
          <a:ln w="76200">
            <a:solidFill>
              <a:schemeClr val="accent2"/>
            </a:solidFill>
            <a:round/>
            <a:headEnd/>
            <a:tailEnd type="triangle" w="med" len="med"/>
          </a:ln>
          <a:effectLst/>
        </p:spPr>
        <p:txBody>
          <a:bodyPr wrap="square">
            <a:spAutoFit/>
          </a:bodyPr>
          <a:lstStyle/>
          <a:p>
            <a:pPr>
              <a:defRPr/>
            </a:pPr>
            <a:endParaRPr lang="en-US" dirty="0"/>
          </a:p>
        </p:txBody>
      </p:sp>
      <p:grpSp>
        <p:nvGrpSpPr>
          <p:cNvPr id="2" name="Group 13"/>
          <p:cNvGrpSpPr>
            <a:grpSpLocks/>
          </p:cNvGrpSpPr>
          <p:nvPr/>
        </p:nvGrpSpPr>
        <p:grpSpPr bwMode="auto">
          <a:xfrm>
            <a:off x="420861" y="1641942"/>
            <a:ext cx="759922" cy="497127"/>
            <a:chOff x="2448" y="3935"/>
            <a:chExt cx="844" cy="494"/>
          </a:xfrm>
        </p:grpSpPr>
        <p:sp>
          <p:nvSpPr>
            <p:cNvPr id="7" name="Letter"/>
            <p:cNvSpPr>
              <a:spLocks noEditPoints="1" noChangeArrowheads="1"/>
            </p:cNvSpPr>
            <p:nvPr/>
          </p:nvSpPr>
          <p:spPr bwMode="auto">
            <a:xfrm>
              <a:off x="2448" y="3935"/>
              <a:ext cx="816" cy="370"/>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5304 w 21600"/>
                <a:gd name="T17" fmla="*/ 9216 h 21600"/>
                <a:gd name="T18" fmla="*/ 17504 w 21600"/>
                <a:gd name="T19" fmla="*/ 1837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14" y="0"/>
                  </a:moveTo>
                  <a:lnTo>
                    <a:pt x="21600" y="0"/>
                  </a:lnTo>
                  <a:lnTo>
                    <a:pt x="21600" y="21628"/>
                  </a:lnTo>
                  <a:lnTo>
                    <a:pt x="14" y="21628"/>
                  </a:lnTo>
                  <a:lnTo>
                    <a:pt x="14" y="0"/>
                  </a:lnTo>
                  <a:close/>
                </a:path>
                <a:path w="21600" h="21600" extrusionOk="0">
                  <a:moveTo>
                    <a:pt x="18476" y="2035"/>
                  </a:moveTo>
                  <a:lnTo>
                    <a:pt x="20539" y="2035"/>
                  </a:lnTo>
                  <a:lnTo>
                    <a:pt x="20539" y="6559"/>
                  </a:lnTo>
                  <a:lnTo>
                    <a:pt x="18476" y="6559"/>
                  </a:lnTo>
                  <a:lnTo>
                    <a:pt x="18476" y="2035"/>
                  </a:lnTo>
                  <a:close/>
                </a:path>
                <a:path w="21600" h="21600" extrusionOk="0">
                  <a:moveTo>
                    <a:pt x="884" y="2092"/>
                  </a:moveTo>
                  <a:lnTo>
                    <a:pt x="7425" y="2092"/>
                  </a:lnTo>
                  <a:lnTo>
                    <a:pt x="7425" y="2770"/>
                  </a:lnTo>
                  <a:lnTo>
                    <a:pt x="884" y="2770"/>
                  </a:lnTo>
                  <a:lnTo>
                    <a:pt x="884" y="2092"/>
                  </a:lnTo>
                  <a:close/>
                </a:path>
                <a:path w="21600" h="21600" extrusionOk="0">
                  <a:moveTo>
                    <a:pt x="884" y="3109"/>
                  </a:moveTo>
                  <a:lnTo>
                    <a:pt x="7425" y="3109"/>
                  </a:lnTo>
                  <a:lnTo>
                    <a:pt x="7425" y="3788"/>
                  </a:lnTo>
                  <a:lnTo>
                    <a:pt x="884" y="3788"/>
                  </a:lnTo>
                  <a:lnTo>
                    <a:pt x="884" y="3109"/>
                  </a:lnTo>
                  <a:close/>
                </a:path>
                <a:path w="21600" h="21600" extrusionOk="0">
                  <a:moveTo>
                    <a:pt x="884" y="4127"/>
                  </a:moveTo>
                  <a:lnTo>
                    <a:pt x="7425" y="4127"/>
                  </a:lnTo>
                  <a:lnTo>
                    <a:pt x="7425" y="4806"/>
                  </a:lnTo>
                  <a:lnTo>
                    <a:pt x="884" y="4806"/>
                  </a:lnTo>
                  <a:lnTo>
                    <a:pt x="884" y="4127"/>
                  </a:lnTo>
                  <a:close/>
                </a:path>
                <a:path w="21600" h="21600" extrusionOk="0">
                  <a:moveTo>
                    <a:pt x="5127" y="5145"/>
                  </a:moveTo>
                  <a:lnTo>
                    <a:pt x="7425" y="5145"/>
                  </a:lnTo>
                  <a:lnTo>
                    <a:pt x="7425" y="5824"/>
                  </a:lnTo>
                  <a:lnTo>
                    <a:pt x="5127" y="5824"/>
                  </a:lnTo>
                  <a:lnTo>
                    <a:pt x="5127" y="5145"/>
                  </a:lnTo>
                  <a:close/>
                </a:path>
              </a:pathLst>
            </a:custGeom>
            <a:gradFill rotWithShape="1">
              <a:gsLst>
                <a:gs pos="0">
                  <a:schemeClr val="tx1">
                    <a:gamma/>
                    <a:shade val="46275"/>
                    <a:invGamma/>
                  </a:schemeClr>
                </a:gs>
                <a:gs pos="50000">
                  <a:schemeClr val="tx1"/>
                </a:gs>
                <a:gs pos="100000">
                  <a:schemeClr val="tx1">
                    <a:gamma/>
                    <a:shade val="46275"/>
                    <a:invGamma/>
                  </a:schemeClr>
                </a:gs>
              </a:gsLst>
              <a:lin ang="2700000" scaled="1"/>
            </a:gradFill>
            <a:ln w="9525">
              <a:solidFill>
                <a:srgbClr val="000000"/>
              </a:solidFill>
              <a:miter lim="800000"/>
              <a:headEnd/>
              <a:tailEnd/>
            </a:ln>
            <a:effectLst>
              <a:outerShdw dist="107763" dir="2700000" algn="ctr" rotWithShape="0">
                <a:srgbClr val="808080"/>
              </a:outerShdw>
            </a:effectLst>
          </p:spPr>
          <p:txBody>
            <a:bodyPr/>
            <a:lstStyle/>
            <a:p>
              <a:pPr>
                <a:defRPr/>
              </a:pPr>
              <a:endParaRPr lang="en-US" dirty="0"/>
            </a:p>
          </p:txBody>
        </p:sp>
        <p:sp>
          <p:nvSpPr>
            <p:cNvPr id="8" name="Text Box 15"/>
            <p:cNvSpPr txBox="1">
              <a:spLocks noChangeArrowheads="1"/>
            </p:cNvSpPr>
            <p:nvPr/>
          </p:nvSpPr>
          <p:spPr bwMode="auto">
            <a:xfrm>
              <a:off x="2448" y="4031"/>
              <a:ext cx="844" cy="398"/>
            </a:xfrm>
            <a:prstGeom prst="rect">
              <a:avLst/>
            </a:prstGeom>
            <a:noFill/>
            <a:ln w="9525">
              <a:noFill/>
              <a:miter lim="800000"/>
              <a:headEnd/>
              <a:tailEnd/>
            </a:ln>
          </p:spPr>
          <p:txBody>
            <a:bodyPr>
              <a:spAutoFit/>
            </a:bodyPr>
            <a:lstStyle/>
            <a:p>
              <a:pPr algn="l" eaLnBrk="0" hangingPunct="0">
                <a:lnSpc>
                  <a:spcPct val="100000"/>
                </a:lnSpc>
                <a:spcBef>
                  <a:spcPct val="0"/>
                </a:spcBef>
              </a:pPr>
              <a:r>
                <a:rPr lang="en-US" sz="1000" b="1" dirty="0" smtClean="0">
                  <a:solidFill>
                    <a:schemeClr val="bg2"/>
                  </a:solidFill>
                  <a:latin typeface="Arial" pitchFamily="34" charset="0"/>
                </a:rPr>
                <a:t>From:</a:t>
              </a:r>
            </a:p>
            <a:p>
              <a:pPr algn="l" eaLnBrk="0" hangingPunct="0">
                <a:lnSpc>
                  <a:spcPct val="100000"/>
                </a:lnSpc>
                <a:spcBef>
                  <a:spcPct val="0"/>
                </a:spcBef>
              </a:pPr>
              <a:r>
                <a:rPr lang="en-US" sz="1000" b="1" dirty="0" smtClean="0">
                  <a:solidFill>
                    <a:schemeClr val="bg2"/>
                  </a:solidFill>
                  <a:latin typeface="Arial" pitchFamily="34" charset="0"/>
                </a:rPr>
                <a:t>To:</a:t>
              </a:r>
              <a:endParaRPr lang="en-US" sz="1000" b="1" dirty="0">
                <a:solidFill>
                  <a:schemeClr val="bg2"/>
                </a:solidFill>
                <a:latin typeface="Arial" pitchFamily="34" charset="0"/>
              </a:endParaRPr>
            </a:p>
          </p:txBody>
        </p:sp>
      </p:grpSp>
      <p:sp>
        <p:nvSpPr>
          <p:cNvPr id="10" name="Text Box 76"/>
          <p:cNvSpPr txBox="1">
            <a:spLocks noChangeArrowheads="1"/>
          </p:cNvSpPr>
          <p:nvPr/>
        </p:nvSpPr>
        <p:spPr bwMode="auto">
          <a:xfrm>
            <a:off x="321678" y="2274188"/>
            <a:ext cx="2947554" cy="849463"/>
          </a:xfrm>
          <a:prstGeom prst="rect">
            <a:avLst/>
          </a:prstGeom>
          <a:noFill/>
          <a:ln w="12700" algn="ctr">
            <a:noFill/>
            <a:miter lim="800000"/>
            <a:headEnd/>
            <a:tailEnd/>
          </a:ln>
          <a:effectLst/>
        </p:spPr>
        <p:txBody>
          <a:bodyPr wrap="square" lIns="109728" tIns="54864" rIns="109728" bIns="54864">
            <a:spAutoFit/>
          </a:bodyPr>
          <a:lstStyle/>
          <a:p>
            <a:pPr algn="l">
              <a:spcBef>
                <a:spcPct val="50000"/>
              </a:spcBef>
              <a:defRPr/>
            </a:pPr>
            <a:r>
              <a:rPr lang="en-US" sz="1600" dirty="0" smtClean="0">
                <a:solidFill>
                  <a:schemeClr val="tx2"/>
                </a:solidFill>
                <a:effectLst>
                  <a:outerShdw blurRad="38100" dist="38100" dir="2700000" algn="tl">
                    <a:srgbClr val="000000"/>
                  </a:outerShdw>
                </a:effectLst>
              </a:rPr>
              <a:t>1. User composes message in Outlook and it is stored in users Outbox</a:t>
            </a:r>
            <a:endParaRPr lang="en-US" sz="1600" dirty="0">
              <a:solidFill>
                <a:schemeClr val="tx2"/>
              </a:solidFill>
              <a:effectLst>
                <a:outerShdw blurRad="38100" dist="38100" dir="2700000" algn="tl">
                  <a:srgbClr val="000000"/>
                </a:outerShdw>
              </a:effectLst>
            </a:endParaRPr>
          </a:p>
        </p:txBody>
      </p:sp>
      <p:sp>
        <p:nvSpPr>
          <p:cNvPr id="11" name="Text Box 76"/>
          <p:cNvSpPr txBox="1">
            <a:spLocks noChangeArrowheads="1"/>
          </p:cNvSpPr>
          <p:nvPr/>
        </p:nvSpPr>
        <p:spPr bwMode="auto">
          <a:xfrm>
            <a:off x="3159125" y="2273319"/>
            <a:ext cx="2947554" cy="1341906"/>
          </a:xfrm>
          <a:prstGeom prst="rect">
            <a:avLst/>
          </a:prstGeom>
          <a:noFill/>
          <a:ln w="12700" algn="ctr">
            <a:noFill/>
            <a:miter lim="800000"/>
            <a:headEnd/>
            <a:tailEnd/>
          </a:ln>
          <a:effectLst/>
        </p:spPr>
        <p:txBody>
          <a:bodyPr wrap="square" lIns="109728" tIns="54864" rIns="109728" bIns="54864">
            <a:spAutoFit/>
          </a:bodyPr>
          <a:lstStyle/>
          <a:p>
            <a:pPr algn="l">
              <a:spcBef>
                <a:spcPct val="50000"/>
              </a:spcBef>
              <a:defRPr/>
            </a:pPr>
            <a:r>
              <a:rPr lang="en-US" sz="1600" dirty="0" smtClean="0">
                <a:solidFill>
                  <a:schemeClr val="tx2"/>
                </a:solidFill>
                <a:effectLst>
                  <a:outerShdw blurRad="38100" dist="38100" dir="2700000" algn="tl">
                    <a:srgbClr val="000000"/>
                  </a:outerShdw>
                </a:effectLst>
              </a:rPr>
              <a:t>2. Mailbox submission service listens for store event notification of new message and notifies an in-site Hub Transport</a:t>
            </a:r>
            <a:endParaRPr lang="en-US" sz="1600" dirty="0">
              <a:solidFill>
                <a:schemeClr val="tx2"/>
              </a:solidFill>
              <a:effectLst>
                <a:outerShdw blurRad="38100" dist="38100" dir="2700000" algn="tl">
                  <a:srgbClr val="000000"/>
                </a:outerShdw>
              </a:effectLst>
            </a:endParaRPr>
          </a:p>
        </p:txBody>
      </p:sp>
      <p:sp>
        <p:nvSpPr>
          <p:cNvPr id="13" name="TextBox 12"/>
          <p:cNvSpPr txBox="1"/>
          <p:nvPr/>
        </p:nvSpPr>
        <p:spPr>
          <a:xfrm>
            <a:off x="3951243" y="1139932"/>
            <a:ext cx="1070043" cy="523220"/>
          </a:xfrm>
          <a:prstGeom prst="rect">
            <a:avLst/>
          </a:prstGeom>
          <a:noFill/>
        </p:spPr>
        <p:txBody>
          <a:bodyPr wrap="square" rtlCol="0">
            <a:spAutoFit/>
          </a:bodyPr>
          <a:lstStyle/>
          <a:p>
            <a:r>
              <a:rPr lang="en-US" sz="2800" dirty="0" smtClean="0">
                <a:solidFill>
                  <a:schemeClr val="accent1"/>
                </a:solidFill>
                <a:effectLst>
                  <a:outerShdw blurRad="38100" dist="38100" dir="2700000" algn="tl">
                    <a:srgbClr val="000000">
                      <a:alpha val="43137"/>
                    </a:srgbClr>
                  </a:outerShdw>
                </a:effectLst>
                <a:latin typeface="Segoe" pitchFamily="34" charset="0"/>
              </a:rPr>
              <a:t>RPC</a:t>
            </a:r>
          </a:p>
        </p:txBody>
      </p:sp>
      <p:sp>
        <p:nvSpPr>
          <p:cNvPr id="14" name="Text Box 76"/>
          <p:cNvSpPr txBox="1">
            <a:spLocks noChangeArrowheads="1"/>
          </p:cNvSpPr>
          <p:nvPr/>
        </p:nvSpPr>
        <p:spPr bwMode="auto">
          <a:xfrm>
            <a:off x="6176520" y="2270455"/>
            <a:ext cx="2904725" cy="1095685"/>
          </a:xfrm>
          <a:prstGeom prst="rect">
            <a:avLst/>
          </a:prstGeom>
          <a:noFill/>
          <a:ln w="12700" algn="ctr">
            <a:noFill/>
            <a:miter lim="800000"/>
            <a:headEnd/>
            <a:tailEnd/>
          </a:ln>
          <a:effectLst/>
        </p:spPr>
        <p:txBody>
          <a:bodyPr wrap="square" lIns="109728" tIns="54864" rIns="109728" bIns="54864">
            <a:spAutoFit/>
          </a:bodyPr>
          <a:lstStyle/>
          <a:p>
            <a:pPr algn="l">
              <a:spcBef>
                <a:spcPct val="50000"/>
              </a:spcBef>
              <a:defRPr/>
            </a:pPr>
            <a:r>
              <a:rPr lang="en-US" sz="1600" dirty="0" smtClean="0">
                <a:solidFill>
                  <a:schemeClr val="tx2"/>
                </a:solidFill>
                <a:effectLst>
                  <a:outerShdw blurRad="38100" dist="38100" dir="2700000" algn="tl">
                    <a:srgbClr val="000000"/>
                  </a:outerShdw>
                </a:effectLst>
              </a:rPr>
              <a:t>3. Hub Transport retrieves message from sender’s mailbox and submits to queue</a:t>
            </a:r>
            <a:endParaRPr lang="en-US" sz="1600" dirty="0">
              <a:solidFill>
                <a:schemeClr val="tx2"/>
              </a:solidFill>
              <a:effectLst>
                <a:outerShdw blurRad="38100" dist="38100" dir="2700000" algn="tl">
                  <a:srgbClr val="000000"/>
                </a:outerShdw>
              </a:effectLst>
            </a:endParaRPr>
          </a:p>
        </p:txBody>
      </p:sp>
      <p:sp>
        <p:nvSpPr>
          <p:cNvPr id="15" name="Text Box 76"/>
          <p:cNvSpPr txBox="1">
            <a:spLocks noChangeArrowheads="1"/>
          </p:cNvSpPr>
          <p:nvPr/>
        </p:nvSpPr>
        <p:spPr bwMode="auto">
          <a:xfrm>
            <a:off x="6211583" y="3337255"/>
            <a:ext cx="2869662" cy="849463"/>
          </a:xfrm>
          <a:prstGeom prst="rect">
            <a:avLst/>
          </a:prstGeom>
          <a:noFill/>
          <a:ln w="12700" algn="ctr">
            <a:noFill/>
            <a:miter lim="800000"/>
            <a:headEnd/>
            <a:tailEnd/>
          </a:ln>
          <a:effectLst/>
        </p:spPr>
        <p:txBody>
          <a:bodyPr wrap="square" lIns="109728" tIns="54864" rIns="109728" bIns="54864">
            <a:spAutoFit/>
          </a:bodyPr>
          <a:lstStyle/>
          <a:p>
            <a:pPr>
              <a:spcBef>
                <a:spcPct val="50000"/>
              </a:spcBef>
              <a:defRPr/>
            </a:pPr>
            <a:r>
              <a:rPr lang="en-US" sz="1600" dirty="0" smtClean="0">
                <a:solidFill>
                  <a:schemeClr val="tx2"/>
                </a:solidFill>
                <a:effectLst>
                  <a:outerShdw blurRad="38100" dist="38100" dir="2700000" algn="tl">
                    <a:srgbClr val="000000"/>
                  </a:outerShdw>
                </a:effectLst>
              </a:rPr>
              <a:t>4. Hub Transport categorizes message and applies message policies</a:t>
            </a:r>
            <a:endParaRPr lang="en-US" sz="1600" dirty="0">
              <a:solidFill>
                <a:schemeClr val="tx2"/>
              </a:solidFill>
              <a:effectLst>
                <a:outerShdw blurRad="38100" dist="38100" dir="2700000" algn="tl">
                  <a:srgbClr val="000000"/>
                </a:outerShdw>
              </a:effectLst>
            </a:endParaRPr>
          </a:p>
        </p:txBody>
      </p:sp>
      <p:sp>
        <p:nvSpPr>
          <p:cNvPr id="16" name="Text Box 76"/>
          <p:cNvSpPr txBox="1">
            <a:spLocks noChangeArrowheads="1"/>
          </p:cNvSpPr>
          <p:nvPr/>
        </p:nvSpPr>
        <p:spPr bwMode="auto">
          <a:xfrm>
            <a:off x="6250362" y="4251655"/>
            <a:ext cx="2830883" cy="849463"/>
          </a:xfrm>
          <a:prstGeom prst="rect">
            <a:avLst/>
          </a:prstGeom>
          <a:noFill/>
          <a:ln w="12700" algn="ctr">
            <a:noFill/>
            <a:miter lim="800000"/>
            <a:headEnd/>
            <a:tailEnd/>
          </a:ln>
          <a:effectLst/>
        </p:spPr>
        <p:txBody>
          <a:bodyPr wrap="square" lIns="109728" tIns="54864" rIns="109728" bIns="54864">
            <a:spAutoFit/>
          </a:bodyPr>
          <a:lstStyle/>
          <a:p>
            <a:pPr algn="l">
              <a:spcBef>
                <a:spcPct val="50000"/>
              </a:spcBef>
              <a:defRPr/>
            </a:pPr>
            <a:r>
              <a:rPr lang="en-US" sz="1600" dirty="0" smtClean="0">
                <a:solidFill>
                  <a:schemeClr val="tx2"/>
                </a:solidFill>
                <a:effectLst>
                  <a:outerShdw blurRad="38100" dist="38100" dir="2700000" algn="tl">
                    <a:srgbClr val="000000"/>
                  </a:outerShdw>
                </a:effectLst>
              </a:rPr>
              <a:t>5. Hub Transport delivers message to Hub Transport server in target AD site</a:t>
            </a:r>
            <a:endParaRPr lang="en-US" sz="1600" dirty="0">
              <a:solidFill>
                <a:schemeClr val="tx2"/>
              </a:solidFill>
              <a:effectLst>
                <a:outerShdw blurRad="38100" dist="38100" dir="2700000" algn="tl">
                  <a:srgbClr val="000000"/>
                </a:outerShdw>
              </a:effectLst>
            </a:endParaRPr>
          </a:p>
        </p:txBody>
      </p:sp>
      <p:sp>
        <p:nvSpPr>
          <p:cNvPr id="19" name="Text Box 76"/>
          <p:cNvSpPr txBox="1">
            <a:spLocks noChangeArrowheads="1"/>
          </p:cNvSpPr>
          <p:nvPr/>
        </p:nvSpPr>
        <p:spPr bwMode="auto">
          <a:xfrm>
            <a:off x="3115471" y="4569802"/>
            <a:ext cx="2947554" cy="849463"/>
          </a:xfrm>
          <a:prstGeom prst="rect">
            <a:avLst/>
          </a:prstGeom>
          <a:noFill/>
          <a:ln w="12700" algn="ctr">
            <a:noFill/>
            <a:miter lim="800000"/>
            <a:headEnd/>
            <a:tailEnd/>
          </a:ln>
          <a:effectLst/>
        </p:spPr>
        <p:txBody>
          <a:bodyPr wrap="square" lIns="109728" tIns="54864" rIns="109728" bIns="54864">
            <a:spAutoFit/>
          </a:bodyPr>
          <a:lstStyle/>
          <a:p>
            <a:pPr algn="l">
              <a:spcBef>
                <a:spcPct val="50000"/>
              </a:spcBef>
              <a:defRPr/>
            </a:pPr>
            <a:r>
              <a:rPr lang="en-US" sz="1600" dirty="0" smtClean="0">
                <a:solidFill>
                  <a:schemeClr val="tx2"/>
                </a:solidFill>
                <a:effectLst>
                  <a:outerShdw blurRad="38100" dist="38100" dir="2700000" algn="tl">
                    <a:srgbClr val="000000"/>
                  </a:outerShdw>
                </a:effectLst>
              </a:rPr>
              <a:t>6. Hub Transport delivers message to mailbox server in same AD site</a:t>
            </a:r>
            <a:endParaRPr lang="en-US" sz="1600" dirty="0">
              <a:solidFill>
                <a:schemeClr val="tx2"/>
              </a:solidFill>
              <a:effectLst>
                <a:outerShdw blurRad="38100" dist="38100" dir="2700000" algn="tl">
                  <a:srgbClr val="000000"/>
                </a:outerShdw>
              </a:effectLst>
            </a:endParaRPr>
          </a:p>
        </p:txBody>
      </p:sp>
      <p:pic>
        <p:nvPicPr>
          <p:cNvPr id="18" name="Picture 2"/>
          <p:cNvPicPr>
            <a:picLocks noChangeAspect="1" noChangeArrowheads="1"/>
          </p:cNvPicPr>
          <p:nvPr/>
        </p:nvPicPr>
        <p:blipFill>
          <a:blip r:embed="rId4"/>
          <a:srcRect/>
          <a:stretch>
            <a:fillRect/>
          </a:stretch>
        </p:blipFill>
        <p:spPr bwMode="auto">
          <a:xfrm>
            <a:off x="1507283" y="1125868"/>
            <a:ext cx="741362" cy="1090612"/>
          </a:xfrm>
          <a:prstGeom prst="rect">
            <a:avLst/>
          </a:prstGeom>
          <a:noFill/>
          <a:ln w="9525">
            <a:miter lim="800000"/>
            <a:headEnd/>
            <a:tailEnd/>
          </a:ln>
          <a:effectLst/>
        </p:spPr>
      </p:pic>
      <p:pic>
        <p:nvPicPr>
          <p:cNvPr id="24" name="Object 6"/>
          <p:cNvPicPr>
            <a:picLocks noChangeAspect="1" noChangeArrowheads="1"/>
          </p:cNvPicPr>
          <p:nvPr/>
        </p:nvPicPr>
        <p:blipFill>
          <a:blip r:embed="rId5"/>
          <a:srcRect/>
          <a:stretch>
            <a:fillRect/>
          </a:stretch>
        </p:blipFill>
        <p:spPr bwMode="auto">
          <a:xfrm>
            <a:off x="1512045" y="4927930"/>
            <a:ext cx="741363" cy="1090613"/>
          </a:xfrm>
          <a:prstGeom prst="rect">
            <a:avLst/>
          </a:prstGeom>
          <a:noFill/>
          <a:ln w="9525">
            <a:miter lim="800000"/>
            <a:headEnd/>
            <a:tailEnd/>
          </a:ln>
          <a:effectLst/>
        </p:spPr>
      </p:pic>
      <p:pic>
        <p:nvPicPr>
          <p:cNvPr id="23" name="Picture 4"/>
          <p:cNvPicPr>
            <a:picLocks noChangeAspect="1" noChangeArrowheads="1"/>
          </p:cNvPicPr>
          <p:nvPr/>
        </p:nvPicPr>
        <p:blipFill>
          <a:blip r:embed="rId6"/>
          <a:srcRect/>
          <a:stretch>
            <a:fillRect/>
          </a:stretch>
        </p:blipFill>
        <p:spPr bwMode="auto">
          <a:xfrm>
            <a:off x="6879383" y="1111580"/>
            <a:ext cx="977900" cy="1092200"/>
          </a:xfrm>
          <a:prstGeom prst="rect">
            <a:avLst/>
          </a:prstGeom>
          <a:noFill/>
          <a:ln w="9525">
            <a:miter lim="800000"/>
            <a:headEnd/>
            <a:tailEnd/>
          </a:ln>
          <a:effectLst/>
        </p:spPr>
      </p:pic>
      <p:pic>
        <p:nvPicPr>
          <p:cNvPr id="25" name="Object 8"/>
          <p:cNvPicPr>
            <a:picLocks noChangeAspect="1" noChangeArrowheads="1"/>
          </p:cNvPicPr>
          <p:nvPr/>
        </p:nvPicPr>
        <p:blipFill>
          <a:blip r:embed="rId6"/>
          <a:srcRect/>
          <a:stretch>
            <a:fillRect/>
          </a:stretch>
        </p:blipFill>
        <p:spPr bwMode="auto">
          <a:xfrm>
            <a:off x="6944470" y="5072393"/>
            <a:ext cx="977900" cy="1090612"/>
          </a:xfrm>
          <a:prstGeom prst="rect">
            <a:avLst/>
          </a:prstGeom>
          <a:noFill/>
          <a:ln w="9525">
            <a:miter lim="800000"/>
            <a:headEnd/>
            <a:tailEnd/>
          </a:ln>
          <a:effectLst/>
        </p:spPr>
      </p:pic>
      <p:sp>
        <p:nvSpPr>
          <p:cNvPr id="22" name="Title 1"/>
          <p:cNvSpPr>
            <a:spLocks noGrp="1"/>
          </p:cNvSpPr>
          <p:nvPr>
            <p:ph type="title"/>
          </p:nvPr>
        </p:nvSpPr>
        <p:spPr>
          <a:noFill/>
          <a:ln w="9525">
            <a:noFill/>
            <a:miter lim="800000"/>
            <a:headEnd/>
            <a:tailEnd/>
          </a:ln>
          <a:effectLst/>
        </p:spPr>
        <p:txBody>
          <a:bodyPr vert="horz" wrap="square" lIns="0" tIns="45720" rIns="91440" bIns="45720" numCol="1" rtlCol="0" anchor="t" anchorCtr="0" compatLnSpc="1">
            <a:prstTxWarp prst="textNoShape">
              <a:avLst/>
            </a:prstTxWarp>
            <a:noAutofit/>
            <a:scene3d>
              <a:camera prst="orthographicFront"/>
              <a:lightRig rig="threePt" dir="t"/>
            </a:scene3d>
            <a:sp3d extrusionH="6350">
              <a:bevelT w="12700" h="25400" prst="coolSlant"/>
              <a:bevelB w="19050" h="19050"/>
              <a:extrusionClr>
                <a:schemeClr val="bg1"/>
              </a:extrusionClr>
            </a:sp3d>
          </a:bodyPr>
          <a:lstStyle/>
          <a:p>
            <a:r>
              <a:rPr dirty="0" smtClean="0"/>
              <a:t>Message Delivery Flow</a:t>
            </a:r>
            <a:endParaRPr dirty="0"/>
          </a:p>
        </p:txBody>
      </p:sp>
    </p:spTree>
    <p:custDataLst>
      <p:tags r:id="rId1"/>
    </p:custDataLst>
    <p:extLst>
      <p:ext uri="{BB962C8B-B14F-4D97-AF65-F5344CB8AC3E}">
        <p14:creationId xmlns:p14="http://schemas.microsoft.com/office/powerpoint/2010/main" xmlns="" val="6825034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nodeType="afterEffect">
                                  <p:stCondLst>
                                    <p:cond delay="0"/>
                                  </p:stCondLst>
                                  <p:childTnLst>
                                    <p:animMotion origin="layout" path="M -1.62037E-6 -2.22222E-6 L 0.09751 -2.22222E-6 " pathEditMode="relative" rAng="0" ptsTypes="AA">
                                      <p:cBhvr>
                                        <p:cTn id="6" dur="1000" fill="hold"/>
                                        <p:tgtEl>
                                          <p:spTgt spid="2"/>
                                        </p:tgtEl>
                                        <p:attrNameLst>
                                          <p:attrName>ppt_x</p:attrName>
                                          <p:attrName>ppt_y</p:attrName>
                                        </p:attrNameLst>
                                      </p:cBhvr>
                                      <p:rCtr x="49" y="0"/>
                                    </p:animMotion>
                                  </p:childTnLst>
                                </p:cTn>
                              </p:par>
                              <p:par>
                                <p:cTn id="7" presetID="10"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fade">
                                      <p:cBhvr>
                                        <p:cTn id="9" dur="2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20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childTnLst>
                                </p:cTn>
                              </p:par>
                              <p:par>
                                <p:cTn id="26" presetID="10" presetClass="exit" presetSubtype="0" fill="hold" nodeType="withEffect">
                                  <p:stCondLst>
                                    <p:cond delay="0"/>
                                  </p:stCondLst>
                                  <p:childTnLst>
                                    <p:animEffect transition="out" filter="fade">
                                      <p:cBhvr>
                                        <p:cTn id="27" dur="2000"/>
                                        <p:tgtEl>
                                          <p:spTgt spid="5"/>
                                        </p:tgtEl>
                                      </p:cBhvr>
                                    </p:animEffect>
                                    <p:set>
                                      <p:cBhvr>
                                        <p:cTn id="28" dur="1" fill="hold">
                                          <p:stCondLst>
                                            <p:cond delay="1999"/>
                                          </p:stCondLst>
                                        </p:cTn>
                                        <p:tgtEl>
                                          <p:spTgt spid="5"/>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2000"/>
                                        <p:tgtEl>
                                          <p:spTgt spid="13"/>
                                        </p:tgtEl>
                                      </p:cBhvr>
                                    </p:animEffect>
                                    <p:set>
                                      <p:cBhvr>
                                        <p:cTn id="31" dur="1" fill="hold">
                                          <p:stCondLst>
                                            <p:cond delay="1999"/>
                                          </p:stCondLst>
                                        </p:cTn>
                                        <p:tgtEl>
                                          <p:spTgt spid="13"/>
                                        </p:tgtEl>
                                        <p:attrNameLst>
                                          <p:attrName>style.visibility</p:attrName>
                                        </p:attrNameLst>
                                      </p:cBhvr>
                                      <p:to>
                                        <p:strVal val="hidden"/>
                                      </p:to>
                                    </p:set>
                                  </p:childTnLst>
                                </p:cTn>
                              </p:par>
                            </p:childTnLst>
                          </p:cTn>
                        </p:par>
                        <p:par>
                          <p:cTn id="32" fill="hold">
                            <p:stCondLst>
                              <p:cond delay="2000"/>
                            </p:stCondLst>
                            <p:childTnLst>
                              <p:par>
                                <p:cTn id="33" presetID="63" presetClass="path" presetSubtype="0" accel="50000" decel="50000" fill="hold" nodeType="afterEffect">
                                  <p:stCondLst>
                                    <p:cond delay="1000"/>
                                  </p:stCondLst>
                                  <p:childTnLst>
                                    <p:animMotion origin="layout" path="M 0.09757 2.22222E-6 L 0.65296 0.00324 " pathEditMode="relative" rAng="0" ptsTypes="AA">
                                      <p:cBhvr>
                                        <p:cTn id="34" dur="2000" fill="hold"/>
                                        <p:tgtEl>
                                          <p:spTgt spid="2"/>
                                        </p:tgtEl>
                                        <p:attrNameLst>
                                          <p:attrName>ppt_x</p:attrName>
                                          <p:attrName>ppt_y</p:attrName>
                                        </p:attrNameLst>
                                      </p:cBhvr>
                                      <p:rCtr x="278" y="2"/>
                                    </p:animMotion>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childTnLst>
                                </p:cTn>
                              </p:par>
                              <p:par>
                                <p:cTn id="45" presetID="42" presetClass="path" presetSubtype="0" accel="50000" decel="50000" fill="hold" nodeType="withEffect">
                                  <p:stCondLst>
                                    <p:cond delay="0"/>
                                  </p:stCondLst>
                                  <p:childTnLst>
                                    <p:animMotion origin="layout" path="M 0.65295 0.00324 L 0.65139 0.56644 " pathEditMode="relative" rAng="0" ptsTypes="AA">
                                      <p:cBhvr>
                                        <p:cTn id="46" dur="2000" fill="hold"/>
                                        <p:tgtEl>
                                          <p:spTgt spid="2"/>
                                        </p:tgtEl>
                                        <p:attrNameLst>
                                          <p:attrName>ppt_x</p:attrName>
                                          <p:attrName>ppt_y</p:attrName>
                                        </p:attrNameLst>
                                      </p:cBhvr>
                                      <p:rCtr x="-1" y="281"/>
                                    </p:animMotion>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1000"/>
                                        <p:tgtEl>
                                          <p:spTgt spid="19"/>
                                        </p:tgtEl>
                                      </p:cBhvr>
                                    </p:animEffect>
                                  </p:childTnLst>
                                </p:cTn>
                              </p:par>
                              <p:par>
                                <p:cTn id="52" presetID="35" presetClass="path" presetSubtype="0" accel="50000" decel="50000" fill="hold" nodeType="withEffect">
                                  <p:stCondLst>
                                    <p:cond delay="0"/>
                                  </p:stCondLst>
                                  <p:childTnLst>
                                    <p:animMotion origin="layout" path="M 0.70139 0.56435 L 0.07674 0.56597 " pathEditMode="relative" rAng="0" ptsTypes="AA">
                                      <p:cBhvr>
                                        <p:cTn id="53" dur="2000" fill="hold"/>
                                        <p:tgtEl>
                                          <p:spTgt spid="2"/>
                                        </p:tgtEl>
                                        <p:attrNameLst>
                                          <p:attrName>ppt_x</p:attrName>
                                          <p:attrName>ppt_y</p:attrName>
                                        </p:attrNameLst>
                                      </p:cBhvr>
                                      <p:rCtr x="-312"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p:bldP spid="11" grpId="0"/>
      <p:bldP spid="13" grpId="0"/>
      <p:bldP spid="14" grpId="0"/>
      <p:bldP spid="16"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Transport High Availability</a:t>
            </a:r>
            <a:endParaRPr lang="en-US" dirty="0"/>
          </a:p>
        </p:txBody>
      </p:sp>
    </p:spTree>
    <p:extLst>
      <p:ext uri="{BB962C8B-B14F-4D97-AF65-F5344CB8AC3E}">
        <p14:creationId xmlns:p14="http://schemas.microsoft.com/office/powerpoint/2010/main" xmlns="" val="248541739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sz="4000" dirty="0" smtClean="0"/>
              <a:t>Transport High Availability Architecture</a:t>
            </a:r>
            <a:r>
              <a:rPr lang="en-US" dirty="0" smtClean="0"/>
              <a:t/>
            </a:r>
            <a:br>
              <a:rPr lang="en-US" dirty="0" smtClean="0"/>
            </a:br>
            <a:r>
              <a:rPr lang="en-US" sz="3600" dirty="0" smtClean="0">
                <a:solidFill>
                  <a:schemeClr val="tx2"/>
                </a:solidFill>
              </a:rPr>
              <a:t>Resiliency Issues in Exchange Server 2007</a:t>
            </a:r>
            <a:endParaRPr lang="en-US" sz="3600" dirty="0">
              <a:solidFill>
                <a:schemeClr val="tx2"/>
              </a:solidFill>
            </a:endParaRPr>
          </a:p>
        </p:txBody>
      </p:sp>
      <p:sp>
        <p:nvSpPr>
          <p:cNvPr id="3" name="Content Placeholder 2"/>
          <p:cNvSpPr>
            <a:spLocks noGrp="1"/>
          </p:cNvSpPr>
          <p:nvPr>
            <p:ph idx="10"/>
          </p:nvPr>
        </p:nvSpPr>
        <p:spPr>
          <a:xfrm>
            <a:off x="381000" y="1422863"/>
            <a:ext cx="8382000" cy="4431983"/>
          </a:xfrm>
        </p:spPr>
        <p:txBody>
          <a:bodyPr/>
          <a:lstStyle/>
          <a:p>
            <a:r>
              <a:rPr lang="en-US" sz="2800" dirty="0" smtClean="0"/>
              <a:t>Transport database is </a:t>
            </a:r>
            <a:r>
              <a:rPr lang="en-US" sz="2800" dirty="0" err="1" smtClean="0"/>
              <a:t>stateful</a:t>
            </a:r>
            <a:endParaRPr lang="en-US" sz="2800" dirty="0" smtClean="0"/>
          </a:p>
          <a:p>
            <a:pPr lvl="1"/>
            <a:r>
              <a:rPr lang="en-US" sz="2400" dirty="0" smtClean="0"/>
              <a:t>Loss of service results in loss of mail</a:t>
            </a:r>
          </a:p>
          <a:p>
            <a:pPr lvl="1"/>
            <a:r>
              <a:rPr lang="en-US" sz="2400" dirty="0" smtClean="0"/>
              <a:t>Hardware redundancy for high availability</a:t>
            </a:r>
          </a:p>
          <a:p>
            <a:r>
              <a:rPr lang="en-US" sz="2800" dirty="0" smtClean="0"/>
              <a:t>Transport dumpster impacts the environment</a:t>
            </a:r>
          </a:p>
          <a:p>
            <a:pPr lvl="1"/>
            <a:r>
              <a:rPr lang="en-US" sz="2400" dirty="0" smtClean="0"/>
              <a:t>In extreme cases, up to 200% increase in IOPS/message due to many SGs and inefficient cache usage when compared to similar scenarios without dumpster</a:t>
            </a:r>
          </a:p>
          <a:p>
            <a:pPr lvl="1"/>
            <a:r>
              <a:rPr lang="en-US" sz="2400" dirty="0" smtClean="0"/>
              <a:t>Redelivery after MDB failover results in entire quota being redelivered and store removing duplicates</a:t>
            </a:r>
          </a:p>
          <a:p>
            <a:r>
              <a:rPr lang="en-US" sz="2800" dirty="0" smtClean="0"/>
              <a:t>Transport database corruption causes downtime</a:t>
            </a:r>
          </a:p>
          <a:p>
            <a:r>
              <a:rPr lang="en-US" sz="2800" dirty="0" smtClean="0"/>
              <a:t>Mail storms due to rogue user/program</a:t>
            </a:r>
            <a:endParaRPr lang="en-US" sz="2800" dirty="0"/>
          </a:p>
        </p:txBody>
      </p:sp>
    </p:spTree>
    <p:extLst>
      <p:ext uri="{BB962C8B-B14F-4D97-AF65-F5344CB8AC3E}">
        <p14:creationId xmlns:p14="http://schemas.microsoft.com/office/powerpoint/2010/main" xmlns="" val="3242030270"/>
      </p:ext>
    </p:extLst>
  </p:cSld>
  <p:clrMapOvr>
    <a:masterClrMapping/>
  </p:clrMapOvr>
  <p:transition advTm="344156">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2|8.1|4.4"/>
</p:tagLst>
</file>

<file path=ppt/tags/tag2.xml><?xml version="1.0" encoding="utf-8"?>
<p:tagLst xmlns:a="http://schemas.openxmlformats.org/drawingml/2006/main" xmlns:r="http://schemas.openxmlformats.org/officeDocument/2006/relationships" xmlns:p="http://schemas.openxmlformats.org/presentationml/2006/main">
  <p:tag name="TIMING" val="|0|.5|.2|.2|.2|.2"/>
</p:tagLst>
</file>

<file path=ppt/tags/tag3.xml><?xml version="1.0" encoding="utf-8"?>
<p:tagLst xmlns:a="http://schemas.openxmlformats.org/drawingml/2006/main" xmlns:r="http://schemas.openxmlformats.org/officeDocument/2006/relationships" xmlns:p="http://schemas.openxmlformats.org/presentationml/2006/main">
  <p:tag name="TIMING" val="|16.4|40"/>
</p:tagLst>
</file>

<file path=ppt/tags/tag4.xml><?xml version="1.0" encoding="utf-8"?>
<p:tagLst xmlns:a="http://schemas.openxmlformats.org/drawingml/2006/main" xmlns:r="http://schemas.openxmlformats.org/officeDocument/2006/relationships" xmlns:p="http://schemas.openxmlformats.org/presentationml/2006/main">
  <p:tag name="TIMING" val="|17.7|71.1"/>
</p:tagLst>
</file>

<file path=ppt/tags/tag5.xml><?xml version="1.0" encoding="utf-8"?>
<p:tagLst xmlns:a="http://schemas.openxmlformats.org/drawingml/2006/main" xmlns:r="http://schemas.openxmlformats.org/officeDocument/2006/relationships" xmlns:p="http://schemas.openxmlformats.org/presentationml/2006/main">
  <p:tag name="TIMING" val="|76.3|17.3|133.6|28.9|0|11.3|0|2.5|0"/>
</p:tagLst>
</file>

<file path=ppt/tags/tag6.xml><?xml version="1.0" encoding="utf-8"?>
<p:tagLst xmlns:a="http://schemas.openxmlformats.org/drawingml/2006/main" xmlns:r="http://schemas.openxmlformats.org/officeDocument/2006/relationships" xmlns:p="http://schemas.openxmlformats.org/presentationml/2006/main">
  <p:tag name="TIMING" val="|0|.5|.2|.2|.2|.2"/>
</p:tagLst>
</file>

<file path=ppt/theme/theme1.xml><?xml version="1.0" encoding="utf-8"?>
<a:theme xmlns:a="http://schemas.openxmlformats.org/drawingml/2006/main" name="UNC311_Chung[1]">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UNC311_Chung[1]</Template>
  <TotalTime>272</TotalTime>
  <Words>3044</Words>
  <Application>Microsoft Office PowerPoint</Application>
  <PresentationFormat>On-screen Show (4:3)</PresentationFormat>
  <Paragraphs>453</Paragraphs>
  <Slides>58</Slides>
  <Notes>58</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58</vt:i4>
      </vt:variant>
    </vt:vector>
  </HeadingPairs>
  <TitlesOfParts>
    <vt:vector size="63" baseType="lpstr">
      <vt:lpstr>UNC311_Chung[1]</vt:lpstr>
      <vt:lpstr>TechEd09_Europe template</vt:lpstr>
      <vt:lpstr>TechEd_Europe4x3</vt:lpstr>
      <vt:lpstr>1_TechEd09_Europe template</vt:lpstr>
      <vt:lpstr>Visio</vt:lpstr>
      <vt:lpstr>Slide 1</vt:lpstr>
      <vt:lpstr>Deploying and Managing Microsoft Exchange Server 2010 Transport Servers</vt:lpstr>
      <vt:lpstr>Session Objectives And Takeaways</vt:lpstr>
      <vt:lpstr>Agenda</vt:lpstr>
      <vt:lpstr>Exchange Server 2010  System Architecture </vt:lpstr>
      <vt:lpstr>Exchange Server 2010  Hub Transport Role Architecture </vt:lpstr>
      <vt:lpstr>Message Delivery Flow</vt:lpstr>
      <vt:lpstr>Transport High Availability</vt:lpstr>
      <vt:lpstr>Transport High Availability Architecture Resiliency Issues in Exchange Server 2007</vt:lpstr>
      <vt:lpstr>Transport High Availability Architecture Exchange 2010 Resiliency Improvements</vt:lpstr>
      <vt:lpstr>How does Shadow Redundancy Work?</vt:lpstr>
      <vt:lpstr>How does Shadow Redundancy Work?</vt:lpstr>
      <vt:lpstr>Shadow Redundancy  Primary Server State Tracking</vt:lpstr>
      <vt:lpstr>Shadow Redundancy  Supported Scenarios</vt:lpstr>
      <vt:lpstr>Shadow Redundancy 1) Mail Submission Service</vt:lpstr>
      <vt:lpstr>Shadow Redundancy 2) SMTP Service Extensions</vt:lpstr>
      <vt:lpstr>Shadow Redundancy XSHADOW Configuration</vt:lpstr>
      <vt:lpstr>Shadow Redundancy SMTP Session with “Implicit Heartbeat”</vt:lpstr>
      <vt:lpstr>Shadow Redundancy SMTP Session with “Explicit Heartbeat”</vt:lpstr>
      <vt:lpstr>Queue Viewer Shadow Queue</vt:lpstr>
      <vt:lpstr>Queue Viewer Shadow Message</vt:lpstr>
      <vt:lpstr>Shadow Redundancy 3) Mailbox Delivery</vt:lpstr>
      <vt:lpstr>Shadow Redundancy 4) Delayed Acknowledgement</vt:lpstr>
      <vt:lpstr>Shadow Redundancy Delayed Acknowledgement Configuration</vt:lpstr>
      <vt:lpstr>Shadow Redundancy 5) Side Effect Messages</vt:lpstr>
      <vt:lpstr>Shadow Redundancy Diagnostics</vt:lpstr>
      <vt:lpstr>Queue Database Resiliency Automated Recovery</vt:lpstr>
      <vt:lpstr>Throttling Message Submissions</vt:lpstr>
      <vt:lpstr>Transport Service Level Management and Reporting</vt:lpstr>
      <vt:lpstr>Transport Service Level Management Monitoring, Incident Management and Reporting</vt:lpstr>
      <vt:lpstr>Transport Service Level Management Awareness through Proactive Monitoring</vt:lpstr>
      <vt:lpstr>Transport Service Level Management  Measuring Delivery Latency</vt:lpstr>
      <vt:lpstr>Measuring Delivery Latency Message Tracking Log Details</vt:lpstr>
      <vt:lpstr>Measuring Transport Service Levels System Center Aggregation and Reporting</vt:lpstr>
      <vt:lpstr>Measuring Transport Service Levels Statistics Log Generation</vt:lpstr>
      <vt:lpstr>Slide 36</vt:lpstr>
      <vt:lpstr>Slide 37</vt:lpstr>
      <vt:lpstr>Slide 38</vt:lpstr>
      <vt:lpstr>Slide 39</vt:lpstr>
      <vt:lpstr>Exchange Server 2010 Routing Overview</vt:lpstr>
      <vt:lpstr>Exchange Server 2010 Routing</vt:lpstr>
      <vt:lpstr>Active Directory Sites Are  The Routing  Boundary</vt:lpstr>
      <vt:lpstr>“Best” Route Between AD Sites</vt:lpstr>
      <vt:lpstr>Interoperability and Coexistence with  Exchange Server 2003 and Exchange Server 2007</vt:lpstr>
      <vt:lpstr>Coexistence with Exchange Server 2003</vt:lpstr>
      <vt:lpstr>Coexistence with Exchange Server 2003</vt:lpstr>
      <vt:lpstr>Exchange 2010 Transition Topology</vt:lpstr>
      <vt:lpstr>Disabling Link State</vt:lpstr>
      <vt:lpstr>Message Delivery Flow Exchange Server 2007  Exchange Server 2010</vt:lpstr>
      <vt:lpstr>Coexistence with Exchange Server 2007</vt:lpstr>
      <vt:lpstr>Edge Transport Role EdgeSync Improvements</vt:lpstr>
      <vt:lpstr>Key Learnings</vt:lpstr>
      <vt:lpstr>UNC Track Call to Action!</vt:lpstr>
      <vt:lpstr>Slide 54</vt:lpstr>
      <vt:lpstr>Resources</vt:lpstr>
      <vt:lpstr>Slide 56</vt:lpstr>
      <vt:lpstr>Slide 57</vt:lpstr>
      <vt:lpstr>Slide 58</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Charlie Chung</dc:creator>
  <dc:description>tech·ed Europe 2009</dc:description>
  <cp:lastModifiedBy>cn_user</cp:lastModifiedBy>
  <cp:revision>22</cp:revision>
  <dcterms:created xsi:type="dcterms:W3CDTF">2009-10-27T15:06:11Z</dcterms:created>
  <dcterms:modified xsi:type="dcterms:W3CDTF">2009-11-11T12:56:10Z</dcterms:modified>
</cp:coreProperties>
</file>