
<file path=[Content_Types].xml><?xml version="1.0" encoding="utf-8"?>
<Types xmlns="http://schemas.openxmlformats.org/package/2006/content-types">
  <Override PartName="/ppt/slides/slide47.xml" ContentType="application/vnd.openxmlformats-officedocument.presentationml.slide+xml"/>
  <Override PartName="/ppt/theme/theme5.xml" ContentType="application/vnd.openxmlformats-officedocument.theme+xml"/>
  <Override PartName="/ppt/diagrams/colors11.xml" ContentType="application/vnd.openxmlformats-officedocument.drawingml.diagramColors+xml"/>
  <Override PartName="/ppt/diagrams/data24.xml" ContentType="application/vnd.openxmlformats-officedocument.drawingml.diagramData+xml"/>
  <Override PartName="/ppt/notesSlides/notesSlide38.xml" ContentType="application/vnd.openxmlformats-officedocument.presentationml.notesSlide+xml"/>
  <Override PartName="/ppt/diagrams/data71.xml" ContentType="application/vnd.openxmlformats-officedocument.drawingml.diagramData+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quickStyle28.xml" ContentType="application/vnd.openxmlformats-officedocument.drawingml.diagramStyle+xml"/>
  <Override PartName="/ppt/diagrams/drawing29.xml" ContentType="application/vnd.ms-office.drawingml.diagramDrawing+xml"/>
  <Default Extension="xml" ContentType="application/xml"/>
  <Override PartName="/ppt/slides/slide50.xml" ContentType="application/vnd.openxmlformats-officedocument.presentationml.slide+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diagrams/layout39.xml" ContentType="application/vnd.openxmlformats-officedocument.drawingml.diagramLayout+xml"/>
  <Override PartName="/ppt/notesSlides/notesSlide63.xml" ContentType="application/vnd.openxmlformats-officedocument.presentationml.notesSlide+xml"/>
  <Override PartName="/ppt/diagrams/layout17.xml" ContentType="application/vnd.openxmlformats-officedocument.drawingml.diagramLayout+xml"/>
  <Override PartName="/ppt/notesSlides/notesSlide41.xml" ContentType="application/vnd.openxmlformats-officedocument.presentationml.notesSlide+xml"/>
  <Override PartName="/ppt/diagrams/colors49.xml" ContentType="application/vnd.openxmlformats-officedocument.drawingml.diagramColors+xml"/>
  <Override PartName="/ppt/diagrams/quickStyle53.xml" ContentType="application/vnd.openxmlformats-officedocument.drawingml.diagramStyle+xml"/>
  <Override PartName="/ppt/diagrams/drawing54.xml" ContentType="application/vnd.ms-office.drawingml.diagramDrawing+xml"/>
  <Override PartName="/ppt/diagrams/layout64.xml" ContentType="application/vnd.openxmlformats-officedocument.drawingml.diagramLayout+xml"/>
  <Override PartName="/ppt/diagrams/quickStyle31.xml" ContentType="application/vnd.openxmlformats-officedocument.drawingml.diagramStyle+xml"/>
  <Override PartName="/ppt/diagrams/drawing32.xml" ContentType="application/vnd.ms-office.drawingml.diagramDrawing+xml"/>
  <Override PartName="/ppt/diagrams/data2.xml" ContentType="application/vnd.openxmlformats-officedocument.drawingml.diagramData+xml"/>
  <Override PartName="/ppt/notesSlides/notesSlide7.xml" ContentType="application/vnd.openxmlformats-officedocument.presentationml.notesSlide+xml"/>
  <Override PartName="/ppt/diagrams/colors27.xml" ContentType="application/vnd.openxmlformats-officedocument.drawingml.diagramColors+xml"/>
  <Override PartName="/ppt/diagrams/layout42.xml" ContentType="application/vnd.openxmlformats-officedocument.drawingml.diagramLayout+xml"/>
  <Override PartName="/ppt/diagrams/colors74.xml" ContentType="application/vnd.openxmlformats-officedocument.drawingml.diagramColors+xml"/>
  <Override PartName="/ppt/diagrams/colors4.xml" ContentType="application/vnd.openxmlformats-officedocument.drawingml.diagramColors+xml"/>
  <Override PartName="/ppt/diagrams/drawing10.xml" ContentType="application/vnd.ms-office.drawingml.diagramDrawing+xml"/>
  <Override PartName="/ppt/diagrams/data18.xml" ContentType="application/vnd.openxmlformats-officedocument.drawingml.diagramData+xml"/>
  <Override PartName="/ppt/diagrams/colors52.xml" ContentType="application/vnd.openxmlformats-officedocument.drawingml.diagramColors+xml"/>
  <Override PartName="/ppt/diagrams/data65.xml" ContentType="application/vnd.openxmlformats-officedocument.drawingml.diagramData+xml"/>
  <Override PartName="/ppt/slides/slide19.xml" ContentType="application/vnd.openxmlformats-officedocument.presentationml.slide+xml"/>
  <Override PartName="/ppt/slides/slide66.xml" ContentType="application/vnd.openxmlformats-officedocument.presentationml.slide+xml"/>
  <Default Extension="png" ContentType="image/png"/>
  <Override PartName="/ppt/diagrams/layout20.xml" ContentType="application/vnd.openxmlformats-officedocument.drawingml.diagramLayout+xml"/>
  <Override PartName="/ppt/slideLayouts/slideLayout18.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colors30.xml" ContentType="application/vnd.openxmlformats-officedocument.drawingml.diagramColors+xml"/>
  <Override PartName="/ppt/diagrams/data43.xml" ContentType="application/vnd.openxmlformats-officedocument.drawingml.diagramData+xml"/>
  <Override PartName="/ppt/notesSlides/notesSlide57.xml" ContentType="application/vnd.openxmlformats-officedocument.presentationml.notesSlide+xml"/>
  <Override PartName="/ppt/diagrams/quickStyle69.xml" ContentType="application/vnd.openxmlformats-officedocument.drawingml.diagramStyle+xml"/>
  <Override PartName="/ppt/slides/slide44.xml" ContentType="application/vnd.openxmlformats-officedocument.presentationml.slide+xml"/>
  <Override PartName="/ppt/diagrams/data21.xml" ContentType="application/vnd.openxmlformats-officedocument.drawingml.diagramData+xml"/>
  <Default Extension="emf" ContentType="image/x-emf"/>
  <Override PartName="/ppt/diagrams/quickStyle47.xml" ContentType="application/vnd.openxmlformats-officedocument.drawingml.diagramStyle+xml"/>
  <Override PartName="/ppt/diagrams/drawing48.xml" ContentType="application/vnd.ms-office.drawingml.diagramDrawing+xml"/>
  <Override PartName="/ppt/slides/slide22.xml" ContentType="application/vnd.openxmlformats-officedocument.presentationml.slide+xml"/>
  <Override PartName="/ppt/diagrams/layout6.xml" ContentType="application/vnd.openxmlformats-officedocument.drawingml.diagramLayout+xml"/>
  <Override PartName="/ppt/notesSlides/notesSlide35.xml" ContentType="application/vnd.openxmlformats-officedocument.presentationml.notesSlide+xml"/>
  <Override PartName="/ppt/diagrams/layout58.xml" ContentType="application/vnd.openxmlformats-officedocument.drawingml.diagram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diagrams/quickStyle25.xml" ContentType="application/vnd.openxmlformats-officedocument.drawingml.diagramStyle+xml"/>
  <Override PartName="/ppt/diagrams/drawing26.xml" ContentType="application/vnd.ms-office.drawingml.diagramDrawing+xml"/>
  <Override PartName="/ppt/diagrams/layout36.xml" ContentType="application/vnd.openxmlformats-officedocument.drawingml.diagramLayout+xml"/>
  <Override PartName="/ppt/notesSlides/notesSlide60.xml" ContentType="application/vnd.openxmlformats-officedocument.presentationml.notesSlide+xml"/>
  <Override PartName="/ppt/diagrams/colors68.xml" ContentType="application/vnd.openxmlformats-officedocument.drawingml.diagramColors+xml"/>
  <Override PartName="/ppt/diagrams/quickStyle72.xml" ContentType="application/vnd.openxmlformats-officedocument.drawingml.diagramStyle+xml"/>
  <Override PartName="/ppt/diagrams/drawing73.xml" ContentType="application/vnd.ms-office.drawingml.diagramDrawing+xml"/>
  <Override PartName="/ppt/diagrams/drawing8.xml" ContentType="application/vnd.ms-office.drawingml.diagramDrawing+xml"/>
  <Override PartName="/ppt/diagrams/quickStyle50.xml" ContentType="application/vnd.openxmlformats-officedocument.drawingml.diagramStyle+xml"/>
  <Override PartName="/ppt/diagrams/drawing51.xml" ContentType="application/vnd.ms-office.drawingml.diagramDrawing+xml"/>
  <Override PartName="/ppt/diagrams/layout14.xml" ContentType="application/vnd.openxmlformats-officedocument.drawingml.diagramLayout+xml"/>
  <Override PartName="/ppt/diagrams/colors46.xml" ContentType="application/vnd.openxmlformats-officedocument.drawingml.diagramColors+xml"/>
  <Override PartName="/ppt/diagrams/data59.xml" ContentType="application/vnd.openxmlformats-officedocument.drawingml.diagramData+xml"/>
  <Override PartName="/ppt/diagrams/layout61.xml" ContentType="application/vnd.openxmlformats-officedocument.drawingml.diagramLayout+xml"/>
  <Override PartName="/ppt/notesSlides/notesSlide4.xml" ContentType="application/vnd.openxmlformats-officedocument.presentationml.notesSlide+xml"/>
  <Override PartName="/ppt/diagrams/colors24.xml" ContentType="application/vnd.openxmlformats-officedocument.drawingml.diagramColors+xml"/>
  <Override PartName="/ppt/diagrams/data37.xml" ContentType="application/vnd.openxmlformats-officedocument.drawingml.diagramData+xml"/>
  <Override PartName="/ppt/diagrams/colors71.xml" ContentType="application/vnd.openxmlformats-officedocument.drawingml.diagramColors+xml"/>
  <Override PartName="/ppt/slides/slide38.xml" ContentType="application/vnd.openxmlformats-officedocument.presentationml.slide+xml"/>
  <Override PartName="/ppt/diagrams/colors1.xml" ContentType="application/vnd.openxmlformats-officedocument.drawingml.diagramColors+xml"/>
  <Override PartName="/ppt/diagrams/data15.xml" ContentType="application/vnd.openxmlformats-officedocument.drawingml.diagramData+xml"/>
  <Override PartName="/ppt/notesSlides/notesSlide29.xml" ContentType="application/vnd.openxmlformats-officedocument.presentationml.notesSlide+xml"/>
  <Override PartName="/ppt/diagrams/data62.xml" ContentType="application/vnd.openxmlformats-officedocument.drawingml.diagramData+xml"/>
  <Override PartName="/ppt/slides/slide16.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diagrams/quickStyle19.xml" ContentType="application/vnd.openxmlformats-officedocument.drawingml.diagramStyle+xml"/>
  <Override PartName="/ppt/diagrams/data40.xml" ContentType="application/vnd.openxmlformats-officedocument.drawingml.diagramData+xml"/>
  <Override PartName="/ppt/diagrams/quickStyle66.xml" ContentType="application/vnd.openxmlformats-officedocument.drawingml.diagramStyle+xml"/>
  <Override PartName="/ppt/diagrams/drawing67.xml" ContentType="application/vnd.ms-office.drawingml.diagramDrawing+xml"/>
  <Override PartName="/ppt/slides/slide41.xml" ContentType="application/vnd.openxmlformats-officedocument.presentationml.slide+xml"/>
  <Override PartName="/ppt/notesSlides/notesSlide54.xml" ContentType="application/vnd.openxmlformats-officedocument.presentationml.notesSlide+xml"/>
  <Override PartName="/ppt/notesSlides/notesSlide32.xml" ContentType="application/vnd.openxmlformats-officedocument.presentationml.notesSlide+xml"/>
  <Override PartName="/ppt/diagrams/quickStyle44.xml" ContentType="application/vnd.openxmlformats-officedocument.drawingml.diagramStyle+xml"/>
  <Override PartName="/ppt/diagrams/drawing45.xml" ContentType="application/vnd.ms-office.drawingml.diagramDrawing+xml"/>
  <Override PartName="/ppt/diagrams/layout55.xml" ContentType="application/vnd.openxmlformats-officedocument.drawingml.diagramLayout+xml"/>
  <Override PartName="/ppt/diagrams/layout3.xml" ContentType="application/vnd.openxmlformats-officedocument.drawingml.diagramLayout+xml"/>
  <Override PartName="/ppt/diagrams/quickStyle22.xml" ContentType="application/vnd.openxmlformats-officedocument.drawingml.diagramStyle+xml"/>
  <Override PartName="/ppt/diagrams/drawing23.xml" ContentType="application/vnd.ms-office.drawingml.diagramDrawing+xml"/>
  <Override PartName="/ppt/diagrams/drawing70.xml" ContentType="application/vnd.ms-office.drawingml.diagramDrawing+xml"/>
  <Override PartName="/ppt/notesSlides/notesSlide10.xml" ContentType="application/vnd.openxmlformats-officedocument.presentationml.notesSlide+xml"/>
  <Override PartName="/ppt/diagrams/colors18.xml" ContentType="application/vnd.openxmlformats-officedocument.drawingml.diagramColors+xml"/>
  <Override PartName="/ppt/diagrams/layout33.xml" ContentType="application/vnd.openxmlformats-officedocument.drawingml.diagramLayout+xml"/>
  <Override PartName="/ppt/diagrams/colors65.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diagrams/colors43.xml" ContentType="application/vnd.openxmlformats-officedocument.drawingml.diagramColors+xml"/>
  <Override PartName="/ppt/diagrams/data56.xml" ContentType="application/vnd.openxmlformats-officedocument.drawingml.diagramData+xml"/>
  <Override PartName="/ppt/slideMasters/slideMaster2.xml" ContentType="application/vnd.openxmlformats-officedocument.presentationml.slideMaster+xml"/>
  <Override PartName="/ppt/slides/slide57.xml" ContentType="application/vnd.openxmlformats-officedocument.presentationml.slide+xml"/>
  <Override PartName="/ppt/notesSlides/notesSlide1.xml" ContentType="application/vnd.openxmlformats-officedocument.presentationml.notesSlide+xml"/>
  <Override PartName="/ppt/diagrams/data34.xml" ContentType="application/vnd.openxmlformats-officedocument.drawingml.diagramData+xml"/>
  <Override PartName="/ppt/diagrams/colors21.xml" ContentType="application/vnd.openxmlformats-officedocument.drawingml.diagramColors+xml"/>
  <Override PartName="/ppt/notesSlides/notesSlide48.xml" ContentType="application/vnd.openxmlformats-officedocument.presentationml.notesSlide+xml"/>
  <Override PartName="/ppt/slides/slide35.xml" ContentType="application/vnd.openxmlformats-officedocument.presentationml.slide+xml"/>
  <Override PartName="/ppt/diagrams/data12.xml" ContentType="application/vnd.openxmlformats-officedocument.drawingml.diagramData+xml"/>
  <Override PartName="/ppt/diagrams/quickStyle38.xml" ContentType="application/vnd.openxmlformats-officedocument.drawingml.diagramStyle+xml"/>
  <Override PartName="/ppt/diagrams/drawing39.xml" ContentType="application/vnd.ms-office.drawingml.diagramDrawing+xml"/>
  <Override PartName="/ppt/slides/slide13.xml" ContentType="application/vnd.openxmlformats-officedocument.presentationml.slide+xml"/>
  <Override PartName="/ppt/slides/slide60.xml" ContentType="application/vnd.openxmlformats-officedocument.presentationml.slide+xml"/>
  <Override PartName="/ppt/diagrams/data9.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notesSlides/notesSlide26.xml" ContentType="application/vnd.openxmlformats-officedocument.presentationml.notesSlide+xml"/>
  <Override PartName="/ppt/diagrams/layout49.xml" ContentType="application/vnd.openxmlformats-officedocument.drawingml.diagramLayout+xml"/>
  <Override PartName="/ppt/diagrams/drawing64.xml" ContentType="application/vnd.ms-office.drawingml.diagramDrawing+xml"/>
  <Override PartName="/ppt/notesSlides/notesSlide73.xml" ContentType="application/vnd.openxmlformats-officedocument.presentationml.notesSlide+xml"/>
  <Override PartName="/ppt/slideLayouts/slideLayout12.xml" ContentType="application/vnd.openxmlformats-officedocument.presentationml.slideLayout+xml"/>
  <Override PartName="/ppt/diagrams/layout27.xml" ContentType="application/vnd.openxmlformats-officedocument.drawingml.diagramLayout+xml"/>
  <Override PartName="/ppt/notesSlides/notesSlide51.xml" ContentType="application/vnd.openxmlformats-officedocument.presentationml.notesSlide+xml"/>
  <Override PartName="/ppt/diagrams/colors59.xml" ContentType="application/vnd.openxmlformats-officedocument.drawingml.diagramColors+xml"/>
  <Override PartName="/ppt/diagrams/quickStyle63.xml" ContentType="application/vnd.openxmlformats-officedocument.drawingml.diagramStyle+xml"/>
  <Override PartName="/ppt/diagrams/layout74.xml" ContentType="application/vnd.openxmlformats-officedocument.drawingml.diagramLayout+xml"/>
  <Override PartName="/ppt/diagrams/colors37.xml" ContentType="application/vnd.openxmlformats-officedocument.drawingml.diagramColors+xml"/>
  <Override PartName="/ppt/diagrams/quickStyle41.xml" ContentType="application/vnd.openxmlformats-officedocument.drawingml.diagramStyle+xml"/>
  <Override PartName="/ppt/diagrams/drawing42.xml" ContentType="application/vnd.ms-office.drawingml.diagramDrawing+xml"/>
  <Override PartName="/ppt/diagrams/drawing20.xml" ContentType="application/vnd.ms-office.drawingml.diagramDrawing+xml"/>
  <Override PartName="/ppt/diagrams/layout52.xml" ContentType="application/vnd.openxmlformats-officedocument.drawingml.diagramLayout+xml"/>
  <Override PartName="/ppt/diagrams/colors15.xml" ContentType="application/vnd.openxmlformats-officedocument.drawingml.diagramColors+xml"/>
  <Override PartName="/ppt/diagrams/data28.xml" ContentType="application/vnd.openxmlformats-officedocument.drawingml.diagramData+xml"/>
  <Override PartName="/ppt/diagrams/layout30.xml" ContentType="application/vnd.openxmlformats-officedocument.drawingml.diagramLayout+xml"/>
  <Override PartName="/ppt/diagrams/colors62.xml" ContentType="application/vnd.openxmlformats-officedocument.drawingml.diagramColors+xml"/>
  <Override PartName="/ppt/slides/slide29.xml" ContentType="application/vnd.openxmlformats-officedocument.presentationml.slide+xml"/>
  <Override PartName="/ppt/diagrams/drawing2.xml" ContentType="application/vnd.ms-office.drawingml.diagramDrawing+xml"/>
  <Override PartName="/ppt/diagrams/data53.xml" ContentType="application/vnd.openxmlformats-officedocument.drawingml.diagramData+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diagrams/quickStyle2.xml" ContentType="application/vnd.openxmlformats-officedocument.drawingml.diagramStyle+xml"/>
  <Override PartName="/ppt/diagrams/colors40.xml" ContentType="application/vnd.openxmlformats-officedocument.drawingml.diagramColors+xml"/>
  <Override PartName="/ppt/diagrams/data42.xml" ContentType="application/vnd.openxmlformats-officedocument.drawingml.diagramData+xml"/>
  <Override PartName="/ppt/diagrams/quickStyle68.xml" ContentType="application/vnd.openxmlformats-officedocument.drawingml.diagramStyle+xml"/>
  <Override PartName="/ppt/diagrams/drawing69.xml" ContentType="application/vnd.ms-office.drawingml.diagramDrawing+xml"/>
  <Override PartName="/ppt/notesSlides/notesSlide67.xml" ContentType="application/vnd.openxmlformats-officedocument.presentationml.notesSlide+xml"/>
  <Override PartName="/ppt/slides/slide43.xml" ContentType="application/vnd.openxmlformats-officedocument.presentationml.slide+xml"/>
  <Override PartName="/ppt/theme/theme1.xml" ContentType="application/vnd.openxmlformats-officedocument.theme+xml"/>
  <Override PartName="/ppt/diagrams/data31.xml" ContentType="application/vnd.openxmlformats-officedocument.drawingml.diagramData+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diagrams/quickStyle57.xml" ContentType="application/vnd.openxmlformats-officedocument.drawingml.diagramStyle+xml"/>
  <Override PartName="/ppt/diagrams/drawing58.xml" ContentType="application/vnd.ms-office.drawingml.diagramDrawing+xml"/>
  <Override PartName="/ppt/slides/slide32.xml" ContentType="application/vnd.openxmlformats-officedocument.presentationml.slide+xml"/>
  <Override PartName="/ppt/diagrams/data20.xml" ContentType="application/vnd.openxmlformats-officedocument.drawingml.diagramData+xml"/>
  <Override PartName="/ppt/notesSlides/notesSlide34.xml" ContentType="application/vnd.openxmlformats-officedocument.presentationml.notesSlide+xml"/>
  <Override PartName="/ppt/diagrams/quickStyle35.xml" ContentType="application/vnd.openxmlformats-officedocument.drawingml.diagramStyle+xml"/>
  <Override PartName="/ppt/diagrams/drawing36.xml" ContentType="application/vnd.ms-office.drawingml.diagramDrawing+xml"/>
  <Override PartName="/ppt/diagrams/quickStyle46.xml" ContentType="application/vnd.openxmlformats-officedocument.drawingml.diagramStyle+xml"/>
  <Override PartName="/ppt/diagrams/drawing47.xml" ContentType="application/vnd.ms-office.drawingml.diagramDrawing+xml"/>
  <Override PartName="/ppt/diagrams/layout57.xml" ContentType="application/vnd.openxmlformats-officedocument.drawingml.diagramLayout+xml"/>
  <Override PartName="/ppt/diagrams/layout68.xml" ContentType="application/vnd.openxmlformats-officedocument.drawingml.diagramLayout+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quickStyle24.xml" ContentType="application/vnd.openxmlformats-officedocument.drawingml.diagramStyle+xml"/>
  <Override PartName="/ppt/diagrams/drawing25.xml" ContentType="application/vnd.ms-office.drawingml.diagramDrawing+xml"/>
  <Override PartName="/ppt/notesSlides/notesSlide23.xml" ContentType="application/vnd.openxmlformats-officedocument.presentationml.notesSlide+xml"/>
  <Override PartName="/ppt/diagrams/layout46.xml" ContentType="application/vnd.openxmlformats-officedocument.drawingml.diagramLayout+xml"/>
  <Override PartName="/ppt/diagrams/quickStyle71.xml" ContentType="application/vnd.openxmlformats-officedocument.drawingml.diagramStyle+xml"/>
  <Override PartName="/ppt/diagrams/drawing72.xml" ContentType="application/vnd.ms-office.drawingml.diagramDrawing+xml"/>
  <Override PartName="/ppt/notesSlides/notesSlide70.xml" ContentType="application/vnd.openxmlformats-officedocument.presentationml.notesSlide+xml"/>
  <Override PartName="/docProps/custom.xml" ContentType="application/vnd.openxmlformats-officedocument.custom-properties+xml"/>
  <Override PartName="/ppt/diagrams/colors8.xml" ContentType="application/vnd.openxmlformats-officedocument.drawingml.diagramColors+xml"/>
  <Override PartName="/ppt/notesSlides/notesSlide12.xml" ContentType="application/vnd.openxmlformats-officedocument.presentationml.notesSlide+xml"/>
  <Override PartName="/ppt/diagrams/quickStyle13.xml" ContentType="application/vnd.openxmlformats-officedocument.drawingml.diagramStyle+xml"/>
  <Override PartName="/ppt/diagrams/drawing14.xml" ContentType="application/vnd.ms-office.drawingml.diagramDrawing+xml"/>
  <Override PartName="/ppt/diagrams/layout35.xml" ContentType="application/vnd.openxmlformats-officedocument.drawingml.diagramLayout+xml"/>
  <Override PartName="/ppt/diagrams/colors56.xml" ContentType="application/vnd.openxmlformats-officedocument.drawingml.diagramColors+xml"/>
  <Override PartName="/ppt/diagrams/quickStyle60.xml" ContentType="application/vnd.openxmlformats-officedocument.drawingml.diagramStyle+xml"/>
  <Override PartName="/ppt/diagrams/drawing61.xml" ContentType="application/vnd.ms-office.drawingml.diagramDrawing+xml"/>
  <Override PartName="/ppt/diagrams/colors67.xml" ContentType="application/vnd.openxmlformats-officedocument.drawingml.diagramColors+xml"/>
  <Override PartName="/ppt/diagrams/data69.xml" ContentType="application/vnd.openxmlformats-officedocument.drawingml.diagramData+xml"/>
  <Override PartName="/ppt/diagrams/drawing7.xml" ContentType="application/vnd.ms-office.drawingml.diagramDrawing+xml"/>
  <Override PartName="/ppt/diagrams/layout13.xml" ContentType="application/vnd.openxmlformats-officedocument.drawingml.diagramLayout+xml"/>
  <Override PartName="/ppt/diagrams/layout24.xml" ContentType="application/vnd.openxmlformats-officedocument.drawingml.diagramLayout+xml"/>
  <Override PartName="/ppt/diagrams/colors45.xml" ContentType="application/vnd.openxmlformats-officedocument.drawingml.diagramColors+xml"/>
  <Override PartName="/ppt/diagrams/drawing50.xml" ContentType="application/vnd.ms-office.drawingml.diagramDrawing+xml"/>
  <Override PartName="/ppt/diagrams/data58.xml" ContentType="application/vnd.openxmlformats-officedocument.drawingml.diagramData+xml"/>
  <Override PartName="/ppt/diagrams/layout60.xml" ContentType="application/vnd.openxmlformats-officedocument.drawingml.diagramLayout+xml"/>
  <Override PartName="/ppt/diagrams/layout71.xml" ContentType="application/vnd.openxmlformats-officedocument.drawingml.diagramLayout+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diagrams/quickStyle7.xml" ContentType="application/vnd.openxmlformats-officedocument.drawingml.diagramStyle+xml"/>
  <Override PartName="/ppt/diagrams/colors34.xml" ContentType="application/vnd.openxmlformats-officedocument.drawingml.diagramColors+xml"/>
  <Override PartName="/ppt/diagrams/data47.xml" ContentType="application/vnd.openxmlformats-officedocument.drawingml.diagramData+xml"/>
  <Override PartName="/ppt/slides/slide48.xml" ContentType="application/vnd.openxmlformats-officedocument.presentationml.slide+xml"/>
  <Override PartName="/ppt/notesSlides/notesSlide3.xml" ContentType="application/vnd.openxmlformats-officedocument.presentationml.notesSlide+xml"/>
  <Override PartName="/ppt/diagrams/colors12.xml" ContentType="application/vnd.openxmlformats-officedocument.drawingml.diagramColors+xml"/>
  <Override PartName="/ppt/diagrams/colors23.xml" ContentType="application/vnd.openxmlformats-officedocument.drawingml.diagramColors+xml"/>
  <Override PartName="/ppt/diagrams/data25.xml" ContentType="application/vnd.openxmlformats-officedocument.drawingml.diagramData+xml"/>
  <Override PartName="/ppt/diagrams/data36.xml" ContentType="application/vnd.openxmlformats-officedocument.drawingml.diagramData+xml"/>
  <Override PartName="/ppt/diagrams/colors70.xml" ContentType="application/vnd.openxmlformats-officedocument.drawingml.diagramColors+xml"/>
  <Override PartName="/ppt/diagrams/data72.xml" ContentType="application/vnd.openxmlformats-officedocument.drawingml.diagramData+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diagrams/data14.xml" ContentType="application/vnd.openxmlformats-officedocument.drawingml.diagramData+xml"/>
  <Override PartName="/ppt/notesSlides/notesSlide39.xml" ContentType="application/vnd.openxmlformats-officedocument.presentationml.notesSlide+xml"/>
  <Override PartName="/ppt/diagrams/data61.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diagrams/drawing19.xml" ContentType="application/vnd.ms-office.drawingml.diagramDrawing+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diagrams/quickStyle29.xml" ContentType="application/vnd.openxmlformats-officedocument.drawingml.diagramStyle+xml"/>
  <Override PartName="/ppt/diagrams/data50.xml" ContentType="application/vnd.openxmlformats-officedocument.drawingml.diagramData+xml"/>
  <Override PartName="/ppt/diagrams/drawing66.xml" ContentType="application/vnd.ms-office.drawingml.diagramDrawing+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slides/slide51.xml" ContentType="application/vnd.openxmlformats-officedocument.presentationml.slide+xml"/>
  <Override PartName="/ppt/slideLayouts/slideLayout14.xml" ContentType="application/vnd.openxmlformats-officedocument.presentationml.slideLayout+xml"/>
  <Override PartName="/ppt/diagrams/quickStyle18.xml" ContentType="application/vnd.openxmlformats-officedocument.drawingml.diagramStyle+xml"/>
  <Override PartName="/ppt/diagrams/layout29.xml" ContentType="application/vnd.openxmlformats-officedocument.drawingml.diagramLayout+xml"/>
  <Override PartName="/ppt/notesSlides/notesSlide53.xml" ContentType="application/vnd.openxmlformats-officedocument.presentationml.notesSlide+xml"/>
  <Override PartName="/ppt/diagrams/quickStyle54.xml" ContentType="application/vnd.openxmlformats-officedocument.drawingml.diagramStyle+xml"/>
  <Override PartName="/ppt/diagrams/drawing55.xml" ContentType="application/vnd.ms-office.drawingml.diagramDrawing+xml"/>
  <Override PartName="/ppt/diagrams/quickStyle65.xml" ContentType="application/vnd.openxmlformats-officedocument.drawingml.diagramStyle+xml"/>
  <Override PartName="/ppt/slides/slide40.xml" ContentType="application/vnd.openxmlformats-officedocument.presentationml.slide+xml"/>
  <Override PartName="/ppt/diagrams/layout18.xml" ContentType="application/vnd.openxmlformats-officedocument.drawingml.diagramLayout+xml"/>
  <Override PartName="/ppt/notesSlides/notesSlide42.xml" ContentType="application/vnd.openxmlformats-officedocument.presentationml.notesSlide+xml"/>
  <Override PartName="/ppt/diagrams/quickStyle43.xml" ContentType="application/vnd.openxmlformats-officedocument.drawingml.diagramStyle+xml"/>
  <Override PartName="/ppt/diagrams/drawing44.xml" ContentType="application/vnd.ms-office.drawingml.diagramDrawing+xml"/>
  <Override PartName="/ppt/diagrams/layout65.xml" ContentType="application/vnd.openxmlformats-officedocument.drawingml.diagram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colors28.xml" ContentType="application/vnd.openxmlformats-officedocument.drawingml.diagramColors+xml"/>
  <Override PartName="/ppt/diagrams/quickStyle32.xml" ContentType="application/vnd.openxmlformats-officedocument.drawingml.diagramStyle+xml"/>
  <Override PartName="/ppt/diagrams/drawing33.xml" ContentType="application/vnd.ms-office.drawingml.diagramDrawing+xml"/>
  <Override PartName="/ppt/diagrams/colors39.xml" ContentType="application/vnd.openxmlformats-officedocument.drawingml.diagramColors+xml"/>
  <Override PartName="/ppt/diagrams/layout54.xml" ContentType="application/vnd.openxmlformats-officedocument.drawingml.diagramLayout+xml"/>
  <Default Extension="gif" ContentType="image/gif"/>
  <Override PartName="/ppt/diagrams/data3.xml" ContentType="application/vnd.openxmlformats-officedocument.drawingml.diagramData+xml"/>
  <Override PartName="/ppt/diagrams/colors5.xml" ContentType="application/vnd.openxmlformats-officedocument.drawingml.diagramColors+xml"/>
  <Override PartName="/ppt/diagrams/quickStyle10.xml" ContentType="application/vnd.openxmlformats-officedocument.drawingml.diagramStyle+xml"/>
  <Override PartName="/ppt/diagrams/drawing11.xml" ContentType="application/vnd.ms-office.drawingml.diagramDrawing+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22.xml" ContentType="application/vnd.ms-office.drawingml.diagramDrawing+xml"/>
  <Override PartName="/ppt/diagrams/layout32.xml" ContentType="application/vnd.openxmlformats-officedocument.drawingml.diagramLayout+xml"/>
  <Override PartName="/ppt/diagrams/layout43.xml" ContentType="application/vnd.openxmlformats-officedocument.drawingml.diagramLayout+xml"/>
  <Override PartName="/ppt/diagrams/colors64.xml" ContentType="application/vnd.openxmlformats-officedocument.drawingml.diagramColors+xml"/>
  <Override PartName="/ppt/handoutMasters/handoutMaster1.xml" ContentType="application/vnd.openxmlformats-officedocument.presentationml.handoutMaster+xml"/>
  <Override PartName="/ppt/diagrams/drawing4.xml" ContentType="application/vnd.ms-office.drawingml.diagramDrawing+xml"/>
  <Override PartName="/ppt/diagrams/data19.xml" ContentType="application/vnd.openxmlformats-officedocument.drawingml.diagramData+xml"/>
  <Override PartName="/ppt/diagrams/layout21.xml" ContentType="application/vnd.openxmlformats-officedocument.drawingml.diagramLayout+xml"/>
  <Override PartName="/ppt/diagrams/colors53.xml" ContentType="application/vnd.openxmlformats-officedocument.drawingml.diagramColors+xml"/>
  <Override PartName="/ppt/diagrams/data55.xml" ContentType="application/vnd.openxmlformats-officedocument.drawingml.diagramData+xml"/>
  <Override PartName="/ppt/diagrams/data66.xml" ContentType="application/vnd.openxmlformats-officedocument.drawingml.diagramData+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quickStyle4.xml" ContentType="application/vnd.openxmlformats-officedocument.drawingml.diagramStyle+xml"/>
  <Override PartName="/ppt/diagrams/layout10.xml" ContentType="application/vnd.openxmlformats-officedocument.drawingml.diagramLayout+xml"/>
  <Override PartName="/ppt/diagrams/colors31.xml" ContentType="application/vnd.openxmlformats-officedocument.drawingml.diagramColors+xml"/>
  <Override PartName="/ppt/diagrams/colors42.xml" ContentType="application/vnd.openxmlformats-officedocument.drawingml.diagramColors+xml"/>
  <Override PartName="/ppt/diagrams/data44.xml" ContentType="application/vnd.openxmlformats-officedocument.drawingml.diagramData+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45.xml" ContentType="application/vnd.openxmlformats-officedocument.presentationml.slide+xml"/>
  <Override PartName="/ppt/theme/theme3.xml" ContentType="application/vnd.openxmlformats-officedocument.theme+xml"/>
  <Override PartName="/ppt/diagrams/colors20.xml" ContentType="application/vnd.openxmlformats-officedocument.drawingml.diagramColors+xml"/>
  <Override PartName="/ppt/diagrams/data33.xml" ContentType="application/vnd.openxmlformats-officedocument.drawingml.diagramData+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diagrams/quickStyle59.xml" ContentType="application/vnd.openxmlformats-officedocument.drawingml.diagramStyle+xml"/>
  <Override PartName="/ppt/slides/slide34.xml" ContentType="application/vnd.openxmlformats-officedocument.presentationml.slide+xml"/>
  <Override PartName="/ppt/diagrams/data11.xml" ContentType="application/vnd.openxmlformats-officedocument.drawingml.diagramData+xml"/>
  <Override PartName="/ppt/diagrams/data22.xml" ContentType="application/vnd.openxmlformats-officedocument.drawingml.diagramData+xml"/>
  <Override PartName="/ppt/notesSlides/notesSlide36.xml" ContentType="application/vnd.openxmlformats-officedocument.presentationml.notesSlide+xml"/>
  <Override PartName="/ppt/diagrams/quickStyle37.xml" ContentType="application/vnd.openxmlformats-officedocument.drawingml.diagramStyle+xml"/>
  <Override PartName="/ppt/diagrams/drawing38.xml" ContentType="application/vnd.ms-office.drawingml.diagramDrawing+xml"/>
  <Override PartName="/ppt/diagrams/quickStyle48.xml" ContentType="application/vnd.openxmlformats-officedocument.drawingml.diagramStyle+xml"/>
  <Override PartName="/ppt/diagrams/drawing49.xml" ContentType="application/vnd.ms-office.drawingml.diagramDrawing+xml"/>
  <Override PartName="/ppt/diagrams/layout59.xml" ContentType="application/vnd.openxmlformats-officedocument.drawingml.diagramLayout+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notesSlides/notesSlide25.xml" ContentType="application/vnd.openxmlformats-officedocument.presentationml.notesSlide+xml"/>
  <Override PartName="/ppt/diagrams/drawing27.xml" ContentType="application/vnd.ms-office.drawingml.diagramDrawing+xml"/>
  <Override PartName="/ppt/diagrams/layout48.xml" ContentType="application/vnd.openxmlformats-officedocument.drawingml.diagramLayout+xml"/>
  <Override PartName="/ppt/diagrams/quickStyle73.xml" ContentType="application/vnd.openxmlformats-officedocument.drawingml.diagramStyle+xml"/>
  <Override PartName="/ppt/diagrams/drawing74.xml" ContentType="application/vnd.ms-office.drawingml.diagramDrawing+xml"/>
  <Override PartName="/ppt/notesSlides/notesSlide72.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Override PartName="/ppt/notesSlides/notesSlide14.xml" ContentType="application/vnd.openxmlformats-officedocument.presentationml.notesSlide+xml"/>
  <Override PartName="/ppt/diagrams/layout37.xml" ContentType="application/vnd.openxmlformats-officedocument.drawingml.diagramLayout+xml"/>
  <Override PartName="/ppt/diagrams/colors58.xml" ContentType="application/vnd.openxmlformats-officedocument.drawingml.diagramColors+xml"/>
  <Override PartName="/ppt/diagrams/quickStyle62.xml" ContentType="application/vnd.openxmlformats-officedocument.drawingml.diagramStyle+xml"/>
  <Override PartName="/ppt/notesSlides/notesSlide61.xml" ContentType="application/vnd.openxmlformats-officedocument.presentationml.notesSlide+xml"/>
  <Override PartName="/ppt/diagrams/drawing63.xml" ContentType="application/vnd.ms-office.drawingml.diagramDrawing+xml"/>
  <Override PartName="/ppt/diagrams/colors69.xml" ContentType="application/vnd.openxmlformats-officedocument.drawingml.diagramColors+xml"/>
  <Override PartName="/ppt/commentAuthors.xml" ContentType="application/vnd.openxmlformats-officedocument.presentationml.commentAuthors+xml"/>
  <Override PartName="/ppt/diagrams/drawing9.xml" ContentType="application/vnd.ms-office.drawingml.diagramDrawing+xml"/>
  <Override PartName="/ppt/diagrams/layout15.xml" ContentType="application/vnd.openxmlformats-officedocument.drawingml.diagramLayout+xml"/>
  <Override PartName="/ppt/diagrams/layout26.xml" ContentType="application/vnd.openxmlformats-officedocument.drawingml.diagramLayout+xml"/>
  <Override PartName="/ppt/diagrams/drawing41.xml" ContentType="application/vnd.ms-office.drawingml.diagramDrawing+xml"/>
  <Override PartName="/ppt/notesSlides/notesSlide50.xml" ContentType="application/vnd.openxmlformats-officedocument.presentationml.notesSlide+xml"/>
  <Override PartName="/ppt/diagrams/colors47.xml" ContentType="application/vnd.openxmlformats-officedocument.drawingml.diagramColors+xml"/>
  <Override PartName="/ppt/diagrams/quickStyle51.xml" ContentType="application/vnd.openxmlformats-officedocument.drawingml.diagramStyle+xml"/>
  <Override PartName="/ppt/diagrams/drawing52.xml" ContentType="application/vnd.ms-office.drawingml.diagramDrawing+xml"/>
  <Override PartName="/ppt/diagrams/layout62.xml" ContentType="application/vnd.openxmlformats-officedocument.drawingml.diagramLayout+xml"/>
  <Override PartName="/ppt/diagrams/layout73.xml" ContentType="application/vnd.openxmlformats-officedocument.drawingml.diagramLayout+xml"/>
  <Override PartName="/ppt/diagrams/quickStyle9.xml" ContentType="application/vnd.openxmlformats-officedocument.drawingml.diagramStyle+xml"/>
  <Override PartName="/ppt/diagrams/drawing30.xml" ContentType="application/vnd.ms-office.drawingml.diagramDrawing+xml"/>
  <Override PartName="/ppt/diagrams/colors36.xml" ContentType="application/vnd.openxmlformats-officedocument.drawingml.diagramColors+xml"/>
  <Override PartName="/ppt/diagrams/quickStyle40.xml" ContentType="application/vnd.openxmlformats-officedocument.drawingml.diagramStyle+xml"/>
  <Override PartName="/ppt/diagrams/data49.xml" ContentType="application/vnd.openxmlformats-officedocument.drawingml.diagramData+xml"/>
  <Override PartName="/ppt/diagrams/layout51.xml" ContentType="application/vnd.openxmlformats-officedocument.drawingml.diagramLayout+xml"/>
  <Override PartName="/ppt/notesSlides/notesSlide5.xml" ContentType="application/vnd.openxmlformats-officedocument.presentationml.notesSlide+xml"/>
  <Override PartName="/ppt/diagrams/colors14.xml" ContentType="application/vnd.openxmlformats-officedocument.drawingml.diagramColors+xml"/>
  <Override PartName="/ppt/diagrams/colors25.xml" ContentType="application/vnd.openxmlformats-officedocument.drawingml.diagramColors+xml"/>
  <Override PartName="/ppt/diagrams/data27.xml" ContentType="application/vnd.openxmlformats-officedocument.drawingml.diagramData+xml"/>
  <Override PartName="/ppt/diagrams/data38.xml" ContentType="application/vnd.openxmlformats-officedocument.drawingml.diagramData+xml"/>
  <Override PartName="/ppt/diagrams/layout40.xml" ContentType="application/vnd.openxmlformats-officedocument.drawingml.diagramLayout+xml"/>
  <Override PartName="/ppt/diagrams/colors61.xml" ContentType="application/vnd.openxmlformats-officedocument.drawingml.diagramColors+xml"/>
  <Override PartName="/ppt/diagrams/colors72.xml" ContentType="application/vnd.openxmlformats-officedocument.drawingml.diagramColors+xml"/>
  <Override PartName="/ppt/diagrams/data74.xml" ContentType="application/vnd.openxmlformats-officedocument.drawingml.diagramData+xml"/>
  <Override PartName="/ppt/slides/slide28.xml" ContentType="application/vnd.openxmlformats-officedocument.presentationml.slide+xml"/>
  <Override PartName="/ppt/slides/slide39.xml" ContentType="application/vnd.openxmlformats-officedocument.presentationml.slide+xml"/>
  <Override PartName="/ppt/slides/slide75.xml" ContentType="application/vnd.openxmlformats-officedocument.presentationml.slide+xml"/>
  <Override PartName="/ppt/diagrams/colors2.xml" ContentType="application/vnd.openxmlformats-officedocument.drawingml.diagramColors+xml"/>
  <Override PartName="/ppt/diagrams/data16.xml" ContentType="application/vnd.openxmlformats-officedocument.drawingml.diagramData+xml"/>
  <Override PartName="/ppt/diagrams/colors50.xml" ContentType="application/vnd.openxmlformats-officedocument.drawingml.diagramColors+xml"/>
  <Override PartName="/ppt/diagrams/data63.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diagrams/data52.xml" ContentType="application/vnd.openxmlformats-officedocument.drawingml.diagramData+xml"/>
  <Override PartName="/ppt/notesSlides/notesSlide66.xml" ContentType="application/vnd.openxmlformats-officedocument.presentationml.notesSlide+xml"/>
  <Override PartName="/ppt/slides/slide53.xml" ContentType="application/vnd.openxmlformats-officedocument.presentationml.slide+xml"/>
  <Default Extension="jpeg" ContentType="image/jpeg"/>
  <Override PartName="/ppt/slideLayouts/slideLayout16.xml" ContentType="application/vnd.openxmlformats-officedocument.presentationml.slideLayout+xml"/>
  <Override PartName="/ppt/diagrams/quickStyle1.xml" ContentType="application/vnd.openxmlformats-officedocument.drawingml.diagramStyle+xml"/>
  <Override PartName="/ppt/diagrams/data30.xml" ContentType="application/vnd.openxmlformats-officedocument.drawingml.diagramData+xml"/>
  <Override PartName="/ppt/diagrams/data41.xml" ContentType="application/vnd.openxmlformats-officedocument.drawingml.diagramData+xml"/>
  <Override PartName="/ppt/diagrams/quickStyle56.xml" ContentType="application/vnd.openxmlformats-officedocument.drawingml.diagramStyle+xml"/>
  <Override PartName="/ppt/notesSlides/notesSlide55.xml" ContentType="application/vnd.openxmlformats-officedocument.presentationml.notesSlide+xml"/>
  <Override PartName="/ppt/diagrams/drawing57.xml" ContentType="application/vnd.ms-office.drawingml.diagramDrawing+xml"/>
  <Override PartName="/ppt/diagrams/quickStyle67.xml" ContentType="application/vnd.openxmlformats-officedocument.drawingml.diagramStyle+xml"/>
  <Override PartName="/ppt/diagrams/drawing68.xml" ContentType="application/vnd.ms-office.drawingml.diagramDrawing+xml"/>
  <Override PartName="/ppt/slides/slide31.xml" ContentType="application/vnd.openxmlformats-officedocument.presentationml.slide+xml"/>
  <Override PartName="/ppt/slides/slide42.xml" ContentType="application/vnd.openxmlformats-officedocument.presentationml.slide+xml"/>
  <Override PartName="/ppt/notesSlides/notesSlide44.xml" ContentType="application/vnd.openxmlformats-officedocument.presentationml.notesSlide+xml"/>
  <Override PartName="/ppt/diagrams/quickStyle45.xml" ContentType="application/vnd.openxmlformats-officedocument.drawingml.diagramStyle+xml"/>
  <Override PartName="/ppt/diagrams/drawing46.xml" ContentType="application/vnd.ms-office.drawingml.diagramDrawing+xml"/>
  <Override PartName="/ppt/diagrams/layout67.xml" ContentType="application/vnd.openxmlformats-officedocument.drawingml.diagramLayout+xml"/>
  <Override PartName="/ppt/slides/slide20.xml" ContentType="application/vnd.openxmlformats-officedocument.presentationml.slide+xml"/>
  <Override PartName="/ppt/slideLayouts/slideLayout30.xml" ContentType="application/vnd.openxmlformats-officedocument.presentationml.slideLayout+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quickStyle34.xml" ContentType="application/vnd.openxmlformats-officedocument.drawingml.diagramStyle+xml"/>
  <Override PartName="/ppt/diagrams/drawing35.xml" ContentType="application/vnd.ms-office.drawingml.diagramDrawing+xml"/>
  <Override PartName="/ppt/diagrams/layout56.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notesSlides/notesSlide11.xml" ContentType="application/vnd.openxmlformats-officedocument.presentationml.notesSlide+xml"/>
  <Override PartName="/ppt/diagrams/drawing13.xml" ContentType="application/vnd.ms-office.drawingml.diagramDrawing+xml"/>
  <Override PartName="/ppt/diagrams/colors19.xml" ContentType="application/vnd.openxmlformats-officedocument.drawingml.diagramColors+xml"/>
  <Override PartName="/ppt/diagrams/quickStyle23.xml" ContentType="application/vnd.openxmlformats-officedocument.drawingml.diagramStyle+xml"/>
  <Override PartName="/ppt/diagrams/drawing24.xml" ContentType="application/vnd.ms-office.drawingml.diagramDrawing+xml"/>
  <Override PartName="/ppt/diagrams/layout34.xml" ContentType="application/vnd.openxmlformats-officedocument.drawingml.diagramLayout+xml"/>
  <Override PartName="/ppt/diagrams/layout45.xml" ContentType="application/vnd.openxmlformats-officedocument.drawingml.diagramLayout+xml"/>
  <Override PartName="/ppt/diagrams/drawing60.xml" ContentType="application/vnd.ms-office.drawingml.diagramDrawing+xml"/>
  <Override PartName="/ppt/diagrams/colors66.xml" ContentType="application/vnd.openxmlformats-officedocument.drawingml.diagramColors+xml"/>
  <Override PartName="/ppt/diagrams/quickStyle70.xml" ContentType="application/vnd.openxmlformats-officedocument.drawingml.diagramStyle+xml"/>
  <Override PartName="/ppt/diagrams/drawing71.xml" ContentType="application/vnd.ms-office.drawingml.diagramDrawing+xml"/>
  <Override PartName="/ppt/diagrams/drawing6.xml" ContentType="application/vnd.ms-office.drawingml.diagramDrawing+xml"/>
  <Override PartName="/ppt/diagrams/layout23.xml" ContentType="application/vnd.openxmlformats-officedocument.drawingml.diagramLayout+xml"/>
  <Override PartName="/ppt/diagrams/colors55.xml" ContentType="application/vnd.openxmlformats-officedocument.drawingml.diagramColors+xml"/>
  <Override PartName="/ppt/diagrams/data57.xml" ContentType="application/vnd.openxmlformats-officedocument.drawingml.diagramData+xml"/>
  <Override PartName="/ppt/diagrams/data68.xml" ContentType="application/vnd.openxmlformats-officedocument.drawingml.diagramData+xml"/>
  <Override PartName="/ppt/diagrams/layout70.xml" ContentType="application/vnd.openxmlformats-officedocument.drawingml.diagramLayout+xml"/>
  <Override PartName="/ppt/slides/slide8.xml" ContentType="application/vnd.openxmlformats-officedocument.presentationml.slide+xml"/>
  <Override PartName="/ppt/slides/slide69.xml" ContentType="application/vnd.openxmlformats-officedocument.presentationml.slide+xml"/>
  <Override PartName="/ppt/diagrams/quickStyle6.xml" ContentType="application/vnd.openxmlformats-officedocument.drawingml.diagramStyle+xml"/>
  <Override PartName="/ppt/diagrams/layout12.xml" ContentType="application/vnd.openxmlformats-officedocument.drawingml.diagramLayout+xml"/>
  <Override PartName="/ppt/diagrams/colors33.xml" ContentType="application/vnd.openxmlformats-officedocument.drawingml.diagramColors+xml"/>
  <Override PartName="/ppt/diagrams/colors44.xml" ContentType="application/vnd.openxmlformats-officedocument.drawingml.diagramColors+xml"/>
  <Override PartName="/ppt/diagrams/data46.xml" ContentType="application/vnd.openxmlformats-officedocument.drawingml.diagramData+xml"/>
  <Override PartName="/ppt/slideMasters/slideMaster3.xml" ContentType="application/vnd.openxmlformats-officedocument.presentationml.slideMaster+xml"/>
  <Override PartName="/ppt/slides/slide58.xml" ContentType="application/vnd.openxmlformats-officedocument.presentationml.slide+xml"/>
  <Override PartName="/ppt/notesSlides/notesSlide2.xml" ContentType="application/vnd.openxmlformats-officedocument.presentationml.notesSlide+xml"/>
  <Override PartName="/ppt/diagrams/colors22.xml" ContentType="application/vnd.openxmlformats-officedocument.drawingml.diagramColors+xml"/>
  <Override PartName="/ppt/diagrams/data35.xml" ContentType="application/vnd.openxmlformats-officedocument.drawingml.diagramData+xml"/>
  <Override PartName="/ppt/slides/slide36.xml" ContentType="application/vnd.openxmlformats-officedocument.presentationml.slide+xml"/>
  <Override PartName="/ppt/diagrams/quickStyle39.xml" ContentType="application/vnd.openxmlformats-officedocument.drawingml.diagramStyle+xml"/>
  <Override PartName="/ppt/notesSlides/notesSlide49.xml" ContentType="application/vnd.openxmlformats-officedocument.presentationml.notesSlide+xml"/>
  <Override PartName="/ppt/diagrams/data13.xml" ContentType="application/vnd.openxmlformats-officedocument.drawingml.diagramData+xml"/>
  <Override PartName="/ppt/notesSlides/notesSlide27.xml" ContentType="application/vnd.openxmlformats-officedocument.presentationml.notesSlide+xml"/>
  <Override PartName="/ppt/diagrams/data60.xml" ContentType="application/vnd.openxmlformats-officedocument.drawingml.diagramData+xml"/>
  <Override PartName="/ppt/notesSlides/notesSlide74.xml" ContentType="application/vnd.openxmlformats-officedocument.presentationml.notesSlide+xml"/>
  <Override PartName="/ppt/slides/slide14.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diagrams/quickStyle17.xml" ContentType="application/vnd.openxmlformats-officedocument.drawingml.diagramStyle+xml"/>
  <Override PartName="/ppt/diagrams/drawing18.xml" ContentType="application/vnd.ms-office.drawingml.diagramDrawing+xml"/>
  <Override PartName="/ppt/diagrams/quickStyle64.xml" ContentType="application/vnd.openxmlformats-officedocument.drawingml.diagramStyle+xml"/>
  <Override PartName="/ppt/diagrams/drawing65.xml" ContentType="application/vnd.ms-office.drawingml.diagramDrawing+xml"/>
  <Override PartName="/ppt/tableStyles.xml" ContentType="application/vnd.openxmlformats-officedocument.presentationml.tableStyles+xml"/>
  <Override PartName="/ppt/diagrams/layout28.xml" ContentType="application/vnd.openxmlformats-officedocument.drawingml.diagramLayout+xml"/>
  <Override PartName="/ppt/diagrams/drawing43.xml" ContentType="application/vnd.ms-office.drawingml.diagramDrawing+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diagrams/colors38.xml" ContentType="application/vnd.openxmlformats-officedocument.drawingml.diagramColors+xml"/>
  <Override PartName="/ppt/diagrams/quickStyle42.xml" ContentType="application/vnd.openxmlformats-officedocument.drawingml.diagramStyle+xml"/>
  <Override PartName="/ppt/diagrams/layout53.xml" ContentType="application/vnd.openxmlformats-officedocument.drawingml.diagramLayout+xml"/>
  <Override PartName="/ppt/diagrams/layout1.xml" ContentType="application/vnd.openxmlformats-officedocument.drawingml.diagramLayout+xml"/>
  <Override PartName="/ppt/diagrams/quickStyle20.xml" ContentType="application/vnd.openxmlformats-officedocument.drawingml.diagramStyle+xml"/>
  <Override PartName="/ppt/diagrams/drawing21.xml" ContentType="application/vnd.ms-office.drawingml.diagramDrawing+xml"/>
  <Override PartName="/ppt/diagrams/data29.xml" ContentType="application/vnd.openxmlformats-officedocument.drawingml.diagramData+xml"/>
  <Override PartName="/ppt/diagrams/colors16.xml" ContentType="application/vnd.openxmlformats-officedocument.drawingml.diagramColors+xml"/>
  <Override PartName="/ppt/diagrams/layout31.xml" ContentType="application/vnd.openxmlformats-officedocument.drawingml.diagramLayout+xml"/>
  <Override PartName="/ppt/diagrams/colors63.xml" ContentType="application/vnd.openxmlformats-officedocument.drawingml.diagramColor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diagrams/drawing3.xml" ContentType="application/vnd.ms-office.drawingml.diagramDrawing+xml"/>
  <Override PartName="/ppt/diagrams/colors41.xml" ContentType="application/vnd.openxmlformats-officedocument.drawingml.diagramColors+xml"/>
  <Override PartName="/ppt/diagrams/data54.xml" ContentType="application/vnd.openxmlformats-officedocument.drawingml.diagramData+xml"/>
  <Override PartName="/ppt/notesSlides/notesSlide68.xml" ContentType="application/vnd.openxmlformats-officedocument.presentationml.notesSlide+xml"/>
  <Override PartName="/ppt/slides/slide55.xml" ContentType="application/vnd.openxmlformats-officedocument.presentationml.slide+xml"/>
  <Override PartName="/ppt/diagrams/data32.xml" ContentType="application/vnd.openxmlformats-officedocument.drawingml.diagramData+xml"/>
  <Override PartName="/ppt/diagrams/quickStyle58.xml" ContentType="application/vnd.openxmlformats-officedocument.drawingml.diagramStyle+xml"/>
  <Override PartName="/ppt/diagrams/drawing59.xml" ContentType="application/vnd.ms-office.drawingml.diagramDrawing+xml"/>
  <Override PartName="/ppt/slides/slide33.xml" ContentType="application/vnd.openxmlformats-officedocument.presentationml.slide+xml"/>
  <Override PartName="/ppt/notesSlides/notesSlide46.xml" ContentType="application/vnd.openxmlformats-officedocument.presentationml.notesSlide+xml"/>
  <Override PartName="/ppt/diagrams/layout69.xml" ContentType="application/vnd.openxmlformats-officedocument.drawingml.diagramLayout+xml"/>
  <Override PartName="/ppt/presentation.xml" ContentType="application/vnd.openxmlformats-officedocument.presentationml.presentation.main+xml"/>
  <Override PartName="/ppt/diagrams/data10.xml" ContentType="application/vnd.openxmlformats-officedocument.drawingml.diagramData+xml"/>
  <Override PartName="/ppt/notesSlides/notesSlide24.xml" ContentType="application/vnd.openxmlformats-officedocument.presentationml.notesSlide+xml"/>
  <Override PartName="/ppt/diagrams/quickStyle36.xml" ContentType="application/vnd.openxmlformats-officedocument.drawingml.diagramStyle+xml"/>
  <Override PartName="/ppt/diagrams/drawing37.xml" ContentType="application/vnd.ms-office.drawingml.diagramDrawing+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layout47.xml" ContentType="application/vnd.openxmlformats-officedocument.drawingml.diagramLayout+xml"/>
  <Override PartName="/ppt/diagrams/quickStyle61.xml" ContentType="application/vnd.openxmlformats-officedocument.drawingml.diagramStyle+xml"/>
  <Override PartName="/ppt/diagrams/drawing62.xml" ContentType="application/vnd.ms-office.drawingml.diagramDrawing+xml"/>
  <Override PartName="/ppt/slideLayouts/slideLayout10.xml" ContentType="application/vnd.openxmlformats-officedocument.presentationml.slideLayout+xml"/>
  <Override PartName="/ppt/diagrams/layout25.xml" ContentType="application/vnd.openxmlformats-officedocument.drawingml.diagramLayout+xml"/>
  <Override PartName="/ppt/diagrams/colors57.xml" ContentType="application/vnd.openxmlformats-officedocument.drawingml.diagramColors+xml"/>
  <Override PartName="/ppt/diagrams/layout72.xml" ContentType="application/vnd.openxmlformats-officedocument.drawingml.diagramLayout+xml"/>
  <Override PartName="/ppt/diagrams/quickStyle8.xml" ContentType="application/vnd.openxmlformats-officedocument.drawingml.diagramStyle+xml"/>
  <Override PartName="/ppt/diagrams/colors35.xml" ContentType="application/vnd.openxmlformats-officedocument.drawingml.diagramColors+xml"/>
  <Override PartName="/ppt/diagrams/drawing40.xml" ContentType="application/vnd.ms-office.drawingml.diagramDrawing+xml"/>
  <Override PartName="/ppt/diagrams/data48.xml" ContentType="application/vnd.openxmlformats-officedocument.drawingml.diagramData+xml"/>
  <Override PartName="/ppt/slides/slide49.xml" ContentType="application/vnd.openxmlformats-officedocument.presentationml.slide+xml"/>
  <Override PartName="/ppt/diagrams/layout50.xml" ContentType="application/vnd.openxmlformats-officedocument.drawingml.diagramLayout+xml"/>
  <Override PartName="/ppt/diagrams/colors13.xml" ContentType="application/vnd.openxmlformats-officedocument.drawingml.diagramColors+xml"/>
  <Override PartName="/ppt/diagrams/data26.xml" ContentType="application/vnd.openxmlformats-officedocument.drawingml.diagramData+xml"/>
  <Override PartName="/ppt/diagrams/colors60.xml" ContentType="application/vnd.openxmlformats-officedocument.drawingml.diagramColors+xml"/>
  <Override PartName="/ppt/diagrams/data73.xml" ContentType="application/vnd.openxmlformats-officedocument.drawingml.diagramData+xml"/>
  <Override PartName="/ppt/slides/slide27.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diagrams/data51.xml" ContentType="application/vnd.openxmlformats-officedocument.drawingml.diagramData+xml"/>
  <Override PartName="/ppt/slides/slide2.xml" ContentType="application/vnd.openxmlformats-officedocument.presentationml.slide+xml"/>
  <Override PartName="/ppt/slides/slide52.xml" ContentType="application/vnd.openxmlformats-officedocument.presentationml.slide+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notesSlides/notesSlide65.xml" ContentType="application/vnd.openxmlformats-officedocument.presentationml.notesSlide+xml"/>
  <Override PartName="/ppt/notesSlides/notesSlide43.xml" ContentType="application/vnd.openxmlformats-officedocument.presentationml.notesSlide+xml"/>
  <Override PartName="/ppt/diagrams/quickStyle55.xml" ContentType="application/vnd.openxmlformats-officedocument.drawingml.diagramStyle+xml"/>
  <Override PartName="/ppt/diagrams/drawing56.xml" ContentType="application/vnd.ms-office.drawingml.diagramDrawing+xml"/>
  <Override PartName="/ppt/slides/slide30.xml" ContentType="application/vnd.openxmlformats-officedocument.presentationml.slide+xml"/>
  <Override PartName="/ppt/diagrams/layout19.xml" ContentType="application/vnd.openxmlformats-officedocument.drawingml.diagramLayout+xml"/>
  <Override PartName="/ppt/diagrams/quickStyle33.xml" ContentType="application/vnd.openxmlformats-officedocument.drawingml.diagramStyle+xml"/>
  <Override PartName="/ppt/diagrams/drawing34.xml" ContentType="application/vnd.ms-office.drawingml.diagramDrawing+xml"/>
  <Override PartName="/ppt/diagrams/layout66.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colors29.xml" ContentType="application/vnd.openxmlformats-officedocument.drawingml.diagramColors+xml"/>
  <Override PartName="/ppt/diagrams/layout44.xml" ContentType="application/vnd.openxmlformats-officedocument.drawingml.diagramLayout+xml"/>
  <Override PartName="/ppt/diagrams/colors6.xml" ContentType="application/vnd.openxmlformats-officedocument.drawingml.diagramColors+xml"/>
  <Override PartName="/ppt/diagrams/quickStyle11.xml" ContentType="application/vnd.openxmlformats-officedocument.drawingml.diagramStyle+xml"/>
  <Override PartName="/ppt/diagrams/drawing12.xml" ContentType="application/vnd.ms-office.drawingml.diagramDrawing+xml"/>
  <Override PartName="/ppt/diagrams/colors54.xml" ContentType="application/vnd.openxmlformats-officedocument.drawingml.diagramColors+xml"/>
  <Override PartName="/ppt/diagrams/data67.xml" ContentType="application/vnd.openxmlformats-officedocument.drawingml.diagramData+xml"/>
  <Override PartName="/ppt/slides/slide68.xml" ContentType="application/vnd.openxmlformats-officedocument.presentationml.slide+xml"/>
  <Override PartName="/ppt/diagrams/layout22.xml" ContentType="application/vnd.openxmlformats-officedocument.drawingml.diagramLayout+xml"/>
  <Override PartName="/ppt/theme/theme4.xml" ContentType="application/vnd.openxmlformats-officedocument.theme+xml"/>
  <Override PartName="/ppt/diagrams/quickStyle5.xml" ContentType="application/vnd.openxmlformats-officedocument.drawingml.diagramStyle+xml"/>
  <Override PartName="/ppt/diagrams/colors32.xml" ContentType="application/vnd.openxmlformats-officedocument.drawingml.diagramColors+xml"/>
  <Override PartName="/ppt/diagrams/data45.xml" ContentType="application/vnd.openxmlformats-officedocument.drawingml.diagramData+xml"/>
  <Override PartName="/ppt/notesSlides/notesSlide59.xml" ContentType="application/vnd.openxmlformats-officedocument.presentationml.notesSlide+xml"/>
  <Override PartName="/ppt/slides/slide46.xml" ContentType="application/vnd.openxmlformats-officedocument.presentationml.slide+xml"/>
  <Override PartName="/ppt/diagrams/colors10.xml" ContentType="application/vnd.openxmlformats-officedocument.drawingml.diagramColors+xml"/>
  <Override PartName="/ppt/diagrams/data23.xml" ContentType="application/vnd.openxmlformats-officedocument.drawingml.diagramData+xml"/>
  <Override PartName="/ppt/diagrams/quickStyle49.xml" ContentType="application/vnd.openxmlformats-officedocument.drawingml.diagramStyle+xml"/>
  <Override PartName="/ppt/diagrams/data70.xml" ContentType="application/vnd.openxmlformats-officedocument.drawingml.diagramData+xml"/>
  <Override PartName="/ppt/slides/slide24.xml" ContentType="application/vnd.openxmlformats-officedocument.presentationml.slide+xml"/>
  <Override PartName="/ppt/slides/slide71.xml" ContentType="application/vnd.openxmlformats-officedocument.presentationml.slide+xml"/>
  <Override PartName="/ppt/diagrams/layout8.xml" ContentType="application/vnd.openxmlformats-officedocument.drawingml.diagramLayout+xml"/>
  <Override PartName="/ppt/notesSlides/notesSlide37.xml" ContentType="application/vnd.openxmlformats-officedocument.presentationml.notes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diagrams/quickStyle27.xml" ContentType="application/vnd.openxmlformats-officedocument.drawingml.diagramStyle+xml"/>
  <Override PartName="/ppt/diagrams/drawing28.xml" ContentType="application/vnd.ms-office.drawingml.diagramDrawing+xml"/>
  <Override PartName="/ppt/diagrams/layout38.xml" ContentType="application/vnd.openxmlformats-officedocument.drawingml.diagramLayout+xml"/>
  <Override PartName="/ppt/notesSlides/notesSlide62.xml" ContentType="application/vnd.openxmlformats-officedocument.presentationml.notesSlide+xml"/>
  <Override PartName="/ppt/diagrams/quickStyle74.xml" ContentType="application/vnd.openxmlformats-officedocument.drawingml.diagramStyle+xml"/>
  <Override PartName="/ppt/diagrams/quickStyle52.xml" ContentType="application/vnd.openxmlformats-officedocument.drawingml.diagramStyle+xml"/>
  <Override PartName="/ppt/diagrams/drawing53.xml" ContentType="application/vnd.ms-office.drawingml.diagramDrawing+xml"/>
  <Override PartName="/ppt/diagrams/layout16.xml" ContentType="application/vnd.openxmlformats-officedocument.drawingml.diagramLayout+xml"/>
  <Override PartName="/ppt/notesSlides/notesSlide40.xml" ContentType="application/vnd.openxmlformats-officedocument.presentationml.notesSlide+xml"/>
  <Override PartName="/ppt/diagrams/colors48.xml" ContentType="application/vnd.openxmlformats-officedocument.drawingml.diagramColors+xml"/>
  <Override PartName="/ppt/diagrams/layout63.xml" ContentType="application/vnd.openxmlformats-officedocument.drawingml.diagramLayout+xml"/>
  <Override PartName="/ppt/notesSlides/notesSlide6.xml" ContentType="application/vnd.openxmlformats-officedocument.presentationml.notesSlide+xml"/>
  <Override PartName="/ppt/diagrams/colors26.xml" ContentType="application/vnd.openxmlformats-officedocument.drawingml.diagramColors+xml"/>
  <Override PartName="/ppt/diagrams/quickStyle30.xml" ContentType="application/vnd.openxmlformats-officedocument.drawingml.diagramStyle+xml"/>
  <Override PartName="/ppt/diagrams/drawing31.xml" ContentType="application/vnd.ms-office.drawingml.diagramDrawing+xml"/>
  <Override PartName="/ppt/diagrams/data39.xml" ContentType="application/vnd.openxmlformats-officedocument.drawingml.diagramData+xml"/>
  <Override PartName="/ppt/diagrams/layout41.xml" ContentType="application/vnd.openxmlformats-officedocument.drawingml.diagramLayout+xml"/>
  <Override PartName="/ppt/diagrams/colors73.xml" ContentType="application/vnd.openxmlformats-officedocument.drawingml.diagramColors+xml"/>
  <Override PartName="/ppt/diagrams/data1.xml" ContentType="application/vnd.openxmlformats-officedocument.drawingml.diagramData+xml"/>
  <Override PartName="/ppt/diagrams/colors3.xml" ContentType="application/vnd.openxmlformats-officedocument.drawingml.diagramColors+xml"/>
  <Override PartName="/ppt/diagrams/data17.xml" ContentType="application/vnd.openxmlformats-officedocument.drawingml.diagramData+xml"/>
  <Override PartName="/ppt/diagrams/colors51.xml" ContentType="application/vnd.openxmlformats-officedocument.drawingml.diagramColors+xml"/>
  <Override PartName="/ppt/diagrams/data64.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4"/>
    <p:sldMasterId id="2147483729" r:id="rId5"/>
    <p:sldMasterId id="2147483745" r:id="rId6"/>
    <p:sldMasterId id="2147483747" r:id="rId7"/>
  </p:sldMasterIdLst>
  <p:notesMasterIdLst>
    <p:notesMasterId r:id="rId83"/>
  </p:notesMasterIdLst>
  <p:handoutMasterIdLst>
    <p:handoutMasterId r:id="rId84"/>
  </p:handoutMasterIdLst>
  <p:sldIdLst>
    <p:sldId id="256" r:id="rId8"/>
    <p:sldId id="257" r:id="rId9"/>
    <p:sldId id="310" r:id="rId10"/>
    <p:sldId id="311" r:id="rId11"/>
    <p:sldId id="286" r:id="rId12"/>
    <p:sldId id="308" r:id="rId13"/>
    <p:sldId id="287" r:id="rId14"/>
    <p:sldId id="293" r:id="rId15"/>
    <p:sldId id="298" r:id="rId16"/>
    <p:sldId id="288" r:id="rId17"/>
    <p:sldId id="289" r:id="rId18"/>
    <p:sldId id="296" r:id="rId19"/>
    <p:sldId id="297" r:id="rId20"/>
    <p:sldId id="312" r:id="rId21"/>
    <p:sldId id="313" r:id="rId22"/>
    <p:sldId id="299" r:id="rId23"/>
    <p:sldId id="300" r:id="rId24"/>
    <p:sldId id="304" r:id="rId25"/>
    <p:sldId id="314" r:id="rId26"/>
    <p:sldId id="315" r:id="rId27"/>
    <p:sldId id="316" r:id="rId28"/>
    <p:sldId id="318" r:id="rId29"/>
    <p:sldId id="319" r:id="rId30"/>
    <p:sldId id="325" r:id="rId31"/>
    <p:sldId id="326" r:id="rId32"/>
    <p:sldId id="376" r:id="rId33"/>
    <p:sldId id="320" r:id="rId34"/>
    <p:sldId id="377" r:id="rId35"/>
    <p:sldId id="323" r:id="rId36"/>
    <p:sldId id="327" r:id="rId37"/>
    <p:sldId id="328" r:id="rId38"/>
    <p:sldId id="330" r:id="rId39"/>
    <p:sldId id="329" r:id="rId40"/>
    <p:sldId id="331" r:id="rId41"/>
    <p:sldId id="378" r:id="rId42"/>
    <p:sldId id="380" r:id="rId43"/>
    <p:sldId id="381" r:id="rId44"/>
    <p:sldId id="332" r:id="rId45"/>
    <p:sldId id="335" r:id="rId46"/>
    <p:sldId id="382" r:id="rId47"/>
    <p:sldId id="383" r:id="rId48"/>
    <p:sldId id="384" r:id="rId49"/>
    <p:sldId id="386" r:id="rId50"/>
    <p:sldId id="387" r:id="rId51"/>
    <p:sldId id="388" r:id="rId52"/>
    <p:sldId id="339" r:id="rId53"/>
    <p:sldId id="340" r:id="rId54"/>
    <p:sldId id="373" r:id="rId55"/>
    <p:sldId id="390" r:id="rId56"/>
    <p:sldId id="345" r:id="rId57"/>
    <p:sldId id="360" r:id="rId58"/>
    <p:sldId id="362" r:id="rId59"/>
    <p:sldId id="363" r:id="rId60"/>
    <p:sldId id="375" r:id="rId61"/>
    <p:sldId id="364" r:id="rId62"/>
    <p:sldId id="365" r:id="rId63"/>
    <p:sldId id="367" r:id="rId64"/>
    <p:sldId id="374" r:id="rId65"/>
    <p:sldId id="347" r:id="rId66"/>
    <p:sldId id="349" r:id="rId67"/>
    <p:sldId id="350" r:id="rId68"/>
    <p:sldId id="352" r:id="rId69"/>
    <p:sldId id="353" r:id="rId70"/>
    <p:sldId id="354" r:id="rId71"/>
    <p:sldId id="355" r:id="rId72"/>
    <p:sldId id="356" r:id="rId73"/>
    <p:sldId id="357" r:id="rId74"/>
    <p:sldId id="358" r:id="rId75"/>
    <p:sldId id="274" r:id="rId76"/>
    <p:sldId id="370" r:id="rId77"/>
    <p:sldId id="368" r:id="rId78"/>
    <p:sldId id="372" r:id="rId79"/>
    <p:sldId id="369" r:id="rId80"/>
    <p:sldId id="391" r:id="rId81"/>
    <p:sldId id="280" r:id="rId82"/>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 xmlns:p14="http://schemas.microsoft.com/office/powerpoint/2010/main"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3066" autoAdjust="0"/>
    <p:restoredTop sz="77693" autoAdjust="0"/>
  </p:normalViewPr>
  <p:slideViewPr>
    <p:cSldViewPr snapToGrid="0">
      <p:cViewPr varScale="1">
        <p:scale>
          <a:sx n="88" d="100"/>
          <a:sy n="88" d="100"/>
        </p:scale>
        <p:origin x="-1260"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70" d="100"/>
        <a:sy n="70" d="100"/>
      </p:scale>
      <p:origin x="0" y="7836"/>
    </p:cViewPr>
  </p:sorterViewPr>
  <p:notesViewPr>
    <p:cSldViewPr snapToGrid="0" showGuides="1">
      <p:cViewPr varScale="1">
        <p:scale>
          <a:sx n="50" d="100"/>
          <a:sy n="50" d="100"/>
        </p:scale>
        <p:origin x="-1668"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slide" Target="slides/slide48.xml"/><Relationship Id="rId63" Type="http://schemas.openxmlformats.org/officeDocument/2006/relationships/slide" Target="slides/slide56.xml"/><Relationship Id="rId68" Type="http://schemas.openxmlformats.org/officeDocument/2006/relationships/slide" Target="slides/slide61.xml"/><Relationship Id="rId76" Type="http://schemas.openxmlformats.org/officeDocument/2006/relationships/slide" Target="slides/slide69.xml"/><Relationship Id="rId84" Type="http://schemas.openxmlformats.org/officeDocument/2006/relationships/handoutMaster" Target="handoutMasters/handoutMaster1.xml"/><Relationship Id="rId89" Type="http://schemas.openxmlformats.org/officeDocument/2006/relationships/tableStyles" Target="tableStyles.xml"/><Relationship Id="rId7" Type="http://schemas.openxmlformats.org/officeDocument/2006/relationships/slideMaster" Target="slideMasters/slideMaster4.xml"/><Relationship Id="rId71" Type="http://schemas.openxmlformats.org/officeDocument/2006/relationships/slide" Target="slides/slide6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66" Type="http://schemas.openxmlformats.org/officeDocument/2006/relationships/slide" Target="slides/slide59.xml"/><Relationship Id="rId74" Type="http://schemas.openxmlformats.org/officeDocument/2006/relationships/slide" Target="slides/slide67.xml"/><Relationship Id="rId79" Type="http://schemas.openxmlformats.org/officeDocument/2006/relationships/slide" Target="slides/slide72.xml"/><Relationship Id="rId87" Type="http://schemas.openxmlformats.org/officeDocument/2006/relationships/viewProps" Target="viewProps.xml"/><Relationship Id="rId5" Type="http://schemas.openxmlformats.org/officeDocument/2006/relationships/slideMaster" Target="slideMasters/slideMaster2.xml"/><Relationship Id="rId61" Type="http://schemas.openxmlformats.org/officeDocument/2006/relationships/slide" Target="slides/slide54.xml"/><Relationship Id="rId82" Type="http://schemas.openxmlformats.org/officeDocument/2006/relationships/slide" Target="slides/slide75.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slide" Target="slides/slide57.xml"/><Relationship Id="rId69" Type="http://schemas.openxmlformats.org/officeDocument/2006/relationships/slide" Target="slides/slide62.xml"/><Relationship Id="rId77" Type="http://schemas.openxmlformats.org/officeDocument/2006/relationships/slide" Target="slides/slide70.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slide" Target="slides/slide65.xml"/><Relationship Id="rId80" Type="http://schemas.openxmlformats.org/officeDocument/2006/relationships/slide" Target="slides/slide73.xml"/><Relationship Id="rId85"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slide" Target="slides/slide60.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openxmlformats.org/officeDocument/2006/relationships/slide" Target="slides/slide63.xml"/><Relationship Id="rId75" Type="http://schemas.openxmlformats.org/officeDocument/2006/relationships/slide" Target="slides/slide68.xml"/><Relationship Id="rId83" Type="http://schemas.openxmlformats.org/officeDocument/2006/relationships/notesMaster" Target="notesMasters/notesMaster1.xml"/><Relationship Id="rId88"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slide" Target="slides/slide58.xml"/><Relationship Id="rId73" Type="http://schemas.openxmlformats.org/officeDocument/2006/relationships/slide" Target="slides/slide66.xml"/><Relationship Id="rId78" Type="http://schemas.openxmlformats.org/officeDocument/2006/relationships/slide" Target="slides/slide71.xml"/><Relationship Id="rId81" Type="http://schemas.openxmlformats.org/officeDocument/2006/relationships/slide" Target="slides/slide74.xml"/><Relationship Id="rId86"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1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2000" dirty="0" smtClean="0"/>
            <a:t>Envision</a:t>
          </a:r>
          <a:endParaRPr lang="en-US" sz="20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A8878E1C-162E-4D10-AE46-BA06BCD10A0F}" srcId="{2FA4413A-C6DA-40FA-92C6-4DB2450793BB}" destId="{2E859219-9ACD-4B39-B32E-246F2F8C5E08}" srcOrd="0" destOrd="0" parTransId="{D0AC6E9D-D0DE-46D2-B7DD-B7BED23DCB1F}" sibTransId="{C290E8D1-CB27-4CAB-BEE4-6E1400E181A3}"/>
    <dgm:cxn modelId="{BE041D37-FFC5-40FE-A9AF-46549CE8C009}" type="presOf" srcId="{2FA4413A-C6DA-40FA-92C6-4DB2450793BB}" destId="{1F775AD8-C54A-41D1-8C86-2CADEB11C131}" srcOrd="0" destOrd="0" presId="urn:microsoft.com/office/officeart/2005/8/layout/lProcess3"/>
    <dgm:cxn modelId="{B757385A-8B27-498B-A5B5-DC8B618097E4}" type="presOf" srcId="{2E859219-9ACD-4B39-B32E-246F2F8C5E08}" destId="{EF512C8F-E85A-4DC6-9C65-30B5106D977F}" srcOrd="0" destOrd="0" presId="urn:microsoft.com/office/officeart/2005/8/layout/lProcess3"/>
    <dgm:cxn modelId="{14394A51-6755-4A94-B91D-0E5F736393C1}" type="presParOf" srcId="{1F775AD8-C54A-41D1-8C86-2CADEB11C131}" destId="{D4005F0C-D4C7-4FBD-ABB1-AF28777B3431}" srcOrd="0" destOrd="0" presId="urn:microsoft.com/office/officeart/2005/8/layout/lProcess3"/>
    <dgm:cxn modelId="{D6A7D894-A66A-44D4-9DC1-DBDA591DE842}"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Pilot / Coexistence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EA99DAD4-6090-499A-9907-C724000DA055}" type="presOf" srcId="{2E859219-9ACD-4B39-B32E-246F2F8C5E08}" destId="{EF512C8F-E85A-4DC6-9C65-30B5106D977F}" srcOrd="0" destOrd="0" presId="urn:microsoft.com/office/officeart/2005/8/layout/lProcess3"/>
    <dgm:cxn modelId="{7C3AA113-61A3-4FB0-8969-9E976E232EC1}"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B24E3373-49D7-45E3-94B2-C8210C767712}" type="presParOf" srcId="{1F775AD8-C54A-41D1-8C86-2CADEB11C131}" destId="{D4005F0C-D4C7-4FBD-ABB1-AF28777B3431}" srcOrd="0" destOrd="0" presId="urn:microsoft.com/office/officeart/2005/8/layout/lProcess3"/>
    <dgm:cxn modelId="{A6D2A840-B53E-4E6D-BD2B-5D97FBFDB4C3}"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2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Migrate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5093CBD0-1EF2-4A29-8159-161999C3D486}" type="presOf" srcId="{2E859219-9ACD-4B39-B32E-246F2F8C5E08}" destId="{EF512C8F-E85A-4DC6-9C65-30B5106D977F}" srcOrd="0" destOrd="0" presId="urn:microsoft.com/office/officeart/2005/8/layout/lProcess3"/>
    <dgm:cxn modelId="{837A969B-CA2C-4777-AB9D-89FD0FE178F5}"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7433D9A5-5732-48FC-B187-23566E9B5A8A}" type="presParOf" srcId="{1F775AD8-C54A-41D1-8C86-2CADEB11C131}" destId="{D4005F0C-D4C7-4FBD-ABB1-AF28777B3431}" srcOrd="0" destOrd="0" presId="urn:microsoft.com/office/officeart/2005/8/layout/lProcess3"/>
    <dgm:cxn modelId="{2925881A-FA2E-467A-8A1E-DB97F5EC12D2}"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2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Post Migration</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F713CE75-8E88-4B33-9D57-AFCF3D1699BC}" type="presOf" srcId="{2FA4413A-C6DA-40FA-92C6-4DB2450793BB}" destId="{1F775AD8-C54A-41D1-8C86-2CADEB11C131}" srcOrd="0" destOrd="0" presId="urn:microsoft.com/office/officeart/2005/8/layout/lProcess3"/>
    <dgm:cxn modelId="{4B37D13C-D8E0-441F-9698-6D7897F415B0}"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DB5649C3-58C7-486F-A28E-0AC78C466A52}" type="presParOf" srcId="{1F775AD8-C54A-41D1-8C86-2CADEB11C131}" destId="{D4005F0C-D4C7-4FBD-ABB1-AF28777B3431}" srcOrd="0" destOrd="0" presId="urn:microsoft.com/office/officeart/2005/8/layout/lProcess3"/>
    <dgm:cxn modelId="{448666ED-CAAC-4B9A-AD53-44872F97BAC4}"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32"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Envision</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E245184F-CFC6-472A-8113-C27805E847E9}" type="presOf" srcId="{2FA4413A-C6DA-40FA-92C6-4DB2450793BB}" destId="{1F775AD8-C54A-41D1-8C86-2CADEB11C131}" srcOrd="0" destOrd="0" presId="urn:microsoft.com/office/officeart/2005/8/layout/lProcess3"/>
    <dgm:cxn modelId="{DCBD0B0C-DD94-4925-9DFA-BA5BB15CEAD1}"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BC97780F-CD9B-46A6-BAE7-D05F6C1058FB}" type="presParOf" srcId="{1F775AD8-C54A-41D1-8C86-2CADEB11C131}" destId="{D4005F0C-D4C7-4FBD-ABB1-AF28777B3431}" srcOrd="0" destOrd="0" presId="urn:microsoft.com/office/officeart/2005/8/layout/lProcess3"/>
    <dgm:cxn modelId="{BD592381-F19C-43A8-84CB-C82D604DE3D8}"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Plan / Prepare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72E78F2B-DC66-4D40-8AFD-16238F1EBDB2}" type="presOf" srcId="{2FA4413A-C6DA-40FA-92C6-4DB2450793BB}" destId="{1F775AD8-C54A-41D1-8C86-2CADEB11C131}" srcOrd="0" destOrd="0" presId="urn:microsoft.com/office/officeart/2005/8/layout/lProcess3"/>
    <dgm:cxn modelId="{AB842716-9D1F-4AE8-AC55-0881E49591EA}"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01066D12-0EBA-4577-B994-5561DA62A3BD}" type="presParOf" srcId="{1F775AD8-C54A-41D1-8C86-2CADEB11C131}" destId="{D4005F0C-D4C7-4FBD-ABB1-AF28777B3431}" srcOrd="0" destOrd="0" presId="urn:microsoft.com/office/officeart/2005/8/layout/lProcess3"/>
    <dgm:cxn modelId="{27CDA938-F2D6-4922-AB28-9E9452FAE9AD}"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a:ln>
          <a:solidFill>
            <a:schemeClr val="accent5"/>
          </a:solidFill>
        </a:ln>
      </dgm:spPr>
      <dgm:t>
        <a:bodyPr/>
        <a:lstStyle/>
        <a:p>
          <a:r>
            <a:rPr lang="en-US" sz="1800" dirty="0" smtClean="0"/>
            <a:t>Build</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BEFD173C-A7D0-4772-8E2A-E65C66C17F89}"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F412A493-2D92-46A1-A322-CF9404959F5E}" type="presOf" srcId="{2FA4413A-C6DA-40FA-92C6-4DB2450793BB}" destId="{1F775AD8-C54A-41D1-8C86-2CADEB11C131}" srcOrd="0" destOrd="0" presId="urn:microsoft.com/office/officeart/2005/8/layout/lProcess3"/>
    <dgm:cxn modelId="{212A2D5D-C6F7-49C8-BDC0-FA15DBF7F5C6}" type="presParOf" srcId="{1F775AD8-C54A-41D1-8C86-2CADEB11C131}" destId="{D4005F0C-D4C7-4FBD-ABB1-AF28777B3431}" srcOrd="0" destOrd="0" presId="urn:microsoft.com/office/officeart/2005/8/layout/lProcess3"/>
    <dgm:cxn modelId="{5B3E5F74-0A82-41EF-8015-D554F8CBDA23}"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Pilot / Coexistence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F26F1314-1EED-4561-A45F-CC1D63D35936}" type="presOf" srcId="{2FA4413A-C6DA-40FA-92C6-4DB2450793BB}" destId="{1F775AD8-C54A-41D1-8C86-2CADEB11C131}" srcOrd="0" destOrd="0" presId="urn:microsoft.com/office/officeart/2005/8/layout/lProcess3"/>
    <dgm:cxn modelId="{CC24283E-B1F4-43CB-82BB-73EE1BA5E1AC}"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6AE0BE52-A6EB-4003-B7EF-22D6EAF5DD1D}" type="presParOf" srcId="{1F775AD8-C54A-41D1-8C86-2CADEB11C131}" destId="{D4005F0C-D4C7-4FBD-ABB1-AF28777B3431}" srcOrd="0" destOrd="0" presId="urn:microsoft.com/office/officeart/2005/8/layout/lProcess3"/>
    <dgm:cxn modelId="{E5210FFF-4B46-4F95-BD17-B20271F4D778}"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22"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Migrate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83DED805-FE4E-4BF6-BDE8-3A38B4CA1186}"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A9E8F343-C896-4F71-BA75-4D81D26CC1F3}" type="presOf" srcId="{2E859219-9ACD-4B39-B32E-246F2F8C5E08}" destId="{EF512C8F-E85A-4DC6-9C65-30B5106D977F}" srcOrd="0" destOrd="0" presId="urn:microsoft.com/office/officeart/2005/8/layout/lProcess3"/>
    <dgm:cxn modelId="{8DC27EE5-2DCC-4690-BE33-DBD120B07B87}" type="presParOf" srcId="{1F775AD8-C54A-41D1-8C86-2CADEB11C131}" destId="{D4005F0C-D4C7-4FBD-ABB1-AF28777B3431}" srcOrd="0" destOrd="0" presId="urn:microsoft.com/office/officeart/2005/8/layout/lProcess3"/>
    <dgm:cxn modelId="{94DF869A-48A9-4709-9483-F38F732FD51E}"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2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Post Migration</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CC69BC0D-99EC-4B7A-8BE7-859624FD5257}"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FDFFC510-6ECC-4746-BE1D-2427168ABE18}" type="presOf" srcId="{2E859219-9ACD-4B39-B32E-246F2F8C5E08}" destId="{EF512C8F-E85A-4DC6-9C65-30B5106D977F}" srcOrd="0" destOrd="0" presId="urn:microsoft.com/office/officeart/2005/8/layout/lProcess3"/>
    <dgm:cxn modelId="{F13D8F04-A43D-40D9-BB23-3EDB371598E2}" type="presParOf" srcId="{1F775AD8-C54A-41D1-8C86-2CADEB11C131}" destId="{D4005F0C-D4C7-4FBD-ABB1-AF28777B3431}" srcOrd="0" destOrd="0" presId="urn:microsoft.com/office/officeart/2005/8/layout/lProcess3"/>
    <dgm:cxn modelId="{1288F252-A4E2-4F7E-8A6D-13E1BA70DD01}"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32"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86033D66-58A4-4128-9AE7-B44ECE92AEE5}"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US"/>
        </a:p>
      </dgm:t>
    </dgm:pt>
    <dgm:pt modelId="{CC88205D-667D-4813-AE07-95E57AA0C600}">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US" dirty="0" smtClean="0"/>
            <a:t>Contoso.com</a:t>
          </a:r>
          <a:endParaRPr lang="en-US" dirty="0"/>
        </a:p>
      </dgm:t>
    </dgm:pt>
    <dgm:pt modelId="{D463D20C-6AFC-4835-A89A-B4E85376FBC4}" type="parTrans" cxnId="{D0739151-1F6E-4EFE-9BA9-BBC66E06CF65}">
      <dgm:prSet/>
      <dgm:spPr/>
      <dgm:t>
        <a:bodyPr/>
        <a:lstStyle/>
        <a:p>
          <a:endParaRPr lang="en-US"/>
        </a:p>
      </dgm:t>
    </dgm:pt>
    <dgm:pt modelId="{4DBB0E53-70A4-41DA-80FD-204BA088247C}" type="sibTrans" cxnId="{D0739151-1F6E-4EFE-9BA9-BBC66E06CF65}">
      <dgm:prSet/>
      <dgm:spPr/>
      <dgm:t>
        <a:bodyPr/>
        <a:lstStyle/>
        <a:p>
          <a:endParaRPr lang="en-US"/>
        </a:p>
      </dgm:t>
    </dgm:pt>
    <dgm:pt modelId="{194A866E-3CF3-4BFB-80A7-CAEE74888463}">
      <dgm:prSet phldrT="[Text]"/>
      <dgm:spPr/>
      <dgm:t>
        <a:bodyPr/>
        <a:lstStyle/>
        <a:p>
          <a:r>
            <a:rPr lang="en-US" dirty="0" smtClean="0"/>
            <a:t>UserX@Contoso.com</a:t>
          </a:r>
          <a:endParaRPr lang="en-US" dirty="0"/>
        </a:p>
      </dgm:t>
    </dgm:pt>
    <dgm:pt modelId="{FB9D74FE-EAC8-4020-A7C3-7B376095B113}" type="parTrans" cxnId="{3069F0AE-EA79-45A7-8D31-14DA922240AE}">
      <dgm:prSet/>
      <dgm:spPr/>
      <dgm:t>
        <a:bodyPr/>
        <a:lstStyle/>
        <a:p>
          <a:endParaRPr lang="en-US"/>
        </a:p>
      </dgm:t>
    </dgm:pt>
    <dgm:pt modelId="{ACB2FEF1-EFD9-478C-901D-5BCA2F1AF460}" type="sibTrans" cxnId="{3069F0AE-EA79-45A7-8D31-14DA922240AE}">
      <dgm:prSet/>
      <dgm:spPr/>
      <dgm:t>
        <a:bodyPr/>
        <a:lstStyle/>
        <a:p>
          <a:endParaRPr lang="en-US"/>
        </a:p>
      </dgm:t>
    </dgm:pt>
    <dgm:pt modelId="{9091D88E-1B2D-43B7-9E3C-643E459574B8}">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US" dirty="0" smtClean="0"/>
            <a:t>Contoso1com.Microsoftonline.com</a:t>
          </a:r>
          <a:endParaRPr lang="en-US" dirty="0"/>
        </a:p>
      </dgm:t>
    </dgm:pt>
    <dgm:pt modelId="{A1F144DC-BA9A-4A0D-8EDB-38A3C3C68B5C}" type="parTrans" cxnId="{69B22A0D-FF08-4228-B167-48C10A5AE748}">
      <dgm:prSet/>
      <dgm:spPr/>
      <dgm:t>
        <a:bodyPr/>
        <a:lstStyle/>
        <a:p>
          <a:endParaRPr lang="en-US"/>
        </a:p>
      </dgm:t>
    </dgm:pt>
    <dgm:pt modelId="{83E6936F-F9C7-4531-9F6A-B1B8D7F73E89}" type="sibTrans" cxnId="{69B22A0D-FF08-4228-B167-48C10A5AE748}">
      <dgm:prSet/>
      <dgm:spPr/>
      <dgm:t>
        <a:bodyPr/>
        <a:lstStyle/>
        <a:p>
          <a:endParaRPr lang="en-US"/>
        </a:p>
      </dgm:t>
    </dgm:pt>
    <dgm:pt modelId="{2F5BCCB0-0EF5-4665-9D9A-2D9BC7F3E3CC}">
      <dgm:prSet phldrT="[Text]"/>
      <dgm:spPr/>
      <dgm:t>
        <a:bodyPr/>
        <a:lstStyle/>
        <a:p>
          <a:r>
            <a:rPr lang="en-US" dirty="0" smtClean="0"/>
            <a:t>UserX@Contoso1com.Microsoftonline.com</a:t>
          </a:r>
          <a:endParaRPr lang="en-US" dirty="0"/>
        </a:p>
      </dgm:t>
    </dgm:pt>
    <dgm:pt modelId="{572C3183-F4EE-4145-8DE1-B4CB59B8FB81}" type="parTrans" cxnId="{D4F554B7-BCE0-4E4C-A34C-E8BD03A983F3}">
      <dgm:prSet/>
      <dgm:spPr/>
      <dgm:t>
        <a:bodyPr/>
        <a:lstStyle/>
        <a:p>
          <a:endParaRPr lang="en-US"/>
        </a:p>
      </dgm:t>
    </dgm:pt>
    <dgm:pt modelId="{14EC7920-9334-4E06-9995-2B83C3BF45A8}" type="sibTrans" cxnId="{D4F554B7-BCE0-4E4C-A34C-E8BD03A983F3}">
      <dgm:prSet/>
      <dgm:spPr/>
      <dgm:t>
        <a:bodyPr/>
        <a:lstStyle/>
        <a:p>
          <a:endParaRPr lang="en-US"/>
        </a:p>
      </dgm:t>
    </dgm:pt>
    <dgm:pt modelId="{1DCE7B94-9072-498C-9D8A-E5721B7522A2}" type="pres">
      <dgm:prSet presAssocID="{86033D66-58A4-4128-9AE7-B44ECE92AEE5}" presName="Name0" presStyleCnt="0">
        <dgm:presLayoutVars>
          <dgm:dir/>
          <dgm:animLvl val="lvl"/>
          <dgm:resizeHandles val="exact"/>
        </dgm:presLayoutVars>
      </dgm:prSet>
      <dgm:spPr/>
      <dgm:t>
        <a:bodyPr/>
        <a:lstStyle/>
        <a:p>
          <a:endParaRPr lang="en-US"/>
        </a:p>
      </dgm:t>
    </dgm:pt>
    <dgm:pt modelId="{EEC3DA26-6104-42A7-83BA-720371CECF65}" type="pres">
      <dgm:prSet presAssocID="{9091D88E-1B2D-43B7-9E3C-643E459574B8}" presName="boxAndChildren" presStyleCnt="0"/>
      <dgm:spPr/>
    </dgm:pt>
    <dgm:pt modelId="{805916D8-D73F-4E5B-85EC-641B18010DC3}" type="pres">
      <dgm:prSet presAssocID="{9091D88E-1B2D-43B7-9E3C-643E459574B8}" presName="parentTextBox" presStyleLbl="node1" presStyleIdx="0" presStyleCnt="2"/>
      <dgm:spPr/>
      <dgm:t>
        <a:bodyPr/>
        <a:lstStyle/>
        <a:p>
          <a:endParaRPr lang="en-US"/>
        </a:p>
      </dgm:t>
    </dgm:pt>
    <dgm:pt modelId="{67CC24EB-6ED4-4529-A803-0545918B215E}" type="pres">
      <dgm:prSet presAssocID="{9091D88E-1B2D-43B7-9E3C-643E459574B8}" presName="entireBox" presStyleLbl="node1" presStyleIdx="0" presStyleCnt="2"/>
      <dgm:spPr/>
      <dgm:t>
        <a:bodyPr/>
        <a:lstStyle/>
        <a:p>
          <a:endParaRPr lang="en-US"/>
        </a:p>
      </dgm:t>
    </dgm:pt>
    <dgm:pt modelId="{A04CE5F2-92A4-45A5-896C-5B46F103FD4C}" type="pres">
      <dgm:prSet presAssocID="{9091D88E-1B2D-43B7-9E3C-643E459574B8}" presName="descendantBox" presStyleCnt="0"/>
      <dgm:spPr/>
    </dgm:pt>
    <dgm:pt modelId="{FEA93170-3D5D-47D5-B341-D3011D07E15C}" type="pres">
      <dgm:prSet presAssocID="{2F5BCCB0-0EF5-4665-9D9A-2D9BC7F3E3CC}" presName="childTextBox" presStyleLbl="fgAccFollowNode1" presStyleIdx="0" presStyleCnt="2">
        <dgm:presLayoutVars>
          <dgm:bulletEnabled val="1"/>
        </dgm:presLayoutVars>
      </dgm:prSet>
      <dgm:spPr/>
      <dgm:t>
        <a:bodyPr/>
        <a:lstStyle/>
        <a:p>
          <a:endParaRPr lang="en-US"/>
        </a:p>
      </dgm:t>
    </dgm:pt>
    <dgm:pt modelId="{9C918D5F-1E68-401E-9625-C32AA872B38B}" type="pres">
      <dgm:prSet presAssocID="{4DBB0E53-70A4-41DA-80FD-204BA088247C}" presName="sp" presStyleCnt="0"/>
      <dgm:spPr/>
    </dgm:pt>
    <dgm:pt modelId="{A5C5FEAC-9E8F-4048-A4D5-3F0E5275A0A9}" type="pres">
      <dgm:prSet presAssocID="{CC88205D-667D-4813-AE07-95E57AA0C600}" presName="arrowAndChildren" presStyleCnt="0"/>
      <dgm:spPr/>
    </dgm:pt>
    <dgm:pt modelId="{C0FE6BF1-28EA-4332-84A5-14A1C69F800A}" type="pres">
      <dgm:prSet presAssocID="{CC88205D-667D-4813-AE07-95E57AA0C600}" presName="parentTextArrow" presStyleLbl="node1" presStyleIdx="0" presStyleCnt="2"/>
      <dgm:spPr/>
      <dgm:t>
        <a:bodyPr/>
        <a:lstStyle/>
        <a:p>
          <a:endParaRPr lang="en-US"/>
        </a:p>
      </dgm:t>
    </dgm:pt>
    <dgm:pt modelId="{4A165517-C46B-4DA3-99D5-0F01CA70D3AD}" type="pres">
      <dgm:prSet presAssocID="{CC88205D-667D-4813-AE07-95E57AA0C600}" presName="arrow" presStyleLbl="node1" presStyleIdx="1" presStyleCnt="2"/>
      <dgm:spPr/>
      <dgm:t>
        <a:bodyPr/>
        <a:lstStyle/>
        <a:p>
          <a:endParaRPr lang="en-US"/>
        </a:p>
      </dgm:t>
    </dgm:pt>
    <dgm:pt modelId="{B6939E5F-135B-48E0-ACF6-3F7139EFD0C9}" type="pres">
      <dgm:prSet presAssocID="{CC88205D-667D-4813-AE07-95E57AA0C600}" presName="descendantArrow" presStyleCnt="0"/>
      <dgm:spPr/>
    </dgm:pt>
    <dgm:pt modelId="{0BC0A554-BCAD-4165-B2B9-167FA6968057}" type="pres">
      <dgm:prSet presAssocID="{194A866E-3CF3-4BFB-80A7-CAEE74888463}" presName="childTextArrow" presStyleLbl="fgAccFollowNode1" presStyleIdx="1" presStyleCnt="2">
        <dgm:presLayoutVars>
          <dgm:bulletEnabled val="1"/>
        </dgm:presLayoutVars>
      </dgm:prSet>
      <dgm:spPr/>
      <dgm:t>
        <a:bodyPr/>
        <a:lstStyle/>
        <a:p>
          <a:endParaRPr lang="en-US"/>
        </a:p>
      </dgm:t>
    </dgm:pt>
  </dgm:ptLst>
  <dgm:cxnLst>
    <dgm:cxn modelId="{13E7C3FD-A120-4529-A944-F173F8FFD48A}" type="presOf" srcId="{CC88205D-667D-4813-AE07-95E57AA0C600}" destId="{C0FE6BF1-28EA-4332-84A5-14A1C69F800A}" srcOrd="0" destOrd="0" presId="urn:microsoft.com/office/officeart/2005/8/layout/process4"/>
    <dgm:cxn modelId="{C1DB6345-9720-458F-BA08-E4B34A415D62}" type="presOf" srcId="{86033D66-58A4-4128-9AE7-B44ECE92AEE5}" destId="{1DCE7B94-9072-498C-9D8A-E5721B7522A2}" srcOrd="0" destOrd="0" presId="urn:microsoft.com/office/officeart/2005/8/layout/process4"/>
    <dgm:cxn modelId="{3069F0AE-EA79-45A7-8D31-14DA922240AE}" srcId="{CC88205D-667D-4813-AE07-95E57AA0C600}" destId="{194A866E-3CF3-4BFB-80A7-CAEE74888463}" srcOrd="0" destOrd="0" parTransId="{FB9D74FE-EAC8-4020-A7C3-7B376095B113}" sibTransId="{ACB2FEF1-EFD9-478C-901D-5BCA2F1AF460}"/>
    <dgm:cxn modelId="{A8B51D99-4D2B-418F-AD3C-2D8A7DFF8E3C}" type="presOf" srcId="{CC88205D-667D-4813-AE07-95E57AA0C600}" destId="{4A165517-C46B-4DA3-99D5-0F01CA70D3AD}" srcOrd="1" destOrd="0" presId="urn:microsoft.com/office/officeart/2005/8/layout/process4"/>
    <dgm:cxn modelId="{93656E5E-A827-4ADD-A223-F66EF7768FDE}" type="presOf" srcId="{194A866E-3CF3-4BFB-80A7-CAEE74888463}" destId="{0BC0A554-BCAD-4165-B2B9-167FA6968057}" srcOrd="0" destOrd="0" presId="urn:microsoft.com/office/officeart/2005/8/layout/process4"/>
    <dgm:cxn modelId="{D0739151-1F6E-4EFE-9BA9-BBC66E06CF65}" srcId="{86033D66-58A4-4128-9AE7-B44ECE92AEE5}" destId="{CC88205D-667D-4813-AE07-95E57AA0C600}" srcOrd="0" destOrd="0" parTransId="{D463D20C-6AFC-4835-A89A-B4E85376FBC4}" sibTransId="{4DBB0E53-70A4-41DA-80FD-204BA088247C}"/>
    <dgm:cxn modelId="{D4F554B7-BCE0-4E4C-A34C-E8BD03A983F3}" srcId="{9091D88E-1B2D-43B7-9E3C-643E459574B8}" destId="{2F5BCCB0-0EF5-4665-9D9A-2D9BC7F3E3CC}" srcOrd="0" destOrd="0" parTransId="{572C3183-F4EE-4145-8DE1-B4CB59B8FB81}" sibTransId="{14EC7920-9334-4E06-9995-2B83C3BF45A8}"/>
    <dgm:cxn modelId="{A2787817-24F2-4DF3-A35A-6CE4360D6A15}" type="presOf" srcId="{2F5BCCB0-0EF5-4665-9D9A-2D9BC7F3E3CC}" destId="{FEA93170-3D5D-47D5-B341-D3011D07E15C}" srcOrd="0" destOrd="0" presId="urn:microsoft.com/office/officeart/2005/8/layout/process4"/>
    <dgm:cxn modelId="{D30AE1CF-0B70-485F-92B4-776E558510A2}" type="presOf" srcId="{9091D88E-1B2D-43B7-9E3C-643E459574B8}" destId="{67CC24EB-6ED4-4529-A803-0545918B215E}" srcOrd="1" destOrd="0" presId="urn:microsoft.com/office/officeart/2005/8/layout/process4"/>
    <dgm:cxn modelId="{31F84046-0C23-4FD6-9908-E1A286F0B48D}" type="presOf" srcId="{9091D88E-1B2D-43B7-9E3C-643E459574B8}" destId="{805916D8-D73F-4E5B-85EC-641B18010DC3}" srcOrd="0" destOrd="0" presId="urn:microsoft.com/office/officeart/2005/8/layout/process4"/>
    <dgm:cxn modelId="{69B22A0D-FF08-4228-B167-48C10A5AE748}" srcId="{86033D66-58A4-4128-9AE7-B44ECE92AEE5}" destId="{9091D88E-1B2D-43B7-9E3C-643E459574B8}" srcOrd="1" destOrd="0" parTransId="{A1F144DC-BA9A-4A0D-8EDB-38A3C3C68B5C}" sibTransId="{83E6936F-F9C7-4531-9F6A-B1B8D7F73E89}"/>
    <dgm:cxn modelId="{B43CB0E5-00C9-4D49-9B9C-E4C3CA05E7F8}" type="presParOf" srcId="{1DCE7B94-9072-498C-9D8A-E5721B7522A2}" destId="{EEC3DA26-6104-42A7-83BA-720371CECF65}" srcOrd="0" destOrd="0" presId="urn:microsoft.com/office/officeart/2005/8/layout/process4"/>
    <dgm:cxn modelId="{E90B8DA8-CB97-4413-B625-4989261550B9}" type="presParOf" srcId="{EEC3DA26-6104-42A7-83BA-720371CECF65}" destId="{805916D8-D73F-4E5B-85EC-641B18010DC3}" srcOrd="0" destOrd="0" presId="urn:microsoft.com/office/officeart/2005/8/layout/process4"/>
    <dgm:cxn modelId="{65F359A0-BF87-4A62-87C5-C7AFADCF37F9}" type="presParOf" srcId="{EEC3DA26-6104-42A7-83BA-720371CECF65}" destId="{67CC24EB-6ED4-4529-A803-0545918B215E}" srcOrd="1" destOrd="0" presId="urn:microsoft.com/office/officeart/2005/8/layout/process4"/>
    <dgm:cxn modelId="{F66D148D-BDDF-4C01-9A2A-00C9A41FA726}" type="presParOf" srcId="{EEC3DA26-6104-42A7-83BA-720371CECF65}" destId="{A04CE5F2-92A4-45A5-896C-5B46F103FD4C}" srcOrd="2" destOrd="0" presId="urn:microsoft.com/office/officeart/2005/8/layout/process4"/>
    <dgm:cxn modelId="{7C994168-D768-468A-B327-A4E22D213F98}" type="presParOf" srcId="{A04CE5F2-92A4-45A5-896C-5B46F103FD4C}" destId="{FEA93170-3D5D-47D5-B341-D3011D07E15C}" srcOrd="0" destOrd="0" presId="urn:microsoft.com/office/officeart/2005/8/layout/process4"/>
    <dgm:cxn modelId="{1CD7BF40-0D64-44E2-96B0-60956C2401F8}" type="presParOf" srcId="{1DCE7B94-9072-498C-9D8A-E5721B7522A2}" destId="{9C918D5F-1E68-401E-9625-C32AA872B38B}" srcOrd="1" destOrd="0" presId="urn:microsoft.com/office/officeart/2005/8/layout/process4"/>
    <dgm:cxn modelId="{C108C2BD-5FCD-4CB3-9EAA-8A988F4F7F3B}" type="presParOf" srcId="{1DCE7B94-9072-498C-9D8A-E5721B7522A2}" destId="{A5C5FEAC-9E8F-4048-A4D5-3F0E5275A0A9}" srcOrd="2" destOrd="0" presId="urn:microsoft.com/office/officeart/2005/8/layout/process4"/>
    <dgm:cxn modelId="{A7A12766-60A7-4D40-B49A-E92EAF632BEA}" type="presParOf" srcId="{A5C5FEAC-9E8F-4048-A4D5-3F0E5275A0A9}" destId="{C0FE6BF1-28EA-4332-84A5-14A1C69F800A}" srcOrd="0" destOrd="0" presId="urn:microsoft.com/office/officeart/2005/8/layout/process4"/>
    <dgm:cxn modelId="{F4E95E98-2DBC-4E15-A838-B1DCA81D3092}" type="presParOf" srcId="{A5C5FEAC-9E8F-4048-A4D5-3F0E5275A0A9}" destId="{4A165517-C46B-4DA3-99D5-0F01CA70D3AD}" srcOrd="1" destOrd="0" presId="urn:microsoft.com/office/officeart/2005/8/layout/process4"/>
    <dgm:cxn modelId="{AE3220DF-34A5-476C-BE85-347336B1A27D}" type="presParOf" srcId="{A5C5FEAC-9E8F-4048-A4D5-3F0E5275A0A9}" destId="{B6939E5F-135B-48E0-ACF6-3F7139EFD0C9}" srcOrd="2" destOrd="0" presId="urn:microsoft.com/office/officeart/2005/8/layout/process4"/>
    <dgm:cxn modelId="{349C03B0-AE8A-412D-95FA-9A76696DC685}" type="presParOf" srcId="{B6939E5F-135B-48E0-ACF6-3F7139EFD0C9}" destId="{0BC0A554-BCAD-4165-B2B9-167FA6968057}" srcOrd="0" destOrd="0" presId="urn:microsoft.com/office/officeart/2005/8/layout/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2000" dirty="0" smtClean="0"/>
            <a:t>Plan</a:t>
          </a:r>
          <a:endParaRPr lang="en-US" sz="20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83F493D1-095F-4079-B53A-24133E24125C}" type="presOf" srcId="{2FA4413A-C6DA-40FA-92C6-4DB2450793BB}" destId="{1F775AD8-C54A-41D1-8C86-2CADEB11C131}" srcOrd="0" destOrd="0" presId="urn:microsoft.com/office/officeart/2005/8/layout/lProcess3"/>
    <dgm:cxn modelId="{89E2340C-F35B-4623-8CAF-26B569874275}"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31024FE9-11D6-4B3A-9368-231A4DDFB7E2}" type="presParOf" srcId="{1F775AD8-C54A-41D1-8C86-2CADEB11C131}" destId="{D4005F0C-D4C7-4FBD-ABB1-AF28777B3431}" srcOrd="0" destOrd="0" presId="urn:microsoft.com/office/officeart/2005/8/layout/lProcess3"/>
    <dgm:cxn modelId="{9B1081CA-F9EC-4842-B69D-94BC6570ABDC}"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Envision</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81C7BBE0-9D8C-413F-BE65-96FF6FBAE457}" type="presOf" srcId="{2E859219-9ACD-4B39-B32E-246F2F8C5E08}" destId="{EF512C8F-E85A-4DC6-9C65-30B5106D977F}" srcOrd="0" destOrd="0" presId="urn:microsoft.com/office/officeart/2005/8/layout/lProcess3"/>
    <dgm:cxn modelId="{018B48B8-03F8-4A02-8F76-21364C86DA20}"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A18AA28E-D4B5-4D8F-A256-A91CDD640709}" type="presParOf" srcId="{1F775AD8-C54A-41D1-8C86-2CADEB11C131}" destId="{D4005F0C-D4C7-4FBD-ABB1-AF28777B3431}" srcOrd="0" destOrd="0" presId="urn:microsoft.com/office/officeart/2005/8/layout/lProcess3"/>
    <dgm:cxn modelId="{F8007BA1-796D-44D5-A7E6-7502CC1106EB}"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Plan / Prepare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D33B3991-FCB1-497C-AC98-6C11C606A01B}"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2AC1B1B2-F8DF-4929-944D-8E1A76971DBE}" type="presOf" srcId="{2FA4413A-C6DA-40FA-92C6-4DB2450793BB}" destId="{1F775AD8-C54A-41D1-8C86-2CADEB11C131}" srcOrd="0" destOrd="0" presId="urn:microsoft.com/office/officeart/2005/8/layout/lProcess3"/>
    <dgm:cxn modelId="{BC4D3160-47E8-4489-82D1-17DF0CB35429}" type="presParOf" srcId="{1F775AD8-C54A-41D1-8C86-2CADEB11C131}" destId="{D4005F0C-D4C7-4FBD-ABB1-AF28777B3431}" srcOrd="0" destOrd="0" presId="urn:microsoft.com/office/officeart/2005/8/layout/lProcess3"/>
    <dgm:cxn modelId="{3321C0AE-C01A-454B-966F-AD4332468ED9}"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Build</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404B61AF-7915-4501-A4E8-C060C4BA1637}"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520E088F-DCD6-48C6-AA77-AC449C4AE5B2}" type="presOf" srcId="{2FA4413A-C6DA-40FA-92C6-4DB2450793BB}" destId="{1F775AD8-C54A-41D1-8C86-2CADEB11C131}" srcOrd="0" destOrd="0" presId="urn:microsoft.com/office/officeart/2005/8/layout/lProcess3"/>
    <dgm:cxn modelId="{AC9854E1-7F21-4074-A47B-1230488ABAC8}" type="presParOf" srcId="{1F775AD8-C54A-41D1-8C86-2CADEB11C131}" destId="{D4005F0C-D4C7-4FBD-ABB1-AF28777B3431}" srcOrd="0" destOrd="0" presId="urn:microsoft.com/office/officeart/2005/8/layout/lProcess3"/>
    <dgm:cxn modelId="{57D869AF-A414-46CD-A4C2-F7C403721367}"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a:ln>
          <a:solidFill>
            <a:schemeClr val="accent5"/>
          </a:solidFill>
        </a:ln>
      </dgm:spPr>
      <dgm:t>
        <a:bodyPr/>
        <a:lstStyle/>
        <a:p>
          <a:r>
            <a:rPr lang="en-US" sz="1800" dirty="0" smtClean="0"/>
            <a:t>Pilot / Coexistence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A8878E1C-162E-4D10-AE46-BA06BCD10A0F}" srcId="{2FA4413A-C6DA-40FA-92C6-4DB2450793BB}" destId="{2E859219-9ACD-4B39-B32E-246F2F8C5E08}" srcOrd="0" destOrd="0" parTransId="{D0AC6E9D-D0DE-46D2-B7DD-B7BED23DCB1F}" sibTransId="{C290E8D1-CB27-4CAB-BEE4-6E1400E181A3}"/>
    <dgm:cxn modelId="{6C8298E2-540B-44E7-9406-B85CF435F6B4}" type="presOf" srcId="{2E859219-9ACD-4B39-B32E-246F2F8C5E08}" destId="{EF512C8F-E85A-4DC6-9C65-30B5106D977F}" srcOrd="0" destOrd="0" presId="urn:microsoft.com/office/officeart/2005/8/layout/lProcess3"/>
    <dgm:cxn modelId="{4944B454-F7A6-4E6D-8771-807ED5AE2353}" type="presOf" srcId="{2FA4413A-C6DA-40FA-92C6-4DB2450793BB}" destId="{1F775AD8-C54A-41D1-8C86-2CADEB11C131}" srcOrd="0" destOrd="0" presId="urn:microsoft.com/office/officeart/2005/8/layout/lProcess3"/>
    <dgm:cxn modelId="{256030B5-CCAA-4763-9310-9A068DB00515}" type="presParOf" srcId="{1F775AD8-C54A-41D1-8C86-2CADEB11C131}" destId="{D4005F0C-D4C7-4FBD-ABB1-AF28777B3431}" srcOrd="0" destOrd="0" presId="urn:microsoft.com/office/officeart/2005/8/layout/lProcess3"/>
    <dgm:cxn modelId="{C7FAFCAA-A017-4B4A-80C3-0A0E9FBEE181}"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22"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Migrate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6058E749-ABD0-4CB8-942F-EE8C873928BC}" type="presOf" srcId="{2E859219-9ACD-4B39-B32E-246F2F8C5E08}" destId="{EF512C8F-E85A-4DC6-9C65-30B5106D977F}" srcOrd="0" destOrd="0" presId="urn:microsoft.com/office/officeart/2005/8/layout/lProcess3"/>
    <dgm:cxn modelId="{589C5845-422A-4027-ADFD-BB7393C5EEAD}"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9A3DB662-BEEB-4F9A-ADA8-F37672073E3B}" type="presParOf" srcId="{1F775AD8-C54A-41D1-8C86-2CADEB11C131}" destId="{D4005F0C-D4C7-4FBD-ABB1-AF28777B3431}" srcOrd="0" destOrd="0" presId="urn:microsoft.com/office/officeart/2005/8/layout/lProcess3"/>
    <dgm:cxn modelId="{BEE4E9E5-7669-4F7A-B1A2-9C39FB76AA52}"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2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Post Migration</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854B4BC9-27F9-435B-B21B-7378F16581A5}"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0485E59D-18CE-4C08-977C-15A434F27FFB}" type="presOf" srcId="{2E859219-9ACD-4B39-B32E-246F2F8C5E08}" destId="{EF512C8F-E85A-4DC6-9C65-30B5106D977F}" srcOrd="0" destOrd="0" presId="urn:microsoft.com/office/officeart/2005/8/layout/lProcess3"/>
    <dgm:cxn modelId="{79F3D46C-394E-4001-A9BD-78B9C60E90DE}" type="presParOf" srcId="{1F775AD8-C54A-41D1-8C86-2CADEB11C131}" destId="{D4005F0C-D4C7-4FBD-ABB1-AF28777B3431}" srcOrd="0" destOrd="0" presId="urn:microsoft.com/office/officeart/2005/8/layout/lProcess3"/>
    <dgm:cxn modelId="{C64834ED-EB09-4F56-8BC2-EBFE496F8CC2}"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32"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F5B8A316-1BBF-4548-9297-B8B715F0A784}" type="doc">
      <dgm:prSet loTypeId="urn:microsoft.com/office/officeart/2005/8/layout/hList1" loCatId="list" qsTypeId="urn:microsoft.com/office/officeart/2005/8/quickstyle/simple1#11" qsCatId="simple" csTypeId="urn:microsoft.com/office/officeart/2005/8/colors/accent1_2#11" csCatId="accent1" phldr="1"/>
      <dgm:spPr/>
      <dgm:t>
        <a:bodyPr/>
        <a:lstStyle/>
        <a:p>
          <a:endParaRPr lang="en-US"/>
        </a:p>
      </dgm:t>
    </dgm:pt>
    <dgm:pt modelId="{0097D62E-51D5-4759-B36B-1D67BD362C41}">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US" dirty="0" smtClean="0"/>
            <a:t>Directory Synchronization </a:t>
          </a:r>
          <a:br>
            <a:rPr lang="en-US" dirty="0" smtClean="0"/>
          </a:br>
          <a:r>
            <a:rPr lang="en-US" dirty="0" smtClean="0"/>
            <a:t>Tool</a:t>
          </a:r>
          <a:endParaRPr lang="en-US" dirty="0"/>
        </a:p>
      </dgm:t>
    </dgm:pt>
    <dgm:pt modelId="{803292FD-63EA-46C5-A960-FAAB94FAA496}" type="parTrans" cxnId="{D1A70D25-47EC-4B73-8460-48E33F1185AC}">
      <dgm:prSet/>
      <dgm:spPr/>
      <dgm:t>
        <a:bodyPr/>
        <a:lstStyle/>
        <a:p>
          <a:endParaRPr lang="en-US"/>
        </a:p>
      </dgm:t>
    </dgm:pt>
    <dgm:pt modelId="{694BCC8B-6AC5-4628-ABCE-8B4C0C8C75D0}" type="sibTrans" cxnId="{D1A70D25-47EC-4B73-8460-48E33F1185AC}">
      <dgm:prSet/>
      <dgm:spPr/>
      <dgm:t>
        <a:bodyPr/>
        <a:lstStyle/>
        <a:p>
          <a:endParaRPr lang="en-US"/>
        </a:p>
      </dgm:t>
    </dgm:pt>
    <dgm:pt modelId="{8FC5548D-A5FC-4C89-941A-B14F14668014}">
      <dgm:prSet phldrT="[Text]"/>
      <dgm:spPr/>
      <dgm:t>
        <a:bodyPr/>
        <a:lstStyle/>
        <a:p>
          <a:r>
            <a:rPr lang="en-US" dirty="0" smtClean="0"/>
            <a:t>Replicates Active Directory users accounts to Online</a:t>
          </a:r>
          <a:endParaRPr lang="en-US" dirty="0"/>
        </a:p>
      </dgm:t>
    </dgm:pt>
    <dgm:pt modelId="{4D2528E1-BD80-4FF2-BCD5-FBC02A126054}" type="parTrans" cxnId="{78C1DA0F-D711-4F21-94A0-00387FC1888F}">
      <dgm:prSet/>
      <dgm:spPr/>
      <dgm:t>
        <a:bodyPr/>
        <a:lstStyle/>
        <a:p>
          <a:endParaRPr lang="en-US"/>
        </a:p>
      </dgm:t>
    </dgm:pt>
    <dgm:pt modelId="{A400C949-2E18-4E37-B2FE-2B253BB633EA}" type="sibTrans" cxnId="{78C1DA0F-D711-4F21-94A0-00387FC1888F}">
      <dgm:prSet/>
      <dgm:spPr/>
      <dgm:t>
        <a:bodyPr/>
        <a:lstStyle/>
        <a:p>
          <a:endParaRPr lang="en-US"/>
        </a:p>
      </dgm:t>
    </dgm:pt>
    <dgm:pt modelId="{FC84D102-427D-4902-B05D-8A5D330C4B89}">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US" dirty="0" smtClean="0"/>
            <a:t>Mail Migration Tool</a:t>
          </a:r>
          <a:endParaRPr lang="en-US" dirty="0"/>
        </a:p>
      </dgm:t>
    </dgm:pt>
    <dgm:pt modelId="{0581CE3F-E8E0-48A0-BCAD-497129EB69C4}" type="parTrans" cxnId="{4F01C748-607C-410E-B40C-06403DE4D07F}">
      <dgm:prSet/>
      <dgm:spPr/>
      <dgm:t>
        <a:bodyPr/>
        <a:lstStyle/>
        <a:p>
          <a:endParaRPr lang="en-US"/>
        </a:p>
      </dgm:t>
    </dgm:pt>
    <dgm:pt modelId="{566DC282-0E46-407B-B227-5418B858ABD9}" type="sibTrans" cxnId="{4F01C748-607C-410E-B40C-06403DE4D07F}">
      <dgm:prSet/>
      <dgm:spPr/>
      <dgm:t>
        <a:bodyPr/>
        <a:lstStyle/>
        <a:p>
          <a:endParaRPr lang="en-US"/>
        </a:p>
      </dgm:t>
    </dgm:pt>
    <dgm:pt modelId="{55627A9E-9B6F-45CA-8064-0DDCE7C49F79}">
      <dgm:prSet phldrT="[Text]"/>
      <dgm:spPr/>
      <dgm:t>
        <a:bodyPr/>
        <a:lstStyle/>
        <a:p>
          <a:r>
            <a:rPr lang="en-US" dirty="0" smtClean="0"/>
            <a:t>Copies Exchange mailbox to synchronized account</a:t>
          </a:r>
          <a:endParaRPr lang="en-US" dirty="0"/>
        </a:p>
      </dgm:t>
    </dgm:pt>
    <dgm:pt modelId="{607D3FCE-C7C7-4885-8127-C0551DD94DC1}" type="parTrans" cxnId="{1BDBAADB-6617-4C56-8F1F-AE1384072BC7}">
      <dgm:prSet/>
      <dgm:spPr/>
      <dgm:t>
        <a:bodyPr/>
        <a:lstStyle/>
        <a:p>
          <a:endParaRPr lang="en-US"/>
        </a:p>
      </dgm:t>
    </dgm:pt>
    <dgm:pt modelId="{D612FB63-2815-4DC8-B65C-A37978088273}" type="sibTrans" cxnId="{1BDBAADB-6617-4C56-8F1F-AE1384072BC7}">
      <dgm:prSet/>
      <dgm:spPr/>
      <dgm:t>
        <a:bodyPr/>
        <a:lstStyle/>
        <a:p>
          <a:endParaRPr lang="en-US"/>
        </a:p>
      </dgm:t>
    </dgm:pt>
    <dgm:pt modelId="{1ABD89D1-2D16-4945-A095-F336289EA5BF}">
      <dgm:prSet phldrT="[Text]"/>
      <dgm:spPr/>
      <dgm:t>
        <a:bodyPr/>
        <a:lstStyle/>
        <a:p>
          <a:r>
            <a:rPr lang="en-US" dirty="0" smtClean="0"/>
            <a:t>Simple to operate</a:t>
          </a:r>
          <a:endParaRPr lang="en-US" dirty="0"/>
        </a:p>
      </dgm:t>
    </dgm:pt>
    <dgm:pt modelId="{B5B4D735-4567-4C6C-BBB6-007F27E45A48}" type="parTrans" cxnId="{8F35A1D2-B5E1-4B8E-A551-B15ED282414E}">
      <dgm:prSet/>
      <dgm:spPr/>
      <dgm:t>
        <a:bodyPr/>
        <a:lstStyle/>
        <a:p>
          <a:endParaRPr lang="en-US"/>
        </a:p>
      </dgm:t>
    </dgm:pt>
    <dgm:pt modelId="{6C4E1253-17B7-409C-8749-BE9D12CE6294}" type="sibTrans" cxnId="{8F35A1D2-B5E1-4B8E-A551-B15ED282414E}">
      <dgm:prSet/>
      <dgm:spPr/>
      <dgm:t>
        <a:bodyPr/>
        <a:lstStyle/>
        <a:p>
          <a:endParaRPr lang="en-US"/>
        </a:p>
      </dgm:t>
    </dgm:pt>
    <dgm:pt modelId="{2B90E06C-E20B-4E66-808F-8FF84B747EB6}">
      <dgm:prSet phldrT="[Text]"/>
      <dgm:spPr/>
      <dgm:t>
        <a:bodyPr/>
        <a:lstStyle/>
        <a:p>
          <a:r>
            <a:rPr lang="en-US" dirty="0" smtClean="0"/>
            <a:t>Changes in Active Directory are copied to Online</a:t>
          </a:r>
          <a:endParaRPr lang="en-US" dirty="0"/>
        </a:p>
      </dgm:t>
    </dgm:pt>
    <dgm:pt modelId="{87F7D742-AEF3-4086-9858-60F11E3E7823}" type="parTrans" cxnId="{2676FA6E-0DA4-498D-8F32-3557F579BA14}">
      <dgm:prSet/>
      <dgm:spPr/>
      <dgm:t>
        <a:bodyPr/>
        <a:lstStyle/>
        <a:p>
          <a:endParaRPr lang="en-US"/>
        </a:p>
      </dgm:t>
    </dgm:pt>
    <dgm:pt modelId="{60B909F1-08BC-466E-938D-5D3CE043DD9D}" type="sibTrans" cxnId="{2676FA6E-0DA4-498D-8F32-3557F579BA14}">
      <dgm:prSet/>
      <dgm:spPr/>
      <dgm:t>
        <a:bodyPr/>
        <a:lstStyle/>
        <a:p>
          <a:endParaRPr lang="en-US"/>
        </a:p>
      </dgm:t>
    </dgm:pt>
    <dgm:pt modelId="{F3D7A3A6-958C-4274-A615-FDA6736AA1A3}">
      <dgm:prSet phldrT="[Text]"/>
      <dgm:spPr/>
      <dgm:t>
        <a:bodyPr/>
        <a:lstStyle/>
        <a:p>
          <a:r>
            <a:rPr lang="en-US" dirty="0" smtClean="0"/>
            <a:t>Allows for staged, controlled content migration</a:t>
          </a:r>
          <a:endParaRPr lang="en-US" dirty="0"/>
        </a:p>
      </dgm:t>
    </dgm:pt>
    <dgm:pt modelId="{4306CEC8-81B7-4268-8948-8744557051F0}" type="parTrans" cxnId="{1E0E1E67-14D9-4760-A53F-475F299E7ED6}">
      <dgm:prSet/>
      <dgm:spPr/>
      <dgm:t>
        <a:bodyPr/>
        <a:lstStyle/>
        <a:p>
          <a:endParaRPr lang="en-US"/>
        </a:p>
      </dgm:t>
    </dgm:pt>
    <dgm:pt modelId="{5C57AC57-A458-4C72-85C2-1A62B611880C}" type="sibTrans" cxnId="{1E0E1E67-14D9-4760-A53F-475F299E7ED6}">
      <dgm:prSet/>
      <dgm:spPr/>
      <dgm:t>
        <a:bodyPr/>
        <a:lstStyle/>
        <a:p>
          <a:endParaRPr lang="en-US"/>
        </a:p>
      </dgm:t>
    </dgm:pt>
    <dgm:pt modelId="{DC560BE8-5B33-4244-A78B-A438F41B6C44}">
      <dgm:prSet phldrT="[Text]"/>
      <dgm:spPr/>
      <dgm:t>
        <a:bodyPr/>
        <a:lstStyle/>
        <a:p>
          <a:r>
            <a:rPr lang="en-US" dirty="0" smtClean="0"/>
            <a:t>Automatic updates occur every 3 hours</a:t>
          </a:r>
          <a:endParaRPr lang="en-US" dirty="0"/>
        </a:p>
      </dgm:t>
    </dgm:pt>
    <dgm:pt modelId="{FE559A58-B098-438F-83DF-CFB7502E4B02}" type="parTrans" cxnId="{780157A6-8F32-4F49-BB23-E1D562025122}">
      <dgm:prSet/>
      <dgm:spPr/>
      <dgm:t>
        <a:bodyPr/>
        <a:lstStyle/>
        <a:p>
          <a:endParaRPr lang="en-US"/>
        </a:p>
      </dgm:t>
    </dgm:pt>
    <dgm:pt modelId="{F8367154-C68F-4538-9BEA-2B3F402D02B6}" type="sibTrans" cxnId="{780157A6-8F32-4F49-BB23-E1D562025122}">
      <dgm:prSet/>
      <dgm:spPr/>
      <dgm:t>
        <a:bodyPr/>
        <a:lstStyle/>
        <a:p>
          <a:endParaRPr lang="en-US"/>
        </a:p>
      </dgm:t>
    </dgm:pt>
    <dgm:pt modelId="{9E9305F5-6C03-4B84-80A3-C7B1765A348F}" type="pres">
      <dgm:prSet presAssocID="{F5B8A316-1BBF-4548-9297-B8B715F0A784}" presName="Name0" presStyleCnt="0">
        <dgm:presLayoutVars>
          <dgm:dir/>
          <dgm:animLvl val="lvl"/>
          <dgm:resizeHandles val="exact"/>
        </dgm:presLayoutVars>
      </dgm:prSet>
      <dgm:spPr/>
      <dgm:t>
        <a:bodyPr/>
        <a:lstStyle/>
        <a:p>
          <a:endParaRPr lang="en-US"/>
        </a:p>
      </dgm:t>
    </dgm:pt>
    <dgm:pt modelId="{962E36AD-1AAB-448F-8A85-638340BD1301}" type="pres">
      <dgm:prSet presAssocID="{0097D62E-51D5-4759-B36B-1D67BD362C41}" presName="composite" presStyleCnt="0"/>
      <dgm:spPr/>
    </dgm:pt>
    <dgm:pt modelId="{B26128BD-CBA4-4D6C-962A-CD34D73E0EC7}" type="pres">
      <dgm:prSet presAssocID="{0097D62E-51D5-4759-B36B-1D67BD362C41}" presName="parTx" presStyleLbl="alignNode1" presStyleIdx="0" presStyleCnt="2">
        <dgm:presLayoutVars>
          <dgm:chMax val="0"/>
          <dgm:chPref val="0"/>
          <dgm:bulletEnabled val="1"/>
        </dgm:presLayoutVars>
      </dgm:prSet>
      <dgm:spPr/>
      <dgm:t>
        <a:bodyPr/>
        <a:lstStyle/>
        <a:p>
          <a:endParaRPr lang="en-US"/>
        </a:p>
      </dgm:t>
    </dgm:pt>
    <dgm:pt modelId="{014759A5-DE2C-4D19-9C13-1229052B810A}" type="pres">
      <dgm:prSet presAssocID="{0097D62E-51D5-4759-B36B-1D67BD362C41}" presName="desTx" presStyleLbl="alignAccFollowNode1" presStyleIdx="0" presStyleCnt="2">
        <dgm:presLayoutVars>
          <dgm:bulletEnabled val="1"/>
        </dgm:presLayoutVars>
      </dgm:prSet>
      <dgm:spPr/>
      <dgm:t>
        <a:bodyPr/>
        <a:lstStyle/>
        <a:p>
          <a:endParaRPr lang="en-US"/>
        </a:p>
      </dgm:t>
    </dgm:pt>
    <dgm:pt modelId="{E695BA98-7EBD-4AB3-8C06-07ABF320178B}" type="pres">
      <dgm:prSet presAssocID="{694BCC8B-6AC5-4628-ABCE-8B4C0C8C75D0}" presName="space" presStyleCnt="0"/>
      <dgm:spPr/>
    </dgm:pt>
    <dgm:pt modelId="{EE54A084-FD10-4FBD-9891-AA434DD77B35}" type="pres">
      <dgm:prSet presAssocID="{FC84D102-427D-4902-B05D-8A5D330C4B89}" presName="composite" presStyleCnt="0"/>
      <dgm:spPr/>
    </dgm:pt>
    <dgm:pt modelId="{07380FEB-007C-4759-B8FB-C4714E19E492}" type="pres">
      <dgm:prSet presAssocID="{FC84D102-427D-4902-B05D-8A5D330C4B89}" presName="parTx" presStyleLbl="alignNode1" presStyleIdx="1" presStyleCnt="2">
        <dgm:presLayoutVars>
          <dgm:chMax val="0"/>
          <dgm:chPref val="0"/>
          <dgm:bulletEnabled val="1"/>
        </dgm:presLayoutVars>
      </dgm:prSet>
      <dgm:spPr/>
      <dgm:t>
        <a:bodyPr/>
        <a:lstStyle/>
        <a:p>
          <a:endParaRPr lang="en-US"/>
        </a:p>
      </dgm:t>
    </dgm:pt>
    <dgm:pt modelId="{BC996350-3503-4D52-A423-2599D764486E}" type="pres">
      <dgm:prSet presAssocID="{FC84D102-427D-4902-B05D-8A5D330C4B89}" presName="desTx" presStyleLbl="alignAccFollowNode1" presStyleIdx="1" presStyleCnt="2">
        <dgm:presLayoutVars>
          <dgm:bulletEnabled val="1"/>
        </dgm:presLayoutVars>
      </dgm:prSet>
      <dgm:spPr/>
      <dgm:t>
        <a:bodyPr/>
        <a:lstStyle/>
        <a:p>
          <a:endParaRPr lang="en-US"/>
        </a:p>
      </dgm:t>
    </dgm:pt>
  </dgm:ptLst>
  <dgm:cxnLst>
    <dgm:cxn modelId="{78C1DA0F-D711-4F21-94A0-00387FC1888F}" srcId="{0097D62E-51D5-4759-B36B-1D67BD362C41}" destId="{8FC5548D-A5FC-4C89-941A-B14F14668014}" srcOrd="0" destOrd="0" parTransId="{4D2528E1-BD80-4FF2-BCD5-FBC02A126054}" sibTransId="{A400C949-2E18-4E37-B2FE-2B253BB633EA}"/>
    <dgm:cxn modelId="{9855C631-DE71-4CC5-B0D7-5CF47D9EE5B9}" type="presOf" srcId="{FC84D102-427D-4902-B05D-8A5D330C4B89}" destId="{07380FEB-007C-4759-B8FB-C4714E19E492}" srcOrd="0" destOrd="0" presId="urn:microsoft.com/office/officeart/2005/8/layout/hList1"/>
    <dgm:cxn modelId="{318FA715-E693-4AE7-88DB-E7F68E5FC98B}" type="presOf" srcId="{8FC5548D-A5FC-4C89-941A-B14F14668014}" destId="{014759A5-DE2C-4D19-9C13-1229052B810A}" srcOrd="0" destOrd="0" presId="urn:microsoft.com/office/officeart/2005/8/layout/hList1"/>
    <dgm:cxn modelId="{EA70FF18-FEFE-4960-89A7-393D89ABA1F9}" type="presOf" srcId="{2B90E06C-E20B-4E66-808F-8FF84B747EB6}" destId="{014759A5-DE2C-4D19-9C13-1229052B810A}" srcOrd="0" destOrd="1" presId="urn:microsoft.com/office/officeart/2005/8/layout/hList1"/>
    <dgm:cxn modelId="{2676FA6E-0DA4-498D-8F32-3557F579BA14}" srcId="{0097D62E-51D5-4759-B36B-1D67BD362C41}" destId="{2B90E06C-E20B-4E66-808F-8FF84B747EB6}" srcOrd="1" destOrd="0" parTransId="{87F7D742-AEF3-4086-9858-60F11E3E7823}" sibTransId="{60B909F1-08BC-466E-938D-5D3CE043DD9D}"/>
    <dgm:cxn modelId="{8F35A1D2-B5E1-4B8E-A551-B15ED282414E}" srcId="{FC84D102-427D-4902-B05D-8A5D330C4B89}" destId="{1ABD89D1-2D16-4945-A095-F336289EA5BF}" srcOrd="1" destOrd="0" parTransId="{B5B4D735-4567-4C6C-BBB6-007F27E45A48}" sibTransId="{6C4E1253-17B7-409C-8749-BE9D12CE6294}"/>
    <dgm:cxn modelId="{1BDBAADB-6617-4C56-8F1F-AE1384072BC7}" srcId="{FC84D102-427D-4902-B05D-8A5D330C4B89}" destId="{55627A9E-9B6F-45CA-8064-0DDCE7C49F79}" srcOrd="0" destOrd="0" parTransId="{607D3FCE-C7C7-4885-8127-C0551DD94DC1}" sibTransId="{D612FB63-2815-4DC8-B65C-A37978088273}"/>
    <dgm:cxn modelId="{780157A6-8F32-4F49-BB23-E1D562025122}" srcId="{0097D62E-51D5-4759-B36B-1D67BD362C41}" destId="{DC560BE8-5B33-4244-A78B-A438F41B6C44}" srcOrd="2" destOrd="0" parTransId="{FE559A58-B098-438F-83DF-CFB7502E4B02}" sibTransId="{F8367154-C68F-4538-9BEA-2B3F402D02B6}"/>
    <dgm:cxn modelId="{4F01C748-607C-410E-B40C-06403DE4D07F}" srcId="{F5B8A316-1BBF-4548-9297-B8B715F0A784}" destId="{FC84D102-427D-4902-B05D-8A5D330C4B89}" srcOrd="1" destOrd="0" parTransId="{0581CE3F-E8E0-48A0-BCAD-497129EB69C4}" sibTransId="{566DC282-0E46-407B-B227-5418B858ABD9}"/>
    <dgm:cxn modelId="{46739111-FB84-43D7-BFFA-D3989C209A5B}" type="presOf" srcId="{1ABD89D1-2D16-4945-A095-F336289EA5BF}" destId="{BC996350-3503-4D52-A423-2599D764486E}" srcOrd="0" destOrd="1" presId="urn:microsoft.com/office/officeart/2005/8/layout/hList1"/>
    <dgm:cxn modelId="{1E0E1E67-14D9-4760-A53F-475F299E7ED6}" srcId="{FC84D102-427D-4902-B05D-8A5D330C4B89}" destId="{F3D7A3A6-958C-4274-A615-FDA6736AA1A3}" srcOrd="2" destOrd="0" parTransId="{4306CEC8-81B7-4268-8948-8744557051F0}" sibTransId="{5C57AC57-A458-4C72-85C2-1A62B611880C}"/>
    <dgm:cxn modelId="{A468FFC7-31F9-47B4-8A26-8CC69819FEB2}" type="presOf" srcId="{F3D7A3A6-958C-4274-A615-FDA6736AA1A3}" destId="{BC996350-3503-4D52-A423-2599D764486E}" srcOrd="0" destOrd="2" presId="urn:microsoft.com/office/officeart/2005/8/layout/hList1"/>
    <dgm:cxn modelId="{71575196-922E-4BCF-A914-CC364F9D7606}" type="presOf" srcId="{55627A9E-9B6F-45CA-8064-0DDCE7C49F79}" destId="{BC996350-3503-4D52-A423-2599D764486E}" srcOrd="0" destOrd="0" presId="urn:microsoft.com/office/officeart/2005/8/layout/hList1"/>
    <dgm:cxn modelId="{BCC83DEB-D2A1-410E-9DDC-0D746E68A241}" type="presOf" srcId="{DC560BE8-5B33-4244-A78B-A438F41B6C44}" destId="{014759A5-DE2C-4D19-9C13-1229052B810A}" srcOrd="0" destOrd="2" presId="urn:microsoft.com/office/officeart/2005/8/layout/hList1"/>
    <dgm:cxn modelId="{95599F78-0892-4951-895D-01837932E5C2}" type="presOf" srcId="{F5B8A316-1BBF-4548-9297-B8B715F0A784}" destId="{9E9305F5-6C03-4B84-80A3-C7B1765A348F}" srcOrd="0" destOrd="0" presId="urn:microsoft.com/office/officeart/2005/8/layout/hList1"/>
    <dgm:cxn modelId="{D1A70D25-47EC-4B73-8460-48E33F1185AC}" srcId="{F5B8A316-1BBF-4548-9297-B8B715F0A784}" destId="{0097D62E-51D5-4759-B36B-1D67BD362C41}" srcOrd="0" destOrd="0" parTransId="{803292FD-63EA-46C5-A960-FAAB94FAA496}" sibTransId="{694BCC8B-6AC5-4628-ABCE-8B4C0C8C75D0}"/>
    <dgm:cxn modelId="{227635A3-1568-443A-B5B3-8B124B6283F0}" type="presOf" srcId="{0097D62E-51D5-4759-B36B-1D67BD362C41}" destId="{B26128BD-CBA4-4D6C-962A-CD34D73E0EC7}" srcOrd="0" destOrd="0" presId="urn:microsoft.com/office/officeart/2005/8/layout/hList1"/>
    <dgm:cxn modelId="{66251A20-E9B3-4275-A5AC-020256C2B594}" type="presParOf" srcId="{9E9305F5-6C03-4B84-80A3-C7B1765A348F}" destId="{962E36AD-1AAB-448F-8A85-638340BD1301}" srcOrd="0" destOrd="0" presId="urn:microsoft.com/office/officeart/2005/8/layout/hList1"/>
    <dgm:cxn modelId="{945FC08D-4838-4C66-9DCB-E863037919D9}" type="presParOf" srcId="{962E36AD-1AAB-448F-8A85-638340BD1301}" destId="{B26128BD-CBA4-4D6C-962A-CD34D73E0EC7}" srcOrd="0" destOrd="0" presId="urn:microsoft.com/office/officeart/2005/8/layout/hList1"/>
    <dgm:cxn modelId="{7B62FA40-8CC9-4CDF-9245-5A508BA15A76}" type="presParOf" srcId="{962E36AD-1AAB-448F-8A85-638340BD1301}" destId="{014759A5-DE2C-4D19-9C13-1229052B810A}" srcOrd="1" destOrd="0" presId="urn:microsoft.com/office/officeart/2005/8/layout/hList1"/>
    <dgm:cxn modelId="{8828D1B0-A8DE-4CE3-B57F-F0F76F254033}" type="presParOf" srcId="{9E9305F5-6C03-4B84-80A3-C7B1765A348F}" destId="{E695BA98-7EBD-4AB3-8C06-07ABF320178B}" srcOrd="1" destOrd="0" presId="urn:microsoft.com/office/officeart/2005/8/layout/hList1"/>
    <dgm:cxn modelId="{B91EC7E8-B3CC-46A5-B28E-884F013044DE}" type="presParOf" srcId="{9E9305F5-6C03-4B84-80A3-C7B1765A348F}" destId="{EE54A084-FD10-4FBD-9891-AA434DD77B35}" srcOrd="2" destOrd="0" presId="urn:microsoft.com/office/officeart/2005/8/layout/hList1"/>
    <dgm:cxn modelId="{4D5B8D79-8576-4495-964E-993A7C11A74B}" type="presParOf" srcId="{EE54A084-FD10-4FBD-9891-AA434DD77B35}" destId="{07380FEB-007C-4759-B8FB-C4714E19E492}" srcOrd="0" destOrd="0" presId="urn:microsoft.com/office/officeart/2005/8/layout/hList1"/>
    <dgm:cxn modelId="{021D58BC-60F1-46FD-ABDF-A47E6AF11DB9}" type="presParOf" srcId="{EE54A084-FD10-4FBD-9891-AA434DD77B35}" destId="{BC996350-3503-4D52-A423-2599D764486E}" srcOrd="1" destOrd="0" presId="urn:microsoft.com/office/officeart/2005/8/layout/h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Envision</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C79FC903-57AC-4E4E-84E1-1F66747F4BC8}"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1EE03A2C-0B1F-4245-936F-3415CB52AF39}" type="presOf" srcId="{2E859219-9ACD-4B39-B32E-246F2F8C5E08}" destId="{EF512C8F-E85A-4DC6-9C65-30B5106D977F}" srcOrd="0" destOrd="0" presId="urn:microsoft.com/office/officeart/2005/8/layout/lProcess3"/>
    <dgm:cxn modelId="{8F4BBE6B-E203-4CF1-BC0C-5F540E8F7C7E}" type="presParOf" srcId="{1F775AD8-C54A-41D1-8C86-2CADEB11C131}" destId="{D4005F0C-D4C7-4FBD-ABB1-AF28777B3431}" srcOrd="0" destOrd="0" presId="urn:microsoft.com/office/officeart/2005/8/layout/lProcess3"/>
    <dgm:cxn modelId="{DED897CE-D1D7-402E-B6B9-26E8277ACEC7}"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Plan / Prepare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7DF2B0FF-5C47-4A6B-8C28-2C32ED23EF66}" type="presOf" srcId="{2E859219-9ACD-4B39-B32E-246F2F8C5E08}" destId="{EF512C8F-E85A-4DC6-9C65-30B5106D977F}" srcOrd="0" destOrd="0" presId="urn:microsoft.com/office/officeart/2005/8/layout/lProcess3"/>
    <dgm:cxn modelId="{F858479B-82AD-4AA2-9907-38313AE0BF85}"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A7ADA73F-06ED-41F6-9182-9D830BCEB4AF}" type="presParOf" srcId="{1F775AD8-C54A-41D1-8C86-2CADEB11C131}" destId="{D4005F0C-D4C7-4FBD-ABB1-AF28777B3431}" srcOrd="0" destOrd="0" presId="urn:microsoft.com/office/officeart/2005/8/layout/lProcess3"/>
    <dgm:cxn modelId="{054B01D7-F9B1-4233-81C5-F0C3826F0D26}"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Build</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401B9A67-F5AD-4865-A014-D02E6228D9F0}" type="presOf" srcId="{2E859219-9ACD-4B39-B32E-246F2F8C5E08}" destId="{EF512C8F-E85A-4DC6-9C65-30B5106D977F}" srcOrd="0" destOrd="0" presId="urn:microsoft.com/office/officeart/2005/8/layout/lProcess3"/>
    <dgm:cxn modelId="{8BB53870-2FBD-4A46-99B0-0D9DAC1327F2}"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0C12AEEC-8A08-4A6D-8AB9-3D9FE8762B83}" type="presParOf" srcId="{1F775AD8-C54A-41D1-8C86-2CADEB11C131}" destId="{D4005F0C-D4C7-4FBD-ABB1-AF28777B3431}" srcOrd="0" destOrd="0" presId="urn:microsoft.com/office/officeart/2005/8/layout/lProcess3"/>
    <dgm:cxn modelId="{AC646B1F-0AFA-4CD4-920C-FBE03A733D3A}"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2000" dirty="0" smtClean="0"/>
            <a:t>Build</a:t>
          </a:r>
          <a:endParaRPr lang="en-US" sz="20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4AA3EF3E-6060-4736-A2BA-DC7CBA56EF22}"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21D93177-0700-4AA8-BCFC-0DEBE80683B6}" type="presOf" srcId="{2FA4413A-C6DA-40FA-92C6-4DB2450793BB}" destId="{1F775AD8-C54A-41D1-8C86-2CADEB11C131}" srcOrd="0" destOrd="0" presId="urn:microsoft.com/office/officeart/2005/8/layout/lProcess3"/>
    <dgm:cxn modelId="{B85FFF80-1BF9-4E55-8C83-B1433C04F775}" type="presParOf" srcId="{1F775AD8-C54A-41D1-8C86-2CADEB11C131}" destId="{D4005F0C-D4C7-4FBD-ABB1-AF28777B3431}" srcOrd="0" destOrd="0" presId="urn:microsoft.com/office/officeart/2005/8/layout/lProcess3"/>
    <dgm:cxn modelId="{18129D0F-B8C9-44E6-B378-5E4093197E76}"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Pilot / Coexistence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72B83B29-E66F-4833-81D2-13429465E760}" type="presOf" srcId="{2FA4413A-C6DA-40FA-92C6-4DB2450793BB}" destId="{1F775AD8-C54A-41D1-8C86-2CADEB11C131}" srcOrd="0" destOrd="0" presId="urn:microsoft.com/office/officeart/2005/8/layout/lProcess3"/>
    <dgm:cxn modelId="{EB02EFAE-E12B-43A7-A73C-27FA7D0F85A6}"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55B7CD32-85A4-470F-8E17-CFBAA9CB9989}" type="presParOf" srcId="{1F775AD8-C54A-41D1-8C86-2CADEB11C131}" destId="{D4005F0C-D4C7-4FBD-ABB1-AF28777B3431}" srcOrd="0" destOrd="0" presId="urn:microsoft.com/office/officeart/2005/8/layout/lProcess3"/>
    <dgm:cxn modelId="{E0C62064-F618-4684-B774-AADDF55DDC49}"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22"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a:ln>
          <a:solidFill>
            <a:schemeClr val="accent5"/>
          </a:solidFill>
        </a:ln>
      </dgm:spPr>
      <dgm:t>
        <a:bodyPr/>
        <a:lstStyle/>
        <a:p>
          <a:r>
            <a:rPr lang="en-US" sz="1800" dirty="0" smtClean="0"/>
            <a:t>Migrate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4E7C07E4-F2F7-45CD-AF1D-8C10654C0CC7}"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465171E8-C802-40CE-9575-56D9E006C1AA}" type="presOf" srcId="{2FA4413A-C6DA-40FA-92C6-4DB2450793BB}" destId="{1F775AD8-C54A-41D1-8C86-2CADEB11C131}" srcOrd="0" destOrd="0" presId="urn:microsoft.com/office/officeart/2005/8/layout/lProcess3"/>
    <dgm:cxn modelId="{1E500BBB-4D8C-43B8-AADF-CA69B8827B03}" type="presParOf" srcId="{1F775AD8-C54A-41D1-8C86-2CADEB11C131}" destId="{D4005F0C-D4C7-4FBD-ABB1-AF28777B3431}" srcOrd="0" destOrd="0" presId="urn:microsoft.com/office/officeart/2005/8/layout/lProcess3"/>
    <dgm:cxn modelId="{18237AA7-8402-4C96-A80D-AD3D3A79F5E2}"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27"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Post Migration</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41BADF4F-89EE-4930-A437-C0745455F020}"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FF3D0ABF-6913-46DE-94D7-3FA285CC5DC3}" type="presOf" srcId="{2FA4413A-C6DA-40FA-92C6-4DB2450793BB}" destId="{1F775AD8-C54A-41D1-8C86-2CADEB11C131}" srcOrd="0" destOrd="0" presId="urn:microsoft.com/office/officeart/2005/8/layout/lProcess3"/>
    <dgm:cxn modelId="{8A87E441-BB02-47A3-8C80-5D469753E119}" type="presParOf" srcId="{1F775AD8-C54A-41D1-8C86-2CADEB11C131}" destId="{D4005F0C-D4C7-4FBD-ABB1-AF28777B3431}" srcOrd="0" destOrd="0" presId="urn:microsoft.com/office/officeart/2005/8/layout/lProcess3"/>
    <dgm:cxn modelId="{A6BF1170-899E-4077-9CCB-4E748339C1BE}"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32"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Envision</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02E19FAD-219A-460F-BFB2-2A2D0F7CD9B1}" type="presOf" srcId="{2FA4413A-C6DA-40FA-92C6-4DB2450793BB}" destId="{1F775AD8-C54A-41D1-8C86-2CADEB11C131}" srcOrd="0" destOrd="0" presId="urn:microsoft.com/office/officeart/2005/8/layout/lProcess3"/>
    <dgm:cxn modelId="{A4EEB38A-D773-4F07-9377-D2C2F6A5FC4D}"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14FE74B8-E986-4220-A29F-269230CEBBF4}" type="presParOf" srcId="{1F775AD8-C54A-41D1-8C86-2CADEB11C131}" destId="{D4005F0C-D4C7-4FBD-ABB1-AF28777B3431}" srcOrd="0" destOrd="0" presId="urn:microsoft.com/office/officeart/2005/8/layout/lProcess3"/>
    <dgm:cxn modelId="{0B2BCE57-C013-481E-9765-4517BEB5760C}"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Plan / Prepare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1EB6D44E-847C-46C6-B998-28F8E73C9C9D}"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E391A59E-F994-442E-943D-8428AABE2AA6}" type="presOf" srcId="{2FA4413A-C6DA-40FA-92C6-4DB2450793BB}" destId="{1F775AD8-C54A-41D1-8C86-2CADEB11C131}" srcOrd="0" destOrd="0" presId="urn:microsoft.com/office/officeart/2005/8/layout/lProcess3"/>
    <dgm:cxn modelId="{C7352FCE-454A-48BE-887D-71AB64F3DDCD}" type="presParOf" srcId="{1F775AD8-C54A-41D1-8C86-2CADEB11C131}" destId="{D4005F0C-D4C7-4FBD-ABB1-AF28777B3431}" srcOrd="0" destOrd="0" presId="urn:microsoft.com/office/officeart/2005/8/layout/lProcess3"/>
    <dgm:cxn modelId="{B6F4CEA2-F71B-46AA-812A-2668A6681D1A}"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Build</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0547F741-537A-4DFC-8B17-AD0C1D4BCB3E}"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81119C72-F78A-4753-BC8A-9DB1C26F9CFD}" type="presOf" srcId="{2E859219-9ACD-4B39-B32E-246F2F8C5E08}" destId="{EF512C8F-E85A-4DC6-9C65-30B5106D977F}" srcOrd="0" destOrd="0" presId="urn:microsoft.com/office/officeart/2005/8/layout/lProcess3"/>
    <dgm:cxn modelId="{64B2DAF8-0D8F-4651-9B28-0ECBCFD26A60}" type="presParOf" srcId="{1F775AD8-C54A-41D1-8C86-2CADEB11C131}" destId="{D4005F0C-D4C7-4FBD-ABB1-AF28777B3431}" srcOrd="0" destOrd="0" presId="urn:microsoft.com/office/officeart/2005/8/layout/lProcess3"/>
    <dgm:cxn modelId="{1820A4CE-75E4-49C5-AC95-5B8043DCD476}"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Pilot / Coexistence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A8878E1C-162E-4D10-AE46-BA06BCD10A0F}" srcId="{2FA4413A-C6DA-40FA-92C6-4DB2450793BB}" destId="{2E859219-9ACD-4B39-B32E-246F2F8C5E08}" srcOrd="0" destOrd="0" parTransId="{D0AC6E9D-D0DE-46D2-B7DD-B7BED23DCB1F}" sibTransId="{C290E8D1-CB27-4CAB-BEE4-6E1400E181A3}"/>
    <dgm:cxn modelId="{228F724C-55EC-4B00-9B37-67E8F0098925}" type="presOf" srcId="{2FA4413A-C6DA-40FA-92C6-4DB2450793BB}" destId="{1F775AD8-C54A-41D1-8C86-2CADEB11C131}" srcOrd="0" destOrd="0" presId="urn:microsoft.com/office/officeart/2005/8/layout/lProcess3"/>
    <dgm:cxn modelId="{2A0AC6F4-BD56-438C-9350-D50E59ECFB43}" type="presOf" srcId="{2E859219-9ACD-4B39-B32E-246F2F8C5E08}" destId="{EF512C8F-E85A-4DC6-9C65-30B5106D977F}" srcOrd="0" destOrd="0" presId="urn:microsoft.com/office/officeart/2005/8/layout/lProcess3"/>
    <dgm:cxn modelId="{C834B80F-07C0-4200-8FE2-84FA48D109C9}" type="presParOf" srcId="{1F775AD8-C54A-41D1-8C86-2CADEB11C131}" destId="{D4005F0C-D4C7-4FBD-ABB1-AF28777B3431}" srcOrd="0" destOrd="0" presId="urn:microsoft.com/office/officeart/2005/8/layout/lProcess3"/>
    <dgm:cxn modelId="{1A7C61F3-6270-4784-A842-519C8FE59C8B}"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22"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a:ln>
          <a:solidFill>
            <a:schemeClr val="accent5"/>
          </a:solidFill>
        </a:ln>
      </dgm:spPr>
      <dgm:t>
        <a:bodyPr/>
        <a:lstStyle/>
        <a:p>
          <a:r>
            <a:rPr lang="en-US" sz="1800" dirty="0" smtClean="0"/>
            <a:t>Migrate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038B9368-9457-4910-8335-DBEB40FB946B}" type="presOf" srcId="{2E859219-9ACD-4B39-B32E-246F2F8C5E08}" destId="{EF512C8F-E85A-4DC6-9C65-30B5106D977F}" srcOrd="0" destOrd="0" presId="urn:microsoft.com/office/officeart/2005/8/layout/lProcess3"/>
    <dgm:cxn modelId="{4BBC0EE5-299F-46E2-B3C4-49FD130798B3}"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819C693B-A216-40A6-8962-3AF7B21DA0A8}" type="presParOf" srcId="{1F775AD8-C54A-41D1-8C86-2CADEB11C131}" destId="{D4005F0C-D4C7-4FBD-ABB1-AF28777B3431}" srcOrd="0" destOrd="0" presId="urn:microsoft.com/office/officeart/2005/8/layout/lProcess3"/>
    <dgm:cxn modelId="{288A67AE-3AF0-4FFC-A0E4-FF0B478DAD18}"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27"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Post Migration</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6AFB8CDD-E04D-41F0-8C51-9CD0D7658EF6}" type="presOf" srcId="{2E859219-9ACD-4B39-B32E-246F2F8C5E08}" destId="{EF512C8F-E85A-4DC6-9C65-30B5106D977F}" srcOrd="0" destOrd="0" presId="urn:microsoft.com/office/officeart/2005/8/layout/lProcess3"/>
    <dgm:cxn modelId="{5CAE6E3E-806A-487A-AAF9-F9417CDE866F}"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6175E761-FDA6-48E9-9179-8E40E32B94C8}" type="presParOf" srcId="{1F775AD8-C54A-41D1-8C86-2CADEB11C131}" destId="{D4005F0C-D4C7-4FBD-ABB1-AF28777B3431}" srcOrd="0" destOrd="0" presId="urn:microsoft.com/office/officeart/2005/8/layout/lProcess3"/>
    <dgm:cxn modelId="{14CB857B-2DFE-4C56-9336-85373E36CCF5}"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32"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Envision</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D65A9E8B-3C5C-47EA-9B6B-6C8F92D92FD3}"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2889A4E1-7C02-4621-8BDF-AF8D96522557}" type="presOf" srcId="{2E859219-9ACD-4B39-B32E-246F2F8C5E08}" destId="{EF512C8F-E85A-4DC6-9C65-30B5106D977F}" srcOrd="0" destOrd="0" presId="urn:microsoft.com/office/officeart/2005/8/layout/lProcess3"/>
    <dgm:cxn modelId="{611ACE80-C4DB-4DDF-8ADC-401B2E354EA5}" type="presParOf" srcId="{1F775AD8-C54A-41D1-8C86-2CADEB11C131}" destId="{D4005F0C-D4C7-4FBD-ABB1-AF28777B3431}" srcOrd="0" destOrd="0" presId="urn:microsoft.com/office/officeart/2005/8/layout/lProcess3"/>
    <dgm:cxn modelId="{B57696D2-DC52-4AAA-86D3-D6C856124256}"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2000" dirty="0" smtClean="0"/>
            <a:t>Pilot</a:t>
          </a:r>
          <a:endParaRPr lang="en-US" sz="20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E9AE9F02-0C47-4945-AFC5-6314BD1EE214}"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3BCD0648-6E1A-41ED-914B-626CAE72DB1C}" type="presOf" srcId="{2FA4413A-C6DA-40FA-92C6-4DB2450793BB}" destId="{1F775AD8-C54A-41D1-8C86-2CADEB11C131}" srcOrd="0" destOrd="0" presId="urn:microsoft.com/office/officeart/2005/8/layout/lProcess3"/>
    <dgm:cxn modelId="{10112620-22EC-4260-B1B6-E2C70DEBA850}" type="presParOf" srcId="{1F775AD8-C54A-41D1-8C86-2CADEB11C131}" destId="{D4005F0C-D4C7-4FBD-ABB1-AF28777B3431}" srcOrd="0" destOrd="0" presId="urn:microsoft.com/office/officeart/2005/8/layout/lProcess3"/>
    <dgm:cxn modelId="{CF0E8EAB-AD78-44D6-85D6-10F57AD0F854}"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22"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Plan / Prepare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A8878E1C-162E-4D10-AE46-BA06BCD10A0F}" srcId="{2FA4413A-C6DA-40FA-92C6-4DB2450793BB}" destId="{2E859219-9ACD-4B39-B32E-246F2F8C5E08}" srcOrd="0" destOrd="0" parTransId="{D0AC6E9D-D0DE-46D2-B7DD-B7BED23DCB1F}" sibTransId="{C290E8D1-CB27-4CAB-BEE4-6E1400E181A3}"/>
    <dgm:cxn modelId="{93B419BD-B144-4C5A-8F3F-BB41E36C2726}" type="presOf" srcId="{2E859219-9ACD-4B39-B32E-246F2F8C5E08}" destId="{EF512C8F-E85A-4DC6-9C65-30B5106D977F}" srcOrd="0" destOrd="0" presId="urn:microsoft.com/office/officeart/2005/8/layout/lProcess3"/>
    <dgm:cxn modelId="{77ED0EB6-A4B6-456F-8418-E584752B45B3}" type="presOf" srcId="{2FA4413A-C6DA-40FA-92C6-4DB2450793BB}" destId="{1F775AD8-C54A-41D1-8C86-2CADEB11C131}" srcOrd="0" destOrd="0" presId="urn:microsoft.com/office/officeart/2005/8/layout/lProcess3"/>
    <dgm:cxn modelId="{5B02477D-3EBC-4420-9E08-EB42DADA479C}" type="presParOf" srcId="{1F775AD8-C54A-41D1-8C86-2CADEB11C131}" destId="{D4005F0C-D4C7-4FBD-ABB1-AF28777B3431}" srcOrd="0" destOrd="0" presId="urn:microsoft.com/office/officeart/2005/8/layout/lProcess3"/>
    <dgm:cxn modelId="{A07A493D-8C94-484E-A2B2-242181930548}"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Build</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3FB9FCD4-F942-4B92-89F9-15D2BB6A0C03}" type="presOf" srcId="{2E859219-9ACD-4B39-B32E-246F2F8C5E08}" destId="{EF512C8F-E85A-4DC6-9C65-30B5106D977F}" srcOrd="0" destOrd="0" presId="urn:microsoft.com/office/officeart/2005/8/layout/lProcess3"/>
    <dgm:cxn modelId="{D666F646-C451-4789-8B5E-DAADED02BE40}"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E7AC8AFF-1720-4DBD-9C2B-6395C75BB73B}" type="presParOf" srcId="{1F775AD8-C54A-41D1-8C86-2CADEB11C131}" destId="{D4005F0C-D4C7-4FBD-ABB1-AF28777B3431}" srcOrd="0" destOrd="0" presId="urn:microsoft.com/office/officeart/2005/8/layout/lProcess3"/>
    <dgm:cxn modelId="{42693793-A5A9-438A-AB7C-DEB2B50133F4}"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Pilot / Coexistence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90583303-8C07-4D32-BABA-9665BC7FBAD9}"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6993594C-D515-46DD-946F-A4B9740D9F04}" type="presOf" srcId="{2FA4413A-C6DA-40FA-92C6-4DB2450793BB}" destId="{1F775AD8-C54A-41D1-8C86-2CADEB11C131}" srcOrd="0" destOrd="0" presId="urn:microsoft.com/office/officeart/2005/8/layout/lProcess3"/>
    <dgm:cxn modelId="{47933438-BC8D-4C46-9C4C-3D5AB3DD5CEA}" type="presParOf" srcId="{1F775AD8-C54A-41D1-8C86-2CADEB11C131}" destId="{D4005F0C-D4C7-4FBD-ABB1-AF28777B3431}" srcOrd="0" destOrd="0" presId="urn:microsoft.com/office/officeart/2005/8/layout/lProcess3"/>
    <dgm:cxn modelId="{ECCECE91-0091-46CB-85E6-3E0DB560979E}"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22"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a:ln>
          <a:solidFill>
            <a:schemeClr val="accent2"/>
          </a:solidFill>
        </a:ln>
      </dgm:spPr>
      <dgm:t>
        <a:bodyPr/>
        <a:lstStyle/>
        <a:p>
          <a:r>
            <a:rPr lang="en-US" sz="1800" dirty="0" smtClean="0"/>
            <a:t>Migrate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BD7BD17E-F7AA-4DCA-84C0-FC2F036122FD}"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6094387D-5819-4D19-9274-E1872A8848FA}" type="presOf" srcId="{2E859219-9ACD-4B39-B32E-246F2F8C5E08}" destId="{EF512C8F-E85A-4DC6-9C65-30B5106D977F}" srcOrd="0" destOrd="0" presId="urn:microsoft.com/office/officeart/2005/8/layout/lProcess3"/>
    <dgm:cxn modelId="{9183B6C7-587B-4BE8-B8AC-481A21B7FB92}" type="presParOf" srcId="{1F775AD8-C54A-41D1-8C86-2CADEB11C131}" destId="{D4005F0C-D4C7-4FBD-ABB1-AF28777B3431}" srcOrd="0" destOrd="0" presId="urn:microsoft.com/office/officeart/2005/8/layout/lProcess3"/>
    <dgm:cxn modelId="{3243ED40-1D76-41A6-A194-946E9484630D}"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27"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a:ln>
          <a:solidFill>
            <a:schemeClr val="accent5"/>
          </a:solidFill>
        </a:ln>
      </dgm:spPr>
      <dgm:t>
        <a:bodyPr/>
        <a:lstStyle/>
        <a:p>
          <a:r>
            <a:rPr lang="en-US" sz="1800" dirty="0" smtClean="0"/>
            <a:t>Post Migration</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A1CAD242-D9BE-4E8E-879D-E2E7C786DC29}" type="presOf" srcId="{2E859219-9ACD-4B39-B32E-246F2F8C5E08}" destId="{EF512C8F-E85A-4DC6-9C65-30B5106D977F}" srcOrd="0" destOrd="0" presId="urn:microsoft.com/office/officeart/2005/8/layout/lProcess3"/>
    <dgm:cxn modelId="{94533BF9-4A89-41C2-A533-EE678418ABDB}"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0263958D-4CF1-4D21-8751-5E4159FA4EE6}" type="presParOf" srcId="{1F775AD8-C54A-41D1-8C86-2CADEB11C131}" destId="{D4005F0C-D4C7-4FBD-ABB1-AF28777B3431}" srcOrd="0" destOrd="0" presId="urn:microsoft.com/office/officeart/2005/8/layout/lProcess3"/>
    <dgm:cxn modelId="{986D8A25-98AA-4997-95C8-5ADC4B0FD540}"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32"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Envision</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6150D4E8-1E99-4807-991A-4CB88C1611E2}" type="presOf" srcId="{2FA4413A-C6DA-40FA-92C6-4DB2450793BB}" destId="{1F775AD8-C54A-41D1-8C86-2CADEB11C131}" srcOrd="0" destOrd="0" presId="urn:microsoft.com/office/officeart/2005/8/layout/lProcess3"/>
    <dgm:cxn modelId="{D9C163A6-4562-489E-B53F-A36AD16D3AF7}"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D0A36F8E-986C-4EF8-BEC8-1182D3BC5868}" type="presParOf" srcId="{1F775AD8-C54A-41D1-8C86-2CADEB11C131}" destId="{D4005F0C-D4C7-4FBD-ABB1-AF28777B3431}" srcOrd="0" destOrd="0" presId="urn:microsoft.com/office/officeart/2005/8/layout/lProcess3"/>
    <dgm:cxn modelId="{91D6F380-5F41-4102-96B5-52D7D3070CEF}"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a:ln>
          <a:solidFill>
            <a:schemeClr val="accent5"/>
          </a:solidFill>
        </a:ln>
      </dgm:spPr>
      <dgm:t>
        <a:bodyPr/>
        <a:lstStyle/>
        <a:p>
          <a:r>
            <a:rPr lang="en-US" sz="1800" dirty="0" smtClean="0"/>
            <a:t>Plan / Prepare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8D541133-7A64-442A-B306-B04D8CD500F8}" type="presOf" srcId="{2E859219-9ACD-4B39-B32E-246F2F8C5E08}" destId="{EF512C8F-E85A-4DC6-9C65-30B5106D977F}" srcOrd="0" destOrd="0" presId="urn:microsoft.com/office/officeart/2005/8/layout/lProcess3"/>
    <dgm:cxn modelId="{4BD429F4-28E3-456E-A0F0-D63C48163EB3}"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8A4FC3DF-EB62-47D3-8CCE-B6AF1867035D}" type="presParOf" srcId="{1F775AD8-C54A-41D1-8C86-2CADEB11C131}" destId="{D4005F0C-D4C7-4FBD-ABB1-AF28777B3431}" srcOrd="0" destOrd="0" presId="urn:microsoft.com/office/officeart/2005/8/layout/lProcess3"/>
    <dgm:cxn modelId="{1A912181-D95C-4B32-8C24-8ED3D23B7A7D}"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Build</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2468A5E7-1C5A-4331-8C28-011EFE1CF871}"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66BB5E9A-7B20-4C18-9F1B-38EF3607A2CC}" type="presOf" srcId="{2E859219-9ACD-4B39-B32E-246F2F8C5E08}" destId="{EF512C8F-E85A-4DC6-9C65-30B5106D977F}" srcOrd="0" destOrd="0" presId="urn:microsoft.com/office/officeart/2005/8/layout/lProcess3"/>
    <dgm:cxn modelId="{6E5C9F91-8827-451A-904B-37D6037D6A07}" type="presParOf" srcId="{1F775AD8-C54A-41D1-8C86-2CADEB11C131}" destId="{D4005F0C-D4C7-4FBD-ABB1-AF28777B3431}" srcOrd="0" destOrd="0" presId="urn:microsoft.com/office/officeart/2005/8/layout/lProcess3"/>
    <dgm:cxn modelId="{0EE556AC-7931-4C16-B808-28D29E5C72F2}"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Pilot / Coexistence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1520BB04-B6BF-46C8-A648-9522B5D116E1}" type="presOf" srcId="{2FA4413A-C6DA-40FA-92C6-4DB2450793BB}" destId="{1F775AD8-C54A-41D1-8C86-2CADEB11C131}" srcOrd="0" destOrd="0" presId="urn:microsoft.com/office/officeart/2005/8/layout/lProcess3"/>
    <dgm:cxn modelId="{5C81B491-3699-4C9F-AEBB-3B6978825760}"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0CC906E6-38ED-41AA-B51E-D3A125E48949}" type="presParOf" srcId="{1F775AD8-C54A-41D1-8C86-2CADEB11C131}" destId="{D4005F0C-D4C7-4FBD-ABB1-AF28777B3431}" srcOrd="0" destOrd="0" presId="urn:microsoft.com/office/officeart/2005/8/layout/lProcess3"/>
    <dgm:cxn modelId="{5262635D-6F3D-4A3E-8271-CB3D5DEE90E5}"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22"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Migrate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CB23DD83-FCF0-4738-BCCC-62DCE6991553}" type="presOf" srcId="{2FA4413A-C6DA-40FA-92C6-4DB2450793BB}" destId="{1F775AD8-C54A-41D1-8C86-2CADEB11C131}" srcOrd="0" destOrd="0" presId="urn:microsoft.com/office/officeart/2005/8/layout/lProcess3"/>
    <dgm:cxn modelId="{E9895AA4-FF5A-4F7C-BAE6-1AF851B0DDCD}"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768475E0-7E2B-4D12-8909-50B89AA1DF6C}" type="presParOf" srcId="{1F775AD8-C54A-41D1-8C86-2CADEB11C131}" destId="{D4005F0C-D4C7-4FBD-ABB1-AF28777B3431}" srcOrd="0" destOrd="0" presId="urn:microsoft.com/office/officeart/2005/8/layout/lProcess3"/>
    <dgm:cxn modelId="{D082330B-7E2E-4A82-8902-3936F21063DE}"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2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2000" dirty="0" smtClean="0"/>
            <a:t>Migrate</a:t>
          </a:r>
          <a:endParaRPr lang="en-US" sz="20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A8878E1C-162E-4D10-AE46-BA06BCD10A0F}" srcId="{2FA4413A-C6DA-40FA-92C6-4DB2450793BB}" destId="{2E859219-9ACD-4B39-B32E-246F2F8C5E08}" srcOrd="0" destOrd="0" parTransId="{D0AC6E9D-D0DE-46D2-B7DD-B7BED23DCB1F}" sibTransId="{C290E8D1-CB27-4CAB-BEE4-6E1400E181A3}"/>
    <dgm:cxn modelId="{811E6B9E-CB11-4BB0-BB36-58BB701F2F2F}" type="presOf" srcId="{2FA4413A-C6DA-40FA-92C6-4DB2450793BB}" destId="{1F775AD8-C54A-41D1-8C86-2CADEB11C131}" srcOrd="0" destOrd="0" presId="urn:microsoft.com/office/officeart/2005/8/layout/lProcess3"/>
    <dgm:cxn modelId="{7294E493-939B-4C59-904D-3674C3BD1140}" type="presOf" srcId="{2E859219-9ACD-4B39-B32E-246F2F8C5E08}" destId="{EF512C8F-E85A-4DC6-9C65-30B5106D977F}" srcOrd="0" destOrd="0" presId="urn:microsoft.com/office/officeart/2005/8/layout/lProcess3"/>
    <dgm:cxn modelId="{3EB89845-87CE-4677-B95C-561907D583A0}" type="presParOf" srcId="{1F775AD8-C54A-41D1-8C86-2CADEB11C131}" destId="{D4005F0C-D4C7-4FBD-ABB1-AF28777B3431}" srcOrd="0" destOrd="0" presId="urn:microsoft.com/office/officeart/2005/8/layout/lProcess3"/>
    <dgm:cxn modelId="{85B21DA9-1652-4DA9-9CDB-D5CCBB5C1A72}"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27"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Post Migration</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EC4E9F44-B2E7-481A-8B94-435D6465F9D3}"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1B3D122B-E106-43CC-A810-E4045568E27F}" type="presOf" srcId="{2FA4413A-C6DA-40FA-92C6-4DB2450793BB}" destId="{1F775AD8-C54A-41D1-8C86-2CADEB11C131}" srcOrd="0" destOrd="0" presId="urn:microsoft.com/office/officeart/2005/8/layout/lProcess3"/>
    <dgm:cxn modelId="{240EED90-EA0A-4617-B7DF-A60745725E16}" type="presParOf" srcId="{1F775AD8-C54A-41D1-8C86-2CADEB11C131}" destId="{D4005F0C-D4C7-4FBD-ABB1-AF28777B3431}" srcOrd="0" destOrd="0" presId="urn:microsoft.com/office/officeart/2005/8/layout/lProcess3"/>
    <dgm:cxn modelId="{228EA101-2381-4804-934B-90F761CF2B86}"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32"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Envision</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CB3538EA-60A6-49C6-9A90-2DD344507246}"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45166427-DDEE-48FF-B8A4-4869805B0138}" type="presOf" srcId="{2E859219-9ACD-4B39-B32E-246F2F8C5E08}" destId="{EF512C8F-E85A-4DC6-9C65-30B5106D977F}" srcOrd="0" destOrd="0" presId="urn:microsoft.com/office/officeart/2005/8/layout/lProcess3"/>
    <dgm:cxn modelId="{C682E89D-0F12-47A2-8EB7-E4C37CF2487F}" type="presParOf" srcId="{1F775AD8-C54A-41D1-8C86-2CADEB11C131}" destId="{D4005F0C-D4C7-4FBD-ABB1-AF28777B3431}" srcOrd="0" destOrd="0" presId="urn:microsoft.com/office/officeart/2005/8/layout/lProcess3"/>
    <dgm:cxn modelId="{44619FD2-5604-43D1-9CD8-B50E9F31FA4C}"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a:ln>
          <a:solidFill>
            <a:schemeClr val="accent2"/>
          </a:solidFill>
        </a:ln>
      </dgm:spPr>
      <dgm:t>
        <a:bodyPr/>
        <a:lstStyle/>
        <a:p>
          <a:r>
            <a:rPr lang="en-US" sz="1800" dirty="0" smtClean="0"/>
            <a:t>Plan / Prepare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A8878E1C-162E-4D10-AE46-BA06BCD10A0F}" srcId="{2FA4413A-C6DA-40FA-92C6-4DB2450793BB}" destId="{2E859219-9ACD-4B39-B32E-246F2F8C5E08}" srcOrd="0" destOrd="0" parTransId="{D0AC6E9D-D0DE-46D2-B7DD-B7BED23DCB1F}" sibTransId="{C290E8D1-CB27-4CAB-BEE4-6E1400E181A3}"/>
    <dgm:cxn modelId="{A656FC3B-9AA8-4F3B-AB4E-4B1542C5CF93}" type="presOf" srcId="{2FA4413A-C6DA-40FA-92C6-4DB2450793BB}" destId="{1F775AD8-C54A-41D1-8C86-2CADEB11C131}" srcOrd="0" destOrd="0" presId="urn:microsoft.com/office/officeart/2005/8/layout/lProcess3"/>
    <dgm:cxn modelId="{9CA0EAB7-D1B5-442D-A6A2-A19FD86CD405}" type="presOf" srcId="{2E859219-9ACD-4B39-B32E-246F2F8C5E08}" destId="{EF512C8F-E85A-4DC6-9C65-30B5106D977F}" srcOrd="0" destOrd="0" presId="urn:microsoft.com/office/officeart/2005/8/layout/lProcess3"/>
    <dgm:cxn modelId="{77F11C0E-CD28-43D7-A540-138CE8CFD23B}" type="presParOf" srcId="{1F775AD8-C54A-41D1-8C86-2CADEB11C131}" destId="{D4005F0C-D4C7-4FBD-ABB1-AF28777B3431}" srcOrd="0" destOrd="0" presId="urn:microsoft.com/office/officeart/2005/8/layout/lProcess3"/>
    <dgm:cxn modelId="{FFBA02CA-1117-41E4-88F6-F9B4A3BBDF24}"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Build</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3CBEF854-7FBE-454D-A1B2-4C43ADD172BC}" type="presOf" srcId="{2E859219-9ACD-4B39-B32E-246F2F8C5E08}" destId="{EF512C8F-E85A-4DC6-9C65-30B5106D977F}" srcOrd="0" destOrd="0" presId="urn:microsoft.com/office/officeart/2005/8/layout/lProcess3"/>
    <dgm:cxn modelId="{380A0F4E-21F1-477D-93D3-0F895FAE9952}"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AA622F53-8AEF-4B00-B3FD-9D11451891DC}" type="presParOf" srcId="{1F775AD8-C54A-41D1-8C86-2CADEB11C131}" destId="{D4005F0C-D4C7-4FBD-ABB1-AF28777B3431}" srcOrd="0" destOrd="0" presId="urn:microsoft.com/office/officeart/2005/8/layout/lProcess3"/>
    <dgm:cxn modelId="{B72B0FD3-8909-46F5-80F6-78B4BE50F591}"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ata54.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Pilot / Coexistence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B126FC2D-6CA3-4F64-B63C-1CC699049E93}"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25CC1819-79BC-45D0-9622-09E7DB496075}" type="presOf" srcId="{2E859219-9ACD-4B39-B32E-246F2F8C5E08}" destId="{EF512C8F-E85A-4DC6-9C65-30B5106D977F}" srcOrd="0" destOrd="0" presId="urn:microsoft.com/office/officeart/2005/8/layout/lProcess3"/>
    <dgm:cxn modelId="{498AFF9C-61A6-4094-8562-6A7ADACEFB21}" type="presParOf" srcId="{1F775AD8-C54A-41D1-8C86-2CADEB11C131}" destId="{D4005F0C-D4C7-4FBD-ABB1-AF28777B3431}" srcOrd="0" destOrd="0" presId="urn:microsoft.com/office/officeart/2005/8/layout/lProcess3"/>
    <dgm:cxn modelId="{259AC280-4DD4-4C3C-8990-57683844C7C6}"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22" minVer="http://schemas.openxmlformats.org/drawingml/2006/diagram"/>
    </a:ext>
  </dgm:extLst>
</dgm:dataModel>
</file>

<file path=ppt/diagrams/data55.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a:ln>
          <a:solidFill>
            <a:schemeClr val="accent5"/>
          </a:solidFill>
        </a:ln>
      </dgm:spPr>
      <dgm:t>
        <a:bodyPr/>
        <a:lstStyle/>
        <a:p>
          <a:r>
            <a:rPr lang="en-US" sz="1800" dirty="0" smtClean="0"/>
            <a:t>Migrate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0234E5C7-E436-4702-AED0-BFEA29055BDC}"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D845FC5D-0DC2-49A1-A26F-520112884488}" type="presOf" srcId="{2E859219-9ACD-4B39-B32E-246F2F8C5E08}" destId="{EF512C8F-E85A-4DC6-9C65-30B5106D977F}" srcOrd="0" destOrd="0" presId="urn:microsoft.com/office/officeart/2005/8/layout/lProcess3"/>
    <dgm:cxn modelId="{64DA3B13-8BD0-4409-B1BF-19B484C2BF27}" type="presParOf" srcId="{1F775AD8-C54A-41D1-8C86-2CADEB11C131}" destId="{D4005F0C-D4C7-4FBD-ABB1-AF28777B3431}" srcOrd="0" destOrd="0" presId="urn:microsoft.com/office/officeart/2005/8/layout/lProcess3"/>
    <dgm:cxn modelId="{9D97A284-6279-4265-86C4-8AD9CD5CD346}"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27" minVer="http://schemas.openxmlformats.org/drawingml/2006/diagram"/>
    </a:ext>
  </dgm:extLst>
</dgm:dataModel>
</file>

<file path=ppt/diagrams/data56.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Post Migration</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DEC910DE-1B7A-411E-9532-B01A5DFCD29D}" type="presOf" srcId="{2E859219-9ACD-4B39-B32E-246F2F8C5E08}" destId="{EF512C8F-E85A-4DC6-9C65-30B5106D977F}" srcOrd="0" destOrd="0" presId="urn:microsoft.com/office/officeart/2005/8/layout/lProcess3"/>
    <dgm:cxn modelId="{63F1B4A2-A6C1-496C-8E40-CA0C8603D01E}"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1270B5A7-8463-4CB4-BDF7-8BF8699965DA}" type="presParOf" srcId="{1F775AD8-C54A-41D1-8C86-2CADEB11C131}" destId="{D4005F0C-D4C7-4FBD-ABB1-AF28777B3431}" srcOrd="0" destOrd="0" presId="urn:microsoft.com/office/officeart/2005/8/layout/lProcess3"/>
    <dgm:cxn modelId="{1F0B78F0-4B3D-4A2D-BDCA-2F092AB11B99}"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32" minVer="http://schemas.openxmlformats.org/drawingml/2006/diagram"/>
    </a:ext>
  </dgm:extLst>
</dgm:dataModel>
</file>

<file path=ppt/diagrams/data57.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Envision</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B1280DB0-8A25-417F-84C6-2059372F115C}"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B54AF97A-26F3-4213-9A9D-4AF1E9385FF6}" type="presOf" srcId="{2E859219-9ACD-4B39-B32E-246F2F8C5E08}" destId="{EF512C8F-E85A-4DC6-9C65-30B5106D977F}" srcOrd="0" destOrd="0" presId="urn:microsoft.com/office/officeart/2005/8/layout/lProcess3"/>
    <dgm:cxn modelId="{B4232FC0-F02D-4D0A-A8B0-C7167DD62A29}" type="presParOf" srcId="{1F775AD8-C54A-41D1-8C86-2CADEB11C131}" destId="{D4005F0C-D4C7-4FBD-ABB1-AF28777B3431}" srcOrd="0" destOrd="0" presId="urn:microsoft.com/office/officeart/2005/8/layout/lProcess3"/>
    <dgm:cxn modelId="{C39CC37F-F2C9-4205-B472-95964CD308E5}"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8.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a:ln>
          <a:solidFill>
            <a:schemeClr val="accent5"/>
          </a:solidFill>
        </a:ln>
      </dgm:spPr>
      <dgm:t>
        <a:bodyPr/>
        <a:lstStyle/>
        <a:p>
          <a:r>
            <a:rPr lang="en-US" sz="1800" dirty="0" smtClean="0"/>
            <a:t>Plan / Prepare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F3968590-D838-4EFA-8519-0769BD1901F3}" type="presOf" srcId="{2E859219-9ACD-4B39-B32E-246F2F8C5E08}" destId="{EF512C8F-E85A-4DC6-9C65-30B5106D977F}" srcOrd="0" destOrd="0" presId="urn:microsoft.com/office/officeart/2005/8/layout/lProcess3"/>
    <dgm:cxn modelId="{CC9152A1-6DAB-43F0-8905-B96292FEEB14}"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AF2BCF96-3519-472C-ADA7-891C186AA14A}" type="presParOf" srcId="{1F775AD8-C54A-41D1-8C86-2CADEB11C131}" destId="{D4005F0C-D4C7-4FBD-ABB1-AF28777B3431}" srcOrd="0" destOrd="0" presId="urn:microsoft.com/office/officeart/2005/8/layout/lProcess3"/>
    <dgm:cxn modelId="{0F1B0E2E-1383-46B6-9043-0E5553D02E7C}"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59.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Build</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C390AF47-F689-4CB2-8D34-C924D45168A6}" type="presOf" srcId="{2E859219-9ACD-4B39-B32E-246F2F8C5E08}" destId="{EF512C8F-E85A-4DC6-9C65-30B5106D977F}" srcOrd="0" destOrd="0" presId="urn:microsoft.com/office/officeart/2005/8/layout/lProcess3"/>
    <dgm:cxn modelId="{89834037-6390-45B8-B896-F86B8D83B140}"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93C3220D-4213-494E-9D3D-84D18DF9DDCF}" type="presParOf" srcId="{1F775AD8-C54A-41D1-8C86-2CADEB11C131}" destId="{D4005F0C-D4C7-4FBD-ABB1-AF28777B3431}" srcOrd="0" destOrd="0" presId="urn:microsoft.com/office/officeart/2005/8/layout/lProcess3"/>
    <dgm:cxn modelId="{890456F9-6E72-41E4-B9C8-9416CA609604}"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2000" dirty="0" smtClean="0"/>
            <a:t>Post Migration</a:t>
          </a:r>
          <a:endParaRPr lang="en-US" sz="20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2C3D876D-FBCA-4713-AFEF-C81F440C1AAB}" type="presOf" srcId="{2E859219-9ACD-4B39-B32E-246F2F8C5E08}" destId="{EF512C8F-E85A-4DC6-9C65-30B5106D977F}" srcOrd="0" destOrd="0" presId="urn:microsoft.com/office/officeart/2005/8/layout/lProcess3"/>
    <dgm:cxn modelId="{0C25E032-ECF4-43BE-B396-5135FFB179B4}"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66A5DA88-B853-45C6-8EB9-E05E3D581C05}" type="presParOf" srcId="{1F775AD8-C54A-41D1-8C86-2CADEB11C131}" destId="{D4005F0C-D4C7-4FBD-ABB1-AF28777B3431}" srcOrd="0" destOrd="0" presId="urn:microsoft.com/office/officeart/2005/8/layout/lProcess3"/>
    <dgm:cxn modelId="{344A4FE1-F8A9-4739-A387-3C4FC6C597C1}"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32" minVer="http://schemas.openxmlformats.org/drawingml/2006/diagram"/>
    </a:ext>
  </dgm:extLst>
</dgm:dataModel>
</file>

<file path=ppt/diagrams/data60.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Pilot / Coexistence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606509BF-2F43-427D-83FD-10BA12BA1E24}" type="presOf" srcId="{2E859219-9ACD-4B39-B32E-246F2F8C5E08}" destId="{EF512C8F-E85A-4DC6-9C65-30B5106D977F}" srcOrd="0" destOrd="0" presId="urn:microsoft.com/office/officeart/2005/8/layout/lProcess3"/>
    <dgm:cxn modelId="{9919F8A0-43A6-499C-9CBF-D8B80C9AD72E}"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F93651CA-B76D-439D-B219-8791D22CB77E}" type="presParOf" srcId="{1F775AD8-C54A-41D1-8C86-2CADEB11C131}" destId="{D4005F0C-D4C7-4FBD-ABB1-AF28777B3431}" srcOrd="0" destOrd="0" presId="urn:microsoft.com/office/officeart/2005/8/layout/lProcess3"/>
    <dgm:cxn modelId="{1940DDA8-E53F-4C82-8BBB-16D86809E921}"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22" minVer="http://schemas.openxmlformats.org/drawingml/2006/diagram"/>
    </a:ext>
  </dgm:extLst>
</dgm:dataModel>
</file>

<file path=ppt/diagrams/data61.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Migrate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C5F5B073-408B-4778-84B8-28ABFA5CEC6D}" type="presOf" srcId="{2E859219-9ACD-4B39-B32E-246F2F8C5E08}" destId="{EF512C8F-E85A-4DC6-9C65-30B5106D977F}" srcOrd="0" destOrd="0" presId="urn:microsoft.com/office/officeart/2005/8/layout/lProcess3"/>
    <dgm:cxn modelId="{F6F6D55B-FBD2-477C-A19E-09437B0E880A}"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4EF7BD4B-32F6-4D32-AE28-9DCA02D0A683}" type="presParOf" srcId="{1F775AD8-C54A-41D1-8C86-2CADEB11C131}" destId="{D4005F0C-D4C7-4FBD-ABB1-AF28777B3431}" srcOrd="0" destOrd="0" presId="urn:microsoft.com/office/officeart/2005/8/layout/lProcess3"/>
    <dgm:cxn modelId="{0E4DD786-A1B6-47BA-8B2A-E2EF54BDF94C}"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27" minVer="http://schemas.openxmlformats.org/drawingml/2006/diagram"/>
    </a:ext>
  </dgm:extLst>
</dgm:dataModel>
</file>

<file path=ppt/diagrams/data62.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Post Migration</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576A5A18-B735-4AFF-B9A7-2305C01D0CFE}"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405CC1BE-6236-4E7A-AA01-3B5A674CE559}" type="presOf" srcId="{2FA4413A-C6DA-40FA-92C6-4DB2450793BB}" destId="{1F775AD8-C54A-41D1-8C86-2CADEB11C131}" srcOrd="0" destOrd="0" presId="urn:microsoft.com/office/officeart/2005/8/layout/lProcess3"/>
    <dgm:cxn modelId="{19ADE5DB-4017-414B-A170-6B66EC205060}" type="presParOf" srcId="{1F775AD8-C54A-41D1-8C86-2CADEB11C131}" destId="{D4005F0C-D4C7-4FBD-ABB1-AF28777B3431}" srcOrd="0" destOrd="0" presId="urn:microsoft.com/office/officeart/2005/8/layout/lProcess3"/>
    <dgm:cxn modelId="{B01C221F-A561-41D8-A5DF-F8582B70948D}"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32" minVer="http://schemas.openxmlformats.org/drawingml/2006/diagram"/>
    </a:ext>
  </dgm:extLst>
</dgm:dataModel>
</file>

<file path=ppt/diagrams/data63.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Envision</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D925B160-C1F8-42C2-960E-7C7DA8F07C3F}" type="presOf" srcId="{2E859219-9ACD-4B39-B32E-246F2F8C5E08}" destId="{EF512C8F-E85A-4DC6-9C65-30B5106D977F}" srcOrd="0" destOrd="0" presId="urn:microsoft.com/office/officeart/2005/8/layout/lProcess3"/>
    <dgm:cxn modelId="{70CDEE2A-38E7-423A-A603-2E91D7A10DB1}"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6A6E0E96-5779-4FFC-9B62-43288B45CFDD}" type="presParOf" srcId="{1F775AD8-C54A-41D1-8C86-2CADEB11C131}" destId="{D4005F0C-D4C7-4FBD-ABB1-AF28777B3431}" srcOrd="0" destOrd="0" presId="urn:microsoft.com/office/officeart/2005/8/layout/lProcess3"/>
    <dgm:cxn modelId="{E98E9642-6554-4333-B9BE-60CF9367F106}"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4.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Plan / Prepare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94D4BCF4-84BF-45CE-8B95-EC0BB5FCC609}"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56F440B1-35CE-4A3F-A6A5-AE5C133A9E73}" type="presOf" srcId="{2E859219-9ACD-4B39-B32E-246F2F8C5E08}" destId="{EF512C8F-E85A-4DC6-9C65-30B5106D977F}" srcOrd="0" destOrd="0" presId="urn:microsoft.com/office/officeart/2005/8/layout/lProcess3"/>
    <dgm:cxn modelId="{CD4410E8-1CB4-4BBB-A8AA-6ABDF98200AC}" type="presParOf" srcId="{1F775AD8-C54A-41D1-8C86-2CADEB11C131}" destId="{D4005F0C-D4C7-4FBD-ABB1-AF28777B3431}" srcOrd="0" destOrd="0" presId="urn:microsoft.com/office/officeart/2005/8/layout/lProcess3"/>
    <dgm:cxn modelId="{85404FB1-ABAB-4463-B3BC-080C60B60E25}"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65.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Build</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08166803-E41E-43D5-B0B6-6C821E75871F}" type="presOf" srcId="{2FA4413A-C6DA-40FA-92C6-4DB2450793BB}" destId="{1F775AD8-C54A-41D1-8C86-2CADEB11C131}" srcOrd="0" destOrd="0" presId="urn:microsoft.com/office/officeart/2005/8/layout/lProcess3"/>
    <dgm:cxn modelId="{B6A51FB3-8605-41AF-AC23-214328BBBC31}"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892359DB-CD61-4C72-9186-25B67FF90981}" type="presParOf" srcId="{1F775AD8-C54A-41D1-8C86-2CADEB11C131}" destId="{D4005F0C-D4C7-4FBD-ABB1-AF28777B3431}" srcOrd="0" destOrd="0" presId="urn:microsoft.com/office/officeart/2005/8/layout/lProcess3"/>
    <dgm:cxn modelId="{4091C2BC-C426-4839-B1FE-1D3118834497}"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ata66.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a:ln>
          <a:solidFill>
            <a:schemeClr val="accent5"/>
          </a:solidFill>
        </a:ln>
      </dgm:spPr>
      <dgm:t>
        <a:bodyPr/>
        <a:lstStyle/>
        <a:p>
          <a:r>
            <a:rPr lang="en-US" sz="1800" dirty="0" smtClean="0"/>
            <a:t>Pilot / Coexistence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7BEFC607-9724-4F25-932C-2FF5137D34FE}" type="presOf" srcId="{2E859219-9ACD-4B39-B32E-246F2F8C5E08}" destId="{EF512C8F-E85A-4DC6-9C65-30B5106D977F}" srcOrd="0" destOrd="0" presId="urn:microsoft.com/office/officeart/2005/8/layout/lProcess3"/>
    <dgm:cxn modelId="{9EE57CF2-F150-4FFC-B022-27B413C06651}"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74473B00-318F-41A1-9009-6D25E0D4527A}" type="presParOf" srcId="{1F775AD8-C54A-41D1-8C86-2CADEB11C131}" destId="{D4005F0C-D4C7-4FBD-ABB1-AF28777B3431}" srcOrd="0" destOrd="0" presId="urn:microsoft.com/office/officeart/2005/8/layout/lProcess3"/>
    <dgm:cxn modelId="{F72739CE-B993-4D02-95B9-C1AAF0F09649}"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22" minVer="http://schemas.openxmlformats.org/drawingml/2006/diagram"/>
    </a:ext>
  </dgm:extLst>
</dgm:dataModel>
</file>

<file path=ppt/diagrams/data67.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Migrate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F41D94CD-1245-4786-908C-18EB0E5A12C9}" type="presOf" srcId="{2E859219-9ACD-4B39-B32E-246F2F8C5E08}" destId="{EF512C8F-E85A-4DC6-9C65-30B5106D977F}" srcOrd="0" destOrd="0" presId="urn:microsoft.com/office/officeart/2005/8/layout/lProcess3"/>
    <dgm:cxn modelId="{E4E2818E-370E-499C-A9C9-D86E1D9FD763}"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F2300FD9-4842-45B4-853C-1E3D33A771D2}" type="presParOf" srcId="{1F775AD8-C54A-41D1-8C86-2CADEB11C131}" destId="{D4005F0C-D4C7-4FBD-ABB1-AF28777B3431}" srcOrd="0" destOrd="0" presId="urn:microsoft.com/office/officeart/2005/8/layout/lProcess3"/>
    <dgm:cxn modelId="{C713E1F5-786F-49CA-951C-3E7616C00818}"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27" minVer="http://schemas.openxmlformats.org/drawingml/2006/diagram"/>
    </a:ext>
  </dgm:extLst>
</dgm:dataModel>
</file>

<file path=ppt/diagrams/data68.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Post Migration</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4AAE6D97-E2D6-49A9-BE27-0D0E3ADC7BB6}" type="presOf" srcId="{2E859219-9ACD-4B39-B32E-246F2F8C5E08}" destId="{EF512C8F-E85A-4DC6-9C65-30B5106D977F}" srcOrd="0" destOrd="0" presId="urn:microsoft.com/office/officeart/2005/8/layout/lProcess3"/>
    <dgm:cxn modelId="{3DFD4142-F6FE-4180-8A47-823FFCDE0E7E}"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78A55420-D3B4-44CE-91AB-931FFC03AB19}" type="presParOf" srcId="{1F775AD8-C54A-41D1-8C86-2CADEB11C131}" destId="{D4005F0C-D4C7-4FBD-ABB1-AF28777B3431}" srcOrd="0" destOrd="0" presId="urn:microsoft.com/office/officeart/2005/8/layout/lProcess3"/>
    <dgm:cxn modelId="{DFDF9342-FBC5-4D46-B085-A950DC586A1F}"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32" minVer="http://schemas.openxmlformats.org/drawingml/2006/diagram"/>
    </a:ext>
  </dgm:extLst>
</dgm:dataModel>
</file>

<file path=ppt/diagrams/data69.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Envision</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3D9F0ECA-2BCA-4E28-BA1A-6B12AA789725}" type="presOf" srcId="{2FA4413A-C6DA-40FA-92C6-4DB2450793BB}" destId="{1F775AD8-C54A-41D1-8C86-2CADEB11C131}" srcOrd="0" destOrd="0" presId="urn:microsoft.com/office/officeart/2005/8/layout/lProcess3"/>
    <dgm:cxn modelId="{6D51197F-D14F-4C99-897C-401719A304F3}"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AAE3D92E-39C2-4C45-B54A-E430FEDDC333}" type="presParOf" srcId="{1F775AD8-C54A-41D1-8C86-2CADEB11C131}" destId="{D4005F0C-D4C7-4FBD-ABB1-AF28777B3431}" srcOrd="0" destOrd="0" presId="urn:microsoft.com/office/officeart/2005/8/layout/lProcess3"/>
    <dgm:cxn modelId="{5B4D6941-CBA3-442E-8B58-718781DCA5FA}"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Envision</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C6C8E043-B694-413B-A556-7E0EE8C47E14}" type="presOf" srcId="{2FA4413A-C6DA-40FA-92C6-4DB2450793BB}" destId="{1F775AD8-C54A-41D1-8C86-2CADEB11C131}" srcOrd="0" destOrd="0" presId="urn:microsoft.com/office/officeart/2005/8/layout/lProcess3"/>
    <dgm:cxn modelId="{8E98BFE3-DE58-40F5-B048-C0533A0E63A1}"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845A8114-06AF-4804-999E-1199D6870A9C}" type="presParOf" srcId="{1F775AD8-C54A-41D1-8C86-2CADEB11C131}" destId="{D4005F0C-D4C7-4FBD-ABB1-AF28777B3431}" srcOrd="0" destOrd="0" presId="urn:microsoft.com/office/officeart/2005/8/layout/lProcess3"/>
    <dgm:cxn modelId="{E33BE2EC-7886-4E5F-9606-F2589640B6E6}"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0.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Plan / Prepare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1508"/>
      <dgm:spPr/>
      <dgm:t>
        <a:bodyPr/>
        <a:lstStyle/>
        <a:p>
          <a:endParaRPr lang="en-US"/>
        </a:p>
      </dgm:t>
    </dgm:pt>
  </dgm:ptLst>
  <dgm:cxnLst>
    <dgm:cxn modelId="{A8878E1C-162E-4D10-AE46-BA06BCD10A0F}" srcId="{2FA4413A-C6DA-40FA-92C6-4DB2450793BB}" destId="{2E859219-9ACD-4B39-B32E-246F2F8C5E08}" srcOrd="0" destOrd="0" parTransId="{D0AC6E9D-D0DE-46D2-B7DD-B7BED23DCB1F}" sibTransId="{C290E8D1-CB27-4CAB-BEE4-6E1400E181A3}"/>
    <dgm:cxn modelId="{0F27E375-554B-4169-9B69-B8940BB138F3}" type="presOf" srcId="{2E859219-9ACD-4B39-B32E-246F2F8C5E08}" destId="{EF512C8F-E85A-4DC6-9C65-30B5106D977F}" srcOrd="0" destOrd="0" presId="urn:microsoft.com/office/officeart/2005/8/layout/lProcess3"/>
    <dgm:cxn modelId="{9FFC0612-28F4-4D85-9338-20C94E9EA608}" type="presOf" srcId="{2FA4413A-C6DA-40FA-92C6-4DB2450793BB}" destId="{1F775AD8-C54A-41D1-8C86-2CADEB11C131}" srcOrd="0" destOrd="0" presId="urn:microsoft.com/office/officeart/2005/8/layout/lProcess3"/>
    <dgm:cxn modelId="{C8585E86-ABBC-4253-A44E-B1771701560E}" type="presParOf" srcId="{1F775AD8-C54A-41D1-8C86-2CADEB11C131}" destId="{D4005F0C-D4C7-4FBD-ABB1-AF28777B3431}" srcOrd="0" destOrd="0" presId="urn:microsoft.com/office/officeart/2005/8/layout/lProcess3"/>
    <dgm:cxn modelId="{0B60B3B0-C3F4-4E57-B0BE-6D6F94C64362}"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71.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Build</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B27235B4-AD5C-4EA2-9B6C-36A75E6FEE20}" type="presOf" srcId="{2FA4413A-C6DA-40FA-92C6-4DB2450793BB}" destId="{1F775AD8-C54A-41D1-8C86-2CADEB11C131}" srcOrd="0" destOrd="0" presId="urn:microsoft.com/office/officeart/2005/8/layout/lProcess3"/>
    <dgm:cxn modelId="{F8F3ADEC-3B09-43EA-93FE-CE2548729FCD}"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2F810172-D1FE-4771-B200-FFAB8FC7EDD9}" type="presParOf" srcId="{1F775AD8-C54A-41D1-8C86-2CADEB11C131}" destId="{D4005F0C-D4C7-4FBD-ABB1-AF28777B3431}" srcOrd="0" destOrd="0" presId="urn:microsoft.com/office/officeart/2005/8/layout/lProcess3"/>
    <dgm:cxn modelId="{3530356C-FBA5-4DB0-8BD8-94FB39E4C82A}"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ata72.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Pilot / Coexistence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8C594FF4-5C8E-4586-9E85-9BC651D9F8FB}"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E0914DB8-6196-42BD-993A-A9CE5F9573F6}" type="presOf" srcId="{2FA4413A-C6DA-40FA-92C6-4DB2450793BB}" destId="{1F775AD8-C54A-41D1-8C86-2CADEB11C131}" srcOrd="0" destOrd="0" presId="urn:microsoft.com/office/officeart/2005/8/layout/lProcess3"/>
    <dgm:cxn modelId="{2B2C3963-B72B-431F-AAEB-F1507A73186F}" type="presParOf" srcId="{1F775AD8-C54A-41D1-8C86-2CADEB11C131}" destId="{D4005F0C-D4C7-4FBD-ABB1-AF28777B3431}" srcOrd="0" destOrd="0" presId="urn:microsoft.com/office/officeart/2005/8/layout/lProcess3"/>
    <dgm:cxn modelId="{52608922-A2D3-4922-8E2B-FCD2C3FE04ED}"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22" minVer="http://schemas.openxmlformats.org/drawingml/2006/diagram"/>
    </a:ext>
  </dgm:extLst>
</dgm:dataModel>
</file>

<file path=ppt/diagrams/data73.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a:ln>
          <a:solidFill>
            <a:schemeClr val="accent5"/>
          </a:solidFill>
        </a:ln>
      </dgm:spPr>
      <dgm:t>
        <a:bodyPr/>
        <a:lstStyle/>
        <a:p>
          <a:r>
            <a:rPr lang="en-US" sz="1800" dirty="0" smtClean="0"/>
            <a:t>Migrate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21F52CB9-3D06-4F90-88A3-23CF20B3B90D}"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5CA37126-B236-4AFA-BC2C-069C5ED8EA16}" type="presOf" srcId="{2E859219-9ACD-4B39-B32E-246F2F8C5E08}" destId="{EF512C8F-E85A-4DC6-9C65-30B5106D977F}" srcOrd="0" destOrd="0" presId="urn:microsoft.com/office/officeart/2005/8/layout/lProcess3"/>
    <dgm:cxn modelId="{8A7F0E3F-3A36-47BD-9658-F45232DF3A86}" type="presParOf" srcId="{1F775AD8-C54A-41D1-8C86-2CADEB11C131}" destId="{D4005F0C-D4C7-4FBD-ABB1-AF28777B3431}" srcOrd="0" destOrd="0" presId="urn:microsoft.com/office/officeart/2005/8/layout/lProcess3"/>
    <dgm:cxn modelId="{2C3C4B4F-6908-4DA2-8CE8-60B17BB814CA}"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27" minVer="http://schemas.openxmlformats.org/drawingml/2006/diagram"/>
    </a:ext>
  </dgm:extLst>
</dgm:dataModel>
</file>

<file path=ppt/diagrams/data74.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Post Migration</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3CBEB500-4352-414D-82CE-C174E33F0F77}" type="presOf" srcId="{2E859219-9ACD-4B39-B32E-246F2F8C5E08}" destId="{EF512C8F-E85A-4DC6-9C65-30B5106D977F}" srcOrd="0" destOrd="0" presId="urn:microsoft.com/office/officeart/2005/8/layout/lProcess3"/>
    <dgm:cxn modelId="{77C7AD98-AEB0-4FE7-8B4E-141EBAD29EC3}" type="presOf" srcId="{2FA4413A-C6DA-40FA-92C6-4DB2450793BB}" destId="{1F775AD8-C54A-41D1-8C86-2CADEB11C131}"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52A42AD8-AD39-4FDA-9597-DE27609FD20F}" type="presParOf" srcId="{1F775AD8-C54A-41D1-8C86-2CADEB11C131}" destId="{D4005F0C-D4C7-4FBD-ABB1-AF28777B3431}" srcOrd="0" destOrd="0" presId="urn:microsoft.com/office/officeart/2005/8/layout/lProcess3"/>
    <dgm:cxn modelId="{0593E7A0-AE6C-4F24-9BD8-AF7BE078A386}"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3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a:ln>
          <a:solidFill>
            <a:schemeClr val="accent5"/>
          </a:solidFill>
        </a:ln>
      </dgm:spPr>
      <dgm:t>
        <a:bodyPr/>
        <a:lstStyle/>
        <a:p>
          <a:r>
            <a:rPr lang="en-US" sz="1800" dirty="0" smtClean="0"/>
            <a:t>Plan / Prepare</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9DC7F4F4-4813-459A-8A2D-DC61EF862628}"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7F817618-6265-4A10-88CE-77F57D75CCD6}" type="presOf" srcId="{2FA4413A-C6DA-40FA-92C6-4DB2450793BB}" destId="{1F775AD8-C54A-41D1-8C86-2CADEB11C131}" srcOrd="0" destOrd="0" presId="urn:microsoft.com/office/officeart/2005/8/layout/lProcess3"/>
    <dgm:cxn modelId="{EE633452-B397-4B62-B54F-3A8F2E614EEE}" type="presParOf" srcId="{1F775AD8-C54A-41D1-8C86-2CADEB11C131}" destId="{D4005F0C-D4C7-4FBD-ABB1-AF28777B3431}" srcOrd="0" destOrd="0" presId="urn:microsoft.com/office/officeart/2005/8/layout/lProcess3"/>
    <dgm:cxn modelId="{834076E3-3ED5-4713-82F1-BE173C20A27B}"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FA4413A-C6DA-40FA-92C6-4DB2450793B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E859219-9ACD-4B39-B32E-246F2F8C5E08}">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800" dirty="0" smtClean="0"/>
            <a:t>Build</a:t>
          </a:r>
          <a:endParaRPr lang="en-US" sz="1800" dirty="0"/>
        </a:p>
      </dgm:t>
    </dgm:pt>
    <dgm:pt modelId="{D0AC6E9D-D0DE-46D2-B7DD-B7BED23DCB1F}" type="parTrans" cxnId="{A8878E1C-162E-4D10-AE46-BA06BCD10A0F}">
      <dgm:prSet/>
      <dgm:spPr/>
      <dgm:t>
        <a:bodyPr/>
        <a:lstStyle/>
        <a:p>
          <a:endParaRPr lang="en-US"/>
        </a:p>
      </dgm:t>
    </dgm:pt>
    <dgm:pt modelId="{C290E8D1-CB27-4CAB-BEE4-6E1400E181A3}" type="sibTrans" cxnId="{A8878E1C-162E-4D10-AE46-BA06BCD10A0F}">
      <dgm:prSet/>
      <dgm:spPr/>
      <dgm:t>
        <a:bodyPr/>
        <a:lstStyle/>
        <a:p>
          <a:endParaRPr lang="en-US"/>
        </a:p>
      </dgm:t>
    </dgm:pt>
    <dgm:pt modelId="{1F775AD8-C54A-41D1-8C86-2CADEB11C131}" type="pres">
      <dgm:prSet presAssocID="{2FA4413A-C6DA-40FA-92C6-4DB2450793BB}" presName="Name0" presStyleCnt="0">
        <dgm:presLayoutVars>
          <dgm:chPref val="3"/>
          <dgm:dir/>
          <dgm:animLvl val="lvl"/>
          <dgm:resizeHandles/>
        </dgm:presLayoutVars>
      </dgm:prSet>
      <dgm:spPr/>
      <dgm:t>
        <a:bodyPr/>
        <a:lstStyle/>
        <a:p>
          <a:endParaRPr lang="en-US"/>
        </a:p>
      </dgm:t>
    </dgm:pt>
    <dgm:pt modelId="{D4005F0C-D4C7-4FBD-ABB1-AF28777B3431}" type="pres">
      <dgm:prSet presAssocID="{2E859219-9ACD-4B39-B32E-246F2F8C5E08}" presName="horFlow" presStyleCnt="0"/>
      <dgm:spPr/>
    </dgm:pt>
    <dgm:pt modelId="{EF512C8F-E85A-4DC6-9C65-30B5106D977F}" type="pres">
      <dgm:prSet presAssocID="{2E859219-9ACD-4B39-B32E-246F2F8C5E08}" presName="bigChev" presStyleLbl="node1" presStyleIdx="0" presStyleCnt="1" custLinFactX="-62033" custLinFactNeighborX="-100000" custLinFactNeighborY="-8"/>
      <dgm:spPr/>
      <dgm:t>
        <a:bodyPr/>
        <a:lstStyle/>
        <a:p>
          <a:endParaRPr lang="en-US"/>
        </a:p>
      </dgm:t>
    </dgm:pt>
  </dgm:ptLst>
  <dgm:cxnLst>
    <dgm:cxn modelId="{385968B8-6D53-4337-912C-7FA0123DBD7B}" type="presOf" srcId="{2E859219-9ACD-4B39-B32E-246F2F8C5E08}" destId="{EF512C8F-E85A-4DC6-9C65-30B5106D977F}" srcOrd="0" destOrd="0" presId="urn:microsoft.com/office/officeart/2005/8/layout/lProcess3"/>
    <dgm:cxn modelId="{A8878E1C-162E-4D10-AE46-BA06BCD10A0F}" srcId="{2FA4413A-C6DA-40FA-92C6-4DB2450793BB}" destId="{2E859219-9ACD-4B39-B32E-246F2F8C5E08}" srcOrd="0" destOrd="0" parTransId="{D0AC6E9D-D0DE-46D2-B7DD-B7BED23DCB1F}" sibTransId="{C290E8D1-CB27-4CAB-BEE4-6E1400E181A3}"/>
    <dgm:cxn modelId="{9D51C616-C872-423B-BC31-406930851DAF}" type="presOf" srcId="{2FA4413A-C6DA-40FA-92C6-4DB2450793BB}" destId="{1F775AD8-C54A-41D1-8C86-2CADEB11C131}" srcOrd="0" destOrd="0" presId="urn:microsoft.com/office/officeart/2005/8/layout/lProcess3"/>
    <dgm:cxn modelId="{CFDC24FC-81DD-4F7B-A0A2-89746AB0E07C}" type="presParOf" srcId="{1F775AD8-C54A-41D1-8C86-2CADEB11C131}" destId="{D4005F0C-D4C7-4FBD-ABB1-AF28777B3431}" srcOrd="0" destOrd="0" presId="urn:microsoft.com/office/officeart/2005/8/layout/lProcess3"/>
    <dgm:cxn modelId="{633D5891-D66A-4769-8EBD-BD26CD933D02}" type="presParOf" srcId="{D4005F0C-D4C7-4FBD-ABB1-AF28777B3431}" destId="{EF512C8F-E85A-4DC6-9C65-30B5106D977F}" srcOrd="0" destOrd="0" presId="urn:microsoft.com/office/officeart/2005/8/layout/lProcess3"/>
  </dgm:cxn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F512C8F-E85A-4DC6-9C65-30B5106D977F}">
      <dsp:nvSpPr>
        <dsp:cNvPr id="0" name=""/>
        <dsp:cNvSpPr/>
      </dsp:nvSpPr>
      <dsp:spPr>
        <a:xfrm>
          <a:off x="76202" y="0"/>
          <a:ext cx="1904702" cy="761880"/>
        </a:xfrm>
        <a:prstGeom prst="chevron">
          <a:avLst/>
        </a:prstGeom>
        <a:gradFill rotWithShape="1">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n-US" sz="2000" kern="1200" dirty="0" smtClean="0"/>
            <a:t>Envision</a:t>
          </a:r>
          <a:endParaRPr lang="en-US" sz="2000" kern="1200" dirty="0"/>
        </a:p>
      </dsp:txBody>
      <dsp:txXfrm>
        <a:off x="76202" y="0"/>
        <a:ext cx="1904702" cy="761880"/>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F512C8F-E85A-4DC6-9C65-30B5106D977F}">
      <dsp:nvSpPr>
        <dsp:cNvPr id="0" name=""/>
        <dsp:cNvSpPr/>
      </dsp:nvSpPr>
      <dsp:spPr>
        <a:xfrm>
          <a:off x="76202" y="0"/>
          <a:ext cx="1904702" cy="761880"/>
        </a:xfrm>
        <a:prstGeom prst="chevron">
          <a:avLst/>
        </a:prstGeom>
        <a:gradFill rotWithShape="1">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n-US" sz="2000" kern="1200" dirty="0" smtClean="0"/>
            <a:t>Plan</a:t>
          </a:r>
          <a:endParaRPr lang="en-US" sz="2000" kern="1200" dirty="0"/>
        </a:p>
      </dsp:txBody>
      <dsp:txXfrm>
        <a:off x="76202" y="0"/>
        <a:ext cx="1904702" cy="761880"/>
      </dsp:txXfrm>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F512C8F-E85A-4DC6-9C65-30B5106D977F}">
      <dsp:nvSpPr>
        <dsp:cNvPr id="0" name=""/>
        <dsp:cNvSpPr/>
      </dsp:nvSpPr>
      <dsp:spPr>
        <a:xfrm>
          <a:off x="76202" y="0"/>
          <a:ext cx="1904702" cy="761880"/>
        </a:xfrm>
        <a:prstGeom prst="chevron">
          <a:avLst/>
        </a:prstGeom>
        <a:gradFill rotWithShape="1">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n-US" sz="2000" kern="1200" dirty="0" smtClean="0"/>
            <a:t>Build</a:t>
          </a:r>
          <a:endParaRPr lang="en-US" sz="2000" kern="1200" dirty="0"/>
        </a:p>
      </dsp:txBody>
      <dsp:txXfrm>
        <a:off x="76202" y="0"/>
        <a:ext cx="1904702" cy="761880"/>
      </dsp:txXfrm>
    </dsp:sp>
  </dsp:spTree>
</dsp:drawing>
</file>

<file path=ppt/diagrams/drawing3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F512C8F-E85A-4DC6-9C65-30B5106D977F}">
      <dsp:nvSpPr>
        <dsp:cNvPr id="0" name=""/>
        <dsp:cNvSpPr/>
      </dsp:nvSpPr>
      <dsp:spPr>
        <a:xfrm>
          <a:off x="76202" y="0"/>
          <a:ext cx="1904702" cy="761880"/>
        </a:xfrm>
        <a:prstGeom prst="chevron">
          <a:avLst/>
        </a:prstGeom>
        <a:gradFill rotWithShape="1">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n-US" sz="2000" kern="1200" dirty="0" smtClean="0"/>
            <a:t>Pilot</a:t>
          </a:r>
          <a:endParaRPr lang="en-US" sz="2000" kern="1200" dirty="0"/>
        </a:p>
      </dsp:txBody>
      <dsp:txXfrm>
        <a:off x="76202" y="0"/>
        <a:ext cx="1904702" cy="761880"/>
      </dsp:txXfrm>
    </dsp:sp>
  </dsp:spTree>
</dsp:drawing>
</file>

<file path=ppt/diagrams/drawing4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F512C8F-E85A-4DC6-9C65-30B5106D977F}">
      <dsp:nvSpPr>
        <dsp:cNvPr id="0" name=""/>
        <dsp:cNvSpPr/>
      </dsp:nvSpPr>
      <dsp:spPr>
        <a:xfrm>
          <a:off x="76202" y="0"/>
          <a:ext cx="1904702" cy="761880"/>
        </a:xfrm>
        <a:prstGeom prst="chevron">
          <a:avLst/>
        </a:prstGeom>
        <a:gradFill rotWithShape="1">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n-US" sz="2000" kern="1200" dirty="0" smtClean="0"/>
            <a:t>Migrate</a:t>
          </a:r>
          <a:endParaRPr lang="en-US" sz="2000" kern="1200" dirty="0"/>
        </a:p>
      </dsp:txBody>
      <dsp:txXfrm>
        <a:off x="76202" y="0"/>
        <a:ext cx="1904702" cy="761880"/>
      </dsp:txXfrm>
    </dsp:sp>
  </dsp:spTree>
</dsp:drawing>
</file>

<file path=ppt/diagrams/drawing5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F512C8F-E85A-4DC6-9C65-30B5106D977F}">
      <dsp:nvSpPr>
        <dsp:cNvPr id="0" name=""/>
        <dsp:cNvSpPr/>
      </dsp:nvSpPr>
      <dsp:spPr>
        <a:xfrm>
          <a:off x="76202" y="0"/>
          <a:ext cx="1904702" cy="761880"/>
        </a:xfrm>
        <a:prstGeom prst="chevron">
          <a:avLst/>
        </a:prstGeom>
        <a:gradFill rotWithShape="1">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n-US" sz="2000" kern="1200" dirty="0" smtClean="0"/>
            <a:t>Post Migration</a:t>
          </a:r>
          <a:endParaRPr lang="en-US" sz="2000" kern="1200" dirty="0"/>
        </a:p>
      </dsp:txBody>
      <dsp:txXfrm>
        <a:off x="76202" y="0"/>
        <a:ext cx="1904702" cy="761880"/>
      </dsp:txXfrm>
    </dsp:sp>
  </dsp:spTree>
</dsp:drawing>
</file>

<file path=ppt/diagrams/drawing6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7.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0.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7.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0.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7.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60.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6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6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6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6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6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6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67.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6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6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70.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7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7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7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7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11/7/2009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unc310_anderson.pptx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 xmlns:p14="http://schemas.microsoft.com/office/powerpoint/2010/main" val="38856190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 xmlns:p14="http://schemas.microsoft.com/office/powerpoint/2010/main" val="824778446"/>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8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45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07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wrap="square" numCol="1" anchor="t" anchorCtr="0" compatLnSpc="1">
            <a:prstTxWarp prst="textNoShape">
              <a:avLst/>
            </a:prstTxWarp>
          </a:bodyPr>
          <a:lstStyle/>
          <a:p>
            <a:pPr>
              <a:lnSpc>
                <a:spcPct val="80000"/>
              </a:lnSpc>
              <a:spcBef>
                <a:spcPct val="0"/>
              </a:spcBef>
              <a:buFont typeface="Calibri" pitchFamily="34" charset="0"/>
              <a:buAutoNum type="arabicPeriod"/>
            </a:pPr>
            <a:endParaRPr lang="en-US" sz="1100" smtClean="0"/>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3011"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p>
        </p:txBody>
      </p:sp>
      <p:sp>
        <p:nvSpPr>
          <p:cNvPr id="43012"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a:p>
        </p:txBody>
      </p:sp>
      <p:sp>
        <p:nvSpPr>
          <p:cNvPr id="43013"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solidFill>
                <a:srgbClr val="000000"/>
              </a:solidFill>
            </a:endParaRPr>
          </a:p>
        </p:txBody>
      </p:sp>
      <p:sp>
        <p:nvSpPr>
          <p:cNvPr id="43014"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30810010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491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bwMode="auto">
          <a:noFill/>
          <a:ln>
            <a:solidFill>
              <a:srgbClr val="000000"/>
            </a:solidFill>
            <a:miter lim="800000"/>
            <a:headEnd/>
            <a:tailEnd/>
          </a:ln>
        </p:spPr>
      </p:sp>
      <p:sp>
        <p:nvSpPr>
          <p:cNvPr id="532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3251"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p>
        </p:txBody>
      </p:sp>
      <p:sp>
        <p:nvSpPr>
          <p:cNvPr id="53252"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a:p>
        </p:txBody>
      </p:sp>
      <p:sp>
        <p:nvSpPr>
          <p:cNvPr id="53253"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solidFill>
                <a:srgbClr val="000000"/>
              </a:solidFill>
            </a:endParaRPr>
          </a:p>
        </p:txBody>
      </p:sp>
      <p:sp>
        <p:nvSpPr>
          <p:cNvPr id="53254"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bwMode="auto">
          <a:noFill/>
          <a:ln>
            <a:solidFill>
              <a:srgbClr val="000000"/>
            </a:solidFill>
            <a:miter lim="800000"/>
            <a:headEnd/>
            <a:tailEnd/>
          </a:ln>
        </p:spPr>
      </p:sp>
      <p:sp>
        <p:nvSpPr>
          <p:cNvPr id="552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5299"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p>
        </p:txBody>
      </p:sp>
      <p:sp>
        <p:nvSpPr>
          <p:cNvPr id="55300"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a:p>
        </p:txBody>
      </p:sp>
      <p:sp>
        <p:nvSpPr>
          <p:cNvPr id="55301"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solidFill>
                <a:srgbClr val="000000"/>
              </a:solidFill>
            </a:endParaRPr>
          </a:p>
        </p:txBody>
      </p:sp>
      <p:sp>
        <p:nvSpPr>
          <p:cNvPr id="55302"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bwMode="auto">
          <a:noFill/>
          <a:ln>
            <a:solidFill>
              <a:srgbClr val="000000"/>
            </a:solidFill>
            <a:miter lim="800000"/>
            <a:headEnd/>
            <a:tailEnd/>
          </a:ln>
        </p:spPr>
      </p:sp>
      <p:sp>
        <p:nvSpPr>
          <p:cNvPr id="788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788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solidFill>
                <a:prstClr val="black"/>
              </a:solidFill>
            </a:endParaRPr>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solidFill>
                <a:prstClr val="black"/>
              </a:solidFill>
            </a:endParaRPr>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Slide Image Placeholder 1"/>
          <p:cNvSpPr>
            <a:spLocks noGrp="1" noRot="1" noChangeAspect="1"/>
          </p:cNvSpPr>
          <p:nvPr>
            <p:ph type="sldImg"/>
          </p:nvPr>
        </p:nvSpPr>
        <p:spPr bwMode="auto">
          <a:noFill/>
          <a:ln>
            <a:solidFill>
              <a:srgbClr val="000000"/>
            </a:solidFill>
            <a:miter lim="800000"/>
            <a:headEnd/>
            <a:tailEnd/>
          </a:ln>
        </p:spPr>
      </p:sp>
      <p:sp>
        <p:nvSpPr>
          <p:cNvPr id="972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972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GB"/>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Slide Image Placeholder 1"/>
          <p:cNvSpPr>
            <a:spLocks noGrp="1" noRot="1" noChangeAspect="1"/>
          </p:cNvSpPr>
          <p:nvPr>
            <p:ph type="sldImg"/>
          </p:nvPr>
        </p:nvSpPr>
        <p:spPr bwMode="auto">
          <a:noFill/>
          <a:ln>
            <a:solidFill>
              <a:srgbClr val="000000"/>
            </a:solidFill>
            <a:miter lim="800000"/>
            <a:headEnd/>
            <a:tailEnd/>
          </a:ln>
        </p:spPr>
      </p:sp>
      <p:sp>
        <p:nvSpPr>
          <p:cNvPr id="952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952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GB"/>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solidFill>
                <a:prstClr val="black"/>
              </a:solidFill>
            </a:endParaRPr>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5" name="Date Placeholder 4"/>
          <p:cNvSpPr>
            <a:spLocks noGrp="1"/>
          </p:cNvSpPr>
          <p:nvPr>
            <p:ph type="dt" idx="10"/>
          </p:nvPr>
        </p:nvSpPr>
        <p:spPr/>
        <p:txBody>
          <a:bodyPr/>
          <a:lstStyle/>
          <a:p>
            <a:endParaRPr lang="en-US"/>
          </a:p>
        </p:txBody>
      </p:sp>
      <p:sp>
        <p:nvSpPr>
          <p:cNvPr id="6" name="Slide Number Placeholder 5"/>
          <p:cNvSpPr>
            <a:spLocks noGrp="1"/>
          </p:cNvSpPr>
          <p:nvPr>
            <p:ph type="sldNum" sz="quarter" idx="11"/>
          </p:nvPr>
        </p:nvSpPr>
        <p:spPr/>
        <p:txBody>
          <a:bodyPr/>
          <a:lstStyle/>
          <a:p>
            <a:endParaRPr lang="en-US" dirty="0"/>
          </a:p>
        </p:txBody>
      </p:sp>
      <p:sp>
        <p:nvSpPr>
          <p:cNvPr id="7" name="Footer Placeholder 6"/>
          <p:cNvSpPr>
            <a:spLocks noGrp="1"/>
          </p:cNvSpPr>
          <p:nvPr>
            <p:ph type="ftr" sz="quarter" idx="12"/>
          </p:nvPr>
        </p:nvSpPr>
        <p:spPr/>
        <p:txBody>
          <a:bodyPr/>
          <a:lstStyle/>
          <a:p>
            <a:endParaRPr lang="en-US" dirty="0" smtClean="0">
              <a:solidFill>
                <a:srgbClr val="000000"/>
              </a:solidFill>
            </a:endParaRPr>
          </a:p>
        </p:txBody>
      </p:sp>
      <p:sp>
        <p:nvSpPr>
          <p:cNvPr id="8" name="Header Placeholder 7"/>
          <p:cNvSpPr>
            <a:spLocks noGrp="1"/>
          </p:cNvSpPr>
          <p:nvPr>
            <p:ph type="hdr" sz="quarter" idx="13"/>
          </p:nvPr>
        </p:nvSpPr>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solidFill>
                <a:prstClr val="black"/>
              </a:solidFill>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15085730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50946321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1000" y="214290"/>
            <a:ext cx="8405842" cy="1143000"/>
          </a:xfrm>
          <a:prstGeom prst="rect">
            <a:avLst/>
          </a:prstGeom>
        </p:spPr>
        <p:txBody>
          <a:bodyPr/>
          <a:lstStyle>
            <a:lvl1pPr>
              <a:defRPr>
                <a:solidFill>
                  <a:schemeClr val="accent1">
                    <a:lumMod val="75000"/>
                  </a:schemeClr>
                </a:solidFill>
              </a:defRPr>
            </a:lvl1pPr>
          </a:lstStyle>
          <a:p>
            <a:r>
              <a:rPr lang="en-US" dirty="0" smtClean="0"/>
              <a:t>Click to edit Master title style</a:t>
            </a:r>
            <a:endParaRPr lang="en-US" dirty="0"/>
          </a:p>
        </p:txBody>
      </p:sp>
      <p:sp>
        <p:nvSpPr>
          <p:cNvPr id="3" name="Text Placeholder 5"/>
          <p:cNvSpPr>
            <a:spLocks noGrp="1"/>
          </p:cNvSpPr>
          <p:nvPr>
            <p:ph type="body" sz="quarter" idx="10"/>
          </p:nvPr>
        </p:nvSpPr>
        <p:spPr>
          <a:xfrm>
            <a:off x="381000" y="1718204"/>
            <a:ext cx="8382000" cy="2210862"/>
          </a:xfrm>
          <a:prstGeom prst="rect">
            <a:avLst/>
          </a:prstGeom>
        </p:spPr>
        <p:txBody>
          <a:bodyPr/>
          <a:lstStyle>
            <a:lvl1pPr>
              <a:lnSpc>
                <a:spcPct val="90000"/>
              </a:lnSpc>
              <a:buClr>
                <a:schemeClr val="accent1"/>
              </a:buClr>
              <a:defRPr sz="2400"/>
            </a:lvl1pPr>
            <a:lvl2pPr>
              <a:lnSpc>
                <a:spcPct val="90000"/>
              </a:lnSpc>
              <a:buClr>
                <a:schemeClr val="accent1"/>
              </a:buClr>
              <a:defRPr sz="2000"/>
            </a:lvl2pPr>
            <a:lvl3pPr>
              <a:lnSpc>
                <a:spcPct val="90000"/>
              </a:lnSpc>
              <a:buClr>
                <a:schemeClr val="accent1"/>
              </a:buClr>
              <a:defRPr sz="1800"/>
            </a:lvl3pPr>
            <a:lvl4pPr>
              <a:lnSpc>
                <a:spcPct val="90000"/>
              </a:lnSpc>
              <a:buClr>
                <a:schemeClr val="accent1"/>
              </a:buClr>
              <a:defRPr sz="1600"/>
            </a:lvl4pPr>
            <a:lvl5pPr>
              <a:lnSpc>
                <a:spcPct val="90000"/>
              </a:lnSpc>
              <a:buClr>
                <a:schemeClr val="accent1"/>
              </a:buCl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 xmlns:p14="http://schemas.microsoft.com/office/powerpoint/2010/main" val="3547386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
        <p:nvSpPr>
          <p:cNvPr id="3" name="Title 1"/>
          <p:cNvSpPr>
            <a:spLocks noGrp="1"/>
          </p:cNvSpPr>
          <p:nvPr>
            <p:ph type="title"/>
          </p:nvPr>
        </p:nvSpPr>
        <p:spPr>
          <a:xfrm>
            <a:off x="381000" y="214290"/>
            <a:ext cx="8405842" cy="1143000"/>
          </a:xfrm>
          <a:prstGeom prst="rect">
            <a:avLst/>
          </a:prstGeom>
        </p:spPr>
        <p:txBody>
          <a:bodyPr/>
          <a:lstStyle>
            <a:lvl1pPr>
              <a:defRPr>
                <a:solidFill>
                  <a:schemeClr val="accent1">
                    <a:lumMod val="75000"/>
                  </a:schemeClr>
                </a:solidFill>
              </a:defRPr>
            </a:lvl1pPr>
          </a:lstStyle>
          <a:p>
            <a:r>
              <a:rPr lang="en-US" dirty="0" smtClean="0"/>
              <a:t>Click to edit Master title style</a:t>
            </a:r>
            <a:endParaRPr lang="en-US" dirty="0"/>
          </a:p>
        </p:txBody>
      </p:sp>
    </p:spTree>
    <p:extLst>
      <p:ext uri="{BB962C8B-B14F-4D97-AF65-F5344CB8AC3E}">
        <p14:creationId xmlns="" xmlns:p14="http://schemas.microsoft.com/office/powerpoint/2010/main" val="8160934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991930449"/>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 xmlns:p14="http://schemas.microsoft.com/office/powerpoint/2010/main" val="3255400380"/>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extLst>
      <p:ext uri="{BB962C8B-B14F-4D97-AF65-F5344CB8AC3E}">
        <p14:creationId xmlns="" xmlns:p14="http://schemas.microsoft.com/office/powerpoint/2010/main" val="194323254"/>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2812629870"/>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2767253284"/>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141491225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165603530"/>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 xmlns:p14="http://schemas.microsoft.com/office/powerpoint/2010/main" val="2599082242"/>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484992599"/>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4246087388"/>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175044585"/>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extLst>
      <p:ext uri="{BB962C8B-B14F-4D97-AF65-F5344CB8AC3E}">
        <p14:creationId xmlns="" xmlns:p14="http://schemas.microsoft.com/office/powerpoint/2010/main" val="599870412"/>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3526177033"/>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extLst>
      <p:ext uri="{BB962C8B-B14F-4D97-AF65-F5344CB8AC3E}">
        <p14:creationId xmlns="" xmlns:p14="http://schemas.microsoft.com/office/powerpoint/2010/main" val="3104355103"/>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extLst>
      <p:ext uri="{BB962C8B-B14F-4D97-AF65-F5344CB8AC3E}">
        <p14:creationId xmlns="" xmlns:p14="http://schemas.microsoft.com/office/powerpoint/2010/main" val="757906302"/>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image" Target="../media/image3.pn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image" Target="../media/image2.png"/><Relationship Id="rId2" Type="http://schemas.openxmlformats.org/officeDocument/2006/relationships/slideLayout" Target="../slideLayouts/slideLayout16.xml"/><Relationship Id="rId16" Type="http://schemas.openxmlformats.org/officeDocument/2006/relationships/image" Target="../media/image1.jpeg"/><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29.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xml"/><Relationship Id="rId1" Type="http://schemas.openxmlformats.org/officeDocument/2006/relationships/slideLayout" Target="../slideLayouts/slideLayout30.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 id="2147483727" r:id="rId12"/>
    <p:sldLayoutId id="2147483728" r:id="rId13"/>
    <p:sldLayoutId id="2147483744" r:id="rId14"/>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7"/>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8"/>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1304545085"/>
      </p:ext>
    </p:extLst>
  </p:cSld>
  <p:clrMap bg1="dk1" tx1="lt1" bg2="dk2" tx2="lt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7"/>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8"/>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6"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diagramData" Target="../diagrams/data14.xml"/><Relationship Id="rId13" Type="http://schemas.openxmlformats.org/officeDocument/2006/relationships/diagramData" Target="../diagrams/data15.xml"/><Relationship Id="rId18" Type="http://schemas.openxmlformats.org/officeDocument/2006/relationships/diagramData" Target="../diagrams/data16.xml"/><Relationship Id="rId26" Type="http://schemas.openxmlformats.org/officeDocument/2006/relationships/diagramColors" Target="../diagrams/colors17.xml"/><Relationship Id="rId3" Type="http://schemas.openxmlformats.org/officeDocument/2006/relationships/diagramData" Target="../diagrams/data13.xml"/><Relationship Id="rId21" Type="http://schemas.openxmlformats.org/officeDocument/2006/relationships/diagramColors" Target="../diagrams/colors16.xml"/><Relationship Id="rId7" Type="http://schemas.microsoft.com/office/2007/relationships/diagramDrawing" Target="../diagrams/drawing13.xml"/><Relationship Id="rId12" Type="http://schemas.microsoft.com/office/2007/relationships/diagramDrawing" Target="../diagrams/drawing14.xml"/><Relationship Id="rId17" Type="http://schemas.microsoft.com/office/2007/relationships/diagramDrawing" Target="../diagrams/drawing15.xml"/><Relationship Id="rId25" Type="http://schemas.openxmlformats.org/officeDocument/2006/relationships/diagramQuickStyle" Target="../diagrams/quickStyle17.xml"/><Relationship Id="rId2" Type="http://schemas.openxmlformats.org/officeDocument/2006/relationships/notesSlide" Target="../notesSlides/notesSlide13.xml"/><Relationship Id="rId16" Type="http://schemas.openxmlformats.org/officeDocument/2006/relationships/diagramColors" Target="../diagrams/colors15.xml"/><Relationship Id="rId20" Type="http://schemas.openxmlformats.org/officeDocument/2006/relationships/diagramQuickStyle" Target="../diagrams/quickStyle16.xml"/><Relationship Id="rId29" Type="http://schemas.openxmlformats.org/officeDocument/2006/relationships/diagramLayout" Target="../diagrams/layout18.xml"/><Relationship Id="rId1" Type="http://schemas.openxmlformats.org/officeDocument/2006/relationships/slideLayout" Target="../slideLayouts/slideLayout4.xml"/><Relationship Id="rId6" Type="http://schemas.openxmlformats.org/officeDocument/2006/relationships/diagramColors" Target="../diagrams/colors13.xml"/><Relationship Id="rId11" Type="http://schemas.openxmlformats.org/officeDocument/2006/relationships/diagramColors" Target="../diagrams/colors14.xml"/><Relationship Id="rId24" Type="http://schemas.openxmlformats.org/officeDocument/2006/relationships/diagramLayout" Target="../diagrams/layout17.xml"/><Relationship Id="rId32" Type="http://schemas.microsoft.com/office/2007/relationships/diagramDrawing" Target="../diagrams/drawing18.xml"/><Relationship Id="rId5" Type="http://schemas.openxmlformats.org/officeDocument/2006/relationships/diagramQuickStyle" Target="../diagrams/quickStyle13.xml"/><Relationship Id="rId15" Type="http://schemas.openxmlformats.org/officeDocument/2006/relationships/diagramQuickStyle" Target="../diagrams/quickStyle15.xml"/><Relationship Id="rId23" Type="http://schemas.openxmlformats.org/officeDocument/2006/relationships/diagramData" Target="../diagrams/data17.xml"/><Relationship Id="rId28" Type="http://schemas.openxmlformats.org/officeDocument/2006/relationships/diagramData" Target="../diagrams/data18.xml"/><Relationship Id="rId10" Type="http://schemas.openxmlformats.org/officeDocument/2006/relationships/diagramQuickStyle" Target="../diagrams/quickStyle14.xml"/><Relationship Id="rId19" Type="http://schemas.openxmlformats.org/officeDocument/2006/relationships/diagramLayout" Target="../diagrams/layout16.xml"/><Relationship Id="rId31" Type="http://schemas.openxmlformats.org/officeDocument/2006/relationships/diagramColors" Target="../diagrams/colors18.xml"/><Relationship Id="rId4" Type="http://schemas.openxmlformats.org/officeDocument/2006/relationships/diagramLayout" Target="../diagrams/layout13.xml"/><Relationship Id="rId9" Type="http://schemas.openxmlformats.org/officeDocument/2006/relationships/diagramLayout" Target="../diagrams/layout14.xml"/><Relationship Id="rId14" Type="http://schemas.openxmlformats.org/officeDocument/2006/relationships/diagramLayout" Target="../diagrams/layout15.xml"/><Relationship Id="rId22" Type="http://schemas.microsoft.com/office/2007/relationships/diagramDrawing" Target="../diagrams/drawing16.xml"/><Relationship Id="rId27" Type="http://schemas.microsoft.com/office/2007/relationships/diagramDrawing" Target="../diagrams/drawing17.xml"/><Relationship Id="rId30" Type="http://schemas.openxmlformats.org/officeDocument/2006/relationships/diagramQuickStyle" Target="../diagrams/quickStyle18.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15.xml.rels><?xml version="1.0" encoding="UTF-8" standalone="yes"?>
<Relationships xmlns="http://schemas.openxmlformats.org/package/2006/relationships"><Relationship Id="rId3" Type="http://schemas.openxmlformats.org/officeDocument/2006/relationships/hyperlink" Target="mailto:UserX@Contoso.com"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diagramData" Target="../diagrams/data21.xml"/><Relationship Id="rId13" Type="http://schemas.openxmlformats.org/officeDocument/2006/relationships/diagramData" Target="../diagrams/data22.xml"/><Relationship Id="rId18" Type="http://schemas.openxmlformats.org/officeDocument/2006/relationships/diagramData" Target="../diagrams/data23.xml"/><Relationship Id="rId26" Type="http://schemas.openxmlformats.org/officeDocument/2006/relationships/diagramColors" Target="../diagrams/colors24.xml"/><Relationship Id="rId3" Type="http://schemas.openxmlformats.org/officeDocument/2006/relationships/diagramData" Target="../diagrams/data20.xml"/><Relationship Id="rId21" Type="http://schemas.openxmlformats.org/officeDocument/2006/relationships/diagramColors" Target="../diagrams/colors23.xml"/><Relationship Id="rId7" Type="http://schemas.microsoft.com/office/2007/relationships/diagramDrawing" Target="../diagrams/drawing20.xml"/><Relationship Id="rId12" Type="http://schemas.microsoft.com/office/2007/relationships/diagramDrawing" Target="../diagrams/drawing21.xml"/><Relationship Id="rId17" Type="http://schemas.microsoft.com/office/2007/relationships/diagramDrawing" Target="../diagrams/drawing22.xml"/><Relationship Id="rId25" Type="http://schemas.openxmlformats.org/officeDocument/2006/relationships/diagramQuickStyle" Target="../diagrams/quickStyle24.xml"/><Relationship Id="rId2" Type="http://schemas.openxmlformats.org/officeDocument/2006/relationships/notesSlide" Target="../notesSlides/notesSlide18.xml"/><Relationship Id="rId16" Type="http://schemas.openxmlformats.org/officeDocument/2006/relationships/diagramColors" Target="../diagrams/colors22.xml"/><Relationship Id="rId20" Type="http://schemas.openxmlformats.org/officeDocument/2006/relationships/diagramQuickStyle" Target="../diagrams/quickStyle23.xml"/><Relationship Id="rId29" Type="http://schemas.openxmlformats.org/officeDocument/2006/relationships/diagramLayout" Target="../diagrams/layout25.xml"/><Relationship Id="rId1" Type="http://schemas.openxmlformats.org/officeDocument/2006/relationships/slideLayout" Target="../slideLayouts/slideLayout4.xml"/><Relationship Id="rId6" Type="http://schemas.openxmlformats.org/officeDocument/2006/relationships/diagramColors" Target="../diagrams/colors20.xml"/><Relationship Id="rId11" Type="http://schemas.openxmlformats.org/officeDocument/2006/relationships/diagramColors" Target="../diagrams/colors21.xml"/><Relationship Id="rId24" Type="http://schemas.openxmlformats.org/officeDocument/2006/relationships/diagramLayout" Target="../diagrams/layout24.xml"/><Relationship Id="rId32" Type="http://schemas.microsoft.com/office/2007/relationships/diagramDrawing" Target="../diagrams/drawing25.xml"/><Relationship Id="rId5" Type="http://schemas.openxmlformats.org/officeDocument/2006/relationships/diagramQuickStyle" Target="../diagrams/quickStyle20.xml"/><Relationship Id="rId15" Type="http://schemas.openxmlformats.org/officeDocument/2006/relationships/diagramQuickStyle" Target="../diagrams/quickStyle22.xml"/><Relationship Id="rId23" Type="http://schemas.openxmlformats.org/officeDocument/2006/relationships/diagramData" Target="../diagrams/data24.xml"/><Relationship Id="rId28" Type="http://schemas.openxmlformats.org/officeDocument/2006/relationships/diagramData" Target="../diagrams/data25.xml"/><Relationship Id="rId10" Type="http://schemas.openxmlformats.org/officeDocument/2006/relationships/diagramQuickStyle" Target="../diagrams/quickStyle21.xml"/><Relationship Id="rId19" Type="http://schemas.openxmlformats.org/officeDocument/2006/relationships/diagramLayout" Target="../diagrams/layout23.xml"/><Relationship Id="rId31" Type="http://schemas.openxmlformats.org/officeDocument/2006/relationships/diagramColors" Target="../diagrams/colors25.xml"/><Relationship Id="rId4" Type="http://schemas.openxmlformats.org/officeDocument/2006/relationships/diagramLayout" Target="../diagrams/layout20.xml"/><Relationship Id="rId9" Type="http://schemas.openxmlformats.org/officeDocument/2006/relationships/diagramLayout" Target="../diagrams/layout21.xml"/><Relationship Id="rId14" Type="http://schemas.openxmlformats.org/officeDocument/2006/relationships/diagramLayout" Target="../diagrams/layout22.xml"/><Relationship Id="rId22" Type="http://schemas.microsoft.com/office/2007/relationships/diagramDrawing" Target="../diagrams/drawing23.xml"/><Relationship Id="rId27" Type="http://schemas.microsoft.com/office/2007/relationships/diagramDrawing" Target="../diagrams/drawing24.xml"/><Relationship Id="rId30" Type="http://schemas.openxmlformats.org/officeDocument/2006/relationships/diagramQuickStyle" Target="../diagrams/quickStyle25.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6.xml"/><Relationship Id="rId7" Type="http://schemas.microsoft.com/office/2007/relationships/diagramDrawing" Target="../diagrams/drawing26.xml"/><Relationship Id="rId2" Type="http://schemas.openxmlformats.org/officeDocument/2006/relationships/notesSlide" Target="../notesSlides/notesSlide20.xml"/><Relationship Id="rId1" Type="http://schemas.openxmlformats.org/officeDocument/2006/relationships/slideLayout" Target="../slideLayouts/slideLayout13.xml"/><Relationship Id="rId6" Type="http://schemas.openxmlformats.org/officeDocument/2006/relationships/diagramColors" Target="../diagrams/colors26.xml"/><Relationship Id="rId5" Type="http://schemas.openxmlformats.org/officeDocument/2006/relationships/diagramQuickStyle" Target="../diagrams/quickStyle26.xml"/><Relationship Id="rId4" Type="http://schemas.openxmlformats.org/officeDocument/2006/relationships/diagramLayout" Target="../diagrams/layout26.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1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3.png"/><Relationship Id="rId7"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1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8" Type="http://schemas.openxmlformats.org/officeDocument/2006/relationships/image" Target="../media/image26.emf"/><Relationship Id="rId3" Type="http://schemas.openxmlformats.org/officeDocument/2006/relationships/image" Target="../media/image21.emf"/><Relationship Id="rId7" Type="http://schemas.openxmlformats.org/officeDocument/2006/relationships/image" Target="../media/image25.emf"/><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24.png"/><Relationship Id="rId11" Type="http://schemas.openxmlformats.org/officeDocument/2006/relationships/image" Target="../media/image3.png"/><Relationship Id="rId5" Type="http://schemas.openxmlformats.org/officeDocument/2006/relationships/image" Target="../media/image23.png"/><Relationship Id="rId10" Type="http://schemas.openxmlformats.org/officeDocument/2006/relationships/image" Target="../media/image2.png"/><Relationship Id="rId4" Type="http://schemas.openxmlformats.org/officeDocument/2006/relationships/image" Target="../media/image22.emf"/><Relationship Id="rId9" Type="http://schemas.openxmlformats.org/officeDocument/2006/relationships/image" Target="../media/image27.emf"/></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21.emf"/><Relationship Id="rId7" Type="http://schemas.openxmlformats.org/officeDocument/2006/relationships/image" Target="../media/image25.emf"/><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em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8" Type="http://schemas.openxmlformats.org/officeDocument/2006/relationships/diagramData" Target="../diagrams/data28.xml"/><Relationship Id="rId13" Type="http://schemas.openxmlformats.org/officeDocument/2006/relationships/diagramData" Target="../diagrams/data29.xml"/><Relationship Id="rId18" Type="http://schemas.openxmlformats.org/officeDocument/2006/relationships/diagramData" Target="../diagrams/data30.xml"/><Relationship Id="rId26" Type="http://schemas.openxmlformats.org/officeDocument/2006/relationships/diagramColors" Target="../diagrams/colors31.xml"/><Relationship Id="rId3" Type="http://schemas.openxmlformats.org/officeDocument/2006/relationships/diagramData" Target="../diagrams/data27.xml"/><Relationship Id="rId21" Type="http://schemas.openxmlformats.org/officeDocument/2006/relationships/diagramColors" Target="../diagrams/colors30.xml"/><Relationship Id="rId7" Type="http://schemas.microsoft.com/office/2007/relationships/diagramDrawing" Target="../diagrams/drawing27.xml"/><Relationship Id="rId12" Type="http://schemas.microsoft.com/office/2007/relationships/diagramDrawing" Target="../diagrams/drawing28.xml"/><Relationship Id="rId17" Type="http://schemas.microsoft.com/office/2007/relationships/diagramDrawing" Target="../diagrams/drawing29.xml"/><Relationship Id="rId25" Type="http://schemas.openxmlformats.org/officeDocument/2006/relationships/diagramQuickStyle" Target="../diagrams/quickStyle31.xml"/><Relationship Id="rId2" Type="http://schemas.openxmlformats.org/officeDocument/2006/relationships/notesSlide" Target="../notesSlides/notesSlide32.xml"/><Relationship Id="rId16" Type="http://schemas.openxmlformats.org/officeDocument/2006/relationships/diagramColors" Target="../diagrams/colors29.xml"/><Relationship Id="rId20" Type="http://schemas.openxmlformats.org/officeDocument/2006/relationships/diagramQuickStyle" Target="../diagrams/quickStyle30.xml"/><Relationship Id="rId29" Type="http://schemas.openxmlformats.org/officeDocument/2006/relationships/diagramLayout" Target="../diagrams/layout32.xml"/><Relationship Id="rId1" Type="http://schemas.openxmlformats.org/officeDocument/2006/relationships/slideLayout" Target="../slideLayouts/slideLayout4.xml"/><Relationship Id="rId6" Type="http://schemas.openxmlformats.org/officeDocument/2006/relationships/diagramColors" Target="../diagrams/colors27.xml"/><Relationship Id="rId11" Type="http://schemas.openxmlformats.org/officeDocument/2006/relationships/diagramColors" Target="../diagrams/colors28.xml"/><Relationship Id="rId24" Type="http://schemas.openxmlformats.org/officeDocument/2006/relationships/diagramLayout" Target="../diagrams/layout31.xml"/><Relationship Id="rId32" Type="http://schemas.microsoft.com/office/2007/relationships/diagramDrawing" Target="../diagrams/drawing32.xml"/><Relationship Id="rId5" Type="http://schemas.openxmlformats.org/officeDocument/2006/relationships/diagramQuickStyle" Target="../diagrams/quickStyle27.xml"/><Relationship Id="rId15" Type="http://schemas.openxmlformats.org/officeDocument/2006/relationships/diagramQuickStyle" Target="../diagrams/quickStyle29.xml"/><Relationship Id="rId23" Type="http://schemas.openxmlformats.org/officeDocument/2006/relationships/diagramData" Target="../diagrams/data31.xml"/><Relationship Id="rId28" Type="http://schemas.openxmlformats.org/officeDocument/2006/relationships/diagramData" Target="../diagrams/data32.xml"/><Relationship Id="rId10" Type="http://schemas.openxmlformats.org/officeDocument/2006/relationships/diagramQuickStyle" Target="../diagrams/quickStyle28.xml"/><Relationship Id="rId19" Type="http://schemas.openxmlformats.org/officeDocument/2006/relationships/diagramLayout" Target="../diagrams/layout30.xml"/><Relationship Id="rId31" Type="http://schemas.openxmlformats.org/officeDocument/2006/relationships/diagramColors" Target="../diagrams/colors32.xml"/><Relationship Id="rId4" Type="http://schemas.openxmlformats.org/officeDocument/2006/relationships/diagramLayout" Target="../diagrams/layout27.xml"/><Relationship Id="rId9" Type="http://schemas.openxmlformats.org/officeDocument/2006/relationships/diagramLayout" Target="../diagrams/layout28.xml"/><Relationship Id="rId14" Type="http://schemas.openxmlformats.org/officeDocument/2006/relationships/diagramLayout" Target="../diagrams/layout29.xml"/><Relationship Id="rId22" Type="http://schemas.microsoft.com/office/2007/relationships/diagramDrawing" Target="../diagrams/drawing30.xml"/><Relationship Id="rId27" Type="http://schemas.microsoft.com/office/2007/relationships/diagramDrawing" Target="../diagrams/drawing31.xml"/><Relationship Id="rId30" Type="http://schemas.openxmlformats.org/officeDocument/2006/relationships/diagramQuickStyle" Target="../diagrams/quickStyle3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3.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6.xml"/></Relationships>
</file>

<file path=ppt/slides/_rels/slide38.xml.rels><?xml version="1.0" encoding="UTF-8" standalone="yes"?>
<Relationships xmlns="http://schemas.openxmlformats.org/package/2006/relationships"><Relationship Id="rId3" Type="http://schemas.openxmlformats.org/officeDocument/2006/relationships/hyperlink" Target="https://home.microsoftonline.com/" TargetMode="External"/><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8" Type="http://schemas.openxmlformats.org/officeDocument/2006/relationships/diagramData" Target="../diagrams/data34.xml"/><Relationship Id="rId13" Type="http://schemas.openxmlformats.org/officeDocument/2006/relationships/diagramData" Target="../diagrams/data35.xml"/><Relationship Id="rId18" Type="http://schemas.openxmlformats.org/officeDocument/2006/relationships/diagramData" Target="../diagrams/data36.xml"/><Relationship Id="rId26" Type="http://schemas.openxmlformats.org/officeDocument/2006/relationships/diagramColors" Target="../diagrams/colors37.xml"/><Relationship Id="rId3" Type="http://schemas.openxmlformats.org/officeDocument/2006/relationships/diagramData" Target="../diagrams/data33.xml"/><Relationship Id="rId21" Type="http://schemas.openxmlformats.org/officeDocument/2006/relationships/diagramColors" Target="../diagrams/colors36.xml"/><Relationship Id="rId7" Type="http://schemas.microsoft.com/office/2007/relationships/diagramDrawing" Target="../diagrams/drawing33.xml"/><Relationship Id="rId12" Type="http://schemas.microsoft.com/office/2007/relationships/diagramDrawing" Target="../diagrams/drawing34.xml"/><Relationship Id="rId17" Type="http://schemas.microsoft.com/office/2007/relationships/diagramDrawing" Target="../diagrams/drawing35.xml"/><Relationship Id="rId25" Type="http://schemas.openxmlformats.org/officeDocument/2006/relationships/diagramQuickStyle" Target="../diagrams/quickStyle37.xml"/><Relationship Id="rId2" Type="http://schemas.openxmlformats.org/officeDocument/2006/relationships/notesSlide" Target="../notesSlides/notesSlide39.xml"/><Relationship Id="rId16" Type="http://schemas.openxmlformats.org/officeDocument/2006/relationships/diagramColors" Target="../diagrams/colors35.xml"/><Relationship Id="rId20" Type="http://schemas.openxmlformats.org/officeDocument/2006/relationships/diagramQuickStyle" Target="../diagrams/quickStyle36.xml"/><Relationship Id="rId29" Type="http://schemas.openxmlformats.org/officeDocument/2006/relationships/diagramLayout" Target="../diagrams/layout38.xml"/><Relationship Id="rId1" Type="http://schemas.openxmlformats.org/officeDocument/2006/relationships/slideLayout" Target="../slideLayouts/slideLayout4.xml"/><Relationship Id="rId6" Type="http://schemas.openxmlformats.org/officeDocument/2006/relationships/diagramColors" Target="../diagrams/colors33.xml"/><Relationship Id="rId11" Type="http://schemas.openxmlformats.org/officeDocument/2006/relationships/diagramColors" Target="../diagrams/colors34.xml"/><Relationship Id="rId24" Type="http://schemas.openxmlformats.org/officeDocument/2006/relationships/diagramLayout" Target="../diagrams/layout37.xml"/><Relationship Id="rId32" Type="http://schemas.microsoft.com/office/2007/relationships/diagramDrawing" Target="../diagrams/drawing38.xml"/><Relationship Id="rId5" Type="http://schemas.openxmlformats.org/officeDocument/2006/relationships/diagramQuickStyle" Target="../diagrams/quickStyle33.xml"/><Relationship Id="rId15" Type="http://schemas.openxmlformats.org/officeDocument/2006/relationships/diagramQuickStyle" Target="../diagrams/quickStyle35.xml"/><Relationship Id="rId23" Type="http://schemas.openxmlformats.org/officeDocument/2006/relationships/diagramData" Target="../diagrams/data37.xml"/><Relationship Id="rId28" Type="http://schemas.openxmlformats.org/officeDocument/2006/relationships/diagramData" Target="../diagrams/data38.xml"/><Relationship Id="rId10" Type="http://schemas.openxmlformats.org/officeDocument/2006/relationships/diagramQuickStyle" Target="../diagrams/quickStyle34.xml"/><Relationship Id="rId19" Type="http://schemas.openxmlformats.org/officeDocument/2006/relationships/diagramLayout" Target="../diagrams/layout36.xml"/><Relationship Id="rId31" Type="http://schemas.openxmlformats.org/officeDocument/2006/relationships/diagramColors" Target="../diagrams/colors38.xml"/><Relationship Id="rId4" Type="http://schemas.openxmlformats.org/officeDocument/2006/relationships/diagramLayout" Target="../diagrams/layout33.xml"/><Relationship Id="rId9" Type="http://schemas.openxmlformats.org/officeDocument/2006/relationships/diagramLayout" Target="../diagrams/layout34.xml"/><Relationship Id="rId14" Type="http://schemas.openxmlformats.org/officeDocument/2006/relationships/diagramLayout" Target="../diagrams/layout35.xml"/><Relationship Id="rId22" Type="http://schemas.microsoft.com/office/2007/relationships/diagramDrawing" Target="../diagrams/drawing36.xml"/><Relationship Id="rId27" Type="http://schemas.microsoft.com/office/2007/relationships/diagramDrawing" Target="../diagrams/drawing37.xml"/><Relationship Id="rId30" Type="http://schemas.openxmlformats.org/officeDocument/2006/relationships/diagramQuickStyle" Target="../diagrams/quickStyle3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2.xml"/><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14.png"/></Relationships>
</file>

<file path=ppt/slides/_rels/slide43.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21.emf"/><Relationship Id="rId7" Type="http://schemas.openxmlformats.org/officeDocument/2006/relationships/image" Target="../media/image26.emf"/><Relationship Id="rId2" Type="http://schemas.openxmlformats.org/officeDocument/2006/relationships/notesSlide" Target="../notesSlides/notesSlide43.xml"/><Relationship Id="rId1" Type="http://schemas.openxmlformats.org/officeDocument/2006/relationships/slideLayout" Target="../slideLayouts/slideLayout13.xml"/><Relationship Id="rId6" Type="http://schemas.openxmlformats.org/officeDocument/2006/relationships/image" Target="../media/image24.png"/><Relationship Id="rId11" Type="http://schemas.openxmlformats.org/officeDocument/2006/relationships/image" Target="../media/image3.png"/><Relationship Id="rId5" Type="http://schemas.openxmlformats.org/officeDocument/2006/relationships/image" Target="../media/image23.png"/><Relationship Id="rId10" Type="http://schemas.openxmlformats.org/officeDocument/2006/relationships/image" Target="../media/image2.png"/><Relationship Id="rId4" Type="http://schemas.openxmlformats.org/officeDocument/2006/relationships/image" Target="../media/image22.emf"/><Relationship Id="rId9" Type="http://schemas.openxmlformats.org/officeDocument/2006/relationships/image" Target="../media/image27.emf"/></Relationships>
</file>

<file path=ppt/slides/_rels/slide44.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21.emf"/><Relationship Id="rId7" Type="http://schemas.openxmlformats.org/officeDocument/2006/relationships/image" Target="../media/image26.emf"/><Relationship Id="rId2" Type="http://schemas.openxmlformats.org/officeDocument/2006/relationships/notesSlide" Target="../notesSlides/notesSlide44.xml"/><Relationship Id="rId1" Type="http://schemas.openxmlformats.org/officeDocument/2006/relationships/slideLayout" Target="../slideLayouts/slideLayout13.xml"/><Relationship Id="rId6" Type="http://schemas.openxmlformats.org/officeDocument/2006/relationships/image" Target="../media/image24.png"/><Relationship Id="rId11" Type="http://schemas.openxmlformats.org/officeDocument/2006/relationships/image" Target="../media/image3.png"/><Relationship Id="rId5" Type="http://schemas.openxmlformats.org/officeDocument/2006/relationships/image" Target="../media/image23.png"/><Relationship Id="rId10" Type="http://schemas.openxmlformats.org/officeDocument/2006/relationships/image" Target="../media/image2.png"/><Relationship Id="rId4" Type="http://schemas.openxmlformats.org/officeDocument/2006/relationships/image" Target="../media/image22.emf"/><Relationship Id="rId9" Type="http://schemas.openxmlformats.org/officeDocument/2006/relationships/image" Target="../media/image27.emf"/></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8" Type="http://schemas.openxmlformats.org/officeDocument/2006/relationships/diagramData" Target="../diagrams/data40.xml"/><Relationship Id="rId13" Type="http://schemas.openxmlformats.org/officeDocument/2006/relationships/diagramData" Target="../diagrams/data41.xml"/><Relationship Id="rId18" Type="http://schemas.openxmlformats.org/officeDocument/2006/relationships/diagramData" Target="../diagrams/data42.xml"/><Relationship Id="rId26" Type="http://schemas.openxmlformats.org/officeDocument/2006/relationships/diagramColors" Target="../diagrams/colors43.xml"/><Relationship Id="rId3" Type="http://schemas.openxmlformats.org/officeDocument/2006/relationships/diagramData" Target="../diagrams/data39.xml"/><Relationship Id="rId21" Type="http://schemas.openxmlformats.org/officeDocument/2006/relationships/diagramColors" Target="../diagrams/colors42.xml"/><Relationship Id="rId7" Type="http://schemas.microsoft.com/office/2007/relationships/diagramDrawing" Target="../diagrams/drawing39.xml"/><Relationship Id="rId12" Type="http://schemas.microsoft.com/office/2007/relationships/diagramDrawing" Target="../diagrams/drawing40.xml"/><Relationship Id="rId17" Type="http://schemas.microsoft.com/office/2007/relationships/diagramDrawing" Target="../diagrams/drawing41.xml"/><Relationship Id="rId25" Type="http://schemas.openxmlformats.org/officeDocument/2006/relationships/diagramQuickStyle" Target="../diagrams/quickStyle43.xml"/><Relationship Id="rId2" Type="http://schemas.openxmlformats.org/officeDocument/2006/relationships/notesSlide" Target="../notesSlides/notesSlide48.xml"/><Relationship Id="rId16" Type="http://schemas.openxmlformats.org/officeDocument/2006/relationships/diagramColors" Target="../diagrams/colors41.xml"/><Relationship Id="rId20" Type="http://schemas.openxmlformats.org/officeDocument/2006/relationships/diagramQuickStyle" Target="../diagrams/quickStyle42.xml"/><Relationship Id="rId29" Type="http://schemas.openxmlformats.org/officeDocument/2006/relationships/diagramLayout" Target="../diagrams/layout44.xml"/><Relationship Id="rId1" Type="http://schemas.openxmlformats.org/officeDocument/2006/relationships/slideLayout" Target="../slideLayouts/slideLayout4.xml"/><Relationship Id="rId6" Type="http://schemas.openxmlformats.org/officeDocument/2006/relationships/diagramColors" Target="../diagrams/colors39.xml"/><Relationship Id="rId11" Type="http://schemas.openxmlformats.org/officeDocument/2006/relationships/diagramColors" Target="../diagrams/colors40.xml"/><Relationship Id="rId24" Type="http://schemas.openxmlformats.org/officeDocument/2006/relationships/diagramLayout" Target="../diagrams/layout43.xml"/><Relationship Id="rId32" Type="http://schemas.microsoft.com/office/2007/relationships/diagramDrawing" Target="../diagrams/drawing44.xml"/><Relationship Id="rId5" Type="http://schemas.openxmlformats.org/officeDocument/2006/relationships/diagramQuickStyle" Target="../diagrams/quickStyle39.xml"/><Relationship Id="rId15" Type="http://schemas.openxmlformats.org/officeDocument/2006/relationships/diagramQuickStyle" Target="../diagrams/quickStyle41.xml"/><Relationship Id="rId23" Type="http://schemas.openxmlformats.org/officeDocument/2006/relationships/diagramData" Target="../diagrams/data43.xml"/><Relationship Id="rId28" Type="http://schemas.openxmlformats.org/officeDocument/2006/relationships/diagramData" Target="../diagrams/data44.xml"/><Relationship Id="rId10" Type="http://schemas.openxmlformats.org/officeDocument/2006/relationships/diagramQuickStyle" Target="../diagrams/quickStyle40.xml"/><Relationship Id="rId19" Type="http://schemas.openxmlformats.org/officeDocument/2006/relationships/diagramLayout" Target="../diagrams/layout42.xml"/><Relationship Id="rId31" Type="http://schemas.openxmlformats.org/officeDocument/2006/relationships/diagramColors" Target="../diagrams/colors44.xml"/><Relationship Id="rId4" Type="http://schemas.openxmlformats.org/officeDocument/2006/relationships/diagramLayout" Target="../diagrams/layout39.xml"/><Relationship Id="rId9" Type="http://schemas.openxmlformats.org/officeDocument/2006/relationships/diagramLayout" Target="../diagrams/layout40.xml"/><Relationship Id="rId14" Type="http://schemas.openxmlformats.org/officeDocument/2006/relationships/diagramLayout" Target="../diagrams/layout41.xml"/><Relationship Id="rId22" Type="http://schemas.microsoft.com/office/2007/relationships/diagramDrawing" Target="../diagrams/drawing42.xml"/><Relationship Id="rId27" Type="http://schemas.microsoft.com/office/2007/relationships/diagramDrawing" Target="../diagrams/drawing43.xml"/><Relationship Id="rId30" Type="http://schemas.openxmlformats.org/officeDocument/2006/relationships/diagramQuickStyle" Target="../diagrams/quickStyle44.xml"/></Relationships>
</file>

<file path=ppt/slides/_rels/slide49.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21.emf"/><Relationship Id="rId7" Type="http://schemas.openxmlformats.org/officeDocument/2006/relationships/image" Target="../media/image26.emf"/><Relationship Id="rId2" Type="http://schemas.openxmlformats.org/officeDocument/2006/relationships/notesSlide" Target="../notesSlides/notesSlide49.xml"/><Relationship Id="rId1" Type="http://schemas.openxmlformats.org/officeDocument/2006/relationships/slideLayout" Target="../slideLayouts/slideLayout13.xml"/><Relationship Id="rId6" Type="http://schemas.openxmlformats.org/officeDocument/2006/relationships/image" Target="../media/image24.png"/><Relationship Id="rId5" Type="http://schemas.openxmlformats.org/officeDocument/2006/relationships/image" Target="../media/image23.png"/><Relationship Id="rId10" Type="http://schemas.openxmlformats.org/officeDocument/2006/relationships/image" Target="../media/image2.png"/><Relationship Id="rId4" Type="http://schemas.openxmlformats.org/officeDocument/2006/relationships/image" Target="../media/image22.emf"/><Relationship Id="rId9" Type="http://schemas.openxmlformats.org/officeDocument/2006/relationships/image" Target="../media/image27.e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8" Type="http://schemas.openxmlformats.org/officeDocument/2006/relationships/diagramData" Target="../diagrams/data46.xml"/><Relationship Id="rId13" Type="http://schemas.openxmlformats.org/officeDocument/2006/relationships/diagramData" Target="../diagrams/data47.xml"/><Relationship Id="rId18" Type="http://schemas.openxmlformats.org/officeDocument/2006/relationships/diagramData" Target="../diagrams/data48.xml"/><Relationship Id="rId26" Type="http://schemas.openxmlformats.org/officeDocument/2006/relationships/diagramColors" Target="../diagrams/colors49.xml"/><Relationship Id="rId3" Type="http://schemas.openxmlformats.org/officeDocument/2006/relationships/diagramData" Target="../diagrams/data45.xml"/><Relationship Id="rId21" Type="http://schemas.openxmlformats.org/officeDocument/2006/relationships/diagramColors" Target="../diagrams/colors48.xml"/><Relationship Id="rId7" Type="http://schemas.microsoft.com/office/2007/relationships/diagramDrawing" Target="../diagrams/drawing45.xml"/><Relationship Id="rId12" Type="http://schemas.microsoft.com/office/2007/relationships/diagramDrawing" Target="../diagrams/drawing46.xml"/><Relationship Id="rId17" Type="http://schemas.microsoft.com/office/2007/relationships/diagramDrawing" Target="../diagrams/drawing47.xml"/><Relationship Id="rId25" Type="http://schemas.openxmlformats.org/officeDocument/2006/relationships/diagramQuickStyle" Target="../diagrams/quickStyle49.xml"/><Relationship Id="rId2" Type="http://schemas.openxmlformats.org/officeDocument/2006/relationships/notesSlide" Target="../notesSlides/notesSlide52.xml"/><Relationship Id="rId16" Type="http://schemas.openxmlformats.org/officeDocument/2006/relationships/diagramColors" Target="../diagrams/colors47.xml"/><Relationship Id="rId20" Type="http://schemas.openxmlformats.org/officeDocument/2006/relationships/diagramQuickStyle" Target="../diagrams/quickStyle48.xml"/><Relationship Id="rId29" Type="http://schemas.openxmlformats.org/officeDocument/2006/relationships/diagramLayout" Target="../diagrams/layout50.xml"/><Relationship Id="rId1" Type="http://schemas.openxmlformats.org/officeDocument/2006/relationships/slideLayout" Target="../slideLayouts/slideLayout4.xml"/><Relationship Id="rId6" Type="http://schemas.openxmlformats.org/officeDocument/2006/relationships/diagramColors" Target="../diagrams/colors45.xml"/><Relationship Id="rId11" Type="http://schemas.openxmlformats.org/officeDocument/2006/relationships/diagramColors" Target="../diagrams/colors46.xml"/><Relationship Id="rId24" Type="http://schemas.openxmlformats.org/officeDocument/2006/relationships/diagramLayout" Target="../diagrams/layout49.xml"/><Relationship Id="rId32" Type="http://schemas.microsoft.com/office/2007/relationships/diagramDrawing" Target="../diagrams/drawing50.xml"/><Relationship Id="rId5" Type="http://schemas.openxmlformats.org/officeDocument/2006/relationships/diagramQuickStyle" Target="../diagrams/quickStyle45.xml"/><Relationship Id="rId15" Type="http://schemas.openxmlformats.org/officeDocument/2006/relationships/diagramQuickStyle" Target="../diagrams/quickStyle47.xml"/><Relationship Id="rId23" Type="http://schemas.openxmlformats.org/officeDocument/2006/relationships/diagramData" Target="../diagrams/data49.xml"/><Relationship Id="rId28" Type="http://schemas.openxmlformats.org/officeDocument/2006/relationships/diagramData" Target="../diagrams/data50.xml"/><Relationship Id="rId10" Type="http://schemas.openxmlformats.org/officeDocument/2006/relationships/diagramQuickStyle" Target="../diagrams/quickStyle46.xml"/><Relationship Id="rId19" Type="http://schemas.openxmlformats.org/officeDocument/2006/relationships/diagramLayout" Target="../diagrams/layout48.xml"/><Relationship Id="rId31" Type="http://schemas.openxmlformats.org/officeDocument/2006/relationships/diagramColors" Target="../diagrams/colors50.xml"/><Relationship Id="rId4" Type="http://schemas.openxmlformats.org/officeDocument/2006/relationships/diagramLayout" Target="../diagrams/layout45.xml"/><Relationship Id="rId9" Type="http://schemas.openxmlformats.org/officeDocument/2006/relationships/diagramLayout" Target="../diagrams/layout46.xml"/><Relationship Id="rId14" Type="http://schemas.openxmlformats.org/officeDocument/2006/relationships/diagramLayout" Target="../diagrams/layout47.xml"/><Relationship Id="rId22" Type="http://schemas.microsoft.com/office/2007/relationships/diagramDrawing" Target="../diagrams/drawing48.xml"/><Relationship Id="rId27" Type="http://schemas.microsoft.com/office/2007/relationships/diagramDrawing" Target="../diagrams/drawing49.xml"/><Relationship Id="rId30" Type="http://schemas.openxmlformats.org/officeDocument/2006/relationships/diagramQuickStyle" Target="../diagrams/quickStyle50.xml"/></Relationships>
</file>

<file path=ppt/slides/_rels/slide5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8" Type="http://schemas.openxmlformats.org/officeDocument/2006/relationships/diagramData" Target="../diagrams/data52.xml"/><Relationship Id="rId13" Type="http://schemas.openxmlformats.org/officeDocument/2006/relationships/diagramData" Target="../diagrams/data53.xml"/><Relationship Id="rId18" Type="http://schemas.openxmlformats.org/officeDocument/2006/relationships/diagramData" Target="../diagrams/data54.xml"/><Relationship Id="rId26" Type="http://schemas.openxmlformats.org/officeDocument/2006/relationships/diagramColors" Target="../diagrams/colors55.xml"/><Relationship Id="rId3" Type="http://schemas.openxmlformats.org/officeDocument/2006/relationships/diagramData" Target="../diagrams/data51.xml"/><Relationship Id="rId21" Type="http://schemas.openxmlformats.org/officeDocument/2006/relationships/diagramColors" Target="../diagrams/colors54.xml"/><Relationship Id="rId7" Type="http://schemas.microsoft.com/office/2007/relationships/diagramDrawing" Target="../diagrams/drawing51.xml"/><Relationship Id="rId12" Type="http://schemas.microsoft.com/office/2007/relationships/diagramDrawing" Target="../diagrams/drawing52.xml"/><Relationship Id="rId17" Type="http://schemas.microsoft.com/office/2007/relationships/diagramDrawing" Target="../diagrams/drawing53.xml"/><Relationship Id="rId25" Type="http://schemas.openxmlformats.org/officeDocument/2006/relationships/diagramQuickStyle" Target="../diagrams/quickStyle55.xml"/><Relationship Id="rId2" Type="http://schemas.openxmlformats.org/officeDocument/2006/relationships/notesSlide" Target="../notesSlides/notesSlide54.xml"/><Relationship Id="rId16" Type="http://schemas.openxmlformats.org/officeDocument/2006/relationships/diagramColors" Target="../diagrams/colors53.xml"/><Relationship Id="rId20" Type="http://schemas.openxmlformats.org/officeDocument/2006/relationships/diagramQuickStyle" Target="../diagrams/quickStyle54.xml"/><Relationship Id="rId29" Type="http://schemas.openxmlformats.org/officeDocument/2006/relationships/diagramLayout" Target="../diagrams/layout56.xml"/><Relationship Id="rId1" Type="http://schemas.openxmlformats.org/officeDocument/2006/relationships/slideLayout" Target="../slideLayouts/slideLayout4.xml"/><Relationship Id="rId6" Type="http://schemas.openxmlformats.org/officeDocument/2006/relationships/diagramColors" Target="../diagrams/colors51.xml"/><Relationship Id="rId11" Type="http://schemas.openxmlformats.org/officeDocument/2006/relationships/diagramColors" Target="../diagrams/colors52.xml"/><Relationship Id="rId24" Type="http://schemas.openxmlformats.org/officeDocument/2006/relationships/diagramLayout" Target="../diagrams/layout55.xml"/><Relationship Id="rId32" Type="http://schemas.microsoft.com/office/2007/relationships/diagramDrawing" Target="../diagrams/drawing56.xml"/><Relationship Id="rId5" Type="http://schemas.openxmlformats.org/officeDocument/2006/relationships/diagramQuickStyle" Target="../diagrams/quickStyle51.xml"/><Relationship Id="rId15" Type="http://schemas.openxmlformats.org/officeDocument/2006/relationships/diagramQuickStyle" Target="../diagrams/quickStyle53.xml"/><Relationship Id="rId23" Type="http://schemas.openxmlformats.org/officeDocument/2006/relationships/diagramData" Target="../diagrams/data55.xml"/><Relationship Id="rId28" Type="http://schemas.openxmlformats.org/officeDocument/2006/relationships/diagramData" Target="../diagrams/data56.xml"/><Relationship Id="rId10" Type="http://schemas.openxmlformats.org/officeDocument/2006/relationships/diagramQuickStyle" Target="../diagrams/quickStyle52.xml"/><Relationship Id="rId19" Type="http://schemas.openxmlformats.org/officeDocument/2006/relationships/diagramLayout" Target="../diagrams/layout54.xml"/><Relationship Id="rId31" Type="http://schemas.openxmlformats.org/officeDocument/2006/relationships/diagramColors" Target="../diagrams/colors56.xml"/><Relationship Id="rId4" Type="http://schemas.openxmlformats.org/officeDocument/2006/relationships/diagramLayout" Target="../diagrams/layout51.xml"/><Relationship Id="rId9" Type="http://schemas.openxmlformats.org/officeDocument/2006/relationships/diagramLayout" Target="../diagrams/layout52.xml"/><Relationship Id="rId14" Type="http://schemas.openxmlformats.org/officeDocument/2006/relationships/diagramLayout" Target="../diagrams/layout53.xml"/><Relationship Id="rId22" Type="http://schemas.microsoft.com/office/2007/relationships/diagramDrawing" Target="../diagrams/drawing54.xml"/><Relationship Id="rId27" Type="http://schemas.microsoft.com/office/2007/relationships/diagramDrawing" Target="../diagrams/drawing55.xml"/><Relationship Id="rId30" Type="http://schemas.openxmlformats.org/officeDocument/2006/relationships/diagramQuickStyle" Target="../diagrams/quickStyle56.xml"/></Relationships>
</file>

<file path=ppt/slides/_rels/slide55.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9.png"/><Relationship Id="rId7" Type="http://schemas.openxmlformats.org/officeDocument/2006/relationships/image" Target="../media/image24.png"/><Relationship Id="rId2" Type="http://schemas.openxmlformats.org/officeDocument/2006/relationships/notesSlide" Target="../notesSlides/notesSlide55.xml"/><Relationship Id="rId1" Type="http://schemas.openxmlformats.org/officeDocument/2006/relationships/slideLayout" Target="../slideLayouts/slideLayout3.xml"/><Relationship Id="rId6" Type="http://schemas.openxmlformats.org/officeDocument/2006/relationships/image" Target="../media/image23.png"/><Relationship Id="rId5" Type="http://schemas.openxmlformats.org/officeDocument/2006/relationships/image" Target="../media/image41.png"/><Relationship Id="rId4" Type="http://schemas.openxmlformats.org/officeDocument/2006/relationships/image" Target="../media/image40.png"/></Relationships>
</file>

<file path=ppt/slides/_rels/slide5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6.xml"/><Relationship Id="rId1" Type="http://schemas.openxmlformats.org/officeDocument/2006/relationships/slideLayout" Target="../slideLayouts/slideLayout3.xml"/><Relationship Id="rId4" Type="http://schemas.openxmlformats.org/officeDocument/2006/relationships/image" Target="../media/image44.png"/></Relationships>
</file>

<file path=ppt/slides/_rels/slide57.xml.rels><?xml version="1.0" encoding="UTF-8" standalone="yes"?>
<Relationships xmlns="http://schemas.openxmlformats.org/package/2006/relationships"><Relationship Id="rId3" Type="http://schemas.openxmlformats.org/officeDocument/2006/relationships/hyperlink" Target="http://www.migrationwiz.com/" TargetMode="External"/><Relationship Id="rId7" Type="http://schemas.openxmlformats.org/officeDocument/2006/relationships/image" Target="../media/image46.gif"/><Relationship Id="rId2" Type="http://schemas.openxmlformats.org/officeDocument/2006/relationships/notesSlide" Target="../notesSlides/notesSlide57.xml"/><Relationship Id="rId1" Type="http://schemas.openxmlformats.org/officeDocument/2006/relationships/slideLayout" Target="../slideLayouts/slideLayout3.xml"/><Relationship Id="rId6" Type="http://schemas.openxmlformats.org/officeDocument/2006/relationships/image" Target="../media/image45.png"/><Relationship Id="rId5" Type="http://schemas.openxmlformats.org/officeDocument/2006/relationships/hyperlink" Target="http://www.migrationwiz.com/Public/Default.aspx" TargetMode="External"/><Relationship Id="rId4" Type="http://schemas.openxmlformats.org/officeDocument/2006/relationships/hyperlink" Target="http://www.cemaphore.com/" TargetMode="Externa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8" Type="http://schemas.openxmlformats.org/officeDocument/2006/relationships/diagramData" Target="../diagrams/data58.xml"/><Relationship Id="rId13" Type="http://schemas.openxmlformats.org/officeDocument/2006/relationships/diagramData" Target="../diagrams/data59.xml"/><Relationship Id="rId18" Type="http://schemas.openxmlformats.org/officeDocument/2006/relationships/diagramData" Target="../diagrams/data60.xml"/><Relationship Id="rId26" Type="http://schemas.openxmlformats.org/officeDocument/2006/relationships/diagramColors" Target="../diagrams/colors61.xml"/><Relationship Id="rId3" Type="http://schemas.openxmlformats.org/officeDocument/2006/relationships/diagramData" Target="../diagrams/data57.xml"/><Relationship Id="rId21" Type="http://schemas.openxmlformats.org/officeDocument/2006/relationships/diagramColors" Target="../diagrams/colors60.xml"/><Relationship Id="rId7" Type="http://schemas.microsoft.com/office/2007/relationships/diagramDrawing" Target="../diagrams/drawing57.xml"/><Relationship Id="rId12" Type="http://schemas.microsoft.com/office/2007/relationships/diagramDrawing" Target="../diagrams/drawing58.xml"/><Relationship Id="rId17" Type="http://schemas.microsoft.com/office/2007/relationships/diagramDrawing" Target="../diagrams/drawing59.xml"/><Relationship Id="rId25" Type="http://schemas.openxmlformats.org/officeDocument/2006/relationships/diagramQuickStyle" Target="../diagrams/quickStyle61.xml"/><Relationship Id="rId2" Type="http://schemas.openxmlformats.org/officeDocument/2006/relationships/notesSlide" Target="../notesSlides/notesSlide59.xml"/><Relationship Id="rId16" Type="http://schemas.openxmlformats.org/officeDocument/2006/relationships/diagramColors" Target="../diagrams/colors59.xml"/><Relationship Id="rId20" Type="http://schemas.openxmlformats.org/officeDocument/2006/relationships/diagramQuickStyle" Target="../diagrams/quickStyle60.xml"/><Relationship Id="rId29" Type="http://schemas.openxmlformats.org/officeDocument/2006/relationships/diagramLayout" Target="../diagrams/layout62.xml"/><Relationship Id="rId1" Type="http://schemas.openxmlformats.org/officeDocument/2006/relationships/slideLayout" Target="../slideLayouts/slideLayout4.xml"/><Relationship Id="rId6" Type="http://schemas.openxmlformats.org/officeDocument/2006/relationships/diagramColors" Target="../diagrams/colors57.xml"/><Relationship Id="rId11" Type="http://schemas.openxmlformats.org/officeDocument/2006/relationships/diagramColors" Target="../diagrams/colors58.xml"/><Relationship Id="rId24" Type="http://schemas.openxmlformats.org/officeDocument/2006/relationships/diagramLayout" Target="../diagrams/layout61.xml"/><Relationship Id="rId32" Type="http://schemas.microsoft.com/office/2007/relationships/diagramDrawing" Target="../diagrams/drawing62.xml"/><Relationship Id="rId5" Type="http://schemas.openxmlformats.org/officeDocument/2006/relationships/diagramQuickStyle" Target="../diagrams/quickStyle57.xml"/><Relationship Id="rId15" Type="http://schemas.openxmlformats.org/officeDocument/2006/relationships/diagramQuickStyle" Target="../diagrams/quickStyle59.xml"/><Relationship Id="rId23" Type="http://schemas.openxmlformats.org/officeDocument/2006/relationships/diagramData" Target="../diagrams/data61.xml"/><Relationship Id="rId28" Type="http://schemas.openxmlformats.org/officeDocument/2006/relationships/diagramData" Target="../diagrams/data62.xml"/><Relationship Id="rId10" Type="http://schemas.openxmlformats.org/officeDocument/2006/relationships/diagramQuickStyle" Target="../diagrams/quickStyle58.xml"/><Relationship Id="rId19" Type="http://schemas.openxmlformats.org/officeDocument/2006/relationships/diagramLayout" Target="../diagrams/layout60.xml"/><Relationship Id="rId31" Type="http://schemas.openxmlformats.org/officeDocument/2006/relationships/diagramColors" Target="../diagrams/colors62.xml"/><Relationship Id="rId4" Type="http://schemas.openxmlformats.org/officeDocument/2006/relationships/diagramLayout" Target="../diagrams/layout57.xml"/><Relationship Id="rId9" Type="http://schemas.openxmlformats.org/officeDocument/2006/relationships/diagramLayout" Target="../diagrams/layout58.xml"/><Relationship Id="rId14" Type="http://schemas.openxmlformats.org/officeDocument/2006/relationships/diagramLayout" Target="../diagrams/layout59.xml"/><Relationship Id="rId22" Type="http://schemas.microsoft.com/office/2007/relationships/diagramDrawing" Target="../diagrams/drawing60.xml"/><Relationship Id="rId27" Type="http://schemas.microsoft.com/office/2007/relationships/diagramDrawing" Target="../diagrams/drawing61.xml"/><Relationship Id="rId30" Type="http://schemas.openxmlformats.org/officeDocument/2006/relationships/diagramQuickStyle" Target="../diagrams/quickStyle62.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diagramData" Target="../diagrams/data4.xml"/><Relationship Id="rId26" Type="http://schemas.openxmlformats.org/officeDocument/2006/relationships/diagramColors" Target="../diagrams/colors5.xml"/><Relationship Id="rId3" Type="http://schemas.openxmlformats.org/officeDocument/2006/relationships/diagramData" Target="../diagrams/data1.xml"/><Relationship Id="rId21" Type="http://schemas.openxmlformats.org/officeDocument/2006/relationships/diagramColors" Target="../diagrams/colors4.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5" Type="http://schemas.openxmlformats.org/officeDocument/2006/relationships/diagramQuickStyle" Target="../diagrams/quickStyle5.xml"/><Relationship Id="rId2" Type="http://schemas.openxmlformats.org/officeDocument/2006/relationships/notesSlide" Target="../notesSlides/notesSlide6.xml"/><Relationship Id="rId16" Type="http://schemas.openxmlformats.org/officeDocument/2006/relationships/diagramColors" Target="../diagrams/colors3.xml"/><Relationship Id="rId20" Type="http://schemas.openxmlformats.org/officeDocument/2006/relationships/diagramQuickStyle" Target="../diagrams/quickStyle4.xml"/><Relationship Id="rId29" Type="http://schemas.openxmlformats.org/officeDocument/2006/relationships/diagramLayout" Target="../diagrams/layout6.xml"/><Relationship Id="rId1" Type="http://schemas.openxmlformats.org/officeDocument/2006/relationships/slideLayout" Target="../slideLayouts/slideLayout4.xml"/><Relationship Id="rId6" Type="http://schemas.openxmlformats.org/officeDocument/2006/relationships/diagramColors" Target="../diagrams/colors1.xml"/><Relationship Id="rId11" Type="http://schemas.openxmlformats.org/officeDocument/2006/relationships/diagramColors" Target="../diagrams/colors2.xml"/><Relationship Id="rId24" Type="http://schemas.openxmlformats.org/officeDocument/2006/relationships/diagramLayout" Target="../diagrams/layout5.xml"/><Relationship Id="rId32" Type="http://schemas.microsoft.com/office/2007/relationships/diagramDrawing" Target="../diagrams/drawing6.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23" Type="http://schemas.openxmlformats.org/officeDocument/2006/relationships/diagramData" Target="../diagrams/data5.xml"/><Relationship Id="rId28" Type="http://schemas.openxmlformats.org/officeDocument/2006/relationships/diagramData" Target="../diagrams/data6.xml"/><Relationship Id="rId10" Type="http://schemas.openxmlformats.org/officeDocument/2006/relationships/diagramQuickStyle" Target="../diagrams/quickStyle2.xml"/><Relationship Id="rId19" Type="http://schemas.openxmlformats.org/officeDocument/2006/relationships/diagramLayout" Target="../diagrams/layout4.xml"/><Relationship Id="rId31" Type="http://schemas.openxmlformats.org/officeDocument/2006/relationships/diagramColors" Target="../diagrams/colors6.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 Id="rId22" Type="http://schemas.microsoft.com/office/2007/relationships/diagramDrawing" Target="../diagrams/drawing4.xml"/><Relationship Id="rId27" Type="http://schemas.microsoft.com/office/2007/relationships/diagramDrawing" Target="../diagrams/drawing5.xml"/><Relationship Id="rId30" Type="http://schemas.openxmlformats.org/officeDocument/2006/relationships/diagramQuickStyle" Target="../diagrams/quickStyle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8" Type="http://schemas.openxmlformats.org/officeDocument/2006/relationships/diagramData" Target="../diagrams/data64.xml"/><Relationship Id="rId13" Type="http://schemas.openxmlformats.org/officeDocument/2006/relationships/diagramData" Target="../diagrams/data65.xml"/><Relationship Id="rId18" Type="http://schemas.openxmlformats.org/officeDocument/2006/relationships/diagramData" Target="../diagrams/data66.xml"/><Relationship Id="rId26" Type="http://schemas.openxmlformats.org/officeDocument/2006/relationships/diagramColors" Target="../diagrams/colors67.xml"/><Relationship Id="rId3" Type="http://schemas.openxmlformats.org/officeDocument/2006/relationships/diagramData" Target="../diagrams/data63.xml"/><Relationship Id="rId21" Type="http://schemas.openxmlformats.org/officeDocument/2006/relationships/diagramColors" Target="../diagrams/colors66.xml"/><Relationship Id="rId7" Type="http://schemas.microsoft.com/office/2007/relationships/diagramDrawing" Target="../diagrams/drawing63.xml"/><Relationship Id="rId12" Type="http://schemas.microsoft.com/office/2007/relationships/diagramDrawing" Target="../diagrams/drawing64.xml"/><Relationship Id="rId17" Type="http://schemas.microsoft.com/office/2007/relationships/diagramDrawing" Target="../diagrams/drawing65.xml"/><Relationship Id="rId25" Type="http://schemas.openxmlformats.org/officeDocument/2006/relationships/diagramQuickStyle" Target="../diagrams/quickStyle67.xml"/><Relationship Id="rId2" Type="http://schemas.openxmlformats.org/officeDocument/2006/relationships/notesSlide" Target="../notesSlides/notesSlide61.xml"/><Relationship Id="rId16" Type="http://schemas.openxmlformats.org/officeDocument/2006/relationships/diagramColors" Target="../diagrams/colors65.xml"/><Relationship Id="rId20" Type="http://schemas.openxmlformats.org/officeDocument/2006/relationships/diagramQuickStyle" Target="../diagrams/quickStyle66.xml"/><Relationship Id="rId29" Type="http://schemas.openxmlformats.org/officeDocument/2006/relationships/diagramLayout" Target="../diagrams/layout68.xml"/><Relationship Id="rId1" Type="http://schemas.openxmlformats.org/officeDocument/2006/relationships/slideLayout" Target="../slideLayouts/slideLayout4.xml"/><Relationship Id="rId6" Type="http://schemas.openxmlformats.org/officeDocument/2006/relationships/diagramColors" Target="../diagrams/colors63.xml"/><Relationship Id="rId11" Type="http://schemas.openxmlformats.org/officeDocument/2006/relationships/diagramColors" Target="../diagrams/colors64.xml"/><Relationship Id="rId24" Type="http://schemas.openxmlformats.org/officeDocument/2006/relationships/diagramLayout" Target="../diagrams/layout67.xml"/><Relationship Id="rId32" Type="http://schemas.microsoft.com/office/2007/relationships/diagramDrawing" Target="../diagrams/drawing68.xml"/><Relationship Id="rId5" Type="http://schemas.openxmlformats.org/officeDocument/2006/relationships/diagramQuickStyle" Target="../diagrams/quickStyle63.xml"/><Relationship Id="rId15" Type="http://schemas.openxmlformats.org/officeDocument/2006/relationships/diagramQuickStyle" Target="../diagrams/quickStyle65.xml"/><Relationship Id="rId23" Type="http://schemas.openxmlformats.org/officeDocument/2006/relationships/diagramData" Target="../diagrams/data67.xml"/><Relationship Id="rId28" Type="http://schemas.openxmlformats.org/officeDocument/2006/relationships/diagramData" Target="../diagrams/data68.xml"/><Relationship Id="rId10" Type="http://schemas.openxmlformats.org/officeDocument/2006/relationships/diagramQuickStyle" Target="../diagrams/quickStyle64.xml"/><Relationship Id="rId19" Type="http://schemas.openxmlformats.org/officeDocument/2006/relationships/diagramLayout" Target="../diagrams/layout66.xml"/><Relationship Id="rId31" Type="http://schemas.openxmlformats.org/officeDocument/2006/relationships/diagramColors" Target="../diagrams/colors68.xml"/><Relationship Id="rId4" Type="http://schemas.openxmlformats.org/officeDocument/2006/relationships/diagramLayout" Target="../diagrams/layout63.xml"/><Relationship Id="rId9" Type="http://schemas.openxmlformats.org/officeDocument/2006/relationships/diagramLayout" Target="../diagrams/layout64.xml"/><Relationship Id="rId14" Type="http://schemas.openxmlformats.org/officeDocument/2006/relationships/diagramLayout" Target="../diagrams/layout65.xml"/><Relationship Id="rId22" Type="http://schemas.microsoft.com/office/2007/relationships/diagramDrawing" Target="../diagrams/drawing66.xml"/><Relationship Id="rId27" Type="http://schemas.microsoft.com/office/2007/relationships/diagramDrawing" Target="../diagrams/drawing67.xml"/><Relationship Id="rId30" Type="http://schemas.openxmlformats.org/officeDocument/2006/relationships/diagramQuickStyle" Target="../diagrams/quickStyle68.xml"/></Relationships>
</file>

<file path=ppt/slides/_rels/slide6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2.xml"/><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6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3.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2.png"/></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8" Type="http://schemas.openxmlformats.org/officeDocument/2006/relationships/diagramData" Target="../diagrams/data70.xml"/><Relationship Id="rId13" Type="http://schemas.openxmlformats.org/officeDocument/2006/relationships/diagramData" Target="../diagrams/data71.xml"/><Relationship Id="rId18" Type="http://schemas.openxmlformats.org/officeDocument/2006/relationships/diagramData" Target="../diagrams/data72.xml"/><Relationship Id="rId26" Type="http://schemas.openxmlformats.org/officeDocument/2006/relationships/diagramColors" Target="../diagrams/colors73.xml"/><Relationship Id="rId3" Type="http://schemas.openxmlformats.org/officeDocument/2006/relationships/diagramData" Target="../diagrams/data69.xml"/><Relationship Id="rId21" Type="http://schemas.openxmlformats.org/officeDocument/2006/relationships/diagramColors" Target="../diagrams/colors72.xml"/><Relationship Id="rId7" Type="http://schemas.microsoft.com/office/2007/relationships/diagramDrawing" Target="../diagrams/drawing69.xml"/><Relationship Id="rId12" Type="http://schemas.microsoft.com/office/2007/relationships/diagramDrawing" Target="../diagrams/drawing70.xml"/><Relationship Id="rId17" Type="http://schemas.microsoft.com/office/2007/relationships/diagramDrawing" Target="../diagrams/drawing71.xml"/><Relationship Id="rId25" Type="http://schemas.openxmlformats.org/officeDocument/2006/relationships/diagramQuickStyle" Target="../diagrams/quickStyle73.xml"/><Relationship Id="rId2" Type="http://schemas.openxmlformats.org/officeDocument/2006/relationships/notesSlide" Target="../notesSlides/notesSlide65.xml"/><Relationship Id="rId16" Type="http://schemas.openxmlformats.org/officeDocument/2006/relationships/diagramColors" Target="../diagrams/colors71.xml"/><Relationship Id="rId20" Type="http://schemas.openxmlformats.org/officeDocument/2006/relationships/diagramQuickStyle" Target="../diagrams/quickStyle72.xml"/><Relationship Id="rId29" Type="http://schemas.openxmlformats.org/officeDocument/2006/relationships/diagramLayout" Target="../diagrams/layout74.xml"/><Relationship Id="rId1" Type="http://schemas.openxmlformats.org/officeDocument/2006/relationships/slideLayout" Target="../slideLayouts/slideLayout4.xml"/><Relationship Id="rId6" Type="http://schemas.openxmlformats.org/officeDocument/2006/relationships/diagramColors" Target="../diagrams/colors69.xml"/><Relationship Id="rId11" Type="http://schemas.openxmlformats.org/officeDocument/2006/relationships/diagramColors" Target="../diagrams/colors70.xml"/><Relationship Id="rId24" Type="http://schemas.openxmlformats.org/officeDocument/2006/relationships/diagramLayout" Target="../diagrams/layout73.xml"/><Relationship Id="rId32" Type="http://schemas.microsoft.com/office/2007/relationships/diagramDrawing" Target="../diagrams/drawing74.xml"/><Relationship Id="rId5" Type="http://schemas.openxmlformats.org/officeDocument/2006/relationships/diagramQuickStyle" Target="../diagrams/quickStyle69.xml"/><Relationship Id="rId15" Type="http://schemas.openxmlformats.org/officeDocument/2006/relationships/diagramQuickStyle" Target="../diagrams/quickStyle71.xml"/><Relationship Id="rId23" Type="http://schemas.openxmlformats.org/officeDocument/2006/relationships/diagramData" Target="../diagrams/data73.xml"/><Relationship Id="rId28" Type="http://schemas.openxmlformats.org/officeDocument/2006/relationships/diagramData" Target="../diagrams/data74.xml"/><Relationship Id="rId10" Type="http://schemas.openxmlformats.org/officeDocument/2006/relationships/diagramQuickStyle" Target="../diagrams/quickStyle70.xml"/><Relationship Id="rId19" Type="http://schemas.openxmlformats.org/officeDocument/2006/relationships/diagramLayout" Target="../diagrams/layout72.xml"/><Relationship Id="rId31" Type="http://schemas.openxmlformats.org/officeDocument/2006/relationships/diagramColors" Target="../diagrams/colors74.xml"/><Relationship Id="rId4" Type="http://schemas.openxmlformats.org/officeDocument/2006/relationships/diagramLayout" Target="../diagrams/layout69.xml"/><Relationship Id="rId9" Type="http://schemas.openxmlformats.org/officeDocument/2006/relationships/diagramLayout" Target="../diagrams/layout70.xml"/><Relationship Id="rId14" Type="http://schemas.openxmlformats.org/officeDocument/2006/relationships/diagramLayout" Target="../diagrams/layout71.xml"/><Relationship Id="rId22" Type="http://schemas.microsoft.com/office/2007/relationships/diagramDrawing" Target="../diagrams/drawing72.xml"/><Relationship Id="rId27" Type="http://schemas.microsoft.com/office/2007/relationships/diagramDrawing" Target="../diagrams/drawing73.xml"/><Relationship Id="rId30" Type="http://schemas.openxmlformats.org/officeDocument/2006/relationships/diagramQuickStyle" Target="../diagrams/quickStyle74.xml"/></Relationships>
</file>

<file path=ppt/slides/_rels/slide6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6.xml"/><Relationship Id="rId1" Type="http://schemas.openxmlformats.org/officeDocument/2006/relationships/slideLayout" Target="../slideLayouts/slideLayout4.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24.png"/></Relationships>
</file>

<file path=ppt/slides/_rels/slide6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7.xml"/><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68.xml.rels><?xml version="1.0" encoding="UTF-8" standalone="yes"?>
<Relationships xmlns="http://schemas.openxmlformats.org/package/2006/relationships"><Relationship Id="rId3" Type="http://schemas.openxmlformats.org/officeDocument/2006/relationships/image" Target="../media/image47.gif"/><Relationship Id="rId2" Type="http://schemas.openxmlformats.org/officeDocument/2006/relationships/notesSlide" Target="../notesSlides/notesSlide68.xml"/><Relationship Id="rId1" Type="http://schemas.openxmlformats.org/officeDocument/2006/relationships/slideLayout" Target="../slideLayouts/slideLayout4.xml"/><Relationship Id="rId5" Type="http://schemas.openxmlformats.org/officeDocument/2006/relationships/image" Target="../media/image48.jpeg"/><Relationship Id="rId4" Type="http://schemas.openxmlformats.org/officeDocument/2006/relationships/hyperlink" Target="http://www.binarytree.com/" TargetMode="Externa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notesSlide" Target="../notesSlides/notesSlide70.xml"/><Relationship Id="rId1" Type="http://schemas.openxmlformats.org/officeDocument/2006/relationships/slideLayout" Target="../slideLayouts/slideLayout7.xml"/><Relationship Id="rId6" Type="http://schemas.openxmlformats.org/officeDocument/2006/relationships/image" Target="../media/image52.emf"/><Relationship Id="rId5" Type="http://schemas.openxmlformats.org/officeDocument/2006/relationships/image" Target="../media/image51.png"/><Relationship Id="rId4" Type="http://schemas.openxmlformats.org/officeDocument/2006/relationships/image" Target="../media/image50.png"/></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1.xml"/></Relationships>
</file>

<file path=ppt/slides/_rels/slide72.xml.rels><?xml version="1.0" encoding="UTF-8" standalone="yes"?>
<Relationships xmlns="http://schemas.openxmlformats.org/package/2006/relationships"><Relationship Id="rId3" Type="http://schemas.openxmlformats.org/officeDocument/2006/relationships/hyperlink" Target="http://www.microsoft.com/online" TargetMode="External"/><Relationship Id="rId2" Type="http://schemas.openxmlformats.org/officeDocument/2006/relationships/notesSlide" Target="../notesSlides/notesSlide72.xml"/><Relationship Id="rId1" Type="http://schemas.openxmlformats.org/officeDocument/2006/relationships/slideLayout" Target="../slideLayouts/slideLayout10.xml"/><Relationship Id="rId5" Type="http://schemas.openxmlformats.org/officeDocument/2006/relationships/hyperlink" Target="http://blogs.technet.com/msonline/" TargetMode="External"/><Relationship Id="rId4" Type="http://schemas.openxmlformats.org/officeDocument/2006/relationships/hyperlink" Target="http://technet.microsoft.com/msonline" TargetMode="External"/></Relationships>
</file>

<file path=ppt/slides/_rels/slide73.xml.rels><?xml version="1.0" encoding="UTF-8" standalone="yes"?>
<Relationships xmlns="http://schemas.openxmlformats.org/package/2006/relationships"><Relationship Id="rId8" Type="http://schemas.openxmlformats.org/officeDocument/2006/relationships/hyperlink" Target="https://r2.uctrial.com/register.aspx" TargetMode="External"/><Relationship Id="rId3" Type="http://schemas.openxmlformats.org/officeDocument/2006/relationships/hyperlink" Target="http://www.msteched.com/online/home.aspx" TargetMode="External"/><Relationship Id="rId7" Type="http://schemas.openxmlformats.org/officeDocument/2006/relationships/hyperlink" Target="http://www.microsoft.com/exchange/2010/en/us/try-it.aspx" TargetMode="External"/><Relationship Id="rId2" Type="http://schemas.openxmlformats.org/officeDocument/2006/relationships/notesSlide" Target="../notesSlides/notesSlide73.xml"/><Relationship Id="rId1" Type="http://schemas.openxmlformats.org/officeDocument/2006/relationships/slideLayout" Target="../slideLayouts/slideLayout4.xml"/><Relationship Id="rId6" Type="http://schemas.openxmlformats.org/officeDocument/2006/relationships/hyperlink" Target="http://www.thenewefficiency.com/" TargetMode="External"/><Relationship Id="rId5" Type="http://schemas.openxmlformats.org/officeDocument/2006/relationships/hyperlink" Target="http://technet.microsoft.com/en-us/office/ocs/default.aspx" TargetMode="External"/><Relationship Id="rId4" Type="http://schemas.openxmlformats.org/officeDocument/2006/relationships/hyperlink" Target="http://technet.microsoft.com/en-us/exchange/2010/default.aspx" TargetMode="External"/><Relationship Id="rId9" Type="http://schemas.openxmlformats.org/officeDocument/2006/relationships/image" Target="../media/image54.png"/></Relationships>
</file>

<file path=ppt/slides/_rels/slide7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74.xml"/><Relationship Id="rId1" Type="http://schemas.openxmlformats.org/officeDocument/2006/relationships/slideLayout" Target="../slideLayouts/slideLayout29.xml"/></Relationships>
</file>

<file path=ppt/slides/_rels/slide7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75.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diagramData" Target="../diagrams/data8.xml"/><Relationship Id="rId13" Type="http://schemas.openxmlformats.org/officeDocument/2006/relationships/diagramData" Target="../diagrams/data9.xml"/><Relationship Id="rId18" Type="http://schemas.openxmlformats.org/officeDocument/2006/relationships/diagramData" Target="../diagrams/data10.xml"/><Relationship Id="rId26" Type="http://schemas.openxmlformats.org/officeDocument/2006/relationships/diagramColors" Target="../diagrams/colors11.xml"/><Relationship Id="rId3" Type="http://schemas.openxmlformats.org/officeDocument/2006/relationships/diagramData" Target="../diagrams/data7.xml"/><Relationship Id="rId21" Type="http://schemas.openxmlformats.org/officeDocument/2006/relationships/diagramColors" Target="../diagrams/colors10.xml"/><Relationship Id="rId7" Type="http://schemas.microsoft.com/office/2007/relationships/diagramDrawing" Target="../diagrams/drawing7.xml"/><Relationship Id="rId12" Type="http://schemas.microsoft.com/office/2007/relationships/diagramDrawing" Target="../diagrams/drawing8.xml"/><Relationship Id="rId17" Type="http://schemas.microsoft.com/office/2007/relationships/diagramDrawing" Target="../diagrams/drawing9.xml"/><Relationship Id="rId25" Type="http://schemas.openxmlformats.org/officeDocument/2006/relationships/diagramQuickStyle" Target="../diagrams/quickStyle11.xml"/><Relationship Id="rId2" Type="http://schemas.openxmlformats.org/officeDocument/2006/relationships/notesSlide" Target="../notesSlides/notesSlide9.xml"/><Relationship Id="rId16" Type="http://schemas.openxmlformats.org/officeDocument/2006/relationships/diagramColors" Target="../diagrams/colors9.xml"/><Relationship Id="rId20" Type="http://schemas.openxmlformats.org/officeDocument/2006/relationships/diagramQuickStyle" Target="../diagrams/quickStyle10.xml"/><Relationship Id="rId29" Type="http://schemas.openxmlformats.org/officeDocument/2006/relationships/diagramLayout" Target="../diagrams/layout12.xml"/><Relationship Id="rId1" Type="http://schemas.openxmlformats.org/officeDocument/2006/relationships/slideLayout" Target="../slideLayouts/slideLayout4.xml"/><Relationship Id="rId6" Type="http://schemas.openxmlformats.org/officeDocument/2006/relationships/diagramColors" Target="../diagrams/colors7.xml"/><Relationship Id="rId11" Type="http://schemas.openxmlformats.org/officeDocument/2006/relationships/diagramColors" Target="../diagrams/colors8.xml"/><Relationship Id="rId24" Type="http://schemas.openxmlformats.org/officeDocument/2006/relationships/diagramLayout" Target="../diagrams/layout11.xml"/><Relationship Id="rId32" Type="http://schemas.microsoft.com/office/2007/relationships/diagramDrawing" Target="../diagrams/drawing12.xml"/><Relationship Id="rId5" Type="http://schemas.openxmlformats.org/officeDocument/2006/relationships/diagramQuickStyle" Target="../diagrams/quickStyle7.xml"/><Relationship Id="rId15" Type="http://schemas.openxmlformats.org/officeDocument/2006/relationships/diagramQuickStyle" Target="../diagrams/quickStyle9.xml"/><Relationship Id="rId23" Type="http://schemas.openxmlformats.org/officeDocument/2006/relationships/diagramData" Target="../diagrams/data11.xml"/><Relationship Id="rId28" Type="http://schemas.openxmlformats.org/officeDocument/2006/relationships/diagramData" Target="../diagrams/data12.xml"/><Relationship Id="rId10" Type="http://schemas.openxmlformats.org/officeDocument/2006/relationships/diagramQuickStyle" Target="../diagrams/quickStyle8.xml"/><Relationship Id="rId19" Type="http://schemas.openxmlformats.org/officeDocument/2006/relationships/diagramLayout" Target="../diagrams/layout10.xml"/><Relationship Id="rId31" Type="http://schemas.openxmlformats.org/officeDocument/2006/relationships/diagramColors" Target="../diagrams/colors12.xml"/><Relationship Id="rId4" Type="http://schemas.openxmlformats.org/officeDocument/2006/relationships/diagramLayout" Target="../diagrams/layout7.xml"/><Relationship Id="rId9" Type="http://schemas.openxmlformats.org/officeDocument/2006/relationships/diagramLayout" Target="../diagrams/layout8.xml"/><Relationship Id="rId14" Type="http://schemas.openxmlformats.org/officeDocument/2006/relationships/diagramLayout" Target="../diagrams/layout9.xml"/><Relationship Id="rId22" Type="http://schemas.microsoft.com/office/2007/relationships/diagramDrawing" Target="../diagrams/drawing10.xml"/><Relationship Id="rId27" Type="http://schemas.microsoft.com/office/2007/relationships/diagramDrawing" Target="../diagrams/drawing11.xml"/><Relationship Id="rId30" Type="http://schemas.openxmlformats.org/officeDocument/2006/relationships/diagramQuickStyle" Target="../diagrams/quickStyle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27892" y="1083212"/>
            <a:ext cx="8382000" cy="5054698"/>
          </a:xfrm>
        </p:spPr>
        <p:txBody>
          <a:bodyPr>
            <a:normAutofit fontScale="70000" lnSpcReduction="20000"/>
          </a:bodyPr>
          <a:lstStyle/>
          <a:p>
            <a:pPr>
              <a:spcBef>
                <a:spcPts val="300"/>
              </a:spcBef>
            </a:pPr>
            <a:r>
              <a:rPr lang="en-US" dirty="0" smtClean="0"/>
              <a:t>Is the customer aware of the differences between on-premise and online Exchange?</a:t>
            </a:r>
          </a:p>
          <a:p>
            <a:pPr lvl="1">
              <a:spcBef>
                <a:spcPts val="300"/>
              </a:spcBef>
            </a:pPr>
            <a:r>
              <a:rPr lang="en-US" dirty="0" smtClean="0"/>
              <a:t>No Public Folders</a:t>
            </a:r>
          </a:p>
          <a:p>
            <a:pPr lvl="1">
              <a:spcBef>
                <a:spcPts val="300"/>
              </a:spcBef>
            </a:pPr>
            <a:r>
              <a:rPr lang="en-US" dirty="0" smtClean="0"/>
              <a:t>Distribution List Management</a:t>
            </a:r>
          </a:p>
          <a:p>
            <a:pPr lvl="1">
              <a:spcBef>
                <a:spcPts val="300"/>
              </a:spcBef>
            </a:pPr>
            <a:r>
              <a:rPr lang="en-US" dirty="0" smtClean="0"/>
              <a:t>Managing Resource Mailboxes</a:t>
            </a:r>
          </a:p>
          <a:p>
            <a:pPr lvl="1">
              <a:spcBef>
                <a:spcPts val="300"/>
              </a:spcBef>
            </a:pPr>
            <a:r>
              <a:rPr lang="en-US" dirty="0" smtClean="0"/>
              <a:t>Managing Shared Mailboxes</a:t>
            </a:r>
          </a:p>
          <a:p>
            <a:pPr lvl="1">
              <a:spcBef>
                <a:spcPts val="300"/>
              </a:spcBef>
            </a:pPr>
            <a:r>
              <a:rPr lang="en-US" dirty="0" smtClean="0"/>
              <a:t>Mail Forwarding</a:t>
            </a:r>
          </a:p>
          <a:p>
            <a:pPr lvl="1">
              <a:spcBef>
                <a:spcPts val="300"/>
              </a:spcBef>
            </a:pPr>
            <a:endParaRPr lang="en-US" dirty="0" smtClean="0"/>
          </a:p>
          <a:p>
            <a:pPr>
              <a:spcBef>
                <a:spcPts val="300"/>
              </a:spcBef>
            </a:pPr>
            <a:r>
              <a:rPr lang="en-US" dirty="0" smtClean="0"/>
              <a:t>What mobile devices does the customer have?</a:t>
            </a:r>
          </a:p>
          <a:p>
            <a:pPr lvl="1">
              <a:spcBef>
                <a:spcPts val="300"/>
              </a:spcBef>
            </a:pPr>
            <a:r>
              <a:rPr lang="en-US" dirty="0" smtClean="0"/>
              <a:t>Blackberry, Windows Phone, iPhone</a:t>
            </a:r>
          </a:p>
          <a:p>
            <a:pPr lvl="1">
              <a:spcBef>
                <a:spcPts val="300"/>
              </a:spcBef>
            </a:pPr>
            <a:endParaRPr lang="en-US" dirty="0" smtClean="0"/>
          </a:p>
          <a:p>
            <a:pPr>
              <a:spcBef>
                <a:spcPts val="300"/>
              </a:spcBef>
            </a:pPr>
            <a:r>
              <a:rPr lang="en-US" dirty="0" smtClean="0"/>
              <a:t>Does the customer need an archive solution?</a:t>
            </a:r>
          </a:p>
          <a:p>
            <a:pPr lvl="1">
              <a:spcBef>
                <a:spcPts val="300"/>
              </a:spcBef>
            </a:pPr>
            <a:r>
              <a:rPr lang="en-US" dirty="0" smtClean="0"/>
              <a:t>Or, is there already a mail archive solution?</a:t>
            </a:r>
          </a:p>
          <a:p>
            <a:pPr>
              <a:spcBef>
                <a:spcPts val="300"/>
              </a:spcBef>
            </a:pPr>
            <a:endParaRPr lang="en-US" dirty="0" smtClean="0"/>
          </a:p>
          <a:p>
            <a:pPr>
              <a:spcBef>
                <a:spcPts val="300"/>
              </a:spcBef>
            </a:pPr>
            <a:r>
              <a:rPr lang="en-US" dirty="0" smtClean="0"/>
              <a:t>Does the customer require mailbox Offboarding?</a:t>
            </a:r>
          </a:p>
          <a:p>
            <a:pPr>
              <a:spcBef>
                <a:spcPts val="300"/>
              </a:spcBef>
            </a:pPr>
            <a:endParaRPr lang="en-US" dirty="0" smtClean="0"/>
          </a:p>
          <a:p>
            <a:pPr>
              <a:spcBef>
                <a:spcPts val="300"/>
              </a:spcBef>
            </a:pPr>
            <a:r>
              <a:rPr lang="en-US" dirty="0" smtClean="0"/>
              <a:t>Is the customer already using an existing filtering solution?</a:t>
            </a:r>
          </a:p>
          <a:p>
            <a:pPr lvl="1">
              <a:spcBef>
                <a:spcPts val="300"/>
              </a:spcBef>
            </a:pPr>
            <a:r>
              <a:rPr lang="en-US" dirty="0" smtClean="0"/>
              <a:t>Already using Forefront Online Protection for Exchange?</a:t>
            </a:r>
          </a:p>
          <a:p>
            <a:pPr lvl="1">
              <a:spcBef>
                <a:spcPts val="300"/>
              </a:spcBef>
            </a:pPr>
            <a:r>
              <a:rPr lang="en-US" dirty="0" smtClean="0"/>
              <a:t>Using another filtering Provider</a:t>
            </a:r>
            <a:endParaRPr lang="en-US" dirty="0"/>
          </a:p>
        </p:txBody>
      </p:sp>
      <p:sp>
        <p:nvSpPr>
          <p:cNvPr id="5" name="Title 4"/>
          <p:cNvSpPr>
            <a:spLocks noGrp="1"/>
          </p:cNvSpPr>
          <p:nvPr>
            <p:ph type="title"/>
          </p:nvPr>
        </p:nvSpPr>
        <p:spPr>
          <a:xfrm>
            <a:off x="381000" y="230188"/>
            <a:ext cx="8382000" cy="609398"/>
          </a:xfrm>
        </p:spPr>
        <p:txBody>
          <a:bodyPr/>
          <a:lstStyle/>
          <a:p>
            <a:r>
              <a:rPr lang="en-US" sz="4400" dirty="0" smtClean="0"/>
              <a:t>What to Ask During Planning</a:t>
            </a:r>
            <a:endParaRPr lang="en-GB" sz="4400" dirty="0"/>
          </a:p>
        </p:txBody>
      </p:sp>
    </p:spTree>
    <p:extLst>
      <p:ext uri="{BB962C8B-B14F-4D97-AF65-F5344CB8AC3E}">
        <p14:creationId xmlns="" xmlns:p14="http://schemas.microsoft.com/office/powerpoint/2010/main" val="1608406960"/>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81000" y="1066800"/>
            <a:ext cx="8382000" cy="5181600"/>
          </a:xfrm>
        </p:spPr>
        <p:txBody>
          <a:bodyPr>
            <a:normAutofit fontScale="77500" lnSpcReduction="20000"/>
          </a:bodyPr>
          <a:lstStyle/>
          <a:p>
            <a:pPr>
              <a:lnSpc>
                <a:spcPct val="100000"/>
              </a:lnSpc>
              <a:spcBef>
                <a:spcPts val="300"/>
              </a:spcBef>
            </a:pPr>
            <a:r>
              <a:rPr lang="en-US" dirty="0" smtClean="0"/>
              <a:t>Are there existing mail-enabled applications?</a:t>
            </a:r>
          </a:p>
          <a:p>
            <a:pPr lvl="1">
              <a:lnSpc>
                <a:spcPct val="100000"/>
              </a:lnSpc>
              <a:spcBef>
                <a:spcPts val="300"/>
              </a:spcBef>
            </a:pPr>
            <a:r>
              <a:rPr lang="en-US" dirty="0" smtClean="0"/>
              <a:t>Outlook applications, generic SMTP applications, fax gateways, Unified Messaging, Seibel, CRM, other line of business </a:t>
            </a:r>
            <a:br>
              <a:rPr lang="en-US" dirty="0" smtClean="0"/>
            </a:br>
            <a:r>
              <a:rPr lang="en-US" dirty="0" smtClean="0"/>
              <a:t>(LOB) Applications</a:t>
            </a:r>
          </a:p>
          <a:p>
            <a:pPr lvl="1">
              <a:lnSpc>
                <a:spcPct val="100000"/>
              </a:lnSpc>
              <a:spcBef>
                <a:spcPts val="300"/>
              </a:spcBef>
            </a:pPr>
            <a:endParaRPr lang="en-US" dirty="0" smtClean="0"/>
          </a:p>
          <a:p>
            <a:pPr>
              <a:lnSpc>
                <a:spcPct val="100000"/>
              </a:lnSpc>
              <a:spcBef>
                <a:spcPts val="300"/>
              </a:spcBef>
            </a:pPr>
            <a:r>
              <a:rPr lang="en-US" dirty="0" smtClean="0"/>
              <a:t>What bandwidth does the customer have?</a:t>
            </a:r>
          </a:p>
          <a:p>
            <a:pPr lvl="1">
              <a:lnSpc>
                <a:spcPct val="100000"/>
              </a:lnSpc>
              <a:spcBef>
                <a:spcPts val="300"/>
              </a:spcBef>
            </a:pPr>
            <a:r>
              <a:rPr lang="en-US" dirty="0" smtClean="0"/>
              <a:t>Plan for what is needed during migration and after migration</a:t>
            </a:r>
          </a:p>
          <a:p>
            <a:pPr lvl="1">
              <a:lnSpc>
                <a:spcPct val="100000"/>
              </a:lnSpc>
              <a:spcBef>
                <a:spcPts val="300"/>
              </a:spcBef>
            </a:pPr>
            <a:endParaRPr lang="en-US" dirty="0" smtClean="0"/>
          </a:p>
          <a:p>
            <a:pPr>
              <a:lnSpc>
                <a:spcPct val="100000"/>
              </a:lnSpc>
              <a:spcBef>
                <a:spcPts val="300"/>
              </a:spcBef>
            </a:pPr>
            <a:r>
              <a:rPr lang="en-US" dirty="0" smtClean="0"/>
              <a:t>Plan for End-User Impact</a:t>
            </a:r>
          </a:p>
          <a:p>
            <a:pPr lvl="1">
              <a:lnSpc>
                <a:spcPct val="100000"/>
              </a:lnSpc>
              <a:spcBef>
                <a:spcPts val="300"/>
              </a:spcBef>
            </a:pPr>
            <a:r>
              <a:rPr lang="en-US" dirty="0" smtClean="0"/>
              <a:t>End User Sign-In client Download</a:t>
            </a:r>
          </a:p>
          <a:p>
            <a:pPr lvl="1">
              <a:lnSpc>
                <a:spcPct val="100000"/>
              </a:lnSpc>
              <a:spcBef>
                <a:spcPts val="300"/>
              </a:spcBef>
            </a:pPr>
            <a:r>
              <a:rPr lang="en-US" dirty="0" smtClean="0"/>
              <a:t>Upgrade to Outlook 2007</a:t>
            </a:r>
          </a:p>
          <a:p>
            <a:pPr lvl="1">
              <a:lnSpc>
                <a:spcPct val="100000"/>
              </a:lnSpc>
              <a:spcBef>
                <a:spcPts val="300"/>
              </a:spcBef>
            </a:pPr>
            <a:r>
              <a:rPr lang="en-US" dirty="0" smtClean="0"/>
              <a:t>Password Management</a:t>
            </a:r>
          </a:p>
          <a:p>
            <a:pPr lvl="2">
              <a:lnSpc>
                <a:spcPct val="100000"/>
              </a:lnSpc>
              <a:spcBef>
                <a:spcPts val="300"/>
              </a:spcBef>
            </a:pPr>
            <a:r>
              <a:rPr lang="en-US" dirty="0" smtClean="0"/>
              <a:t>How to distribute the initial passwords</a:t>
            </a:r>
          </a:p>
          <a:p>
            <a:pPr lvl="2">
              <a:lnSpc>
                <a:spcPct val="100000"/>
              </a:lnSpc>
              <a:spcBef>
                <a:spcPts val="300"/>
              </a:spcBef>
            </a:pPr>
            <a:r>
              <a:rPr lang="en-US" dirty="0" smtClean="0"/>
              <a:t>Managing expectations around local and cloud passwords</a:t>
            </a:r>
          </a:p>
          <a:p>
            <a:pPr lvl="2">
              <a:lnSpc>
                <a:spcPct val="100000"/>
              </a:lnSpc>
              <a:spcBef>
                <a:spcPts val="300"/>
              </a:spcBef>
            </a:pPr>
            <a:r>
              <a:rPr lang="en-US" dirty="0" smtClean="0"/>
              <a:t>Passwords policies</a:t>
            </a:r>
          </a:p>
          <a:p>
            <a:pPr lvl="1">
              <a:lnSpc>
                <a:spcPct val="100000"/>
              </a:lnSpc>
              <a:spcBef>
                <a:spcPts val="300"/>
              </a:spcBef>
            </a:pPr>
            <a:r>
              <a:rPr lang="en-US" dirty="0" smtClean="0"/>
              <a:t>Does the customer have OWA or </a:t>
            </a:r>
            <a:r>
              <a:rPr lang="en-US" dirty="0" err="1" smtClean="0"/>
              <a:t>Deskless</a:t>
            </a:r>
            <a:r>
              <a:rPr lang="en-US" dirty="0" smtClean="0"/>
              <a:t> users</a:t>
            </a:r>
          </a:p>
          <a:p>
            <a:pPr lvl="2">
              <a:lnSpc>
                <a:spcPct val="100000"/>
              </a:lnSpc>
              <a:spcBef>
                <a:spcPts val="300"/>
              </a:spcBef>
            </a:pPr>
            <a:endParaRPr lang="en-US" dirty="0" smtClean="0"/>
          </a:p>
          <a:p>
            <a:pPr lvl="1">
              <a:lnSpc>
                <a:spcPct val="100000"/>
              </a:lnSpc>
              <a:spcBef>
                <a:spcPts val="300"/>
              </a:spcBef>
            </a:pPr>
            <a:endParaRPr lang="en-US" dirty="0" smtClean="0"/>
          </a:p>
          <a:p>
            <a:pPr lvl="1">
              <a:lnSpc>
                <a:spcPct val="100000"/>
              </a:lnSpc>
              <a:spcBef>
                <a:spcPts val="300"/>
              </a:spcBef>
            </a:pPr>
            <a:endParaRPr lang="en-US" dirty="0"/>
          </a:p>
        </p:txBody>
      </p:sp>
      <p:sp>
        <p:nvSpPr>
          <p:cNvPr id="5" name="Title 4"/>
          <p:cNvSpPr>
            <a:spLocks noGrp="1"/>
          </p:cNvSpPr>
          <p:nvPr>
            <p:ph type="title"/>
          </p:nvPr>
        </p:nvSpPr>
        <p:spPr>
          <a:xfrm>
            <a:off x="381000" y="230188"/>
            <a:ext cx="8382000" cy="609398"/>
          </a:xfrm>
        </p:spPr>
        <p:txBody>
          <a:bodyPr/>
          <a:lstStyle/>
          <a:p>
            <a:r>
              <a:rPr lang="en-US" sz="4400" dirty="0" smtClean="0"/>
              <a:t>What to Ask During Planning</a:t>
            </a:r>
            <a:endParaRPr lang="en-GB" sz="4400" dirty="0"/>
          </a:p>
        </p:txBody>
      </p:sp>
    </p:spTree>
    <p:extLst>
      <p:ext uri="{BB962C8B-B14F-4D97-AF65-F5344CB8AC3E}">
        <p14:creationId xmlns="" xmlns:p14="http://schemas.microsoft.com/office/powerpoint/2010/main" val="920198731"/>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r>
              <a:rPr lang="en-US" sz="3200" dirty="0" smtClean="0"/>
              <a:t>Active Directory Cleanup and Account Management</a:t>
            </a:r>
            <a:endParaRPr lang="en-US" sz="3200" dirty="0"/>
          </a:p>
        </p:txBody>
      </p:sp>
      <p:sp>
        <p:nvSpPr>
          <p:cNvPr id="3" name="Text Placeholder 2"/>
          <p:cNvSpPr>
            <a:spLocks noGrp="1"/>
          </p:cNvSpPr>
          <p:nvPr>
            <p:ph type="body" sz="quarter" idx="10"/>
          </p:nvPr>
        </p:nvSpPr>
        <p:spPr>
          <a:xfrm>
            <a:off x="392723" y="1213338"/>
            <a:ext cx="8382000" cy="4724400"/>
          </a:xfrm>
        </p:spPr>
        <p:txBody>
          <a:bodyPr>
            <a:normAutofit fontScale="92500" lnSpcReduction="20000"/>
          </a:bodyPr>
          <a:lstStyle/>
          <a:p>
            <a:r>
              <a:rPr lang="en-US" dirty="0" smtClean="0"/>
              <a:t>Active Directory Cleanup: What to look out for</a:t>
            </a:r>
          </a:p>
          <a:p>
            <a:pPr lvl="1"/>
            <a:r>
              <a:rPr lang="en-US" dirty="0" smtClean="0"/>
              <a:t>Extra accounts, groups, etc.</a:t>
            </a:r>
          </a:p>
          <a:p>
            <a:pPr lvl="1"/>
            <a:r>
              <a:rPr lang="en-US" dirty="0" smtClean="0"/>
              <a:t>Know your email addresses</a:t>
            </a:r>
          </a:p>
          <a:p>
            <a:pPr lvl="1"/>
            <a:r>
              <a:rPr lang="en-US" dirty="0" smtClean="0"/>
              <a:t>Invalid characters ( ‘ )</a:t>
            </a:r>
          </a:p>
          <a:p>
            <a:pPr lvl="1"/>
            <a:endParaRPr lang="en-US" dirty="0" smtClean="0"/>
          </a:p>
          <a:p>
            <a:r>
              <a:rPr lang="en-US" dirty="0" smtClean="0"/>
              <a:t>Plan for Account Management: consider</a:t>
            </a:r>
          </a:p>
          <a:p>
            <a:pPr lvl="1"/>
            <a:r>
              <a:rPr lang="en-US" dirty="0" smtClean="0"/>
              <a:t>When will accounts be activated</a:t>
            </a:r>
          </a:p>
          <a:p>
            <a:pPr lvl="2"/>
            <a:r>
              <a:rPr lang="en-US" dirty="0" smtClean="0"/>
              <a:t>Mailboxes become active when the account is activated</a:t>
            </a:r>
          </a:p>
          <a:p>
            <a:pPr lvl="1"/>
            <a:r>
              <a:rPr lang="en-US" dirty="0" smtClean="0"/>
              <a:t>How will passwords be distributed to end users</a:t>
            </a:r>
          </a:p>
          <a:p>
            <a:pPr lvl="2"/>
            <a:r>
              <a:rPr lang="en-US" dirty="0" smtClean="0"/>
              <a:t>Passwords are created ONLY when account is activated</a:t>
            </a:r>
          </a:p>
          <a:p>
            <a:pPr lvl="2"/>
            <a:r>
              <a:rPr lang="en-US" dirty="0" smtClean="0"/>
              <a:t>Administrator can capture passwords during activation or have sent via email</a:t>
            </a:r>
          </a:p>
          <a:p>
            <a:pPr lvl="2"/>
            <a:r>
              <a:rPr lang="en-US" dirty="0" smtClean="0"/>
              <a:t>Large organizations may need automated scripts to </a:t>
            </a:r>
            <a:br>
              <a:rPr lang="en-US" dirty="0" smtClean="0"/>
            </a:br>
            <a:r>
              <a:rPr lang="en-US" dirty="0" smtClean="0"/>
              <a:t>distribute passwords</a:t>
            </a:r>
          </a:p>
          <a:p>
            <a:pPr lvl="2"/>
            <a:endParaRPr lang="en-US" dirty="0" smtClean="0"/>
          </a:p>
          <a:p>
            <a:pPr lvl="1"/>
            <a:endParaRPr lang="en-US" dirty="0"/>
          </a:p>
        </p:txBody>
      </p:sp>
    </p:spTree>
    <p:extLst>
      <p:ext uri="{BB962C8B-B14F-4D97-AF65-F5344CB8AC3E}">
        <p14:creationId xmlns="" xmlns:p14="http://schemas.microsoft.com/office/powerpoint/2010/main" val="3697961249"/>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Onboarding: Domain Configuration</a:t>
            </a:r>
            <a:endParaRPr lang="en-US" dirty="0"/>
          </a:p>
        </p:txBody>
      </p:sp>
      <p:graphicFrame>
        <p:nvGraphicFramePr>
          <p:cNvPr id="5" name="Content Placeholder 4"/>
          <p:cNvGraphicFramePr>
            <a:graphicFrameLocks noGrp="1"/>
          </p:cNvGraphicFramePr>
          <p:nvPr>
            <p:ph idx="1"/>
          </p:nvPr>
        </p:nvGraphicFramePr>
        <p:xfrm>
          <a:off x="76200" y="1024890"/>
          <a:ext cx="8229600" cy="76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4"/>
          <p:cNvGraphicFramePr>
            <a:graphicFrameLocks/>
          </p:cNvGraphicFramePr>
          <p:nvPr/>
        </p:nvGraphicFramePr>
        <p:xfrm>
          <a:off x="76200" y="1893570"/>
          <a:ext cx="8229600" cy="762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Content Placeholder 4"/>
          <p:cNvGraphicFramePr>
            <a:graphicFrameLocks/>
          </p:cNvGraphicFramePr>
          <p:nvPr>
            <p:extLst>
              <p:ext uri="{D42A27DB-BD31-4B8C-83A1-F6EECF244321}">
                <p14:modId xmlns="" xmlns:p14="http://schemas.microsoft.com/office/powerpoint/2010/main" val="3702849310"/>
              </p:ext>
            </p:extLst>
          </p:nvPr>
        </p:nvGraphicFramePr>
        <p:xfrm>
          <a:off x="76200" y="2762250"/>
          <a:ext cx="8229600" cy="76200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8" name="Content Placeholder 4"/>
          <p:cNvGraphicFramePr>
            <a:graphicFrameLocks/>
          </p:cNvGraphicFramePr>
          <p:nvPr/>
        </p:nvGraphicFramePr>
        <p:xfrm>
          <a:off x="76200" y="3630930"/>
          <a:ext cx="8229600" cy="762000"/>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9" name="Content Placeholder 4"/>
          <p:cNvGraphicFramePr>
            <a:graphicFrameLocks/>
          </p:cNvGraphicFramePr>
          <p:nvPr/>
        </p:nvGraphicFramePr>
        <p:xfrm>
          <a:off x="76200" y="4499610"/>
          <a:ext cx="8229600" cy="762000"/>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10" name="Content Placeholder 4"/>
          <p:cNvGraphicFramePr>
            <a:graphicFrameLocks/>
          </p:cNvGraphicFramePr>
          <p:nvPr/>
        </p:nvGraphicFramePr>
        <p:xfrm>
          <a:off x="76200" y="5368290"/>
          <a:ext cx="8229600" cy="762000"/>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grpSp>
        <p:nvGrpSpPr>
          <p:cNvPr id="3" name="Group 10"/>
          <p:cNvGrpSpPr/>
          <p:nvPr/>
        </p:nvGrpSpPr>
        <p:grpSpPr>
          <a:xfrm>
            <a:off x="1828799" y="1101090"/>
            <a:ext cx="7315201" cy="1478280"/>
            <a:chOff x="2966788" y="-1225676"/>
            <a:chExt cx="12752983" cy="2743432"/>
          </a:xfrm>
        </p:grpSpPr>
        <p:sp>
          <p:nvSpPr>
            <p:cNvPr id="12" name="Chevron 11"/>
            <p:cNvSpPr/>
            <p:nvPr/>
          </p:nvSpPr>
          <p:spPr>
            <a:xfrm>
              <a:off x="2966788" y="386444"/>
              <a:ext cx="4300810" cy="1131312"/>
            </a:xfrm>
            <a:prstGeom prst="chevron">
              <a:avLst/>
            </a:prstGeom>
          </p:spPr>
          <p:style>
            <a:lnRef idx="1">
              <a:schemeClr val="accent2"/>
            </a:lnRef>
            <a:fillRef idx="2">
              <a:schemeClr val="accent2"/>
            </a:fillRef>
            <a:effectRef idx="1">
              <a:schemeClr val="accent2"/>
            </a:effectRef>
            <a:fontRef idx="minor">
              <a:schemeClr val="dk1"/>
            </a:fontRef>
          </p:style>
          <p:txBody>
            <a:bodyPr/>
            <a:lstStyle/>
            <a:p>
              <a:r>
                <a:rPr lang="en-US" sz="1600" dirty="0" smtClean="0"/>
                <a:t>Design Considerations</a:t>
              </a:r>
              <a:endParaRPr lang="en-US" sz="1600" dirty="0"/>
            </a:p>
          </p:txBody>
        </p:sp>
        <p:sp>
          <p:nvSpPr>
            <p:cNvPr id="101" name="Chevron 100"/>
            <p:cNvSpPr/>
            <p:nvPr/>
          </p:nvSpPr>
          <p:spPr>
            <a:xfrm>
              <a:off x="2966790" y="-1225676"/>
              <a:ext cx="12752981"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dirty="0" smtClean="0"/>
                <a:t>Business Development</a:t>
              </a:r>
              <a:endParaRPr lang="en-US" dirty="0"/>
            </a:p>
          </p:txBody>
        </p:sp>
      </p:grpSp>
      <p:sp>
        <p:nvSpPr>
          <p:cNvPr id="18" name="Chevron 17"/>
          <p:cNvSpPr/>
          <p:nvPr/>
        </p:nvSpPr>
        <p:spPr>
          <a:xfrm>
            <a:off x="1828800" y="2838450"/>
            <a:ext cx="373380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r>
              <a:rPr lang="en-US" sz="1600" dirty="0" smtClean="0"/>
              <a:t>Sign Up for Trial</a:t>
            </a:r>
            <a:endParaRPr lang="en-US" sz="1600" dirty="0"/>
          </a:p>
        </p:txBody>
      </p:sp>
      <p:sp>
        <p:nvSpPr>
          <p:cNvPr id="21" name="Chevron 20"/>
          <p:cNvSpPr/>
          <p:nvPr/>
        </p:nvSpPr>
        <p:spPr>
          <a:xfrm>
            <a:off x="1828799" y="3707130"/>
            <a:ext cx="2447925"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Set up Mail Coexist.</a:t>
            </a:r>
            <a:endParaRPr lang="en-US" sz="1400" dirty="0"/>
          </a:p>
        </p:txBody>
      </p:sp>
      <p:sp>
        <p:nvSpPr>
          <p:cNvPr id="24" name="Chevron 23"/>
          <p:cNvSpPr/>
          <p:nvPr/>
        </p:nvSpPr>
        <p:spPr>
          <a:xfrm>
            <a:off x="1828800" y="4575810"/>
            <a:ext cx="2447926"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Bulk Account Creation</a:t>
            </a:r>
            <a:endParaRPr lang="en-US" sz="1400" dirty="0"/>
          </a:p>
        </p:txBody>
      </p:sp>
      <p:grpSp>
        <p:nvGrpSpPr>
          <p:cNvPr id="4" name="Group 25"/>
          <p:cNvGrpSpPr/>
          <p:nvPr/>
        </p:nvGrpSpPr>
        <p:grpSpPr>
          <a:xfrm>
            <a:off x="1828799" y="5444490"/>
            <a:ext cx="4962525" cy="609600"/>
            <a:chOff x="2966790" y="471292"/>
            <a:chExt cx="7842053" cy="1131312"/>
          </a:xfrm>
        </p:grpSpPr>
        <p:sp>
          <p:nvSpPr>
            <p:cNvPr id="27" name="Chevron 26"/>
            <p:cNvSpPr/>
            <p:nvPr/>
          </p:nvSpPr>
          <p:spPr>
            <a:xfrm>
              <a:off x="2966790" y="471292"/>
              <a:ext cx="4113864"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Exchange Mailbox Cleanup</a:t>
              </a:r>
              <a:endParaRPr lang="en-US" sz="1400" dirty="0"/>
            </a:p>
          </p:txBody>
        </p:sp>
        <p:sp>
          <p:nvSpPr>
            <p:cNvPr id="98" name="Chevron 97"/>
            <p:cNvSpPr/>
            <p:nvPr/>
          </p:nvSpPr>
          <p:spPr>
            <a:xfrm>
              <a:off x="6694979" y="471292"/>
              <a:ext cx="4113864"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MX Record Switch Over</a:t>
              </a:r>
              <a:endParaRPr lang="en-US" sz="1400" dirty="0"/>
            </a:p>
          </p:txBody>
        </p:sp>
      </p:grpSp>
      <p:sp>
        <p:nvSpPr>
          <p:cNvPr id="33" name="Chevron 32"/>
          <p:cNvSpPr/>
          <p:nvPr/>
        </p:nvSpPr>
        <p:spPr>
          <a:xfrm>
            <a:off x="6543674" y="1969770"/>
            <a:ext cx="2486026"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600" dirty="0" smtClean="0"/>
              <a:t>AD Clean up</a:t>
            </a:r>
            <a:endParaRPr lang="en-US" sz="1600" dirty="0"/>
          </a:p>
        </p:txBody>
      </p:sp>
      <p:sp>
        <p:nvSpPr>
          <p:cNvPr id="39" name="Chevron 38"/>
          <p:cNvSpPr/>
          <p:nvPr/>
        </p:nvSpPr>
        <p:spPr>
          <a:xfrm>
            <a:off x="4048125" y="1969770"/>
            <a:ext cx="2752726" cy="609600"/>
          </a:xfrm>
          <a:prstGeom prst="chevron">
            <a:avLst/>
          </a:prstGeom>
        </p:spPr>
        <p:style>
          <a:lnRef idx="1">
            <a:schemeClr val="accent2"/>
          </a:lnRef>
          <a:fillRef idx="2">
            <a:schemeClr val="accent2"/>
          </a:fillRef>
          <a:effectRef idx="1">
            <a:schemeClr val="accent2"/>
          </a:effectRef>
          <a:fontRef idx="minor">
            <a:schemeClr val="dk1"/>
          </a:fontRef>
        </p:style>
        <p:txBody>
          <a:bodyPr/>
          <a:lstStyle/>
          <a:p>
            <a:pPr algn="ctr"/>
            <a:r>
              <a:rPr lang="en-US" sz="1600" dirty="0" smtClean="0"/>
              <a:t>Account Management Plan</a:t>
            </a:r>
            <a:endParaRPr lang="en-US" sz="1600" dirty="0"/>
          </a:p>
        </p:txBody>
      </p:sp>
      <p:sp>
        <p:nvSpPr>
          <p:cNvPr id="60" name="Chevron 59"/>
          <p:cNvSpPr/>
          <p:nvPr/>
        </p:nvSpPr>
        <p:spPr>
          <a:xfrm>
            <a:off x="5334000" y="2838450"/>
            <a:ext cx="3676650" cy="609600"/>
          </a:xfrm>
          <a:prstGeom prst="chevron">
            <a:avLst/>
          </a:prstGeom>
          <a:solidFill>
            <a:schemeClr val="bg2">
              <a:lumMod val="75000"/>
            </a:schemeClr>
          </a:solidFill>
        </p:spPr>
        <p:style>
          <a:lnRef idx="1">
            <a:schemeClr val="accent2"/>
          </a:lnRef>
          <a:fillRef idx="2">
            <a:schemeClr val="accent2"/>
          </a:fillRef>
          <a:effectRef idx="1">
            <a:schemeClr val="accent2"/>
          </a:effectRef>
          <a:fontRef idx="minor">
            <a:schemeClr val="dk1"/>
          </a:fontRef>
        </p:style>
        <p:txBody>
          <a:bodyPr anchor="ctr"/>
          <a:lstStyle/>
          <a:p>
            <a:r>
              <a:rPr lang="en-US" sz="1600" dirty="0" smtClean="0"/>
              <a:t>Setup SMTP Domains</a:t>
            </a:r>
            <a:endParaRPr lang="en-US" sz="1600" dirty="0"/>
          </a:p>
        </p:txBody>
      </p:sp>
      <p:sp>
        <p:nvSpPr>
          <p:cNvPr id="75" name="Chevron 74"/>
          <p:cNvSpPr/>
          <p:nvPr/>
        </p:nvSpPr>
        <p:spPr>
          <a:xfrm>
            <a:off x="4038599" y="3707130"/>
            <a:ext cx="2943225"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Establish Dir Sync</a:t>
            </a:r>
            <a:endParaRPr lang="en-US" sz="1400" dirty="0"/>
          </a:p>
        </p:txBody>
      </p:sp>
      <p:sp>
        <p:nvSpPr>
          <p:cNvPr id="81" name="Chevron 80"/>
          <p:cNvSpPr/>
          <p:nvPr/>
        </p:nvSpPr>
        <p:spPr>
          <a:xfrm>
            <a:off x="6753226" y="3707130"/>
            <a:ext cx="226695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Pilot Verification</a:t>
            </a:r>
            <a:endParaRPr lang="en-US" sz="1400" dirty="0"/>
          </a:p>
        </p:txBody>
      </p:sp>
      <p:sp>
        <p:nvSpPr>
          <p:cNvPr id="87" name="Chevron 86"/>
          <p:cNvSpPr/>
          <p:nvPr/>
        </p:nvSpPr>
        <p:spPr>
          <a:xfrm>
            <a:off x="4038600" y="4575810"/>
            <a:ext cx="2905125"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Mailbox Migration</a:t>
            </a:r>
            <a:endParaRPr lang="en-US" sz="1400" dirty="0"/>
          </a:p>
        </p:txBody>
      </p:sp>
      <p:sp>
        <p:nvSpPr>
          <p:cNvPr id="90" name="Chevron 89"/>
          <p:cNvSpPr/>
          <p:nvPr/>
        </p:nvSpPr>
        <p:spPr>
          <a:xfrm>
            <a:off x="6715126" y="4575810"/>
            <a:ext cx="2305049"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End User Access !</a:t>
            </a:r>
            <a:endParaRPr lang="en-US" sz="1400" dirty="0"/>
          </a:p>
        </p:txBody>
      </p:sp>
    </p:spTree>
    <p:extLst>
      <p:ext uri="{BB962C8B-B14F-4D97-AF65-F5344CB8AC3E}">
        <p14:creationId xmlns="" xmlns:p14="http://schemas.microsoft.com/office/powerpoint/2010/main" val="1741513137"/>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Onboarding: Build Phase</a:t>
            </a:r>
            <a:endParaRPr lang="en-US" dirty="0"/>
          </a:p>
        </p:txBody>
      </p:sp>
      <p:sp>
        <p:nvSpPr>
          <p:cNvPr id="3" name="Content Placeholder 2"/>
          <p:cNvSpPr>
            <a:spLocks noGrp="1"/>
          </p:cNvSpPr>
          <p:nvPr>
            <p:ph idx="1"/>
          </p:nvPr>
        </p:nvSpPr>
        <p:spPr/>
        <p:txBody>
          <a:bodyPr/>
          <a:lstStyle/>
          <a:p>
            <a:r>
              <a:rPr lang="en-US" sz="2800" dirty="0" smtClean="0"/>
              <a:t>Microsoft Online Direct Routing Domain (MODRD)</a:t>
            </a:r>
            <a:endParaRPr lang="en-US" dirty="0"/>
          </a:p>
          <a:p>
            <a:pPr marL="517525" lvl="1" indent="0">
              <a:buNone/>
            </a:pPr>
            <a:endParaRPr lang="en-US" sz="2400" dirty="0" smtClean="0"/>
          </a:p>
        </p:txBody>
      </p:sp>
      <p:graphicFrame>
        <p:nvGraphicFramePr>
          <p:cNvPr id="4" name="Diagram 3"/>
          <p:cNvGraphicFramePr/>
          <p:nvPr>
            <p:extLst>
              <p:ext uri="{D42A27DB-BD31-4B8C-83A1-F6EECF244321}">
                <p14:modId xmlns="" xmlns:p14="http://schemas.microsoft.com/office/powerpoint/2010/main" val="497183903"/>
              </p:ext>
            </p:extLst>
          </p:nvPr>
        </p:nvGraphicFramePr>
        <p:xfrm>
          <a:off x="1604210" y="1942431"/>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1258040799"/>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Onboarding: Build Phase</a:t>
            </a:r>
            <a:endParaRPr lang="en-US" dirty="0"/>
          </a:p>
        </p:txBody>
      </p:sp>
      <p:sp>
        <p:nvSpPr>
          <p:cNvPr id="3" name="Content Placeholder 2"/>
          <p:cNvSpPr>
            <a:spLocks noGrp="1"/>
          </p:cNvSpPr>
          <p:nvPr>
            <p:ph idx="1"/>
          </p:nvPr>
        </p:nvSpPr>
        <p:spPr/>
        <p:txBody>
          <a:bodyPr/>
          <a:lstStyle/>
          <a:p>
            <a:r>
              <a:rPr lang="en-US" dirty="0" smtClean="0"/>
              <a:t>SMTP domain configuration</a:t>
            </a:r>
          </a:p>
          <a:p>
            <a:pPr lvl="1"/>
            <a:r>
              <a:rPr lang="en-US" dirty="0" smtClean="0"/>
              <a:t>Provides for simplified login</a:t>
            </a:r>
          </a:p>
          <a:p>
            <a:pPr lvl="2"/>
            <a:r>
              <a:rPr lang="en-US" dirty="0" smtClean="0">
                <a:hlinkClick r:id="rId3"/>
              </a:rPr>
              <a:t>UserX@Contoso.com</a:t>
            </a:r>
            <a:r>
              <a:rPr lang="en-US" dirty="0" smtClean="0"/>
              <a:t> instead of MODRD</a:t>
            </a:r>
          </a:p>
          <a:p>
            <a:pPr lvl="1"/>
            <a:r>
              <a:rPr lang="en-US" dirty="0" smtClean="0"/>
              <a:t>Send and Receive email with user domain</a:t>
            </a:r>
          </a:p>
          <a:p>
            <a:pPr lvl="1"/>
            <a:r>
              <a:rPr lang="en-US" dirty="0" smtClean="0"/>
              <a:t>Multiple domains can be added</a:t>
            </a:r>
          </a:p>
          <a:p>
            <a:pPr lvl="1"/>
            <a:r>
              <a:rPr lang="en-US" dirty="0" smtClean="0"/>
              <a:t>Adding an SMTP domain to BPOS does </a:t>
            </a:r>
            <a:r>
              <a:rPr lang="en-US" i="1" dirty="0" smtClean="0"/>
              <a:t>not</a:t>
            </a:r>
            <a:r>
              <a:rPr lang="en-US" dirty="0" smtClean="0"/>
              <a:t> effect mail routing</a:t>
            </a:r>
          </a:p>
          <a:p>
            <a:pPr lvl="2"/>
            <a:r>
              <a:rPr lang="en-US" dirty="0" smtClean="0"/>
              <a:t>That requires an MX record change in DNS </a:t>
            </a:r>
            <a:br>
              <a:rPr lang="en-US" dirty="0" smtClean="0"/>
            </a:br>
            <a:r>
              <a:rPr lang="en-US" dirty="0" smtClean="0"/>
              <a:t>(comes later in the process)</a:t>
            </a:r>
          </a:p>
          <a:p>
            <a:r>
              <a:rPr lang="en-US" dirty="0" smtClean="0"/>
              <a:t>Domain verification required</a:t>
            </a:r>
            <a:endParaRPr lang="en-US" dirty="0"/>
          </a:p>
        </p:txBody>
      </p:sp>
    </p:spTree>
    <p:extLst>
      <p:ext uri="{BB962C8B-B14F-4D97-AF65-F5344CB8AC3E}">
        <p14:creationId xmlns="" xmlns:p14="http://schemas.microsoft.com/office/powerpoint/2010/main" val="3708646092"/>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1297115" y="1306513"/>
            <a:ext cx="6549769" cy="4754880"/>
          </a:xfrm>
          <a:prstGeom prst="rect">
            <a:avLst/>
          </a:prstGeom>
          <a:noFill/>
          <a:ln>
            <a:noFill/>
          </a:ln>
          <a:effectLst>
            <a:outerShdw blurRad="63500" sx="101000" sy="101000" algn="ctr" rotWithShape="0">
              <a:srgbClr val="000000">
                <a:alpha val="50000"/>
              </a:srgbClr>
            </a:outerShdw>
          </a:effectLst>
        </p:spPr>
      </p:pic>
      <p:sp>
        <p:nvSpPr>
          <p:cNvPr id="4" name="Title 3"/>
          <p:cNvSpPr>
            <a:spLocks noGrp="1"/>
          </p:cNvSpPr>
          <p:nvPr>
            <p:ph type="title"/>
          </p:nvPr>
        </p:nvSpPr>
        <p:spPr/>
        <p:txBody>
          <a:bodyPr/>
          <a:lstStyle/>
          <a:p>
            <a:r>
              <a:rPr lang="en-GB" dirty="0"/>
              <a:t>Domain Configuration</a:t>
            </a:r>
          </a:p>
        </p:txBody>
      </p:sp>
    </p:spTree>
    <p:extLst>
      <p:ext uri="{BB962C8B-B14F-4D97-AF65-F5344CB8AC3E}">
        <p14:creationId xmlns="" xmlns:p14="http://schemas.microsoft.com/office/powerpoint/2010/main" val="2135818953"/>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a:off x="1298448" y="1417321"/>
            <a:ext cx="6547104" cy="4644471"/>
          </a:xfrm>
          <a:prstGeom prst="rect">
            <a:avLst/>
          </a:prstGeom>
          <a:noFill/>
          <a:ln>
            <a:noFill/>
          </a:ln>
          <a:effectLst>
            <a:outerShdw blurRad="63500" sx="101000" sy="101000" algn="ctr" rotWithShape="0">
              <a:srgbClr val="000000">
                <a:alpha val="50000"/>
              </a:srgbClr>
            </a:outerShdw>
          </a:effectLst>
        </p:spPr>
      </p:pic>
      <p:sp>
        <p:nvSpPr>
          <p:cNvPr id="8" name="Right Arrow 7"/>
          <p:cNvSpPr/>
          <p:nvPr/>
        </p:nvSpPr>
        <p:spPr bwMode="auto">
          <a:xfrm>
            <a:off x="1994171" y="3988339"/>
            <a:ext cx="1089498" cy="612842"/>
          </a:xfrm>
          <a:prstGeom prst="rightArrow">
            <a:avLst/>
          </a:prstGeom>
          <a:gradFill flip="none" rotWithShape="1">
            <a:gsLst>
              <a:gs pos="0">
                <a:srgbClr val="FFDDF4"/>
              </a:gs>
              <a:gs pos="100000">
                <a:srgbClr val="E4421C"/>
              </a:gs>
            </a:gsLst>
            <a:lin ang="4200000" scaled="0"/>
            <a:tileRect/>
          </a:gradFill>
          <a:ln>
            <a:solidFill>
              <a:srgbClr val="FFDDF4">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t" anchorCtr="0"/>
          <a:lstStyle/>
          <a:p>
            <a:pPr algn="ctr" fontAlgn="base">
              <a:spcBef>
                <a:spcPct val="0"/>
              </a:spcBef>
              <a:spcAft>
                <a:spcPct val="0"/>
              </a:spcAft>
            </a:pPr>
            <a:endParaRPr lang="en-US" dirty="0" smtClean="0"/>
          </a:p>
        </p:txBody>
      </p:sp>
      <p:sp>
        <p:nvSpPr>
          <p:cNvPr id="5" name="Title 4"/>
          <p:cNvSpPr>
            <a:spLocks noGrp="1"/>
          </p:cNvSpPr>
          <p:nvPr>
            <p:ph type="title"/>
          </p:nvPr>
        </p:nvSpPr>
        <p:spPr/>
        <p:txBody>
          <a:bodyPr/>
          <a:lstStyle/>
          <a:p>
            <a:r>
              <a:rPr lang="en-GB" dirty="0"/>
              <a:t>Domain Configuration</a:t>
            </a:r>
          </a:p>
        </p:txBody>
      </p:sp>
    </p:spTree>
    <p:extLst>
      <p:ext uri="{BB962C8B-B14F-4D97-AF65-F5344CB8AC3E}">
        <p14:creationId xmlns="" xmlns:p14="http://schemas.microsoft.com/office/powerpoint/2010/main" val="34899374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Onboarding: Coexistence</a:t>
            </a:r>
            <a:endParaRPr lang="en-US" dirty="0"/>
          </a:p>
        </p:txBody>
      </p:sp>
      <p:graphicFrame>
        <p:nvGraphicFramePr>
          <p:cNvPr id="5" name="Content Placeholder 4"/>
          <p:cNvGraphicFramePr>
            <a:graphicFrameLocks noGrp="1"/>
          </p:cNvGraphicFramePr>
          <p:nvPr>
            <p:ph idx="1"/>
          </p:nvPr>
        </p:nvGraphicFramePr>
        <p:xfrm>
          <a:off x="76200" y="1036320"/>
          <a:ext cx="8229600" cy="76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4"/>
          <p:cNvGraphicFramePr>
            <a:graphicFrameLocks/>
          </p:cNvGraphicFramePr>
          <p:nvPr/>
        </p:nvGraphicFramePr>
        <p:xfrm>
          <a:off x="76200" y="1905000"/>
          <a:ext cx="8229600" cy="762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Content Placeholder 4"/>
          <p:cNvGraphicFramePr>
            <a:graphicFrameLocks/>
          </p:cNvGraphicFramePr>
          <p:nvPr/>
        </p:nvGraphicFramePr>
        <p:xfrm>
          <a:off x="76200" y="2773680"/>
          <a:ext cx="8229600" cy="76200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8" name="Content Placeholder 4"/>
          <p:cNvGraphicFramePr>
            <a:graphicFrameLocks/>
          </p:cNvGraphicFramePr>
          <p:nvPr>
            <p:extLst>
              <p:ext uri="{D42A27DB-BD31-4B8C-83A1-F6EECF244321}">
                <p14:modId xmlns="" xmlns:p14="http://schemas.microsoft.com/office/powerpoint/2010/main" val="1455141096"/>
              </p:ext>
            </p:extLst>
          </p:nvPr>
        </p:nvGraphicFramePr>
        <p:xfrm>
          <a:off x="76200" y="3642360"/>
          <a:ext cx="8229600" cy="762000"/>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9" name="Content Placeholder 4"/>
          <p:cNvGraphicFramePr>
            <a:graphicFrameLocks/>
          </p:cNvGraphicFramePr>
          <p:nvPr/>
        </p:nvGraphicFramePr>
        <p:xfrm>
          <a:off x="76200" y="4511040"/>
          <a:ext cx="8229600" cy="762000"/>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10" name="Content Placeholder 4"/>
          <p:cNvGraphicFramePr>
            <a:graphicFrameLocks/>
          </p:cNvGraphicFramePr>
          <p:nvPr/>
        </p:nvGraphicFramePr>
        <p:xfrm>
          <a:off x="76200" y="5379720"/>
          <a:ext cx="8229600" cy="762000"/>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grpSp>
        <p:nvGrpSpPr>
          <p:cNvPr id="3" name="Group 10"/>
          <p:cNvGrpSpPr/>
          <p:nvPr/>
        </p:nvGrpSpPr>
        <p:grpSpPr>
          <a:xfrm>
            <a:off x="1828799" y="1112520"/>
            <a:ext cx="7315201" cy="1478280"/>
            <a:chOff x="2966788" y="-1225676"/>
            <a:chExt cx="12752983" cy="2743432"/>
          </a:xfrm>
        </p:grpSpPr>
        <p:sp>
          <p:nvSpPr>
            <p:cNvPr id="12" name="Chevron 11"/>
            <p:cNvSpPr/>
            <p:nvPr/>
          </p:nvSpPr>
          <p:spPr>
            <a:xfrm>
              <a:off x="2966788" y="386444"/>
              <a:ext cx="4300810" cy="1131312"/>
            </a:xfrm>
            <a:prstGeom prst="chevron">
              <a:avLst/>
            </a:prstGeom>
          </p:spPr>
          <p:style>
            <a:lnRef idx="1">
              <a:schemeClr val="accent2"/>
            </a:lnRef>
            <a:fillRef idx="2">
              <a:schemeClr val="accent2"/>
            </a:fillRef>
            <a:effectRef idx="1">
              <a:schemeClr val="accent2"/>
            </a:effectRef>
            <a:fontRef idx="minor">
              <a:schemeClr val="dk1"/>
            </a:fontRef>
          </p:style>
          <p:txBody>
            <a:bodyPr/>
            <a:lstStyle/>
            <a:p>
              <a:r>
                <a:rPr lang="en-US" sz="1600" dirty="0" smtClean="0"/>
                <a:t>Design Considerations</a:t>
              </a:r>
              <a:endParaRPr lang="en-US" sz="1600" dirty="0"/>
            </a:p>
          </p:txBody>
        </p:sp>
        <p:sp>
          <p:nvSpPr>
            <p:cNvPr id="101" name="Chevron 100"/>
            <p:cNvSpPr/>
            <p:nvPr/>
          </p:nvSpPr>
          <p:spPr>
            <a:xfrm>
              <a:off x="2966790" y="-1225676"/>
              <a:ext cx="12752981"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dirty="0" smtClean="0"/>
                <a:t>Business Development</a:t>
              </a:r>
              <a:endParaRPr lang="en-US" dirty="0"/>
            </a:p>
          </p:txBody>
        </p:sp>
      </p:grpSp>
      <p:sp>
        <p:nvSpPr>
          <p:cNvPr id="18" name="Chevron 17"/>
          <p:cNvSpPr/>
          <p:nvPr/>
        </p:nvSpPr>
        <p:spPr>
          <a:xfrm>
            <a:off x="1828800" y="2849880"/>
            <a:ext cx="373380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r>
              <a:rPr lang="en-US" sz="1600" dirty="0" smtClean="0"/>
              <a:t>Sign Up for Trial</a:t>
            </a:r>
            <a:endParaRPr lang="en-US" sz="1600" dirty="0"/>
          </a:p>
        </p:txBody>
      </p:sp>
      <p:sp>
        <p:nvSpPr>
          <p:cNvPr id="21" name="Chevron 20"/>
          <p:cNvSpPr/>
          <p:nvPr/>
        </p:nvSpPr>
        <p:spPr>
          <a:xfrm>
            <a:off x="1828799" y="3718560"/>
            <a:ext cx="2447925" cy="609600"/>
          </a:xfrm>
          <a:prstGeom prst="chevron">
            <a:avLst/>
          </a:prstGeom>
          <a:solidFill>
            <a:schemeClr val="bg2">
              <a:lumMod val="75000"/>
            </a:schemeClr>
          </a:solidFill>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Set up Mail Coexist.</a:t>
            </a:r>
            <a:endParaRPr lang="en-US" sz="1400" dirty="0"/>
          </a:p>
        </p:txBody>
      </p:sp>
      <p:sp>
        <p:nvSpPr>
          <p:cNvPr id="24" name="Chevron 23"/>
          <p:cNvSpPr/>
          <p:nvPr/>
        </p:nvSpPr>
        <p:spPr>
          <a:xfrm>
            <a:off x="1828800" y="4587240"/>
            <a:ext cx="2447926"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Bulk Account Creation</a:t>
            </a:r>
            <a:endParaRPr lang="en-US" sz="1400" dirty="0"/>
          </a:p>
        </p:txBody>
      </p:sp>
      <p:grpSp>
        <p:nvGrpSpPr>
          <p:cNvPr id="4" name="Group 25"/>
          <p:cNvGrpSpPr/>
          <p:nvPr/>
        </p:nvGrpSpPr>
        <p:grpSpPr>
          <a:xfrm>
            <a:off x="1828799" y="5455920"/>
            <a:ext cx="4962525" cy="609600"/>
            <a:chOff x="2966790" y="471292"/>
            <a:chExt cx="7842053" cy="1131312"/>
          </a:xfrm>
        </p:grpSpPr>
        <p:sp>
          <p:nvSpPr>
            <p:cNvPr id="27" name="Chevron 26"/>
            <p:cNvSpPr/>
            <p:nvPr/>
          </p:nvSpPr>
          <p:spPr>
            <a:xfrm>
              <a:off x="2966790" y="471292"/>
              <a:ext cx="4113864"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Exchange Mailbox Cleanup</a:t>
              </a:r>
              <a:endParaRPr lang="en-US" sz="1400" dirty="0"/>
            </a:p>
          </p:txBody>
        </p:sp>
        <p:sp>
          <p:nvSpPr>
            <p:cNvPr id="98" name="Chevron 97"/>
            <p:cNvSpPr/>
            <p:nvPr/>
          </p:nvSpPr>
          <p:spPr>
            <a:xfrm>
              <a:off x="6694979" y="471292"/>
              <a:ext cx="4113864"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MX Record Switch Over</a:t>
              </a:r>
              <a:endParaRPr lang="en-US" sz="1400" dirty="0"/>
            </a:p>
          </p:txBody>
        </p:sp>
      </p:grpSp>
      <p:sp>
        <p:nvSpPr>
          <p:cNvPr id="33" name="Chevron 32"/>
          <p:cNvSpPr/>
          <p:nvPr/>
        </p:nvSpPr>
        <p:spPr>
          <a:xfrm>
            <a:off x="6543674" y="1981200"/>
            <a:ext cx="2486026"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600" dirty="0" smtClean="0"/>
              <a:t>AD Clean up</a:t>
            </a:r>
            <a:endParaRPr lang="en-US" sz="1600" dirty="0"/>
          </a:p>
        </p:txBody>
      </p:sp>
      <p:sp>
        <p:nvSpPr>
          <p:cNvPr id="39" name="Chevron 38"/>
          <p:cNvSpPr/>
          <p:nvPr/>
        </p:nvSpPr>
        <p:spPr>
          <a:xfrm>
            <a:off x="4048125" y="1981200"/>
            <a:ext cx="2752726" cy="609600"/>
          </a:xfrm>
          <a:prstGeom prst="chevron">
            <a:avLst/>
          </a:prstGeom>
        </p:spPr>
        <p:style>
          <a:lnRef idx="1">
            <a:schemeClr val="accent2"/>
          </a:lnRef>
          <a:fillRef idx="2">
            <a:schemeClr val="accent2"/>
          </a:fillRef>
          <a:effectRef idx="1">
            <a:schemeClr val="accent2"/>
          </a:effectRef>
          <a:fontRef idx="minor">
            <a:schemeClr val="dk1"/>
          </a:fontRef>
        </p:style>
        <p:txBody>
          <a:bodyPr/>
          <a:lstStyle/>
          <a:p>
            <a:pPr algn="ctr"/>
            <a:r>
              <a:rPr lang="en-US" sz="1600" dirty="0" smtClean="0"/>
              <a:t>Account Management Plan</a:t>
            </a:r>
            <a:endParaRPr lang="en-US" sz="1600" dirty="0"/>
          </a:p>
        </p:txBody>
      </p:sp>
      <p:sp>
        <p:nvSpPr>
          <p:cNvPr id="60" name="Chevron 59"/>
          <p:cNvSpPr/>
          <p:nvPr/>
        </p:nvSpPr>
        <p:spPr>
          <a:xfrm>
            <a:off x="5334000" y="2849880"/>
            <a:ext cx="367665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r>
              <a:rPr lang="en-US" sz="1600" dirty="0" smtClean="0"/>
              <a:t>Setup SMTP Domains</a:t>
            </a:r>
            <a:endParaRPr lang="en-US" sz="1600" dirty="0"/>
          </a:p>
        </p:txBody>
      </p:sp>
      <p:sp>
        <p:nvSpPr>
          <p:cNvPr id="75" name="Chevron 74"/>
          <p:cNvSpPr/>
          <p:nvPr/>
        </p:nvSpPr>
        <p:spPr>
          <a:xfrm>
            <a:off x="4038599" y="3718560"/>
            <a:ext cx="2943225" cy="609600"/>
          </a:xfrm>
          <a:prstGeom prst="chevron">
            <a:avLst/>
          </a:prstGeom>
          <a:solidFill>
            <a:schemeClr val="bg2">
              <a:lumMod val="75000"/>
            </a:schemeClr>
          </a:solidFill>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Establish Dir Sync</a:t>
            </a:r>
            <a:endParaRPr lang="en-US" sz="1400" dirty="0"/>
          </a:p>
        </p:txBody>
      </p:sp>
      <p:sp>
        <p:nvSpPr>
          <p:cNvPr id="81" name="Chevron 80"/>
          <p:cNvSpPr/>
          <p:nvPr/>
        </p:nvSpPr>
        <p:spPr>
          <a:xfrm>
            <a:off x="6753226" y="3718560"/>
            <a:ext cx="2266950" cy="609600"/>
          </a:xfrm>
          <a:prstGeom prst="chevron">
            <a:avLst/>
          </a:prstGeom>
          <a:solidFill>
            <a:schemeClr val="bg2">
              <a:lumMod val="75000"/>
            </a:schemeClr>
          </a:solidFill>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Pilot Verification</a:t>
            </a:r>
            <a:endParaRPr lang="en-US" sz="1400" dirty="0"/>
          </a:p>
        </p:txBody>
      </p:sp>
      <p:sp>
        <p:nvSpPr>
          <p:cNvPr id="87" name="Chevron 86"/>
          <p:cNvSpPr/>
          <p:nvPr/>
        </p:nvSpPr>
        <p:spPr>
          <a:xfrm>
            <a:off x="4038600" y="4587240"/>
            <a:ext cx="2905125"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Mailbox Migration</a:t>
            </a:r>
            <a:endParaRPr lang="en-US" sz="1400" dirty="0"/>
          </a:p>
        </p:txBody>
      </p:sp>
      <p:sp>
        <p:nvSpPr>
          <p:cNvPr id="90" name="Chevron 89"/>
          <p:cNvSpPr/>
          <p:nvPr/>
        </p:nvSpPr>
        <p:spPr>
          <a:xfrm>
            <a:off x="6715126" y="4587240"/>
            <a:ext cx="2305049"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End User Access !</a:t>
            </a:r>
            <a:endParaRPr lang="en-US" sz="1400" dirty="0"/>
          </a:p>
        </p:txBody>
      </p:sp>
    </p:spTree>
    <p:extLst>
      <p:ext uri="{BB962C8B-B14F-4D97-AF65-F5344CB8AC3E}">
        <p14:creationId xmlns="" xmlns:p14="http://schemas.microsoft.com/office/powerpoint/2010/main" val="194408292"/>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dirty="0" smtClean="0">
                <a:solidFill>
                  <a:srgbClr val="CCFFCC"/>
                </a:solidFill>
              </a:rPr>
              <a:t>Coexistence Explained</a:t>
            </a:r>
            <a:endParaRPr lang="en-US" dirty="0">
              <a:solidFill>
                <a:srgbClr val="CCFFCC"/>
              </a:solidFill>
            </a:endParaRPr>
          </a:p>
        </p:txBody>
      </p:sp>
      <p:sp>
        <p:nvSpPr>
          <p:cNvPr id="4" name="Text Placeholder 3"/>
          <p:cNvSpPr>
            <a:spLocks noGrp="1"/>
          </p:cNvSpPr>
          <p:nvPr>
            <p:ph type="body" sz="quarter" idx="10"/>
          </p:nvPr>
        </p:nvSpPr>
        <p:spPr>
          <a:xfrm>
            <a:off x="381000" y="1283004"/>
            <a:ext cx="8548718" cy="2210862"/>
          </a:xfrm>
        </p:spPr>
        <p:txBody>
          <a:bodyPr/>
          <a:lstStyle/>
          <a:p>
            <a:r>
              <a:rPr lang="en-US" sz="2400" dirty="0" smtClean="0"/>
              <a:t>Co-existence refers to the transient or permanent state where active mailboxes exist both on-premise and online for the </a:t>
            </a:r>
            <a:r>
              <a:rPr lang="en-US" sz="2400" i="1" dirty="0" smtClean="0"/>
              <a:t>same e-mail domain</a:t>
            </a:r>
            <a:endParaRPr lang="en-US" sz="2400" dirty="0" smtClean="0"/>
          </a:p>
          <a:p>
            <a:r>
              <a:rPr lang="en-US" sz="2400" dirty="0" smtClean="0"/>
              <a:t>Co-existence often occurs during non-</a:t>
            </a:r>
            <a:r>
              <a:rPr lang="en-US" sz="2400" dirty="0" err="1" smtClean="0"/>
              <a:t>greenfield</a:t>
            </a:r>
            <a:r>
              <a:rPr lang="en-US" sz="2400" dirty="0" smtClean="0"/>
              <a:t> migrations as a transient state:</a:t>
            </a:r>
          </a:p>
          <a:p>
            <a:pPr lvl="1"/>
            <a:r>
              <a:rPr lang="en-US" dirty="0" smtClean="0"/>
              <a:t>Unlikely to complete migration of users/mailboxes over one weekend</a:t>
            </a:r>
          </a:p>
          <a:p>
            <a:pPr lvl="1"/>
            <a:r>
              <a:rPr lang="en-US" dirty="0" smtClean="0"/>
              <a:t>Important that mail flow is not interrupted during </a:t>
            </a:r>
            <a:r>
              <a:rPr lang="en-US" dirty="0" err="1" smtClean="0"/>
              <a:t>onboarding</a:t>
            </a:r>
            <a:endParaRPr lang="en-US" dirty="0" smtClean="0"/>
          </a:p>
          <a:p>
            <a:pPr lvl="1"/>
            <a:r>
              <a:rPr lang="en-US" dirty="0" smtClean="0"/>
              <a:t>Important to provide design allowing for easy fall-back to </a:t>
            </a:r>
            <a:br>
              <a:rPr lang="en-US" dirty="0" smtClean="0"/>
            </a:br>
            <a:r>
              <a:rPr lang="en-US" dirty="0" smtClean="0"/>
              <a:t>on-premise mailbox</a:t>
            </a:r>
          </a:p>
          <a:p>
            <a:r>
              <a:rPr lang="en-US" sz="2400" dirty="0" smtClean="0"/>
              <a:t>Co-existence uses the Directory Synchronization and </a:t>
            </a:r>
            <a:br>
              <a:rPr lang="en-US" sz="2400" dirty="0" smtClean="0"/>
            </a:br>
            <a:r>
              <a:rPr lang="en-US" sz="2400" dirty="0" smtClean="0"/>
              <a:t>Migration tools </a:t>
            </a:r>
          </a:p>
          <a:p>
            <a:endParaRPr lang="en-US" dirty="0"/>
          </a:p>
        </p:txBody>
      </p:sp>
      <p:pic>
        <p:nvPicPr>
          <p:cNvPr id="5" name="Picture 3" descr="W:\ContentMaster\Writing Resources\Graphics\OfficeBuilding01.png"/>
          <p:cNvPicPr>
            <a:picLocks noChangeAspect="1" noChangeArrowheads="1"/>
          </p:cNvPicPr>
          <p:nvPr/>
        </p:nvPicPr>
        <p:blipFill>
          <a:blip r:embed="rId3" cstate="print"/>
          <a:srcRect/>
          <a:stretch>
            <a:fillRect/>
          </a:stretch>
        </p:blipFill>
        <p:spPr bwMode="auto">
          <a:xfrm>
            <a:off x="4626292" y="4760608"/>
            <a:ext cx="1179538" cy="1100118"/>
          </a:xfrm>
          <a:prstGeom prst="rect">
            <a:avLst/>
          </a:prstGeom>
          <a:noFill/>
        </p:spPr>
      </p:pic>
      <p:grpSp>
        <p:nvGrpSpPr>
          <p:cNvPr id="6" name="Group 4"/>
          <p:cNvGrpSpPr/>
          <p:nvPr/>
        </p:nvGrpSpPr>
        <p:grpSpPr>
          <a:xfrm>
            <a:off x="7458094" y="4806328"/>
            <a:ext cx="1504845" cy="1247961"/>
            <a:chOff x="-1214478" y="1571612"/>
            <a:chExt cx="2076349" cy="1676589"/>
          </a:xfrm>
        </p:grpSpPr>
        <p:pic>
          <p:nvPicPr>
            <p:cNvPr id="7" name="Picture 4" descr="W:\ContentMaster\Writing Resources\Graphics\WebServices01.png"/>
            <p:cNvPicPr>
              <a:picLocks noChangeAspect="1" noChangeArrowheads="1"/>
            </p:cNvPicPr>
            <p:nvPr/>
          </p:nvPicPr>
          <p:blipFill>
            <a:blip r:embed="rId4" cstate="print"/>
            <a:srcRect/>
            <a:stretch>
              <a:fillRect/>
            </a:stretch>
          </p:blipFill>
          <p:spPr bwMode="auto">
            <a:xfrm>
              <a:off x="-861872" y="1571612"/>
              <a:ext cx="1723743" cy="1233701"/>
            </a:xfrm>
            <a:prstGeom prst="rect">
              <a:avLst/>
            </a:prstGeom>
            <a:noFill/>
          </p:spPr>
        </p:pic>
        <p:pic>
          <p:nvPicPr>
            <p:cNvPr id="8" name="Picture 3" descr="C:\CMgroup\course development\MSL_PNG_Object_Library\Mailbox_ServerRole.png"/>
            <p:cNvPicPr>
              <a:picLocks noChangeAspect="1" noChangeArrowheads="1"/>
            </p:cNvPicPr>
            <p:nvPr/>
          </p:nvPicPr>
          <p:blipFill>
            <a:blip r:embed="rId5" cstate="print"/>
            <a:srcRect/>
            <a:stretch>
              <a:fillRect/>
            </a:stretch>
          </p:blipFill>
          <p:spPr bwMode="auto">
            <a:xfrm>
              <a:off x="-1214478" y="2000240"/>
              <a:ext cx="1358891" cy="1247961"/>
            </a:xfrm>
            <a:prstGeom prst="rect">
              <a:avLst/>
            </a:prstGeom>
            <a:noFill/>
            <a:ln w="9525">
              <a:noFill/>
              <a:miter lim="800000"/>
              <a:headEnd/>
              <a:tailEnd/>
            </a:ln>
          </p:spPr>
        </p:pic>
      </p:grpSp>
      <p:pic>
        <p:nvPicPr>
          <p:cNvPr id="9" name="Picture 3" descr="C:\CMgroup\course development\MSL_PNG_Object_Library\Mailbox_ServerRole.png"/>
          <p:cNvPicPr>
            <a:picLocks noChangeAspect="1" noChangeArrowheads="1"/>
          </p:cNvPicPr>
          <p:nvPr/>
        </p:nvPicPr>
        <p:blipFill>
          <a:blip r:embed="rId5" cstate="print"/>
          <a:srcRect/>
          <a:stretch>
            <a:fillRect/>
          </a:stretch>
        </p:blipFill>
        <p:spPr bwMode="auto">
          <a:xfrm>
            <a:off x="5009200" y="5249244"/>
            <a:ext cx="969951" cy="890771"/>
          </a:xfrm>
          <a:prstGeom prst="rect">
            <a:avLst/>
          </a:prstGeom>
          <a:noFill/>
          <a:ln w="9525">
            <a:noFill/>
            <a:miter lim="800000"/>
            <a:headEnd/>
            <a:tailEnd/>
          </a:ln>
        </p:spPr>
      </p:pic>
      <p:sp>
        <p:nvSpPr>
          <p:cNvPr id="10" name="Left-Right Arrow 9"/>
          <p:cNvSpPr/>
          <p:nvPr/>
        </p:nvSpPr>
        <p:spPr>
          <a:xfrm>
            <a:off x="5837880" y="5377832"/>
            <a:ext cx="1571636" cy="50006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281676087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grpId="0" nodeType="withEffect">
                                  <p:stCondLst>
                                    <p:cond delay="0"/>
                                  </p:stCondLst>
                                  <p:childTnLst>
                                    <p:animEffect transition="out" filter="fade">
                                      <p:cBhvr>
                                        <p:cTn id="6" dur="5000" tmFilter="0, 0; .2, .5; .8, .5; 1, 0"/>
                                        <p:tgtEl>
                                          <p:spTgt spid="10"/>
                                        </p:tgtEl>
                                      </p:cBhvr>
                                    </p:animEffect>
                                    <p:animScale>
                                      <p:cBhvr>
                                        <p:cTn id="7" dur="250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3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Migrating Data, Co-Existence and Directory Synchronization with Microsoft Online Services</a:t>
            </a:r>
            <a:endParaRPr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David Anderson</a:t>
            </a:r>
          </a:p>
          <a:p>
            <a:r>
              <a:rPr lang="en-US" dirty="0" smtClean="0">
                <a:solidFill>
                  <a:schemeClr val="tx1"/>
                </a:solidFill>
              </a:rPr>
              <a:t>WW Technical Lead, BPOS</a:t>
            </a:r>
          </a:p>
          <a:p>
            <a:r>
              <a:rPr lang="en-US" dirty="0" smtClean="0">
                <a:solidFill>
                  <a:schemeClr val="tx1"/>
                </a:solidFill>
              </a:rPr>
              <a:t>Microsoft</a:t>
            </a:r>
          </a:p>
          <a:p>
            <a:r>
              <a:rPr lang="en-US" dirty="0" smtClean="0">
                <a:solidFill>
                  <a:schemeClr val="tx1"/>
                </a:solidFill>
              </a:rPr>
              <a:t>Session Code: UNC310</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dirty="0" smtClean="0">
                <a:solidFill>
                  <a:schemeClr val="accent1">
                    <a:lumMod val="60000"/>
                    <a:lumOff val="40000"/>
                  </a:schemeClr>
                </a:solidFill>
              </a:rPr>
              <a:t>Microsoft Online Migration Tools</a:t>
            </a:r>
            <a:endParaRPr lang="en-US" dirty="0">
              <a:solidFill>
                <a:schemeClr val="accent1">
                  <a:lumMod val="60000"/>
                  <a:lumOff val="40000"/>
                </a:schemeClr>
              </a:solidFill>
            </a:endParaRPr>
          </a:p>
        </p:txBody>
      </p:sp>
      <p:graphicFrame>
        <p:nvGraphicFramePr>
          <p:cNvPr id="4" name="Diagram 3"/>
          <p:cNvGraphicFramePr/>
          <p:nvPr/>
        </p:nvGraphicFramePr>
        <p:xfrm>
          <a:off x="1428728" y="1357298"/>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459" name="TextBox 5"/>
          <p:cNvSpPr txBox="1">
            <a:spLocks noChangeArrowheads="1"/>
          </p:cNvSpPr>
          <p:nvPr/>
        </p:nvSpPr>
        <p:spPr bwMode="auto">
          <a:xfrm>
            <a:off x="343457" y="5559998"/>
            <a:ext cx="8586261" cy="400110"/>
          </a:xfrm>
          <a:prstGeom prst="rect">
            <a:avLst/>
          </a:prstGeom>
          <a:noFill/>
          <a:ln w="9525">
            <a:noFill/>
            <a:miter lim="800000"/>
            <a:headEnd/>
            <a:tailEnd/>
          </a:ln>
        </p:spPr>
        <p:txBody>
          <a:bodyPr wrap="none">
            <a:spAutoFit/>
          </a:bodyPr>
          <a:lstStyle/>
          <a:p>
            <a:r>
              <a:rPr lang="en-US" sz="2000" dirty="0" smtClean="0">
                <a:solidFill>
                  <a:schemeClr val="accent1">
                    <a:lumMod val="75000"/>
                  </a:schemeClr>
                </a:solidFill>
                <a:latin typeface="Segoe" pitchFamily="34" charset="0"/>
              </a:rPr>
              <a:t>Includes free </a:t>
            </a:r>
            <a:r>
              <a:rPr lang="en-US" sz="2000" dirty="0">
                <a:solidFill>
                  <a:schemeClr val="accent1">
                    <a:lumMod val="75000"/>
                  </a:schemeClr>
                </a:solidFill>
                <a:latin typeface="Segoe" pitchFamily="34" charset="0"/>
              </a:rPr>
              <a:t>tools that can be downloaded from the Administration Center</a:t>
            </a:r>
          </a:p>
        </p:txBody>
      </p:sp>
    </p:spTree>
    <p:extLst>
      <p:ext uri="{BB962C8B-B14F-4D97-AF65-F5344CB8AC3E}">
        <p14:creationId xmlns="" xmlns:p14="http://schemas.microsoft.com/office/powerpoint/2010/main" val="2432562049"/>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dirty="0" smtClean="0">
                <a:solidFill>
                  <a:schemeClr val="accent1">
                    <a:lumMod val="60000"/>
                    <a:lumOff val="40000"/>
                  </a:schemeClr>
                </a:solidFill>
              </a:rPr>
              <a:t>Experience During Co-existence</a:t>
            </a:r>
            <a:endParaRPr lang="en-US" dirty="0">
              <a:solidFill>
                <a:schemeClr val="accent1">
                  <a:lumMod val="60000"/>
                  <a:lumOff val="40000"/>
                </a:schemeClr>
              </a:solidFill>
            </a:endParaRPr>
          </a:p>
        </p:txBody>
      </p:sp>
      <p:sp>
        <p:nvSpPr>
          <p:cNvPr id="4" name="Text Placeholder 3"/>
          <p:cNvSpPr>
            <a:spLocks noGrp="1"/>
          </p:cNvSpPr>
          <p:nvPr>
            <p:ph type="body" sz="quarter" idx="10"/>
          </p:nvPr>
        </p:nvSpPr>
        <p:spPr>
          <a:xfrm>
            <a:off x="381000" y="1192424"/>
            <a:ext cx="8382000" cy="2210862"/>
          </a:xfrm>
        </p:spPr>
        <p:txBody>
          <a:bodyPr/>
          <a:lstStyle/>
          <a:p>
            <a:r>
              <a:rPr lang="en-US" sz="2400" dirty="0" smtClean="0"/>
              <a:t>Unify Global Address List</a:t>
            </a:r>
          </a:p>
          <a:p>
            <a:pPr lvl="1"/>
            <a:r>
              <a:rPr lang="en-US" dirty="0" smtClean="0"/>
              <a:t>Online users have a rich Global Address List (GAL) experience, including manager, direct reports, contacts, and phone numbers</a:t>
            </a:r>
          </a:p>
          <a:p>
            <a:pPr lvl="1"/>
            <a:r>
              <a:rPr lang="en-US" dirty="0" smtClean="0"/>
              <a:t>On-premise and BPOS users see the same GAL</a:t>
            </a:r>
          </a:p>
          <a:p>
            <a:r>
              <a:rPr lang="en-US" sz="2400" dirty="0" smtClean="0"/>
              <a:t>Modifications to accounts in the on-premises forest are reflected in BPOS Forest</a:t>
            </a:r>
          </a:p>
          <a:p>
            <a:pPr lvl="1"/>
            <a:r>
              <a:rPr lang="en-US" dirty="0" smtClean="0"/>
              <a:t>No need to manually create or update BPOS identities</a:t>
            </a:r>
          </a:p>
          <a:p>
            <a:r>
              <a:rPr lang="en-US" sz="2400" dirty="0" smtClean="0"/>
              <a:t>Manage accounts in Active Directory rather than online</a:t>
            </a:r>
          </a:p>
          <a:p>
            <a:r>
              <a:rPr lang="en-US" sz="2400" dirty="0" smtClean="0"/>
              <a:t>Achieve uninterrupted mail flow between online and on-premise using the same e-mail domain</a:t>
            </a:r>
          </a:p>
          <a:p>
            <a:endParaRPr lang="en-US" dirty="0"/>
          </a:p>
        </p:txBody>
      </p:sp>
      <p:pic>
        <p:nvPicPr>
          <p:cNvPr id="5" name="Picture 4" descr="W:\ContentMaster\Writing Resources\Graphics\OfficeBuilding01.png"/>
          <p:cNvPicPr>
            <a:picLocks noChangeAspect="1" noChangeArrowheads="1"/>
          </p:cNvPicPr>
          <p:nvPr/>
        </p:nvPicPr>
        <p:blipFill>
          <a:blip r:embed="rId3" cstate="print"/>
          <a:srcRect/>
          <a:stretch>
            <a:fillRect/>
          </a:stretch>
        </p:blipFill>
        <p:spPr bwMode="auto">
          <a:xfrm>
            <a:off x="4286248" y="4846334"/>
            <a:ext cx="1179538" cy="1100118"/>
          </a:xfrm>
          <a:prstGeom prst="rect">
            <a:avLst/>
          </a:prstGeom>
          <a:noFill/>
        </p:spPr>
      </p:pic>
      <p:sp>
        <p:nvSpPr>
          <p:cNvPr id="6" name="Left-Right Arrow 5"/>
          <p:cNvSpPr/>
          <p:nvPr/>
        </p:nvSpPr>
        <p:spPr>
          <a:xfrm>
            <a:off x="5643570" y="5274962"/>
            <a:ext cx="1571636" cy="50006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descr="W:\ContentMaster\Writing Resources\Graphics\WebServices01.png"/>
          <p:cNvPicPr>
            <a:picLocks noChangeAspect="1" noChangeArrowheads="1"/>
          </p:cNvPicPr>
          <p:nvPr/>
        </p:nvPicPr>
        <p:blipFill>
          <a:blip r:embed="rId4" cstate="print"/>
          <a:srcRect/>
          <a:stretch>
            <a:fillRect/>
          </a:stretch>
        </p:blipFill>
        <p:spPr bwMode="auto">
          <a:xfrm>
            <a:off x="7358082" y="4774896"/>
            <a:ext cx="1479559" cy="1058936"/>
          </a:xfrm>
          <a:prstGeom prst="rect">
            <a:avLst/>
          </a:prstGeom>
          <a:noFill/>
        </p:spPr>
      </p:pic>
      <p:pic>
        <p:nvPicPr>
          <p:cNvPr id="8" name="Picture 3" descr="W:\ContentMaster\Writing Resources\Graphics\Server01.png"/>
          <p:cNvPicPr>
            <a:picLocks noChangeAspect="1" noChangeArrowheads="1"/>
          </p:cNvPicPr>
          <p:nvPr/>
        </p:nvPicPr>
        <p:blipFill>
          <a:blip r:embed="rId5" cstate="print"/>
          <a:srcRect/>
          <a:stretch>
            <a:fillRect/>
          </a:stretch>
        </p:blipFill>
        <p:spPr bwMode="auto">
          <a:xfrm>
            <a:off x="4786314" y="5060648"/>
            <a:ext cx="789370" cy="928670"/>
          </a:xfrm>
          <a:prstGeom prst="rect">
            <a:avLst/>
          </a:prstGeom>
          <a:noFill/>
        </p:spPr>
      </p:pic>
      <p:pic>
        <p:nvPicPr>
          <p:cNvPr id="9" name="Picture 3" descr="W:\ContentMaster\Writing Resources\Graphics\Server01.png"/>
          <p:cNvPicPr>
            <a:picLocks noChangeAspect="1" noChangeArrowheads="1"/>
          </p:cNvPicPr>
          <p:nvPr/>
        </p:nvPicPr>
        <p:blipFill>
          <a:blip r:embed="rId5" cstate="print"/>
          <a:srcRect/>
          <a:stretch>
            <a:fillRect/>
          </a:stretch>
        </p:blipFill>
        <p:spPr bwMode="auto">
          <a:xfrm>
            <a:off x="7286644" y="5060648"/>
            <a:ext cx="789370" cy="928670"/>
          </a:xfrm>
          <a:prstGeom prst="rect">
            <a:avLst/>
          </a:prstGeom>
          <a:noFill/>
        </p:spPr>
      </p:pic>
      <p:pic>
        <p:nvPicPr>
          <p:cNvPr id="10" name="Picture 5" descr="W:\ContentMaster\Writing Resources\Graphics\2Domain01.png"/>
          <p:cNvPicPr>
            <a:picLocks noChangeAspect="1" noChangeArrowheads="1"/>
          </p:cNvPicPr>
          <p:nvPr/>
        </p:nvPicPr>
        <p:blipFill>
          <a:blip r:embed="rId6" cstate="print"/>
          <a:srcRect/>
          <a:stretch>
            <a:fillRect/>
          </a:stretch>
        </p:blipFill>
        <p:spPr bwMode="auto">
          <a:xfrm>
            <a:off x="4786314" y="5274962"/>
            <a:ext cx="793739" cy="700475"/>
          </a:xfrm>
          <a:prstGeom prst="rect">
            <a:avLst/>
          </a:prstGeom>
          <a:noFill/>
        </p:spPr>
      </p:pic>
      <p:pic>
        <p:nvPicPr>
          <p:cNvPr id="11" name="Picture 5" descr="W:\ContentMaster\Writing Resources\Graphics\2Domain01.png"/>
          <p:cNvPicPr>
            <a:picLocks noChangeAspect="1" noChangeArrowheads="1"/>
          </p:cNvPicPr>
          <p:nvPr/>
        </p:nvPicPr>
        <p:blipFill>
          <a:blip r:embed="rId6" cstate="print"/>
          <a:srcRect/>
          <a:stretch>
            <a:fillRect/>
          </a:stretch>
        </p:blipFill>
        <p:spPr bwMode="auto">
          <a:xfrm>
            <a:off x="7215206" y="5203524"/>
            <a:ext cx="793739" cy="700475"/>
          </a:xfrm>
          <a:prstGeom prst="rect">
            <a:avLst/>
          </a:prstGeom>
          <a:noFill/>
        </p:spPr>
      </p:pic>
      <p:pic>
        <p:nvPicPr>
          <p:cNvPr id="12" name="Picture 6" descr="W:\ContentMaster\Writing Resources\Graphics\ActiveDirectory01.png"/>
          <p:cNvPicPr>
            <a:picLocks noChangeAspect="1" noChangeArrowheads="1"/>
          </p:cNvPicPr>
          <p:nvPr/>
        </p:nvPicPr>
        <p:blipFill>
          <a:blip r:embed="rId7" cstate="print"/>
          <a:srcRect/>
          <a:stretch>
            <a:fillRect/>
          </a:stretch>
        </p:blipFill>
        <p:spPr bwMode="auto">
          <a:xfrm>
            <a:off x="5143504" y="5632152"/>
            <a:ext cx="542912" cy="355607"/>
          </a:xfrm>
          <a:prstGeom prst="rect">
            <a:avLst/>
          </a:prstGeom>
          <a:noFill/>
        </p:spPr>
      </p:pic>
      <p:pic>
        <p:nvPicPr>
          <p:cNvPr id="13" name="Picture 6" descr="W:\ContentMaster\Writing Resources\Graphics\ActiveDirectory01.png"/>
          <p:cNvPicPr>
            <a:picLocks noChangeAspect="1" noChangeArrowheads="1"/>
          </p:cNvPicPr>
          <p:nvPr/>
        </p:nvPicPr>
        <p:blipFill>
          <a:blip r:embed="rId7" cstate="print"/>
          <a:srcRect/>
          <a:stretch>
            <a:fillRect/>
          </a:stretch>
        </p:blipFill>
        <p:spPr bwMode="auto">
          <a:xfrm>
            <a:off x="7572396" y="5560714"/>
            <a:ext cx="542912" cy="355607"/>
          </a:xfrm>
          <a:prstGeom prst="rect">
            <a:avLst/>
          </a:prstGeom>
          <a:noFill/>
        </p:spPr>
      </p:pic>
    </p:spTree>
    <p:extLst>
      <p:ext uri="{BB962C8B-B14F-4D97-AF65-F5344CB8AC3E}">
        <p14:creationId xmlns="" xmlns:p14="http://schemas.microsoft.com/office/powerpoint/2010/main" val="260971857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grpId="0" nodeType="withEffect">
                                  <p:stCondLst>
                                    <p:cond delay="0"/>
                                  </p:stCondLst>
                                  <p:childTnLst>
                                    <p:animEffect transition="out" filter="fade">
                                      <p:cBhvr>
                                        <p:cTn id="6" dur="5000" tmFilter="0, 0; .2, .5; .8, .5; 1, 0"/>
                                        <p:tgtEl>
                                          <p:spTgt spid="6"/>
                                        </p:tgtEl>
                                      </p:cBhvr>
                                    </p:animEffect>
                                    <p:animScale>
                                      <p:cBhvr>
                                        <p:cTn id="7" dur="25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dirty="0" smtClean="0">
                <a:solidFill>
                  <a:schemeClr val="accent1">
                    <a:lumMod val="60000"/>
                    <a:lumOff val="40000"/>
                  </a:schemeClr>
                </a:solidFill>
              </a:rPr>
              <a:t>Co-existence Limitations</a:t>
            </a:r>
            <a:endParaRPr lang="en-US" dirty="0">
              <a:solidFill>
                <a:schemeClr val="accent1">
                  <a:lumMod val="60000"/>
                  <a:lumOff val="40000"/>
                </a:schemeClr>
              </a:solidFill>
            </a:endParaRPr>
          </a:p>
        </p:txBody>
      </p:sp>
      <p:sp>
        <p:nvSpPr>
          <p:cNvPr id="29698" name="Content Placeholder 2"/>
          <p:cNvSpPr>
            <a:spLocks noGrp="1"/>
          </p:cNvSpPr>
          <p:nvPr>
            <p:ph type="body" sz="quarter" idx="10"/>
          </p:nvPr>
        </p:nvSpPr>
        <p:spPr>
          <a:xfrm>
            <a:off x="381000" y="1192424"/>
            <a:ext cx="8382000" cy="2210862"/>
          </a:xfrm>
        </p:spPr>
        <p:txBody>
          <a:bodyPr/>
          <a:lstStyle/>
          <a:p>
            <a:r>
              <a:rPr lang="en-US" sz="2400" dirty="0" smtClean="0"/>
              <a:t>Free/Busy separation between online and on-premise</a:t>
            </a:r>
          </a:p>
          <a:p>
            <a:r>
              <a:rPr lang="en-US" sz="2400" dirty="0" smtClean="0"/>
              <a:t>Conference room shared scheduling </a:t>
            </a:r>
          </a:p>
          <a:p>
            <a:r>
              <a:rPr lang="en-US" sz="2400" dirty="0" smtClean="0"/>
              <a:t>On-premise and online separation prevents delegation of mailbox access</a:t>
            </a:r>
          </a:p>
          <a:p>
            <a:r>
              <a:rPr lang="en-US" sz="2400" dirty="0" smtClean="0"/>
              <a:t>OCS presence is not reflected between on-premise and online</a:t>
            </a:r>
          </a:p>
          <a:p>
            <a:r>
              <a:rPr lang="en-US" sz="2400" dirty="0" smtClean="0"/>
              <a:t>Contacts renamed to guarantee unique identity in </a:t>
            </a:r>
            <a:br>
              <a:rPr lang="en-US" sz="2400" dirty="0" smtClean="0"/>
            </a:br>
            <a:r>
              <a:rPr lang="en-US" sz="2400" dirty="0" smtClean="0"/>
              <a:t>online environment</a:t>
            </a:r>
          </a:p>
        </p:txBody>
      </p:sp>
      <p:pic>
        <p:nvPicPr>
          <p:cNvPr id="4" name="Picture 3" descr="W:\ContentMaster\Writing Resources\Graphics\OfficeBuilding01.png"/>
          <p:cNvPicPr>
            <a:picLocks noChangeAspect="1" noChangeArrowheads="1"/>
          </p:cNvPicPr>
          <p:nvPr/>
        </p:nvPicPr>
        <p:blipFill>
          <a:blip r:embed="rId3" cstate="print"/>
          <a:srcRect/>
          <a:stretch>
            <a:fillRect/>
          </a:stretch>
        </p:blipFill>
        <p:spPr bwMode="auto">
          <a:xfrm>
            <a:off x="4286248" y="4846334"/>
            <a:ext cx="1179538" cy="1100118"/>
          </a:xfrm>
          <a:prstGeom prst="rect">
            <a:avLst/>
          </a:prstGeom>
          <a:noFill/>
        </p:spPr>
      </p:pic>
      <p:sp>
        <p:nvSpPr>
          <p:cNvPr id="5" name="Left-Right Arrow 4"/>
          <p:cNvSpPr/>
          <p:nvPr/>
        </p:nvSpPr>
        <p:spPr>
          <a:xfrm>
            <a:off x="5643570" y="5274962"/>
            <a:ext cx="1571636" cy="50006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2" descr="W:\ContentMaster\Writing Resources\Graphics\WebServices01.png"/>
          <p:cNvPicPr>
            <a:picLocks noChangeAspect="1" noChangeArrowheads="1"/>
          </p:cNvPicPr>
          <p:nvPr/>
        </p:nvPicPr>
        <p:blipFill>
          <a:blip r:embed="rId4" cstate="print"/>
          <a:srcRect/>
          <a:stretch>
            <a:fillRect/>
          </a:stretch>
        </p:blipFill>
        <p:spPr bwMode="auto">
          <a:xfrm>
            <a:off x="7358082" y="4774896"/>
            <a:ext cx="1479559" cy="1058936"/>
          </a:xfrm>
          <a:prstGeom prst="rect">
            <a:avLst/>
          </a:prstGeom>
          <a:noFill/>
        </p:spPr>
      </p:pic>
      <p:pic>
        <p:nvPicPr>
          <p:cNvPr id="7" name="Picture 3" descr="W:\ContentMaster\Writing Resources\Graphics\Server01.png"/>
          <p:cNvPicPr>
            <a:picLocks noChangeAspect="1" noChangeArrowheads="1"/>
          </p:cNvPicPr>
          <p:nvPr/>
        </p:nvPicPr>
        <p:blipFill>
          <a:blip r:embed="rId5" cstate="print"/>
          <a:srcRect/>
          <a:stretch>
            <a:fillRect/>
          </a:stretch>
        </p:blipFill>
        <p:spPr bwMode="auto">
          <a:xfrm>
            <a:off x="4786314" y="5060648"/>
            <a:ext cx="789370" cy="928670"/>
          </a:xfrm>
          <a:prstGeom prst="rect">
            <a:avLst/>
          </a:prstGeom>
          <a:noFill/>
        </p:spPr>
      </p:pic>
      <p:pic>
        <p:nvPicPr>
          <p:cNvPr id="8" name="Picture 3" descr="W:\ContentMaster\Writing Resources\Graphics\Server01.png"/>
          <p:cNvPicPr>
            <a:picLocks noChangeAspect="1" noChangeArrowheads="1"/>
          </p:cNvPicPr>
          <p:nvPr/>
        </p:nvPicPr>
        <p:blipFill>
          <a:blip r:embed="rId5" cstate="print"/>
          <a:srcRect/>
          <a:stretch>
            <a:fillRect/>
          </a:stretch>
        </p:blipFill>
        <p:spPr bwMode="auto">
          <a:xfrm>
            <a:off x="7286644" y="5060648"/>
            <a:ext cx="789370" cy="928670"/>
          </a:xfrm>
          <a:prstGeom prst="rect">
            <a:avLst/>
          </a:prstGeom>
          <a:noFill/>
        </p:spPr>
      </p:pic>
      <p:pic>
        <p:nvPicPr>
          <p:cNvPr id="9" name="Picture 5" descr="W:\ContentMaster\Writing Resources\Graphics\2Domain01.png"/>
          <p:cNvPicPr>
            <a:picLocks noChangeAspect="1" noChangeArrowheads="1"/>
          </p:cNvPicPr>
          <p:nvPr/>
        </p:nvPicPr>
        <p:blipFill>
          <a:blip r:embed="rId6" cstate="print"/>
          <a:srcRect/>
          <a:stretch>
            <a:fillRect/>
          </a:stretch>
        </p:blipFill>
        <p:spPr bwMode="auto">
          <a:xfrm>
            <a:off x="4786314" y="5274962"/>
            <a:ext cx="793739" cy="700475"/>
          </a:xfrm>
          <a:prstGeom prst="rect">
            <a:avLst/>
          </a:prstGeom>
          <a:noFill/>
        </p:spPr>
      </p:pic>
      <p:pic>
        <p:nvPicPr>
          <p:cNvPr id="10" name="Picture 5" descr="W:\ContentMaster\Writing Resources\Graphics\2Domain01.png"/>
          <p:cNvPicPr>
            <a:picLocks noChangeAspect="1" noChangeArrowheads="1"/>
          </p:cNvPicPr>
          <p:nvPr/>
        </p:nvPicPr>
        <p:blipFill>
          <a:blip r:embed="rId6" cstate="print"/>
          <a:srcRect/>
          <a:stretch>
            <a:fillRect/>
          </a:stretch>
        </p:blipFill>
        <p:spPr bwMode="auto">
          <a:xfrm>
            <a:off x="7215206" y="5203524"/>
            <a:ext cx="793739" cy="700475"/>
          </a:xfrm>
          <a:prstGeom prst="rect">
            <a:avLst/>
          </a:prstGeom>
          <a:noFill/>
        </p:spPr>
      </p:pic>
      <p:pic>
        <p:nvPicPr>
          <p:cNvPr id="11" name="Picture 6" descr="W:\ContentMaster\Writing Resources\Graphics\ActiveDirectory01.png"/>
          <p:cNvPicPr>
            <a:picLocks noChangeAspect="1" noChangeArrowheads="1"/>
          </p:cNvPicPr>
          <p:nvPr/>
        </p:nvPicPr>
        <p:blipFill>
          <a:blip r:embed="rId7" cstate="print"/>
          <a:srcRect/>
          <a:stretch>
            <a:fillRect/>
          </a:stretch>
        </p:blipFill>
        <p:spPr bwMode="auto">
          <a:xfrm>
            <a:off x="5143504" y="5632152"/>
            <a:ext cx="542912" cy="355607"/>
          </a:xfrm>
          <a:prstGeom prst="rect">
            <a:avLst/>
          </a:prstGeom>
          <a:noFill/>
        </p:spPr>
      </p:pic>
      <p:pic>
        <p:nvPicPr>
          <p:cNvPr id="12" name="Picture 6" descr="W:\ContentMaster\Writing Resources\Graphics\ActiveDirectory01.png"/>
          <p:cNvPicPr>
            <a:picLocks noChangeAspect="1" noChangeArrowheads="1"/>
          </p:cNvPicPr>
          <p:nvPr/>
        </p:nvPicPr>
        <p:blipFill>
          <a:blip r:embed="rId7" cstate="print"/>
          <a:srcRect/>
          <a:stretch>
            <a:fillRect/>
          </a:stretch>
        </p:blipFill>
        <p:spPr bwMode="auto">
          <a:xfrm>
            <a:off x="7572396" y="5560714"/>
            <a:ext cx="542912" cy="355607"/>
          </a:xfrm>
          <a:prstGeom prst="rect">
            <a:avLst/>
          </a:prstGeom>
          <a:noFill/>
        </p:spPr>
      </p:pic>
      <p:pic>
        <p:nvPicPr>
          <p:cNvPr id="2050" name="Picture 2" descr="W:\ContentMaster\Writing Resources\Graphics\BroadcastA01.png"/>
          <p:cNvPicPr>
            <a:picLocks noChangeAspect="1" noChangeArrowheads="1"/>
          </p:cNvPicPr>
          <p:nvPr/>
        </p:nvPicPr>
        <p:blipFill>
          <a:blip r:embed="rId8" cstate="print"/>
          <a:srcRect/>
          <a:stretch>
            <a:fillRect/>
          </a:stretch>
        </p:blipFill>
        <p:spPr bwMode="auto">
          <a:xfrm>
            <a:off x="5857884" y="5132086"/>
            <a:ext cx="1332736" cy="781030"/>
          </a:xfrm>
          <a:prstGeom prst="rect">
            <a:avLst/>
          </a:prstGeom>
          <a:noFill/>
        </p:spPr>
      </p:pic>
    </p:spTree>
    <p:extLst>
      <p:ext uri="{BB962C8B-B14F-4D97-AF65-F5344CB8AC3E}">
        <p14:creationId xmlns="" xmlns:p14="http://schemas.microsoft.com/office/powerpoint/2010/main" val="22822882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500" fill="hold"/>
                                        <p:tgtEl>
                                          <p:spTgt spid="2050"/>
                                        </p:tgtEl>
                                        <p:attrNameLst>
                                          <p:attrName>ppt_w</p:attrName>
                                        </p:attrNameLst>
                                      </p:cBhvr>
                                      <p:tavLst>
                                        <p:tav tm="0">
                                          <p:val>
                                            <p:fltVal val="0"/>
                                          </p:val>
                                        </p:tav>
                                        <p:tav tm="100000">
                                          <p:val>
                                            <p:strVal val="#ppt_w"/>
                                          </p:val>
                                        </p:tav>
                                      </p:tavLst>
                                    </p:anim>
                                    <p:anim calcmode="lin" valueType="num">
                                      <p:cBhvr>
                                        <p:cTn id="8" dur="500" fill="hold"/>
                                        <p:tgtEl>
                                          <p:spTgt spid="2050"/>
                                        </p:tgtEl>
                                        <p:attrNameLst>
                                          <p:attrName>ppt_h</p:attrName>
                                        </p:attrNameLst>
                                      </p:cBhvr>
                                      <p:tavLst>
                                        <p:tav tm="0">
                                          <p:val>
                                            <p:fltVal val="0"/>
                                          </p:val>
                                        </p:tav>
                                        <p:tav tm="100000">
                                          <p:val>
                                            <p:strVal val="#ppt_h"/>
                                          </p:val>
                                        </p:tav>
                                      </p:tavLst>
                                    </p:anim>
                                    <p:animEffect transition="in" filter="fade">
                                      <p:cBhvr>
                                        <p:cTn id="9"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14290"/>
            <a:ext cx="8405842" cy="678339"/>
          </a:xfrm>
        </p:spPr>
        <p:txBody>
          <a:bodyPr>
            <a:noAutofit/>
          </a:bodyPr>
          <a:lstStyle/>
          <a:p>
            <a:pPr fontAlgn="auto">
              <a:spcAft>
                <a:spcPts val="0"/>
              </a:spcAft>
              <a:defRPr/>
            </a:pPr>
            <a:r>
              <a:rPr lang="en-US" dirty="0" smtClean="0">
                <a:solidFill>
                  <a:schemeClr val="accent1">
                    <a:lumMod val="60000"/>
                    <a:lumOff val="40000"/>
                  </a:schemeClr>
                </a:solidFill>
              </a:rPr>
              <a:t>Directory Synchronization Details </a:t>
            </a:r>
            <a:endParaRPr lang="en-US" dirty="0">
              <a:solidFill>
                <a:schemeClr val="accent1">
                  <a:lumMod val="60000"/>
                  <a:lumOff val="40000"/>
                </a:schemeClr>
              </a:solidFill>
            </a:endParaRPr>
          </a:p>
        </p:txBody>
      </p:sp>
      <p:sp>
        <p:nvSpPr>
          <p:cNvPr id="4" name="Text Placeholder 3"/>
          <p:cNvSpPr>
            <a:spLocks noGrp="1"/>
          </p:cNvSpPr>
          <p:nvPr>
            <p:ph type="body" sz="quarter" idx="10"/>
          </p:nvPr>
        </p:nvSpPr>
        <p:spPr>
          <a:xfrm>
            <a:off x="359228" y="1056897"/>
            <a:ext cx="8382000" cy="2210862"/>
          </a:xfrm>
        </p:spPr>
        <p:txBody>
          <a:bodyPr/>
          <a:lstStyle/>
          <a:p>
            <a:pPr>
              <a:lnSpc>
                <a:spcPct val="80000"/>
              </a:lnSpc>
              <a:spcBef>
                <a:spcPts val="600"/>
              </a:spcBef>
            </a:pPr>
            <a:r>
              <a:rPr lang="en-US" sz="2400" dirty="0" smtClean="0"/>
              <a:t>Users, Groups, and Contacts</a:t>
            </a:r>
          </a:p>
          <a:p>
            <a:pPr lvl="2">
              <a:lnSpc>
                <a:spcPct val="80000"/>
              </a:lnSpc>
              <a:spcBef>
                <a:spcPts val="600"/>
              </a:spcBef>
            </a:pPr>
            <a:r>
              <a:rPr lang="en-US" dirty="0" smtClean="0"/>
              <a:t>All </a:t>
            </a:r>
            <a:r>
              <a:rPr lang="en-US" b="1" dirty="0" smtClean="0"/>
              <a:t>Users</a:t>
            </a:r>
            <a:r>
              <a:rPr lang="en-US" dirty="0" smtClean="0"/>
              <a:t> are synchronized as logon-disabled inactivated users</a:t>
            </a:r>
          </a:p>
          <a:p>
            <a:pPr lvl="2">
              <a:lnSpc>
                <a:spcPct val="80000"/>
              </a:lnSpc>
              <a:spcBef>
                <a:spcPts val="600"/>
              </a:spcBef>
            </a:pPr>
            <a:r>
              <a:rPr lang="en-US" dirty="0" smtClean="0"/>
              <a:t>All </a:t>
            </a:r>
            <a:r>
              <a:rPr lang="en-US" b="1" dirty="0" smtClean="0"/>
              <a:t>Contacts </a:t>
            </a:r>
            <a:r>
              <a:rPr lang="en-US" dirty="0" smtClean="0"/>
              <a:t>are synchronized and ready for use</a:t>
            </a:r>
          </a:p>
          <a:p>
            <a:pPr lvl="2">
              <a:lnSpc>
                <a:spcPct val="80000"/>
              </a:lnSpc>
              <a:spcBef>
                <a:spcPts val="600"/>
              </a:spcBef>
            </a:pPr>
            <a:r>
              <a:rPr lang="en-US" b="1" dirty="0" smtClean="0"/>
              <a:t>Groups </a:t>
            </a:r>
            <a:r>
              <a:rPr lang="en-US" dirty="0" smtClean="0"/>
              <a:t>are synchronized, if they are </a:t>
            </a:r>
            <a:r>
              <a:rPr lang="en-US" b="1" dirty="0" smtClean="0"/>
              <a:t>Mail-Enabled</a:t>
            </a:r>
            <a:r>
              <a:rPr lang="en-US" dirty="0" smtClean="0"/>
              <a:t> and use a verified online e-mail domain</a:t>
            </a:r>
          </a:p>
          <a:p>
            <a:pPr lvl="1">
              <a:lnSpc>
                <a:spcPct val="80000"/>
              </a:lnSpc>
              <a:spcBef>
                <a:spcPts val="600"/>
              </a:spcBef>
            </a:pPr>
            <a:r>
              <a:rPr lang="en-US" dirty="0" smtClean="0"/>
              <a:t>Passwords are not replicated</a:t>
            </a:r>
          </a:p>
          <a:p>
            <a:pPr lvl="1">
              <a:lnSpc>
                <a:spcPct val="80000"/>
              </a:lnSpc>
              <a:spcBef>
                <a:spcPts val="600"/>
              </a:spcBef>
            </a:pPr>
            <a:r>
              <a:rPr lang="en-US" dirty="0" smtClean="0"/>
              <a:t>Custom Active Directory attributes are not replicated</a:t>
            </a:r>
          </a:p>
          <a:p>
            <a:pPr lvl="1">
              <a:lnSpc>
                <a:spcPct val="80000"/>
              </a:lnSpc>
              <a:spcBef>
                <a:spcPts val="600"/>
              </a:spcBef>
            </a:pPr>
            <a:r>
              <a:rPr lang="en-US" dirty="0" smtClean="0"/>
              <a:t>Service accounts should not be replicated</a:t>
            </a:r>
          </a:p>
          <a:p>
            <a:pPr>
              <a:lnSpc>
                <a:spcPct val="80000"/>
              </a:lnSpc>
              <a:spcBef>
                <a:spcPts val="600"/>
              </a:spcBef>
            </a:pPr>
            <a:r>
              <a:rPr lang="en-US" sz="2400" dirty="0" smtClean="0"/>
              <a:t>Synchronization is </a:t>
            </a:r>
            <a:r>
              <a:rPr lang="en-US" sz="2400" b="1" dirty="0" smtClean="0"/>
              <a:t>one way</a:t>
            </a:r>
            <a:r>
              <a:rPr lang="en-US" sz="2400" dirty="0" smtClean="0"/>
              <a:t> push to Online</a:t>
            </a:r>
          </a:p>
          <a:p>
            <a:pPr lvl="1">
              <a:lnSpc>
                <a:spcPct val="80000"/>
              </a:lnSpc>
              <a:spcBef>
                <a:spcPts val="600"/>
              </a:spcBef>
            </a:pPr>
            <a:r>
              <a:rPr lang="en-US" dirty="0" smtClean="0"/>
              <a:t>Changes added to online are not pushed to on-premise</a:t>
            </a:r>
          </a:p>
          <a:p>
            <a:pPr lvl="2">
              <a:lnSpc>
                <a:spcPct val="80000"/>
              </a:lnSpc>
              <a:spcBef>
                <a:spcPts val="600"/>
              </a:spcBef>
            </a:pPr>
            <a:r>
              <a:rPr lang="en-US" dirty="0" smtClean="0"/>
              <a:t>Manage user mail address and UPN in Microsoft Online</a:t>
            </a:r>
          </a:p>
          <a:p>
            <a:pPr lvl="1">
              <a:lnSpc>
                <a:spcPct val="80000"/>
              </a:lnSpc>
              <a:spcBef>
                <a:spcPts val="600"/>
              </a:spcBef>
            </a:pPr>
            <a:r>
              <a:rPr lang="en-US" dirty="0" smtClean="0"/>
              <a:t>Subsequent updates are deltas only</a:t>
            </a:r>
          </a:p>
          <a:p>
            <a:pPr lvl="1">
              <a:lnSpc>
                <a:spcPct val="80000"/>
              </a:lnSpc>
              <a:spcBef>
                <a:spcPts val="600"/>
              </a:spcBef>
            </a:pPr>
            <a:r>
              <a:rPr lang="en-US" dirty="0" smtClean="0"/>
              <a:t>Groups are synchronized as online distribution lists</a:t>
            </a:r>
          </a:p>
          <a:p>
            <a:pPr lvl="2">
              <a:lnSpc>
                <a:spcPct val="80000"/>
              </a:lnSpc>
              <a:spcBef>
                <a:spcPts val="600"/>
              </a:spcBef>
            </a:pPr>
            <a:r>
              <a:rPr lang="en-US" dirty="0" smtClean="0"/>
              <a:t>On-premise mail-enabled security groups are synchronized as </a:t>
            </a:r>
            <a:br>
              <a:rPr lang="en-US" dirty="0" smtClean="0"/>
            </a:br>
            <a:r>
              <a:rPr lang="en-US" dirty="0" smtClean="0"/>
              <a:t>distribution lists</a:t>
            </a:r>
          </a:p>
          <a:p>
            <a:pPr lvl="2">
              <a:lnSpc>
                <a:spcPct val="80000"/>
              </a:lnSpc>
              <a:spcBef>
                <a:spcPts val="600"/>
              </a:spcBef>
            </a:pPr>
            <a:r>
              <a:rPr lang="en-US" dirty="0" smtClean="0"/>
              <a:t>On-premise distribution lists and groups are synchronized as </a:t>
            </a:r>
            <a:br>
              <a:rPr lang="en-US" dirty="0" smtClean="0"/>
            </a:br>
            <a:r>
              <a:rPr lang="en-US" dirty="0" smtClean="0"/>
              <a:t>distribution lists</a:t>
            </a:r>
          </a:p>
          <a:p>
            <a:pPr>
              <a:spcBef>
                <a:spcPts val="600"/>
              </a:spcBef>
            </a:pPr>
            <a:endParaRPr lang="en-US" dirty="0"/>
          </a:p>
        </p:txBody>
      </p:sp>
    </p:spTree>
    <p:extLst>
      <p:ext uri="{BB962C8B-B14F-4D97-AF65-F5344CB8AC3E}">
        <p14:creationId xmlns="" xmlns:p14="http://schemas.microsoft.com/office/powerpoint/2010/main" val="4028457496"/>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408112"/>
          </a:xfrm>
        </p:spPr>
        <p:txBody>
          <a:bodyPr>
            <a:normAutofit/>
          </a:bodyPr>
          <a:lstStyle/>
          <a:p>
            <a:r>
              <a:rPr lang="en-US" sz="4000" dirty="0" smtClean="0"/>
              <a:t>BPOS Identity Mastering with Directory Synchronization</a:t>
            </a:r>
            <a:endParaRPr lang="en-US" sz="4000" dirty="0"/>
          </a:p>
        </p:txBody>
      </p:sp>
      <p:sp>
        <p:nvSpPr>
          <p:cNvPr id="3" name="Content Placeholder 2"/>
          <p:cNvSpPr>
            <a:spLocks noGrp="1"/>
          </p:cNvSpPr>
          <p:nvPr>
            <p:ph idx="1"/>
          </p:nvPr>
        </p:nvSpPr>
        <p:spPr>
          <a:xfrm>
            <a:off x="381000" y="1447799"/>
            <a:ext cx="8382000" cy="4648201"/>
          </a:xfrm>
        </p:spPr>
        <p:txBody>
          <a:bodyPr>
            <a:normAutofit/>
          </a:bodyPr>
          <a:lstStyle/>
          <a:p>
            <a:pPr marL="517525" lvl="1" indent="0">
              <a:buNone/>
            </a:pPr>
            <a:endParaRPr lang="en-US" dirty="0" smtClean="0"/>
          </a:p>
          <a:p>
            <a:r>
              <a:rPr lang="en-US" dirty="0" smtClean="0"/>
              <a:t>Considers customer as source of authority</a:t>
            </a:r>
          </a:p>
          <a:p>
            <a:pPr lvl="1"/>
            <a:r>
              <a:rPr lang="en-US" dirty="0" smtClean="0"/>
              <a:t>Identities mastered on-premise</a:t>
            </a:r>
          </a:p>
          <a:p>
            <a:pPr lvl="1"/>
            <a:r>
              <a:rPr lang="en-US" dirty="0" smtClean="0"/>
              <a:t>Mail properties, User Principle Names (UPN)are mastered in BPOS when licensed</a:t>
            </a:r>
          </a:p>
          <a:p>
            <a:pPr lvl="1"/>
            <a:r>
              <a:rPr lang="en-US" dirty="0" smtClean="0"/>
              <a:t>No changes made to on-premises identities. </a:t>
            </a:r>
          </a:p>
          <a:p>
            <a:pPr lvl="1"/>
            <a:r>
              <a:rPr lang="en-US" dirty="0" smtClean="0"/>
              <a:t>Groups are synchronized as Groups</a:t>
            </a:r>
          </a:p>
          <a:p>
            <a:pPr lvl="2"/>
            <a:r>
              <a:rPr lang="en-US" dirty="0" smtClean="0"/>
              <a:t>On-premises mail-enabled Security Groups are synchronized as Distribution Groups</a:t>
            </a:r>
          </a:p>
          <a:p>
            <a:pPr marL="0" indent="0">
              <a:buNone/>
            </a:pPr>
            <a:endParaRPr lang="en-US" dirty="0" smtClean="0"/>
          </a:p>
          <a:p>
            <a:pPr lvl="1">
              <a:buNone/>
            </a:pPr>
            <a:endParaRPr lang="en-US" dirty="0" smtClean="0"/>
          </a:p>
        </p:txBody>
      </p:sp>
    </p:spTree>
    <p:extLst>
      <p:ext uri="{BB962C8B-B14F-4D97-AF65-F5344CB8AC3E}">
        <p14:creationId xmlns="" xmlns:p14="http://schemas.microsoft.com/office/powerpoint/2010/main" val="2563583548"/>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Drilldown: Full vs. Delta Syncs</a:t>
            </a:r>
            <a:endParaRPr lang="en-US" dirty="0"/>
          </a:p>
        </p:txBody>
      </p:sp>
      <p:sp>
        <p:nvSpPr>
          <p:cNvPr id="3" name="Content Placeholder 2"/>
          <p:cNvSpPr>
            <a:spLocks noGrp="1"/>
          </p:cNvSpPr>
          <p:nvPr>
            <p:ph idx="1"/>
          </p:nvPr>
        </p:nvSpPr>
        <p:spPr>
          <a:xfrm>
            <a:off x="381000" y="1447799"/>
            <a:ext cx="8382000" cy="2971801"/>
          </a:xfrm>
        </p:spPr>
        <p:txBody>
          <a:bodyPr>
            <a:noAutofit/>
          </a:bodyPr>
          <a:lstStyle/>
          <a:p>
            <a:r>
              <a:rPr lang="en-US" sz="2400" dirty="0" smtClean="0"/>
              <a:t>After the installation</a:t>
            </a:r>
          </a:p>
          <a:p>
            <a:pPr lvl="1"/>
            <a:r>
              <a:rPr lang="en-US" sz="2400" dirty="0" smtClean="0"/>
              <a:t>BPOS Directory Synchronization will Synchronize the </a:t>
            </a:r>
            <a:br>
              <a:rPr lang="en-US" sz="2400" dirty="0" smtClean="0"/>
            </a:br>
            <a:r>
              <a:rPr lang="en-US" sz="2400" dirty="0" smtClean="0"/>
              <a:t>entire forest</a:t>
            </a:r>
          </a:p>
          <a:p>
            <a:pPr lvl="2"/>
            <a:r>
              <a:rPr lang="en-US" sz="1800" dirty="0" smtClean="0"/>
              <a:t>Single forest only</a:t>
            </a:r>
          </a:p>
          <a:p>
            <a:pPr lvl="2"/>
            <a:r>
              <a:rPr lang="en-US" sz="1800" dirty="0" smtClean="0"/>
              <a:t>Syncs all Users, Mail Enabled Groups and Contacts</a:t>
            </a:r>
          </a:p>
          <a:p>
            <a:pPr lvl="1"/>
            <a:r>
              <a:rPr lang="en-US" sz="2400" dirty="0" smtClean="0"/>
              <a:t>Initial Full Sync can take some time depending on the number of objects</a:t>
            </a:r>
          </a:p>
          <a:p>
            <a:r>
              <a:rPr lang="en-US" sz="2400" dirty="0" smtClean="0"/>
              <a:t>Subsequent Syncs (Delta Syncs)</a:t>
            </a:r>
          </a:p>
          <a:p>
            <a:pPr lvl="1"/>
            <a:r>
              <a:rPr lang="en-US" sz="2400" dirty="0" smtClean="0"/>
              <a:t>Default every 3 hours</a:t>
            </a:r>
          </a:p>
          <a:p>
            <a:pPr lvl="1"/>
            <a:r>
              <a:rPr lang="en-US" sz="2400" dirty="0" smtClean="0"/>
              <a:t>Syncs all changes on premise to BPOS</a:t>
            </a:r>
          </a:p>
          <a:p>
            <a:pPr lvl="1"/>
            <a:r>
              <a:rPr lang="en-US" sz="2400" dirty="0" smtClean="0"/>
              <a:t>Can be very quick depending on the rate of change </a:t>
            </a:r>
            <a:br>
              <a:rPr lang="en-US" sz="2400" dirty="0" smtClean="0"/>
            </a:br>
            <a:r>
              <a:rPr lang="en-US" sz="2400" dirty="0" smtClean="0"/>
              <a:t>on premise</a:t>
            </a:r>
            <a:endParaRPr lang="en-US" sz="2400" dirty="0"/>
          </a:p>
        </p:txBody>
      </p:sp>
    </p:spTree>
    <p:extLst>
      <p:ext uri="{BB962C8B-B14F-4D97-AF65-F5344CB8AC3E}">
        <p14:creationId xmlns="" xmlns:p14="http://schemas.microsoft.com/office/powerpoint/2010/main" val="3049405825"/>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498598"/>
          </a:xfrm>
        </p:spPr>
        <p:txBody>
          <a:bodyPr/>
          <a:lstStyle/>
          <a:p>
            <a:pPr algn="ctr"/>
            <a:r>
              <a:rPr lang="en-US" sz="3600" dirty="0" smtClean="0"/>
              <a:t>Directory Synchronization during Coexistence</a:t>
            </a:r>
            <a:endParaRPr lang="en-US" sz="3600" dirty="0"/>
          </a:p>
        </p:txBody>
      </p:sp>
      <p:grpSp>
        <p:nvGrpSpPr>
          <p:cNvPr id="2" name="Group 1"/>
          <p:cNvGrpSpPr/>
          <p:nvPr/>
        </p:nvGrpSpPr>
        <p:grpSpPr>
          <a:xfrm>
            <a:off x="381000" y="1041448"/>
            <a:ext cx="3231995" cy="3384396"/>
            <a:chOff x="381000" y="1477536"/>
            <a:chExt cx="3231995" cy="3384396"/>
          </a:xfrm>
        </p:grpSpPr>
        <p:sp>
          <p:nvSpPr>
            <p:cNvPr id="5" name="Rounded Rectangle 4"/>
            <p:cNvSpPr/>
            <p:nvPr/>
          </p:nvSpPr>
          <p:spPr>
            <a:xfrm>
              <a:off x="381000" y="1477536"/>
              <a:ext cx="2438400" cy="3384396"/>
            </a:xfrm>
            <a:prstGeom prst="roundRect">
              <a:avLst/>
            </a:prstGeom>
            <a:ln/>
          </p:spPr>
          <p:style>
            <a:lnRef idx="1">
              <a:schemeClr val="accent2"/>
            </a:lnRef>
            <a:fillRef idx="3">
              <a:schemeClr val="accent2"/>
            </a:fillRef>
            <a:effectRef idx="2">
              <a:schemeClr val="accent2"/>
            </a:effectRef>
            <a:fontRef idx="minor">
              <a:schemeClr val="lt1"/>
            </a:fontRef>
          </p:style>
          <p:txBody>
            <a:bodyPr lIns="0" tIns="0" rIns="0" bIns="0" rtlCol="0" anchor="t" anchorCtr="0"/>
            <a:lstStyle/>
            <a:p>
              <a:pPr algn="ctr" fontAlgn="base">
                <a:spcBef>
                  <a:spcPct val="0"/>
                </a:spcBef>
                <a:spcAft>
                  <a:spcPct val="0"/>
                </a:spcAft>
              </a:pPr>
              <a:r>
                <a:rPr lang="en-US" dirty="0" smtClean="0">
                  <a:solidFill>
                    <a:schemeClr val="bg2"/>
                  </a:solidFill>
                </a:rPr>
                <a:t>On-Premises Deployment</a:t>
              </a:r>
              <a:endParaRPr lang="en-US" dirty="0">
                <a:solidFill>
                  <a:schemeClr val="bg2"/>
                </a:solidFill>
              </a:endParaRPr>
            </a:p>
          </p:txBody>
        </p:sp>
        <p:pic>
          <p:nvPicPr>
            <p:cNvPr id="1027"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681504" y="2352906"/>
              <a:ext cx="500526" cy="7302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32560" y="3371384"/>
              <a:ext cx="461748" cy="7329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446048" y="2947191"/>
              <a:ext cx="1064941" cy="246221"/>
            </a:xfrm>
            <a:prstGeom prst="rect">
              <a:avLst/>
            </a:prstGeom>
            <a:noFill/>
          </p:spPr>
          <p:txBody>
            <a:bodyPr wrap="square" rtlCol="0">
              <a:spAutoFit/>
            </a:bodyPr>
            <a:lstStyle/>
            <a:p>
              <a:r>
                <a:rPr lang="en-US" sz="1000" dirty="0" smtClean="0">
                  <a:solidFill>
                    <a:schemeClr val="bg2"/>
                  </a:solidFill>
                </a:rPr>
                <a:t>Active Directory</a:t>
              </a:r>
              <a:endParaRPr lang="en-US" sz="1000" dirty="0">
                <a:solidFill>
                  <a:schemeClr val="bg2"/>
                </a:solidFill>
              </a:endParaRPr>
            </a:p>
          </p:txBody>
        </p:sp>
        <p:sp>
          <p:nvSpPr>
            <p:cNvPr id="10" name="TextBox 9"/>
            <p:cNvSpPr txBox="1"/>
            <p:nvPr/>
          </p:nvSpPr>
          <p:spPr>
            <a:xfrm>
              <a:off x="446048" y="4017708"/>
              <a:ext cx="713679" cy="246221"/>
            </a:xfrm>
            <a:prstGeom prst="rect">
              <a:avLst/>
            </a:prstGeom>
            <a:noFill/>
          </p:spPr>
          <p:txBody>
            <a:bodyPr wrap="square" rtlCol="0">
              <a:spAutoFit/>
            </a:bodyPr>
            <a:lstStyle/>
            <a:p>
              <a:r>
                <a:rPr lang="en-US" sz="1000" dirty="0" smtClean="0">
                  <a:solidFill>
                    <a:schemeClr val="bg2"/>
                  </a:solidFill>
                </a:rPr>
                <a:t>Exchange</a:t>
              </a:r>
              <a:endParaRPr lang="en-US" sz="1000" dirty="0">
                <a:solidFill>
                  <a:schemeClr val="bg2"/>
                </a:solidFill>
              </a:endParaRPr>
            </a:p>
          </p:txBody>
        </p:sp>
        <p:grpSp>
          <p:nvGrpSpPr>
            <p:cNvPr id="12" name="Group 24"/>
            <p:cNvGrpSpPr/>
            <p:nvPr/>
          </p:nvGrpSpPr>
          <p:grpSpPr>
            <a:xfrm>
              <a:off x="1282389" y="4140818"/>
              <a:ext cx="457200" cy="618762"/>
              <a:chOff x="2895600" y="3124200"/>
              <a:chExt cx="457200" cy="618762"/>
            </a:xfrm>
          </p:grpSpPr>
          <p:pic>
            <p:nvPicPr>
              <p:cNvPr id="13" name="Picture 3" descr="\\showsrus\images\Illustrations-Icons\MSN Icons\MSN-Man.png"/>
              <p:cNvPicPr>
                <a:picLocks noChangeAspect="1" noChangeArrowheads="1"/>
              </p:cNvPicPr>
              <p:nvPr/>
            </p:nvPicPr>
            <p:blipFill>
              <a:blip r:embed="rId5" cstate="print"/>
              <a:srcRect/>
              <a:stretch>
                <a:fillRect/>
              </a:stretch>
            </p:blipFill>
            <p:spPr bwMode="auto">
              <a:xfrm>
                <a:off x="2895600" y="3124200"/>
                <a:ext cx="381000" cy="509878"/>
              </a:xfrm>
              <a:prstGeom prst="rect">
                <a:avLst/>
              </a:prstGeom>
              <a:noFill/>
            </p:spPr>
          </p:pic>
          <p:pic>
            <p:nvPicPr>
              <p:cNvPr id="14" name="Picture 2" descr="\\showsrus\images\Illustrations-Icons\MSN Icons\png\e-mail envelope icon.png"/>
              <p:cNvPicPr>
                <a:picLocks noChangeAspect="1" noChangeArrowheads="1"/>
              </p:cNvPicPr>
              <p:nvPr/>
            </p:nvPicPr>
            <p:blipFill>
              <a:blip r:embed="rId6" cstate="print"/>
              <a:srcRect/>
              <a:stretch>
                <a:fillRect/>
              </a:stretch>
            </p:blipFill>
            <p:spPr bwMode="auto">
              <a:xfrm>
                <a:off x="3048000" y="3505200"/>
                <a:ext cx="304800" cy="237762"/>
              </a:xfrm>
              <a:prstGeom prst="rect">
                <a:avLst/>
              </a:prstGeom>
              <a:noFill/>
            </p:spPr>
          </p:pic>
        </p:grpSp>
        <p:sp>
          <p:nvSpPr>
            <p:cNvPr id="15" name="TextBox 14"/>
            <p:cNvSpPr txBox="1"/>
            <p:nvPr/>
          </p:nvSpPr>
          <p:spPr>
            <a:xfrm>
              <a:off x="1891989" y="4073091"/>
              <a:ext cx="1721006" cy="439269"/>
            </a:xfrm>
            <a:prstGeom prst="roundRect">
              <a:avLst/>
            </a:prstGeom>
            <a:solidFill>
              <a:schemeClr val="accent1"/>
            </a:solidFill>
            <a:ln/>
          </p:spPr>
          <p:style>
            <a:lnRef idx="0">
              <a:schemeClr val="accent2"/>
            </a:lnRef>
            <a:fillRef idx="3">
              <a:schemeClr val="accent2"/>
            </a:fillRef>
            <a:effectRef idx="3">
              <a:schemeClr val="accent2"/>
            </a:effectRef>
            <a:fontRef idx="minor">
              <a:schemeClr val="lt1"/>
            </a:fontRef>
          </p:style>
          <p:txBody>
            <a:bodyPr lIns="0" tIns="0" rIns="0" bIns="0" rtlCol="0" anchor="ctr" anchorCtr="0"/>
            <a:lstStyle/>
            <a:p>
              <a:pPr fontAlgn="base">
                <a:lnSpc>
                  <a:spcPct val="90000"/>
                </a:lnSpc>
                <a:spcBef>
                  <a:spcPct val="0"/>
                </a:spcBef>
                <a:spcAft>
                  <a:spcPct val="0"/>
                </a:spcAft>
              </a:pPr>
              <a:r>
                <a:rPr lang="en-US" sz="1100" dirty="0" smtClean="0">
                  <a:solidFill>
                    <a:schemeClr val="accent2">
                      <a:lumMod val="50000"/>
                    </a:schemeClr>
                  </a:solidFill>
                </a:rPr>
                <a:t>Local Account w/ Mailbox:</a:t>
              </a:r>
              <a:br>
                <a:rPr lang="en-US" sz="1100" dirty="0" smtClean="0">
                  <a:solidFill>
                    <a:schemeClr val="accent2">
                      <a:lumMod val="50000"/>
                    </a:schemeClr>
                  </a:solidFill>
                </a:rPr>
              </a:br>
              <a:r>
                <a:rPr lang="en-US" sz="1100" dirty="0" smtClean="0">
                  <a:solidFill>
                    <a:schemeClr val="accent2">
                      <a:lumMod val="50000"/>
                    </a:schemeClr>
                  </a:solidFill>
                </a:rPr>
                <a:t>SMTP: User@Company.Com</a:t>
              </a:r>
              <a:endParaRPr lang="en-US" sz="1100" dirty="0">
                <a:solidFill>
                  <a:schemeClr val="accent2">
                    <a:lumMod val="50000"/>
                  </a:schemeClr>
                </a:solidFill>
              </a:endParaRPr>
            </a:p>
          </p:txBody>
        </p:sp>
      </p:grpSp>
      <p:pic>
        <p:nvPicPr>
          <p:cNvPr id="1030" name="Picture 6"/>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3445017" y="2383168"/>
            <a:ext cx="1293542" cy="98868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8">
            <a:extLst>
              <a:ext uri="{28A0092B-C50C-407E-A947-70E740481C1C}">
                <a14:useLocalDpi xmlns="" xmlns:a14="http://schemas.microsoft.com/office/drawing/2010/main" val="0"/>
              </a:ext>
            </a:extLst>
          </a:blip>
          <a:srcRect/>
          <a:stretch>
            <a:fillRect/>
          </a:stretch>
        </p:blipFill>
        <p:spPr bwMode="auto">
          <a:xfrm>
            <a:off x="2100683" y="2387754"/>
            <a:ext cx="486399" cy="68254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8" name="TextBox 17"/>
          <p:cNvSpPr txBox="1"/>
          <p:nvPr/>
        </p:nvSpPr>
        <p:spPr>
          <a:xfrm>
            <a:off x="1754459" y="3046623"/>
            <a:ext cx="1064941" cy="400110"/>
          </a:xfrm>
          <a:prstGeom prst="rect">
            <a:avLst/>
          </a:prstGeom>
          <a:noFill/>
        </p:spPr>
        <p:txBody>
          <a:bodyPr wrap="square" rtlCol="0">
            <a:spAutoFit/>
          </a:bodyPr>
          <a:lstStyle/>
          <a:p>
            <a:r>
              <a:rPr lang="en-US" sz="1000" dirty="0" smtClean="0">
                <a:solidFill>
                  <a:schemeClr val="bg2"/>
                </a:solidFill>
              </a:rPr>
              <a:t>Directory</a:t>
            </a:r>
            <a:br>
              <a:rPr lang="en-US" sz="1000" dirty="0" smtClean="0">
                <a:solidFill>
                  <a:schemeClr val="bg2"/>
                </a:solidFill>
              </a:rPr>
            </a:br>
            <a:r>
              <a:rPr lang="en-US" sz="1000" dirty="0" smtClean="0">
                <a:solidFill>
                  <a:schemeClr val="bg2"/>
                </a:solidFill>
              </a:rPr>
              <a:t>Synchronization</a:t>
            </a:r>
            <a:endParaRPr lang="en-US" sz="1000" dirty="0">
              <a:solidFill>
                <a:schemeClr val="bg2"/>
              </a:solidFill>
            </a:endParaRPr>
          </a:p>
        </p:txBody>
      </p:sp>
      <p:grpSp>
        <p:nvGrpSpPr>
          <p:cNvPr id="3" name="Group 2"/>
          <p:cNvGrpSpPr/>
          <p:nvPr/>
        </p:nvGrpSpPr>
        <p:grpSpPr>
          <a:xfrm>
            <a:off x="5464097" y="1041448"/>
            <a:ext cx="2643624" cy="3384396"/>
            <a:chOff x="5464097" y="1477536"/>
            <a:chExt cx="2643624" cy="3384396"/>
          </a:xfrm>
        </p:grpSpPr>
        <p:sp>
          <p:nvSpPr>
            <p:cNvPr id="19" name="Rounded Rectangle 18"/>
            <p:cNvSpPr/>
            <p:nvPr/>
          </p:nvSpPr>
          <p:spPr>
            <a:xfrm>
              <a:off x="5464097" y="1477536"/>
              <a:ext cx="2438400" cy="3384396"/>
            </a:xfrm>
            <a:prstGeom prst="roundRect">
              <a:avLst/>
            </a:prstGeom>
            <a:ln/>
          </p:spPr>
          <p:style>
            <a:lnRef idx="1">
              <a:schemeClr val="accent2"/>
            </a:lnRef>
            <a:fillRef idx="3">
              <a:schemeClr val="accent2"/>
            </a:fillRef>
            <a:effectRef idx="2">
              <a:schemeClr val="accent2"/>
            </a:effectRef>
            <a:fontRef idx="minor">
              <a:schemeClr val="lt1"/>
            </a:fontRef>
          </p:style>
          <p:txBody>
            <a:bodyPr lIns="0" tIns="0" rIns="0" bIns="0" rtlCol="0" anchor="t" anchorCtr="0"/>
            <a:lstStyle/>
            <a:p>
              <a:pPr algn="ctr" fontAlgn="base">
                <a:spcBef>
                  <a:spcPct val="0"/>
                </a:spcBef>
                <a:spcAft>
                  <a:spcPct val="0"/>
                </a:spcAft>
              </a:pPr>
              <a:r>
                <a:rPr lang="en-US" dirty="0" smtClean="0">
                  <a:solidFill>
                    <a:schemeClr val="bg2"/>
                  </a:solidFill>
                </a:rPr>
                <a:t>BPOS</a:t>
              </a:r>
              <a:endParaRPr lang="en-US" dirty="0">
                <a:solidFill>
                  <a:schemeClr val="bg2"/>
                </a:solidFill>
              </a:endParaRPr>
            </a:p>
          </p:txBody>
        </p:sp>
        <p:pic>
          <p:nvPicPr>
            <p:cNvPr id="20"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196458" y="2216988"/>
              <a:ext cx="500526" cy="7302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1" name="Picture 4"/>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7169817" y="3161612"/>
              <a:ext cx="461748" cy="7329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2" name="TextBox 21"/>
            <p:cNvSpPr txBox="1"/>
            <p:nvPr/>
          </p:nvSpPr>
          <p:spPr>
            <a:xfrm>
              <a:off x="6983305" y="2947191"/>
              <a:ext cx="1124416" cy="246221"/>
            </a:xfrm>
            <a:prstGeom prst="rect">
              <a:avLst/>
            </a:prstGeom>
            <a:noFill/>
          </p:spPr>
          <p:txBody>
            <a:bodyPr wrap="square" rtlCol="0">
              <a:spAutoFit/>
            </a:bodyPr>
            <a:lstStyle/>
            <a:p>
              <a:r>
                <a:rPr lang="en-US" sz="1000" dirty="0" smtClean="0">
                  <a:solidFill>
                    <a:schemeClr val="bg2"/>
                  </a:solidFill>
                </a:rPr>
                <a:t>Active Directory</a:t>
              </a:r>
              <a:endParaRPr lang="en-US" sz="1000" dirty="0">
                <a:solidFill>
                  <a:schemeClr val="bg2"/>
                </a:solidFill>
              </a:endParaRPr>
            </a:p>
          </p:txBody>
        </p:sp>
        <p:sp>
          <p:nvSpPr>
            <p:cNvPr id="23" name="TextBox 22"/>
            <p:cNvSpPr txBox="1"/>
            <p:nvPr/>
          </p:nvSpPr>
          <p:spPr>
            <a:xfrm>
              <a:off x="6983305" y="3807936"/>
              <a:ext cx="713679" cy="246221"/>
            </a:xfrm>
            <a:prstGeom prst="rect">
              <a:avLst/>
            </a:prstGeom>
            <a:noFill/>
          </p:spPr>
          <p:txBody>
            <a:bodyPr wrap="square" rtlCol="0">
              <a:spAutoFit/>
            </a:bodyPr>
            <a:lstStyle/>
            <a:p>
              <a:r>
                <a:rPr lang="en-US" sz="1000" dirty="0" smtClean="0">
                  <a:solidFill>
                    <a:schemeClr val="bg2"/>
                  </a:solidFill>
                </a:rPr>
                <a:t>Exchange</a:t>
              </a:r>
              <a:endParaRPr lang="en-US" sz="1000" dirty="0">
                <a:solidFill>
                  <a:schemeClr val="bg2"/>
                </a:solidFill>
              </a:endParaRPr>
            </a:p>
          </p:txBody>
        </p:sp>
        <p:sp>
          <p:nvSpPr>
            <p:cNvPr id="25" name="TextBox 24"/>
            <p:cNvSpPr txBox="1"/>
            <p:nvPr/>
          </p:nvSpPr>
          <p:spPr>
            <a:xfrm>
              <a:off x="5502196" y="2800402"/>
              <a:ext cx="596591" cy="246221"/>
            </a:xfrm>
            <a:prstGeom prst="rect">
              <a:avLst/>
            </a:prstGeom>
            <a:noFill/>
          </p:spPr>
          <p:txBody>
            <a:bodyPr wrap="square" rtlCol="0">
              <a:spAutoFit/>
            </a:bodyPr>
            <a:lstStyle/>
            <a:p>
              <a:r>
                <a:rPr lang="en-US" sz="1000" dirty="0" smtClean="0">
                  <a:solidFill>
                    <a:schemeClr val="bg2"/>
                  </a:solidFill>
                </a:rPr>
                <a:t>MOAC</a:t>
              </a:r>
              <a:endParaRPr lang="en-US" sz="1000" dirty="0">
                <a:solidFill>
                  <a:schemeClr val="bg2"/>
                </a:solidFill>
              </a:endParaRPr>
            </a:p>
          </p:txBody>
        </p:sp>
        <p:pic>
          <p:nvPicPr>
            <p:cNvPr id="1032" name="Picture 8"/>
            <p:cNvPicPr>
              <a:picLocks noChangeAspect="1" noChangeArrowheads="1"/>
            </p:cNvPicPr>
            <p:nvPr/>
          </p:nvPicPr>
          <p:blipFill>
            <a:blip r:embed="rId9">
              <a:extLst>
                <a:ext uri="{28A0092B-C50C-407E-A947-70E740481C1C}">
                  <a14:useLocalDpi xmlns="" xmlns:a14="http://schemas.microsoft.com/office/drawing/2010/main" val="0"/>
                </a:ext>
              </a:extLst>
            </a:blip>
            <a:srcRect/>
            <a:stretch>
              <a:fillRect/>
            </a:stretch>
          </p:blipFill>
          <p:spPr bwMode="auto">
            <a:xfrm>
              <a:off x="5593923" y="2080223"/>
              <a:ext cx="502293" cy="704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7" name="Picture 8"/>
            <p:cNvPicPr>
              <a:picLocks noChangeAspect="1" noChangeArrowheads="1"/>
            </p:cNvPicPr>
            <p:nvPr/>
          </p:nvPicPr>
          <p:blipFill>
            <a:blip r:embed="rId9">
              <a:extLst>
                <a:ext uri="{28A0092B-C50C-407E-A947-70E740481C1C}">
                  <a14:useLocalDpi xmlns="" xmlns:a14="http://schemas.microsoft.com/office/drawing/2010/main" val="0"/>
                </a:ext>
              </a:extLst>
            </a:blip>
            <a:srcRect/>
            <a:stretch>
              <a:fillRect/>
            </a:stretch>
          </p:blipFill>
          <p:spPr bwMode="auto">
            <a:xfrm>
              <a:off x="5596494" y="3025139"/>
              <a:ext cx="502293" cy="704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8" name="TextBox 27"/>
            <p:cNvSpPr txBox="1"/>
            <p:nvPr/>
          </p:nvSpPr>
          <p:spPr>
            <a:xfrm>
              <a:off x="5497332" y="3771487"/>
              <a:ext cx="596591" cy="246221"/>
            </a:xfrm>
            <a:prstGeom prst="rect">
              <a:avLst/>
            </a:prstGeom>
            <a:noFill/>
          </p:spPr>
          <p:txBody>
            <a:bodyPr wrap="square" rtlCol="0">
              <a:spAutoFit/>
            </a:bodyPr>
            <a:lstStyle/>
            <a:p>
              <a:r>
                <a:rPr lang="en-US" sz="1000" dirty="0" smtClean="0">
                  <a:solidFill>
                    <a:schemeClr val="bg2"/>
                  </a:solidFill>
                </a:rPr>
                <a:t>AWS</a:t>
              </a:r>
              <a:endParaRPr lang="en-US" sz="1000" dirty="0">
                <a:solidFill>
                  <a:schemeClr val="bg2"/>
                </a:solidFill>
              </a:endParaRPr>
            </a:p>
          </p:txBody>
        </p:sp>
      </p:grpSp>
      <p:grpSp>
        <p:nvGrpSpPr>
          <p:cNvPr id="26" name="Group 25"/>
          <p:cNvGrpSpPr/>
          <p:nvPr/>
        </p:nvGrpSpPr>
        <p:grpSpPr>
          <a:xfrm>
            <a:off x="5742310" y="3637003"/>
            <a:ext cx="3173874" cy="776383"/>
            <a:chOff x="5742310" y="3637003"/>
            <a:chExt cx="3173874" cy="776383"/>
          </a:xfrm>
        </p:grpSpPr>
        <p:pic>
          <p:nvPicPr>
            <p:cNvPr id="29" name="Picture 3" descr="\\showsrus\images\Illustrations-Icons\MSN Icons\MSN-Man.png"/>
            <p:cNvPicPr>
              <a:picLocks noChangeAspect="1" noChangeArrowheads="1"/>
            </p:cNvPicPr>
            <p:nvPr/>
          </p:nvPicPr>
          <p:blipFill>
            <a:blip r:embed="rId5" cstate="print"/>
            <a:srcRect/>
            <a:stretch>
              <a:fillRect/>
            </a:stretch>
          </p:blipFill>
          <p:spPr bwMode="auto">
            <a:xfrm>
              <a:off x="5818510" y="3723056"/>
              <a:ext cx="381000" cy="509878"/>
            </a:xfrm>
            <a:prstGeom prst="rect">
              <a:avLst/>
            </a:prstGeom>
            <a:noFill/>
          </p:spPr>
        </p:pic>
        <p:sp>
          <p:nvSpPr>
            <p:cNvPr id="30" name="&quot;No&quot; Symbol 29"/>
            <p:cNvSpPr/>
            <p:nvPr/>
          </p:nvSpPr>
          <p:spPr>
            <a:xfrm>
              <a:off x="5742310" y="3723056"/>
              <a:ext cx="533400" cy="533400"/>
            </a:xfrm>
            <a:prstGeom prst="noSmoking">
              <a:avLst>
                <a:gd name="adj" fmla="val 76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31" name="TextBox 30"/>
            <p:cNvSpPr txBox="1"/>
            <p:nvPr/>
          </p:nvSpPr>
          <p:spPr>
            <a:xfrm>
              <a:off x="6477784" y="3637003"/>
              <a:ext cx="2438400" cy="776383"/>
            </a:xfrm>
            <a:prstGeom prst="roundRect">
              <a:avLst/>
            </a:prstGeom>
            <a:solidFill>
              <a:schemeClr val="accent1"/>
            </a:solidFill>
            <a:ln/>
          </p:spPr>
          <p:style>
            <a:lnRef idx="0">
              <a:schemeClr val="accent2"/>
            </a:lnRef>
            <a:fillRef idx="3">
              <a:schemeClr val="accent2"/>
            </a:fillRef>
            <a:effectRef idx="3">
              <a:schemeClr val="accent2"/>
            </a:effectRef>
            <a:fontRef idx="minor">
              <a:schemeClr val="lt1"/>
            </a:fontRef>
          </p:style>
          <p:txBody>
            <a:bodyPr lIns="0" tIns="0" rIns="0" bIns="0" rtlCol="0" anchor="ctr" anchorCtr="0"/>
            <a:lstStyle/>
            <a:p>
              <a:pPr fontAlgn="base">
                <a:lnSpc>
                  <a:spcPct val="90000"/>
                </a:lnSpc>
                <a:spcBef>
                  <a:spcPct val="0"/>
                </a:spcBef>
                <a:spcAft>
                  <a:spcPct val="0"/>
                </a:spcAft>
              </a:pPr>
              <a:r>
                <a:rPr lang="en-US" sz="1100" dirty="0" smtClean="0">
                  <a:solidFill>
                    <a:schemeClr val="accent2">
                      <a:lumMod val="50000"/>
                    </a:schemeClr>
                  </a:solidFill>
                </a:rPr>
                <a:t>Disabled Account w/o Mailbox:</a:t>
              </a:r>
              <a:br>
                <a:rPr lang="en-US" sz="1100" dirty="0" smtClean="0">
                  <a:solidFill>
                    <a:schemeClr val="accent2">
                      <a:lumMod val="50000"/>
                    </a:schemeClr>
                  </a:solidFill>
                </a:rPr>
              </a:br>
              <a:r>
                <a:rPr lang="en-US" sz="1100" dirty="0" smtClean="0">
                  <a:solidFill>
                    <a:schemeClr val="accent2">
                      <a:lumMod val="50000"/>
                    </a:schemeClr>
                  </a:solidFill>
                </a:rPr>
                <a:t>SMTP: User@Company.com</a:t>
              </a:r>
            </a:p>
            <a:p>
              <a:pPr fontAlgn="base">
                <a:lnSpc>
                  <a:spcPct val="90000"/>
                </a:lnSpc>
                <a:spcBef>
                  <a:spcPct val="0"/>
                </a:spcBef>
                <a:spcAft>
                  <a:spcPct val="0"/>
                </a:spcAft>
              </a:pPr>
              <a:r>
                <a:rPr lang="en-US" sz="1100" i="1" dirty="0" smtClean="0">
                  <a:solidFill>
                    <a:schemeClr val="accent2">
                      <a:lumMod val="50000"/>
                    </a:schemeClr>
                  </a:solidFill>
                </a:rPr>
                <a:t>smtp:User@company1.msol.com</a:t>
              </a:r>
            </a:p>
            <a:p>
              <a:pPr fontAlgn="base">
                <a:lnSpc>
                  <a:spcPct val="90000"/>
                </a:lnSpc>
                <a:spcBef>
                  <a:spcPct val="0"/>
                </a:spcBef>
                <a:spcAft>
                  <a:spcPct val="0"/>
                </a:spcAft>
              </a:pPr>
              <a:r>
                <a:rPr lang="en-US" sz="1100" b="1" dirty="0" smtClean="0">
                  <a:solidFill>
                    <a:schemeClr val="accent2">
                      <a:lumMod val="50000"/>
                    </a:schemeClr>
                  </a:solidFill>
                </a:rPr>
                <a:t>Target: User@Company.com</a:t>
              </a:r>
              <a:endParaRPr lang="en-US" sz="1100" b="1" dirty="0">
                <a:solidFill>
                  <a:schemeClr val="accent2">
                    <a:lumMod val="50000"/>
                  </a:schemeClr>
                </a:solidFill>
              </a:endParaRPr>
            </a:p>
          </p:txBody>
        </p:sp>
      </p:grpSp>
      <p:cxnSp>
        <p:nvCxnSpPr>
          <p:cNvPr id="8" name="Straight Arrow Connector 7"/>
          <p:cNvCxnSpPr>
            <a:stCxn id="1027" idx="3"/>
            <a:endCxn id="1031" idx="1"/>
          </p:cNvCxnSpPr>
          <p:nvPr/>
        </p:nvCxnSpPr>
        <p:spPr>
          <a:xfrm>
            <a:off x="1182030" y="2281920"/>
            <a:ext cx="918653" cy="447108"/>
          </a:xfrm>
          <a:prstGeom prst="straightConnector1">
            <a:avLst/>
          </a:prstGeom>
          <a:ln w="31750">
            <a:solidFill>
              <a:schemeClr val="accent5"/>
            </a:solidFill>
            <a:prstDash val="dash"/>
            <a:tailEnd type="arrow"/>
          </a:ln>
          <a:effectLst>
            <a:outerShdw blurRad="76200" dir="2700000" sy="-23000" kx="-800400" algn="bl" rotWithShape="0">
              <a:schemeClr val="accent5">
                <a:lumMod val="50000"/>
                <a:alpha val="20000"/>
              </a:schemeClr>
            </a:outerShdw>
          </a:effectLst>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1031" idx="3"/>
            <a:endCxn id="27" idx="1"/>
          </p:cNvCxnSpPr>
          <p:nvPr/>
        </p:nvCxnSpPr>
        <p:spPr>
          <a:xfrm>
            <a:off x="2587082" y="2729028"/>
            <a:ext cx="3009412" cy="212448"/>
          </a:xfrm>
          <a:prstGeom prst="straightConnector1">
            <a:avLst/>
          </a:prstGeom>
          <a:ln w="31750">
            <a:solidFill>
              <a:schemeClr val="accent5"/>
            </a:solidFill>
            <a:prstDash val="dash"/>
            <a:tailEnd type="arrow"/>
          </a:ln>
          <a:effectLst>
            <a:outerShdw blurRad="76200" dir="2700000" sy="-23000" kx="-800400" algn="bl" rotWithShape="0">
              <a:schemeClr val="accent5">
                <a:lumMod val="50000"/>
                <a:alpha val="20000"/>
              </a:schemeClr>
            </a:outerShdw>
          </a:effectLst>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endCxn id="20" idx="1"/>
          </p:cNvCxnSpPr>
          <p:nvPr/>
        </p:nvCxnSpPr>
        <p:spPr>
          <a:xfrm flipV="1">
            <a:off x="6093923" y="2146002"/>
            <a:ext cx="1102535" cy="794397"/>
          </a:xfrm>
          <a:prstGeom prst="straightConnector1">
            <a:avLst/>
          </a:prstGeom>
          <a:ln w="31750">
            <a:solidFill>
              <a:schemeClr val="accent5"/>
            </a:solidFill>
            <a:prstDash val="dash"/>
            <a:tailEnd type="arrow"/>
          </a:ln>
          <a:effectLst>
            <a:outerShdw blurRad="76200" dir="2700000" sy="-23000" kx="-800400" algn="bl" rotWithShape="0">
              <a:schemeClr val="accent5">
                <a:lumMod val="50000"/>
                <a:alpha val="20000"/>
              </a:schemeClr>
            </a:outerShdw>
          </a:effectLst>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H="1">
            <a:off x="3612996" y="3856637"/>
            <a:ext cx="2298277" cy="0"/>
          </a:xfrm>
          <a:prstGeom prst="straightConnector1">
            <a:avLst/>
          </a:prstGeom>
          <a:ln w="31750">
            <a:solidFill>
              <a:schemeClr val="accent5"/>
            </a:solidFill>
            <a:prstDash val="dash"/>
            <a:tailEnd type="arrow"/>
          </a:ln>
          <a:effectLst>
            <a:outerShdw blurRad="76200" dir="2700000" sy="-23000" kx="-800400" algn="bl" rotWithShape="0">
              <a:schemeClr val="accent5">
                <a:lumMod val="50000"/>
                <a:alpha val="20000"/>
              </a:schemeClr>
            </a:outerShdw>
          </a:effectLst>
        </p:spPr>
        <p:style>
          <a:lnRef idx="1">
            <a:schemeClr val="accent1"/>
          </a:lnRef>
          <a:fillRef idx="0">
            <a:schemeClr val="accent1"/>
          </a:fillRef>
          <a:effectRef idx="0">
            <a:schemeClr val="accent1"/>
          </a:effectRef>
          <a:fontRef idx="minor">
            <a:schemeClr val="tx1"/>
          </a:fontRef>
        </p:style>
      </p:cxnSp>
      <p:sp>
        <p:nvSpPr>
          <p:cNvPr id="43" name="Content Placeholder 2"/>
          <p:cNvSpPr txBox="1">
            <a:spLocks/>
          </p:cNvSpPr>
          <p:nvPr/>
        </p:nvSpPr>
        <p:spPr>
          <a:xfrm>
            <a:off x="196273" y="4541982"/>
            <a:ext cx="8382000" cy="1468094"/>
          </a:xfrm>
          <a:prstGeom prst="rect">
            <a:avLst/>
          </a:prstGeom>
        </p:spPr>
        <p:txBody>
          <a:bodyPr>
            <a:normAutofit lnSpcReduction="10000"/>
          </a:bodyPr>
          <a:lstStyle>
            <a:lvl1pPr marL="396875" indent="-396875" algn="l" defTabSz="914363" rtl="0" eaLnBrk="1" latinLnBrk="0" hangingPunct="1">
              <a:lnSpc>
                <a:spcPct val="90000"/>
              </a:lnSpc>
              <a:spcBef>
                <a:spcPct val="20000"/>
              </a:spcBef>
              <a:buFontTx/>
              <a:buBlip>
                <a:blip r:embed="rId10"/>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1"/>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1"/>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1"/>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1"/>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7663" indent="-347663"/>
            <a:r>
              <a:rPr lang="en-US" sz="2000" dirty="0" smtClean="0"/>
              <a:t>Directory Sync initially creates ‘Disabled Accounts’ in Microsoft Online for all accounts with mailboxes in local topology</a:t>
            </a:r>
          </a:p>
          <a:p>
            <a:pPr marL="625475" lvl="1" indent="-277813"/>
            <a:r>
              <a:rPr lang="en-US" sz="1800" dirty="0" smtClean="0"/>
              <a:t>Enables a full GAL experience in Microsoft Online</a:t>
            </a:r>
          </a:p>
          <a:p>
            <a:pPr marL="625475" lvl="1" indent="-277813"/>
            <a:r>
              <a:rPr lang="en-US" sz="1800" dirty="0" smtClean="0"/>
              <a:t>Enables mail routing using ‘Target Addresses’ back to local topology</a:t>
            </a:r>
          </a:p>
          <a:p>
            <a:pPr marL="625475" lvl="1" indent="-277813"/>
            <a:r>
              <a:rPr lang="en-US" sz="1800" dirty="0" smtClean="0"/>
              <a:t>Pre-Populates user list for easy account activation</a:t>
            </a:r>
          </a:p>
        </p:txBody>
      </p:sp>
    </p:spTree>
    <p:extLst>
      <p:ext uri="{BB962C8B-B14F-4D97-AF65-F5344CB8AC3E}">
        <p14:creationId xmlns="" xmlns:p14="http://schemas.microsoft.com/office/powerpoint/2010/main" val="32020960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31"/>
                                        </p:tgtEl>
                                        <p:attrNameLst>
                                          <p:attrName>style.visibility</p:attrName>
                                        </p:attrNameLst>
                                      </p:cBhvr>
                                      <p:to>
                                        <p:strVal val="visible"/>
                                      </p:to>
                                    </p:set>
                                    <p:animEffect transition="in" filter="fade">
                                      <p:cBhvr>
                                        <p:cTn id="12" dur="500"/>
                                        <p:tgtEl>
                                          <p:spTgt spid="1031"/>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par>
                                <p:cTn id="16" presetID="10"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par>
                          <p:cTn id="24" fill="hold">
                            <p:stCondLst>
                              <p:cond delay="500"/>
                            </p:stCondLst>
                            <p:childTnLst>
                              <p:par>
                                <p:cTn id="25" presetID="22" presetClass="entr" presetSubtype="8"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left)">
                                      <p:cBhvr>
                                        <p:cTn id="27" dur="500"/>
                                        <p:tgtEl>
                                          <p:spTgt spid="32"/>
                                        </p:tgtEl>
                                      </p:cBhvr>
                                    </p:animEffect>
                                  </p:childTnLst>
                                </p:cTn>
                              </p:par>
                            </p:childTnLst>
                          </p:cTn>
                        </p:par>
                        <p:par>
                          <p:cTn id="28" fill="hold">
                            <p:stCondLst>
                              <p:cond delay="1000"/>
                            </p:stCondLst>
                            <p:childTnLst>
                              <p:par>
                                <p:cTn id="29" presetID="22" presetClass="entr" presetSubtype="8" fill="hold"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childTnLst>
                                </p:cTn>
                              </p:par>
                            </p:childTnLst>
                          </p:cTn>
                        </p:par>
                        <p:par>
                          <p:cTn id="37" fill="hold">
                            <p:stCondLst>
                              <p:cond delay="500"/>
                            </p:stCondLst>
                            <p:childTnLst>
                              <p:par>
                                <p:cTn id="38" presetID="22" presetClass="entr" presetSubtype="2" fill="hold" nodeType="after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wipe(right)">
                                      <p:cBhvr>
                                        <p:cTn id="40" dur="500"/>
                                        <p:tgtEl>
                                          <p:spTgt spid="39"/>
                                        </p:tgtEl>
                                      </p:cBhvr>
                                    </p:animEffect>
                                  </p:childTnLst>
                                </p:cTn>
                              </p:par>
                              <p:par>
                                <p:cTn id="41" presetID="1" presetClass="entr" presetSubtype="0" fill="hold" grpId="0" nodeType="withEffect">
                                  <p:stCondLst>
                                    <p:cond delay="0"/>
                                  </p:stCondLst>
                                  <p:childTnLst>
                                    <p:set>
                                      <p:cBhvr>
                                        <p:cTn id="42"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4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pPr fontAlgn="auto">
              <a:spcAft>
                <a:spcPts val="0"/>
              </a:spcAft>
              <a:defRPr/>
            </a:pPr>
            <a:r>
              <a:rPr lang="en-US" dirty="0" smtClean="0">
                <a:solidFill>
                  <a:schemeClr val="accent2">
                    <a:lumMod val="20000"/>
                    <a:lumOff val="80000"/>
                  </a:schemeClr>
                </a:solidFill>
              </a:rPr>
              <a:t>Enabling Microsoft Online for Directory Synchronization</a:t>
            </a:r>
            <a:endParaRPr lang="en-US" dirty="0">
              <a:solidFill>
                <a:schemeClr val="accent2">
                  <a:lumMod val="20000"/>
                  <a:lumOff val="80000"/>
                </a:schemeClr>
              </a:solidFill>
            </a:endParaRPr>
          </a:p>
        </p:txBody>
      </p:sp>
      <p:pic>
        <p:nvPicPr>
          <p:cNvPr id="41986" name="Picture 3" descr="Migration_DirectorySync.png"/>
          <p:cNvPicPr>
            <a:picLocks noChangeAspect="1"/>
          </p:cNvPicPr>
          <p:nvPr/>
        </p:nvPicPr>
        <p:blipFill>
          <a:blip r:embed="rId3" cstate="print"/>
          <a:srcRect/>
          <a:stretch>
            <a:fillRect/>
          </a:stretch>
        </p:blipFill>
        <p:spPr bwMode="auto">
          <a:xfrm>
            <a:off x="1614040" y="1697060"/>
            <a:ext cx="6115519" cy="4658020"/>
          </a:xfrm>
          <a:prstGeom prst="rect">
            <a:avLst/>
          </a:prstGeom>
          <a:ln>
            <a:noFill/>
          </a:ln>
          <a:effectLst>
            <a:outerShdw blurRad="190500" algn="tl" rotWithShape="0">
              <a:srgbClr val="000000">
                <a:alpha val="70000"/>
              </a:srgbClr>
            </a:outerShdw>
          </a:effectLst>
        </p:spPr>
      </p:pic>
      <p:sp>
        <p:nvSpPr>
          <p:cNvPr id="7" name="Right Arrow 6"/>
          <p:cNvSpPr/>
          <p:nvPr/>
        </p:nvSpPr>
        <p:spPr bwMode="auto">
          <a:xfrm>
            <a:off x="649945" y="3434420"/>
            <a:ext cx="865188" cy="612775"/>
          </a:xfrm>
          <a:prstGeom prst="rightArrow">
            <a:avLst/>
          </a:prstGeom>
          <a:gradFill flip="none" rotWithShape="1">
            <a:gsLst>
              <a:gs pos="0">
                <a:srgbClr val="FFF9DD"/>
              </a:gs>
              <a:gs pos="100000">
                <a:srgbClr val="66CC33"/>
              </a:gs>
            </a:gsLst>
            <a:lin ang="4200000" scaled="0"/>
            <a:tileRect/>
          </a:gra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a:lstStyle/>
          <a:p>
            <a:pPr algn="ctr">
              <a:defRPr/>
            </a:pPr>
            <a:endParaRPr lang="en-US" dirty="0"/>
          </a:p>
        </p:txBody>
      </p:sp>
    </p:spTree>
    <p:extLst>
      <p:ext uri="{BB962C8B-B14F-4D97-AF65-F5344CB8AC3E}">
        <p14:creationId xmlns="" xmlns:p14="http://schemas.microsoft.com/office/powerpoint/2010/main" val="32234275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Mail </a:t>
            </a:r>
            <a:r>
              <a:rPr lang="en-US" dirty="0"/>
              <a:t>Flow Coexistence</a:t>
            </a:r>
          </a:p>
        </p:txBody>
      </p:sp>
      <p:sp>
        <p:nvSpPr>
          <p:cNvPr id="6" name="Rounded Rectangle 5"/>
          <p:cNvSpPr/>
          <p:nvPr/>
        </p:nvSpPr>
        <p:spPr>
          <a:xfrm>
            <a:off x="381000" y="1041447"/>
            <a:ext cx="2438400" cy="4324879"/>
          </a:xfrm>
          <a:prstGeom prst="roundRect">
            <a:avLst/>
          </a:prstGeom>
          <a:ln/>
        </p:spPr>
        <p:style>
          <a:lnRef idx="1">
            <a:schemeClr val="accent2"/>
          </a:lnRef>
          <a:fillRef idx="3">
            <a:schemeClr val="accent2"/>
          </a:fillRef>
          <a:effectRef idx="2">
            <a:schemeClr val="accent2"/>
          </a:effectRef>
          <a:fontRef idx="minor">
            <a:schemeClr val="lt1"/>
          </a:fontRef>
        </p:style>
        <p:txBody>
          <a:bodyPr lIns="0" tIns="0" rIns="0" bIns="0" rtlCol="0" anchor="t" anchorCtr="0"/>
          <a:lstStyle/>
          <a:p>
            <a:pPr algn="ctr" fontAlgn="base">
              <a:spcBef>
                <a:spcPct val="0"/>
              </a:spcBef>
              <a:spcAft>
                <a:spcPct val="0"/>
              </a:spcAft>
            </a:pPr>
            <a:r>
              <a:rPr lang="en-US" dirty="0" smtClean="0">
                <a:solidFill>
                  <a:schemeClr val="bg2"/>
                </a:solidFill>
              </a:rPr>
              <a:t>On-Premises Deployment</a:t>
            </a:r>
            <a:endParaRPr lang="en-US" dirty="0">
              <a:solidFill>
                <a:schemeClr val="bg2"/>
              </a:solidFill>
            </a:endParaRPr>
          </a:p>
        </p:txBody>
      </p:sp>
      <p:grpSp>
        <p:nvGrpSpPr>
          <p:cNvPr id="26" name="Group 25"/>
          <p:cNvGrpSpPr/>
          <p:nvPr/>
        </p:nvGrpSpPr>
        <p:grpSpPr>
          <a:xfrm>
            <a:off x="535259" y="1893140"/>
            <a:ext cx="1064941" cy="840506"/>
            <a:chOff x="446048" y="1916818"/>
            <a:chExt cx="1064941" cy="840506"/>
          </a:xfrm>
        </p:grpSpPr>
        <p:pic>
          <p:nvPicPr>
            <p:cNvPr id="7"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681504" y="1916818"/>
              <a:ext cx="500526" cy="7302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446048" y="2511103"/>
              <a:ext cx="1064941" cy="246221"/>
            </a:xfrm>
            <a:prstGeom prst="rect">
              <a:avLst/>
            </a:prstGeom>
            <a:noFill/>
          </p:spPr>
          <p:txBody>
            <a:bodyPr wrap="square" rtlCol="0">
              <a:spAutoFit/>
            </a:bodyPr>
            <a:lstStyle/>
            <a:p>
              <a:r>
                <a:rPr lang="en-US" sz="1000" dirty="0" smtClean="0">
                  <a:solidFill>
                    <a:schemeClr val="bg2"/>
                  </a:solidFill>
                </a:rPr>
                <a:t>Active Directory</a:t>
              </a:r>
              <a:endParaRPr lang="en-US" sz="1000" dirty="0">
                <a:solidFill>
                  <a:schemeClr val="bg2"/>
                </a:solidFill>
              </a:endParaRPr>
            </a:p>
          </p:txBody>
        </p:sp>
      </p:grpSp>
      <p:grpSp>
        <p:nvGrpSpPr>
          <p:cNvPr id="27" name="Group 26"/>
          <p:cNvGrpSpPr/>
          <p:nvPr/>
        </p:nvGrpSpPr>
        <p:grpSpPr>
          <a:xfrm>
            <a:off x="1510989" y="1841101"/>
            <a:ext cx="713679" cy="892545"/>
            <a:chOff x="446048" y="2935296"/>
            <a:chExt cx="713679" cy="892545"/>
          </a:xfrm>
        </p:grpSpPr>
        <p:pic>
          <p:nvPicPr>
            <p:cNvPr id="8" name="Picture 4"/>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32560" y="2935296"/>
              <a:ext cx="461748" cy="7329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446048" y="3581620"/>
              <a:ext cx="713679" cy="246221"/>
            </a:xfrm>
            <a:prstGeom prst="rect">
              <a:avLst/>
            </a:prstGeom>
            <a:noFill/>
          </p:spPr>
          <p:txBody>
            <a:bodyPr wrap="square" rtlCol="0">
              <a:spAutoFit/>
            </a:bodyPr>
            <a:lstStyle/>
            <a:p>
              <a:r>
                <a:rPr lang="en-US" sz="1000" dirty="0" smtClean="0">
                  <a:solidFill>
                    <a:schemeClr val="bg2"/>
                  </a:solidFill>
                </a:rPr>
                <a:t>Exchange</a:t>
              </a:r>
              <a:endParaRPr lang="en-US" sz="1000" dirty="0">
                <a:solidFill>
                  <a:schemeClr val="bg2"/>
                </a:solidFill>
              </a:endParaRPr>
            </a:p>
          </p:txBody>
        </p:sp>
      </p:grpSp>
      <p:grpSp>
        <p:nvGrpSpPr>
          <p:cNvPr id="11" name="Group 24"/>
          <p:cNvGrpSpPr/>
          <p:nvPr/>
        </p:nvGrpSpPr>
        <p:grpSpPr>
          <a:xfrm>
            <a:off x="591720" y="4501944"/>
            <a:ext cx="457200" cy="618762"/>
            <a:chOff x="2895600" y="3124200"/>
            <a:chExt cx="457200" cy="618762"/>
          </a:xfrm>
        </p:grpSpPr>
        <p:pic>
          <p:nvPicPr>
            <p:cNvPr id="13" name="Picture 3" descr="\\showsrus\images\Illustrations-Icons\MSN Icons\MSN-Man.png"/>
            <p:cNvPicPr>
              <a:picLocks noChangeAspect="1" noChangeArrowheads="1"/>
            </p:cNvPicPr>
            <p:nvPr/>
          </p:nvPicPr>
          <p:blipFill>
            <a:blip r:embed="rId5" cstate="print"/>
            <a:srcRect/>
            <a:stretch>
              <a:fillRect/>
            </a:stretch>
          </p:blipFill>
          <p:spPr bwMode="auto">
            <a:xfrm>
              <a:off x="2895600" y="3124200"/>
              <a:ext cx="381000" cy="509878"/>
            </a:xfrm>
            <a:prstGeom prst="rect">
              <a:avLst/>
            </a:prstGeom>
            <a:noFill/>
          </p:spPr>
        </p:pic>
        <p:pic>
          <p:nvPicPr>
            <p:cNvPr id="14" name="Picture 2" descr="\\showsrus\images\Illustrations-Icons\MSN Icons\png\e-mail envelope icon.png"/>
            <p:cNvPicPr>
              <a:picLocks noChangeAspect="1" noChangeArrowheads="1"/>
            </p:cNvPicPr>
            <p:nvPr/>
          </p:nvPicPr>
          <p:blipFill>
            <a:blip r:embed="rId6" cstate="print"/>
            <a:srcRect/>
            <a:stretch>
              <a:fillRect/>
            </a:stretch>
          </p:blipFill>
          <p:spPr bwMode="auto">
            <a:xfrm>
              <a:off x="3048000" y="3505200"/>
              <a:ext cx="304800" cy="237762"/>
            </a:xfrm>
            <a:prstGeom prst="rect">
              <a:avLst/>
            </a:prstGeom>
            <a:noFill/>
          </p:spPr>
        </p:pic>
      </p:grpSp>
      <p:sp>
        <p:nvSpPr>
          <p:cNvPr id="12" name="TextBox 11"/>
          <p:cNvSpPr txBox="1"/>
          <p:nvPr/>
        </p:nvSpPr>
        <p:spPr>
          <a:xfrm>
            <a:off x="1184227" y="4557327"/>
            <a:ext cx="1721006" cy="439269"/>
          </a:xfrm>
          <a:prstGeom prst="roundRect">
            <a:avLst/>
          </a:prstGeom>
          <a:solidFill>
            <a:schemeClr val="accent1"/>
          </a:solidFill>
          <a:ln/>
        </p:spPr>
        <p:style>
          <a:lnRef idx="0">
            <a:schemeClr val="accent2"/>
          </a:lnRef>
          <a:fillRef idx="3">
            <a:schemeClr val="accent2"/>
          </a:fillRef>
          <a:effectRef idx="3">
            <a:schemeClr val="accent2"/>
          </a:effectRef>
          <a:fontRef idx="minor">
            <a:schemeClr val="lt1"/>
          </a:fontRef>
        </p:style>
        <p:txBody>
          <a:bodyPr lIns="0" tIns="0" rIns="0" bIns="0" rtlCol="0" anchor="ctr" anchorCtr="0"/>
          <a:lstStyle/>
          <a:p>
            <a:pPr fontAlgn="base">
              <a:lnSpc>
                <a:spcPct val="90000"/>
              </a:lnSpc>
              <a:spcBef>
                <a:spcPct val="0"/>
              </a:spcBef>
              <a:spcAft>
                <a:spcPct val="0"/>
              </a:spcAft>
            </a:pPr>
            <a:r>
              <a:rPr lang="en-US" sz="1100" b="1" dirty="0" smtClean="0">
                <a:solidFill>
                  <a:schemeClr val="accent2">
                    <a:lumMod val="50000"/>
                  </a:schemeClr>
                </a:solidFill>
              </a:rPr>
              <a:t>Account w/ Mailbox:</a:t>
            </a:r>
            <a:r>
              <a:rPr lang="en-US" sz="1100" dirty="0" smtClean="0">
                <a:solidFill>
                  <a:schemeClr val="accent2">
                    <a:lumMod val="50000"/>
                  </a:schemeClr>
                </a:solidFill>
              </a:rPr>
              <a:t/>
            </a:r>
            <a:br>
              <a:rPr lang="en-US" sz="1100" dirty="0" smtClean="0">
                <a:solidFill>
                  <a:schemeClr val="accent2">
                    <a:lumMod val="50000"/>
                  </a:schemeClr>
                </a:solidFill>
              </a:rPr>
            </a:br>
            <a:r>
              <a:rPr lang="en-US" sz="1100" i="1" dirty="0" smtClean="0">
                <a:solidFill>
                  <a:schemeClr val="accent2">
                    <a:lumMod val="50000"/>
                  </a:schemeClr>
                </a:solidFill>
              </a:rPr>
              <a:t>SMTP: User@Company.Com</a:t>
            </a:r>
            <a:endParaRPr lang="en-US" sz="1100" i="1" dirty="0">
              <a:solidFill>
                <a:schemeClr val="accent2">
                  <a:lumMod val="50000"/>
                </a:schemeClr>
              </a:solidFill>
            </a:endParaRPr>
          </a:p>
        </p:txBody>
      </p:sp>
      <p:pic>
        <p:nvPicPr>
          <p:cNvPr id="15" name="Picture 6"/>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3445017" y="2383168"/>
            <a:ext cx="1293542" cy="98868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7" name="Rounded Rectangle 16"/>
          <p:cNvSpPr/>
          <p:nvPr/>
        </p:nvSpPr>
        <p:spPr>
          <a:xfrm>
            <a:off x="5464097" y="1041448"/>
            <a:ext cx="2438400" cy="4324878"/>
          </a:xfrm>
          <a:prstGeom prst="roundRect">
            <a:avLst/>
          </a:prstGeom>
          <a:ln/>
        </p:spPr>
        <p:style>
          <a:lnRef idx="1">
            <a:schemeClr val="accent2"/>
          </a:lnRef>
          <a:fillRef idx="3">
            <a:schemeClr val="accent2"/>
          </a:fillRef>
          <a:effectRef idx="2">
            <a:schemeClr val="accent2"/>
          </a:effectRef>
          <a:fontRef idx="minor">
            <a:schemeClr val="lt1"/>
          </a:fontRef>
        </p:style>
        <p:txBody>
          <a:bodyPr lIns="0" tIns="0" rIns="0" bIns="0" rtlCol="0" anchor="t" anchorCtr="0"/>
          <a:lstStyle/>
          <a:p>
            <a:pPr algn="ctr" fontAlgn="base">
              <a:spcBef>
                <a:spcPct val="0"/>
              </a:spcBef>
              <a:spcAft>
                <a:spcPct val="0"/>
              </a:spcAft>
            </a:pPr>
            <a:r>
              <a:rPr lang="en-US" dirty="0" smtClean="0">
                <a:solidFill>
                  <a:schemeClr val="bg2"/>
                </a:solidFill>
              </a:rPr>
              <a:t>BPOS</a:t>
            </a:r>
            <a:endParaRPr lang="en-US" dirty="0">
              <a:solidFill>
                <a:schemeClr val="bg2"/>
              </a:solidFill>
            </a:endParaRPr>
          </a:p>
        </p:txBody>
      </p:sp>
      <p:grpSp>
        <p:nvGrpSpPr>
          <p:cNvPr id="28" name="Group 27"/>
          <p:cNvGrpSpPr/>
          <p:nvPr/>
        </p:nvGrpSpPr>
        <p:grpSpPr>
          <a:xfrm>
            <a:off x="5772278" y="1770029"/>
            <a:ext cx="1064941" cy="840506"/>
            <a:chOff x="446048" y="1916818"/>
            <a:chExt cx="1064941" cy="840506"/>
          </a:xfrm>
        </p:grpSpPr>
        <p:pic>
          <p:nvPicPr>
            <p:cNvPr id="29"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681504" y="1916818"/>
              <a:ext cx="500526" cy="7302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0" name="TextBox 29"/>
            <p:cNvSpPr txBox="1"/>
            <p:nvPr/>
          </p:nvSpPr>
          <p:spPr>
            <a:xfrm>
              <a:off x="446048" y="2511103"/>
              <a:ext cx="1064941" cy="246221"/>
            </a:xfrm>
            <a:prstGeom prst="rect">
              <a:avLst/>
            </a:prstGeom>
            <a:noFill/>
          </p:spPr>
          <p:txBody>
            <a:bodyPr wrap="square" rtlCol="0">
              <a:spAutoFit/>
            </a:bodyPr>
            <a:lstStyle/>
            <a:p>
              <a:r>
                <a:rPr lang="en-US" sz="1000" dirty="0" smtClean="0">
                  <a:solidFill>
                    <a:schemeClr val="bg2"/>
                  </a:solidFill>
                </a:rPr>
                <a:t>Active Directory</a:t>
              </a:r>
              <a:endParaRPr lang="en-US" sz="1000" dirty="0">
                <a:solidFill>
                  <a:schemeClr val="bg2"/>
                </a:solidFill>
              </a:endParaRPr>
            </a:p>
          </p:txBody>
        </p:sp>
      </p:grpSp>
      <p:grpSp>
        <p:nvGrpSpPr>
          <p:cNvPr id="31" name="Group 30"/>
          <p:cNvGrpSpPr/>
          <p:nvPr/>
        </p:nvGrpSpPr>
        <p:grpSpPr>
          <a:xfrm>
            <a:off x="6748008" y="1717990"/>
            <a:ext cx="713679" cy="892545"/>
            <a:chOff x="446048" y="2935296"/>
            <a:chExt cx="713679" cy="892545"/>
          </a:xfrm>
        </p:grpSpPr>
        <p:pic>
          <p:nvPicPr>
            <p:cNvPr id="32" name="Picture 4"/>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32560" y="2935296"/>
              <a:ext cx="461748" cy="7329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3" name="TextBox 32"/>
            <p:cNvSpPr txBox="1"/>
            <p:nvPr/>
          </p:nvSpPr>
          <p:spPr>
            <a:xfrm>
              <a:off x="446048" y="3581620"/>
              <a:ext cx="713679" cy="246221"/>
            </a:xfrm>
            <a:prstGeom prst="rect">
              <a:avLst/>
            </a:prstGeom>
            <a:noFill/>
          </p:spPr>
          <p:txBody>
            <a:bodyPr wrap="square" rtlCol="0">
              <a:spAutoFit/>
            </a:bodyPr>
            <a:lstStyle/>
            <a:p>
              <a:r>
                <a:rPr lang="en-US" sz="1000" dirty="0" smtClean="0">
                  <a:solidFill>
                    <a:schemeClr val="bg2"/>
                  </a:solidFill>
                </a:rPr>
                <a:t>Exchange</a:t>
              </a:r>
              <a:endParaRPr lang="en-US" sz="1000" dirty="0">
                <a:solidFill>
                  <a:schemeClr val="bg2"/>
                </a:solidFill>
              </a:endParaRPr>
            </a:p>
          </p:txBody>
        </p:sp>
      </p:grpSp>
      <p:grpSp>
        <p:nvGrpSpPr>
          <p:cNvPr id="34" name="Group 33"/>
          <p:cNvGrpSpPr/>
          <p:nvPr/>
        </p:nvGrpSpPr>
        <p:grpSpPr>
          <a:xfrm>
            <a:off x="5653384" y="4422093"/>
            <a:ext cx="2902926" cy="619453"/>
            <a:chOff x="5742310" y="3637003"/>
            <a:chExt cx="3173874" cy="619453"/>
          </a:xfrm>
        </p:grpSpPr>
        <p:pic>
          <p:nvPicPr>
            <p:cNvPr id="35" name="Picture 3" descr="\\showsrus\images\Illustrations-Icons\MSN Icons\MSN-Man.png"/>
            <p:cNvPicPr>
              <a:picLocks noChangeAspect="1" noChangeArrowheads="1"/>
            </p:cNvPicPr>
            <p:nvPr/>
          </p:nvPicPr>
          <p:blipFill>
            <a:blip r:embed="rId5" cstate="print"/>
            <a:srcRect/>
            <a:stretch>
              <a:fillRect/>
            </a:stretch>
          </p:blipFill>
          <p:spPr bwMode="auto">
            <a:xfrm>
              <a:off x="5818510" y="3723056"/>
              <a:ext cx="381000" cy="509878"/>
            </a:xfrm>
            <a:prstGeom prst="rect">
              <a:avLst/>
            </a:prstGeom>
            <a:noFill/>
          </p:spPr>
        </p:pic>
        <p:sp>
          <p:nvSpPr>
            <p:cNvPr id="36" name="&quot;No&quot; Symbol 35"/>
            <p:cNvSpPr/>
            <p:nvPr/>
          </p:nvSpPr>
          <p:spPr>
            <a:xfrm>
              <a:off x="5742310" y="3723056"/>
              <a:ext cx="533400" cy="533400"/>
            </a:xfrm>
            <a:prstGeom prst="noSmoking">
              <a:avLst>
                <a:gd name="adj" fmla="val 76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37" name="TextBox 36"/>
            <p:cNvSpPr txBox="1"/>
            <p:nvPr/>
          </p:nvSpPr>
          <p:spPr>
            <a:xfrm>
              <a:off x="6477784" y="3637003"/>
              <a:ext cx="2438400" cy="619453"/>
            </a:xfrm>
            <a:prstGeom prst="roundRect">
              <a:avLst/>
            </a:prstGeom>
            <a:solidFill>
              <a:schemeClr val="accent1"/>
            </a:solidFill>
            <a:ln/>
          </p:spPr>
          <p:style>
            <a:lnRef idx="0">
              <a:schemeClr val="accent2"/>
            </a:lnRef>
            <a:fillRef idx="3">
              <a:schemeClr val="accent2"/>
            </a:fillRef>
            <a:effectRef idx="3">
              <a:schemeClr val="accent2"/>
            </a:effectRef>
            <a:fontRef idx="minor">
              <a:schemeClr val="lt1"/>
            </a:fontRef>
          </p:style>
          <p:txBody>
            <a:bodyPr lIns="0" tIns="0" rIns="0" bIns="0" rtlCol="0" anchor="ctr" anchorCtr="0"/>
            <a:lstStyle/>
            <a:p>
              <a:pPr fontAlgn="base">
                <a:lnSpc>
                  <a:spcPct val="90000"/>
                </a:lnSpc>
                <a:spcBef>
                  <a:spcPct val="0"/>
                </a:spcBef>
                <a:spcAft>
                  <a:spcPct val="0"/>
                </a:spcAft>
              </a:pPr>
              <a:r>
                <a:rPr lang="en-US" sz="1100" b="1" dirty="0" smtClean="0">
                  <a:solidFill>
                    <a:schemeClr val="accent2">
                      <a:lumMod val="50000"/>
                    </a:schemeClr>
                  </a:solidFill>
                </a:rPr>
                <a:t>Disabled Account w/o Mailbox:</a:t>
              </a:r>
              <a:r>
                <a:rPr lang="en-US" sz="1100" dirty="0" smtClean="0">
                  <a:solidFill>
                    <a:schemeClr val="accent2">
                      <a:lumMod val="50000"/>
                    </a:schemeClr>
                  </a:solidFill>
                </a:rPr>
                <a:t/>
              </a:r>
              <a:br>
                <a:rPr lang="en-US" sz="1100" dirty="0" smtClean="0">
                  <a:solidFill>
                    <a:schemeClr val="accent2">
                      <a:lumMod val="50000"/>
                    </a:schemeClr>
                  </a:solidFill>
                </a:rPr>
              </a:br>
              <a:r>
                <a:rPr lang="en-US" sz="1100" dirty="0" smtClean="0">
                  <a:solidFill>
                    <a:schemeClr val="accent2">
                      <a:lumMod val="50000"/>
                    </a:schemeClr>
                  </a:solidFill>
                </a:rPr>
                <a:t>SMTP: User@Company.com</a:t>
              </a:r>
            </a:p>
            <a:p>
              <a:pPr fontAlgn="base">
                <a:lnSpc>
                  <a:spcPct val="90000"/>
                </a:lnSpc>
                <a:spcBef>
                  <a:spcPct val="0"/>
                </a:spcBef>
                <a:spcAft>
                  <a:spcPct val="0"/>
                </a:spcAft>
              </a:pPr>
              <a:r>
                <a:rPr lang="en-US" sz="1100" b="1" dirty="0" smtClean="0">
                  <a:solidFill>
                    <a:schemeClr val="accent2">
                      <a:lumMod val="50000"/>
                    </a:schemeClr>
                  </a:solidFill>
                </a:rPr>
                <a:t>Target: User@Company.com</a:t>
              </a:r>
              <a:endParaRPr lang="en-US" sz="1100" b="1" dirty="0">
                <a:solidFill>
                  <a:schemeClr val="accent2">
                    <a:lumMod val="50000"/>
                  </a:schemeClr>
                </a:solidFill>
              </a:endParaRPr>
            </a:p>
          </p:txBody>
        </p:sp>
      </p:grpSp>
      <p:sp>
        <p:nvSpPr>
          <p:cNvPr id="38" name="TextBox 37"/>
          <p:cNvSpPr txBox="1"/>
          <p:nvPr/>
        </p:nvSpPr>
        <p:spPr>
          <a:xfrm>
            <a:off x="1119572" y="3402791"/>
            <a:ext cx="3258464" cy="629961"/>
          </a:xfrm>
          <a:prstGeom prst="roundRect">
            <a:avLst/>
          </a:prstGeom>
          <a:solidFill>
            <a:schemeClr val="accent1"/>
          </a:solidFill>
          <a:ln/>
        </p:spPr>
        <p:style>
          <a:lnRef idx="0">
            <a:schemeClr val="accent2"/>
          </a:lnRef>
          <a:fillRef idx="3">
            <a:schemeClr val="accent2"/>
          </a:fillRef>
          <a:effectRef idx="3">
            <a:schemeClr val="accent2"/>
          </a:effectRef>
          <a:fontRef idx="minor">
            <a:schemeClr val="lt1"/>
          </a:fontRef>
        </p:style>
        <p:txBody>
          <a:bodyPr lIns="0" tIns="0" rIns="0" bIns="0" rtlCol="0" anchor="ctr" anchorCtr="0"/>
          <a:lstStyle/>
          <a:p>
            <a:pPr fontAlgn="base">
              <a:lnSpc>
                <a:spcPct val="90000"/>
              </a:lnSpc>
              <a:spcBef>
                <a:spcPct val="0"/>
              </a:spcBef>
              <a:spcAft>
                <a:spcPct val="0"/>
              </a:spcAft>
            </a:pPr>
            <a:r>
              <a:rPr lang="en-US" sz="1100" b="1" dirty="0" smtClean="0">
                <a:solidFill>
                  <a:schemeClr val="accent2">
                    <a:lumMod val="50000"/>
                  </a:schemeClr>
                </a:solidFill>
              </a:rPr>
              <a:t>Account w/ Mailbox on BPOS:</a:t>
            </a:r>
            <a:r>
              <a:rPr lang="en-US" sz="1100" dirty="0" smtClean="0">
                <a:solidFill>
                  <a:schemeClr val="accent2">
                    <a:lumMod val="50000"/>
                  </a:schemeClr>
                </a:solidFill>
              </a:rPr>
              <a:t/>
            </a:r>
            <a:br>
              <a:rPr lang="en-US" sz="1100" dirty="0" smtClean="0">
                <a:solidFill>
                  <a:schemeClr val="accent2">
                    <a:lumMod val="50000"/>
                  </a:schemeClr>
                </a:solidFill>
              </a:rPr>
            </a:br>
            <a:r>
              <a:rPr lang="en-US" sz="1100" i="1" dirty="0" smtClean="0">
                <a:solidFill>
                  <a:schemeClr val="accent2">
                    <a:lumMod val="50000"/>
                  </a:schemeClr>
                </a:solidFill>
              </a:rPr>
              <a:t>SMTP: Joe@Companyx.Com</a:t>
            </a:r>
          </a:p>
          <a:p>
            <a:pPr fontAlgn="base">
              <a:lnSpc>
                <a:spcPct val="90000"/>
              </a:lnSpc>
              <a:spcBef>
                <a:spcPct val="0"/>
              </a:spcBef>
              <a:spcAft>
                <a:spcPct val="0"/>
              </a:spcAft>
            </a:pPr>
            <a:r>
              <a:rPr lang="en-US" sz="1100" i="1" dirty="0" smtClean="0">
                <a:solidFill>
                  <a:schemeClr val="accent2">
                    <a:lumMod val="50000"/>
                  </a:schemeClr>
                </a:solidFill>
              </a:rPr>
              <a:t>Target Address: Joe@Companyx.MicrosoftOnline.com*</a:t>
            </a:r>
          </a:p>
        </p:txBody>
      </p:sp>
      <p:grpSp>
        <p:nvGrpSpPr>
          <p:cNvPr id="39" name="Group 24"/>
          <p:cNvGrpSpPr/>
          <p:nvPr/>
        </p:nvGrpSpPr>
        <p:grpSpPr>
          <a:xfrm>
            <a:off x="5653384" y="3402791"/>
            <a:ext cx="457200" cy="618762"/>
            <a:chOff x="2895600" y="3124200"/>
            <a:chExt cx="457200" cy="618762"/>
          </a:xfrm>
        </p:grpSpPr>
        <p:pic>
          <p:nvPicPr>
            <p:cNvPr id="40" name="Picture 3" descr="\\showsrus\images\Illustrations-Icons\MSN Icons\MSN-Man.png"/>
            <p:cNvPicPr>
              <a:picLocks noChangeAspect="1" noChangeArrowheads="1"/>
            </p:cNvPicPr>
            <p:nvPr/>
          </p:nvPicPr>
          <p:blipFill>
            <a:blip r:embed="rId5" cstate="print"/>
            <a:srcRect/>
            <a:stretch>
              <a:fillRect/>
            </a:stretch>
          </p:blipFill>
          <p:spPr bwMode="auto">
            <a:xfrm>
              <a:off x="2895600" y="3124200"/>
              <a:ext cx="381000" cy="509878"/>
            </a:xfrm>
            <a:prstGeom prst="rect">
              <a:avLst/>
            </a:prstGeom>
            <a:noFill/>
          </p:spPr>
        </p:pic>
        <p:pic>
          <p:nvPicPr>
            <p:cNvPr id="41" name="Picture 2" descr="\\showsrus\images\Illustrations-Icons\MSN Icons\png\e-mail envelope icon.png"/>
            <p:cNvPicPr>
              <a:picLocks noChangeAspect="1" noChangeArrowheads="1"/>
            </p:cNvPicPr>
            <p:nvPr/>
          </p:nvPicPr>
          <p:blipFill>
            <a:blip r:embed="rId6" cstate="print"/>
            <a:srcRect/>
            <a:stretch>
              <a:fillRect/>
            </a:stretch>
          </p:blipFill>
          <p:spPr bwMode="auto">
            <a:xfrm>
              <a:off x="3048000" y="3505200"/>
              <a:ext cx="304800" cy="237762"/>
            </a:xfrm>
            <a:prstGeom prst="rect">
              <a:avLst/>
            </a:prstGeom>
            <a:noFill/>
          </p:spPr>
        </p:pic>
      </p:grpSp>
      <p:sp>
        <p:nvSpPr>
          <p:cNvPr id="42" name="TextBox 41"/>
          <p:cNvSpPr txBox="1"/>
          <p:nvPr/>
        </p:nvSpPr>
        <p:spPr>
          <a:xfrm>
            <a:off x="6252352" y="3394521"/>
            <a:ext cx="2658859" cy="629960"/>
          </a:xfrm>
          <a:prstGeom prst="roundRect">
            <a:avLst/>
          </a:prstGeom>
          <a:solidFill>
            <a:schemeClr val="accent1"/>
          </a:solidFill>
          <a:ln/>
        </p:spPr>
        <p:style>
          <a:lnRef idx="0">
            <a:schemeClr val="accent2"/>
          </a:lnRef>
          <a:fillRef idx="3">
            <a:schemeClr val="accent2"/>
          </a:fillRef>
          <a:effectRef idx="3">
            <a:schemeClr val="accent2"/>
          </a:effectRef>
          <a:fontRef idx="minor">
            <a:schemeClr val="lt1"/>
          </a:fontRef>
        </p:style>
        <p:txBody>
          <a:bodyPr wrap="none" lIns="0" tIns="0" rIns="0" bIns="0" rtlCol="0" anchor="ctr" anchorCtr="0"/>
          <a:lstStyle/>
          <a:p>
            <a:pPr fontAlgn="base">
              <a:lnSpc>
                <a:spcPct val="90000"/>
              </a:lnSpc>
              <a:spcBef>
                <a:spcPct val="0"/>
              </a:spcBef>
              <a:spcAft>
                <a:spcPct val="0"/>
              </a:spcAft>
            </a:pPr>
            <a:r>
              <a:rPr lang="en-US" sz="1100" b="1" dirty="0" smtClean="0">
                <a:solidFill>
                  <a:schemeClr val="accent2">
                    <a:lumMod val="50000"/>
                  </a:schemeClr>
                </a:solidFill>
              </a:rPr>
              <a:t>Active Account w/ Mailbox in MSOL:</a:t>
            </a:r>
            <a:r>
              <a:rPr lang="en-US" sz="1100" dirty="0" smtClean="0">
                <a:solidFill>
                  <a:schemeClr val="accent2">
                    <a:lumMod val="50000"/>
                  </a:schemeClr>
                </a:solidFill>
              </a:rPr>
              <a:t/>
            </a:r>
            <a:br>
              <a:rPr lang="en-US" sz="1100" dirty="0" smtClean="0">
                <a:solidFill>
                  <a:schemeClr val="accent2">
                    <a:lumMod val="50000"/>
                  </a:schemeClr>
                </a:solidFill>
              </a:rPr>
            </a:br>
            <a:r>
              <a:rPr lang="en-US" sz="1100" dirty="0" smtClean="0">
                <a:solidFill>
                  <a:schemeClr val="accent2">
                    <a:lumMod val="50000"/>
                  </a:schemeClr>
                </a:solidFill>
              </a:rPr>
              <a:t>SMTP: Joe@Companyx.com</a:t>
            </a:r>
          </a:p>
          <a:p>
            <a:pPr fontAlgn="base">
              <a:lnSpc>
                <a:spcPct val="90000"/>
              </a:lnSpc>
              <a:spcBef>
                <a:spcPct val="0"/>
              </a:spcBef>
              <a:spcAft>
                <a:spcPct val="0"/>
              </a:spcAft>
            </a:pPr>
            <a:r>
              <a:rPr lang="en-US" sz="1100" i="1" dirty="0" err="1" smtClean="0">
                <a:solidFill>
                  <a:schemeClr val="accent2">
                    <a:lumMod val="50000"/>
                  </a:schemeClr>
                </a:solidFill>
              </a:rPr>
              <a:t>smtp:Joe@companyx.MicrosoftOnline.com</a:t>
            </a:r>
            <a:endParaRPr lang="en-US" sz="1100" i="1" dirty="0" smtClean="0">
              <a:solidFill>
                <a:schemeClr val="accent2">
                  <a:lumMod val="50000"/>
                </a:schemeClr>
              </a:solidFill>
            </a:endParaRPr>
          </a:p>
        </p:txBody>
      </p:sp>
      <p:pic>
        <p:nvPicPr>
          <p:cNvPr id="43" name="Picture 3" descr="\\showsrus\images\Illustrations-Icons\MSN Icons\MSN-Man.png"/>
          <p:cNvPicPr>
            <a:picLocks noChangeAspect="1" noChangeArrowheads="1"/>
          </p:cNvPicPr>
          <p:nvPr/>
        </p:nvPicPr>
        <p:blipFill>
          <a:blip r:embed="rId5" cstate="print"/>
          <a:srcRect/>
          <a:stretch>
            <a:fillRect/>
          </a:stretch>
        </p:blipFill>
        <p:spPr bwMode="auto">
          <a:xfrm>
            <a:off x="586172" y="3411062"/>
            <a:ext cx="381000" cy="509878"/>
          </a:xfrm>
          <a:prstGeom prst="rect">
            <a:avLst/>
          </a:prstGeom>
          <a:noFill/>
        </p:spPr>
      </p:pic>
      <p:sp>
        <p:nvSpPr>
          <p:cNvPr id="50" name="Right Arrow 49"/>
          <p:cNvSpPr/>
          <p:nvPr/>
        </p:nvSpPr>
        <p:spPr>
          <a:xfrm>
            <a:off x="2421432" y="1371890"/>
            <a:ext cx="3475884" cy="838200"/>
          </a:xfrm>
          <a:prstGeom prst="rightArrow">
            <a:avLst/>
          </a:prstGeom>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r>
              <a:rPr lang="en-US" sz="1100" dirty="0" smtClean="0">
                <a:solidFill>
                  <a:schemeClr val="accent2">
                    <a:lumMod val="50000"/>
                  </a:schemeClr>
                </a:solidFill>
              </a:rPr>
              <a:t>SMTP </a:t>
            </a:r>
            <a:r>
              <a:rPr lang="en-US" sz="1100" dirty="0" err="1" smtClean="0">
                <a:solidFill>
                  <a:schemeClr val="accent2">
                    <a:lumMod val="50000"/>
                  </a:schemeClr>
                </a:solidFill>
              </a:rPr>
              <a:t>Mailflow</a:t>
            </a:r>
            <a:r>
              <a:rPr lang="en-US" sz="1100" dirty="0" smtClean="0">
                <a:solidFill>
                  <a:schemeClr val="accent2">
                    <a:lumMod val="50000"/>
                  </a:schemeClr>
                </a:solidFill>
              </a:rPr>
              <a:t> for</a:t>
            </a:r>
          </a:p>
          <a:p>
            <a:pPr algn="ctr" fontAlgn="base">
              <a:spcBef>
                <a:spcPct val="0"/>
              </a:spcBef>
              <a:spcAft>
                <a:spcPct val="0"/>
              </a:spcAft>
            </a:pPr>
            <a:r>
              <a:rPr lang="en-US" sz="1100" dirty="0" smtClean="0">
                <a:solidFill>
                  <a:schemeClr val="accent2">
                    <a:lumMod val="50000"/>
                  </a:schemeClr>
                </a:solidFill>
              </a:rPr>
              <a:t>@</a:t>
            </a:r>
            <a:r>
              <a:rPr lang="en-US" sz="1100" dirty="0" err="1" smtClean="0">
                <a:solidFill>
                  <a:schemeClr val="accent2">
                    <a:lumMod val="50000"/>
                  </a:schemeClr>
                </a:solidFill>
              </a:rPr>
              <a:t>Companyx.MicrosoftOnline.Com</a:t>
            </a:r>
            <a:endParaRPr lang="en-US" sz="1100" dirty="0">
              <a:solidFill>
                <a:schemeClr val="accent2">
                  <a:lumMod val="50000"/>
                </a:schemeClr>
              </a:solidFill>
            </a:endParaRPr>
          </a:p>
        </p:txBody>
      </p:sp>
      <p:sp>
        <p:nvSpPr>
          <p:cNvPr id="51" name="Right Arrow 50"/>
          <p:cNvSpPr/>
          <p:nvPr/>
        </p:nvSpPr>
        <p:spPr>
          <a:xfrm flipH="1">
            <a:off x="2421432" y="2191435"/>
            <a:ext cx="3475884" cy="838200"/>
          </a:xfrm>
          <a:prstGeom prst="rightArrow">
            <a:avLst/>
          </a:prstGeom>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spcBef>
                <a:spcPct val="0"/>
              </a:spcBef>
              <a:spcAft>
                <a:spcPct val="0"/>
              </a:spcAft>
            </a:pPr>
            <a:r>
              <a:rPr lang="en-US" sz="1200" dirty="0" smtClean="0">
                <a:solidFill>
                  <a:schemeClr val="accent2">
                    <a:lumMod val="50000"/>
                  </a:schemeClr>
                </a:solidFill>
              </a:rPr>
              <a:t>SMTP </a:t>
            </a:r>
            <a:r>
              <a:rPr lang="en-US" sz="1200" dirty="0" err="1" smtClean="0">
                <a:solidFill>
                  <a:schemeClr val="accent2">
                    <a:lumMod val="50000"/>
                  </a:schemeClr>
                </a:solidFill>
              </a:rPr>
              <a:t>Mailflow</a:t>
            </a:r>
            <a:r>
              <a:rPr lang="en-US" sz="1200" dirty="0" smtClean="0">
                <a:solidFill>
                  <a:schemeClr val="accent2">
                    <a:lumMod val="50000"/>
                  </a:schemeClr>
                </a:solidFill>
              </a:rPr>
              <a:t> for</a:t>
            </a:r>
          </a:p>
          <a:p>
            <a:pPr algn="ctr" fontAlgn="base">
              <a:spcBef>
                <a:spcPct val="0"/>
              </a:spcBef>
              <a:spcAft>
                <a:spcPct val="0"/>
              </a:spcAft>
            </a:pPr>
            <a:r>
              <a:rPr lang="en-US" sz="1200" dirty="0" smtClean="0">
                <a:solidFill>
                  <a:schemeClr val="accent2">
                    <a:lumMod val="50000"/>
                  </a:schemeClr>
                </a:solidFill>
              </a:rPr>
              <a:t>@</a:t>
            </a:r>
            <a:r>
              <a:rPr lang="en-US" sz="1200" dirty="0" err="1" smtClean="0">
                <a:solidFill>
                  <a:schemeClr val="accent2">
                    <a:lumMod val="50000"/>
                  </a:schemeClr>
                </a:solidFill>
              </a:rPr>
              <a:t>Companyx.com</a:t>
            </a:r>
            <a:endParaRPr lang="en-US" sz="1200" dirty="0">
              <a:solidFill>
                <a:schemeClr val="accent2">
                  <a:lumMod val="50000"/>
                </a:schemeClr>
              </a:solidFill>
            </a:endParaRPr>
          </a:p>
        </p:txBody>
      </p:sp>
      <p:sp>
        <p:nvSpPr>
          <p:cNvPr id="52" name="Rectangle 51"/>
          <p:cNvSpPr/>
          <p:nvPr/>
        </p:nvSpPr>
        <p:spPr>
          <a:xfrm>
            <a:off x="381000" y="5834169"/>
            <a:ext cx="7326255" cy="307777"/>
          </a:xfrm>
          <a:prstGeom prst="rect">
            <a:avLst/>
          </a:prstGeom>
        </p:spPr>
        <p:txBody>
          <a:bodyPr wrap="square">
            <a:spAutoFit/>
          </a:bodyPr>
          <a:lstStyle/>
          <a:p>
            <a:pPr lvl="0"/>
            <a:r>
              <a:rPr lang="en-US" sz="1400" dirty="0">
                <a:solidFill>
                  <a:srgbClr val="CCCCCC"/>
                </a:solidFill>
              </a:rPr>
              <a:t>* Forwarders are set automatically by directory sync and migration tools.</a:t>
            </a:r>
          </a:p>
        </p:txBody>
      </p:sp>
      <p:sp>
        <p:nvSpPr>
          <p:cNvPr id="53" name="Left Arrow 52"/>
          <p:cNvSpPr/>
          <p:nvPr/>
        </p:nvSpPr>
        <p:spPr>
          <a:xfrm>
            <a:off x="3038764" y="4622446"/>
            <a:ext cx="2614620" cy="304800"/>
          </a:xfrm>
          <a:prstGeom prst="leftArrow">
            <a:avLst/>
          </a:prstGeom>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lnSpc>
                <a:spcPct val="90000"/>
              </a:lnSpc>
              <a:spcBef>
                <a:spcPct val="0"/>
              </a:spcBef>
              <a:spcAft>
                <a:spcPct val="0"/>
              </a:spcAft>
            </a:pPr>
            <a:r>
              <a:rPr lang="en-US" sz="1100" dirty="0" smtClean="0">
                <a:solidFill>
                  <a:schemeClr val="accent2">
                    <a:lumMod val="50000"/>
                  </a:schemeClr>
                </a:solidFill>
              </a:rPr>
              <a:t>Mail FWD</a:t>
            </a:r>
            <a:endParaRPr lang="en-US" sz="1100" dirty="0">
              <a:solidFill>
                <a:schemeClr val="accent2">
                  <a:lumMod val="50000"/>
                </a:schemeClr>
              </a:solidFill>
            </a:endParaRPr>
          </a:p>
        </p:txBody>
      </p:sp>
      <p:sp>
        <p:nvSpPr>
          <p:cNvPr id="54" name="Left Arrow 53"/>
          <p:cNvSpPr/>
          <p:nvPr/>
        </p:nvSpPr>
        <p:spPr>
          <a:xfrm flipH="1">
            <a:off x="4586584" y="3557101"/>
            <a:ext cx="1066800" cy="304800"/>
          </a:xfrm>
          <a:prstGeom prst="leftArrow">
            <a:avLst/>
          </a:prstGeom>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lnSpc>
                <a:spcPct val="90000"/>
              </a:lnSpc>
              <a:spcBef>
                <a:spcPct val="0"/>
              </a:spcBef>
              <a:spcAft>
                <a:spcPct val="0"/>
              </a:spcAft>
            </a:pPr>
            <a:r>
              <a:rPr lang="en-US" sz="1100" dirty="0" smtClean="0">
                <a:solidFill>
                  <a:schemeClr val="accent2">
                    <a:lumMod val="50000"/>
                  </a:schemeClr>
                </a:solidFill>
              </a:rPr>
              <a:t>Mail FWD</a:t>
            </a:r>
            <a:endParaRPr lang="en-US" sz="1100" dirty="0">
              <a:solidFill>
                <a:schemeClr val="accent2">
                  <a:lumMod val="50000"/>
                </a:schemeClr>
              </a:solidFill>
            </a:endParaRPr>
          </a:p>
        </p:txBody>
      </p:sp>
    </p:spTree>
    <p:extLst>
      <p:ext uri="{BB962C8B-B14F-4D97-AF65-F5344CB8AC3E}">
        <p14:creationId xmlns="" xmlns:p14="http://schemas.microsoft.com/office/powerpoint/2010/main" val="40436817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500"/>
                                        <p:tgtEl>
                                          <p:spTgt spid="5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4"/>
                                        </p:tgtEl>
                                        <p:attrNameLst>
                                          <p:attrName>style.visibility</p:attrName>
                                        </p:attrNameLst>
                                      </p:cBhvr>
                                      <p:to>
                                        <p:strVal val="visible"/>
                                      </p:to>
                                    </p:set>
                                    <p:animEffect transition="in" filter="wipe(left)">
                                      <p:cBhvr>
                                        <p:cTn id="10" dur="500"/>
                                        <p:tgtEl>
                                          <p:spTgt spid="5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grpId="0" nodeType="click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wipe(right)">
                                      <p:cBhvr>
                                        <p:cTn id="15" dur="500"/>
                                        <p:tgtEl>
                                          <p:spTgt spid="51"/>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wipe(right)">
                                      <p:cBhvr>
                                        <p:cTn id="18"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3" grpId="0" animBg="1"/>
      <p:bldP spid="5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fontAlgn="auto">
              <a:spcAft>
                <a:spcPts val="0"/>
              </a:spcAft>
              <a:defRPr/>
            </a:pPr>
            <a:r>
              <a:rPr lang="en-US" dirty="0" smtClean="0">
                <a:solidFill>
                  <a:schemeClr val="accent1"/>
                </a:solidFill>
              </a:rPr>
              <a:t>Directory Synchronization </a:t>
            </a:r>
            <a:br>
              <a:rPr lang="en-US" dirty="0" smtClean="0">
                <a:solidFill>
                  <a:schemeClr val="accent1"/>
                </a:solidFill>
              </a:rPr>
            </a:br>
            <a:r>
              <a:rPr lang="en-US" dirty="0" smtClean="0">
                <a:solidFill>
                  <a:schemeClr val="accent1"/>
                </a:solidFill>
              </a:rPr>
              <a:t>Tool Components</a:t>
            </a:r>
            <a:endParaRPr lang="en-US" dirty="0">
              <a:solidFill>
                <a:schemeClr val="accent1"/>
              </a:solidFill>
            </a:endParaRPr>
          </a:p>
        </p:txBody>
      </p:sp>
      <p:sp>
        <p:nvSpPr>
          <p:cNvPr id="4" name="Text Placeholder 3"/>
          <p:cNvSpPr>
            <a:spLocks noGrp="1"/>
          </p:cNvSpPr>
          <p:nvPr>
            <p:ph type="body" sz="quarter" idx="10"/>
          </p:nvPr>
        </p:nvSpPr>
        <p:spPr>
          <a:xfrm>
            <a:off x="381000" y="1718204"/>
            <a:ext cx="8763000" cy="2210862"/>
          </a:xfrm>
        </p:spPr>
        <p:txBody>
          <a:bodyPr/>
          <a:lstStyle/>
          <a:p>
            <a:pPr>
              <a:lnSpc>
                <a:spcPct val="80000"/>
              </a:lnSpc>
            </a:pPr>
            <a:r>
              <a:rPr lang="en-US" sz="2400" dirty="0" smtClean="0"/>
              <a:t>Customized version of Microsoft Identity </a:t>
            </a:r>
            <a:r>
              <a:rPr lang="en-US" sz="2400" dirty="0" err="1" smtClean="0"/>
              <a:t>LifeCycle</a:t>
            </a:r>
            <a:r>
              <a:rPr lang="en-US" sz="2400" dirty="0" smtClean="0"/>
              <a:t> Manager (</a:t>
            </a:r>
            <a:r>
              <a:rPr lang="en-US" sz="2400" dirty="0" err="1" smtClean="0"/>
              <a:t>ILM</a:t>
            </a:r>
            <a:r>
              <a:rPr lang="en-US" sz="2400" dirty="0" smtClean="0"/>
              <a:t>)</a:t>
            </a:r>
          </a:p>
          <a:p>
            <a:pPr>
              <a:lnSpc>
                <a:spcPct val="80000"/>
              </a:lnSpc>
            </a:pPr>
            <a:r>
              <a:rPr lang="en-US" sz="2400" dirty="0" smtClean="0"/>
              <a:t>Service accounts</a:t>
            </a:r>
          </a:p>
          <a:p>
            <a:pPr lvl="1">
              <a:lnSpc>
                <a:spcPct val="80000"/>
              </a:lnSpc>
            </a:pPr>
            <a:r>
              <a:rPr lang="en-US" sz="1900" dirty="0" smtClean="0"/>
              <a:t>MIIS Service  -  part of the ILM package</a:t>
            </a:r>
          </a:p>
          <a:p>
            <a:pPr lvl="1">
              <a:lnSpc>
                <a:spcPct val="80000"/>
              </a:lnSpc>
            </a:pPr>
            <a:r>
              <a:rPr lang="en-US" sz="1900" i="1" dirty="0" err="1" smtClean="0"/>
              <a:t>MSOL_Active</a:t>
            </a:r>
            <a:r>
              <a:rPr lang="en-US" sz="1900" i="1" dirty="0" smtClean="0"/>
              <a:t> </a:t>
            </a:r>
            <a:r>
              <a:rPr lang="en-US" sz="1900" i="1" dirty="0" err="1" smtClean="0"/>
              <a:t>Directory_Synch</a:t>
            </a:r>
            <a:r>
              <a:rPr lang="en-US" sz="1900" i="1" dirty="0" smtClean="0"/>
              <a:t> </a:t>
            </a:r>
            <a:r>
              <a:rPr lang="en-US" sz="1900" dirty="0" smtClean="0"/>
              <a:t>Service account has the following rights:</a:t>
            </a:r>
          </a:p>
          <a:p>
            <a:pPr lvl="2">
              <a:lnSpc>
                <a:spcPct val="80000"/>
              </a:lnSpc>
            </a:pPr>
            <a:r>
              <a:rPr lang="en-US" sz="1600" dirty="0" smtClean="0"/>
              <a:t>Replicating Directory Changes </a:t>
            </a:r>
          </a:p>
          <a:p>
            <a:pPr lvl="2">
              <a:lnSpc>
                <a:spcPct val="80000"/>
              </a:lnSpc>
            </a:pPr>
            <a:r>
              <a:rPr lang="en-US" sz="1600" dirty="0" smtClean="0"/>
              <a:t>Replicating Directory Changes all</a:t>
            </a:r>
          </a:p>
          <a:p>
            <a:pPr lvl="2">
              <a:lnSpc>
                <a:spcPct val="80000"/>
              </a:lnSpc>
            </a:pPr>
            <a:r>
              <a:rPr lang="en-US" sz="1600" dirty="0" smtClean="0"/>
              <a:t>Replication Synchronization</a:t>
            </a:r>
          </a:p>
          <a:p>
            <a:pPr>
              <a:lnSpc>
                <a:spcPct val="80000"/>
              </a:lnSpc>
            </a:pPr>
            <a:r>
              <a:rPr lang="en-US" sz="2400" dirty="0" smtClean="0"/>
              <a:t>SQL Server 2005 Express Edition maintains change database</a:t>
            </a:r>
          </a:p>
          <a:p>
            <a:pPr>
              <a:lnSpc>
                <a:spcPct val="80000"/>
              </a:lnSpc>
            </a:pPr>
            <a:r>
              <a:rPr lang="en-US" sz="2400" dirty="0" err="1" smtClean="0"/>
              <a:t>PowerShell</a:t>
            </a:r>
            <a:r>
              <a:rPr lang="en-US" sz="2400" dirty="0" smtClean="0"/>
              <a:t> </a:t>
            </a:r>
            <a:r>
              <a:rPr lang="en-US" sz="2400" dirty="0" err="1" smtClean="0"/>
              <a:t>cmdlets</a:t>
            </a:r>
            <a:endParaRPr lang="en-US" sz="2400" dirty="0" smtClean="0"/>
          </a:p>
          <a:p>
            <a:pPr>
              <a:lnSpc>
                <a:spcPct val="80000"/>
              </a:lnSpc>
            </a:pPr>
            <a:r>
              <a:rPr lang="en-US" sz="2400" dirty="0" smtClean="0"/>
              <a:t>Active Directory changes by Directory Synchronization Tool</a:t>
            </a:r>
          </a:p>
          <a:p>
            <a:pPr lvl="1">
              <a:lnSpc>
                <a:spcPct val="80000"/>
              </a:lnSpc>
            </a:pPr>
            <a:r>
              <a:rPr lang="en-US" sz="1900" dirty="0" smtClean="0"/>
              <a:t>Service Accounts created</a:t>
            </a:r>
          </a:p>
          <a:p>
            <a:pPr lvl="1">
              <a:lnSpc>
                <a:spcPct val="80000"/>
              </a:lnSpc>
            </a:pPr>
            <a:r>
              <a:rPr lang="en-US" sz="1900" dirty="0" smtClean="0"/>
              <a:t>Domain partitions permissions modified to grant read permissions to the service account</a:t>
            </a:r>
          </a:p>
          <a:p>
            <a:pPr lvl="1">
              <a:lnSpc>
                <a:spcPct val="80000"/>
              </a:lnSpc>
            </a:pPr>
            <a:r>
              <a:rPr lang="en-US" sz="1900" dirty="0" smtClean="0"/>
              <a:t>No custom extensions or other changes</a:t>
            </a:r>
          </a:p>
          <a:p>
            <a:endParaRPr lang="en-US" dirty="0"/>
          </a:p>
        </p:txBody>
      </p:sp>
    </p:spTree>
    <p:extLst>
      <p:ext uri="{BB962C8B-B14F-4D97-AF65-F5344CB8AC3E}">
        <p14:creationId xmlns="" xmlns:p14="http://schemas.microsoft.com/office/powerpoint/2010/main" val="1009551655"/>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bwMode="auto">
          <a:xfrm>
            <a:off x="4620638" y="1436331"/>
            <a:ext cx="4523362" cy="2231136"/>
          </a:xfrm>
          <a:prstGeom prst="roundRect">
            <a:avLst>
              <a:gd name="adj" fmla="val 34176"/>
            </a:avLst>
          </a:prstGeom>
          <a:gradFill flip="none" rotWithShape="1">
            <a:gsLst>
              <a:gs pos="0">
                <a:schemeClr val="accent1">
                  <a:lumMod val="60000"/>
                  <a:lumOff val="40000"/>
                </a:schemeClr>
              </a:gs>
              <a:gs pos="37000">
                <a:schemeClr val="accent1">
                  <a:lumMod val="50000"/>
                </a:schemeClr>
              </a:gs>
              <a:gs pos="70000">
                <a:schemeClr val="accent1">
                  <a:lumMod val="75000"/>
                </a:schemeClr>
              </a:gs>
              <a:gs pos="100000">
                <a:schemeClr val="accent1">
                  <a:lumMod val="60000"/>
                  <a:lumOff val="40000"/>
                </a:schemeClr>
              </a:gs>
            </a:gsLst>
            <a:lin ang="5400000" scaled="1"/>
            <a:tileRect/>
          </a:gradFill>
          <a:ln w="41275">
            <a:noFill/>
            <a:headEnd type="none" w="med" len="med"/>
            <a:tailEnd type="none" w="med" len="med"/>
          </a:ln>
          <a:effectLst/>
          <a:scene3d>
            <a:camera prst="orthographicFront">
              <a:rot lat="0" lon="0" rev="0"/>
            </a:camera>
            <a:lightRig rig="contrasting" dir="t">
              <a:rot lat="0" lon="0" rev="7800000"/>
            </a:lightRig>
          </a:scene3d>
          <a:sp3d>
            <a:bevelT w="139700" h="139700"/>
          </a:sp3d>
        </p:spPr>
        <p:txBody>
          <a:bodyPr vert="horz" wrap="square" lIns="76194" tIns="38097" rIns="76194" bIns="38097" numCol="1" rtlCol="0" anchor="ctr" anchorCtr="0" compatLnSpc="1">
            <a:prstTxWarp prst="textNoShape">
              <a:avLst/>
            </a:prstTxWarp>
          </a:bodyPr>
          <a:lstStyle/>
          <a:p>
            <a:pPr algn="ctr" defTabSz="761719">
              <a:defRPr/>
            </a:pPr>
            <a:endParaRPr lang="en-US" sz="1600" kern="0" dirty="0" smtClean="0">
              <a:solidFill>
                <a:srgbClr val="FFFFFF"/>
              </a:solidFill>
              <a:latin typeface="Segoe"/>
            </a:endParaRPr>
          </a:p>
        </p:txBody>
      </p:sp>
      <p:sp>
        <p:nvSpPr>
          <p:cNvPr id="4" name="Rounded Rectangle 3"/>
          <p:cNvSpPr/>
          <p:nvPr/>
        </p:nvSpPr>
        <p:spPr bwMode="auto">
          <a:xfrm>
            <a:off x="0" y="1436331"/>
            <a:ext cx="4526280" cy="2227634"/>
          </a:xfrm>
          <a:prstGeom prst="roundRect">
            <a:avLst>
              <a:gd name="adj" fmla="val 34176"/>
            </a:avLst>
          </a:prstGeom>
          <a:gradFill flip="none" rotWithShape="1">
            <a:gsLst>
              <a:gs pos="0">
                <a:schemeClr val="accent1">
                  <a:lumMod val="60000"/>
                  <a:lumOff val="40000"/>
                </a:schemeClr>
              </a:gs>
              <a:gs pos="37000">
                <a:schemeClr val="accent1">
                  <a:lumMod val="50000"/>
                </a:schemeClr>
              </a:gs>
              <a:gs pos="70000">
                <a:schemeClr val="accent1">
                  <a:lumMod val="75000"/>
                </a:schemeClr>
              </a:gs>
              <a:gs pos="100000">
                <a:schemeClr val="accent1">
                  <a:lumMod val="60000"/>
                  <a:lumOff val="40000"/>
                </a:schemeClr>
              </a:gs>
            </a:gsLst>
            <a:lin ang="5400000" scaled="1"/>
            <a:tileRect/>
          </a:gradFill>
          <a:ln w="41275">
            <a:noFill/>
            <a:headEnd type="none" w="med" len="med"/>
            <a:tailEnd type="none" w="med" len="med"/>
          </a:ln>
          <a:effectLst/>
          <a:scene3d>
            <a:camera prst="orthographicFront">
              <a:rot lat="0" lon="0" rev="0"/>
            </a:camera>
            <a:lightRig rig="contrasting" dir="t">
              <a:rot lat="0" lon="0" rev="7800000"/>
            </a:lightRig>
          </a:scene3d>
          <a:sp3d>
            <a:bevelT w="139700" h="139700"/>
          </a:sp3d>
        </p:spPr>
        <p:txBody>
          <a:bodyPr vert="horz" wrap="square" lIns="76194" tIns="38097" rIns="76194" bIns="38097" numCol="1" rtlCol="0" anchor="ctr" anchorCtr="0" compatLnSpc="1">
            <a:prstTxWarp prst="textNoShape">
              <a:avLst/>
            </a:prstTxWarp>
          </a:bodyPr>
          <a:lstStyle/>
          <a:p>
            <a:pPr algn="ctr" defTabSz="761719">
              <a:defRPr/>
            </a:pPr>
            <a:endParaRPr lang="en-US" sz="1600" kern="0" dirty="0" smtClean="0">
              <a:solidFill>
                <a:srgbClr val="FFFFFF"/>
              </a:solidFill>
              <a:latin typeface="Segoe"/>
            </a:endParaRPr>
          </a:p>
        </p:txBody>
      </p:sp>
      <p:sp>
        <p:nvSpPr>
          <p:cNvPr id="11" name="TextBox 10"/>
          <p:cNvSpPr txBox="1"/>
          <p:nvPr/>
        </p:nvSpPr>
        <p:spPr>
          <a:xfrm>
            <a:off x="409902" y="1784385"/>
            <a:ext cx="1311578" cy="430887"/>
          </a:xfrm>
          <a:prstGeom prst="rect">
            <a:avLst/>
          </a:prstGeom>
          <a:noFill/>
        </p:spPr>
        <p:txBody>
          <a:bodyPr wrap="none" lIns="0" tIns="0" rIns="0" bIns="0" rtlCol="0">
            <a:spAutoFit/>
          </a:bodyPr>
          <a:lstStyle/>
          <a:p>
            <a:r>
              <a:rPr lang="en-US" sz="2800" i="1" dirty="0" smtClean="0">
                <a:ln w="18415" cmpd="sng">
                  <a:solidFill>
                    <a:srgbClr val="FFFFFF"/>
                  </a:solidFill>
                  <a:prstDash val="solid"/>
                </a:ln>
                <a:solidFill>
                  <a:schemeClr val="accent1">
                    <a:lumMod val="60000"/>
                    <a:lumOff val="40000"/>
                  </a:schemeClr>
                </a:solidFill>
                <a:effectLst>
                  <a:outerShdw blurRad="63500" dir="3600000" algn="tl" rotWithShape="0">
                    <a:srgbClr val="000000">
                      <a:alpha val="70000"/>
                    </a:srgbClr>
                  </a:outerShdw>
                </a:effectLst>
              </a:rPr>
              <a:t>Standard</a:t>
            </a:r>
          </a:p>
        </p:txBody>
      </p:sp>
      <p:sp>
        <p:nvSpPr>
          <p:cNvPr id="12" name="TextBox 11"/>
          <p:cNvSpPr txBox="1"/>
          <p:nvPr/>
        </p:nvSpPr>
        <p:spPr>
          <a:xfrm>
            <a:off x="7010392" y="1779130"/>
            <a:ext cx="1462195" cy="430887"/>
          </a:xfrm>
          <a:prstGeom prst="rect">
            <a:avLst/>
          </a:prstGeom>
          <a:noFill/>
        </p:spPr>
        <p:txBody>
          <a:bodyPr wrap="none" lIns="0" tIns="0" rIns="0" bIns="0" rtlCol="0">
            <a:spAutoFit/>
          </a:bodyPr>
          <a:lstStyle/>
          <a:p>
            <a:r>
              <a:rPr lang="en-US" sz="2800" i="1" dirty="0" smtClean="0">
                <a:ln w="18415" cmpd="sng">
                  <a:solidFill>
                    <a:srgbClr val="FFFFFF"/>
                  </a:solidFill>
                  <a:prstDash val="solid"/>
                </a:ln>
                <a:solidFill>
                  <a:schemeClr val="accent1">
                    <a:lumMod val="60000"/>
                    <a:lumOff val="40000"/>
                  </a:schemeClr>
                </a:solidFill>
                <a:effectLst>
                  <a:outerShdw blurRad="63500" dir="3600000" algn="tl" rotWithShape="0">
                    <a:srgbClr val="000000">
                      <a:alpha val="70000"/>
                    </a:srgbClr>
                  </a:outerShdw>
                </a:effectLst>
              </a:rPr>
              <a:t>Dedicated</a:t>
            </a:r>
          </a:p>
        </p:txBody>
      </p:sp>
      <p:sp>
        <p:nvSpPr>
          <p:cNvPr id="14" name="Rounded Rectangle 13"/>
          <p:cNvSpPr/>
          <p:nvPr/>
        </p:nvSpPr>
        <p:spPr bwMode="auto">
          <a:xfrm>
            <a:off x="2538249" y="1369999"/>
            <a:ext cx="3957144" cy="2363801"/>
          </a:xfrm>
          <a:prstGeom prst="roundRect">
            <a:avLst>
              <a:gd name="adj" fmla="val 34176"/>
            </a:avLst>
          </a:prstGeom>
          <a:gradFill>
            <a:gsLst>
              <a:gs pos="0">
                <a:schemeClr val="accent1">
                  <a:lumMod val="60000"/>
                  <a:lumOff val="40000"/>
                </a:schemeClr>
              </a:gs>
              <a:gs pos="37000">
                <a:schemeClr val="accent1">
                  <a:lumMod val="50000"/>
                </a:schemeClr>
              </a:gs>
              <a:gs pos="70000">
                <a:schemeClr val="accent1">
                  <a:lumMod val="75000"/>
                </a:schemeClr>
              </a:gs>
              <a:gs pos="100000">
                <a:schemeClr val="accent1">
                  <a:lumMod val="60000"/>
                  <a:lumOff val="40000"/>
                </a:schemeClr>
              </a:gs>
            </a:gsLst>
            <a:lin ang="5400000" scaled="1"/>
          </a:gradFill>
          <a:ln w="41275">
            <a:noFill/>
            <a:headEnd type="none" w="med" len="med"/>
            <a:tailEnd type="none" w="med" len="med"/>
          </a:ln>
          <a:effectLst/>
          <a:scene3d>
            <a:camera prst="orthographicFront">
              <a:rot lat="0" lon="0" rev="0"/>
            </a:camera>
            <a:lightRig rig="contrasting" dir="t">
              <a:rot lat="0" lon="0" rev="7800000"/>
            </a:lightRig>
          </a:scene3d>
          <a:sp3d>
            <a:bevelT w="139700" h="139700"/>
          </a:sp3d>
        </p:spPr>
        <p:txBody>
          <a:bodyPr vert="horz" wrap="square" lIns="76194" tIns="38097" rIns="76194" bIns="38097" numCol="1" rtlCol="0" anchor="ctr" anchorCtr="0" compatLnSpc="1">
            <a:prstTxWarp prst="textNoShape">
              <a:avLst/>
            </a:prstTxWarp>
          </a:bodyPr>
          <a:lstStyle/>
          <a:p>
            <a:pPr algn="ctr" defTabSz="761719">
              <a:defRPr/>
            </a:pPr>
            <a:endParaRPr lang="en-US" sz="1600" kern="0" dirty="0" smtClean="0">
              <a:solidFill>
                <a:srgbClr val="FFFFFF"/>
              </a:solidFill>
              <a:latin typeface="Segoe"/>
            </a:endParaRPr>
          </a:p>
        </p:txBody>
      </p:sp>
      <p:pic>
        <p:nvPicPr>
          <p:cNvPr id="6" name="Picture 4" descr="C:\Users\tobrien\Desktop\MediaBin_Items_1\Exchange-online_bL_r.png"/>
          <p:cNvPicPr>
            <a:picLocks noChangeAspect="1" noChangeArrowheads="1"/>
          </p:cNvPicPr>
          <p:nvPr/>
        </p:nvPicPr>
        <p:blipFill>
          <a:blip r:embed="rId3" cstate="print"/>
          <a:stretch>
            <a:fillRect/>
          </a:stretch>
        </p:blipFill>
        <p:spPr bwMode="auto">
          <a:xfrm>
            <a:off x="3394842" y="2159885"/>
            <a:ext cx="1970975" cy="399564"/>
          </a:xfrm>
          <a:prstGeom prst="rect">
            <a:avLst/>
          </a:prstGeom>
          <a:noFill/>
          <a:ln>
            <a:noFill/>
          </a:ln>
        </p:spPr>
      </p:pic>
      <p:pic>
        <p:nvPicPr>
          <p:cNvPr id="10" name="Picture 3" descr="V:\Designer Resources\MS Resources\Colors and Logos\Logos\sharepoint online - no Ofc\ShrPt-Online_h_bL.png"/>
          <p:cNvPicPr>
            <a:picLocks noChangeAspect="1" noChangeArrowheads="1"/>
          </p:cNvPicPr>
          <p:nvPr/>
        </p:nvPicPr>
        <p:blipFill>
          <a:blip r:embed="rId4" cstate="print">
            <a:lum bright="100000"/>
          </a:blip>
          <a:srcRect/>
          <a:stretch>
            <a:fillRect/>
          </a:stretch>
        </p:blipFill>
        <p:spPr bwMode="auto">
          <a:xfrm>
            <a:off x="3300249" y="1660641"/>
            <a:ext cx="2180897" cy="326506"/>
          </a:xfrm>
          <a:prstGeom prst="rect">
            <a:avLst/>
          </a:prstGeom>
          <a:noFill/>
        </p:spPr>
      </p:pic>
      <p:pic>
        <p:nvPicPr>
          <p:cNvPr id="7" name="Picture 5" descr="C:\Users\tobrien\Desktop\MediaBin_Items_1\ofc-Comm-Online_rgb_r.png"/>
          <p:cNvPicPr>
            <a:picLocks noChangeAspect="1" noChangeArrowheads="1"/>
          </p:cNvPicPr>
          <p:nvPr/>
        </p:nvPicPr>
        <p:blipFill>
          <a:blip r:embed="rId5" cstate="print"/>
          <a:stretch>
            <a:fillRect/>
          </a:stretch>
        </p:blipFill>
        <p:spPr bwMode="auto">
          <a:xfrm>
            <a:off x="2843049" y="2630224"/>
            <a:ext cx="3341147" cy="388933"/>
          </a:xfrm>
          <a:prstGeom prst="rect">
            <a:avLst/>
          </a:prstGeom>
          <a:noFill/>
          <a:ln>
            <a:noFill/>
          </a:ln>
        </p:spPr>
      </p:pic>
      <p:pic>
        <p:nvPicPr>
          <p:cNvPr id="8" name="Picture 5"/>
          <p:cNvPicPr>
            <a:picLocks noChangeAspect="1" noChangeArrowheads="1"/>
          </p:cNvPicPr>
          <p:nvPr/>
        </p:nvPicPr>
        <p:blipFill>
          <a:blip r:embed="rId6" cstate="print"/>
          <a:stretch>
            <a:fillRect/>
          </a:stretch>
        </p:blipFill>
        <p:spPr bwMode="auto">
          <a:xfrm>
            <a:off x="3263464" y="3134723"/>
            <a:ext cx="2334354" cy="411093"/>
          </a:xfrm>
          <a:prstGeom prst="rect">
            <a:avLst/>
          </a:prstGeom>
          <a:noFill/>
          <a:ln>
            <a:noFill/>
          </a:ln>
        </p:spPr>
      </p:pic>
      <p:sp>
        <p:nvSpPr>
          <p:cNvPr id="15" name="TextBox 14"/>
          <p:cNvSpPr txBox="1"/>
          <p:nvPr/>
        </p:nvSpPr>
        <p:spPr>
          <a:xfrm>
            <a:off x="360290" y="929828"/>
            <a:ext cx="3128742" cy="276999"/>
          </a:xfrm>
          <a:prstGeom prst="rect">
            <a:avLst/>
          </a:prstGeom>
          <a:noFill/>
        </p:spPr>
        <p:txBody>
          <a:bodyPr wrap="none" lIns="0" tIns="0" rIns="0" bIns="0" rtlCol="0">
            <a:spAutoFit/>
          </a:bodyPr>
          <a:lstStyle/>
          <a:p>
            <a:r>
              <a:rPr lang="en-US" dirty="0" smtClean="0">
                <a:solidFill>
                  <a:srgbClr val="CCCCCC"/>
                </a:solidFill>
              </a:rPr>
              <a:t>Customers with 5 to 30,000 Seats</a:t>
            </a:r>
          </a:p>
        </p:txBody>
      </p:sp>
      <p:sp>
        <p:nvSpPr>
          <p:cNvPr id="16" name="TextBox 15"/>
          <p:cNvSpPr txBox="1"/>
          <p:nvPr/>
        </p:nvSpPr>
        <p:spPr>
          <a:xfrm>
            <a:off x="5867718" y="939353"/>
            <a:ext cx="2707793" cy="276999"/>
          </a:xfrm>
          <a:prstGeom prst="rect">
            <a:avLst/>
          </a:prstGeom>
          <a:noFill/>
        </p:spPr>
        <p:txBody>
          <a:bodyPr wrap="none" lIns="0" tIns="0" rIns="0" bIns="0" rtlCol="0">
            <a:spAutoFit/>
          </a:bodyPr>
          <a:lstStyle/>
          <a:p>
            <a:r>
              <a:rPr lang="en-US" dirty="0" smtClean="0">
                <a:solidFill>
                  <a:srgbClr val="CCCCCC"/>
                </a:solidFill>
              </a:rPr>
              <a:t>Customers with 5,000+ Seats</a:t>
            </a:r>
          </a:p>
        </p:txBody>
      </p:sp>
      <p:sp>
        <p:nvSpPr>
          <p:cNvPr id="9" name="Title 8"/>
          <p:cNvSpPr>
            <a:spLocks noGrp="1"/>
          </p:cNvSpPr>
          <p:nvPr>
            <p:ph type="title"/>
          </p:nvPr>
        </p:nvSpPr>
        <p:spPr/>
        <p:txBody>
          <a:bodyPr/>
          <a:lstStyle/>
          <a:p>
            <a:r>
              <a:rPr lang="en-US" sz="4000" dirty="0" smtClean="0"/>
              <a:t>Business Productivity Online Suite (BPOS)</a:t>
            </a:r>
            <a:endParaRPr lang="en-US" sz="4000" dirty="0"/>
          </a:p>
        </p:txBody>
      </p:sp>
      <p:sp>
        <p:nvSpPr>
          <p:cNvPr id="51" name="TextBox 13"/>
          <p:cNvSpPr txBox="1">
            <a:spLocks noChangeArrowheads="1"/>
          </p:cNvSpPr>
          <p:nvPr/>
        </p:nvSpPr>
        <p:spPr bwMode="auto">
          <a:xfrm>
            <a:off x="1600200" y="4297137"/>
            <a:ext cx="3276600" cy="1463675"/>
          </a:xfrm>
          <a:prstGeom prst="rect">
            <a:avLst/>
          </a:prstGeom>
          <a:noFill/>
          <a:ln w="9525">
            <a:noFill/>
            <a:miter lim="800000"/>
            <a:headEnd/>
            <a:tailEnd/>
          </a:ln>
        </p:spPr>
        <p:txBody>
          <a:bodyPr>
            <a:spAutoFit/>
          </a:bodyPr>
          <a:lstStyle/>
          <a:p>
            <a:pPr marL="231775" indent="-231775">
              <a:buFont typeface="Arial" charset="0"/>
              <a:buChar char="•"/>
            </a:pPr>
            <a:r>
              <a:rPr lang="en-US" sz="2000" dirty="0" smtClean="0">
                <a:latin typeface="Segoe" pitchFamily="34" charset="0"/>
              </a:rPr>
              <a:t>Enterprise </a:t>
            </a:r>
            <a:r>
              <a:rPr lang="en-US" sz="2000" dirty="0">
                <a:latin typeface="Segoe" pitchFamily="34" charset="0"/>
              </a:rPr>
              <a:t>software hosted by Microsoft</a:t>
            </a:r>
          </a:p>
          <a:p>
            <a:pPr marL="231775" indent="-231775">
              <a:buFont typeface="Arial" charset="0"/>
              <a:buChar char="•"/>
            </a:pPr>
            <a:endParaRPr lang="en-US" sz="1000" dirty="0">
              <a:latin typeface="Segoe" pitchFamily="34" charset="0"/>
            </a:endParaRPr>
          </a:p>
          <a:p>
            <a:pPr marL="231775" indent="-231775">
              <a:buFont typeface="Arial" charset="0"/>
              <a:buChar char="•"/>
            </a:pPr>
            <a:r>
              <a:rPr lang="en-US" sz="2000" dirty="0" smtClean="0">
                <a:latin typeface="Segoe" pitchFamily="34" charset="0"/>
              </a:rPr>
              <a:t>Unified </a:t>
            </a:r>
            <a:r>
              <a:rPr lang="en-US" sz="2000" dirty="0">
                <a:latin typeface="Segoe" pitchFamily="34" charset="0"/>
              </a:rPr>
              <a:t>provisioning, billing, and management</a:t>
            </a:r>
          </a:p>
        </p:txBody>
      </p:sp>
      <p:sp>
        <p:nvSpPr>
          <p:cNvPr id="52" name="TextBox 24"/>
          <p:cNvSpPr txBox="1">
            <a:spLocks noChangeArrowheads="1"/>
          </p:cNvSpPr>
          <p:nvPr/>
        </p:nvSpPr>
        <p:spPr bwMode="auto">
          <a:xfrm>
            <a:off x="5105400" y="4297137"/>
            <a:ext cx="3200400" cy="1158875"/>
          </a:xfrm>
          <a:prstGeom prst="rect">
            <a:avLst/>
          </a:prstGeom>
          <a:noFill/>
          <a:ln w="9525">
            <a:noFill/>
            <a:miter lim="800000"/>
            <a:headEnd/>
            <a:tailEnd/>
          </a:ln>
        </p:spPr>
        <p:txBody>
          <a:bodyPr>
            <a:spAutoFit/>
          </a:bodyPr>
          <a:lstStyle/>
          <a:p>
            <a:pPr marL="231775" indent="-231775">
              <a:buFont typeface="Arial" charset="0"/>
              <a:buChar char="•"/>
            </a:pPr>
            <a:r>
              <a:rPr lang="en-US" sz="2000" dirty="0">
                <a:latin typeface="Segoe" pitchFamily="34" charset="0"/>
              </a:rPr>
              <a:t> 99.9% uptime SLA (financially-backed)</a:t>
            </a:r>
          </a:p>
          <a:p>
            <a:pPr marL="231775" indent="-231775">
              <a:buFont typeface="Arial" charset="0"/>
              <a:buChar char="•"/>
            </a:pPr>
            <a:endParaRPr lang="en-US" sz="1000" dirty="0">
              <a:latin typeface="Segoe" pitchFamily="34" charset="0"/>
            </a:endParaRPr>
          </a:p>
          <a:p>
            <a:pPr marL="231775" indent="-231775">
              <a:buFont typeface="Arial" charset="0"/>
              <a:buChar char="•"/>
            </a:pPr>
            <a:r>
              <a:rPr lang="en-US" sz="2000" dirty="0">
                <a:latin typeface="Segoe" pitchFamily="34" charset="0"/>
                <a:sym typeface="Wingdings" charset="2"/>
              </a:rPr>
              <a:t> 24x7 IT Pro support</a:t>
            </a:r>
            <a:endParaRPr lang="en-US" sz="2000" dirty="0">
              <a:latin typeface="Segoe" pitchFamily="34" charset="0"/>
            </a:endParaRPr>
          </a:p>
        </p:txBody>
      </p:sp>
      <p:sp>
        <p:nvSpPr>
          <p:cNvPr id="53" name="Rectangle 52"/>
          <p:cNvSpPr/>
          <p:nvPr/>
        </p:nvSpPr>
        <p:spPr>
          <a:xfrm>
            <a:off x="2859315" y="5760812"/>
            <a:ext cx="3733651" cy="369332"/>
          </a:xfrm>
          <a:prstGeom prst="rect">
            <a:avLst/>
          </a:prstGeom>
        </p:spPr>
        <p:txBody>
          <a:bodyPr wrap="none">
            <a:spAutoFit/>
          </a:bodyPr>
          <a:lstStyle/>
          <a:p>
            <a:pPr defTabSz="914363" fontAlgn="auto">
              <a:spcBef>
                <a:spcPts val="0"/>
              </a:spcBef>
              <a:spcAft>
                <a:spcPts val="0"/>
              </a:spcAft>
              <a:defRPr/>
            </a:pPr>
            <a:r>
              <a:rPr lang="en-US" dirty="0">
                <a:solidFill>
                  <a:schemeClr val="accent6"/>
                </a:solidFill>
                <a:latin typeface="+mn-lt"/>
                <a:hlinkClick r:id=""/>
              </a:rPr>
              <a:t>http://www.microsoft.com/online</a:t>
            </a:r>
            <a:r>
              <a:rPr lang="en-US" dirty="0" smtClean="0">
                <a:solidFill>
                  <a:schemeClr val="accent6"/>
                </a:solidFill>
                <a:latin typeface="+mn-lt"/>
                <a:hlinkClick r:id=""/>
              </a:rPr>
              <a:t>/</a:t>
            </a:r>
            <a:r>
              <a:rPr lang="en-US" dirty="0" smtClean="0">
                <a:solidFill>
                  <a:schemeClr val="accent6"/>
                </a:solidFill>
                <a:latin typeface="+mn-lt"/>
              </a:rPr>
              <a:t>  </a:t>
            </a:r>
            <a:endParaRPr lang="en-US" dirty="0">
              <a:solidFill>
                <a:schemeClr val="accent6"/>
              </a:solidFill>
              <a:latin typeface="+mn-lt"/>
            </a:endParaRPr>
          </a:p>
        </p:txBody>
      </p:sp>
      <p:sp>
        <p:nvSpPr>
          <p:cNvPr id="18" name="TextBox 17"/>
          <p:cNvSpPr txBox="1"/>
          <p:nvPr/>
        </p:nvSpPr>
        <p:spPr>
          <a:xfrm>
            <a:off x="409902" y="2202929"/>
            <a:ext cx="1979605" cy="830997"/>
          </a:xfrm>
          <a:prstGeom prst="rect">
            <a:avLst/>
          </a:prstGeom>
          <a:noFill/>
        </p:spPr>
        <p:txBody>
          <a:bodyPr wrap="square" rtlCol="0">
            <a:spAutoFit/>
          </a:bodyPr>
          <a:lstStyle/>
          <a:p>
            <a:r>
              <a:rPr lang="en-US" sz="1600" dirty="0" smtClean="0"/>
              <a:t>Multi-tenant  physical topology (1:many companies)</a:t>
            </a:r>
            <a:endParaRPr lang="en-US" sz="1600" dirty="0"/>
          </a:p>
        </p:txBody>
      </p:sp>
      <p:sp>
        <p:nvSpPr>
          <p:cNvPr id="56" name="TextBox 55"/>
          <p:cNvSpPr txBox="1"/>
          <p:nvPr/>
        </p:nvSpPr>
        <p:spPr>
          <a:xfrm>
            <a:off x="6882319" y="2202929"/>
            <a:ext cx="2105737" cy="584775"/>
          </a:xfrm>
          <a:prstGeom prst="rect">
            <a:avLst/>
          </a:prstGeom>
          <a:noFill/>
        </p:spPr>
        <p:txBody>
          <a:bodyPr wrap="square" rtlCol="0">
            <a:spAutoFit/>
          </a:bodyPr>
          <a:lstStyle/>
          <a:p>
            <a:r>
              <a:rPr lang="en-US" sz="1600" dirty="0" smtClean="0"/>
              <a:t>One physical topology per company</a:t>
            </a:r>
            <a:endParaRPr lang="en-US" sz="1600" dirty="0"/>
          </a:p>
        </p:txBody>
      </p:sp>
    </p:spTree>
    <p:extLst>
      <p:ext uri="{BB962C8B-B14F-4D97-AF65-F5344CB8AC3E}">
        <p14:creationId xmlns="" xmlns:p14="http://schemas.microsoft.com/office/powerpoint/2010/main" val="33313476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1000"/>
                                        <p:tgtEl>
                                          <p:spTgt spid="7"/>
                                        </p:tgtEl>
                                      </p:cBhvr>
                                    </p:animEffect>
                                    <p:anim calcmode="lin" valueType="num">
                                      <p:cBhvr>
                                        <p:cTn id="26" dur="1000" fill="hold"/>
                                        <p:tgtEl>
                                          <p:spTgt spid="7"/>
                                        </p:tgtEl>
                                        <p:attrNameLst>
                                          <p:attrName>ppt_x</p:attrName>
                                        </p:attrNameLst>
                                      </p:cBhvr>
                                      <p:tavLst>
                                        <p:tav tm="0">
                                          <p:val>
                                            <p:strVal val="#ppt_x"/>
                                          </p:val>
                                        </p:tav>
                                        <p:tav tm="100000">
                                          <p:val>
                                            <p:strVal val="#ppt_x"/>
                                          </p:val>
                                        </p:tav>
                                      </p:tavLst>
                                    </p:anim>
                                    <p:anim calcmode="lin" valueType="num">
                                      <p:cBhvr>
                                        <p:cTn id="27" dur="1000" fill="hold"/>
                                        <p:tgtEl>
                                          <p:spTgt spid="7"/>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2" presetClass="entr" presetSubtype="2" fill="hold" grpId="0" nodeType="click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slide(fromRight)">
                                      <p:cBhvr>
                                        <p:cTn id="38" dur="1000"/>
                                        <p:tgtEl>
                                          <p:spTgt spid="4"/>
                                        </p:tgtEl>
                                      </p:cBhvr>
                                    </p:animEffect>
                                  </p:childTnLst>
                                </p:cTn>
                              </p:par>
                            </p:childTnLst>
                          </p:cTn>
                        </p:par>
                        <p:par>
                          <p:cTn id="39" fill="hold">
                            <p:stCondLst>
                              <p:cond delay="1000"/>
                            </p:stCondLst>
                            <p:childTnLst>
                              <p:par>
                                <p:cTn id="40" presetID="10"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000"/>
                                        <p:tgtEl>
                                          <p:spTgt spid="15"/>
                                        </p:tgtEl>
                                      </p:cBhvr>
                                    </p:animEffect>
                                  </p:childTnLst>
                                </p:cTn>
                              </p:par>
                              <p:par>
                                <p:cTn id="46" presetID="1" presetClass="entr" presetSubtype="0"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1000"/>
                                        <p:tgtEl>
                                          <p:spTgt spid="13"/>
                                        </p:tgtEl>
                                      </p:cBhvr>
                                    </p:animEffect>
                                  </p:childTnLst>
                                </p:cTn>
                              </p:par>
                            </p:childTnLst>
                          </p:cTn>
                        </p:par>
                        <p:par>
                          <p:cTn id="53" fill="hold">
                            <p:stCondLst>
                              <p:cond delay="1000"/>
                            </p:stCondLst>
                            <p:childTnLst>
                              <p:par>
                                <p:cTn id="54" presetID="10" presetClass="entr" presetSubtype="0"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fade">
                                      <p:cBhvr>
                                        <p:cTn id="56" dur="1000"/>
                                        <p:tgtEl>
                                          <p:spTgt spid="12"/>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1000"/>
                                        <p:tgtEl>
                                          <p:spTgt spid="16"/>
                                        </p:tgtEl>
                                      </p:cBhvr>
                                    </p:animEffect>
                                  </p:childTnLst>
                                </p:cTn>
                              </p:par>
                              <p:par>
                                <p:cTn id="60" presetID="1" presetClass="entr" presetSubtype="0" fill="hold" grpId="0" nodeType="withEffect">
                                  <p:stCondLst>
                                    <p:cond delay="0"/>
                                  </p:stCondLst>
                                  <p:childTnLst>
                                    <p:set>
                                      <p:cBhvr>
                                        <p:cTn id="61" dur="1" fill="hold">
                                          <p:stCondLst>
                                            <p:cond delay="0"/>
                                          </p:stCondLst>
                                        </p:cTn>
                                        <p:tgtEl>
                                          <p:spTgt spid="56"/>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51"/>
                                        </p:tgtEl>
                                        <p:attrNameLst>
                                          <p:attrName>style.visibility</p:attrName>
                                        </p:attrNameLst>
                                      </p:cBhvr>
                                      <p:to>
                                        <p:strVal val="visible"/>
                                      </p:to>
                                    </p:set>
                                    <p:animEffect transition="in" filter="fade">
                                      <p:cBhvr>
                                        <p:cTn id="66" dur="500"/>
                                        <p:tgtEl>
                                          <p:spTgt spid="51"/>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52"/>
                                        </p:tgtEl>
                                        <p:attrNameLst>
                                          <p:attrName>style.visibility</p:attrName>
                                        </p:attrNameLst>
                                      </p:cBhvr>
                                      <p:to>
                                        <p:strVal val="visible"/>
                                      </p:to>
                                    </p:set>
                                    <p:animEffect transition="in" filter="fade">
                                      <p:cBhvr>
                                        <p:cTn id="69" dur="500"/>
                                        <p:tgtEl>
                                          <p:spTgt spid="5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53"/>
                                        </p:tgtEl>
                                        <p:attrNameLst>
                                          <p:attrName>style.visibility</p:attrName>
                                        </p:attrNameLst>
                                      </p:cBhvr>
                                      <p:to>
                                        <p:strVal val="visible"/>
                                      </p:to>
                                    </p:set>
                                    <p:animEffect transition="in" filter="fade">
                                      <p:cBhvr>
                                        <p:cTn id="72" dur="500"/>
                                        <p:tgtEl>
                                          <p:spTgt spid="53"/>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xit" presetSubtype="2" fill="hold" grpId="1" nodeType="clickEffect">
                                  <p:stCondLst>
                                    <p:cond delay="0"/>
                                  </p:stCondLst>
                                  <p:childTnLst>
                                    <p:animEffect transition="out" filter="wipe(right)">
                                      <p:cBhvr>
                                        <p:cTn id="76" dur="1000"/>
                                        <p:tgtEl>
                                          <p:spTgt spid="13"/>
                                        </p:tgtEl>
                                      </p:cBhvr>
                                    </p:animEffect>
                                    <p:set>
                                      <p:cBhvr>
                                        <p:cTn id="77" dur="1" fill="hold">
                                          <p:stCondLst>
                                            <p:cond delay="999"/>
                                          </p:stCondLst>
                                        </p:cTn>
                                        <p:tgtEl>
                                          <p:spTgt spid="13"/>
                                        </p:tgtEl>
                                        <p:attrNameLst>
                                          <p:attrName>style.visibility</p:attrName>
                                        </p:attrNameLst>
                                      </p:cBhvr>
                                      <p:to>
                                        <p:strVal val="hidden"/>
                                      </p:to>
                                    </p:set>
                                  </p:childTnLst>
                                </p:cTn>
                              </p:par>
                              <p:par>
                                <p:cTn id="78" presetID="1" presetClass="exit" presetSubtype="0" fill="hold" grpId="1" nodeType="withEffect">
                                  <p:stCondLst>
                                    <p:cond delay="0"/>
                                  </p:stCondLst>
                                  <p:childTnLst>
                                    <p:set>
                                      <p:cBhvr>
                                        <p:cTn id="79" dur="1" fill="hold">
                                          <p:stCondLst>
                                            <p:cond delay="0"/>
                                          </p:stCondLst>
                                        </p:cTn>
                                        <p:tgtEl>
                                          <p:spTgt spid="56"/>
                                        </p:tgtEl>
                                        <p:attrNameLst>
                                          <p:attrName>style.visibility</p:attrName>
                                        </p:attrNameLst>
                                      </p:cBhvr>
                                      <p:to>
                                        <p:strVal val="hidden"/>
                                      </p:to>
                                    </p:set>
                                  </p:childTnLst>
                                </p:cTn>
                              </p:par>
                              <p:par>
                                <p:cTn id="80" presetID="1" presetClass="exit" presetSubtype="0" fill="hold" grpId="1" nodeType="withEffect">
                                  <p:stCondLst>
                                    <p:cond delay="0"/>
                                  </p:stCondLst>
                                  <p:childTnLst>
                                    <p:set>
                                      <p:cBhvr>
                                        <p:cTn id="81" dur="1" fill="hold">
                                          <p:stCondLst>
                                            <p:cond delay="0"/>
                                          </p:stCondLst>
                                        </p:cTn>
                                        <p:tgtEl>
                                          <p:spTgt spid="12"/>
                                        </p:tgtEl>
                                        <p:attrNameLst>
                                          <p:attrName>style.visibility</p:attrName>
                                        </p:attrNameLst>
                                      </p:cBhvr>
                                      <p:to>
                                        <p:strVal val="hidden"/>
                                      </p:to>
                                    </p:set>
                                  </p:childTnLst>
                                </p:cTn>
                              </p:par>
                              <p:par>
                                <p:cTn id="82" presetID="1" presetClass="exit" presetSubtype="0" fill="hold" grpId="1" nodeType="withEffect">
                                  <p:stCondLst>
                                    <p:cond delay="0"/>
                                  </p:stCondLst>
                                  <p:childTnLst>
                                    <p:set>
                                      <p:cBhvr>
                                        <p:cTn id="83"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4" grpId="0" animBg="1"/>
      <p:bldP spid="11" grpId="0"/>
      <p:bldP spid="12" grpId="0"/>
      <p:bldP spid="12" grpId="1"/>
      <p:bldP spid="14" grpId="0" animBg="1"/>
      <p:bldP spid="15" grpId="0"/>
      <p:bldP spid="16" grpId="0"/>
      <p:bldP spid="16" grpId="1"/>
      <p:bldP spid="51" grpId="0"/>
      <p:bldP spid="52" grpId="0"/>
      <p:bldP spid="53" grpId="0"/>
      <p:bldP spid="18" grpId="0"/>
      <p:bldP spid="56" grpId="0"/>
      <p:bldP spid="56" grpId="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3" cstate="print"/>
          <a:srcRect/>
          <a:stretch>
            <a:fillRect/>
          </a:stretch>
        </p:blipFill>
        <p:spPr bwMode="auto">
          <a:xfrm>
            <a:off x="1666875" y="1222994"/>
            <a:ext cx="5522913" cy="3911600"/>
          </a:xfrm>
          <a:prstGeom prst="rect">
            <a:avLst/>
          </a:prstGeom>
          <a:noFill/>
          <a:ln>
            <a:noFill/>
          </a:ln>
          <a:effectLst>
            <a:outerShdw blurRad="63500" sx="101000" sy="101000" algn="ctr" rotWithShape="0">
              <a:srgbClr val="000000">
                <a:alpha val="50000"/>
              </a:srgbClr>
            </a:outerShdw>
          </a:effectLst>
        </p:spPr>
      </p:pic>
      <p:sp>
        <p:nvSpPr>
          <p:cNvPr id="4" name="Title 4"/>
          <p:cNvSpPr>
            <a:spLocks noGrp="1"/>
          </p:cNvSpPr>
          <p:nvPr>
            <p:ph type="title"/>
          </p:nvPr>
        </p:nvSpPr>
        <p:spPr/>
        <p:txBody>
          <a:bodyPr>
            <a:normAutofit/>
          </a:bodyPr>
          <a:lstStyle/>
          <a:p>
            <a:pPr fontAlgn="auto">
              <a:spcAft>
                <a:spcPts val="0"/>
              </a:spcAft>
              <a:defRPr/>
            </a:pPr>
            <a:r>
              <a:rPr lang="en-US" dirty="0" smtClean="0">
                <a:solidFill>
                  <a:schemeClr val="accent1"/>
                </a:solidFill>
              </a:rPr>
              <a:t>Running Directory Synchronization</a:t>
            </a:r>
            <a:endParaRPr lang="en-US" dirty="0">
              <a:solidFill>
                <a:schemeClr val="accent1"/>
              </a:solidFill>
            </a:endParaRPr>
          </a:p>
        </p:txBody>
      </p:sp>
      <p:sp>
        <p:nvSpPr>
          <p:cNvPr id="52227" name="TextBox 4"/>
          <p:cNvSpPr txBox="1">
            <a:spLocks noChangeArrowheads="1"/>
          </p:cNvSpPr>
          <p:nvPr/>
        </p:nvSpPr>
        <p:spPr bwMode="auto">
          <a:xfrm>
            <a:off x="428625" y="5286388"/>
            <a:ext cx="8143875" cy="646331"/>
          </a:xfrm>
          <a:prstGeom prst="rect">
            <a:avLst/>
          </a:prstGeom>
          <a:noFill/>
          <a:ln w="9525">
            <a:noFill/>
            <a:miter lim="800000"/>
            <a:headEnd/>
            <a:tailEnd/>
          </a:ln>
        </p:spPr>
        <p:txBody>
          <a:bodyPr>
            <a:spAutoFit/>
          </a:bodyPr>
          <a:lstStyle/>
          <a:p>
            <a:pPr algn="ctr"/>
            <a:r>
              <a:rPr lang="en-US" b="1" dirty="0">
                <a:solidFill>
                  <a:schemeClr val="accent1"/>
                </a:solidFill>
                <a:latin typeface="Segoe" pitchFamily="34" charset="0"/>
              </a:rPr>
              <a:t>Best Practice</a:t>
            </a:r>
            <a:r>
              <a:rPr lang="en-US" dirty="0">
                <a:solidFill>
                  <a:schemeClr val="accent1"/>
                </a:solidFill>
                <a:latin typeface="Segoe" pitchFamily="34" charset="0"/>
              </a:rPr>
              <a:t>: Confirm the user’s domain is validated and set the </a:t>
            </a:r>
            <a:r>
              <a:rPr lang="en-US" dirty="0" smtClean="0">
                <a:solidFill>
                  <a:schemeClr val="accent1"/>
                </a:solidFill>
                <a:latin typeface="Segoe" pitchFamily="34" charset="0"/>
              </a:rPr>
              <a:t/>
            </a:r>
            <a:br>
              <a:rPr lang="en-US" dirty="0" smtClean="0">
                <a:solidFill>
                  <a:schemeClr val="accent1"/>
                </a:solidFill>
                <a:latin typeface="Segoe" pitchFamily="34" charset="0"/>
              </a:rPr>
            </a:br>
            <a:r>
              <a:rPr lang="en-US" dirty="0" smtClean="0">
                <a:solidFill>
                  <a:schemeClr val="accent1"/>
                </a:solidFill>
                <a:latin typeface="Segoe" pitchFamily="34" charset="0"/>
              </a:rPr>
              <a:t>default e-mail </a:t>
            </a:r>
            <a:r>
              <a:rPr lang="en-US" dirty="0">
                <a:solidFill>
                  <a:schemeClr val="accent1"/>
                </a:solidFill>
                <a:latin typeface="Segoe" pitchFamily="34" charset="0"/>
              </a:rPr>
              <a:t>domain before running directory synchronization</a:t>
            </a:r>
          </a:p>
        </p:txBody>
      </p:sp>
    </p:spTree>
    <p:extLst>
      <p:ext uri="{BB962C8B-B14F-4D97-AF65-F5344CB8AC3E}">
        <p14:creationId xmlns="" xmlns:p14="http://schemas.microsoft.com/office/powerpoint/2010/main" val="3155522337"/>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6" descr="DisabledUsers.png"/>
          <p:cNvPicPr>
            <a:picLocks noChangeAspect="1"/>
          </p:cNvPicPr>
          <p:nvPr/>
        </p:nvPicPr>
        <p:blipFill>
          <a:blip r:embed="rId3" cstate="print"/>
          <a:srcRect/>
          <a:stretch>
            <a:fillRect/>
          </a:stretch>
        </p:blipFill>
        <p:spPr bwMode="auto">
          <a:xfrm>
            <a:off x="981100" y="1071546"/>
            <a:ext cx="7162800" cy="4375150"/>
          </a:xfrm>
          <a:prstGeom prst="rect">
            <a:avLst/>
          </a:prstGeom>
          <a:ln>
            <a:noFill/>
          </a:ln>
          <a:effectLst>
            <a:outerShdw blurRad="190500" algn="tl" rotWithShape="0">
              <a:srgbClr val="000000">
                <a:alpha val="70000"/>
              </a:srgbClr>
            </a:outerShdw>
          </a:effectLst>
        </p:spPr>
      </p:pic>
      <p:sp>
        <p:nvSpPr>
          <p:cNvPr id="2" name="Title 1"/>
          <p:cNvSpPr>
            <a:spLocks noGrp="1"/>
          </p:cNvSpPr>
          <p:nvPr>
            <p:ph type="title"/>
          </p:nvPr>
        </p:nvSpPr>
        <p:spPr/>
        <p:txBody>
          <a:bodyPr>
            <a:noAutofit/>
          </a:bodyPr>
          <a:lstStyle/>
          <a:p>
            <a:pPr fontAlgn="auto">
              <a:spcAft>
                <a:spcPts val="0"/>
              </a:spcAft>
              <a:defRPr/>
            </a:pPr>
            <a:r>
              <a:rPr lang="en-US" dirty="0" smtClean="0">
                <a:solidFill>
                  <a:schemeClr val="accent1"/>
                </a:solidFill>
              </a:rPr>
              <a:t>Disabled New User Accounts</a:t>
            </a:r>
            <a:endParaRPr lang="en-US" dirty="0">
              <a:solidFill>
                <a:schemeClr val="accent1"/>
              </a:solidFill>
            </a:endParaRPr>
          </a:p>
        </p:txBody>
      </p:sp>
      <p:sp>
        <p:nvSpPr>
          <p:cNvPr id="6" name="Right Arrow 5"/>
          <p:cNvSpPr/>
          <p:nvPr/>
        </p:nvSpPr>
        <p:spPr bwMode="auto">
          <a:xfrm>
            <a:off x="203225" y="2873363"/>
            <a:ext cx="865188" cy="612775"/>
          </a:xfrm>
          <a:prstGeom prst="rightArrow">
            <a:avLst/>
          </a:prstGeom>
          <a:gradFill flip="none" rotWithShape="1">
            <a:gsLst>
              <a:gs pos="0">
                <a:srgbClr val="FFF9DD"/>
              </a:gs>
              <a:gs pos="100000">
                <a:srgbClr val="66CC33"/>
              </a:gs>
            </a:gsLst>
            <a:lin ang="4200000" scaled="0"/>
            <a:tileRect/>
          </a:gra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a:lstStyle/>
          <a:p>
            <a:pPr algn="ctr">
              <a:defRPr/>
            </a:pPr>
            <a:endParaRPr lang="en-US" dirty="0"/>
          </a:p>
        </p:txBody>
      </p:sp>
      <p:sp>
        <p:nvSpPr>
          <p:cNvPr id="5" name="TextBox 4"/>
          <p:cNvSpPr txBox="1">
            <a:spLocks noChangeArrowheads="1"/>
          </p:cNvSpPr>
          <p:nvPr/>
        </p:nvSpPr>
        <p:spPr bwMode="auto">
          <a:xfrm>
            <a:off x="428625" y="5631436"/>
            <a:ext cx="8143875" cy="369332"/>
          </a:xfrm>
          <a:prstGeom prst="rect">
            <a:avLst/>
          </a:prstGeom>
          <a:noFill/>
          <a:ln w="9525">
            <a:noFill/>
            <a:miter lim="800000"/>
            <a:headEnd/>
            <a:tailEnd/>
          </a:ln>
        </p:spPr>
        <p:txBody>
          <a:bodyPr>
            <a:spAutoFit/>
          </a:bodyPr>
          <a:lstStyle/>
          <a:p>
            <a:pPr algn="ctr"/>
            <a:r>
              <a:rPr lang="en-US" dirty="0" smtClean="0">
                <a:solidFill>
                  <a:schemeClr val="accent1"/>
                </a:solidFill>
                <a:latin typeface="Segoe" pitchFamily="34" charset="0"/>
              </a:rPr>
              <a:t>All new user accounts are initially disabled</a:t>
            </a:r>
            <a:endParaRPr lang="en-US" dirty="0">
              <a:solidFill>
                <a:schemeClr val="accent1"/>
              </a:solidFill>
              <a:latin typeface="Segoe" pitchFamily="34" charset="0"/>
            </a:endParaRPr>
          </a:p>
        </p:txBody>
      </p:sp>
    </p:spTree>
    <p:extLst>
      <p:ext uri="{BB962C8B-B14F-4D97-AF65-F5344CB8AC3E}">
        <p14:creationId xmlns="" xmlns:p14="http://schemas.microsoft.com/office/powerpoint/2010/main" val="23519671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Onboarding: Account Activation</a:t>
            </a:r>
            <a:endParaRPr lang="en-US" dirty="0"/>
          </a:p>
        </p:txBody>
      </p:sp>
      <p:graphicFrame>
        <p:nvGraphicFramePr>
          <p:cNvPr id="5" name="Content Placeholder 4"/>
          <p:cNvGraphicFramePr>
            <a:graphicFrameLocks noGrp="1"/>
          </p:cNvGraphicFramePr>
          <p:nvPr>
            <p:ph idx="1"/>
          </p:nvPr>
        </p:nvGraphicFramePr>
        <p:xfrm>
          <a:off x="76200" y="1036320"/>
          <a:ext cx="8229600" cy="76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4"/>
          <p:cNvGraphicFramePr>
            <a:graphicFrameLocks/>
          </p:cNvGraphicFramePr>
          <p:nvPr/>
        </p:nvGraphicFramePr>
        <p:xfrm>
          <a:off x="76200" y="1893570"/>
          <a:ext cx="8229600" cy="762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Content Placeholder 4"/>
          <p:cNvGraphicFramePr>
            <a:graphicFrameLocks/>
          </p:cNvGraphicFramePr>
          <p:nvPr/>
        </p:nvGraphicFramePr>
        <p:xfrm>
          <a:off x="76200" y="2750820"/>
          <a:ext cx="8229600" cy="76200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8" name="Content Placeholder 4"/>
          <p:cNvGraphicFramePr>
            <a:graphicFrameLocks/>
          </p:cNvGraphicFramePr>
          <p:nvPr/>
        </p:nvGraphicFramePr>
        <p:xfrm>
          <a:off x="76200" y="3619500"/>
          <a:ext cx="8229600" cy="762000"/>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9" name="Content Placeholder 4"/>
          <p:cNvGraphicFramePr>
            <a:graphicFrameLocks/>
          </p:cNvGraphicFramePr>
          <p:nvPr>
            <p:extLst>
              <p:ext uri="{D42A27DB-BD31-4B8C-83A1-F6EECF244321}">
                <p14:modId xmlns="" xmlns:p14="http://schemas.microsoft.com/office/powerpoint/2010/main" val="3571813837"/>
              </p:ext>
            </p:extLst>
          </p:nvPr>
        </p:nvGraphicFramePr>
        <p:xfrm>
          <a:off x="76200" y="4488180"/>
          <a:ext cx="8229600" cy="762000"/>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10" name="Content Placeholder 4"/>
          <p:cNvGraphicFramePr>
            <a:graphicFrameLocks/>
          </p:cNvGraphicFramePr>
          <p:nvPr/>
        </p:nvGraphicFramePr>
        <p:xfrm>
          <a:off x="76200" y="5356860"/>
          <a:ext cx="8229600" cy="762000"/>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grpSp>
        <p:nvGrpSpPr>
          <p:cNvPr id="3" name="Group 10"/>
          <p:cNvGrpSpPr/>
          <p:nvPr/>
        </p:nvGrpSpPr>
        <p:grpSpPr>
          <a:xfrm>
            <a:off x="1828799" y="1112520"/>
            <a:ext cx="7315201" cy="1466850"/>
            <a:chOff x="2966788" y="-1225676"/>
            <a:chExt cx="12752983" cy="2722220"/>
          </a:xfrm>
        </p:grpSpPr>
        <p:sp>
          <p:nvSpPr>
            <p:cNvPr id="12" name="Chevron 11"/>
            <p:cNvSpPr/>
            <p:nvPr/>
          </p:nvSpPr>
          <p:spPr>
            <a:xfrm>
              <a:off x="2966788" y="365232"/>
              <a:ext cx="4300810" cy="1131312"/>
            </a:xfrm>
            <a:prstGeom prst="chevron">
              <a:avLst/>
            </a:prstGeom>
          </p:spPr>
          <p:style>
            <a:lnRef idx="1">
              <a:schemeClr val="accent2"/>
            </a:lnRef>
            <a:fillRef idx="2">
              <a:schemeClr val="accent2"/>
            </a:fillRef>
            <a:effectRef idx="1">
              <a:schemeClr val="accent2"/>
            </a:effectRef>
            <a:fontRef idx="minor">
              <a:schemeClr val="dk1"/>
            </a:fontRef>
          </p:style>
          <p:txBody>
            <a:bodyPr/>
            <a:lstStyle/>
            <a:p>
              <a:r>
                <a:rPr lang="en-US" sz="1600" dirty="0" smtClean="0"/>
                <a:t>Design Considerations</a:t>
              </a:r>
              <a:endParaRPr lang="en-US" sz="1600" dirty="0"/>
            </a:p>
          </p:txBody>
        </p:sp>
        <p:sp>
          <p:nvSpPr>
            <p:cNvPr id="101" name="Chevron 100"/>
            <p:cNvSpPr/>
            <p:nvPr/>
          </p:nvSpPr>
          <p:spPr>
            <a:xfrm>
              <a:off x="2966790" y="-1225676"/>
              <a:ext cx="12752981"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dirty="0" smtClean="0"/>
                <a:t>Business Development</a:t>
              </a:r>
              <a:endParaRPr lang="en-US" dirty="0"/>
            </a:p>
          </p:txBody>
        </p:sp>
      </p:grpSp>
      <p:sp>
        <p:nvSpPr>
          <p:cNvPr id="18" name="Chevron 17"/>
          <p:cNvSpPr/>
          <p:nvPr/>
        </p:nvSpPr>
        <p:spPr>
          <a:xfrm>
            <a:off x="1828800" y="2827020"/>
            <a:ext cx="373380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r>
              <a:rPr lang="en-US" sz="1600" dirty="0" smtClean="0"/>
              <a:t>Sign Up for Trial</a:t>
            </a:r>
            <a:endParaRPr lang="en-US" sz="1600" dirty="0"/>
          </a:p>
        </p:txBody>
      </p:sp>
      <p:sp>
        <p:nvSpPr>
          <p:cNvPr id="21" name="Chevron 20"/>
          <p:cNvSpPr/>
          <p:nvPr/>
        </p:nvSpPr>
        <p:spPr>
          <a:xfrm>
            <a:off x="1828799" y="3695700"/>
            <a:ext cx="2447925"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Set up Mail Coexist.</a:t>
            </a:r>
            <a:endParaRPr lang="en-US" sz="1400" dirty="0"/>
          </a:p>
        </p:txBody>
      </p:sp>
      <p:sp>
        <p:nvSpPr>
          <p:cNvPr id="24" name="Chevron 23"/>
          <p:cNvSpPr/>
          <p:nvPr/>
        </p:nvSpPr>
        <p:spPr>
          <a:xfrm>
            <a:off x="1828800" y="4564380"/>
            <a:ext cx="2447926" cy="609600"/>
          </a:xfrm>
          <a:prstGeom prst="chevron">
            <a:avLst/>
          </a:prstGeom>
          <a:solidFill>
            <a:schemeClr val="bg2">
              <a:lumMod val="75000"/>
            </a:schemeClr>
          </a:solidFill>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Bulk Account Activation</a:t>
            </a:r>
            <a:endParaRPr lang="en-US" sz="1400" dirty="0"/>
          </a:p>
        </p:txBody>
      </p:sp>
      <p:grpSp>
        <p:nvGrpSpPr>
          <p:cNvPr id="4" name="Group 25"/>
          <p:cNvGrpSpPr/>
          <p:nvPr/>
        </p:nvGrpSpPr>
        <p:grpSpPr>
          <a:xfrm>
            <a:off x="1828799" y="5433060"/>
            <a:ext cx="4962525" cy="609600"/>
            <a:chOff x="2966790" y="471292"/>
            <a:chExt cx="7842053" cy="1131312"/>
          </a:xfrm>
        </p:grpSpPr>
        <p:sp>
          <p:nvSpPr>
            <p:cNvPr id="27" name="Chevron 26"/>
            <p:cNvSpPr/>
            <p:nvPr/>
          </p:nvSpPr>
          <p:spPr>
            <a:xfrm>
              <a:off x="2966790" y="471292"/>
              <a:ext cx="4113864"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Exchange Mailbox Cleanup</a:t>
              </a:r>
              <a:endParaRPr lang="en-US" sz="1400" dirty="0"/>
            </a:p>
          </p:txBody>
        </p:sp>
        <p:sp>
          <p:nvSpPr>
            <p:cNvPr id="98" name="Chevron 97"/>
            <p:cNvSpPr/>
            <p:nvPr/>
          </p:nvSpPr>
          <p:spPr>
            <a:xfrm>
              <a:off x="6694979" y="471292"/>
              <a:ext cx="4113864"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MX Record Switch Over</a:t>
              </a:r>
              <a:endParaRPr lang="en-US" sz="1400" dirty="0"/>
            </a:p>
          </p:txBody>
        </p:sp>
      </p:grpSp>
      <p:sp>
        <p:nvSpPr>
          <p:cNvPr id="33" name="Chevron 32"/>
          <p:cNvSpPr/>
          <p:nvPr/>
        </p:nvSpPr>
        <p:spPr>
          <a:xfrm>
            <a:off x="6543674" y="1969770"/>
            <a:ext cx="2486026"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600" dirty="0" smtClean="0"/>
              <a:t>AD Clean up</a:t>
            </a:r>
            <a:endParaRPr lang="en-US" sz="1600" dirty="0"/>
          </a:p>
        </p:txBody>
      </p:sp>
      <p:sp>
        <p:nvSpPr>
          <p:cNvPr id="39" name="Chevron 38"/>
          <p:cNvSpPr/>
          <p:nvPr/>
        </p:nvSpPr>
        <p:spPr>
          <a:xfrm>
            <a:off x="4048125" y="1969770"/>
            <a:ext cx="2752726" cy="609600"/>
          </a:xfrm>
          <a:prstGeom prst="chevron">
            <a:avLst/>
          </a:prstGeom>
        </p:spPr>
        <p:style>
          <a:lnRef idx="1">
            <a:schemeClr val="accent2"/>
          </a:lnRef>
          <a:fillRef idx="2">
            <a:schemeClr val="accent2"/>
          </a:fillRef>
          <a:effectRef idx="1">
            <a:schemeClr val="accent2"/>
          </a:effectRef>
          <a:fontRef idx="minor">
            <a:schemeClr val="dk1"/>
          </a:fontRef>
        </p:style>
        <p:txBody>
          <a:bodyPr/>
          <a:lstStyle/>
          <a:p>
            <a:pPr algn="ctr"/>
            <a:r>
              <a:rPr lang="en-US" sz="1600" dirty="0" smtClean="0"/>
              <a:t>Account Management Plan</a:t>
            </a:r>
            <a:endParaRPr lang="en-US" sz="1600" dirty="0"/>
          </a:p>
        </p:txBody>
      </p:sp>
      <p:sp>
        <p:nvSpPr>
          <p:cNvPr id="60" name="Chevron 59"/>
          <p:cNvSpPr/>
          <p:nvPr/>
        </p:nvSpPr>
        <p:spPr>
          <a:xfrm>
            <a:off x="5334000" y="2827020"/>
            <a:ext cx="367665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r>
              <a:rPr lang="en-US" sz="1600" dirty="0" smtClean="0"/>
              <a:t>Setup SMTP Domains</a:t>
            </a:r>
            <a:endParaRPr lang="en-US" sz="1600" dirty="0"/>
          </a:p>
        </p:txBody>
      </p:sp>
      <p:sp>
        <p:nvSpPr>
          <p:cNvPr id="75" name="Chevron 74"/>
          <p:cNvSpPr/>
          <p:nvPr/>
        </p:nvSpPr>
        <p:spPr>
          <a:xfrm>
            <a:off x="4038599" y="3695700"/>
            <a:ext cx="2943225"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Establish Dir Sync</a:t>
            </a:r>
            <a:endParaRPr lang="en-US" sz="1400" dirty="0"/>
          </a:p>
        </p:txBody>
      </p:sp>
      <p:sp>
        <p:nvSpPr>
          <p:cNvPr id="81" name="Chevron 80"/>
          <p:cNvSpPr/>
          <p:nvPr/>
        </p:nvSpPr>
        <p:spPr>
          <a:xfrm>
            <a:off x="6753226" y="3695700"/>
            <a:ext cx="226695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Pilot Verification</a:t>
            </a:r>
            <a:endParaRPr lang="en-US" sz="1400" dirty="0"/>
          </a:p>
        </p:txBody>
      </p:sp>
      <p:sp>
        <p:nvSpPr>
          <p:cNvPr id="87" name="Chevron 86"/>
          <p:cNvSpPr/>
          <p:nvPr/>
        </p:nvSpPr>
        <p:spPr>
          <a:xfrm>
            <a:off x="4038600" y="4564380"/>
            <a:ext cx="2905125"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Mailbox Migration</a:t>
            </a:r>
            <a:endParaRPr lang="en-US" sz="1400" dirty="0"/>
          </a:p>
        </p:txBody>
      </p:sp>
      <p:sp>
        <p:nvSpPr>
          <p:cNvPr id="90" name="Chevron 89"/>
          <p:cNvSpPr/>
          <p:nvPr/>
        </p:nvSpPr>
        <p:spPr>
          <a:xfrm>
            <a:off x="6715126" y="4564380"/>
            <a:ext cx="2305049"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End User Access !</a:t>
            </a:r>
            <a:endParaRPr lang="en-US" sz="1400" dirty="0"/>
          </a:p>
        </p:txBody>
      </p:sp>
    </p:spTree>
    <p:extLst>
      <p:ext uri="{BB962C8B-B14F-4D97-AF65-F5344CB8AC3E}">
        <p14:creationId xmlns="" xmlns:p14="http://schemas.microsoft.com/office/powerpoint/2010/main" val="558509979"/>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dirty="0" smtClean="0">
                <a:solidFill>
                  <a:schemeClr val="accent1"/>
                </a:solidFill>
              </a:rPr>
              <a:t>Methods for Account Activation</a:t>
            </a:r>
            <a:endParaRPr lang="en-US" dirty="0">
              <a:solidFill>
                <a:schemeClr val="accent1"/>
              </a:solidFill>
            </a:endParaRPr>
          </a:p>
        </p:txBody>
      </p:sp>
      <p:sp>
        <p:nvSpPr>
          <p:cNvPr id="77826" name="Content Placeholder 2"/>
          <p:cNvSpPr>
            <a:spLocks noGrp="1"/>
          </p:cNvSpPr>
          <p:nvPr>
            <p:ph type="body" sz="quarter" idx="10"/>
          </p:nvPr>
        </p:nvSpPr>
        <p:spPr/>
        <p:txBody>
          <a:bodyPr/>
          <a:lstStyle/>
          <a:p>
            <a:r>
              <a:rPr lang="en-US" sz="2400" dirty="0" smtClean="0"/>
              <a:t>Single or multi-select in the Administration Center</a:t>
            </a:r>
            <a:endParaRPr lang="en-US" dirty="0" smtClean="0"/>
          </a:p>
          <a:p>
            <a:pPr lvl="1"/>
            <a:r>
              <a:rPr lang="en-US" sz="2000" dirty="0" smtClean="0"/>
              <a:t>Can only activate 250 at a time</a:t>
            </a:r>
          </a:p>
          <a:p>
            <a:pPr lvl="1"/>
            <a:r>
              <a:rPr lang="en-US" sz="2000" dirty="0" smtClean="0"/>
              <a:t>Plan time accordingly </a:t>
            </a:r>
            <a:endParaRPr lang="en-US" dirty="0" smtClean="0"/>
          </a:p>
          <a:p>
            <a:r>
              <a:rPr lang="en-US" sz="2400" dirty="0" smtClean="0"/>
              <a:t>Bulk upload of accounts automatically activates accounts</a:t>
            </a:r>
          </a:p>
          <a:p>
            <a:pPr lvl="1"/>
            <a:r>
              <a:rPr lang="en-US" dirty="0" smtClean="0"/>
              <a:t>Import limit of 250 at a time</a:t>
            </a:r>
          </a:p>
          <a:p>
            <a:r>
              <a:rPr lang="en-US" dirty="0" smtClean="0"/>
              <a:t>PowerShell </a:t>
            </a:r>
            <a:r>
              <a:rPr lang="en-US" dirty="0" err="1" smtClean="0"/>
              <a:t>cmdlets</a:t>
            </a:r>
            <a:r>
              <a:rPr lang="en-US" dirty="0" smtClean="0"/>
              <a:t> for non-AD user Creation</a:t>
            </a:r>
          </a:p>
          <a:p>
            <a:r>
              <a:rPr lang="en-US" sz="2400" dirty="0" smtClean="0"/>
              <a:t>PowerShell </a:t>
            </a:r>
            <a:r>
              <a:rPr lang="en-US" sz="2400" dirty="0" err="1" smtClean="0"/>
              <a:t>cmdlets</a:t>
            </a:r>
            <a:r>
              <a:rPr lang="en-US" sz="2400" dirty="0" smtClean="0"/>
              <a:t> for user Activation  </a:t>
            </a:r>
          </a:p>
          <a:p>
            <a:pPr marL="0" indent="0">
              <a:buNone/>
            </a:pPr>
            <a:endParaRPr lang="en-US" dirty="0" smtClean="0"/>
          </a:p>
        </p:txBody>
      </p:sp>
      <p:sp>
        <p:nvSpPr>
          <p:cNvPr id="3" name="Pentagon 2"/>
          <p:cNvSpPr/>
          <p:nvPr/>
        </p:nvSpPr>
        <p:spPr bwMode="auto">
          <a:xfrm rot="10800000">
            <a:off x="5634838" y="3905340"/>
            <a:ext cx="1874326" cy="471715"/>
          </a:xfrm>
          <a:prstGeom prst="homePlate">
            <a:avLst>
              <a:gd name="adj" fmla="val 59231"/>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 name="TextBox 3"/>
          <p:cNvSpPr txBox="1"/>
          <p:nvPr/>
        </p:nvSpPr>
        <p:spPr>
          <a:xfrm>
            <a:off x="5939637" y="3956533"/>
            <a:ext cx="1791199" cy="369332"/>
          </a:xfrm>
          <a:prstGeom prst="rect">
            <a:avLst/>
          </a:prstGeom>
          <a:noFill/>
        </p:spPr>
        <p:txBody>
          <a:bodyPr wrap="square" rtlCol="0">
            <a:spAutoFit/>
          </a:bodyPr>
          <a:lstStyle/>
          <a:p>
            <a:r>
              <a:rPr lang="en-US" dirty="0" smtClean="0"/>
              <a:t>Available Now</a:t>
            </a:r>
            <a:endParaRPr lang="en-US" dirty="0"/>
          </a:p>
        </p:txBody>
      </p:sp>
      <p:sp>
        <p:nvSpPr>
          <p:cNvPr id="6" name="Pentagon 5"/>
          <p:cNvSpPr/>
          <p:nvPr/>
        </p:nvSpPr>
        <p:spPr bwMode="auto">
          <a:xfrm rot="10800000">
            <a:off x="6450931" y="3360395"/>
            <a:ext cx="2369796" cy="471715"/>
          </a:xfrm>
          <a:prstGeom prst="homePlate">
            <a:avLst>
              <a:gd name="adj" fmla="val 59231"/>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 name="TextBox 6"/>
          <p:cNvSpPr txBox="1"/>
          <p:nvPr/>
        </p:nvSpPr>
        <p:spPr>
          <a:xfrm>
            <a:off x="6868552" y="3411586"/>
            <a:ext cx="1859812" cy="369332"/>
          </a:xfrm>
          <a:prstGeom prst="rect">
            <a:avLst/>
          </a:prstGeom>
          <a:noFill/>
        </p:spPr>
        <p:txBody>
          <a:bodyPr wrap="square" rtlCol="0">
            <a:spAutoFit/>
          </a:bodyPr>
          <a:lstStyle/>
          <a:p>
            <a:r>
              <a:rPr lang="en-US" dirty="0" smtClean="0"/>
              <a:t>Coming soon!</a:t>
            </a:r>
            <a:endParaRPr lang="en-US" dirty="0"/>
          </a:p>
        </p:txBody>
      </p:sp>
    </p:spTree>
    <p:extLst>
      <p:ext uri="{BB962C8B-B14F-4D97-AF65-F5344CB8AC3E}">
        <p14:creationId xmlns="" xmlns:p14="http://schemas.microsoft.com/office/powerpoint/2010/main" val="6008233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2"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1+#ppt_w/2"/>
                                          </p:val>
                                        </p:tav>
                                        <p:tav tm="100000">
                                          <p:val>
                                            <p:strVal val="#ppt_x"/>
                                          </p:val>
                                        </p:tav>
                                      </p:tavLst>
                                    </p:anim>
                                    <p:anim calcmode="lin" valueType="num">
                                      <p:cBhvr additive="base">
                                        <p:cTn id="17" dur="500" fill="hold"/>
                                        <p:tgtEl>
                                          <p:spTgt spid="3"/>
                                        </p:tgtEl>
                                        <p:attrNameLst>
                                          <p:attrName>ppt_y</p:attrName>
                                        </p:attrNameLst>
                                      </p:cBhvr>
                                      <p:tavLst>
                                        <p:tav tm="0">
                                          <p:val>
                                            <p:strVal val="#ppt_y"/>
                                          </p:val>
                                        </p:tav>
                                        <p:tav tm="100000">
                                          <p:val>
                                            <p:strVal val="#ppt_y"/>
                                          </p:val>
                                        </p:tav>
                                      </p:tavLst>
                                    </p:anim>
                                  </p:childTnLst>
                                </p:cTn>
                              </p:par>
                            </p:childTnLst>
                          </p:cTn>
                        </p:par>
                        <p:par>
                          <p:cTn id="18" fill="hold">
                            <p:stCondLst>
                              <p:cond delay="500"/>
                            </p:stCondLst>
                            <p:childTnLst>
                              <p:par>
                                <p:cTn id="19" presetID="1" presetClass="entr" presetSubtype="0"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 grpId="0" animBg="1"/>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Bulk Activating Accounts with MOAC</a:t>
            </a:r>
            <a:endParaRPr lang="en-US" sz="4400" dirty="0"/>
          </a:p>
        </p:txBody>
      </p:sp>
      <p:sp>
        <p:nvSpPr>
          <p:cNvPr id="3" name="Content Placeholder 2"/>
          <p:cNvSpPr>
            <a:spLocks noGrp="1"/>
          </p:cNvSpPr>
          <p:nvPr>
            <p:ph type="body" sz="quarter" idx="10"/>
          </p:nvPr>
        </p:nvSpPr>
        <p:spPr>
          <a:xfrm>
            <a:off x="419100" y="916252"/>
            <a:ext cx="8382000" cy="2160591"/>
          </a:xfrm>
        </p:spPr>
        <p:txBody>
          <a:bodyPr/>
          <a:lstStyle/>
          <a:p>
            <a:r>
              <a:rPr lang="en-US" sz="2400" dirty="0" smtClean="0"/>
              <a:t>Admin uses Admin Portal to bulk activate accounts</a:t>
            </a:r>
          </a:p>
          <a:p>
            <a:pPr marL="746125" lvl="1" indent="-349250"/>
            <a:r>
              <a:rPr lang="en-US" sz="2000" dirty="0" smtClean="0"/>
              <a:t>Accounts are activated and provisioned with mailboxes</a:t>
            </a:r>
          </a:p>
          <a:p>
            <a:pPr marL="746125" lvl="1" indent="-349250"/>
            <a:r>
              <a:rPr lang="en-US" sz="2000" dirty="0" smtClean="0"/>
              <a:t>Mail forwarding is removed at this stage*</a:t>
            </a:r>
          </a:p>
          <a:p>
            <a:r>
              <a:rPr lang="en-US" sz="2400" dirty="0" smtClean="0"/>
              <a:t>Duplicate mailboxes (On-Premises and BPOS)</a:t>
            </a:r>
          </a:p>
          <a:p>
            <a:pPr marL="746125" lvl="1" indent="-349250"/>
            <a:r>
              <a:rPr lang="en-US" sz="2000" dirty="0" smtClean="0"/>
              <a:t>All external mail and local mail will be delivered to local mailbox</a:t>
            </a:r>
          </a:p>
          <a:p>
            <a:pPr marL="746125" lvl="1" indent="-349250"/>
            <a:r>
              <a:rPr lang="en-US" sz="2000" dirty="0" smtClean="0"/>
              <a:t>All mail from MSOL will be delivered to new MSOL mailbox</a:t>
            </a:r>
            <a:endParaRPr lang="en-US" sz="2000" dirty="0"/>
          </a:p>
        </p:txBody>
      </p:sp>
      <p:pic>
        <p:nvPicPr>
          <p:cNvPr id="48" name="Picture 6" descr="DisabledUsers.png"/>
          <p:cNvPicPr>
            <a:picLocks noChangeAspect="1"/>
          </p:cNvPicPr>
          <p:nvPr/>
        </p:nvPicPr>
        <p:blipFill>
          <a:blip r:embed="rId3" cstate="print"/>
          <a:srcRect/>
          <a:stretch>
            <a:fillRect/>
          </a:stretch>
        </p:blipFill>
        <p:spPr bwMode="auto">
          <a:xfrm>
            <a:off x="1274616" y="3122274"/>
            <a:ext cx="5639639" cy="3444780"/>
          </a:xfrm>
          <a:prstGeom prst="rect">
            <a:avLst/>
          </a:prstGeom>
          <a:ln>
            <a:noFill/>
          </a:ln>
          <a:effectLst>
            <a:outerShdw blurRad="190500" algn="tl" rotWithShape="0">
              <a:srgbClr val="000000">
                <a:alpha val="70000"/>
              </a:srgbClr>
            </a:outerShdw>
          </a:effectLst>
        </p:spPr>
      </p:pic>
      <p:pic>
        <p:nvPicPr>
          <p:cNvPr id="2050" name="Picture 2"/>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1194233" y="3066473"/>
            <a:ext cx="5816167" cy="357447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1194234" y="3048000"/>
            <a:ext cx="5859359" cy="361935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1420642" y="3038763"/>
            <a:ext cx="5888078" cy="363465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06489483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51"/>
                                        </p:tgtEl>
                                        <p:attrNameLst>
                                          <p:attrName>style.visibility</p:attrName>
                                        </p:attrNameLst>
                                      </p:cBhvr>
                                      <p:to>
                                        <p:strVal val="visible"/>
                                      </p:to>
                                    </p:set>
                                    <p:animEffect transition="in" filter="fade">
                                      <p:cBhvr>
                                        <p:cTn id="12" dur="500"/>
                                        <p:tgtEl>
                                          <p:spTgt spid="205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52"/>
                                        </p:tgtEl>
                                        <p:attrNameLst>
                                          <p:attrName>style.visibility</p:attrName>
                                        </p:attrNameLst>
                                      </p:cBhvr>
                                      <p:to>
                                        <p:strVal val="visible"/>
                                      </p:to>
                                    </p:set>
                                    <p:animEffect transition="in" filter="fade">
                                      <p:cBhvr>
                                        <p:cTn id="17" dur="5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Bulk Create/Activate from File</a:t>
            </a:r>
            <a:endParaRPr lang="en-US" dirty="0"/>
          </a:p>
        </p:txBody>
      </p:sp>
      <p:sp>
        <p:nvSpPr>
          <p:cNvPr id="4" name="Content Placeholder 3"/>
          <p:cNvSpPr>
            <a:spLocks noGrp="1"/>
          </p:cNvSpPr>
          <p:nvPr>
            <p:ph sz="half" idx="1"/>
          </p:nvPr>
        </p:nvSpPr>
        <p:spPr/>
        <p:txBody>
          <a:bodyPr/>
          <a:lstStyle/>
          <a:p>
            <a:r>
              <a:rPr lang="en-US" dirty="0" smtClean="0"/>
              <a:t>Import User from File Wizard in MOAC</a:t>
            </a:r>
          </a:p>
          <a:p>
            <a:pPr lvl="1"/>
            <a:r>
              <a:rPr lang="en-US" dirty="0" smtClean="0"/>
              <a:t>Creates account</a:t>
            </a:r>
          </a:p>
          <a:p>
            <a:pPr lvl="1"/>
            <a:r>
              <a:rPr lang="en-US" dirty="0" smtClean="0"/>
              <a:t>Assigns License</a:t>
            </a:r>
          </a:p>
          <a:p>
            <a:r>
              <a:rPr lang="en-US" dirty="0" smtClean="0"/>
              <a:t>Use when no on-premises Active Directory</a:t>
            </a:r>
          </a:p>
          <a:p>
            <a:r>
              <a:rPr lang="en-US" dirty="0" smtClean="0"/>
              <a:t>250 user at a time</a:t>
            </a:r>
            <a:endParaRPr lang="en-US" dirty="0"/>
          </a:p>
        </p:txBody>
      </p:sp>
      <p:pic>
        <p:nvPicPr>
          <p:cNvPr id="1026" name="Picture 2"/>
          <p:cNvPicPr>
            <a:picLocks noGrp="1" noChangeAspect="1" noChangeArrowheads="1"/>
          </p:cNvPicPr>
          <p:nvPr>
            <p:ph sz="half" idx="2"/>
          </p:nvPr>
        </p:nvPicPr>
        <p:blipFill>
          <a:blip r:embed="rId3">
            <a:extLst>
              <a:ext uri="{28A0092B-C50C-407E-A947-70E740481C1C}">
                <a14:useLocalDpi xmlns="" xmlns:a14="http://schemas.microsoft.com/office/drawing/2010/main" val="0"/>
              </a:ext>
            </a:extLst>
          </a:blip>
          <a:stretch>
            <a:fillRect/>
          </a:stretch>
        </p:blipFill>
        <p:spPr bwMode="auto">
          <a:xfrm>
            <a:off x="4318197" y="1106488"/>
            <a:ext cx="4568341" cy="49156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067498153"/>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09398"/>
          </a:xfrm>
        </p:spPr>
        <p:txBody>
          <a:bodyPr/>
          <a:lstStyle/>
          <a:p>
            <a:r>
              <a:rPr lang="en-US" sz="4400" dirty="0" smtClean="0"/>
              <a:t>PowerShell for Non-AD User Creation</a:t>
            </a:r>
            <a:endParaRPr lang="en-US" sz="4400" dirty="0"/>
          </a:p>
        </p:txBody>
      </p:sp>
      <p:sp>
        <p:nvSpPr>
          <p:cNvPr id="9" name="Text Placeholder 8"/>
          <p:cNvSpPr>
            <a:spLocks noGrp="1"/>
          </p:cNvSpPr>
          <p:nvPr>
            <p:ph type="body" sz="quarter" idx="10"/>
          </p:nvPr>
        </p:nvSpPr>
        <p:spPr/>
        <p:txBody>
          <a:bodyPr/>
          <a:lstStyle/>
          <a:p>
            <a:pPr lvl="1"/>
            <a:r>
              <a:rPr lang="en-US" dirty="0" smtClean="0"/>
              <a:t>Add-</a:t>
            </a:r>
            <a:r>
              <a:rPr lang="en-US" dirty="0" err="1" smtClean="0"/>
              <a:t>MSOnlineUser</a:t>
            </a:r>
            <a:endParaRPr lang="en-US" dirty="0" smtClean="0"/>
          </a:p>
          <a:p>
            <a:pPr lvl="1"/>
            <a:r>
              <a:rPr lang="en-US" dirty="0" smtClean="0"/>
              <a:t>	-Creates an unlicensed (non-activated) user in BPOS</a:t>
            </a:r>
          </a:p>
          <a:p>
            <a:pPr lvl="1"/>
            <a:endParaRPr lang="en-US" dirty="0" smtClean="0"/>
          </a:p>
          <a:p>
            <a:pPr lvl="1"/>
            <a:r>
              <a:rPr lang="en-US" dirty="0" smtClean="0"/>
              <a:t>Set-</a:t>
            </a:r>
            <a:r>
              <a:rPr lang="en-US" dirty="0" err="1" smtClean="0"/>
              <a:t>MSOnlineUser</a:t>
            </a:r>
            <a:endParaRPr lang="en-US" dirty="0" smtClean="0"/>
          </a:p>
          <a:p>
            <a:pPr lvl="1"/>
            <a:r>
              <a:rPr lang="en-US" dirty="0"/>
              <a:t>	</a:t>
            </a:r>
            <a:r>
              <a:rPr lang="en-US" dirty="0" smtClean="0"/>
              <a:t>-Sets GAL properties for the BPOS User</a:t>
            </a:r>
          </a:p>
          <a:p>
            <a:pPr lvl="1"/>
            <a:endParaRPr lang="en-US" dirty="0"/>
          </a:p>
          <a:p>
            <a:pPr lvl="1"/>
            <a:r>
              <a:rPr lang="en-US" dirty="0" smtClean="0"/>
              <a:t>Remove-</a:t>
            </a:r>
            <a:r>
              <a:rPr lang="en-US" dirty="0" err="1" smtClean="0"/>
              <a:t>MSOnlineUser</a:t>
            </a:r>
            <a:endParaRPr lang="en-US" dirty="0" smtClean="0"/>
          </a:p>
          <a:p>
            <a:pPr lvl="1"/>
            <a:r>
              <a:rPr lang="en-US" dirty="0"/>
              <a:t>	</a:t>
            </a:r>
            <a:r>
              <a:rPr lang="en-US" dirty="0" smtClean="0"/>
              <a:t>-Removes a BPOS User</a:t>
            </a:r>
          </a:p>
          <a:p>
            <a:pPr lvl="1"/>
            <a:endParaRPr lang="en-US" dirty="0"/>
          </a:p>
          <a:p>
            <a:pPr lvl="1"/>
            <a:r>
              <a:rPr lang="en-US" dirty="0" smtClean="0"/>
              <a:t>Get-</a:t>
            </a:r>
            <a:r>
              <a:rPr lang="en-US" dirty="0" err="1" smtClean="0"/>
              <a:t>MSOnlineUser</a:t>
            </a:r>
            <a:r>
              <a:rPr lang="en-US" dirty="0" smtClean="0"/>
              <a:t> </a:t>
            </a:r>
          </a:p>
          <a:p>
            <a:pPr lvl="1"/>
            <a:r>
              <a:rPr lang="en-US" dirty="0"/>
              <a:t>	</a:t>
            </a:r>
            <a:r>
              <a:rPr lang="en-US" dirty="0" smtClean="0"/>
              <a:t>-Returns the GAL properties for BPOS user</a:t>
            </a:r>
          </a:p>
        </p:txBody>
      </p:sp>
    </p:spTree>
    <p:extLst>
      <p:ext uri="{BB962C8B-B14F-4D97-AF65-F5344CB8AC3E}">
        <p14:creationId xmlns="" xmlns:p14="http://schemas.microsoft.com/office/powerpoint/2010/main" val="3537975324"/>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09398"/>
          </a:xfrm>
        </p:spPr>
        <p:txBody>
          <a:bodyPr/>
          <a:lstStyle/>
          <a:p>
            <a:r>
              <a:rPr lang="en-US" sz="4400" dirty="0"/>
              <a:t>Using PowerShell Bulk Activation</a:t>
            </a:r>
          </a:p>
        </p:txBody>
      </p:sp>
      <p:sp>
        <p:nvSpPr>
          <p:cNvPr id="9" name="Text Placeholder 8"/>
          <p:cNvSpPr>
            <a:spLocks noGrp="1"/>
          </p:cNvSpPr>
          <p:nvPr>
            <p:ph type="body" sz="quarter" idx="10"/>
          </p:nvPr>
        </p:nvSpPr>
        <p:spPr/>
        <p:txBody>
          <a:bodyPr/>
          <a:lstStyle/>
          <a:p>
            <a:r>
              <a:rPr lang="en-US" dirty="0"/>
              <a:t>The Core PowerShell </a:t>
            </a:r>
            <a:r>
              <a:rPr lang="en-US" dirty="0" err="1" smtClean="0"/>
              <a:t>cmdlets</a:t>
            </a:r>
            <a:r>
              <a:rPr lang="en-US" dirty="0" smtClean="0"/>
              <a:t> for user activation</a:t>
            </a:r>
            <a:endParaRPr lang="en-US" dirty="0"/>
          </a:p>
          <a:p>
            <a:pPr lvl="2"/>
            <a:r>
              <a:rPr lang="en-US" dirty="0" smtClean="0"/>
              <a:t>Get-</a:t>
            </a:r>
            <a:r>
              <a:rPr lang="en-US" dirty="0" err="1" smtClean="0"/>
              <a:t>MSOnlineSubscription</a:t>
            </a:r>
            <a:endParaRPr lang="en-US" dirty="0" smtClean="0"/>
          </a:p>
          <a:p>
            <a:pPr marL="1490663" lvl="3" indent="-342900">
              <a:buFont typeface="Arial" pitchFamily="34" charset="0"/>
              <a:buChar char="•"/>
            </a:pPr>
            <a:r>
              <a:rPr lang="en-US" dirty="0" smtClean="0"/>
              <a:t>Returns a list of active subscription GUIDs available to the administrator for licensing users.  The GUID is taken as an argument for the activation </a:t>
            </a:r>
            <a:r>
              <a:rPr lang="en-US" dirty="0" err="1" smtClean="0"/>
              <a:t>cmdlet</a:t>
            </a:r>
            <a:r>
              <a:rPr lang="en-US" dirty="0" smtClean="0"/>
              <a:t>.  </a:t>
            </a:r>
          </a:p>
          <a:p>
            <a:pPr lvl="3"/>
            <a:endParaRPr lang="en-US" dirty="0"/>
          </a:p>
          <a:p>
            <a:pPr lvl="2"/>
            <a:r>
              <a:rPr lang="en-US" dirty="0" smtClean="0"/>
              <a:t>Enable-</a:t>
            </a:r>
            <a:r>
              <a:rPr lang="en-US" dirty="0" err="1" smtClean="0"/>
              <a:t>MSOnlineUser</a:t>
            </a:r>
            <a:endParaRPr lang="en-US" dirty="0" smtClean="0"/>
          </a:p>
          <a:p>
            <a:pPr marL="1490663" lvl="3" indent="-342900">
              <a:buFont typeface="Arial" pitchFamily="34" charset="0"/>
              <a:buChar char="•"/>
            </a:pPr>
            <a:r>
              <a:rPr lang="en-US" dirty="0" smtClean="0"/>
              <a:t>Assigns a license (based on the subscription GUID) to the specified user and activates that user.</a:t>
            </a:r>
          </a:p>
          <a:p>
            <a:pPr lvl="3"/>
            <a:endParaRPr lang="en-US" dirty="0"/>
          </a:p>
          <a:p>
            <a:pPr lvl="2"/>
            <a:r>
              <a:rPr lang="en-US" dirty="0" smtClean="0"/>
              <a:t>Set-</a:t>
            </a:r>
            <a:r>
              <a:rPr lang="en-US" dirty="0" err="1" smtClean="0"/>
              <a:t>MSOnlinePassword</a:t>
            </a:r>
            <a:endParaRPr lang="en-US" dirty="0" smtClean="0"/>
          </a:p>
          <a:p>
            <a:pPr marL="1490663" lvl="3" indent="-342900">
              <a:buFont typeface="Arial" pitchFamily="34" charset="0"/>
              <a:buChar char="•"/>
            </a:pPr>
            <a:r>
              <a:rPr lang="en-US" dirty="0" smtClean="0"/>
              <a:t>Sets the password of the specified user to a specified value.  Can also toggle whether the password needs to be reset at first logon.</a:t>
            </a:r>
          </a:p>
          <a:p>
            <a:pPr lvl="3"/>
            <a:endParaRPr lang="en-US" dirty="0"/>
          </a:p>
          <a:p>
            <a:pPr lvl="1"/>
            <a:endParaRPr lang="en-US" dirty="0" smtClean="0"/>
          </a:p>
        </p:txBody>
      </p:sp>
    </p:spTree>
    <p:extLst>
      <p:ext uri="{BB962C8B-B14F-4D97-AF65-F5344CB8AC3E}">
        <p14:creationId xmlns="" xmlns:p14="http://schemas.microsoft.com/office/powerpoint/2010/main" val="83350349"/>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989012"/>
          </a:xfrm>
        </p:spPr>
        <p:txBody>
          <a:bodyPr>
            <a:normAutofit/>
          </a:bodyPr>
          <a:lstStyle/>
          <a:p>
            <a:r>
              <a:rPr lang="en-US" dirty="0" smtClean="0"/>
              <a:t>Consider During Activation</a:t>
            </a:r>
            <a:endParaRPr lang="en-US" dirty="0"/>
          </a:p>
        </p:txBody>
      </p:sp>
      <p:sp>
        <p:nvSpPr>
          <p:cNvPr id="3" name="Text Placeholder 2"/>
          <p:cNvSpPr>
            <a:spLocks noGrp="1"/>
          </p:cNvSpPr>
          <p:nvPr>
            <p:ph type="body" sz="quarter" idx="10"/>
          </p:nvPr>
        </p:nvSpPr>
        <p:spPr>
          <a:xfrm>
            <a:off x="327837" y="1068572"/>
            <a:ext cx="8382000" cy="4841867"/>
          </a:xfrm>
        </p:spPr>
        <p:txBody>
          <a:bodyPr>
            <a:normAutofit fontScale="77500" lnSpcReduction="20000"/>
          </a:bodyPr>
          <a:lstStyle/>
          <a:p>
            <a:r>
              <a:rPr lang="en-US" sz="2400" dirty="0" smtClean="0"/>
              <a:t>Can only activate 250 at a time through Admin Center</a:t>
            </a:r>
          </a:p>
          <a:p>
            <a:r>
              <a:rPr lang="en-US" sz="2400" dirty="0" smtClean="0"/>
              <a:t>Can activate many bore in bulk using PowerShell Scripts</a:t>
            </a:r>
          </a:p>
          <a:p>
            <a:pPr lvl="1"/>
            <a:endParaRPr lang="en-US" sz="2000" dirty="0" smtClean="0"/>
          </a:p>
          <a:p>
            <a:r>
              <a:rPr lang="en-US" sz="2400" dirty="0" smtClean="0"/>
              <a:t>How users can access Microsoft Online</a:t>
            </a:r>
          </a:p>
          <a:p>
            <a:pPr lvl="1"/>
            <a:r>
              <a:rPr lang="en-US" sz="2200" dirty="0" smtClean="0"/>
              <a:t>Can access with Microsoft Online Services Sign-In Client</a:t>
            </a:r>
          </a:p>
          <a:p>
            <a:pPr lvl="2"/>
            <a:r>
              <a:rPr lang="en-US" sz="1900" dirty="0" smtClean="0"/>
              <a:t>Users can access all services without after a single sign-in prompt</a:t>
            </a:r>
          </a:p>
          <a:p>
            <a:pPr lvl="2"/>
            <a:r>
              <a:rPr lang="en-US" sz="1900" dirty="0" smtClean="0"/>
              <a:t>This is a DIFFERENT ACCOUNT from their current Active Directory Account</a:t>
            </a:r>
          </a:p>
          <a:p>
            <a:pPr lvl="1"/>
            <a:r>
              <a:rPr lang="en-US" sz="2200" dirty="0" smtClean="0"/>
              <a:t>Or use </a:t>
            </a:r>
            <a:r>
              <a:rPr lang="en-US" sz="2200" dirty="0" smtClean="0">
                <a:hlinkClick r:id="rId3"/>
              </a:rPr>
              <a:t>https://home.microsoftonline.com</a:t>
            </a:r>
            <a:endParaRPr lang="en-US" sz="2200" dirty="0" smtClean="0"/>
          </a:p>
          <a:p>
            <a:pPr lvl="2"/>
            <a:r>
              <a:rPr lang="en-US" sz="1900" dirty="0" smtClean="0"/>
              <a:t>Will need to sign-in multiple times when accessing different services</a:t>
            </a:r>
          </a:p>
          <a:p>
            <a:pPr lvl="2"/>
            <a:endParaRPr lang="en-US" sz="1900" dirty="0" smtClean="0"/>
          </a:p>
          <a:p>
            <a:r>
              <a:rPr lang="en-US" sz="2400" dirty="0" smtClean="0"/>
              <a:t>Password Management</a:t>
            </a:r>
          </a:p>
          <a:p>
            <a:pPr lvl="1"/>
            <a:r>
              <a:rPr lang="en-US" sz="2000" dirty="0" smtClean="0"/>
              <a:t>Will need a process to capture and distribute initial passwords</a:t>
            </a:r>
          </a:p>
          <a:p>
            <a:pPr lvl="1"/>
            <a:r>
              <a:rPr lang="en-US" sz="2000" dirty="0" smtClean="0"/>
              <a:t>End users must change password before they can access services</a:t>
            </a:r>
          </a:p>
          <a:p>
            <a:pPr lvl="2"/>
            <a:r>
              <a:rPr lang="en-US" sz="1700" dirty="0" smtClean="0"/>
              <a:t>Use Microsoft Online Services Sign-In client</a:t>
            </a:r>
          </a:p>
          <a:p>
            <a:pPr lvl="2"/>
            <a:r>
              <a:rPr lang="en-US" sz="1700" dirty="0" smtClean="0"/>
              <a:t>Use </a:t>
            </a:r>
            <a:r>
              <a:rPr lang="en-US" sz="1700" dirty="0" smtClean="0">
                <a:hlinkClick r:id="rId3"/>
              </a:rPr>
              <a:t>https://home.microsoftonline.com</a:t>
            </a:r>
            <a:r>
              <a:rPr lang="en-US" sz="1700" dirty="0" smtClean="0"/>
              <a:t> to change client</a:t>
            </a:r>
          </a:p>
          <a:p>
            <a:pPr lvl="1"/>
            <a:r>
              <a:rPr lang="en-US" sz="2000" dirty="0" smtClean="0"/>
              <a:t>Must reset password before using Outlook Web Access</a:t>
            </a:r>
          </a:p>
          <a:p>
            <a:pPr lvl="1"/>
            <a:r>
              <a:rPr lang="en-US" sz="2000" dirty="0" smtClean="0"/>
              <a:t>OR, use a </a:t>
            </a:r>
            <a:r>
              <a:rPr lang="en-US" sz="2000" dirty="0" err="1" smtClean="0"/>
              <a:t>Powershell</a:t>
            </a:r>
            <a:r>
              <a:rPr lang="en-US" sz="2000" dirty="0" smtClean="0"/>
              <a:t> script with the Set-</a:t>
            </a:r>
            <a:r>
              <a:rPr lang="en-US" sz="2000" dirty="0" err="1" smtClean="0"/>
              <a:t>MSOnlinePassword</a:t>
            </a:r>
            <a:r>
              <a:rPr lang="en-US" sz="2000" dirty="0" smtClean="0"/>
              <a:t> </a:t>
            </a:r>
            <a:r>
              <a:rPr lang="en-US" sz="2000" dirty="0" err="1" smtClean="0"/>
              <a:t>cmdlet</a:t>
            </a:r>
            <a:r>
              <a:rPr lang="en-US" sz="2000" dirty="0" smtClean="0"/>
              <a:t> to set the password to known value for all and force a password change at first logon.</a:t>
            </a:r>
          </a:p>
          <a:p>
            <a:pPr lvl="1"/>
            <a:endParaRPr lang="en-US" sz="2200" dirty="0" smtClean="0"/>
          </a:p>
          <a:p>
            <a:r>
              <a:rPr lang="en-US" sz="2400" dirty="0" smtClean="0"/>
              <a:t>Duplicate mailboxes</a:t>
            </a:r>
          </a:p>
          <a:p>
            <a:pPr marL="746125" lvl="1" indent="-349250"/>
            <a:r>
              <a:rPr lang="en-US" sz="2000" dirty="0" smtClean="0"/>
              <a:t>All external mail and local mail will be delivered to local mailbox</a:t>
            </a:r>
          </a:p>
          <a:p>
            <a:pPr marL="746125" lvl="1" indent="-349250"/>
            <a:r>
              <a:rPr lang="en-US" sz="2000" dirty="0" smtClean="0"/>
              <a:t>All mail from MSOL will be delivered to new MSOL mailbox</a:t>
            </a:r>
          </a:p>
        </p:txBody>
      </p:sp>
    </p:spTree>
    <p:extLst>
      <p:ext uri="{BB962C8B-B14F-4D97-AF65-F5344CB8AC3E}">
        <p14:creationId xmlns="" xmlns:p14="http://schemas.microsoft.com/office/powerpoint/2010/main" val="2891692872"/>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Onboarding: Mail Migration</a:t>
            </a:r>
            <a:endParaRPr lang="en-US" dirty="0"/>
          </a:p>
        </p:txBody>
      </p:sp>
      <p:graphicFrame>
        <p:nvGraphicFramePr>
          <p:cNvPr id="5" name="Content Placeholder 4"/>
          <p:cNvGraphicFramePr>
            <a:graphicFrameLocks noGrp="1"/>
          </p:cNvGraphicFramePr>
          <p:nvPr>
            <p:ph idx="1"/>
          </p:nvPr>
        </p:nvGraphicFramePr>
        <p:xfrm>
          <a:off x="76200" y="1036320"/>
          <a:ext cx="8229600" cy="76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4"/>
          <p:cNvGraphicFramePr>
            <a:graphicFrameLocks/>
          </p:cNvGraphicFramePr>
          <p:nvPr/>
        </p:nvGraphicFramePr>
        <p:xfrm>
          <a:off x="76200" y="1893570"/>
          <a:ext cx="8229600" cy="762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Content Placeholder 4"/>
          <p:cNvGraphicFramePr>
            <a:graphicFrameLocks/>
          </p:cNvGraphicFramePr>
          <p:nvPr/>
        </p:nvGraphicFramePr>
        <p:xfrm>
          <a:off x="76200" y="2762250"/>
          <a:ext cx="8229600" cy="76200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8" name="Content Placeholder 4"/>
          <p:cNvGraphicFramePr>
            <a:graphicFrameLocks/>
          </p:cNvGraphicFramePr>
          <p:nvPr/>
        </p:nvGraphicFramePr>
        <p:xfrm>
          <a:off x="76200" y="3630930"/>
          <a:ext cx="8229600" cy="762000"/>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9" name="Content Placeholder 4"/>
          <p:cNvGraphicFramePr>
            <a:graphicFrameLocks/>
          </p:cNvGraphicFramePr>
          <p:nvPr>
            <p:extLst>
              <p:ext uri="{D42A27DB-BD31-4B8C-83A1-F6EECF244321}">
                <p14:modId xmlns="" xmlns:p14="http://schemas.microsoft.com/office/powerpoint/2010/main" val="1241067967"/>
              </p:ext>
            </p:extLst>
          </p:nvPr>
        </p:nvGraphicFramePr>
        <p:xfrm>
          <a:off x="76200" y="4499610"/>
          <a:ext cx="8229600" cy="762000"/>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10" name="Content Placeholder 4"/>
          <p:cNvGraphicFramePr>
            <a:graphicFrameLocks/>
          </p:cNvGraphicFramePr>
          <p:nvPr/>
        </p:nvGraphicFramePr>
        <p:xfrm>
          <a:off x="76200" y="5368290"/>
          <a:ext cx="8229600" cy="762000"/>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grpSp>
        <p:nvGrpSpPr>
          <p:cNvPr id="3" name="Group 10"/>
          <p:cNvGrpSpPr/>
          <p:nvPr/>
        </p:nvGrpSpPr>
        <p:grpSpPr>
          <a:xfrm>
            <a:off x="1828799" y="1112520"/>
            <a:ext cx="7315201" cy="1466850"/>
            <a:chOff x="2966788" y="-1225676"/>
            <a:chExt cx="12752983" cy="2722220"/>
          </a:xfrm>
        </p:grpSpPr>
        <p:sp>
          <p:nvSpPr>
            <p:cNvPr id="12" name="Chevron 11"/>
            <p:cNvSpPr/>
            <p:nvPr/>
          </p:nvSpPr>
          <p:spPr>
            <a:xfrm>
              <a:off x="2966788" y="365232"/>
              <a:ext cx="4300810" cy="1131312"/>
            </a:xfrm>
            <a:prstGeom prst="chevron">
              <a:avLst/>
            </a:prstGeom>
          </p:spPr>
          <p:style>
            <a:lnRef idx="1">
              <a:schemeClr val="accent2"/>
            </a:lnRef>
            <a:fillRef idx="2">
              <a:schemeClr val="accent2"/>
            </a:fillRef>
            <a:effectRef idx="1">
              <a:schemeClr val="accent2"/>
            </a:effectRef>
            <a:fontRef idx="minor">
              <a:schemeClr val="dk1"/>
            </a:fontRef>
          </p:style>
          <p:txBody>
            <a:bodyPr/>
            <a:lstStyle/>
            <a:p>
              <a:r>
                <a:rPr lang="en-US" sz="1600" dirty="0" smtClean="0"/>
                <a:t>Design Considerations</a:t>
              </a:r>
              <a:endParaRPr lang="en-US" sz="1600" dirty="0"/>
            </a:p>
          </p:txBody>
        </p:sp>
        <p:sp>
          <p:nvSpPr>
            <p:cNvPr id="101" name="Chevron 100"/>
            <p:cNvSpPr/>
            <p:nvPr/>
          </p:nvSpPr>
          <p:spPr>
            <a:xfrm>
              <a:off x="2966790" y="-1225676"/>
              <a:ext cx="12752981"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dirty="0" smtClean="0"/>
                <a:t>Business Development</a:t>
              </a:r>
              <a:endParaRPr lang="en-US" dirty="0"/>
            </a:p>
          </p:txBody>
        </p:sp>
      </p:grpSp>
      <p:sp>
        <p:nvSpPr>
          <p:cNvPr id="18" name="Chevron 17"/>
          <p:cNvSpPr/>
          <p:nvPr/>
        </p:nvSpPr>
        <p:spPr>
          <a:xfrm>
            <a:off x="1828800" y="2838450"/>
            <a:ext cx="373380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r>
              <a:rPr lang="en-US" sz="1600" dirty="0" smtClean="0"/>
              <a:t>Sign Up for Trial</a:t>
            </a:r>
            <a:endParaRPr lang="en-US" sz="1600" dirty="0"/>
          </a:p>
        </p:txBody>
      </p:sp>
      <p:sp>
        <p:nvSpPr>
          <p:cNvPr id="21" name="Chevron 20"/>
          <p:cNvSpPr/>
          <p:nvPr/>
        </p:nvSpPr>
        <p:spPr>
          <a:xfrm>
            <a:off x="1828799" y="3707130"/>
            <a:ext cx="2447925"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Set up Mail Coexist.</a:t>
            </a:r>
            <a:endParaRPr lang="en-US" sz="1400" dirty="0"/>
          </a:p>
        </p:txBody>
      </p:sp>
      <p:sp>
        <p:nvSpPr>
          <p:cNvPr id="24" name="Chevron 23"/>
          <p:cNvSpPr/>
          <p:nvPr/>
        </p:nvSpPr>
        <p:spPr>
          <a:xfrm>
            <a:off x="1828800" y="4575810"/>
            <a:ext cx="2447926"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Bulk Account Creation</a:t>
            </a:r>
            <a:endParaRPr lang="en-US" sz="1400" dirty="0"/>
          </a:p>
        </p:txBody>
      </p:sp>
      <p:grpSp>
        <p:nvGrpSpPr>
          <p:cNvPr id="4" name="Group 25"/>
          <p:cNvGrpSpPr/>
          <p:nvPr/>
        </p:nvGrpSpPr>
        <p:grpSpPr>
          <a:xfrm>
            <a:off x="1828799" y="5444490"/>
            <a:ext cx="4962525" cy="609600"/>
            <a:chOff x="2966790" y="471292"/>
            <a:chExt cx="7842053" cy="1131312"/>
          </a:xfrm>
        </p:grpSpPr>
        <p:sp>
          <p:nvSpPr>
            <p:cNvPr id="27" name="Chevron 26"/>
            <p:cNvSpPr/>
            <p:nvPr/>
          </p:nvSpPr>
          <p:spPr>
            <a:xfrm>
              <a:off x="2966790" y="471292"/>
              <a:ext cx="4113864"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Exchange Mailbox Cleanup</a:t>
              </a:r>
              <a:endParaRPr lang="en-US" sz="1400" dirty="0"/>
            </a:p>
          </p:txBody>
        </p:sp>
        <p:sp>
          <p:nvSpPr>
            <p:cNvPr id="98" name="Chevron 97"/>
            <p:cNvSpPr/>
            <p:nvPr/>
          </p:nvSpPr>
          <p:spPr>
            <a:xfrm>
              <a:off x="6694979" y="471292"/>
              <a:ext cx="4113864"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MX Record Switch Over</a:t>
              </a:r>
              <a:endParaRPr lang="en-US" sz="1400" dirty="0"/>
            </a:p>
          </p:txBody>
        </p:sp>
      </p:grpSp>
      <p:sp>
        <p:nvSpPr>
          <p:cNvPr id="33" name="Chevron 32"/>
          <p:cNvSpPr/>
          <p:nvPr/>
        </p:nvSpPr>
        <p:spPr>
          <a:xfrm>
            <a:off x="6543674" y="1969770"/>
            <a:ext cx="2486026"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600" dirty="0" smtClean="0"/>
              <a:t>AD Clean up</a:t>
            </a:r>
            <a:endParaRPr lang="en-US" sz="1600" dirty="0"/>
          </a:p>
        </p:txBody>
      </p:sp>
      <p:sp>
        <p:nvSpPr>
          <p:cNvPr id="39" name="Chevron 38"/>
          <p:cNvSpPr/>
          <p:nvPr/>
        </p:nvSpPr>
        <p:spPr>
          <a:xfrm>
            <a:off x="4048125" y="1969770"/>
            <a:ext cx="2752726" cy="609600"/>
          </a:xfrm>
          <a:prstGeom prst="chevron">
            <a:avLst/>
          </a:prstGeom>
        </p:spPr>
        <p:style>
          <a:lnRef idx="1">
            <a:schemeClr val="accent2"/>
          </a:lnRef>
          <a:fillRef idx="2">
            <a:schemeClr val="accent2"/>
          </a:fillRef>
          <a:effectRef idx="1">
            <a:schemeClr val="accent2"/>
          </a:effectRef>
          <a:fontRef idx="minor">
            <a:schemeClr val="dk1"/>
          </a:fontRef>
        </p:style>
        <p:txBody>
          <a:bodyPr/>
          <a:lstStyle/>
          <a:p>
            <a:pPr algn="ctr"/>
            <a:r>
              <a:rPr lang="en-US" sz="1600" dirty="0" smtClean="0"/>
              <a:t>Account Management Plan</a:t>
            </a:r>
            <a:endParaRPr lang="en-US" sz="1600" dirty="0"/>
          </a:p>
        </p:txBody>
      </p:sp>
      <p:sp>
        <p:nvSpPr>
          <p:cNvPr id="60" name="Chevron 59"/>
          <p:cNvSpPr/>
          <p:nvPr/>
        </p:nvSpPr>
        <p:spPr>
          <a:xfrm>
            <a:off x="5334000" y="2838450"/>
            <a:ext cx="367665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r>
              <a:rPr lang="en-US" sz="1600" dirty="0" smtClean="0"/>
              <a:t>Setup SMTP Domains</a:t>
            </a:r>
            <a:endParaRPr lang="en-US" sz="1600" dirty="0"/>
          </a:p>
        </p:txBody>
      </p:sp>
      <p:sp>
        <p:nvSpPr>
          <p:cNvPr id="75" name="Chevron 74"/>
          <p:cNvSpPr/>
          <p:nvPr/>
        </p:nvSpPr>
        <p:spPr>
          <a:xfrm>
            <a:off x="4038599" y="3707130"/>
            <a:ext cx="2943225"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Establish Dir Sync</a:t>
            </a:r>
            <a:endParaRPr lang="en-US" sz="1400" dirty="0"/>
          </a:p>
        </p:txBody>
      </p:sp>
      <p:sp>
        <p:nvSpPr>
          <p:cNvPr id="81" name="Chevron 80"/>
          <p:cNvSpPr/>
          <p:nvPr/>
        </p:nvSpPr>
        <p:spPr>
          <a:xfrm>
            <a:off x="6753226" y="3707130"/>
            <a:ext cx="226695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Pilot Verification</a:t>
            </a:r>
            <a:endParaRPr lang="en-US" sz="1400" dirty="0"/>
          </a:p>
        </p:txBody>
      </p:sp>
      <p:sp>
        <p:nvSpPr>
          <p:cNvPr id="87" name="Chevron 86"/>
          <p:cNvSpPr/>
          <p:nvPr/>
        </p:nvSpPr>
        <p:spPr>
          <a:xfrm>
            <a:off x="4038600" y="4575810"/>
            <a:ext cx="2905125" cy="609600"/>
          </a:xfrm>
          <a:prstGeom prst="chevron">
            <a:avLst/>
          </a:prstGeom>
          <a:solidFill>
            <a:schemeClr val="bg2">
              <a:lumMod val="75000"/>
            </a:schemeClr>
          </a:solidFill>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Mailbox Migration</a:t>
            </a:r>
            <a:endParaRPr lang="en-US" sz="1400" dirty="0"/>
          </a:p>
        </p:txBody>
      </p:sp>
      <p:sp>
        <p:nvSpPr>
          <p:cNvPr id="90" name="Chevron 89"/>
          <p:cNvSpPr/>
          <p:nvPr/>
        </p:nvSpPr>
        <p:spPr>
          <a:xfrm>
            <a:off x="6715126" y="4575810"/>
            <a:ext cx="2305049" cy="609600"/>
          </a:xfrm>
          <a:prstGeom prst="chevron">
            <a:avLst/>
          </a:prstGeom>
          <a:solidFill>
            <a:schemeClr val="bg2">
              <a:lumMod val="75000"/>
            </a:schemeClr>
          </a:solidFill>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End User Access !</a:t>
            </a:r>
            <a:endParaRPr lang="en-US" sz="1400" dirty="0"/>
          </a:p>
        </p:txBody>
      </p:sp>
    </p:spTree>
    <p:extLst>
      <p:ext uri="{BB962C8B-B14F-4D97-AF65-F5344CB8AC3E}">
        <p14:creationId xmlns="" xmlns:p14="http://schemas.microsoft.com/office/powerpoint/2010/main" val="669613388"/>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Onboarding with BPOS Standard</a:t>
            </a:r>
            <a:endParaRPr lang="en-US" dirty="0"/>
          </a:p>
        </p:txBody>
      </p:sp>
      <p:sp>
        <p:nvSpPr>
          <p:cNvPr id="3" name="Text Placeholder 2"/>
          <p:cNvSpPr>
            <a:spLocks noGrp="1"/>
          </p:cNvSpPr>
          <p:nvPr>
            <p:ph type="body" sz="quarter" idx="10"/>
          </p:nvPr>
        </p:nvSpPr>
        <p:spPr>
          <a:xfrm>
            <a:off x="381000" y="1411552"/>
            <a:ext cx="8382000" cy="2719290"/>
          </a:xfrm>
        </p:spPr>
        <p:txBody>
          <a:bodyPr/>
          <a:lstStyle/>
          <a:p>
            <a:r>
              <a:rPr lang="en-US" dirty="0" smtClean="0"/>
              <a:t>Onboarding </a:t>
            </a:r>
          </a:p>
          <a:p>
            <a:pPr lvl="1"/>
            <a:r>
              <a:rPr lang="en-US" dirty="0" smtClean="0"/>
              <a:t>Establishing SMTP connectivity</a:t>
            </a:r>
          </a:p>
          <a:p>
            <a:pPr lvl="1"/>
            <a:r>
              <a:rPr lang="en-US" dirty="0" smtClean="0"/>
              <a:t>Creating and activating user accounts in BPOS</a:t>
            </a:r>
          </a:p>
          <a:p>
            <a:pPr lvl="1"/>
            <a:r>
              <a:rPr lang="en-US" dirty="0" smtClean="0"/>
              <a:t>Establishing “co-existence” between On-premises and BPOS cloud</a:t>
            </a:r>
          </a:p>
          <a:p>
            <a:pPr lvl="1"/>
            <a:r>
              <a:rPr lang="en-US" dirty="0" smtClean="0"/>
              <a:t>Migrating mailbox content to BPOS</a:t>
            </a:r>
          </a:p>
        </p:txBody>
      </p:sp>
    </p:spTree>
    <p:extLst>
      <p:ext uri="{BB962C8B-B14F-4D97-AF65-F5344CB8AC3E}">
        <p14:creationId xmlns="" xmlns:p14="http://schemas.microsoft.com/office/powerpoint/2010/main" val="1228793495"/>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Mail Sources and Migration Tools</a:t>
            </a:r>
            <a:endParaRPr lang="en-US" dirty="0"/>
          </a:p>
        </p:txBody>
      </p:sp>
      <p:grpSp>
        <p:nvGrpSpPr>
          <p:cNvPr id="4" name="Group 3"/>
          <p:cNvGrpSpPr>
            <a:grpSpLocks/>
          </p:cNvGrpSpPr>
          <p:nvPr/>
        </p:nvGrpSpPr>
        <p:grpSpPr bwMode="auto">
          <a:xfrm>
            <a:off x="309563" y="2071688"/>
            <a:ext cx="1309687" cy="2786062"/>
            <a:chOff x="3315" y="0"/>
            <a:chExt cx="1310052" cy="2786082"/>
          </a:xfrm>
        </p:grpSpPr>
        <p:sp>
          <p:nvSpPr>
            <p:cNvPr id="5" name="Rounded Rectangle 4"/>
            <p:cNvSpPr/>
            <p:nvPr/>
          </p:nvSpPr>
          <p:spPr>
            <a:xfrm>
              <a:off x="3315" y="0"/>
              <a:ext cx="1310052" cy="2786082"/>
            </a:xfrm>
            <a:prstGeom prst="roundRect">
              <a:avLst>
                <a:gd name="adj" fmla="val 10000"/>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6" name="Rounded Rectangle 4"/>
            <p:cNvSpPr/>
            <p:nvPr/>
          </p:nvSpPr>
          <p:spPr>
            <a:xfrm>
              <a:off x="3315" y="0"/>
              <a:ext cx="1310052" cy="83503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64770" tIns="64770" rIns="64770" bIns="64770" spcCol="1270" anchor="ctr"/>
            <a:lstStyle/>
            <a:p>
              <a:pPr algn="ctr" defTabSz="755650" fontAlgn="auto">
                <a:lnSpc>
                  <a:spcPct val="90000"/>
                </a:lnSpc>
                <a:spcAft>
                  <a:spcPct val="35000"/>
                </a:spcAft>
                <a:defRPr/>
              </a:pPr>
              <a:r>
                <a:rPr lang="en-US" sz="1700" dirty="0"/>
                <a:t>Local PST</a:t>
              </a:r>
            </a:p>
          </p:txBody>
        </p:sp>
      </p:grpSp>
      <p:grpSp>
        <p:nvGrpSpPr>
          <p:cNvPr id="7" name="Group 5"/>
          <p:cNvGrpSpPr>
            <a:grpSpLocks/>
          </p:cNvGrpSpPr>
          <p:nvPr/>
        </p:nvGrpSpPr>
        <p:grpSpPr bwMode="auto">
          <a:xfrm>
            <a:off x="441325" y="2906713"/>
            <a:ext cx="1047750" cy="1811337"/>
            <a:chOff x="134321" y="835824"/>
            <a:chExt cx="1048041" cy="1810953"/>
          </a:xfrm>
        </p:grpSpPr>
        <p:sp>
          <p:nvSpPr>
            <p:cNvPr id="8" name="Rounded Rectangle 7"/>
            <p:cNvSpPr/>
            <p:nvPr/>
          </p:nvSpPr>
          <p:spPr>
            <a:xfrm>
              <a:off x="134321" y="835824"/>
              <a:ext cx="1048041" cy="1810953"/>
            </a:xfrm>
            <a:prstGeom prst="roundRect">
              <a:avLst>
                <a:gd name="adj" fmla="val 10000"/>
              </a:avLst>
            </a:prstGeom>
            <a:solidFill>
              <a:schemeClr val="accent5">
                <a:lumMod val="75000"/>
              </a:schemeClr>
            </a:solidFill>
          </p:spPr>
          <p:style>
            <a:lnRef idx="0">
              <a:schemeClr val="accent6"/>
            </a:lnRef>
            <a:fillRef idx="3">
              <a:schemeClr val="accent6"/>
            </a:fillRef>
            <a:effectRef idx="3">
              <a:schemeClr val="accent6"/>
            </a:effectRef>
            <a:fontRef idx="minor">
              <a:schemeClr val="lt1"/>
            </a:fontRef>
          </p:style>
        </p:sp>
        <p:sp>
          <p:nvSpPr>
            <p:cNvPr id="9" name="Rounded Rectangle 6"/>
            <p:cNvSpPr/>
            <p:nvPr/>
          </p:nvSpPr>
          <p:spPr>
            <a:xfrm>
              <a:off x="163697" y="865980"/>
              <a:ext cx="987699" cy="1750642"/>
            </a:xfrm>
            <a:prstGeom prst="rect">
              <a:avLst/>
            </a:prstGeom>
            <a:solidFill>
              <a:schemeClr val="accent5">
                <a:lumMod val="75000"/>
              </a:schemeClr>
            </a:solidFill>
            <a:ln>
              <a:solidFill>
                <a:schemeClr val="accent5">
                  <a:lumMod val="60000"/>
                  <a:lumOff val="40000"/>
                </a:schemeClr>
              </a:solidFill>
            </a:ln>
          </p:spPr>
          <p:style>
            <a:lnRef idx="0">
              <a:schemeClr val="accent6"/>
            </a:lnRef>
            <a:fillRef idx="3">
              <a:schemeClr val="accent6"/>
            </a:fillRef>
            <a:effectRef idx="3">
              <a:schemeClr val="accent6"/>
            </a:effectRef>
            <a:fontRef idx="minor">
              <a:schemeClr val="lt1"/>
            </a:fontRef>
          </p:style>
          <p:txBody>
            <a:bodyPr lIns="43180" tIns="32385" rIns="43180" bIns="32385" spcCol="1270" anchor="ctr"/>
            <a:lstStyle/>
            <a:p>
              <a:pPr algn="ctr" defTabSz="755650" fontAlgn="auto">
                <a:lnSpc>
                  <a:spcPct val="90000"/>
                </a:lnSpc>
                <a:spcAft>
                  <a:spcPct val="35000"/>
                </a:spcAft>
                <a:defRPr/>
              </a:pPr>
              <a:r>
                <a:rPr lang="en-US" sz="1700" dirty="0"/>
                <a:t>Outlook</a:t>
              </a:r>
            </a:p>
          </p:txBody>
        </p:sp>
      </p:grpSp>
      <p:grpSp>
        <p:nvGrpSpPr>
          <p:cNvPr id="10" name="Group 10"/>
          <p:cNvGrpSpPr>
            <a:grpSpLocks/>
          </p:cNvGrpSpPr>
          <p:nvPr/>
        </p:nvGrpSpPr>
        <p:grpSpPr bwMode="auto">
          <a:xfrm>
            <a:off x="1738313" y="2071688"/>
            <a:ext cx="1309687" cy="2786062"/>
            <a:chOff x="1411621" y="0"/>
            <a:chExt cx="1310052" cy="2786082"/>
          </a:xfrm>
        </p:grpSpPr>
        <p:sp>
          <p:nvSpPr>
            <p:cNvPr id="11" name="Rounded Rectangle 10"/>
            <p:cNvSpPr/>
            <p:nvPr/>
          </p:nvSpPr>
          <p:spPr>
            <a:xfrm>
              <a:off x="1411621" y="0"/>
              <a:ext cx="1310052" cy="2786082"/>
            </a:xfrm>
            <a:prstGeom prst="roundRect">
              <a:avLst>
                <a:gd name="adj" fmla="val 10000"/>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2" name="Rounded Rectangle 4"/>
            <p:cNvSpPr/>
            <p:nvPr/>
          </p:nvSpPr>
          <p:spPr>
            <a:xfrm>
              <a:off x="1411621" y="0"/>
              <a:ext cx="1310052" cy="83503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64770" tIns="64770" rIns="64770" bIns="64770" spcCol="1270" anchor="ctr"/>
            <a:lstStyle/>
            <a:p>
              <a:pPr algn="ctr" defTabSz="755650" fontAlgn="auto">
                <a:lnSpc>
                  <a:spcPct val="90000"/>
                </a:lnSpc>
                <a:spcAft>
                  <a:spcPct val="35000"/>
                </a:spcAft>
                <a:defRPr/>
              </a:pPr>
              <a:r>
                <a:rPr lang="en-US" sz="1700" dirty="0"/>
                <a:t>On Premise Exchange </a:t>
              </a:r>
            </a:p>
          </p:txBody>
        </p:sp>
      </p:grpSp>
      <p:grpSp>
        <p:nvGrpSpPr>
          <p:cNvPr id="13" name="Group 11"/>
          <p:cNvGrpSpPr>
            <a:grpSpLocks/>
          </p:cNvGrpSpPr>
          <p:nvPr/>
        </p:nvGrpSpPr>
        <p:grpSpPr bwMode="auto">
          <a:xfrm>
            <a:off x="1870075" y="2906713"/>
            <a:ext cx="1047750" cy="1811337"/>
            <a:chOff x="1542627" y="835824"/>
            <a:chExt cx="1048041" cy="1810953"/>
          </a:xfrm>
        </p:grpSpPr>
        <p:sp>
          <p:nvSpPr>
            <p:cNvPr id="14" name="Rounded Rectangle 13"/>
            <p:cNvSpPr/>
            <p:nvPr/>
          </p:nvSpPr>
          <p:spPr>
            <a:xfrm>
              <a:off x="1542627" y="835824"/>
              <a:ext cx="1048041" cy="1810953"/>
            </a:xfrm>
            <a:prstGeom prst="roundRect">
              <a:avLst>
                <a:gd name="adj" fmla="val 10000"/>
              </a:avLst>
            </a:prstGeom>
          </p:spPr>
          <p:style>
            <a:lnRef idx="0">
              <a:schemeClr val="accent1"/>
            </a:lnRef>
            <a:fillRef idx="3">
              <a:schemeClr val="accent1"/>
            </a:fillRef>
            <a:effectRef idx="3">
              <a:schemeClr val="accent1"/>
            </a:effectRef>
            <a:fontRef idx="minor">
              <a:schemeClr val="lt1"/>
            </a:fontRef>
          </p:style>
        </p:sp>
        <p:sp>
          <p:nvSpPr>
            <p:cNvPr id="15" name="Rounded Rectangle 6"/>
            <p:cNvSpPr/>
            <p:nvPr/>
          </p:nvSpPr>
          <p:spPr>
            <a:xfrm>
              <a:off x="1572798" y="865980"/>
              <a:ext cx="987699" cy="1750642"/>
            </a:xfrm>
            <a:prstGeom prst="rect">
              <a:avLst/>
            </a:prstGeom>
          </p:spPr>
          <p:style>
            <a:lnRef idx="0">
              <a:schemeClr val="accent1"/>
            </a:lnRef>
            <a:fillRef idx="3">
              <a:schemeClr val="accent1"/>
            </a:fillRef>
            <a:effectRef idx="3">
              <a:schemeClr val="accent1"/>
            </a:effectRef>
            <a:fontRef idx="minor">
              <a:schemeClr val="lt1"/>
            </a:fontRef>
          </p:style>
          <p:txBody>
            <a:bodyPr lIns="43180" tIns="32385" rIns="43180" bIns="32385" spcCol="1270" anchor="ctr"/>
            <a:lstStyle/>
            <a:p>
              <a:pPr algn="ctr" defTabSz="755650" fontAlgn="auto">
                <a:lnSpc>
                  <a:spcPct val="90000"/>
                </a:lnSpc>
                <a:spcAft>
                  <a:spcPct val="35000"/>
                </a:spcAft>
                <a:defRPr/>
              </a:pPr>
              <a:r>
                <a:rPr lang="en-US" sz="1700" dirty="0"/>
                <a:t>Microsoft Online Migration Tool</a:t>
              </a:r>
            </a:p>
          </p:txBody>
        </p:sp>
      </p:grpSp>
      <p:grpSp>
        <p:nvGrpSpPr>
          <p:cNvPr id="16" name="Group 16"/>
          <p:cNvGrpSpPr>
            <a:grpSpLocks/>
          </p:cNvGrpSpPr>
          <p:nvPr/>
        </p:nvGrpSpPr>
        <p:grpSpPr bwMode="auto">
          <a:xfrm>
            <a:off x="3143250" y="2071688"/>
            <a:ext cx="1309688" cy="2786062"/>
            <a:chOff x="2797958" y="0"/>
            <a:chExt cx="1310052" cy="2786082"/>
          </a:xfrm>
        </p:grpSpPr>
        <p:sp>
          <p:nvSpPr>
            <p:cNvPr id="17" name="Rounded Rectangle 16"/>
            <p:cNvSpPr/>
            <p:nvPr/>
          </p:nvSpPr>
          <p:spPr>
            <a:xfrm>
              <a:off x="2797958" y="0"/>
              <a:ext cx="1310052" cy="2786082"/>
            </a:xfrm>
            <a:prstGeom prst="roundRect">
              <a:avLst>
                <a:gd name="adj" fmla="val 10000"/>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8" name="Rounded Rectangle 4"/>
            <p:cNvSpPr/>
            <p:nvPr/>
          </p:nvSpPr>
          <p:spPr>
            <a:xfrm>
              <a:off x="2797958" y="0"/>
              <a:ext cx="1310052" cy="83503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64770" tIns="64770" rIns="64770" bIns="64770" spcCol="1270" anchor="ctr"/>
            <a:lstStyle/>
            <a:p>
              <a:pPr algn="ctr" defTabSz="755650" fontAlgn="auto">
                <a:lnSpc>
                  <a:spcPct val="90000"/>
                </a:lnSpc>
                <a:spcAft>
                  <a:spcPct val="35000"/>
                </a:spcAft>
                <a:defRPr/>
              </a:pPr>
              <a:r>
                <a:rPr lang="en-US" sz="1700" dirty="0"/>
                <a:t>POP3</a:t>
              </a:r>
            </a:p>
          </p:txBody>
        </p:sp>
      </p:grpSp>
      <p:grpSp>
        <p:nvGrpSpPr>
          <p:cNvPr id="19" name="Group 17"/>
          <p:cNvGrpSpPr>
            <a:grpSpLocks/>
          </p:cNvGrpSpPr>
          <p:nvPr/>
        </p:nvGrpSpPr>
        <p:grpSpPr bwMode="auto">
          <a:xfrm>
            <a:off x="3275013" y="2857500"/>
            <a:ext cx="1047750" cy="1811338"/>
            <a:chOff x="2928955" y="785824"/>
            <a:chExt cx="1048041" cy="1810953"/>
          </a:xfrm>
        </p:grpSpPr>
        <p:sp>
          <p:nvSpPr>
            <p:cNvPr id="20" name="Rounded Rectangle 19"/>
            <p:cNvSpPr/>
            <p:nvPr/>
          </p:nvSpPr>
          <p:spPr>
            <a:xfrm>
              <a:off x="2928955" y="785824"/>
              <a:ext cx="1048041" cy="1810953"/>
            </a:xfrm>
            <a:prstGeom prst="roundRect">
              <a:avLst>
                <a:gd name="adj" fmla="val 10000"/>
              </a:avLst>
            </a:prstGeom>
          </p:spPr>
          <p:style>
            <a:lnRef idx="0">
              <a:schemeClr val="accent1"/>
            </a:lnRef>
            <a:fillRef idx="3">
              <a:schemeClr val="accent1"/>
            </a:fillRef>
            <a:effectRef idx="3">
              <a:schemeClr val="accent1"/>
            </a:effectRef>
            <a:fontRef idx="minor">
              <a:schemeClr val="lt1"/>
            </a:fontRef>
          </p:style>
        </p:sp>
        <p:sp>
          <p:nvSpPr>
            <p:cNvPr id="21" name="Rounded Rectangle 6"/>
            <p:cNvSpPr/>
            <p:nvPr/>
          </p:nvSpPr>
          <p:spPr>
            <a:xfrm>
              <a:off x="2959125" y="815981"/>
              <a:ext cx="987699" cy="1750640"/>
            </a:xfrm>
            <a:prstGeom prst="rect">
              <a:avLst/>
            </a:prstGeom>
          </p:spPr>
          <p:style>
            <a:lnRef idx="0">
              <a:schemeClr val="accent1"/>
            </a:lnRef>
            <a:fillRef idx="3">
              <a:schemeClr val="accent1"/>
            </a:fillRef>
            <a:effectRef idx="3">
              <a:schemeClr val="accent1"/>
            </a:effectRef>
            <a:fontRef idx="minor">
              <a:schemeClr val="lt1"/>
            </a:fontRef>
          </p:style>
          <p:txBody>
            <a:bodyPr lIns="43180" tIns="32385" rIns="43180" bIns="32385" spcCol="1270" anchor="ctr"/>
            <a:lstStyle/>
            <a:p>
              <a:pPr algn="ctr" defTabSz="755650" fontAlgn="auto">
                <a:lnSpc>
                  <a:spcPct val="90000"/>
                </a:lnSpc>
                <a:spcAft>
                  <a:spcPct val="35000"/>
                </a:spcAft>
                <a:defRPr/>
              </a:pPr>
              <a:r>
                <a:rPr lang="en-US" sz="1700" dirty="0"/>
                <a:t>Microsoft Online Migration Tool</a:t>
              </a:r>
            </a:p>
          </p:txBody>
        </p:sp>
      </p:grpSp>
      <p:grpSp>
        <p:nvGrpSpPr>
          <p:cNvPr id="22" name="Group 22"/>
          <p:cNvGrpSpPr>
            <a:grpSpLocks/>
          </p:cNvGrpSpPr>
          <p:nvPr/>
        </p:nvGrpSpPr>
        <p:grpSpPr bwMode="auto">
          <a:xfrm>
            <a:off x="4524375" y="2071688"/>
            <a:ext cx="1309688" cy="2786062"/>
            <a:chOff x="4228233" y="0"/>
            <a:chExt cx="1310052" cy="2786082"/>
          </a:xfrm>
        </p:grpSpPr>
        <p:sp>
          <p:nvSpPr>
            <p:cNvPr id="23" name="Rounded Rectangle 22"/>
            <p:cNvSpPr/>
            <p:nvPr/>
          </p:nvSpPr>
          <p:spPr>
            <a:xfrm>
              <a:off x="4228233" y="0"/>
              <a:ext cx="1310052" cy="2786082"/>
            </a:xfrm>
            <a:prstGeom prst="roundRect">
              <a:avLst>
                <a:gd name="adj" fmla="val 10000"/>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4" name="Rounded Rectangle 4"/>
            <p:cNvSpPr/>
            <p:nvPr/>
          </p:nvSpPr>
          <p:spPr>
            <a:xfrm>
              <a:off x="4228233" y="0"/>
              <a:ext cx="1310052" cy="83503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64770" tIns="64770" rIns="64770" bIns="64770" spcCol="1270" anchor="ctr"/>
            <a:lstStyle/>
            <a:p>
              <a:pPr algn="ctr" defTabSz="755650" fontAlgn="auto">
                <a:lnSpc>
                  <a:spcPct val="90000"/>
                </a:lnSpc>
                <a:spcAft>
                  <a:spcPct val="35000"/>
                </a:spcAft>
                <a:defRPr/>
              </a:pPr>
              <a:r>
                <a:rPr lang="en-US" sz="1700" dirty="0"/>
                <a:t>IMAP</a:t>
              </a:r>
            </a:p>
          </p:txBody>
        </p:sp>
      </p:grpSp>
      <p:grpSp>
        <p:nvGrpSpPr>
          <p:cNvPr id="25" name="Group 23"/>
          <p:cNvGrpSpPr>
            <a:grpSpLocks/>
          </p:cNvGrpSpPr>
          <p:nvPr/>
        </p:nvGrpSpPr>
        <p:grpSpPr bwMode="auto">
          <a:xfrm>
            <a:off x="4656138" y="2906713"/>
            <a:ext cx="1047750" cy="1811337"/>
            <a:chOff x="4359239" y="835824"/>
            <a:chExt cx="1048041" cy="1810953"/>
          </a:xfrm>
        </p:grpSpPr>
        <p:sp>
          <p:nvSpPr>
            <p:cNvPr id="26" name="Rounded Rectangle 25"/>
            <p:cNvSpPr/>
            <p:nvPr/>
          </p:nvSpPr>
          <p:spPr>
            <a:xfrm>
              <a:off x="4359239" y="835824"/>
              <a:ext cx="1048041" cy="1810953"/>
            </a:xfrm>
            <a:prstGeom prst="roundRect">
              <a:avLst>
                <a:gd name="adj" fmla="val 10000"/>
              </a:avLst>
            </a:prstGeom>
          </p:spPr>
          <p:style>
            <a:lnRef idx="0">
              <a:schemeClr val="accent1"/>
            </a:lnRef>
            <a:fillRef idx="3">
              <a:schemeClr val="accent1"/>
            </a:fillRef>
            <a:effectRef idx="3">
              <a:schemeClr val="accent1"/>
            </a:effectRef>
            <a:fontRef idx="minor">
              <a:schemeClr val="lt1"/>
            </a:fontRef>
          </p:style>
        </p:sp>
        <p:sp>
          <p:nvSpPr>
            <p:cNvPr id="27" name="Rounded Rectangle 6"/>
            <p:cNvSpPr/>
            <p:nvPr/>
          </p:nvSpPr>
          <p:spPr>
            <a:xfrm>
              <a:off x="4389409" y="865980"/>
              <a:ext cx="987699" cy="1750642"/>
            </a:xfrm>
            <a:prstGeom prst="rect">
              <a:avLst/>
            </a:prstGeom>
          </p:spPr>
          <p:style>
            <a:lnRef idx="0">
              <a:schemeClr val="accent1"/>
            </a:lnRef>
            <a:fillRef idx="3">
              <a:schemeClr val="accent1"/>
            </a:fillRef>
            <a:effectRef idx="3">
              <a:schemeClr val="accent1"/>
            </a:effectRef>
            <a:fontRef idx="minor">
              <a:schemeClr val="lt1"/>
            </a:fontRef>
          </p:style>
          <p:txBody>
            <a:bodyPr lIns="43180" tIns="32385" rIns="43180" bIns="32385" spcCol="1270" anchor="ctr"/>
            <a:lstStyle/>
            <a:p>
              <a:pPr algn="ctr" defTabSz="755650" fontAlgn="auto">
                <a:lnSpc>
                  <a:spcPct val="90000"/>
                </a:lnSpc>
                <a:spcAft>
                  <a:spcPct val="35000"/>
                </a:spcAft>
                <a:defRPr/>
              </a:pPr>
              <a:r>
                <a:rPr lang="en-US" sz="1700" dirty="0"/>
                <a:t>Microsoft Online Migration Tool</a:t>
              </a:r>
            </a:p>
          </p:txBody>
        </p:sp>
      </p:grpSp>
      <p:grpSp>
        <p:nvGrpSpPr>
          <p:cNvPr id="28" name="Group 28"/>
          <p:cNvGrpSpPr>
            <a:grpSpLocks/>
          </p:cNvGrpSpPr>
          <p:nvPr/>
        </p:nvGrpSpPr>
        <p:grpSpPr bwMode="auto">
          <a:xfrm>
            <a:off x="5953125" y="2071688"/>
            <a:ext cx="1309688" cy="2786062"/>
            <a:chOff x="5636539" y="0"/>
            <a:chExt cx="1310052" cy="2786082"/>
          </a:xfrm>
        </p:grpSpPr>
        <p:sp>
          <p:nvSpPr>
            <p:cNvPr id="29" name="Rounded Rectangle 28"/>
            <p:cNvSpPr/>
            <p:nvPr/>
          </p:nvSpPr>
          <p:spPr>
            <a:xfrm>
              <a:off x="5636539" y="0"/>
              <a:ext cx="1310052" cy="2786082"/>
            </a:xfrm>
            <a:prstGeom prst="roundRect">
              <a:avLst>
                <a:gd name="adj" fmla="val 10000"/>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0" name="Rounded Rectangle 4"/>
            <p:cNvSpPr/>
            <p:nvPr/>
          </p:nvSpPr>
          <p:spPr>
            <a:xfrm>
              <a:off x="5636539" y="0"/>
              <a:ext cx="1310052" cy="83503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64770" tIns="64770" rIns="64770" bIns="64770" spcCol="1270" anchor="ctr"/>
            <a:lstStyle/>
            <a:p>
              <a:pPr algn="ctr" defTabSz="755650" fontAlgn="auto">
                <a:lnSpc>
                  <a:spcPct val="90000"/>
                </a:lnSpc>
                <a:spcAft>
                  <a:spcPct val="35000"/>
                </a:spcAft>
                <a:defRPr/>
              </a:pPr>
              <a:r>
                <a:rPr lang="en-US" sz="1700" dirty="0"/>
                <a:t>Hosted Exchange</a:t>
              </a:r>
            </a:p>
          </p:txBody>
        </p:sp>
      </p:grpSp>
      <p:grpSp>
        <p:nvGrpSpPr>
          <p:cNvPr id="31" name="Group 29"/>
          <p:cNvGrpSpPr>
            <a:grpSpLocks/>
          </p:cNvGrpSpPr>
          <p:nvPr/>
        </p:nvGrpSpPr>
        <p:grpSpPr bwMode="auto">
          <a:xfrm>
            <a:off x="6084888" y="2906713"/>
            <a:ext cx="1047750" cy="1811337"/>
            <a:chOff x="5767545" y="835824"/>
            <a:chExt cx="1048041" cy="1810953"/>
          </a:xfrm>
        </p:grpSpPr>
        <p:sp>
          <p:nvSpPr>
            <p:cNvPr id="32" name="Rounded Rectangle 31"/>
            <p:cNvSpPr/>
            <p:nvPr/>
          </p:nvSpPr>
          <p:spPr>
            <a:xfrm>
              <a:off x="5767545" y="835824"/>
              <a:ext cx="1048041" cy="1810953"/>
            </a:xfrm>
            <a:prstGeom prst="roundRect">
              <a:avLst>
                <a:gd name="adj" fmla="val 10000"/>
              </a:avLst>
            </a:prstGeom>
          </p:spPr>
          <p:style>
            <a:lnRef idx="0">
              <a:schemeClr val="accent1"/>
            </a:lnRef>
            <a:fillRef idx="3">
              <a:schemeClr val="accent1"/>
            </a:fillRef>
            <a:effectRef idx="3">
              <a:schemeClr val="accent1"/>
            </a:effectRef>
            <a:fontRef idx="minor">
              <a:schemeClr val="lt1"/>
            </a:fontRef>
          </p:style>
        </p:sp>
        <p:sp>
          <p:nvSpPr>
            <p:cNvPr id="33" name="Rounded Rectangle 6"/>
            <p:cNvSpPr/>
            <p:nvPr/>
          </p:nvSpPr>
          <p:spPr>
            <a:xfrm>
              <a:off x="5797715" y="865980"/>
              <a:ext cx="987699" cy="1750642"/>
            </a:xfrm>
            <a:prstGeom prst="rect">
              <a:avLst/>
            </a:prstGeom>
          </p:spPr>
          <p:style>
            <a:lnRef idx="0">
              <a:schemeClr val="accent1"/>
            </a:lnRef>
            <a:fillRef idx="3">
              <a:schemeClr val="accent1"/>
            </a:fillRef>
            <a:effectRef idx="3">
              <a:schemeClr val="accent1"/>
            </a:effectRef>
            <a:fontRef idx="minor">
              <a:schemeClr val="lt1"/>
            </a:fontRef>
          </p:style>
          <p:txBody>
            <a:bodyPr lIns="43180" tIns="32385" rIns="43180" bIns="32385" spcCol="1270" anchor="ctr"/>
            <a:lstStyle/>
            <a:p>
              <a:pPr algn="ctr" defTabSz="755650" fontAlgn="auto">
                <a:lnSpc>
                  <a:spcPct val="90000"/>
                </a:lnSpc>
                <a:spcAft>
                  <a:spcPct val="35000"/>
                </a:spcAft>
                <a:defRPr/>
              </a:pPr>
              <a:r>
                <a:rPr lang="en-US" sz="1700"/>
                <a:t>Microsoft Online Migration Tool</a:t>
              </a:r>
              <a:endParaRPr lang="en-US" sz="1700" dirty="0"/>
            </a:p>
          </p:txBody>
        </p:sp>
      </p:grpSp>
      <p:grpSp>
        <p:nvGrpSpPr>
          <p:cNvPr id="34" name="Group 34"/>
          <p:cNvGrpSpPr>
            <a:grpSpLocks/>
          </p:cNvGrpSpPr>
          <p:nvPr/>
        </p:nvGrpSpPr>
        <p:grpSpPr bwMode="auto">
          <a:xfrm>
            <a:off x="7453313" y="2071688"/>
            <a:ext cx="1309687" cy="2786062"/>
            <a:chOff x="7044845" y="0"/>
            <a:chExt cx="1310052" cy="2786082"/>
          </a:xfrm>
        </p:grpSpPr>
        <p:sp>
          <p:nvSpPr>
            <p:cNvPr id="35" name="Rounded Rectangle 34"/>
            <p:cNvSpPr/>
            <p:nvPr/>
          </p:nvSpPr>
          <p:spPr>
            <a:xfrm>
              <a:off x="7044845" y="0"/>
              <a:ext cx="1310052" cy="2786082"/>
            </a:xfrm>
            <a:prstGeom prst="roundRect">
              <a:avLst>
                <a:gd name="adj" fmla="val 10000"/>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6" name="Rounded Rectangle 4"/>
            <p:cNvSpPr/>
            <p:nvPr/>
          </p:nvSpPr>
          <p:spPr>
            <a:xfrm>
              <a:off x="7044845" y="0"/>
              <a:ext cx="1310052" cy="83503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64770" tIns="64770" rIns="64770" bIns="64770" spcCol="1270" anchor="ctr"/>
            <a:lstStyle/>
            <a:p>
              <a:pPr algn="ctr" defTabSz="755650" fontAlgn="auto">
                <a:lnSpc>
                  <a:spcPct val="90000"/>
                </a:lnSpc>
                <a:spcAft>
                  <a:spcPct val="35000"/>
                </a:spcAft>
                <a:defRPr/>
              </a:pPr>
              <a:r>
                <a:rPr lang="en-US" sz="1700" dirty="0"/>
                <a:t>3</a:t>
              </a:r>
              <a:r>
                <a:rPr lang="en-US" sz="1700" baseline="30000" dirty="0"/>
                <a:t>rd</a:t>
              </a:r>
              <a:r>
                <a:rPr lang="en-US" sz="1700" dirty="0"/>
                <a:t> Party Platform</a:t>
              </a:r>
            </a:p>
          </p:txBody>
        </p:sp>
      </p:grpSp>
      <p:grpSp>
        <p:nvGrpSpPr>
          <p:cNvPr id="37" name="Group 35"/>
          <p:cNvGrpSpPr>
            <a:grpSpLocks/>
          </p:cNvGrpSpPr>
          <p:nvPr/>
        </p:nvGrpSpPr>
        <p:grpSpPr bwMode="auto">
          <a:xfrm>
            <a:off x="7585075" y="2906713"/>
            <a:ext cx="1047750" cy="1811337"/>
            <a:chOff x="7175851" y="835824"/>
            <a:chExt cx="1048041" cy="1810953"/>
          </a:xfrm>
        </p:grpSpPr>
        <p:sp>
          <p:nvSpPr>
            <p:cNvPr id="38" name="Rounded Rectangle 37"/>
            <p:cNvSpPr/>
            <p:nvPr/>
          </p:nvSpPr>
          <p:spPr>
            <a:xfrm>
              <a:off x="7175851" y="835824"/>
              <a:ext cx="1048041" cy="1810953"/>
            </a:xfrm>
            <a:prstGeom prst="roundRect">
              <a:avLst>
                <a:gd name="adj" fmla="val 10000"/>
              </a:avLst>
            </a:prstGeom>
            <a:solidFill>
              <a:schemeClr val="accent3">
                <a:lumMod val="75000"/>
              </a:schemeClr>
            </a:solidFill>
          </p:spPr>
          <p:style>
            <a:lnRef idx="0">
              <a:schemeClr val="dk1"/>
            </a:lnRef>
            <a:fillRef idx="3">
              <a:schemeClr val="dk1"/>
            </a:fillRef>
            <a:effectRef idx="3">
              <a:schemeClr val="dk1"/>
            </a:effectRef>
            <a:fontRef idx="minor">
              <a:schemeClr val="lt1"/>
            </a:fontRef>
          </p:style>
        </p:sp>
        <p:sp>
          <p:nvSpPr>
            <p:cNvPr id="39" name="Rounded Rectangle 6"/>
            <p:cNvSpPr/>
            <p:nvPr/>
          </p:nvSpPr>
          <p:spPr>
            <a:xfrm>
              <a:off x="7206022" y="865980"/>
              <a:ext cx="987699" cy="1750642"/>
            </a:xfrm>
            <a:prstGeom prst="rect">
              <a:avLst/>
            </a:prstGeom>
            <a:solidFill>
              <a:schemeClr val="accent3">
                <a:lumMod val="75000"/>
              </a:schemeClr>
            </a:solidFill>
          </p:spPr>
          <p:style>
            <a:lnRef idx="0">
              <a:schemeClr val="dk1"/>
            </a:lnRef>
            <a:fillRef idx="3">
              <a:schemeClr val="dk1"/>
            </a:fillRef>
            <a:effectRef idx="3">
              <a:schemeClr val="dk1"/>
            </a:effectRef>
            <a:fontRef idx="minor">
              <a:schemeClr val="lt1"/>
            </a:fontRef>
          </p:style>
          <p:txBody>
            <a:bodyPr lIns="43180" tIns="32385" rIns="43180" bIns="32385" spcCol="1270" anchor="ctr"/>
            <a:lstStyle/>
            <a:p>
              <a:pPr algn="ctr" defTabSz="755650" fontAlgn="auto">
                <a:lnSpc>
                  <a:spcPct val="90000"/>
                </a:lnSpc>
                <a:spcAft>
                  <a:spcPct val="35000"/>
                </a:spcAft>
                <a:defRPr/>
              </a:pPr>
              <a:r>
                <a:rPr lang="en-US" sz="1700" dirty="0"/>
                <a:t>3</a:t>
              </a:r>
              <a:r>
                <a:rPr lang="en-US" sz="1700" baseline="30000" dirty="0"/>
                <a:t>rd</a:t>
              </a:r>
              <a:r>
                <a:rPr lang="en-US" sz="1700" dirty="0"/>
                <a:t> Party Tools</a:t>
              </a:r>
            </a:p>
          </p:txBody>
        </p:sp>
      </p:grpSp>
    </p:spTree>
    <p:extLst>
      <p:ext uri="{BB962C8B-B14F-4D97-AF65-F5344CB8AC3E}">
        <p14:creationId xmlns="" xmlns:p14="http://schemas.microsoft.com/office/powerpoint/2010/main" val="6721874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1000" fill="hold"/>
                                        <p:tgtEl>
                                          <p:spTgt spid="13"/>
                                        </p:tgtEl>
                                        <p:attrNameLst>
                                          <p:attrName>ppt_w</p:attrName>
                                        </p:attrNameLst>
                                      </p:cBhvr>
                                      <p:tavLst>
                                        <p:tav tm="0">
                                          <p:val>
                                            <p:fltVal val="0"/>
                                          </p:val>
                                        </p:tav>
                                        <p:tav tm="100000">
                                          <p:val>
                                            <p:strVal val="#ppt_w"/>
                                          </p:val>
                                        </p:tav>
                                      </p:tavLst>
                                    </p:anim>
                                    <p:anim calcmode="lin" valueType="num">
                                      <p:cBhvr>
                                        <p:cTn id="15" dur="1000" fill="hold"/>
                                        <p:tgtEl>
                                          <p:spTgt spid="13"/>
                                        </p:tgtEl>
                                        <p:attrNameLst>
                                          <p:attrName>ppt_h</p:attrName>
                                        </p:attrNameLst>
                                      </p:cBhvr>
                                      <p:tavLst>
                                        <p:tav tm="0">
                                          <p:val>
                                            <p:fltVal val="0"/>
                                          </p:val>
                                        </p:tav>
                                        <p:tav tm="100000">
                                          <p:val>
                                            <p:strVal val="#ppt_h"/>
                                          </p:val>
                                        </p:tav>
                                      </p:tavLst>
                                    </p:anim>
                                    <p:animEffect transition="in" filter="fade">
                                      <p:cBhvr>
                                        <p:cTn id="16" dur="1000"/>
                                        <p:tgtEl>
                                          <p:spTgt spid="13"/>
                                        </p:tgtEl>
                                      </p:cBhvr>
                                    </p:animEffect>
                                  </p:childTnLst>
                                </p:cTn>
                              </p:par>
                              <p:par>
                                <p:cTn id="17" presetID="53"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1000" fill="hold"/>
                                        <p:tgtEl>
                                          <p:spTgt spid="19"/>
                                        </p:tgtEl>
                                        <p:attrNameLst>
                                          <p:attrName>ppt_w</p:attrName>
                                        </p:attrNameLst>
                                      </p:cBhvr>
                                      <p:tavLst>
                                        <p:tav tm="0">
                                          <p:val>
                                            <p:fltVal val="0"/>
                                          </p:val>
                                        </p:tav>
                                        <p:tav tm="100000">
                                          <p:val>
                                            <p:strVal val="#ppt_w"/>
                                          </p:val>
                                        </p:tav>
                                      </p:tavLst>
                                    </p:anim>
                                    <p:anim calcmode="lin" valueType="num">
                                      <p:cBhvr>
                                        <p:cTn id="20" dur="1000" fill="hold"/>
                                        <p:tgtEl>
                                          <p:spTgt spid="19"/>
                                        </p:tgtEl>
                                        <p:attrNameLst>
                                          <p:attrName>ppt_h</p:attrName>
                                        </p:attrNameLst>
                                      </p:cBhvr>
                                      <p:tavLst>
                                        <p:tav tm="0">
                                          <p:val>
                                            <p:fltVal val="0"/>
                                          </p:val>
                                        </p:tav>
                                        <p:tav tm="100000">
                                          <p:val>
                                            <p:strVal val="#ppt_h"/>
                                          </p:val>
                                        </p:tav>
                                      </p:tavLst>
                                    </p:anim>
                                    <p:animEffect transition="in" filter="fade">
                                      <p:cBhvr>
                                        <p:cTn id="21" dur="1000"/>
                                        <p:tgtEl>
                                          <p:spTgt spid="19"/>
                                        </p:tgtEl>
                                      </p:cBhvr>
                                    </p:animEffect>
                                  </p:childTnLst>
                                </p:cTn>
                              </p:par>
                              <p:par>
                                <p:cTn id="22" presetID="53" presetClass="entr" presetSubtype="0" fill="hold" nodeType="with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p:cTn id="24" dur="1000" fill="hold"/>
                                        <p:tgtEl>
                                          <p:spTgt spid="25"/>
                                        </p:tgtEl>
                                        <p:attrNameLst>
                                          <p:attrName>ppt_w</p:attrName>
                                        </p:attrNameLst>
                                      </p:cBhvr>
                                      <p:tavLst>
                                        <p:tav tm="0">
                                          <p:val>
                                            <p:fltVal val="0"/>
                                          </p:val>
                                        </p:tav>
                                        <p:tav tm="100000">
                                          <p:val>
                                            <p:strVal val="#ppt_w"/>
                                          </p:val>
                                        </p:tav>
                                      </p:tavLst>
                                    </p:anim>
                                    <p:anim calcmode="lin" valueType="num">
                                      <p:cBhvr>
                                        <p:cTn id="25" dur="1000" fill="hold"/>
                                        <p:tgtEl>
                                          <p:spTgt spid="25"/>
                                        </p:tgtEl>
                                        <p:attrNameLst>
                                          <p:attrName>ppt_h</p:attrName>
                                        </p:attrNameLst>
                                      </p:cBhvr>
                                      <p:tavLst>
                                        <p:tav tm="0">
                                          <p:val>
                                            <p:fltVal val="0"/>
                                          </p:val>
                                        </p:tav>
                                        <p:tav tm="100000">
                                          <p:val>
                                            <p:strVal val="#ppt_h"/>
                                          </p:val>
                                        </p:tav>
                                      </p:tavLst>
                                    </p:anim>
                                    <p:animEffect transition="in" filter="fade">
                                      <p:cBhvr>
                                        <p:cTn id="26" dur="1000"/>
                                        <p:tgtEl>
                                          <p:spTgt spid="25"/>
                                        </p:tgtEl>
                                      </p:cBhvr>
                                    </p:animEffect>
                                  </p:childTnLst>
                                </p:cTn>
                              </p:par>
                              <p:par>
                                <p:cTn id="27" presetID="53" presetClass="entr" presetSubtype="0" fill="hold" nodeType="with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1000" fill="hold"/>
                                        <p:tgtEl>
                                          <p:spTgt spid="31"/>
                                        </p:tgtEl>
                                        <p:attrNameLst>
                                          <p:attrName>ppt_w</p:attrName>
                                        </p:attrNameLst>
                                      </p:cBhvr>
                                      <p:tavLst>
                                        <p:tav tm="0">
                                          <p:val>
                                            <p:fltVal val="0"/>
                                          </p:val>
                                        </p:tav>
                                        <p:tav tm="100000">
                                          <p:val>
                                            <p:strVal val="#ppt_w"/>
                                          </p:val>
                                        </p:tav>
                                      </p:tavLst>
                                    </p:anim>
                                    <p:anim calcmode="lin" valueType="num">
                                      <p:cBhvr>
                                        <p:cTn id="30" dur="1000" fill="hold"/>
                                        <p:tgtEl>
                                          <p:spTgt spid="31"/>
                                        </p:tgtEl>
                                        <p:attrNameLst>
                                          <p:attrName>ppt_h</p:attrName>
                                        </p:attrNameLst>
                                      </p:cBhvr>
                                      <p:tavLst>
                                        <p:tav tm="0">
                                          <p:val>
                                            <p:fltVal val="0"/>
                                          </p:val>
                                        </p:tav>
                                        <p:tav tm="100000">
                                          <p:val>
                                            <p:strVal val="#ppt_h"/>
                                          </p:val>
                                        </p:tav>
                                      </p:tavLst>
                                    </p:anim>
                                    <p:animEffect transition="in" filter="fade">
                                      <p:cBhvr>
                                        <p:cTn id="31" dur="1000"/>
                                        <p:tgtEl>
                                          <p:spTgt spid="31"/>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0" fill="hold" nodeType="clickEffect">
                                  <p:stCondLst>
                                    <p:cond delay="0"/>
                                  </p:stCondLst>
                                  <p:childTnLst>
                                    <p:set>
                                      <p:cBhvr>
                                        <p:cTn id="35" dur="1" fill="hold">
                                          <p:stCondLst>
                                            <p:cond delay="0"/>
                                          </p:stCondLst>
                                        </p:cTn>
                                        <p:tgtEl>
                                          <p:spTgt spid="37"/>
                                        </p:tgtEl>
                                        <p:attrNameLst>
                                          <p:attrName>style.visibility</p:attrName>
                                        </p:attrNameLst>
                                      </p:cBhvr>
                                      <p:to>
                                        <p:strVal val="visible"/>
                                      </p:to>
                                    </p:set>
                                    <p:anim calcmode="lin" valueType="num">
                                      <p:cBhvr>
                                        <p:cTn id="36" dur="1000" fill="hold"/>
                                        <p:tgtEl>
                                          <p:spTgt spid="37"/>
                                        </p:tgtEl>
                                        <p:attrNameLst>
                                          <p:attrName>ppt_w</p:attrName>
                                        </p:attrNameLst>
                                      </p:cBhvr>
                                      <p:tavLst>
                                        <p:tav tm="0">
                                          <p:val>
                                            <p:fltVal val="0"/>
                                          </p:val>
                                        </p:tav>
                                        <p:tav tm="100000">
                                          <p:val>
                                            <p:strVal val="#ppt_w"/>
                                          </p:val>
                                        </p:tav>
                                      </p:tavLst>
                                    </p:anim>
                                    <p:anim calcmode="lin" valueType="num">
                                      <p:cBhvr>
                                        <p:cTn id="37" dur="1000" fill="hold"/>
                                        <p:tgtEl>
                                          <p:spTgt spid="37"/>
                                        </p:tgtEl>
                                        <p:attrNameLst>
                                          <p:attrName>ppt_h</p:attrName>
                                        </p:attrNameLst>
                                      </p:cBhvr>
                                      <p:tavLst>
                                        <p:tav tm="0">
                                          <p:val>
                                            <p:fltVal val="0"/>
                                          </p:val>
                                        </p:tav>
                                        <p:tav tm="100000">
                                          <p:val>
                                            <p:strVal val="#ppt_h"/>
                                          </p:val>
                                        </p:tav>
                                      </p:tavLst>
                                    </p:anim>
                                    <p:animEffect transition="in" filter="fade">
                                      <p:cBhvr>
                                        <p:cTn id="38"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chemeClr val="accent1"/>
                </a:solidFill>
              </a:rPr>
              <a:t>Microsoft Online Services </a:t>
            </a:r>
            <a:br>
              <a:rPr lang="en-US" dirty="0" smtClean="0">
                <a:solidFill>
                  <a:schemeClr val="accent1"/>
                </a:solidFill>
              </a:rPr>
            </a:br>
            <a:r>
              <a:rPr lang="en-US" dirty="0" smtClean="0">
                <a:solidFill>
                  <a:schemeClr val="accent1"/>
                </a:solidFill>
              </a:rPr>
              <a:t>Migration Tools (Transporter)</a:t>
            </a:r>
            <a:endParaRPr lang="en-US" dirty="0">
              <a:solidFill>
                <a:schemeClr val="accent1"/>
              </a:solidFill>
            </a:endParaRPr>
          </a:p>
        </p:txBody>
      </p:sp>
      <p:sp>
        <p:nvSpPr>
          <p:cNvPr id="96258" name="Content Placeholder 2"/>
          <p:cNvSpPr>
            <a:spLocks noGrp="1"/>
          </p:cNvSpPr>
          <p:nvPr>
            <p:ph type="body" sz="quarter" idx="10"/>
          </p:nvPr>
        </p:nvSpPr>
        <p:spPr>
          <a:xfrm>
            <a:off x="381000" y="1571612"/>
            <a:ext cx="8382000" cy="2210862"/>
          </a:xfrm>
        </p:spPr>
        <p:txBody>
          <a:bodyPr/>
          <a:lstStyle/>
          <a:p>
            <a:r>
              <a:rPr lang="en-US" sz="2000" dirty="0" smtClean="0"/>
              <a:t>Download from MOAC</a:t>
            </a:r>
          </a:p>
          <a:p>
            <a:r>
              <a:rPr lang="en-US" sz="2000" dirty="0" smtClean="0"/>
              <a:t>Microsoft Online Services Migration Tools support migration from:</a:t>
            </a:r>
          </a:p>
          <a:p>
            <a:pPr lvl="1"/>
            <a:r>
              <a:rPr lang="en-US" sz="1800" dirty="0" smtClean="0"/>
              <a:t>Microsoft Exchange</a:t>
            </a:r>
          </a:p>
          <a:p>
            <a:pPr lvl="1"/>
            <a:r>
              <a:rPr lang="en-US" sz="1800" dirty="0" smtClean="0"/>
              <a:t>POP3</a:t>
            </a:r>
          </a:p>
          <a:p>
            <a:pPr lvl="1"/>
            <a:r>
              <a:rPr lang="en-US" sz="1800" dirty="0" smtClean="0"/>
              <a:t>IMAP4</a:t>
            </a:r>
          </a:p>
          <a:p>
            <a:pPr lvl="1"/>
            <a:r>
              <a:rPr lang="en-US" sz="1800" dirty="0" smtClean="0"/>
              <a:t>Microsoft Exchange Online</a:t>
            </a:r>
          </a:p>
          <a:p>
            <a:r>
              <a:rPr lang="en-US" sz="2000" dirty="0" smtClean="0"/>
              <a:t>Migration tools enable </a:t>
            </a:r>
            <a:br>
              <a:rPr lang="en-US" sz="2000" dirty="0" smtClean="0"/>
            </a:br>
            <a:r>
              <a:rPr lang="en-US" sz="2000" dirty="0" smtClean="0"/>
              <a:t>you to:</a:t>
            </a:r>
          </a:p>
          <a:p>
            <a:pPr lvl="1"/>
            <a:r>
              <a:rPr lang="en-US" sz="1800" dirty="0" smtClean="0"/>
              <a:t>Select mailboxes to move </a:t>
            </a:r>
            <a:br>
              <a:rPr lang="en-US" sz="1800" dirty="0" smtClean="0"/>
            </a:br>
            <a:r>
              <a:rPr lang="en-US" sz="1800" dirty="0" smtClean="0"/>
              <a:t>and scope by date range</a:t>
            </a:r>
          </a:p>
          <a:p>
            <a:pPr lvl="1"/>
            <a:r>
              <a:rPr lang="en-US" sz="1800" dirty="0" smtClean="0"/>
              <a:t>Re-migrate without data</a:t>
            </a:r>
            <a:br>
              <a:rPr lang="en-US" sz="1800" dirty="0" smtClean="0"/>
            </a:br>
            <a:r>
              <a:rPr lang="en-US" sz="1800" dirty="0" smtClean="0"/>
              <a:t>duplication</a:t>
            </a:r>
          </a:p>
          <a:p>
            <a:pPr lvl="1"/>
            <a:r>
              <a:rPr lang="en-US" sz="1800" dirty="0" smtClean="0"/>
              <a:t>Identify large mailboxes that</a:t>
            </a:r>
            <a:br>
              <a:rPr lang="en-US" sz="1800" dirty="0" smtClean="0"/>
            </a:br>
            <a:r>
              <a:rPr lang="en-US" sz="1800" dirty="0" smtClean="0"/>
              <a:t>would exceed the target</a:t>
            </a:r>
          </a:p>
        </p:txBody>
      </p:sp>
      <p:pic>
        <p:nvPicPr>
          <p:cNvPr id="4" name="Picture 2"/>
          <p:cNvPicPr>
            <a:picLocks noChangeAspect="1" noChangeArrowheads="1"/>
          </p:cNvPicPr>
          <p:nvPr/>
        </p:nvPicPr>
        <p:blipFill>
          <a:blip r:embed="rId3" cstate="print"/>
          <a:srcRect/>
          <a:stretch>
            <a:fillRect/>
          </a:stretch>
        </p:blipFill>
        <p:spPr bwMode="auto">
          <a:xfrm>
            <a:off x="4429124" y="2714620"/>
            <a:ext cx="4562483" cy="3317604"/>
          </a:xfrm>
          <a:prstGeom prst="rect">
            <a:avLst/>
          </a:prstGeom>
          <a:ln>
            <a:noFill/>
          </a:ln>
          <a:effectLst>
            <a:outerShdw blurRad="190500" algn="tl" rotWithShape="0">
              <a:srgbClr val="000000">
                <a:alpha val="70000"/>
              </a:srgbClr>
            </a:outerShdw>
          </a:effectLst>
        </p:spPr>
      </p:pic>
    </p:spTree>
    <p:extLst>
      <p:ext uri="{BB962C8B-B14F-4D97-AF65-F5344CB8AC3E}">
        <p14:creationId xmlns="" xmlns:p14="http://schemas.microsoft.com/office/powerpoint/2010/main" val="341630551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solidFill>
                  <a:schemeClr val="accent1"/>
                </a:solidFill>
              </a:rPr>
              <a:t>Exchange On-Premise to Exchange Online</a:t>
            </a:r>
          </a:p>
        </p:txBody>
      </p:sp>
      <p:sp>
        <p:nvSpPr>
          <p:cNvPr id="94210" name="Content Placeholder 2"/>
          <p:cNvSpPr>
            <a:spLocks noGrp="1"/>
          </p:cNvSpPr>
          <p:nvPr>
            <p:ph type="body" sz="quarter" idx="10"/>
          </p:nvPr>
        </p:nvSpPr>
        <p:spPr/>
        <p:txBody>
          <a:bodyPr/>
          <a:lstStyle/>
          <a:p>
            <a:r>
              <a:rPr lang="en-US" sz="2400" dirty="0" smtClean="0"/>
              <a:t>Imports directly from Exchange 200x to Exchange Online</a:t>
            </a:r>
          </a:p>
          <a:p>
            <a:r>
              <a:rPr lang="en-US" sz="2400" dirty="0" smtClean="0"/>
              <a:t>Enables migration of specific mailboxes, date ranges</a:t>
            </a:r>
            <a:br>
              <a:rPr lang="en-US" sz="2400" dirty="0" smtClean="0"/>
            </a:br>
            <a:r>
              <a:rPr lang="en-US" sz="2400" dirty="0" smtClean="0"/>
              <a:t>and content</a:t>
            </a:r>
          </a:p>
          <a:p>
            <a:r>
              <a:rPr lang="en-US" sz="2400" dirty="0" smtClean="0"/>
              <a:t>Enables forwarding from on-premise to online</a:t>
            </a:r>
          </a:p>
          <a:p>
            <a:r>
              <a:rPr lang="en-US" sz="2400" dirty="0" smtClean="0"/>
              <a:t>Manages mailbox size</a:t>
            </a:r>
          </a:p>
          <a:p>
            <a:r>
              <a:rPr lang="en-US" sz="2400" dirty="0" smtClean="0"/>
              <a:t>Automatically rewrites e-mail address for “</a:t>
            </a:r>
            <a:r>
              <a:rPr lang="en-US" sz="2400" dirty="0" err="1" smtClean="0"/>
              <a:t>Repliability</a:t>
            </a:r>
            <a:r>
              <a:rPr lang="en-US" sz="2400" dirty="0" smtClean="0"/>
              <a:t>”</a:t>
            </a:r>
          </a:p>
        </p:txBody>
      </p:sp>
      <p:pic>
        <p:nvPicPr>
          <p:cNvPr id="1026" name="Picture 2" descr="W:\ContentMaster\Writing Resources\Graphics\OfficeBuilding01.png"/>
          <p:cNvPicPr>
            <a:picLocks noChangeAspect="1" noChangeArrowheads="1"/>
          </p:cNvPicPr>
          <p:nvPr/>
        </p:nvPicPr>
        <p:blipFill>
          <a:blip r:embed="rId3" cstate="print"/>
          <a:srcRect/>
          <a:stretch>
            <a:fillRect/>
          </a:stretch>
        </p:blipFill>
        <p:spPr bwMode="auto">
          <a:xfrm>
            <a:off x="3500430" y="4160526"/>
            <a:ext cx="1998260" cy="1863714"/>
          </a:xfrm>
          <a:prstGeom prst="rect">
            <a:avLst/>
          </a:prstGeom>
          <a:noFill/>
        </p:spPr>
      </p:pic>
      <p:pic>
        <p:nvPicPr>
          <p:cNvPr id="5" name="Picture 4" descr="W:\ContentMaster\Writing Resources\Graphics\WebServices01.png"/>
          <p:cNvPicPr>
            <a:picLocks noChangeAspect="1" noChangeArrowheads="1"/>
          </p:cNvPicPr>
          <p:nvPr/>
        </p:nvPicPr>
        <p:blipFill>
          <a:blip r:embed="rId4" cstate="print"/>
          <a:srcRect/>
          <a:stretch>
            <a:fillRect/>
          </a:stretch>
        </p:blipFill>
        <p:spPr bwMode="auto">
          <a:xfrm>
            <a:off x="7000892" y="4374840"/>
            <a:ext cx="1723743" cy="1233701"/>
          </a:xfrm>
          <a:prstGeom prst="rect">
            <a:avLst/>
          </a:prstGeom>
          <a:noFill/>
        </p:spPr>
      </p:pic>
      <p:pic>
        <p:nvPicPr>
          <p:cNvPr id="6" name="Picture 3" descr="C:\CMgroup\course development\MSL_PNG_Object_Library\Mailbox_ServerRole.png"/>
          <p:cNvPicPr>
            <a:picLocks noChangeAspect="1" noChangeArrowheads="1"/>
          </p:cNvPicPr>
          <p:nvPr/>
        </p:nvPicPr>
        <p:blipFill>
          <a:blip r:embed="rId5" cstate="print"/>
          <a:srcRect/>
          <a:stretch>
            <a:fillRect/>
          </a:stretch>
        </p:blipFill>
        <p:spPr bwMode="auto">
          <a:xfrm>
            <a:off x="6648286" y="4803468"/>
            <a:ext cx="1358891" cy="1247961"/>
          </a:xfrm>
          <a:prstGeom prst="rect">
            <a:avLst/>
          </a:prstGeom>
          <a:noFill/>
          <a:ln w="9525">
            <a:noFill/>
            <a:miter lim="800000"/>
            <a:headEnd/>
            <a:tailEnd/>
          </a:ln>
        </p:spPr>
      </p:pic>
      <p:sp>
        <p:nvSpPr>
          <p:cNvPr id="9" name="Right Arrow 8"/>
          <p:cNvSpPr/>
          <p:nvPr/>
        </p:nvSpPr>
        <p:spPr>
          <a:xfrm>
            <a:off x="4643438" y="5232096"/>
            <a:ext cx="2286016" cy="571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3" descr="C:\CMgroup\course development\MSL_PNG_Object_Library\Mailbox_ServerRole.png"/>
          <p:cNvPicPr>
            <a:picLocks noChangeAspect="1" noChangeArrowheads="1"/>
          </p:cNvPicPr>
          <p:nvPr/>
        </p:nvPicPr>
        <p:blipFill>
          <a:blip r:embed="rId5" cstate="print"/>
          <a:srcRect/>
          <a:stretch>
            <a:fillRect/>
          </a:stretch>
        </p:blipFill>
        <p:spPr bwMode="auto">
          <a:xfrm>
            <a:off x="3714744" y="4874906"/>
            <a:ext cx="1358891" cy="1247961"/>
          </a:xfrm>
          <a:prstGeom prst="rect">
            <a:avLst/>
          </a:prstGeom>
          <a:noFill/>
          <a:ln w="9525">
            <a:noFill/>
            <a:miter lim="800000"/>
            <a:headEnd/>
            <a:tailEnd/>
          </a:ln>
        </p:spPr>
      </p:pic>
    </p:spTree>
    <p:extLst>
      <p:ext uri="{BB962C8B-B14F-4D97-AF65-F5344CB8AC3E}">
        <p14:creationId xmlns="" xmlns:p14="http://schemas.microsoft.com/office/powerpoint/2010/main" val="1868808083"/>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214290"/>
            <a:ext cx="8405842" cy="664797"/>
          </a:xfrm>
        </p:spPr>
        <p:txBody>
          <a:bodyPr/>
          <a:lstStyle/>
          <a:p>
            <a:r>
              <a:rPr lang="en-US" dirty="0" smtClean="0">
                <a:solidFill>
                  <a:schemeClr val="accent1"/>
                </a:solidFill>
              </a:rPr>
              <a:t>Migration: Select User for Migration</a:t>
            </a:r>
            <a:endParaRPr lang="en-US" dirty="0">
              <a:solidFill>
                <a:schemeClr val="accent1"/>
              </a:solidFill>
            </a:endParaRPr>
          </a:p>
        </p:txBody>
      </p:sp>
      <p:sp>
        <p:nvSpPr>
          <p:cNvPr id="5" name="Rounded Rectangle 4"/>
          <p:cNvSpPr/>
          <p:nvPr/>
        </p:nvSpPr>
        <p:spPr>
          <a:xfrm>
            <a:off x="381000" y="1041448"/>
            <a:ext cx="2438400" cy="3384396"/>
          </a:xfrm>
          <a:prstGeom prst="roundRect">
            <a:avLst/>
          </a:prstGeom>
          <a:ln/>
        </p:spPr>
        <p:style>
          <a:lnRef idx="1">
            <a:schemeClr val="accent2"/>
          </a:lnRef>
          <a:fillRef idx="3">
            <a:schemeClr val="accent2"/>
          </a:fillRef>
          <a:effectRef idx="2">
            <a:schemeClr val="accent2"/>
          </a:effectRef>
          <a:fontRef idx="minor">
            <a:schemeClr val="lt1"/>
          </a:fontRef>
        </p:style>
        <p:txBody>
          <a:bodyPr lIns="0" tIns="0" rIns="0" bIns="0" rtlCol="0" anchor="t" anchorCtr="0"/>
          <a:lstStyle/>
          <a:p>
            <a:pPr algn="ctr" fontAlgn="base">
              <a:spcBef>
                <a:spcPct val="0"/>
              </a:spcBef>
              <a:spcAft>
                <a:spcPct val="0"/>
              </a:spcAft>
            </a:pPr>
            <a:r>
              <a:rPr lang="en-US" dirty="0" smtClean="0">
                <a:solidFill>
                  <a:schemeClr val="bg2"/>
                </a:solidFill>
              </a:rPr>
              <a:t>On-Premises Deployment</a:t>
            </a:r>
            <a:endParaRPr lang="en-US" dirty="0">
              <a:solidFill>
                <a:schemeClr val="bg2"/>
              </a:solidFill>
            </a:endParaRPr>
          </a:p>
        </p:txBody>
      </p:sp>
      <p:pic>
        <p:nvPicPr>
          <p:cNvPr id="6"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681504" y="1916818"/>
            <a:ext cx="500526" cy="7302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32560" y="2935296"/>
            <a:ext cx="461748" cy="7329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446048" y="2511103"/>
            <a:ext cx="1064941" cy="246221"/>
          </a:xfrm>
          <a:prstGeom prst="rect">
            <a:avLst/>
          </a:prstGeom>
          <a:noFill/>
        </p:spPr>
        <p:txBody>
          <a:bodyPr wrap="square" rtlCol="0">
            <a:spAutoFit/>
          </a:bodyPr>
          <a:lstStyle/>
          <a:p>
            <a:r>
              <a:rPr lang="en-US" sz="1000" dirty="0" smtClean="0">
                <a:solidFill>
                  <a:schemeClr val="bg2"/>
                </a:solidFill>
              </a:rPr>
              <a:t>Active Directory</a:t>
            </a:r>
            <a:endParaRPr lang="en-US" sz="1000" dirty="0">
              <a:solidFill>
                <a:schemeClr val="bg2"/>
              </a:solidFill>
            </a:endParaRPr>
          </a:p>
        </p:txBody>
      </p:sp>
      <p:sp>
        <p:nvSpPr>
          <p:cNvPr id="9" name="TextBox 8"/>
          <p:cNvSpPr txBox="1"/>
          <p:nvPr/>
        </p:nvSpPr>
        <p:spPr>
          <a:xfrm>
            <a:off x="446048" y="3581620"/>
            <a:ext cx="713679" cy="246221"/>
          </a:xfrm>
          <a:prstGeom prst="rect">
            <a:avLst/>
          </a:prstGeom>
          <a:noFill/>
        </p:spPr>
        <p:txBody>
          <a:bodyPr wrap="square" rtlCol="0">
            <a:spAutoFit/>
          </a:bodyPr>
          <a:lstStyle/>
          <a:p>
            <a:r>
              <a:rPr lang="en-US" sz="1000" dirty="0" smtClean="0">
                <a:solidFill>
                  <a:schemeClr val="bg2"/>
                </a:solidFill>
              </a:rPr>
              <a:t>Exchange</a:t>
            </a:r>
            <a:endParaRPr lang="en-US" sz="1000" dirty="0">
              <a:solidFill>
                <a:schemeClr val="bg2"/>
              </a:solidFill>
            </a:endParaRPr>
          </a:p>
        </p:txBody>
      </p:sp>
      <p:grpSp>
        <p:nvGrpSpPr>
          <p:cNvPr id="10" name="Group 24"/>
          <p:cNvGrpSpPr/>
          <p:nvPr/>
        </p:nvGrpSpPr>
        <p:grpSpPr>
          <a:xfrm>
            <a:off x="1282389" y="3704730"/>
            <a:ext cx="457200" cy="618762"/>
            <a:chOff x="2895600" y="3124200"/>
            <a:chExt cx="457200" cy="618762"/>
          </a:xfrm>
        </p:grpSpPr>
        <p:pic>
          <p:nvPicPr>
            <p:cNvPr id="12" name="Picture 3" descr="\\showsrus\images\Illustrations-Icons\MSN Icons\MSN-Man.png"/>
            <p:cNvPicPr>
              <a:picLocks noChangeAspect="1" noChangeArrowheads="1"/>
            </p:cNvPicPr>
            <p:nvPr/>
          </p:nvPicPr>
          <p:blipFill>
            <a:blip r:embed="rId5" cstate="print"/>
            <a:srcRect/>
            <a:stretch>
              <a:fillRect/>
            </a:stretch>
          </p:blipFill>
          <p:spPr bwMode="auto">
            <a:xfrm>
              <a:off x="2895600" y="3124200"/>
              <a:ext cx="381000" cy="509878"/>
            </a:xfrm>
            <a:prstGeom prst="rect">
              <a:avLst/>
            </a:prstGeom>
            <a:noFill/>
          </p:spPr>
        </p:pic>
        <p:pic>
          <p:nvPicPr>
            <p:cNvPr id="13" name="Picture 2" descr="\\showsrus\images\Illustrations-Icons\MSN Icons\png\e-mail envelope icon.png"/>
            <p:cNvPicPr>
              <a:picLocks noChangeAspect="1" noChangeArrowheads="1"/>
            </p:cNvPicPr>
            <p:nvPr/>
          </p:nvPicPr>
          <p:blipFill>
            <a:blip r:embed="rId6" cstate="print"/>
            <a:srcRect/>
            <a:stretch>
              <a:fillRect/>
            </a:stretch>
          </p:blipFill>
          <p:spPr bwMode="auto">
            <a:xfrm>
              <a:off x="3048000" y="3505200"/>
              <a:ext cx="304800" cy="237762"/>
            </a:xfrm>
            <a:prstGeom prst="rect">
              <a:avLst/>
            </a:prstGeom>
            <a:noFill/>
          </p:spPr>
        </p:pic>
      </p:grpSp>
      <p:sp>
        <p:nvSpPr>
          <p:cNvPr id="11" name="TextBox 10"/>
          <p:cNvSpPr txBox="1"/>
          <p:nvPr/>
        </p:nvSpPr>
        <p:spPr>
          <a:xfrm>
            <a:off x="1891989" y="3637003"/>
            <a:ext cx="1721006" cy="439269"/>
          </a:xfrm>
          <a:prstGeom prst="roundRect">
            <a:avLst/>
          </a:prstGeom>
          <a:solidFill>
            <a:schemeClr val="accent1"/>
          </a:solidFill>
          <a:ln/>
        </p:spPr>
        <p:style>
          <a:lnRef idx="0">
            <a:schemeClr val="accent2"/>
          </a:lnRef>
          <a:fillRef idx="3">
            <a:schemeClr val="accent2"/>
          </a:fillRef>
          <a:effectRef idx="3">
            <a:schemeClr val="accent2"/>
          </a:effectRef>
          <a:fontRef idx="minor">
            <a:schemeClr val="lt1"/>
          </a:fontRef>
        </p:style>
        <p:txBody>
          <a:bodyPr lIns="0" tIns="0" rIns="0" bIns="0" rtlCol="0" anchor="ctr" anchorCtr="0"/>
          <a:lstStyle/>
          <a:p>
            <a:pPr fontAlgn="base">
              <a:lnSpc>
                <a:spcPct val="90000"/>
              </a:lnSpc>
              <a:spcBef>
                <a:spcPct val="0"/>
              </a:spcBef>
              <a:spcAft>
                <a:spcPct val="0"/>
              </a:spcAft>
            </a:pPr>
            <a:r>
              <a:rPr lang="en-US" sz="1100" dirty="0" smtClean="0">
                <a:solidFill>
                  <a:schemeClr val="accent2">
                    <a:lumMod val="50000"/>
                  </a:schemeClr>
                </a:solidFill>
              </a:rPr>
              <a:t>Local Account w/ Mailbox:</a:t>
            </a:r>
            <a:br>
              <a:rPr lang="en-US" sz="1100" dirty="0" smtClean="0">
                <a:solidFill>
                  <a:schemeClr val="accent2">
                    <a:lumMod val="50000"/>
                  </a:schemeClr>
                </a:solidFill>
              </a:rPr>
            </a:br>
            <a:r>
              <a:rPr lang="en-US" sz="1100" dirty="0" smtClean="0">
                <a:solidFill>
                  <a:schemeClr val="accent2">
                    <a:lumMod val="50000"/>
                  </a:schemeClr>
                </a:solidFill>
              </a:rPr>
              <a:t>SMTP: User@Company.Com</a:t>
            </a:r>
            <a:endParaRPr lang="en-US" sz="1100" dirty="0">
              <a:solidFill>
                <a:schemeClr val="accent2">
                  <a:lumMod val="50000"/>
                </a:schemeClr>
              </a:solidFill>
            </a:endParaRPr>
          </a:p>
        </p:txBody>
      </p:sp>
      <p:sp>
        <p:nvSpPr>
          <p:cNvPr id="54" name="TextBox 53"/>
          <p:cNvSpPr txBox="1"/>
          <p:nvPr/>
        </p:nvSpPr>
        <p:spPr>
          <a:xfrm>
            <a:off x="893956" y="6306312"/>
            <a:ext cx="1721006" cy="439269"/>
          </a:xfrm>
          <a:prstGeom prst="roundRect">
            <a:avLst/>
          </a:prstGeom>
          <a:solidFill>
            <a:schemeClr val="accent1"/>
          </a:solidFill>
          <a:ln/>
        </p:spPr>
        <p:style>
          <a:lnRef idx="0">
            <a:schemeClr val="accent2"/>
          </a:lnRef>
          <a:fillRef idx="3">
            <a:schemeClr val="accent2"/>
          </a:fillRef>
          <a:effectRef idx="3">
            <a:schemeClr val="accent2"/>
          </a:effectRef>
          <a:fontRef idx="minor">
            <a:schemeClr val="lt1"/>
          </a:fontRef>
        </p:style>
        <p:txBody>
          <a:bodyPr lIns="0" tIns="0" rIns="0" bIns="0" rtlCol="0" anchor="ctr" anchorCtr="0"/>
          <a:lstStyle/>
          <a:p>
            <a:pPr fontAlgn="base">
              <a:lnSpc>
                <a:spcPct val="90000"/>
              </a:lnSpc>
              <a:spcBef>
                <a:spcPct val="0"/>
              </a:spcBef>
              <a:spcAft>
                <a:spcPct val="0"/>
              </a:spcAft>
            </a:pPr>
            <a:r>
              <a:rPr lang="en-US" sz="1100" dirty="0" smtClean="0">
                <a:solidFill>
                  <a:schemeClr val="accent2">
                    <a:lumMod val="50000"/>
                  </a:schemeClr>
                </a:solidFill>
              </a:rPr>
              <a:t>Local Account w/ Mailbox:</a:t>
            </a:r>
            <a:br>
              <a:rPr lang="en-US" sz="1100" dirty="0" smtClean="0">
                <a:solidFill>
                  <a:schemeClr val="accent2">
                    <a:lumMod val="50000"/>
                  </a:schemeClr>
                </a:solidFill>
              </a:rPr>
            </a:br>
            <a:r>
              <a:rPr lang="en-US" sz="1100" dirty="0" smtClean="0">
                <a:solidFill>
                  <a:schemeClr val="accent2">
                    <a:lumMod val="50000"/>
                  </a:schemeClr>
                </a:solidFill>
              </a:rPr>
              <a:t>SMTP: User@Company.Com</a:t>
            </a:r>
            <a:endParaRPr lang="en-US" sz="1100" dirty="0">
              <a:solidFill>
                <a:schemeClr val="accent2">
                  <a:lumMod val="50000"/>
                </a:schemeClr>
              </a:solidFill>
            </a:endParaRPr>
          </a:p>
        </p:txBody>
      </p:sp>
      <p:grpSp>
        <p:nvGrpSpPr>
          <p:cNvPr id="39" name="Group 38"/>
          <p:cNvGrpSpPr/>
          <p:nvPr/>
        </p:nvGrpSpPr>
        <p:grpSpPr>
          <a:xfrm>
            <a:off x="1754459" y="2387754"/>
            <a:ext cx="1064941" cy="905090"/>
            <a:chOff x="1754459" y="2387754"/>
            <a:chExt cx="1064941" cy="905090"/>
          </a:xfrm>
        </p:grpSpPr>
        <p:pic>
          <p:nvPicPr>
            <p:cNvPr id="14" name="Picture 7"/>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2100683" y="2387754"/>
              <a:ext cx="486399" cy="68254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1754459" y="3046623"/>
              <a:ext cx="1064941" cy="246221"/>
            </a:xfrm>
            <a:prstGeom prst="rect">
              <a:avLst/>
            </a:prstGeom>
            <a:noFill/>
          </p:spPr>
          <p:txBody>
            <a:bodyPr wrap="square" rtlCol="0">
              <a:spAutoFit/>
            </a:bodyPr>
            <a:lstStyle/>
            <a:p>
              <a:r>
                <a:rPr lang="en-US" sz="1000" dirty="0" smtClean="0">
                  <a:solidFill>
                    <a:schemeClr val="bg2"/>
                  </a:solidFill>
                </a:rPr>
                <a:t>Migration server</a:t>
              </a:r>
              <a:endParaRPr lang="en-US" sz="1000" dirty="0">
                <a:solidFill>
                  <a:schemeClr val="bg2"/>
                </a:solidFill>
              </a:endParaRPr>
            </a:p>
          </p:txBody>
        </p:sp>
      </p:grpSp>
      <p:grpSp>
        <p:nvGrpSpPr>
          <p:cNvPr id="38" name="Group 37"/>
          <p:cNvGrpSpPr/>
          <p:nvPr/>
        </p:nvGrpSpPr>
        <p:grpSpPr>
          <a:xfrm>
            <a:off x="2574636" y="1870420"/>
            <a:ext cx="1038359" cy="771488"/>
            <a:chOff x="2574636" y="1870420"/>
            <a:chExt cx="1038359" cy="771488"/>
          </a:xfrm>
        </p:grpSpPr>
        <p:pic>
          <p:nvPicPr>
            <p:cNvPr id="16" name="Picture 3" descr="\\showsrus\images\Illustrations-Icons\MSN Icons\MSN-Man.png"/>
            <p:cNvPicPr>
              <a:picLocks noChangeAspect="1" noChangeArrowheads="1"/>
            </p:cNvPicPr>
            <p:nvPr/>
          </p:nvPicPr>
          <p:blipFill>
            <a:blip r:embed="rId5" cstate="print"/>
            <a:srcRect/>
            <a:stretch>
              <a:fillRect/>
            </a:stretch>
          </p:blipFill>
          <p:spPr bwMode="auto">
            <a:xfrm>
              <a:off x="3143412" y="1870420"/>
              <a:ext cx="381000" cy="509878"/>
            </a:xfrm>
            <a:prstGeom prst="rect">
              <a:avLst/>
            </a:prstGeom>
            <a:noFill/>
          </p:spPr>
        </p:pic>
        <p:pic>
          <p:nvPicPr>
            <p:cNvPr id="17" name="Picture 2"/>
            <p:cNvPicPr>
              <a:picLocks noChangeAspect="1" noChangeArrowheads="1"/>
            </p:cNvPicPr>
            <p:nvPr/>
          </p:nvPicPr>
          <p:blipFill>
            <a:blip r:embed="rId8" cstate="print"/>
            <a:srcRect/>
            <a:stretch>
              <a:fillRect/>
            </a:stretch>
          </p:blipFill>
          <p:spPr bwMode="auto">
            <a:xfrm>
              <a:off x="2574636" y="1872673"/>
              <a:ext cx="533400" cy="386928"/>
            </a:xfrm>
            <a:prstGeom prst="rect">
              <a:avLst/>
            </a:prstGeom>
            <a:noFill/>
            <a:ln w="9525">
              <a:noFill/>
              <a:miter lim="800000"/>
              <a:headEnd/>
              <a:tailEnd/>
            </a:ln>
            <a:effectLst/>
          </p:spPr>
        </p:pic>
        <p:sp>
          <p:nvSpPr>
            <p:cNvPr id="20" name="TextBox 19"/>
            <p:cNvSpPr txBox="1"/>
            <p:nvPr/>
          </p:nvSpPr>
          <p:spPr>
            <a:xfrm>
              <a:off x="3054829" y="2380298"/>
              <a:ext cx="558166" cy="261610"/>
            </a:xfrm>
            <a:prstGeom prst="rect">
              <a:avLst/>
            </a:prstGeom>
            <a:noFill/>
          </p:spPr>
          <p:txBody>
            <a:bodyPr wrap="none" rtlCol="0">
              <a:spAutoFit/>
            </a:bodyPr>
            <a:lstStyle/>
            <a:p>
              <a:r>
                <a:rPr lang="en-US" sz="1050" dirty="0" smtClean="0"/>
                <a:t>Admin</a:t>
              </a:r>
              <a:endParaRPr lang="en-US" dirty="0"/>
            </a:p>
          </p:txBody>
        </p:sp>
      </p:grpSp>
      <p:grpSp>
        <p:nvGrpSpPr>
          <p:cNvPr id="23" name="Group 22"/>
          <p:cNvGrpSpPr/>
          <p:nvPr/>
        </p:nvGrpSpPr>
        <p:grpSpPr>
          <a:xfrm>
            <a:off x="5464097" y="1041448"/>
            <a:ext cx="2643624" cy="3384396"/>
            <a:chOff x="5464097" y="1477536"/>
            <a:chExt cx="2643624" cy="3384396"/>
          </a:xfrm>
        </p:grpSpPr>
        <p:sp>
          <p:nvSpPr>
            <p:cNvPr id="24" name="Rounded Rectangle 23"/>
            <p:cNvSpPr/>
            <p:nvPr/>
          </p:nvSpPr>
          <p:spPr>
            <a:xfrm>
              <a:off x="5464097" y="1477536"/>
              <a:ext cx="2438400" cy="3384396"/>
            </a:xfrm>
            <a:prstGeom prst="roundRect">
              <a:avLst/>
            </a:prstGeom>
            <a:ln/>
          </p:spPr>
          <p:style>
            <a:lnRef idx="1">
              <a:schemeClr val="accent2"/>
            </a:lnRef>
            <a:fillRef idx="3">
              <a:schemeClr val="accent2"/>
            </a:fillRef>
            <a:effectRef idx="2">
              <a:schemeClr val="accent2"/>
            </a:effectRef>
            <a:fontRef idx="minor">
              <a:schemeClr val="lt1"/>
            </a:fontRef>
          </p:style>
          <p:txBody>
            <a:bodyPr lIns="0" tIns="0" rIns="0" bIns="0" rtlCol="0" anchor="t" anchorCtr="0"/>
            <a:lstStyle/>
            <a:p>
              <a:pPr algn="ctr" fontAlgn="base">
                <a:spcBef>
                  <a:spcPct val="0"/>
                </a:spcBef>
                <a:spcAft>
                  <a:spcPct val="0"/>
                </a:spcAft>
              </a:pPr>
              <a:r>
                <a:rPr lang="en-US" dirty="0" smtClean="0">
                  <a:solidFill>
                    <a:schemeClr val="bg2"/>
                  </a:solidFill>
                </a:rPr>
                <a:t>BPOS</a:t>
              </a:r>
              <a:endParaRPr lang="en-US" dirty="0">
                <a:solidFill>
                  <a:schemeClr val="bg2"/>
                </a:solidFill>
              </a:endParaRPr>
            </a:p>
          </p:txBody>
        </p:sp>
        <p:pic>
          <p:nvPicPr>
            <p:cNvPr id="25"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196458" y="1855778"/>
              <a:ext cx="500526" cy="7302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6" name="Picture 4"/>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7109270" y="2826919"/>
              <a:ext cx="461748" cy="7329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7" name="TextBox 26"/>
            <p:cNvSpPr txBox="1"/>
            <p:nvPr/>
          </p:nvSpPr>
          <p:spPr>
            <a:xfrm>
              <a:off x="6983305" y="2585981"/>
              <a:ext cx="1124416" cy="246221"/>
            </a:xfrm>
            <a:prstGeom prst="rect">
              <a:avLst/>
            </a:prstGeom>
            <a:noFill/>
          </p:spPr>
          <p:txBody>
            <a:bodyPr wrap="square" rtlCol="0">
              <a:spAutoFit/>
            </a:bodyPr>
            <a:lstStyle/>
            <a:p>
              <a:r>
                <a:rPr lang="en-US" sz="1000" dirty="0" smtClean="0">
                  <a:solidFill>
                    <a:schemeClr val="bg2"/>
                  </a:solidFill>
                </a:rPr>
                <a:t>Active Directory</a:t>
              </a:r>
              <a:endParaRPr lang="en-US" sz="1000" dirty="0">
                <a:solidFill>
                  <a:schemeClr val="bg2"/>
                </a:solidFill>
              </a:endParaRPr>
            </a:p>
          </p:txBody>
        </p:sp>
        <p:sp>
          <p:nvSpPr>
            <p:cNvPr id="28" name="TextBox 27"/>
            <p:cNvSpPr txBox="1"/>
            <p:nvPr/>
          </p:nvSpPr>
          <p:spPr>
            <a:xfrm>
              <a:off x="6983305" y="3446726"/>
              <a:ext cx="713679" cy="246221"/>
            </a:xfrm>
            <a:prstGeom prst="rect">
              <a:avLst/>
            </a:prstGeom>
            <a:noFill/>
          </p:spPr>
          <p:txBody>
            <a:bodyPr wrap="square" rtlCol="0">
              <a:spAutoFit/>
            </a:bodyPr>
            <a:lstStyle/>
            <a:p>
              <a:r>
                <a:rPr lang="en-US" sz="1000" dirty="0" smtClean="0">
                  <a:solidFill>
                    <a:schemeClr val="bg2"/>
                  </a:solidFill>
                </a:rPr>
                <a:t>Exchange</a:t>
              </a:r>
              <a:endParaRPr lang="en-US" sz="1000" dirty="0">
                <a:solidFill>
                  <a:schemeClr val="bg2"/>
                </a:solidFill>
              </a:endParaRPr>
            </a:p>
          </p:txBody>
        </p:sp>
        <p:sp>
          <p:nvSpPr>
            <p:cNvPr id="29" name="TextBox 28"/>
            <p:cNvSpPr txBox="1"/>
            <p:nvPr/>
          </p:nvSpPr>
          <p:spPr>
            <a:xfrm>
              <a:off x="5502196" y="2800402"/>
              <a:ext cx="596591" cy="246221"/>
            </a:xfrm>
            <a:prstGeom prst="rect">
              <a:avLst/>
            </a:prstGeom>
            <a:noFill/>
          </p:spPr>
          <p:txBody>
            <a:bodyPr wrap="square" rtlCol="0">
              <a:spAutoFit/>
            </a:bodyPr>
            <a:lstStyle/>
            <a:p>
              <a:r>
                <a:rPr lang="en-US" sz="1000" dirty="0" smtClean="0">
                  <a:solidFill>
                    <a:schemeClr val="bg2"/>
                  </a:solidFill>
                </a:rPr>
                <a:t>MOAC</a:t>
              </a:r>
              <a:endParaRPr lang="en-US" sz="1000" dirty="0">
                <a:solidFill>
                  <a:schemeClr val="bg2"/>
                </a:solidFill>
              </a:endParaRPr>
            </a:p>
          </p:txBody>
        </p:sp>
        <p:pic>
          <p:nvPicPr>
            <p:cNvPr id="30" name="Picture 8"/>
            <p:cNvPicPr>
              <a:picLocks noChangeAspect="1" noChangeArrowheads="1"/>
            </p:cNvPicPr>
            <p:nvPr/>
          </p:nvPicPr>
          <p:blipFill>
            <a:blip r:embed="rId9">
              <a:extLst>
                <a:ext uri="{28A0092B-C50C-407E-A947-70E740481C1C}">
                  <a14:useLocalDpi xmlns="" xmlns:a14="http://schemas.microsoft.com/office/drawing/2010/main" val="0"/>
                </a:ext>
              </a:extLst>
            </a:blip>
            <a:srcRect/>
            <a:stretch>
              <a:fillRect/>
            </a:stretch>
          </p:blipFill>
          <p:spPr bwMode="auto">
            <a:xfrm>
              <a:off x="5593923" y="2080223"/>
              <a:ext cx="502293" cy="704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1" name="Picture 8"/>
            <p:cNvPicPr>
              <a:picLocks noChangeAspect="1" noChangeArrowheads="1"/>
            </p:cNvPicPr>
            <p:nvPr/>
          </p:nvPicPr>
          <p:blipFill>
            <a:blip r:embed="rId9">
              <a:extLst>
                <a:ext uri="{28A0092B-C50C-407E-A947-70E740481C1C}">
                  <a14:useLocalDpi xmlns="" xmlns:a14="http://schemas.microsoft.com/office/drawing/2010/main" val="0"/>
                </a:ext>
              </a:extLst>
            </a:blip>
            <a:srcRect/>
            <a:stretch>
              <a:fillRect/>
            </a:stretch>
          </p:blipFill>
          <p:spPr bwMode="auto">
            <a:xfrm>
              <a:off x="6007758" y="2077732"/>
              <a:ext cx="502293" cy="704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2" name="TextBox 31"/>
            <p:cNvSpPr txBox="1"/>
            <p:nvPr/>
          </p:nvSpPr>
          <p:spPr>
            <a:xfrm>
              <a:off x="6092338" y="2800401"/>
              <a:ext cx="596591" cy="246221"/>
            </a:xfrm>
            <a:prstGeom prst="rect">
              <a:avLst/>
            </a:prstGeom>
            <a:noFill/>
          </p:spPr>
          <p:txBody>
            <a:bodyPr wrap="square" rtlCol="0">
              <a:spAutoFit/>
            </a:bodyPr>
            <a:lstStyle/>
            <a:p>
              <a:r>
                <a:rPr lang="en-US" sz="1000" dirty="0" smtClean="0">
                  <a:solidFill>
                    <a:schemeClr val="bg2"/>
                  </a:solidFill>
                </a:rPr>
                <a:t>AWS</a:t>
              </a:r>
              <a:endParaRPr lang="en-US" sz="1000" dirty="0">
                <a:solidFill>
                  <a:schemeClr val="bg2"/>
                </a:solidFill>
              </a:endParaRPr>
            </a:p>
          </p:txBody>
        </p:sp>
        <p:pic>
          <p:nvPicPr>
            <p:cNvPr id="33" name="Picture 4"/>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5800491" y="3116218"/>
              <a:ext cx="461748" cy="7329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4" name="TextBox 33"/>
            <p:cNvSpPr txBox="1"/>
            <p:nvPr/>
          </p:nvSpPr>
          <p:spPr>
            <a:xfrm>
              <a:off x="5800491" y="3740724"/>
              <a:ext cx="424261" cy="246221"/>
            </a:xfrm>
            <a:prstGeom prst="rect">
              <a:avLst/>
            </a:prstGeom>
            <a:noFill/>
          </p:spPr>
          <p:txBody>
            <a:bodyPr wrap="square" rtlCol="0">
              <a:spAutoFit/>
            </a:bodyPr>
            <a:lstStyle/>
            <a:p>
              <a:r>
                <a:rPr lang="en-US" sz="1000" dirty="0" smtClean="0">
                  <a:solidFill>
                    <a:schemeClr val="bg2"/>
                  </a:solidFill>
                </a:rPr>
                <a:t>CAS</a:t>
              </a:r>
              <a:endParaRPr lang="en-US" sz="1000" dirty="0">
                <a:solidFill>
                  <a:schemeClr val="bg2"/>
                </a:solidFill>
              </a:endParaRPr>
            </a:p>
          </p:txBody>
        </p:sp>
      </p:grpSp>
      <p:sp>
        <p:nvSpPr>
          <p:cNvPr id="36" name="Rectangle 35"/>
          <p:cNvSpPr/>
          <p:nvPr/>
        </p:nvSpPr>
        <p:spPr>
          <a:xfrm>
            <a:off x="380998" y="4425844"/>
            <a:ext cx="8328891" cy="1757404"/>
          </a:xfrm>
          <a:prstGeom prst="rect">
            <a:avLst/>
          </a:prstGeom>
        </p:spPr>
        <p:txBody>
          <a:bodyPr wrap="square">
            <a:spAutoFit/>
          </a:bodyPr>
          <a:lstStyle/>
          <a:p>
            <a:pPr marL="396875" lvl="0" indent="-396875">
              <a:lnSpc>
                <a:spcPct val="90000"/>
              </a:lnSpc>
              <a:spcBef>
                <a:spcPct val="20000"/>
              </a:spcBef>
              <a:buBlip>
                <a:blip r:embed="rId10"/>
              </a:buBlip>
            </a:pPr>
            <a:r>
              <a:rPr lang="en-US" sz="2000" dirty="0">
                <a:solidFill>
                  <a:srgbClr val="99CC99"/>
                </a:solidFill>
              </a:rPr>
              <a:t>Admin uses Migration Tool to:</a:t>
            </a:r>
          </a:p>
          <a:p>
            <a:pPr marL="914400" lvl="1" indent="-396875">
              <a:lnSpc>
                <a:spcPct val="90000"/>
              </a:lnSpc>
              <a:spcBef>
                <a:spcPct val="20000"/>
              </a:spcBef>
              <a:buSzPct val="90000"/>
              <a:buFont typeface="+mj-lt"/>
              <a:buAutoNum type="arabicPeriod"/>
            </a:pPr>
            <a:r>
              <a:rPr lang="en-US" sz="2000" dirty="0">
                <a:solidFill>
                  <a:srgbClr val="99CC99"/>
                </a:solidFill>
              </a:rPr>
              <a:t>Retrieve list of mailbox users from on premise AD</a:t>
            </a:r>
          </a:p>
          <a:p>
            <a:pPr marL="914400" lvl="1" indent="-396875">
              <a:lnSpc>
                <a:spcPct val="90000"/>
              </a:lnSpc>
              <a:spcBef>
                <a:spcPct val="20000"/>
              </a:spcBef>
              <a:buSzPct val="90000"/>
              <a:buFont typeface="+mj-lt"/>
              <a:buAutoNum type="arabicPeriod"/>
            </a:pPr>
            <a:r>
              <a:rPr lang="en-US" sz="2000" dirty="0">
                <a:solidFill>
                  <a:srgbClr val="99CC99"/>
                </a:solidFill>
              </a:rPr>
              <a:t>Match mailboxes with Microsoft Online and display migration status</a:t>
            </a:r>
          </a:p>
          <a:p>
            <a:pPr marL="1258888" lvl="2" indent="-344488">
              <a:lnSpc>
                <a:spcPct val="90000"/>
              </a:lnSpc>
              <a:spcBef>
                <a:spcPct val="20000"/>
              </a:spcBef>
              <a:buSzPct val="90000"/>
              <a:buBlip>
                <a:blip r:embed="rId11"/>
              </a:buBlip>
            </a:pPr>
            <a:r>
              <a:rPr lang="en-US" sz="1400" dirty="0">
                <a:solidFill>
                  <a:srgbClr val="99CC99"/>
                </a:solidFill>
              </a:rPr>
              <a:t>Not-Ready for Migration – No matching mailbox found</a:t>
            </a:r>
          </a:p>
          <a:p>
            <a:pPr marL="1258888" lvl="2" indent="-344488">
              <a:lnSpc>
                <a:spcPct val="90000"/>
              </a:lnSpc>
              <a:spcBef>
                <a:spcPct val="20000"/>
              </a:spcBef>
              <a:buSzPct val="90000"/>
              <a:buBlip>
                <a:blip r:embed="rId11"/>
              </a:buBlip>
            </a:pPr>
            <a:r>
              <a:rPr lang="en-US" sz="1400" dirty="0">
                <a:solidFill>
                  <a:srgbClr val="99CC99"/>
                </a:solidFill>
              </a:rPr>
              <a:t>Ready for Migration – Match found but not migrated</a:t>
            </a:r>
          </a:p>
          <a:p>
            <a:pPr marL="1258888" lvl="2" indent="-344488">
              <a:lnSpc>
                <a:spcPct val="90000"/>
              </a:lnSpc>
              <a:spcBef>
                <a:spcPct val="20000"/>
              </a:spcBef>
              <a:buSzPct val="90000"/>
              <a:buBlip>
                <a:blip r:embed="rId11"/>
              </a:buBlip>
            </a:pPr>
            <a:r>
              <a:rPr lang="en-US" sz="1400" dirty="0">
                <a:solidFill>
                  <a:srgbClr val="99CC99"/>
                </a:solidFill>
              </a:rPr>
              <a:t>Migrated – Match found and was already migrated</a:t>
            </a:r>
          </a:p>
        </p:txBody>
      </p:sp>
      <p:grpSp>
        <p:nvGrpSpPr>
          <p:cNvPr id="40" name="Group 24"/>
          <p:cNvGrpSpPr/>
          <p:nvPr/>
        </p:nvGrpSpPr>
        <p:grpSpPr>
          <a:xfrm>
            <a:off x="5641587" y="3704730"/>
            <a:ext cx="457200" cy="618762"/>
            <a:chOff x="2895600" y="3124200"/>
            <a:chExt cx="457200" cy="618762"/>
          </a:xfrm>
          <a:solidFill>
            <a:schemeClr val="bg2">
              <a:lumMod val="25000"/>
            </a:schemeClr>
          </a:solidFill>
        </p:grpSpPr>
        <p:pic>
          <p:nvPicPr>
            <p:cNvPr id="41" name="Picture 3" descr="\\showsrus\images\Illustrations-Icons\MSN Icons\MSN-Man.png"/>
            <p:cNvPicPr>
              <a:picLocks noChangeAspect="1" noChangeArrowheads="1"/>
            </p:cNvPicPr>
            <p:nvPr/>
          </p:nvPicPr>
          <p:blipFill>
            <a:blip r:embed="rId5" cstate="print"/>
            <a:srcRect/>
            <a:stretch>
              <a:fillRect/>
            </a:stretch>
          </p:blipFill>
          <p:spPr bwMode="auto">
            <a:xfrm>
              <a:off x="2895600" y="3124200"/>
              <a:ext cx="381000" cy="509878"/>
            </a:xfrm>
            <a:prstGeom prst="rect">
              <a:avLst/>
            </a:prstGeom>
            <a:grpFill/>
          </p:spPr>
        </p:pic>
        <p:pic>
          <p:nvPicPr>
            <p:cNvPr id="42" name="Picture 2" descr="\\showsrus\images\Illustrations-Icons\MSN Icons\png\e-mail envelope icon.png"/>
            <p:cNvPicPr>
              <a:picLocks noChangeAspect="1" noChangeArrowheads="1"/>
            </p:cNvPicPr>
            <p:nvPr/>
          </p:nvPicPr>
          <p:blipFill>
            <a:blip r:embed="rId6" cstate="print"/>
            <a:srcRect/>
            <a:stretch>
              <a:fillRect/>
            </a:stretch>
          </p:blipFill>
          <p:spPr bwMode="auto">
            <a:xfrm>
              <a:off x="3048000" y="3505200"/>
              <a:ext cx="304800" cy="237762"/>
            </a:xfrm>
            <a:prstGeom prst="rect">
              <a:avLst/>
            </a:prstGeom>
            <a:grpFill/>
          </p:spPr>
        </p:pic>
      </p:grpSp>
      <p:sp>
        <p:nvSpPr>
          <p:cNvPr id="43" name="TextBox 42"/>
          <p:cNvSpPr txBox="1"/>
          <p:nvPr/>
        </p:nvSpPr>
        <p:spPr>
          <a:xfrm>
            <a:off x="6479787" y="3476130"/>
            <a:ext cx="2438400" cy="800219"/>
          </a:xfrm>
          <a:prstGeom prst="roundRect">
            <a:avLst/>
          </a:prstGeom>
          <a:solidFill>
            <a:schemeClr val="accent1"/>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1100" b="1" dirty="0" smtClean="0">
                <a:solidFill>
                  <a:schemeClr val="accent2">
                    <a:lumMod val="50000"/>
                  </a:schemeClr>
                </a:solidFill>
              </a:rPr>
              <a:t>Active Account w/ Mailbox:</a:t>
            </a:r>
            <a:r>
              <a:rPr lang="en-US" sz="1100" dirty="0" smtClean="0">
                <a:solidFill>
                  <a:schemeClr val="accent2">
                    <a:lumMod val="50000"/>
                  </a:schemeClr>
                </a:solidFill>
              </a:rPr>
              <a:t/>
            </a:r>
            <a:br>
              <a:rPr lang="en-US" sz="1100" dirty="0" smtClean="0">
                <a:solidFill>
                  <a:schemeClr val="accent2">
                    <a:lumMod val="50000"/>
                  </a:schemeClr>
                </a:solidFill>
              </a:rPr>
            </a:br>
            <a:r>
              <a:rPr lang="en-US" sz="1000" dirty="0" smtClean="0">
                <a:solidFill>
                  <a:schemeClr val="accent2">
                    <a:lumMod val="50000"/>
                  </a:schemeClr>
                </a:solidFill>
              </a:rPr>
              <a:t>SMTP: User@Company.com</a:t>
            </a:r>
          </a:p>
          <a:p>
            <a:r>
              <a:rPr lang="en-US" sz="1000" i="1" dirty="0" smtClean="0">
                <a:solidFill>
                  <a:schemeClr val="accent2">
                    <a:lumMod val="50000"/>
                  </a:schemeClr>
                </a:solidFill>
              </a:rPr>
              <a:t>smtp:User@company1.msol.com</a:t>
            </a:r>
          </a:p>
          <a:p>
            <a:r>
              <a:rPr lang="en-US" sz="1000" dirty="0" smtClean="0">
                <a:solidFill>
                  <a:schemeClr val="accent2">
                    <a:lumMod val="50000"/>
                  </a:schemeClr>
                </a:solidFill>
              </a:rPr>
              <a:t>Target: User@Company.com</a:t>
            </a:r>
            <a:endParaRPr lang="en-US" sz="1000" dirty="0">
              <a:solidFill>
                <a:schemeClr val="accent2">
                  <a:lumMod val="50000"/>
                </a:schemeClr>
              </a:solidFill>
            </a:endParaRPr>
          </a:p>
        </p:txBody>
      </p:sp>
      <p:cxnSp>
        <p:nvCxnSpPr>
          <p:cNvPr id="45" name="Straight Arrow Connector 44"/>
          <p:cNvCxnSpPr>
            <a:stCxn id="6" idx="3"/>
          </p:cNvCxnSpPr>
          <p:nvPr/>
        </p:nvCxnSpPr>
        <p:spPr>
          <a:xfrm>
            <a:off x="1182030" y="2281920"/>
            <a:ext cx="896152" cy="451726"/>
          </a:xfrm>
          <a:prstGeom prst="straightConnector1">
            <a:avLst/>
          </a:prstGeom>
          <a:ln w="38100">
            <a:solidFill>
              <a:schemeClr val="accent5"/>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1235983" y="2078646"/>
            <a:ext cx="1154483" cy="246221"/>
          </a:xfrm>
          <a:prstGeom prst="rect">
            <a:avLst/>
          </a:prstGeom>
          <a:noFill/>
        </p:spPr>
        <p:txBody>
          <a:bodyPr wrap="none" rtlCol="0">
            <a:spAutoFit/>
          </a:bodyPr>
          <a:lstStyle/>
          <a:p>
            <a:r>
              <a:rPr lang="en-US" sz="1000" dirty="0" smtClean="0"/>
              <a:t>1.List of Mailboxes</a:t>
            </a:r>
            <a:endParaRPr lang="en-US" sz="1000" dirty="0"/>
          </a:p>
        </p:txBody>
      </p:sp>
      <p:cxnSp>
        <p:nvCxnSpPr>
          <p:cNvPr id="48" name="Straight Arrow Connector 47"/>
          <p:cNvCxnSpPr>
            <a:stCxn id="25" idx="1"/>
            <a:endCxn id="31" idx="3"/>
          </p:cNvCxnSpPr>
          <p:nvPr/>
        </p:nvCxnSpPr>
        <p:spPr>
          <a:xfrm flipH="1">
            <a:off x="6510051" y="1784792"/>
            <a:ext cx="686407" cy="209277"/>
          </a:xfrm>
          <a:prstGeom prst="straightConnector1">
            <a:avLst/>
          </a:prstGeom>
          <a:ln w="38100">
            <a:solidFill>
              <a:schemeClr val="accent5"/>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31" idx="2"/>
            <a:endCxn id="14" idx="3"/>
          </p:cNvCxnSpPr>
          <p:nvPr/>
        </p:nvCxnSpPr>
        <p:spPr>
          <a:xfrm flipH="1">
            <a:off x="2587082" y="2346494"/>
            <a:ext cx="3671823" cy="382534"/>
          </a:xfrm>
          <a:prstGeom prst="straightConnector1">
            <a:avLst/>
          </a:prstGeom>
          <a:ln w="38100">
            <a:solidFill>
              <a:schemeClr val="accent5"/>
            </a:solidFill>
            <a:prstDash val="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0256992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 presetClass="entr" presetSubtype="0"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40"/>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fade">
                                      <p:cBhvr>
                                        <p:cTn id="16" dur="500"/>
                                        <p:tgtEl>
                                          <p:spTgt spid="38"/>
                                        </p:tgtEl>
                                      </p:cBhvr>
                                    </p:animEffect>
                                  </p:childTnLst>
                                </p:cTn>
                              </p:par>
                              <p:par>
                                <p:cTn id="17" presetID="10" presetClass="entr" presetSubtype="0" fill="hold"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45"/>
                                        </p:tgtEl>
                                        <p:attrNameLst>
                                          <p:attrName>style.visibility</p:attrName>
                                        </p:attrNameLst>
                                      </p:cBhvr>
                                      <p:to>
                                        <p:strVal val="visible"/>
                                      </p:to>
                                    </p:set>
                                    <p:animEffect transition="in" filter="wipe(left)">
                                      <p:cBhvr>
                                        <p:cTn id="24" dur="500"/>
                                        <p:tgtEl>
                                          <p:spTgt spid="4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500"/>
                                        <p:tgtEl>
                                          <p:spTgt spid="46"/>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2" fill="hold" nodeType="clickEffect">
                                  <p:stCondLst>
                                    <p:cond delay="0"/>
                                  </p:stCondLst>
                                  <p:childTnLst>
                                    <p:set>
                                      <p:cBhvr>
                                        <p:cTn id="32" dur="1" fill="hold">
                                          <p:stCondLst>
                                            <p:cond delay="0"/>
                                          </p:stCondLst>
                                        </p:cTn>
                                        <p:tgtEl>
                                          <p:spTgt spid="48"/>
                                        </p:tgtEl>
                                        <p:attrNameLst>
                                          <p:attrName>style.visibility</p:attrName>
                                        </p:attrNameLst>
                                      </p:cBhvr>
                                      <p:to>
                                        <p:strVal val="visible"/>
                                      </p:to>
                                    </p:set>
                                    <p:animEffect transition="in" filter="wipe(right)">
                                      <p:cBhvr>
                                        <p:cTn id="33" dur="500"/>
                                        <p:tgtEl>
                                          <p:spTgt spid="48"/>
                                        </p:tgtEl>
                                      </p:cBhvr>
                                    </p:animEffect>
                                  </p:childTnLst>
                                </p:cTn>
                              </p:par>
                            </p:childTnLst>
                          </p:cTn>
                        </p:par>
                        <p:par>
                          <p:cTn id="34" fill="hold">
                            <p:stCondLst>
                              <p:cond delay="500"/>
                            </p:stCondLst>
                            <p:childTnLst>
                              <p:par>
                                <p:cTn id="35" presetID="22" presetClass="entr" presetSubtype="2" fill="hold" nodeType="after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wipe(right)">
                                      <p:cBhvr>
                                        <p:cTn id="3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1764" y="205053"/>
            <a:ext cx="8405842" cy="672402"/>
          </a:xfrm>
        </p:spPr>
        <p:txBody>
          <a:bodyPr/>
          <a:lstStyle/>
          <a:p>
            <a:r>
              <a:rPr lang="en-US" dirty="0" smtClean="0">
                <a:solidFill>
                  <a:schemeClr val="accent1"/>
                </a:solidFill>
              </a:rPr>
              <a:t>Exchange Mailbox Migration Wizard</a:t>
            </a:r>
            <a:endParaRPr lang="en-US" dirty="0">
              <a:solidFill>
                <a:schemeClr val="accent1"/>
              </a:solidFill>
            </a:endParaRPr>
          </a:p>
        </p:txBody>
      </p:sp>
      <p:sp>
        <p:nvSpPr>
          <p:cNvPr id="5" name="Rounded Rectangle 4"/>
          <p:cNvSpPr/>
          <p:nvPr/>
        </p:nvSpPr>
        <p:spPr>
          <a:xfrm>
            <a:off x="381000" y="1041448"/>
            <a:ext cx="2438400" cy="3983134"/>
          </a:xfrm>
          <a:prstGeom prst="roundRect">
            <a:avLst/>
          </a:prstGeom>
          <a:ln/>
        </p:spPr>
        <p:style>
          <a:lnRef idx="1">
            <a:schemeClr val="accent2"/>
          </a:lnRef>
          <a:fillRef idx="3">
            <a:schemeClr val="accent2"/>
          </a:fillRef>
          <a:effectRef idx="2">
            <a:schemeClr val="accent2"/>
          </a:effectRef>
          <a:fontRef idx="minor">
            <a:schemeClr val="lt1"/>
          </a:fontRef>
        </p:style>
        <p:txBody>
          <a:bodyPr lIns="0" tIns="0" rIns="0" bIns="0" rtlCol="0" anchor="t" anchorCtr="0"/>
          <a:lstStyle/>
          <a:p>
            <a:pPr algn="ctr" fontAlgn="base">
              <a:spcBef>
                <a:spcPct val="0"/>
              </a:spcBef>
              <a:spcAft>
                <a:spcPct val="0"/>
              </a:spcAft>
            </a:pPr>
            <a:r>
              <a:rPr lang="en-US" dirty="0" smtClean="0">
                <a:solidFill>
                  <a:schemeClr val="bg2"/>
                </a:solidFill>
              </a:rPr>
              <a:t>On-Premises Deployment</a:t>
            </a:r>
            <a:endParaRPr lang="en-US" dirty="0">
              <a:solidFill>
                <a:schemeClr val="bg2"/>
              </a:solidFill>
            </a:endParaRPr>
          </a:p>
        </p:txBody>
      </p:sp>
      <p:pic>
        <p:nvPicPr>
          <p:cNvPr id="6"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681504" y="1916818"/>
            <a:ext cx="500526" cy="7302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6" name="TextBox 45"/>
          <p:cNvSpPr txBox="1"/>
          <p:nvPr/>
        </p:nvSpPr>
        <p:spPr>
          <a:xfrm>
            <a:off x="1871939" y="3640491"/>
            <a:ext cx="1894921" cy="426493"/>
          </a:xfrm>
          <a:prstGeom prst="roundRect">
            <a:avLst/>
          </a:prstGeom>
          <a:solidFill>
            <a:schemeClr val="accent1"/>
          </a:solidFill>
          <a:ln/>
        </p:spPr>
        <p:style>
          <a:lnRef idx="0">
            <a:schemeClr val="accent2"/>
          </a:lnRef>
          <a:fillRef idx="3">
            <a:schemeClr val="accent2"/>
          </a:fillRef>
          <a:effectRef idx="3">
            <a:schemeClr val="accent2"/>
          </a:effectRef>
          <a:fontRef idx="minor">
            <a:schemeClr val="lt1"/>
          </a:fontRef>
        </p:style>
        <p:txBody>
          <a:bodyPr lIns="0" tIns="0" rIns="0" bIns="0" rtlCol="0" anchor="ctr" anchorCtr="0"/>
          <a:lstStyle/>
          <a:p>
            <a:pPr fontAlgn="base">
              <a:lnSpc>
                <a:spcPct val="90000"/>
              </a:lnSpc>
              <a:spcBef>
                <a:spcPct val="0"/>
              </a:spcBef>
              <a:spcAft>
                <a:spcPct val="0"/>
              </a:spcAft>
            </a:pPr>
            <a:r>
              <a:rPr lang="en-US" sz="1100" dirty="0" smtClean="0">
                <a:solidFill>
                  <a:schemeClr val="accent2">
                    <a:lumMod val="50000"/>
                  </a:schemeClr>
                </a:solidFill>
              </a:rPr>
              <a:t>Local Account w/ Mailbox:</a:t>
            </a:r>
            <a:br>
              <a:rPr lang="en-US" sz="1100" dirty="0" smtClean="0">
                <a:solidFill>
                  <a:schemeClr val="accent2">
                    <a:lumMod val="50000"/>
                  </a:schemeClr>
                </a:solidFill>
              </a:rPr>
            </a:br>
            <a:r>
              <a:rPr lang="en-US" sz="1100" dirty="0" smtClean="0">
                <a:solidFill>
                  <a:schemeClr val="accent2">
                    <a:lumMod val="50000"/>
                  </a:schemeClr>
                </a:solidFill>
              </a:rPr>
              <a:t>SMTP: User@Company.Com</a:t>
            </a:r>
            <a:endParaRPr lang="en-US" sz="1100" dirty="0">
              <a:solidFill>
                <a:schemeClr val="accent2">
                  <a:lumMod val="50000"/>
                </a:schemeClr>
              </a:solidFill>
            </a:endParaRPr>
          </a:p>
        </p:txBody>
      </p:sp>
      <p:pic>
        <p:nvPicPr>
          <p:cNvPr id="7" name="Picture 4"/>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32560" y="2935296"/>
            <a:ext cx="461748" cy="7329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446048" y="2511103"/>
            <a:ext cx="1064941" cy="246221"/>
          </a:xfrm>
          <a:prstGeom prst="rect">
            <a:avLst/>
          </a:prstGeom>
          <a:noFill/>
        </p:spPr>
        <p:txBody>
          <a:bodyPr wrap="square" rtlCol="0">
            <a:spAutoFit/>
          </a:bodyPr>
          <a:lstStyle/>
          <a:p>
            <a:r>
              <a:rPr lang="en-US" sz="1000" dirty="0" smtClean="0">
                <a:solidFill>
                  <a:schemeClr val="bg2"/>
                </a:solidFill>
              </a:rPr>
              <a:t>Active Directory</a:t>
            </a:r>
            <a:endParaRPr lang="en-US" sz="1000" dirty="0">
              <a:solidFill>
                <a:schemeClr val="bg2"/>
              </a:solidFill>
            </a:endParaRPr>
          </a:p>
        </p:txBody>
      </p:sp>
      <p:sp>
        <p:nvSpPr>
          <p:cNvPr id="9" name="TextBox 8"/>
          <p:cNvSpPr txBox="1"/>
          <p:nvPr/>
        </p:nvSpPr>
        <p:spPr>
          <a:xfrm>
            <a:off x="446048" y="3581620"/>
            <a:ext cx="713679" cy="246221"/>
          </a:xfrm>
          <a:prstGeom prst="rect">
            <a:avLst/>
          </a:prstGeom>
          <a:noFill/>
        </p:spPr>
        <p:txBody>
          <a:bodyPr wrap="square" rtlCol="0">
            <a:spAutoFit/>
          </a:bodyPr>
          <a:lstStyle/>
          <a:p>
            <a:r>
              <a:rPr lang="en-US" sz="1000" dirty="0" smtClean="0">
                <a:solidFill>
                  <a:schemeClr val="bg2"/>
                </a:solidFill>
              </a:rPr>
              <a:t>Exchange</a:t>
            </a:r>
            <a:endParaRPr lang="en-US" sz="1000" dirty="0">
              <a:solidFill>
                <a:schemeClr val="bg2"/>
              </a:solidFill>
            </a:endParaRPr>
          </a:p>
        </p:txBody>
      </p:sp>
      <p:grpSp>
        <p:nvGrpSpPr>
          <p:cNvPr id="10" name="Group 24"/>
          <p:cNvGrpSpPr/>
          <p:nvPr/>
        </p:nvGrpSpPr>
        <p:grpSpPr>
          <a:xfrm>
            <a:off x="1282389" y="3704730"/>
            <a:ext cx="457200" cy="618762"/>
            <a:chOff x="2895600" y="3124200"/>
            <a:chExt cx="457200" cy="618762"/>
          </a:xfrm>
        </p:grpSpPr>
        <p:pic>
          <p:nvPicPr>
            <p:cNvPr id="12" name="Picture 3" descr="\\showsrus\images\Illustrations-Icons\MSN Icons\MSN-Man.png"/>
            <p:cNvPicPr>
              <a:picLocks noChangeAspect="1" noChangeArrowheads="1"/>
            </p:cNvPicPr>
            <p:nvPr/>
          </p:nvPicPr>
          <p:blipFill>
            <a:blip r:embed="rId5" cstate="print"/>
            <a:srcRect/>
            <a:stretch>
              <a:fillRect/>
            </a:stretch>
          </p:blipFill>
          <p:spPr bwMode="auto">
            <a:xfrm>
              <a:off x="2895600" y="3124200"/>
              <a:ext cx="381000" cy="509878"/>
            </a:xfrm>
            <a:prstGeom prst="rect">
              <a:avLst/>
            </a:prstGeom>
            <a:noFill/>
          </p:spPr>
        </p:pic>
        <p:pic>
          <p:nvPicPr>
            <p:cNvPr id="13" name="Picture 2" descr="\\showsrus\images\Illustrations-Icons\MSN Icons\png\e-mail envelope icon.png"/>
            <p:cNvPicPr>
              <a:picLocks noChangeAspect="1" noChangeArrowheads="1"/>
            </p:cNvPicPr>
            <p:nvPr/>
          </p:nvPicPr>
          <p:blipFill>
            <a:blip r:embed="rId6" cstate="print"/>
            <a:srcRect/>
            <a:stretch>
              <a:fillRect/>
            </a:stretch>
          </p:blipFill>
          <p:spPr bwMode="auto">
            <a:xfrm>
              <a:off x="3048000" y="3505200"/>
              <a:ext cx="304800" cy="237762"/>
            </a:xfrm>
            <a:prstGeom prst="rect">
              <a:avLst/>
            </a:prstGeom>
            <a:noFill/>
          </p:spPr>
        </p:pic>
      </p:grpSp>
      <p:sp>
        <p:nvSpPr>
          <p:cNvPr id="11" name="TextBox 10"/>
          <p:cNvSpPr txBox="1"/>
          <p:nvPr/>
        </p:nvSpPr>
        <p:spPr>
          <a:xfrm>
            <a:off x="1871940" y="3639767"/>
            <a:ext cx="1894920" cy="439269"/>
          </a:xfrm>
          <a:prstGeom prst="roundRect">
            <a:avLst/>
          </a:prstGeom>
          <a:solidFill>
            <a:schemeClr val="accent1"/>
          </a:solidFill>
          <a:ln/>
        </p:spPr>
        <p:style>
          <a:lnRef idx="0">
            <a:schemeClr val="accent2"/>
          </a:lnRef>
          <a:fillRef idx="3">
            <a:schemeClr val="accent2"/>
          </a:fillRef>
          <a:effectRef idx="3">
            <a:schemeClr val="accent2"/>
          </a:effectRef>
          <a:fontRef idx="minor">
            <a:schemeClr val="lt1"/>
          </a:fontRef>
        </p:style>
        <p:txBody>
          <a:bodyPr lIns="0" tIns="0" rIns="0" bIns="0" rtlCol="0" anchor="ctr" anchorCtr="0"/>
          <a:lstStyle/>
          <a:p>
            <a:pPr fontAlgn="base">
              <a:lnSpc>
                <a:spcPct val="90000"/>
              </a:lnSpc>
              <a:spcBef>
                <a:spcPct val="0"/>
              </a:spcBef>
              <a:spcAft>
                <a:spcPct val="0"/>
              </a:spcAft>
            </a:pPr>
            <a:r>
              <a:rPr lang="en-US" sz="1100" b="1" dirty="0" smtClean="0">
                <a:solidFill>
                  <a:schemeClr val="accent2">
                    <a:lumMod val="50000"/>
                  </a:schemeClr>
                </a:solidFill>
              </a:rPr>
              <a:t>Local Account w/ Mailbox:</a:t>
            </a:r>
            <a:r>
              <a:rPr lang="en-US" sz="1100" dirty="0" smtClean="0">
                <a:solidFill>
                  <a:schemeClr val="accent2">
                    <a:lumMod val="50000"/>
                  </a:schemeClr>
                </a:solidFill>
              </a:rPr>
              <a:t/>
            </a:r>
            <a:br>
              <a:rPr lang="en-US" sz="1100" dirty="0" smtClean="0">
                <a:solidFill>
                  <a:schemeClr val="accent2">
                    <a:lumMod val="50000"/>
                  </a:schemeClr>
                </a:solidFill>
              </a:rPr>
            </a:br>
            <a:r>
              <a:rPr lang="en-US" sz="1100" dirty="0" smtClean="0">
                <a:solidFill>
                  <a:schemeClr val="accent2">
                    <a:lumMod val="50000"/>
                  </a:schemeClr>
                </a:solidFill>
              </a:rPr>
              <a:t>SMTP: </a:t>
            </a:r>
            <a:r>
              <a:rPr lang="en-US" sz="1100" dirty="0" err="1" smtClean="0">
                <a:solidFill>
                  <a:schemeClr val="accent2">
                    <a:lumMod val="50000"/>
                  </a:schemeClr>
                </a:solidFill>
              </a:rPr>
              <a:t>User@Company.Com</a:t>
            </a:r>
            <a:r>
              <a:rPr lang="en-US" sz="1100" dirty="0" smtClean="0">
                <a:solidFill>
                  <a:schemeClr val="accent2">
                    <a:lumMod val="50000"/>
                  </a:schemeClr>
                </a:solidFill>
              </a:rPr>
              <a:t/>
            </a:r>
            <a:br>
              <a:rPr lang="en-US" sz="1100" dirty="0" smtClean="0">
                <a:solidFill>
                  <a:schemeClr val="accent2">
                    <a:lumMod val="50000"/>
                  </a:schemeClr>
                </a:solidFill>
              </a:rPr>
            </a:br>
            <a:r>
              <a:rPr lang="en-US" sz="1100" dirty="0" smtClean="0">
                <a:solidFill>
                  <a:schemeClr val="accent2">
                    <a:lumMod val="50000"/>
                  </a:schemeClr>
                </a:solidFill>
              </a:rPr>
              <a:t>Alt Recipient: (contact for user)</a:t>
            </a:r>
            <a:endParaRPr lang="en-US" sz="1100" dirty="0">
              <a:solidFill>
                <a:schemeClr val="accent2">
                  <a:lumMod val="50000"/>
                </a:schemeClr>
              </a:solidFill>
            </a:endParaRPr>
          </a:p>
        </p:txBody>
      </p:sp>
      <p:grpSp>
        <p:nvGrpSpPr>
          <p:cNvPr id="14" name="Group 13"/>
          <p:cNvGrpSpPr/>
          <p:nvPr/>
        </p:nvGrpSpPr>
        <p:grpSpPr>
          <a:xfrm>
            <a:off x="1754459" y="2387754"/>
            <a:ext cx="1064941" cy="905090"/>
            <a:chOff x="1754459" y="2387754"/>
            <a:chExt cx="1064941" cy="905090"/>
          </a:xfrm>
        </p:grpSpPr>
        <p:pic>
          <p:nvPicPr>
            <p:cNvPr id="15" name="Picture 7"/>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2100683" y="2387754"/>
              <a:ext cx="486399" cy="68254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6" name="TextBox 15"/>
            <p:cNvSpPr txBox="1"/>
            <p:nvPr/>
          </p:nvSpPr>
          <p:spPr>
            <a:xfrm>
              <a:off x="1754459" y="3046623"/>
              <a:ext cx="1064941" cy="246221"/>
            </a:xfrm>
            <a:prstGeom prst="rect">
              <a:avLst/>
            </a:prstGeom>
            <a:noFill/>
          </p:spPr>
          <p:txBody>
            <a:bodyPr wrap="square" rtlCol="0">
              <a:spAutoFit/>
            </a:bodyPr>
            <a:lstStyle/>
            <a:p>
              <a:r>
                <a:rPr lang="en-US" sz="1000" dirty="0" smtClean="0">
                  <a:solidFill>
                    <a:schemeClr val="bg2"/>
                  </a:solidFill>
                </a:rPr>
                <a:t>Migration server</a:t>
              </a:r>
              <a:endParaRPr lang="en-US" sz="1000" dirty="0">
                <a:solidFill>
                  <a:schemeClr val="bg2"/>
                </a:solidFill>
              </a:endParaRPr>
            </a:p>
          </p:txBody>
        </p:sp>
      </p:grpSp>
      <p:grpSp>
        <p:nvGrpSpPr>
          <p:cNvPr id="17" name="Group 16"/>
          <p:cNvGrpSpPr/>
          <p:nvPr/>
        </p:nvGrpSpPr>
        <p:grpSpPr>
          <a:xfrm>
            <a:off x="2574636" y="1870420"/>
            <a:ext cx="1038359" cy="771488"/>
            <a:chOff x="2574636" y="1870420"/>
            <a:chExt cx="1038359" cy="771488"/>
          </a:xfrm>
        </p:grpSpPr>
        <p:pic>
          <p:nvPicPr>
            <p:cNvPr id="18" name="Picture 3" descr="\\showsrus\images\Illustrations-Icons\MSN Icons\MSN-Man.png"/>
            <p:cNvPicPr>
              <a:picLocks noChangeAspect="1" noChangeArrowheads="1"/>
            </p:cNvPicPr>
            <p:nvPr/>
          </p:nvPicPr>
          <p:blipFill>
            <a:blip r:embed="rId5" cstate="print"/>
            <a:srcRect/>
            <a:stretch>
              <a:fillRect/>
            </a:stretch>
          </p:blipFill>
          <p:spPr bwMode="auto">
            <a:xfrm>
              <a:off x="3143412" y="1870420"/>
              <a:ext cx="381000" cy="509878"/>
            </a:xfrm>
            <a:prstGeom prst="rect">
              <a:avLst/>
            </a:prstGeom>
            <a:noFill/>
          </p:spPr>
        </p:pic>
        <p:pic>
          <p:nvPicPr>
            <p:cNvPr id="19" name="Picture 2"/>
            <p:cNvPicPr>
              <a:picLocks noChangeAspect="1" noChangeArrowheads="1"/>
            </p:cNvPicPr>
            <p:nvPr/>
          </p:nvPicPr>
          <p:blipFill>
            <a:blip r:embed="rId8" cstate="print"/>
            <a:srcRect/>
            <a:stretch>
              <a:fillRect/>
            </a:stretch>
          </p:blipFill>
          <p:spPr bwMode="auto">
            <a:xfrm>
              <a:off x="2574636" y="1872673"/>
              <a:ext cx="533400" cy="386928"/>
            </a:xfrm>
            <a:prstGeom prst="rect">
              <a:avLst/>
            </a:prstGeom>
            <a:noFill/>
            <a:ln w="9525">
              <a:noFill/>
              <a:miter lim="800000"/>
              <a:headEnd/>
              <a:tailEnd/>
            </a:ln>
            <a:effectLst/>
          </p:spPr>
        </p:pic>
        <p:sp>
          <p:nvSpPr>
            <p:cNvPr id="20" name="TextBox 19"/>
            <p:cNvSpPr txBox="1"/>
            <p:nvPr/>
          </p:nvSpPr>
          <p:spPr>
            <a:xfrm>
              <a:off x="3054829" y="2380298"/>
              <a:ext cx="558166" cy="261610"/>
            </a:xfrm>
            <a:prstGeom prst="rect">
              <a:avLst/>
            </a:prstGeom>
            <a:noFill/>
          </p:spPr>
          <p:txBody>
            <a:bodyPr wrap="none" rtlCol="0">
              <a:spAutoFit/>
            </a:bodyPr>
            <a:lstStyle/>
            <a:p>
              <a:r>
                <a:rPr lang="en-US" sz="1050" dirty="0" smtClean="0"/>
                <a:t>Admin</a:t>
              </a:r>
              <a:endParaRPr lang="en-US" dirty="0"/>
            </a:p>
          </p:txBody>
        </p:sp>
      </p:grpSp>
      <p:grpSp>
        <p:nvGrpSpPr>
          <p:cNvPr id="21" name="Group 20"/>
          <p:cNvGrpSpPr/>
          <p:nvPr/>
        </p:nvGrpSpPr>
        <p:grpSpPr>
          <a:xfrm>
            <a:off x="5464097" y="1041448"/>
            <a:ext cx="2643624" cy="3384396"/>
            <a:chOff x="5464097" y="1477536"/>
            <a:chExt cx="2643624" cy="3384396"/>
          </a:xfrm>
        </p:grpSpPr>
        <p:sp>
          <p:nvSpPr>
            <p:cNvPr id="22" name="Rounded Rectangle 21"/>
            <p:cNvSpPr/>
            <p:nvPr/>
          </p:nvSpPr>
          <p:spPr>
            <a:xfrm>
              <a:off x="5464097" y="1477536"/>
              <a:ext cx="2438400" cy="3384396"/>
            </a:xfrm>
            <a:prstGeom prst="roundRect">
              <a:avLst/>
            </a:prstGeom>
            <a:ln/>
          </p:spPr>
          <p:style>
            <a:lnRef idx="1">
              <a:schemeClr val="accent2"/>
            </a:lnRef>
            <a:fillRef idx="3">
              <a:schemeClr val="accent2"/>
            </a:fillRef>
            <a:effectRef idx="2">
              <a:schemeClr val="accent2"/>
            </a:effectRef>
            <a:fontRef idx="minor">
              <a:schemeClr val="lt1"/>
            </a:fontRef>
          </p:style>
          <p:txBody>
            <a:bodyPr lIns="0" tIns="0" rIns="0" bIns="0" rtlCol="0" anchor="t" anchorCtr="0"/>
            <a:lstStyle/>
            <a:p>
              <a:pPr algn="ctr" fontAlgn="base">
                <a:spcBef>
                  <a:spcPct val="0"/>
                </a:spcBef>
                <a:spcAft>
                  <a:spcPct val="0"/>
                </a:spcAft>
              </a:pPr>
              <a:r>
                <a:rPr lang="en-US" dirty="0" smtClean="0">
                  <a:solidFill>
                    <a:schemeClr val="bg2"/>
                  </a:solidFill>
                </a:rPr>
                <a:t>BPOS</a:t>
              </a:r>
              <a:endParaRPr lang="en-US" dirty="0">
                <a:solidFill>
                  <a:schemeClr val="bg2"/>
                </a:solidFill>
              </a:endParaRPr>
            </a:p>
          </p:txBody>
        </p:sp>
        <p:pic>
          <p:nvPicPr>
            <p:cNvPr id="23"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196458" y="1855778"/>
              <a:ext cx="500526" cy="7302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4" name="Picture 4"/>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7109270" y="2826919"/>
              <a:ext cx="461748" cy="7329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5" name="TextBox 24"/>
            <p:cNvSpPr txBox="1"/>
            <p:nvPr/>
          </p:nvSpPr>
          <p:spPr>
            <a:xfrm>
              <a:off x="6983305" y="2585981"/>
              <a:ext cx="1124416" cy="246221"/>
            </a:xfrm>
            <a:prstGeom prst="rect">
              <a:avLst/>
            </a:prstGeom>
            <a:noFill/>
          </p:spPr>
          <p:txBody>
            <a:bodyPr wrap="square" rtlCol="0">
              <a:spAutoFit/>
            </a:bodyPr>
            <a:lstStyle/>
            <a:p>
              <a:r>
                <a:rPr lang="en-US" sz="1000" dirty="0" smtClean="0">
                  <a:solidFill>
                    <a:schemeClr val="bg2"/>
                  </a:solidFill>
                </a:rPr>
                <a:t>Active Directory</a:t>
              </a:r>
              <a:endParaRPr lang="en-US" sz="1000" dirty="0">
                <a:solidFill>
                  <a:schemeClr val="bg2"/>
                </a:solidFill>
              </a:endParaRPr>
            </a:p>
          </p:txBody>
        </p:sp>
        <p:sp>
          <p:nvSpPr>
            <p:cNvPr id="26" name="TextBox 25"/>
            <p:cNvSpPr txBox="1"/>
            <p:nvPr/>
          </p:nvSpPr>
          <p:spPr>
            <a:xfrm>
              <a:off x="6983305" y="3446726"/>
              <a:ext cx="713679" cy="246221"/>
            </a:xfrm>
            <a:prstGeom prst="rect">
              <a:avLst/>
            </a:prstGeom>
            <a:noFill/>
          </p:spPr>
          <p:txBody>
            <a:bodyPr wrap="square" rtlCol="0">
              <a:spAutoFit/>
            </a:bodyPr>
            <a:lstStyle/>
            <a:p>
              <a:r>
                <a:rPr lang="en-US" sz="1000" dirty="0" smtClean="0">
                  <a:solidFill>
                    <a:schemeClr val="bg2"/>
                  </a:solidFill>
                </a:rPr>
                <a:t>Exchange</a:t>
              </a:r>
              <a:endParaRPr lang="en-US" sz="1000" dirty="0">
                <a:solidFill>
                  <a:schemeClr val="bg2"/>
                </a:solidFill>
              </a:endParaRPr>
            </a:p>
          </p:txBody>
        </p:sp>
        <p:sp>
          <p:nvSpPr>
            <p:cNvPr id="27" name="TextBox 26"/>
            <p:cNvSpPr txBox="1"/>
            <p:nvPr/>
          </p:nvSpPr>
          <p:spPr>
            <a:xfrm>
              <a:off x="5502196" y="2800402"/>
              <a:ext cx="596591" cy="246221"/>
            </a:xfrm>
            <a:prstGeom prst="rect">
              <a:avLst/>
            </a:prstGeom>
            <a:noFill/>
          </p:spPr>
          <p:txBody>
            <a:bodyPr wrap="square" rtlCol="0">
              <a:spAutoFit/>
            </a:bodyPr>
            <a:lstStyle/>
            <a:p>
              <a:r>
                <a:rPr lang="en-US" sz="1000" dirty="0" smtClean="0">
                  <a:solidFill>
                    <a:schemeClr val="bg2"/>
                  </a:solidFill>
                </a:rPr>
                <a:t>MOAC</a:t>
              </a:r>
              <a:endParaRPr lang="en-US" sz="1000" dirty="0">
                <a:solidFill>
                  <a:schemeClr val="bg2"/>
                </a:solidFill>
              </a:endParaRPr>
            </a:p>
          </p:txBody>
        </p:sp>
        <p:pic>
          <p:nvPicPr>
            <p:cNvPr id="28" name="Picture 8"/>
            <p:cNvPicPr>
              <a:picLocks noChangeAspect="1" noChangeArrowheads="1"/>
            </p:cNvPicPr>
            <p:nvPr/>
          </p:nvPicPr>
          <p:blipFill>
            <a:blip r:embed="rId9">
              <a:extLst>
                <a:ext uri="{28A0092B-C50C-407E-A947-70E740481C1C}">
                  <a14:useLocalDpi xmlns="" xmlns:a14="http://schemas.microsoft.com/office/drawing/2010/main" val="0"/>
                </a:ext>
              </a:extLst>
            </a:blip>
            <a:srcRect/>
            <a:stretch>
              <a:fillRect/>
            </a:stretch>
          </p:blipFill>
          <p:spPr bwMode="auto">
            <a:xfrm>
              <a:off x="5593923" y="2080223"/>
              <a:ext cx="502293" cy="704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9" name="Picture 8"/>
            <p:cNvPicPr>
              <a:picLocks noChangeAspect="1" noChangeArrowheads="1"/>
            </p:cNvPicPr>
            <p:nvPr/>
          </p:nvPicPr>
          <p:blipFill>
            <a:blip r:embed="rId9">
              <a:extLst>
                <a:ext uri="{28A0092B-C50C-407E-A947-70E740481C1C}">
                  <a14:useLocalDpi xmlns="" xmlns:a14="http://schemas.microsoft.com/office/drawing/2010/main" val="0"/>
                </a:ext>
              </a:extLst>
            </a:blip>
            <a:srcRect/>
            <a:stretch>
              <a:fillRect/>
            </a:stretch>
          </p:blipFill>
          <p:spPr bwMode="auto">
            <a:xfrm>
              <a:off x="6007758" y="2077732"/>
              <a:ext cx="502293" cy="704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0" name="TextBox 29"/>
            <p:cNvSpPr txBox="1"/>
            <p:nvPr/>
          </p:nvSpPr>
          <p:spPr>
            <a:xfrm>
              <a:off x="6092338" y="2800401"/>
              <a:ext cx="596591" cy="246221"/>
            </a:xfrm>
            <a:prstGeom prst="rect">
              <a:avLst/>
            </a:prstGeom>
            <a:noFill/>
          </p:spPr>
          <p:txBody>
            <a:bodyPr wrap="square" rtlCol="0">
              <a:spAutoFit/>
            </a:bodyPr>
            <a:lstStyle/>
            <a:p>
              <a:r>
                <a:rPr lang="en-US" sz="1000" dirty="0" smtClean="0">
                  <a:solidFill>
                    <a:schemeClr val="bg2"/>
                  </a:solidFill>
                </a:rPr>
                <a:t>AWS</a:t>
              </a:r>
              <a:endParaRPr lang="en-US" sz="1000" dirty="0">
                <a:solidFill>
                  <a:schemeClr val="bg2"/>
                </a:solidFill>
              </a:endParaRPr>
            </a:p>
          </p:txBody>
        </p:sp>
        <p:pic>
          <p:nvPicPr>
            <p:cNvPr id="31" name="Picture 4"/>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5800491" y="3116218"/>
              <a:ext cx="461748" cy="7329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2" name="TextBox 31"/>
            <p:cNvSpPr txBox="1"/>
            <p:nvPr/>
          </p:nvSpPr>
          <p:spPr>
            <a:xfrm>
              <a:off x="5800491" y="3740724"/>
              <a:ext cx="424261" cy="246221"/>
            </a:xfrm>
            <a:prstGeom prst="rect">
              <a:avLst/>
            </a:prstGeom>
            <a:noFill/>
          </p:spPr>
          <p:txBody>
            <a:bodyPr wrap="square" rtlCol="0">
              <a:spAutoFit/>
            </a:bodyPr>
            <a:lstStyle/>
            <a:p>
              <a:r>
                <a:rPr lang="en-US" sz="1000" dirty="0" smtClean="0">
                  <a:solidFill>
                    <a:schemeClr val="bg2"/>
                  </a:solidFill>
                </a:rPr>
                <a:t>CAS</a:t>
              </a:r>
              <a:endParaRPr lang="en-US" sz="1000" dirty="0">
                <a:solidFill>
                  <a:schemeClr val="bg2"/>
                </a:solidFill>
              </a:endParaRPr>
            </a:p>
          </p:txBody>
        </p:sp>
      </p:grpSp>
      <p:grpSp>
        <p:nvGrpSpPr>
          <p:cNvPr id="33" name="Group 24"/>
          <p:cNvGrpSpPr/>
          <p:nvPr/>
        </p:nvGrpSpPr>
        <p:grpSpPr>
          <a:xfrm>
            <a:off x="5641587" y="3704730"/>
            <a:ext cx="457200" cy="618762"/>
            <a:chOff x="2895600" y="3124200"/>
            <a:chExt cx="457200" cy="618762"/>
          </a:xfrm>
          <a:solidFill>
            <a:schemeClr val="bg2">
              <a:lumMod val="25000"/>
            </a:schemeClr>
          </a:solidFill>
        </p:grpSpPr>
        <p:pic>
          <p:nvPicPr>
            <p:cNvPr id="34" name="Picture 3" descr="\\showsrus\images\Illustrations-Icons\MSN Icons\MSN-Man.png"/>
            <p:cNvPicPr>
              <a:picLocks noChangeAspect="1" noChangeArrowheads="1"/>
            </p:cNvPicPr>
            <p:nvPr/>
          </p:nvPicPr>
          <p:blipFill>
            <a:blip r:embed="rId5" cstate="print"/>
            <a:srcRect/>
            <a:stretch>
              <a:fillRect/>
            </a:stretch>
          </p:blipFill>
          <p:spPr bwMode="auto">
            <a:xfrm>
              <a:off x="2895600" y="3124200"/>
              <a:ext cx="381000" cy="509878"/>
            </a:xfrm>
            <a:prstGeom prst="rect">
              <a:avLst/>
            </a:prstGeom>
            <a:grpFill/>
          </p:spPr>
        </p:pic>
        <p:pic>
          <p:nvPicPr>
            <p:cNvPr id="35" name="Picture 2" descr="\\showsrus\images\Illustrations-Icons\MSN Icons\png\e-mail envelope icon.png"/>
            <p:cNvPicPr>
              <a:picLocks noChangeAspect="1" noChangeArrowheads="1"/>
            </p:cNvPicPr>
            <p:nvPr/>
          </p:nvPicPr>
          <p:blipFill>
            <a:blip r:embed="rId6" cstate="print"/>
            <a:srcRect/>
            <a:stretch>
              <a:fillRect/>
            </a:stretch>
          </p:blipFill>
          <p:spPr bwMode="auto">
            <a:xfrm>
              <a:off x="3048000" y="3505200"/>
              <a:ext cx="304800" cy="237762"/>
            </a:xfrm>
            <a:prstGeom prst="rect">
              <a:avLst/>
            </a:prstGeom>
            <a:grpFill/>
          </p:spPr>
        </p:pic>
      </p:grpSp>
      <p:sp>
        <p:nvSpPr>
          <p:cNvPr id="36" name="TextBox 35"/>
          <p:cNvSpPr txBox="1"/>
          <p:nvPr/>
        </p:nvSpPr>
        <p:spPr>
          <a:xfrm>
            <a:off x="6479787" y="3476130"/>
            <a:ext cx="2438400" cy="800219"/>
          </a:xfrm>
          <a:prstGeom prst="roundRect">
            <a:avLst/>
          </a:prstGeom>
          <a:solidFill>
            <a:schemeClr val="accent1"/>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1100" b="1" dirty="0" smtClean="0">
                <a:solidFill>
                  <a:schemeClr val="accent2">
                    <a:lumMod val="50000"/>
                  </a:schemeClr>
                </a:solidFill>
              </a:rPr>
              <a:t>Active Account w/ Mailbox:</a:t>
            </a:r>
            <a:r>
              <a:rPr lang="en-US" sz="1100" dirty="0" smtClean="0">
                <a:solidFill>
                  <a:schemeClr val="accent2">
                    <a:lumMod val="50000"/>
                  </a:schemeClr>
                </a:solidFill>
              </a:rPr>
              <a:t/>
            </a:r>
            <a:br>
              <a:rPr lang="en-US" sz="1100" dirty="0" smtClean="0">
                <a:solidFill>
                  <a:schemeClr val="accent2">
                    <a:lumMod val="50000"/>
                  </a:schemeClr>
                </a:solidFill>
              </a:rPr>
            </a:br>
            <a:r>
              <a:rPr lang="en-US" sz="1000" dirty="0" smtClean="0">
                <a:solidFill>
                  <a:schemeClr val="accent2">
                    <a:lumMod val="50000"/>
                  </a:schemeClr>
                </a:solidFill>
              </a:rPr>
              <a:t>SMTP: User@Company.com</a:t>
            </a:r>
          </a:p>
          <a:p>
            <a:r>
              <a:rPr lang="en-US" sz="1000" i="1" dirty="0" smtClean="0">
                <a:solidFill>
                  <a:schemeClr val="accent2">
                    <a:lumMod val="50000"/>
                  </a:schemeClr>
                </a:solidFill>
              </a:rPr>
              <a:t>smtp:User@company1.msol.com</a:t>
            </a:r>
          </a:p>
          <a:p>
            <a:r>
              <a:rPr lang="en-US" sz="1000" strike="sngStrike" dirty="0" smtClean="0">
                <a:solidFill>
                  <a:schemeClr val="accent2">
                    <a:lumMod val="50000"/>
                  </a:schemeClr>
                </a:solidFill>
              </a:rPr>
              <a:t>Target: User@Company.com</a:t>
            </a:r>
            <a:endParaRPr lang="en-US" sz="1000" strike="sngStrike" dirty="0">
              <a:solidFill>
                <a:schemeClr val="accent2">
                  <a:lumMod val="50000"/>
                </a:schemeClr>
              </a:solidFill>
            </a:endParaRPr>
          </a:p>
        </p:txBody>
      </p:sp>
      <p:grpSp>
        <p:nvGrpSpPr>
          <p:cNvPr id="37" name="Group 24"/>
          <p:cNvGrpSpPr/>
          <p:nvPr/>
        </p:nvGrpSpPr>
        <p:grpSpPr>
          <a:xfrm>
            <a:off x="1282389" y="4405820"/>
            <a:ext cx="457200" cy="618762"/>
            <a:chOff x="2895600" y="3124200"/>
            <a:chExt cx="457200" cy="618762"/>
          </a:xfrm>
        </p:grpSpPr>
        <p:pic>
          <p:nvPicPr>
            <p:cNvPr id="38" name="Picture 3" descr="\\showsrus\images\Illustrations-Icons\MSN Icons\MSN-Man.png"/>
            <p:cNvPicPr>
              <a:picLocks noChangeAspect="1" noChangeArrowheads="1"/>
            </p:cNvPicPr>
            <p:nvPr/>
          </p:nvPicPr>
          <p:blipFill>
            <a:blip r:embed="rId5" cstate="print"/>
            <a:srcRect/>
            <a:stretch>
              <a:fillRect/>
            </a:stretch>
          </p:blipFill>
          <p:spPr bwMode="auto">
            <a:xfrm>
              <a:off x="2895600" y="3124200"/>
              <a:ext cx="381000" cy="509878"/>
            </a:xfrm>
            <a:prstGeom prst="rect">
              <a:avLst/>
            </a:prstGeom>
            <a:noFill/>
          </p:spPr>
        </p:pic>
        <p:pic>
          <p:nvPicPr>
            <p:cNvPr id="39" name="Picture 2" descr="\\showsrus\images\Illustrations-Icons\MSN Icons\png\e-mail envelope icon.png"/>
            <p:cNvPicPr>
              <a:picLocks noChangeAspect="1" noChangeArrowheads="1"/>
            </p:cNvPicPr>
            <p:nvPr/>
          </p:nvPicPr>
          <p:blipFill>
            <a:blip r:embed="rId6" cstate="print"/>
            <a:srcRect/>
            <a:stretch>
              <a:fillRect/>
            </a:stretch>
          </p:blipFill>
          <p:spPr bwMode="auto">
            <a:xfrm>
              <a:off x="3048000" y="3505200"/>
              <a:ext cx="304800" cy="237762"/>
            </a:xfrm>
            <a:prstGeom prst="rect">
              <a:avLst/>
            </a:prstGeom>
            <a:noFill/>
          </p:spPr>
        </p:pic>
      </p:grpSp>
      <p:sp>
        <p:nvSpPr>
          <p:cNvPr id="40" name="TextBox 39"/>
          <p:cNvSpPr txBox="1"/>
          <p:nvPr/>
        </p:nvSpPr>
        <p:spPr>
          <a:xfrm>
            <a:off x="1891988" y="4262583"/>
            <a:ext cx="2421394" cy="514780"/>
          </a:xfrm>
          <a:prstGeom prst="roundRect">
            <a:avLst/>
          </a:prstGeom>
          <a:solidFill>
            <a:schemeClr val="accent1"/>
          </a:solidFill>
          <a:ln/>
        </p:spPr>
        <p:style>
          <a:lnRef idx="0">
            <a:schemeClr val="accent2"/>
          </a:lnRef>
          <a:fillRef idx="3">
            <a:schemeClr val="accent2"/>
          </a:fillRef>
          <a:effectRef idx="3">
            <a:schemeClr val="accent2"/>
          </a:effectRef>
          <a:fontRef idx="minor">
            <a:schemeClr val="lt1"/>
          </a:fontRef>
        </p:style>
        <p:txBody>
          <a:bodyPr lIns="0" tIns="0" rIns="0" bIns="0" rtlCol="0" anchor="ctr" anchorCtr="0"/>
          <a:lstStyle/>
          <a:p>
            <a:pPr fontAlgn="base">
              <a:lnSpc>
                <a:spcPct val="90000"/>
              </a:lnSpc>
              <a:spcBef>
                <a:spcPct val="0"/>
              </a:spcBef>
              <a:spcAft>
                <a:spcPct val="0"/>
              </a:spcAft>
            </a:pPr>
            <a:r>
              <a:rPr lang="en-US" sz="1100" b="1" dirty="0" smtClean="0">
                <a:solidFill>
                  <a:schemeClr val="accent2">
                    <a:lumMod val="50000"/>
                  </a:schemeClr>
                </a:solidFill>
              </a:rPr>
              <a:t>Contact for User:</a:t>
            </a:r>
            <a:br>
              <a:rPr lang="en-US" sz="1100" b="1" dirty="0" smtClean="0">
                <a:solidFill>
                  <a:schemeClr val="accent2">
                    <a:lumMod val="50000"/>
                  </a:schemeClr>
                </a:solidFill>
              </a:rPr>
            </a:br>
            <a:r>
              <a:rPr lang="en-US" sz="1100" dirty="0">
                <a:solidFill>
                  <a:schemeClr val="accent2">
                    <a:lumMod val="50000"/>
                  </a:schemeClr>
                </a:solidFill>
              </a:rPr>
              <a:t>Target </a:t>
            </a:r>
            <a:r>
              <a:rPr lang="en-US" sz="1100" dirty="0" err="1" smtClean="0">
                <a:solidFill>
                  <a:schemeClr val="accent2">
                    <a:lumMod val="50000"/>
                  </a:schemeClr>
                </a:solidFill>
              </a:rPr>
              <a:t>Addr</a:t>
            </a:r>
            <a:r>
              <a:rPr lang="en-US" sz="1100" dirty="0" smtClean="0">
                <a:solidFill>
                  <a:schemeClr val="accent2">
                    <a:lumMod val="50000"/>
                  </a:schemeClr>
                </a:solidFill>
              </a:rPr>
              <a:t>:   </a:t>
            </a:r>
            <a:r>
              <a:rPr lang="en-US" sz="1100" dirty="0" err="1" smtClean="0">
                <a:solidFill>
                  <a:schemeClr val="accent2">
                    <a:lumMod val="50000"/>
                  </a:schemeClr>
                </a:solidFill>
              </a:rPr>
              <a:t>User@Companyx.microsoftonline.Com</a:t>
            </a:r>
            <a:endParaRPr lang="en-US" sz="1100" dirty="0">
              <a:solidFill>
                <a:schemeClr val="accent2">
                  <a:lumMod val="50000"/>
                </a:schemeClr>
              </a:solidFill>
            </a:endParaRPr>
          </a:p>
        </p:txBody>
      </p:sp>
      <p:sp>
        <p:nvSpPr>
          <p:cNvPr id="41" name="Rounded Rectangle 40"/>
          <p:cNvSpPr/>
          <p:nvPr/>
        </p:nvSpPr>
        <p:spPr bwMode="auto">
          <a:xfrm>
            <a:off x="1028699" y="3500582"/>
            <a:ext cx="3753394" cy="1524000"/>
          </a:xfrm>
          <a:prstGeom prst="roundRect">
            <a:avLst/>
          </a:prstGeom>
          <a:noFill/>
          <a:ln w="2857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Arial" charset="0"/>
            </a:endParaRPr>
          </a:p>
        </p:txBody>
      </p:sp>
      <p:sp>
        <p:nvSpPr>
          <p:cNvPr id="42" name="Oval 41"/>
          <p:cNvSpPr/>
          <p:nvPr/>
        </p:nvSpPr>
        <p:spPr bwMode="auto">
          <a:xfrm>
            <a:off x="971548" y="4176857"/>
            <a:ext cx="342901" cy="304800"/>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1</a:t>
            </a:r>
          </a:p>
        </p:txBody>
      </p:sp>
      <p:sp>
        <p:nvSpPr>
          <p:cNvPr id="43" name="Rectangle 42"/>
          <p:cNvSpPr/>
          <p:nvPr/>
        </p:nvSpPr>
        <p:spPr>
          <a:xfrm>
            <a:off x="381000" y="5146675"/>
            <a:ext cx="4301836" cy="849463"/>
          </a:xfrm>
          <a:prstGeom prst="rect">
            <a:avLst/>
          </a:prstGeom>
        </p:spPr>
        <p:txBody>
          <a:bodyPr wrap="square">
            <a:spAutoFit/>
          </a:bodyPr>
          <a:lstStyle/>
          <a:p>
            <a:pPr marL="339725" lvl="0" indent="-339725">
              <a:lnSpc>
                <a:spcPct val="90000"/>
              </a:lnSpc>
              <a:spcBef>
                <a:spcPct val="20000"/>
              </a:spcBef>
              <a:buBlip>
                <a:blip r:embed="rId10"/>
              </a:buBlip>
            </a:pPr>
            <a:r>
              <a:rPr lang="en-US" sz="1400" dirty="0" smtClean="0">
                <a:solidFill>
                  <a:srgbClr val="99CC99"/>
                </a:solidFill>
              </a:rPr>
              <a:t>1. Migration </a:t>
            </a:r>
            <a:r>
              <a:rPr lang="en-US" sz="1400" dirty="0">
                <a:solidFill>
                  <a:srgbClr val="99CC99"/>
                </a:solidFill>
              </a:rPr>
              <a:t>Wizard automatically creates mail forwarding</a:t>
            </a:r>
          </a:p>
          <a:p>
            <a:pPr marL="631825" lvl="1" indent="-292100">
              <a:lnSpc>
                <a:spcPct val="90000"/>
              </a:lnSpc>
              <a:spcBef>
                <a:spcPct val="20000"/>
              </a:spcBef>
              <a:buSzPct val="90000"/>
              <a:buBlip>
                <a:blip r:embed="rId11"/>
              </a:buBlip>
            </a:pPr>
            <a:r>
              <a:rPr lang="en-US" sz="1200" dirty="0">
                <a:solidFill>
                  <a:srgbClr val="99CC99"/>
                </a:solidFill>
              </a:rPr>
              <a:t>Creates an Alternate Recipient in local AD to forward all mail to Microsoft online and leave a local copy</a:t>
            </a:r>
          </a:p>
        </p:txBody>
      </p:sp>
      <p:sp>
        <p:nvSpPr>
          <p:cNvPr id="44" name="Rectangle 43"/>
          <p:cNvSpPr/>
          <p:nvPr/>
        </p:nvSpPr>
        <p:spPr>
          <a:xfrm>
            <a:off x="4836192" y="5109741"/>
            <a:ext cx="4124037" cy="886397"/>
          </a:xfrm>
          <a:prstGeom prst="rect">
            <a:avLst/>
          </a:prstGeom>
        </p:spPr>
        <p:txBody>
          <a:bodyPr wrap="square">
            <a:spAutoFit/>
          </a:bodyPr>
          <a:lstStyle/>
          <a:p>
            <a:pPr marL="114300" lvl="0" indent="-292100">
              <a:lnSpc>
                <a:spcPct val="90000"/>
              </a:lnSpc>
              <a:spcBef>
                <a:spcPct val="20000"/>
              </a:spcBef>
              <a:buBlip>
                <a:blip r:embed="rId10"/>
              </a:buBlip>
            </a:pPr>
            <a:r>
              <a:rPr lang="en-US" sz="1600" dirty="0">
                <a:solidFill>
                  <a:srgbClr val="99CC99"/>
                </a:solidFill>
              </a:rPr>
              <a:t>(2) Migrates all mailbox content</a:t>
            </a:r>
          </a:p>
          <a:p>
            <a:pPr marL="631825" lvl="1" indent="-292100">
              <a:lnSpc>
                <a:spcPct val="90000"/>
              </a:lnSpc>
              <a:spcBef>
                <a:spcPct val="20000"/>
              </a:spcBef>
              <a:buSzPct val="90000"/>
              <a:buBlip>
                <a:blip r:embed="rId11"/>
              </a:buBlip>
            </a:pPr>
            <a:r>
              <a:rPr lang="en-US" sz="1200" dirty="0">
                <a:solidFill>
                  <a:srgbClr val="99CC99"/>
                </a:solidFill>
              </a:rPr>
              <a:t>Multi-threaded content copy</a:t>
            </a:r>
          </a:p>
          <a:p>
            <a:pPr marL="631825" lvl="1" indent="-292100">
              <a:lnSpc>
                <a:spcPct val="90000"/>
              </a:lnSpc>
              <a:spcBef>
                <a:spcPct val="20000"/>
              </a:spcBef>
              <a:buSzPct val="90000"/>
              <a:buBlip>
                <a:blip r:embed="rId11"/>
              </a:buBlip>
            </a:pPr>
            <a:r>
              <a:rPr lang="en-US" sz="1200" dirty="0">
                <a:solidFill>
                  <a:srgbClr val="99CC99"/>
                </a:solidFill>
              </a:rPr>
              <a:t>Re-writes addresses during migration to ensure that mail replies will work</a:t>
            </a:r>
          </a:p>
        </p:txBody>
      </p:sp>
      <p:sp>
        <p:nvSpPr>
          <p:cNvPr id="45" name="Right Arrow 44"/>
          <p:cNvSpPr/>
          <p:nvPr/>
        </p:nvSpPr>
        <p:spPr bwMode="auto">
          <a:xfrm>
            <a:off x="4047802" y="3634633"/>
            <a:ext cx="1117600" cy="483212"/>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100" dirty="0" smtClean="0">
                <a:solidFill>
                  <a:srgbClr val="FFFFFF"/>
                </a:solidFill>
                <a:effectLst>
                  <a:outerShdw blurRad="38100" dist="38100" dir="2700000" algn="tl">
                    <a:srgbClr val="000000">
                      <a:alpha val="43137"/>
                    </a:srgbClr>
                  </a:outerShdw>
                </a:effectLst>
                <a:latin typeface="Calibri" pitchFamily="34" charset="0"/>
              </a:rPr>
              <a:t>Mail Forward</a:t>
            </a: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cxnSp>
        <p:nvCxnSpPr>
          <p:cNvPr id="51" name="Straight Arrow Connector 50"/>
          <p:cNvCxnSpPr>
            <a:endCxn id="15" idx="1"/>
          </p:cNvCxnSpPr>
          <p:nvPr/>
        </p:nvCxnSpPr>
        <p:spPr>
          <a:xfrm>
            <a:off x="1159727" y="2273003"/>
            <a:ext cx="940956" cy="456025"/>
          </a:xfrm>
          <a:prstGeom prst="straightConnector1">
            <a:avLst/>
          </a:prstGeom>
          <a:ln w="38100">
            <a:solidFill>
              <a:schemeClr val="accent5"/>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V="1">
            <a:off x="1129722" y="3010638"/>
            <a:ext cx="970961" cy="293998"/>
          </a:xfrm>
          <a:prstGeom prst="straightConnector1">
            <a:avLst/>
          </a:prstGeom>
          <a:ln w="38100">
            <a:solidFill>
              <a:schemeClr val="accent5"/>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V="1">
            <a:off x="1114719" y="2875735"/>
            <a:ext cx="970961" cy="293998"/>
          </a:xfrm>
          <a:prstGeom prst="straightConnector1">
            <a:avLst/>
          </a:prstGeom>
          <a:ln w="38100">
            <a:solidFill>
              <a:schemeClr val="accent5"/>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V="1">
            <a:off x="1129722" y="3157637"/>
            <a:ext cx="970961" cy="293998"/>
          </a:xfrm>
          <a:prstGeom prst="straightConnector1">
            <a:avLst/>
          </a:prstGeom>
          <a:ln w="38100">
            <a:solidFill>
              <a:schemeClr val="accent5"/>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2657037" y="2708886"/>
            <a:ext cx="3143454" cy="301752"/>
          </a:xfrm>
          <a:prstGeom prst="straightConnector1">
            <a:avLst/>
          </a:prstGeom>
          <a:ln w="38100">
            <a:solidFill>
              <a:schemeClr val="accent5"/>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2642034" y="2573983"/>
            <a:ext cx="3158457" cy="301752"/>
          </a:xfrm>
          <a:prstGeom prst="straightConnector1">
            <a:avLst/>
          </a:prstGeom>
          <a:ln w="38100">
            <a:solidFill>
              <a:schemeClr val="accent5"/>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2657037" y="2855885"/>
            <a:ext cx="3143454" cy="313848"/>
          </a:xfrm>
          <a:prstGeom prst="straightConnector1">
            <a:avLst/>
          </a:prstGeom>
          <a:ln w="38100">
            <a:solidFill>
              <a:schemeClr val="accent5"/>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V="1">
            <a:off x="6309442" y="2755605"/>
            <a:ext cx="778500" cy="322197"/>
          </a:xfrm>
          <a:prstGeom prst="straightConnector1">
            <a:avLst/>
          </a:prstGeom>
          <a:ln w="38100">
            <a:solidFill>
              <a:schemeClr val="accent5"/>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V="1">
            <a:off x="6294439" y="2755605"/>
            <a:ext cx="793503" cy="187294"/>
          </a:xfrm>
          <a:prstGeom prst="straightConnector1">
            <a:avLst/>
          </a:prstGeom>
          <a:ln w="38100">
            <a:solidFill>
              <a:schemeClr val="accent5"/>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flipV="1">
            <a:off x="6309442" y="2755605"/>
            <a:ext cx="778500" cy="469196"/>
          </a:xfrm>
          <a:prstGeom prst="straightConnector1">
            <a:avLst/>
          </a:prstGeom>
          <a:ln w="38100">
            <a:solidFill>
              <a:schemeClr val="accent5"/>
            </a:solidFill>
            <a:prstDash val="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5582663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 presetClass="entr" presetSubtype="0"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par>
                                <p:cTn id="15" presetID="10"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par>
                                <p:cTn id="18" presetID="10" presetClass="entr" presetSubtype="0" fill="hold"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par>
                                <p:cTn id="21" presetID="1" presetClass="entr" presetSubtype="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500"/>
                                        <p:tgtEl>
                                          <p:spTgt spid="4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fade">
                                      <p:cBhvr>
                                        <p:cTn id="30" dur="500"/>
                                        <p:tgtEl>
                                          <p:spTgt spid="4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500"/>
                                        <p:tgtEl>
                                          <p:spTgt spid="40"/>
                                        </p:tgtEl>
                                      </p:cBhvr>
                                    </p:animEffect>
                                  </p:childTnLst>
                                </p:cTn>
                              </p:par>
                              <p:par>
                                <p:cTn id="34" presetID="10" presetClass="entr" presetSubtype="0" fill="hold" nodeType="with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fade">
                                      <p:cBhvr>
                                        <p:cTn id="36" dur="500"/>
                                        <p:tgtEl>
                                          <p:spTgt spid="3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fade">
                                      <p:cBhvr>
                                        <p:cTn id="42" dur="500"/>
                                        <p:tgtEl>
                                          <p:spTgt spid="43"/>
                                        </p:tgtEl>
                                      </p:cBhvr>
                                    </p:animEffect>
                                  </p:childTnLst>
                                </p:cTn>
                              </p:par>
                              <p:par>
                                <p:cTn id="43" presetID="1" presetClass="entr" presetSubtype="0"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nodeType="click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wipe(left)">
                                      <p:cBhvr>
                                        <p:cTn id="49" dur="500"/>
                                        <p:tgtEl>
                                          <p:spTgt spid="57"/>
                                        </p:tgtEl>
                                      </p:cBhvr>
                                    </p:animEffect>
                                  </p:childTnLst>
                                </p:cTn>
                              </p:par>
                              <p:par>
                                <p:cTn id="50" presetID="22" presetClass="entr" presetSubtype="8" fill="hold" nodeType="withEffect">
                                  <p:stCondLst>
                                    <p:cond delay="0"/>
                                  </p:stCondLst>
                                  <p:childTnLst>
                                    <p:set>
                                      <p:cBhvr>
                                        <p:cTn id="51" dur="1" fill="hold">
                                          <p:stCondLst>
                                            <p:cond delay="0"/>
                                          </p:stCondLst>
                                        </p:cTn>
                                        <p:tgtEl>
                                          <p:spTgt spid="53"/>
                                        </p:tgtEl>
                                        <p:attrNameLst>
                                          <p:attrName>style.visibility</p:attrName>
                                        </p:attrNameLst>
                                      </p:cBhvr>
                                      <p:to>
                                        <p:strVal val="visible"/>
                                      </p:to>
                                    </p:set>
                                    <p:animEffect transition="in" filter="wipe(left)">
                                      <p:cBhvr>
                                        <p:cTn id="52" dur="500"/>
                                        <p:tgtEl>
                                          <p:spTgt spid="53"/>
                                        </p:tgtEl>
                                      </p:cBhvr>
                                    </p:animEffect>
                                  </p:childTnLst>
                                </p:cTn>
                              </p:par>
                              <p:par>
                                <p:cTn id="53" presetID="22" presetClass="entr" presetSubtype="8" fill="hold" nodeType="with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wipe(left)">
                                      <p:cBhvr>
                                        <p:cTn id="55" dur="500"/>
                                        <p:tgtEl>
                                          <p:spTgt spid="56"/>
                                        </p:tgtEl>
                                      </p:cBhvr>
                                    </p:animEffect>
                                  </p:childTnLst>
                                </p:cTn>
                              </p:par>
                              <p:par>
                                <p:cTn id="56" presetID="22" presetClass="entr" presetSubtype="8" fill="hold" nodeType="withEffect">
                                  <p:stCondLst>
                                    <p:cond delay="0"/>
                                  </p:stCondLst>
                                  <p:childTnLst>
                                    <p:set>
                                      <p:cBhvr>
                                        <p:cTn id="57" dur="1" fill="hold">
                                          <p:stCondLst>
                                            <p:cond delay="0"/>
                                          </p:stCondLst>
                                        </p:cTn>
                                        <p:tgtEl>
                                          <p:spTgt spid="51"/>
                                        </p:tgtEl>
                                        <p:attrNameLst>
                                          <p:attrName>style.visibility</p:attrName>
                                        </p:attrNameLst>
                                      </p:cBhvr>
                                      <p:to>
                                        <p:strVal val="visible"/>
                                      </p:to>
                                    </p:set>
                                    <p:animEffect transition="in" filter="wipe(left)">
                                      <p:cBhvr>
                                        <p:cTn id="58" dur="500"/>
                                        <p:tgtEl>
                                          <p:spTgt spid="51"/>
                                        </p:tgtEl>
                                      </p:cBhvr>
                                    </p:animEffect>
                                  </p:childTnLst>
                                </p:cTn>
                              </p:par>
                            </p:childTnLst>
                          </p:cTn>
                        </p:par>
                        <p:par>
                          <p:cTn id="59" fill="hold">
                            <p:stCondLst>
                              <p:cond delay="500"/>
                            </p:stCondLst>
                            <p:childTnLst>
                              <p:par>
                                <p:cTn id="60" presetID="22" presetClass="entr" presetSubtype="8" fill="hold" nodeType="afterEffect">
                                  <p:stCondLst>
                                    <p:cond delay="0"/>
                                  </p:stCondLst>
                                  <p:childTnLst>
                                    <p:set>
                                      <p:cBhvr>
                                        <p:cTn id="61" dur="1" fill="hold">
                                          <p:stCondLst>
                                            <p:cond delay="0"/>
                                          </p:stCondLst>
                                        </p:cTn>
                                        <p:tgtEl>
                                          <p:spTgt spid="60"/>
                                        </p:tgtEl>
                                        <p:attrNameLst>
                                          <p:attrName>style.visibility</p:attrName>
                                        </p:attrNameLst>
                                      </p:cBhvr>
                                      <p:to>
                                        <p:strVal val="visible"/>
                                      </p:to>
                                    </p:set>
                                    <p:animEffect transition="in" filter="wipe(left)">
                                      <p:cBhvr>
                                        <p:cTn id="62" dur="500"/>
                                        <p:tgtEl>
                                          <p:spTgt spid="60"/>
                                        </p:tgtEl>
                                      </p:cBhvr>
                                    </p:animEffect>
                                  </p:childTnLst>
                                </p:cTn>
                              </p:par>
                              <p:par>
                                <p:cTn id="63" presetID="22" presetClass="entr" presetSubtype="8" fill="hold" nodeType="withEffect">
                                  <p:stCondLst>
                                    <p:cond delay="0"/>
                                  </p:stCondLst>
                                  <p:childTnLst>
                                    <p:set>
                                      <p:cBhvr>
                                        <p:cTn id="64" dur="1" fill="hold">
                                          <p:stCondLst>
                                            <p:cond delay="0"/>
                                          </p:stCondLst>
                                        </p:cTn>
                                        <p:tgtEl>
                                          <p:spTgt spid="58"/>
                                        </p:tgtEl>
                                        <p:attrNameLst>
                                          <p:attrName>style.visibility</p:attrName>
                                        </p:attrNameLst>
                                      </p:cBhvr>
                                      <p:to>
                                        <p:strVal val="visible"/>
                                      </p:to>
                                    </p:set>
                                    <p:animEffect transition="in" filter="wipe(left)">
                                      <p:cBhvr>
                                        <p:cTn id="65" dur="500"/>
                                        <p:tgtEl>
                                          <p:spTgt spid="58"/>
                                        </p:tgtEl>
                                      </p:cBhvr>
                                    </p:animEffect>
                                  </p:childTnLst>
                                </p:cTn>
                              </p:par>
                              <p:par>
                                <p:cTn id="66" presetID="22" presetClass="entr" presetSubtype="8" fill="hold" nodeType="withEffect">
                                  <p:stCondLst>
                                    <p:cond delay="0"/>
                                  </p:stCondLst>
                                  <p:childTnLst>
                                    <p:set>
                                      <p:cBhvr>
                                        <p:cTn id="67" dur="1" fill="hold">
                                          <p:stCondLst>
                                            <p:cond delay="0"/>
                                          </p:stCondLst>
                                        </p:cTn>
                                        <p:tgtEl>
                                          <p:spTgt spid="59"/>
                                        </p:tgtEl>
                                        <p:attrNameLst>
                                          <p:attrName>style.visibility</p:attrName>
                                        </p:attrNameLst>
                                      </p:cBhvr>
                                      <p:to>
                                        <p:strVal val="visible"/>
                                      </p:to>
                                    </p:set>
                                    <p:animEffect transition="in" filter="wipe(left)">
                                      <p:cBhvr>
                                        <p:cTn id="68" dur="500"/>
                                        <p:tgtEl>
                                          <p:spTgt spid="59"/>
                                        </p:tgtEl>
                                      </p:cBhvr>
                                    </p:animEffect>
                                  </p:childTnLst>
                                </p:cTn>
                              </p:par>
                            </p:childTnLst>
                          </p:cTn>
                        </p:par>
                        <p:par>
                          <p:cTn id="69" fill="hold">
                            <p:stCondLst>
                              <p:cond delay="1000"/>
                            </p:stCondLst>
                            <p:childTnLst>
                              <p:par>
                                <p:cTn id="70" presetID="22" presetClass="entr" presetSubtype="8" fill="hold" nodeType="afterEffect">
                                  <p:stCondLst>
                                    <p:cond delay="0"/>
                                  </p:stCondLst>
                                  <p:childTnLst>
                                    <p:set>
                                      <p:cBhvr>
                                        <p:cTn id="71" dur="1" fill="hold">
                                          <p:stCondLst>
                                            <p:cond delay="0"/>
                                          </p:stCondLst>
                                        </p:cTn>
                                        <p:tgtEl>
                                          <p:spTgt spid="72"/>
                                        </p:tgtEl>
                                        <p:attrNameLst>
                                          <p:attrName>style.visibility</p:attrName>
                                        </p:attrNameLst>
                                      </p:cBhvr>
                                      <p:to>
                                        <p:strVal val="visible"/>
                                      </p:to>
                                    </p:set>
                                    <p:animEffect transition="in" filter="wipe(left)">
                                      <p:cBhvr>
                                        <p:cTn id="72" dur="500"/>
                                        <p:tgtEl>
                                          <p:spTgt spid="72"/>
                                        </p:tgtEl>
                                      </p:cBhvr>
                                    </p:animEffect>
                                  </p:childTnLst>
                                </p:cTn>
                              </p:par>
                              <p:par>
                                <p:cTn id="73" presetID="22" presetClass="entr" presetSubtype="8" fill="hold" nodeType="with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wipe(left)">
                                      <p:cBhvr>
                                        <p:cTn id="75" dur="500"/>
                                        <p:tgtEl>
                                          <p:spTgt spid="70"/>
                                        </p:tgtEl>
                                      </p:cBhvr>
                                    </p:animEffect>
                                  </p:childTnLst>
                                </p:cTn>
                              </p:par>
                              <p:par>
                                <p:cTn id="76" presetID="22" presetClass="entr" presetSubtype="8" fill="hold" nodeType="withEffect">
                                  <p:stCondLst>
                                    <p:cond delay="0"/>
                                  </p:stCondLst>
                                  <p:childTnLst>
                                    <p:set>
                                      <p:cBhvr>
                                        <p:cTn id="77" dur="1" fill="hold">
                                          <p:stCondLst>
                                            <p:cond delay="0"/>
                                          </p:stCondLst>
                                        </p:cTn>
                                        <p:tgtEl>
                                          <p:spTgt spid="71"/>
                                        </p:tgtEl>
                                        <p:attrNameLst>
                                          <p:attrName>style.visibility</p:attrName>
                                        </p:attrNameLst>
                                      </p:cBhvr>
                                      <p:to>
                                        <p:strVal val="visible"/>
                                      </p:to>
                                    </p:set>
                                    <p:animEffect transition="in" filter="wipe(left)">
                                      <p:cBhvr>
                                        <p:cTn id="78" dur="500"/>
                                        <p:tgtEl>
                                          <p:spTgt spid="71"/>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4"/>
                                        </p:tgtEl>
                                        <p:attrNameLst>
                                          <p:attrName>style.visibility</p:attrName>
                                        </p:attrNameLst>
                                      </p:cBhvr>
                                      <p:to>
                                        <p:strVal val="visible"/>
                                      </p:to>
                                    </p:set>
                                    <p:animEffect transition="in" filter="fade">
                                      <p:cBhvr>
                                        <p:cTn id="8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6" grpId="0" animBg="1"/>
      <p:bldP spid="11" grpId="0" animBg="1"/>
      <p:bldP spid="36" grpId="0" animBg="1"/>
      <p:bldP spid="40" grpId="0" animBg="1"/>
      <p:bldP spid="41" grpId="0" animBg="1"/>
      <p:bldP spid="42" grpId="0" animBg="1"/>
      <p:bldP spid="43" grpId="0"/>
      <p:bldP spid="44" grpId="0"/>
      <p:bldP spid="45"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09398"/>
          </a:xfrm>
        </p:spPr>
        <p:txBody>
          <a:bodyPr/>
          <a:lstStyle/>
          <a:p>
            <a:r>
              <a:rPr lang="en-US" sz="4400" dirty="0"/>
              <a:t>Using PowerShell </a:t>
            </a:r>
            <a:r>
              <a:rPr lang="en-US" sz="4400" dirty="0" smtClean="0"/>
              <a:t>for Mailbox Migration</a:t>
            </a:r>
            <a:endParaRPr lang="en-US" sz="4400" dirty="0"/>
          </a:p>
        </p:txBody>
      </p:sp>
      <p:sp>
        <p:nvSpPr>
          <p:cNvPr id="9" name="Text Placeholder 8"/>
          <p:cNvSpPr>
            <a:spLocks noGrp="1"/>
          </p:cNvSpPr>
          <p:nvPr>
            <p:ph type="body" sz="quarter" idx="10"/>
          </p:nvPr>
        </p:nvSpPr>
        <p:spPr/>
        <p:txBody>
          <a:bodyPr/>
          <a:lstStyle/>
          <a:p>
            <a:r>
              <a:rPr lang="en-US" dirty="0"/>
              <a:t>The Core PowerShell </a:t>
            </a:r>
            <a:r>
              <a:rPr lang="en-US" dirty="0" err="1" smtClean="0"/>
              <a:t>cmdlets</a:t>
            </a:r>
            <a:r>
              <a:rPr lang="en-US" dirty="0" smtClean="0"/>
              <a:t> for Mailbox Migration</a:t>
            </a:r>
            <a:endParaRPr lang="en-US" dirty="0"/>
          </a:p>
          <a:p>
            <a:pPr lvl="1"/>
            <a:r>
              <a:rPr lang="en-US" dirty="0"/>
              <a:t>Get-</a:t>
            </a:r>
            <a:r>
              <a:rPr lang="en-US" dirty="0" err="1"/>
              <a:t>XSActiveDirectoryUser</a:t>
            </a:r>
            <a:r>
              <a:rPr lang="en-US" dirty="0"/>
              <a:t> </a:t>
            </a:r>
          </a:p>
          <a:p>
            <a:pPr marL="1139825" lvl="2" indent="-342900">
              <a:buFont typeface="Arial" pitchFamily="34" charset="0"/>
              <a:buChar char="•"/>
            </a:pPr>
            <a:r>
              <a:rPr lang="en-US" dirty="0"/>
              <a:t>Get a list of users from Microsoft Online</a:t>
            </a:r>
          </a:p>
          <a:p>
            <a:pPr lvl="1"/>
            <a:endParaRPr lang="en-US" dirty="0" smtClean="0"/>
          </a:p>
          <a:p>
            <a:pPr lvl="1"/>
            <a:r>
              <a:rPr lang="en-US" dirty="0" smtClean="0"/>
              <a:t>Search-</a:t>
            </a:r>
            <a:r>
              <a:rPr lang="en-US" dirty="0" err="1" smtClean="0"/>
              <a:t>XSMicrosoftOnlineUser</a:t>
            </a:r>
            <a:r>
              <a:rPr lang="en-US" dirty="0" smtClean="0"/>
              <a:t> </a:t>
            </a:r>
            <a:endParaRPr lang="en-US" dirty="0"/>
          </a:p>
          <a:p>
            <a:pPr marL="1139825" lvl="2" indent="-342900">
              <a:buFont typeface="Arial" pitchFamily="34" charset="0"/>
              <a:buChar char="•"/>
            </a:pPr>
            <a:r>
              <a:rPr lang="en-US" dirty="0"/>
              <a:t>Match a user with Microsoft Online</a:t>
            </a:r>
          </a:p>
          <a:p>
            <a:pPr lvl="1"/>
            <a:endParaRPr lang="en-US" dirty="0" smtClean="0"/>
          </a:p>
          <a:p>
            <a:pPr lvl="1"/>
            <a:r>
              <a:rPr lang="en-US" dirty="0" smtClean="0"/>
              <a:t>Add-</a:t>
            </a:r>
            <a:r>
              <a:rPr lang="en-US" dirty="0" err="1" smtClean="0"/>
              <a:t>XSExchangeForwardingAddress</a:t>
            </a:r>
            <a:r>
              <a:rPr lang="en-US" dirty="0" smtClean="0"/>
              <a:t> </a:t>
            </a:r>
            <a:endParaRPr lang="en-US" dirty="0"/>
          </a:p>
          <a:p>
            <a:pPr marL="1139825" lvl="2" indent="-342900">
              <a:buFont typeface="Arial" pitchFamily="34" charset="0"/>
              <a:buChar char="•"/>
            </a:pPr>
            <a:r>
              <a:rPr lang="en-US" dirty="0"/>
              <a:t>Adds a mailbox forwarder</a:t>
            </a:r>
          </a:p>
          <a:p>
            <a:pPr lvl="1"/>
            <a:endParaRPr lang="en-US" dirty="0" smtClean="0"/>
          </a:p>
          <a:p>
            <a:pPr lvl="1"/>
            <a:r>
              <a:rPr lang="en-US" dirty="0" smtClean="0"/>
              <a:t>Move-</a:t>
            </a:r>
            <a:r>
              <a:rPr lang="en-US" dirty="0" err="1" smtClean="0"/>
              <a:t>XSExchangeMailboxToExchangeOnline</a:t>
            </a:r>
            <a:r>
              <a:rPr lang="en-US" dirty="0" smtClean="0"/>
              <a:t> </a:t>
            </a:r>
            <a:endParaRPr lang="en-US" dirty="0"/>
          </a:p>
          <a:p>
            <a:pPr marL="1139825" lvl="2" indent="-342900">
              <a:buFont typeface="Arial" pitchFamily="34" charset="0"/>
              <a:buChar char="•"/>
            </a:pPr>
            <a:r>
              <a:rPr lang="en-US" dirty="0"/>
              <a:t>Migrates a mailbox to Exchange Online</a:t>
            </a:r>
          </a:p>
          <a:p>
            <a:pPr lvl="3"/>
            <a:endParaRPr lang="en-US" dirty="0"/>
          </a:p>
          <a:p>
            <a:pPr lvl="1"/>
            <a:endParaRPr lang="en-US" dirty="0" smtClean="0"/>
          </a:p>
        </p:txBody>
      </p:sp>
    </p:spTree>
    <p:extLst>
      <p:ext uri="{BB962C8B-B14F-4D97-AF65-F5344CB8AC3E}">
        <p14:creationId xmlns="" xmlns:p14="http://schemas.microsoft.com/office/powerpoint/2010/main" val="648197857"/>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normAutofit/>
          </a:bodyPr>
          <a:lstStyle/>
          <a:p>
            <a:r>
              <a:rPr lang="en-US" sz="4400" dirty="0" smtClean="0"/>
              <a:t>Consider When Migrating</a:t>
            </a:r>
            <a:endParaRPr lang="en-US" sz="4400" dirty="0"/>
          </a:p>
        </p:txBody>
      </p:sp>
      <p:sp>
        <p:nvSpPr>
          <p:cNvPr id="3" name="Text Placeholder 2"/>
          <p:cNvSpPr>
            <a:spLocks noGrp="1"/>
          </p:cNvSpPr>
          <p:nvPr>
            <p:ph type="body" sz="quarter" idx="10"/>
          </p:nvPr>
        </p:nvSpPr>
        <p:spPr>
          <a:xfrm>
            <a:off x="354367" y="896649"/>
            <a:ext cx="8382000" cy="5504152"/>
          </a:xfrm>
        </p:spPr>
        <p:txBody>
          <a:bodyPr>
            <a:normAutofit fontScale="70000" lnSpcReduction="20000"/>
          </a:bodyPr>
          <a:lstStyle/>
          <a:p>
            <a:r>
              <a:rPr lang="en-US" dirty="0" smtClean="0"/>
              <a:t>Migration Bandwidth and Migration Options</a:t>
            </a:r>
          </a:p>
          <a:p>
            <a:pPr lvl="1"/>
            <a:r>
              <a:rPr lang="en-US" dirty="0" smtClean="0"/>
              <a:t>Expect 2gig / Hour per instance</a:t>
            </a:r>
          </a:p>
          <a:p>
            <a:pPr lvl="1"/>
            <a:r>
              <a:rPr lang="en-US" dirty="0" smtClean="0"/>
              <a:t>With high-bandwidth: Increase migration threads and migration instances to increase performance</a:t>
            </a:r>
          </a:p>
          <a:p>
            <a:pPr lvl="1"/>
            <a:r>
              <a:rPr lang="en-US" dirty="0" smtClean="0"/>
              <a:t>With low-bandwidth: Use filters to decrease content that is migrated</a:t>
            </a:r>
          </a:p>
          <a:p>
            <a:pPr lvl="1"/>
            <a:endParaRPr lang="en-US" dirty="0" smtClean="0"/>
          </a:p>
          <a:p>
            <a:r>
              <a:rPr lang="en-US" dirty="0" smtClean="0"/>
              <a:t>Permissions</a:t>
            </a:r>
          </a:p>
          <a:p>
            <a:pPr lvl="1"/>
            <a:r>
              <a:rPr lang="en-US" dirty="0" smtClean="0"/>
              <a:t>Must have full-mailbox access to source mailbox</a:t>
            </a:r>
          </a:p>
          <a:p>
            <a:pPr lvl="1"/>
            <a:r>
              <a:rPr lang="en-US" dirty="0" smtClean="0"/>
              <a:t>All </a:t>
            </a:r>
            <a:r>
              <a:rPr lang="en-US" dirty="0" err="1" smtClean="0"/>
              <a:t>admin’s</a:t>
            </a:r>
            <a:r>
              <a:rPr lang="en-US" dirty="0" smtClean="0"/>
              <a:t> have full-mailbox access to MSOL for migration.</a:t>
            </a:r>
          </a:p>
          <a:p>
            <a:pPr lvl="1"/>
            <a:endParaRPr lang="en-US" dirty="0" smtClean="0"/>
          </a:p>
          <a:p>
            <a:r>
              <a:rPr lang="en-US" dirty="0" smtClean="0"/>
              <a:t>Re-Migration and Duplicates</a:t>
            </a:r>
          </a:p>
          <a:p>
            <a:pPr lvl="1"/>
            <a:r>
              <a:rPr lang="en-US" dirty="0" smtClean="0"/>
              <a:t>Can </a:t>
            </a:r>
            <a:r>
              <a:rPr lang="en-US" dirty="0" err="1" smtClean="0"/>
              <a:t>remigrate</a:t>
            </a:r>
            <a:r>
              <a:rPr lang="en-US" dirty="0" smtClean="0"/>
              <a:t> and previously migrated mail will not duplicate</a:t>
            </a:r>
          </a:p>
          <a:p>
            <a:pPr lvl="1"/>
            <a:endParaRPr lang="en-US" dirty="0" smtClean="0"/>
          </a:p>
          <a:p>
            <a:r>
              <a:rPr lang="en-US" dirty="0" smtClean="0"/>
              <a:t>What is not included in mailbox migrations</a:t>
            </a:r>
          </a:p>
          <a:p>
            <a:pPr lvl="1"/>
            <a:r>
              <a:rPr lang="en-US" dirty="0" smtClean="0"/>
              <a:t>Permissions</a:t>
            </a:r>
          </a:p>
          <a:p>
            <a:pPr lvl="1"/>
            <a:r>
              <a:rPr lang="en-US" dirty="0" smtClean="0"/>
              <a:t>Delegates</a:t>
            </a:r>
          </a:p>
          <a:p>
            <a:pPr lvl="1"/>
            <a:r>
              <a:rPr lang="en-US" dirty="0" smtClean="0"/>
              <a:t>Rules</a:t>
            </a:r>
          </a:p>
          <a:p>
            <a:pPr lvl="1"/>
            <a:r>
              <a:rPr lang="en-US" dirty="0" smtClean="0"/>
              <a:t>Outlook Settings</a:t>
            </a:r>
          </a:p>
          <a:p>
            <a:endParaRPr lang="en-US" dirty="0" smtClean="0"/>
          </a:p>
          <a:p>
            <a:endParaRPr lang="en-US" dirty="0"/>
          </a:p>
        </p:txBody>
      </p:sp>
    </p:spTree>
    <p:extLst>
      <p:ext uri="{BB962C8B-B14F-4D97-AF65-F5344CB8AC3E}">
        <p14:creationId xmlns="" xmlns:p14="http://schemas.microsoft.com/office/powerpoint/2010/main" val="3447495288"/>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304800"/>
            <a:ext cx="8229600" cy="838200"/>
          </a:xfrm>
        </p:spPr>
        <p:txBody>
          <a:bodyPr>
            <a:normAutofit/>
          </a:bodyPr>
          <a:lstStyle/>
          <a:p>
            <a:r>
              <a:rPr lang="en-US" dirty="0" smtClean="0"/>
              <a:t>End-User Configuration</a:t>
            </a:r>
            <a:endParaRPr lang="en-US" dirty="0"/>
          </a:p>
        </p:txBody>
      </p:sp>
      <p:sp>
        <p:nvSpPr>
          <p:cNvPr id="3" name="Text Placeholder 2"/>
          <p:cNvSpPr>
            <a:spLocks noGrp="1"/>
          </p:cNvSpPr>
          <p:nvPr>
            <p:ph type="body" sz="quarter" idx="10"/>
          </p:nvPr>
        </p:nvSpPr>
        <p:spPr>
          <a:xfrm>
            <a:off x="381000" y="1371600"/>
            <a:ext cx="6019800" cy="4572000"/>
          </a:xfrm>
        </p:spPr>
        <p:txBody>
          <a:bodyPr>
            <a:normAutofit fontScale="85000" lnSpcReduction="20000"/>
          </a:bodyPr>
          <a:lstStyle/>
          <a:p>
            <a:r>
              <a:rPr lang="en-US" dirty="0" smtClean="0"/>
              <a:t>Prior to mailbox migration</a:t>
            </a:r>
          </a:p>
          <a:p>
            <a:pPr lvl="1"/>
            <a:r>
              <a:rPr lang="en-US" dirty="0" smtClean="0"/>
              <a:t>Export rules and list delegates</a:t>
            </a:r>
          </a:p>
          <a:p>
            <a:pPr lvl="1"/>
            <a:endParaRPr lang="en-US" dirty="0" smtClean="0"/>
          </a:p>
          <a:p>
            <a:r>
              <a:rPr lang="en-US" dirty="0" smtClean="0"/>
              <a:t>After mailbox migration</a:t>
            </a:r>
          </a:p>
          <a:p>
            <a:pPr lvl="1"/>
            <a:r>
              <a:rPr lang="en-US" dirty="0" smtClean="0"/>
              <a:t>User must download/install Sign-in tool</a:t>
            </a:r>
          </a:p>
          <a:p>
            <a:pPr lvl="2"/>
            <a:r>
              <a:rPr lang="en-US" dirty="0" smtClean="0"/>
              <a:t>User will be prompted to reset password and configure Outlook </a:t>
            </a:r>
          </a:p>
          <a:p>
            <a:pPr lvl="2"/>
            <a:endParaRPr lang="en-US" dirty="0" smtClean="0"/>
          </a:p>
          <a:p>
            <a:pPr lvl="1"/>
            <a:r>
              <a:rPr lang="en-US" dirty="0" smtClean="0"/>
              <a:t>Outlook will automatically re-download the OST</a:t>
            </a:r>
          </a:p>
          <a:p>
            <a:pPr lvl="1"/>
            <a:endParaRPr lang="en-US" dirty="0" smtClean="0"/>
          </a:p>
          <a:p>
            <a:pPr lvl="1"/>
            <a:r>
              <a:rPr lang="en-US" dirty="0" smtClean="0"/>
              <a:t>After Outlook starts user must manually </a:t>
            </a:r>
          </a:p>
          <a:p>
            <a:pPr lvl="2"/>
            <a:r>
              <a:rPr lang="en-US" dirty="0" smtClean="0"/>
              <a:t>Import and edit mailbox rules</a:t>
            </a:r>
          </a:p>
          <a:p>
            <a:pPr lvl="2"/>
            <a:r>
              <a:rPr lang="en-US" dirty="0" smtClean="0"/>
              <a:t>Update delegates and ACLs</a:t>
            </a:r>
          </a:p>
          <a:p>
            <a:pPr lvl="2"/>
            <a:r>
              <a:rPr lang="en-US" dirty="0" smtClean="0"/>
              <a:t>Add local domains to ‘Safe Sender’ list</a:t>
            </a:r>
          </a:p>
        </p:txBody>
      </p:sp>
      <p:pic>
        <p:nvPicPr>
          <p:cNvPr id="1026" name="Picture 2"/>
          <p:cNvPicPr>
            <a:picLocks noChangeAspect="1" noChangeArrowheads="1"/>
          </p:cNvPicPr>
          <p:nvPr/>
        </p:nvPicPr>
        <p:blipFill>
          <a:blip r:embed="rId3" cstate="print"/>
          <a:srcRect/>
          <a:stretch>
            <a:fillRect/>
          </a:stretch>
        </p:blipFill>
        <p:spPr bwMode="auto">
          <a:xfrm>
            <a:off x="6400800" y="2286000"/>
            <a:ext cx="2535234" cy="3581400"/>
          </a:xfrm>
          <a:prstGeom prst="rect">
            <a:avLst/>
          </a:prstGeom>
          <a:noFill/>
          <a:ln w="9525">
            <a:noFill/>
            <a:miter lim="800000"/>
            <a:headEnd/>
            <a:tailEnd/>
          </a:ln>
          <a:effectLst/>
        </p:spPr>
      </p:pic>
    </p:spTree>
    <p:extLst>
      <p:ext uri="{BB962C8B-B14F-4D97-AF65-F5344CB8AC3E}">
        <p14:creationId xmlns="" xmlns:p14="http://schemas.microsoft.com/office/powerpoint/2010/main" val="1054973593"/>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Onboarding: Mail Migration</a:t>
            </a:r>
            <a:endParaRPr lang="en-US" dirty="0"/>
          </a:p>
        </p:txBody>
      </p:sp>
      <p:graphicFrame>
        <p:nvGraphicFramePr>
          <p:cNvPr id="5" name="Content Placeholder 4"/>
          <p:cNvGraphicFramePr>
            <a:graphicFrameLocks noGrp="1"/>
          </p:cNvGraphicFramePr>
          <p:nvPr>
            <p:ph idx="1"/>
          </p:nvPr>
        </p:nvGraphicFramePr>
        <p:xfrm>
          <a:off x="76200" y="1013460"/>
          <a:ext cx="8229600" cy="76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4"/>
          <p:cNvGraphicFramePr>
            <a:graphicFrameLocks/>
          </p:cNvGraphicFramePr>
          <p:nvPr/>
        </p:nvGraphicFramePr>
        <p:xfrm>
          <a:off x="76200" y="1882140"/>
          <a:ext cx="8229600" cy="762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Content Placeholder 4"/>
          <p:cNvGraphicFramePr>
            <a:graphicFrameLocks/>
          </p:cNvGraphicFramePr>
          <p:nvPr/>
        </p:nvGraphicFramePr>
        <p:xfrm>
          <a:off x="76200" y="2750820"/>
          <a:ext cx="8229600" cy="76200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8" name="Content Placeholder 4"/>
          <p:cNvGraphicFramePr>
            <a:graphicFrameLocks/>
          </p:cNvGraphicFramePr>
          <p:nvPr/>
        </p:nvGraphicFramePr>
        <p:xfrm>
          <a:off x="76200" y="3619500"/>
          <a:ext cx="8229600" cy="762000"/>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9" name="Content Placeholder 4"/>
          <p:cNvGraphicFramePr>
            <a:graphicFrameLocks/>
          </p:cNvGraphicFramePr>
          <p:nvPr>
            <p:extLst>
              <p:ext uri="{D42A27DB-BD31-4B8C-83A1-F6EECF244321}">
                <p14:modId xmlns="" xmlns:p14="http://schemas.microsoft.com/office/powerpoint/2010/main" val="557602668"/>
              </p:ext>
            </p:extLst>
          </p:nvPr>
        </p:nvGraphicFramePr>
        <p:xfrm>
          <a:off x="76200" y="4488180"/>
          <a:ext cx="8229600" cy="762000"/>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10" name="Content Placeholder 4"/>
          <p:cNvGraphicFramePr>
            <a:graphicFrameLocks/>
          </p:cNvGraphicFramePr>
          <p:nvPr>
            <p:extLst>
              <p:ext uri="{D42A27DB-BD31-4B8C-83A1-F6EECF244321}">
                <p14:modId xmlns="" xmlns:p14="http://schemas.microsoft.com/office/powerpoint/2010/main" val="518607685"/>
              </p:ext>
            </p:extLst>
          </p:nvPr>
        </p:nvGraphicFramePr>
        <p:xfrm>
          <a:off x="76200" y="5356860"/>
          <a:ext cx="8229600" cy="762000"/>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grpSp>
        <p:nvGrpSpPr>
          <p:cNvPr id="3" name="Group 10"/>
          <p:cNvGrpSpPr/>
          <p:nvPr/>
        </p:nvGrpSpPr>
        <p:grpSpPr>
          <a:xfrm>
            <a:off x="1828799" y="1089660"/>
            <a:ext cx="7315201" cy="1478280"/>
            <a:chOff x="2966788" y="-1225676"/>
            <a:chExt cx="12752983" cy="2743432"/>
          </a:xfrm>
        </p:grpSpPr>
        <p:sp>
          <p:nvSpPr>
            <p:cNvPr id="12" name="Chevron 11"/>
            <p:cNvSpPr/>
            <p:nvPr/>
          </p:nvSpPr>
          <p:spPr>
            <a:xfrm>
              <a:off x="2966788" y="386444"/>
              <a:ext cx="4300810" cy="1131312"/>
            </a:xfrm>
            <a:prstGeom prst="chevron">
              <a:avLst/>
            </a:prstGeom>
          </p:spPr>
          <p:style>
            <a:lnRef idx="1">
              <a:schemeClr val="accent2"/>
            </a:lnRef>
            <a:fillRef idx="2">
              <a:schemeClr val="accent2"/>
            </a:fillRef>
            <a:effectRef idx="1">
              <a:schemeClr val="accent2"/>
            </a:effectRef>
            <a:fontRef idx="minor">
              <a:schemeClr val="dk1"/>
            </a:fontRef>
          </p:style>
          <p:txBody>
            <a:bodyPr/>
            <a:lstStyle/>
            <a:p>
              <a:r>
                <a:rPr lang="en-US" sz="1600" dirty="0" smtClean="0">
                  <a:solidFill>
                    <a:srgbClr val="000000"/>
                  </a:solidFill>
                </a:rPr>
                <a:t>Design Considerations</a:t>
              </a:r>
              <a:endParaRPr lang="en-US" sz="1600" dirty="0">
                <a:solidFill>
                  <a:srgbClr val="000000"/>
                </a:solidFill>
              </a:endParaRPr>
            </a:p>
          </p:txBody>
        </p:sp>
        <p:sp>
          <p:nvSpPr>
            <p:cNvPr id="101" name="Chevron 100"/>
            <p:cNvSpPr/>
            <p:nvPr/>
          </p:nvSpPr>
          <p:spPr>
            <a:xfrm>
              <a:off x="2966790" y="-1225676"/>
              <a:ext cx="12752981"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dirty="0" smtClean="0">
                  <a:solidFill>
                    <a:srgbClr val="000000"/>
                  </a:solidFill>
                </a:rPr>
                <a:t>Business Development</a:t>
              </a:r>
              <a:endParaRPr lang="en-US" dirty="0">
                <a:solidFill>
                  <a:srgbClr val="000000"/>
                </a:solidFill>
              </a:endParaRPr>
            </a:p>
          </p:txBody>
        </p:sp>
      </p:grpSp>
      <p:sp>
        <p:nvSpPr>
          <p:cNvPr id="18" name="Chevron 17"/>
          <p:cNvSpPr/>
          <p:nvPr/>
        </p:nvSpPr>
        <p:spPr>
          <a:xfrm>
            <a:off x="1828800" y="2827020"/>
            <a:ext cx="373380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r>
              <a:rPr lang="en-US" sz="1600" dirty="0" smtClean="0">
                <a:solidFill>
                  <a:srgbClr val="000000"/>
                </a:solidFill>
              </a:rPr>
              <a:t>Sign Up for Trial</a:t>
            </a:r>
            <a:endParaRPr lang="en-US" sz="1600" dirty="0">
              <a:solidFill>
                <a:srgbClr val="000000"/>
              </a:solidFill>
            </a:endParaRPr>
          </a:p>
        </p:txBody>
      </p:sp>
      <p:sp>
        <p:nvSpPr>
          <p:cNvPr id="21" name="Chevron 20"/>
          <p:cNvSpPr/>
          <p:nvPr/>
        </p:nvSpPr>
        <p:spPr>
          <a:xfrm>
            <a:off x="1828799" y="3695700"/>
            <a:ext cx="2447925"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solidFill>
                  <a:srgbClr val="000000"/>
                </a:solidFill>
              </a:rPr>
              <a:t>Set up Mail Coexist.</a:t>
            </a:r>
            <a:endParaRPr lang="en-US" sz="1400" dirty="0">
              <a:solidFill>
                <a:srgbClr val="000000"/>
              </a:solidFill>
            </a:endParaRPr>
          </a:p>
        </p:txBody>
      </p:sp>
      <p:sp>
        <p:nvSpPr>
          <p:cNvPr id="24" name="Chevron 23"/>
          <p:cNvSpPr/>
          <p:nvPr/>
        </p:nvSpPr>
        <p:spPr>
          <a:xfrm>
            <a:off x="1828800" y="4564380"/>
            <a:ext cx="2447926"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solidFill>
                  <a:srgbClr val="000000"/>
                </a:solidFill>
              </a:rPr>
              <a:t>Bulk Account Creation</a:t>
            </a:r>
            <a:endParaRPr lang="en-US" sz="1400" dirty="0">
              <a:solidFill>
                <a:srgbClr val="000000"/>
              </a:solidFill>
            </a:endParaRPr>
          </a:p>
        </p:txBody>
      </p:sp>
      <p:grpSp>
        <p:nvGrpSpPr>
          <p:cNvPr id="4" name="Group 25"/>
          <p:cNvGrpSpPr/>
          <p:nvPr/>
        </p:nvGrpSpPr>
        <p:grpSpPr>
          <a:xfrm>
            <a:off x="1828799" y="5433060"/>
            <a:ext cx="4962525" cy="609600"/>
            <a:chOff x="2966790" y="471292"/>
            <a:chExt cx="7842053" cy="1131312"/>
          </a:xfrm>
        </p:grpSpPr>
        <p:sp>
          <p:nvSpPr>
            <p:cNvPr id="27" name="Chevron 26"/>
            <p:cNvSpPr/>
            <p:nvPr/>
          </p:nvSpPr>
          <p:spPr>
            <a:xfrm>
              <a:off x="2966790" y="471292"/>
              <a:ext cx="4113864" cy="1131312"/>
            </a:xfrm>
            <a:prstGeom prst="chevron">
              <a:avLst/>
            </a:prstGeom>
            <a:solidFill>
              <a:schemeClr val="bg2">
                <a:lumMod val="75000"/>
              </a:schemeClr>
            </a:solidFill>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solidFill>
                    <a:srgbClr val="000000"/>
                  </a:solidFill>
                </a:rPr>
                <a:t>Exchange Mailbox Cleanup</a:t>
              </a:r>
              <a:endParaRPr lang="en-US" sz="1400" dirty="0">
                <a:solidFill>
                  <a:srgbClr val="000000"/>
                </a:solidFill>
              </a:endParaRPr>
            </a:p>
          </p:txBody>
        </p:sp>
        <p:sp>
          <p:nvSpPr>
            <p:cNvPr id="98" name="Chevron 97"/>
            <p:cNvSpPr/>
            <p:nvPr/>
          </p:nvSpPr>
          <p:spPr>
            <a:xfrm>
              <a:off x="6694979" y="471292"/>
              <a:ext cx="4113864" cy="1131312"/>
            </a:xfrm>
            <a:prstGeom prst="chevron">
              <a:avLst/>
            </a:prstGeom>
            <a:solidFill>
              <a:schemeClr val="bg2">
                <a:lumMod val="75000"/>
              </a:schemeClr>
            </a:solidFill>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solidFill>
                    <a:srgbClr val="000000"/>
                  </a:solidFill>
                </a:rPr>
                <a:t>MX Record Switch Over</a:t>
              </a:r>
              <a:endParaRPr lang="en-US" sz="1400" dirty="0">
                <a:solidFill>
                  <a:srgbClr val="000000"/>
                </a:solidFill>
              </a:endParaRPr>
            </a:p>
          </p:txBody>
        </p:sp>
      </p:grpSp>
      <p:sp>
        <p:nvSpPr>
          <p:cNvPr id="33" name="Chevron 32"/>
          <p:cNvSpPr/>
          <p:nvPr/>
        </p:nvSpPr>
        <p:spPr>
          <a:xfrm>
            <a:off x="6543674" y="1958340"/>
            <a:ext cx="2486026"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600" dirty="0" smtClean="0">
                <a:solidFill>
                  <a:srgbClr val="000000"/>
                </a:solidFill>
              </a:rPr>
              <a:t>AD Clean up</a:t>
            </a:r>
            <a:endParaRPr lang="en-US" sz="1600" dirty="0">
              <a:solidFill>
                <a:srgbClr val="000000"/>
              </a:solidFill>
            </a:endParaRPr>
          </a:p>
        </p:txBody>
      </p:sp>
      <p:sp>
        <p:nvSpPr>
          <p:cNvPr id="39" name="Chevron 38"/>
          <p:cNvSpPr/>
          <p:nvPr/>
        </p:nvSpPr>
        <p:spPr>
          <a:xfrm>
            <a:off x="4048125" y="1958340"/>
            <a:ext cx="2752726" cy="609600"/>
          </a:xfrm>
          <a:prstGeom prst="chevron">
            <a:avLst/>
          </a:prstGeom>
        </p:spPr>
        <p:style>
          <a:lnRef idx="1">
            <a:schemeClr val="accent2"/>
          </a:lnRef>
          <a:fillRef idx="2">
            <a:schemeClr val="accent2"/>
          </a:fillRef>
          <a:effectRef idx="1">
            <a:schemeClr val="accent2"/>
          </a:effectRef>
          <a:fontRef idx="minor">
            <a:schemeClr val="dk1"/>
          </a:fontRef>
        </p:style>
        <p:txBody>
          <a:bodyPr/>
          <a:lstStyle/>
          <a:p>
            <a:pPr algn="ctr"/>
            <a:r>
              <a:rPr lang="en-US" sz="1600" dirty="0" smtClean="0">
                <a:solidFill>
                  <a:srgbClr val="000000"/>
                </a:solidFill>
              </a:rPr>
              <a:t>Account Management Plan</a:t>
            </a:r>
            <a:endParaRPr lang="en-US" sz="1600" dirty="0">
              <a:solidFill>
                <a:srgbClr val="000000"/>
              </a:solidFill>
            </a:endParaRPr>
          </a:p>
        </p:txBody>
      </p:sp>
      <p:sp>
        <p:nvSpPr>
          <p:cNvPr id="60" name="Chevron 59"/>
          <p:cNvSpPr/>
          <p:nvPr/>
        </p:nvSpPr>
        <p:spPr>
          <a:xfrm>
            <a:off x="5334000" y="2827020"/>
            <a:ext cx="367665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r>
              <a:rPr lang="en-US" sz="1600" dirty="0" smtClean="0">
                <a:solidFill>
                  <a:srgbClr val="000000"/>
                </a:solidFill>
              </a:rPr>
              <a:t>Setup SMTP Domains</a:t>
            </a:r>
            <a:endParaRPr lang="en-US" sz="1600" dirty="0">
              <a:solidFill>
                <a:srgbClr val="000000"/>
              </a:solidFill>
            </a:endParaRPr>
          </a:p>
        </p:txBody>
      </p:sp>
      <p:sp>
        <p:nvSpPr>
          <p:cNvPr id="75" name="Chevron 74"/>
          <p:cNvSpPr/>
          <p:nvPr/>
        </p:nvSpPr>
        <p:spPr>
          <a:xfrm>
            <a:off x="4038599" y="3695700"/>
            <a:ext cx="2943225"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solidFill>
                  <a:srgbClr val="000000"/>
                </a:solidFill>
              </a:rPr>
              <a:t>Establish Dir Sync</a:t>
            </a:r>
            <a:endParaRPr lang="en-US" sz="1400" dirty="0">
              <a:solidFill>
                <a:srgbClr val="000000"/>
              </a:solidFill>
            </a:endParaRPr>
          </a:p>
        </p:txBody>
      </p:sp>
      <p:sp>
        <p:nvSpPr>
          <p:cNvPr id="81" name="Chevron 80"/>
          <p:cNvSpPr/>
          <p:nvPr/>
        </p:nvSpPr>
        <p:spPr>
          <a:xfrm>
            <a:off x="6753226" y="3695700"/>
            <a:ext cx="226695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solidFill>
                  <a:srgbClr val="000000"/>
                </a:solidFill>
              </a:rPr>
              <a:t>Pilot Verification</a:t>
            </a:r>
            <a:endParaRPr lang="en-US" sz="1400" dirty="0">
              <a:solidFill>
                <a:srgbClr val="000000"/>
              </a:solidFill>
            </a:endParaRPr>
          </a:p>
        </p:txBody>
      </p:sp>
      <p:sp>
        <p:nvSpPr>
          <p:cNvPr id="87" name="Chevron 86"/>
          <p:cNvSpPr/>
          <p:nvPr/>
        </p:nvSpPr>
        <p:spPr>
          <a:xfrm>
            <a:off x="4038600" y="4564380"/>
            <a:ext cx="2905125" cy="609600"/>
          </a:xfrm>
          <a:prstGeom prst="chevron">
            <a:avLst/>
          </a:prstGeom>
          <a:solidFill>
            <a:schemeClr val="accent2">
              <a:lumMod val="20000"/>
              <a:lumOff val="80000"/>
            </a:schemeClr>
          </a:solidFill>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solidFill>
                  <a:srgbClr val="000000"/>
                </a:solidFill>
              </a:rPr>
              <a:t>Mailbox Migration</a:t>
            </a:r>
            <a:endParaRPr lang="en-US" sz="1400" dirty="0">
              <a:solidFill>
                <a:srgbClr val="000000"/>
              </a:solidFill>
            </a:endParaRPr>
          </a:p>
        </p:txBody>
      </p:sp>
      <p:sp>
        <p:nvSpPr>
          <p:cNvPr id="90" name="Chevron 89"/>
          <p:cNvSpPr/>
          <p:nvPr/>
        </p:nvSpPr>
        <p:spPr>
          <a:xfrm>
            <a:off x="6715126" y="4564380"/>
            <a:ext cx="2305049" cy="609600"/>
          </a:xfrm>
          <a:prstGeom prst="chevron">
            <a:avLst/>
          </a:prstGeom>
          <a:solidFill>
            <a:schemeClr val="accent2">
              <a:lumMod val="20000"/>
              <a:lumOff val="80000"/>
            </a:schemeClr>
          </a:solidFill>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solidFill>
                  <a:srgbClr val="000000"/>
                </a:solidFill>
              </a:rPr>
              <a:t>End User Access !</a:t>
            </a:r>
            <a:endParaRPr lang="en-US" sz="1400" dirty="0">
              <a:solidFill>
                <a:srgbClr val="000000"/>
              </a:solidFill>
            </a:endParaRPr>
          </a:p>
        </p:txBody>
      </p:sp>
    </p:spTree>
    <p:extLst>
      <p:ext uri="{BB962C8B-B14F-4D97-AF65-F5344CB8AC3E}">
        <p14:creationId xmlns="" xmlns:p14="http://schemas.microsoft.com/office/powerpoint/2010/main" val="970398891"/>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381000" y="1041448"/>
            <a:ext cx="2438400" cy="3983134"/>
          </a:xfrm>
          <a:prstGeom prst="roundRect">
            <a:avLst/>
          </a:prstGeom>
          <a:ln/>
        </p:spPr>
        <p:style>
          <a:lnRef idx="1">
            <a:schemeClr val="accent2"/>
          </a:lnRef>
          <a:fillRef idx="3">
            <a:schemeClr val="accent2"/>
          </a:fillRef>
          <a:effectRef idx="2">
            <a:schemeClr val="accent2"/>
          </a:effectRef>
          <a:fontRef idx="minor">
            <a:schemeClr val="lt1"/>
          </a:fontRef>
        </p:style>
        <p:txBody>
          <a:bodyPr lIns="0" tIns="0" rIns="0" bIns="0" rtlCol="0" anchor="t" anchorCtr="0"/>
          <a:lstStyle/>
          <a:p>
            <a:pPr algn="ctr" fontAlgn="base">
              <a:spcBef>
                <a:spcPct val="0"/>
              </a:spcBef>
              <a:spcAft>
                <a:spcPct val="0"/>
              </a:spcAft>
            </a:pPr>
            <a:r>
              <a:rPr lang="en-US" dirty="0" smtClean="0">
                <a:solidFill>
                  <a:schemeClr val="bg2"/>
                </a:solidFill>
              </a:rPr>
              <a:t>On-Premises Deployment</a:t>
            </a:r>
            <a:endParaRPr lang="en-US" dirty="0">
              <a:solidFill>
                <a:schemeClr val="bg2"/>
              </a:solidFill>
            </a:endParaRPr>
          </a:p>
        </p:txBody>
      </p:sp>
      <p:pic>
        <p:nvPicPr>
          <p:cNvPr id="6"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681504" y="1916818"/>
            <a:ext cx="500526" cy="7302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6" name="TextBox 45"/>
          <p:cNvSpPr txBox="1"/>
          <p:nvPr/>
        </p:nvSpPr>
        <p:spPr>
          <a:xfrm>
            <a:off x="1871939" y="3640491"/>
            <a:ext cx="1894921" cy="426493"/>
          </a:xfrm>
          <a:prstGeom prst="roundRect">
            <a:avLst/>
          </a:prstGeom>
          <a:solidFill>
            <a:schemeClr val="accent1"/>
          </a:solidFill>
          <a:ln/>
        </p:spPr>
        <p:style>
          <a:lnRef idx="0">
            <a:schemeClr val="accent2"/>
          </a:lnRef>
          <a:fillRef idx="3">
            <a:schemeClr val="accent2"/>
          </a:fillRef>
          <a:effectRef idx="3">
            <a:schemeClr val="accent2"/>
          </a:effectRef>
          <a:fontRef idx="minor">
            <a:schemeClr val="lt1"/>
          </a:fontRef>
        </p:style>
        <p:txBody>
          <a:bodyPr lIns="0" tIns="0" rIns="0" bIns="0" rtlCol="0" anchor="ctr" anchorCtr="0"/>
          <a:lstStyle/>
          <a:p>
            <a:pPr fontAlgn="base">
              <a:lnSpc>
                <a:spcPct val="90000"/>
              </a:lnSpc>
              <a:spcBef>
                <a:spcPct val="0"/>
              </a:spcBef>
              <a:spcAft>
                <a:spcPct val="0"/>
              </a:spcAft>
            </a:pPr>
            <a:r>
              <a:rPr lang="en-US" sz="1100" dirty="0" smtClean="0">
                <a:solidFill>
                  <a:schemeClr val="accent2">
                    <a:lumMod val="50000"/>
                  </a:schemeClr>
                </a:solidFill>
              </a:rPr>
              <a:t>Local Account w/ Mailbox:</a:t>
            </a:r>
            <a:br>
              <a:rPr lang="en-US" sz="1100" dirty="0" smtClean="0">
                <a:solidFill>
                  <a:schemeClr val="accent2">
                    <a:lumMod val="50000"/>
                  </a:schemeClr>
                </a:solidFill>
              </a:rPr>
            </a:br>
            <a:r>
              <a:rPr lang="en-US" sz="1100" dirty="0" smtClean="0">
                <a:solidFill>
                  <a:schemeClr val="accent2">
                    <a:lumMod val="50000"/>
                  </a:schemeClr>
                </a:solidFill>
              </a:rPr>
              <a:t>SMTP: User@Company.Com</a:t>
            </a:r>
            <a:endParaRPr lang="en-US" sz="1100" dirty="0">
              <a:solidFill>
                <a:schemeClr val="accent2">
                  <a:lumMod val="50000"/>
                </a:schemeClr>
              </a:solidFill>
            </a:endParaRPr>
          </a:p>
        </p:txBody>
      </p:sp>
      <p:pic>
        <p:nvPicPr>
          <p:cNvPr id="7" name="Picture 4"/>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32560" y="2935296"/>
            <a:ext cx="461748" cy="7329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446048" y="2511103"/>
            <a:ext cx="1064941" cy="246221"/>
          </a:xfrm>
          <a:prstGeom prst="rect">
            <a:avLst/>
          </a:prstGeom>
          <a:noFill/>
        </p:spPr>
        <p:txBody>
          <a:bodyPr wrap="square" rtlCol="0">
            <a:spAutoFit/>
          </a:bodyPr>
          <a:lstStyle/>
          <a:p>
            <a:r>
              <a:rPr lang="en-US" sz="1000" dirty="0" smtClean="0">
                <a:solidFill>
                  <a:schemeClr val="bg2"/>
                </a:solidFill>
              </a:rPr>
              <a:t>Active Directory</a:t>
            </a:r>
            <a:endParaRPr lang="en-US" sz="1000" dirty="0">
              <a:solidFill>
                <a:schemeClr val="bg2"/>
              </a:solidFill>
            </a:endParaRPr>
          </a:p>
        </p:txBody>
      </p:sp>
      <p:sp>
        <p:nvSpPr>
          <p:cNvPr id="9" name="TextBox 8"/>
          <p:cNvSpPr txBox="1"/>
          <p:nvPr/>
        </p:nvSpPr>
        <p:spPr>
          <a:xfrm>
            <a:off x="446048" y="3581620"/>
            <a:ext cx="713679" cy="246221"/>
          </a:xfrm>
          <a:prstGeom prst="rect">
            <a:avLst/>
          </a:prstGeom>
          <a:noFill/>
        </p:spPr>
        <p:txBody>
          <a:bodyPr wrap="square" rtlCol="0">
            <a:spAutoFit/>
          </a:bodyPr>
          <a:lstStyle/>
          <a:p>
            <a:r>
              <a:rPr lang="en-US" sz="1000" dirty="0" smtClean="0">
                <a:solidFill>
                  <a:schemeClr val="bg2"/>
                </a:solidFill>
              </a:rPr>
              <a:t>Exchange</a:t>
            </a:r>
            <a:endParaRPr lang="en-US" sz="1000" dirty="0">
              <a:solidFill>
                <a:schemeClr val="bg2"/>
              </a:solidFill>
            </a:endParaRPr>
          </a:p>
        </p:txBody>
      </p:sp>
      <p:grpSp>
        <p:nvGrpSpPr>
          <p:cNvPr id="10" name="Group 24"/>
          <p:cNvGrpSpPr/>
          <p:nvPr/>
        </p:nvGrpSpPr>
        <p:grpSpPr>
          <a:xfrm>
            <a:off x="1282389" y="3704730"/>
            <a:ext cx="457200" cy="618762"/>
            <a:chOff x="2895600" y="3124200"/>
            <a:chExt cx="457200" cy="618762"/>
          </a:xfrm>
        </p:grpSpPr>
        <p:pic>
          <p:nvPicPr>
            <p:cNvPr id="12" name="Picture 3" descr="\\showsrus\images\Illustrations-Icons\MSN Icons\MSN-Man.png"/>
            <p:cNvPicPr>
              <a:picLocks noChangeAspect="1" noChangeArrowheads="1"/>
            </p:cNvPicPr>
            <p:nvPr/>
          </p:nvPicPr>
          <p:blipFill>
            <a:blip r:embed="rId5" cstate="print"/>
            <a:srcRect/>
            <a:stretch>
              <a:fillRect/>
            </a:stretch>
          </p:blipFill>
          <p:spPr bwMode="auto">
            <a:xfrm>
              <a:off x="2895600" y="3124200"/>
              <a:ext cx="381000" cy="509878"/>
            </a:xfrm>
            <a:prstGeom prst="rect">
              <a:avLst/>
            </a:prstGeom>
            <a:noFill/>
          </p:spPr>
        </p:pic>
        <p:pic>
          <p:nvPicPr>
            <p:cNvPr id="13" name="Picture 2" descr="\\showsrus\images\Illustrations-Icons\MSN Icons\png\e-mail envelope icon.png"/>
            <p:cNvPicPr>
              <a:picLocks noChangeAspect="1" noChangeArrowheads="1"/>
            </p:cNvPicPr>
            <p:nvPr/>
          </p:nvPicPr>
          <p:blipFill>
            <a:blip r:embed="rId6" cstate="print"/>
            <a:srcRect/>
            <a:stretch>
              <a:fillRect/>
            </a:stretch>
          </p:blipFill>
          <p:spPr bwMode="auto">
            <a:xfrm>
              <a:off x="3048000" y="3505200"/>
              <a:ext cx="304800" cy="237762"/>
            </a:xfrm>
            <a:prstGeom prst="rect">
              <a:avLst/>
            </a:prstGeom>
            <a:noFill/>
          </p:spPr>
        </p:pic>
      </p:grpSp>
      <p:sp>
        <p:nvSpPr>
          <p:cNvPr id="11" name="TextBox 10"/>
          <p:cNvSpPr txBox="1"/>
          <p:nvPr/>
        </p:nvSpPr>
        <p:spPr>
          <a:xfrm>
            <a:off x="1871939" y="3581621"/>
            <a:ext cx="2365243" cy="680962"/>
          </a:xfrm>
          <a:prstGeom prst="roundRect">
            <a:avLst/>
          </a:prstGeom>
          <a:solidFill>
            <a:schemeClr val="accent1"/>
          </a:solidFill>
          <a:ln/>
        </p:spPr>
        <p:style>
          <a:lnRef idx="0">
            <a:schemeClr val="accent2"/>
          </a:lnRef>
          <a:fillRef idx="3">
            <a:schemeClr val="accent2"/>
          </a:fillRef>
          <a:effectRef idx="3">
            <a:schemeClr val="accent2"/>
          </a:effectRef>
          <a:fontRef idx="minor">
            <a:schemeClr val="lt1"/>
          </a:fontRef>
        </p:style>
        <p:txBody>
          <a:bodyPr lIns="0" tIns="0" rIns="0" bIns="0" rtlCol="0" anchor="ctr" anchorCtr="0"/>
          <a:lstStyle/>
          <a:p>
            <a:pPr fontAlgn="base">
              <a:lnSpc>
                <a:spcPct val="90000"/>
              </a:lnSpc>
              <a:spcBef>
                <a:spcPct val="0"/>
              </a:spcBef>
              <a:spcAft>
                <a:spcPct val="0"/>
              </a:spcAft>
            </a:pPr>
            <a:r>
              <a:rPr lang="en-US" sz="1100" b="1" dirty="0" smtClean="0">
                <a:solidFill>
                  <a:schemeClr val="accent2">
                    <a:lumMod val="50000"/>
                  </a:schemeClr>
                </a:solidFill>
              </a:rPr>
              <a:t>Local Account w/ Mailbox:</a:t>
            </a:r>
            <a:r>
              <a:rPr lang="en-US" sz="1100" dirty="0" smtClean="0">
                <a:solidFill>
                  <a:schemeClr val="accent2">
                    <a:lumMod val="50000"/>
                  </a:schemeClr>
                </a:solidFill>
              </a:rPr>
              <a:t/>
            </a:r>
            <a:br>
              <a:rPr lang="en-US" sz="1100" dirty="0" smtClean="0">
                <a:solidFill>
                  <a:schemeClr val="accent2">
                    <a:lumMod val="50000"/>
                  </a:schemeClr>
                </a:solidFill>
              </a:rPr>
            </a:br>
            <a:r>
              <a:rPr lang="en-US" sz="1100" dirty="0" smtClean="0">
                <a:solidFill>
                  <a:schemeClr val="accent2">
                    <a:lumMod val="50000"/>
                  </a:schemeClr>
                </a:solidFill>
              </a:rPr>
              <a:t>SMTP: </a:t>
            </a:r>
            <a:r>
              <a:rPr lang="en-US" sz="1100" dirty="0" err="1" smtClean="0">
                <a:solidFill>
                  <a:schemeClr val="accent2">
                    <a:lumMod val="50000"/>
                  </a:schemeClr>
                </a:solidFill>
              </a:rPr>
              <a:t>User@Company.Com</a:t>
            </a:r>
            <a:r>
              <a:rPr lang="en-US" sz="1100" dirty="0">
                <a:solidFill>
                  <a:schemeClr val="accent2">
                    <a:lumMod val="50000"/>
                  </a:schemeClr>
                </a:solidFill>
              </a:rPr>
              <a:t/>
            </a:r>
            <a:br>
              <a:rPr lang="en-US" sz="1100" dirty="0">
                <a:solidFill>
                  <a:schemeClr val="accent2">
                    <a:lumMod val="50000"/>
                  </a:schemeClr>
                </a:solidFill>
              </a:rPr>
            </a:br>
            <a:r>
              <a:rPr lang="en-US" sz="1100" dirty="0">
                <a:solidFill>
                  <a:schemeClr val="accent2">
                    <a:lumMod val="50000"/>
                  </a:schemeClr>
                </a:solidFill>
              </a:rPr>
              <a:t>Target </a:t>
            </a:r>
            <a:r>
              <a:rPr lang="en-US" sz="1100" dirty="0" err="1">
                <a:solidFill>
                  <a:schemeClr val="accent2">
                    <a:lumMod val="50000"/>
                  </a:schemeClr>
                </a:solidFill>
              </a:rPr>
              <a:t>Addr</a:t>
            </a:r>
            <a:r>
              <a:rPr lang="en-US" sz="1100" dirty="0">
                <a:solidFill>
                  <a:schemeClr val="accent2">
                    <a:lumMod val="50000"/>
                  </a:schemeClr>
                </a:solidFill>
              </a:rPr>
              <a:t>:   </a:t>
            </a:r>
            <a:r>
              <a:rPr lang="en-US" sz="1100" dirty="0" err="1">
                <a:solidFill>
                  <a:schemeClr val="accent2">
                    <a:lumMod val="50000"/>
                  </a:schemeClr>
                </a:solidFill>
              </a:rPr>
              <a:t>User@Companyx.microsoftonline.Com</a:t>
            </a:r>
            <a:endParaRPr lang="en-US" sz="1100" dirty="0">
              <a:solidFill>
                <a:schemeClr val="accent2">
                  <a:lumMod val="50000"/>
                </a:schemeClr>
              </a:solidFill>
            </a:endParaRPr>
          </a:p>
        </p:txBody>
      </p:sp>
      <p:grpSp>
        <p:nvGrpSpPr>
          <p:cNvPr id="14" name="Group 13"/>
          <p:cNvGrpSpPr/>
          <p:nvPr/>
        </p:nvGrpSpPr>
        <p:grpSpPr>
          <a:xfrm>
            <a:off x="1754459" y="2387754"/>
            <a:ext cx="1064941" cy="905090"/>
            <a:chOff x="1754459" y="2387754"/>
            <a:chExt cx="1064941" cy="905090"/>
          </a:xfrm>
        </p:grpSpPr>
        <p:pic>
          <p:nvPicPr>
            <p:cNvPr id="15" name="Picture 7"/>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2100683" y="2387754"/>
              <a:ext cx="486399" cy="68254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6" name="TextBox 15"/>
            <p:cNvSpPr txBox="1"/>
            <p:nvPr/>
          </p:nvSpPr>
          <p:spPr>
            <a:xfrm>
              <a:off x="1754459" y="3046623"/>
              <a:ext cx="1064941" cy="246221"/>
            </a:xfrm>
            <a:prstGeom prst="rect">
              <a:avLst/>
            </a:prstGeom>
            <a:noFill/>
          </p:spPr>
          <p:txBody>
            <a:bodyPr wrap="square" rtlCol="0">
              <a:spAutoFit/>
            </a:bodyPr>
            <a:lstStyle/>
            <a:p>
              <a:r>
                <a:rPr lang="en-US" sz="1000" dirty="0" smtClean="0">
                  <a:solidFill>
                    <a:schemeClr val="bg2"/>
                  </a:solidFill>
                </a:rPr>
                <a:t>Migration server</a:t>
              </a:r>
              <a:endParaRPr lang="en-US" sz="1000" dirty="0">
                <a:solidFill>
                  <a:schemeClr val="bg2"/>
                </a:solidFill>
              </a:endParaRPr>
            </a:p>
          </p:txBody>
        </p:sp>
      </p:grpSp>
      <p:grpSp>
        <p:nvGrpSpPr>
          <p:cNvPr id="17" name="Group 16"/>
          <p:cNvGrpSpPr/>
          <p:nvPr/>
        </p:nvGrpSpPr>
        <p:grpSpPr>
          <a:xfrm>
            <a:off x="2574636" y="1870420"/>
            <a:ext cx="1038359" cy="771488"/>
            <a:chOff x="2574636" y="1870420"/>
            <a:chExt cx="1038359" cy="771488"/>
          </a:xfrm>
        </p:grpSpPr>
        <p:pic>
          <p:nvPicPr>
            <p:cNvPr id="18" name="Picture 3" descr="\\showsrus\images\Illustrations-Icons\MSN Icons\MSN-Man.png"/>
            <p:cNvPicPr>
              <a:picLocks noChangeAspect="1" noChangeArrowheads="1"/>
            </p:cNvPicPr>
            <p:nvPr/>
          </p:nvPicPr>
          <p:blipFill>
            <a:blip r:embed="rId5" cstate="print"/>
            <a:srcRect/>
            <a:stretch>
              <a:fillRect/>
            </a:stretch>
          </p:blipFill>
          <p:spPr bwMode="auto">
            <a:xfrm>
              <a:off x="3143412" y="1870420"/>
              <a:ext cx="381000" cy="509878"/>
            </a:xfrm>
            <a:prstGeom prst="rect">
              <a:avLst/>
            </a:prstGeom>
            <a:noFill/>
          </p:spPr>
        </p:pic>
        <p:pic>
          <p:nvPicPr>
            <p:cNvPr id="19" name="Picture 2"/>
            <p:cNvPicPr>
              <a:picLocks noChangeAspect="1" noChangeArrowheads="1"/>
            </p:cNvPicPr>
            <p:nvPr/>
          </p:nvPicPr>
          <p:blipFill>
            <a:blip r:embed="rId8" cstate="print"/>
            <a:srcRect/>
            <a:stretch>
              <a:fillRect/>
            </a:stretch>
          </p:blipFill>
          <p:spPr bwMode="auto">
            <a:xfrm>
              <a:off x="2574636" y="1872673"/>
              <a:ext cx="533400" cy="386928"/>
            </a:xfrm>
            <a:prstGeom prst="rect">
              <a:avLst/>
            </a:prstGeom>
            <a:noFill/>
            <a:ln w="9525">
              <a:noFill/>
              <a:miter lim="800000"/>
              <a:headEnd/>
              <a:tailEnd/>
            </a:ln>
            <a:effectLst/>
          </p:spPr>
        </p:pic>
        <p:sp>
          <p:nvSpPr>
            <p:cNvPr id="20" name="TextBox 19"/>
            <p:cNvSpPr txBox="1"/>
            <p:nvPr/>
          </p:nvSpPr>
          <p:spPr>
            <a:xfrm>
              <a:off x="3054829" y="2380298"/>
              <a:ext cx="558166" cy="261610"/>
            </a:xfrm>
            <a:prstGeom prst="rect">
              <a:avLst/>
            </a:prstGeom>
            <a:noFill/>
          </p:spPr>
          <p:txBody>
            <a:bodyPr wrap="none" rtlCol="0">
              <a:spAutoFit/>
            </a:bodyPr>
            <a:lstStyle/>
            <a:p>
              <a:r>
                <a:rPr lang="en-US" sz="1050" dirty="0" smtClean="0"/>
                <a:t>Admin</a:t>
              </a:r>
              <a:endParaRPr lang="en-US" dirty="0"/>
            </a:p>
          </p:txBody>
        </p:sp>
      </p:grpSp>
      <p:grpSp>
        <p:nvGrpSpPr>
          <p:cNvPr id="21" name="Group 20"/>
          <p:cNvGrpSpPr/>
          <p:nvPr/>
        </p:nvGrpSpPr>
        <p:grpSpPr>
          <a:xfrm>
            <a:off x="5464097" y="1041448"/>
            <a:ext cx="2643624" cy="3384396"/>
            <a:chOff x="5464097" y="1477536"/>
            <a:chExt cx="2643624" cy="3384396"/>
          </a:xfrm>
        </p:grpSpPr>
        <p:sp>
          <p:nvSpPr>
            <p:cNvPr id="22" name="Rounded Rectangle 21"/>
            <p:cNvSpPr/>
            <p:nvPr/>
          </p:nvSpPr>
          <p:spPr>
            <a:xfrm>
              <a:off x="5464097" y="1477536"/>
              <a:ext cx="2438400" cy="3384396"/>
            </a:xfrm>
            <a:prstGeom prst="roundRect">
              <a:avLst/>
            </a:prstGeom>
            <a:ln/>
          </p:spPr>
          <p:style>
            <a:lnRef idx="1">
              <a:schemeClr val="accent2"/>
            </a:lnRef>
            <a:fillRef idx="3">
              <a:schemeClr val="accent2"/>
            </a:fillRef>
            <a:effectRef idx="2">
              <a:schemeClr val="accent2"/>
            </a:effectRef>
            <a:fontRef idx="minor">
              <a:schemeClr val="lt1"/>
            </a:fontRef>
          </p:style>
          <p:txBody>
            <a:bodyPr lIns="0" tIns="0" rIns="0" bIns="0" rtlCol="0" anchor="t" anchorCtr="0"/>
            <a:lstStyle/>
            <a:p>
              <a:pPr algn="ctr" fontAlgn="base">
                <a:spcBef>
                  <a:spcPct val="0"/>
                </a:spcBef>
                <a:spcAft>
                  <a:spcPct val="0"/>
                </a:spcAft>
              </a:pPr>
              <a:r>
                <a:rPr lang="en-US" dirty="0" smtClean="0">
                  <a:solidFill>
                    <a:schemeClr val="bg2"/>
                  </a:solidFill>
                </a:rPr>
                <a:t>BPOS</a:t>
              </a:r>
              <a:endParaRPr lang="en-US" dirty="0">
                <a:solidFill>
                  <a:schemeClr val="bg2"/>
                </a:solidFill>
              </a:endParaRPr>
            </a:p>
          </p:txBody>
        </p:sp>
        <p:pic>
          <p:nvPicPr>
            <p:cNvPr id="23"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196458" y="1855778"/>
              <a:ext cx="500526" cy="7302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4" name="Picture 4"/>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7109270" y="2826919"/>
              <a:ext cx="461748" cy="7329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5" name="TextBox 24"/>
            <p:cNvSpPr txBox="1"/>
            <p:nvPr/>
          </p:nvSpPr>
          <p:spPr>
            <a:xfrm>
              <a:off x="6983305" y="2585981"/>
              <a:ext cx="1124416" cy="246221"/>
            </a:xfrm>
            <a:prstGeom prst="rect">
              <a:avLst/>
            </a:prstGeom>
            <a:noFill/>
          </p:spPr>
          <p:txBody>
            <a:bodyPr wrap="square" rtlCol="0">
              <a:spAutoFit/>
            </a:bodyPr>
            <a:lstStyle/>
            <a:p>
              <a:r>
                <a:rPr lang="en-US" sz="1000" dirty="0" smtClean="0">
                  <a:solidFill>
                    <a:schemeClr val="bg2"/>
                  </a:solidFill>
                </a:rPr>
                <a:t>Active Directory</a:t>
              </a:r>
              <a:endParaRPr lang="en-US" sz="1000" dirty="0">
                <a:solidFill>
                  <a:schemeClr val="bg2"/>
                </a:solidFill>
              </a:endParaRPr>
            </a:p>
          </p:txBody>
        </p:sp>
        <p:sp>
          <p:nvSpPr>
            <p:cNvPr id="26" name="TextBox 25"/>
            <p:cNvSpPr txBox="1"/>
            <p:nvPr/>
          </p:nvSpPr>
          <p:spPr>
            <a:xfrm>
              <a:off x="6983305" y="3446726"/>
              <a:ext cx="713679" cy="246221"/>
            </a:xfrm>
            <a:prstGeom prst="rect">
              <a:avLst/>
            </a:prstGeom>
            <a:noFill/>
          </p:spPr>
          <p:txBody>
            <a:bodyPr wrap="square" rtlCol="0">
              <a:spAutoFit/>
            </a:bodyPr>
            <a:lstStyle/>
            <a:p>
              <a:r>
                <a:rPr lang="en-US" sz="1000" dirty="0" smtClean="0">
                  <a:solidFill>
                    <a:schemeClr val="bg2"/>
                  </a:solidFill>
                </a:rPr>
                <a:t>Exchange</a:t>
              </a:r>
              <a:endParaRPr lang="en-US" sz="1000" dirty="0">
                <a:solidFill>
                  <a:schemeClr val="bg2"/>
                </a:solidFill>
              </a:endParaRPr>
            </a:p>
          </p:txBody>
        </p:sp>
        <p:sp>
          <p:nvSpPr>
            <p:cNvPr id="27" name="TextBox 26"/>
            <p:cNvSpPr txBox="1"/>
            <p:nvPr/>
          </p:nvSpPr>
          <p:spPr>
            <a:xfrm>
              <a:off x="5502196" y="2800402"/>
              <a:ext cx="596591" cy="246221"/>
            </a:xfrm>
            <a:prstGeom prst="rect">
              <a:avLst/>
            </a:prstGeom>
            <a:noFill/>
          </p:spPr>
          <p:txBody>
            <a:bodyPr wrap="square" rtlCol="0">
              <a:spAutoFit/>
            </a:bodyPr>
            <a:lstStyle/>
            <a:p>
              <a:r>
                <a:rPr lang="en-US" sz="1000" dirty="0" smtClean="0">
                  <a:solidFill>
                    <a:schemeClr val="bg2"/>
                  </a:solidFill>
                </a:rPr>
                <a:t>MOAC</a:t>
              </a:r>
              <a:endParaRPr lang="en-US" sz="1000" dirty="0">
                <a:solidFill>
                  <a:schemeClr val="bg2"/>
                </a:solidFill>
              </a:endParaRPr>
            </a:p>
          </p:txBody>
        </p:sp>
        <p:pic>
          <p:nvPicPr>
            <p:cNvPr id="28" name="Picture 8"/>
            <p:cNvPicPr>
              <a:picLocks noChangeAspect="1" noChangeArrowheads="1"/>
            </p:cNvPicPr>
            <p:nvPr/>
          </p:nvPicPr>
          <p:blipFill>
            <a:blip r:embed="rId9">
              <a:extLst>
                <a:ext uri="{28A0092B-C50C-407E-A947-70E740481C1C}">
                  <a14:useLocalDpi xmlns="" xmlns:a14="http://schemas.microsoft.com/office/drawing/2010/main" val="0"/>
                </a:ext>
              </a:extLst>
            </a:blip>
            <a:srcRect/>
            <a:stretch>
              <a:fillRect/>
            </a:stretch>
          </p:blipFill>
          <p:spPr bwMode="auto">
            <a:xfrm>
              <a:off x="5593923" y="2080223"/>
              <a:ext cx="502293" cy="704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9" name="Picture 8"/>
            <p:cNvPicPr>
              <a:picLocks noChangeAspect="1" noChangeArrowheads="1"/>
            </p:cNvPicPr>
            <p:nvPr/>
          </p:nvPicPr>
          <p:blipFill>
            <a:blip r:embed="rId9">
              <a:extLst>
                <a:ext uri="{28A0092B-C50C-407E-A947-70E740481C1C}">
                  <a14:useLocalDpi xmlns="" xmlns:a14="http://schemas.microsoft.com/office/drawing/2010/main" val="0"/>
                </a:ext>
              </a:extLst>
            </a:blip>
            <a:srcRect/>
            <a:stretch>
              <a:fillRect/>
            </a:stretch>
          </p:blipFill>
          <p:spPr bwMode="auto">
            <a:xfrm>
              <a:off x="6007758" y="2077732"/>
              <a:ext cx="502293" cy="704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0" name="TextBox 29"/>
            <p:cNvSpPr txBox="1"/>
            <p:nvPr/>
          </p:nvSpPr>
          <p:spPr>
            <a:xfrm>
              <a:off x="6092338" y="2800401"/>
              <a:ext cx="596591" cy="246221"/>
            </a:xfrm>
            <a:prstGeom prst="rect">
              <a:avLst/>
            </a:prstGeom>
            <a:noFill/>
          </p:spPr>
          <p:txBody>
            <a:bodyPr wrap="square" rtlCol="0">
              <a:spAutoFit/>
            </a:bodyPr>
            <a:lstStyle/>
            <a:p>
              <a:r>
                <a:rPr lang="en-US" sz="1000" dirty="0" smtClean="0">
                  <a:solidFill>
                    <a:schemeClr val="bg2"/>
                  </a:solidFill>
                </a:rPr>
                <a:t>AWS</a:t>
              </a:r>
              <a:endParaRPr lang="en-US" sz="1000" dirty="0">
                <a:solidFill>
                  <a:schemeClr val="bg2"/>
                </a:solidFill>
              </a:endParaRPr>
            </a:p>
          </p:txBody>
        </p:sp>
        <p:pic>
          <p:nvPicPr>
            <p:cNvPr id="31" name="Picture 4"/>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5800491" y="3116218"/>
              <a:ext cx="461748" cy="7329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2" name="TextBox 31"/>
            <p:cNvSpPr txBox="1"/>
            <p:nvPr/>
          </p:nvSpPr>
          <p:spPr>
            <a:xfrm>
              <a:off x="5800491" y="3740724"/>
              <a:ext cx="424261" cy="246221"/>
            </a:xfrm>
            <a:prstGeom prst="rect">
              <a:avLst/>
            </a:prstGeom>
            <a:noFill/>
          </p:spPr>
          <p:txBody>
            <a:bodyPr wrap="square" rtlCol="0">
              <a:spAutoFit/>
            </a:bodyPr>
            <a:lstStyle/>
            <a:p>
              <a:r>
                <a:rPr lang="en-US" sz="1000" dirty="0" smtClean="0">
                  <a:solidFill>
                    <a:schemeClr val="bg2"/>
                  </a:solidFill>
                </a:rPr>
                <a:t>CAS</a:t>
              </a:r>
              <a:endParaRPr lang="en-US" sz="1000" dirty="0">
                <a:solidFill>
                  <a:schemeClr val="bg2"/>
                </a:solidFill>
              </a:endParaRPr>
            </a:p>
          </p:txBody>
        </p:sp>
      </p:grpSp>
      <p:grpSp>
        <p:nvGrpSpPr>
          <p:cNvPr id="33" name="Group 24"/>
          <p:cNvGrpSpPr/>
          <p:nvPr/>
        </p:nvGrpSpPr>
        <p:grpSpPr>
          <a:xfrm>
            <a:off x="5641587" y="3704730"/>
            <a:ext cx="457200" cy="618762"/>
            <a:chOff x="2895600" y="3124200"/>
            <a:chExt cx="457200" cy="618762"/>
          </a:xfrm>
          <a:solidFill>
            <a:schemeClr val="bg2">
              <a:lumMod val="25000"/>
            </a:schemeClr>
          </a:solidFill>
        </p:grpSpPr>
        <p:pic>
          <p:nvPicPr>
            <p:cNvPr id="34" name="Picture 3" descr="\\showsrus\images\Illustrations-Icons\MSN Icons\MSN-Man.png"/>
            <p:cNvPicPr>
              <a:picLocks noChangeAspect="1" noChangeArrowheads="1"/>
            </p:cNvPicPr>
            <p:nvPr/>
          </p:nvPicPr>
          <p:blipFill>
            <a:blip r:embed="rId5" cstate="print"/>
            <a:srcRect/>
            <a:stretch>
              <a:fillRect/>
            </a:stretch>
          </p:blipFill>
          <p:spPr bwMode="auto">
            <a:xfrm>
              <a:off x="2895600" y="3124200"/>
              <a:ext cx="381000" cy="509878"/>
            </a:xfrm>
            <a:prstGeom prst="rect">
              <a:avLst/>
            </a:prstGeom>
            <a:grpFill/>
          </p:spPr>
        </p:pic>
        <p:pic>
          <p:nvPicPr>
            <p:cNvPr id="35" name="Picture 2" descr="\\showsrus\images\Illustrations-Icons\MSN Icons\png\e-mail envelope icon.png"/>
            <p:cNvPicPr>
              <a:picLocks noChangeAspect="1" noChangeArrowheads="1"/>
            </p:cNvPicPr>
            <p:nvPr/>
          </p:nvPicPr>
          <p:blipFill>
            <a:blip r:embed="rId6" cstate="print"/>
            <a:srcRect/>
            <a:stretch>
              <a:fillRect/>
            </a:stretch>
          </p:blipFill>
          <p:spPr bwMode="auto">
            <a:xfrm>
              <a:off x="3048000" y="3505200"/>
              <a:ext cx="304800" cy="237762"/>
            </a:xfrm>
            <a:prstGeom prst="rect">
              <a:avLst/>
            </a:prstGeom>
            <a:grpFill/>
          </p:spPr>
        </p:pic>
      </p:grpSp>
      <p:sp>
        <p:nvSpPr>
          <p:cNvPr id="36" name="TextBox 35"/>
          <p:cNvSpPr txBox="1"/>
          <p:nvPr/>
        </p:nvSpPr>
        <p:spPr>
          <a:xfrm>
            <a:off x="6479787" y="3476130"/>
            <a:ext cx="2438400" cy="800219"/>
          </a:xfrm>
          <a:prstGeom prst="roundRect">
            <a:avLst/>
          </a:prstGeom>
          <a:solidFill>
            <a:schemeClr val="accent1"/>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1100" b="1" dirty="0" smtClean="0">
                <a:solidFill>
                  <a:schemeClr val="accent2">
                    <a:lumMod val="50000"/>
                  </a:schemeClr>
                </a:solidFill>
              </a:rPr>
              <a:t>Active Account w/ Mailbox:</a:t>
            </a:r>
            <a:r>
              <a:rPr lang="en-US" sz="1100" dirty="0" smtClean="0">
                <a:solidFill>
                  <a:schemeClr val="accent2">
                    <a:lumMod val="50000"/>
                  </a:schemeClr>
                </a:solidFill>
              </a:rPr>
              <a:t/>
            </a:r>
            <a:br>
              <a:rPr lang="en-US" sz="1100" dirty="0" smtClean="0">
                <a:solidFill>
                  <a:schemeClr val="accent2">
                    <a:lumMod val="50000"/>
                  </a:schemeClr>
                </a:solidFill>
              </a:rPr>
            </a:br>
            <a:r>
              <a:rPr lang="en-US" sz="1000" dirty="0" smtClean="0">
                <a:solidFill>
                  <a:schemeClr val="accent2">
                    <a:lumMod val="50000"/>
                  </a:schemeClr>
                </a:solidFill>
              </a:rPr>
              <a:t>SMTP: User@Company.com</a:t>
            </a:r>
          </a:p>
          <a:p>
            <a:r>
              <a:rPr lang="en-US" sz="1000" i="1" dirty="0" smtClean="0">
                <a:solidFill>
                  <a:schemeClr val="accent2">
                    <a:lumMod val="50000"/>
                  </a:schemeClr>
                </a:solidFill>
              </a:rPr>
              <a:t>smtp:User@company1.msol.com</a:t>
            </a:r>
          </a:p>
          <a:p>
            <a:r>
              <a:rPr lang="en-US" sz="1000" strike="sngStrike" dirty="0" smtClean="0">
                <a:solidFill>
                  <a:schemeClr val="accent2">
                    <a:lumMod val="50000"/>
                  </a:schemeClr>
                </a:solidFill>
              </a:rPr>
              <a:t>Target: User@Company.com</a:t>
            </a:r>
            <a:endParaRPr lang="en-US" sz="1000" strike="sngStrike" dirty="0">
              <a:solidFill>
                <a:schemeClr val="accent2">
                  <a:lumMod val="50000"/>
                </a:schemeClr>
              </a:solidFill>
            </a:endParaRPr>
          </a:p>
        </p:txBody>
      </p:sp>
      <p:grpSp>
        <p:nvGrpSpPr>
          <p:cNvPr id="37" name="Group 24"/>
          <p:cNvGrpSpPr/>
          <p:nvPr/>
        </p:nvGrpSpPr>
        <p:grpSpPr>
          <a:xfrm>
            <a:off x="1282389" y="4405820"/>
            <a:ext cx="457200" cy="618762"/>
            <a:chOff x="2895600" y="3124200"/>
            <a:chExt cx="457200" cy="618762"/>
          </a:xfrm>
        </p:grpSpPr>
        <p:pic>
          <p:nvPicPr>
            <p:cNvPr id="38" name="Picture 3" descr="\\showsrus\images\Illustrations-Icons\MSN Icons\MSN-Man.png"/>
            <p:cNvPicPr>
              <a:picLocks noChangeAspect="1" noChangeArrowheads="1"/>
            </p:cNvPicPr>
            <p:nvPr/>
          </p:nvPicPr>
          <p:blipFill>
            <a:blip r:embed="rId5" cstate="print"/>
            <a:srcRect/>
            <a:stretch>
              <a:fillRect/>
            </a:stretch>
          </p:blipFill>
          <p:spPr bwMode="auto">
            <a:xfrm>
              <a:off x="2895600" y="3124200"/>
              <a:ext cx="381000" cy="509878"/>
            </a:xfrm>
            <a:prstGeom prst="rect">
              <a:avLst/>
            </a:prstGeom>
            <a:noFill/>
          </p:spPr>
        </p:pic>
        <p:pic>
          <p:nvPicPr>
            <p:cNvPr id="39" name="Picture 2" descr="\\showsrus\images\Illustrations-Icons\MSN Icons\png\e-mail envelope icon.png"/>
            <p:cNvPicPr>
              <a:picLocks noChangeAspect="1" noChangeArrowheads="1"/>
            </p:cNvPicPr>
            <p:nvPr/>
          </p:nvPicPr>
          <p:blipFill>
            <a:blip r:embed="rId6" cstate="print"/>
            <a:srcRect/>
            <a:stretch>
              <a:fillRect/>
            </a:stretch>
          </p:blipFill>
          <p:spPr bwMode="auto">
            <a:xfrm>
              <a:off x="3048000" y="3505200"/>
              <a:ext cx="304800" cy="237762"/>
            </a:xfrm>
            <a:prstGeom prst="rect">
              <a:avLst/>
            </a:prstGeom>
            <a:noFill/>
          </p:spPr>
        </p:pic>
      </p:grpSp>
      <p:sp>
        <p:nvSpPr>
          <p:cNvPr id="40" name="TextBox 39"/>
          <p:cNvSpPr txBox="1"/>
          <p:nvPr/>
        </p:nvSpPr>
        <p:spPr>
          <a:xfrm>
            <a:off x="1891987" y="4399761"/>
            <a:ext cx="2421394" cy="514780"/>
          </a:xfrm>
          <a:prstGeom prst="roundRect">
            <a:avLst/>
          </a:prstGeom>
          <a:solidFill>
            <a:schemeClr val="accent1"/>
          </a:solidFill>
          <a:ln/>
        </p:spPr>
        <p:style>
          <a:lnRef idx="0">
            <a:schemeClr val="accent2"/>
          </a:lnRef>
          <a:fillRef idx="3">
            <a:schemeClr val="accent2"/>
          </a:fillRef>
          <a:effectRef idx="3">
            <a:schemeClr val="accent2"/>
          </a:effectRef>
          <a:fontRef idx="minor">
            <a:schemeClr val="lt1"/>
          </a:fontRef>
        </p:style>
        <p:txBody>
          <a:bodyPr lIns="0" tIns="0" rIns="0" bIns="0" rtlCol="0" anchor="ctr" anchorCtr="0"/>
          <a:lstStyle/>
          <a:p>
            <a:pPr fontAlgn="base">
              <a:lnSpc>
                <a:spcPct val="90000"/>
              </a:lnSpc>
              <a:spcBef>
                <a:spcPct val="0"/>
              </a:spcBef>
              <a:spcAft>
                <a:spcPct val="0"/>
              </a:spcAft>
            </a:pPr>
            <a:r>
              <a:rPr lang="en-US" sz="1100" b="1" dirty="0" smtClean="0">
                <a:solidFill>
                  <a:schemeClr val="accent2">
                    <a:lumMod val="50000"/>
                  </a:schemeClr>
                </a:solidFill>
              </a:rPr>
              <a:t>Contact for User:</a:t>
            </a:r>
            <a:br>
              <a:rPr lang="en-US" sz="1100" b="1" dirty="0" smtClean="0">
                <a:solidFill>
                  <a:schemeClr val="accent2">
                    <a:lumMod val="50000"/>
                  </a:schemeClr>
                </a:solidFill>
              </a:rPr>
            </a:br>
            <a:r>
              <a:rPr lang="en-US" sz="1100" dirty="0">
                <a:solidFill>
                  <a:schemeClr val="accent2">
                    <a:lumMod val="50000"/>
                  </a:schemeClr>
                </a:solidFill>
              </a:rPr>
              <a:t>Target </a:t>
            </a:r>
            <a:r>
              <a:rPr lang="en-US" sz="1100" dirty="0" err="1" smtClean="0">
                <a:solidFill>
                  <a:schemeClr val="accent2">
                    <a:lumMod val="50000"/>
                  </a:schemeClr>
                </a:solidFill>
              </a:rPr>
              <a:t>Addr</a:t>
            </a:r>
            <a:r>
              <a:rPr lang="en-US" sz="1100" dirty="0" smtClean="0">
                <a:solidFill>
                  <a:schemeClr val="accent2">
                    <a:lumMod val="50000"/>
                  </a:schemeClr>
                </a:solidFill>
              </a:rPr>
              <a:t>:   </a:t>
            </a:r>
            <a:r>
              <a:rPr lang="en-US" sz="1100" dirty="0" err="1" smtClean="0">
                <a:solidFill>
                  <a:schemeClr val="accent2">
                    <a:lumMod val="50000"/>
                  </a:schemeClr>
                </a:solidFill>
              </a:rPr>
              <a:t>User@Companyx.microsoftonline.Com</a:t>
            </a:r>
            <a:endParaRPr lang="en-US" sz="1100" dirty="0">
              <a:solidFill>
                <a:schemeClr val="accent2">
                  <a:lumMod val="50000"/>
                </a:schemeClr>
              </a:solidFill>
            </a:endParaRPr>
          </a:p>
        </p:txBody>
      </p:sp>
      <p:sp>
        <p:nvSpPr>
          <p:cNvPr id="41" name="Rounded Rectangle 40"/>
          <p:cNvSpPr/>
          <p:nvPr/>
        </p:nvSpPr>
        <p:spPr bwMode="auto">
          <a:xfrm>
            <a:off x="1028699" y="3500582"/>
            <a:ext cx="3753394" cy="1524000"/>
          </a:xfrm>
          <a:prstGeom prst="roundRect">
            <a:avLst/>
          </a:prstGeom>
          <a:noFill/>
          <a:ln w="2857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Arial" charset="0"/>
            </a:endParaRPr>
          </a:p>
        </p:txBody>
      </p:sp>
      <p:sp>
        <p:nvSpPr>
          <p:cNvPr id="45" name="Right Arrow 44"/>
          <p:cNvSpPr/>
          <p:nvPr/>
        </p:nvSpPr>
        <p:spPr bwMode="auto">
          <a:xfrm>
            <a:off x="4384596" y="3640491"/>
            <a:ext cx="1117600" cy="483212"/>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100" dirty="0" smtClean="0">
                <a:solidFill>
                  <a:srgbClr val="FFFFFF"/>
                </a:solidFill>
                <a:effectLst>
                  <a:outerShdw blurRad="38100" dist="38100" dir="2700000" algn="tl">
                    <a:srgbClr val="000000">
                      <a:alpha val="43137"/>
                    </a:srgbClr>
                  </a:outerShdw>
                </a:effectLst>
                <a:latin typeface="Calibri" pitchFamily="34" charset="0"/>
              </a:rPr>
              <a:t>Mail Forward</a:t>
            </a: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cxnSp>
        <p:nvCxnSpPr>
          <p:cNvPr id="51" name="Straight Arrow Connector 50"/>
          <p:cNvCxnSpPr>
            <a:stCxn id="15" idx="1"/>
            <a:endCxn id="6" idx="3"/>
          </p:cNvCxnSpPr>
          <p:nvPr/>
        </p:nvCxnSpPr>
        <p:spPr>
          <a:xfrm flipH="1" flipV="1">
            <a:off x="1182030" y="2281920"/>
            <a:ext cx="918653" cy="447108"/>
          </a:xfrm>
          <a:prstGeom prst="straightConnector1">
            <a:avLst/>
          </a:prstGeom>
          <a:ln w="38100">
            <a:solidFill>
              <a:schemeClr val="accent5"/>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27" idx="3"/>
            <a:endCxn id="15" idx="3"/>
          </p:cNvCxnSpPr>
          <p:nvPr/>
        </p:nvCxnSpPr>
        <p:spPr>
          <a:xfrm flipH="1">
            <a:off x="2587082" y="2487425"/>
            <a:ext cx="3511705" cy="241603"/>
          </a:xfrm>
          <a:prstGeom prst="straightConnector1">
            <a:avLst/>
          </a:prstGeom>
          <a:ln w="38100">
            <a:solidFill>
              <a:schemeClr val="accent5"/>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23" idx="1"/>
          </p:cNvCxnSpPr>
          <p:nvPr/>
        </p:nvCxnSpPr>
        <p:spPr>
          <a:xfrm flipH="1">
            <a:off x="6479788" y="1784792"/>
            <a:ext cx="716670" cy="365101"/>
          </a:xfrm>
          <a:prstGeom prst="straightConnector1">
            <a:avLst/>
          </a:prstGeom>
          <a:ln w="38100">
            <a:solidFill>
              <a:schemeClr val="accent5"/>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4" name="Rectangle 53"/>
          <p:cNvSpPr/>
          <p:nvPr/>
        </p:nvSpPr>
        <p:spPr>
          <a:xfrm>
            <a:off x="376867" y="5098718"/>
            <a:ext cx="4007729" cy="646331"/>
          </a:xfrm>
          <a:prstGeom prst="rect">
            <a:avLst/>
          </a:prstGeom>
        </p:spPr>
        <p:txBody>
          <a:bodyPr wrap="square">
            <a:spAutoFit/>
          </a:bodyPr>
          <a:lstStyle/>
          <a:p>
            <a:pPr marL="396875" lvl="0" indent="-396875">
              <a:lnSpc>
                <a:spcPct val="90000"/>
              </a:lnSpc>
              <a:spcBef>
                <a:spcPct val="20000"/>
              </a:spcBef>
              <a:buBlip>
                <a:blip r:embed="rId10"/>
              </a:buBlip>
            </a:pPr>
            <a:r>
              <a:rPr lang="en-US" sz="2000" dirty="0">
                <a:solidFill>
                  <a:srgbClr val="99CC99"/>
                </a:solidFill>
              </a:rPr>
              <a:t>Admin uses Migration Wizard to Remove Local Mailbox</a:t>
            </a:r>
          </a:p>
        </p:txBody>
      </p:sp>
      <p:sp>
        <p:nvSpPr>
          <p:cNvPr id="55" name="Rectangle 54"/>
          <p:cNvSpPr/>
          <p:nvPr/>
        </p:nvSpPr>
        <p:spPr>
          <a:xfrm>
            <a:off x="248503" y="5741406"/>
            <a:ext cx="4136094" cy="341632"/>
          </a:xfrm>
          <a:prstGeom prst="rect">
            <a:avLst/>
          </a:prstGeom>
        </p:spPr>
        <p:txBody>
          <a:bodyPr wrap="square">
            <a:spAutoFit/>
          </a:bodyPr>
          <a:lstStyle/>
          <a:p>
            <a:pPr marL="914400" lvl="1" indent="-396875">
              <a:lnSpc>
                <a:spcPct val="90000"/>
              </a:lnSpc>
              <a:spcBef>
                <a:spcPct val="20000"/>
              </a:spcBef>
              <a:buSzPct val="90000"/>
              <a:buFont typeface="+mj-lt"/>
              <a:buAutoNum type="arabicPeriod"/>
            </a:pPr>
            <a:r>
              <a:rPr lang="en-US" dirty="0">
                <a:solidFill>
                  <a:srgbClr val="99CC99"/>
                </a:solidFill>
              </a:rPr>
              <a:t>Delete local alternate recipient</a:t>
            </a:r>
          </a:p>
        </p:txBody>
      </p:sp>
      <p:sp>
        <p:nvSpPr>
          <p:cNvPr id="63" name="Multiply 62"/>
          <p:cNvSpPr/>
          <p:nvPr/>
        </p:nvSpPr>
        <p:spPr bwMode="auto">
          <a:xfrm>
            <a:off x="1215252" y="4215583"/>
            <a:ext cx="3507476" cy="883135"/>
          </a:xfrm>
          <a:prstGeom prst="mathMultiply">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5" name="Rectangle 64"/>
          <p:cNvSpPr/>
          <p:nvPr/>
        </p:nvSpPr>
        <p:spPr>
          <a:xfrm>
            <a:off x="4397297" y="4995171"/>
            <a:ext cx="4572000" cy="1144929"/>
          </a:xfrm>
          <a:prstGeom prst="rect">
            <a:avLst/>
          </a:prstGeom>
        </p:spPr>
        <p:txBody>
          <a:bodyPr>
            <a:spAutoFit/>
          </a:bodyPr>
          <a:lstStyle/>
          <a:p>
            <a:pPr marL="914400" lvl="1" indent="-396875">
              <a:lnSpc>
                <a:spcPct val="90000"/>
              </a:lnSpc>
              <a:spcBef>
                <a:spcPct val="20000"/>
              </a:spcBef>
              <a:buSzPct val="90000"/>
              <a:buFont typeface="+mj-lt"/>
              <a:buAutoNum type="arabicPeriod" startAt="2"/>
            </a:pPr>
            <a:r>
              <a:rPr lang="en-US" dirty="0">
                <a:solidFill>
                  <a:srgbClr val="99CC99"/>
                </a:solidFill>
              </a:rPr>
              <a:t>Disconnect mailbox (remove mailbox properties from AD)</a:t>
            </a:r>
          </a:p>
          <a:p>
            <a:pPr marL="914400" lvl="1" indent="-396875">
              <a:lnSpc>
                <a:spcPct val="90000"/>
              </a:lnSpc>
              <a:spcBef>
                <a:spcPct val="20000"/>
              </a:spcBef>
              <a:buSzPct val="90000"/>
              <a:buFont typeface="+mj-lt"/>
              <a:buAutoNum type="arabicPeriod" startAt="2"/>
            </a:pPr>
            <a:r>
              <a:rPr lang="en-US" dirty="0">
                <a:solidFill>
                  <a:srgbClr val="99CC99"/>
                </a:solidFill>
              </a:rPr>
              <a:t>Add Target Address as forwarder on local NT account</a:t>
            </a:r>
          </a:p>
        </p:txBody>
      </p:sp>
      <p:sp>
        <p:nvSpPr>
          <p:cNvPr id="49" name="Title 48"/>
          <p:cNvSpPr>
            <a:spLocks noGrp="1"/>
          </p:cNvSpPr>
          <p:nvPr>
            <p:ph type="title"/>
          </p:nvPr>
        </p:nvSpPr>
        <p:spPr>
          <a:xfrm>
            <a:off x="381000" y="214290"/>
            <a:ext cx="8405842" cy="664797"/>
          </a:xfrm>
        </p:spPr>
        <p:txBody>
          <a:bodyPr vert="horz" wrap="square" lIns="0" tIns="0" rIns="0" bIns="0" rtlCol="0" anchor="t">
            <a:spAutoFit/>
          </a:bodyPr>
          <a:lstStyle/>
          <a:p>
            <a:r>
              <a:rPr lang="en-US" dirty="0" smtClean="0">
                <a:solidFill>
                  <a:srgbClr val="CCFFCC"/>
                </a:solidFill>
              </a:rPr>
              <a:t>Removing the Source Mailbox</a:t>
            </a:r>
            <a:endParaRPr lang="en-GB" dirty="0" smtClean="0">
              <a:solidFill>
                <a:srgbClr val="CCFFCC"/>
              </a:solidFill>
            </a:endParaRPr>
          </a:p>
        </p:txBody>
      </p:sp>
    </p:spTree>
    <p:extLst>
      <p:ext uri="{BB962C8B-B14F-4D97-AF65-F5344CB8AC3E}">
        <p14:creationId xmlns="" xmlns:p14="http://schemas.microsoft.com/office/powerpoint/2010/main" val="282832424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fade">
                                      <p:cBhvr>
                                        <p:cTn id="10" dur="500"/>
                                        <p:tgtEl>
                                          <p:spTgt spid="5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nodeType="clickEffect">
                                  <p:stCondLst>
                                    <p:cond delay="0"/>
                                  </p:stCondLst>
                                  <p:childTnLst>
                                    <p:set>
                                      <p:cBhvr>
                                        <p:cTn id="14" dur="1" fill="hold">
                                          <p:stCondLst>
                                            <p:cond delay="0"/>
                                          </p:stCondLst>
                                        </p:cTn>
                                        <p:tgtEl>
                                          <p:spTgt spid="62"/>
                                        </p:tgtEl>
                                        <p:attrNameLst>
                                          <p:attrName>style.visibility</p:attrName>
                                        </p:attrNameLst>
                                      </p:cBhvr>
                                      <p:to>
                                        <p:strVal val="visible"/>
                                      </p:to>
                                    </p:set>
                                    <p:animEffect transition="in" filter="wipe(right)">
                                      <p:cBhvr>
                                        <p:cTn id="15" dur="500"/>
                                        <p:tgtEl>
                                          <p:spTgt spid="62"/>
                                        </p:tgtEl>
                                      </p:cBhvr>
                                    </p:animEffect>
                                  </p:childTnLst>
                                </p:cTn>
                              </p:par>
                            </p:childTnLst>
                          </p:cTn>
                        </p:par>
                        <p:par>
                          <p:cTn id="16" fill="hold">
                            <p:stCondLst>
                              <p:cond delay="500"/>
                            </p:stCondLst>
                            <p:childTnLst>
                              <p:par>
                                <p:cTn id="17" presetID="22" presetClass="entr" presetSubtype="2"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right)">
                                      <p:cBhvr>
                                        <p:cTn id="19" dur="500"/>
                                        <p:tgtEl>
                                          <p:spTgt spid="61"/>
                                        </p:tgtEl>
                                      </p:cBhvr>
                                    </p:animEffect>
                                  </p:childTnLst>
                                </p:cTn>
                              </p:par>
                            </p:childTnLst>
                          </p:cTn>
                        </p:par>
                        <p:par>
                          <p:cTn id="20" fill="hold">
                            <p:stCondLst>
                              <p:cond delay="1000"/>
                            </p:stCondLst>
                            <p:childTnLst>
                              <p:par>
                                <p:cTn id="21" presetID="22" presetClass="entr" presetSubtype="2" fill="hold" nodeType="after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wipe(right)">
                                      <p:cBhvr>
                                        <p:cTn id="23" dur="500"/>
                                        <p:tgtEl>
                                          <p:spTgt spid="51"/>
                                        </p:tgtEl>
                                      </p:cBhvr>
                                    </p:animEffect>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fade">
                                      <p:cBhvr>
                                        <p:cTn id="27"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63" grpId="0" animBg="1"/>
      <p:bldP spid="6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914400"/>
          </a:xfrm>
        </p:spPr>
        <p:txBody>
          <a:bodyPr>
            <a:normAutofit/>
          </a:bodyPr>
          <a:lstStyle/>
          <a:p>
            <a:r>
              <a:rPr lang="en-US" sz="3200" dirty="0" smtClean="0"/>
              <a:t>Onboarding – a little deeper</a:t>
            </a:r>
            <a:endParaRPr lang="en-US" sz="3200" dirty="0"/>
          </a:p>
        </p:txBody>
      </p:sp>
      <p:sp>
        <p:nvSpPr>
          <p:cNvPr id="4" name="Text Placeholder 3"/>
          <p:cNvSpPr>
            <a:spLocks noGrp="1"/>
          </p:cNvSpPr>
          <p:nvPr>
            <p:ph type="body" sz="quarter" idx="10"/>
          </p:nvPr>
        </p:nvSpPr>
        <p:spPr>
          <a:xfrm>
            <a:off x="427892" y="732692"/>
            <a:ext cx="8382000" cy="5450938"/>
          </a:xfrm>
        </p:spPr>
        <p:txBody>
          <a:bodyPr>
            <a:normAutofit/>
          </a:bodyPr>
          <a:lstStyle/>
          <a:p>
            <a:r>
              <a:rPr lang="en-US" dirty="0" smtClean="0"/>
              <a:t>There are 3 parts – Designed to work together</a:t>
            </a:r>
          </a:p>
          <a:p>
            <a:pPr lvl="1"/>
            <a:r>
              <a:rPr lang="en-US" dirty="0" smtClean="0"/>
              <a:t>SMTP connectivity</a:t>
            </a:r>
          </a:p>
          <a:p>
            <a:pPr lvl="1"/>
            <a:r>
              <a:rPr lang="en-US" dirty="0" smtClean="0"/>
              <a:t>Directory Synchronization </a:t>
            </a:r>
            <a:r>
              <a:rPr lang="en-US" dirty="0"/>
              <a:t>facilitates– </a:t>
            </a:r>
            <a:endParaRPr lang="en-US" dirty="0" smtClean="0"/>
          </a:p>
          <a:p>
            <a:pPr lvl="2"/>
            <a:r>
              <a:rPr lang="en-US" dirty="0" smtClean="0"/>
              <a:t>User creation in the BPOS Cloud</a:t>
            </a:r>
            <a:endParaRPr lang="en-US" dirty="0"/>
          </a:p>
          <a:p>
            <a:pPr lvl="2"/>
            <a:r>
              <a:rPr lang="en-US" dirty="0"/>
              <a:t>Email coexistence</a:t>
            </a:r>
          </a:p>
          <a:p>
            <a:pPr lvl="2"/>
            <a:r>
              <a:rPr lang="en-US" dirty="0" smtClean="0"/>
              <a:t>Unified Global </a:t>
            </a:r>
            <a:r>
              <a:rPr lang="en-US" dirty="0"/>
              <a:t>A</a:t>
            </a:r>
            <a:r>
              <a:rPr lang="en-US" dirty="0" smtClean="0"/>
              <a:t>ddress List(GAL)/Shared GAL.</a:t>
            </a:r>
            <a:endParaRPr lang="en-US" dirty="0"/>
          </a:p>
          <a:p>
            <a:pPr lvl="2"/>
            <a:r>
              <a:rPr lang="en-US" dirty="0" smtClean="0"/>
              <a:t>On </a:t>
            </a:r>
            <a:r>
              <a:rPr lang="en-US" dirty="0"/>
              <a:t>premise users and users in the cloud can email the outside world as “user@contoso.com” </a:t>
            </a:r>
          </a:p>
          <a:p>
            <a:pPr lvl="2"/>
            <a:r>
              <a:rPr lang="en-US" dirty="0"/>
              <a:t>Outside users can email users  </a:t>
            </a:r>
            <a:r>
              <a:rPr lang="en-US" dirty="0" smtClean="0"/>
              <a:t>“User@contoso.com</a:t>
            </a:r>
            <a:r>
              <a:rPr lang="en-US" dirty="0"/>
              <a:t>. </a:t>
            </a:r>
            <a:r>
              <a:rPr lang="en-US" dirty="0" smtClean="0"/>
              <a:t>“</a:t>
            </a:r>
            <a:endParaRPr lang="en-US" dirty="0"/>
          </a:p>
          <a:p>
            <a:pPr lvl="1"/>
            <a:r>
              <a:rPr lang="en-US" dirty="0" smtClean="0"/>
              <a:t>Mail Migration </a:t>
            </a:r>
          </a:p>
          <a:p>
            <a:pPr lvl="2"/>
            <a:r>
              <a:rPr lang="en-US" dirty="0" smtClean="0"/>
              <a:t>Mailbox content transfer</a:t>
            </a:r>
          </a:p>
          <a:p>
            <a:pPr lvl="2"/>
            <a:r>
              <a:rPr lang="en-US" dirty="0" smtClean="0"/>
              <a:t>Mail forwarding from on premise (Exchange 200x)</a:t>
            </a:r>
            <a:endParaRPr lang="en-US" dirty="0"/>
          </a:p>
        </p:txBody>
      </p:sp>
    </p:spTree>
    <p:extLst>
      <p:ext uri="{BB962C8B-B14F-4D97-AF65-F5344CB8AC3E}">
        <p14:creationId xmlns="" xmlns:p14="http://schemas.microsoft.com/office/powerpoint/2010/main" val="1558236611"/>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81000" y="1411552"/>
            <a:ext cx="8382000" cy="3846248"/>
          </a:xfrm>
        </p:spPr>
        <p:txBody>
          <a:bodyPr>
            <a:normAutofit lnSpcReduction="10000"/>
          </a:bodyPr>
          <a:lstStyle/>
          <a:p>
            <a:r>
              <a:rPr lang="en-US" dirty="0" smtClean="0"/>
              <a:t>Changing MX Record</a:t>
            </a:r>
          </a:p>
          <a:p>
            <a:pPr lvl="1"/>
            <a:r>
              <a:rPr lang="en-US" dirty="0" smtClean="0"/>
              <a:t>Switch all domains to ‘Authoritative’ in Microsoft Online Admin Console</a:t>
            </a:r>
          </a:p>
          <a:p>
            <a:pPr lvl="1"/>
            <a:r>
              <a:rPr lang="en-US" dirty="0" smtClean="0"/>
              <a:t>Change MX Record to ‘</a:t>
            </a:r>
            <a:r>
              <a:rPr lang="en-US" dirty="0" err="1" smtClean="0"/>
              <a:t>Mail.Global.FrontBridge.Com</a:t>
            </a:r>
            <a:r>
              <a:rPr lang="en-US" dirty="0" smtClean="0"/>
              <a:t>’</a:t>
            </a:r>
          </a:p>
          <a:p>
            <a:pPr lvl="1"/>
            <a:endParaRPr lang="en-US" dirty="0" smtClean="0"/>
          </a:p>
          <a:p>
            <a:r>
              <a:rPr lang="en-US" dirty="0" smtClean="0"/>
              <a:t>Consider Ongoing Exchange Management</a:t>
            </a:r>
          </a:p>
          <a:p>
            <a:pPr lvl="1"/>
            <a:r>
              <a:rPr lang="en-US" dirty="0" smtClean="0"/>
              <a:t>Local Exchange servers might be needed for local application not moved to Exchange Online</a:t>
            </a:r>
            <a:endParaRPr lang="en-US" dirty="0"/>
          </a:p>
        </p:txBody>
      </p:sp>
      <p:sp>
        <p:nvSpPr>
          <p:cNvPr id="4" name="Title 3"/>
          <p:cNvSpPr>
            <a:spLocks noGrp="1"/>
          </p:cNvSpPr>
          <p:nvPr>
            <p:ph type="title"/>
          </p:nvPr>
        </p:nvSpPr>
        <p:spPr/>
        <p:txBody>
          <a:bodyPr/>
          <a:lstStyle/>
          <a:p>
            <a:r>
              <a:rPr lang="en-US" dirty="0" smtClean="0"/>
              <a:t>Final Steps – Ending Coexistence</a:t>
            </a:r>
            <a:endParaRPr lang="en-GB" dirty="0"/>
          </a:p>
        </p:txBody>
      </p:sp>
    </p:spTree>
    <p:extLst>
      <p:ext uri="{BB962C8B-B14F-4D97-AF65-F5344CB8AC3E}">
        <p14:creationId xmlns="" xmlns:p14="http://schemas.microsoft.com/office/powerpoint/2010/main" val="1993943513"/>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endParaRPr lang="en-US"/>
          </a:p>
        </p:txBody>
      </p:sp>
      <p:sp>
        <p:nvSpPr>
          <p:cNvPr id="5" name="Subtitle 4"/>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r>
              <a:rPr lang="en-US" sz="6600" smtClean="0"/>
              <a:t>POP/IMAP Migrations</a:t>
            </a:r>
            <a:endParaRPr lang="en-US" sz="6600" dirty="0"/>
          </a:p>
        </p:txBody>
      </p:sp>
    </p:spTree>
    <p:extLst>
      <p:ext uri="{BB962C8B-B14F-4D97-AF65-F5344CB8AC3E}">
        <p14:creationId xmlns="" xmlns:p14="http://schemas.microsoft.com/office/powerpoint/2010/main" val="1305618925"/>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POP/IMAP Migration Process</a:t>
            </a:r>
            <a:endParaRPr lang="en-US" dirty="0"/>
          </a:p>
        </p:txBody>
      </p:sp>
      <p:graphicFrame>
        <p:nvGraphicFramePr>
          <p:cNvPr id="5" name="Content Placeholder 4"/>
          <p:cNvGraphicFramePr>
            <a:graphicFrameLocks noGrp="1"/>
          </p:cNvGraphicFramePr>
          <p:nvPr>
            <p:ph idx="1"/>
          </p:nvPr>
        </p:nvGraphicFramePr>
        <p:xfrm>
          <a:off x="76200" y="1013460"/>
          <a:ext cx="8229600" cy="76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4"/>
          <p:cNvGraphicFramePr>
            <a:graphicFrameLocks/>
          </p:cNvGraphicFramePr>
          <p:nvPr>
            <p:extLst>
              <p:ext uri="{D42A27DB-BD31-4B8C-83A1-F6EECF244321}">
                <p14:modId xmlns="" xmlns:p14="http://schemas.microsoft.com/office/powerpoint/2010/main" val="1521181996"/>
              </p:ext>
            </p:extLst>
          </p:nvPr>
        </p:nvGraphicFramePr>
        <p:xfrm>
          <a:off x="76200" y="1882140"/>
          <a:ext cx="8229600" cy="762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Content Placeholder 4"/>
          <p:cNvGraphicFramePr>
            <a:graphicFrameLocks/>
          </p:cNvGraphicFramePr>
          <p:nvPr/>
        </p:nvGraphicFramePr>
        <p:xfrm>
          <a:off x="76200" y="2750820"/>
          <a:ext cx="8229600" cy="76200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8" name="Content Placeholder 4"/>
          <p:cNvGraphicFramePr>
            <a:graphicFrameLocks/>
          </p:cNvGraphicFramePr>
          <p:nvPr/>
        </p:nvGraphicFramePr>
        <p:xfrm>
          <a:off x="76200" y="3619500"/>
          <a:ext cx="8229600" cy="762000"/>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9" name="Content Placeholder 4"/>
          <p:cNvGraphicFramePr>
            <a:graphicFrameLocks/>
          </p:cNvGraphicFramePr>
          <p:nvPr/>
        </p:nvGraphicFramePr>
        <p:xfrm>
          <a:off x="76200" y="4488180"/>
          <a:ext cx="8229600" cy="762000"/>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10" name="Content Placeholder 4"/>
          <p:cNvGraphicFramePr>
            <a:graphicFrameLocks/>
          </p:cNvGraphicFramePr>
          <p:nvPr/>
        </p:nvGraphicFramePr>
        <p:xfrm>
          <a:off x="76200" y="5356860"/>
          <a:ext cx="8229600" cy="762000"/>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grpSp>
        <p:nvGrpSpPr>
          <p:cNvPr id="3" name="Group 10"/>
          <p:cNvGrpSpPr/>
          <p:nvPr/>
        </p:nvGrpSpPr>
        <p:grpSpPr>
          <a:xfrm>
            <a:off x="1828799" y="1089660"/>
            <a:ext cx="7315201" cy="1478280"/>
            <a:chOff x="2966788" y="-1225676"/>
            <a:chExt cx="12752983" cy="2743432"/>
          </a:xfrm>
        </p:grpSpPr>
        <p:sp>
          <p:nvSpPr>
            <p:cNvPr id="12" name="Chevron 11"/>
            <p:cNvSpPr/>
            <p:nvPr/>
          </p:nvSpPr>
          <p:spPr>
            <a:xfrm>
              <a:off x="2966788" y="386444"/>
              <a:ext cx="3985308" cy="1131312"/>
            </a:xfrm>
            <a:prstGeom prst="chevron">
              <a:avLst/>
            </a:prstGeom>
            <a:solidFill>
              <a:schemeClr val="bg2">
                <a:lumMod val="75000"/>
              </a:schemeClr>
            </a:solidFill>
          </p:spPr>
          <p:style>
            <a:lnRef idx="1">
              <a:schemeClr val="accent2"/>
            </a:lnRef>
            <a:fillRef idx="2">
              <a:schemeClr val="accent2"/>
            </a:fillRef>
            <a:effectRef idx="1">
              <a:schemeClr val="accent2"/>
            </a:effectRef>
            <a:fontRef idx="minor">
              <a:schemeClr val="dk1"/>
            </a:fontRef>
          </p:style>
          <p:txBody>
            <a:bodyPr/>
            <a:lstStyle/>
            <a:p>
              <a:r>
                <a:rPr lang="en-US" sz="1600" dirty="0" smtClean="0"/>
                <a:t>Design Considerations</a:t>
              </a:r>
              <a:endParaRPr lang="en-US" sz="1600" dirty="0"/>
            </a:p>
          </p:txBody>
        </p:sp>
        <p:sp>
          <p:nvSpPr>
            <p:cNvPr id="101" name="Chevron 100"/>
            <p:cNvSpPr/>
            <p:nvPr/>
          </p:nvSpPr>
          <p:spPr>
            <a:xfrm>
              <a:off x="2966790" y="-1225676"/>
              <a:ext cx="12752981"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dirty="0" smtClean="0"/>
                <a:t>Business Development</a:t>
              </a:r>
              <a:endParaRPr lang="en-US" dirty="0"/>
            </a:p>
          </p:txBody>
        </p:sp>
      </p:grpSp>
      <p:sp>
        <p:nvSpPr>
          <p:cNvPr id="18" name="Chevron 17"/>
          <p:cNvSpPr/>
          <p:nvPr/>
        </p:nvSpPr>
        <p:spPr>
          <a:xfrm>
            <a:off x="1828800" y="2827020"/>
            <a:ext cx="373380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r>
              <a:rPr lang="en-US" sz="1600" dirty="0" smtClean="0"/>
              <a:t>Sign Up for Trial</a:t>
            </a:r>
            <a:endParaRPr lang="en-US" sz="1600" dirty="0"/>
          </a:p>
        </p:txBody>
      </p:sp>
      <p:sp>
        <p:nvSpPr>
          <p:cNvPr id="21" name="Chevron 20"/>
          <p:cNvSpPr/>
          <p:nvPr/>
        </p:nvSpPr>
        <p:spPr>
          <a:xfrm>
            <a:off x="1828799" y="3695700"/>
            <a:ext cx="2581276"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b="1" dirty="0" smtClean="0"/>
              <a:t>Optional Mail Coexist. </a:t>
            </a:r>
            <a:endParaRPr lang="en-US" sz="1400" b="1" dirty="0"/>
          </a:p>
        </p:txBody>
      </p:sp>
      <p:sp>
        <p:nvSpPr>
          <p:cNvPr id="24" name="Chevron 23"/>
          <p:cNvSpPr/>
          <p:nvPr/>
        </p:nvSpPr>
        <p:spPr>
          <a:xfrm>
            <a:off x="1828800" y="4564380"/>
            <a:ext cx="2447926"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b="1" dirty="0" smtClean="0"/>
              <a:t>Bulk Account Creation / Migration *</a:t>
            </a:r>
            <a:endParaRPr lang="en-US" sz="1400" b="1" dirty="0"/>
          </a:p>
        </p:txBody>
      </p:sp>
      <p:grpSp>
        <p:nvGrpSpPr>
          <p:cNvPr id="4" name="Group 25"/>
          <p:cNvGrpSpPr/>
          <p:nvPr/>
        </p:nvGrpSpPr>
        <p:grpSpPr>
          <a:xfrm>
            <a:off x="1828799" y="5433060"/>
            <a:ext cx="4962525" cy="609600"/>
            <a:chOff x="2966790" y="471292"/>
            <a:chExt cx="7842053" cy="1131312"/>
          </a:xfrm>
        </p:grpSpPr>
        <p:sp>
          <p:nvSpPr>
            <p:cNvPr id="27" name="Chevron 26"/>
            <p:cNvSpPr/>
            <p:nvPr/>
          </p:nvSpPr>
          <p:spPr>
            <a:xfrm>
              <a:off x="2966790" y="471292"/>
              <a:ext cx="4113864"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Exchange Mailbox Cleanup</a:t>
              </a:r>
              <a:endParaRPr lang="en-US" sz="1400" dirty="0"/>
            </a:p>
          </p:txBody>
        </p:sp>
        <p:sp>
          <p:nvSpPr>
            <p:cNvPr id="98" name="Chevron 97"/>
            <p:cNvSpPr/>
            <p:nvPr/>
          </p:nvSpPr>
          <p:spPr>
            <a:xfrm>
              <a:off x="6694979" y="471292"/>
              <a:ext cx="4113864"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MX Record Switch Over</a:t>
              </a:r>
              <a:endParaRPr lang="en-US" sz="1400" dirty="0"/>
            </a:p>
          </p:txBody>
        </p:sp>
      </p:grpSp>
      <p:sp>
        <p:nvSpPr>
          <p:cNvPr id="33" name="Chevron 32"/>
          <p:cNvSpPr/>
          <p:nvPr/>
        </p:nvSpPr>
        <p:spPr>
          <a:xfrm>
            <a:off x="6362699" y="1958340"/>
            <a:ext cx="2657476" cy="609600"/>
          </a:xfrm>
          <a:prstGeom prst="chevron">
            <a:avLst/>
          </a:prstGeom>
          <a:solidFill>
            <a:schemeClr val="bg2">
              <a:lumMod val="75000"/>
            </a:schemeClr>
          </a:solidFill>
        </p:spPr>
        <p:style>
          <a:lnRef idx="1">
            <a:schemeClr val="accent2"/>
          </a:lnRef>
          <a:fillRef idx="2">
            <a:schemeClr val="accent2"/>
          </a:fillRef>
          <a:effectRef idx="1">
            <a:schemeClr val="accent2"/>
          </a:effectRef>
          <a:fontRef idx="minor">
            <a:schemeClr val="dk1"/>
          </a:fontRef>
        </p:style>
        <p:txBody>
          <a:bodyPr anchor="ctr"/>
          <a:lstStyle/>
          <a:p>
            <a:pPr algn="ctr"/>
            <a:r>
              <a:rPr lang="en-US" sz="1600" dirty="0" smtClean="0"/>
              <a:t>Directory Plan</a:t>
            </a:r>
            <a:endParaRPr lang="en-US" sz="1600" dirty="0"/>
          </a:p>
        </p:txBody>
      </p:sp>
      <p:sp>
        <p:nvSpPr>
          <p:cNvPr id="39" name="Chevron 38"/>
          <p:cNvSpPr/>
          <p:nvPr/>
        </p:nvSpPr>
        <p:spPr>
          <a:xfrm>
            <a:off x="3848100" y="1958340"/>
            <a:ext cx="2781300" cy="609600"/>
          </a:xfrm>
          <a:prstGeom prst="chevron">
            <a:avLst/>
          </a:prstGeom>
          <a:solidFill>
            <a:schemeClr val="bg2">
              <a:lumMod val="75000"/>
            </a:schemeClr>
          </a:solidFill>
        </p:spPr>
        <p:style>
          <a:lnRef idx="1">
            <a:schemeClr val="accent2"/>
          </a:lnRef>
          <a:fillRef idx="2">
            <a:schemeClr val="accent2"/>
          </a:fillRef>
          <a:effectRef idx="1">
            <a:schemeClr val="accent2"/>
          </a:effectRef>
          <a:fontRef idx="minor">
            <a:schemeClr val="dk1"/>
          </a:fontRef>
        </p:style>
        <p:txBody>
          <a:bodyPr/>
          <a:lstStyle/>
          <a:p>
            <a:pPr algn="ctr"/>
            <a:r>
              <a:rPr lang="en-US" sz="1600" dirty="0" smtClean="0"/>
              <a:t>Account Management Plan</a:t>
            </a:r>
            <a:endParaRPr lang="en-US" sz="1600" dirty="0"/>
          </a:p>
        </p:txBody>
      </p:sp>
      <p:sp>
        <p:nvSpPr>
          <p:cNvPr id="60" name="Chevron 59"/>
          <p:cNvSpPr/>
          <p:nvPr/>
        </p:nvSpPr>
        <p:spPr>
          <a:xfrm>
            <a:off x="5305425" y="2827020"/>
            <a:ext cx="367665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r>
              <a:rPr lang="en-US" sz="1600" dirty="0" smtClean="0"/>
              <a:t>Setup SMTP Domains</a:t>
            </a:r>
            <a:endParaRPr lang="en-US" sz="1600" dirty="0"/>
          </a:p>
        </p:txBody>
      </p:sp>
      <p:sp>
        <p:nvSpPr>
          <p:cNvPr id="81" name="Chevron 80"/>
          <p:cNvSpPr/>
          <p:nvPr/>
        </p:nvSpPr>
        <p:spPr>
          <a:xfrm>
            <a:off x="6715124" y="3695700"/>
            <a:ext cx="2305051"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Pilot Verification</a:t>
            </a:r>
            <a:endParaRPr lang="en-US" sz="1400" dirty="0"/>
          </a:p>
        </p:txBody>
      </p:sp>
      <p:sp>
        <p:nvSpPr>
          <p:cNvPr id="87" name="Chevron 86"/>
          <p:cNvSpPr/>
          <p:nvPr/>
        </p:nvSpPr>
        <p:spPr>
          <a:xfrm>
            <a:off x="4038600" y="4564380"/>
            <a:ext cx="2905125"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b="1" dirty="0" smtClean="0"/>
              <a:t>Mailbox Migration *</a:t>
            </a:r>
            <a:endParaRPr lang="en-US" sz="1400" b="1" dirty="0"/>
          </a:p>
        </p:txBody>
      </p:sp>
      <p:sp>
        <p:nvSpPr>
          <p:cNvPr id="90" name="Chevron 89"/>
          <p:cNvSpPr/>
          <p:nvPr/>
        </p:nvSpPr>
        <p:spPr>
          <a:xfrm>
            <a:off x="6715126" y="4564380"/>
            <a:ext cx="2305049"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End User Access !</a:t>
            </a:r>
            <a:endParaRPr lang="en-US" sz="1400" dirty="0"/>
          </a:p>
        </p:txBody>
      </p:sp>
      <p:sp>
        <p:nvSpPr>
          <p:cNvPr id="29" name="Chevron 28"/>
          <p:cNvSpPr/>
          <p:nvPr/>
        </p:nvSpPr>
        <p:spPr>
          <a:xfrm>
            <a:off x="4143375" y="3695700"/>
            <a:ext cx="2828925"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b="1" dirty="0" smtClean="0"/>
              <a:t>Optional Directory Sync *</a:t>
            </a:r>
            <a:endParaRPr lang="en-US" sz="1400" b="1" dirty="0"/>
          </a:p>
        </p:txBody>
      </p:sp>
    </p:spTree>
    <p:extLst>
      <p:ext uri="{BB962C8B-B14F-4D97-AF65-F5344CB8AC3E}">
        <p14:creationId xmlns="" xmlns:p14="http://schemas.microsoft.com/office/powerpoint/2010/main" val="1549799118"/>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POP/IMAP Directory Strategy</a:t>
            </a:r>
            <a:endParaRPr lang="en-US" dirty="0"/>
          </a:p>
        </p:txBody>
      </p:sp>
      <p:sp>
        <p:nvSpPr>
          <p:cNvPr id="3" name="Content Placeholder 2"/>
          <p:cNvSpPr>
            <a:spLocks noGrp="1"/>
          </p:cNvSpPr>
          <p:nvPr>
            <p:ph idx="1"/>
          </p:nvPr>
        </p:nvSpPr>
        <p:spPr>
          <a:xfrm>
            <a:off x="381000" y="971551"/>
            <a:ext cx="8382000" cy="4802504"/>
          </a:xfrm>
        </p:spPr>
        <p:txBody>
          <a:bodyPr/>
          <a:lstStyle/>
          <a:p>
            <a:r>
              <a:rPr lang="en-US" sz="2000" dirty="0" smtClean="0"/>
              <a:t>Option 1: Use Active Directory and Directory Sync</a:t>
            </a:r>
          </a:p>
          <a:p>
            <a:pPr lvl="1"/>
            <a:r>
              <a:rPr lang="en-US" sz="1600" dirty="0" smtClean="0"/>
              <a:t>Benefit: Can continue to use Active Directory after migration to manage accounts</a:t>
            </a:r>
          </a:p>
          <a:p>
            <a:pPr lvl="1"/>
            <a:r>
              <a:rPr lang="en-US" sz="1800" dirty="0" smtClean="0"/>
              <a:t>Process: </a:t>
            </a:r>
          </a:p>
          <a:p>
            <a:pPr lvl="2"/>
            <a:r>
              <a:rPr lang="en-US" sz="1400" dirty="0" smtClean="0"/>
              <a:t>Step 1: Provision accounts in local Active Directory</a:t>
            </a:r>
          </a:p>
          <a:p>
            <a:pPr lvl="3"/>
            <a:r>
              <a:rPr lang="en-US" sz="1400" dirty="0" smtClean="0"/>
              <a:t>Can use AD import tools (LDIFDE, or import/export in ADUC) for bulk operations</a:t>
            </a:r>
          </a:p>
          <a:p>
            <a:pPr lvl="2"/>
            <a:r>
              <a:rPr lang="en-US" sz="1600" dirty="0" smtClean="0"/>
              <a:t>Step 2: Directory sync with Microsoft Online</a:t>
            </a:r>
          </a:p>
          <a:p>
            <a:pPr lvl="2"/>
            <a:endParaRPr lang="en-US" sz="1600" dirty="0" smtClean="0"/>
          </a:p>
          <a:p>
            <a:pPr lvl="2"/>
            <a:endParaRPr lang="en-US" sz="1600" dirty="0" smtClean="0"/>
          </a:p>
          <a:p>
            <a:pPr lvl="1"/>
            <a:endParaRPr lang="en-US" sz="1800" dirty="0" smtClean="0"/>
          </a:p>
          <a:p>
            <a:pPr lvl="1"/>
            <a:endParaRPr lang="en-US" sz="1800" dirty="0" smtClean="0"/>
          </a:p>
          <a:p>
            <a:pPr lvl="1"/>
            <a:endParaRPr lang="en-US" sz="1800" dirty="0" smtClean="0"/>
          </a:p>
          <a:p>
            <a:pPr lvl="1"/>
            <a:endParaRPr lang="en-US" sz="1800" dirty="0" smtClean="0"/>
          </a:p>
          <a:p>
            <a:pPr lvl="1"/>
            <a:endParaRPr lang="en-US" sz="1800" dirty="0" smtClean="0"/>
          </a:p>
          <a:p>
            <a:r>
              <a:rPr lang="en-US" sz="2000" dirty="0" smtClean="0"/>
              <a:t>Option 2: Use Microsoft Online Directly (Do not use Active Directory)</a:t>
            </a:r>
          </a:p>
          <a:p>
            <a:pPr lvl="1"/>
            <a:r>
              <a:rPr lang="en-US" sz="1800" dirty="0" smtClean="0"/>
              <a:t>Benefit: Does not require a local Active Directory</a:t>
            </a:r>
          </a:p>
          <a:p>
            <a:pPr lvl="1"/>
            <a:r>
              <a:rPr lang="en-US" sz="1800" dirty="0" smtClean="0"/>
              <a:t>Create users directly in Microsoft Online</a:t>
            </a:r>
          </a:p>
          <a:p>
            <a:pPr lvl="2"/>
            <a:r>
              <a:rPr lang="en-US" sz="1600" dirty="0" smtClean="0"/>
              <a:t>Use admin console to create a single user</a:t>
            </a:r>
          </a:p>
          <a:p>
            <a:pPr lvl="2"/>
            <a:r>
              <a:rPr lang="en-US" sz="1600" dirty="0" smtClean="0"/>
              <a:t>Use bulk import to create multiple users</a:t>
            </a:r>
            <a:endParaRPr lang="en-US" sz="1600" dirty="0"/>
          </a:p>
        </p:txBody>
      </p:sp>
      <p:sp>
        <p:nvSpPr>
          <p:cNvPr id="4" name="Rounded Rectangle 3"/>
          <p:cNvSpPr/>
          <p:nvPr/>
        </p:nvSpPr>
        <p:spPr>
          <a:xfrm>
            <a:off x="504825" y="2628900"/>
            <a:ext cx="3600450" cy="1847850"/>
          </a:xfrm>
          <a:prstGeom prst="roundRect">
            <a:avLst>
              <a:gd name="adj" fmla="val 8635"/>
            </a:avLst>
          </a:prstGeom>
        </p:spPr>
        <p:style>
          <a:lnRef idx="1">
            <a:schemeClr val="accent2"/>
          </a:lnRef>
          <a:fillRef idx="3">
            <a:schemeClr val="accent2"/>
          </a:fillRef>
          <a:effectRef idx="2">
            <a:schemeClr val="accent2"/>
          </a:effectRef>
          <a:fontRef idx="minor">
            <a:schemeClr val="lt1"/>
          </a:fontRef>
        </p:style>
        <p:txBody>
          <a:bodyPr rtlCol="0" anchor="t"/>
          <a:lstStyle/>
          <a:p>
            <a:pPr algn="ctr"/>
            <a:r>
              <a:rPr lang="en-US" dirty="0" smtClean="0">
                <a:solidFill>
                  <a:srgbClr val="000000"/>
                </a:solidFill>
              </a:rPr>
              <a:t>Local  AD</a:t>
            </a:r>
            <a:endParaRPr lang="en-US" dirty="0">
              <a:solidFill>
                <a:srgbClr val="000000"/>
              </a:solidFill>
            </a:endParaRPr>
          </a:p>
        </p:txBody>
      </p:sp>
      <p:sp>
        <p:nvSpPr>
          <p:cNvPr id="5" name="Rounded Rectangle 4"/>
          <p:cNvSpPr/>
          <p:nvPr/>
        </p:nvSpPr>
        <p:spPr>
          <a:xfrm>
            <a:off x="5119247" y="2625087"/>
            <a:ext cx="3396103" cy="1937388"/>
          </a:xfrm>
          <a:prstGeom prst="roundRect">
            <a:avLst/>
          </a:prstGeom>
        </p:spPr>
        <p:style>
          <a:lnRef idx="1">
            <a:schemeClr val="accent2"/>
          </a:lnRef>
          <a:fillRef idx="3">
            <a:schemeClr val="accent2"/>
          </a:fillRef>
          <a:effectRef idx="2">
            <a:schemeClr val="accent2"/>
          </a:effectRef>
          <a:fontRef idx="minor">
            <a:schemeClr val="lt1"/>
          </a:fontRef>
        </p:style>
        <p:txBody>
          <a:bodyPr rtlCol="0" anchor="t"/>
          <a:lstStyle/>
          <a:p>
            <a:pPr algn="ctr"/>
            <a:r>
              <a:rPr lang="en-US" dirty="0" smtClean="0">
                <a:solidFill>
                  <a:srgbClr val="000000"/>
                </a:solidFill>
              </a:rPr>
              <a:t>Microsoft Online</a:t>
            </a:r>
            <a:endParaRPr lang="en-US" dirty="0">
              <a:solidFill>
                <a:srgbClr val="000000"/>
              </a:solidFill>
            </a:endParaRPr>
          </a:p>
        </p:txBody>
      </p:sp>
      <p:pic>
        <p:nvPicPr>
          <p:cNvPr id="6" name="Picture 3" descr="\\showsrus\images\Illustrations-Icons\MSN Icons\MSN-Man.png"/>
          <p:cNvPicPr>
            <a:picLocks noChangeAspect="1" noChangeArrowheads="1"/>
          </p:cNvPicPr>
          <p:nvPr/>
        </p:nvPicPr>
        <p:blipFill>
          <a:blip r:embed="rId3" cstate="print"/>
          <a:srcRect/>
          <a:stretch>
            <a:fillRect/>
          </a:stretch>
        </p:blipFill>
        <p:spPr bwMode="auto">
          <a:xfrm>
            <a:off x="5305425" y="3746063"/>
            <a:ext cx="381000" cy="509878"/>
          </a:xfrm>
          <a:prstGeom prst="rect">
            <a:avLst/>
          </a:prstGeom>
          <a:noFill/>
        </p:spPr>
      </p:pic>
      <p:sp>
        <p:nvSpPr>
          <p:cNvPr id="7" name="&quot;No&quot; Symbol 6"/>
          <p:cNvSpPr/>
          <p:nvPr/>
        </p:nvSpPr>
        <p:spPr>
          <a:xfrm>
            <a:off x="5229225" y="3746063"/>
            <a:ext cx="533400" cy="533400"/>
          </a:xfrm>
          <a:prstGeom prst="noSmoking">
            <a:avLst>
              <a:gd name="adj" fmla="val 76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8" name="TextBox 7"/>
          <p:cNvSpPr txBox="1"/>
          <p:nvPr/>
        </p:nvSpPr>
        <p:spPr>
          <a:xfrm>
            <a:off x="5915025" y="3724275"/>
            <a:ext cx="2362200" cy="800219"/>
          </a:xfrm>
          <a:prstGeom prst="round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1100" b="1" dirty="0" smtClean="0">
                <a:solidFill>
                  <a:schemeClr val="tx1"/>
                </a:solidFill>
              </a:rPr>
              <a:t>Disabled Account w/o Mailbox:</a:t>
            </a:r>
            <a:r>
              <a:rPr lang="en-US" sz="1100" dirty="0" smtClean="0">
                <a:solidFill>
                  <a:schemeClr val="tx1"/>
                </a:solidFill>
              </a:rPr>
              <a:t/>
            </a:r>
            <a:br>
              <a:rPr lang="en-US" sz="1100" dirty="0" smtClean="0">
                <a:solidFill>
                  <a:schemeClr val="tx1"/>
                </a:solidFill>
              </a:rPr>
            </a:br>
            <a:r>
              <a:rPr lang="en-US" sz="1000" dirty="0" smtClean="0">
                <a:solidFill>
                  <a:schemeClr val="tx1"/>
                </a:solidFill>
              </a:rPr>
              <a:t>SMTP: Bob@Companyx.com</a:t>
            </a:r>
            <a:endParaRPr lang="en-US" sz="1000" i="1" dirty="0" smtClean="0">
              <a:solidFill>
                <a:schemeClr val="tx1"/>
              </a:solidFill>
            </a:endParaRPr>
          </a:p>
          <a:p>
            <a:r>
              <a:rPr lang="en-US" sz="1000" b="1" dirty="0" smtClean="0">
                <a:solidFill>
                  <a:schemeClr val="tx1"/>
                </a:solidFill>
              </a:rPr>
              <a:t>Target Address: </a:t>
            </a:r>
            <a:br>
              <a:rPr lang="en-US" sz="1000" b="1" dirty="0" smtClean="0">
                <a:solidFill>
                  <a:schemeClr val="tx1"/>
                </a:solidFill>
              </a:rPr>
            </a:br>
            <a:r>
              <a:rPr lang="en-US" sz="1000" b="1" dirty="0" smtClean="0">
                <a:solidFill>
                  <a:schemeClr val="tx1"/>
                </a:solidFill>
              </a:rPr>
              <a:t>    </a:t>
            </a:r>
            <a:r>
              <a:rPr lang="en-US" sz="1000" dirty="0" smtClean="0">
                <a:solidFill>
                  <a:schemeClr val="tx1"/>
                </a:solidFill>
              </a:rPr>
              <a:t>Bob@Companyx.com *</a:t>
            </a:r>
            <a:endParaRPr lang="en-US" sz="1000" dirty="0">
              <a:solidFill>
                <a:schemeClr val="tx1"/>
              </a:solidFill>
            </a:endParaRPr>
          </a:p>
        </p:txBody>
      </p:sp>
      <p:sp>
        <p:nvSpPr>
          <p:cNvPr id="9" name="Rectangle 8"/>
          <p:cNvSpPr/>
          <p:nvPr/>
        </p:nvSpPr>
        <p:spPr>
          <a:xfrm>
            <a:off x="2867024" y="3749599"/>
            <a:ext cx="1114425" cy="35567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dirty="0" smtClean="0">
                <a:solidFill>
                  <a:srgbClr val="000000"/>
                </a:solidFill>
              </a:rPr>
              <a:t>(Consider as Master)</a:t>
            </a:r>
            <a:endParaRPr lang="en-US" sz="1100" dirty="0">
              <a:solidFill>
                <a:srgbClr val="000000"/>
              </a:solidFill>
            </a:endParaRPr>
          </a:p>
        </p:txBody>
      </p:sp>
      <p:sp>
        <p:nvSpPr>
          <p:cNvPr id="10" name="Rectangle 9"/>
          <p:cNvSpPr/>
          <p:nvPr/>
        </p:nvSpPr>
        <p:spPr>
          <a:xfrm>
            <a:off x="6052696" y="3068527"/>
            <a:ext cx="805303" cy="6096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200" dirty="0" smtClean="0">
                <a:solidFill>
                  <a:schemeClr val="tx1"/>
                </a:solidFill>
              </a:rPr>
              <a:t>Active Directory</a:t>
            </a:r>
            <a:endParaRPr lang="en-US" sz="1200" dirty="0">
              <a:solidFill>
                <a:schemeClr val="tx1"/>
              </a:solidFill>
            </a:endParaRPr>
          </a:p>
        </p:txBody>
      </p:sp>
      <p:sp>
        <p:nvSpPr>
          <p:cNvPr id="11" name="Rectangle 10"/>
          <p:cNvSpPr/>
          <p:nvPr/>
        </p:nvSpPr>
        <p:spPr>
          <a:xfrm>
            <a:off x="6858000" y="3073323"/>
            <a:ext cx="805303" cy="6096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200" dirty="0" smtClean="0">
                <a:solidFill>
                  <a:schemeClr val="tx1"/>
                </a:solidFill>
              </a:rPr>
              <a:t>Ex Servers</a:t>
            </a:r>
            <a:endParaRPr lang="en-US" sz="1200" dirty="0">
              <a:solidFill>
                <a:schemeClr val="tx1"/>
              </a:solidFill>
            </a:endParaRPr>
          </a:p>
        </p:txBody>
      </p:sp>
      <p:sp>
        <p:nvSpPr>
          <p:cNvPr id="12" name="Left Arrow 11"/>
          <p:cNvSpPr/>
          <p:nvPr/>
        </p:nvSpPr>
        <p:spPr>
          <a:xfrm flipH="1">
            <a:off x="1266825" y="3006648"/>
            <a:ext cx="1346478" cy="984327"/>
          </a:xfrm>
          <a:prstGeom prst="leftArrow">
            <a:avLst>
              <a:gd name="adj1" fmla="val 70250"/>
              <a:gd name="adj2" fmla="val 31136"/>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200" dirty="0" smtClean="0">
                <a:solidFill>
                  <a:srgbClr val="000000"/>
                </a:solidFill>
              </a:rPr>
              <a:t>Step 1</a:t>
            </a:r>
            <a:br>
              <a:rPr lang="en-US" sz="1200" dirty="0" smtClean="0">
                <a:solidFill>
                  <a:srgbClr val="000000"/>
                </a:solidFill>
              </a:rPr>
            </a:br>
            <a:r>
              <a:rPr lang="en-US" sz="1200" dirty="0" smtClean="0">
                <a:solidFill>
                  <a:srgbClr val="000000"/>
                </a:solidFill>
              </a:rPr>
              <a:t>Import users to AD</a:t>
            </a:r>
            <a:endParaRPr lang="en-US" sz="1200" dirty="0">
              <a:solidFill>
                <a:srgbClr val="000000"/>
              </a:solidFill>
            </a:endParaRPr>
          </a:p>
        </p:txBody>
      </p:sp>
      <p:pic>
        <p:nvPicPr>
          <p:cNvPr id="13" name="Picture 3" descr="\\showsrus\images\Illustrations-Icons\MSN Icons\MSN-Man.png"/>
          <p:cNvPicPr>
            <a:picLocks noChangeAspect="1" noChangeArrowheads="1"/>
          </p:cNvPicPr>
          <p:nvPr/>
        </p:nvPicPr>
        <p:blipFill>
          <a:blip r:embed="rId3" cstate="print"/>
          <a:srcRect/>
          <a:stretch>
            <a:fillRect/>
          </a:stretch>
        </p:blipFill>
        <p:spPr bwMode="auto">
          <a:xfrm>
            <a:off x="730381" y="3216406"/>
            <a:ext cx="381000" cy="509878"/>
          </a:xfrm>
          <a:prstGeom prst="rect">
            <a:avLst/>
          </a:prstGeom>
          <a:noFill/>
        </p:spPr>
      </p:pic>
      <p:sp>
        <p:nvSpPr>
          <p:cNvPr id="14" name="Left Arrow 13"/>
          <p:cNvSpPr/>
          <p:nvPr/>
        </p:nvSpPr>
        <p:spPr>
          <a:xfrm flipH="1">
            <a:off x="3752850" y="3082848"/>
            <a:ext cx="1346478" cy="793827"/>
          </a:xfrm>
          <a:prstGeom prst="leftArrow">
            <a:avLst>
              <a:gd name="adj1" fmla="val 70250"/>
              <a:gd name="adj2" fmla="val 31136"/>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200" dirty="0" smtClean="0">
                <a:solidFill>
                  <a:srgbClr val="000000"/>
                </a:solidFill>
              </a:rPr>
              <a:t>Step 2 </a:t>
            </a:r>
            <a:br>
              <a:rPr lang="en-US" sz="1200" dirty="0" smtClean="0">
                <a:solidFill>
                  <a:srgbClr val="000000"/>
                </a:solidFill>
              </a:rPr>
            </a:br>
            <a:r>
              <a:rPr lang="en-US" sz="1200" dirty="0" err="1" smtClean="0">
                <a:solidFill>
                  <a:srgbClr val="000000"/>
                </a:solidFill>
              </a:rPr>
              <a:t>Dirsync</a:t>
            </a:r>
            <a:r>
              <a:rPr lang="en-US" sz="1200" dirty="0" smtClean="0">
                <a:solidFill>
                  <a:srgbClr val="000000"/>
                </a:solidFill>
              </a:rPr>
              <a:t> with MSOL</a:t>
            </a:r>
            <a:endParaRPr lang="en-US" sz="1200" dirty="0">
              <a:solidFill>
                <a:srgbClr val="000000"/>
              </a:solidFill>
            </a:endParaRPr>
          </a:p>
        </p:txBody>
      </p:sp>
      <p:sp>
        <p:nvSpPr>
          <p:cNvPr id="15" name="Rectangle 14"/>
          <p:cNvSpPr/>
          <p:nvPr/>
        </p:nvSpPr>
        <p:spPr>
          <a:xfrm>
            <a:off x="2509396" y="3268552"/>
            <a:ext cx="1195829" cy="408098"/>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200" dirty="0" smtClean="0">
                <a:solidFill>
                  <a:schemeClr val="tx1"/>
                </a:solidFill>
              </a:rPr>
              <a:t>Active Directory</a:t>
            </a:r>
            <a:endParaRPr lang="en-US" sz="1200" dirty="0">
              <a:solidFill>
                <a:schemeClr val="tx1"/>
              </a:solidFill>
            </a:endParaRPr>
          </a:p>
        </p:txBody>
      </p:sp>
      <p:pic>
        <p:nvPicPr>
          <p:cNvPr id="16" name="Picture 3" descr="\\showsrus\images\Illustrations-Icons\MSN Icons\MSN-Man.png"/>
          <p:cNvPicPr>
            <a:picLocks noChangeAspect="1" noChangeArrowheads="1"/>
          </p:cNvPicPr>
          <p:nvPr/>
        </p:nvPicPr>
        <p:blipFill>
          <a:blip r:embed="rId3" cstate="print"/>
          <a:srcRect/>
          <a:stretch>
            <a:fillRect/>
          </a:stretch>
        </p:blipFill>
        <p:spPr bwMode="auto">
          <a:xfrm>
            <a:off x="825631" y="3254506"/>
            <a:ext cx="381000" cy="509878"/>
          </a:xfrm>
          <a:prstGeom prst="rect">
            <a:avLst/>
          </a:prstGeom>
          <a:noFill/>
        </p:spPr>
      </p:pic>
      <p:pic>
        <p:nvPicPr>
          <p:cNvPr id="17" name="Picture 3" descr="\\showsrus\images\Illustrations-Icons\MSN Icons\MSN-Man.png"/>
          <p:cNvPicPr>
            <a:picLocks noChangeAspect="1" noChangeArrowheads="1"/>
          </p:cNvPicPr>
          <p:nvPr/>
        </p:nvPicPr>
        <p:blipFill>
          <a:blip r:embed="rId3" cstate="print"/>
          <a:srcRect/>
          <a:stretch>
            <a:fillRect/>
          </a:stretch>
        </p:blipFill>
        <p:spPr bwMode="auto">
          <a:xfrm>
            <a:off x="2425831" y="3597406"/>
            <a:ext cx="381000" cy="509878"/>
          </a:xfrm>
          <a:prstGeom prst="rect">
            <a:avLst/>
          </a:prstGeom>
          <a:noFill/>
        </p:spPr>
      </p:pic>
      <p:pic>
        <p:nvPicPr>
          <p:cNvPr id="18" name="Picture 3" descr="\\showsrus\images\Illustrations-Icons\MSN Icons\MSN-Man.png"/>
          <p:cNvPicPr>
            <a:picLocks noChangeAspect="1" noChangeArrowheads="1"/>
          </p:cNvPicPr>
          <p:nvPr/>
        </p:nvPicPr>
        <p:blipFill>
          <a:blip r:embed="rId3" cstate="print"/>
          <a:srcRect/>
          <a:stretch>
            <a:fillRect/>
          </a:stretch>
        </p:blipFill>
        <p:spPr bwMode="auto">
          <a:xfrm>
            <a:off x="2521081" y="3635506"/>
            <a:ext cx="381000" cy="509878"/>
          </a:xfrm>
          <a:prstGeom prst="rect">
            <a:avLst/>
          </a:prstGeom>
          <a:noFill/>
        </p:spPr>
      </p:pic>
    </p:spTree>
    <p:extLst>
      <p:ext uri="{BB962C8B-B14F-4D97-AF65-F5344CB8AC3E}">
        <p14:creationId xmlns="" xmlns:p14="http://schemas.microsoft.com/office/powerpoint/2010/main" val="1830442884"/>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POP/IMAP Migration Process</a:t>
            </a:r>
            <a:endParaRPr lang="en-US" dirty="0"/>
          </a:p>
        </p:txBody>
      </p:sp>
      <p:graphicFrame>
        <p:nvGraphicFramePr>
          <p:cNvPr id="5" name="Content Placeholder 4"/>
          <p:cNvGraphicFramePr>
            <a:graphicFrameLocks noGrp="1"/>
          </p:cNvGraphicFramePr>
          <p:nvPr>
            <p:ph idx="1"/>
          </p:nvPr>
        </p:nvGraphicFramePr>
        <p:xfrm>
          <a:off x="76200" y="1219200"/>
          <a:ext cx="8229600" cy="76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4"/>
          <p:cNvGraphicFramePr>
            <a:graphicFrameLocks/>
          </p:cNvGraphicFramePr>
          <p:nvPr>
            <p:extLst>
              <p:ext uri="{D42A27DB-BD31-4B8C-83A1-F6EECF244321}">
                <p14:modId xmlns="" xmlns:p14="http://schemas.microsoft.com/office/powerpoint/2010/main" val="4067410663"/>
              </p:ext>
            </p:extLst>
          </p:nvPr>
        </p:nvGraphicFramePr>
        <p:xfrm>
          <a:off x="76200" y="2133600"/>
          <a:ext cx="8229600" cy="762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Content Placeholder 4"/>
          <p:cNvGraphicFramePr>
            <a:graphicFrameLocks/>
          </p:cNvGraphicFramePr>
          <p:nvPr/>
        </p:nvGraphicFramePr>
        <p:xfrm>
          <a:off x="76200" y="3048000"/>
          <a:ext cx="8229600" cy="76200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8" name="Content Placeholder 4"/>
          <p:cNvGraphicFramePr>
            <a:graphicFrameLocks/>
          </p:cNvGraphicFramePr>
          <p:nvPr/>
        </p:nvGraphicFramePr>
        <p:xfrm>
          <a:off x="76200" y="3962400"/>
          <a:ext cx="8229600" cy="762000"/>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9" name="Content Placeholder 4"/>
          <p:cNvGraphicFramePr>
            <a:graphicFrameLocks/>
          </p:cNvGraphicFramePr>
          <p:nvPr>
            <p:extLst>
              <p:ext uri="{D42A27DB-BD31-4B8C-83A1-F6EECF244321}">
                <p14:modId xmlns="" xmlns:p14="http://schemas.microsoft.com/office/powerpoint/2010/main" val="1852039054"/>
              </p:ext>
            </p:extLst>
          </p:nvPr>
        </p:nvGraphicFramePr>
        <p:xfrm>
          <a:off x="76200" y="4876800"/>
          <a:ext cx="8229600" cy="762000"/>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10" name="Content Placeholder 4"/>
          <p:cNvGraphicFramePr>
            <a:graphicFrameLocks/>
          </p:cNvGraphicFramePr>
          <p:nvPr/>
        </p:nvGraphicFramePr>
        <p:xfrm>
          <a:off x="76200" y="5791200"/>
          <a:ext cx="8229600" cy="762000"/>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grpSp>
        <p:nvGrpSpPr>
          <p:cNvPr id="3" name="Group 10"/>
          <p:cNvGrpSpPr/>
          <p:nvPr/>
        </p:nvGrpSpPr>
        <p:grpSpPr>
          <a:xfrm>
            <a:off x="1828799" y="1295400"/>
            <a:ext cx="7315201" cy="1524000"/>
            <a:chOff x="2966788" y="-1225676"/>
            <a:chExt cx="12752983" cy="2828280"/>
          </a:xfrm>
        </p:grpSpPr>
        <p:sp>
          <p:nvSpPr>
            <p:cNvPr id="12" name="Chevron 11"/>
            <p:cNvSpPr/>
            <p:nvPr/>
          </p:nvSpPr>
          <p:spPr>
            <a:xfrm>
              <a:off x="2966788" y="471292"/>
              <a:ext cx="3985308" cy="1131312"/>
            </a:xfrm>
            <a:prstGeom prst="chevron">
              <a:avLst/>
            </a:prstGeom>
            <a:solidFill>
              <a:schemeClr val="accent2">
                <a:lumMod val="20000"/>
                <a:lumOff val="80000"/>
              </a:schemeClr>
            </a:solidFill>
          </p:spPr>
          <p:style>
            <a:lnRef idx="1">
              <a:schemeClr val="accent2"/>
            </a:lnRef>
            <a:fillRef idx="2">
              <a:schemeClr val="accent2"/>
            </a:fillRef>
            <a:effectRef idx="1">
              <a:schemeClr val="accent2"/>
            </a:effectRef>
            <a:fontRef idx="minor">
              <a:schemeClr val="dk1"/>
            </a:fontRef>
          </p:style>
          <p:txBody>
            <a:bodyPr/>
            <a:lstStyle/>
            <a:p>
              <a:r>
                <a:rPr lang="en-US" sz="1600" dirty="0" smtClean="0"/>
                <a:t>Design Considerations</a:t>
              </a:r>
              <a:endParaRPr lang="en-US" sz="1600" dirty="0"/>
            </a:p>
          </p:txBody>
        </p:sp>
        <p:sp>
          <p:nvSpPr>
            <p:cNvPr id="101" name="Chevron 100"/>
            <p:cNvSpPr/>
            <p:nvPr/>
          </p:nvSpPr>
          <p:spPr>
            <a:xfrm>
              <a:off x="2966790" y="-1225676"/>
              <a:ext cx="12752981"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dirty="0" smtClean="0"/>
                <a:t>Business Development</a:t>
              </a:r>
              <a:endParaRPr lang="en-US" dirty="0"/>
            </a:p>
          </p:txBody>
        </p:sp>
      </p:grpSp>
      <p:sp>
        <p:nvSpPr>
          <p:cNvPr id="18" name="Chevron 17"/>
          <p:cNvSpPr/>
          <p:nvPr/>
        </p:nvSpPr>
        <p:spPr>
          <a:xfrm>
            <a:off x="1828800" y="3124200"/>
            <a:ext cx="373380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r>
              <a:rPr lang="en-US" sz="1600" dirty="0" smtClean="0"/>
              <a:t>Sign Up for Trial</a:t>
            </a:r>
            <a:endParaRPr lang="en-US" sz="1600" dirty="0"/>
          </a:p>
        </p:txBody>
      </p:sp>
      <p:sp>
        <p:nvSpPr>
          <p:cNvPr id="21" name="Chevron 20"/>
          <p:cNvSpPr/>
          <p:nvPr/>
        </p:nvSpPr>
        <p:spPr>
          <a:xfrm>
            <a:off x="1828799" y="4038600"/>
            <a:ext cx="2581276"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b="1" dirty="0" smtClean="0"/>
              <a:t>Optional Mail Coexist. </a:t>
            </a:r>
            <a:endParaRPr lang="en-US" sz="1400" b="1" dirty="0"/>
          </a:p>
        </p:txBody>
      </p:sp>
      <p:sp>
        <p:nvSpPr>
          <p:cNvPr id="24" name="Chevron 23"/>
          <p:cNvSpPr/>
          <p:nvPr/>
        </p:nvSpPr>
        <p:spPr>
          <a:xfrm>
            <a:off x="1828800" y="4953000"/>
            <a:ext cx="2447926" cy="609600"/>
          </a:xfrm>
          <a:prstGeom prst="chevron">
            <a:avLst/>
          </a:prstGeom>
          <a:solidFill>
            <a:schemeClr val="bg2">
              <a:lumMod val="75000"/>
            </a:schemeClr>
          </a:solidFill>
        </p:spPr>
        <p:style>
          <a:lnRef idx="1">
            <a:schemeClr val="accent2"/>
          </a:lnRef>
          <a:fillRef idx="2">
            <a:schemeClr val="accent2"/>
          </a:fillRef>
          <a:effectRef idx="1">
            <a:schemeClr val="accent2"/>
          </a:effectRef>
          <a:fontRef idx="minor">
            <a:schemeClr val="dk1"/>
          </a:fontRef>
        </p:style>
        <p:txBody>
          <a:bodyPr anchor="ctr"/>
          <a:lstStyle/>
          <a:p>
            <a:pPr algn="ctr"/>
            <a:r>
              <a:rPr lang="en-US" sz="1400" b="1" dirty="0" smtClean="0"/>
              <a:t>Bulk Account Creation / Migration *</a:t>
            </a:r>
            <a:endParaRPr lang="en-US" sz="1400" b="1" dirty="0"/>
          </a:p>
        </p:txBody>
      </p:sp>
      <p:grpSp>
        <p:nvGrpSpPr>
          <p:cNvPr id="4" name="Group 25"/>
          <p:cNvGrpSpPr/>
          <p:nvPr/>
        </p:nvGrpSpPr>
        <p:grpSpPr>
          <a:xfrm>
            <a:off x="1828799" y="5867400"/>
            <a:ext cx="4962525" cy="609600"/>
            <a:chOff x="2966790" y="471292"/>
            <a:chExt cx="7842053" cy="1131312"/>
          </a:xfrm>
        </p:grpSpPr>
        <p:sp>
          <p:nvSpPr>
            <p:cNvPr id="27" name="Chevron 26"/>
            <p:cNvSpPr/>
            <p:nvPr/>
          </p:nvSpPr>
          <p:spPr>
            <a:xfrm>
              <a:off x="2966790" y="471292"/>
              <a:ext cx="4113864"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Exchange Mailbox Cleanup</a:t>
              </a:r>
              <a:endParaRPr lang="en-US" sz="1400" dirty="0"/>
            </a:p>
          </p:txBody>
        </p:sp>
        <p:sp>
          <p:nvSpPr>
            <p:cNvPr id="98" name="Chevron 97"/>
            <p:cNvSpPr/>
            <p:nvPr/>
          </p:nvSpPr>
          <p:spPr>
            <a:xfrm>
              <a:off x="6694979" y="471292"/>
              <a:ext cx="4113864"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MX Record Switch Over</a:t>
              </a:r>
              <a:endParaRPr lang="en-US" sz="1400" dirty="0"/>
            </a:p>
          </p:txBody>
        </p:sp>
      </p:grpSp>
      <p:sp>
        <p:nvSpPr>
          <p:cNvPr id="33" name="Chevron 32"/>
          <p:cNvSpPr/>
          <p:nvPr/>
        </p:nvSpPr>
        <p:spPr>
          <a:xfrm>
            <a:off x="6362699" y="2209800"/>
            <a:ext cx="2657476" cy="609600"/>
          </a:xfrm>
          <a:prstGeom prst="chevron">
            <a:avLst/>
          </a:prstGeom>
          <a:solidFill>
            <a:schemeClr val="accent2">
              <a:lumMod val="20000"/>
              <a:lumOff val="80000"/>
            </a:schemeClr>
          </a:solidFill>
        </p:spPr>
        <p:style>
          <a:lnRef idx="1">
            <a:schemeClr val="accent2"/>
          </a:lnRef>
          <a:fillRef idx="2">
            <a:schemeClr val="accent2"/>
          </a:fillRef>
          <a:effectRef idx="1">
            <a:schemeClr val="accent2"/>
          </a:effectRef>
          <a:fontRef idx="minor">
            <a:schemeClr val="dk1"/>
          </a:fontRef>
        </p:style>
        <p:txBody>
          <a:bodyPr anchor="ctr"/>
          <a:lstStyle/>
          <a:p>
            <a:pPr algn="ctr"/>
            <a:r>
              <a:rPr lang="en-US" sz="1600" dirty="0" smtClean="0"/>
              <a:t>Directory Plan</a:t>
            </a:r>
            <a:endParaRPr lang="en-US" sz="1600" dirty="0"/>
          </a:p>
        </p:txBody>
      </p:sp>
      <p:sp>
        <p:nvSpPr>
          <p:cNvPr id="39" name="Chevron 38"/>
          <p:cNvSpPr/>
          <p:nvPr/>
        </p:nvSpPr>
        <p:spPr>
          <a:xfrm>
            <a:off x="3848100" y="2209800"/>
            <a:ext cx="2781300" cy="609600"/>
          </a:xfrm>
          <a:prstGeom prst="chevron">
            <a:avLst/>
          </a:prstGeom>
          <a:solidFill>
            <a:schemeClr val="accent2">
              <a:lumMod val="20000"/>
              <a:lumOff val="80000"/>
            </a:schemeClr>
          </a:solidFill>
        </p:spPr>
        <p:style>
          <a:lnRef idx="1">
            <a:schemeClr val="accent2"/>
          </a:lnRef>
          <a:fillRef idx="2">
            <a:schemeClr val="accent2"/>
          </a:fillRef>
          <a:effectRef idx="1">
            <a:schemeClr val="accent2"/>
          </a:effectRef>
          <a:fontRef idx="minor">
            <a:schemeClr val="dk1"/>
          </a:fontRef>
        </p:style>
        <p:txBody>
          <a:bodyPr/>
          <a:lstStyle/>
          <a:p>
            <a:pPr algn="ctr"/>
            <a:r>
              <a:rPr lang="en-US" sz="1600" dirty="0" smtClean="0"/>
              <a:t>Account Management Plan</a:t>
            </a:r>
            <a:endParaRPr lang="en-US" sz="1600" dirty="0"/>
          </a:p>
        </p:txBody>
      </p:sp>
      <p:sp>
        <p:nvSpPr>
          <p:cNvPr id="60" name="Chevron 59"/>
          <p:cNvSpPr/>
          <p:nvPr/>
        </p:nvSpPr>
        <p:spPr>
          <a:xfrm>
            <a:off x="5305425" y="3124200"/>
            <a:ext cx="367665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r>
              <a:rPr lang="en-US" sz="1600" dirty="0" smtClean="0"/>
              <a:t>Setup SMTP Domains</a:t>
            </a:r>
            <a:endParaRPr lang="en-US" sz="1600" dirty="0"/>
          </a:p>
        </p:txBody>
      </p:sp>
      <p:sp>
        <p:nvSpPr>
          <p:cNvPr id="81" name="Chevron 80"/>
          <p:cNvSpPr/>
          <p:nvPr/>
        </p:nvSpPr>
        <p:spPr>
          <a:xfrm>
            <a:off x="6715124" y="4038600"/>
            <a:ext cx="2305051"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Pilot Verification</a:t>
            </a:r>
            <a:endParaRPr lang="en-US" sz="1400" dirty="0"/>
          </a:p>
        </p:txBody>
      </p:sp>
      <p:sp>
        <p:nvSpPr>
          <p:cNvPr id="87" name="Chevron 86"/>
          <p:cNvSpPr/>
          <p:nvPr/>
        </p:nvSpPr>
        <p:spPr>
          <a:xfrm>
            <a:off x="4038600" y="4953000"/>
            <a:ext cx="2905125" cy="609600"/>
          </a:xfrm>
          <a:prstGeom prst="chevron">
            <a:avLst/>
          </a:prstGeom>
          <a:solidFill>
            <a:schemeClr val="bg2">
              <a:lumMod val="75000"/>
            </a:schemeClr>
          </a:solidFill>
        </p:spPr>
        <p:style>
          <a:lnRef idx="1">
            <a:schemeClr val="accent2"/>
          </a:lnRef>
          <a:fillRef idx="2">
            <a:schemeClr val="accent2"/>
          </a:fillRef>
          <a:effectRef idx="1">
            <a:schemeClr val="accent2"/>
          </a:effectRef>
          <a:fontRef idx="minor">
            <a:schemeClr val="dk1"/>
          </a:fontRef>
        </p:style>
        <p:txBody>
          <a:bodyPr anchor="ctr"/>
          <a:lstStyle/>
          <a:p>
            <a:pPr algn="ctr"/>
            <a:r>
              <a:rPr lang="en-US" sz="1400" b="1" dirty="0" smtClean="0"/>
              <a:t>Mailbox Migration *</a:t>
            </a:r>
            <a:endParaRPr lang="en-US" sz="1400" b="1" dirty="0"/>
          </a:p>
        </p:txBody>
      </p:sp>
      <p:sp>
        <p:nvSpPr>
          <p:cNvPr id="90" name="Chevron 89"/>
          <p:cNvSpPr/>
          <p:nvPr/>
        </p:nvSpPr>
        <p:spPr>
          <a:xfrm>
            <a:off x="6715126" y="4953000"/>
            <a:ext cx="2305049"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End User Access !</a:t>
            </a:r>
            <a:endParaRPr lang="en-US" sz="1400" dirty="0"/>
          </a:p>
        </p:txBody>
      </p:sp>
      <p:sp>
        <p:nvSpPr>
          <p:cNvPr id="29" name="Chevron 28"/>
          <p:cNvSpPr/>
          <p:nvPr/>
        </p:nvSpPr>
        <p:spPr>
          <a:xfrm>
            <a:off x="4143375" y="4038600"/>
            <a:ext cx="2828925"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b="1" dirty="0" smtClean="0"/>
              <a:t>Optional Directory Sync *</a:t>
            </a:r>
            <a:endParaRPr lang="en-US" sz="1400" b="1" dirty="0"/>
          </a:p>
        </p:txBody>
      </p:sp>
    </p:spTree>
    <p:extLst>
      <p:ext uri="{BB962C8B-B14F-4D97-AF65-F5344CB8AC3E}">
        <p14:creationId xmlns="" xmlns:p14="http://schemas.microsoft.com/office/powerpoint/2010/main" val="317475511"/>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230188"/>
            <a:ext cx="8382000" cy="664797"/>
          </a:xfrm>
        </p:spPr>
        <p:txBody>
          <a:bodyPr/>
          <a:lstStyle/>
          <a:p>
            <a:r>
              <a:rPr lang="en-US" dirty="0" smtClean="0"/>
              <a:t>POP/IMAP Migration Process</a:t>
            </a:r>
            <a:endParaRPr lang="en-US" dirty="0">
              <a:gradFill>
                <a:gsLst>
                  <a:gs pos="49000">
                    <a:schemeClr val="tx2"/>
                  </a:gs>
                  <a:gs pos="100000">
                    <a:schemeClr val="tx2"/>
                  </a:gs>
                </a:gsLst>
                <a:lin ang="5400000" scaled="0"/>
              </a:gradFill>
            </a:endParaRPr>
          </a:p>
        </p:txBody>
      </p:sp>
      <p:sp>
        <p:nvSpPr>
          <p:cNvPr id="2" name="Content Placeholder 1"/>
          <p:cNvSpPr>
            <a:spLocks noGrp="1"/>
          </p:cNvSpPr>
          <p:nvPr>
            <p:ph type="body" sz="quarter" idx="10"/>
          </p:nvPr>
        </p:nvSpPr>
        <p:spPr>
          <a:xfrm>
            <a:off x="395868" y="922725"/>
            <a:ext cx="8382000" cy="2394502"/>
          </a:xfrm>
          <a:prstGeom prst="rect">
            <a:avLst/>
          </a:prstGeom>
        </p:spPr>
        <p:txBody>
          <a:bodyPr/>
          <a:lstStyle/>
          <a:p>
            <a:pPr marL="339725" indent="-339725"/>
            <a:r>
              <a:rPr lang="en-US" sz="2000" dirty="0" smtClean="0"/>
              <a:t>Activate Users in Microsoft Online</a:t>
            </a:r>
          </a:p>
          <a:p>
            <a:pPr marL="857250" lvl="1" indent="-339725"/>
            <a:r>
              <a:rPr lang="en-US" sz="1600" dirty="0" smtClean="0"/>
              <a:t>Manually create users in Microsoft Online or manually activate users from an AD dir-sync</a:t>
            </a:r>
          </a:p>
          <a:p>
            <a:pPr marL="339725" indent="-339725"/>
            <a:r>
              <a:rPr lang="en-US" sz="2000" dirty="0" smtClean="0"/>
              <a:t>Use Microsoft Online Migration Tools </a:t>
            </a:r>
          </a:p>
          <a:p>
            <a:pPr marL="631825" lvl="1" indent="-292100"/>
            <a:r>
              <a:rPr lang="en-US" sz="1800" dirty="0" smtClean="0"/>
              <a:t>Manually import user list into migration tool</a:t>
            </a:r>
          </a:p>
          <a:p>
            <a:pPr marL="631825" lvl="1" indent="-292100"/>
            <a:r>
              <a:rPr lang="en-US" sz="1800" dirty="0" smtClean="0"/>
              <a:t>Migrates Mailbox Content via IMAP or POP to MSOL</a:t>
            </a:r>
          </a:p>
          <a:p>
            <a:pPr marL="631825" lvl="1" indent="-292100"/>
            <a:endParaRPr lang="en-US" sz="1000" dirty="0" smtClean="0"/>
          </a:p>
          <a:p>
            <a:pPr marL="114300" indent="-292100"/>
            <a:r>
              <a:rPr lang="en-US" sz="2200" dirty="0" smtClean="0"/>
              <a:t>Optional manually set mail forwarding after migration</a:t>
            </a:r>
          </a:p>
        </p:txBody>
      </p:sp>
      <p:sp>
        <p:nvSpPr>
          <p:cNvPr id="16" name="Rounded Rectangle 15"/>
          <p:cNvSpPr/>
          <p:nvPr/>
        </p:nvSpPr>
        <p:spPr>
          <a:xfrm>
            <a:off x="304800" y="3165602"/>
            <a:ext cx="2438400" cy="3140412"/>
          </a:xfrm>
          <a:prstGeom prst="roundRect">
            <a:avLst/>
          </a:prstGeom>
          <a:ln/>
        </p:spPr>
        <p:style>
          <a:lnRef idx="0">
            <a:schemeClr val="accent2"/>
          </a:lnRef>
          <a:fillRef idx="3">
            <a:schemeClr val="accent2"/>
          </a:fillRef>
          <a:effectRef idx="3">
            <a:schemeClr val="accent2"/>
          </a:effectRef>
          <a:fontRef idx="minor">
            <a:schemeClr val="lt1"/>
          </a:fontRef>
        </p:style>
        <p:txBody>
          <a:bodyPr lIns="0" tIns="0" rIns="0" bIns="0" rtlCol="0" anchor="t" anchorCtr="0"/>
          <a:lstStyle/>
          <a:p>
            <a:pPr algn="ctr" fontAlgn="base">
              <a:spcBef>
                <a:spcPct val="0"/>
              </a:spcBef>
              <a:spcAft>
                <a:spcPct val="0"/>
              </a:spcAft>
            </a:pPr>
            <a:r>
              <a:rPr lang="en-US" dirty="0" smtClean="0">
                <a:solidFill>
                  <a:schemeClr val="accent1">
                    <a:lumMod val="20000"/>
                    <a:lumOff val="80000"/>
                  </a:schemeClr>
                </a:solidFill>
              </a:rPr>
              <a:t>POP/IMAP Deployment</a:t>
            </a:r>
            <a:endParaRPr lang="en-US" dirty="0">
              <a:solidFill>
                <a:schemeClr val="accent1">
                  <a:lumMod val="20000"/>
                  <a:lumOff val="80000"/>
                </a:schemeClr>
              </a:solidFill>
            </a:endParaRPr>
          </a:p>
        </p:txBody>
      </p:sp>
      <p:sp>
        <p:nvSpPr>
          <p:cNvPr id="17" name="Rounded Rectangle 16"/>
          <p:cNvSpPr/>
          <p:nvPr/>
        </p:nvSpPr>
        <p:spPr>
          <a:xfrm>
            <a:off x="5257800" y="3111190"/>
            <a:ext cx="2209800" cy="2667000"/>
          </a:xfrm>
          <a:prstGeom prst="roundRect">
            <a:avLst/>
          </a:prstGeom>
          <a:ln/>
        </p:spPr>
        <p:style>
          <a:lnRef idx="0">
            <a:schemeClr val="accent2"/>
          </a:lnRef>
          <a:fillRef idx="3">
            <a:schemeClr val="accent2"/>
          </a:fillRef>
          <a:effectRef idx="3">
            <a:schemeClr val="accent2"/>
          </a:effectRef>
          <a:fontRef idx="minor">
            <a:schemeClr val="lt1"/>
          </a:fontRef>
        </p:style>
        <p:txBody>
          <a:bodyPr lIns="0" tIns="0" rIns="0" bIns="0" rtlCol="0" anchor="t" anchorCtr="0"/>
          <a:lstStyle/>
          <a:p>
            <a:pPr algn="ctr" fontAlgn="base">
              <a:spcBef>
                <a:spcPct val="0"/>
              </a:spcBef>
              <a:spcAft>
                <a:spcPct val="0"/>
              </a:spcAft>
            </a:pPr>
            <a:r>
              <a:rPr lang="en-US" dirty="0" smtClean="0">
                <a:solidFill>
                  <a:schemeClr val="accent1">
                    <a:lumMod val="20000"/>
                    <a:lumOff val="80000"/>
                  </a:schemeClr>
                </a:solidFill>
              </a:rPr>
              <a:t>BPOS</a:t>
            </a:r>
            <a:endParaRPr lang="en-US" dirty="0">
              <a:solidFill>
                <a:schemeClr val="accent1">
                  <a:lumMod val="20000"/>
                  <a:lumOff val="80000"/>
                </a:schemeClr>
              </a:solidFill>
            </a:endParaRPr>
          </a:p>
        </p:txBody>
      </p:sp>
      <p:sp>
        <p:nvSpPr>
          <p:cNvPr id="18" name="Rectangle 17"/>
          <p:cNvSpPr/>
          <p:nvPr/>
        </p:nvSpPr>
        <p:spPr>
          <a:xfrm>
            <a:off x="2362200" y="4232402"/>
            <a:ext cx="685800" cy="609600"/>
          </a:xfrm>
          <a:prstGeom prst="rect">
            <a:avLst/>
          </a:prstGeom>
          <a:ln/>
        </p:spPr>
        <p:style>
          <a:lnRef idx="3">
            <a:schemeClr val="lt1"/>
          </a:lnRef>
          <a:fillRef idx="1">
            <a:schemeClr val="accent1"/>
          </a:fillRef>
          <a:effectRef idx="1">
            <a:schemeClr val="accent1"/>
          </a:effectRef>
          <a:fontRef idx="minor">
            <a:schemeClr val="lt1"/>
          </a:fontRef>
        </p:style>
        <p:txBody>
          <a:bodyPr lIns="0" tIns="0" rIns="0" bIns="0" rtlCol="0" anchor="ctr" anchorCtr="0"/>
          <a:lstStyle/>
          <a:p>
            <a:pPr algn="ctr" fontAlgn="base">
              <a:lnSpc>
                <a:spcPct val="90000"/>
              </a:lnSpc>
              <a:spcBef>
                <a:spcPct val="0"/>
              </a:spcBef>
              <a:spcAft>
                <a:spcPct val="0"/>
              </a:spcAft>
            </a:pPr>
            <a:r>
              <a:rPr lang="en-US" sz="1100" dirty="0" smtClean="0">
                <a:solidFill>
                  <a:schemeClr val="bg1"/>
                </a:solidFill>
              </a:rPr>
              <a:t>Migration Tool</a:t>
            </a:r>
            <a:endParaRPr lang="en-US" sz="1100" dirty="0">
              <a:solidFill>
                <a:schemeClr val="bg1"/>
              </a:solidFill>
            </a:endParaRPr>
          </a:p>
        </p:txBody>
      </p:sp>
      <p:cxnSp>
        <p:nvCxnSpPr>
          <p:cNvPr id="20" name="Straight Arrow Connector 19"/>
          <p:cNvCxnSpPr/>
          <p:nvPr/>
        </p:nvCxnSpPr>
        <p:spPr>
          <a:xfrm rot="10800000">
            <a:off x="3048000" y="4418258"/>
            <a:ext cx="2209800" cy="59888"/>
          </a:xfrm>
          <a:prstGeom prst="straightConnector1">
            <a:avLst/>
          </a:prstGeom>
          <a:ln w="38100">
            <a:prstDash val="sysDash"/>
            <a:headEnd type="arrow"/>
            <a:tailEnd type="none"/>
          </a:ln>
        </p:spPr>
        <p:style>
          <a:lnRef idx="1">
            <a:schemeClr val="accent4"/>
          </a:lnRef>
          <a:fillRef idx="0">
            <a:schemeClr val="accent4"/>
          </a:fillRef>
          <a:effectRef idx="0">
            <a:schemeClr val="accent4"/>
          </a:effectRef>
          <a:fontRef idx="minor">
            <a:schemeClr val="tx1"/>
          </a:fontRef>
        </p:style>
      </p:cxnSp>
      <p:sp>
        <p:nvSpPr>
          <p:cNvPr id="22" name="Rectangle 21"/>
          <p:cNvSpPr/>
          <p:nvPr/>
        </p:nvSpPr>
        <p:spPr>
          <a:xfrm>
            <a:off x="5257800" y="3568390"/>
            <a:ext cx="685800" cy="457200"/>
          </a:xfrm>
          <a:prstGeom prst="rect">
            <a:avLst/>
          </a:prstGeom>
          <a:ln/>
        </p:spPr>
        <p:style>
          <a:lnRef idx="3">
            <a:schemeClr val="lt1"/>
          </a:lnRef>
          <a:fillRef idx="1">
            <a:schemeClr val="accent1"/>
          </a:fillRef>
          <a:effectRef idx="1">
            <a:schemeClr val="accent1"/>
          </a:effectRef>
          <a:fontRef idx="minor">
            <a:schemeClr val="lt1"/>
          </a:fontRef>
        </p:style>
        <p:txBody>
          <a:bodyPr lIns="0" tIns="0" rIns="0" bIns="0" rtlCol="0" anchor="ctr" anchorCtr="0"/>
          <a:lstStyle/>
          <a:p>
            <a:pPr algn="ctr" fontAlgn="base">
              <a:lnSpc>
                <a:spcPct val="90000"/>
              </a:lnSpc>
              <a:spcBef>
                <a:spcPct val="0"/>
              </a:spcBef>
              <a:spcAft>
                <a:spcPct val="0"/>
              </a:spcAft>
            </a:pPr>
            <a:r>
              <a:rPr lang="en-US" sz="1100" dirty="0" smtClean="0">
                <a:solidFill>
                  <a:schemeClr val="bg1"/>
                </a:solidFill>
              </a:rPr>
              <a:t>Admin Portal</a:t>
            </a:r>
            <a:endParaRPr lang="en-US" sz="1100" dirty="0">
              <a:solidFill>
                <a:schemeClr val="bg1"/>
              </a:solidFill>
            </a:endParaRPr>
          </a:p>
        </p:txBody>
      </p:sp>
      <p:sp>
        <p:nvSpPr>
          <p:cNvPr id="23" name="Rectangle 22"/>
          <p:cNvSpPr/>
          <p:nvPr/>
        </p:nvSpPr>
        <p:spPr>
          <a:xfrm>
            <a:off x="5257800" y="4406590"/>
            <a:ext cx="685800" cy="381000"/>
          </a:xfrm>
          <a:prstGeom prst="rect">
            <a:avLst/>
          </a:prstGeom>
          <a:ln/>
        </p:spPr>
        <p:style>
          <a:lnRef idx="3">
            <a:schemeClr val="lt1"/>
          </a:lnRef>
          <a:fillRef idx="1">
            <a:schemeClr val="accent1"/>
          </a:fillRef>
          <a:effectRef idx="1">
            <a:schemeClr val="accent1"/>
          </a:effectRef>
          <a:fontRef idx="minor">
            <a:schemeClr val="lt1"/>
          </a:fontRef>
        </p:style>
        <p:txBody>
          <a:bodyPr lIns="0" tIns="0" rIns="0" bIns="0" rtlCol="0" anchor="ctr" anchorCtr="0"/>
          <a:lstStyle/>
          <a:p>
            <a:pPr algn="ctr" fontAlgn="base">
              <a:lnSpc>
                <a:spcPct val="90000"/>
              </a:lnSpc>
              <a:spcBef>
                <a:spcPct val="0"/>
              </a:spcBef>
              <a:spcAft>
                <a:spcPct val="0"/>
              </a:spcAft>
            </a:pPr>
            <a:r>
              <a:rPr lang="en-US" sz="1100" dirty="0" smtClean="0">
                <a:solidFill>
                  <a:schemeClr val="bg1"/>
                </a:solidFill>
              </a:rPr>
              <a:t>CAS</a:t>
            </a:r>
            <a:endParaRPr lang="en-US" sz="1100" dirty="0">
              <a:solidFill>
                <a:schemeClr val="bg1"/>
              </a:solidFill>
            </a:endParaRPr>
          </a:p>
        </p:txBody>
      </p:sp>
      <p:sp>
        <p:nvSpPr>
          <p:cNvPr id="24" name="Rectangle 23"/>
          <p:cNvSpPr/>
          <p:nvPr/>
        </p:nvSpPr>
        <p:spPr>
          <a:xfrm>
            <a:off x="304800" y="4232402"/>
            <a:ext cx="685800" cy="609600"/>
          </a:xfrm>
          <a:prstGeom prst="rect">
            <a:avLst/>
          </a:prstGeom>
          <a:ln/>
        </p:spPr>
        <p:style>
          <a:lnRef idx="3">
            <a:schemeClr val="lt1"/>
          </a:lnRef>
          <a:fillRef idx="1">
            <a:schemeClr val="accent1"/>
          </a:fillRef>
          <a:effectRef idx="1">
            <a:schemeClr val="accent1"/>
          </a:effectRef>
          <a:fontRef idx="minor">
            <a:schemeClr val="lt1"/>
          </a:fontRef>
        </p:style>
        <p:txBody>
          <a:bodyPr lIns="0" tIns="0" rIns="0" bIns="0" rtlCol="0" anchor="ctr" anchorCtr="0"/>
          <a:lstStyle/>
          <a:p>
            <a:pPr algn="ctr" fontAlgn="base">
              <a:lnSpc>
                <a:spcPct val="90000"/>
              </a:lnSpc>
              <a:spcBef>
                <a:spcPct val="0"/>
              </a:spcBef>
              <a:spcAft>
                <a:spcPct val="0"/>
              </a:spcAft>
            </a:pPr>
            <a:r>
              <a:rPr lang="en-US" sz="1100" dirty="0" smtClean="0">
                <a:solidFill>
                  <a:schemeClr val="bg1"/>
                </a:solidFill>
              </a:rPr>
              <a:t>POP/IMAP Servers</a:t>
            </a:r>
            <a:endParaRPr lang="en-US" sz="1100" dirty="0">
              <a:solidFill>
                <a:schemeClr val="bg1"/>
              </a:solidFill>
            </a:endParaRPr>
          </a:p>
        </p:txBody>
      </p:sp>
      <p:sp>
        <p:nvSpPr>
          <p:cNvPr id="25" name="Rectangle 24"/>
          <p:cNvSpPr/>
          <p:nvPr/>
        </p:nvSpPr>
        <p:spPr>
          <a:xfrm>
            <a:off x="6781800" y="3568390"/>
            <a:ext cx="685800" cy="609600"/>
          </a:xfrm>
          <a:prstGeom prst="rect">
            <a:avLst/>
          </a:prstGeom>
          <a:ln/>
        </p:spPr>
        <p:style>
          <a:lnRef idx="3">
            <a:schemeClr val="lt1"/>
          </a:lnRef>
          <a:fillRef idx="1">
            <a:schemeClr val="accent1"/>
          </a:fillRef>
          <a:effectRef idx="1">
            <a:schemeClr val="accent1"/>
          </a:effectRef>
          <a:fontRef idx="minor">
            <a:schemeClr val="lt1"/>
          </a:fontRef>
        </p:style>
        <p:txBody>
          <a:bodyPr lIns="0" tIns="0" rIns="0" bIns="0" rtlCol="0" anchor="ctr" anchorCtr="0"/>
          <a:lstStyle/>
          <a:p>
            <a:pPr algn="ctr" fontAlgn="base">
              <a:lnSpc>
                <a:spcPct val="90000"/>
              </a:lnSpc>
              <a:spcBef>
                <a:spcPct val="0"/>
              </a:spcBef>
              <a:spcAft>
                <a:spcPct val="0"/>
              </a:spcAft>
            </a:pPr>
            <a:r>
              <a:rPr lang="en-US" sz="1100" dirty="0" smtClean="0">
                <a:solidFill>
                  <a:schemeClr val="bg1"/>
                </a:solidFill>
              </a:rPr>
              <a:t>Active Directory</a:t>
            </a:r>
            <a:endParaRPr lang="en-US" sz="1100" dirty="0">
              <a:solidFill>
                <a:schemeClr val="bg1"/>
              </a:solidFill>
            </a:endParaRPr>
          </a:p>
        </p:txBody>
      </p:sp>
      <p:sp>
        <p:nvSpPr>
          <p:cNvPr id="26" name="Rectangle 25"/>
          <p:cNvSpPr/>
          <p:nvPr/>
        </p:nvSpPr>
        <p:spPr>
          <a:xfrm>
            <a:off x="6781800" y="4177990"/>
            <a:ext cx="685800" cy="609600"/>
          </a:xfrm>
          <a:prstGeom prst="rect">
            <a:avLst/>
          </a:prstGeom>
          <a:ln/>
        </p:spPr>
        <p:style>
          <a:lnRef idx="3">
            <a:schemeClr val="lt1"/>
          </a:lnRef>
          <a:fillRef idx="1">
            <a:schemeClr val="accent1"/>
          </a:fillRef>
          <a:effectRef idx="1">
            <a:schemeClr val="accent1"/>
          </a:effectRef>
          <a:fontRef idx="minor">
            <a:schemeClr val="lt1"/>
          </a:fontRef>
        </p:style>
        <p:txBody>
          <a:bodyPr lIns="0" tIns="0" rIns="0" bIns="0" rtlCol="0" anchor="ctr" anchorCtr="0"/>
          <a:lstStyle/>
          <a:p>
            <a:pPr algn="ctr" fontAlgn="base">
              <a:lnSpc>
                <a:spcPct val="90000"/>
              </a:lnSpc>
              <a:spcBef>
                <a:spcPct val="0"/>
              </a:spcBef>
              <a:spcAft>
                <a:spcPct val="0"/>
              </a:spcAft>
            </a:pPr>
            <a:r>
              <a:rPr lang="en-US" sz="1100" dirty="0" smtClean="0">
                <a:solidFill>
                  <a:schemeClr val="bg1"/>
                </a:solidFill>
              </a:rPr>
              <a:t>Ex Servers</a:t>
            </a:r>
            <a:endParaRPr lang="en-US" sz="1100" dirty="0">
              <a:solidFill>
                <a:schemeClr val="bg1"/>
              </a:solidFill>
            </a:endParaRPr>
          </a:p>
        </p:txBody>
      </p:sp>
      <p:cxnSp>
        <p:nvCxnSpPr>
          <p:cNvPr id="27" name="Straight Arrow Connector 26"/>
          <p:cNvCxnSpPr/>
          <p:nvPr/>
        </p:nvCxnSpPr>
        <p:spPr>
          <a:xfrm>
            <a:off x="998034" y="4477730"/>
            <a:ext cx="1371600" cy="1588"/>
          </a:xfrm>
          <a:prstGeom prst="straightConnector1">
            <a:avLst/>
          </a:prstGeom>
          <a:ln w="38100">
            <a:prstDash val="sysDash"/>
            <a:tailEnd type="arrow"/>
          </a:ln>
        </p:spPr>
        <p:style>
          <a:lnRef idx="1">
            <a:schemeClr val="accent4"/>
          </a:lnRef>
          <a:fillRef idx="0">
            <a:schemeClr val="accent4"/>
          </a:fillRef>
          <a:effectRef idx="0">
            <a:schemeClr val="accent4"/>
          </a:effectRef>
          <a:fontRef idx="minor">
            <a:schemeClr val="tx1"/>
          </a:fontRef>
        </p:style>
      </p:cxnSp>
      <p:grpSp>
        <p:nvGrpSpPr>
          <p:cNvPr id="4" name="Group 30"/>
          <p:cNvGrpSpPr/>
          <p:nvPr/>
        </p:nvGrpSpPr>
        <p:grpSpPr>
          <a:xfrm>
            <a:off x="381000" y="4918202"/>
            <a:ext cx="228600" cy="304800"/>
            <a:chOff x="2895600" y="3124200"/>
            <a:chExt cx="457200" cy="618762"/>
          </a:xfrm>
        </p:grpSpPr>
        <p:pic>
          <p:nvPicPr>
            <p:cNvPr id="32" name="Picture 3" descr="\\showsrus\images\Illustrations-Icons\MSN Icons\MSN-Man.png"/>
            <p:cNvPicPr>
              <a:picLocks noChangeAspect="1" noChangeArrowheads="1"/>
            </p:cNvPicPr>
            <p:nvPr/>
          </p:nvPicPr>
          <p:blipFill>
            <a:blip r:embed="rId3" cstate="print"/>
            <a:srcRect/>
            <a:stretch>
              <a:fillRect/>
            </a:stretch>
          </p:blipFill>
          <p:spPr bwMode="auto">
            <a:xfrm>
              <a:off x="2895600" y="3124200"/>
              <a:ext cx="381000" cy="509878"/>
            </a:xfrm>
            <a:prstGeom prst="rect">
              <a:avLst/>
            </a:prstGeom>
            <a:noFill/>
          </p:spPr>
        </p:pic>
        <p:pic>
          <p:nvPicPr>
            <p:cNvPr id="33" name="Picture 2" descr="\\showsrus\images\Illustrations-Icons\MSN Icons\png\e-mail envelope icon.png"/>
            <p:cNvPicPr>
              <a:picLocks noChangeAspect="1" noChangeArrowheads="1"/>
            </p:cNvPicPr>
            <p:nvPr/>
          </p:nvPicPr>
          <p:blipFill>
            <a:blip r:embed="rId4" cstate="print"/>
            <a:srcRect/>
            <a:stretch>
              <a:fillRect/>
            </a:stretch>
          </p:blipFill>
          <p:spPr bwMode="auto">
            <a:xfrm>
              <a:off x="3048000" y="3505200"/>
              <a:ext cx="304800" cy="237762"/>
            </a:xfrm>
            <a:prstGeom prst="rect">
              <a:avLst/>
            </a:prstGeom>
            <a:noFill/>
          </p:spPr>
        </p:pic>
      </p:grpSp>
      <p:grpSp>
        <p:nvGrpSpPr>
          <p:cNvPr id="5" name="Group 36"/>
          <p:cNvGrpSpPr/>
          <p:nvPr/>
        </p:nvGrpSpPr>
        <p:grpSpPr>
          <a:xfrm>
            <a:off x="609600" y="4918202"/>
            <a:ext cx="228600" cy="304800"/>
            <a:chOff x="2895600" y="3124200"/>
            <a:chExt cx="457200" cy="618762"/>
          </a:xfrm>
        </p:grpSpPr>
        <p:pic>
          <p:nvPicPr>
            <p:cNvPr id="35" name="Picture 3" descr="\\showsrus\images\Illustrations-Icons\MSN Icons\MSN-Man.png"/>
            <p:cNvPicPr>
              <a:picLocks noChangeAspect="1" noChangeArrowheads="1"/>
            </p:cNvPicPr>
            <p:nvPr/>
          </p:nvPicPr>
          <p:blipFill>
            <a:blip r:embed="rId3" cstate="print"/>
            <a:srcRect/>
            <a:stretch>
              <a:fillRect/>
            </a:stretch>
          </p:blipFill>
          <p:spPr bwMode="auto">
            <a:xfrm>
              <a:off x="2895600" y="3124200"/>
              <a:ext cx="381000" cy="509878"/>
            </a:xfrm>
            <a:prstGeom prst="rect">
              <a:avLst/>
            </a:prstGeom>
            <a:noFill/>
          </p:spPr>
        </p:pic>
        <p:pic>
          <p:nvPicPr>
            <p:cNvPr id="36" name="Picture 2" descr="\\showsrus\images\Illustrations-Icons\MSN Icons\png\e-mail envelope icon.png"/>
            <p:cNvPicPr>
              <a:picLocks noChangeAspect="1" noChangeArrowheads="1"/>
            </p:cNvPicPr>
            <p:nvPr/>
          </p:nvPicPr>
          <p:blipFill>
            <a:blip r:embed="rId4" cstate="print"/>
            <a:srcRect/>
            <a:stretch>
              <a:fillRect/>
            </a:stretch>
          </p:blipFill>
          <p:spPr bwMode="auto">
            <a:xfrm>
              <a:off x="3048000" y="3505200"/>
              <a:ext cx="304800" cy="237762"/>
            </a:xfrm>
            <a:prstGeom prst="rect">
              <a:avLst/>
            </a:prstGeom>
            <a:noFill/>
          </p:spPr>
        </p:pic>
      </p:grpSp>
      <p:pic>
        <p:nvPicPr>
          <p:cNvPr id="37" name="Picture 3" descr="\\showsrus\images\Illustrations-Icons\MSN Icons\MSN-Man.png"/>
          <p:cNvPicPr>
            <a:picLocks noChangeAspect="1" noChangeArrowheads="1"/>
          </p:cNvPicPr>
          <p:nvPr/>
        </p:nvPicPr>
        <p:blipFill>
          <a:blip r:embed="rId5" cstate="print"/>
          <a:srcRect/>
          <a:stretch>
            <a:fillRect/>
          </a:stretch>
        </p:blipFill>
        <p:spPr bwMode="auto">
          <a:xfrm>
            <a:off x="7239000" y="4863790"/>
            <a:ext cx="163286" cy="218520"/>
          </a:xfrm>
          <a:prstGeom prst="rect">
            <a:avLst/>
          </a:prstGeom>
          <a:noFill/>
        </p:spPr>
      </p:pic>
      <p:sp>
        <p:nvSpPr>
          <p:cNvPr id="38" name="&quot;No&quot; Symbol 37"/>
          <p:cNvSpPr/>
          <p:nvPr/>
        </p:nvSpPr>
        <p:spPr>
          <a:xfrm>
            <a:off x="7162800" y="4863790"/>
            <a:ext cx="228600" cy="228600"/>
          </a:xfrm>
          <a:prstGeom prst="noSmoking">
            <a:avLst>
              <a:gd name="adj" fmla="val 76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39" name="Picture 3" descr="\\showsrus\images\Illustrations-Icons\MSN Icons\MSN-Man.png"/>
          <p:cNvPicPr>
            <a:picLocks noChangeAspect="1" noChangeArrowheads="1"/>
          </p:cNvPicPr>
          <p:nvPr/>
        </p:nvPicPr>
        <p:blipFill>
          <a:blip r:embed="rId5" cstate="print"/>
          <a:srcRect/>
          <a:stretch>
            <a:fillRect/>
          </a:stretch>
        </p:blipFill>
        <p:spPr bwMode="auto">
          <a:xfrm>
            <a:off x="6934200" y="4863790"/>
            <a:ext cx="163286" cy="218520"/>
          </a:xfrm>
          <a:prstGeom prst="rect">
            <a:avLst/>
          </a:prstGeom>
          <a:noFill/>
        </p:spPr>
      </p:pic>
      <p:sp>
        <p:nvSpPr>
          <p:cNvPr id="40" name="&quot;No&quot; Symbol 39"/>
          <p:cNvSpPr/>
          <p:nvPr/>
        </p:nvSpPr>
        <p:spPr>
          <a:xfrm>
            <a:off x="6858000" y="4863790"/>
            <a:ext cx="228600" cy="228600"/>
          </a:xfrm>
          <a:prstGeom prst="noSmoking">
            <a:avLst>
              <a:gd name="adj" fmla="val 76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6" name="Group 24"/>
          <p:cNvGrpSpPr/>
          <p:nvPr/>
        </p:nvGrpSpPr>
        <p:grpSpPr>
          <a:xfrm>
            <a:off x="5867400" y="5375402"/>
            <a:ext cx="457200" cy="618762"/>
            <a:chOff x="2895600" y="3124200"/>
            <a:chExt cx="457200" cy="618762"/>
          </a:xfrm>
        </p:grpSpPr>
        <p:pic>
          <p:nvPicPr>
            <p:cNvPr id="43" name="Picture 3" descr="\\showsrus\images\Illustrations-Icons\MSN Icons\MSN-Man.png"/>
            <p:cNvPicPr>
              <a:picLocks noChangeAspect="1" noChangeArrowheads="1"/>
            </p:cNvPicPr>
            <p:nvPr/>
          </p:nvPicPr>
          <p:blipFill>
            <a:blip r:embed="rId6" cstate="print"/>
            <a:srcRect/>
            <a:stretch>
              <a:fillRect/>
            </a:stretch>
          </p:blipFill>
          <p:spPr bwMode="auto">
            <a:xfrm>
              <a:off x="2895600" y="3124200"/>
              <a:ext cx="381000" cy="509878"/>
            </a:xfrm>
            <a:prstGeom prst="rect">
              <a:avLst/>
            </a:prstGeom>
            <a:noFill/>
          </p:spPr>
        </p:pic>
        <p:pic>
          <p:nvPicPr>
            <p:cNvPr id="44" name="Picture 2" descr="\\showsrus\images\Illustrations-Icons\MSN Icons\png\e-mail envelope icon.png"/>
            <p:cNvPicPr>
              <a:picLocks noChangeAspect="1" noChangeArrowheads="1"/>
            </p:cNvPicPr>
            <p:nvPr/>
          </p:nvPicPr>
          <p:blipFill>
            <a:blip r:embed="rId7" cstate="print"/>
            <a:srcRect/>
            <a:stretch>
              <a:fillRect/>
            </a:stretch>
          </p:blipFill>
          <p:spPr bwMode="auto">
            <a:xfrm>
              <a:off x="3048000" y="3505200"/>
              <a:ext cx="304800" cy="237762"/>
            </a:xfrm>
            <a:prstGeom prst="rect">
              <a:avLst/>
            </a:prstGeom>
            <a:noFill/>
          </p:spPr>
        </p:pic>
      </p:grpSp>
      <p:sp>
        <p:nvSpPr>
          <p:cNvPr id="45" name="TextBox 44"/>
          <p:cNvSpPr txBox="1"/>
          <p:nvPr/>
        </p:nvSpPr>
        <p:spPr>
          <a:xfrm>
            <a:off x="6522720" y="5146802"/>
            <a:ext cx="2621280" cy="944940"/>
          </a:xfrm>
          <a:prstGeom prst="roundRect">
            <a:avLst/>
          </a:prstGeom>
          <a:ln/>
        </p:spPr>
        <p:style>
          <a:lnRef idx="0">
            <a:schemeClr val="accent2"/>
          </a:lnRef>
          <a:fillRef idx="3">
            <a:schemeClr val="accent2"/>
          </a:fillRef>
          <a:effectRef idx="3">
            <a:schemeClr val="accent2"/>
          </a:effectRef>
          <a:fontRef idx="minor">
            <a:schemeClr val="lt1"/>
          </a:fontRef>
        </p:style>
        <p:txBody>
          <a:bodyPr lIns="0" tIns="0" rIns="0" bIns="0" rtlCol="0" anchor="ctr" anchorCtr="0"/>
          <a:lstStyle/>
          <a:p>
            <a:pPr fontAlgn="base">
              <a:lnSpc>
                <a:spcPct val="90000"/>
              </a:lnSpc>
              <a:spcBef>
                <a:spcPct val="0"/>
              </a:spcBef>
              <a:spcAft>
                <a:spcPct val="0"/>
              </a:spcAft>
            </a:pPr>
            <a:r>
              <a:rPr lang="en-US" sz="1100" dirty="0" smtClean="0">
                <a:solidFill>
                  <a:schemeClr val="tx2"/>
                </a:solidFill>
              </a:rPr>
              <a:t>Active Account w/ Mailbox:</a:t>
            </a:r>
            <a:br>
              <a:rPr lang="en-US" sz="1100" dirty="0" smtClean="0">
                <a:solidFill>
                  <a:schemeClr val="tx2"/>
                </a:solidFill>
              </a:rPr>
            </a:br>
            <a:r>
              <a:rPr lang="en-US" sz="1100" dirty="0" smtClean="0">
                <a:solidFill>
                  <a:schemeClr val="tx2"/>
                </a:solidFill>
              </a:rPr>
              <a:t>SMTP: User@Company.com</a:t>
            </a:r>
          </a:p>
          <a:p>
            <a:pPr fontAlgn="base">
              <a:lnSpc>
                <a:spcPct val="90000"/>
              </a:lnSpc>
              <a:spcBef>
                <a:spcPct val="0"/>
              </a:spcBef>
              <a:spcAft>
                <a:spcPct val="0"/>
              </a:spcAft>
            </a:pPr>
            <a:r>
              <a:rPr lang="en-US" sz="1000" i="1" dirty="0" smtClean="0">
                <a:solidFill>
                  <a:schemeClr val="tx2"/>
                </a:solidFill>
              </a:rPr>
              <a:t>smtp:User@company1x.microsoftonline.com</a:t>
            </a:r>
          </a:p>
          <a:p>
            <a:pPr fontAlgn="base">
              <a:lnSpc>
                <a:spcPct val="90000"/>
              </a:lnSpc>
              <a:spcBef>
                <a:spcPct val="0"/>
              </a:spcBef>
              <a:spcAft>
                <a:spcPct val="0"/>
              </a:spcAft>
            </a:pPr>
            <a:r>
              <a:rPr lang="en-US" sz="1100" b="1" strike="sngStrike" dirty="0" smtClean="0">
                <a:solidFill>
                  <a:schemeClr val="tx2"/>
                </a:solidFill>
              </a:rPr>
              <a:t>Target: User@Company.com</a:t>
            </a:r>
            <a:endParaRPr lang="en-US" sz="1100" b="1" strike="sngStrike" dirty="0">
              <a:solidFill>
                <a:schemeClr val="tx2"/>
              </a:solidFill>
            </a:endParaRPr>
          </a:p>
        </p:txBody>
      </p:sp>
      <p:pic>
        <p:nvPicPr>
          <p:cNvPr id="47" name="Picture 3" descr="\\showsrus\images\Illustrations-Icons\MSN Icons\MSN-Man.png"/>
          <p:cNvPicPr>
            <a:picLocks noChangeAspect="1" noChangeArrowheads="1"/>
          </p:cNvPicPr>
          <p:nvPr/>
        </p:nvPicPr>
        <p:blipFill>
          <a:blip r:embed="rId6" cstate="print"/>
          <a:srcRect/>
          <a:stretch>
            <a:fillRect/>
          </a:stretch>
        </p:blipFill>
        <p:spPr bwMode="auto">
          <a:xfrm>
            <a:off x="3200400" y="3622802"/>
            <a:ext cx="381000" cy="509878"/>
          </a:xfrm>
          <a:prstGeom prst="rect">
            <a:avLst/>
          </a:prstGeom>
          <a:noFill/>
        </p:spPr>
      </p:pic>
      <p:sp>
        <p:nvSpPr>
          <p:cNvPr id="48" name="TextBox 47"/>
          <p:cNvSpPr txBox="1"/>
          <p:nvPr/>
        </p:nvSpPr>
        <p:spPr>
          <a:xfrm>
            <a:off x="3124200" y="4080002"/>
            <a:ext cx="609600" cy="261610"/>
          </a:xfrm>
          <a:prstGeom prst="rect">
            <a:avLst/>
          </a:prstGeom>
          <a:noFill/>
        </p:spPr>
        <p:txBody>
          <a:bodyPr wrap="square" rtlCol="0">
            <a:spAutoFit/>
          </a:bodyPr>
          <a:lstStyle/>
          <a:p>
            <a:r>
              <a:rPr lang="en-US" sz="1100" dirty="0" smtClean="0"/>
              <a:t>Admin</a:t>
            </a:r>
            <a:endParaRPr lang="en-US" sz="1100" dirty="0"/>
          </a:p>
        </p:txBody>
      </p:sp>
      <p:sp>
        <p:nvSpPr>
          <p:cNvPr id="51" name="TextBox 50"/>
          <p:cNvSpPr txBox="1"/>
          <p:nvPr/>
        </p:nvSpPr>
        <p:spPr>
          <a:xfrm>
            <a:off x="1098395" y="4247270"/>
            <a:ext cx="1066800" cy="253916"/>
          </a:xfrm>
          <a:prstGeom prst="rect">
            <a:avLst/>
          </a:prstGeom>
          <a:noFill/>
        </p:spPr>
        <p:txBody>
          <a:bodyPr wrap="square" rtlCol="0">
            <a:spAutoFit/>
          </a:bodyPr>
          <a:lstStyle/>
          <a:p>
            <a:pPr algn="ctr"/>
            <a:r>
              <a:rPr lang="en-US" sz="1050" dirty="0" smtClean="0"/>
              <a:t>POP/IMAP</a:t>
            </a:r>
            <a:endParaRPr lang="en-US" sz="1050" dirty="0"/>
          </a:p>
        </p:txBody>
      </p:sp>
      <p:sp>
        <p:nvSpPr>
          <p:cNvPr id="52" name="TextBox 51"/>
          <p:cNvSpPr txBox="1"/>
          <p:nvPr/>
        </p:nvSpPr>
        <p:spPr>
          <a:xfrm>
            <a:off x="1880838" y="6066777"/>
            <a:ext cx="2287859" cy="253916"/>
          </a:xfrm>
          <a:prstGeom prst="rect">
            <a:avLst/>
          </a:prstGeom>
          <a:noFill/>
        </p:spPr>
        <p:txBody>
          <a:bodyPr wrap="square" rtlCol="0">
            <a:spAutoFit/>
          </a:bodyPr>
          <a:lstStyle/>
          <a:p>
            <a:pPr algn="ctr"/>
            <a:r>
              <a:rPr lang="en-US" sz="1050" dirty="0" smtClean="0"/>
              <a:t>Manually create forwarder</a:t>
            </a:r>
            <a:endParaRPr lang="en-US" sz="1050" dirty="0"/>
          </a:p>
        </p:txBody>
      </p:sp>
      <p:pic>
        <p:nvPicPr>
          <p:cNvPr id="56" name="Picture 2"/>
          <p:cNvPicPr>
            <a:picLocks noChangeAspect="1" noChangeArrowheads="1"/>
          </p:cNvPicPr>
          <p:nvPr/>
        </p:nvPicPr>
        <p:blipFill>
          <a:blip r:embed="rId8" cstate="print"/>
          <a:srcRect/>
          <a:stretch>
            <a:fillRect/>
          </a:stretch>
        </p:blipFill>
        <p:spPr bwMode="auto">
          <a:xfrm>
            <a:off x="2743200" y="3394202"/>
            <a:ext cx="545482" cy="457200"/>
          </a:xfrm>
          <a:prstGeom prst="rect">
            <a:avLst/>
          </a:prstGeom>
          <a:noFill/>
          <a:ln w="9525">
            <a:noFill/>
            <a:miter lim="800000"/>
            <a:headEnd/>
            <a:tailEnd/>
          </a:ln>
          <a:effectLst/>
        </p:spPr>
      </p:pic>
      <p:sp>
        <p:nvSpPr>
          <p:cNvPr id="60" name="TextBox 59"/>
          <p:cNvSpPr txBox="1"/>
          <p:nvPr/>
        </p:nvSpPr>
        <p:spPr>
          <a:xfrm>
            <a:off x="1243360" y="5443139"/>
            <a:ext cx="3041469" cy="607826"/>
          </a:xfrm>
          <a:prstGeom prst="roundRect">
            <a:avLst/>
          </a:prstGeom>
          <a:ln/>
        </p:spPr>
        <p:style>
          <a:lnRef idx="0">
            <a:schemeClr val="accent2"/>
          </a:lnRef>
          <a:fillRef idx="3">
            <a:schemeClr val="accent2"/>
          </a:fillRef>
          <a:effectRef idx="3">
            <a:schemeClr val="accent2"/>
          </a:effectRef>
          <a:fontRef idx="minor">
            <a:schemeClr val="lt1"/>
          </a:fontRef>
        </p:style>
        <p:txBody>
          <a:bodyPr lIns="0" tIns="0" rIns="0" bIns="0" rtlCol="0" anchor="ctr" anchorCtr="0"/>
          <a:lstStyle/>
          <a:p>
            <a:pPr fontAlgn="base">
              <a:lnSpc>
                <a:spcPct val="90000"/>
              </a:lnSpc>
              <a:spcBef>
                <a:spcPct val="0"/>
              </a:spcBef>
              <a:spcAft>
                <a:spcPct val="0"/>
              </a:spcAft>
            </a:pPr>
            <a:r>
              <a:rPr lang="en-US" sz="1100" dirty="0" smtClean="0">
                <a:solidFill>
                  <a:schemeClr val="tx2"/>
                </a:solidFill>
              </a:rPr>
              <a:t>Forwarder:</a:t>
            </a:r>
            <a:br>
              <a:rPr lang="en-US" sz="1100" dirty="0" smtClean="0">
                <a:solidFill>
                  <a:schemeClr val="tx2"/>
                </a:solidFill>
              </a:rPr>
            </a:br>
            <a:r>
              <a:rPr lang="en-US" sz="1100" dirty="0" smtClean="0">
                <a:solidFill>
                  <a:schemeClr val="tx2"/>
                </a:solidFill>
              </a:rPr>
              <a:t>Target </a:t>
            </a:r>
            <a:r>
              <a:rPr lang="en-US" sz="1100" dirty="0" err="1" smtClean="0">
                <a:solidFill>
                  <a:schemeClr val="tx2"/>
                </a:solidFill>
              </a:rPr>
              <a:t>Addr</a:t>
            </a:r>
            <a:r>
              <a:rPr lang="en-US" sz="1100" dirty="0" smtClean="0">
                <a:solidFill>
                  <a:schemeClr val="tx2"/>
                </a:solidFill>
              </a:rPr>
              <a:t>: User@Companyx.microsoftonline.Com</a:t>
            </a:r>
          </a:p>
        </p:txBody>
      </p:sp>
      <p:pic>
        <p:nvPicPr>
          <p:cNvPr id="58" name="Picture 3" descr="\\showsrus\images\Illustrations-Icons\MSN Icons\MSN-Man.png"/>
          <p:cNvPicPr>
            <a:picLocks noChangeAspect="1" noChangeArrowheads="1"/>
          </p:cNvPicPr>
          <p:nvPr/>
        </p:nvPicPr>
        <p:blipFill>
          <a:blip r:embed="rId6" cstate="print"/>
          <a:srcRect/>
          <a:stretch>
            <a:fillRect/>
          </a:stretch>
        </p:blipFill>
        <p:spPr bwMode="auto">
          <a:xfrm>
            <a:off x="781289" y="5421351"/>
            <a:ext cx="381000" cy="509878"/>
          </a:xfrm>
          <a:prstGeom prst="rect">
            <a:avLst/>
          </a:prstGeom>
          <a:noFill/>
        </p:spPr>
      </p:pic>
      <p:cxnSp>
        <p:nvCxnSpPr>
          <p:cNvPr id="63" name="Straight Arrow Connector 62"/>
          <p:cNvCxnSpPr>
            <a:endCxn id="60" idx="0"/>
          </p:cNvCxnSpPr>
          <p:nvPr/>
        </p:nvCxnSpPr>
        <p:spPr bwMode="auto">
          <a:xfrm rot="16200000" flipH="1">
            <a:off x="2624943" y="5303987"/>
            <a:ext cx="273950" cy="4354"/>
          </a:xfrm>
          <a:prstGeom prst="straightConnector1">
            <a:avLst/>
          </a:prstGeom>
          <a:noFill/>
          <a:ln w="28575" cap="flat" cmpd="sng" algn="ctr">
            <a:solidFill>
              <a:schemeClr val="tx1"/>
            </a:solidFill>
            <a:prstDash val="solid"/>
            <a:round/>
            <a:headEnd type="none" w="med" len="med"/>
            <a:tailEnd type="arrow"/>
          </a:ln>
          <a:effectLst/>
        </p:spPr>
      </p:cxnSp>
      <p:sp>
        <p:nvSpPr>
          <p:cNvPr id="61" name="Left Arrow 60"/>
          <p:cNvSpPr/>
          <p:nvPr/>
        </p:nvSpPr>
        <p:spPr>
          <a:xfrm flipH="1">
            <a:off x="3967744" y="5573054"/>
            <a:ext cx="990600" cy="304800"/>
          </a:xfrm>
          <a:prstGeom prst="leftArrow">
            <a:avLst/>
          </a:prstGeom>
          <a:gradFill flip="none" rotWithShape="1">
            <a:gsLst>
              <a:gs pos="0">
                <a:srgbClr val="FFF9DD"/>
              </a:gs>
              <a:gs pos="100000">
                <a:srgbClr val="66CC33"/>
              </a:gs>
            </a:gsLst>
            <a:lin ang="4200000" scaled="0"/>
            <a:tileRect/>
          </a:gradFill>
          <a:ln>
            <a:solidFill>
              <a:srgbClr val="FFF9DD">
                <a:alpha val="58000"/>
              </a:srgbClr>
            </a:solidFill>
          </a:ln>
          <a:effectLst>
            <a:outerShdw blurRad="63500" sx="101000" sy="101000" algn="ctr" rotWithShape="0">
              <a:schemeClr val="tx2">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fontAlgn="base">
              <a:lnSpc>
                <a:spcPct val="90000"/>
              </a:lnSpc>
              <a:spcBef>
                <a:spcPct val="0"/>
              </a:spcBef>
              <a:spcAft>
                <a:spcPct val="0"/>
              </a:spcAft>
            </a:pPr>
            <a:r>
              <a:rPr lang="en-US" sz="1100" dirty="0" smtClean="0">
                <a:solidFill>
                  <a:schemeClr val="bg1"/>
                </a:solidFill>
              </a:rPr>
              <a:t>Mail FWD</a:t>
            </a:r>
            <a:endParaRPr lang="en-US" sz="1100" dirty="0">
              <a:solidFill>
                <a:schemeClr val="bg1"/>
              </a:solidFill>
            </a:endParaRPr>
          </a:p>
        </p:txBody>
      </p:sp>
      <p:cxnSp>
        <p:nvCxnSpPr>
          <p:cNvPr id="41" name="Straight Arrow Connector 40"/>
          <p:cNvCxnSpPr/>
          <p:nvPr/>
        </p:nvCxnSpPr>
        <p:spPr>
          <a:xfrm>
            <a:off x="1001751" y="4637564"/>
            <a:ext cx="1371600" cy="1588"/>
          </a:xfrm>
          <a:prstGeom prst="straightConnector1">
            <a:avLst/>
          </a:prstGeom>
          <a:ln w="38100">
            <a:prstDash val="sysDash"/>
            <a:tailEnd type="arrow"/>
          </a:ln>
        </p:spPr>
        <p:style>
          <a:lnRef idx="1">
            <a:schemeClr val="accent4"/>
          </a:lnRef>
          <a:fillRef idx="0">
            <a:schemeClr val="accent4"/>
          </a:fillRef>
          <a:effectRef idx="0">
            <a:schemeClr val="accent4"/>
          </a:effectRef>
          <a:fontRef idx="minor">
            <a:schemeClr val="tx1"/>
          </a:fontRef>
        </p:style>
      </p:cxnSp>
      <p:cxnSp>
        <p:nvCxnSpPr>
          <p:cNvPr id="42" name="Straight Arrow Connector 41"/>
          <p:cNvCxnSpPr/>
          <p:nvPr/>
        </p:nvCxnSpPr>
        <p:spPr>
          <a:xfrm>
            <a:off x="994317" y="4786246"/>
            <a:ext cx="1371600" cy="1588"/>
          </a:xfrm>
          <a:prstGeom prst="straightConnector1">
            <a:avLst/>
          </a:prstGeom>
          <a:ln w="38100">
            <a:prstDash val="sysDash"/>
            <a:tailEnd type="arrow"/>
          </a:ln>
        </p:spPr>
        <p:style>
          <a:lnRef idx="1">
            <a:schemeClr val="accent4"/>
          </a:lnRef>
          <a:fillRef idx="0">
            <a:schemeClr val="accent4"/>
          </a:fillRef>
          <a:effectRef idx="0">
            <a:schemeClr val="accent4"/>
          </a:effectRef>
          <a:fontRef idx="minor">
            <a:schemeClr val="tx1"/>
          </a:fontRef>
        </p:style>
      </p:cxnSp>
      <p:cxnSp>
        <p:nvCxnSpPr>
          <p:cNvPr id="46" name="Straight Arrow Connector 45"/>
          <p:cNvCxnSpPr/>
          <p:nvPr/>
        </p:nvCxnSpPr>
        <p:spPr>
          <a:xfrm rot="10800000">
            <a:off x="3036849" y="4578092"/>
            <a:ext cx="2209800" cy="59888"/>
          </a:xfrm>
          <a:prstGeom prst="straightConnector1">
            <a:avLst/>
          </a:prstGeom>
          <a:ln w="38100">
            <a:prstDash val="sysDash"/>
            <a:headEnd type="arrow"/>
            <a:tailEnd type="none"/>
          </a:ln>
        </p:spPr>
        <p:style>
          <a:lnRef idx="1">
            <a:schemeClr val="accent4"/>
          </a:lnRef>
          <a:fillRef idx="0">
            <a:schemeClr val="accent4"/>
          </a:fillRef>
          <a:effectRef idx="0">
            <a:schemeClr val="accent4"/>
          </a:effectRef>
          <a:fontRef idx="minor">
            <a:schemeClr val="tx1"/>
          </a:fontRef>
        </p:style>
      </p:cxnSp>
      <p:cxnSp>
        <p:nvCxnSpPr>
          <p:cNvPr id="49" name="Straight Arrow Connector 48"/>
          <p:cNvCxnSpPr/>
          <p:nvPr/>
        </p:nvCxnSpPr>
        <p:spPr>
          <a:xfrm rot="10800000">
            <a:off x="3051717" y="4719341"/>
            <a:ext cx="2209800" cy="59888"/>
          </a:xfrm>
          <a:prstGeom prst="straightConnector1">
            <a:avLst/>
          </a:prstGeom>
          <a:ln w="38100">
            <a:prstDash val="sysDash"/>
            <a:headEnd type="arrow"/>
            <a:tailEnd type="non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 xmlns:p14="http://schemas.microsoft.com/office/powerpoint/2010/main" val="2164811286"/>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POP/IMAP Migration Screen</a:t>
            </a:r>
            <a:endParaRPr lang="en-US" dirty="0"/>
          </a:p>
        </p:txBody>
      </p:sp>
      <p:pic>
        <p:nvPicPr>
          <p:cNvPr id="8" name="Content Placeholder 7" descr="MigrationTool.png"/>
          <p:cNvPicPr>
            <a:picLocks noGrp="1" noChangeAspect="1"/>
          </p:cNvPicPr>
          <p:nvPr>
            <p:ph idx="4294967295"/>
          </p:nvPr>
        </p:nvPicPr>
        <p:blipFill>
          <a:blip r:embed="rId3"/>
          <a:stretch>
            <a:fillRect/>
          </a:stretch>
        </p:blipFill>
        <p:spPr>
          <a:xfrm>
            <a:off x="533400" y="914400"/>
            <a:ext cx="8610600" cy="4619625"/>
          </a:xfrm>
          <a:prstGeom prst="rect">
            <a:avLst/>
          </a:prstGeom>
        </p:spPr>
      </p:pic>
      <p:pic>
        <p:nvPicPr>
          <p:cNvPr id="9" name="Picture 8" descr="MigrationWizard-2.png"/>
          <p:cNvPicPr>
            <a:picLocks noChangeAspect="1"/>
          </p:cNvPicPr>
          <p:nvPr/>
        </p:nvPicPr>
        <p:blipFill>
          <a:blip r:embed="rId4"/>
          <a:stretch>
            <a:fillRect/>
          </a:stretch>
        </p:blipFill>
        <p:spPr>
          <a:xfrm>
            <a:off x="2497671" y="2664543"/>
            <a:ext cx="4206575" cy="3671673"/>
          </a:xfrm>
          <a:prstGeom prst="rect">
            <a:avLst/>
          </a:prstGeom>
        </p:spPr>
      </p:pic>
    </p:spTree>
    <p:extLst>
      <p:ext uri="{BB962C8B-B14F-4D97-AF65-F5344CB8AC3E}">
        <p14:creationId xmlns="" xmlns:p14="http://schemas.microsoft.com/office/powerpoint/2010/main" val="227604223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6400800" y="1059180"/>
            <a:ext cx="2047875" cy="381000"/>
          </a:xfrm>
          <a:prstGeom prst="rect">
            <a:avLst/>
          </a:prstGeom>
          <a:solidFill>
            <a:schemeClr val="tx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p:txBody>
          <a:bodyPr/>
          <a:lstStyle/>
          <a:p>
            <a:r>
              <a:rPr lang="en-US" dirty="0" smtClean="0"/>
              <a:t>Internet Mail Migration partners</a:t>
            </a:r>
            <a:endParaRPr lang="en-US" dirty="0"/>
          </a:p>
        </p:txBody>
      </p:sp>
      <p:sp>
        <p:nvSpPr>
          <p:cNvPr id="3" name="Text Placeholder 2"/>
          <p:cNvSpPr>
            <a:spLocks noGrp="1"/>
          </p:cNvSpPr>
          <p:nvPr>
            <p:ph type="body" sz="quarter" idx="10"/>
          </p:nvPr>
        </p:nvSpPr>
        <p:spPr>
          <a:xfrm>
            <a:off x="361950" y="1080082"/>
            <a:ext cx="8382000" cy="2210862"/>
          </a:xfrm>
        </p:spPr>
        <p:txBody>
          <a:bodyPr/>
          <a:lstStyle/>
          <a:p>
            <a:r>
              <a:rPr lang="en-US" sz="2400" dirty="0" err="1" smtClean="0"/>
              <a:t>MigrationWiz.Com</a:t>
            </a:r>
            <a:r>
              <a:rPr lang="en-US" sz="2400" dirty="0" smtClean="0"/>
              <a:t> (</a:t>
            </a:r>
            <a:r>
              <a:rPr lang="en-US" sz="2400" dirty="0" smtClean="0">
                <a:hlinkClick r:id="rId3"/>
              </a:rPr>
              <a:t>www.migrationwiz.com</a:t>
            </a:r>
            <a:r>
              <a:rPr lang="en-US" sz="2400" dirty="0" smtClean="0"/>
              <a:t>)</a:t>
            </a:r>
          </a:p>
          <a:p>
            <a:pPr lvl="1"/>
            <a:r>
              <a:rPr lang="en-US" sz="2000" dirty="0" smtClean="0"/>
              <a:t>First internet-based migration service </a:t>
            </a:r>
            <a:br>
              <a:rPr lang="en-US" sz="2000" dirty="0" smtClean="0"/>
            </a:br>
            <a:r>
              <a:rPr lang="en-US" sz="2000" dirty="0" smtClean="0"/>
              <a:t>(no need to download or run any software)</a:t>
            </a:r>
          </a:p>
          <a:p>
            <a:pPr lvl="1"/>
            <a:r>
              <a:rPr lang="en-US" sz="2000" dirty="0" smtClean="0"/>
              <a:t>Key features</a:t>
            </a:r>
          </a:p>
          <a:p>
            <a:pPr lvl="2"/>
            <a:r>
              <a:rPr lang="en-US" sz="1600" dirty="0" smtClean="0"/>
              <a:t>Runs completely from the internet (no software download)</a:t>
            </a:r>
          </a:p>
          <a:p>
            <a:pPr lvl="2"/>
            <a:r>
              <a:rPr lang="en-US" sz="1600" dirty="0" smtClean="0"/>
              <a:t>You can automate and schedule bulk migrations from any POP/IMAP Source</a:t>
            </a:r>
          </a:p>
          <a:p>
            <a:pPr lvl="2"/>
            <a:r>
              <a:rPr lang="en-US" sz="1600" dirty="0" smtClean="0"/>
              <a:t>Will automatically work with end-users to collect credentials to access </a:t>
            </a:r>
            <a:br>
              <a:rPr lang="en-US" sz="1600" dirty="0" smtClean="0"/>
            </a:br>
            <a:r>
              <a:rPr lang="en-US" sz="1600" dirty="0" smtClean="0"/>
              <a:t>source mailboxes</a:t>
            </a:r>
          </a:p>
          <a:p>
            <a:pPr lvl="2"/>
            <a:r>
              <a:rPr lang="en-US" sz="1600" dirty="0" smtClean="0"/>
              <a:t>Email notifications during migration</a:t>
            </a:r>
          </a:p>
          <a:p>
            <a:pPr lvl="2"/>
            <a:endParaRPr lang="en-US" sz="1800" dirty="0" smtClean="0"/>
          </a:p>
          <a:p>
            <a:r>
              <a:rPr lang="en-US" sz="2400" dirty="0" err="1" smtClean="0"/>
              <a:t>Cemaphore.Com</a:t>
            </a:r>
            <a:r>
              <a:rPr lang="en-US" sz="2400" dirty="0" smtClean="0"/>
              <a:t> (</a:t>
            </a:r>
            <a:r>
              <a:rPr lang="en-US" sz="2400" dirty="0" smtClean="0">
                <a:hlinkClick r:id="rId4"/>
              </a:rPr>
              <a:t>www.cemaphore.com</a:t>
            </a:r>
            <a:r>
              <a:rPr lang="en-US" sz="2400" dirty="0" smtClean="0"/>
              <a:t>)</a:t>
            </a:r>
          </a:p>
          <a:p>
            <a:pPr lvl="1"/>
            <a:r>
              <a:rPr lang="en-US" sz="2000" dirty="0" err="1" smtClean="0"/>
              <a:t>Mailshadow</a:t>
            </a:r>
            <a:r>
              <a:rPr lang="en-US" sz="2000" dirty="0" smtClean="0"/>
              <a:t> for Google Apps: Synchronize Google apps with </a:t>
            </a:r>
            <a:br>
              <a:rPr lang="en-US" sz="2000" dirty="0" smtClean="0"/>
            </a:br>
            <a:r>
              <a:rPr lang="en-US" sz="2000" dirty="0" smtClean="0"/>
              <a:t>Exchange Online</a:t>
            </a:r>
          </a:p>
          <a:p>
            <a:pPr lvl="1"/>
            <a:r>
              <a:rPr lang="en-US" sz="2000" dirty="0" smtClean="0"/>
              <a:t>Key features</a:t>
            </a:r>
          </a:p>
          <a:p>
            <a:pPr lvl="2"/>
            <a:r>
              <a:rPr lang="en-US" sz="1600" dirty="0" smtClean="0"/>
              <a:t>End-user tool to migrate content from Gmail, Google Contacts and Google calendar to Exchange Online</a:t>
            </a:r>
          </a:p>
          <a:p>
            <a:endParaRPr lang="en-US" sz="2400" dirty="0" smtClean="0"/>
          </a:p>
          <a:p>
            <a:pPr lvl="2"/>
            <a:endParaRPr lang="en-US" sz="1800" dirty="0"/>
          </a:p>
        </p:txBody>
      </p:sp>
      <p:pic>
        <p:nvPicPr>
          <p:cNvPr id="186370" name="Picture 2" descr="http://resources.bittitan.com/Images/Logos/MigrationWiz_203x29_BlackRed.png">
            <a:hlinkClick r:id="rId5"/>
          </p:cNvPr>
          <p:cNvPicPr>
            <a:picLocks noChangeAspect="1" noChangeArrowheads="1"/>
          </p:cNvPicPr>
          <p:nvPr/>
        </p:nvPicPr>
        <p:blipFill>
          <a:blip r:embed="rId6"/>
          <a:srcRect/>
          <a:stretch>
            <a:fillRect/>
          </a:stretch>
        </p:blipFill>
        <p:spPr bwMode="auto">
          <a:xfrm>
            <a:off x="6461125" y="1103630"/>
            <a:ext cx="1933575" cy="276225"/>
          </a:xfrm>
          <a:prstGeom prst="rect">
            <a:avLst/>
          </a:prstGeom>
          <a:solidFill>
            <a:schemeClr val="tx1"/>
          </a:solidFill>
        </p:spPr>
      </p:pic>
      <p:pic>
        <p:nvPicPr>
          <p:cNvPr id="6" name="Picture 2" descr="Cemaphore"/>
          <p:cNvPicPr>
            <a:picLocks noChangeAspect="1" noChangeArrowheads="1"/>
          </p:cNvPicPr>
          <p:nvPr/>
        </p:nvPicPr>
        <p:blipFill>
          <a:blip r:embed="rId7"/>
          <a:srcRect/>
          <a:stretch>
            <a:fillRect/>
          </a:stretch>
        </p:blipFill>
        <p:spPr bwMode="auto">
          <a:xfrm>
            <a:off x="6337300" y="3897630"/>
            <a:ext cx="1428750" cy="476250"/>
          </a:xfrm>
          <a:prstGeom prst="rect">
            <a:avLst/>
          </a:prstGeom>
          <a:noFill/>
        </p:spPr>
      </p:pic>
    </p:spTree>
    <p:extLst>
      <p:ext uri="{BB962C8B-B14F-4D97-AF65-F5344CB8AC3E}">
        <p14:creationId xmlns="" xmlns:p14="http://schemas.microsoft.com/office/powerpoint/2010/main" val="1267985532"/>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Domino/GroupWise Migration</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1820667449"/>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225" y="239713"/>
            <a:ext cx="8382000" cy="609398"/>
          </a:xfrm>
        </p:spPr>
        <p:txBody>
          <a:bodyPr/>
          <a:lstStyle/>
          <a:p>
            <a:r>
              <a:rPr lang="en-US" sz="4400" dirty="0" smtClean="0"/>
              <a:t>Domino/GroupWise Migration Process</a:t>
            </a:r>
            <a:endParaRPr lang="en-US" sz="4400" dirty="0"/>
          </a:p>
        </p:txBody>
      </p:sp>
      <p:graphicFrame>
        <p:nvGraphicFramePr>
          <p:cNvPr id="5" name="Content Placeholder 4"/>
          <p:cNvGraphicFramePr>
            <a:graphicFrameLocks noGrp="1"/>
          </p:cNvGraphicFramePr>
          <p:nvPr>
            <p:ph idx="1"/>
          </p:nvPr>
        </p:nvGraphicFramePr>
        <p:xfrm>
          <a:off x="76200" y="1013460"/>
          <a:ext cx="8229600" cy="76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4"/>
          <p:cNvGraphicFramePr>
            <a:graphicFrameLocks/>
          </p:cNvGraphicFramePr>
          <p:nvPr>
            <p:extLst>
              <p:ext uri="{D42A27DB-BD31-4B8C-83A1-F6EECF244321}">
                <p14:modId xmlns="" xmlns:p14="http://schemas.microsoft.com/office/powerpoint/2010/main" val="3776179543"/>
              </p:ext>
            </p:extLst>
          </p:nvPr>
        </p:nvGraphicFramePr>
        <p:xfrm>
          <a:off x="76200" y="1882140"/>
          <a:ext cx="8229600" cy="762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Content Placeholder 4"/>
          <p:cNvGraphicFramePr>
            <a:graphicFrameLocks/>
          </p:cNvGraphicFramePr>
          <p:nvPr/>
        </p:nvGraphicFramePr>
        <p:xfrm>
          <a:off x="76200" y="2750820"/>
          <a:ext cx="8229600" cy="76200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8" name="Content Placeholder 4"/>
          <p:cNvGraphicFramePr>
            <a:graphicFrameLocks/>
          </p:cNvGraphicFramePr>
          <p:nvPr/>
        </p:nvGraphicFramePr>
        <p:xfrm>
          <a:off x="76200" y="3619500"/>
          <a:ext cx="8229600" cy="762000"/>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9" name="Content Placeholder 4"/>
          <p:cNvGraphicFramePr>
            <a:graphicFrameLocks/>
          </p:cNvGraphicFramePr>
          <p:nvPr/>
        </p:nvGraphicFramePr>
        <p:xfrm>
          <a:off x="76200" y="4488180"/>
          <a:ext cx="8229600" cy="762000"/>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10" name="Content Placeholder 4"/>
          <p:cNvGraphicFramePr>
            <a:graphicFrameLocks/>
          </p:cNvGraphicFramePr>
          <p:nvPr/>
        </p:nvGraphicFramePr>
        <p:xfrm>
          <a:off x="76200" y="5356860"/>
          <a:ext cx="8229600" cy="762000"/>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grpSp>
        <p:nvGrpSpPr>
          <p:cNvPr id="3" name="Group 10"/>
          <p:cNvGrpSpPr/>
          <p:nvPr/>
        </p:nvGrpSpPr>
        <p:grpSpPr>
          <a:xfrm>
            <a:off x="1828799" y="1089660"/>
            <a:ext cx="7315201" cy="1478280"/>
            <a:chOff x="2966788" y="-1225676"/>
            <a:chExt cx="12752983" cy="2743432"/>
          </a:xfrm>
        </p:grpSpPr>
        <p:sp>
          <p:nvSpPr>
            <p:cNvPr id="12" name="Chevron 11"/>
            <p:cNvSpPr/>
            <p:nvPr/>
          </p:nvSpPr>
          <p:spPr>
            <a:xfrm>
              <a:off x="2966788" y="386444"/>
              <a:ext cx="3985308" cy="1131312"/>
            </a:xfrm>
            <a:prstGeom prst="chevron">
              <a:avLst/>
            </a:prstGeom>
            <a:solidFill>
              <a:schemeClr val="bg2">
                <a:lumMod val="75000"/>
              </a:schemeClr>
            </a:solidFill>
          </p:spPr>
          <p:style>
            <a:lnRef idx="1">
              <a:schemeClr val="accent2"/>
            </a:lnRef>
            <a:fillRef idx="2">
              <a:schemeClr val="accent2"/>
            </a:fillRef>
            <a:effectRef idx="1">
              <a:schemeClr val="accent2"/>
            </a:effectRef>
            <a:fontRef idx="minor">
              <a:schemeClr val="dk1"/>
            </a:fontRef>
          </p:style>
          <p:txBody>
            <a:bodyPr/>
            <a:lstStyle/>
            <a:p>
              <a:r>
                <a:rPr lang="en-US" sz="1600" dirty="0" smtClean="0"/>
                <a:t>Design Considerations</a:t>
              </a:r>
              <a:endParaRPr lang="en-US" sz="1600" dirty="0"/>
            </a:p>
          </p:txBody>
        </p:sp>
        <p:sp>
          <p:nvSpPr>
            <p:cNvPr id="101" name="Chevron 100"/>
            <p:cNvSpPr/>
            <p:nvPr/>
          </p:nvSpPr>
          <p:spPr>
            <a:xfrm>
              <a:off x="2966790" y="-1225676"/>
              <a:ext cx="12752981"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dirty="0" smtClean="0"/>
                <a:t>Business Development</a:t>
              </a:r>
              <a:endParaRPr lang="en-US" dirty="0"/>
            </a:p>
          </p:txBody>
        </p:sp>
      </p:grpSp>
      <p:sp>
        <p:nvSpPr>
          <p:cNvPr id="18" name="Chevron 17"/>
          <p:cNvSpPr/>
          <p:nvPr/>
        </p:nvSpPr>
        <p:spPr>
          <a:xfrm>
            <a:off x="1828800" y="2827020"/>
            <a:ext cx="373380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r>
              <a:rPr lang="en-US" sz="1600" dirty="0" smtClean="0"/>
              <a:t>Sign Up for Trial</a:t>
            </a:r>
            <a:endParaRPr lang="en-US" sz="1600" dirty="0"/>
          </a:p>
        </p:txBody>
      </p:sp>
      <p:sp>
        <p:nvSpPr>
          <p:cNvPr id="21" name="Chevron 20"/>
          <p:cNvSpPr/>
          <p:nvPr/>
        </p:nvSpPr>
        <p:spPr>
          <a:xfrm>
            <a:off x="1828799" y="3695700"/>
            <a:ext cx="2447925"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Set up Mail Coexist.</a:t>
            </a:r>
            <a:endParaRPr lang="en-US" sz="1400" dirty="0"/>
          </a:p>
        </p:txBody>
      </p:sp>
      <p:sp>
        <p:nvSpPr>
          <p:cNvPr id="24" name="Chevron 23"/>
          <p:cNvSpPr/>
          <p:nvPr/>
        </p:nvSpPr>
        <p:spPr>
          <a:xfrm>
            <a:off x="1828800" y="4564380"/>
            <a:ext cx="2447926"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Bulk Account Creation</a:t>
            </a:r>
            <a:endParaRPr lang="en-US" sz="1400" dirty="0"/>
          </a:p>
        </p:txBody>
      </p:sp>
      <p:grpSp>
        <p:nvGrpSpPr>
          <p:cNvPr id="4" name="Group 25"/>
          <p:cNvGrpSpPr/>
          <p:nvPr/>
        </p:nvGrpSpPr>
        <p:grpSpPr>
          <a:xfrm>
            <a:off x="1828799" y="5433060"/>
            <a:ext cx="4962525" cy="609600"/>
            <a:chOff x="2966790" y="471292"/>
            <a:chExt cx="7842053" cy="1131312"/>
          </a:xfrm>
        </p:grpSpPr>
        <p:sp>
          <p:nvSpPr>
            <p:cNvPr id="27" name="Chevron 26"/>
            <p:cNvSpPr/>
            <p:nvPr/>
          </p:nvSpPr>
          <p:spPr>
            <a:xfrm>
              <a:off x="2966790" y="471292"/>
              <a:ext cx="4113864"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Exchange Mailbox Cleanup</a:t>
              </a:r>
              <a:endParaRPr lang="en-US" sz="1400" dirty="0"/>
            </a:p>
          </p:txBody>
        </p:sp>
        <p:sp>
          <p:nvSpPr>
            <p:cNvPr id="98" name="Chevron 97"/>
            <p:cNvSpPr/>
            <p:nvPr/>
          </p:nvSpPr>
          <p:spPr>
            <a:xfrm>
              <a:off x="6694979" y="471292"/>
              <a:ext cx="4113864"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MX Record Switch Over</a:t>
              </a:r>
              <a:endParaRPr lang="en-US" sz="1400" dirty="0"/>
            </a:p>
          </p:txBody>
        </p:sp>
      </p:grpSp>
      <p:sp>
        <p:nvSpPr>
          <p:cNvPr id="33" name="Chevron 32"/>
          <p:cNvSpPr/>
          <p:nvPr/>
        </p:nvSpPr>
        <p:spPr>
          <a:xfrm>
            <a:off x="5886449" y="1967865"/>
            <a:ext cx="1704976" cy="609600"/>
          </a:xfrm>
          <a:prstGeom prst="chevron">
            <a:avLst/>
          </a:prstGeom>
          <a:solidFill>
            <a:schemeClr val="bg2">
              <a:lumMod val="75000"/>
            </a:schemeClr>
          </a:solidFill>
        </p:spPr>
        <p:style>
          <a:lnRef idx="1">
            <a:schemeClr val="accent2"/>
          </a:lnRef>
          <a:fillRef idx="2">
            <a:schemeClr val="accent2"/>
          </a:fillRef>
          <a:effectRef idx="1">
            <a:schemeClr val="accent2"/>
          </a:effectRef>
          <a:fontRef idx="minor">
            <a:schemeClr val="dk1"/>
          </a:fontRef>
        </p:style>
        <p:txBody>
          <a:bodyPr anchor="ctr"/>
          <a:lstStyle/>
          <a:p>
            <a:pPr algn="ctr"/>
            <a:r>
              <a:rPr lang="en-US" sz="1600" dirty="0" smtClean="0"/>
              <a:t>Directory Plan *</a:t>
            </a:r>
            <a:endParaRPr lang="en-US" sz="1600" dirty="0"/>
          </a:p>
        </p:txBody>
      </p:sp>
      <p:sp>
        <p:nvSpPr>
          <p:cNvPr id="39" name="Chevron 38"/>
          <p:cNvSpPr/>
          <p:nvPr/>
        </p:nvSpPr>
        <p:spPr>
          <a:xfrm>
            <a:off x="3848100" y="1967865"/>
            <a:ext cx="2305049" cy="609600"/>
          </a:xfrm>
          <a:prstGeom prst="chevron">
            <a:avLst/>
          </a:prstGeom>
          <a:solidFill>
            <a:schemeClr val="bg2">
              <a:lumMod val="75000"/>
            </a:schemeClr>
          </a:solidFill>
        </p:spPr>
        <p:style>
          <a:lnRef idx="1">
            <a:schemeClr val="accent2"/>
          </a:lnRef>
          <a:fillRef idx="2">
            <a:schemeClr val="accent2"/>
          </a:fillRef>
          <a:effectRef idx="1">
            <a:schemeClr val="accent2"/>
          </a:effectRef>
          <a:fontRef idx="minor">
            <a:schemeClr val="dk1"/>
          </a:fontRef>
        </p:style>
        <p:txBody>
          <a:bodyPr/>
          <a:lstStyle/>
          <a:p>
            <a:pPr algn="ctr"/>
            <a:r>
              <a:rPr lang="en-US" sz="1600" dirty="0" smtClean="0"/>
              <a:t>Account Management Plan</a:t>
            </a:r>
            <a:endParaRPr lang="en-US" sz="1600" dirty="0"/>
          </a:p>
        </p:txBody>
      </p:sp>
      <p:sp>
        <p:nvSpPr>
          <p:cNvPr id="60" name="Chevron 59"/>
          <p:cNvSpPr/>
          <p:nvPr/>
        </p:nvSpPr>
        <p:spPr>
          <a:xfrm>
            <a:off x="5334000" y="2827020"/>
            <a:ext cx="367665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r>
              <a:rPr lang="en-US" sz="1600" dirty="0" smtClean="0"/>
              <a:t>Setup SMTP Domains</a:t>
            </a:r>
            <a:endParaRPr lang="en-US" sz="1600" dirty="0"/>
          </a:p>
        </p:txBody>
      </p:sp>
      <p:sp>
        <p:nvSpPr>
          <p:cNvPr id="75" name="Chevron 74"/>
          <p:cNvSpPr/>
          <p:nvPr/>
        </p:nvSpPr>
        <p:spPr>
          <a:xfrm>
            <a:off x="5524500" y="3695700"/>
            <a:ext cx="1895475"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Establish Dir Sync</a:t>
            </a:r>
            <a:endParaRPr lang="en-US" sz="1400" dirty="0"/>
          </a:p>
        </p:txBody>
      </p:sp>
      <p:sp>
        <p:nvSpPr>
          <p:cNvPr id="81" name="Chevron 80"/>
          <p:cNvSpPr/>
          <p:nvPr/>
        </p:nvSpPr>
        <p:spPr>
          <a:xfrm>
            <a:off x="7181850" y="3695700"/>
            <a:ext cx="1838326"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Pilot Verification</a:t>
            </a:r>
            <a:endParaRPr lang="en-US" sz="1400" dirty="0"/>
          </a:p>
        </p:txBody>
      </p:sp>
      <p:sp>
        <p:nvSpPr>
          <p:cNvPr id="87" name="Chevron 86"/>
          <p:cNvSpPr/>
          <p:nvPr/>
        </p:nvSpPr>
        <p:spPr>
          <a:xfrm>
            <a:off x="4038600" y="4564380"/>
            <a:ext cx="2905125"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Mailbox Migration *</a:t>
            </a:r>
            <a:endParaRPr lang="en-US" sz="1400" dirty="0"/>
          </a:p>
        </p:txBody>
      </p:sp>
      <p:sp>
        <p:nvSpPr>
          <p:cNvPr id="90" name="Chevron 89"/>
          <p:cNvSpPr/>
          <p:nvPr/>
        </p:nvSpPr>
        <p:spPr>
          <a:xfrm>
            <a:off x="6715126" y="4564380"/>
            <a:ext cx="2305049"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End User Access !</a:t>
            </a:r>
            <a:endParaRPr lang="en-US" sz="1400" dirty="0"/>
          </a:p>
        </p:txBody>
      </p:sp>
      <p:sp>
        <p:nvSpPr>
          <p:cNvPr id="26" name="Chevron 25"/>
          <p:cNvSpPr/>
          <p:nvPr/>
        </p:nvSpPr>
        <p:spPr>
          <a:xfrm>
            <a:off x="7334249" y="1967865"/>
            <a:ext cx="1619251" cy="609600"/>
          </a:xfrm>
          <a:prstGeom prst="chevron">
            <a:avLst/>
          </a:prstGeom>
          <a:solidFill>
            <a:schemeClr val="bg2">
              <a:lumMod val="75000"/>
            </a:schemeClr>
          </a:solidFill>
        </p:spPr>
        <p:style>
          <a:lnRef idx="1">
            <a:schemeClr val="accent2"/>
          </a:lnRef>
          <a:fillRef idx="2">
            <a:schemeClr val="accent2"/>
          </a:fillRef>
          <a:effectRef idx="1">
            <a:schemeClr val="accent2"/>
          </a:effectRef>
          <a:fontRef idx="minor">
            <a:schemeClr val="dk1"/>
          </a:fontRef>
        </p:style>
        <p:txBody>
          <a:bodyPr anchor="ctr"/>
          <a:lstStyle/>
          <a:p>
            <a:pPr algn="ctr"/>
            <a:r>
              <a:rPr lang="en-US" sz="1600" dirty="0" smtClean="0"/>
              <a:t>Migration Plan *</a:t>
            </a:r>
            <a:endParaRPr lang="en-US" sz="1600" dirty="0"/>
          </a:p>
        </p:txBody>
      </p:sp>
      <p:sp>
        <p:nvSpPr>
          <p:cNvPr id="29" name="Chevron 28"/>
          <p:cNvSpPr/>
          <p:nvPr/>
        </p:nvSpPr>
        <p:spPr>
          <a:xfrm>
            <a:off x="4019550" y="3695700"/>
            <a:ext cx="1752599"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Migrate Directory to AD *</a:t>
            </a:r>
            <a:endParaRPr lang="en-US" sz="1400" dirty="0"/>
          </a:p>
        </p:txBody>
      </p:sp>
    </p:spTree>
    <p:extLst>
      <p:ext uri="{BB962C8B-B14F-4D97-AF65-F5344CB8AC3E}">
        <p14:creationId xmlns="" xmlns:p14="http://schemas.microsoft.com/office/powerpoint/2010/main" val="765690404"/>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BPOS Onboarding Project Plan</a:t>
            </a:r>
            <a:endParaRPr lang="en-US" dirty="0"/>
          </a:p>
        </p:txBody>
      </p:sp>
      <p:graphicFrame>
        <p:nvGraphicFramePr>
          <p:cNvPr id="5" name="Content Placeholder 4"/>
          <p:cNvGraphicFramePr>
            <a:graphicFrameLocks noGrp="1"/>
          </p:cNvGraphicFramePr>
          <p:nvPr>
            <p:ph idx="1"/>
          </p:nvPr>
        </p:nvGraphicFramePr>
        <p:xfrm>
          <a:off x="76200" y="990600"/>
          <a:ext cx="8229600" cy="76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4"/>
          <p:cNvGraphicFramePr>
            <a:graphicFrameLocks/>
          </p:cNvGraphicFramePr>
          <p:nvPr/>
        </p:nvGraphicFramePr>
        <p:xfrm>
          <a:off x="76200" y="1859280"/>
          <a:ext cx="8229600" cy="762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Content Placeholder 4"/>
          <p:cNvGraphicFramePr>
            <a:graphicFrameLocks/>
          </p:cNvGraphicFramePr>
          <p:nvPr/>
        </p:nvGraphicFramePr>
        <p:xfrm>
          <a:off x="76200" y="2727960"/>
          <a:ext cx="8229600" cy="76200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8" name="Content Placeholder 4"/>
          <p:cNvGraphicFramePr>
            <a:graphicFrameLocks/>
          </p:cNvGraphicFramePr>
          <p:nvPr/>
        </p:nvGraphicFramePr>
        <p:xfrm>
          <a:off x="76200" y="3596640"/>
          <a:ext cx="8229600" cy="762000"/>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9" name="Content Placeholder 4"/>
          <p:cNvGraphicFramePr>
            <a:graphicFrameLocks/>
          </p:cNvGraphicFramePr>
          <p:nvPr/>
        </p:nvGraphicFramePr>
        <p:xfrm>
          <a:off x="76200" y="4465320"/>
          <a:ext cx="8229600" cy="762000"/>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10" name="Content Placeholder 4"/>
          <p:cNvGraphicFramePr>
            <a:graphicFrameLocks/>
          </p:cNvGraphicFramePr>
          <p:nvPr/>
        </p:nvGraphicFramePr>
        <p:xfrm>
          <a:off x="76200" y="5334000"/>
          <a:ext cx="8229600" cy="762000"/>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grpSp>
        <p:nvGrpSpPr>
          <p:cNvPr id="3" name="Group 10"/>
          <p:cNvGrpSpPr/>
          <p:nvPr/>
        </p:nvGrpSpPr>
        <p:grpSpPr>
          <a:xfrm>
            <a:off x="1828800" y="1066800"/>
            <a:ext cx="7315200" cy="1478280"/>
            <a:chOff x="2966790" y="-1225676"/>
            <a:chExt cx="12752981" cy="2743432"/>
          </a:xfrm>
        </p:grpSpPr>
        <p:sp>
          <p:nvSpPr>
            <p:cNvPr id="12" name="Chevron 11"/>
            <p:cNvSpPr/>
            <p:nvPr/>
          </p:nvSpPr>
          <p:spPr>
            <a:xfrm>
              <a:off x="2966790" y="386444"/>
              <a:ext cx="3586776" cy="1131312"/>
            </a:xfrm>
            <a:prstGeom prst="chevron">
              <a:avLst/>
            </a:prstGeom>
          </p:spPr>
          <p:style>
            <a:lnRef idx="1">
              <a:schemeClr val="accent2"/>
            </a:lnRef>
            <a:fillRef idx="2">
              <a:schemeClr val="accent2"/>
            </a:fillRef>
            <a:effectRef idx="1">
              <a:schemeClr val="accent2"/>
            </a:effectRef>
            <a:fontRef idx="minor">
              <a:schemeClr val="dk1"/>
            </a:fontRef>
          </p:style>
          <p:txBody>
            <a:bodyPr/>
            <a:lstStyle/>
            <a:p>
              <a:r>
                <a:rPr lang="en-US" sz="1600" dirty="0" smtClean="0"/>
                <a:t>Overall Considerations</a:t>
              </a:r>
              <a:endParaRPr lang="en-US" sz="1600" dirty="0"/>
            </a:p>
          </p:txBody>
        </p:sp>
        <p:sp>
          <p:nvSpPr>
            <p:cNvPr id="101" name="Chevron 100"/>
            <p:cNvSpPr/>
            <p:nvPr/>
          </p:nvSpPr>
          <p:spPr>
            <a:xfrm>
              <a:off x="2966790" y="-1225676"/>
              <a:ext cx="12752981"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dirty="0" smtClean="0"/>
                <a:t>Business Development</a:t>
              </a:r>
              <a:endParaRPr lang="en-US" dirty="0"/>
            </a:p>
          </p:txBody>
        </p:sp>
      </p:grpSp>
      <p:sp>
        <p:nvSpPr>
          <p:cNvPr id="18" name="Chevron 17"/>
          <p:cNvSpPr/>
          <p:nvPr/>
        </p:nvSpPr>
        <p:spPr>
          <a:xfrm>
            <a:off x="1828800" y="2804160"/>
            <a:ext cx="373380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r>
              <a:rPr lang="en-US" sz="1600" dirty="0" smtClean="0"/>
              <a:t>Sign Up for Trial</a:t>
            </a:r>
            <a:endParaRPr lang="en-US" sz="1600" dirty="0"/>
          </a:p>
        </p:txBody>
      </p:sp>
      <p:sp>
        <p:nvSpPr>
          <p:cNvPr id="21" name="Chevron 20"/>
          <p:cNvSpPr/>
          <p:nvPr/>
        </p:nvSpPr>
        <p:spPr>
          <a:xfrm>
            <a:off x="1828799" y="3672840"/>
            <a:ext cx="2543175"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Set up Mail Coexist.</a:t>
            </a:r>
            <a:endParaRPr lang="en-US" sz="1400" dirty="0"/>
          </a:p>
        </p:txBody>
      </p:sp>
      <p:sp>
        <p:nvSpPr>
          <p:cNvPr id="24" name="Chevron 23"/>
          <p:cNvSpPr/>
          <p:nvPr/>
        </p:nvSpPr>
        <p:spPr>
          <a:xfrm>
            <a:off x="1828800" y="4541520"/>
            <a:ext cx="190500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Bulk Account Creation</a:t>
            </a:r>
            <a:endParaRPr lang="en-US" sz="1400" dirty="0"/>
          </a:p>
        </p:txBody>
      </p:sp>
      <p:grpSp>
        <p:nvGrpSpPr>
          <p:cNvPr id="4" name="Group 25"/>
          <p:cNvGrpSpPr/>
          <p:nvPr/>
        </p:nvGrpSpPr>
        <p:grpSpPr>
          <a:xfrm>
            <a:off x="1828800" y="5410200"/>
            <a:ext cx="7239000" cy="609600"/>
            <a:chOff x="2966790" y="471292"/>
            <a:chExt cx="12213033" cy="1131312"/>
          </a:xfrm>
        </p:grpSpPr>
        <p:sp>
          <p:nvSpPr>
            <p:cNvPr id="27" name="Chevron 26"/>
            <p:cNvSpPr/>
            <p:nvPr/>
          </p:nvSpPr>
          <p:spPr>
            <a:xfrm>
              <a:off x="2966790" y="471292"/>
              <a:ext cx="4113864"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Exchange Mailbox Cleanup</a:t>
              </a:r>
              <a:endParaRPr lang="en-US" sz="1400" dirty="0"/>
            </a:p>
          </p:txBody>
        </p:sp>
        <p:sp>
          <p:nvSpPr>
            <p:cNvPr id="98" name="Chevron 97"/>
            <p:cNvSpPr/>
            <p:nvPr/>
          </p:nvSpPr>
          <p:spPr>
            <a:xfrm>
              <a:off x="6694979" y="471292"/>
              <a:ext cx="4113864"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MX Record Switch Over</a:t>
              </a:r>
              <a:endParaRPr lang="en-US" sz="1400" dirty="0"/>
            </a:p>
          </p:txBody>
        </p:sp>
        <p:sp>
          <p:nvSpPr>
            <p:cNvPr id="99" name="Chevron 98"/>
            <p:cNvSpPr/>
            <p:nvPr/>
          </p:nvSpPr>
          <p:spPr>
            <a:xfrm>
              <a:off x="10423168" y="471292"/>
              <a:ext cx="4756655"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On Premise Exchange Management</a:t>
              </a:r>
              <a:endParaRPr lang="en-US" sz="1400" dirty="0"/>
            </a:p>
          </p:txBody>
        </p:sp>
      </p:grpSp>
      <p:sp>
        <p:nvSpPr>
          <p:cNvPr id="33" name="Chevron 32"/>
          <p:cNvSpPr/>
          <p:nvPr/>
        </p:nvSpPr>
        <p:spPr>
          <a:xfrm>
            <a:off x="3657600" y="1935480"/>
            <a:ext cx="182880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600" dirty="0" smtClean="0"/>
              <a:t>AD Clean up</a:t>
            </a:r>
            <a:endParaRPr lang="en-US" sz="1600" dirty="0"/>
          </a:p>
        </p:txBody>
      </p:sp>
      <p:sp>
        <p:nvSpPr>
          <p:cNvPr id="39" name="Chevron 38"/>
          <p:cNvSpPr/>
          <p:nvPr/>
        </p:nvSpPr>
        <p:spPr>
          <a:xfrm>
            <a:off x="5257800" y="1935480"/>
            <a:ext cx="2133600" cy="609600"/>
          </a:xfrm>
          <a:prstGeom prst="chevron">
            <a:avLst/>
          </a:prstGeom>
        </p:spPr>
        <p:style>
          <a:lnRef idx="1">
            <a:schemeClr val="accent2"/>
          </a:lnRef>
          <a:fillRef idx="2">
            <a:schemeClr val="accent2"/>
          </a:fillRef>
          <a:effectRef idx="1">
            <a:schemeClr val="accent2"/>
          </a:effectRef>
          <a:fontRef idx="minor">
            <a:schemeClr val="dk1"/>
          </a:fontRef>
        </p:style>
        <p:txBody>
          <a:bodyPr/>
          <a:lstStyle/>
          <a:p>
            <a:pPr algn="ctr"/>
            <a:r>
              <a:rPr lang="en-US" sz="1600" dirty="0" smtClean="0"/>
              <a:t>Account</a:t>
            </a:r>
          </a:p>
          <a:p>
            <a:r>
              <a:rPr lang="en-US" sz="1600" dirty="0" smtClean="0"/>
              <a:t>Management</a:t>
            </a:r>
            <a:endParaRPr lang="en-US" sz="1600" dirty="0"/>
          </a:p>
        </p:txBody>
      </p:sp>
      <p:sp>
        <p:nvSpPr>
          <p:cNvPr id="45" name="Chevron 44"/>
          <p:cNvSpPr/>
          <p:nvPr/>
        </p:nvSpPr>
        <p:spPr>
          <a:xfrm>
            <a:off x="7162800" y="1935480"/>
            <a:ext cx="1905000" cy="609600"/>
          </a:xfrm>
          <a:prstGeom prst="chevron">
            <a:avLst/>
          </a:prstGeom>
        </p:spPr>
        <p:style>
          <a:lnRef idx="1">
            <a:schemeClr val="accent2"/>
          </a:lnRef>
          <a:fillRef idx="2">
            <a:schemeClr val="accent2"/>
          </a:fillRef>
          <a:effectRef idx="1">
            <a:schemeClr val="accent2"/>
          </a:effectRef>
          <a:fontRef idx="minor">
            <a:schemeClr val="dk1"/>
          </a:fontRef>
        </p:style>
        <p:txBody>
          <a:bodyPr/>
          <a:lstStyle/>
          <a:p>
            <a:pPr algn="ctr"/>
            <a:r>
              <a:rPr lang="en-US" sz="1600" dirty="0" smtClean="0"/>
              <a:t>ID Pilot Group</a:t>
            </a:r>
            <a:endParaRPr lang="en-US" sz="1600" dirty="0"/>
          </a:p>
        </p:txBody>
      </p:sp>
      <p:sp>
        <p:nvSpPr>
          <p:cNvPr id="60" name="Chevron 59"/>
          <p:cNvSpPr/>
          <p:nvPr/>
        </p:nvSpPr>
        <p:spPr>
          <a:xfrm>
            <a:off x="5334000" y="2804160"/>
            <a:ext cx="373380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r>
              <a:rPr lang="en-US" sz="1600" dirty="0" smtClean="0"/>
              <a:t>Verify SMTP Domain</a:t>
            </a:r>
            <a:endParaRPr lang="en-US" sz="1600" dirty="0"/>
          </a:p>
        </p:txBody>
      </p:sp>
      <p:sp>
        <p:nvSpPr>
          <p:cNvPr id="75" name="Chevron 74"/>
          <p:cNvSpPr/>
          <p:nvPr/>
        </p:nvSpPr>
        <p:spPr>
          <a:xfrm>
            <a:off x="4133849" y="3672840"/>
            <a:ext cx="2676525"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Establish Dir Sync</a:t>
            </a:r>
            <a:endParaRPr lang="en-US" sz="1400" dirty="0"/>
          </a:p>
        </p:txBody>
      </p:sp>
      <p:sp>
        <p:nvSpPr>
          <p:cNvPr id="81" name="Chevron 80"/>
          <p:cNvSpPr/>
          <p:nvPr/>
        </p:nvSpPr>
        <p:spPr>
          <a:xfrm>
            <a:off x="6581775" y="3672840"/>
            <a:ext cx="2428875"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Pilot Verification</a:t>
            </a:r>
            <a:endParaRPr lang="en-US" sz="1400" dirty="0"/>
          </a:p>
        </p:txBody>
      </p:sp>
      <p:sp>
        <p:nvSpPr>
          <p:cNvPr id="84" name="Chevron 83"/>
          <p:cNvSpPr/>
          <p:nvPr/>
        </p:nvSpPr>
        <p:spPr>
          <a:xfrm>
            <a:off x="3505200" y="4541520"/>
            <a:ext cx="190500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Activation Notification</a:t>
            </a:r>
            <a:endParaRPr lang="en-US" sz="1400" dirty="0"/>
          </a:p>
        </p:txBody>
      </p:sp>
      <p:sp>
        <p:nvSpPr>
          <p:cNvPr id="87" name="Chevron 86"/>
          <p:cNvSpPr/>
          <p:nvPr/>
        </p:nvSpPr>
        <p:spPr>
          <a:xfrm>
            <a:off x="5181600" y="4541520"/>
            <a:ext cx="167640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Mailbox Migration</a:t>
            </a:r>
            <a:endParaRPr lang="en-US" sz="1400" dirty="0"/>
          </a:p>
        </p:txBody>
      </p:sp>
      <p:sp>
        <p:nvSpPr>
          <p:cNvPr id="90" name="Chevron 89"/>
          <p:cNvSpPr/>
          <p:nvPr/>
        </p:nvSpPr>
        <p:spPr>
          <a:xfrm>
            <a:off x="6629400" y="4541520"/>
            <a:ext cx="243840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End User Configuration</a:t>
            </a:r>
            <a:endParaRPr lang="en-US" sz="1400" dirty="0"/>
          </a:p>
        </p:txBody>
      </p:sp>
    </p:spTree>
    <p:extLst>
      <p:ext uri="{BB962C8B-B14F-4D97-AF65-F5344CB8AC3E}">
        <p14:creationId xmlns="" xmlns:p14="http://schemas.microsoft.com/office/powerpoint/2010/main" val="1110759663"/>
      </p:ext>
    </p:extLst>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Things to Consider During Planning</a:t>
            </a:r>
            <a:endParaRPr lang="en-US" b="0" dirty="0"/>
          </a:p>
        </p:txBody>
      </p:sp>
      <p:sp>
        <p:nvSpPr>
          <p:cNvPr id="3" name="Content Placeholder 2"/>
          <p:cNvSpPr>
            <a:spLocks noGrp="1"/>
          </p:cNvSpPr>
          <p:nvPr>
            <p:ph idx="1"/>
          </p:nvPr>
        </p:nvSpPr>
        <p:spPr/>
        <p:txBody>
          <a:bodyPr>
            <a:normAutofit fontScale="62500" lnSpcReduction="20000"/>
          </a:bodyPr>
          <a:lstStyle/>
          <a:p>
            <a:r>
              <a:rPr lang="en-US" dirty="0" smtClean="0"/>
              <a:t>Directory Strategy: What will drive account management in the future?</a:t>
            </a:r>
          </a:p>
          <a:p>
            <a:pPr lvl="1"/>
            <a:r>
              <a:rPr lang="en-US" dirty="0" smtClean="0"/>
              <a:t>Recommend: Move to local AD to drive Microsoft Online</a:t>
            </a:r>
          </a:p>
          <a:p>
            <a:pPr lvl="1"/>
            <a:r>
              <a:rPr lang="en-US" dirty="0" smtClean="0"/>
              <a:t>Consider state of current AD topology.  Will AD structure need to change?</a:t>
            </a:r>
          </a:p>
          <a:p>
            <a:pPr lvl="1"/>
            <a:endParaRPr lang="en-US" dirty="0" smtClean="0"/>
          </a:p>
          <a:p>
            <a:r>
              <a:rPr lang="en-US" dirty="0" smtClean="0"/>
              <a:t>Migration Strategy: What is best approach for migration?</a:t>
            </a:r>
          </a:p>
          <a:p>
            <a:pPr lvl="1"/>
            <a:r>
              <a:rPr lang="en-US" dirty="0" smtClean="0"/>
              <a:t>Recommend: Minimal coexistence period due to limitations in coexistence</a:t>
            </a:r>
          </a:p>
          <a:p>
            <a:endParaRPr lang="en-US" dirty="0" smtClean="0"/>
          </a:p>
          <a:p>
            <a:r>
              <a:rPr lang="en-US" dirty="0" smtClean="0"/>
              <a:t>Client Impact</a:t>
            </a:r>
          </a:p>
          <a:p>
            <a:pPr lvl="1"/>
            <a:r>
              <a:rPr lang="en-US" dirty="0" smtClean="0"/>
              <a:t>Plan for deployment / training for Outlook 2007 and OWA and any </a:t>
            </a:r>
            <a:br>
              <a:rPr lang="en-US" dirty="0" smtClean="0"/>
            </a:br>
            <a:r>
              <a:rPr lang="en-US" dirty="0" smtClean="0"/>
              <a:t>OS requirements</a:t>
            </a:r>
          </a:p>
          <a:p>
            <a:pPr lvl="1"/>
            <a:endParaRPr lang="en-US" dirty="0" smtClean="0"/>
          </a:p>
          <a:p>
            <a:r>
              <a:rPr lang="en-US" dirty="0" smtClean="0"/>
              <a:t>Messaging Applications</a:t>
            </a:r>
          </a:p>
          <a:p>
            <a:pPr lvl="1"/>
            <a:r>
              <a:rPr lang="en-US" dirty="0" smtClean="0"/>
              <a:t>Mail-Enabled Domino Applications</a:t>
            </a:r>
          </a:p>
          <a:p>
            <a:pPr lvl="1"/>
            <a:r>
              <a:rPr lang="en-US" dirty="0" smtClean="0"/>
              <a:t>SPAM Filters, Archives, Fax Gateways, LOB Applications</a:t>
            </a:r>
          </a:p>
          <a:p>
            <a:pPr lvl="1"/>
            <a:endParaRPr lang="en-US" dirty="0" smtClean="0"/>
          </a:p>
          <a:p>
            <a:r>
              <a:rPr lang="en-US" dirty="0" smtClean="0"/>
              <a:t>Domino Applications</a:t>
            </a:r>
          </a:p>
          <a:p>
            <a:pPr lvl="1"/>
            <a:r>
              <a:rPr lang="en-US" dirty="0" smtClean="0"/>
              <a:t>Plan for mitigation of Domino applications over time</a:t>
            </a:r>
          </a:p>
          <a:p>
            <a:pPr lvl="2"/>
            <a:r>
              <a:rPr lang="en-US" dirty="0" smtClean="0"/>
              <a:t>Migrate to SharePoint, CRM Online, other OOB solutions, or sundown</a:t>
            </a:r>
          </a:p>
        </p:txBody>
      </p:sp>
    </p:spTree>
    <p:extLst>
      <p:ext uri="{BB962C8B-B14F-4D97-AF65-F5344CB8AC3E}">
        <p14:creationId xmlns="" xmlns:p14="http://schemas.microsoft.com/office/powerpoint/2010/main" val="3487970190"/>
      </p:ext>
    </p:extLst>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Domino/GroupWise Migration Process</a:t>
            </a:r>
            <a:endParaRPr lang="en-US" sz="4400" dirty="0"/>
          </a:p>
        </p:txBody>
      </p:sp>
      <p:graphicFrame>
        <p:nvGraphicFramePr>
          <p:cNvPr id="5" name="Content Placeholder 4"/>
          <p:cNvGraphicFramePr>
            <a:graphicFrameLocks noGrp="1"/>
          </p:cNvGraphicFramePr>
          <p:nvPr>
            <p:ph idx="1"/>
          </p:nvPr>
        </p:nvGraphicFramePr>
        <p:xfrm>
          <a:off x="76200" y="1036320"/>
          <a:ext cx="8229600" cy="76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4"/>
          <p:cNvGraphicFramePr>
            <a:graphicFrameLocks/>
          </p:cNvGraphicFramePr>
          <p:nvPr/>
        </p:nvGraphicFramePr>
        <p:xfrm>
          <a:off x="76200" y="1905000"/>
          <a:ext cx="8229600" cy="762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Content Placeholder 4"/>
          <p:cNvGraphicFramePr>
            <a:graphicFrameLocks/>
          </p:cNvGraphicFramePr>
          <p:nvPr/>
        </p:nvGraphicFramePr>
        <p:xfrm>
          <a:off x="76200" y="2773680"/>
          <a:ext cx="8229600" cy="76200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8" name="Content Placeholder 4"/>
          <p:cNvGraphicFramePr>
            <a:graphicFrameLocks/>
          </p:cNvGraphicFramePr>
          <p:nvPr>
            <p:extLst>
              <p:ext uri="{D42A27DB-BD31-4B8C-83A1-F6EECF244321}">
                <p14:modId xmlns="" xmlns:p14="http://schemas.microsoft.com/office/powerpoint/2010/main" val="1892521567"/>
              </p:ext>
            </p:extLst>
          </p:nvPr>
        </p:nvGraphicFramePr>
        <p:xfrm>
          <a:off x="76200" y="3642360"/>
          <a:ext cx="8229600" cy="762000"/>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9" name="Content Placeholder 4"/>
          <p:cNvGraphicFramePr>
            <a:graphicFrameLocks/>
          </p:cNvGraphicFramePr>
          <p:nvPr/>
        </p:nvGraphicFramePr>
        <p:xfrm>
          <a:off x="76200" y="4511040"/>
          <a:ext cx="8229600" cy="762000"/>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10" name="Content Placeholder 4"/>
          <p:cNvGraphicFramePr>
            <a:graphicFrameLocks/>
          </p:cNvGraphicFramePr>
          <p:nvPr/>
        </p:nvGraphicFramePr>
        <p:xfrm>
          <a:off x="76200" y="5379720"/>
          <a:ext cx="8229600" cy="762000"/>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grpSp>
        <p:nvGrpSpPr>
          <p:cNvPr id="3" name="Group 10"/>
          <p:cNvGrpSpPr/>
          <p:nvPr/>
        </p:nvGrpSpPr>
        <p:grpSpPr>
          <a:xfrm>
            <a:off x="1828799" y="1112520"/>
            <a:ext cx="7315201" cy="1478280"/>
            <a:chOff x="2966788" y="-1225676"/>
            <a:chExt cx="12752983" cy="2743432"/>
          </a:xfrm>
        </p:grpSpPr>
        <p:sp>
          <p:nvSpPr>
            <p:cNvPr id="12" name="Chevron 11"/>
            <p:cNvSpPr/>
            <p:nvPr/>
          </p:nvSpPr>
          <p:spPr>
            <a:xfrm>
              <a:off x="2966788" y="386444"/>
              <a:ext cx="3985308" cy="1131312"/>
            </a:xfrm>
            <a:prstGeom prst="chevron">
              <a:avLst/>
            </a:prstGeom>
          </p:spPr>
          <p:style>
            <a:lnRef idx="1">
              <a:schemeClr val="accent2"/>
            </a:lnRef>
            <a:fillRef idx="2">
              <a:schemeClr val="accent2"/>
            </a:fillRef>
            <a:effectRef idx="1">
              <a:schemeClr val="accent2"/>
            </a:effectRef>
            <a:fontRef idx="minor">
              <a:schemeClr val="dk1"/>
            </a:fontRef>
          </p:style>
          <p:txBody>
            <a:bodyPr/>
            <a:lstStyle/>
            <a:p>
              <a:r>
                <a:rPr lang="en-US" sz="1600" dirty="0" smtClean="0"/>
                <a:t>Design Considerations</a:t>
              </a:r>
              <a:endParaRPr lang="en-US" sz="1600" dirty="0"/>
            </a:p>
          </p:txBody>
        </p:sp>
        <p:sp>
          <p:nvSpPr>
            <p:cNvPr id="101" name="Chevron 100"/>
            <p:cNvSpPr/>
            <p:nvPr/>
          </p:nvSpPr>
          <p:spPr>
            <a:xfrm>
              <a:off x="2966790" y="-1225676"/>
              <a:ext cx="12752981"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dirty="0" smtClean="0"/>
                <a:t>Business Development</a:t>
              </a:r>
              <a:endParaRPr lang="en-US" dirty="0"/>
            </a:p>
          </p:txBody>
        </p:sp>
      </p:grpSp>
      <p:sp>
        <p:nvSpPr>
          <p:cNvPr id="18" name="Chevron 17"/>
          <p:cNvSpPr/>
          <p:nvPr/>
        </p:nvSpPr>
        <p:spPr>
          <a:xfrm>
            <a:off x="1828800" y="2849880"/>
            <a:ext cx="373380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r>
              <a:rPr lang="en-US" sz="1600" dirty="0" smtClean="0"/>
              <a:t>Sign Up for Trial</a:t>
            </a:r>
            <a:endParaRPr lang="en-US" sz="1600" dirty="0"/>
          </a:p>
        </p:txBody>
      </p:sp>
      <p:sp>
        <p:nvSpPr>
          <p:cNvPr id="21" name="Chevron 20"/>
          <p:cNvSpPr/>
          <p:nvPr/>
        </p:nvSpPr>
        <p:spPr>
          <a:xfrm>
            <a:off x="1828799" y="3718560"/>
            <a:ext cx="2447925" cy="609600"/>
          </a:xfrm>
          <a:prstGeom prst="chevron">
            <a:avLst/>
          </a:prstGeom>
          <a:solidFill>
            <a:schemeClr val="bg2">
              <a:lumMod val="75000"/>
            </a:schemeClr>
          </a:solidFill>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Set up Mail Coexist.</a:t>
            </a:r>
            <a:endParaRPr lang="en-US" sz="1400" dirty="0"/>
          </a:p>
        </p:txBody>
      </p:sp>
      <p:sp>
        <p:nvSpPr>
          <p:cNvPr id="24" name="Chevron 23"/>
          <p:cNvSpPr/>
          <p:nvPr/>
        </p:nvSpPr>
        <p:spPr>
          <a:xfrm>
            <a:off x="1828800" y="4587240"/>
            <a:ext cx="2447926"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Bulk Account Creation</a:t>
            </a:r>
            <a:endParaRPr lang="en-US" sz="1400" dirty="0"/>
          </a:p>
        </p:txBody>
      </p:sp>
      <p:grpSp>
        <p:nvGrpSpPr>
          <p:cNvPr id="4" name="Group 25"/>
          <p:cNvGrpSpPr/>
          <p:nvPr/>
        </p:nvGrpSpPr>
        <p:grpSpPr>
          <a:xfrm>
            <a:off x="1828799" y="5455920"/>
            <a:ext cx="4962525" cy="609600"/>
            <a:chOff x="2966790" y="471292"/>
            <a:chExt cx="7842053" cy="1131312"/>
          </a:xfrm>
        </p:grpSpPr>
        <p:sp>
          <p:nvSpPr>
            <p:cNvPr id="27" name="Chevron 26"/>
            <p:cNvSpPr/>
            <p:nvPr/>
          </p:nvSpPr>
          <p:spPr>
            <a:xfrm>
              <a:off x="2966790" y="471292"/>
              <a:ext cx="4113864"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Exchange Mailbox Cleanup</a:t>
              </a:r>
              <a:endParaRPr lang="en-US" sz="1400" dirty="0"/>
            </a:p>
          </p:txBody>
        </p:sp>
        <p:sp>
          <p:nvSpPr>
            <p:cNvPr id="98" name="Chevron 97"/>
            <p:cNvSpPr/>
            <p:nvPr/>
          </p:nvSpPr>
          <p:spPr>
            <a:xfrm>
              <a:off x="6694979" y="471292"/>
              <a:ext cx="4113864"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MX Record Switch Over</a:t>
              </a:r>
              <a:endParaRPr lang="en-US" sz="1400" dirty="0"/>
            </a:p>
          </p:txBody>
        </p:sp>
      </p:grpSp>
      <p:sp>
        <p:nvSpPr>
          <p:cNvPr id="33" name="Chevron 32"/>
          <p:cNvSpPr/>
          <p:nvPr/>
        </p:nvSpPr>
        <p:spPr>
          <a:xfrm>
            <a:off x="5886449" y="1990725"/>
            <a:ext cx="1704976"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600" dirty="0" smtClean="0"/>
              <a:t>Directory Plan *</a:t>
            </a:r>
            <a:endParaRPr lang="en-US" sz="1600" dirty="0"/>
          </a:p>
        </p:txBody>
      </p:sp>
      <p:sp>
        <p:nvSpPr>
          <p:cNvPr id="39" name="Chevron 38"/>
          <p:cNvSpPr/>
          <p:nvPr/>
        </p:nvSpPr>
        <p:spPr>
          <a:xfrm>
            <a:off x="3848100" y="1990725"/>
            <a:ext cx="2305049" cy="609600"/>
          </a:xfrm>
          <a:prstGeom prst="chevron">
            <a:avLst/>
          </a:prstGeom>
        </p:spPr>
        <p:style>
          <a:lnRef idx="1">
            <a:schemeClr val="accent2"/>
          </a:lnRef>
          <a:fillRef idx="2">
            <a:schemeClr val="accent2"/>
          </a:fillRef>
          <a:effectRef idx="1">
            <a:schemeClr val="accent2"/>
          </a:effectRef>
          <a:fontRef idx="minor">
            <a:schemeClr val="dk1"/>
          </a:fontRef>
        </p:style>
        <p:txBody>
          <a:bodyPr/>
          <a:lstStyle/>
          <a:p>
            <a:pPr algn="ctr"/>
            <a:r>
              <a:rPr lang="en-US" sz="1600" dirty="0" smtClean="0"/>
              <a:t>Account Management Plan</a:t>
            </a:r>
            <a:endParaRPr lang="en-US" sz="1600" dirty="0"/>
          </a:p>
        </p:txBody>
      </p:sp>
      <p:sp>
        <p:nvSpPr>
          <p:cNvPr id="60" name="Chevron 59"/>
          <p:cNvSpPr/>
          <p:nvPr/>
        </p:nvSpPr>
        <p:spPr>
          <a:xfrm>
            <a:off x="5334000" y="2849880"/>
            <a:ext cx="367665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r>
              <a:rPr lang="en-US" sz="1600" dirty="0" smtClean="0"/>
              <a:t>Setup SMTP Domains</a:t>
            </a:r>
            <a:endParaRPr lang="en-US" sz="1600" dirty="0"/>
          </a:p>
        </p:txBody>
      </p:sp>
      <p:sp>
        <p:nvSpPr>
          <p:cNvPr id="75" name="Chevron 74"/>
          <p:cNvSpPr/>
          <p:nvPr/>
        </p:nvSpPr>
        <p:spPr>
          <a:xfrm>
            <a:off x="5524500" y="3718560"/>
            <a:ext cx="1895475" cy="609600"/>
          </a:xfrm>
          <a:prstGeom prst="chevron">
            <a:avLst/>
          </a:prstGeom>
          <a:solidFill>
            <a:schemeClr val="bg2">
              <a:lumMod val="75000"/>
            </a:schemeClr>
          </a:solidFill>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Establish Dir Sync</a:t>
            </a:r>
            <a:endParaRPr lang="en-US" sz="1400" dirty="0"/>
          </a:p>
        </p:txBody>
      </p:sp>
      <p:sp>
        <p:nvSpPr>
          <p:cNvPr id="81" name="Chevron 80"/>
          <p:cNvSpPr/>
          <p:nvPr/>
        </p:nvSpPr>
        <p:spPr>
          <a:xfrm>
            <a:off x="7181850" y="3718560"/>
            <a:ext cx="1838326" cy="609600"/>
          </a:xfrm>
          <a:prstGeom prst="chevron">
            <a:avLst/>
          </a:prstGeom>
          <a:solidFill>
            <a:schemeClr val="bg2">
              <a:lumMod val="75000"/>
            </a:schemeClr>
          </a:solidFill>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Pilot Verification</a:t>
            </a:r>
            <a:endParaRPr lang="en-US" sz="1400" dirty="0"/>
          </a:p>
        </p:txBody>
      </p:sp>
      <p:sp>
        <p:nvSpPr>
          <p:cNvPr id="87" name="Chevron 86"/>
          <p:cNvSpPr/>
          <p:nvPr/>
        </p:nvSpPr>
        <p:spPr>
          <a:xfrm>
            <a:off x="4038600" y="4587240"/>
            <a:ext cx="2905125"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Mailbox Migration *</a:t>
            </a:r>
            <a:endParaRPr lang="en-US" sz="1400" dirty="0"/>
          </a:p>
        </p:txBody>
      </p:sp>
      <p:sp>
        <p:nvSpPr>
          <p:cNvPr id="90" name="Chevron 89"/>
          <p:cNvSpPr/>
          <p:nvPr/>
        </p:nvSpPr>
        <p:spPr>
          <a:xfrm>
            <a:off x="6715126" y="4587240"/>
            <a:ext cx="2305049"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End User Access !</a:t>
            </a:r>
            <a:endParaRPr lang="en-US" sz="1400" dirty="0"/>
          </a:p>
        </p:txBody>
      </p:sp>
      <p:sp>
        <p:nvSpPr>
          <p:cNvPr id="26" name="Chevron 25"/>
          <p:cNvSpPr/>
          <p:nvPr/>
        </p:nvSpPr>
        <p:spPr>
          <a:xfrm>
            <a:off x="7334249" y="1990725"/>
            <a:ext cx="1619251"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600" dirty="0" smtClean="0"/>
              <a:t>Migration Plan *</a:t>
            </a:r>
            <a:endParaRPr lang="en-US" sz="1600" dirty="0"/>
          </a:p>
        </p:txBody>
      </p:sp>
      <p:sp>
        <p:nvSpPr>
          <p:cNvPr id="29" name="Chevron 28"/>
          <p:cNvSpPr/>
          <p:nvPr/>
        </p:nvSpPr>
        <p:spPr>
          <a:xfrm>
            <a:off x="4019550" y="3718560"/>
            <a:ext cx="1752599" cy="609600"/>
          </a:xfrm>
          <a:prstGeom prst="chevron">
            <a:avLst/>
          </a:prstGeom>
          <a:solidFill>
            <a:schemeClr val="bg2">
              <a:lumMod val="75000"/>
            </a:schemeClr>
          </a:solidFill>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Migrate Directory to AD *</a:t>
            </a:r>
            <a:endParaRPr lang="en-US" sz="1400" dirty="0"/>
          </a:p>
        </p:txBody>
      </p:sp>
    </p:spTree>
    <p:extLst>
      <p:ext uri="{BB962C8B-B14F-4D97-AF65-F5344CB8AC3E}">
        <p14:creationId xmlns="" xmlns:p14="http://schemas.microsoft.com/office/powerpoint/2010/main" val="784319419"/>
      </p:ext>
    </p:extLst>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3375" y="927738"/>
            <a:ext cx="8305800" cy="2776145"/>
          </a:xfrm>
        </p:spPr>
        <p:txBody>
          <a:bodyPr>
            <a:normAutofit/>
          </a:bodyPr>
          <a:lstStyle/>
          <a:p>
            <a:r>
              <a:rPr lang="en-US" sz="2000" dirty="0" smtClean="0"/>
              <a:t>Mail routing will be determined by forwarders set in both topologies</a:t>
            </a:r>
          </a:p>
          <a:p>
            <a:pPr lvl="1"/>
            <a:r>
              <a:rPr lang="en-US" sz="1800" dirty="0" smtClean="0"/>
              <a:t>Accounts that have mailboxes in Microsoft Online:</a:t>
            </a:r>
          </a:p>
          <a:p>
            <a:pPr lvl="2"/>
            <a:r>
              <a:rPr lang="en-US" sz="1400" dirty="0" smtClean="0"/>
              <a:t>Create mail forwarders to  the MODRD (@Companyx.MicrosoftOnline.com)</a:t>
            </a:r>
          </a:p>
          <a:p>
            <a:pPr lvl="2"/>
            <a:r>
              <a:rPr lang="en-US" sz="1400" dirty="0" smtClean="0"/>
              <a:t>GroupWise/Domino needs to have forwarders set manually or by scripts *</a:t>
            </a:r>
          </a:p>
          <a:p>
            <a:pPr lvl="1"/>
            <a:r>
              <a:rPr lang="en-US" sz="1800" dirty="0" smtClean="0"/>
              <a:t>Accounts with mailboxes in Domino / GroupWise</a:t>
            </a:r>
          </a:p>
          <a:p>
            <a:pPr lvl="2"/>
            <a:r>
              <a:rPr lang="en-US" sz="1400" dirty="0" smtClean="0"/>
              <a:t>Any mail to company domain (@Companyx.com) will be directed to the local messaging servers</a:t>
            </a:r>
          </a:p>
          <a:p>
            <a:pPr lvl="2"/>
            <a:r>
              <a:rPr lang="en-US" sz="1400" dirty="0" smtClean="0"/>
              <a:t>Mail forwarders are created automatically in Microsoft Online through directory sync *</a:t>
            </a:r>
            <a:endParaRPr lang="en-US" sz="1800" dirty="0" smtClean="0"/>
          </a:p>
        </p:txBody>
      </p:sp>
      <p:sp>
        <p:nvSpPr>
          <p:cNvPr id="37" name="Rounded Rectangle 36"/>
          <p:cNvSpPr/>
          <p:nvPr/>
        </p:nvSpPr>
        <p:spPr>
          <a:xfrm>
            <a:off x="413897" y="2967990"/>
            <a:ext cx="3657600" cy="3089966"/>
          </a:xfrm>
          <a:prstGeom prst="roundRect">
            <a:avLst/>
          </a:prstGeom>
        </p:spPr>
        <p:style>
          <a:lnRef idx="1">
            <a:schemeClr val="accent2"/>
          </a:lnRef>
          <a:fillRef idx="3">
            <a:schemeClr val="accent2"/>
          </a:fillRef>
          <a:effectRef idx="2">
            <a:schemeClr val="accent2"/>
          </a:effectRef>
          <a:fontRef idx="minor">
            <a:schemeClr val="lt1"/>
          </a:fontRef>
        </p:style>
        <p:txBody>
          <a:bodyPr rtlCol="0" anchor="t"/>
          <a:lstStyle/>
          <a:p>
            <a:pPr algn="ctr"/>
            <a:r>
              <a:rPr lang="en-US" dirty="0" smtClean="0"/>
              <a:t>Local Messaging Deployment</a:t>
            </a:r>
            <a:endParaRPr lang="en-US" dirty="0"/>
          </a:p>
        </p:txBody>
      </p:sp>
      <p:sp>
        <p:nvSpPr>
          <p:cNvPr id="48" name="Rounded Rectangle 47"/>
          <p:cNvSpPr/>
          <p:nvPr/>
        </p:nvSpPr>
        <p:spPr>
          <a:xfrm>
            <a:off x="5062097" y="2967990"/>
            <a:ext cx="3733800" cy="3119838"/>
          </a:xfrm>
          <a:prstGeom prst="roundRect">
            <a:avLst/>
          </a:prstGeom>
        </p:spPr>
        <p:style>
          <a:lnRef idx="1">
            <a:schemeClr val="accent2"/>
          </a:lnRef>
          <a:fillRef idx="3">
            <a:schemeClr val="accent2"/>
          </a:fillRef>
          <a:effectRef idx="2">
            <a:schemeClr val="accent2"/>
          </a:effectRef>
          <a:fontRef idx="minor">
            <a:schemeClr val="lt1"/>
          </a:fontRef>
        </p:style>
        <p:txBody>
          <a:bodyPr rtlCol="0" anchor="t"/>
          <a:lstStyle/>
          <a:p>
            <a:pPr algn="ctr"/>
            <a:r>
              <a:rPr lang="en-US" dirty="0" smtClean="0"/>
              <a:t>Microsoft Online</a:t>
            </a:r>
            <a:endParaRPr lang="en-US" dirty="0"/>
          </a:p>
        </p:txBody>
      </p:sp>
      <p:grpSp>
        <p:nvGrpSpPr>
          <p:cNvPr id="4" name="Group 24"/>
          <p:cNvGrpSpPr/>
          <p:nvPr/>
        </p:nvGrpSpPr>
        <p:grpSpPr>
          <a:xfrm>
            <a:off x="566297" y="5156002"/>
            <a:ext cx="457200" cy="618762"/>
            <a:chOff x="2895600" y="3124200"/>
            <a:chExt cx="457200" cy="618762"/>
          </a:xfrm>
        </p:grpSpPr>
        <p:pic>
          <p:nvPicPr>
            <p:cNvPr id="26" name="Picture 3" descr="\\showsrus\images\Illustrations-Icons\MSN Icons\MSN-Man.png"/>
            <p:cNvPicPr>
              <a:picLocks noChangeAspect="1" noChangeArrowheads="1"/>
            </p:cNvPicPr>
            <p:nvPr/>
          </p:nvPicPr>
          <p:blipFill>
            <a:blip r:embed="rId3" cstate="print"/>
            <a:srcRect/>
            <a:stretch>
              <a:fillRect/>
            </a:stretch>
          </p:blipFill>
          <p:spPr bwMode="auto">
            <a:xfrm>
              <a:off x="2895600" y="3124200"/>
              <a:ext cx="381000" cy="509878"/>
            </a:xfrm>
            <a:prstGeom prst="rect">
              <a:avLst/>
            </a:prstGeom>
            <a:noFill/>
          </p:spPr>
        </p:pic>
        <p:pic>
          <p:nvPicPr>
            <p:cNvPr id="27" name="Picture 2" descr="\\showsrus\images\Illustrations-Icons\MSN Icons\png\e-mail envelope icon.png"/>
            <p:cNvPicPr>
              <a:picLocks noChangeAspect="1" noChangeArrowheads="1"/>
            </p:cNvPicPr>
            <p:nvPr/>
          </p:nvPicPr>
          <p:blipFill>
            <a:blip r:embed="rId4" cstate="print"/>
            <a:srcRect/>
            <a:stretch>
              <a:fillRect/>
            </a:stretch>
          </p:blipFill>
          <p:spPr bwMode="auto">
            <a:xfrm>
              <a:off x="3048000" y="3505200"/>
              <a:ext cx="304800" cy="237762"/>
            </a:xfrm>
            <a:prstGeom prst="rect">
              <a:avLst/>
            </a:prstGeom>
            <a:noFill/>
          </p:spPr>
        </p:pic>
      </p:grpSp>
      <p:pic>
        <p:nvPicPr>
          <p:cNvPr id="28" name="Picture 3" descr="\\showsrus\images\Illustrations-Icons\MSN Icons\MSN-Man.png"/>
          <p:cNvPicPr>
            <a:picLocks noChangeAspect="1" noChangeArrowheads="1"/>
          </p:cNvPicPr>
          <p:nvPr/>
        </p:nvPicPr>
        <p:blipFill>
          <a:blip r:embed="rId3" cstate="print"/>
          <a:srcRect/>
          <a:stretch>
            <a:fillRect/>
          </a:stretch>
        </p:blipFill>
        <p:spPr bwMode="auto">
          <a:xfrm>
            <a:off x="5290697" y="5215771"/>
            <a:ext cx="381000" cy="509878"/>
          </a:xfrm>
          <a:prstGeom prst="rect">
            <a:avLst/>
          </a:prstGeom>
          <a:noFill/>
        </p:spPr>
      </p:pic>
      <p:sp>
        <p:nvSpPr>
          <p:cNvPr id="29" name="Left Arrow 28"/>
          <p:cNvSpPr/>
          <p:nvPr/>
        </p:nvSpPr>
        <p:spPr>
          <a:xfrm>
            <a:off x="3995297" y="5377333"/>
            <a:ext cx="990600" cy="304800"/>
          </a:xfrm>
          <a:prstGeom prst="lef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200" dirty="0" smtClean="0">
                <a:solidFill>
                  <a:srgbClr val="000000"/>
                </a:solidFill>
              </a:rPr>
              <a:t>Mail FWD</a:t>
            </a:r>
            <a:endParaRPr lang="en-US" sz="1200" dirty="0">
              <a:solidFill>
                <a:srgbClr val="000000"/>
              </a:solidFill>
            </a:endParaRPr>
          </a:p>
        </p:txBody>
      </p:sp>
      <p:sp>
        <p:nvSpPr>
          <p:cNvPr id="30" name="&quot;No&quot; Symbol 29"/>
          <p:cNvSpPr/>
          <p:nvPr/>
        </p:nvSpPr>
        <p:spPr>
          <a:xfrm>
            <a:off x="5214497" y="5215771"/>
            <a:ext cx="533400" cy="533400"/>
          </a:xfrm>
          <a:prstGeom prst="noSmoking">
            <a:avLst>
              <a:gd name="adj" fmla="val 76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4" name="TextBox 43"/>
          <p:cNvSpPr txBox="1"/>
          <p:nvPr/>
        </p:nvSpPr>
        <p:spPr>
          <a:xfrm>
            <a:off x="1099697" y="5308402"/>
            <a:ext cx="2819400" cy="476726"/>
          </a:xfrm>
          <a:prstGeom prst="round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1100" b="1" dirty="0" smtClean="0">
                <a:solidFill>
                  <a:schemeClr val="tx1"/>
                </a:solidFill>
              </a:rPr>
              <a:t>Normal Account w/ Local Mailbox</a:t>
            </a:r>
            <a:r>
              <a:rPr lang="en-US" sz="1100" dirty="0" smtClean="0">
                <a:solidFill>
                  <a:schemeClr val="tx1"/>
                </a:solidFill>
              </a:rPr>
              <a:t/>
            </a:r>
            <a:br>
              <a:rPr lang="en-US" sz="1100" dirty="0" smtClean="0">
                <a:solidFill>
                  <a:schemeClr val="tx1"/>
                </a:solidFill>
              </a:rPr>
            </a:br>
            <a:r>
              <a:rPr lang="en-US" sz="1000" dirty="0" smtClean="0">
                <a:solidFill>
                  <a:schemeClr val="tx1"/>
                </a:solidFill>
              </a:rPr>
              <a:t>SMTP: Bob@Companyx.Com</a:t>
            </a:r>
            <a:endParaRPr lang="en-US" sz="1100" dirty="0">
              <a:solidFill>
                <a:schemeClr val="tx1"/>
              </a:solidFill>
            </a:endParaRPr>
          </a:p>
        </p:txBody>
      </p:sp>
      <p:sp>
        <p:nvSpPr>
          <p:cNvPr id="45" name="TextBox 44"/>
          <p:cNvSpPr txBox="1"/>
          <p:nvPr/>
        </p:nvSpPr>
        <p:spPr>
          <a:xfrm>
            <a:off x="5900297" y="5193983"/>
            <a:ext cx="2819400" cy="800219"/>
          </a:xfrm>
          <a:prstGeom prst="round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1100" b="1" dirty="0" smtClean="0">
                <a:solidFill>
                  <a:schemeClr val="tx1"/>
                </a:solidFill>
              </a:rPr>
              <a:t>Disabled Account w/o Mailbox:</a:t>
            </a:r>
            <a:r>
              <a:rPr lang="en-US" sz="1100" dirty="0" smtClean="0">
                <a:solidFill>
                  <a:schemeClr val="tx1"/>
                </a:solidFill>
              </a:rPr>
              <a:t/>
            </a:r>
            <a:br>
              <a:rPr lang="en-US" sz="1100" dirty="0" smtClean="0">
                <a:solidFill>
                  <a:schemeClr val="tx1"/>
                </a:solidFill>
              </a:rPr>
            </a:br>
            <a:r>
              <a:rPr lang="en-US" sz="1000" dirty="0" smtClean="0">
                <a:solidFill>
                  <a:schemeClr val="tx1"/>
                </a:solidFill>
              </a:rPr>
              <a:t>SMTP: Bob@Companyx.com</a:t>
            </a:r>
            <a:endParaRPr lang="en-US" sz="1000" i="1" dirty="0" smtClean="0">
              <a:solidFill>
                <a:schemeClr val="tx1"/>
              </a:solidFill>
            </a:endParaRPr>
          </a:p>
          <a:p>
            <a:r>
              <a:rPr lang="en-US" sz="1000" b="1" dirty="0" smtClean="0">
                <a:solidFill>
                  <a:schemeClr val="tx1"/>
                </a:solidFill>
              </a:rPr>
              <a:t>Target Address: </a:t>
            </a:r>
            <a:br>
              <a:rPr lang="en-US" sz="1000" b="1" dirty="0" smtClean="0">
                <a:solidFill>
                  <a:schemeClr val="tx1"/>
                </a:solidFill>
              </a:rPr>
            </a:br>
            <a:r>
              <a:rPr lang="en-US" sz="1000" b="1" dirty="0" smtClean="0">
                <a:solidFill>
                  <a:schemeClr val="tx1"/>
                </a:solidFill>
              </a:rPr>
              <a:t>    </a:t>
            </a:r>
            <a:r>
              <a:rPr lang="en-US" sz="1000" dirty="0" smtClean="0">
                <a:solidFill>
                  <a:schemeClr val="tx1"/>
                </a:solidFill>
              </a:rPr>
              <a:t>Bob@Companyx.com *</a:t>
            </a:r>
            <a:endParaRPr lang="en-US" sz="1000" dirty="0">
              <a:solidFill>
                <a:schemeClr val="tx1"/>
              </a:solidFill>
            </a:endParaRPr>
          </a:p>
        </p:txBody>
      </p:sp>
      <p:sp>
        <p:nvSpPr>
          <p:cNvPr id="51" name="Rectangle 50"/>
          <p:cNvSpPr/>
          <p:nvPr/>
        </p:nvSpPr>
        <p:spPr>
          <a:xfrm>
            <a:off x="1419922" y="3459055"/>
            <a:ext cx="780446" cy="6096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000" b="1" dirty="0" smtClean="0">
                <a:solidFill>
                  <a:srgbClr val="000000"/>
                </a:solidFill>
              </a:rPr>
              <a:t>Directory</a:t>
            </a:r>
            <a:endParaRPr lang="en-US" sz="1000" b="1" dirty="0">
              <a:solidFill>
                <a:srgbClr val="000000"/>
              </a:solidFill>
            </a:endParaRPr>
          </a:p>
        </p:txBody>
      </p:sp>
      <p:sp>
        <p:nvSpPr>
          <p:cNvPr id="55" name="Rectangle 54"/>
          <p:cNvSpPr/>
          <p:nvPr/>
        </p:nvSpPr>
        <p:spPr>
          <a:xfrm>
            <a:off x="2180062" y="3459055"/>
            <a:ext cx="780446" cy="6096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000" b="1" dirty="0" smtClean="0">
                <a:solidFill>
                  <a:srgbClr val="000000"/>
                </a:solidFill>
              </a:rPr>
              <a:t>Mail Servers</a:t>
            </a:r>
            <a:endParaRPr lang="en-US" sz="1000" b="1" dirty="0">
              <a:solidFill>
                <a:srgbClr val="000000"/>
              </a:solidFill>
            </a:endParaRPr>
          </a:p>
        </p:txBody>
      </p:sp>
      <p:sp>
        <p:nvSpPr>
          <p:cNvPr id="56" name="Rectangle 55"/>
          <p:cNvSpPr/>
          <p:nvPr/>
        </p:nvSpPr>
        <p:spPr>
          <a:xfrm>
            <a:off x="6110451" y="3459055"/>
            <a:ext cx="780446" cy="6096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000" b="1" dirty="0" smtClean="0">
                <a:solidFill>
                  <a:srgbClr val="000000"/>
                </a:solidFill>
              </a:rPr>
              <a:t>Active Directory</a:t>
            </a:r>
            <a:endParaRPr lang="en-US" sz="1000" b="1" dirty="0">
              <a:solidFill>
                <a:srgbClr val="000000"/>
              </a:solidFill>
            </a:endParaRPr>
          </a:p>
        </p:txBody>
      </p:sp>
      <p:sp>
        <p:nvSpPr>
          <p:cNvPr id="57" name="Rectangle 56"/>
          <p:cNvSpPr/>
          <p:nvPr/>
        </p:nvSpPr>
        <p:spPr>
          <a:xfrm>
            <a:off x="6870591" y="3459055"/>
            <a:ext cx="780446" cy="6096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000" b="1" dirty="0" smtClean="0">
                <a:solidFill>
                  <a:srgbClr val="000000"/>
                </a:solidFill>
              </a:rPr>
              <a:t>Ex Servers</a:t>
            </a:r>
            <a:endParaRPr lang="en-US" sz="1000" b="1" dirty="0">
              <a:solidFill>
                <a:srgbClr val="000000"/>
              </a:solidFill>
            </a:endParaRPr>
          </a:p>
        </p:txBody>
      </p:sp>
      <p:sp>
        <p:nvSpPr>
          <p:cNvPr id="69" name="TextBox 68"/>
          <p:cNvSpPr txBox="1"/>
          <p:nvPr/>
        </p:nvSpPr>
        <p:spPr>
          <a:xfrm>
            <a:off x="1099697" y="4165402"/>
            <a:ext cx="2895600" cy="800219"/>
          </a:xfrm>
          <a:prstGeom prst="round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1100" b="1" dirty="0" smtClean="0">
                <a:solidFill>
                  <a:schemeClr val="tx1"/>
                </a:solidFill>
              </a:rPr>
              <a:t>Account with Mailbox on MSOL:</a:t>
            </a:r>
            <a:r>
              <a:rPr lang="en-US" sz="1100" dirty="0" smtClean="0">
                <a:solidFill>
                  <a:schemeClr val="tx1"/>
                </a:solidFill>
              </a:rPr>
              <a:t/>
            </a:r>
            <a:br>
              <a:rPr lang="en-US" sz="1100" dirty="0" smtClean="0">
                <a:solidFill>
                  <a:schemeClr val="tx1"/>
                </a:solidFill>
              </a:rPr>
            </a:br>
            <a:r>
              <a:rPr lang="en-US" sz="1000" dirty="0" smtClean="0">
                <a:solidFill>
                  <a:schemeClr val="tx1"/>
                </a:solidFill>
              </a:rPr>
              <a:t>SMTP: Joe@Companyx.Com</a:t>
            </a:r>
          </a:p>
          <a:p>
            <a:r>
              <a:rPr lang="en-US" sz="1000" b="1" dirty="0" smtClean="0">
                <a:solidFill>
                  <a:schemeClr val="tx1"/>
                </a:solidFill>
              </a:rPr>
              <a:t>Mail Forwarder:</a:t>
            </a:r>
            <a:br>
              <a:rPr lang="en-US" sz="1000" b="1" dirty="0" smtClean="0">
                <a:solidFill>
                  <a:schemeClr val="tx1"/>
                </a:solidFill>
              </a:rPr>
            </a:br>
            <a:r>
              <a:rPr lang="en-US" sz="1000" b="1" dirty="0" smtClean="0">
                <a:solidFill>
                  <a:schemeClr val="tx1"/>
                </a:solidFill>
              </a:rPr>
              <a:t>    </a:t>
            </a:r>
            <a:r>
              <a:rPr lang="en-US" sz="1000" dirty="0" smtClean="0">
                <a:solidFill>
                  <a:schemeClr val="tx1"/>
                </a:solidFill>
              </a:rPr>
              <a:t>Joe@Companyx.MicrosoftOnline.com  *</a:t>
            </a:r>
            <a:endParaRPr lang="en-US" sz="1000" i="1" u="sng" dirty="0">
              <a:solidFill>
                <a:schemeClr val="tx1"/>
              </a:solidFill>
            </a:endParaRPr>
          </a:p>
        </p:txBody>
      </p:sp>
      <p:grpSp>
        <p:nvGrpSpPr>
          <p:cNvPr id="5" name="Group 24"/>
          <p:cNvGrpSpPr/>
          <p:nvPr/>
        </p:nvGrpSpPr>
        <p:grpSpPr>
          <a:xfrm>
            <a:off x="5290697" y="4241602"/>
            <a:ext cx="457200" cy="618762"/>
            <a:chOff x="2895600" y="3124200"/>
            <a:chExt cx="457200" cy="618762"/>
          </a:xfrm>
        </p:grpSpPr>
        <p:pic>
          <p:nvPicPr>
            <p:cNvPr id="71" name="Picture 3" descr="\\showsrus\images\Illustrations-Icons\MSN Icons\MSN-Man.png"/>
            <p:cNvPicPr>
              <a:picLocks noChangeAspect="1" noChangeArrowheads="1"/>
            </p:cNvPicPr>
            <p:nvPr/>
          </p:nvPicPr>
          <p:blipFill>
            <a:blip r:embed="rId3" cstate="print"/>
            <a:srcRect/>
            <a:stretch>
              <a:fillRect/>
            </a:stretch>
          </p:blipFill>
          <p:spPr bwMode="auto">
            <a:xfrm>
              <a:off x="2895600" y="3124200"/>
              <a:ext cx="381000" cy="509878"/>
            </a:xfrm>
            <a:prstGeom prst="rect">
              <a:avLst/>
            </a:prstGeom>
            <a:noFill/>
          </p:spPr>
        </p:pic>
        <p:pic>
          <p:nvPicPr>
            <p:cNvPr id="72" name="Picture 2" descr="\\showsrus\images\Illustrations-Icons\MSN Icons\png\e-mail envelope icon.png"/>
            <p:cNvPicPr>
              <a:picLocks noChangeAspect="1" noChangeArrowheads="1"/>
            </p:cNvPicPr>
            <p:nvPr/>
          </p:nvPicPr>
          <p:blipFill>
            <a:blip r:embed="rId4" cstate="print"/>
            <a:srcRect/>
            <a:stretch>
              <a:fillRect/>
            </a:stretch>
          </p:blipFill>
          <p:spPr bwMode="auto">
            <a:xfrm>
              <a:off x="3048000" y="3505200"/>
              <a:ext cx="304800" cy="237762"/>
            </a:xfrm>
            <a:prstGeom prst="rect">
              <a:avLst/>
            </a:prstGeom>
            <a:noFill/>
          </p:spPr>
        </p:pic>
      </p:grpSp>
      <p:sp>
        <p:nvSpPr>
          <p:cNvPr id="73" name="TextBox 72"/>
          <p:cNvSpPr txBox="1"/>
          <p:nvPr/>
        </p:nvSpPr>
        <p:spPr>
          <a:xfrm>
            <a:off x="5900297" y="4190802"/>
            <a:ext cx="2819400" cy="629960"/>
          </a:xfrm>
          <a:prstGeom prst="round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1100" b="1" dirty="0" smtClean="0">
                <a:solidFill>
                  <a:schemeClr val="tx1"/>
                </a:solidFill>
              </a:rPr>
              <a:t>Active Account w/ Mailbox in MSOL:</a:t>
            </a:r>
            <a:r>
              <a:rPr lang="en-US" sz="1100" dirty="0" smtClean="0">
                <a:solidFill>
                  <a:schemeClr val="tx1"/>
                </a:solidFill>
              </a:rPr>
              <a:t/>
            </a:r>
            <a:br>
              <a:rPr lang="en-US" sz="1100" dirty="0" smtClean="0">
                <a:solidFill>
                  <a:schemeClr val="tx1"/>
                </a:solidFill>
              </a:rPr>
            </a:br>
            <a:r>
              <a:rPr lang="en-US" sz="1000" dirty="0" smtClean="0">
                <a:solidFill>
                  <a:schemeClr val="tx1"/>
                </a:solidFill>
              </a:rPr>
              <a:t>SMTP: Joe@Companyx.com</a:t>
            </a:r>
          </a:p>
          <a:p>
            <a:r>
              <a:rPr lang="en-US" sz="1000" i="1" dirty="0" err="1" smtClean="0">
                <a:solidFill>
                  <a:schemeClr val="tx1"/>
                </a:solidFill>
              </a:rPr>
              <a:t>smtp:Joe@companyx.MicrosoftOnline.com</a:t>
            </a:r>
            <a:endParaRPr lang="en-US" sz="1000" i="1" dirty="0" smtClean="0">
              <a:solidFill>
                <a:schemeClr val="tx1"/>
              </a:solidFill>
            </a:endParaRPr>
          </a:p>
        </p:txBody>
      </p:sp>
      <p:sp>
        <p:nvSpPr>
          <p:cNvPr id="78" name="Left Arrow 77"/>
          <p:cNvSpPr/>
          <p:nvPr/>
        </p:nvSpPr>
        <p:spPr>
          <a:xfrm flipH="1">
            <a:off x="3995297" y="4470202"/>
            <a:ext cx="1066800" cy="304800"/>
          </a:xfrm>
          <a:prstGeom prst="lef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200" dirty="0" smtClean="0">
                <a:solidFill>
                  <a:srgbClr val="000000"/>
                </a:solidFill>
              </a:rPr>
              <a:t>Mail FWD</a:t>
            </a:r>
            <a:endParaRPr lang="en-US" sz="1200" dirty="0">
              <a:solidFill>
                <a:srgbClr val="000000"/>
              </a:solidFill>
            </a:endParaRPr>
          </a:p>
        </p:txBody>
      </p:sp>
      <p:pic>
        <p:nvPicPr>
          <p:cNvPr id="82" name="Picture 3" descr="\\showsrus\images\Illustrations-Icons\MSN Icons\MSN-Man.png"/>
          <p:cNvPicPr>
            <a:picLocks noChangeAspect="1" noChangeArrowheads="1"/>
          </p:cNvPicPr>
          <p:nvPr/>
        </p:nvPicPr>
        <p:blipFill>
          <a:blip r:embed="rId3" cstate="print"/>
          <a:srcRect/>
          <a:stretch>
            <a:fillRect/>
          </a:stretch>
        </p:blipFill>
        <p:spPr bwMode="auto">
          <a:xfrm>
            <a:off x="566297" y="4241602"/>
            <a:ext cx="381000" cy="509878"/>
          </a:xfrm>
          <a:prstGeom prst="rect">
            <a:avLst/>
          </a:prstGeom>
          <a:noFill/>
        </p:spPr>
      </p:pic>
      <p:sp>
        <p:nvSpPr>
          <p:cNvPr id="25" name="Title 24"/>
          <p:cNvSpPr>
            <a:spLocks noGrp="1"/>
          </p:cNvSpPr>
          <p:nvPr>
            <p:ph type="title"/>
          </p:nvPr>
        </p:nvSpPr>
        <p:spPr>
          <a:xfrm>
            <a:off x="381000" y="230188"/>
            <a:ext cx="8382000" cy="664797"/>
          </a:xfrm>
        </p:spPr>
        <p:txBody>
          <a:bodyPr/>
          <a:lstStyle/>
          <a:p>
            <a:r>
              <a:rPr lang="en-US" dirty="0"/>
              <a:t>Setup Mail Coexistence</a:t>
            </a:r>
            <a:endParaRPr lang="en-GB" dirty="0"/>
          </a:p>
        </p:txBody>
      </p:sp>
    </p:spTree>
    <p:extLst>
      <p:ext uri="{BB962C8B-B14F-4D97-AF65-F5344CB8AC3E}">
        <p14:creationId xmlns="" xmlns:p14="http://schemas.microsoft.com/office/powerpoint/2010/main" val="50455658"/>
      </p:ext>
    </p:extLst>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ontent Placeholder 2"/>
          <p:cNvSpPr>
            <a:spLocks noGrp="1"/>
          </p:cNvSpPr>
          <p:nvPr>
            <p:ph idx="1"/>
          </p:nvPr>
        </p:nvSpPr>
        <p:spPr>
          <a:xfrm>
            <a:off x="461381" y="903573"/>
            <a:ext cx="8305800" cy="1165257"/>
          </a:xfrm>
        </p:spPr>
        <p:txBody>
          <a:bodyPr>
            <a:normAutofit/>
          </a:bodyPr>
          <a:lstStyle/>
          <a:p>
            <a:r>
              <a:rPr lang="en-US" sz="1800" dirty="0" smtClean="0"/>
              <a:t>Step 1: Migrate to a local Active Directory</a:t>
            </a:r>
          </a:p>
          <a:p>
            <a:pPr lvl="1"/>
            <a:r>
              <a:rPr lang="en-US" sz="1600" dirty="0" smtClean="0"/>
              <a:t>Consider AD as master for Microsoft Online</a:t>
            </a:r>
          </a:p>
          <a:p>
            <a:pPr lvl="1"/>
            <a:r>
              <a:rPr lang="en-US" sz="1600" dirty="0" smtClean="0"/>
              <a:t>Use existing on-premise migration tools to migrate to local Active Directory or export/import lists  (Note</a:t>
            </a:r>
            <a:r>
              <a:rPr lang="en-US" sz="1600" dirty="0" smtClean="0">
                <a:sym typeface="Wingdings" pitchFamily="2" charset="2"/>
              </a:rPr>
              <a:t>: Tools may require Exchange admin installed)</a:t>
            </a:r>
          </a:p>
        </p:txBody>
      </p:sp>
      <p:sp>
        <p:nvSpPr>
          <p:cNvPr id="27" name="Rounded Rectangle 26"/>
          <p:cNvSpPr/>
          <p:nvPr/>
        </p:nvSpPr>
        <p:spPr>
          <a:xfrm>
            <a:off x="342900" y="3829049"/>
            <a:ext cx="3886200" cy="1952625"/>
          </a:xfrm>
          <a:prstGeom prst="roundRect">
            <a:avLst>
              <a:gd name="adj" fmla="val 8635"/>
            </a:avLst>
          </a:prstGeom>
        </p:spPr>
        <p:style>
          <a:lnRef idx="1">
            <a:schemeClr val="accent2"/>
          </a:lnRef>
          <a:fillRef idx="3">
            <a:schemeClr val="accent2"/>
          </a:fillRef>
          <a:effectRef idx="2">
            <a:schemeClr val="accent2"/>
          </a:effectRef>
          <a:fontRef idx="minor">
            <a:schemeClr val="lt1"/>
          </a:fontRef>
        </p:style>
        <p:txBody>
          <a:bodyPr rtlCol="0" anchor="t"/>
          <a:lstStyle/>
          <a:p>
            <a:pPr algn="ctr"/>
            <a:r>
              <a:rPr lang="en-US" dirty="0" smtClean="0">
                <a:solidFill>
                  <a:schemeClr val="accent1">
                    <a:lumMod val="20000"/>
                    <a:lumOff val="80000"/>
                  </a:schemeClr>
                </a:solidFill>
              </a:rPr>
              <a:t>Local  Messaging Topology</a:t>
            </a:r>
            <a:endParaRPr lang="en-US" dirty="0">
              <a:solidFill>
                <a:schemeClr val="accent1">
                  <a:lumMod val="20000"/>
                  <a:lumOff val="80000"/>
                </a:schemeClr>
              </a:solidFill>
            </a:endParaRPr>
          </a:p>
        </p:txBody>
      </p:sp>
      <p:sp>
        <p:nvSpPr>
          <p:cNvPr id="28" name="Rounded Rectangle 27"/>
          <p:cNvSpPr/>
          <p:nvPr/>
        </p:nvSpPr>
        <p:spPr>
          <a:xfrm>
            <a:off x="5243072" y="3863337"/>
            <a:ext cx="3396103" cy="1937388"/>
          </a:xfrm>
          <a:prstGeom prst="roundRect">
            <a:avLst/>
          </a:prstGeom>
        </p:spPr>
        <p:style>
          <a:lnRef idx="1">
            <a:schemeClr val="accent2"/>
          </a:lnRef>
          <a:fillRef idx="3">
            <a:schemeClr val="accent2"/>
          </a:fillRef>
          <a:effectRef idx="2">
            <a:schemeClr val="accent2"/>
          </a:effectRef>
          <a:fontRef idx="minor">
            <a:schemeClr val="lt1"/>
          </a:fontRef>
        </p:style>
        <p:txBody>
          <a:bodyPr rtlCol="0" anchor="t"/>
          <a:lstStyle/>
          <a:p>
            <a:pPr algn="ctr"/>
            <a:r>
              <a:rPr lang="en-US" dirty="0" smtClean="0">
                <a:solidFill>
                  <a:schemeClr val="accent1">
                    <a:lumMod val="20000"/>
                    <a:lumOff val="80000"/>
                  </a:schemeClr>
                </a:solidFill>
              </a:rPr>
              <a:t>BPOS</a:t>
            </a:r>
            <a:endParaRPr lang="en-US" dirty="0">
              <a:solidFill>
                <a:schemeClr val="accent1">
                  <a:lumMod val="20000"/>
                  <a:lumOff val="80000"/>
                </a:schemeClr>
              </a:solidFill>
            </a:endParaRPr>
          </a:p>
        </p:txBody>
      </p:sp>
      <p:pic>
        <p:nvPicPr>
          <p:cNvPr id="32" name="Picture 3" descr="\\showsrus\images\Illustrations-Icons\MSN Icons\MSN-Man.png"/>
          <p:cNvPicPr>
            <a:picLocks noChangeAspect="1" noChangeArrowheads="1"/>
          </p:cNvPicPr>
          <p:nvPr/>
        </p:nvPicPr>
        <p:blipFill>
          <a:blip r:embed="rId3" cstate="print"/>
          <a:srcRect/>
          <a:stretch>
            <a:fillRect/>
          </a:stretch>
        </p:blipFill>
        <p:spPr bwMode="auto">
          <a:xfrm>
            <a:off x="5429250" y="4984313"/>
            <a:ext cx="381000" cy="509878"/>
          </a:xfrm>
          <a:prstGeom prst="rect">
            <a:avLst/>
          </a:prstGeom>
          <a:noFill/>
        </p:spPr>
      </p:pic>
      <p:sp>
        <p:nvSpPr>
          <p:cNvPr id="34" name="&quot;No&quot; Symbol 33"/>
          <p:cNvSpPr/>
          <p:nvPr/>
        </p:nvSpPr>
        <p:spPr>
          <a:xfrm>
            <a:off x="5353050" y="4984313"/>
            <a:ext cx="533400" cy="533400"/>
          </a:xfrm>
          <a:prstGeom prst="noSmoking">
            <a:avLst>
              <a:gd name="adj" fmla="val 76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36" name="TextBox 35"/>
          <p:cNvSpPr txBox="1"/>
          <p:nvPr/>
        </p:nvSpPr>
        <p:spPr>
          <a:xfrm>
            <a:off x="6038850" y="4962525"/>
            <a:ext cx="2362200" cy="800219"/>
          </a:xfrm>
          <a:prstGeom prst="round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1100" b="1" dirty="0" smtClean="0">
                <a:solidFill>
                  <a:schemeClr val="tx1"/>
                </a:solidFill>
              </a:rPr>
              <a:t>Disabled Account w/o Mailbox:</a:t>
            </a:r>
            <a:r>
              <a:rPr lang="en-US" sz="1100" dirty="0" smtClean="0">
                <a:solidFill>
                  <a:schemeClr val="tx1"/>
                </a:solidFill>
              </a:rPr>
              <a:t/>
            </a:r>
            <a:br>
              <a:rPr lang="en-US" sz="1100" dirty="0" smtClean="0">
                <a:solidFill>
                  <a:schemeClr val="tx1"/>
                </a:solidFill>
              </a:rPr>
            </a:br>
            <a:r>
              <a:rPr lang="en-US" sz="1000" dirty="0" smtClean="0">
                <a:solidFill>
                  <a:schemeClr val="tx1"/>
                </a:solidFill>
              </a:rPr>
              <a:t>SMTP: Bob@Companyx.com</a:t>
            </a:r>
            <a:endParaRPr lang="en-US" sz="1000" i="1" dirty="0" smtClean="0">
              <a:solidFill>
                <a:schemeClr val="tx1"/>
              </a:solidFill>
            </a:endParaRPr>
          </a:p>
          <a:p>
            <a:r>
              <a:rPr lang="en-US" sz="1000" b="1" dirty="0" smtClean="0">
                <a:solidFill>
                  <a:schemeClr val="tx1"/>
                </a:solidFill>
              </a:rPr>
              <a:t>Target Address: </a:t>
            </a:r>
            <a:br>
              <a:rPr lang="en-US" sz="1000" b="1" dirty="0" smtClean="0">
                <a:solidFill>
                  <a:schemeClr val="tx1"/>
                </a:solidFill>
              </a:rPr>
            </a:br>
            <a:r>
              <a:rPr lang="en-US" sz="1000" b="1" dirty="0" smtClean="0">
                <a:solidFill>
                  <a:schemeClr val="tx1"/>
                </a:solidFill>
              </a:rPr>
              <a:t>    </a:t>
            </a:r>
            <a:r>
              <a:rPr lang="en-US" sz="1000" dirty="0" smtClean="0">
                <a:solidFill>
                  <a:schemeClr val="tx1"/>
                </a:solidFill>
              </a:rPr>
              <a:t>Bob@Companyx.com *</a:t>
            </a:r>
            <a:endParaRPr lang="en-US" sz="1000" dirty="0">
              <a:solidFill>
                <a:schemeClr val="tx1"/>
              </a:solidFill>
            </a:endParaRPr>
          </a:p>
        </p:txBody>
      </p:sp>
      <p:sp>
        <p:nvSpPr>
          <p:cNvPr id="37" name="Rectangle 36"/>
          <p:cNvSpPr/>
          <p:nvPr/>
        </p:nvSpPr>
        <p:spPr>
          <a:xfrm>
            <a:off x="2990849" y="4873548"/>
            <a:ext cx="1114425" cy="498551"/>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dirty="0" smtClean="0">
                <a:solidFill>
                  <a:srgbClr val="000000"/>
                </a:solidFill>
              </a:rPr>
              <a:t>Step 2 Cleanup AD (Consider as Master)</a:t>
            </a:r>
            <a:endParaRPr lang="en-US" sz="1100" dirty="0">
              <a:solidFill>
                <a:srgbClr val="000000"/>
              </a:solidFill>
            </a:endParaRPr>
          </a:p>
        </p:txBody>
      </p:sp>
      <p:sp>
        <p:nvSpPr>
          <p:cNvPr id="39" name="Rectangle 38"/>
          <p:cNvSpPr/>
          <p:nvPr/>
        </p:nvSpPr>
        <p:spPr>
          <a:xfrm>
            <a:off x="6176521" y="4306777"/>
            <a:ext cx="805303" cy="6096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200" dirty="0" smtClean="0">
                <a:solidFill>
                  <a:schemeClr val="tx1"/>
                </a:solidFill>
              </a:rPr>
              <a:t>Active Directory</a:t>
            </a:r>
            <a:endParaRPr lang="en-US" sz="1200" dirty="0">
              <a:solidFill>
                <a:schemeClr val="tx1"/>
              </a:solidFill>
            </a:endParaRPr>
          </a:p>
        </p:txBody>
      </p:sp>
      <p:sp>
        <p:nvSpPr>
          <p:cNvPr id="40" name="Rectangle 39"/>
          <p:cNvSpPr/>
          <p:nvPr/>
        </p:nvSpPr>
        <p:spPr>
          <a:xfrm>
            <a:off x="6981825" y="4311573"/>
            <a:ext cx="805303" cy="6096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200" dirty="0" smtClean="0">
                <a:solidFill>
                  <a:schemeClr val="tx1"/>
                </a:solidFill>
              </a:rPr>
              <a:t>Ex Servers</a:t>
            </a:r>
            <a:endParaRPr lang="en-US" sz="1200" dirty="0">
              <a:solidFill>
                <a:schemeClr val="tx1"/>
              </a:solidFill>
            </a:endParaRPr>
          </a:p>
        </p:txBody>
      </p:sp>
      <p:sp>
        <p:nvSpPr>
          <p:cNvPr id="20" name="Left Arrow 19"/>
          <p:cNvSpPr/>
          <p:nvPr/>
        </p:nvSpPr>
        <p:spPr>
          <a:xfrm flipH="1">
            <a:off x="3876675" y="4206798"/>
            <a:ext cx="1346478" cy="793827"/>
          </a:xfrm>
          <a:prstGeom prst="leftArrow">
            <a:avLst>
              <a:gd name="adj1" fmla="val 70250"/>
              <a:gd name="adj2" fmla="val 31136"/>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200" dirty="0" smtClean="0">
                <a:solidFill>
                  <a:srgbClr val="000000"/>
                </a:solidFill>
              </a:rPr>
              <a:t>Step 3 </a:t>
            </a:r>
            <a:br>
              <a:rPr lang="en-US" sz="1200" dirty="0" smtClean="0">
                <a:solidFill>
                  <a:srgbClr val="000000"/>
                </a:solidFill>
              </a:rPr>
            </a:br>
            <a:r>
              <a:rPr lang="en-US" sz="1200" dirty="0" err="1" smtClean="0">
                <a:solidFill>
                  <a:srgbClr val="000000"/>
                </a:solidFill>
              </a:rPr>
              <a:t>Dirsync</a:t>
            </a:r>
            <a:r>
              <a:rPr lang="en-US" sz="1200" dirty="0" smtClean="0">
                <a:solidFill>
                  <a:srgbClr val="000000"/>
                </a:solidFill>
              </a:rPr>
              <a:t> with MSOL</a:t>
            </a:r>
            <a:endParaRPr lang="en-US" sz="1200" dirty="0">
              <a:solidFill>
                <a:srgbClr val="000000"/>
              </a:solidFill>
            </a:endParaRPr>
          </a:p>
        </p:txBody>
      </p:sp>
      <p:sp>
        <p:nvSpPr>
          <p:cNvPr id="22" name="Rectangle 21"/>
          <p:cNvSpPr/>
          <p:nvPr/>
        </p:nvSpPr>
        <p:spPr>
          <a:xfrm>
            <a:off x="2661796" y="4402027"/>
            <a:ext cx="1195829" cy="408098"/>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200" dirty="0" smtClean="0">
                <a:solidFill>
                  <a:schemeClr val="tx1"/>
                </a:solidFill>
              </a:rPr>
              <a:t>Active Directory</a:t>
            </a:r>
            <a:endParaRPr lang="en-US" sz="1200" dirty="0">
              <a:solidFill>
                <a:schemeClr val="tx1"/>
              </a:solidFill>
            </a:endParaRPr>
          </a:p>
        </p:txBody>
      </p:sp>
      <p:pic>
        <p:nvPicPr>
          <p:cNvPr id="24" name="Picture 3" descr="\\showsrus\images\Illustrations-Icons\MSN Icons\MSN-Man.png"/>
          <p:cNvPicPr>
            <a:picLocks noChangeAspect="1" noChangeArrowheads="1"/>
          </p:cNvPicPr>
          <p:nvPr/>
        </p:nvPicPr>
        <p:blipFill>
          <a:blip r:embed="rId3" cstate="print"/>
          <a:srcRect/>
          <a:stretch>
            <a:fillRect/>
          </a:stretch>
        </p:blipFill>
        <p:spPr bwMode="auto">
          <a:xfrm>
            <a:off x="2549656" y="4721356"/>
            <a:ext cx="381000" cy="509878"/>
          </a:xfrm>
          <a:prstGeom prst="rect">
            <a:avLst/>
          </a:prstGeom>
          <a:noFill/>
        </p:spPr>
      </p:pic>
      <p:pic>
        <p:nvPicPr>
          <p:cNvPr id="25" name="Picture 3" descr="\\showsrus\images\Illustrations-Icons\MSN Icons\MSN-Man.png"/>
          <p:cNvPicPr>
            <a:picLocks noChangeAspect="1" noChangeArrowheads="1"/>
          </p:cNvPicPr>
          <p:nvPr/>
        </p:nvPicPr>
        <p:blipFill>
          <a:blip r:embed="rId3" cstate="print"/>
          <a:srcRect/>
          <a:stretch>
            <a:fillRect/>
          </a:stretch>
        </p:blipFill>
        <p:spPr bwMode="auto">
          <a:xfrm>
            <a:off x="2644906" y="4759456"/>
            <a:ext cx="381000" cy="509878"/>
          </a:xfrm>
          <a:prstGeom prst="rect">
            <a:avLst/>
          </a:prstGeom>
          <a:noFill/>
        </p:spPr>
      </p:pic>
      <p:sp>
        <p:nvSpPr>
          <p:cNvPr id="29" name="Rectangle 28"/>
          <p:cNvSpPr/>
          <p:nvPr/>
        </p:nvSpPr>
        <p:spPr>
          <a:xfrm>
            <a:off x="361950" y="4335352"/>
            <a:ext cx="1019175" cy="541448"/>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200" dirty="0" smtClean="0">
                <a:solidFill>
                  <a:schemeClr val="tx1"/>
                </a:solidFill>
              </a:rPr>
              <a:t>Domino</a:t>
            </a:r>
          </a:p>
          <a:p>
            <a:pPr algn="ctr"/>
            <a:r>
              <a:rPr lang="en-US" sz="1200" dirty="0" smtClean="0">
                <a:solidFill>
                  <a:schemeClr val="tx1"/>
                </a:solidFill>
              </a:rPr>
              <a:t>/GroupWise</a:t>
            </a:r>
            <a:endParaRPr lang="en-US" sz="1200" dirty="0">
              <a:solidFill>
                <a:schemeClr val="tx1"/>
              </a:solidFill>
            </a:endParaRPr>
          </a:p>
        </p:txBody>
      </p:sp>
      <p:pic>
        <p:nvPicPr>
          <p:cNvPr id="47" name="Picture 3" descr="\\showsrus\images\Illustrations-Icons\MSN Icons\MSN-Man.png"/>
          <p:cNvPicPr>
            <a:picLocks noChangeAspect="1" noChangeArrowheads="1"/>
          </p:cNvPicPr>
          <p:nvPr/>
        </p:nvPicPr>
        <p:blipFill>
          <a:blip r:embed="rId3" cstate="print"/>
          <a:srcRect/>
          <a:stretch>
            <a:fillRect/>
          </a:stretch>
        </p:blipFill>
        <p:spPr bwMode="auto">
          <a:xfrm>
            <a:off x="330331" y="4788031"/>
            <a:ext cx="381000" cy="509878"/>
          </a:xfrm>
          <a:prstGeom prst="rect">
            <a:avLst/>
          </a:prstGeom>
          <a:noFill/>
        </p:spPr>
      </p:pic>
      <p:pic>
        <p:nvPicPr>
          <p:cNvPr id="23" name="Picture 3" descr="\\showsrus\images\Illustrations-Icons\MSN Icons\MSN-Man.png"/>
          <p:cNvPicPr>
            <a:picLocks noChangeAspect="1" noChangeArrowheads="1"/>
          </p:cNvPicPr>
          <p:nvPr/>
        </p:nvPicPr>
        <p:blipFill>
          <a:blip r:embed="rId3" cstate="print"/>
          <a:srcRect/>
          <a:stretch>
            <a:fillRect/>
          </a:stretch>
        </p:blipFill>
        <p:spPr bwMode="auto">
          <a:xfrm>
            <a:off x="425581" y="4826131"/>
            <a:ext cx="381000" cy="509878"/>
          </a:xfrm>
          <a:prstGeom prst="rect">
            <a:avLst/>
          </a:prstGeom>
          <a:noFill/>
        </p:spPr>
      </p:pic>
      <p:sp>
        <p:nvSpPr>
          <p:cNvPr id="46" name="Left Arrow 45"/>
          <p:cNvSpPr/>
          <p:nvPr/>
        </p:nvSpPr>
        <p:spPr>
          <a:xfrm flipH="1">
            <a:off x="1390650" y="4130598"/>
            <a:ext cx="1346478" cy="984327"/>
          </a:xfrm>
          <a:prstGeom prst="leftArrow">
            <a:avLst>
              <a:gd name="adj1" fmla="val 70250"/>
              <a:gd name="adj2" fmla="val 31136"/>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200" dirty="0" smtClean="0">
                <a:solidFill>
                  <a:srgbClr val="000000"/>
                </a:solidFill>
              </a:rPr>
              <a:t>Step 1</a:t>
            </a:r>
            <a:br>
              <a:rPr lang="en-US" sz="1200" dirty="0" smtClean="0">
                <a:solidFill>
                  <a:srgbClr val="000000"/>
                </a:solidFill>
              </a:rPr>
            </a:br>
            <a:r>
              <a:rPr lang="en-US" sz="1200" dirty="0" smtClean="0">
                <a:solidFill>
                  <a:srgbClr val="000000"/>
                </a:solidFill>
              </a:rPr>
              <a:t>Migrate users to AD</a:t>
            </a:r>
            <a:endParaRPr lang="en-US" sz="1200" dirty="0">
              <a:solidFill>
                <a:srgbClr val="000000"/>
              </a:solidFill>
            </a:endParaRPr>
          </a:p>
        </p:txBody>
      </p:sp>
      <p:sp>
        <p:nvSpPr>
          <p:cNvPr id="4" name="Rectangle 3"/>
          <p:cNvSpPr/>
          <p:nvPr/>
        </p:nvSpPr>
        <p:spPr>
          <a:xfrm>
            <a:off x="342900" y="2049996"/>
            <a:ext cx="7444228" cy="612475"/>
          </a:xfrm>
          <a:prstGeom prst="rect">
            <a:avLst/>
          </a:prstGeom>
        </p:spPr>
        <p:txBody>
          <a:bodyPr wrap="square">
            <a:spAutoFit/>
          </a:bodyPr>
          <a:lstStyle/>
          <a:p>
            <a:pPr marL="396875" lvl="0" indent="-396875">
              <a:lnSpc>
                <a:spcPct val="90000"/>
              </a:lnSpc>
              <a:spcBef>
                <a:spcPct val="20000"/>
              </a:spcBef>
              <a:buBlip>
                <a:blip r:embed="rId4"/>
              </a:buBlip>
            </a:pPr>
            <a:r>
              <a:rPr lang="en-US" dirty="0">
                <a:solidFill>
                  <a:srgbClr val="99CC99"/>
                </a:solidFill>
              </a:rPr>
              <a:t>Step 2: Cleanup Active Directory</a:t>
            </a:r>
          </a:p>
          <a:p>
            <a:pPr marL="914400" lvl="1" indent="-396875">
              <a:lnSpc>
                <a:spcPct val="90000"/>
              </a:lnSpc>
              <a:spcBef>
                <a:spcPct val="20000"/>
              </a:spcBef>
              <a:buSzPct val="90000"/>
              <a:buBlip>
                <a:blip r:embed="rId5"/>
              </a:buBlip>
            </a:pPr>
            <a:r>
              <a:rPr lang="en-US" sz="1600" dirty="0">
                <a:solidFill>
                  <a:srgbClr val="99CC99"/>
                </a:solidFill>
              </a:rPr>
              <a:t>Ensure account information and SMTP addresses are accurate</a:t>
            </a:r>
          </a:p>
        </p:txBody>
      </p:sp>
      <p:sp>
        <p:nvSpPr>
          <p:cNvPr id="5" name="Rectangle 4"/>
          <p:cNvSpPr/>
          <p:nvPr/>
        </p:nvSpPr>
        <p:spPr>
          <a:xfrm>
            <a:off x="342899" y="2859499"/>
            <a:ext cx="7147791" cy="861774"/>
          </a:xfrm>
          <a:prstGeom prst="rect">
            <a:avLst/>
          </a:prstGeom>
        </p:spPr>
        <p:txBody>
          <a:bodyPr wrap="square">
            <a:spAutoFit/>
          </a:bodyPr>
          <a:lstStyle/>
          <a:p>
            <a:pPr marL="396875" lvl="0" indent="-396875">
              <a:lnSpc>
                <a:spcPct val="90000"/>
              </a:lnSpc>
              <a:spcBef>
                <a:spcPct val="20000"/>
              </a:spcBef>
              <a:buBlip>
                <a:blip r:embed="rId4"/>
              </a:buBlip>
            </a:pPr>
            <a:r>
              <a:rPr lang="en-US" dirty="0">
                <a:solidFill>
                  <a:srgbClr val="99CC99"/>
                </a:solidFill>
              </a:rPr>
              <a:t>Step 3: Directory Sync with Microsoft Online using MSOL Directory Sync Tool</a:t>
            </a:r>
          </a:p>
          <a:p>
            <a:pPr marL="914400" lvl="1" indent="-396875">
              <a:lnSpc>
                <a:spcPct val="90000"/>
              </a:lnSpc>
              <a:spcBef>
                <a:spcPct val="20000"/>
              </a:spcBef>
              <a:buSzPct val="90000"/>
              <a:buBlip>
                <a:blip r:embed="rId5"/>
              </a:buBlip>
            </a:pPr>
            <a:r>
              <a:rPr lang="en-US" sz="1600" dirty="0">
                <a:solidFill>
                  <a:srgbClr val="99CC99"/>
                </a:solidFill>
              </a:rPr>
              <a:t>Disabled User accounts are created in Microsoft Online</a:t>
            </a:r>
          </a:p>
        </p:txBody>
      </p:sp>
      <p:sp>
        <p:nvSpPr>
          <p:cNvPr id="30" name="Title 29"/>
          <p:cNvSpPr>
            <a:spLocks noGrp="1"/>
          </p:cNvSpPr>
          <p:nvPr>
            <p:ph type="title"/>
          </p:nvPr>
        </p:nvSpPr>
        <p:spPr>
          <a:xfrm>
            <a:off x="381000" y="230188"/>
            <a:ext cx="8382000" cy="664797"/>
          </a:xfrm>
        </p:spPr>
        <p:txBody>
          <a:bodyPr/>
          <a:lstStyle/>
          <a:p>
            <a:r>
              <a:rPr lang="en-US" dirty="0"/>
              <a:t>Directory Coexistence and Migration</a:t>
            </a:r>
            <a:endParaRPr lang="en-GB" dirty="0"/>
          </a:p>
        </p:txBody>
      </p:sp>
    </p:spTree>
    <p:extLst>
      <p:ext uri="{BB962C8B-B14F-4D97-AF65-F5344CB8AC3E}">
        <p14:creationId xmlns="" xmlns:p14="http://schemas.microsoft.com/office/powerpoint/2010/main" val="39928647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
                                            <p:txEl>
                                              <p:pRg st="1" end="1"/>
                                            </p:txEl>
                                          </p:spTgt>
                                        </p:tgtEl>
                                        <p:attrNameLst>
                                          <p:attrName>style.visibility</p:attrName>
                                        </p:attrNameLst>
                                      </p:cBhvr>
                                      <p:to>
                                        <p:strVal val="visible"/>
                                      </p:to>
                                    </p:set>
                                    <p:animEffect transition="in" filter="fade">
                                      <p:cBhvr>
                                        <p:cTn id="10" dur="500"/>
                                        <p:tgtEl>
                                          <p:spTgt spid="26">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6">
                                            <p:txEl>
                                              <p:pRg st="2" end="2"/>
                                            </p:txEl>
                                          </p:spTgt>
                                        </p:tgtEl>
                                        <p:attrNameLst>
                                          <p:attrName>style.visibility</p:attrName>
                                        </p:attrNameLst>
                                      </p:cBhvr>
                                      <p:to>
                                        <p:strVal val="visible"/>
                                      </p:to>
                                    </p:set>
                                    <p:animEffect transition="in" filter="fade">
                                      <p:cBhvr>
                                        <p:cTn id="13" dur="500"/>
                                        <p:tgtEl>
                                          <p:spTgt spid="26">
                                            <p:txEl>
                                              <p:pRg st="2" end="2"/>
                                            </p:txEl>
                                          </p:spTgt>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par>
                          <p:cTn id="23" fill="hold">
                            <p:stCondLst>
                              <p:cond delay="500"/>
                            </p:stCondLst>
                            <p:childTnLst>
                              <p:par>
                                <p:cTn id="24" presetID="22" presetClass="entr" presetSubtype="4" fill="hold" grpId="0" nodeType="after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wipe(down)">
                                      <p:cBhvr>
                                        <p:cTn id="26" dur="500"/>
                                        <p:tgtEl>
                                          <p:spTgt spid="3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childTnLst>
                          </p:cTn>
                        </p:par>
                        <p:par>
                          <p:cTn id="32" fill="hold">
                            <p:stCondLst>
                              <p:cond delay="500"/>
                            </p:stCondLst>
                            <p:childTnLst>
                              <p:par>
                                <p:cTn id="33" presetID="22" presetClass="entr" presetSubtype="8"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bldP spid="37" grpId="0" animBg="1"/>
      <p:bldP spid="20" grpId="0" animBg="1"/>
      <p:bldP spid="46" grpId="0" animBg="1"/>
      <p:bldP spid="4" grpId="0"/>
      <p:bldP spid="5"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329595"/>
          </a:xfrm>
        </p:spPr>
        <p:txBody>
          <a:bodyPr>
            <a:normAutofit/>
          </a:bodyPr>
          <a:lstStyle/>
          <a:p>
            <a:r>
              <a:rPr lang="en-US" sz="4400" b="0" dirty="0" smtClean="0"/>
              <a:t>Known Limitations during Coexistence</a:t>
            </a:r>
            <a:endParaRPr lang="en-US" sz="4400" b="0" dirty="0"/>
          </a:p>
        </p:txBody>
      </p:sp>
      <p:sp>
        <p:nvSpPr>
          <p:cNvPr id="3" name="Content Placeholder 2"/>
          <p:cNvSpPr>
            <a:spLocks noGrp="1"/>
          </p:cNvSpPr>
          <p:nvPr>
            <p:ph idx="1"/>
          </p:nvPr>
        </p:nvSpPr>
        <p:spPr>
          <a:xfrm>
            <a:off x="381000" y="1552575"/>
            <a:ext cx="8382000" cy="4075096"/>
          </a:xfrm>
        </p:spPr>
        <p:txBody>
          <a:bodyPr>
            <a:normAutofit/>
          </a:bodyPr>
          <a:lstStyle/>
          <a:p>
            <a:r>
              <a:rPr lang="en-US" sz="2600" dirty="0" smtClean="0"/>
              <a:t>No Free/Busy or Delegates (like Exchange)</a:t>
            </a:r>
          </a:p>
          <a:p>
            <a:r>
              <a:rPr lang="en-US" sz="2600" dirty="0" smtClean="0"/>
              <a:t>Local Forwarding is Manual</a:t>
            </a:r>
          </a:p>
          <a:p>
            <a:r>
              <a:rPr lang="en-US" sz="2600" dirty="0" smtClean="0"/>
              <a:t>No / Limited GAL Coexistence</a:t>
            </a:r>
          </a:p>
          <a:p>
            <a:r>
              <a:rPr lang="en-US" sz="2600" dirty="0" smtClean="0"/>
              <a:t>Calendar </a:t>
            </a:r>
            <a:r>
              <a:rPr lang="en-US" sz="2600" dirty="0" err="1" smtClean="0"/>
              <a:t>interopability</a:t>
            </a:r>
            <a:r>
              <a:rPr lang="en-US" sz="2600" dirty="0" smtClean="0"/>
              <a:t> depends on foreign system support for </a:t>
            </a:r>
            <a:r>
              <a:rPr lang="en-US" sz="2600" dirty="0" err="1" smtClean="0"/>
              <a:t>iCAL</a:t>
            </a:r>
            <a:endParaRPr lang="en-US" sz="2600" dirty="0" smtClean="0"/>
          </a:p>
          <a:p>
            <a:pPr lvl="2"/>
            <a:r>
              <a:rPr lang="en-US" sz="2000" dirty="0" smtClean="0"/>
              <a:t>Domino issues with recurring meetings</a:t>
            </a:r>
          </a:p>
          <a:p>
            <a:pPr lvl="2"/>
            <a:r>
              <a:rPr lang="en-US" sz="2000" dirty="0" smtClean="0"/>
              <a:t>Unknown quality of GroupWise</a:t>
            </a:r>
          </a:p>
          <a:p>
            <a:pPr lvl="2"/>
            <a:endParaRPr lang="en-US" sz="2000" dirty="0" smtClean="0"/>
          </a:p>
          <a:p>
            <a:pPr lvl="1"/>
            <a:r>
              <a:rPr lang="en-US" sz="2100" dirty="0" smtClean="0"/>
              <a:t>Note: Domino mail/calendar coexistence experience can be improved through third party tools.</a:t>
            </a:r>
          </a:p>
        </p:txBody>
      </p:sp>
    </p:spTree>
    <p:extLst>
      <p:ext uri="{BB962C8B-B14F-4D97-AF65-F5344CB8AC3E}">
        <p14:creationId xmlns="" xmlns:p14="http://schemas.microsoft.com/office/powerpoint/2010/main" val="3059001548"/>
      </p:ext>
    </p:extLst>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Domino/GroupWise Migration Process</a:t>
            </a:r>
            <a:endParaRPr lang="en-US" sz="4400" dirty="0"/>
          </a:p>
        </p:txBody>
      </p:sp>
      <p:graphicFrame>
        <p:nvGraphicFramePr>
          <p:cNvPr id="5" name="Content Placeholder 4"/>
          <p:cNvGraphicFramePr>
            <a:graphicFrameLocks noGrp="1"/>
          </p:cNvGraphicFramePr>
          <p:nvPr>
            <p:ph idx="1"/>
          </p:nvPr>
        </p:nvGraphicFramePr>
        <p:xfrm>
          <a:off x="64770" y="1002030"/>
          <a:ext cx="8229600" cy="76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4"/>
          <p:cNvGraphicFramePr>
            <a:graphicFrameLocks/>
          </p:cNvGraphicFramePr>
          <p:nvPr/>
        </p:nvGraphicFramePr>
        <p:xfrm>
          <a:off x="76200" y="1882140"/>
          <a:ext cx="8229600" cy="762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Content Placeholder 4"/>
          <p:cNvGraphicFramePr>
            <a:graphicFrameLocks/>
          </p:cNvGraphicFramePr>
          <p:nvPr/>
        </p:nvGraphicFramePr>
        <p:xfrm>
          <a:off x="76200" y="2750820"/>
          <a:ext cx="8229600" cy="76200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8" name="Content Placeholder 4"/>
          <p:cNvGraphicFramePr>
            <a:graphicFrameLocks/>
          </p:cNvGraphicFramePr>
          <p:nvPr/>
        </p:nvGraphicFramePr>
        <p:xfrm>
          <a:off x="76200" y="3619500"/>
          <a:ext cx="8229600" cy="762000"/>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9" name="Content Placeholder 4"/>
          <p:cNvGraphicFramePr>
            <a:graphicFrameLocks/>
          </p:cNvGraphicFramePr>
          <p:nvPr>
            <p:extLst>
              <p:ext uri="{D42A27DB-BD31-4B8C-83A1-F6EECF244321}">
                <p14:modId xmlns="" xmlns:p14="http://schemas.microsoft.com/office/powerpoint/2010/main" val="3030708206"/>
              </p:ext>
            </p:extLst>
          </p:nvPr>
        </p:nvGraphicFramePr>
        <p:xfrm>
          <a:off x="76200" y="4499610"/>
          <a:ext cx="8229600" cy="762000"/>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10" name="Content Placeholder 4"/>
          <p:cNvGraphicFramePr>
            <a:graphicFrameLocks/>
          </p:cNvGraphicFramePr>
          <p:nvPr/>
        </p:nvGraphicFramePr>
        <p:xfrm>
          <a:off x="76200" y="5379720"/>
          <a:ext cx="8229600" cy="762000"/>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grpSp>
        <p:nvGrpSpPr>
          <p:cNvPr id="3" name="Group 10"/>
          <p:cNvGrpSpPr/>
          <p:nvPr/>
        </p:nvGrpSpPr>
        <p:grpSpPr>
          <a:xfrm>
            <a:off x="1805940" y="1078230"/>
            <a:ext cx="7315200" cy="1489710"/>
            <a:chOff x="2966790" y="-1162040"/>
            <a:chExt cx="12752981" cy="2764644"/>
          </a:xfrm>
        </p:grpSpPr>
        <p:sp>
          <p:nvSpPr>
            <p:cNvPr id="12" name="Chevron 11"/>
            <p:cNvSpPr/>
            <p:nvPr/>
          </p:nvSpPr>
          <p:spPr>
            <a:xfrm>
              <a:off x="3006641" y="471292"/>
              <a:ext cx="3985308" cy="1131312"/>
            </a:xfrm>
            <a:prstGeom prst="chevron">
              <a:avLst/>
            </a:prstGeom>
          </p:spPr>
          <p:style>
            <a:lnRef idx="1">
              <a:schemeClr val="accent2"/>
            </a:lnRef>
            <a:fillRef idx="2">
              <a:schemeClr val="accent2"/>
            </a:fillRef>
            <a:effectRef idx="1">
              <a:schemeClr val="accent2"/>
            </a:effectRef>
            <a:fontRef idx="minor">
              <a:schemeClr val="dk1"/>
            </a:fontRef>
          </p:style>
          <p:txBody>
            <a:bodyPr/>
            <a:lstStyle/>
            <a:p>
              <a:r>
                <a:rPr lang="en-US" sz="1600" dirty="0" smtClean="0"/>
                <a:t>Design Considerations</a:t>
              </a:r>
              <a:endParaRPr lang="en-US" sz="1600" dirty="0"/>
            </a:p>
          </p:txBody>
        </p:sp>
        <p:sp>
          <p:nvSpPr>
            <p:cNvPr id="101" name="Chevron 100"/>
            <p:cNvSpPr/>
            <p:nvPr/>
          </p:nvSpPr>
          <p:spPr>
            <a:xfrm>
              <a:off x="2966790" y="-1162040"/>
              <a:ext cx="12752981"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dirty="0" smtClean="0"/>
                <a:t>Business Development</a:t>
              </a:r>
              <a:endParaRPr lang="en-US" dirty="0"/>
            </a:p>
          </p:txBody>
        </p:sp>
      </p:grpSp>
      <p:sp>
        <p:nvSpPr>
          <p:cNvPr id="18" name="Chevron 17"/>
          <p:cNvSpPr/>
          <p:nvPr/>
        </p:nvSpPr>
        <p:spPr>
          <a:xfrm>
            <a:off x="1828800" y="2827020"/>
            <a:ext cx="373380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r>
              <a:rPr lang="en-US" sz="1600" dirty="0" smtClean="0"/>
              <a:t>Sign Up for Trial</a:t>
            </a:r>
            <a:endParaRPr lang="en-US" sz="1600" dirty="0"/>
          </a:p>
        </p:txBody>
      </p:sp>
      <p:sp>
        <p:nvSpPr>
          <p:cNvPr id="21" name="Chevron 20"/>
          <p:cNvSpPr/>
          <p:nvPr/>
        </p:nvSpPr>
        <p:spPr>
          <a:xfrm>
            <a:off x="1828799" y="3695700"/>
            <a:ext cx="2447925"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Set up Mail Coexist.</a:t>
            </a:r>
            <a:endParaRPr lang="en-US" sz="1400" dirty="0"/>
          </a:p>
        </p:txBody>
      </p:sp>
      <p:sp>
        <p:nvSpPr>
          <p:cNvPr id="24" name="Chevron 23"/>
          <p:cNvSpPr/>
          <p:nvPr/>
        </p:nvSpPr>
        <p:spPr>
          <a:xfrm>
            <a:off x="1828800" y="4575810"/>
            <a:ext cx="2447926"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Bulk Account Creation</a:t>
            </a:r>
            <a:endParaRPr lang="en-US" sz="1400" dirty="0"/>
          </a:p>
        </p:txBody>
      </p:sp>
      <p:grpSp>
        <p:nvGrpSpPr>
          <p:cNvPr id="4" name="Group 25"/>
          <p:cNvGrpSpPr/>
          <p:nvPr/>
        </p:nvGrpSpPr>
        <p:grpSpPr>
          <a:xfrm>
            <a:off x="1828799" y="5455920"/>
            <a:ext cx="4962525" cy="609600"/>
            <a:chOff x="2966790" y="471292"/>
            <a:chExt cx="7842053" cy="1131312"/>
          </a:xfrm>
        </p:grpSpPr>
        <p:sp>
          <p:nvSpPr>
            <p:cNvPr id="27" name="Chevron 26"/>
            <p:cNvSpPr/>
            <p:nvPr/>
          </p:nvSpPr>
          <p:spPr>
            <a:xfrm>
              <a:off x="2966790" y="471292"/>
              <a:ext cx="4113864"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Exchange Mailbox Cleanup</a:t>
              </a:r>
              <a:endParaRPr lang="en-US" sz="1400" dirty="0"/>
            </a:p>
          </p:txBody>
        </p:sp>
        <p:sp>
          <p:nvSpPr>
            <p:cNvPr id="98" name="Chevron 97"/>
            <p:cNvSpPr/>
            <p:nvPr/>
          </p:nvSpPr>
          <p:spPr>
            <a:xfrm>
              <a:off x="6694979" y="471292"/>
              <a:ext cx="4113864"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MX Record Switch Over</a:t>
              </a:r>
              <a:endParaRPr lang="en-US" sz="1400" dirty="0"/>
            </a:p>
          </p:txBody>
        </p:sp>
      </p:grpSp>
      <p:sp>
        <p:nvSpPr>
          <p:cNvPr id="33" name="Chevron 32"/>
          <p:cNvSpPr/>
          <p:nvPr/>
        </p:nvSpPr>
        <p:spPr>
          <a:xfrm>
            <a:off x="5909309" y="1956435"/>
            <a:ext cx="1704976"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600" dirty="0" smtClean="0"/>
              <a:t>Directory Plan *</a:t>
            </a:r>
            <a:endParaRPr lang="en-US" sz="1600" dirty="0"/>
          </a:p>
        </p:txBody>
      </p:sp>
      <p:sp>
        <p:nvSpPr>
          <p:cNvPr id="39" name="Chevron 38"/>
          <p:cNvSpPr/>
          <p:nvPr/>
        </p:nvSpPr>
        <p:spPr>
          <a:xfrm>
            <a:off x="3859530" y="1956435"/>
            <a:ext cx="2305049" cy="609600"/>
          </a:xfrm>
          <a:prstGeom prst="chevron">
            <a:avLst/>
          </a:prstGeom>
        </p:spPr>
        <p:style>
          <a:lnRef idx="1">
            <a:schemeClr val="accent2"/>
          </a:lnRef>
          <a:fillRef idx="2">
            <a:schemeClr val="accent2"/>
          </a:fillRef>
          <a:effectRef idx="1">
            <a:schemeClr val="accent2"/>
          </a:effectRef>
          <a:fontRef idx="minor">
            <a:schemeClr val="dk1"/>
          </a:fontRef>
        </p:style>
        <p:txBody>
          <a:bodyPr/>
          <a:lstStyle/>
          <a:p>
            <a:pPr algn="ctr"/>
            <a:r>
              <a:rPr lang="en-US" sz="1600" dirty="0" smtClean="0"/>
              <a:t>Account Management Plan</a:t>
            </a:r>
            <a:endParaRPr lang="en-US" sz="1600" dirty="0"/>
          </a:p>
        </p:txBody>
      </p:sp>
      <p:sp>
        <p:nvSpPr>
          <p:cNvPr id="60" name="Chevron 59"/>
          <p:cNvSpPr/>
          <p:nvPr/>
        </p:nvSpPr>
        <p:spPr>
          <a:xfrm>
            <a:off x="5311140" y="2827020"/>
            <a:ext cx="367665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r>
              <a:rPr lang="en-US" sz="1600" dirty="0" smtClean="0"/>
              <a:t>Setup SMTP Domains</a:t>
            </a:r>
            <a:endParaRPr lang="en-US" sz="1600" dirty="0"/>
          </a:p>
        </p:txBody>
      </p:sp>
      <p:sp>
        <p:nvSpPr>
          <p:cNvPr id="75" name="Chevron 74"/>
          <p:cNvSpPr/>
          <p:nvPr/>
        </p:nvSpPr>
        <p:spPr>
          <a:xfrm>
            <a:off x="5524500" y="3695700"/>
            <a:ext cx="1895475"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Establish Dir Sync</a:t>
            </a:r>
            <a:endParaRPr lang="en-US" sz="1400" dirty="0"/>
          </a:p>
        </p:txBody>
      </p:sp>
      <p:sp>
        <p:nvSpPr>
          <p:cNvPr id="81" name="Chevron 80"/>
          <p:cNvSpPr/>
          <p:nvPr/>
        </p:nvSpPr>
        <p:spPr>
          <a:xfrm>
            <a:off x="7181850" y="3695700"/>
            <a:ext cx="1838326"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Pilot Verification</a:t>
            </a:r>
            <a:endParaRPr lang="en-US" sz="1400" dirty="0"/>
          </a:p>
        </p:txBody>
      </p:sp>
      <p:sp>
        <p:nvSpPr>
          <p:cNvPr id="87" name="Chevron 86"/>
          <p:cNvSpPr/>
          <p:nvPr/>
        </p:nvSpPr>
        <p:spPr>
          <a:xfrm>
            <a:off x="4038600" y="4575810"/>
            <a:ext cx="2905125" cy="609600"/>
          </a:xfrm>
          <a:prstGeom prst="chevron">
            <a:avLst/>
          </a:prstGeom>
          <a:solidFill>
            <a:schemeClr val="bg2">
              <a:lumMod val="75000"/>
            </a:schemeClr>
          </a:solidFill>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Mailbox Migration *</a:t>
            </a:r>
            <a:endParaRPr lang="en-US" sz="1400" dirty="0"/>
          </a:p>
        </p:txBody>
      </p:sp>
      <p:sp>
        <p:nvSpPr>
          <p:cNvPr id="90" name="Chevron 89"/>
          <p:cNvSpPr/>
          <p:nvPr/>
        </p:nvSpPr>
        <p:spPr>
          <a:xfrm>
            <a:off x="6715126" y="4575810"/>
            <a:ext cx="2305049"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End User Access !</a:t>
            </a:r>
            <a:endParaRPr lang="en-US" sz="1400" dirty="0"/>
          </a:p>
        </p:txBody>
      </p:sp>
      <p:sp>
        <p:nvSpPr>
          <p:cNvPr id="26" name="Chevron 25"/>
          <p:cNvSpPr/>
          <p:nvPr/>
        </p:nvSpPr>
        <p:spPr>
          <a:xfrm>
            <a:off x="7357109" y="1956435"/>
            <a:ext cx="1619251"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600" dirty="0" smtClean="0"/>
              <a:t>Migration Plan *</a:t>
            </a:r>
            <a:endParaRPr lang="en-US" sz="1600" dirty="0"/>
          </a:p>
        </p:txBody>
      </p:sp>
      <p:sp>
        <p:nvSpPr>
          <p:cNvPr id="29" name="Chevron 28"/>
          <p:cNvSpPr/>
          <p:nvPr/>
        </p:nvSpPr>
        <p:spPr>
          <a:xfrm>
            <a:off x="4019550" y="3695700"/>
            <a:ext cx="1752599"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Migrate Directory to AD *</a:t>
            </a:r>
            <a:endParaRPr lang="en-US" sz="1400" dirty="0"/>
          </a:p>
        </p:txBody>
      </p:sp>
    </p:spTree>
    <p:extLst>
      <p:ext uri="{BB962C8B-B14F-4D97-AF65-F5344CB8AC3E}">
        <p14:creationId xmlns="" xmlns:p14="http://schemas.microsoft.com/office/powerpoint/2010/main" val="1769031663"/>
      </p:ext>
    </p:extLst>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ounded Rectangle 26"/>
          <p:cNvSpPr/>
          <p:nvPr/>
        </p:nvSpPr>
        <p:spPr>
          <a:xfrm>
            <a:off x="228600" y="3127375"/>
            <a:ext cx="3733800" cy="2976245"/>
          </a:xfrm>
          <a:prstGeom prst="roundRect">
            <a:avLst>
              <a:gd name="adj" fmla="val 8635"/>
            </a:avLst>
          </a:prstGeom>
        </p:spPr>
        <p:style>
          <a:lnRef idx="1">
            <a:schemeClr val="accent2"/>
          </a:lnRef>
          <a:fillRef idx="3">
            <a:schemeClr val="accent2"/>
          </a:fillRef>
          <a:effectRef idx="2">
            <a:schemeClr val="accent2"/>
          </a:effectRef>
          <a:fontRef idx="minor">
            <a:schemeClr val="lt1"/>
          </a:fontRef>
        </p:style>
        <p:txBody>
          <a:bodyPr rtlCol="0" anchor="t"/>
          <a:lstStyle/>
          <a:p>
            <a:pPr algn="ctr"/>
            <a:r>
              <a:rPr lang="en-US" dirty="0" smtClean="0">
                <a:solidFill>
                  <a:schemeClr val="accent1">
                    <a:lumMod val="20000"/>
                    <a:lumOff val="80000"/>
                  </a:schemeClr>
                </a:solidFill>
              </a:rPr>
              <a:t>Local  Topology</a:t>
            </a:r>
            <a:endParaRPr lang="en-US" dirty="0">
              <a:solidFill>
                <a:schemeClr val="accent1">
                  <a:lumMod val="20000"/>
                  <a:lumOff val="80000"/>
                </a:schemeClr>
              </a:solidFill>
            </a:endParaRPr>
          </a:p>
        </p:txBody>
      </p:sp>
      <p:sp>
        <p:nvSpPr>
          <p:cNvPr id="28" name="Rounded Rectangle 27"/>
          <p:cNvSpPr/>
          <p:nvPr/>
        </p:nvSpPr>
        <p:spPr>
          <a:xfrm>
            <a:off x="5138297" y="3020692"/>
            <a:ext cx="3733800" cy="2651763"/>
          </a:xfrm>
          <a:prstGeom prst="roundRect">
            <a:avLst/>
          </a:prstGeom>
        </p:spPr>
        <p:style>
          <a:lnRef idx="1">
            <a:schemeClr val="accent2"/>
          </a:lnRef>
          <a:fillRef idx="3">
            <a:schemeClr val="accent2"/>
          </a:fillRef>
          <a:effectRef idx="2">
            <a:schemeClr val="accent2"/>
          </a:effectRef>
          <a:fontRef idx="minor">
            <a:schemeClr val="lt1"/>
          </a:fontRef>
        </p:style>
        <p:txBody>
          <a:bodyPr rtlCol="0" anchor="t"/>
          <a:lstStyle/>
          <a:p>
            <a:pPr algn="ctr"/>
            <a:r>
              <a:rPr lang="en-US" dirty="0" smtClean="0">
                <a:solidFill>
                  <a:schemeClr val="accent1">
                    <a:lumMod val="20000"/>
                    <a:lumOff val="80000"/>
                  </a:schemeClr>
                </a:solidFill>
              </a:rPr>
              <a:t>BPOS</a:t>
            </a:r>
            <a:endParaRPr lang="en-US" dirty="0">
              <a:solidFill>
                <a:schemeClr val="accent1">
                  <a:lumMod val="20000"/>
                  <a:lumOff val="80000"/>
                </a:schemeClr>
              </a:solidFill>
            </a:endParaRPr>
          </a:p>
        </p:txBody>
      </p:sp>
      <p:sp>
        <p:nvSpPr>
          <p:cNvPr id="37" name="Rectangle 36"/>
          <p:cNvSpPr/>
          <p:nvPr/>
        </p:nvSpPr>
        <p:spPr>
          <a:xfrm>
            <a:off x="2971800" y="3511757"/>
            <a:ext cx="914400" cy="1398698"/>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100" dirty="0" smtClean="0">
                <a:solidFill>
                  <a:schemeClr val="tx1"/>
                </a:solidFill>
              </a:rPr>
              <a:t>Local Exchange 2007 Server</a:t>
            </a:r>
          </a:p>
          <a:p>
            <a:pPr algn="ctr"/>
            <a:endParaRPr lang="en-US" sz="1100" dirty="0" smtClean="0">
              <a:solidFill>
                <a:schemeClr val="tx1"/>
              </a:solidFill>
            </a:endParaRPr>
          </a:p>
          <a:p>
            <a:pPr algn="ctr"/>
            <a:r>
              <a:rPr lang="en-US" sz="1100" dirty="0" smtClean="0">
                <a:solidFill>
                  <a:schemeClr val="tx1"/>
                </a:solidFill>
              </a:rPr>
              <a:t>(Staging </a:t>
            </a:r>
            <a:r>
              <a:rPr lang="en-US" sz="1100" dirty="0" err="1" smtClean="0">
                <a:solidFill>
                  <a:schemeClr val="tx1"/>
                </a:solidFill>
              </a:rPr>
              <a:t>Malibox</a:t>
            </a:r>
            <a:r>
              <a:rPr lang="en-US" sz="1100" dirty="0" smtClean="0">
                <a:solidFill>
                  <a:schemeClr val="tx1"/>
                </a:solidFill>
              </a:rPr>
              <a:t> )</a:t>
            </a:r>
            <a:endParaRPr lang="en-US" sz="1100" dirty="0">
              <a:solidFill>
                <a:schemeClr val="tx1"/>
              </a:solidFill>
            </a:endParaRPr>
          </a:p>
        </p:txBody>
      </p:sp>
      <p:sp>
        <p:nvSpPr>
          <p:cNvPr id="38" name="Rectangle 37"/>
          <p:cNvSpPr/>
          <p:nvPr/>
        </p:nvSpPr>
        <p:spPr>
          <a:xfrm>
            <a:off x="381000" y="3538855"/>
            <a:ext cx="990600" cy="12954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100" dirty="0" smtClean="0">
                <a:solidFill>
                  <a:schemeClr val="tx1"/>
                </a:solidFill>
              </a:rPr>
              <a:t>GroupWise / Domino  Server</a:t>
            </a:r>
            <a:endParaRPr lang="en-US" sz="1100" dirty="0">
              <a:solidFill>
                <a:schemeClr val="tx1"/>
              </a:solidFill>
            </a:endParaRPr>
          </a:p>
        </p:txBody>
      </p:sp>
      <p:sp>
        <p:nvSpPr>
          <p:cNvPr id="39" name="Rectangle 38"/>
          <p:cNvSpPr/>
          <p:nvPr/>
        </p:nvSpPr>
        <p:spPr>
          <a:xfrm>
            <a:off x="6281297" y="3511757"/>
            <a:ext cx="685800" cy="6096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900" dirty="0" smtClean="0">
                <a:solidFill>
                  <a:schemeClr val="tx1"/>
                </a:solidFill>
              </a:rPr>
              <a:t>Active Directory</a:t>
            </a:r>
            <a:endParaRPr lang="en-US" sz="900" dirty="0">
              <a:solidFill>
                <a:schemeClr val="tx1"/>
              </a:solidFill>
            </a:endParaRPr>
          </a:p>
        </p:txBody>
      </p:sp>
      <p:sp>
        <p:nvSpPr>
          <p:cNvPr id="40" name="Rectangle 39"/>
          <p:cNvSpPr/>
          <p:nvPr/>
        </p:nvSpPr>
        <p:spPr>
          <a:xfrm>
            <a:off x="6967097" y="3511757"/>
            <a:ext cx="685800" cy="6096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900" dirty="0" smtClean="0">
                <a:solidFill>
                  <a:schemeClr val="tx1"/>
                </a:solidFill>
              </a:rPr>
              <a:t>Ex Servers</a:t>
            </a:r>
            <a:endParaRPr lang="en-US" sz="900" dirty="0">
              <a:solidFill>
                <a:schemeClr val="tx1"/>
              </a:solidFill>
            </a:endParaRPr>
          </a:p>
        </p:txBody>
      </p:sp>
      <p:sp>
        <p:nvSpPr>
          <p:cNvPr id="46" name="Left Arrow 45"/>
          <p:cNvSpPr/>
          <p:nvPr/>
        </p:nvSpPr>
        <p:spPr>
          <a:xfrm flipH="1">
            <a:off x="1382596" y="3881362"/>
            <a:ext cx="1633980" cy="990600"/>
          </a:xfrm>
          <a:prstGeom prst="leftArrow">
            <a:avLst>
              <a:gd name="adj1" fmla="val 64652"/>
              <a:gd name="adj2" fmla="val 5000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200" dirty="0" smtClean="0">
                <a:solidFill>
                  <a:srgbClr val="000000"/>
                </a:solidFill>
              </a:rPr>
              <a:t>  On-Premises Mailbox Migration Tools</a:t>
            </a:r>
            <a:endParaRPr lang="en-US" sz="1200" dirty="0">
              <a:solidFill>
                <a:srgbClr val="000000"/>
              </a:solidFill>
            </a:endParaRPr>
          </a:p>
        </p:txBody>
      </p:sp>
      <p:grpSp>
        <p:nvGrpSpPr>
          <p:cNvPr id="3" name="Group 24"/>
          <p:cNvGrpSpPr/>
          <p:nvPr/>
        </p:nvGrpSpPr>
        <p:grpSpPr>
          <a:xfrm>
            <a:off x="762000" y="4453255"/>
            <a:ext cx="457200" cy="618762"/>
            <a:chOff x="2895600" y="3124200"/>
            <a:chExt cx="457200" cy="618762"/>
          </a:xfrm>
        </p:grpSpPr>
        <p:pic>
          <p:nvPicPr>
            <p:cNvPr id="30" name="Picture 3" descr="\\showsrus\images\Illustrations-Icons\MSN Icons\MSN-Man.png"/>
            <p:cNvPicPr>
              <a:picLocks noChangeAspect="1" noChangeArrowheads="1"/>
            </p:cNvPicPr>
            <p:nvPr/>
          </p:nvPicPr>
          <p:blipFill>
            <a:blip r:embed="rId3" cstate="print"/>
            <a:srcRect/>
            <a:stretch>
              <a:fillRect/>
            </a:stretch>
          </p:blipFill>
          <p:spPr bwMode="auto">
            <a:xfrm>
              <a:off x="2895600" y="3124200"/>
              <a:ext cx="381000" cy="509878"/>
            </a:xfrm>
            <a:prstGeom prst="rect">
              <a:avLst/>
            </a:prstGeom>
            <a:noFill/>
          </p:spPr>
        </p:pic>
        <p:pic>
          <p:nvPicPr>
            <p:cNvPr id="31" name="Picture 2" descr="\\showsrus\images\Illustrations-Icons\MSN Icons\png\e-mail envelope icon.png"/>
            <p:cNvPicPr>
              <a:picLocks noChangeAspect="1" noChangeArrowheads="1"/>
            </p:cNvPicPr>
            <p:nvPr/>
          </p:nvPicPr>
          <p:blipFill>
            <a:blip r:embed="rId4" cstate="print"/>
            <a:srcRect/>
            <a:stretch>
              <a:fillRect/>
            </a:stretch>
          </p:blipFill>
          <p:spPr bwMode="auto">
            <a:xfrm>
              <a:off x="3048000" y="3505200"/>
              <a:ext cx="304800" cy="237762"/>
            </a:xfrm>
            <a:prstGeom prst="rect">
              <a:avLst/>
            </a:prstGeom>
            <a:noFill/>
          </p:spPr>
        </p:pic>
      </p:grpSp>
      <p:sp>
        <p:nvSpPr>
          <p:cNvPr id="48" name="Left Arrow 47"/>
          <p:cNvSpPr/>
          <p:nvPr/>
        </p:nvSpPr>
        <p:spPr>
          <a:xfrm flipH="1">
            <a:off x="3962400" y="3919855"/>
            <a:ext cx="1600200" cy="1143000"/>
          </a:xfrm>
          <a:prstGeom prst="leftArrow">
            <a:avLst>
              <a:gd name="adj1" fmla="val 60159"/>
              <a:gd name="adj2" fmla="val 4000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200" dirty="0" smtClean="0">
                <a:solidFill>
                  <a:srgbClr val="000000"/>
                </a:solidFill>
              </a:rPr>
              <a:t>MSOL Exchange Migration Tools</a:t>
            </a:r>
            <a:endParaRPr lang="en-US" sz="1200" dirty="0">
              <a:solidFill>
                <a:srgbClr val="000000"/>
              </a:solidFill>
            </a:endParaRPr>
          </a:p>
        </p:txBody>
      </p:sp>
      <p:grpSp>
        <p:nvGrpSpPr>
          <p:cNvPr id="4" name="Group 24"/>
          <p:cNvGrpSpPr/>
          <p:nvPr/>
        </p:nvGrpSpPr>
        <p:grpSpPr>
          <a:xfrm>
            <a:off x="5562600" y="4453255"/>
            <a:ext cx="457200" cy="618762"/>
            <a:chOff x="2895600" y="3124200"/>
            <a:chExt cx="457200" cy="618762"/>
          </a:xfrm>
        </p:grpSpPr>
        <p:pic>
          <p:nvPicPr>
            <p:cNvPr id="22" name="Picture 3" descr="\\showsrus\images\Illustrations-Icons\MSN Icons\MSN-Man.png"/>
            <p:cNvPicPr>
              <a:picLocks noChangeAspect="1" noChangeArrowheads="1"/>
            </p:cNvPicPr>
            <p:nvPr/>
          </p:nvPicPr>
          <p:blipFill>
            <a:blip r:embed="rId3" cstate="print"/>
            <a:srcRect/>
            <a:stretch>
              <a:fillRect/>
            </a:stretch>
          </p:blipFill>
          <p:spPr bwMode="auto">
            <a:xfrm>
              <a:off x="2895600" y="3124200"/>
              <a:ext cx="381000" cy="509878"/>
            </a:xfrm>
            <a:prstGeom prst="rect">
              <a:avLst/>
            </a:prstGeom>
            <a:noFill/>
          </p:spPr>
        </p:pic>
        <p:pic>
          <p:nvPicPr>
            <p:cNvPr id="23" name="Picture 2" descr="\\showsrus\images\Illustrations-Icons\MSN Icons\png\e-mail envelope icon.png"/>
            <p:cNvPicPr>
              <a:picLocks noChangeAspect="1" noChangeArrowheads="1"/>
            </p:cNvPicPr>
            <p:nvPr/>
          </p:nvPicPr>
          <p:blipFill>
            <a:blip r:embed="rId4" cstate="print"/>
            <a:srcRect/>
            <a:stretch>
              <a:fillRect/>
            </a:stretch>
          </p:blipFill>
          <p:spPr bwMode="auto">
            <a:xfrm>
              <a:off x="3048000" y="3505200"/>
              <a:ext cx="304800" cy="237762"/>
            </a:xfrm>
            <a:prstGeom prst="rect">
              <a:avLst/>
            </a:prstGeom>
            <a:noFill/>
          </p:spPr>
        </p:pic>
      </p:grpSp>
      <p:sp>
        <p:nvSpPr>
          <p:cNvPr id="24" name="TextBox 23"/>
          <p:cNvSpPr txBox="1"/>
          <p:nvPr/>
        </p:nvSpPr>
        <p:spPr>
          <a:xfrm>
            <a:off x="6019800" y="4453255"/>
            <a:ext cx="2819400" cy="629960"/>
          </a:xfrm>
          <a:prstGeom prst="round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1100" b="1" dirty="0" smtClean="0">
                <a:solidFill>
                  <a:schemeClr val="tx1"/>
                </a:solidFill>
              </a:rPr>
              <a:t>Active Account w/ Mailbox in MSOL:</a:t>
            </a:r>
            <a:r>
              <a:rPr lang="en-US" sz="1100" dirty="0" smtClean="0">
                <a:solidFill>
                  <a:schemeClr val="tx1"/>
                </a:solidFill>
              </a:rPr>
              <a:t/>
            </a:r>
            <a:br>
              <a:rPr lang="en-US" sz="1100" dirty="0" smtClean="0">
                <a:solidFill>
                  <a:schemeClr val="tx1"/>
                </a:solidFill>
              </a:rPr>
            </a:br>
            <a:r>
              <a:rPr lang="en-US" sz="1000" dirty="0" smtClean="0">
                <a:solidFill>
                  <a:schemeClr val="tx1"/>
                </a:solidFill>
              </a:rPr>
              <a:t>SMTP: Joe@Companyx.com</a:t>
            </a:r>
          </a:p>
          <a:p>
            <a:r>
              <a:rPr lang="en-US" sz="1000" i="1" dirty="0" err="1" smtClean="0">
                <a:solidFill>
                  <a:schemeClr val="tx1"/>
                </a:solidFill>
              </a:rPr>
              <a:t>smtp:Joe@companyx.MicrosoftOnline.com</a:t>
            </a:r>
            <a:endParaRPr lang="en-US" sz="1000" i="1" dirty="0" smtClean="0">
              <a:solidFill>
                <a:schemeClr val="tx1"/>
              </a:solidFill>
            </a:endParaRPr>
          </a:p>
        </p:txBody>
      </p:sp>
      <p:grpSp>
        <p:nvGrpSpPr>
          <p:cNvPr id="5" name="Group 24"/>
          <p:cNvGrpSpPr/>
          <p:nvPr/>
        </p:nvGrpSpPr>
        <p:grpSpPr>
          <a:xfrm>
            <a:off x="3429000" y="4758055"/>
            <a:ext cx="457200" cy="618762"/>
            <a:chOff x="2895600" y="3124200"/>
            <a:chExt cx="457200" cy="618762"/>
          </a:xfrm>
        </p:grpSpPr>
        <p:pic>
          <p:nvPicPr>
            <p:cNvPr id="29" name="Picture 3" descr="\\showsrus\images\Illustrations-Icons\MSN Icons\MSN-Man.png"/>
            <p:cNvPicPr>
              <a:picLocks noChangeAspect="1" noChangeArrowheads="1"/>
            </p:cNvPicPr>
            <p:nvPr/>
          </p:nvPicPr>
          <p:blipFill>
            <a:blip r:embed="rId3" cstate="print"/>
            <a:srcRect/>
            <a:stretch>
              <a:fillRect/>
            </a:stretch>
          </p:blipFill>
          <p:spPr bwMode="auto">
            <a:xfrm>
              <a:off x="2895600" y="3124200"/>
              <a:ext cx="381000" cy="509878"/>
            </a:xfrm>
            <a:prstGeom prst="rect">
              <a:avLst/>
            </a:prstGeom>
            <a:noFill/>
          </p:spPr>
        </p:pic>
        <p:pic>
          <p:nvPicPr>
            <p:cNvPr id="33" name="Picture 2" descr="\\showsrus\images\Illustrations-Icons\MSN Icons\png\e-mail envelope icon.png"/>
            <p:cNvPicPr>
              <a:picLocks noChangeAspect="1" noChangeArrowheads="1"/>
            </p:cNvPicPr>
            <p:nvPr/>
          </p:nvPicPr>
          <p:blipFill>
            <a:blip r:embed="rId4" cstate="print"/>
            <a:srcRect/>
            <a:stretch>
              <a:fillRect/>
            </a:stretch>
          </p:blipFill>
          <p:spPr bwMode="auto">
            <a:xfrm>
              <a:off x="3048000" y="3505200"/>
              <a:ext cx="304800" cy="237762"/>
            </a:xfrm>
            <a:prstGeom prst="rect">
              <a:avLst/>
            </a:prstGeom>
            <a:noFill/>
          </p:spPr>
        </p:pic>
      </p:grpSp>
      <p:sp>
        <p:nvSpPr>
          <p:cNvPr id="35" name="TextBox 34"/>
          <p:cNvSpPr txBox="1"/>
          <p:nvPr/>
        </p:nvSpPr>
        <p:spPr>
          <a:xfrm>
            <a:off x="381000" y="5139055"/>
            <a:ext cx="2895600" cy="800219"/>
          </a:xfrm>
          <a:prstGeom prst="round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1100" b="1" dirty="0" smtClean="0">
                <a:solidFill>
                  <a:schemeClr val="tx1"/>
                </a:solidFill>
              </a:rPr>
              <a:t>User Mailbox on MSOL:</a:t>
            </a:r>
            <a:r>
              <a:rPr lang="en-US" sz="1100" dirty="0" smtClean="0">
                <a:solidFill>
                  <a:schemeClr val="tx1"/>
                </a:solidFill>
              </a:rPr>
              <a:t/>
            </a:r>
            <a:br>
              <a:rPr lang="en-US" sz="1100" dirty="0" smtClean="0">
                <a:solidFill>
                  <a:schemeClr val="tx1"/>
                </a:solidFill>
              </a:rPr>
            </a:br>
            <a:r>
              <a:rPr lang="en-US" sz="1000" dirty="0" smtClean="0">
                <a:solidFill>
                  <a:schemeClr val="tx1"/>
                </a:solidFill>
              </a:rPr>
              <a:t>SMTP: Joe@Companyx.Com</a:t>
            </a:r>
          </a:p>
          <a:p>
            <a:r>
              <a:rPr lang="en-US" sz="1000" b="1" dirty="0" smtClean="0">
                <a:solidFill>
                  <a:schemeClr val="tx1"/>
                </a:solidFill>
              </a:rPr>
              <a:t>Mail Forwarder:</a:t>
            </a:r>
            <a:br>
              <a:rPr lang="en-US" sz="1000" b="1" dirty="0" smtClean="0">
                <a:solidFill>
                  <a:schemeClr val="tx1"/>
                </a:solidFill>
              </a:rPr>
            </a:br>
            <a:r>
              <a:rPr lang="en-US" sz="1000" b="1" dirty="0" smtClean="0">
                <a:solidFill>
                  <a:schemeClr val="tx1"/>
                </a:solidFill>
              </a:rPr>
              <a:t>    </a:t>
            </a:r>
            <a:r>
              <a:rPr lang="en-US" sz="1000" dirty="0" smtClean="0">
                <a:solidFill>
                  <a:schemeClr val="tx1"/>
                </a:solidFill>
              </a:rPr>
              <a:t>Joe@Companyx.MicrosoftOnline.com  *</a:t>
            </a:r>
            <a:endParaRPr lang="en-US" sz="1000" i="1" u="sng" dirty="0">
              <a:solidFill>
                <a:schemeClr val="tx1"/>
              </a:solidFill>
            </a:endParaRPr>
          </a:p>
        </p:txBody>
      </p:sp>
      <p:sp>
        <p:nvSpPr>
          <p:cNvPr id="7" name="Rectangle 6"/>
          <p:cNvSpPr/>
          <p:nvPr/>
        </p:nvSpPr>
        <p:spPr>
          <a:xfrm>
            <a:off x="466436" y="818959"/>
            <a:ext cx="8372764" cy="1046440"/>
          </a:xfrm>
          <a:prstGeom prst="rect">
            <a:avLst/>
          </a:prstGeom>
        </p:spPr>
        <p:txBody>
          <a:bodyPr wrap="square">
            <a:spAutoFit/>
          </a:bodyPr>
          <a:lstStyle/>
          <a:p>
            <a:pPr marL="396875" lvl="0" indent="-396875">
              <a:lnSpc>
                <a:spcPct val="90000"/>
              </a:lnSpc>
              <a:spcBef>
                <a:spcPct val="20000"/>
              </a:spcBef>
              <a:buBlip>
                <a:blip r:embed="rId5"/>
              </a:buBlip>
            </a:pPr>
            <a:r>
              <a:rPr lang="en-US" sz="2000" dirty="0">
                <a:solidFill>
                  <a:srgbClr val="99CC99"/>
                </a:solidFill>
              </a:rPr>
              <a:t>2 Hop Migration Process</a:t>
            </a:r>
          </a:p>
          <a:p>
            <a:pPr marL="914400" lvl="1" indent="-396875">
              <a:lnSpc>
                <a:spcPct val="90000"/>
              </a:lnSpc>
              <a:spcBef>
                <a:spcPct val="20000"/>
              </a:spcBef>
              <a:buSzPct val="90000"/>
              <a:buBlip>
                <a:blip r:embed="rId6"/>
              </a:buBlip>
            </a:pPr>
            <a:r>
              <a:rPr lang="en-US" sz="1600" dirty="0">
                <a:solidFill>
                  <a:srgbClr val="99CC99"/>
                </a:solidFill>
              </a:rPr>
              <a:t>1</a:t>
            </a:r>
            <a:r>
              <a:rPr lang="en-US" sz="1600" baseline="30000" dirty="0">
                <a:solidFill>
                  <a:srgbClr val="99CC99"/>
                </a:solidFill>
              </a:rPr>
              <a:t>st</a:t>
            </a:r>
            <a:r>
              <a:rPr lang="en-US" sz="1600" dirty="0">
                <a:solidFill>
                  <a:srgbClr val="99CC99"/>
                </a:solidFill>
              </a:rPr>
              <a:t> Hop: Mailboxes are first migrated to a ‘Staging’ mailbox in Exchange</a:t>
            </a:r>
          </a:p>
          <a:p>
            <a:pPr marL="1258888" lvl="2" indent="-344488">
              <a:lnSpc>
                <a:spcPct val="90000"/>
              </a:lnSpc>
              <a:spcBef>
                <a:spcPct val="20000"/>
              </a:spcBef>
              <a:buSzPct val="90000"/>
              <a:buBlip>
                <a:blip r:embed="rId6"/>
              </a:buBlip>
            </a:pPr>
            <a:r>
              <a:rPr lang="en-US" sz="1200" dirty="0">
                <a:solidFill>
                  <a:srgbClr val="99CC99"/>
                </a:solidFill>
              </a:rPr>
              <a:t>Use existing On-Premise tools to migrate to a mailbox on an Exchange server</a:t>
            </a:r>
          </a:p>
          <a:p>
            <a:pPr marL="1258888" lvl="2" indent="-344488">
              <a:lnSpc>
                <a:spcPct val="90000"/>
              </a:lnSpc>
              <a:spcBef>
                <a:spcPct val="20000"/>
              </a:spcBef>
              <a:buSzPct val="90000"/>
              <a:buBlip>
                <a:blip r:embed="rId6"/>
              </a:buBlip>
            </a:pPr>
            <a:r>
              <a:rPr lang="en-US" sz="1200" dirty="0">
                <a:solidFill>
                  <a:srgbClr val="99CC99"/>
                </a:solidFill>
              </a:rPr>
              <a:t>Mailbox is only used as a ‘staging’ mailbox and not by </a:t>
            </a:r>
            <a:r>
              <a:rPr lang="en-US" sz="1200" dirty="0" smtClean="0">
                <a:solidFill>
                  <a:srgbClr val="99CC99"/>
                </a:solidFill>
              </a:rPr>
              <a:t>user</a:t>
            </a:r>
            <a:endParaRPr lang="en-US" sz="1200" dirty="0">
              <a:solidFill>
                <a:srgbClr val="99CC99"/>
              </a:solidFill>
            </a:endParaRPr>
          </a:p>
        </p:txBody>
      </p:sp>
      <p:sp>
        <p:nvSpPr>
          <p:cNvPr id="8" name="Rectangle 7"/>
          <p:cNvSpPr/>
          <p:nvPr/>
        </p:nvSpPr>
        <p:spPr>
          <a:xfrm>
            <a:off x="466436" y="1888579"/>
            <a:ext cx="7559964" cy="313932"/>
          </a:xfrm>
          <a:prstGeom prst="rect">
            <a:avLst/>
          </a:prstGeom>
        </p:spPr>
        <p:txBody>
          <a:bodyPr wrap="square">
            <a:spAutoFit/>
          </a:bodyPr>
          <a:lstStyle/>
          <a:p>
            <a:pPr marL="914400" lvl="1" indent="-396875">
              <a:lnSpc>
                <a:spcPct val="90000"/>
              </a:lnSpc>
              <a:spcBef>
                <a:spcPct val="20000"/>
              </a:spcBef>
              <a:buSzPct val="90000"/>
              <a:buBlip>
                <a:blip r:embed="rId6"/>
              </a:buBlip>
            </a:pPr>
            <a:r>
              <a:rPr lang="en-US" sz="1600" dirty="0">
                <a:solidFill>
                  <a:srgbClr val="99CC99"/>
                </a:solidFill>
              </a:rPr>
              <a:t>2</a:t>
            </a:r>
            <a:r>
              <a:rPr lang="en-US" sz="1600" baseline="30000" dirty="0">
                <a:solidFill>
                  <a:srgbClr val="99CC99"/>
                </a:solidFill>
              </a:rPr>
              <a:t>nd</a:t>
            </a:r>
            <a:r>
              <a:rPr lang="en-US" sz="1600" dirty="0">
                <a:solidFill>
                  <a:srgbClr val="99CC99"/>
                </a:solidFill>
              </a:rPr>
              <a:t> Hop: Use MSOL Exchange migration tools to migrate content to </a:t>
            </a:r>
            <a:r>
              <a:rPr lang="en-US" sz="1600" dirty="0" smtClean="0">
                <a:solidFill>
                  <a:srgbClr val="99CC99"/>
                </a:solidFill>
              </a:rPr>
              <a:t>BPOS</a:t>
            </a:r>
            <a:endParaRPr lang="en-US" sz="1600" dirty="0">
              <a:solidFill>
                <a:srgbClr val="99CC99"/>
              </a:solidFill>
            </a:endParaRPr>
          </a:p>
        </p:txBody>
      </p:sp>
      <p:sp>
        <p:nvSpPr>
          <p:cNvPr id="9" name="Rectangle 8"/>
          <p:cNvSpPr/>
          <p:nvPr/>
        </p:nvSpPr>
        <p:spPr>
          <a:xfrm>
            <a:off x="466435" y="2179651"/>
            <a:ext cx="7846291" cy="861774"/>
          </a:xfrm>
          <a:prstGeom prst="rect">
            <a:avLst/>
          </a:prstGeom>
        </p:spPr>
        <p:txBody>
          <a:bodyPr wrap="square">
            <a:spAutoFit/>
          </a:bodyPr>
          <a:lstStyle/>
          <a:p>
            <a:pPr marL="396875" lvl="0" indent="-396875">
              <a:lnSpc>
                <a:spcPct val="90000"/>
              </a:lnSpc>
              <a:spcBef>
                <a:spcPct val="20000"/>
              </a:spcBef>
              <a:buBlip>
                <a:blip r:embed="rId5"/>
              </a:buBlip>
            </a:pPr>
            <a:r>
              <a:rPr lang="en-US" sz="2000" dirty="0">
                <a:solidFill>
                  <a:srgbClr val="99CC99"/>
                </a:solidFill>
              </a:rPr>
              <a:t>Manually set mail forwarding in Foreign System</a:t>
            </a:r>
          </a:p>
          <a:p>
            <a:pPr marL="914400" lvl="1" indent="-396875">
              <a:lnSpc>
                <a:spcPct val="90000"/>
              </a:lnSpc>
              <a:spcBef>
                <a:spcPct val="20000"/>
              </a:spcBef>
              <a:buSzPct val="90000"/>
              <a:buBlip>
                <a:blip r:embed="rId6"/>
              </a:buBlip>
            </a:pPr>
            <a:r>
              <a:rPr lang="en-US" sz="1600" dirty="0">
                <a:solidFill>
                  <a:srgbClr val="99CC99"/>
                </a:solidFill>
              </a:rPr>
              <a:t>As part of migration process manually add a mail forward to account in GroupWise or Domino</a:t>
            </a:r>
          </a:p>
        </p:txBody>
      </p:sp>
      <p:sp>
        <p:nvSpPr>
          <p:cNvPr id="25" name="Title 24"/>
          <p:cNvSpPr>
            <a:spLocks noGrp="1"/>
          </p:cNvSpPr>
          <p:nvPr>
            <p:ph type="title"/>
          </p:nvPr>
        </p:nvSpPr>
        <p:spPr/>
        <p:txBody>
          <a:bodyPr/>
          <a:lstStyle/>
          <a:p>
            <a:r>
              <a:rPr lang="en-US" dirty="0"/>
              <a:t>Foreign Migration (2 Hop)</a:t>
            </a:r>
            <a:endParaRPr lang="en-GB" dirty="0"/>
          </a:p>
        </p:txBody>
      </p:sp>
    </p:spTree>
    <p:extLst>
      <p:ext uri="{BB962C8B-B14F-4D97-AF65-F5344CB8AC3E}">
        <p14:creationId xmlns="" xmlns:p14="http://schemas.microsoft.com/office/powerpoint/2010/main" val="258764513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0"/>
                            </p:stCondLst>
                            <p:childTnLst>
                              <p:par>
                                <p:cTn id="8" presetID="22" presetClass="entr" presetSubtype="8" fill="hold" grpId="0" nodeType="after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wipe(left)">
                                      <p:cBhvr>
                                        <p:cTn id="10" dur="500"/>
                                        <p:tgtEl>
                                          <p:spTgt spid="46"/>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par>
                          <p:cTn id="15" fill="hold">
                            <p:stCondLst>
                              <p:cond delay="0"/>
                            </p:stCondLst>
                            <p:childTnLst>
                              <p:par>
                                <p:cTn id="16" presetID="22" presetClass="entr" presetSubtype="8" fill="hold" grpId="0" nodeType="after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wipe(left)">
                                      <p:cBhvr>
                                        <p:cTn id="18" dur="500"/>
                                        <p:tgtEl>
                                          <p:spTgt spid="4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fade">
                                      <p:cBhvr>
                                        <p:cTn id="2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8" grpId="0" animBg="1"/>
      <p:bldP spid="35" grpId="0" animBg="1"/>
      <p:bldP spid="7" grpId="0"/>
      <p:bldP spid="8" grpId="0"/>
      <p:bldP spid="9"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234" y="148683"/>
            <a:ext cx="8229600" cy="1143000"/>
          </a:xfrm>
        </p:spPr>
        <p:txBody>
          <a:bodyPr>
            <a:normAutofit/>
          </a:bodyPr>
          <a:lstStyle/>
          <a:p>
            <a:r>
              <a:rPr lang="en-US" sz="3600" b="0" dirty="0" smtClean="0"/>
              <a:t>Direct Mailbox Migration with Partner Tools Tools</a:t>
            </a:r>
            <a:endParaRPr lang="en-US" sz="3600" b="0" dirty="0"/>
          </a:p>
        </p:txBody>
      </p:sp>
      <p:sp>
        <p:nvSpPr>
          <p:cNvPr id="26" name="Content Placeholder 2"/>
          <p:cNvSpPr>
            <a:spLocks noGrp="1"/>
          </p:cNvSpPr>
          <p:nvPr>
            <p:ph idx="1"/>
          </p:nvPr>
        </p:nvSpPr>
        <p:spPr>
          <a:xfrm>
            <a:off x="381000" y="800100"/>
            <a:ext cx="8305800" cy="2362200"/>
          </a:xfrm>
        </p:spPr>
        <p:txBody>
          <a:bodyPr>
            <a:normAutofit/>
          </a:bodyPr>
          <a:lstStyle/>
          <a:p>
            <a:r>
              <a:rPr lang="en-US" sz="2000" dirty="0" smtClean="0"/>
              <a:t>Existing Tools Partners have mailbox migration tools that will migrate directly to Microsoft Online</a:t>
            </a:r>
          </a:p>
          <a:p>
            <a:pPr lvl="1"/>
            <a:r>
              <a:rPr lang="en-US" sz="1600" dirty="0" smtClean="0"/>
              <a:t>Mailboxes are directly to Microsoft Online</a:t>
            </a:r>
          </a:p>
          <a:p>
            <a:pPr lvl="1"/>
            <a:r>
              <a:rPr lang="en-US" sz="1600" dirty="0" smtClean="0"/>
              <a:t>Quest has recently released an updated migration tool that will migrate mailbox content directly to MSOL</a:t>
            </a:r>
          </a:p>
          <a:p>
            <a:r>
              <a:rPr lang="en-US" sz="2000" dirty="0" smtClean="0"/>
              <a:t>Manually set mail forwarding in Foreign System</a:t>
            </a:r>
          </a:p>
          <a:p>
            <a:pPr lvl="1"/>
            <a:r>
              <a:rPr lang="en-US" sz="1600" dirty="0" smtClean="0"/>
              <a:t>As part of migration process manually add a mail forward to account in foreign system</a:t>
            </a:r>
          </a:p>
        </p:txBody>
      </p:sp>
      <p:sp>
        <p:nvSpPr>
          <p:cNvPr id="27" name="Rounded Rectangle 26"/>
          <p:cNvSpPr/>
          <p:nvPr/>
        </p:nvSpPr>
        <p:spPr>
          <a:xfrm>
            <a:off x="228600" y="3068955"/>
            <a:ext cx="3733800" cy="3048000"/>
          </a:xfrm>
          <a:prstGeom prst="roundRect">
            <a:avLst>
              <a:gd name="adj" fmla="val 8635"/>
            </a:avLst>
          </a:prstGeom>
        </p:spPr>
        <p:style>
          <a:lnRef idx="1">
            <a:schemeClr val="accent2"/>
          </a:lnRef>
          <a:fillRef idx="3">
            <a:schemeClr val="accent2"/>
          </a:fillRef>
          <a:effectRef idx="2">
            <a:schemeClr val="accent2"/>
          </a:effectRef>
          <a:fontRef idx="minor">
            <a:schemeClr val="lt1"/>
          </a:fontRef>
        </p:style>
        <p:txBody>
          <a:bodyPr rtlCol="0" anchor="t"/>
          <a:lstStyle/>
          <a:p>
            <a:pPr algn="ctr"/>
            <a:r>
              <a:rPr lang="en-US" dirty="0" smtClean="0">
                <a:solidFill>
                  <a:schemeClr val="accent1">
                    <a:lumMod val="20000"/>
                    <a:lumOff val="80000"/>
                  </a:schemeClr>
                </a:solidFill>
              </a:rPr>
              <a:t>Local  Domino/GroupWise Topology</a:t>
            </a:r>
            <a:endParaRPr lang="en-US" dirty="0">
              <a:solidFill>
                <a:schemeClr val="accent1">
                  <a:lumMod val="20000"/>
                  <a:lumOff val="80000"/>
                </a:schemeClr>
              </a:solidFill>
            </a:endParaRPr>
          </a:p>
        </p:txBody>
      </p:sp>
      <p:sp>
        <p:nvSpPr>
          <p:cNvPr id="28" name="Rounded Rectangle 27"/>
          <p:cNvSpPr/>
          <p:nvPr/>
        </p:nvSpPr>
        <p:spPr>
          <a:xfrm>
            <a:off x="5138297" y="3007992"/>
            <a:ext cx="3733800" cy="2651763"/>
          </a:xfrm>
          <a:prstGeom prst="roundRect">
            <a:avLst/>
          </a:prstGeom>
        </p:spPr>
        <p:style>
          <a:lnRef idx="1">
            <a:schemeClr val="accent2"/>
          </a:lnRef>
          <a:fillRef idx="3">
            <a:schemeClr val="accent2"/>
          </a:fillRef>
          <a:effectRef idx="2">
            <a:schemeClr val="accent2"/>
          </a:effectRef>
          <a:fontRef idx="minor">
            <a:schemeClr val="lt1"/>
          </a:fontRef>
        </p:style>
        <p:txBody>
          <a:bodyPr rtlCol="0" anchor="t"/>
          <a:lstStyle/>
          <a:p>
            <a:pPr algn="ctr"/>
            <a:r>
              <a:rPr lang="en-US" dirty="0" smtClean="0">
                <a:solidFill>
                  <a:schemeClr val="accent1">
                    <a:lumMod val="20000"/>
                    <a:lumOff val="80000"/>
                  </a:schemeClr>
                </a:solidFill>
              </a:rPr>
              <a:t>BPOS</a:t>
            </a:r>
            <a:endParaRPr lang="en-US" dirty="0">
              <a:solidFill>
                <a:schemeClr val="accent1">
                  <a:lumMod val="20000"/>
                  <a:lumOff val="80000"/>
                </a:schemeClr>
              </a:solidFill>
            </a:endParaRPr>
          </a:p>
        </p:txBody>
      </p:sp>
      <p:sp>
        <p:nvSpPr>
          <p:cNvPr id="38" name="Rectangle 37"/>
          <p:cNvSpPr/>
          <p:nvPr/>
        </p:nvSpPr>
        <p:spPr>
          <a:xfrm>
            <a:off x="1256371" y="3864409"/>
            <a:ext cx="1258229" cy="1033346"/>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100" dirty="0" smtClean="0">
                <a:solidFill>
                  <a:srgbClr val="000000"/>
                </a:solidFill>
              </a:rPr>
              <a:t>GroupWise / Domino Server</a:t>
            </a:r>
            <a:endParaRPr lang="en-US" sz="1100" dirty="0">
              <a:solidFill>
                <a:srgbClr val="000000"/>
              </a:solidFill>
            </a:endParaRPr>
          </a:p>
        </p:txBody>
      </p:sp>
      <p:sp>
        <p:nvSpPr>
          <p:cNvPr id="39" name="Rectangle 38"/>
          <p:cNvSpPr/>
          <p:nvPr/>
        </p:nvSpPr>
        <p:spPr>
          <a:xfrm>
            <a:off x="6281297" y="3499057"/>
            <a:ext cx="68580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900" dirty="0" smtClean="0">
                <a:solidFill>
                  <a:srgbClr val="000000"/>
                </a:solidFill>
              </a:rPr>
              <a:t>Active Directory</a:t>
            </a:r>
            <a:endParaRPr lang="en-US" sz="900" dirty="0">
              <a:solidFill>
                <a:srgbClr val="000000"/>
              </a:solidFill>
            </a:endParaRPr>
          </a:p>
        </p:txBody>
      </p:sp>
      <p:sp>
        <p:nvSpPr>
          <p:cNvPr id="40" name="Rectangle 39"/>
          <p:cNvSpPr/>
          <p:nvPr/>
        </p:nvSpPr>
        <p:spPr>
          <a:xfrm>
            <a:off x="6967097" y="3499057"/>
            <a:ext cx="68580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900" dirty="0" smtClean="0">
                <a:solidFill>
                  <a:srgbClr val="000000"/>
                </a:solidFill>
              </a:rPr>
              <a:t>Ex Servers</a:t>
            </a:r>
            <a:endParaRPr lang="en-US" sz="900" dirty="0">
              <a:solidFill>
                <a:srgbClr val="000000"/>
              </a:solidFill>
            </a:endParaRPr>
          </a:p>
        </p:txBody>
      </p:sp>
      <p:sp>
        <p:nvSpPr>
          <p:cNvPr id="46" name="Left Arrow 45"/>
          <p:cNvSpPr/>
          <p:nvPr/>
        </p:nvSpPr>
        <p:spPr>
          <a:xfrm flipH="1">
            <a:off x="2895600" y="3907155"/>
            <a:ext cx="2514600" cy="990600"/>
          </a:xfrm>
          <a:prstGeom prst="lef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200" dirty="0" smtClean="0">
                <a:solidFill>
                  <a:srgbClr val="000000"/>
                </a:solidFill>
              </a:rPr>
              <a:t>Partner</a:t>
            </a:r>
            <a:br>
              <a:rPr lang="en-US" sz="1200" dirty="0" smtClean="0">
                <a:solidFill>
                  <a:srgbClr val="000000"/>
                </a:solidFill>
              </a:rPr>
            </a:br>
            <a:r>
              <a:rPr lang="en-US" sz="1200" dirty="0" smtClean="0">
                <a:solidFill>
                  <a:srgbClr val="000000"/>
                </a:solidFill>
              </a:rPr>
              <a:t> Mailbox Migration Tools</a:t>
            </a:r>
            <a:endParaRPr lang="en-US" sz="1200" dirty="0">
              <a:solidFill>
                <a:srgbClr val="000000"/>
              </a:solidFill>
            </a:endParaRPr>
          </a:p>
        </p:txBody>
      </p:sp>
      <p:grpSp>
        <p:nvGrpSpPr>
          <p:cNvPr id="3" name="Group 24"/>
          <p:cNvGrpSpPr/>
          <p:nvPr/>
        </p:nvGrpSpPr>
        <p:grpSpPr>
          <a:xfrm>
            <a:off x="2209800" y="4592955"/>
            <a:ext cx="457200" cy="618762"/>
            <a:chOff x="2895600" y="3124200"/>
            <a:chExt cx="457200" cy="618762"/>
          </a:xfrm>
        </p:grpSpPr>
        <p:pic>
          <p:nvPicPr>
            <p:cNvPr id="30" name="Picture 3" descr="\\showsrus\images\Illustrations-Icons\MSN Icons\MSN-Man.png"/>
            <p:cNvPicPr>
              <a:picLocks noChangeAspect="1" noChangeArrowheads="1"/>
            </p:cNvPicPr>
            <p:nvPr/>
          </p:nvPicPr>
          <p:blipFill>
            <a:blip r:embed="rId3" cstate="print"/>
            <a:srcRect/>
            <a:stretch>
              <a:fillRect/>
            </a:stretch>
          </p:blipFill>
          <p:spPr bwMode="auto">
            <a:xfrm>
              <a:off x="2895600" y="3124200"/>
              <a:ext cx="381000" cy="509878"/>
            </a:xfrm>
            <a:prstGeom prst="rect">
              <a:avLst/>
            </a:prstGeom>
            <a:noFill/>
          </p:spPr>
        </p:pic>
        <p:pic>
          <p:nvPicPr>
            <p:cNvPr id="31" name="Picture 2" descr="\\showsrus\images\Illustrations-Icons\MSN Icons\png\e-mail envelope icon.png"/>
            <p:cNvPicPr>
              <a:picLocks noChangeAspect="1" noChangeArrowheads="1"/>
            </p:cNvPicPr>
            <p:nvPr/>
          </p:nvPicPr>
          <p:blipFill>
            <a:blip r:embed="rId4" cstate="print"/>
            <a:srcRect/>
            <a:stretch>
              <a:fillRect/>
            </a:stretch>
          </p:blipFill>
          <p:spPr bwMode="auto">
            <a:xfrm>
              <a:off x="3048000" y="3505200"/>
              <a:ext cx="304800" cy="237762"/>
            </a:xfrm>
            <a:prstGeom prst="rect">
              <a:avLst/>
            </a:prstGeom>
            <a:noFill/>
          </p:spPr>
        </p:pic>
      </p:grpSp>
      <p:grpSp>
        <p:nvGrpSpPr>
          <p:cNvPr id="4" name="Group 24"/>
          <p:cNvGrpSpPr/>
          <p:nvPr/>
        </p:nvGrpSpPr>
        <p:grpSpPr>
          <a:xfrm>
            <a:off x="5562600" y="4440555"/>
            <a:ext cx="457200" cy="618762"/>
            <a:chOff x="2895600" y="3124200"/>
            <a:chExt cx="457200" cy="618762"/>
          </a:xfrm>
        </p:grpSpPr>
        <p:pic>
          <p:nvPicPr>
            <p:cNvPr id="22" name="Picture 3" descr="\\showsrus\images\Illustrations-Icons\MSN Icons\MSN-Man.png"/>
            <p:cNvPicPr>
              <a:picLocks noChangeAspect="1" noChangeArrowheads="1"/>
            </p:cNvPicPr>
            <p:nvPr/>
          </p:nvPicPr>
          <p:blipFill>
            <a:blip r:embed="rId3" cstate="print"/>
            <a:srcRect/>
            <a:stretch>
              <a:fillRect/>
            </a:stretch>
          </p:blipFill>
          <p:spPr bwMode="auto">
            <a:xfrm>
              <a:off x="2895600" y="3124200"/>
              <a:ext cx="381000" cy="509878"/>
            </a:xfrm>
            <a:prstGeom prst="rect">
              <a:avLst/>
            </a:prstGeom>
            <a:noFill/>
          </p:spPr>
        </p:pic>
        <p:pic>
          <p:nvPicPr>
            <p:cNvPr id="23" name="Picture 2" descr="\\showsrus\images\Illustrations-Icons\MSN Icons\png\e-mail envelope icon.png"/>
            <p:cNvPicPr>
              <a:picLocks noChangeAspect="1" noChangeArrowheads="1"/>
            </p:cNvPicPr>
            <p:nvPr/>
          </p:nvPicPr>
          <p:blipFill>
            <a:blip r:embed="rId4" cstate="print"/>
            <a:srcRect/>
            <a:stretch>
              <a:fillRect/>
            </a:stretch>
          </p:blipFill>
          <p:spPr bwMode="auto">
            <a:xfrm>
              <a:off x="3048000" y="3505200"/>
              <a:ext cx="304800" cy="237762"/>
            </a:xfrm>
            <a:prstGeom prst="rect">
              <a:avLst/>
            </a:prstGeom>
            <a:noFill/>
          </p:spPr>
        </p:pic>
      </p:grpSp>
      <p:sp>
        <p:nvSpPr>
          <p:cNvPr id="24" name="TextBox 23"/>
          <p:cNvSpPr txBox="1"/>
          <p:nvPr/>
        </p:nvSpPr>
        <p:spPr>
          <a:xfrm>
            <a:off x="6019800" y="4440555"/>
            <a:ext cx="2819400" cy="629960"/>
          </a:xfrm>
          <a:prstGeom prst="round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1100" b="1" dirty="0" smtClean="0">
                <a:solidFill>
                  <a:srgbClr val="000000"/>
                </a:solidFill>
              </a:rPr>
              <a:t>Active Account w/ Mailbox in MSOL:</a:t>
            </a:r>
            <a:r>
              <a:rPr lang="en-US" sz="1100" dirty="0" smtClean="0">
                <a:solidFill>
                  <a:srgbClr val="000000"/>
                </a:solidFill>
              </a:rPr>
              <a:t/>
            </a:r>
            <a:br>
              <a:rPr lang="en-US" sz="1100" dirty="0" smtClean="0">
                <a:solidFill>
                  <a:srgbClr val="000000"/>
                </a:solidFill>
              </a:rPr>
            </a:br>
            <a:r>
              <a:rPr lang="en-US" sz="1000" dirty="0" smtClean="0">
                <a:solidFill>
                  <a:srgbClr val="000000"/>
                </a:solidFill>
              </a:rPr>
              <a:t>SMTP: Joe@Companyx.com</a:t>
            </a:r>
          </a:p>
          <a:p>
            <a:r>
              <a:rPr lang="en-US" sz="1000" i="1" dirty="0" err="1" smtClean="0">
                <a:solidFill>
                  <a:srgbClr val="000000"/>
                </a:solidFill>
              </a:rPr>
              <a:t>smtp:Joe@companyx.MicrosoftOnline.com</a:t>
            </a:r>
            <a:endParaRPr lang="en-US" sz="1000" i="1" dirty="0" smtClean="0">
              <a:solidFill>
                <a:srgbClr val="000000"/>
              </a:solidFill>
            </a:endParaRPr>
          </a:p>
        </p:txBody>
      </p:sp>
      <p:sp>
        <p:nvSpPr>
          <p:cNvPr id="35" name="TextBox 34"/>
          <p:cNvSpPr txBox="1"/>
          <p:nvPr/>
        </p:nvSpPr>
        <p:spPr>
          <a:xfrm>
            <a:off x="381000" y="5126355"/>
            <a:ext cx="2895600" cy="800219"/>
          </a:xfrm>
          <a:prstGeom prst="round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1100" b="1" dirty="0" smtClean="0">
                <a:solidFill>
                  <a:srgbClr val="000000"/>
                </a:solidFill>
              </a:rPr>
              <a:t>Account  with Mailbox on MSOL:</a:t>
            </a:r>
            <a:r>
              <a:rPr lang="en-US" sz="1100" dirty="0" smtClean="0">
                <a:solidFill>
                  <a:srgbClr val="000000"/>
                </a:solidFill>
              </a:rPr>
              <a:t/>
            </a:r>
            <a:br>
              <a:rPr lang="en-US" sz="1100" dirty="0" smtClean="0">
                <a:solidFill>
                  <a:srgbClr val="000000"/>
                </a:solidFill>
              </a:rPr>
            </a:br>
            <a:r>
              <a:rPr lang="en-US" sz="1000" dirty="0" smtClean="0">
                <a:solidFill>
                  <a:srgbClr val="000000"/>
                </a:solidFill>
              </a:rPr>
              <a:t>SMTP: Joe@Companyx.Com</a:t>
            </a:r>
          </a:p>
          <a:p>
            <a:r>
              <a:rPr lang="en-US" sz="1000" b="1" dirty="0" smtClean="0">
                <a:solidFill>
                  <a:srgbClr val="000000"/>
                </a:solidFill>
              </a:rPr>
              <a:t>Mailbox Forward:</a:t>
            </a:r>
            <a:br>
              <a:rPr lang="en-US" sz="1000" b="1" dirty="0" smtClean="0">
                <a:solidFill>
                  <a:srgbClr val="000000"/>
                </a:solidFill>
              </a:rPr>
            </a:br>
            <a:r>
              <a:rPr lang="en-US" sz="1000" b="1" dirty="0" smtClean="0">
                <a:solidFill>
                  <a:srgbClr val="000000"/>
                </a:solidFill>
              </a:rPr>
              <a:t>    </a:t>
            </a:r>
            <a:r>
              <a:rPr lang="en-US" sz="1000" dirty="0" smtClean="0">
                <a:solidFill>
                  <a:srgbClr val="000000"/>
                </a:solidFill>
              </a:rPr>
              <a:t>Joe@Companyx.MicrosoftOnline.com  *</a:t>
            </a:r>
            <a:endParaRPr lang="en-US" sz="1000" i="1" u="sng" dirty="0">
              <a:solidFill>
                <a:srgbClr val="000000"/>
              </a:solidFill>
            </a:endParaRPr>
          </a:p>
        </p:txBody>
      </p:sp>
    </p:spTree>
    <p:extLst>
      <p:ext uri="{BB962C8B-B14F-4D97-AF65-F5344CB8AC3E}">
        <p14:creationId xmlns="" xmlns:p14="http://schemas.microsoft.com/office/powerpoint/2010/main" val="3116128807"/>
      </p:ext>
    </p:extLst>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smtClean="0"/>
              <a:t>Domino / GroupWise Migration Partners</a:t>
            </a:r>
            <a:endParaRPr lang="en-US" sz="4000" dirty="0"/>
          </a:p>
        </p:txBody>
      </p:sp>
      <p:sp>
        <p:nvSpPr>
          <p:cNvPr id="3" name="Content Placeholder 2"/>
          <p:cNvSpPr>
            <a:spLocks noGrp="1"/>
          </p:cNvSpPr>
          <p:nvPr>
            <p:ph idx="1"/>
          </p:nvPr>
        </p:nvSpPr>
        <p:spPr>
          <a:xfrm>
            <a:off x="371475" y="955674"/>
            <a:ext cx="8382000" cy="4561205"/>
          </a:xfrm>
        </p:spPr>
        <p:txBody>
          <a:bodyPr/>
          <a:lstStyle/>
          <a:p>
            <a:r>
              <a:rPr lang="en-US" sz="2000" dirty="0" smtClean="0"/>
              <a:t>Quest Software (www.quest.com)</a:t>
            </a:r>
          </a:p>
          <a:p>
            <a:pPr lvl="1"/>
            <a:r>
              <a:rPr lang="en-US" sz="1800" dirty="0" smtClean="0"/>
              <a:t>Offers set of Domino/GroupWise migration tools for both on-premise Exchange and Exchange Online</a:t>
            </a:r>
          </a:p>
          <a:p>
            <a:pPr lvl="1"/>
            <a:r>
              <a:rPr lang="en-US" sz="1800" dirty="0" smtClean="0"/>
              <a:t>Key Features</a:t>
            </a:r>
          </a:p>
          <a:p>
            <a:pPr lvl="2"/>
            <a:r>
              <a:rPr lang="en-US" sz="1600" dirty="0" smtClean="0"/>
              <a:t>Tools for both Domino and GroupWise</a:t>
            </a:r>
          </a:p>
          <a:p>
            <a:pPr lvl="2"/>
            <a:r>
              <a:rPr lang="en-US" sz="1600" dirty="0" smtClean="0"/>
              <a:t>Management tools for batching / scheduling and performing pre-migrations</a:t>
            </a:r>
          </a:p>
          <a:p>
            <a:pPr lvl="2"/>
            <a:r>
              <a:rPr lang="en-US" sz="1600" dirty="0" smtClean="0"/>
              <a:t>Tools migrate mailbox content to Exchange Online and directory content to Active Directory</a:t>
            </a:r>
          </a:p>
          <a:p>
            <a:pPr lvl="2"/>
            <a:r>
              <a:rPr lang="en-US" sz="1600" dirty="0" smtClean="0"/>
              <a:t>New coexistence feature released</a:t>
            </a:r>
          </a:p>
          <a:p>
            <a:pPr lvl="2"/>
            <a:endParaRPr lang="en-US" sz="1600" dirty="0" smtClean="0"/>
          </a:p>
          <a:p>
            <a:r>
              <a:rPr lang="en-US" sz="2000" dirty="0" smtClean="0"/>
              <a:t>Binary Tree (www.binarytree.com)</a:t>
            </a:r>
          </a:p>
          <a:p>
            <a:pPr lvl="1"/>
            <a:r>
              <a:rPr lang="en-US" sz="1800" dirty="0" smtClean="0"/>
              <a:t>Domino  migration tools for both on-premise Exchange and Exchange Online</a:t>
            </a:r>
          </a:p>
          <a:p>
            <a:pPr lvl="1"/>
            <a:r>
              <a:rPr lang="en-US" sz="1800" dirty="0" smtClean="0"/>
              <a:t>Key Features</a:t>
            </a:r>
          </a:p>
          <a:p>
            <a:pPr lvl="2"/>
            <a:r>
              <a:rPr lang="en-US" sz="1600" dirty="0" smtClean="0"/>
              <a:t>Company focused on Domino migrations (Both on-premise and Exchange Online)</a:t>
            </a:r>
          </a:p>
          <a:p>
            <a:pPr lvl="2"/>
            <a:r>
              <a:rPr lang="en-US" sz="1600" dirty="0" smtClean="0"/>
              <a:t>Management tools for batching / scheduling and performing pre-migrations</a:t>
            </a:r>
          </a:p>
          <a:p>
            <a:pPr lvl="2"/>
            <a:r>
              <a:rPr lang="en-US" sz="1600" dirty="0" smtClean="0"/>
              <a:t>Tools migrate mailbox to Exchange Online and leverages MS tools for directory content migration to Active Directory</a:t>
            </a:r>
          </a:p>
          <a:p>
            <a:pPr lvl="2"/>
            <a:r>
              <a:rPr lang="en-US" sz="1600" dirty="0" smtClean="0"/>
              <a:t>Provides coexistence features</a:t>
            </a:r>
          </a:p>
          <a:p>
            <a:pPr lvl="2"/>
            <a:endParaRPr lang="en-US" sz="2000" dirty="0"/>
          </a:p>
        </p:txBody>
      </p:sp>
      <p:pic>
        <p:nvPicPr>
          <p:cNvPr id="2050" name="Picture 2" descr="Quest Software"/>
          <p:cNvPicPr>
            <a:picLocks noChangeAspect="1" noChangeArrowheads="1"/>
          </p:cNvPicPr>
          <p:nvPr/>
        </p:nvPicPr>
        <p:blipFill>
          <a:blip r:embed="rId3"/>
          <a:srcRect/>
          <a:stretch>
            <a:fillRect/>
          </a:stretch>
        </p:blipFill>
        <p:spPr bwMode="auto">
          <a:xfrm>
            <a:off x="4651375" y="847725"/>
            <a:ext cx="1428750" cy="476250"/>
          </a:xfrm>
          <a:prstGeom prst="rect">
            <a:avLst/>
          </a:prstGeom>
          <a:noFill/>
        </p:spPr>
      </p:pic>
      <p:pic>
        <p:nvPicPr>
          <p:cNvPr id="2052" name="Picture 4" descr="http://www.binarytree.com/website/msg/home.nsf/vImagesW/Homepage+Logo/$FILE/homepagelogo.jpg">
            <a:hlinkClick r:id="rId4"/>
          </p:cNvPr>
          <p:cNvPicPr>
            <a:picLocks noChangeAspect="1" noChangeArrowheads="1"/>
          </p:cNvPicPr>
          <p:nvPr/>
        </p:nvPicPr>
        <p:blipFill>
          <a:blip r:embed="rId5"/>
          <a:srcRect/>
          <a:stretch>
            <a:fillRect/>
          </a:stretch>
        </p:blipFill>
        <p:spPr bwMode="auto">
          <a:xfrm>
            <a:off x="4687889" y="3621088"/>
            <a:ext cx="1655762" cy="335510"/>
          </a:xfrm>
          <a:prstGeom prst="rect">
            <a:avLst/>
          </a:prstGeom>
          <a:noFill/>
        </p:spPr>
      </p:pic>
    </p:spTree>
    <p:extLst>
      <p:ext uri="{BB962C8B-B14F-4D97-AF65-F5344CB8AC3E}">
        <p14:creationId xmlns="" xmlns:p14="http://schemas.microsoft.com/office/powerpoint/2010/main" val="3788958655"/>
      </p:ext>
    </p:extLst>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Onboarding Options</a:t>
            </a:r>
            <a:endParaRPr lang="en-US" dirty="0"/>
          </a:p>
        </p:txBody>
      </p:sp>
      <p:sp>
        <p:nvSpPr>
          <p:cNvPr id="5" name="Rectangle 4"/>
          <p:cNvSpPr/>
          <p:nvPr/>
        </p:nvSpPr>
        <p:spPr>
          <a:xfrm>
            <a:off x="37071" y="1066800"/>
            <a:ext cx="1752600" cy="8382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lvl="0" algn="ctr"/>
            <a:r>
              <a:rPr lang="en-US" sz="1400" b="1" dirty="0" smtClean="0"/>
              <a:t>Green Field “Big-Bang” migration</a:t>
            </a:r>
            <a:endParaRPr lang="en-US" sz="1400" b="1" dirty="0"/>
          </a:p>
        </p:txBody>
      </p:sp>
      <p:sp>
        <p:nvSpPr>
          <p:cNvPr id="6" name="Rectangle 5"/>
          <p:cNvSpPr/>
          <p:nvPr/>
        </p:nvSpPr>
        <p:spPr>
          <a:xfrm>
            <a:off x="1865871" y="1066800"/>
            <a:ext cx="1752600" cy="8382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lvl="0" algn="ctr"/>
            <a:r>
              <a:rPr lang="en-US" sz="1400" b="1" dirty="0" smtClean="0"/>
              <a:t>End-User “Big-Bang” migration</a:t>
            </a:r>
            <a:endParaRPr lang="en-US" sz="1400" b="1" dirty="0"/>
          </a:p>
        </p:txBody>
      </p:sp>
      <p:sp>
        <p:nvSpPr>
          <p:cNvPr id="7" name="Rectangle 6"/>
          <p:cNvSpPr/>
          <p:nvPr/>
        </p:nvSpPr>
        <p:spPr>
          <a:xfrm>
            <a:off x="7352271" y="1066800"/>
            <a:ext cx="1752600" cy="8382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lvl="0" algn="ctr"/>
            <a:r>
              <a:rPr lang="en-US" sz="1400" b="1" dirty="0" smtClean="0"/>
              <a:t>Classic migration with long-term coexistence</a:t>
            </a:r>
            <a:endParaRPr lang="en-US" sz="1400" b="1" dirty="0"/>
          </a:p>
        </p:txBody>
      </p:sp>
      <p:sp>
        <p:nvSpPr>
          <p:cNvPr id="8" name="Rectangle 7"/>
          <p:cNvSpPr/>
          <p:nvPr/>
        </p:nvSpPr>
        <p:spPr>
          <a:xfrm>
            <a:off x="5523471" y="1066800"/>
            <a:ext cx="1752600" cy="8382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lvl="0" algn="ctr"/>
            <a:r>
              <a:rPr lang="en-US" sz="1400" b="1" dirty="0" smtClean="0"/>
              <a:t>Admin ‘Quick’ migration with min Coexistence</a:t>
            </a:r>
            <a:endParaRPr lang="en-US" sz="1400" b="1" dirty="0"/>
          </a:p>
        </p:txBody>
      </p:sp>
      <p:sp>
        <p:nvSpPr>
          <p:cNvPr id="9" name="Rectangle 8"/>
          <p:cNvSpPr/>
          <p:nvPr/>
        </p:nvSpPr>
        <p:spPr>
          <a:xfrm>
            <a:off x="3694671" y="1066800"/>
            <a:ext cx="1752600" cy="8382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lvl="0" algn="ctr"/>
            <a:r>
              <a:rPr lang="en-US" sz="1400" b="1" dirty="0" smtClean="0"/>
              <a:t>Minimal “Big-Bang” migration</a:t>
            </a:r>
            <a:endParaRPr lang="en-US" sz="1400" b="1" dirty="0"/>
          </a:p>
        </p:txBody>
      </p:sp>
      <p:sp>
        <p:nvSpPr>
          <p:cNvPr id="10" name="Rectangle 9"/>
          <p:cNvSpPr/>
          <p:nvPr/>
        </p:nvSpPr>
        <p:spPr>
          <a:xfrm>
            <a:off x="37071" y="1905001"/>
            <a:ext cx="1752600" cy="4210050"/>
          </a:xfrm>
          <a:prstGeom prst="rect">
            <a:avLst/>
          </a:prstGeom>
          <a:ln/>
        </p:spPr>
        <p:style>
          <a:lnRef idx="1">
            <a:schemeClr val="accent1"/>
          </a:lnRef>
          <a:fillRef idx="2">
            <a:schemeClr val="accent1"/>
          </a:fillRef>
          <a:effectRef idx="1">
            <a:schemeClr val="accent1"/>
          </a:effectRef>
          <a:fontRef idx="minor">
            <a:schemeClr val="dk1"/>
          </a:fontRef>
        </p:style>
        <p:txBody>
          <a:bodyPr rtlCol="0" anchor="t"/>
          <a:lstStyle/>
          <a:p>
            <a:pPr marL="114300" lvl="0" indent="-114300">
              <a:buFont typeface="Arial" pitchFamily="34" charset="0"/>
              <a:buChar char="•"/>
            </a:pPr>
            <a:r>
              <a:rPr lang="en-US" sz="1300" dirty="0" smtClean="0">
                <a:solidFill>
                  <a:schemeClr val="bg1"/>
                </a:solidFill>
              </a:rPr>
              <a:t>Just provision users and GO !</a:t>
            </a:r>
          </a:p>
          <a:p>
            <a:pPr marL="114300" lvl="0" indent="-114300">
              <a:buFont typeface="Arial" pitchFamily="34" charset="0"/>
              <a:buChar char="•"/>
            </a:pPr>
            <a:r>
              <a:rPr lang="en-US" sz="1300" dirty="0" smtClean="0">
                <a:solidFill>
                  <a:schemeClr val="bg1"/>
                </a:solidFill>
              </a:rPr>
              <a:t>Everyone moved </a:t>
            </a:r>
            <a:br>
              <a:rPr lang="en-US" sz="1300" dirty="0" smtClean="0">
                <a:solidFill>
                  <a:schemeClr val="bg1"/>
                </a:solidFill>
              </a:rPr>
            </a:br>
            <a:r>
              <a:rPr lang="en-US" sz="1300" dirty="0" smtClean="0">
                <a:solidFill>
                  <a:schemeClr val="bg1"/>
                </a:solidFill>
              </a:rPr>
              <a:t>at once</a:t>
            </a:r>
          </a:p>
          <a:p>
            <a:pPr marL="114300" lvl="0" indent="-114300">
              <a:buFont typeface="Arial" pitchFamily="34" charset="0"/>
              <a:buChar char="•"/>
            </a:pPr>
            <a:r>
              <a:rPr lang="en-US" sz="1300" dirty="0" smtClean="0">
                <a:solidFill>
                  <a:schemeClr val="bg1"/>
                </a:solidFill>
              </a:rPr>
              <a:t>No retention of legacy mailbox data</a:t>
            </a:r>
          </a:p>
          <a:p>
            <a:pPr marL="114300" lvl="0" indent="-114300">
              <a:buFont typeface="Arial" pitchFamily="34" charset="0"/>
              <a:buChar char="•"/>
            </a:pPr>
            <a:endParaRPr lang="en-US" sz="1300" dirty="0" smtClean="0">
              <a:solidFill>
                <a:schemeClr val="bg1"/>
              </a:solidFill>
            </a:endParaRPr>
          </a:p>
          <a:p>
            <a:pPr marL="114300" lvl="0" indent="-114300">
              <a:buFont typeface="Arial" pitchFamily="34" charset="0"/>
              <a:buChar char="•"/>
            </a:pPr>
            <a:r>
              <a:rPr lang="en-US" sz="1300" b="1" dirty="0" smtClean="0">
                <a:solidFill>
                  <a:schemeClr val="bg1"/>
                </a:solidFill>
              </a:rPr>
              <a:t>Pro</a:t>
            </a:r>
            <a:r>
              <a:rPr lang="en-US" sz="1300" dirty="0" smtClean="0">
                <a:solidFill>
                  <a:schemeClr val="bg1"/>
                </a:solidFill>
              </a:rPr>
              <a:t>: Easy to deploy for large groups</a:t>
            </a:r>
          </a:p>
          <a:p>
            <a:pPr marL="114300" lvl="0" indent="-114300">
              <a:buFont typeface="Arial" pitchFamily="34" charset="0"/>
              <a:buChar char="•"/>
            </a:pPr>
            <a:r>
              <a:rPr lang="en-US" sz="1300" b="1" dirty="0" smtClean="0">
                <a:solidFill>
                  <a:schemeClr val="bg1"/>
                </a:solidFill>
              </a:rPr>
              <a:t>Con</a:t>
            </a:r>
            <a:r>
              <a:rPr lang="en-US" sz="1300" dirty="0" smtClean="0">
                <a:solidFill>
                  <a:schemeClr val="bg1"/>
                </a:solidFill>
              </a:rPr>
              <a:t>: Loss of old content.</a:t>
            </a:r>
            <a:endParaRPr lang="en-US" sz="1300" dirty="0">
              <a:solidFill>
                <a:schemeClr val="bg1"/>
              </a:solidFill>
            </a:endParaRPr>
          </a:p>
        </p:txBody>
      </p:sp>
      <p:sp>
        <p:nvSpPr>
          <p:cNvPr id="11" name="Rectangle 10"/>
          <p:cNvSpPr/>
          <p:nvPr/>
        </p:nvSpPr>
        <p:spPr>
          <a:xfrm>
            <a:off x="1865871" y="1905001"/>
            <a:ext cx="1752600" cy="4210050"/>
          </a:xfrm>
          <a:prstGeom prst="rect">
            <a:avLst/>
          </a:prstGeom>
          <a:ln/>
        </p:spPr>
        <p:style>
          <a:lnRef idx="1">
            <a:schemeClr val="accent1"/>
          </a:lnRef>
          <a:fillRef idx="2">
            <a:schemeClr val="accent1"/>
          </a:fillRef>
          <a:effectRef idx="1">
            <a:schemeClr val="accent1"/>
          </a:effectRef>
          <a:fontRef idx="minor">
            <a:schemeClr val="dk1"/>
          </a:fontRef>
        </p:style>
        <p:txBody>
          <a:bodyPr rtlCol="0" anchor="t"/>
          <a:lstStyle/>
          <a:p>
            <a:pPr marL="114300" lvl="0" indent="-114300">
              <a:buFont typeface="Arial" pitchFamily="34" charset="0"/>
              <a:buChar char="•"/>
            </a:pPr>
            <a:r>
              <a:rPr lang="en-US" sz="1300" dirty="0" smtClean="0">
                <a:solidFill>
                  <a:schemeClr val="bg1"/>
                </a:solidFill>
              </a:rPr>
              <a:t>Provision users, and provide end users with migration tools.</a:t>
            </a:r>
          </a:p>
          <a:p>
            <a:pPr marL="114300" lvl="0" indent="-114300">
              <a:buFont typeface="Arial" pitchFamily="34" charset="0"/>
              <a:buChar char="•"/>
            </a:pPr>
            <a:r>
              <a:rPr lang="en-US" sz="1300" dirty="0" smtClean="0">
                <a:solidFill>
                  <a:schemeClr val="bg1"/>
                </a:solidFill>
              </a:rPr>
              <a:t>Everyone moved </a:t>
            </a:r>
            <a:br>
              <a:rPr lang="en-US" sz="1300" dirty="0" smtClean="0">
                <a:solidFill>
                  <a:schemeClr val="bg1"/>
                </a:solidFill>
              </a:rPr>
            </a:br>
            <a:r>
              <a:rPr lang="en-US" sz="1300" dirty="0" smtClean="0">
                <a:solidFill>
                  <a:schemeClr val="bg1"/>
                </a:solidFill>
              </a:rPr>
              <a:t>at once</a:t>
            </a:r>
          </a:p>
          <a:p>
            <a:pPr marL="114300" lvl="0" indent="-114300">
              <a:buFont typeface="Arial" pitchFamily="34" charset="0"/>
              <a:buChar char="•"/>
            </a:pPr>
            <a:r>
              <a:rPr lang="en-US" sz="1300" dirty="0" smtClean="0">
                <a:solidFill>
                  <a:schemeClr val="bg1"/>
                </a:solidFill>
              </a:rPr>
              <a:t>Users are given tools/options to access and migrate legacy mail themselves</a:t>
            </a:r>
          </a:p>
          <a:p>
            <a:pPr marL="114300" lvl="0" indent="-114300">
              <a:buFont typeface="Arial" pitchFamily="34" charset="0"/>
              <a:buChar char="•"/>
            </a:pPr>
            <a:endParaRPr lang="en-US" sz="1300" dirty="0" smtClean="0">
              <a:solidFill>
                <a:schemeClr val="bg1"/>
              </a:solidFill>
            </a:endParaRPr>
          </a:p>
          <a:p>
            <a:pPr marL="114300" lvl="0" indent="-114300">
              <a:buFont typeface="Arial" pitchFamily="34" charset="0"/>
              <a:buChar char="•"/>
            </a:pPr>
            <a:r>
              <a:rPr lang="en-US" sz="1300" b="1" dirty="0" smtClean="0">
                <a:solidFill>
                  <a:schemeClr val="bg1"/>
                </a:solidFill>
              </a:rPr>
              <a:t>Pro</a:t>
            </a:r>
            <a:r>
              <a:rPr lang="en-US" sz="1300" dirty="0" smtClean="0">
                <a:solidFill>
                  <a:schemeClr val="bg1"/>
                </a:solidFill>
              </a:rPr>
              <a:t>: Easy to scale to large groups.</a:t>
            </a:r>
          </a:p>
          <a:p>
            <a:pPr marL="114300" lvl="0" indent="-114300">
              <a:buFont typeface="Arial" pitchFamily="34" charset="0"/>
              <a:buChar char="•"/>
            </a:pPr>
            <a:r>
              <a:rPr lang="en-US" sz="1300" b="1" dirty="0" smtClean="0">
                <a:solidFill>
                  <a:schemeClr val="bg1"/>
                </a:solidFill>
              </a:rPr>
              <a:t>Con</a:t>
            </a:r>
            <a:r>
              <a:rPr lang="en-US" sz="1300" dirty="0" smtClean="0">
                <a:solidFill>
                  <a:schemeClr val="bg1"/>
                </a:solidFill>
              </a:rPr>
              <a:t>: Difficult to manage end </a:t>
            </a:r>
            <a:br>
              <a:rPr lang="en-US" sz="1300" dirty="0" smtClean="0">
                <a:solidFill>
                  <a:schemeClr val="bg1"/>
                </a:solidFill>
              </a:rPr>
            </a:br>
            <a:r>
              <a:rPr lang="en-US" sz="1300" dirty="0" smtClean="0">
                <a:solidFill>
                  <a:schemeClr val="bg1"/>
                </a:solidFill>
              </a:rPr>
              <a:t>user tools.</a:t>
            </a:r>
          </a:p>
          <a:p>
            <a:pPr marL="114300" lvl="0" indent="-114300">
              <a:buFont typeface="Arial" pitchFamily="34" charset="0"/>
              <a:buChar char="•"/>
            </a:pPr>
            <a:r>
              <a:rPr lang="en-US" sz="1300" b="1" dirty="0" smtClean="0">
                <a:solidFill>
                  <a:schemeClr val="bg1"/>
                </a:solidFill>
              </a:rPr>
              <a:t>Con</a:t>
            </a:r>
            <a:r>
              <a:rPr lang="en-US" sz="1300" dirty="0" smtClean="0">
                <a:solidFill>
                  <a:schemeClr val="bg1"/>
                </a:solidFill>
              </a:rPr>
              <a:t>: End user sat with extra work.</a:t>
            </a:r>
            <a:endParaRPr lang="en-US" sz="1300" dirty="0">
              <a:solidFill>
                <a:schemeClr val="bg1"/>
              </a:solidFill>
            </a:endParaRPr>
          </a:p>
        </p:txBody>
      </p:sp>
      <p:sp>
        <p:nvSpPr>
          <p:cNvPr id="12" name="Rectangle 11"/>
          <p:cNvSpPr/>
          <p:nvPr/>
        </p:nvSpPr>
        <p:spPr>
          <a:xfrm>
            <a:off x="3694671" y="1905001"/>
            <a:ext cx="1752600" cy="4210050"/>
          </a:xfrm>
          <a:prstGeom prst="rect">
            <a:avLst/>
          </a:prstGeom>
          <a:ln/>
        </p:spPr>
        <p:style>
          <a:lnRef idx="1">
            <a:schemeClr val="accent1"/>
          </a:lnRef>
          <a:fillRef idx="2">
            <a:schemeClr val="accent1"/>
          </a:fillRef>
          <a:effectRef idx="1">
            <a:schemeClr val="accent1"/>
          </a:effectRef>
          <a:fontRef idx="minor">
            <a:schemeClr val="dk1"/>
          </a:fontRef>
        </p:style>
        <p:txBody>
          <a:bodyPr rtlCol="0" anchor="t"/>
          <a:lstStyle/>
          <a:p>
            <a:pPr marL="114300" lvl="0" indent="-114300">
              <a:buFont typeface="Arial" pitchFamily="34" charset="0"/>
              <a:buChar char="•"/>
            </a:pPr>
            <a:r>
              <a:rPr lang="en-US" sz="1300" dirty="0" smtClean="0">
                <a:solidFill>
                  <a:schemeClr val="bg1"/>
                </a:solidFill>
              </a:rPr>
              <a:t>Provision users and just migrate core content (Calendar, contacts, etc.)</a:t>
            </a:r>
          </a:p>
          <a:p>
            <a:pPr marL="114300" lvl="0" indent="-114300">
              <a:buFont typeface="Arial" pitchFamily="34" charset="0"/>
              <a:buChar char="•"/>
            </a:pPr>
            <a:r>
              <a:rPr lang="en-US" sz="1300" dirty="0" smtClean="0">
                <a:solidFill>
                  <a:schemeClr val="bg1"/>
                </a:solidFill>
              </a:rPr>
              <a:t>Can be combined with end-user migration.</a:t>
            </a:r>
          </a:p>
          <a:p>
            <a:pPr marL="114300" lvl="0" indent="-114300">
              <a:buFont typeface="Arial" pitchFamily="34" charset="0"/>
              <a:buChar char="•"/>
            </a:pPr>
            <a:r>
              <a:rPr lang="en-US" sz="1300" dirty="0" smtClean="0">
                <a:solidFill>
                  <a:schemeClr val="bg1"/>
                </a:solidFill>
              </a:rPr>
              <a:t>Everyone moved </a:t>
            </a:r>
            <a:br>
              <a:rPr lang="en-US" sz="1300" dirty="0" smtClean="0">
                <a:solidFill>
                  <a:schemeClr val="bg1"/>
                </a:solidFill>
              </a:rPr>
            </a:br>
            <a:r>
              <a:rPr lang="en-US" sz="1300" dirty="0" smtClean="0">
                <a:solidFill>
                  <a:schemeClr val="bg1"/>
                </a:solidFill>
              </a:rPr>
              <a:t>at once</a:t>
            </a:r>
          </a:p>
          <a:p>
            <a:pPr marL="114300" lvl="0" indent="-114300">
              <a:buFont typeface="Arial" pitchFamily="34" charset="0"/>
              <a:buChar char="•"/>
            </a:pPr>
            <a:endParaRPr lang="en-US" sz="1300" dirty="0" smtClean="0">
              <a:solidFill>
                <a:schemeClr val="bg1"/>
              </a:solidFill>
            </a:endParaRPr>
          </a:p>
          <a:p>
            <a:pPr marL="114300" lvl="0" indent="-114300">
              <a:buFont typeface="Arial" pitchFamily="34" charset="0"/>
              <a:buChar char="•"/>
            </a:pPr>
            <a:r>
              <a:rPr lang="en-US" sz="1300" b="1" dirty="0" smtClean="0">
                <a:solidFill>
                  <a:schemeClr val="bg1"/>
                </a:solidFill>
              </a:rPr>
              <a:t>Pro</a:t>
            </a:r>
            <a:r>
              <a:rPr lang="en-US" sz="1300" dirty="0" smtClean="0">
                <a:solidFill>
                  <a:schemeClr val="bg1"/>
                </a:solidFill>
              </a:rPr>
              <a:t>: Can scale to large groups and preserves some data</a:t>
            </a:r>
          </a:p>
          <a:p>
            <a:pPr marL="114300" lvl="0" indent="-114300">
              <a:buFont typeface="Arial" pitchFamily="34" charset="0"/>
              <a:buChar char="•"/>
            </a:pPr>
            <a:r>
              <a:rPr lang="en-US" sz="1300" b="1" dirty="0" smtClean="0">
                <a:solidFill>
                  <a:schemeClr val="bg1"/>
                </a:solidFill>
              </a:rPr>
              <a:t>Con</a:t>
            </a:r>
            <a:r>
              <a:rPr lang="en-US" sz="1300" dirty="0" smtClean="0">
                <a:solidFill>
                  <a:schemeClr val="bg1"/>
                </a:solidFill>
              </a:rPr>
              <a:t>: End-user sat with missing data.</a:t>
            </a:r>
            <a:endParaRPr lang="en-US" sz="1300" dirty="0">
              <a:solidFill>
                <a:schemeClr val="bg1"/>
              </a:solidFill>
            </a:endParaRPr>
          </a:p>
        </p:txBody>
      </p:sp>
      <p:sp>
        <p:nvSpPr>
          <p:cNvPr id="13" name="Rectangle 12"/>
          <p:cNvSpPr/>
          <p:nvPr/>
        </p:nvSpPr>
        <p:spPr>
          <a:xfrm>
            <a:off x="5523471" y="1905001"/>
            <a:ext cx="1752600" cy="4210050"/>
          </a:xfrm>
          <a:prstGeom prst="rect">
            <a:avLst/>
          </a:prstGeom>
          <a:ln/>
        </p:spPr>
        <p:style>
          <a:lnRef idx="1">
            <a:schemeClr val="accent1"/>
          </a:lnRef>
          <a:fillRef idx="2">
            <a:schemeClr val="accent1"/>
          </a:fillRef>
          <a:effectRef idx="1">
            <a:schemeClr val="accent1"/>
          </a:effectRef>
          <a:fontRef idx="minor">
            <a:schemeClr val="dk1"/>
          </a:fontRef>
        </p:style>
        <p:txBody>
          <a:bodyPr rtlCol="0" anchor="t"/>
          <a:lstStyle/>
          <a:p>
            <a:pPr marL="114300" lvl="0" indent="-114300">
              <a:buFont typeface="Arial" pitchFamily="34" charset="0"/>
              <a:buChar char="•"/>
            </a:pPr>
            <a:r>
              <a:rPr lang="en-US" sz="1300" dirty="0" smtClean="0">
                <a:solidFill>
                  <a:schemeClr val="bg1"/>
                </a:solidFill>
              </a:rPr>
              <a:t>Admin provisions and migrates groups of users to new service as fast as possible</a:t>
            </a:r>
          </a:p>
          <a:p>
            <a:pPr marL="114300" lvl="0" indent="-114300">
              <a:buFont typeface="Arial" pitchFamily="34" charset="0"/>
              <a:buChar char="•"/>
            </a:pPr>
            <a:r>
              <a:rPr lang="en-US" sz="1300" dirty="0" smtClean="0">
                <a:solidFill>
                  <a:schemeClr val="bg1"/>
                </a:solidFill>
              </a:rPr>
              <a:t>All mailbox content </a:t>
            </a:r>
            <a:br>
              <a:rPr lang="en-US" sz="1300" dirty="0" smtClean="0">
                <a:solidFill>
                  <a:schemeClr val="bg1"/>
                </a:solidFill>
              </a:rPr>
            </a:br>
            <a:r>
              <a:rPr lang="en-US" sz="1300" dirty="0" smtClean="0">
                <a:solidFill>
                  <a:schemeClr val="bg1"/>
                </a:solidFill>
              </a:rPr>
              <a:t>is preserved</a:t>
            </a:r>
          </a:p>
          <a:p>
            <a:pPr marL="114300" lvl="0" indent="-114300">
              <a:buFont typeface="Arial" pitchFamily="34" charset="0"/>
              <a:buChar char="•"/>
            </a:pPr>
            <a:r>
              <a:rPr lang="en-US" sz="1300" dirty="0" smtClean="0">
                <a:solidFill>
                  <a:schemeClr val="bg1"/>
                </a:solidFill>
              </a:rPr>
              <a:t>Only minimal coexistence </a:t>
            </a:r>
            <a:br>
              <a:rPr lang="en-US" sz="1300" dirty="0" smtClean="0">
                <a:solidFill>
                  <a:schemeClr val="bg1"/>
                </a:solidFill>
              </a:rPr>
            </a:br>
            <a:r>
              <a:rPr lang="en-US" sz="1300" dirty="0" smtClean="0">
                <a:solidFill>
                  <a:schemeClr val="bg1"/>
                </a:solidFill>
              </a:rPr>
              <a:t>is offered</a:t>
            </a:r>
          </a:p>
          <a:p>
            <a:pPr marL="114300" lvl="0" indent="-114300">
              <a:buFont typeface="Arial" pitchFamily="34" charset="0"/>
              <a:buChar char="•"/>
            </a:pPr>
            <a:endParaRPr lang="en-US" sz="1300" dirty="0" smtClean="0">
              <a:solidFill>
                <a:schemeClr val="bg1"/>
              </a:solidFill>
            </a:endParaRPr>
          </a:p>
          <a:p>
            <a:pPr marL="114300" lvl="0" indent="-114300">
              <a:buFont typeface="Arial" pitchFamily="34" charset="0"/>
              <a:buChar char="•"/>
            </a:pPr>
            <a:r>
              <a:rPr lang="en-US" sz="1300" b="1" dirty="0" smtClean="0">
                <a:solidFill>
                  <a:schemeClr val="bg1"/>
                </a:solidFill>
              </a:rPr>
              <a:t>Pro</a:t>
            </a:r>
            <a:r>
              <a:rPr lang="en-US" sz="1300" dirty="0" smtClean="0">
                <a:solidFill>
                  <a:schemeClr val="bg1"/>
                </a:solidFill>
              </a:rPr>
              <a:t>: Full data fidelity</a:t>
            </a:r>
          </a:p>
          <a:p>
            <a:pPr marL="114300" lvl="0" indent="-114300">
              <a:buFont typeface="Arial" pitchFamily="34" charset="0"/>
              <a:buChar char="•"/>
            </a:pPr>
            <a:r>
              <a:rPr lang="en-US" sz="1300" b="1" dirty="0" smtClean="0">
                <a:solidFill>
                  <a:schemeClr val="bg1"/>
                </a:solidFill>
              </a:rPr>
              <a:t>Con</a:t>
            </a:r>
            <a:r>
              <a:rPr lang="en-US" sz="1300" dirty="0" smtClean="0">
                <a:solidFill>
                  <a:schemeClr val="bg1"/>
                </a:solidFill>
              </a:rPr>
              <a:t>: May not be possible for </a:t>
            </a:r>
            <a:br>
              <a:rPr lang="en-US" sz="1300" dirty="0" smtClean="0">
                <a:solidFill>
                  <a:schemeClr val="bg1"/>
                </a:solidFill>
              </a:rPr>
            </a:br>
            <a:r>
              <a:rPr lang="en-US" sz="1300" dirty="0" smtClean="0">
                <a:solidFill>
                  <a:schemeClr val="bg1"/>
                </a:solidFill>
              </a:rPr>
              <a:t>large orgs</a:t>
            </a:r>
            <a:endParaRPr lang="en-US" sz="1300" dirty="0">
              <a:solidFill>
                <a:schemeClr val="bg1"/>
              </a:solidFill>
            </a:endParaRPr>
          </a:p>
        </p:txBody>
      </p:sp>
      <p:sp>
        <p:nvSpPr>
          <p:cNvPr id="14" name="Rectangle 13"/>
          <p:cNvSpPr/>
          <p:nvPr/>
        </p:nvSpPr>
        <p:spPr>
          <a:xfrm>
            <a:off x="7352271" y="1905001"/>
            <a:ext cx="1752600" cy="4210050"/>
          </a:xfrm>
          <a:prstGeom prst="rect">
            <a:avLst/>
          </a:prstGeom>
          <a:ln/>
        </p:spPr>
        <p:style>
          <a:lnRef idx="1">
            <a:schemeClr val="accent1"/>
          </a:lnRef>
          <a:fillRef idx="2">
            <a:schemeClr val="accent1"/>
          </a:fillRef>
          <a:effectRef idx="1">
            <a:schemeClr val="accent1"/>
          </a:effectRef>
          <a:fontRef idx="minor">
            <a:schemeClr val="dk1"/>
          </a:fontRef>
        </p:style>
        <p:txBody>
          <a:bodyPr rtlCol="0" anchor="t"/>
          <a:lstStyle/>
          <a:p>
            <a:pPr marL="114300" lvl="0" indent="-114300">
              <a:buFont typeface="Arial" pitchFamily="34" charset="0"/>
              <a:buChar char="•"/>
            </a:pPr>
            <a:r>
              <a:rPr lang="en-US" sz="1300" dirty="0" smtClean="0">
                <a:solidFill>
                  <a:schemeClr val="bg1"/>
                </a:solidFill>
              </a:rPr>
              <a:t>Admin provisions and migrates groups of users to new service.</a:t>
            </a:r>
          </a:p>
          <a:p>
            <a:pPr marL="114300" lvl="0" indent="-114300">
              <a:buFont typeface="Arial" pitchFamily="34" charset="0"/>
              <a:buChar char="•"/>
            </a:pPr>
            <a:r>
              <a:rPr lang="en-US" sz="1300" dirty="0" smtClean="0">
                <a:solidFill>
                  <a:schemeClr val="bg1"/>
                </a:solidFill>
              </a:rPr>
              <a:t>All mailbox content is preserved.</a:t>
            </a:r>
          </a:p>
          <a:p>
            <a:pPr marL="114300" lvl="0" indent="-114300">
              <a:buFont typeface="Arial" pitchFamily="34" charset="0"/>
              <a:buChar char="•"/>
            </a:pPr>
            <a:r>
              <a:rPr lang="en-US" sz="1300" dirty="0" smtClean="0">
                <a:solidFill>
                  <a:schemeClr val="bg1"/>
                </a:solidFill>
              </a:rPr>
              <a:t>Long-term coexistence </a:t>
            </a:r>
            <a:br>
              <a:rPr lang="en-US" sz="1300" dirty="0" smtClean="0">
                <a:solidFill>
                  <a:schemeClr val="bg1"/>
                </a:solidFill>
              </a:rPr>
            </a:br>
            <a:r>
              <a:rPr lang="en-US" sz="1300" dirty="0" smtClean="0">
                <a:solidFill>
                  <a:schemeClr val="bg1"/>
                </a:solidFill>
              </a:rPr>
              <a:t>is offered</a:t>
            </a:r>
          </a:p>
          <a:p>
            <a:pPr marL="114300" lvl="0" indent="-114300">
              <a:buFont typeface="Arial" pitchFamily="34" charset="0"/>
              <a:buChar char="•"/>
            </a:pPr>
            <a:endParaRPr lang="en-US" sz="1300" dirty="0" smtClean="0">
              <a:solidFill>
                <a:schemeClr val="bg1"/>
              </a:solidFill>
            </a:endParaRPr>
          </a:p>
          <a:p>
            <a:pPr marL="114300" lvl="0" indent="-114300">
              <a:buFont typeface="Arial" pitchFamily="34" charset="0"/>
              <a:buChar char="•"/>
            </a:pPr>
            <a:r>
              <a:rPr lang="en-US" sz="1300" b="1" dirty="0" smtClean="0">
                <a:solidFill>
                  <a:schemeClr val="bg1"/>
                </a:solidFill>
              </a:rPr>
              <a:t>Pro</a:t>
            </a:r>
            <a:r>
              <a:rPr lang="en-US" sz="1300" dirty="0" smtClean="0">
                <a:solidFill>
                  <a:schemeClr val="bg1"/>
                </a:solidFill>
              </a:rPr>
              <a:t>: Support for large scale migrations</a:t>
            </a:r>
          </a:p>
          <a:p>
            <a:pPr marL="114300" lvl="0" indent="-114300">
              <a:buFont typeface="Arial" pitchFamily="34" charset="0"/>
              <a:buChar char="•"/>
            </a:pPr>
            <a:r>
              <a:rPr lang="en-US" sz="1300" b="1" dirty="0" smtClean="0">
                <a:solidFill>
                  <a:schemeClr val="bg1"/>
                </a:solidFill>
              </a:rPr>
              <a:t>Pro</a:t>
            </a:r>
            <a:r>
              <a:rPr lang="en-US" sz="1300" dirty="0" smtClean="0">
                <a:solidFill>
                  <a:schemeClr val="bg1"/>
                </a:solidFill>
              </a:rPr>
              <a:t>: Includes coexistence</a:t>
            </a:r>
          </a:p>
          <a:p>
            <a:pPr marL="114300" lvl="0" indent="-114300">
              <a:buFont typeface="Arial" pitchFamily="34" charset="0"/>
              <a:buChar char="•"/>
            </a:pPr>
            <a:r>
              <a:rPr lang="en-US" sz="1300" b="1" dirty="0" smtClean="0">
                <a:solidFill>
                  <a:schemeClr val="bg1"/>
                </a:solidFill>
              </a:rPr>
              <a:t>Con</a:t>
            </a:r>
            <a:r>
              <a:rPr lang="en-US" sz="1300" dirty="0" smtClean="0">
                <a:solidFill>
                  <a:schemeClr val="bg1"/>
                </a:solidFill>
              </a:rPr>
              <a:t>: Not all coexistence features may be available</a:t>
            </a:r>
          </a:p>
          <a:p>
            <a:pPr marL="114300" lvl="0" indent="-114300">
              <a:buFont typeface="Arial" pitchFamily="34" charset="0"/>
              <a:buChar char="•"/>
            </a:pPr>
            <a:r>
              <a:rPr lang="en-US" sz="1300" b="1" dirty="0" smtClean="0">
                <a:solidFill>
                  <a:schemeClr val="bg1"/>
                </a:solidFill>
              </a:rPr>
              <a:t>Con</a:t>
            </a:r>
            <a:r>
              <a:rPr lang="en-US" sz="1300" dirty="0" smtClean="0">
                <a:solidFill>
                  <a:schemeClr val="bg1"/>
                </a:solidFill>
              </a:rPr>
              <a:t>: Admin work to coordinate group/moves.</a:t>
            </a:r>
            <a:endParaRPr lang="en-US" sz="1300" dirty="0">
              <a:solidFill>
                <a:schemeClr val="bg1"/>
              </a:solidFill>
            </a:endParaRPr>
          </a:p>
        </p:txBody>
      </p:sp>
    </p:spTree>
    <p:extLst>
      <p:ext uri="{BB962C8B-B14F-4D97-AF65-F5344CB8AC3E}">
        <p14:creationId xmlns="" xmlns:p14="http://schemas.microsoft.com/office/powerpoint/2010/main" val="76797907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0"/>
                            </p:stCondLst>
                            <p:childTnLst>
                              <p:par>
                                <p:cTn id="8" presetID="22" presetClass="entr" presetSubtype="1" fill="hold" grpId="0" nodeType="afterEffect">
                                  <p:stCondLst>
                                    <p:cond delay="1000"/>
                                  </p:stCondLst>
                                  <p:childTnLst>
                                    <p:set>
                                      <p:cBhvr>
                                        <p:cTn id="9" dur="1" fill="hold">
                                          <p:stCondLst>
                                            <p:cond delay="0"/>
                                          </p:stCondLst>
                                        </p:cTn>
                                        <p:tgtEl>
                                          <p:spTgt spid="10"/>
                                        </p:tgtEl>
                                        <p:attrNameLst>
                                          <p:attrName>style.visibility</p:attrName>
                                        </p:attrNameLst>
                                      </p:cBhvr>
                                      <p:to>
                                        <p:strVal val="visible"/>
                                      </p:to>
                                    </p:set>
                                    <p:animEffect transition="in" filter="wipe(up)">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par>
                          <p:cTn id="15" fill="hold">
                            <p:stCondLst>
                              <p:cond delay="0"/>
                            </p:stCondLst>
                            <p:childTnLst>
                              <p:par>
                                <p:cTn id="16" presetID="22" presetClass="entr" presetSubtype="1" fill="hold" grpId="0" nodeType="afterEffect">
                                  <p:stCondLst>
                                    <p:cond delay="1000"/>
                                  </p:stCondLst>
                                  <p:childTnLst>
                                    <p:set>
                                      <p:cBhvr>
                                        <p:cTn id="17" dur="1" fill="hold">
                                          <p:stCondLst>
                                            <p:cond delay="0"/>
                                          </p:stCondLst>
                                        </p:cTn>
                                        <p:tgtEl>
                                          <p:spTgt spid="11"/>
                                        </p:tgtEl>
                                        <p:attrNameLst>
                                          <p:attrName>style.visibility</p:attrName>
                                        </p:attrNameLst>
                                      </p:cBhvr>
                                      <p:to>
                                        <p:strVal val="visible"/>
                                      </p:to>
                                    </p:set>
                                    <p:animEffect transition="in" filter="wipe(up)">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par>
                          <p:cTn id="23" fill="hold">
                            <p:stCondLst>
                              <p:cond delay="0"/>
                            </p:stCondLst>
                            <p:childTnLst>
                              <p:par>
                                <p:cTn id="24" presetID="22" presetClass="entr" presetSubtype="1" fill="hold" grpId="0" nodeType="afterEffect">
                                  <p:stCondLst>
                                    <p:cond delay="100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par>
                          <p:cTn id="31" fill="hold">
                            <p:stCondLst>
                              <p:cond delay="0"/>
                            </p:stCondLst>
                            <p:childTnLst>
                              <p:par>
                                <p:cTn id="32" presetID="22" presetClass="entr" presetSubtype="1" fill="hold" grpId="0" nodeType="afterEffect">
                                  <p:stCondLst>
                                    <p:cond delay="1000"/>
                                  </p:stCondLst>
                                  <p:childTnLst>
                                    <p:set>
                                      <p:cBhvr>
                                        <p:cTn id="33" dur="1" fill="hold">
                                          <p:stCondLst>
                                            <p:cond delay="0"/>
                                          </p:stCondLst>
                                        </p:cTn>
                                        <p:tgtEl>
                                          <p:spTgt spid="13"/>
                                        </p:tgtEl>
                                        <p:attrNameLst>
                                          <p:attrName>style.visibility</p:attrName>
                                        </p:attrNameLst>
                                      </p:cBhvr>
                                      <p:to>
                                        <p:strVal val="visible"/>
                                      </p:to>
                                    </p:set>
                                    <p:animEffect transition="in" filter="wipe(up)">
                                      <p:cBhvr>
                                        <p:cTn id="34" dur="500"/>
                                        <p:tgtEl>
                                          <p:spTgt spid="13"/>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par>
                          <p:cTn id="39" fill="hold">
                            <p:stCondLst>
                              <p:cond delay="0"/>
                            </p:stCondLst>
                            <p:childTnLst>
                              <p:par>
                                <p:cTn id="40" presetID="22" presetClass="entr" presetSubtype="1" fill="hold" grpId="0" nodeType="afterEffect">
                                  <p:stCondLst>
                                    <p:cond delay="1000"/>
                                  </p:stCondLst>
                                  <p:childTnLst>
                                    <p:set>
                                      <p:cBhvr>
                                        <p:cTn id="41" dur="1" fill="hold">
                                          <p:stCondLst>
                                            <p:cond delay="0"/>
                                          </p:stCondLst>
                                        </p:cTn>
                                        <p:tgtEl>
                                          <p:spTgt spid="14"/>
                                        </p:tgtEl>
                                        <p:attrNameLst>
                                          <p:attrName>style.visibility</p:attrName>
                                        </p:attrNameLst>
                                      </p:cBhvr>
                                      <p:to>
                                        <p:strVal val="visible"/>
                                      </p:to>
                                    </p:set>
                                    <p:animEffect transition="in" filter="wipe(up)">
                                      <p:cBhvr>
                                        <p:cTn id="4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4"/>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5"/>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6"/>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7"/>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extLst>
      <p:ext uri="{BB962C8B-B14F-4D97-AF65-F5344CB8AC3E}">
        <p14:creationId xmlns="" xmlns:p14="http://schemas.microsoft.com/office/powerpoint/2010/main" val="32924287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dirty="0" smtClean="0"/>
              <a:t>Related Content</a:t>
            </a:r>
            <a:endParaRPr lang="en-US" dirty="0"/>
          </a:p>
        </p:txBody>
      </p:sp>
      <p:sp>
        <p:nvSpPr>
          <p:cNvPr id="17" name="Content Placeholder 16"/>
          <p:cNvSpPr>
            <a:spLocks noGrp="1"/>
          </p:cNvSpPr>
          <p:nvPr>
            <p:ph sz="quarter" idx="10"/>
          </p:nvPr>
        </p:nvSpPr>
        <p:spPr>
          <a:xfrm>
            <a:off x="395536" y="1052736"/>
            <a:ext cx="8385048" cy="4968552"/>
          </a:xfrm>
          <a:prstGeom prst="roundRect">
            <a:avLst>
              <a:gd name="adj" fmla="val 3791"/>
            </a:avLst>
          </a:prstGeom>
        </p:spPr>
        <p:txBody>
          <a:bodyPr lIns="90000" tIns="72000" anchor="t"/>
          <a:lstStyle/>
          <a:p>
            <a:pPr>
              <a:spcBef>
                <a:spcPts val="1200"/>
              </a:spcBef>
            </a:pPr>
            <a:r>
              <a:rPr sz="2000" b="1" dirty="0" smtClean="0"/>
              <a:t>Breakout Sessions</a:t>
            </a:r>
          </a:p>
          <a:p>
            <a:pPr marL="182563" indent="-182563">
              <a:spcBef>
                <a:spcPts val="1200"/>
              </a:spcBef>
              <a:buFont typeface="Arial" pitchFamily="34" charset="0"/>
              <a:buChar char="•"/>
            </a:pPr>
            <a:r>
              <a:rPr lang="en-US" dirty="0" smtClean="0"/>
              <a:t>UNC203  -  </a:t>
            </a:r>
            <a:r>
              <a:rPr lang="en-US" dirty="0"/>
              <a:t>11/09/2009 </a:t>
            </a:r>
            <a:r>
              <a:rPr lang="en-US" dirty="0" smtClean="0"/>
              <a:t>09:00-10:15  [Cyril Sultan]</a:t>
            </a:r>
            <a:br>
              <a:rPr lang="en-US" dirty="0" smtClean="0"/>
            </a:br>
            <a:r>
              <a:rPr lang="en-US" b="1" dirty="0" smtClean="0"/>
              <a:t>Implementing </a:t>
            </a:r>
            <a:r>
              <a:rPr lang="en-US" b="1" dirty="0"/>
              <a:t>and Administering Microsoft Online Services</a:t>
            </a:r>
          </a:p>
          <a:p>
            <a:pPr marL="182563" indent="-182563">
              <a:spcBef>
                <a:spcPts val="1200"/>
              </a:spcBef>
              <a:buFont typeface="Arial" pitchFamily="34" charset="0"/>
              <a:buChar char="•"/>
            </a:pPr>
            <a:r>
              <a:rPr lang="en-US" dirty="0" smtClean="0"/>
              <a:t>OFS209  -  11/10/2009 17:00-18:15  [</a:t>
            </a:r>
            <a:r>
              <a:rPr lang="en-US" dirty="0" err="1"/>
              <a:t>Kimmo</a:t>
            </a:r>
            <a:r>
              <a:rPr lang="en-US" dirty="0"/>
              <a:t> </a:t>
            </a:r>
            <a:r>
              <a:rPr lang="en-US" dirty="0" err="1" smtClean="0"/>
              <a:t>Forss</a:t>
            </a:r>
            <a:r>
              <a:rPr lang="de-DE" dirty="0" smtClean="0"/>
              <a:t>]</a:t>
            </a:r>
            <a:br>
              <a:rPr lang="de-DE" dirty="0" smtClean="0"/>
            </a:br>
            <a:r>
              <a:rPr lang="en-US" b="1" dirty="0" smtClean="0"/>
              <a:t>SharePoint </a:t>
            </a:r>
            <a:r>
              <a:rPr lang="en-US" b="1" dirty="0"/>
              <a:t>Online Overview</a:t>
            </a:r>
          </a:p>
          <a:p>
            <a:pPr marL="182563" indent="-182563">
              <a:spcBef>
                <a:spcPts val="1200"/>
              </a:spcBef>
              <a:buFont typeface="Arial" pitchFamily="34" charset="0"/>
              <a:buChar char="•"/>
            </a:pPr>
            <a:r>
              <a:rPr lang="en-US" dirty="0" smtClean="0"/>
              <a:t>SIA08-IS  </a:t>
            </a:r>
            <a:r>
              <a:rPr lang="en-US" dirty="0"/>
              <a:t>-  11/11/2009 10:45-12:00  [Mike Chan]</a:t>
            </a:r>
            <a:br>
              <a:rPr lang="en-US" dirty="0"/>
            </a:br>
            <a:r>
              <a:rPr lang="en-US" b="1" dirty="0"/>
              <a:t>Security Services in the Cloud</a:t>
            </a:r>
            <a:endParaRPr lang="de-DE" b="1" dirty="0"/>
          </a:p>
          <a:p>
            <a:pPr marL="182563" indent="-182563">
              <a:spcBef>
                <a:spcPts val="1200"/>
              </a:spcBef>
              <a:buFont typeface="Arial" pitchFamily="34" charset="0"/>
              <a:buChar char="•"/>
            </a:pPr>
            <a:r>
              <a:rPr lang="en-US" dirty="0"/>
              <a:t>UNC205  -  11/11/2009 17:30-18:45  [Cyril Sultan]</a:t>
            </a:r>
            <a:br>
              <a:rPr lang="en-US" dirty="0"/>
            </a:br>
            <a:r>
              <a:rPr lang="en-US" b="1" dirty="0"/>
              <a:t>Tips and Tricks for Planning, Deploying, and Troubleshooting the Office Live Meeting Service</a:t>
            </a:r>
          </a:p>
          <a:p>
            <a:pPr marL="182563" indent="-182563">
              <a:spcBef>
                <a:spcPts val="1200"/>
              </a:spcBef>
              <a:buFont typeface="Arial" pitchFamily="34" charset="0"/>
              <a:buChar char="•"/>
            </a:pPr>
            <a:r>
              <a:rPr lang="en-US" dirty="0"/>
              <a:t>UNC310  -  11/12/2009 13:30-14:45  [David Anderson]</a:t>
            </a:r>
            <a:br>
              <a:rPr lang="en-US" dirty="0"/>
            </a:br>
            <a:r>
              <a:rPr lang="en-US" b="1" dirty="0"/>
              <a:t>Migrating Data, Co-Existence, and Directory Synchronization with Microsoft Online Services</a:t>
            </a:r>
          </a:p>
          <a:p>
            <a:pPr marL="182563" indent="-182563">
              <a:spcBef>
                <a:spcPts val="1200"/>
              </a:spcBef>
              <a:buFont typeface="Arial" pitchFamily="34" charset="0"/>
              <a:buChar char="•"/>
            </a:pPr>
            <a:r>
              <a:rPr lang="en-US" dirty="0" smtClean="0"/>
              <a:t>ITS213  </a:t>
            </a:r>
            <a:r>
              <a:rPr lang="en-US" dirty="0"/>
              <a:t>-  11/12/2009  17:00-18:15  [Gail Warren]</a:t>
            </a:r>
            <a:br>
              <a:rPr lang="en-US" dirty="0"/>
            </a:br>
            <a:r>
              <a:rPr lang="en-US" b="1" dirty="0"/>
              <a:t>Critical Infrastructure and Operations for Delivering Secure, Enterprise-Class Software </a:t>
            </a:r>
            <a:r>
              <a:rPr lang="en-US" b="1" dirty="0" smtClean="0"/>
              <a:t>Services</a:t>
            </a:r>
            <a:endParaRPr lang="en-US" b="1" dirty="0"/>
          </a:p>
        </p:txBody>
      </p:sp>
    </p:spTree>
    <p:extLst>
      <p:ext uri="{BB962C8B-B14F-4D97-AF65-F5344CB8AC3E}">
        <p14:creationId xmlns="" xmlns:p14="http://schemas.microsoft.com/office/powerpoint/2010/main" val="2669919683"/>
      </p:ext>
    </p:extLst>
  </p:cSld>
  <p:clrMapOvr>
    <a:masterClrMapping/>
  </p:clrMapOvr>
  <p:transition>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BPOS Resources</a:t>
            </a:r>
            <a:endParaRPr lang="en-US" dirty="0"/>
          </a:p>
        </p:txBody>
      </p:sp>
      <p:sp>
        <p:nvSpPr>
          <p:cNvPr id="8" name="Text Placeholder 7"/>
          <p:cNvSpPr>
            <a:spLocks noGrp="1"/>
          </p:cNvSpPr>
          <p:nvPr>
            <p:ph type="body" sz="quarter" idx="10"/>
          </p:nvPr>
        </p:nvSpPr>
        <p:spPr/>
        <p:txBody>
          <a:bodyPr/>
          <a:lstStyle/>
          <a:p>
            <a:r>
              <a:rPr lang="en-US" dirty="0" smtClean="0"/>
              <a:t>Microsoft Web Site</a:t>
            </a:r>
          </a:p>
          <a:p>
            <a:pPr lvl="1"/>
            <a:r>
              <a:rPr lang="en-US" dirty="0" smtClean="0">
                <a:hlinkClick r:id="rId3"/>
              </a:rPr>
              <a:t>www.microsoft.com/online</a:t>
            </a:r>
            <a:endParaRPr lang="en-US" dirty="0" smtClean="0"/>
          </a:p>
          <a:p>
            <a:r>
              <a:rPr lang="en-US" dirty="0" smtClean="0"/>
              <a:t>TechNet – Microsoft Online </a:t>
            </a:r>
            <a:r>
              <a:rPr lang="en-US" dirty="0" err="1" smtClean="0"/>
              <a:t>TechCenter</a:t>
            </a:r>
            <a:endParaRPr lang="en-US" dirty="0" smtClean="0"/>
          </a:p>
          <a:p>
            <a:pPr lvl="1"/>
            <a:r>
              <a:rPr lang="en-US" dirty="0" smtClean="0">
                <a:hlinkClick r:id="rId4"/>
              </a:rPr>
              <a:t>Technet.microsoft.com/</a:t>
            </a:r>
            <a:r>
              <a:rPr lang="en-US" dirty="0" err="1" smtClean="0">
                <a:hlinkClick r:id="rId4"/>
              </a:rPr>
              <a:t>msonline</a:t>
            </a:r>
            <a:endParaRPr lang="en-US" dirty="0" smtClean="0"/>
          </a:p>
          <a:p>
            <a:r>
              <a:rPr lang="en-US" dirty="0" smtClean="0"/>
              <a:t>Microsoft Online Services Team Blog</a:t>
            </a:r>
          </a:p>
          <a:p>
            <a:pPr lvl="1"/>
            <a:r>
              <a:rPr lang="en-US" dirty="0">
                <a:hlinkClick r:id="rId5"/>
              </a:rPr>
              <a:t>http://blogs.technet.com/msonline</a:t>
            </a:r>
            <a:r>
              <a:rPr lang="en-US" dirty="0" smtClean="0">
                <a:hlinkClick r:id="rId5"/>
              </a:rPr>
              <a:t>/</a:t>
            </a:r>
            <a:endParaRPr lang="en-US" dirty="0" smtClean="0"/>
          </a:p>
          <a:p>
            <a:pPr marL="0" indent="0">
              <a:buNone/>
            </a:pPr>
            <a:endParaRPr lang="en-US" dirty="0"/>
          </a:p>
        </p:txBody>
      </p:sp>
    </p:spTree>
    <p:extLst>
      <p:ext uri="{BB962C8B-B14F-4D97-AF65-F5344CB8AC3E}">
        <p14:creationId xmlns="" xmlns:p14="http://schemas.microsoft.com/office/powerpoint/2010/main" val="2684213352"/>
      </p:ext>
    </p:extLst>
  </p:cSld>
  <p:clrMapOvr>
    <a:masterClrMapping/>
  </p:clrMapOvr>
  <p:transition>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UNC Track </a:t>
            </a:r>
            <a:r>
              <a:rPr lang="en-US" b="1" dirty="0" smtClean="0"/>
              <a:t>Call to Action</a:t>
            </a:r>
            <a:r>
              <a:rPr lang="en-US" dirty="0" smtClean="0"/>
              <a:t>!</a:t>
            </a:r>
            <a:endParaRPr lang="en-US" dirty="0">
              <a:solidFill>
                <a:schemeClr val="tx2"/>
              </a:solidFill>
            </a:endParaRPr>
          </a:p>
        </p:txBody>
      </p:sp>
      <p:sp>
        <p:nvSpPr>
          <p:cNvPr id="3" name="Text Placeholder 2"/>
          <p:cNvSpPr>
            <a:spLocks noGrp="1"/>
          </p:cNvSpPr>
          <p:nvPr>
            <p:ph idx="1"/>
          </p:nvPr>
        </p:nvSpPr>
        <p:spPr>
          <a:xfrm>
            <a:off x="381000" y="901396"/>
            <a:ext cx="8458200" cy="5367133"/>
          </a:xfrm>
        </p:spPr>
        <p:txBody>
          <a:bodyPr/>
          <a:lstStyle/>
          <a:p>
            <a:pPr>
              <a:buNone/>
            </a:pPr>
            <a:r>
              <a:rPr lang="en-US" sz="3000" i="1" dirty="0" smtClean="0">
                <a:solidFill>
                  <a:schemeClr val="tx2"/>
                </a:solidFill>
              </a:rPr>
              <a:t>Learn More!</a:t>
            </a:r>
            <a:endParaRPr lang="en-US" sz="3000" i="1" dirty="0" smtClean="0"/>
          </a:p>
          <a:p>
            <a:r>
              <a:rPr lang="en-US" sz="2600" dirty="0" smtClean="0"/>
              <a:t>Related Content at TechEd on “Related Content” Slide</a:t>
            </a:r>
          </a:p>
          <a:p>
            <a:pPr lvl="1"/>
            <a:r>
              <a:rPr lang="en-US" sz="2000" dirty="0" smtClean="0"/>
              <a:t>Attend in-person or consume post-event at </a:t>
            </a:r>
            <a:r>
              <a:rPr lang="en-US" sz="2000" dirty="0" smtClean="0">
                <a:hlinkClick r:id="rId3"/>
              </a:rPr>
              <a:t>TechEd Online</a:t>
            </a:r>
            <a:endParaRPr lang="en-US" sz="2000" dirty="0" smtClean="0"/>
          </a:p>
          <a:p>
            <a:r>
              <a:rPr lang="en-US" sz="2600" dirty="0"/>
              <a:t>Check out learning/training resources at Microsoft TechNet</a:t>
            </a:r>
          </a:p>
          <a:p>
            <a:pPr lvl="1">
              <a:spcAft>
                <a:spcPts val="2000"/>
              </a:spcAft>
            </a:pPr>
            <a:r>
              <a:rPr lang="en-US" sz="2200" dirty="0">
                <a:hlinkClick r:id="rId4"/>
              </a:rPr>
              <a:t>Exchange Server</a:t>
            </a:r>
            <a:r>
              <a:rPr lang="en-US" sz="2200" dirty="0"/>
              <a:t> and </a:t>
            </a:r>
            <a:r>
              <a:rPr lang="en-US" sz="2200" dirty="0">
                <a:hlinkClick r:id="rId5"/>
              </a:rPr>
              <a:t>Office Communications Server</a:t>
            </a:r>
            <a:endParaRPr lang="en-US" sz="1600" dirty="0"/>
          </a:p>
          <a:p>
            <a:pPr>
              <a:lnSpc>
                <a:spcPct val="100000"/>
              </a:lnSpc>
              <a:spcAft>
                <a:spcPts val="300"/>
              </a:spcAft>
            </a:pPr>
            <a:r>
              <a:rPr lang="en-US" sz="2600" dirty="0" smtClean="0"/>
              <a:t>Check out Exchange Server 2010 at</a:t>
            </a:r>
            <a:br>
              <a:rPr lang="en-US" sz="2600" dirty="0" smtClean="0"/>
            </a:br>
            <a:r>
              <a:rPr lang="en-US" sz="2600" dirty="0" smtClean="0"/>
              <a:t>Virtual Launch Experience (VLE) at </a:t>
            </a:r>
            <a:r>
              <a:rPr lang="en-US" sz="2600" u="sng" dirty="0" smtClean="0">
                <a:hlinkClick r:id="rId6"/>
              </a:rPr>
              <a:t>the</a:t>
            </a:r>
            <a:r>
              <a:rPr lang="en-US" b="1" u="sng" dirty="0" smtClean="0">
                <a:solidFill>
                  <a:srgbClr val="FF0000"/>
                </a:solidFill>
                <a:hlinkClick r:id="rId6"/>
              </a:rPr>
              <a:t>new</a:t>
            </a:r>
            <a:r>
              <a:rPr lang="en-US" sz="2600" u="sng" dirty="0" smtClean="0">
                <a:hlinkClick r:id="rId6"/>
              </a:rPr>
              <a:t>efficiency.com</a:t>
            </a:r>
            <a:endParaRPr lang="en-US" sz="2600" u="sng" dirty="0" smtClean="0"/>
          </a:p>
          <a:p>
            <a:pPr marL="517525" lvl="1" indent="0">
              <a:buNone/>
            </a:pPr>
            <a:endParaRPr lang="en-US" sz="1800" dirty="0" smtClean="0"/>
          </a:p>
          <a:p>
            <a:pPr>
              <a:buNone/>
            </a:pPr>
            <a:r>
              <a:rPr lang="en-US" sz="3000" i="1" dirty="0" smtClean="0">
                <a:solidFill>
                  <a:schemeClr val="tx2"/>
                </a:solidFill>
              </a:rPr>
              <a:t>Try It Out!</a:t>
            </a:r>
            <a:endParaRPr lang="en-US" sz="3000" i="1" dirty="0" smtClean="0"/>
          </a:p>
          <a:p>
            <a:r>
              <a:rPr lang="en-US" sz="2600" dirty="0" smtClean="0"/>
              <a:t>Download the </a:t>
            </a:r>
            <a:r>
              <a:rPr lang="en-US" sz="2600" dirty="0" smtClean="0">
                <a:hlinkClick r:id="rId7"/>
              </a:rPr>
              <a:t>Exchange Server </a:t>
            </a:r>
            <a:r>
              <a:rPr lang="en-US" sz="2600" dirty="0">
                <a:hlinkClick r:id="rId7"/>
              </a:rPr>
              <a:t>2010 </a:t>
            </a:r>
            <a:r>
              <a:rPr lang="en-US" sz="2600" dirty="0" smtClean="0">
                <a:hlinkClick r:id="rId7"/>
              </a:rPr>
              <a:t>Trial</a:t>
            </a:r>
            <a:endParaRPr lang="en-US" sz="2000" dirty="0" smtClean="0">
              <a:solidFill>
                <a:srgbClr val="FF0000"/>
              </a:solidFill>
            </a:endParaRPr>
          </a:p>
          <a:p>
            <a:r>
              <a:rPr lang="en-US" sz="2600" dirty="0" smtClean="0"/>
              <a:t>Take </a:t>
            </a:r>
            <a:r>
              <a:rPr lang="en-US" sz="2600" dirty="0"/>
              <a:t>a simple Web-based test drive </a:t>
            </a:r>
            <a:r>
              <a:rPr lang="en-US" sz="2600" dirty="0" smtClean="0"/>
              <a:t>of UC solutions through the </a:t>
            </a:r>
            <a:r>
              <a:rPr lang="en-US" sz="2600" dirty="0">
                <a:hlinkClick r:id="rId8"/>
              </a:rPr>
              <a:t>60-Day Virtual Experience</a:t>
            </a:r>
            <a:r>
              <a:rPr lang="en-US" sz="2600" dirty="0"/>
              <a:t> </a:t>
            </a:r>
            <a:endParaRPr lang="en-US" sz="2600" dirty="0" smtClean="0"/>
          </a:p>
        </p:txBody>
      </p:sp>
      <p:pic>
        <p:nvPicPr>
          <p:cNvPr id="5" name="Picture 4" descr="Joint_Launch_Styleguide FINAL-11.png"/>
          <p:cNvPicPr>
            <a:picLocks noChangeAspect="1"/>
          </p:cNvPicPr>
          <p:nvPr/>
        </p:nvPicPr>
        <p:blipFill rotWithShape="1">
          <a:blip r:embed="rId9" cstate="print"/>
          <a:srcRect l="7677" t="62227" r="8681" b="9533"/>
          <a:stretch/>
        </p:blipFill>
        <p:spPr>
          <a:xfrm>
            <a:off x="5542759" y="3096264"/>
            <a:ext cx="2620166" cy="636838"/>
          </a:xfrm>
          <a:prstGeom prst="rect">
            <a:avLst/>
          </a:prstGeom>
        </p:spPr>
      </p:pic>
    </p:spTree>
    <p:extLst>
      <p:ext uri="{BB962C8B-B14F-4D97-AF65-F5344CB8AC3E}">
        <p14:creationId xmlns="" xmlns:p14="http://schemas.microsoft.com/office/powerpoint/2010/main" val="3554528925"/>
      </p:ext>
    </p:extLst>
  </p:cSld>
  <p:clrMapOvr>
    <a:masterClrMapping/>
  </p:clrMapOvr>
  <p:transition>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3"/>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r>
              <a:rPr lang="en-US" dirty="0" smtClean="0"/>
              <a:t>Exchange Migration</a:t>
            </a:r>
            <a:endParaRPr lang="en-US" dirty="0"/>
          </a:p>
        </p:txBody>
      </p:sp>
    </p:spTree>
    <p:extLst>
      <p:ext uri="{BB962C8B-B14F-4D97-AF65-F5344CB8AC3E}">
        <p14:creationId xmlns="" xmlns:p14="http://schemas.microsoft.com/office/powerpoint/2010/main" val="3065285951"/>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Exchange Onboarding Process</a:t>
            </a:r>
            <a:endParaRPr lang="en-US" dirty="0"/>
          </a:p>
        </p:txBody>
      </p:sp>
      <p:graphicFrame>
        <p:nvGraphicFramePr>
          <p:cNvPr id="5" name="Content Placeholder 4"/>
          <p:cNvGraphicFramePr>
            <a:graphicFrameLocks noGrp="1"/>
          </p:cNvGraphicFramePr>
          <p:nvPr>
            <p:ph idx="1"/>
          </p:nvPr>
        </p:nvGraphicFramePr>
        <p:xfrm>
          <a:off x="76200" y="1024890"/>
          <a:ext cx="8229600" cy="76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4"/>
          <p:cNvGraphicFramePr>
            <a:graphicFrameLocks/>
          </p:cNvGraphicFramePr>
          <p:nvPr>
            <p:extLst>
              <p:ext uri="{D42A27DB-BD31-4B8C-83A1-F6EECF244321}">
                <p14:modId xmlns="" xmlns:p14="http://schemas.microsoft.com/office/powerpoint/2010/main" val="973590267"/>
              </p:ext>
            </p:extLst>
          </p:nvPr>
        </p:nvGraphicFramePr>
        <p:xfrm>
          <a:off x="76200" y="1893570"/>
          <a:ext cx="8229600" cy="762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Content Placeholder 4"/>
          <p:cNvGraphicFramePr>
            <a:graphicFrameLocks/>
          </p:cNvGraphicFramePr>
          <p:nvPr/>
        </p:nvGraphicFramePr>
        <p:xfrm>
          <a:off x="76200" y="2762250"/>
          <a:ext cx="8229600" cy="76200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8" name="Content Placeholder 4"/>
          <p:cNvGraphicFramePr>
            <a:graphicFrameLocks/>
          </p:cNvGraphicFramePr>
          <p:nvPr/>
        </p:nvGraphicFramePr>
        <p:xfrm>
          <a:off x="76200" y="3630930"/>
          <a:ext cx="8229600" cy="762000"/>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9" name="Content Placeholder 4"/>
          <p:cNvGraphicFramePr>
            <a:graphicFrameLocks/>
          </p:cNvGraphicFramePr>
          <p:nvPr/>
        </p:nvGraphicFramePr>
        <p:xfrm>
          <a:off x="76200" y="4499610"/>
          <a:ext cx="8229600" cy="762000"/>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10" name="Content Placeholder 4"/>
          <p:cNvGraphicFramePr>
            <a:graphicFrameLocks/>
          </p:cNvGraphicFramePr>
          <p:nvPr/>
        </p:nvGraphicFramePr>
        <p:xfrm>
          <a:off x="76200" y="5368290"/>
          <a:ext cx="8229600" cy="762000"/>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grpSp>
        <p:nvGrpSpPr>
          <p:cNvPr id="3" name="Group 10"/>
          <p:cNvGrpSpPr/>
          <p:nvPr/>
        </p:nvGrpSpPr>
        <p:grpSpPr>
          <a:xfrm>
            <a:off x="1828799" y="1101090"/>
            <a:ext cx="7315201" cy="1478280"/>
            <a:chOff x="2966788" y="-1225676"/>
            <a:chExt cx="12752983" cy="2743432"/>
          </a:xfrm>
        </p:grpSpPr>
        <p:sp>
          <p:nvSpPr>
            <p:cNvPr id="12" name="Chevron 11"/>
            <p:cNvSpPr/>
            <p:nvPr/>
          </p:nvSpPr>
          <p:spPr>
            <a:xfrm>
              <a:off x="2966788" y="386444"/>
              <a:ext cx="4300810" cy="1131312"/>
            </a:xfrm>
            <a:prstGeom prst="chevron">
              <a:avLst/>
            </a:prstGeom>
            <a:solidFill>
              <a:schemeClr val="bg2">
                <a:lumMod val="75000"/>
              </a:schemeClr>
            </a:solidFill>
          </p:spPr>
          <p:style>
            <a:lnRef idx="1">
              <a:schemeClr val="accent2"/>
            </a:lnRef>
            <a:fillRef idx="2">
              <a:schemeClr val="accent2"/>
            </a:fillRef>
            <a:effectRef idx="1">
              <a:schemeClr val="accent2"/>
            </a:effectRef>
            <a:fontRef idx="minor">
              <a:schemeClr val="dk1"/>
            </a:fontRef>
          </p:style>
          <p:txBody>
            <a:bodyPr/>
            <a:lstStyle/>
            <a:p>
              <a:r>
                <a:rPr lang="en-US" sz="1600" dirty="0" smtClean="0"/>
                <a:t>Design Considerations</a:t>
              </a:r>
              <a:endParaRPr lang="en-US" sz="1600" dirty="0"/>
            </a:p>
          </p:txBody>
        </p:sp>
        <p:sp>
          <p:nvSpPr>
            <p:cNvPr id="101" name="Chevron 100"/>
            <p:cNvSpPr/>
            <p:nvPr/>
          </p:nvSpPr>
          <p:spPr>
            <a:xfrm>
              <a:off x="2966790" y="-1225676"/>
              <a:ext cx="12752981"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dirty="0" smtClean="0"/>
                <a:t>Business Development</a:t>
              </a:r>
              <a:endParaRPr lang="en-US" dirty="0"/>
            </a:p>
          </p:txBody>
        </p:sp>
      </p:grpSp>
      <p:sp>
        <p:nvSpPr>
          <p:cNvPr id="18" name="Chevron 17"/>
          <p:cNvSpPr/>
          <p:nvPr/>
        </p:nvSpPr>
        <p:spPr>
          <a:xfrm>
            <a:off x="1828800" y="2838450"/>
            <a:ext cx="373380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r>
              <a:rPr lang="en-US" sz="1600" dirty="0" smtClean="0"/>
              <a:t>Sign Up for Trial</a:t>
            </a:r>
            <a:endParaRPr lang="en-US" sz="1600" dirty="0"/>
          </a:p>
        </p:txBody>
      </p:sp>
      <p:sp>
        <p:nvSpPr>
          <p:cNvPr id="21" name="Chevron 20"/>
          <p:cNvSpPr/>
          <p:nvPr/>
        </p:nvSpPr>
        <p:spPr>
          <a:xfrm>
            <a:off x="1828799" y="3707130"/>
            <a:ext cx="2447925"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Set up Mail Coexist.</a:t>
            </a:r>
            <a:endParaRPr lang="en-US" sz="1400" dirty="0"/>
          </a:p>
        </p:txBody>
      </p:sp>
      <p:sp>
        <p:nvSpPr>
          <p:cNvPr id="24" name="Chevron 23"/>
          <p:cNvSpPr/>
          <p:nvPr/>
        </p:nvSpPr>
        <p:spPr>
          <a:xfrm>
            <a:off x="1828800" y="4575810"/>
            <a:ext cx="2447926"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Bulk Account Creation</a:t>
            </a:r>
            <a:endParaRPr lang="en-US" sz="1400" dirty="0"/>
          </a:p>
        </p:txBody>
      </p:sp>
      <p:grpSp>
        <p:nvGrpSpPr>
          <p:cNvPr id="16" name="Group 25"/>
          <p:cNvGrpSpPr/>
          <p:nvPr/>
        </p:nvGrpSpPr>
        <p:grpSpPr>
          <a:xfrm>
            <a:off x="1828799" y="5444490"/>
            <a:ext cx="4962525" cy="609600"/>
            <a:chOff x="2966790" y="471292"/>
            <a:chExt cx="7842053" cy="1131312"/>
          </a:xfrm>
        </p:grpSpPr>
        <p:sp>
          <p:nvSpPr>
            <p:cNvPr id="27" name="Chevron 26"/>
            <p:cNvSpPr/>
            <p:nvPr/>
          </p:nvSpPr>
          <p:spPr>
            <a:xfrm>
              <a:off x="2966790" y="471292"/>
              <a:ext cx="4113864"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Exchange Mailbox Cleanup</a:t>
              </a:r>
              <a:endParaRPr lang="en-US" sz="1400" dirty="0"/>
            </a:p>
          </p:txBody>
        </p:sp>
        <p:sp>
          <p:nvSpPr>
            <p:cNvPr id="98" name="Chevron 97"/>
            <p:cNvSpPr/>
            <p:nvPr/>
          </p:nvSpPr>
          <p:spPr>
            <a:xfrm>
              <a:off x="6694979" y="471292"/>
              <a:ext cx="4113864" cy="1131312"/>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MX Record Switch Over</a:t>
              </a:r>
              <a:endParaRPr lang="en-US" sz="1400" dirty="0"/>
            </a:p>
          </p:txBody>
        </p:sp>
      </p:grpSp>
      <p:sp>
        <p:nvSpPr>
          <p:cNvPr id="33" name="Chevron 32"/>
          <p:cNvSpPr/>
          <p:nvPr/>
        </p:nvSpPr>
        <p:spPr>
          <a:xfrm>
            <a:off x="6543674" y="1969770"/>
            <a:ext cx="2486026" cy="609600"/>
          </a:xfrm>
          <a:prstGeom prst="chevron">
            <a:avLst/>
          </a:prstGeom>
          <a:solidFill>
            <a:schemeClr val="bg2">
              <a:lumMod val="75000"/>
            </a:schemeClr>
          </a:solidFill>
        </p:spPr>
        <p:style>
          <a:lnRef idx="1">
            <a:schemeClr val="accent2"/>
          </a:lnRef>
          <a:fillRef idx="2">
            <a:schemeClr val="accent2"/>
          </a:fillRef>
          <a:effectRef idx="1">
            <a:schemeClr val="accent2"/>
          </a:effectRef>
          <a:fontRef idx="minor">
            <a:schemeClr val="dk1"/>
          </a:fontRef>
        </p:style>
        <p:txBody>
          <a:bodyPr anchor="ctr"/>
          <a:lstStyle/>
          <a:p>
            <a:pPr algn="ctr"/>
            <a:r>
              <a:rPr lang="en-US" sz="1600" dirty="0" smtClean="0"/>
              <a:t>AD Clean up</a:t>
            </a:r>
            <a:endParaRPr lang="en-US" sz="1600" dirty="0"/>
          </a:p>
        </p:txBody>
      </p:sp>
      <p:sp>
        <p:nvSpPr>
          <p:cNvPr id="39" name="Chevron 38"/>
          <p:cNvSpPr/>
          <p:nvPr/>
        </p:nvSpPr>
        <p:spPr>
          <a:xfrm>
            <a:off x="4048125" y="1969770"/>
            <a:ext cx="2752726" cy="609600"/>
          </a:xfrm>
          <a:prstGeom prst="chevron">
            <a:avLst/>
          </a:prstGeom>
          <a:solidFill>
            <a:schemeClr val="bg2">
              <a:lumMod val="75000"/>
            </a:schemeClr>
          </a:solidFill>
        </p:spPr>
        <p:style>
          <a:lnRef idx="1">
            <a:schemeClr val="accent2"/>
          </a:lnRef>
          <a:fillRef idx="2">
            <a:schemeClr val="accent2"/>
          </a:fillRef>
          <a:effectRef idx="1">
            <a:schemeClr val="accent2"/>
          </a:effectRef>
          <a:fontRef idx="minor">
            <a:schemeClr val="dk1"/>
          </a:fontRef>
        </p:style>
        <p:txBody>
          <a:bodyPr/>
          <a:lstStyle/>
          <a:p>
            <a:pPr algn="ctr"/>
            <a:r>
              <a:rPr lang="en-US" sz="1600" dirty="0" smtClean="0"/>
              <a:t>Account Management Plan</a:t>
            </a:r>
            <a:endParaRPr lang="en-US" sz="1600" dirty="0"/>
          </a:p>
        </p:txBody>
      </p:sp>
      <p:sp>
        <p:nvSpPr>
          <p:cNvPr id="60" name="Chevron 59"/>
          <p:cNvSpPr/>
          <p:nvPr/>
        </p:nvSpPr>
        <p:spPr>
          <a:xfrm>
            <a:off x="5334000" y="2838450"/>
            <a:ext cx="367665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r>
              <a:rPr lang="en-US" sz="1600" dirty="0" smtClean="0"/>
              <a:t>Setup SMTP Domains</a:t>
            </a:r>
            <a:endParaRPr lang="en-US" sz="1600" dirty="0"/>
          </a:p>
        </p:txBody>
      </p:sp>
      <p:sp>
        <p:nvSpPr>
          <p:cNvPr id="75" name="Chevron 74"/>
          <p:cNvSpPr/>
          <p:nvPr/>
        </p:nvSpPr>
        <p:spPr>
          <a:xfrm>
            <a:off x="4038599" y="3707130"/>
            <a:ext cx="2943225"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Establish Dir Sync</a:t>
            </a:r>
            <a:endParaRPr lang="en-US" sz="1400" dirty="0"/>
          </a:p>
        </p:txBody>
      </p:sp>
      <p:sp>
        <p:nvSpPr>
          <p:cNvPr id="81" name="Chevron 80"/>
          <p:cNvSpPr/>
          <p:nvPr/>
        </p:nvSpPr>
        <p:spPr>
          <a:xfrm>
            <a:off x="6753226" y="3707130"/>
            <a:ext cx="2266950"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Pilot Verification</a:t>
            </a:r>
            <a:endParaRPr lang="en-US" sz="1400" dirty="0"/>
          </a:p>
        </p:txBody>
      </p:sp>
      <p:sp>
        <p:nvSpPr>
          <p:cNvPr id="87" name="Chevron 86"/>
          <p:cNvSpPr/>
          <p:nvPr/>
        </p:nvSpPr>
        <p:spPr>
          <a:xfrm>
            <a:off x="4038600" y="4575810"/>
            <a:ext cx="2905125"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Mailbox Migration</a:t>
            </a:r>
            <a:endParaRPr lang="en-US" sz="1400" dirty="0"/>
          </a:p>
        </p:txBody>
      </p:sp>
      <p:sp>
        <p:nvSpPr>
          <p:cNvPr id="90" name="Chevron 89"/>
          <p:cNvSpPr/>
          <p:nvPr/>
        </p:nvSpPr>
        <p:spPr>
          <a:xfrm>
            <a:off x="6715126" y="4575810"/>
            <a:ext cx="2305049" cy="609600"/>
          </a:xfrm>
          <a:prstGeom prst="chevron">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en-US" sz="1400" dirty="0" smtClean="0"/>
              <a:t>End User Access !</a:t>
            </a:r>
            <a:endParaRPr lang="en-US" sz="1400" dirty="0"/>
          </a:p>
        </p:txBody>
      </p:sp>
    </p:spTree>
    <p:extLst>
      <p:ext uri="{BB962C8B-B14F-4D97-AF65-F5344CB8AC3E}">
        <p14:creationId xmlns="" xmlns:p14="http://schemas.microsoft.com/office/powerpoint/2010/main" val="2716193040"/>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1_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C48B6C13874524AA0434DF76FEDDF18" ma:contentTypeVersion="0" ma:contentTypeDescription="Create a new document." ma:contentTypeScope="" ma:versionID="3418d226cb76e7f82c2972b20e1d709c">
  <xsd:schema xmlns:xsd="http://www.w3.org/2001/XMLSchema" xmlns:xs="http://www.w3.org/2001/XMLSchema" xmlns:p="http://schemas.microsoft.com/office/2006/metadata/properties" targetNamespace="http://schemas.microsoft.com/office/2006/metadata/properties" ma:root="true" ma:fieldsID="91e4e95f05bf1d4c5da405be949b98e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FF4769F-85A3-42CB-A476-D74B0329D12D}">
  <ds:schemaRefs>
    <ds:schemaRef ds:uri="http://schemas.microsoft.com/office/2006/metadata/properties"/>
    <ds:schemaRef ds:uri="http://purl.org/dc/terms/"/>
    <ds:schemaRef ds:uri="http://schemas.microsoft.com/office/2006/documentManagement/types"/>
    <ds:schemaRef ds:uri="http://purl.org/dc/elements/1.1/"/>
    <ds:schemaRef ds:uri="http://www.w3.org/XML/1998/namespace"/>
    <ds:schemaRef ds:uri="http://schemas.microsoft.com/office/infopath/2007/PartnerControl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B5933C01-8AA5-444B-8B7A-A5798CF4F0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E3924CAC-1520-41FD-BF2E-8F7E51FA7F5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914</TotalTime>
  <Words>4092</Words>
  <Application>Microsoft Office PowerPoint</Application>
  <PresentationFormat>On-screen Show (4:3)</PresentationFormat>
  <Paragraphs>990</Paragraphs>
  <Slides>75</Slides>
  <Notes>75</Notes>
  <HiddenSlides>0</HiddenSlides>
  <MMClips>0</MMClips>
  <ScaleCrop>false</ScaleCrop>
  <HeadingPairs>
    <vt:vector size="4" baseType="variant">
      <vt:variant>
        <vt:lpstr>Theme</vt:lpstr>
      </vt:variant>
      <vt:variant>
        <vt:i4>4</vt:i4>
      </vt:variant>
      <vt:variant>
        <vt:lpstr>Slide Titles</vt:lpstr>
      </vt:variant>
      <vt:variant>
        <vt:i4>75</vt:i4>
      </vt:variant>
    </vt:vector>
  </HeadingPairs>
  <TitlesOfParts>
    <vt:vector size="79" baseType="lpstr">
      <vt:lpstr>TechEd09_Europe</vt:lpstr>
      <vt:lpstr>TechEd_Europe</vt:lpstr>
      <vt:lpstr>TechEd09_Europe template</vt:lpstr>
      <vt:lpstr>1_TechEd09_Europe template</vt:lpstr>
      <vt:lpstr>Slide 1</vt:lpstr>
      <vt:lpstr>Migrating Data, Co-Existence and Directory Synchronization with Microsoft Online Services</vt:lpstr>
      <vt:lpstr>Business Productivity Online Suite (BPOS)</vt:lpstr>
      <vt:lpstr>Onboarding with BPOS Standard</vt:lpstr>
      <vt:lpstr>Onboarding – a little deeper</vt:lpstr>
      <vt:lpstr>BPOS Onboarding Project Plan</vt:lpstr>
      <vt:lpstr>Onboarding Options</vt:lpstr>
      <vt:lpstr>Slide 8</vt:lpstr>
      <vt:lpstr>Exchange Onboarding Process</vt:lpstr>
      <vt:lpstr>What to Ask During Planning</vt:lpstr>
      <vt:lpstr>What to Ask During Planning</vt:lpstr>
      <vt:lpstr>Active Directory Cleanup and Account Management</vt:lpstr>
      <vt:lpstr>Onboarding: Domain Configuration</vt:lpstr>
      <vt:lpstr>Onboarding: Build Phase</vt:lpstr>
      <vt:lpstr>Onboarding: Build Phase</vt:lpstr>
      <vt:lpstr>Domain Configuration</vt:lpstr>
      <vt:lpstr>Domain Configuration</vt:lpstr>
      <vt:lpstr>Onboarding: Coexistence</vt:lpstr>
      <vt:lpstr>Coexistence Explained</vt:lpstr>
      <vt:lpstr>Microsoft Online Migration Tools</vt:lpstr>
      <vt:lpstr>Experience During Co-existence</vt:lpstr>
      <vt:lpstr>Co-existence Limitations</vt:lpstr>
      <vt:lpstr>Directory Synchronization Details </vt:lpstr>
      <vt:lpstr>BPOS Identity Mastering with Directory Synchronization</vt:lpstr>
      <vt:lpstr>Drilldown: Full vs. Delta Syncs</vt:lpstr>
      <vt:lpstr>Directory Synchronization during Coexistence</vt:lpstr>
      <vt:lpstr>Enabling Microsoft Online for Directory Synchronization</vt:lpstr>
      <vt:lpstr>Mail Flow Coexistence</vt:lpstr>
      <vt:lpstr>Directory Synchronization  Tool Components</vt:lpstr>
      <vt:lpstr>Running Directory Synchronization</vt:lpstr>
      <vt:lpstr>Disabled New User Accounts</vt:lpstr>
      <vt:lpstr>Onboarding: Account Activation</vt:lpstr>
      <vt:lpstr>Methods for Account Activation</vt:lpstr>
      <vt:lpstr>Bulk Activating Accounts with MOAC</vt:lpstr>
      <vt:lpstr>Bulk Create/Activate from File</vt:lpstr>
      <vt:lpstr>PowerShell for Non-AD User Creation</vt:lpstr>
      <vt:lpstr>Using PowerShell Bulk Activation</vt:lpstr>
      <vt:lpstr>Consider During Activation</vt:lpstr>
      <vt:lpstr>Onboarding: Mail Migration</vt:lpstr>
      <vt:lpstr>Mail Sources and Migration Tools</vt:lpstr>
      <vt:lpstr>Microsoft Online Services  Migration Tools (Transporter)</vt:lpstr>
      <vt:lpstr>Exchange On-Premise to Exchange Online</vt:lpstr>
      <vt:lpstr>Migration: Select User for Migration</vt:lpstr>
      <vt:lpstr>Exchange Mailbox Migration Wizard</vt:lpstr>
      <vt:lpstr>Using PowerShell for Mailbox Migration</vt:lpstr>
      <vt:lpstr>Consider When Migrating</vt:lpstr>
      <vt:lpstr>End-User Configuration</vt:lpstr>
      <vt:lpstr>Onboarding: Mail Migration</vt:lpstr>
      <vt:lpstr>Removing the Source Mailbox</vt:lpstr>
      <vt:lpstr>Final Steps – Ending Coexistence</vt:lpstr>
      <vt:lpstr>Slide 51</vt:lpstr>
      <vt:lpstr>POP/IMAP Migration Process</vt:lpstr>
      <vt:lpstr>POP/IMAP Directory Strategy</vt:lpstr>
      <vt:lpstr>POP/IMAP Migration Process</vt:lpstr>
      <vt:lpstr>POP/IMAP Migration Process</vt:lpstr>
      <vt:lpstr>POP/IMAP Migration Screen</vt:lpstr>
      <vt:lpstr>Internet Mail Migration partners</vt:lpstr>
      <vt:lpstr>Domino/GroupWise Migration</vt:lpstr>
      <vt:lpstr>Domino/GroupWise Migration Process</vt:lpstr>
      <vt:lpstr>Things to Consider During Planning</vt:lpstr>
      <vt:lpstr>Domino/GroupWise Migration Process</vt:lpstr>
      <vt:lpstr>Setup Mail Coexistence</vt:lpstr>
      <vt:lpstr>Directory Coexistence and Migration</vt:lpstr>
      <vt:lpstr>Known Limitations during Coexistence</vt:lpstr>
      <vt:lpstr>Domino/GroupWise Migration Process</vt:lpstr>
      <vt:lpstr>Foreign Migration (2 Hop)</vt:lpstr>
      <vt:lpstr>Direct Mailbox Migration with Partner Tools Tools</vt:lpstr>
      <vt:lpstr>Domino / GroupWise Migration Partners</vt:lpstr>
      <vt:lpstr>Slide 69</vt:lpstr>
      <vt:lpstr>Resources</vt:lpstr>
      <vt:lpstr>Related Content</vt:lpstr>
      <vt:lpstr>BPOS Resources</vt:lpstr>
      <vt:lpstr>UNC Track Call to Action!</vt:lpstr>
      <vt:lpstr>Slide 74</vt:lpstr>
      <vt:lpstr>Slide 75</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David Anderson (BPOS)</dc:creator>
  <dc:description>Tech·Ed Europe 2009</dc:description>
  <cp:lastModifiedBy>cn_user</cp:lastModifiedBy>
  <cp:revision>91</cp:revision>
  <dcterms:created xsi:type="dcterms:W3CDTF">2009-10-20T16:44:29Z</dcterms:created>
  <dcterms:modified xsi:type="dcterms:W3CDTF">2009-11-08T20:23:39Z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0x010100CC48B6C13874524AA0434DF76FEDDF18</vt:lpwstr>
  </property>
</Properties>
</file>