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6" r:id="rId3"/>
    <p:sldMasterId id="2147483737" r:id="rId4"/>
    <p:sldMasterId id="2147483740" r:id="rId5"/>
    <p:sldMasterId id="2147483742" r:id="rId6"/>
  </p:sldMasterIdLst>
  <p:notesMasterIdLst>
    <p:notesMasterId r:id="rId52"/>
  </p:notesMasterIdLst>
  <p:handoutMasterIdLst>
    <p:handoutMasterId r:id="rId53"/>
  </p:handoutMasterIdLst>
  <p:sldIdLst>
    <p:sldId id="256" r:id="rId7"/>
    <p:sldId id="257" r:id="rId8"/>
    <p:sldId id="284" r:id="rId9"/>
    <p:sldId id="340" r:id="rId10"/>
    <p:sldId id="289" r:id="rId11"/>
    <p:sldId id="341" r:id="rId12"/>
    <p:sldId id="288" r:id="rId13"/>
    <p:sldId id="290" r:id="rId14"/>
    <p:sldId id="291" r:id="rId15"/>
    <p:sldId id="292" r:id="rId16"/>
    <p:sldId id="348" r:id="rId17"/>
    <p:sldId id="294" r:id="rId18"/>
    <p:sldId id="297" r:id="rId19"/>
    <p:sldId id="299" r:id="rId20"/>
    <p:sldId id="300" r:id="rId21"/>
    <p:sldId id="301" r:id="rId22"/>
    <p:sldId id="346" r:id="rId23"/>
    <p:sldId id="303" r:id="rId24"/>
    <p:sldId id="304" r:id="rId25"/>
    <p:sldId id="305" r:id="rId26"/>
    <p:sldId id="306" r:id="rId27"/>
    <p:sldId id="308" r:id="rId28"/>
    <p:sldId id="349" r:id="rId29"/>
    <p:sldId id="345" r:id="rId30"/>
    <p:sldId id="326" r:id="rId31"/>
    <p:sldId id="328" r:id="rId32"/>
    <p:sldId id="329" r:id="rId33"/>
    <p:sldId id="338" r:id="rId34"/>
    <p:sldId id="339" r:id="rId35"/>
    <p:sldId id="310" r:id="rId36"/>
    <p:sldId id="311" r:id="rId37"/>
    <p:sldId id="312" r:id="rId38"/>
    <p:sldId id="313" r:id="rId39"/>
    <p:sldId id="314" r:id="rId40"/>
    <p:sldId id="315" r:id="rId41"/>
    <p:sldId id="316" r:id="rId42"/>
    <p:sldId id="317" r:id="rId43"/>
    <p:sldId id="319" r:id="rId44"/>
    <p:sldId id="320" r:id="rId45"/>
    <p:sldId id="277" r:id="rId46"/>
    <p:sldId id="350" r:id="rId47"/>
    <p:sldId id="351" r:id="rId48"/>
    <p:sldId id="352" r:id="rId49"/>
    <p:sldId id="274" r:id="rId50"/>
    <p:sldId id="280" r:id="rId5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100" d="100"/>
          <a:sy n="100" d="100"/>
        </p:scale>
        <p:origin x="-1146" y="-31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0" d="100"/>
          <a:sy n="50" d="100"/>
        </p:scale>
        <p:origin x="-166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1.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4.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4" Type="http://schemas.openxmlformats.org/officeDocument/2006/relationships/slideMaster" Target="slideMasters/slideMaster3.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unc309_mealiffe.pptx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3596406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1150469304"/>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sz="900" kern="1200" dirty="0" smtClean="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203107155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xmlns="" val="395154357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77858297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96136754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66867538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971802863"/>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398819672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58563050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0634824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55726994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1.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4.xml"/><Relationship Id="rId1" Type="http://schemas.openxmlformats.org/officeDocument/2006/relationships/slideLayout" Target="../slideLayouts/slideLayout2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25.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39"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367882657"/>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3"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tinyurl.com/233by6"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www.msexchangeteam.com/"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msexchangeteam.com/"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tinyurl.com/yhvpwbf"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hyperlink" Target="http://tinyurl.com/yk5vfl7"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8" Type="http://schemas.openxmlformats.org/officeDocument/2006/relationships/hyperlink" Target="https://r2.uctrial.com/register.aspx" TargetMode="External"/><Relationship Id="rId3" Type="http://schemas.openxmlformats.org/officeDocument/2006/relationships/hyperlink" Target="http://www.msteched.com/online/home.aspx" TargetMode="External"/><Relationship Id="rId7" Type="http://schemas.openxmlformats.org/officeDocument/2006/relationships/hyperlink" Target="http://www.microsoft.com/exchange/2010/en/us/try-it.aspx" TargetMode="External"/><Relationship Id="rId2" Type="http://schemas.openxmlformats.org/officeDocument/2006/relationships/notesSlide" Target="../notesSlides/notesSlide41.xml"/><Relationship Id="rId1" Type="http://schemas.openxmlformats.org/officeDocument/2006/relationships/slideLayout" Target="../slideLayouts/slideLayout16.xml"/><Relationship Id="rId6" Type="http://schemas.openxmlformats.org/officeDocument/2006/relationships/hyperlink" Target="http://www.thenewefficiency.com/" TargetMode="External"/><Relationship Id="rId5" Type="http://schemas.openxmlformats.org/officeDocument/2006/relationships/hyperlink" Target="http://technet.microsoft.com/en-us/office/ocs/default.aspx" TargetMode="External"/><Relationship Id="rId4" Type="http://schemas.openxmlformats.org/officeDocument/2006/relationships/hyperlink" Target="http://technet.microsoft.com/en-us/exchange/2010/default.aspx" TargetMode="External"/><Relationship Id="rId9" Type="http://schemas.openxmlformats.org/officeDocument/2006/relationships/image" Target="../media/image17.png"/></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Ratio Guidelines</a:t>
            </a:r>
            <a:endParaRPr lang="en-US" dirty="0"/>
          </a:p>
        </p:txBody>
      </p:sp>
      <p:sp>
        <p:nvSpPr>
          <p:cNvPr id="3" name="Text Placeholder 2"/>
          <p:cNvSpPr>
            <a:spLocks noGrp="1"/>
          </p:cNvSpPr>
          <p:nvPr>
            <p:ph type="body" sz="quarter" idx="10"/>
          </p:nvPr>
        </p:nvSpPr>
        <p:spPr>
          <a:xfrm>
            <a:off x="381000" y="1447799"/>
            <a:ext cx="8382000" cy="3490186"/>
          </a:xfrm>
        </p:spPr>
        <p:txBody>
          <a:bodyPr/>
          <a:lstStyle/>
          <a:p>
            <a:r>
              <a:rPr lang="en-US" dirty="0" smtClean="0"/>
              <a:t>Processor core ratios</a:t>
            </a:r>
          </a:p>
          <a:p>
            <a:pPr lvl="1"/>
            <a:r>
              <a:rPr lang="en-US" dirty="0" smtClean="0"/>
              <a:t>CAS : Mailbox</a:t>
            </a:r>
          </a:p>
          <a:p>
            <a:pPr lvl="2"/>
            <a:r>
              <a:rPr lang="en-US" dirty="0" smtClean="0"/>
              <a:t>= 3 : 4</a:t>
            </a:r>
          </a:p>
          <a:p>
            <a:pPr lvl="1"/>
            <a:r>
              <a:rPr lang="en-US" dirty="0" smtClean="0"/>
              <a:t>HUB : Mailbox</a:t>
            </a:r>
          </a:p>
          <a:p>
            <a:pPr lvl="2"/>
            <a:r>
              <a:rPr lang="en-US" dirty="0" smtClean="0"/>
              <a:t>= 1 : 7 (no A/V on Hub)</a:t>
            </a:r>
          </a:p>
          <a:p>
            <a:pPr lvl="2"/>
            <a:r>
              <a:rPr lang="en-US" dirty="0" smtClean="0"/>
              <a:t>= 1 : 5 (with A/V Hub)</a:t>
            </a:r>
          </a:p>
          <a:p>
            <a:pPr lvl="1"/>
            <a:r>
              <a:rPr lang="en-US" dirty="0" smtClean="0"/>
              <a:t>GC : Mailbox</a:t>
            </a:r>
          </a:p>
          <a:p>
            <a:pPr lvl="2"/>
            <a:r>
              <a:rPr lang="en-US" dirty="0" smtClean="0"/>
              <a:t>= 1 : 4 (32-bit GC)</a:t>
            </a:r>
          </a:p>
          <a:p>
            <a:pPr lvl="2"/>
            <a:r>
              <a:rPr lang="en-US" dirty="0" smtClean="0"/>
              <a:t>= 1 : 8 (64-bit GC)</a:t>
            </a:r>
            <a:endParaRPr lang="en-US" dirty="0"/>
          </a:p>
        </p:txBody>
      </p:sp>
    </p:spTree>
    <p:extLst>
      <p:ext uri="{BB962C8B-B14F-4D97-AF65-F5344CB8AC3E}">
        <p14:creationId xmlns:p14="http://schemas.microsoft.com/office/powerpoint/2010/main" xmlns="" val="404087456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dirty="0" smtClean="0"/>
              <a:t>Processor and Memory </a:t>
            </a:r>
            <a:r>
              <a:rPr dirty="0" err="1" smtClean="0"/>
              <a:t>Config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876895343"/>
              </p:ext>
            </p:extLst>
          </p:nvPr>
        </p:nvGraphicFramePr>
        <p:xfrm>
          <a:off x="398250" y="1242196"/>
          <a:ext cx="8374812" cy="4228092"/>
        </p:xfrm>
        <a:graphic>
          <a:graphicData uri="http://schemas.openxmlformats.org/drawingml/2006/table">
            <a:tbl>
              <a:tblPr firstRow="1" bandRow="1">
                <a:tableStyleId>{0E3FDE45-AF77-4B5C-9715-49D594BDF05E}</a:tableStyleId>
              </a:tblPr>
              <a:tblGrid>
                <a:gridCol w="2791604"/>
                <a:gridCol w="2791604"/>
                <a:gridCol w="2791604"/>
              </a:tblGrid>
              <a:tr h="567959">
                <a:tc gridSpan="3">
                  <a:txBody>
                    <a:bodyPr/>
                    <a:lstStyle/>
                    <a:p>
                      <a:pPr marL="0" algn="ctr" defTabSz="914099" rtl="0" eaLnBrk="1" fontAlgn="base" latinLnBrk="0" hangingPunct="1">
                        <a:spcBef>
                          <a:spcPct val="0"/>
                        </a:spcBef>
                        <a:spcAft>
                          <a:spcPct val="0"/>
                        </a:spcAft>
                      </a:pPr>
                      <a:r>
                        <a:rPr lang="en-US" sz="2800" kern="1200" dirty="0" smtClean="0">
                          <a:effectLst>
                            <a:outerShdw blurRad="38100" dist="38100" dir="2700000" algn="tl">
                              <a:srgbClr val="000000">
                                <a:alpha val="43137"/>
                              </a:srgbClr>
                            </a:outerShdw>
                          </a:effectLst>
                        </a:rPr>
                        <a:t>Recommended Configuration</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400912">
                <a:tc>
                  <a:txBody>
                    <a:bodyPr/>
                    <a:lstStyle/>
                    <a:p>
                      <a:pPr marL="0" algn="ctr" defTabSz="914099" rtl="0" eaLnBrk="1" fontAlgn="base" latinLnBrk="0" hangingPunct="1">
                        <a:spcBef>
                          <a:spcPct val="0"/>
                        </a:spcBef>
                        <a:spcAft>
                          <a:spcPct val="0"/>
                        </a:spcAft>
                        <a:defRPr/>
                      </a:pPr>
                      <a:r>
                        <a:rPr lang="en-US" sz="1800" b="1" kern="1200" dirty="0" smtClean="0">
                          <a:effectLst>
                            <a:outerShdw blurRad="38100" dist="38100" dir="2700000" algn="tl">
                              <a:srgbClr val="000000">
                                <a:alpha val="43137"/>
                              </a:srgbClr>
                            </a:outerShdw>
                          </a:effectLst>
                        </a:rPr>
                        <a:t>Role</a:t>
                      </a:r>
                      <a:endParaRPr lang="en-US" sz="18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b="1" kern="1200" dirty="0" smtClean="0">
                          <a:effectLst>
                            <a:outerShdw blurRad="38100" dist="38100" dir="2700000" algn="tl">
                              <a:srgbClr val="000000">
                                <a:alpha val="43137"/>
                              </a:srgbClr>
                            </a:outerShdw>
                          </a:effectLst>
                        </a:rPr>
                        <a:t>Maximum Processor</a:t>
                      </a:r>
                      <a:r>
                        <a:rPr lang="en-US" sz="1800" b="1" kern="1200" baseline="0" dirty="0" smtClean="0">
                          <a:effectLst>
                            <a:outerShdw blurRad="38100" dist="38100" dir="2700000" algn="tl">
                              <a:srgbClr val="000000">
                                <a:alpha val="43137"/>
                              </a:srgbClr>
                            </a:outerShdw>
                          </a:effectLst>
                        </a:rPr>
                        <a:t> Cores</a:t>
                      </a:r>
                      <a:endParaRPr lang="en-US" sz="18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b="1" kern="1200" dirty="0" smtClean="0">
                          <a:effectLst>
                            <a:outerShdw blurRad="38100" dist="38100" dir="2700000" algn="tl">
                              <a:srgbClr val="000000">
                                <a:alpha val="43137"/>
                              </a:srgbClr>
                            </a:outerShdw>
                          </a:effectLst>
                        </a:rPr>
                        <a:t>Optimal Memory</a:t>
                      </a:r>
                      <a:endParaRPr lang="en-US" sz="18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07287">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Hub &amp; Edge Transport</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12 cores</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1GB per core</a:t>
                      </a:r>
                      <a:br>
                        <a:rPr lang="en-US" sz="1600" kern="1200" dirty="0" smtClean="0">
                          <a:solidFill>
                            <a:srgbClr val="FFFFFF"/>
                          </a:solidFill>
                          <a:effectLst>
                            <a:outerShdw blurRad="38100" dist="38100" dir="2700000" algn="tl">
                              <a:srgbClr val="000000">
                                <a:alpha val="43137"/>
                              </a:srgbClr>
                            </a:outerShdw>
                          </a:effectLst>
                          <a:latin typeface="+mn-lt"/>
                          <a:ea typeface="+mn-ea"/>
                          <a:cs typeface="+mn-cs"/>
                        </a:rPr>
                      </a:b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(or 8GB</a:t>
                      </a:r>
                      <a:r>
                        <a:rPr lang="en-US" sz="1600" kern="1200" baseline="0" dirty="0" smtClean="0">
                          <a:solidFill>
                            <a:srgbClr val="FFFFFF"/>
                          </a:solidFill>
                          <a:effectLst>
                            <a:outerShdw blurRad="38100" dist="38100" dir="2700000" algn="tl">
                              <a:srgbClr val="000000">
                                <a:alpha val="43137"/>
                              </a:srgbClr>
                            </a:outerShdw>
                          </a:effectLst>
                          <a:latin typeface="+mn-lt"/>
                          <a:ea typeface="+mn-ea"/>
                          <a:cs typeface="+mn-cs"/>
                        </a:rPr>
                        <a:t> minimum)</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07287">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Client Access</a:t>
                      </a:r>
                      <a:r>
                        <a:rPr lang="en-US" sz="1600" kern="1200" baseline="0" dirty="0" smtClean="0">
                          <a:solidFill>
                            <a:srgbClr val="FFFFFF"/>
                          </a:solidFill>
                          <a:effectLst>
                            <a:outerShdw blurRad="38100" dist="38100" dir="2700000" algn="tl">
                              <a:srgbClr val="000000">
                                <a:alpha val="43137"/>
                              </a:srgbClr>
                            </a:outerShdw>
                          </a:effectLst>
                          <a:latin typeface="+mn-lt"/>
                          <a:ea typeface="+mn-ea"/>
                          <a:cs typeface="+mn-cs"/>
                        </a:rPr>
                        <a:t> Server</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12 cores</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2GB</a:t>
                      </a:r>
                      <a:r>
                        <a:rPr lang="en-US" sz="1600" kern="1200" baseline="0" dirty="0" smtClean="0">
                          <a:solidFill>
                            <a:srgbClr val="FFFFFF"/>
                          </a:solidFill>
                          <a:effectLst>
                            <a:outerShdw blurRad="38100" dist="38100" dir="2700000" algn="tl">
                              <a:srgbClr val="000000">
                                <a:alpha val="43137"/>
                              </a:srgbClr>
                            </a:outerShdw>
                          </a:effectLst>
                          <a:latin typeface="+mn-lt"/>
                          <a:ea typeface="+mn-ea"/>
                          <a:cs typeface="+mn-cs"/>
                        </a:rPr>
                        <a:t> per core</a:t>
                      </a:r>
                      <a:br>
                        <a:rPr lang="en-US" sz="1600" kern="1200" baseline="0" dirty="0" smtClean="0">
                          <a:solidFill>
                            <a:srgbClr val="FFFFFF"/>
                          </a:solidFill>
                          <a:effectLst>
                            <a:outerShdw blurRad="38100" dist="38100" dir="2700000" algn="tl">
                              <a:srgbClr val="000000">
                                <a:alpha val="43137"/>
                              </a:srgbClr>
                            </a:outerShdw>
                          </a:effectLst>
                          <a:latin typeface="+mn-lt"/>
                          <a:ea typeface="+mn-ea"/>
                          <a:cs typeface="+mn-cs"/>
                        </a:rPr>
                      </a:br>
                      <a:r>
                        <a:rPr lang="en-US" sz="1600" kern="1200" baseline="0" dirty="0" smtClean="0">
                          <a:solidFill>
                            <a:srgbClr val="FFFFFF"/>
                          </a:solidFill>
                          <a:effectLst>
                            <a:outerShdw blurRad="38100" dist="38100" dir="2700000" algn="tl">
                              <a:srgbClr val="000000">
                                <a:alpha val="43137"/>
                              </a:srgbClr>
                            </a:outerShdw>
                          </a:effectLst>
                          <a:latin typeface="+mn-lt"/>
                          <a:ea typeface="+mn-ea"/>
                          <a:cs typeface="+mn-cs"/>
                        </a:rPr>
                        <a:t>(or 8GB minimum)</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07287">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Mailbox</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12 cores</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4GB plus 3-30MB per mailbox</a:t>
                      </a:r>
                    </a:p>
                  </a:txBody>
                  <a:tcPr anchor="ctr"/>
                </a:tc>
              </a:tr>
              <a:tr h="507287">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Unified Messaging</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12 cores</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2GB per core</a:t>
                      </a:r>
                      <a:br>
                        <a:rPr lang="en-US" sz="1600" kern="1200" dirty="0" smtClean="0">
                          <a:solidFill>
                            <a:srgbClr val="FFFFFF"/>
                          </a:solidFill>
                          <a:effectLst>
                            <a:outerShdw blurRad="38100" dist="38100" dir="2700000" algn="tl">
                              <a:srgbClr val="000000">
                                <a:alpha val="43137"/>
                              </a:srgbClr>
                            </a:outerShdw>
                          </a:effectLst>
                          <a:latin typeface="+mn-lt"/>
                          <a:ea typeface="+mn-ea"/>
                          <a:cs typeface="+mn-cs"/>
                        </a:rPr>
                      </a:b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(or 4GB minimum)</a:t>
                      </a:r>
                    </a:p>
                  </a:txBody>
                  <a:tcPr anchor="ctr"/>
                </a:tc>
              </a:tr>
              <a:tr h="507287">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507287">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Multiple Role Server</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24 cores</a:t>
                      </a:r>
                    </a:p>
                  </a:txBody>
                  <a:tcPr anchor="ctr"/>
                </a:tc>
                <a:tc>
                  <a:txBody>
                    <a:bodyPr/>
                    <a:lstStyle/>
                    <a:p>
                      <a:pPr marL="0" algn="ctr"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8GB plus 3-30MB</a:t>
                      </a:r>
                      <a:r>
                        <a:rPr lang="en-US" sz="1600" kern="1200" baseline="0" dirty="0" smtClean="0">
                          <a:solidFill>
                            <a:srgbClr val="FFFFFF"/>
                          </a:solidFill>
                          <a:effectLst>
                            <a:outerShdw blurRad="38100" dist="38100" dir="2700000" algn="tl">
                              <a:srgbClr val="000000">
                                <a:alpha val="43137"/>
                              </a:srgbClr>
                            </a:outerShdw>
                          </a:effectLst>
                          <a:latin typeface="+mn-lt"/>
                          <a:ea typeface="+mn-ea"/>
                          <a:cs typeface="+mn-cs"/>
                        </a:rPr>
                        <a:t> per mailbox</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bl>
          </a:graphicData>
        </a:graphic>
      </p:graphicFrame>
    </p:spTree>
    <p:extLst>
      <p:ext uri="{BB962C8B-B14F-4D97-AF65-F5344CB8AC3E}">
        <p14:creationId xmlns:p14="http://schemas.microsoft.com/office/powerpoint/2010/main" xmlns="" val="175595333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Load Balancing</a:t>
            </a:r>
            <a:endParaRPr lang="en-US" dirty="0"/>
          </a:p>
        </p:txBody>
      </p:sp>
      <p:sp>
        <p:nvSpPr>
          <p:cNvPr id="3" name="Text Placeholder 2"/>
          <p:cNvSpPr>
            <a:spLocks noGrp="1"/>
          </p:cNvSpPr>
          <p:nvPr>
            <p:ph type="body" sz="quarter" idx="10"/>
          </p:nvPr>
        </p:nvSpPr>
        <p:spPr>
          <a:xfrm>
            <a:off x="381000" y="1447799"/>
            <a:ext cx="8382000" cy="5269135"/>
          </a:xfrm>
        </p:spPr>
        <p:txBody>
          <a:bodyPr/>
          <a:lstStyle/>
          <a:p>
            <a:r>
              <a:rPr lang="en-US" dirty="0" smtClean="0"/>
              <a:t>Exchange 2010 requires load balanced CAS for </a:t>
            </a:r>
            <a:r>
              <a:rPr lang="en-US" i="1" dirty="0" smtClean="0"/>
              <a:t>internal</a:t>
            </a:r>
            <a:r>
              <a:rPr lang="en-US" dirty="0" smtClean="0"/>
              <a:t> connections</a:t>
            </a:r>
          </a:p>
          <a:p>
            <a:pPr lvl="1"/>
            <a:r>
              <a:rPr lang="en-US" dirty="0" smtClean="0"/>
              <a:t>Consider HA needs</a:t>
            </a:r>
          </a:p>
          <a:p>
            <a:pPr lvl="1"/>
            <a:r>
              <a:rPr lang="en-US" dirty="0" smtClean="0"/>
              <a:t>Size for connection count spikes</a:t>
            </a:r>
          </a:p>
          <a:p>
            <a:r>
              <a:rPr lang="en-US" dirty="0" smtClean="0"/>
              <a:t>Windows Network Load Balancing (NLB)</a:t>
            </a:r>
          </a:p>
          <a:p>
            <a:pPr lvl="1"/>
            <a:r>
              <a:rPr lang="en-US" dirty="0" smtClean="0"/>
              <a:t>Not recommended above 8 nodes</a:t>
            </a:r>
          </a:p>
          <a:p>
            <a:r>
              <a:rPr lang="en-US" dirty="0" smtClean="0"/>
              <a:t>Hardware Load Balancer</a:t>
            </a:r>
          </a:p>
          <a:p>
            <a:pPr lvl="1"/>
            <a:r>
              <a:rPr lang="en-US" dirty="0" smtClean="0"/>
              <a:t>Recommended for larger environments</a:t>
            </a:r>
          </a:p>
          <a:p>
            <a:pPr lvl="1"/>
            <a:r>
              <a:rPr lang="en-US" dirty="0" smtClean="0"/>
              <a:t>Multiple Role Server High Availability (HA) scenarios</a:t>
            </a:r>
          </a:p>
        </p:txBody>
      </p:sp>
    </p:spTree>
    <p:extLst>
      <p:ext uri="{BB962C8B-B14F-4D97-AF65-F5344CB8AC3E}">
        <p14:creationId xmlns:p14="http://schemas.microsoft.com/office/powerpoint/2010/main" xmlns="" val="178005422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Role Specific Details</a:t>
            </a:r>
            <a:endParaRPr lang="en-US" dirty="0"/>
          </a:p>
        </p:txBody>
      </p:sp>
      <p:sp>
        <p:nvSpPr>
          <p:cNvPr id="3" name="Text Placeholder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xmlns="" val="141942912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Mailbox Role</a:t>
            </a:r>
            <a:br>
              <a:rPr lang="en-US" dirty="0" smtClean="0"/>
            </a:br>
            <a:r>
              <a:rPr lang="en-US" sz="3600" dirty="0" smtClean="0">
                <a:gradFill>
                  <a:gsLst>
                    <a:gs pos="50000">
                      <a:schemeClr val="tx2"/>
                    </a:gs>
                    <a:gs pos="100000">
                      <a:schemeClr val="tx2"/>
                    </a:gs>
                  </a:gsLst>
                  <a:lin ang="5400000" scaled="0"/>
                </a:gradFill>
              </a:rPr>
              <a:t>General guidance</a:t>
            </a:r>
            <a:endParaRPr lang="en-US" dirty="0">
              <a:gradFill>
                <a:gsLst>
                  <a:gs pos="50000">
                    <a:schemeClr val="tx2"/>
                  </a:gs>
                  <a:gs pos="100000">
                    <a:schemeClr val="tx2"/>
                  </a:gs>
                </a:gsLst>
                <a:lin ang="5400000" scaled="0"/>
              </a:gradFill>
            </a:endParaRPr>
          </a:p>
        </p:txBody>
      </p:sp>
      <p:sp>
        <p:nvSpPr>
          <p:cNvPr id="3" name="Text Placeholder 2"/>
          <p:cNvSpPr>
            <a:spLocks noGrp="1"/>
          </p:cNvSpPr>
          <p:nvPr>
            <p:ph type="body" sz="quarter" idx="4294967295"/>
          </p:nvPr>
        </p:nvSpPr>
        <p:spPr>
          <a:xfrm>
            <a:off x="381000" y="1801488"/>
            <a:ext cx="8382000" cy="3656386"/>
          </a:xfrm>
        </p:spPr>
        <p:txBody>
          <a:bodyPr/>
          <a:lstStyle/>
          <a:p>
            <a:r>
              <a:rPr lang="en-US" sz="2400" dirty="0"/>
              <a:t>I/O reduced by 70% from Exchange Server 2007</a:t>
            </a:r>
          </a:p>
          <a:p>
            <a:pPr lvl="1"/>
            <a:r>
              <a:rPr lang="en-US" sz="2000" dirty="0"/>
              <a:t>Improved performance for SATA (Tier 2 class) disks</a:t>
            </a:r>
          </a:p>
          <a:p>
            <a:r>
              <a:rPr lang="en-US" sz="2400" dirty="0"/>
              <a:t>Two socket platform still optimal</a:t>
            </a:r>
          </a:p>
          <a:p>
            <a:pPr lvl="1"/>
            <a:r>
              <a:rPr lang="en-US" sz="2000" dirty="0" smtClean="0"/>
              <a:t>Storage performance improvements prioritized over processor scale improvements – larger TCO advantage</a:t>
            </a:r>
          </a:p>
          <a:p>
            <a:r>
              <a:rPr lang="en-US" sz="2400" dirty="0" smtClean="0"/>
              <a:t>High </a:t>
            </a:r>
            <a:r>
              <a:rPr lang="en-US" sz="2400" dirty="0"/>
              <a:t>availability improvements affect sizing</a:t>
            </a:r>
          </a:p>
          <a:p>
            <a:pPr lvl="1"/>
            <a:r>
              <a:rPr lang="en-US" sz="2000" dirty="0" smtClean="0"/>
              <a:t>Sizing must account </a:t>
            </a:r>
            <a:r>
              <a:rPr lang="en-US" sz="2000" dirty="0"/>
              <a:t>for failure </a:t>
            </a:r>
            <a:r>
              <a:rPr lang="en-US" sz="2000" dirty="0" smtClean="0"/>
              <a:t>scenarios</a:t>
            </a:r>
          </a:p>
          <a:p>
            <a:r>
              <a:rPr lang="en-US" sz="2400" dirty="0" smtClean="0"/>
              <a:t>Use 4 – 12 total cores for Mailbox</a:t>
            </a:r>
          </a:p>
          <a:p>
            <a:pPr lvl="1"/>
            <a:r>
              <a:rPr lang="en-US" sz="2000" dirty="0" smtClean="0"/>
              <a:t>16 core not expected to scale well but ok to deploy – consider TCO</a:t>
            </a:r>
          </a:p>
          <a:p>
            <a:pPr lvl="1"/>
            <a:r>
              <a:rPr lang="en-US" sz="2000" dirty="0" smtClean="0"/>
              <a:t>4GB RAM w/3-30MB per mailbox recommended depending on profile</a:t>
            </a:r>
          </a:p>
          <a:p>
            <a:r>
              <a:rPr lang="en-US" sz="2400" dirty="0" smtClean="0"/>
              <a:t>Size and prepare disks correctly</a:t>
            </a:r>
          </a:p>
          <a:p>
            <a:pPr lvl="1"/>
            <a:r>
              <a:rPr lang="en-US" sz="2000" dirty="0" smtClean="0"/>
              <a:t>Use Exchange Storage Calculator</a:t>
            </a:r>
          </a:p>
        </p:txBody>
      </p:sp>
    </p:spTree>
    <p:extLst>
      <p:ext uri="{BB962C8B-B14F-4D97-AF65-F5344CB8AC3E}">
        <p14:creationId xmlns:p14="http://schemas.microsoft.com/office/powerpoint/2010/main" xmlns="" val="167289816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Mailbox Role</a:t>
            </a:r>
            <a:br>
              <a:rPr lang="en-US" dirty="0" smtClean="0"/>
            </a:br>
            <a:r>
              <a:rPr lang="en-US" sz="3600" dirty="0" smtClean="0">
                <a:gradFill>
                  <a:gsLst>
                    <a:gs pos="50000">
                      <a:schemeClr val="tx2"/>
                    </a:gs>
                    <a:gs pos="100000">
                      <a:schemeClr val="tx2"/>
                    </a:gs>
                  </a:gsLst>
                  <a:lin ang="5400000" scaled="0"/>
                </a:gradFill>
              </a:rPr>
              <a:t>Memory sizing</a:t>
            </a:r>
            <a:endParaRPr lang="en-US" dirty="0">
              <a:gradFill>
                <a:gsLst>
                  <a:gs pos="50000">
                    <a:schemeClr val="tx2"/>
                  </a:gs>
                  <a:gs pos="100000">
                    <a:schemeClr val="tx2"/>
                  </a:gs>
                </a:gsLst>
                <a:lin ang="5400000" scaled="0"/>
              </a:gradFill>
            </a:endParaRPr>
          </a:p>
        </p:txBody>
      </p:sp>
      <p:sp>
        <p:nvSpPr>
          <p:cNvPr id="3" name="Text Placeholder 2"/>
          <p:cNvSpPr>
            <a:spLocks noGrp="1"/>
          </p:cNvSpPr>
          <p:nvPr>
            <p:ph sz="half" idx="1"/>
          </p:nvPr>
        </p:nvSpPr>
        <p:spPr/>
        <p:txBody>
          <a:bodyPr/>
          <a:lstStyle/>
          <a:p>
            <a:endParaRPr lang="en-US" sz="2800" dirty="0" smtClean="0"/>
          </a:p>
          <a:p>
            <a:r>
              <a:rPr lang="en-US" sz="2800" dirty="0" smtClean="0"/>
              <a:t>Design servers with large quantities of memory</a:t>
            </a:r>
          </a:p>
          <a:p>
            <a:pPr lvl="1"/>
            <a:r>
              <a:rPr lang="en-US" sz="2400" dirty="0" smtClean="0"/>
              <a:t>Deep checkpoint depth + 32KB pages allow E2010 to benefit from larger memory configurations than E2K7</a:t>
            </a:r>
          </a:p>
          <a:p>
            <a:pPr lvl="1"/>
            <a:r>
              <a:rPr lang="en-US" sz="2400" dirty="0" smtClean="0"/>
              <a:t>More database cache results in less IOPS/mailbox</a:t>
            </a:r>
          </a:p>
        </p:txBody>
      </p:sp>
      <p:graphicFrame>
        <p:nvGraphicFramePr>
          <p:cNvPr id="6" name="Content Placeholder 3"/>
          <p:cNvGraphicFramePr>
            <a:graphicFrameLocks/>
          </p:cNvGraphicFramePr>
          <p:nvPr>
            <p:extLst>
              <p:ext uri="{D42A27DB-BD31-4B8C-83A1-F6EECF244321}">
                <p14:modId xmlns:p14="http://schemas.microsoft.com/office/powerpoint/2010/main" xmlns="" val="1992829113"/>
              </p:ext>
            </p:extLst>
          </p:nvPr>
        </p:nvGraphicFramePr>
        <p:xfrm>
          <a:off x="4754593" y="1335346"/>
          <a:ext cx="4220234" cy="4729031"/>
        </p:xfrm>
        <a:graphic>
          <a:graphicData uri="http://schemas.openxmlformats.org/drawingml/2006/table">
            <a:tbl>
              <a:tblPr firstRow="1" bandRow="1">
                <a:tableStyleId>{0E3FDE45-AF77-4B5C-9715-49D594BDF05E}</a:tableStyleId>
              </a:tblPr>
              <a:tblGrid>
                <a:gridCol w="2110117"/>
                <a:gridCol w="2110117"/>
              </a:tblGrid>
              <a:tr h="710938">
                <a:tc gridSpan="2">
                  <a:txBody>
                    <a:bodyPr/>
                    <a:lstStyle/>
                    <a:p>
                      <a:pPr marL="0" algn="ctr" defTabSz="914099" rtl="0" eaLnBrk="1" fontAlgn="base" latinLnBrk="0" hangingPunct="1">
                        <a:spcBef>
                          <a:spcPct val="0"/>
                        </a:spcBef>
                        <a:spcAft>
                          <a:spcPct val="0"/>
                        </a:spcAft>
                      </a:pPr>
                      <a:r>
                        <a:rPr lang="en-US" sz="1800" kern="1200" dirty="0" smtClean="0">
                          <a:effectLst>
                            <a:outerShdw blurRad="38100" dist="38100" dir="2700000" algn="tl">
                              <a:srgbClr val="000000">
                                <a:alpha val="43137"/>
                              </a:srgbClr>
                            </a:outerShdw>
                          </a:effectLst>
                        </a:rPr>
                        <a:t>Mailbox Role Cache</a:t>
                      </a:r>
                      <a:r>
                        <a:rPr lang="en-US" sz="1800" kern="1200" baseline="0" dirty="0" smtClean="0">
                          <a:effectLst>
                            <a:outerShdw blurRad="38100" dist="38100" dir="2700000" algn="tl">
                              <a:srgbClr val="000000">
                                <a:alpha val="43137"/>
                              </a:srgbClr>
                            </a:outerShdw>
                          </a:effectLst>
                        </a:rPr>
                        <a:t> </a:t>
                      </a:r>
                      <a:r>
                        <a:rPr lang="en-US" sz="1800" kern="1200" dirty="0" smtClean="0">
                          <a:effectLst>
                            <a:outerShdw blurRad="38100" dist="38100" dir="2700000" algn="tl">
                              <a:srgbClr val="000000">
                                <a:alpha val="43137"/>
                              </a:srgbClr>
                            </a:outerShdw>
                          </a:effectLst>
                        </a:rPr>
                        <a:t>Memory Sizing</a:t>
                      </a:r>
                      <a:endParaRPr lang="en-US" sz="24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783073">
                <a:tc>
                  <a:txBody>
                    <a:bodyPr/>
                    <a:lstStyle/>
                    <a:p>
                      <a:pPr marL="0" marR="0" algn="ctr">
                        <a:lnSpc>
                          <a:spcPts val="1300"/>
                        </a:lnSpc>
                        <a:spcBef>
                          <a:spcPts val="300"/>
                        </a:spcBef>
                        <a:spcAft>
                          <a:spcPts val="300"/>
                        </a:spcAft>
                      </a:pPr>
                      <a:r>
                        <a:rPr lang="en-US" sz="1400" b="1" dirty="0">
                          <a:latin typeface="Calibri"/>
                          <a:ea typeface="Calibri"/>
                        </a:rPr>
                        <a:t>Messages </a:t>
                      </a:r>
                      <a:r>
                        <a:rPr lang="en-US" sz="1400" b="1" dirty="0" err="1" smtClean="0">
                          <a:latin typeface="Calibri"/>
                          <a:ea typeface="Calibri"/>
                        </a:rPr>
                        <a:t>Sent+Received</a:t>
                      </a:r>
                      <a:r>
                        <a:rPr lang="en-US" sz="1400" b="1" dirty="0" smtClean="0">
                          <a:latin typeface="Calibri"/>
                          <a:ea typeface="Calibri"/>
                        </a:rPr>
                        <a:t> </a:t>
                      </a:r>
                      <a:br>
                        <a:rPr lang="en-US" sz="1400" b="1" dirty="0" smtClean="0">
                          <a:latin typeface="Calibri"/>
                          <a:ea typeface="Calibri"/>
                        </a:rPr>
                      </a:br>
                      <a:r>
                        <a:rPr lang="en-US" sz="1400" b="1" dirty="0" smtClean="0">
                          <a:latin typeface="Calibri"/>
                          <a:ea typeface="Calibri"/>
                        </a:rPr>
                        <a:t>per </a:t>
                      </a:r>
                      <a:r>
                        <a:rPr lang="en-US" sz="1400" b="1" dirty="0">
                          <a:latin typeface="Calibri"/>
                          <a:ea typeface="Calibri"/>
                        </a:rPr>
                        <a:t>mailbox per day </a:t>
                      </a:r>
                      <a:r>
                        <a:rPr lang="en-US" sz="1400" b="1" dirty="0" smtClean="0">
                          <a:latin typeface="Calibri"/>
                          <a:ea typeface="Calibri"/>
                        </a:rPr>
                        <a:t/>
                      </a:r>
                      <a:br>
                        <a:rPr lang="en-US" sz="1400" b="1" dirty="0" smtClean="0">
                          <a:latin typeface="Calibri"/>
                          <a:ea typeface="Calibri"/>
                        </a:rPr>
                      </a:br>
                      <a:r>
                        <a:rPr lang="en-US" sz="1000" dirty="0" smtClean="0">
                          <a:latin typeface="Calibri"/>
                          <a:ea typeface="Calibri"/>
                        </a:rPr>
                        <a:t>(~</a:t>
                      </a:r>
                      <a:r>
                        <a:rPr lang="en-US" sz="1000" dirty="0">
                          <a:latin typeface="Calibri"/>
                          <a:ea typeface="Calibri"/>
                        </a:rPr>
                        <a:t>75KB average message size)</a:t>
                      </a:r>
                    </a:p>
                  </a:txBody>
                  <a:tcPr marL="64934" marR="64934" marT="0" marB="0" anchor="ctr"/>
                </a:tc>
                <a:tc>
                  <a:txBody>
                    <a:bodyPr/>
                    <a:lstStyle/>
                    <a:p>
                      <a:pPr marL="0" marR="0" algn="ctr">
                        <a:lnSpc>
                          <a:spcPts val="1300"/>
                        </a:lnSpc>
                        <a:spcBef>
                          <a:spcPts val="300"/>
                        </a:spcBef>
                        <a:spcAft>
                          <a:spcPts val="300"/>
                        </a:spcAft>
                      </a:pPr>
                      <a:r>
                        <a:rPr lang="en-US" sz="1400" b="1" dirty="0">
                          <a:latin typeface="Calibri"/>
                          <a:ea typeface="Calibri"/>
                        </a:rPr>
                        <a:t>Database </a:t>
                      </a:r>
                      <a:r>
                        <a:rPr lang="en-US" sz="1400" b="1" dirty="0" smtClean="0">
                          <a:latin typeface="Calibri"/>
                          <a:ea typeface="Calibri"/>
                        </a:rPr>
                        <a:t>cache </a:t>
                      </a:r>
                      <a:r>
                        <a:rPr lang="en-US" sz="1400" b="1" dirty="0">
                          <a:latin typeface="Calibri"/>
                          <a:ea typeface="Calibri"/>
                        </a:rPr>
                        <a:t>per mailbox (MB)</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50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3</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100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6</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150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9</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200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12</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250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15</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300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18</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350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21</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dirty="0">
                          <a:latin typeface="Calibri"/>
                          <a:ea typeface="Calibri"/>
                        </a:rPr>
                        <a:t>400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24</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a:latin typeface="Calibri"/>
                          <a:ea typeface="Calibri"/>
                        </a:rPr>
                        <a:t>450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27</a:t>
                      </a:r>
                    </a:p>
                  </a:txBody>
                  <a:tcPr marL="64934" marR="64934" marT="0" marB="0" anchor="ctr"/>
                </a:tc>
              </a:tr>
              <a:tr h="323502">
                <a:tc>
                  <a:txBody>
                    <a:bodyPr/>
                    <a:lstStyle/>
                    <a:p>
                      <a:pPr marL="0" marR="0" algn="ctr">
                        <a:lnSpc>
                          <a:spcPts val="1300"/>
                        </a:lnSpc>
                        <a:spcBef>
                          <a:spcPts val="300"/>
                        </a:spcBef>
                        <a:spcAft>
                          <a:spcPts val="300"/>
                        </a:spcAft>
                      </a:pPr>
                      <a:r>
                        <a:rPr lang="en-US" sz="1800" kern="0" baseline="0">
                          <a:latin typeface="Calibri"/>
                          <a:ea typeface="Calibri"/>
                        </a:rPr>
                        <a:t>500</a:t>
                      </a:r>
                    </a:p>
                  </a:txBody>
                  <a:tcPr marL="64934" marR="64934" marT="0" marB="0" anchor="ctr"/>
                </a:tc>
                <a:tc>
                  <a:txBody>
                    <a:bodyPr/>
                    <a:lstStyle/>
                    <a:p>
                      <a:pPr marL="0" marR="0" algn="ctr">
                        <a:lnSpc>
                          <a:spcPts val="1300"/>
                        </a:lnSpc>
                        <a:spcBef>
                          <a:spcPts val="300"/>
                        </a:spcBef>
                        <a:spcAft>
                          <a:spcPts val="300"/>
                        </a:spcAft>
                      </a:pPr>
                      <a:r>
                        <a:rPr lang="en-US" sz="1800" kern="0" baseline="0" dirty="0">
                          <a:latin typeface="Calibri"/>
                          <a:ea typeface="Calibri"/>
                        </a:rPr>
                        <a:t>30</a:t>
                      </a:r>
                    </a:p>
                  </a:txBody>
                  <a:tcPr marL="64934" marR="64934" marT="0" marB="0" anchor="ctr"/>
                </a:tc>
              </a:tr>
            </a:tbl>
          </a:graphicData>
        </a:graphic>
      </p:graphicFrame>
    </p:spTree>
    <p:extLst>
      <p:ext uri="{BB962C8B-B14F-4D97-AF65-F5344CB8AC3E}">
        <p14:creationId xmlns:p14="http://schemas.microsoft.com/office/powerpoint/2010/main" xmlns="" val="214147434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Mailbox Role</a:t>
            </a:r>
            <a:br>
              <a:rPr lang="en-US" dirty="0" smtClean="0"/>
            </a:br>
            <a:r>
              <a:rPr lang="en-US" sz="3600" dirty="0" smtClean="0">
                <a:gradFill>
                  <a:gsLst>
                    <a:gs pos="50000">
                      <a:schemeClr val="tx2"/>
                    </a:gs>
                    <a:gs pos="100000">
                      <a:schemeClr val="tx2"/>
                    </a:gs>
                  </a:gsLst>
                  <a:lin ang="5400000" scaled="0"/>
                </a:gradFill>
              </a:rPr>
              <a:t>High availability sizing</a:t>
            </a:r>
            <a:endParaRPr lang="en-US" dirty="0">
              <a:gradFill>
                <a:gsLst>
                  <a:gs pos="50000">
                    <a:schemeClr val="tx2"/>
                  </a:gs>
                  <a:gs pos="100000">
                    <a:schemeClr val="tx2"/>
                  </a:gs>
                </a:gsLst>
                <a:lin ang="5400000" scaled="0"/>
              </a:gradFill>
            </a:endParaRPr>
          </a:p>
        </p:txBody>
      </p:sp>
      <p:sp>
        <p:nvSpPr>
          <p:cNvPr id="3" name="Text Placeholder 2"/>
          <p:cNvSpPr>
            <a:spLocks noGrp="1"/>
          </p:cNvSpPr>
          <p:nvPr>
            <p:ph type="body" sz="quarter" idx="4294967295"/>
          </p:nvPr>
        </p:nvSpPr>
        <p:spPr>
          <a:xfrm>
            <a:off x="381000" y="1905000"/>
            <a:ext cx="8382000" cy="4536627"/>
          </a:xfrm>
        </p:spPr>
        <p:txBody>
          <a:bodyPr/>
          <a:lstStyle/>
          <a:p>
            <a:r>
              <a:rPr lang="en-US" sz="2000" dirty="0" smtClean="0"/>
              <a:t>Size for active users on DAG nodes, assuming the possibility of double failures</a:t>
            </a:r>
          </a:p>
          <a:p>
            <a:r>
              <a:rPr lang="en-US" sz="2000" dirty="0" smtClean="0"/>
              <a:t>Do not </a:t>
            </a:r>
            <a:r>
              <a:rPr lang="en-US" sz="2000" dirty="0" err="1" smtClean="0"/>
              <a:t>overcommit</a:t>
            </a:r>
            <a:r>
              <a:rPr lang="en-US" sz="2000" dirty="0" smtClean="0"/>
              <a:t> resources</a:t>
            </a:r>
          </a:p>
          <a:p>
            <a:pPr lvl="1"/>
            <a:r>
              <a:rPr lang="en-US" sz="1800" dirty="0" smtClean="0"/>
              <a:t>Spread node failure across all available nodes not one or two</a:t>
            </a:r>
          </a:p>
          <a:p>
            <a:pPr lvl="1"/>
            <a:r>
              <a:rPr lang="en-US" sz="1800" dirty="0" smtClean="0"/>
              <a:t>Distribute database (DB) copies across nodes in a matrix</a:t>
            </a:r>
          </a:p>
          <a:p>
            <a:r>
              <a:rPr lang="en-US" sz="2000" dirty="0" smtClean="0"/>
              <a:t>Improved DB seed/log shipping performance across WAN</a:t>
            </a:r>
          </a:p>
          <a:p>
            <a:pPr lvl="1"/>
            <a:r>
              <a:rPr lang="en-US" sz="1800" dirty="0" smtClean="0"/>
              <a:t>Log Shipping compression/encryption (opt in)</a:t>
            </a:r>
          </a:p>
          <a:p>
            <a:pPr lvl="1"/>
            <a:r>
              <a:rPr lang="en-US" sz="1800" dirty="0" smtClean="0"/>
              <a:t>New log shipping architecture (Transport Control Protocol (TCP) socket based as opposed to Server Message Block (SMB), connection/DB)</a:t>
            </a:r>
          </a:p>
          <a:p>
            <a:pPr lvl="1"/>
            <a:r>
              <a:rPr lang="en-US" sz="1800" dirty="0" smtClean="0"/>
              <a:t>Improved high latency capability</a:t>
            </a:r>
          </a:p>
          <a:p>
            <a:r>
              <a:rPr lang="en-US" sz="2000" dirty="0" smtClean="0"/>
              <a:t>Use multiple 1GB networks or 10GB network</a:t>
            </a:r>
          </a:p>
          <a:p>
            <a:pPr lvl="1"/>
            <a:r>
              <a:rPr lang="en-US" sz="1800" dirty="0" smtClean="0"/>
              <a:t>Improves LAN re-seed/log replication queue drain performance</a:t>
            </a:r>
          </a:p>
          <a:p>
            <a:pPr lvl="1"/>
            <a:r>
              <a:rPr lang="en-US" sz="1800" dirty="0" smtClean="0"/>
              <a:t>Especially with large servers and/or large databases</a:t>
            </a:r>
          </a:p>
        </p:txBody>
      </p:sp>
    </p:spTree>
    <p:extLst>
      <p:ext uri="{BB962C8B-B14F-4D97-AF65-F5344CB8AC3E}">
        <p14:creationId xmlns:p14="http://schemas.microsoft.com/office/powerpoint/2010/main" xmlns="" val="311467324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noAutofit/>
          </a:bodyPr>
          <a:lstStyle/>
          <a:p>
            <a:r>
              <a:rPr lang="en-US" dirty="0" smtClean="0"/>
              <a:t>Client Access Server Role</a:t>
            </a:r>
            <a:br>
              <a:rPr lang="en-US" dirty="0" smtClean="0"/>
            </a:br>
            <a:r>
              <a:rPr lang="en-US" sz="3600" dirty="0" smtClean="0">
                <a:solidFill>
                  <a:schemeClr val="tx2"/>
                </a:solidFill>
              </a:rPr>
              <a:t>Connection scalability changes</a:t>
            </a:r>
            <a:endParaRPr lang="en-US" dirty="0">
              <a:solidFill>
                <a:schemeClr val="tx2"/>
              </a:solidFill>
            </a:endParaRPr>
          </a:p>
        </p:txBody>
      </p:sp>
      <p:grpSp>
        <p:nvGrpSpPr>
          <p:cNvPr id="5" name="Group 4"/>
          <p:cNvGrpSpPr/>
          <p:nvPr/>
        </p:nvGrpSpPr>
        <p:grpSpPr>
          <a:xfrm>
            <a:off x="361503" y="2355439"/>
            <a:ext cx="8420985" cy="1767939"/>
            <a:chOff x="361503" y="1354823"/>
            <a:chExt cx="8420985" cy="1767939"/>
          </a:xfrm>
        </p:grpSpPr>
        <p:sp>
          <p:nvSpPr>
            <p:cNvPr id="105" name="Rounded Rectangle 104"/>
            <p:cNvSpPr/>
            <p:nvPr/>
          </p:nvSpPr>
          <p:spPr>
            <a:xfrm>
              <a:off x="361503" y="1354823"/>
              <a:ext cx="8420985" cy="1767939"/>
            </a:xfrm>
            <a:prstGeom prst="roundRect">
              <a:avLst/>
            </a:prstGeom>
          </p:spPr>
          <p:style>
            <a:lnRef idx="1">
              <a:schemeClr val="dk1"/>
            </a:lnRef>
            <a:fillRef idx="2">
              <a:schemeClr val="dk1"/>
            </a:fillRef>
            <a:effectRef idx="1">
              <a:schemeClr val="dk1"/>
            </a:effectRef>
            <a:fontRef idx="minor">
              <a:schemeClr val="dk1"/>
            </a:fontRef>
          </p:style>
          <p:txBody>
            <a:bodyPr rtlCol="0" anchor="b"/>
            <a:lstStyle/>
            <a:p>
              <a:pPr algn="ctr"/>
              <a:r>
                <a:rPr lang="en-US" sz="2400" dirty="0" smtClean="0"/>
                <a:t>Exchange 2007</a:t>
              </a:r>
            </a:p>
            <a:p>
              <a:pPr algn="ctr"/>
              <a:r>
                <a:rPr lang="en-US" sz="1200" dirty="0" smtClean="0"/>
                <a:t>(1 connection == 1 session, 64K RPC Context handle limit)</a:t>
              </a:r>
              <a:endParaRPr lang="en-US" sz="1200" dirty="0"/>
            </a:p>
          </p:txBody>
        </p:sp>
        <p:grpSp>
          <p:nvGrpSpPr>
            <p:cNvPr id="7" name="Group 106"/>
            <p:cNvGrpSpPr/>
            <p:nvPr/>
          </p:nvGrpSpPr>
          <p:grpSpPr>
            <a:xfrm>
              <a:off x="1327861" y="1595063"/>
              <a:ext cx="2117742" cy="1202313"/>
              <a:chOff x="710518" y="1084507"/>
              <a:chExt cx="2209801" cy="1873298"/>
            </a:xfrm>
          </p:grpSpPr>
          <p:sp>
            <p:nvSpPr>
              <p:cNvPr id="108" name="Cloud 107"/>
              <p:cNvSpPr/>
              <p:nvPr/>
            </p:nvSpPr>
            <p:spPr>
              <a:xfrm>
                <a:off x="710518" y="1084507"/>
                <a:ext cx="2209801" cy="1873298"/>
              </a:xfrm>
              <a:prstGeom prst="cloud">
                <a:avLst/>
              </a:prstGeom>
            </p:spPr>
            <p:style>
              <a:lnRef idx="1">
                <a:schemeClr val="accent2"/>
              </a:lnRef>
              <a:fillRef idx="2">
                <a:schemeClr val="accent2"/>
              </a:fillRef>
              <a:effectRef idx="1">
                <a:schemeClr val="accent2"/>
              </a:effectRef>
              <a:fontRef idx="minor">
                <a:schemeClr val="dk1"/>
              </a:fontRef>
            </p:style>
            <p:txBody>
              <a:bodyPr lIns="0" rIns="0" rtlCol="0" anchor="t"/>
              <a:lstStyle/>
              <a:p>
                <a:pPr algn="ctr"/>
                <a:r>
                  <a:rPr lang="en-US" sz="1400" b="1" dirty="0" smtClean="0"/>
                  <a:t>Outlook Clients</a:t>
                </a:r>
                <a:endParaRPr lang="en-US" sz="1400" b="1" dirty="0"/>
              </a:p>
            </p:txBody>
          </p:sp>
          <p:pic>
            <p:nvPicPr>
              <p:cNvPr id="109" name="Picture 2"/>
              <p:cNvPicPr>
                <a:picLocks noChangeAspect="1" noChangeArrowheads="1"/>
              </p:cNvPicPr>
              <p:nvPr/>
            </p:nvPicPr>
            <p:blipFill>
              <a:blip r:embed="rId3" cstate="print"/>
              <a:srcRect/>
              <a:stretch>
                <a:fillRect/>
              </a:stretch>
            </p:blipFill>
            <p:spPr bwMode="auto">
              <a:xfrm>
                <a:off x="1428003" y="1846796"/>
                <a:ext cx="285750" cy="285750"/>
              </a:xfrm>
              <a:prstGeom prst="rect">
                <a:avLst/>
              </a:prstGeom>
              <a:noFill/>
              <a:ln w="9525">
                <a:noFill/>
                <a:miter lim="800000"/>
                <a:headEnd/>
                <a:tailEnd/>
              </a:ln>
              <a:effectLst/>
            </p:spPr>
          </p:pic>
          <p:pic>
            <p:nvPicPr>
              <p:cNvPr id="110" name="Picture 3"/>
              <p:cNvPicPr>
                <a:picLocks noChangeAspect="1" noChangeArrowheads="1"/>
              </p:cNvPicPr>
              <p:nvPr/>
            </p:nvPicPr>
            <p:blipFill>
              <a:blip r:embed="rId3" cstate="print"/>
              <a:srcRect/>
              <a:stretch>
                <a:fillRect/>
              </a:stretch>
            </p:blipFill>
            <p:spPr bwMode="auto">
              <a:xfrm>
                <a:off x="1570878" y="2132546"/>
                <a:ext cx="285750" cy="285750"/>
              </a:xfrm>
              <a:prstGeom prst="rect">
                <a:avLst/>
              </a:prstGeom>
              <a:noFill/>
              <a:ln w="9525">
                <a:noFill/>
                <a:miter lim="800000"/>
                <a:headEnd/>
                <a:tailEnd/>
              </a:ln>
              <a:effectLst/>
            </p:spPr>
          </p:pic>
          <p:pic>
            <p:nvPicPr>
              <p:cNvPr id="111" name="Picture 4"/>
              <p:cNvPicPr>
                <a:picLocks noChangeAspect="1" noChangeArrowheads="1"/>
              </p:cNvPicPr>
              <p:nvPr/>
            </p:nvPicPr>
            <p:blipFill>
              <a:blip r:embed="rId3" cstate="print"/>
              <a:srcRect/>
              <a:stretch>
                <a:fillRect/>
              </a:stretch>
            </p:blipFill>
            <p:spPr bwMode="auto">
              <a:xfrm>
                <a:off x="1856628" y="1846796"/>
                <a:ext cx="285750" cy="285750"/>
              </a:xfrm>
              <a:prstGeom prst="rect">
                <a:avLst/>
              </a:prstGeom>
              <a:noFill/>
              <a:ln w="9525">
                <a:noFill/>
                <a:miter lim="800000"/>
                <a:headEnd/>
                <a:tailEnd/>
              </a:ln>
              <a:effectLst/>
            </p:spPr>
          </p:pic>
          <p:pic>
            <p:nvPicPr>
              <p:cNvPr id="112" name="Picture 5"/>
              <p:cNvPicPr>
                <a:picLocks noChangeAspect="1" noChangeArrowheads="1"/>
              </p:cNvPicPr>
              <p:nvPr/>
            </p:nvPicPr>
            <p:blipFill>
              <a:blip r:embed="rId3" cstate="print"/>
              <a:srcRect/>
              <a:stretch>
                <a:fillRect/>
              </a:stretch>
            </p:blipFill>
            <p:spPr bwMode="auto">
              <a:xfrm>
                <a:off x="2142378" y="2132546"/>
                <a:ext cx="285750" cy="285750"/>
              </a:xfrm>
              <a:prstGeom prst="rect">
                <a:avLst/>
              </a:prstGeom>
              <a:noFill/>
              <a:ln w="9525">
                <a:noFill/>
                <a:miter lim="800000"/>
                <a:headEnd/>
                <a:tailEnd/>
              </a:ln>
              <a:effectLst/>
            </p:spPr>
          </p:pic>
          <p:pic>
            <p:nvPicPr>
              <p:cNvPr id="113" name="Picture 6"/>
              <p:cNvPicPr>
                <a:picLocks noChangeAspect="1" noChangeArrowheads="1"/>
              </p:cNvPicPr>
              <p:nvPr/>
            </p:nvPicPr>
            <p:blipFill>
              <a:blip r:embed="rId3" cstate="print"/>
              <a:srcRect/>
              <a:stretch>
                <a:fillRect/>
              </a:stretch>
            </p:blipFill>
            <p:spPr bwMode="auto">
              <a:xfrm>
                <a:off x="1856628" y="2418296"/>
                <a:ext cx="285750" cy="285750"/>
              </a:xfrm>
              <a:prstGeom prst="rect">
                <a:avLst/>
              </a:prstGeom>
              <a:noFill/>
              <a:ln w="9525">
                <a:noFill/>
                <a:miter lim="800000"/>
                <a:headEnd/>
                <a:tailEnd/>
              </a:ln>
              <a:effectLst/>
            </p:spPr>
          </p:pic>
          <p:pic>
            <p:nvPicPr>
              <p:cNvPr id="114" name="Picture 7"/>
              <p:cNvPicPr>
                <a:picLocks noChangeAspect="1" noChangeArrowheads="1"/>
              </p:cNvPicPr>
              <p:nvPr/>
            </p:nvPicPr>
            <p:blipFill>
              <a:blip r:embed="rId3" cstate="print"/>
              <a:srcRect/>
              <a:stretch>
                <a:fillRect/>
              </a:stretch>
            </p:blipFill>
            <p:spPr bwMode="auto">
              <a:xfrm>
                <a:off x="1285128" y="2418296"/>
                <a:ext cx="285750" cy="285750"/>
              </a:xfrm>
              <a:prstGeom prst="rect">
                <a:avLst/>
              </a:prstGeom>
              <a:noFill/>
              <a:ln w="9525">
                <a:noFill/>
                <a:miter lim="800000"/>
                <a:headEnd/>
                <a:tailEnd/>
              </a:ln>
              <a:effectLst/>
            </p:spPr>
          </p:pic>
          <p:pic>
            <p:nvPicPr>
              <p:cNvPr id="115" name="Picture 8"/>
              <p:cNvPicPr>
                <a:picLocks noChangeAspect="1" noChangeArrowheads="1"/>
              </p:cNvPicPr>
              <p:nvPr/>
            </p:nvPicPr>
            <p:blipFill>
              <a:blip r:embed="rId3" cstate="print"/>
              <a:srcRect/>
              <a:stretch>
                <a:fillRect/>
              </a:stretch>
            </p:blipFill>
            <p:spPr bwMode="auto">
              <a:xfrm>
                <a:off x="999378" y="1989671"/>
                <a:ext cx="285750" cy="285750"/>
              </a:xfrm>
              <a:prstGeom prst="rect">
                <a:avLst/>
              </a:prstGeom>
              <a:noFill/>
              <a:ln w="9525">
                <a:noFill/>
                <a:miter lim="800000"/>
                <a:headEnd/>
                <a:tailEnd/>
              </a:ln>
              <a:effectLst/>
            </p:spPr>
          </p:pic>
        </p:grpSp>
        <p:cxnSp>
          <p:nvCxnSpPr>
            <p:cNvPr id="120" name="Straight Arrow Connector 119"/>
            <p:cNvCxnSpPr/>
            <p:nvPr/>
          </p:nvCxnSpPr>
          <p:spPr>
            <a:xfrm flipV="1">
              <a:off x="2973917" y="2267712"/>
              <a:ext cx="3209984" cy="91699"/>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grpSp>
          <p:nvGrpSpPr>
            <p:cNvPr id="9" name="Group 29"/>
            <p:cNvGrpSpPr/>
            <p:nvPr/>
          </p:nvGrpSpPr>
          <p:grpSpPr>
            <a:xfrm>
              <a:off x="6220731" y="1827094"/>
              <a:ext cx="813933" cy="862307"/>
              <a:chOff x="2308262" y="3581400"/>
              <a:chExt cx="1072891" cy="1447800"/>
            </a:xfrm>
          </p:grpSpPr>
          <p:sp>
            <p:nvSpPr>
              <p:cNvPr id="31" name="Rounded Rectangle 30"/>
              <p:cNvSpPr/>
              <p:nvPr/>
            </p:nvSpPr>
            <p:spPr>
              <a:xfrm>
                <a:off x="2308262" y="3581400"/>
                <a:ext cx="1072891" cy="1447800"/>
              </a:xfrm>
              <a:prstGeom prst="roundRect">
                <a:avLst/>
              </a:prstGeom>
            </p:spPr>
            <p:style>
              <a:lnRef idx="1">
                <a:schemeClr val="accent2"/>
              </a:lnRef>
              <a:fillRef idx="2">
                <a:schemeClr val="accent2"/>
              </a:fillRef>
              <a:effectRef idx="1">
                <a:schemeClr val="accent2"/>
              </a:effectRef>
              <a:fontRef idx="minor">
                <a:schemeClr val="dk1"/>
              </a:fontRef>
            </p:style>
            <p:txBody>
              <a:bodyPr tIns="0" bIns="0" rtlCol="0" anchor="t" anchorCtr="0"/>
              <a:lstStyle/>
              <a:p>
                <a:pPr algn="ctr"/>
                <a:r>
                  <a:rPr lang="en-US" dirty="0" smtClean="0"/>
                  <a:t>MBX</a:t>
                </a:r>
              </a:p>
              <a:p>
                <a:pPr algn="ctr"/>
                <a:endParaRPr lang="en-US" dirty="0"/>
              </a:p>
            </p:txBody>
          </p:sp>
          <p:cxnSp>
            <p:nvCxnSpPr>
              <p:cNvPr id="32" name="Straight Connector 31"/>
              <p:cNvCxnSpPr/>
              <p:nvPr/>
            </p:nvCxnSpPr>
            <p:spPr>
              <a:xfrm>
                <a:off x="2808363" y="4572000"/>
                <a:ext cx="416751" cy="1588"/>
              </a:xfrm>
              <a:prstGeom prst="line">
                <a:avLst/>
              </a:prstGeom>
              <a:ln w="25400"/>
            </p:spPr>
            <p:style>
              <a:lnRef idx="1">
                <a:schemeClr val="dk1"/>
              </a:lnRef>
              <a:fillRef idx="0">
                <a:schemeClr val="dk1"/>
              </a:fillRef>
              <a:effectRef idx="0">
                <a:schemeClr val="dk1"/>
              </a:effectRef>
              <a:fontRef idx="minor">
                <a:schemeClr val="tx1"/>
              </a:fontRef>
            </p:style>
          </p:cxnSp>
          <p:pic>
            <p:nvPicPr>
              <p:cNvPr id="33" name="Picture 24" descr="server"/>
              <p:cNvPicPr>
                <a:picLocks noChangeAspect="1" noChangeArrowheads="1"/>
              </p:cNvPicPr>
              <p:nvPr/>
            </p:nvPicPr>
            <p:blipFill>
              <a:blip r:embed="rId4" cstate="print">
                <a:clrChange>
                  <a:clrFrom>
                    <a:srgbClr val="08369A"/>
                  </a:clrFrom>
                  <a:clrTo>
                    <a:srgbClr val="08369A">
                      <a:alpha val="0"/>
                    </a:srgbClr>
                  </a:clrTo>
                </a:clrChange>
              </a:blip>
              <a:srcRect/>
              <a:stretch>
                <a:fillRect/>
              </a:stretch>
            </p:blipFill>
            <p:spPr bwMode="auto">
              <a:xfrm>
                <a:off x="2308262" y="4114800"/>
                <a:ext cx="694584" cy="838200"/>
              </a:xfrm>
              <a:prstGeom prst="rect">
                <a:avLst/>
              </a:prstGeom>
              <a:noFill/>
              <a:ln w="9525">
                <a:noFill/>
                <a:miter lim="800000"/>
                <a:headEnd/>
                <a:tailEnd/>
              </a:ln>
            </p:spPr>
          </p:pic>
          <p:pic>
            <p:nvPicPr>
              <p:cNvPr id="34" name="Rectangle 44035"/>
              <p:cNvPicPr>
                <a:picLocks noChangeAspect="1" noChangeArrowheads="1"/>
              </p:cNvPicPr>
              <p:nvPr/>
            </p:nvPicPr>
            <p:blipFill>
              <a:blip r:embed="rId5" cstate="print">
                <a:clrChange>
                  <a:clrFrom>
                    <a:srgbClr val="08369A"/>
                  </a:clrFrom>
                  <a:clrTo>
                    <a:srgbClr val="08369A">
                      <a:alpha val="0"/>
                    </a:srgbClr>
                  </a:clrTo>
                </a:clrChange>
                <a:duotone>
                  <a:schemeClr val="accent2">
                    <a:shade val="45000"/>
                    <a:satMod val="135000"/>
                  </a:schemeClr>
                  <a:prstClr val="white"/>
                </a:duotone>
              </a:blip>
              <a:srcRect/>
              <a:stretch>
                <a:fillRect/>
              </a:stretch>
            </p:blipFill>
            <p:spPr bwMode="auto">
              <a:xfrm>
                <a:off x="2917862" y="4114800"/>
                <a:ext cx="463291" cy="609200"/>
              </a:xfrm>
              <a:prstGeom prst="rect">
                <a:avLst/>
              </a:prstGeom>
              <a:noFill/>
              <a:ln w="9525">
                <a:noFill/>
                <a:miter lim="800000"/>
                <a:headEnd/>
                <a:tailEnd/>
              </a:ln>
            </p:spPr>
          </p:pic>
        </p:grpSp>
        <p:sp>
          <p:nvSpPr>
            <p:cNvPr id="104" name="Rectangular Callout 103"/>
            <p:cNvSpPr/>
            <p:nvPr/>
          </p:nvSpPr>
          <p:spPr>
            <a:xfrm>
              <a:off x="3685284" y="1471896"/>
              <a:ext cx="2498617" cy="259940"/>
            </a:xfrm>
            <a:prstGeom prst="wedgeRectCallout">
              <a:avLst>
                <a:gd name="adj1" fmla="val -18190"/>
                <a:gd name="adj2" fmla="val 235411"/>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t>64K connections / MBX server</a:t>
              </a:r>
              <a:endParaRPr lang="en-US" sz="1200" dirty="0"/>
            </a:p>
          </p:txBody>
        </p:sp>
        <p:cxnSp>
          <p:nvCxnSpPr>
            <p:cNvPr id="116" name="Straight Arrow Connector 115"/>
            <p:cNvCxnSpPr/>
            <p:nvPr/>
          </p:nvCxnSpPr>
          <p:spPr>
            <a:xfrm>
              <a:off x="2289302" y="2176013"/>
              <a:ext cx="3894599" cy="82234"/>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117" name="Straight Arrow Connector 116"/>
            <p:cNvCxnSpPr/>
            <p:nvPr/>
          </p:nvCxnSpPr>
          <p:spPr>
            <a:xfrm>
              <a:off x="2700071" y="2176013"/>
              <a:ext cx="3483830" cy="82234"/>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118" name="Straight Arrow Connector 117"/>
            <p:cNvCxnSpPr/>
            <p:nvPr/>
          </p:nvCxnSpPr>
          <p:spPr>
            <a:xfrm flipV="1">
              <a:off x="1878533" y="2258247"/>
              <a:ext cx="4305368" cy="9465"/>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119" name="Straight Arrow Connector 118"/>
            <p:cNvCxnSpPr/>
            <p:nvPr/>
          </p:nvCxnSpPr>
          <p:spPr>
            <a:xfrm flipV="1">
              <a:off x="2426225" y="2267712"/>
              <a:ext cx="3757676" cy="91699"/>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121" name="Straight Arrow Connector 120"/>
            <p:cNvCxnSpPr/>
            <p:nvPr/>
          </p:nvCxnSpPr>
          <p:spPr>
            <a:xfrm flipV="1">
              <a:off x="2700071" y="2267712"/>
              <a:ext cx="3483830" cy="275098"/>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122" name="Straight Arrow Connector 121"/>
            <p:cNvCxnSpPr/>
            <p:nvPr/>
          </p:nvCxnSpPr>
          <p:spPr>
            <a:xfrm flipV="1">
              <a:off x="2152379" y="2267712"/>
              <a:ext cx="4031522" cy="275098"/>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grpSp>
      <p:grpSp>
        <p:nvGrpSpPr>
          <p:cNvPr id="8" name="Group 7"/>
          <p:cNvGrpSpPr/>
          <p:nvPr/>
        </p:nvGrpSpPr>
        <p:grpSpPr>
          <a:xfrm>
            <a:off x="361503" y="3144702"/>
            <a:ext cx="8420986" cy="2985824"/>
            <a:chOff x="361503" y="3461046"/>
            <a:chExt cx="8420986" cy="3092154"/>
          </a:xfrm>
        </p:grpSpPr>
        <p:sp>
          <p:nvSpPr>
            <p:cNvPr id="106" name="Rounded Rectangle 105"/>
            <p:cNvSpPr/>
            <p:nvPr/>
          </p:nvSpPr>
          <p:spPr>
            <a:xfrm>
              <a:off x="361503" y="3461046"/>
              <a:ext cx="8420986" cy="3092154"/>
            </a:xfrm>
            <a:prstGeom prst="roundRect">
              <a:avLst/>
            </a:prstGeom>
          </p:spPr>
          <p:style>
            <a:lnRef idx="1">
              <a:schemeClr val="dk1"/>
            </a:lnRef>
            <a:fillRef idx="2">
              <a:schemeClr val="dk1"/>
            </a:fillRef>
            <a:effectRef idx="1">
              <a:schemeClr val="dk1"/>
            </a:effectRef>
            <a:fontRef idx="minor">
              <a:schemeClr val="dk1"/>
            </a:fontRef>
          </p:style>
          <p:txBody>
            <a:bodyPr bIns="0" rtlCol="0" anchor="b"/>
            <a:lstStyle/>
            <a:p>
              <a:pPr algn="ctr"/>
              <a:r>
                <a:rPr lang="en-US" sz="2400" dirty="0" smtClean="0"/>
                <a:t>Exchange 2010</a:t>
              </a:r>
            </a:p>
            <a:p>
              <a:pPr algn="ctr"/>
              <a:r>
                <a:rPr lang="en-US" sz="1200" dirty="0" smtClean="0"/>
                <a:t>(1 connections != 1 session, 250K RPC Context handle limit on MBX)</a:t>
              </a:r>
              <a:endParaRPr lang="en-US" sz="1200" dirty="0"/>
            </a:p>
          </p:txBody>
        </p:sp>
        <p:grpSp>
          <p:nvGrpSpPr>
            <p:cNvPr id="3" name="Group 15"/>
            <p:cNvGrpSpPr/>
            <p:nvPr/>
          </p:nvGrpSpPr>
          <p:grpSpPr>
            <a:xfrm>
              <a:off x="7872867" y="4631495"/>
              <a:ext cx="813933" cy="1142600"/>
              <a:chOff x="2308262" y="3581400"/>
              <a:chExt cx="1072891" cy="1447800"/>
            </a:xfrm>
          </p:grpSpPr>
          <p:sp>
            <p:nvSpPr>
              <p:cNvPr id="17" name="Rounded Rectangle 16"/>
              <p:cNvSpPr/>
              <p:nvPr/>
            </p:nvSpPr>
            <p:spPr>
              <a:xfrm>
                <a:off x="2308262" y="3581400"/>
                <a:ext cx="1072891" cy="1447800"/>
              </a:xfrm>
              <a:prstGeom prst="roundRect">
                <a:avLst/>
              </a:prstGeom>
            </p:spPr>
            <p:style>
              <a:lnRef idx="1">
                <a:schemeClr val="accent2"/>
              </a:lnRef>
              <a:fillRef idx="2">
                <a:schemeClr val="accent2"/>
              </a:fillRef>
              <a:effectRef idx="1">
                <a:schemeClr val="accent2"/>
              </a:effectRef>
              <a:fontRef idx="minor">
                <a:schemeClr val="dk1"/>
              </a:fontRef>
            </p:style>
            <p:txBody>
              <a:bodyPr tIns="0" bIns="0" rtlCol="0" anchor="t" anchorCtr="0"/>
              <a:lstStyle/>
              <a:p>
                <a:pPr algn="ctr"/>
                <a:r>
                  <a:rPr lang="en-US" dirty="0" smtClean="0"/>
                  <a:t>MBX</a:t>
                </a:r>
              </a:p>
              <a:p>
                <a:pPr algn="ctr"/>
                <a:endParaRPr lang="en-US" dirty="0"/>
              </a:p>
            </p:txBody>
          </p:sp>
          <p:cxnSp>
            <p:nvCxnSpPr>
              <p:cNvPr id="18" name="Straight Connector 17"/>
              <p:cNvCxnSpPr/>
              <p:nvPr/>
            </p:nvCxnSpPr>
            <p:spPr>
              <a:xfrm>
                <a:off x="2808363" y="4572000"/>
                <a:ext cx="416751" cy="1588"/>
              </a:xfrm>
              <a:prstGeom prst="line">
                <a:avLst/>
              </a:prstGeom>
              <a:ln w="25400"/>
            </p:spPr>
            <p:style>
              <a:lnRef idx="1">
                <a:schemeClr val="dk1"/>
              </a:lnRef>
              <a:fillRef idx="0">
                <a:schemeClr val="dk1"/>
              </a:fillRef>
              <a:effectRef idx="0">
                <a:schemeClr val="dk1"/>
              </a:effectRef>
              <a:fontRef idx="minor">
                <a:schemeClr val="tx1"/>
              </a:fontRef>
            </p:style>
          </p:cxnSp>
          <p:pic>
            <p:nvPicPr>
              <p:cNvPr id="19" name="Picture 24" descr="server"/>
              <p:cNvPicPr>
                <a:picLocks noChangeAspect="1" noChangeArrowheads="1"/>
              </p:cNvPicPr>
              <p:nvPr/>
            </p:nvPicPr>
            <p:blipFill>
              <a:blip r:embed="rId4" cstate="print">
                <a:clrChange>
                  <a:clrFrom>
                    <a:srgbClr val="08369A"/>
                  </a:clrFrom>
                  <a:clrTo>
                    <a:srgbClr val="08369A">
                      <a:alpha val="0"/>
                    </a:srgbClr>
                  </a:clrTo>
                </a:clrChange>
              </a:blip>
              <a:srcRect/>
              <a:stretch>
                <a:fillRect/>
              </a:stretch>
            </p:blipFill>
            <p:spPr bwMode="auto">
              <a:xfrm>
                <a:off x="2308262" y="4114800"/>
                <a:ext cx="694584" cy="838200"/>
              </a:xfrm>
              <a:prstGeom prst="rect">
                <a:avLst/>
              </a:prstGeom>
              <a:noFill/>
              <a:ln w="9525">
                <a:noFill/>
                <a:miter lim="800000"/>
                <a:headEnd/>
                <a:tailEnd/>
              </a:ln>
            </p:spPr>
          </p:pic>
          <p:pic>
            <p:nvPicPr>
              <p:cNvPr id="20" name="Rectangle 44035"/>
              <p:cNvPicPr>
                <a:picLocks noChangeAspect="1" noChangeArrowheads="1"/>
              </p:cNvPicPr>
              <p:nvPr/>
            </p:nvPicPr>
            <p:blipFill>
              <a:blip r:embed="rId5" cstate="print">
                <a:clrChange>
                  <a:clrFrom>
                    <a:srgbClr val="08369A"/>
                  </a:clrFrom>
                  <a:clrTo>
                    <a:srgbClr val="08369A">
                      <a:alpha val="0"/>
                    </a:srgbClr>
                  </a:clrTo>
                </a:clrChange>
                <a:duotone>
                  <a:schemeClr val="accent2">
                    <a:shade val="45000"/>
                    <a:satMod val="135000"/>
                  </a:schemeClr>
                  <a:prstClr val="white"/>
                </a:duotone>
              </a:blip>
              <a:srcRect/>
              <a:stretch>
                <a:fillRect/>
              </a:stretch>
            </p:blipFill>
            <p:spPr bwMode="auto">
              <a:xfrm>
                <a:off x="2917862" y="4114800"/>
                <a:ext cx="463291" cy="609200"/>
              </a:xfrm>
              <a:prstGeom prst="rect">
                <a:avLst/>
              </a:prstGeom>
              <a:noFill/>
              <a:ln w="9525">
                <a:noFill/>
                <a:miter lim="800000"/>
                <a:headEnd/>
                <a:tailEnd/>
              </a:ln>
            </p:spPr>
          </p:pic>
        </p:grpSp>
        <p:grpSp>
          <p:nvGrpSpPr>
            <p:cNvPr id="4" name="Group 34"/>
            <p:cNvGrpSpPr/>
            <p:nvPr/>
          </p:nvGrpSpPr>
          <p:grpSpPr>
            <a:xfrm>
              <a:off x="3981781" y="4863356"/>
              <a:ext cx="2376488" cy="914400"/>
              <a:chOff x="5451064" y="2690037"/>
              <a:chExt cx="2794596" cy="1295400"/>
            </a:xfrm>
          </p:grpSpPr>
          <p:sp>
            <p:nvSpPr>
              <p:cNvPr id="21" name="Rounded Rectangle 20"/>
              <p:cNvSpPr/>
              <p:nvPr/>
            </p:nvSpPr>
            <p:spPr>
              <a:xfrm>
                <a:off x="5451064" y="2690037"/>
                <a:ext cx="2794596" cy="1295400"/>
              </a:xfrm>
              <a:prstGeom prst="roundRect">
                <a:avLst/>
              </a:prstGeom>
            </p:spPr>
            <p:style>
              <a:lnRef idx="1">
                <a:schemeClr val="accent2"/>
              </a:lnRef>
              <a:fillRef idx="2">
                <a:schemeClr val="accent2"/>
              </a:fillRef>
              <a:effectRef idx="1">
                <a:schemeClr val="accent2"/>
              </a:effectRef>
              <a:fontRef idx="minor">
                <a:schemeClr val="dk1"/>
              </a:fontRef>
            </p:style>
            <p:txBody>
              <a:bodyPr tIns="0" bIns="0" rtlCol="0" anchor="t" anchorCtr="0"/>
              <a:lstStyle/>
              <a:p>
                <a:pPr algn="ctr"/>
                <a:r>
                  <a:rPr lang="en-US" sz="1600" dirty="0" smtClean="0"/>
                  <a:t>Exchange CAS Array</a:t>
                </a:r>
              </a:p>
              <a:p>
                <a:pPr algn="ctr"/>
                <a:endParaRPr lang="en-US" dirty="0"/>
              </a:p>
            </p:txBody>
          </p:sp>
          <p:pic>
            <p:nvPicPr>
              <p:cNvPr id="22" name="Picture 9" descr="webServiceserver"/>
              <p:cNvPicPr>
                <a:picLocks noChangeAspect="1" noChangeArrowheads="1"/>
              </p:cNvPicPr>
              <p:nvPr/>
            </p:nvPicPr>
            <p:blipFill>
              <a:blip r:embed="rId6" cstate="print">
                <a:clrChange>
                  <a:clrFrom>
                    <a:srgbClr val="08369A"/>
                  </a:clrFrom>
                  <a:clrTo>
                    <a:srgbClr val="08369A">
                      <a:alpha val="0"/>
                    </a:srgbClr>
                  </a:clrTo>
                </a:clrChange>
              </a:blip>
              <a:srcRect/>
              <a:stretch>
                <a:fillRect/>
              </a:stretch>
            </p:blipFill>
            <p:spPr bwMode="auto">
              <a:xfrm>
                <a:off x="7483660" y="3071037"/>
                <a:ext cx="685800" cy="863433"/>
              </a:xfrm>
              <a:prstGeom prst="rect">
                <a:avLst/>
              </a:prstGeom>
              <a:noFill/>
              <a:ln w="9525">
                <a:noFill/>
                <a:miter lim="800000"/>
                <a:headEnd/>
                <a:tailEnd/>
              </a:ln>
            </p:spPr>
          </p:pic>
          <p:pic>
            <p:nvPicPr>
              <p:cNvPr id="24" name="Picture 9" descr="webServiceserver"/>
              <p:cNvPicPr>
                <a:picLocks noChangeAspect="1" noChangeArrowheads="1"/>
              </p:cNvPicPr>
              <p:nvPr/>
            </p:nvPicPr>
            <p:blipFill>
              <a:blip r:embed="rId6" cstate="print">
                <a:clrChange>
                  <a:clrFrom>
                    <a:srgbClr val="08369A"/>
                  </a:clrFrom>
                  <a:clrTo>
                    <a:srgbClr val="08369A">
                      <a:alpha val="0"/>
                    </a:srgbClr>
                  </a:clrTo>
                </a:clrChange>
              </a:blip>
              <a:srcRect/>
              <a:stretch>
                <a:fillRect/>
              </a:stretch>
            </p:blipFill>
            <p:spPr bwMode="auto">
              <a:xfrm>
                <a:off x="6797860" y="3071037"/>
                <a:ext cx="685800" cy="863433"/>
              </a:xfrm>
              <a:prstGeom prst="rect">
                <a:avLst/>
              </a:prstGeom>
              <a:noFill/>
              <a:ln w="9525">
                <a:noFill/>
                <a:miter lim="800000"/>
                <a:headEnd/>
                <a:tailEnd/>
              </a:ln>
            </p:spPr>
          </p:pic>
          <p:pic>
            <p:nvPicPr>
              <p:cNvPr id="25" name="Picture 9" descr="webServiceserver"/>
              <p:cNvPicPr>
                <a:picLocks noChangeAspect="1" noChangeArrowheads="1"/>
              </p:cNvPicPr>
              <p:nvPr/>
            </p:nvPicPr>
            <p:blipFill>
              <a:blip r:embed="rId6" cstate="print">
                <a:clrChange>
                  <a:clrFrom>
                    <a:srgbClr val="08369A"/>
                  </a:clrFrom>
                  <a:clrTo>
                    <a:srgbClr val="08369A">
                      <a:alpha val="0"/>
                    </a:srgbClr>
                  </a:clrTo>
                </a:clrChange>
              </a:blip>
              <a:srcRect/>
              <a:stretch>
                <a:fillRect/>
              </a:stretch>
            </p:blipFill>
            <p:spPr bwMode="auto">
              <a:xfrm>
                <a:off x="6112060" y="3071037"/>
                <a:ext cx="685800" cy="863433"/>
              </a:xfrm>
              <a:prstGeom prst="rect">
                <a:avLst/>
              </a:prstGeom>
              <a:noFill/>
              <a:ln w="9525">
                <a:noFill/>
                <a:miter lim="800000"/>
                <a:headEnd/>
                <a:tailEnd/>
              </a:ln>
            </p:spPr>
          </p:pic>
          <p:pic>
            <p:nvPicPr>
              <p:cNvPr id="26" name="Picture 9" descr="webServiceserver"/>
              <p:cNvPicPr>
                <a:picLocks noChangeAspect="1" noChangeArrowheads="1"/>
              </p:cNvPicPr>
              <p:nvPr/>
            </p:nvPicPr>
            <p:blipFill>
              <a:blip r:embed="rId6" cstate="print">
                <a:clrChange>
                  <a:clrFrom>
                    <a:srgbClr val="08369A"/>
                  </a:clrFrom>
                  <a:clrTo>
                    <a:srgbClr val="08369A">
                      <a:alpha val="0"/>
                    </a:srgbClr>
                  </a:clrTo>
                </a:clrChange>
              </a:blip>
              <a:srcRect/>
              <a:stretch>
                <a:fillRect/>
              </a:stretch>
            </p:blipFill>
            <p:spPr bwMode="auto">
              <a:xfrm>
                <a:off x="5451064" y="3071037"/>
                <a:ext cx="685800" cy="863433"/>
              </a:xfrm>
              <a:prstGeom prst="rect">
                <a:avLst/>
              </a:prstGeom>
              <a:noFill/>
              <a:ln w="9525">
                <a:noFill/>
                <a:miter lim="800000"/>
                <a:headEnd/>
                <a:tailEnd/>
              </a:ln>
            </p:spPr>
          </p:pic>
        </p:grpSp>
        <p:sp>
          <p:nvSpPr>
            <p:cNvPr id="47" name="Left-Right Arrow 46"/>
            <p:cNvSpPr/>
            <p:nvPr/>
          </p:nvSpPr>
          <p:spPr>
            <a:xfrm>
              <a:off x="6379535" y="5071892"/>
              <a:ext cx="1465759" cy="535771"/>
            </a:xfrm>
            <a:prstGeom prst="lef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nvGrpSpPr>
            <p:cNvPr id="6" name="Group 47"/>
            <p:cNvGrpSpPr/>
            <p:nvPr/>
          </p:nvGrpSpPr>
          <p:grpSpPr>
            <a:xfrm>
              <a:off x="613088" y="4676200"/>
              <a:ext cx="2117742" cy="1442931"/>
              <a:chOff x="710518" y="1261115"/>
              <a:chExt cx="2209801" cy="1696690"/>
            </a:xfrm>
          </p:grpSpPr>
          <p:sp>
            <p:nvSpPr>
              <p:cNvPr id="49" name="Cloud 48"/>
              <p:cNvSpPr/>
              <p:nvPr/>
            </p:nvSpPr>
            <p:spPr>
              <a:xfrm>
                <a:off x="710518" y="1261115"/>
                <a:ext cx="2209801" cy="1696690"/>
              </a:xfrm>
              <a:prstGeom prst="cloud">
                <a:avLst/>
              </a:prstGeom>
            </p:spPr>
            <p:style>
              <a:lnRef idx="1">
                <a:schemeClr val="accent2"/>
              </a:lnRef>
              <a:fillRef idx="2">
                <a:schemeClr val="accent2"/>
              </a:fillRef>
              <a:effectRef idx="1">
                <a:schemeClr val="accent2"/>
              </a:effectRef>
              <a:fontRef idx="minor">
                <a:schemeClr val="dk1"/>
              </a:fontRef>
            </p:style>
            <p:txBody>
              <a:bodyPr lIns="0" rIns="0" rtlCol="0" anchor="t"/>
              <a:lstStyle/>
              <a:p>
                <a:pPr algn="ctr"/>
                <a:r>
                  <a:rPr lang="en-US" sz="1400" b="1" dirty="0" smtClean="0"/>
                  <a:t>Outlook Clients</a:t>
                </a:r>
                <a:endParaRPr lang="en-US" sz="1400" b="1" dirty="0"/>
              </a:p>
            </p:txBody>
          </p:sp>
          <p:pic>
            <p:nvPicPr>
              <p:cNvPr id="50" name="Picture 2"/>
              <p:cNvPicPr>
                <a:picLocks noChangeAspect="1" noChangeArrowheads="1"/>
              </p:cNvPicPr>
              <p:nvPr/>
            </p:nvPicPr>
            <p:blipFill>
              <a:blip r:embed="rId3" cstate="print"/>
              <a:srcRect/>
              <a:stretch>
                <a:fillRect/>
              </a:stretch>
            </p:blipFill>
            <p:spPr bwMode="auto">
              <a:xfrm>
                <a:off x="1428003" y="1846796"/>
                <a:ext cx="285750" cy="285750"/>
              </a:xfrm>
              <a:prstGeom prst="rect">
                <a:avLst/>
              </a:prstGeom>
              <a:ln>
                <a:headEnd/>
                <a:tailEnd/>
              </a:ln>
            </p:spPr>
            <p:style>
              <a:lnRef idx="1">
                <a:schemeClr val="accent2"/>
              </a:lnRef>
              <a:fillRef idx="2">
                <a:schemeClr val="accent2"/>
              </a:fillRef>
              <a:effectRef idx="1">
                <a:schemeClr val="accent2"/>
              </a:effectRef>
              <a:fontRef idx="minor">
                <a:schemeClr val="dk1"/>
              </a:fontRef>
            </p:style>
          </p:pic>
          <p:pic>
            <p:nvPicPr>
              <p:cNvPr id="51" name="Picture 3"/>
              <p:cNvPicPr>
                <a:picLocks noChangeAspect="1" noChangeArrowheads="1"/>
              </p:cNvPicPr>
              <p:nvPr/>
            </p:nvPicPr>
            <p:blipFill>
              <a:blip r:embed="rId3" cstate="print"/>
              <a:srcRect/>
              <a:stretch>
                <a:fillRect/>
              </a:stretch>
            </p:blipFill>
            <p:spPr bwMode="auto">
              <a:xfrm>
                <a:off x="1570878" y="2132546"/>
                <a:ext cx="285750" cy="285750"/>
              </a:xfrm>
              <a:prstGeom prst="rect">
                <a:avLst/>
              </a:prstGeom>
              <a:ln>
                <a:headEnd/>
                <a:tailEnd/>
              </a:ln>
            </p:spPr>
            <p:style>
              <a:lnRef idx="1">
                <a:schemeClr val="accent2"/>
              </a:lnRef>
              <a:fillRef idx="2">
                <a:schemeClr val="accent2"/>
              </a:fillRef>
              <a:effectRef idx="1">
                <a:schemeClr val="accent2"/>
              </a:effectRef>
              <a:fontRef idx="minor">
                <a:schemeClr val="dk1"/>
              </a:fontRef>
            </p:style>
          </p:pic>
          <p:pic>
            <p:nvPicPr>
              <p:cNvPr id="52" name="Picture 4"/>
              <p:cNvPicPr>
                <a:picLocks noChangeAspect="1" noChangeArrowheads="1"/>
              </p:cNvPicPr>
              <p:nvPr/>
            </p:nvPicPr>
            <p:blipFill>
              <a:blip r:embed="rId3" cstate="print"/>
              <a:srcRect/>
              <a:stretch>
                <a:fillRect/>
              </a:stretch>
            </p:blipFill>
            <p:spPr bwMode="auto">
              <a:xfrm>
                <a:off x="1856628" y="1846796"/>
                <a:ext cx="285750" cy="285750"/>
              </a:xfrm>
              <a:prstGeom prst="rect">
                <a:avLst/>
              </a:prstGeom>
              <a:ln>
                <a:headEnd/>
                <a:tailEnd/>
              </a:ln>
            </p:spPr>
            <p:style>
              <a:lnRef idx="1">
                <a:schemeClr val="accent2"/>
              </a:lnRef>
              <a:fillRef idx="2">
                <a:schemeClr val="accent2"/>
              </a:fillRef>
              <a:effectRef idx="1">
                <a:schemeClr val="accent2"/>
              </a:effectRef>
              <a:fontRef idx="minor">
                <a:schemeClr val="dk1"/>
              </a:fontRef>
            </p:style>
          </p:pic>
          <p:pic>
            <p:nvPicPr>
              <p:cNvPr id="53" name="Picture 5"/>
              <p:cNvPicPr>
                <a:picLocks noChangeAspect="1" noChangeArrowheads="1"/>
              </p:cNvPicPr>
              <p:nvPr/>
            </p:nvPicPr>
            <p:blipFill>
              <a:blip r:embed="rId3" cstate="print"/>
              <a:srcRect/>
              <a:stretch>
                <a:fillRect/>
              </a:stretch>
            </p:blipFill>
            <p:spPr bwMode="auto">
              <a:xfrm>
                <a:off x="2142378" y="2132546"/>
                <a:ext cx="285750" cy="285750"/>
              </a:xfrm>
              <a:prstGeom prst="rect">
                <a:avLst/>
              </a:prstGeom>
              <a:ln>
                <a:headEnd/>
                <a:tailEnd/>
              </a:ln>
            </p:spPr>
            <p:style>
              <a:lnRef idx="1">
                <a:schemeClr val="accent2"/>
              </a:lnRef>
              <a:fillRef idx="2">
                <a:schemeClr val="accent2"/>
              </a:fillRef>
              <a:effectRef idx="1">
                <a:schemeClr val="accent2"/>
              </a:effectRef>
              <a:fontRef idx="minor">
                <a:schemeClr val="dk1"/>
              </a:fontRef>
            </p:style>
          </p:pic>
          <p:pic>
            <p:nvPicPr>
              <p:cNvPr id="54" name="Picture 6"/>
              <p:cNvPicPr>
                <a:picLocks noChangeAspect="1" noChangeArrowheads="1"/>
              </p:cNvPicPr>
              <p:nvPr/>
            </p:nvPicPr>
            <p:blipFill>
              <a:blip r:embed="rId3" cstate="print"/>
              <a:srcRect/>
              <a:stretch>
                <a:fillRect/>
              </a:stretch>
            </p:blipFill>
            <p:spPr bwMode="auto">
              <a:xfrm>
                <a:off x="1856628" y="2418296"/>
                <a:ext cx="285750" cy="285750"/>
              </a:xfrm>
              <a:prstGeom prst="rect">
                <a:avLst/>
              </a:prstGeom>
              <a:ln>
                <a:headEnd/>
                <a:tailEnd/>
              </a:ln>
            </p:spPr>
            <p:style>
              <a:lnRef idx="1">
                <a:schemeClr val="accent2"/>
              </a:lnRef>
              <a:fillRef idx="2">
                <a:schemeClr val="accent2"/>
              </a:fillRef>
              <a:effectRef idx="1">
                <a:schemeClr val="accent2"/>
              </a:effectRef>
              <a:fontRef idx="minor">
                <a:schemeClr val="dk1"/>
              </a:fontRef>
            </p:style>
          </p:pic>
          <p:pic>
            <p:nvPicPr>
              <p:cNvPr id="55" name="Picture 7"/>
              <p:cNvPicPr>
                <a:picLocks noChangeAspect="1" noChangeArrowheads="1"/>
              </p:cNvPicPr>
              <p:nvPr/>
            </p:nvPicPr>
            <p:blipFill>
              <a:blip r:embed="rId3" cstate="print"/>
              <a:srcRect/>
              <a:stretch>
                <a:fillRect/>
              </a:stretch>
            </p:blipFill>
            <p:spPr bwMode="auto">
              <a:xfrm>
                <a:off x="1285128" y="2418296"/>
                <a:ext cx="285750" cy="285750"/>
              </a:xfrm>
              <a:prstGeom prst="rect">
                <a:avLst/>
              </a:prstGeom>
              <a:ln>
                <a:headEnd/>
                <a:tailEnd/>
              </a:ln>
            </p:spPr>
            <p:style>
              <a:lnRef idx="1">
                <a:schemeClr val="accent2"/>
              </a:lnRef>
              <a:fillRef idx="2">
                <a:schemeClr val="accent2"/>
              </a:fillRef>
              <a:effectRef idx="1">
                <a:schemeClr val="accent2"/>
              </a:effectRef>
              <a:fontRef idx="minor">
                <a:schemeClr val="dk1"/>
              </a:fontRef>
            </p:style>
          </p:pic>
          <p:pic>
            <p:nvPicPr>
              <p:cNvPr id="56" name="Picture 8"/>
              <p:cNvPicPr>
                <a:picLocks noChangeAspect="1" noChangeArrowheads="1"/>
              </p:cNvPicPr>
              <p:nvPr/>
            </p:nvPicPr>
            <p:blipFill>
              <a:blip r:embed="rId3" cstate="print"/>
              <a:srcRect/>
              <a:stretch>
                <a:fillRect/>
              </a:stretch>
            </p:blipFill>
            <p:spPr bwMode="auto">
              <a:xfrm>
                <a:off x="999378" y="1989671"/>
                <a:ext cx="285750" cy="285750"/>
              </a:xfrm>
              <a:prstGeom prst="rect">
                <a:avLst/>
              </a:prstGeom>
              <a:ln>
                <a:headEnd/>
                <a:tailEnd/>
              </a:ln>
            </p:spPr>
            <p:style>
              <a:lnRef idx="1">
                <a:schemeClr val="accent2"/>
              </a:lnRef>
              <a:fillRef idx="2">
                <a:schemeClr val="accent2"/>
              </a:fillRef>
              <a:effectRef idx="1">
                <a:schemeClr val="accent2"/>
              </a:effectRef>
              <a:fontRef idx="minor">
                <a:schemeClr val="dk1"/>
              </a:fontRef>
            </p:style>
          </p:pic>
        </p:grpSp>
        <p:cxnSp>
          <p:nvCxnSpPr>
            <p:cNvPr id="58" name="Straight Arrow Connector 57"/>
            <p:cNvCxnSpPr/>
            <p:nvPr/>
          </p:nvCxnSpPr>
          <p:spPr>
            <a:xfrm>
              <a:off x="1985298" y="5295793"/>
              <a:ext cx="1996483" cy="24763"/>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59" name="Straight Arrow Connector 58"/>
            <p:cNvCxnSpPr/>
            <p:nvPr/>
          </p:nvCxnSpPr>
          <p:spPr>
            <a:xfrm flipV="1">
              <a:off x="2259144" y="5373722"/>
              <a:ext cx="1722637" cy="165084"/>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62" name="Straight Arrow Connector 61"/>
            <p:cNvCxnSpPr/>
            <p:nvPr/>
          </p:nvCxnSpPr>
          <p:spPr>
            <a:xfrm flipV="1">
              <a:off x="1985298" y="5320557"/>
              <a:ext cx="1996483" cy="461262"/>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64" name="Straight Arrow Connector 63"/>
            <p:cNvCxnSpPr/>
            <p:nvPr/>
          </p:nvCxnSpPr>
          <p:spPr>
            <a:xfrm flipV="1">
              <a:off x="1711452" y="5373722"/>
              <a:ext cx="2270329" cy="165084"/>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a:off x="1574529" y="5295793"/>
              <a:ext cx="2407252" cy="77928"/>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68" name="Straight Arrow Connector 67"/>
            <p:cNvCxnSpPr/>
            <p:nvPr/>
          </p:nvCxnSpPr>
          <p:spPr>
            <a:xfrm flipV="1">
              <a:off x="1163760" y="5320557"/>
              <a:ext cx="2818021" cy="96742"/>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cxnSp>
          <p:nvCxnSpPr>
            <p:cNvPr id="70" name="Straight Arrow Connector 69"/>
            <p:cNvCxnSpPr/>
            <p:nvPr/>
          </p:nvCxnSpPr>
          <p:spPr>
            <a:xfrm flipV="1">
              <a:off x="1437606" y="5320557"/>
              <a:ext cx="2544175" cy="461262"/>
            </a:xfrm>
            <a:prstGeom prst="straightConnector1">
              <a:avLst/>
            </a:prstGeom>
            <a:ln>
              <a:headEnd type="triangle" w="sm" len="med"/>
              <a:tailEnd type="triangle" w="sm" len="med"/>
            </a:ln>
          </p:spPr>
          <p:style>
            <a:lnRef idx="1">
              <a:schemeClr val="accent2"/>
            </a:lnRef>
            <a:fillRef idx="0">
              <a:schemeClr val="accent2"/>
            </a:fillRef>
            <a:effectRef idx="0">
              <a:schemeClr val="accent2"/>
            </a:effectRef>
            <a:fontRef idx="minor">
              <a:schemeClr val="tx1"/>
            </a:fontRef>
          </p:style>
        </p:cxnSp>
        <p:sp>
          <p:nvSpPr>
            <p:cNvPr id="77" name="Rectangular Callout 76"/>
            <p:cNvSpPr/>
            <p:nvPr/>
          </p:nvSpPr>
          <p:spPr>
            <a:xfrm>
              <a:off x="1586465" y="3886348"/>
              <a:ext cx="1695037" cy="629080"/>
            </a:xfrm>
            <a:prstGeom prst="wedgeRectCallout">
              <a:avLst>
                <a:gd name="adj1" fmla="val 48194"/>
                <a:gd name="adj2" fmla="val 1779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1 connection :</a:t>
              </a:r>
              <a:br>
                <a:rPr lang="en-US" sz="1400" dirty="0" smtClean="0"/>
              </a:br>
              <a:r>
                <a:rPr lang="en-US" sz="1400" dirty="0" smtClean="0"/>
                <a:t>1 client session</a:t>
              </a:r>
            </a:p>
          </p:txBody>
        </p:sp>
        <p:sp>
          <p:nvSpPr>
            <p:cNvPr id="85" name="Rectangular Callout 84"/>
            <p:cNvSpPr/>
            <p:nvPr/>
          </p:nvSpPr>
          <p:spPr>
            <a:xfrm>
              <a:off x="6250936" y="3567376"/>
              <a:ext cx="1958321" cy="512103"/>
            </a:xfrm>
            <a:prstGeom prst="wedgeRectCallout">
              <a:avLst>
                <a:gd name="adj1" fmla="val 44101"/>
                <a:gd name="adj2" fmla="val 27124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1 MBX session :</a:t>
              </a:r>
            </a:p>
            <a:p>
              <a:pPr algn="ctr"/>
              <a:r>
                <a:rPr lang="en-US" sz="1400" dirty="0" smtClean="0"/>
                <a:t>1 client session</a:t>
              </a:r>
              <a:endParaRPr lang="en-US" sz="1400" dirty="0"/>
            </a:p>
          </p:txBody>
        </p:sp>
        <p:sp>
          <p:nvSpPr>
            <p:cNvPr id="29" name="Rectangular Callout 28"/>
            <p:cNvSpPr/>
            <p:nvPr/>
          </p:nvSpPr>
          <p:spPr>
            <a:xfrm>
              <a:off x="5456863" y="4278862"/>
              <a:ext cx="1958321" cy="352633"/>
            </a:xfrm>
            <a:prstGeom prst="wedgeRectCallout">
              <a:avLst>
                <a:gd name="adj1" fmla="val 37585"/>
                <a:gd name="adj2" fmla="val 22938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t>100 shared connections</a:t>
              </a:r>
              <a:endParaRPr lang="en-US" sz="1200" dirty="0"/>
            </a:p>
          </p:txBody>
        </p:sp>
        <p:sp>
          <p:nvSpPr>
            <p:cNvPr id="86" name="Rectangular Callout 85"/>
            <p:cNvSpPr/>
            <p:nvPr/>
          </p:nvSpPr>
          <p:spPr>
            <a:xfrm>
              <a:off x="3432041" y="3886348"/>
              <a:ext cx="1695037" cy="629080"/>
            </a:xfrm>
            <a:prstGeom prst="wedgeRectCallout">
              <a:avLst>
                <a:gd name="adj1" fmla="val -3243"/>
                <a:gd name="adj2" fmla="val 1779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1 CAS session :</a:t>
              </a:r>
              <a:br>
                <a:rPr lang="en-US" sz="1400" dirty="0" smtClean="0"/>
              </a:br>
              <a:r>
                <a:rPr lang="en-US" sz="1400" dirty="0" smtClean="0"/>
                <a:t>1 client session</a:t>
              </a:r>
            </a:p>
          </p:txBody>
        </p:sp>
      </p:grpSp>
    </p:spTree>
    <p:extLst>
      <p:ext uri="{BB962C8B-B14F-4D97-AF65-F5344CB8AC3E}">
        <p14:creationId xmlns:p14="http://schemas.microsoft.com/office/powerpoint/2010/main" xmlns="" val="409692752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 -2.22222E-6 L 0 -0.15046 " pathEditMode="relative" rAng="0" ptsTypes="AA">
                                      <p:cBhvr>
                                        <p:cTn id="6" dur="2000" fill="hold"/>
                                        <p:tgtEl>
                                          <p:spTgt spid="5"/>
                                        </p:tgtEl>
                                        <p:attrNameLst>
                                          <p:attrName>ppt_x</p:attrName>
                                          <p:attrName>ppt_y</p:attrName>
                                        </p:attrNameLst>
                                      </p:cBhvr>
                                      <p:rCtr x="0" y="-7523"/>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Client Access Server Role</a:t>
            </a:r>
            <a:br>
              <a:rPr lang="en-US" dirty="0" smtClean="0"/>
            </a:br>
            <a:r>
              <a:rPr lang="en-US" sz="3600" dirty="0" smtClean="0">
                <a:gradFill>
                  <a:gsLst>
                    <a:gs pos="50000">
                      <a:schemeClr val="tx2"/>
                    </a:gs>
                    <a:gs pos="100000">
                      <a:schemeClr val="tx2"/>
                    </a:gs>
                  </a:gsLst>
                  <a:lin ang="5400000" scaled="0"/>
                </a:gradFill>
              </a:rPr>
              <a:t>General guidance</a:t>
            </a:r>
            <a:endParaRPr lang="en-US" dirty="0"/>
          </a:p>
        </p:txBody>
      </p:sp>
      <p:sp>
        <p:nvSpPr>
          <p:cNvPr id="3" name="Text Placeholder 2"/>
          <p:cNvSpPr>
            <a:spLocks noGrp="1"/>
          </p:cNvSpPr>
          <p:nvPr>
            <p:ph type="body" sz="quarter" idx="10"/>
          </p:nvPr>
        </p:nvSpPr>
        <p:spPr/>
        <p:txBody>
          <a:bodyPr/>
          <a:lstStyle/>
          <a:p>
            <a:endParaRPr lang="en-US" sz="2800" dirty="0" smtClean="0"/>
          </a:p>
          <a:p>
            <a:r>
              <a:rPr lang="en-US" sz="2800" dirty="0" smtClean="0"/>
              <a:t>Hardware requirements have increased vs. Exchange 2007</a:t>
            </a:r>
          </a:p>
          <a:p>
            <a:pPr lvl="1"/>
            <a:r>
              <a:rPr lang="en-US" sz="2400" dirty="0" smtClean="0"/>
              <a:t>“Pay to play” for additional features and services (RPC Client Access Service, Address Book Service, Remote </a:t>
            </a:r>
            <a:r>
              <a:rPr lang="en-US" sz="2400" dirty="0" err="1" smtClean="0"/>
              <a:t>Powershell</a:t>
            </a:r>
            <a:r>
              <a:rPr lang="en-US" sz="2400" dirty="0" smtClean="0"/>
              <a:t>, etc.)</a:t>
            </a:r>
          </a:p>
          <a:p>
            <a:pPr lvl="1"/>
            <a:r>
              <a:rPr lang="en-US" sz="2400" dirty="0" smtClean="0"/>
              <a:t>Possible to keep CAS count constant from 2007 to 2010, with hardware refresh</a:t>
            </a:r>
          </a:p>
          <a:p>
            <a:r>
              <a:rPr lang="en-US" sz="2800" dirty="0" smtClean="0"/>
              <a:t>Use 4 to 12 cores</a:t>
            </a:r>
          </a:p>
          <a:p>
            <a:r>
              <a:rPr lang="en-US" sz="2800" dirty="0" smtClean="0"/>
              <a:t>Recommend larger of 8GB RAM or 2 GB RAM/core</a:t>
            </a:r>
          </a:p>
          <a:p>
            <a:r>
              <a:rPr lang="en-US" sz="2800" dirty="0" smtClean="0"/>
              <a:t>CAS : Mailbox = 3 : 4 Cores</a:t>
            </a:r>
          </a:p>
        </p:txBody>
      </p:sp>
    </p:spTree>
    <p:extLst>
      <p:ext uri="{BB962C8B-B14F-4D97-AF65-F5344CB8AC3E}">
        <p14:creationId xmlns:p14="http://schemas.microsoft.com/office/powerpoint/2010/main" xmlns="" val="67080698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Hub Transport Role</a:t>
            </a:r>
            <a:br>
              <a:rPr lang="en-US" dirty="0" smtClean="0"/>
            </a:br>
            <a:r>
              <a:rPr lang="en-US" sz="3600" dirty="0" smtClean="0">
                <a:gradFill>
                  <a:gsLst>
                    <a:gs pos="50000">
                      <a:schemeClr val="tx2"/>
                    </a:gs>
                    <a:gs pos="100000">
                      <a:schemeClr val="tx2"/>
                    </a:gs>
                  </a:gsLst>
                  <a:lin ang="5400000" scaled="0"/>
                </a:gradFill>
              </a:rPr>
              <a:t>General guidance</a:t>
            </a:r>
            <a:endParaRPr lang="en-US" sz="3600" dirty="0"/>
          </a:p>
        </p:txBody>
      </p:sp>
      <p:sp>
        <p:nvSpPr>
          <p:cNvPr id="3" name="Text Placeholder 2"/>
          <p:cNvSpPr>
            <a:spLocks noGrp="1"/>
          </p:cNvSpPr>
          <p:nvPr>
            <p:ph type="body" sz="quarter" idx="10"/>
          </p:nvPr>
        </p:nvSpPr>
        <p:spPr/>
        <p:txBody>
          <a:bodyPr/>
          <a:lstStyle/>
          <a:p>
            <a:endParaRPr lang="en-US" sz="2800" dirty="0" smtClean="0"/>
          </a:p>
          <a:p>
            <a:r>
              <a:rPr lang="en-US" sz="2800" dirty="0" smtClean="0"/>
              <a:t>Increased workload in Exchange 2010</a:t>
            </a:r>
          </a:p>
          <a:p>
            <a:pPr lvl="1"/>
            <a:r>
              <a:rPr lang="en-US" sz="2400" dirty="0" smtClean="0"/>
              <a:t>Additional CPU required when compared to Exchange 2007</a:t>
            </a:r>
          </a:p>
          <a:p>
            <a:pPr lvl="2"/>
            <a:r>
              <a:rPr lang="en-US" sz="2000" dirty="0" smtClean="0"/>
              <a:t>Not significant enough to result in a core ratio change</a:t>
            </a:r>
          </a:p>
          <a:p>
            <a:r>
              <a:rPr lang="en-US" sz="2800" dirty="0" smtClean="0"/>
              <a:t>Use 4-12 cores</a:t>
            </a:r>
          </a:p>
          <a:p>
            <a:pPr lvl="1"/>
            <a:r>
              <a:rPr lang="en-US" sz="2400" dirty="0" smtClean="0"/>
              <a:t>4-8 GB of RAM recommended</a:t>
            </a:r>
          </a:p>
          <a:p>
            <a:pPr lvl="2"/>
            <a:r>
              <a:rPr lang="en-US" sz="2000" dirty="0" smtClean="0"/>
              <a:t>More than 8GB is not shown to improve TCO or scale</a:t>
            </a:r>
          </a:p>
          <a:p>
            <a:r>
              <a:rPr lang="en-US" sz="2800" dirty="0" smtClean="0"/>
              <a:t>Use battery-backed write cache disk controller</a:t>
            </a:r>
          </a:p>
          <a:p>
            <a:pPr lvl="1"/>
            <a:r>
              <a:rPr lang="en-US" sz="2400" dirty="0" smtClean="0"/>
              <a:t>Disk I/O can be a bottleneck on an un-tuned Hub</a:t>
            </a:r>
          </a:p>
          <a:p>
            <a:pPr lvl="1"/>
            <a:r>
              <a:rPr lang="en-US" sz="2400" dirty="0" smtClean="0"/>
              <a:t>Log I/O becomes virtually free with a BBWC controller</a:t>
            </a:r>
          </a:p>
        </p:txBody>
      </p:sp>
    </p:spTree>
    <p:extLst>
      <p:ext uri="{BB962C8B-B14F-4D97-AF65-F5344CB8AC3E}">
        <p14:creationId xmlns:p14="http://schemas.microsoft.com/office/powerpoint/2010/main" xmlns="" val="79684198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289539" cy="1337595"/>
          </a:xfrm>
        </p:spPr>
        <p:txBody>
          <a:bodyPr/>
          <a:lstStyle/>
          <a:p>
            <a:r>
              <a:rPr lang="en-US" sz="3600" dirty="0"/>
              <a:t>Getting the most out of Exchange Server 2010: Performance and Scalability</a:t>
            </a:r>
            <a:endParaRPr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Jeff Mealiffe</a:t>
            </a:r>
          </a:p>
          <a:p>
            <a:r>
              <a:rPr lang="en-US" dirty="0" smtClean="0">
                <a:solidFill>
                  <a:schemeClr val="tx1"/>
                </a:solidFill>
              </a:rPr>
              <a:t>Senior Development Lead</a:t>
            </a:r>
          </a:p>
          <a:p>
            <a:r>
              <a:rPr lang="en-US" dirty="0" smtClean="0">
                <a:solidFill>
                  <a:schemeClr val="tx1"/>
                </a:solidFill>
              </a:rPr>
              <a:t>Microsoft Corporation</a:t>
            </a:r>
          </a:p>
          <a:p>
            <a:r>
              <a:rPr lang="en-US" dirty="0" smtClean="0">
                <a:solidFill>
                  <a:schemeClr val="tx1"/>
                </a:solidFill>
              </a:rPr>
              <a:t>Session Code: UNC309</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Hub Transport Role</a:t>
            </a:r>
            <a:br>
              <a:rPr lang="en-US" dirty="0" smtClean="0"/>
            </a:br>
            <a:r>
              <a:rPr lang="en-US" sz="3600" dirty="0" smtClean="0">
                <a:gradFill>
                  <a:gsLst>
                    <a:gs pos="50000">
                      <a:schemeClr val="tx2"/>
                    </a:gs>
                    <a:gs pos="100000">
                      <a:schemeClr val="tx2"/>
                    </a:gs>
                  </a:gsLst>
                  <a:lin ang="5400000" scaled="0"/>
                </a:gradFill>
              </a:rPr>
              <a:t>Queue database changes</a:t>
            </a:r>
            <a:endParaRPr lang="en-US" dirty="0"/>
          </a:p>
        </p:txBody>
      </p:sp>
      <p:sp>
        <p:nvSpPr>
          <p:cNvPr id="3" name="Text Placeholder 2"/>
          <p:cNvSpPr>
            <a:spLocks noGrp="1"/>
          </p:cNvSpPr>
          <p:nvPr>
            <p:ph type="body" sz="quarter" idx="10"/>
          </p:nvPr>
        </p:nvSpPr>
        <p:spPr/>
        <p:txBody>
          <a:bodyPr/>
          <a:lstStyle/>
          <a:p>
            <a:endParaRPr lang="en-US" sz="2800" dirty="0" smtClean="0"/>
          </a:p>
          <a:p>
            <a:r>
              <a:rPr lang="en-US" sz="2800" dirty="0" smtClean="0"/>
              <a:t>ESE changes:</a:t>
            </a:r>
          </a:p>
          <a:p>
            <a:pPr lvl="1"/>
            <a:r>
              <a:rPr lang="en-US" sz="2400" dirty="0" smtClean="0"/>
              <a:t>ESE page size increased from 8KB to 32KB</a:t>
            </a:r>
          </a:p>
          <a:p>
            <a:pPr lvl="1"/>
            <a:r>
              <a:rPr lang="en-US" sz="2400" dirty="0" smtClean="0"/>
              <a:t>ESE database page compression</a:t>
            </a:r>
          </a:p>
          <a:p>
            <a:pPr lvl="1"/>
            <a:r>
              <a:rPr lang="en-US" sz="2400" dirty="0" smtClean="0"/>
              <a:t>Intrinsic long value record storage</a:t>
            </a:r>
          </a:p>
          <a:p>
            <a:pPr lvl="1"/>
            <a:r>
              <a:rPr lang="en-US" sz="2400" dirty="0" smtClean="0"/>
              <a:t>ESE version store maintenance</a:t>
            </a:r>
          </a:p>
          <a:p>
            <a:r>
              <a:rPr lang="en-US" sz="2800" dirty="0" smtClean="0"/>
              <a:t>DB cache size increased from 128MB to 1GB</a:t>
            </a:r>
          </a:p>
          <a:p>
            <a:r>
              <a:rPr lang="en-US" sz="2800" dirty="0" smtClean="0"/>
              <a:t>Checkpoint depth increased from 20MB to 512MB</a:t>
            </a:r>
          </a:p>
          <a:p>
            <a:r>
              <a:rPr lang="en-US" sz="2800" dirty="0" smtClean="0"/>
              <a:t>Logging buffer size increased from 512KB to 5MB</a:t>
            </a:r>
            <a:endParaRPr lang="en-US" sz="1800" dirty="0" smtClean="0"/>
          </a:p>
          <a:p>
            <a:pPr>
              <a:buNone/>
            </a:pPr>
            <a:r>
              <a:rPr lang="en-US" sz="1600" dirty="0" smtClean="0"/>
              <a:t>	</a:t>
            </a:r>
            <a:r>
              <a:rPr lang="en-US" sz="1200" dirty="0" smtClean="0"/>
              <a:t/>
            </a:r>
            <a:br>
              <a:rPr lang="en-US" sz="1200" dirty="0" smtClean="0"/>
            </a:br>
            <a:r>
              <a:rPr lang="en-US" sz="2000" i="1" dirty="0" smtClean="0"/>
              <a:t>With transport dumpster changes and ESE improvements, transport IOPS requirements have been reduced by more than 50%</a:t>
            </a:r>
          </a:p>
        </p:txBody>
      </p:sp>
    </p:spTree>
    <p:extLst>
      <p:ext uri="{BB962C8B-B14F-4D97-AF65-F5344CB8AC3E}">
        <p14:creationId xmlns:p14="http://schemas.microsoft.com/office/powerpoint/2010/main" xmlns="" val="418341676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Unified Messaging Role</a:t>
            </a:r>
            <a:br>
              <a:rPr lang="en-US" dirty="0" smtClean="0"/>
            </a:br>
            <a:r>
              <a:rPr lang="en-US" sz="3600" dirty="0" smtClean="0">
                <a:gradFill>
                  <a:gsLst>
                    <a:gs pos="50000">
                      <a:schemeClr val="tx2"/>
                    </a:gs>
                    <a:gs pos="100000">
                      <a:schemeClr val="tx2"/>
                    </a:gs>
                  </a:gsLst>
                  <a:lin ang="5400000" scaled="0"/>
                </a:gradFill>
              </a:rPr>
              <a:t>General guidance</a:t>
            </a:r>
            <a:endParaRPr lang="en-US" dirty="0"/>
          </a:p>
        </p:txBody>
      </p:sp>
      <p:sp>
        <p:nvSpPr>
          <p:cNvPr id="3" name="Text Placeholder 2"/>
          <p:cNvSpPr>
            <a:spLocks noGrp="1"/>
          </p:cNvSpPr>
          <p:nvPr>
            <p:ph type="body" sz="quarter" idx="10"/>
          </p:nvPr>
        </p:nvSpPr>
        <p:spPr/>
        <p:txBody>
          <a:bodyPr/>
          <a:lstStyle/>
          <a:p>
            <a:endParaRPr lang="en-US" sz="2800" dirty="0" smtClean="0"/>
          </a:p>
          <a:p>
            <a:r>
              <a:rPr lang="en-US" sz="2800" dirty="0" smtClean="0"/>
              <a:t>Use 8 core for Voice Mail Preview</a:t>
            </a:r>
          </a:p>
          <a:p>
            <a:pPr lvl="1"/>
            <a:r>
              <a:rPr lang="en-US" sz="2400" dirty="0" smtClean="0"/>
              <a:t>CPU-intensive workload</a:t>
            </a:r>
          </a:p>
          <a:p>
            <a:pPr lvl="1"/>
            <a:r>
              <a:rPr lang="en-US" sz="2400" dirty="0" smtClean="0"/>
              <a:t>4 core recommended for other scenarios</a:t>
            </a:r>
          </a:p>
          <a:p>
            <a:r>
              <a:rPr lang="en-US" sz="2800" dirty="0" smtClean="0"/>
              <a:t>4-8 GB of RAM recommended</a:t>
            </a:r>
          </a:p>
          <a:p>
            <a:pPr lvl="1"/>
            <a:r>
              <a:rPr lang="en-US" sz="2400" dirty="0" smtClean="0"/>
              <a:t>More than 8GB is not shown to improve TCO or scale</a:t>
            </a:r>
          </a:p>
          <a:p>
            <a:r>
              <a:rPr lang="en-US" sz="2800" dirty="0" smtClean="0"/>
              <a:t>Not recommended combining with other roles</a:t>
            </a:r>
          </a:p>
          <a:p>
            <a:pPr lvl="1"/>
            <a:r>
              <a:rPr lang="en-US" sz="2400" dirty="0" smtClean="0"/>
              <a:t>Audio quality can be affected</a:t>
            </a:r>
          </a:p>
          <a:p>
            <a:r>
              <a:rPr lang="en-US" sz="2800" dirty="0" smtClean="0"/>
              <a:t>Ensure low latency to mailbox servers associated with UM-enabled accounts</a:t>
            </a:r>
          </a:p>
        </p:txBody>
      </p:sp>
    </p:spTree>
    <p:extLst>
      <p:ext uri="{BB962C8B-B14F-4D97-AF65-F5344CB8AC3E}">
        <p14:creationId xmlns:p14="http://schemas.microsoft.com/office/powerpoint/2010/main" xmlns="" val="14981986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Multiple Role Server </a:t>
            </a:r>
            <a:br>
              <a:rPr lang="en-US" dirty="0" smtClean="0"/>
            </a:br>
            <a:r>
              <a:rPr lang="en-US" sz="3600" dirty="0" smtClean="0">
                <a:gradFill>
                  <a:gsLst>
                    <a:gs pos="50000">
                      <a:schemeClr val="tx2"/>
                    </a:gs>
                    <a:gs pos="100000">
                      <a:schemeClr val="tx2"/>
                    </a:gs>
                  </a:gsLst>
                  <a:lin ang="5400000" scaled="0"/>
                </a:gradFill>
              </a:rPr>
              <a:t>General guidance</a:t>
            </a:r>
            <a:endParaRPr lang="en-US" dirty="0"/>
          </a:p>
        </p:txBody>
      </p:sp>
      <p:sp>
        <p:nvSpPr>
          <p:cNvPr id="3" name="Text Placeholder 2"/>
          <p:cNvSpPr>
            <a:spLocks noGrp="1"/>
          </p:cNvSpPr>
          <p:nvPr>
            <p:ph type="body" sz="quarter" idx="10"/>
          </p:nvPr>
        </p:nvSpPr>
        <p:spPr/>
        <p:txBody>
          <a:bodyPr/>
          <a:lstStyle/>
          <a:p>
            <a:endParaRPr lang="en-US" sz="2800" dirty="0" smtClean="0"/>
          </a:p>
          <a:p>
            <a:r>
              <a:rPr lang="en-US" sz="2800" dirty="0" smtClean="0"/>
              <a:t>Mailbox, CAS, and Hub Transport roles only</a:t>
            </a:r>
          </a:p>
          <a:p>
            <a:r>
              <a:rPr lang="en-US" sz="2800" dirty="0" smtClean="0"/>
              <a:t>Available solution for high core configurations</a:t>
            </a:r>
          </a:p>
          <a:p>
            <a:r>
              <a:rPr lang="en-US" sz="2800" dirty="0" smtClean="0"/>
              <a:t>Half of cores for Mailbox, half for </a:t>
            </a:r>
            <a:r>
              <a:rPr lang="en-US" sz="2800" dirty="0" err="1" smtClean="0"/>
              <a:t>CAS+Hub</a:t>
            </a:r>
            <a:endParaRPr lang="en-US" sz="2800" dirty="0" smtClean="0"/>
          </a:p>
          <a:p>
            <a:r>
              <a:rPr lang="en-US" sz="2800" dirty="0" smtClean="0"/>
              <a:t>Use 8-24 cores</a:t>
            </a:r>
          </a:p>
          <a:p>
            <a:pPr lvl="1"/>
            <a:r>
              <a:rPr lang="en-US" sz="2400" dirty="0" smtClean="0"/>
              <a:t>8GB RAM plus 3-30MB/mailbox recommended (follow mailbox database cache sizing guidance)</a:t>
            </a:r>
          </a:p>
        </p:txBody>
      </p:sp>
    </p:spTree>
    <p:extLst>
      <p:ext uri="{BB962C8B-B14F-4D97-AF65-F5344CB8AC3E}">
        <p14:creationId xmlns:p14="http://schemas.microsoft.com/office/powerpoint/2010/main" xmlns="" val="395331072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Multiple Role Server</a:t>
            </a:r>
            <a:br>
              <a:rPr lang="en-US" dirty="0" smtClean="0"/>
            </a:br>
            <a:r>
              <a:rPr lang="en-US" sz="3600" dirty="0">
                <a:gradFill>
                  <a:gsLst>
                    <a:gs pos="50000">
                      <a:schemeClr val="tx2"/>
                    </a:gs>
                    <a:gs pos="100000">
                      <a:schemeClr val="tx2"/>
                    </a:gs>
                  </a:gsLst>
                  <a:lin ang="5400000" scaled="0"/>
                </a:gradFill>
              </a:rPr>
              <a:t>Deployment </a:t>
            </a:r>
            <a:r>
              <a:rPr lang="en-US" sz="3600" dirty="0" smtClean="0">
                <a:gradFill>
                  <a:gsLst>
                    <a:gs pos="50000">
                      <a:schemeClr val="tx2"/>
                    </a:gs>
                    <a:gs pos="100000">
                      <a:schemeClr val="tx2"/>
                    </a:gs>
                  </a:gsLst>
                  <a:lin ang="5400000" scaled="0"/>
                </a:gradFill>
              </a:rPr>
              <a:t>scenarios</a:t>
            </a:r>
            <a:endParaRPr lang="en-US" sz="3600" dirty="0">
              <a:gradFill>
                <a:gsLst>
                  <a:gs pos="50000">
                    <a:schemeClr val="tx2"/>
                  </a:gs>
                  <a:gs pos="100000">
                    <a:schemeClr val="tx2"/>
                  </a:gs>
                </a:gsLst>
                <a:lin ang="5400000" scaled="0"/>
              </a:gradFill>
            </a:endParaRPr>
          </a:p>
        </p:txBody>
      </p:sp>
      <p:sp>
        <p:nvSpPr>
          <p:cNvPr id="3" name="Text Placeholder 2"/>
          <p:cNvSpPr>
            <a:spLocks noGrp="1"/>
          </p:cNvSpPr>
          <p:nvPr>
            <p:ph type="body" sz="quarter" idx="10"/>
          </p:nvPr>
        </p:nvSpPr>
        <p:spPr>
          <a:xfrm>
            <a:off x="381000" y="1532315"/>
            <a:ext cx="8382000" cy="4678697"/>
          </a:xfrm>
        </p:spPr>
        <p:txBody>
          <a:bodyPr/>
          <a:lstStyle/>
          <a:p>
            <a:r>
              <a:rPr lang="en-US" sz="2800" dirty="0" smtClean="0"/>
              <a:t>Simple unit </a:t>
            </a:r>
            <a:r>
              <a:rPr lang="en-US" sz="2800" dirty="0"/>
              <a:t>of </a:t>
            </a:r>
            <a:r>
              <a:rPr lang="en-US" sz="2800" dirty="0" smtClean="0"/>
              <a:t>scale (brick) model</a:t>
            </a:r>
          </a:p>
          <a:p>
            <a:pPr lvl="1"/>
            <a:r>
              <a:rPr lang="en-US" sz="2400" dirty="0" smtClean="0"/>
              <a:t>Each </a:t>
            </a:r>
            <a:r>
              <a:rPr lang="en-US" sz="2400" dirty="0"/>
              <a:t>multi-role server represents a building </a:t>
            </a:r>
            <a:r>
              <a:rPr lang="en-US" sz="2400" dirty="0" smtClean="0"/>
              <a:t>block</a:t>
            </a:r>
          </a:p>
          <a:p>
            <a:pPr lvl="1"/>
            <a:r>
              <a:rPr lang="en-US" sz="2400" dirty="0" smtClean="0"/>
              <a:t>Servers with on-board SATA storage (10-16 disks) </a:t>
            </a:r>
            <a:br>
              <a:rPr lang="en-US" sz="2400" dirty="0" smtClean="0"/>
            </a:br>
            <a:r>
              <a:rPr lang="en-US" sz="2400" dirty="0" smtClean="0"/>
              <a:t>are optimal</a:t>
            </a:r>
          </a:p>
          <a:p>
            <a:r>
              <a:rPr lang="en-US" sz="2800" dirty="0"/>
              <a:t>Small </a:t>
            </a:r>
            <a:r>
              <a:rPr lang="en-US" sz="2800" dirty="0" smtClean="0"/>
              <a:t>organization/branch </a:t>
            </a:r>
            <a:r>
              <a:rPr lang="en-US" sz="2800" dirty="0"/>
              <a:t>o</a:t>
            </a:r>
            <a:r>
              <a:rPr lang="en-US" sz="2800" dirty="0" smtClean="0"/>
              <a:t>ffice – </a:t>
            </a:r>
            <a:r>
              <a:rPr lang="en-US" sz="2800" dirty="0"/>
              <a:t>s</a:t>
            </a:r>
            <a:r>
              <a:rPr lang="en-US" sz="2800" dirty="0" smtClean="0"/>
              <a:t>erver </a:t>
            </a:r>
            <a:r>
              <a:rPr lang="en-US" sz="2800" dirty="0"/>
              <a:t>consolidation</a:t>
            </a:r>
          </a:p>
          <a:p>
            <a:pPr lvl="1"/>
            <a:r>
              <a:rPr lang="en-US" sz="2400" dirty="0" smtClean="0"/>
              <a:t>Minimize the </a:t>
            </a:r>
            <a:r>
              <a:rPr lang="en-US" sz="2400" dirty="0"/>
              <a:t>number of physical servers, operating system instances, and Exchange server instances to </a:t>
            </a:r>
            <a:r>
              <a:rPr lang="en-US" sz="2400" dirty="0" smtClean="0"/>
              <a:t>manage</a:t>
            </a:r>
          </a:p>
          <a:p>
            <a:r>
              <a:rPr lang="en-US" sz="2800" dirty="0" smtClean="0"/>
              <a:t>Risk </a:t>
            </a:r>
            <a:r>
              <a:rPr lang="en-US" sz="2800" dirty="0"/>
              <a:t>mitigation scenarios </a:t>
            </a:r>
            <a:endParaRPr lang="en-US" sz="2800" dirty="0" smtClean="0"/>
          </a:p>
          <a:p>
            <a:pPr lvl="1"/>
            <a:r>
              <a:rPr lang="en-US" sz="2400" dirty="0" smtClean="0"/>
              <a:t>Policies that limit the amount of mailboxes per server</a:t>
            </a:r>
            <a:endParaRPr lang="en-US" sz="2400" dirty="0"/>
          </a:p>
        </p:txBody>
      </p:sp>
    </p:spTree>
    <p:extLst>
      <p:ext uri="{BB962C8B-B14F-4D97-AF65-F5344CB8AC3E}">
        <p14:creationId xmlns:p14="http://schemas.microsoft.com/office/powerpoint/2010/main" xmlns="" val="420544189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Virtualization Considerations</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Guidelines</a:t>
            </a:r>
            <a:endParaRPr lang="en-US" dirty="0"/>
          </a:p>
        </p:txBody>
      </p:sp>
      <p:sp>
        <p:nvSpPr>
          <p:cNvPr id="3" name="Content Placeholder 2"/>
          <p:cNvSpPr>
            <a:spLocks noGrp="1"/>
          </p:cNvSpPr>
          <p:nvPr>
            <p:ph idx="1"/>
          </p:nvPr>
        </p:nvSpPr>
        <p:spPr>
          <a:xfrm>
            <a:off x="381000" y="1447799"/>
            <a:ext cx="8382000" cy="3360920"/>
          </a:xfrm>
        </p:spPr>
        <p:txBody>
          <a:bodyPr/>
          <a:lstStyle/>
          <a:p>
            <a:r>
              <a:rPr lang="en-US" dirty="0" smtClean="0"/>
              <a:t>TechNet is the </a:t>
            </a:r>
            <a:r>
              <a:rPr lang="en-US" b="1" dirty="0" smtClean="0"/>
              <a:t>single</a:t>
            </a:r>
            <a:r>
              <a:rPr lang="en-US" dirty="0" smtClean="0"/>
              <a:t> source: </a:t>
            </a:r>
            <a:br>
              <a:rPr lang="en-US" dirty="0" smtClean="0"/>
            </a:br>
            <a:r>
              <a:rPr lang="en-US" sz="1800" dirty="0" smtClean="0"/>
              <a:t>http://technet.microsoft.com/en-us/library/cc794548.aspx</a:t>
            </a:r>
            <a:endParaRPr lang="en-US" dirty="0" smtClean="0"/>
          </a:p>
          <a:p>
            <a:r>
              <a:rPr lang="en-US" dirty="0" smtClean="0"/>
              <a:t>SVVP Support Policy Wizard is a great tool:</a:t>
            </a:r>
            <a:br>
              <a:rPr lang="en-US" dirty="0" smtClean="0"/>
            </a:br>
            <a:r>
              <a:rPr lang="en-US" sz="1800" dirty="0" smtClean="0"/>
              <a:t>http://www.windowsservercatalog.com/svvp.aspx?svvppage=svvpwizard.htm</a:t>
            </a:r>
            <a:endParaRPr lang="en-US" dirty="0" smtClean="0"/>
          </a:p>
          <a:p>
            <a:pPr lvl="1"/>
            <a:r>
              <a:rPr lang="en-US" dirty="0" smtClean="0"/>
              <a:t>Always confirm SPW results with our TechNet article</a:t>
            </a:r>
          </a:p>
          <a:p>
            <a:r>
              <a:rPr lang="en-US" dirty="0" smtClean="0"/>
              <a:t>Check back for updates</a:t>
            </a:r>
          </a:p>
          <a:p>
            <a:pPr lvl="1"/>
            <a:r>
              <a:rPr lang="en-US" dirty="0" smtClean="0"/>
              <a:t>Clarifications published frequently</a:t>
            </a:r>
          </a:p>
        </p:txBody>
      </p:sp>
    </p:spTree>
    <p:extLst>
      <p:ext uri="{BB962C8B-B14F-4D97-AF65-F5344CB8AC3E}">
        <p14:creationId xmlns:p14="http://schemas.microsoft.com/office/powerpoint/2010/main" xmlns="" val="134218016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Supportability Quick Reference</a:t>
            </a:r>
            <a:endParaRPr lang="en-US" dirty="0"/>
          </a:p>
        </p:txBody>
      </p:sp>
      <p:sp>
        <p:nvSpPr>
          <p:cNvPr id="3" name="Content Placeholder 2"/>
          <p:cNvSpPr>
            <a:spLocks noGrp="1"/>
          </p:cNvSpPr>
          <p:nvPr>
            <p:ph idx="1"/>
          </p:nvPr>
        </p:nvSpPr>
        <p:spPr>
          <a:xfrm>
            <a:off x="381000" y="1092506"/>
            <a:ext cx="8382000" cy="4905958"/>
          </a:xfrm>
        </p:spPr>
        <p:txBody>
          <a:bodyPr/>
          <a:lstStyle/>
          <a:p>
            <a:r>
              <a:rPr lang="en-US" sz="2000" dirty="0" smtClean="0"/>
              <a:t>Supported</a:t>
            </a:r>
          </a:p>
          <a:p>
            <a:pPr lvl="1"/>
            <a:r>
              <a:rPr lang="en-US" sz="1800" dirty="0" smtClean="0"/>
              <a:t>Root: Hyper-V or SVVP</a:t>
            </a:r>
          </a:p>
          <a:p>
            <a:pPr lvl="1"/>
            <a:r>
              <a:rPr lang="en-US" sz="1800" dirty="0" smtClean="0"/>
              <a:t>Guest:</a:t>
            </a:r>
          </a:p>
          <a:p>
            <a:pPr lvl="2"/>
            <a:r>
              <a:rPr lang="en-US" sz="1600" dirty="0" smtClean="0"/>
              <a:t>Exchange </a:t>
            </a:r>
            <a:r>
              <a:rPr lang="en-US" sz="1600" dirty="0" smtClean="0">
                <a:solidFill>
                  <a:srgbClr val="FFFF00"/>
                </a:solidFill>
              </a:rPr>
              <a:t>2010</a:t>
            </a:r>
          </a:p>
          <a:p>
            <a:pPr lvl="2"/>
            <a:r>
              <a:rPr lang="en-US" sz="1600" dirty="0" smtClean="0"/>
              <a:t>Windows 2008 </a:t>
            </a:r>
            <a:r>
              <a:rPr lang="en-US" sz="1600" dirty="0" smtClean="0">
                <a:solidFill>
                  <a:srgbClr val="FFFF00"/>
                </a:solidFill>
              </a:rPr>
              <a:t>SP2 or R2</a:t>
            </a:r>
          </a:p>
          <a:p>
            <a:pPr lvl="2"/>
            <a:r>
              <a:rPr lang="en-US" sz="1600" dirty="0" smtClean="0"/>
              <a:t>Mailbox, Client Access, Hub Transport, Edge roles</a:t>
            </a:r>
          </a:p>
          <a:p>
            <a:pPr lvl="2"/>
            <a:r>
              <a:rPr lang="en-US" sz="1600" dirty="0" smtClean="0"/>
              <a:t>Meets basic Exchange system requirements</a:t>
            </a:r>
          </a:p>
          <a:p>
            <a:pPr lvl="2"/>
            <a:r>
              <a:rPr lang="en-US" sz="1600" dirty="0" smtClean="0"/>
              <a:t>Storage is fixed VHD, SCSI pass through, or </a:t>
            </a:r>
            <a:r>
              <a:rPr lang="en-US" sz="1600" dirty="0" err="1" smtClean="0"/>
              <a:t>iSCSI</a:t>
            </a:r>
            <a:endParaRPr lang="en-US" sz="1600" dirty="0" smtClean="0"/>
          </a:p>
          <a:p>
            <a:r>
              <a:rPr lang="en-US" sz="2000" dirty="0" smtClean="0"/>
              <a:t>Not Supported</a:t>
            </a:r>
          </a:p>
          <a:p>
            <a:pPr lvl="1"/>
            <a:r>
              <a:rPr lang="en-US" sz="1800" dirty="0" smtClean="0"/>
              <a:t>Combination of Exchange Mailbox HA and hypervisor-based clustering or migration technologies</a:t>
            </a:r>
          </a:p>
          <a:p>
            <a:pPr lvl="1"/>
            <a:r>
              <a:rPr lang="en-US" sz="1800" dirty="0" smtClean="0"/>
              <a:t>Snapshots, differencing/delta disks</a:t>
            </a:r>
          </a:p>
          <a:p>
            <a:pPr lvl="1"/>
            <a:r>
              <a:rPr lang="en-US" sz="1800" dirty="0" smtClean="0"/>
              <a:t>VSS backup of root for </a:t>
            </a:r>
            <a:r>
              <a:rPr lang="en-US" sz="1800" dirty="0" err="1" smtClean="0"/>
              <a:t>passthrough</a:t>
            </a:r>
            <a:r>
              <a:rPr lang="en-US" sz="1800" dirty="0" smtClean="0"/>
              <a:t> disks or </a:t>
            </a:r>
            <a:r>
              <a:rPr lang="en-US" sz="1800" dirty="0" err="1" smtClean="0"/>
              <a:t>iSCSI</a:t>
            </a:r>
            <a:r>
              <a:rPr lang="en-US" sz="1800" dirty="0" smtClean="0"/>
              <a:t> disks connected to initiator in guest</a:t>
            </a:r>
          </a:p>
          <a:p>
            <a:pPr lvl="1"/>
            <a:r>
              <a:rPr lang="en-US" sz="1800" dirty="0" smtClean="0"/>
              <a:t>Unified Messaging role</a:t>
            </a:r>
          </a:p>
          <a:p>
            <a:pPr lvl="1"/>
            <a:r>
              <a:rPr lang="en-US" sz="1800" dirty="0" smtClean="0"/>
              <a:t>Virtual/logical proc ratio greater than 2:1</a:t>
            </a:r>
          </a:p>
          <a:p>
            <a:pPr lvl="1"/>
            <a:r>
              <a:rPr lang="en-US" sz="1800" dirty="0" smtClean="0"/>
              <a:t>Applications running in root partition</a:t>
            </a:r>
          </a:p>
        </p:txBody>
      </p:sp>
    </p:spTree>
    <p:extLst>
      <p:ext uri="{BB962C8B-B14F-4D97-AF65-F5344CB8AC3E}">
        <p14:creationId xmlns:p14="http://schemas.microsoft.com/office/powerpoint/2010/main" xmlns="" val="1100647371"/>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64797"/>
          </a:xfrm>
        </p:spPr>
        <p:txBody>
          <a:bodyPr/>
          <a:lstStyle/>
          <a:p>
            <a:r>
              <a:rPr dirty="0" smtClean="0"/>
              <a:t>Deployment Recommendations</a:t>
            </a:r>
            <a:endParaRPr lang="en-US" dirty="0"/>
          </a:p>
        </p:txBody>
      </p:sp>
      <p:sp>
        <p:nvSpPr>
          <p:cNvPr id="3" name="Content Placeholder 2"/>
          <p:cNvSpPr>
            <a:spLocks noGrp="1"/>
          </p:cNvSpPr>
          <p:nvPr>
            <p:ph idx="1"/>
          </p:nvPr>
        </p:nvSpPr>
        <p:spPr>
          <a:xfrm>
            <a:off x="381000" y="1412875"/>
            <a:ext cx="8382000" cy="4768850"/>
          </a:xfrm>
        </p:spPr>
        <p:txBody>
          <a:bodyPr/>
          <a:lstStyle/>
          <a:p>
            <a:r>
              <a:rPr lang="en-US" sz="2800" dirty="0" smtClean="0"/>
              <a:t>Virtualization isn’t free</a:t>
            </a:r>
          </a:p>
          <a:p>
            <a:pPr lvl="1"/>
            <a:r>
              <a:rPr lang="en-US" sz="2400" dirty="0" smtClean="0"/>
              <a:t>Hypervisor adds processor overhead, must account for this when sizing - ~12% in our Exchange 2010 tests</a:t>
            </a:r>
          </a:p>
          <a:p>
            <a:pPr lvl="1"/>
            <a:r>
              <a:rPr lang="en-US" sz="2400" dirty="0" smtClean="0"/>
              <a:t>Workload costs rise as well, though this is more difficult to characterize</a:t>
            </a:r>
          </a:p>
          <a:p>
            <a:r>
              <a:rPr lang="en-US" sz="2800" dirty="0" smtClean="0"/>
              <a:t>Virtualization doesn’t change Exchange design requirements from an application perspective</a:t>
            </a:r>
          </a:p>
          <a:p>
            <a:pPr lvl="1"/>
            <a:r>
              <a:rPr lang="en-US" sz="2400" dirty="0" smtClean="0"/>
              <a:t>Design for Performance, Reliability and Capacity (MBX/Hub/Edge)</a:t>
            </a:r>
          </a:p>
          <a:p>
            <a:pPr lvl="1"/>
            <a:r>
              <a:rPr lang="en-US" sz="2400" dirty="0" smtClean="0"/>
              <a:t>Design for Usage Profiles (CAS/MBX)</a:t>
            </a:r>
          </a:p>
          <a:p>
            <a:pPr lvl="1"/>
            <a:r>
              <a:rPr lang="en-US" sz="2400" dirty="0" smtClean="0"/>
              <a:t>Design for Message Profiles (Hub/Edge)</a:t>
            </a:r>
          </a:p>
        </p:txBody>
      </p:sp>
    </p:spTree>
    <p:extLst>
      <p:ext uri="{BB962C8B-B14F-4D97-AF65-F5344CB8AC3E}">
        <p14:creationId xmlns:p14="http://schemas.microsoft.com/office/powerpoint/2010/main" xmlns="" val="1500125078"/>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Exchange 2010 Testing</a:t>
            </a:r>
            <a:br>
              <a:rPr lang="en-US" dirty="0" smtClean="0"/>
            </a:br>
            <a:r>
              <a:rPr lang="en-US" sz="3600" dirty="0" smtClean="0">
                <a:gradFill>
                  <a:gsLst>
                    <a:gs pos="50000">
                      <a:schemeClr val="tx2"/>
                    </a:gs>
                    <a:gs pos="100000">
                      <a:schemeClr val="tx2"/>
                    </a:gs>
                  </a:gsLst>
                  <a:lin ang="5400000" scaled="0"/>
                </a:gradFill>
              </a:rPr>
              <a:t>Typical 16-core deployment</a:t>
            </a:r>
            <a:endParaRPr lang="en-US" dirty="0">
              <a:gradFill>
                <a:gsLst>
                  <a:gs pos="50000">
                    <a:schemeClr val="tx2"/>
                  </a:gs>
                  <a:gs pos="100000">
                    <a:schemeClr val="tx2"/>
                  </a:gs>
                </a:gsLst>
                <a:lin ang="5400000" scaled="0"/>
              </a:gradFill>
            </a:endParaRPr>
          </a:p>
        </p:txBody>
      </p:sp>
      <p:sp>
        <p:nvSpPr>
          <p:cNvPr id="3" name="Text Placeholder 2"/>
          <p:cNvSpPr>
            <a:spLocks noGrp="1"/>
          </p:cNvSpPr>
          <p:nvPr>
            <p:ph type="body" sz="quarter" idx="4294967295"/>
          </p:nvPr>
        </p:nvSpPr>
        <p:spPr>
          <a:xfrm>
            <a:off x="381000" y="1600201"/>
            <a:ext cx="8382000" cy="4667250"/>
          </a:xfrm>
        </p:spPr>
        <p:txBody>
          <a:bodyPr/>
          <a:lstStyle/>
          <a:p>
            <a:r>
              <a:rPr lang="en-US" sz="2000" dirty="0" smtClean="0"/>
              <a:t>Goal: Examine Exchange performance on Hyper-V in a typical deployment scenario</a:t>
            </a:r>
          </a:p>
          <a:p>
            <a:r>
              <a:rPr lang="en-US" sz="2000" dirty="0" smtClean="0"/>
              <a:t>Test configuration:</a:t>
            </a:r>
          </a:p>
          <a:p>
            <a:pPr lvl="1"/>
            <a:r>
              <a:rPr lang="en-US" sz="1800" dirty="0" smtClean="0"/>
              <a:t>HP </a:t>
            </a:r>
            <a:r>
              <a:rPr lang="en-US" sz="1800" dirty="0" err="1" smtClean="0"/>
              <a:t>ProLiant</a:t>
            </a:r>
            <a:r>
              <a:rPr lang="en-US" sz="1800" dirty="0" smtClean="0"/>
              <a:t> BL680 G5, 4 x Quad-Core Intel Xeon E7340</a:t>
            </a:r>
          </a:p>
          <a:p>
            <a:pPr lvl="1"/>
            <a:r>
              <a:rPr lang="en-US" sz="1800" dirty="0" smtClean="0"/>
              <a:t>Root: 16 core host, Windows 2008 R2 (build 7100)</a:t>
            </a:r>
          </a:p>
          <a:p>
            <a:pPr lvl="1"/>
            <a:r>
              <a:rPr lang="en-US" sz="1800" dirty="0" smtClean="0"/>
              <a:t>Guests: 4 VMs (1 CAS, 1 Hub, 2 Mailbox), Exchange 2010 DF7 (582.10)</a:t>
            </a:r>
          </a:p>
          <a:p>
            <a:pPr lvl="1"/>
            <a:r>
              <a:rPr lang="en-US" sz="1800" dirty="0" smtClean="0"/>
              <a:t>Mailbox 1 on Windows 2008 RTM, Mailbox 2 on Windows 2008 R2</a:t>
            </a:r>
          </a:p>
          <a:p>
            <a:pPr lvl="1"/>
            <a:r>
              <a:rPr lang="en-US" sz="1800" dirty="0" smtClean="0"/>
              <a:t>4,000 users per mailbox server</a:t>
            </a:r>
          </a:p>
          <a:p>
            <a:pPr lvl="2"/>
            <a:r>
              <a:rPr lang="en-US" sz="1600" dirty="0" err="1" smtClean="0"/>
              <a:t>Loadgen</a:t>
            </a:r>
            <a:r>
              <a:rPr lang="en-US" sz="1600" dirty="0" smtClean="0"/>
              <a:t>, 75% Outlook 2007 Cached Heavy + 25% OWA (modified enterprise script) + 10% default EAS workload</a:t>
            </a:r>
          </a:p>
          <a:p>
            <a:r>
              <a:rPr lang="en-US" sz="2000" dirty="0" smtClean="0"/>
              <a:t>Observations:</a:t>
            </a:r>
          </a:p>
          <a:p>
            <a:pPr lvl="1"/>
            <a:r>
              <a:rPr lang="en-US" sz="1800" dirty="0" smtClean="0"/>
              <a:t>Logical processor guest runtime higher with 2008 RTM guest vs. 2008 R2 (~13%)</a:t>
            </a:r>
          </a:p>
          <a:p>
            <a:pPr lvl="1"/>
            <a:r>
              <a:rPr lang="en-US" sz="1800" dirty="0" smtClean="0"/>
              <a:t>Acceptable performance across all roles</a:t>
            </a:r>
          </a:p>
          <a:p>
            <a:pPr lvl="2"/>
            <a:r>
              <a:rPr lang="en-US" sz="1400" dirty="0" smtClean="0"/>
              <a:t>Hub CPU 52.3%, CAS CPU 33.4%</a:t>
            </a:r>
          </a:p>
          <a:p>
            <a:pPr lvl="2"/>
            <a:r>
              <a:rPr lang="en-US" sz="1400" dirty="0" smtClean="0"/>
              <a:t>MBX CPU 53.3%, RPC Averaged Latency 6.5ms, RPC Operations/sec 1818</a:t>
            </a:r>
          </a:p>
        </p:txBody>
      </p:sp>
    </p:spTree>
    <p:extLst>
      <p:ext uri="{BB962C8B-B14F-4D97-AF65-F5344CB8AC3E}">
        <p14:creationId xmlns:p14="http://schemas.microsoft.com/office/powerpoint/2010/main" xmlns="" val="50278724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Points To Consider</a:t>
            </a:r>
            <a:endParaRPr lang="en-US" dirty="0"/>
          </a:p>
        </p:txBody>
      </p:sp>
      <p:sp>
        <p:nvSpPr>
          <p:cNvPr id="3" name="Content Placeholder 2"/>
          <p:cNvSpPr>
            <a:spLocks noGrp="1"/>
          </p:cNvSpPr>
          <p:nvPr>
            <p:ph idx="1"/>
          </p:nvPr>
        </p:nvSpPr>
        <p:spPr>
          <a:xfrm>
            <a:off x="381000" y="1412875"/>
            <a:ext cx="8382000" cy="4807470"/>
          </a:xfrm>
        </p:spPr>
        <p:txBody>
          <a:bodyPr/>
          <a:lstStyle/>
          <a:p>
            <a:r>
              <a:rPr lang="en-US" sz="2800" dirty="0" smtClean="0"/>
              <a:t>Accuracy of </a:t>
            </a:r>
            <a:r>
              <a:rPr lang="en-US" sz="2800" dirty="0" err="1" smtClean="0"/>
              <a:t>Perfmon</a:t>
            </a:r>
            <a:r>
              <a:rPr lang="en-US" sz="2800" dirty="0" smtClean="0"/>
              <a:t> counters in a Guest OS might be a concern for monitoring</a:t>
            </a:r>
          </a:p>
          <a:p>
            <a:pPr lvl="1"/>
            <a:r>
              <a:rPr lang="en-US" sz="2400" dirty="0" smtClean="0"/>
              <a:t>CPU cycles in a VM are relative to the CPU slices provided from the virtualization layer</a:t>
            </a:r>
          </a:p>
          <a:p>
            <a:pPr lvl="1"/>
            <a:r>
              <a:rPr lang="en-US" sz="2400" dirty="0" smtClean="0"/>
              <a:t>May skew results</a:t>
            </a:r>
          </a:p>
          <a:p>
            <a:pPr lvl="1"/>
            <a:r>
              <a:rPr lang="en-US" sz="2400" dirty="0" smtClean="0"/>
              <a:t>Investigating the impact on production monitoring</a:t>
            </a:r>
          </a:p>
          <a:p>
            <a:r>
              <a:rPr lang="en-US" sz="2800" dirty="0" smtClean="0"/>
              <a:t>Comprehensive comparison of physical resources and application consumption is difficult to achieve</a:t>
            </a:r>
          </a:p>
          <a:p>
            <a:pPr lvl="1"/>
            <a:r>
              <a:rPr lang="en-US" sz="2400" dirty="0" smtClean="0"/>
              <a:t>Application counters are only available in the Guest OS</a:t>
            </a:r>
          </a:p>
          <a:p>
            <a:pPr lvl="1"/>
            <a:r>
              <a:rPr lang="en-US" sz="2400" dirty="0" smtClean="0"/>
              <a:t>Root OS only provides view of resources it owns and Hyper-V counters</a:t>
            </a:r>
            <a:endParaRPr lang="en-US" dirty="0" smtClean="0"/>
          </a:p>
        </p:txBody>
      </p:sp>
    </p:spTree>
    <p:extLst>
      <p:ext uri="{BB962C8B-B14F-4D97-AF65-F5344CB8AC3E}">
        <p14:creationId xmlns:p14="http://schemas.microsoft.com/office/powerpoint/2010/main" xmlns="" val="288030583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47799"/>
            <a:ext cx="8382000" cy="3512390"/>
          </a:xfrm>
        </p:spPr>
        <p:txBody>
          <a:bodyPr/>
          <a:lstStyle/>
          <a:p>
            <a:r>
              <a:rPr lang="en-US" dirty="0" smtClean="0"/>
              <a:t>High-level product direction for scale</a:t>
            </a:r>
          </a:p>
          <a:p>
            <a:r>
              <a:rPr lang="en-US" dirty="0" smtClean="0"/>
              <a:t>Guidelines and ratios</a:t>
            </a:r>
          </a:p>
          <a:p>
            <a:r>
              <a:rPr lang="en-US" dirty="0" smtClean="0"/>
              <a:t>Role specific details</a:t>
            </a:r>
          </a:p>
          <a:p>
            <a:r>
              <a:rPr lang="en-US" dirty="0" smtClean="0"/>
              <a:t>Virtualization considerations</a:t>
            </a:r>
          </a:p>
          <a:p>
            <a:r>
              <a:rPr lang="en-US" dirty="0" smtClean="0"/>
              <a:t>Toolkit for planning and sizing</a:t>
            </a:r>
          </a:p>
        </p:txBody>
      </p:sp>
    </p:spTree>
    <p:extLst>
      <p:ext uri="{BB962C8B-B14F-4D97-AF65-F5344CB8AC3E}">
        <p14:creationId xmlns:p14="http://schemas.microsoft.com/office/powerpoint/2010/main" xmlns="" val="329963353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Toolkit For Planning &amp; Sizing</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57926963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Capacity Planning Tools</a:t>
            </a:r>
            <a:endParaRPr lang="en-US" dirty="0"/>
          </a:p>
        </p:txBody>
      </p:sp>
      <p:sp>
        <p:nvSpPr>
          <p:cNvPr id="6" name="Text Placeholder 5"/>
          <p:cNvSpPr>
            <a:spLocks noGrp="1"/>
          </p:cNvSpPr>
          <p:nvPr>
            <p:ph type="body" sz="quarter" idx="10"/>
          </p:nvPr>
        </p:nvSpPr>
        <p:spPr>
          <a:xfrm>
            <a:off x="381000" y="1447799"/>
            <a:ext cx="8382000" cy="4979825"/>
          </a:xfrm>
        </p:spPr>
        <p:txBody>
          <a:bodyPr/>
          <a:lstStyle/>
          <a:p>
            <a:r>
              <a:rPr lang="en-US" dirty="0" smtClean="0"/>
              <a:t>Profiling</a:t>
            </a:r>
          </a:p>
          <a:p>
            <a:pPr lvl="1"/>
            <a:r>
              <a:rPr lang="en-US" dirty="0" smtClean="0"/>
              <a:t>Exchange Profile </a:t>
            </a:r>
            <a:r>
              <a:rPr lang="en-US" smtClean="0"/>
              <a:t>Analyzer 2010 (EPA</a:t>
            </a:r>
            <a:r>
              <a:rPr lang="en-US" dirty="0" smtClean="0"/>
              <a:t>)</a:t>
            </a:r>
          </a:p>
          <a:p>
            <a:pPr lvl="1"/>
            <a:r>
              <a:rPr lang="en-US" dirty="0" smtClean="0"/>
              <a:t>Performance Monitor (</a:t>
            </a:r>
            <a:r>
              <a:rPr lang="en-US" dirty="0" err="1" smtClean="0"/>
              <a:t>Perfmon</a:t>
            </a:r>
            <a:r>
              <a:rPr lang="en-US" dirty="0" smtClean="0"/>
              <a:t>)</a:t>
            </a:r>
          </a:p>
          <a:p>
            <a:r>
              <a:rPr lang="en-US" dirty="0" smtClean="0"/>
              <a:t>Sizing</a:t>
            </a:r>
          </a:p>
          <a:p>
            <a:pPr lvl="1"/>
            <a:r>
              <a:rPr lang="en-US" dirty="0" smtClean="0"/>
              <a:t>Exchange Server 2010 Storage Calculator</a:t>
            </a:r>
          </a:p>
          <a:p>
            <a:r>
              <a:rPr lang="en-US" smtClean="0"/>
              <a:t>Validation</a:t>
            </a:r>
            <a:endParaRPr lang="en-US" dirty="0" smtClean="0"/>
          </a:p>
          <a:p>
            <a:pPr lvl="1"/>
            <a:r>
              <a:rPr lang="en-US" dirty="0" err="1" smtClean="0"/>
              <a:t>Jetstress</a:t>
            </a:r>
            <a:r>
              <a:rPr lang="en-US" dirty="0" smtClean="0"/>
              <a:t> 2010</a:t>
            </a:r>
          </a:p>
          <a:p>
            <a:pPr lvl="1"/>
            <a:r>
              <a:rPr lang="en-US" dirty="0" smtClean="0"/>
              <a:t>Exchange Load </a:t>
            </a:r>
            <a:r>
              <a:rPr lang="en-US" smtClean="0"/>
              <a:t>Generator 2010 “Loadgen</a:t>
            </a:r>
            <a:r>
              <a:rPr lang="en-US" dirty="0" smtClean="0"/>
              <a:t>”</a:t>
            </a:r>
          </a:p>
          <a:p>
            <a:endParaRPr lang="en-US" dirty="0" smtClean="0"/>
          </a:p>
          <a:p>
            <a:endParaRPr lang="en-US" dirty="0"/>
          </a:p>
        </p:txBody>
      </p:sp>
    </p:spTree>
    <p:extLst>
      <p:ext uri="{BB962C8B-B14F-4D97-AF65-F5344CB8AC3E}">
        <p14:creationId xmlns:p14="http://schemas.microsoft.com/office/powerpoint/2010/main" xmlns="" val="113625633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a:t>
            </a:r>
            <a:r>
              <a:rPr lang="en-US" smtClean="0"/>
              <a:t>Profile Analyzer 2010</a:t>
            </a:r>
            <a:endParaRPr lang="en-US" dirty="0"/>
          </a:p>
        </p:txBody>
      </p:sp>
      <p:sp>
        <p:nvSpPr>
          <p:cNvPr id="3" name="Text Placeholder 2"/>
          <p:cNvSpPr>
            <a:spLocks noGrp="1"/>
          </p:cNvSpPr>
          <p:nvPr>
            <p:ph type="body" sz="quarter" idx="10"/>
          </p:nvPr>
        </p:nvSpPr>
        <p:spPr>
          <a:xfrm>
            <a:off x="381000" y="1447799"/>
            <a:ext cx="8382000" cy="4881336"/>
          </a:xfrm>
        </p:spPr>
        <p:txBody>
          <a:bodyPr/>
          <a:lstStyle/>
          <a:p>
            <a:r>
              <a:rPr lang="en-US" sz="2400" dirty="0" smtClean="0"/>
              <a:t>Generates statistical profile of user actions</a:t>
            </a:r>
          </a:p>
          <a:p>
            <a:pPr lvl="1"/>
            <a:r>
              <a:rPr lang="en-US" sz="2000" dirty="0" smtClean="0"/>
              <a:t>Messages sent and received/day</a:t>
            </a:r>
          </a:p>
          <a:p>
            <a:pPr lvl="1"/>
            <a:r>
              <a:rPr lang="en-US" sz="2000" dirty="0" smtClean="0"/>
              <a:t>Rule counts</a:t>
            </a:r>
          </a:p>
          <a:p>
            <a:pPr lvl="1"/>
            <a:r>
              <a:rPr lang="en-US" sz="2000" dirty="0" smtClean="0"/>
              <a:t>Item size and counts</a:t>
            </a:r>
          </a:p>
          <a:p>
            <a:r>
              <a:rPr lang="en-US" sz="2400" dirty="0" smtClean="0"/>
              <a:t>Inputs</a:t>
            </a:r>
          </a:p>
          <a:p>
            <a:pPr lvl="1"/>
            <a:r>
              <a:rPr lang="en-US" sz="2000" dirty="0" smtClean="0"/>
              <a:t>Crawls mailboxes with MAPI (previously DAV) </a:t>
            </a:r>
          </a:p>
          <a:p>
            <a:pPr lvl="1"/>
            <a:r>
              <a:rPr lang="en-US" sz="2000" dirty="0" smtClean="0"/>
              <a:t>OWA log analysis tool and “summarizer”</a:t>
            </a:r>
          </a:p>
          <a:p>
            <a:r>
              <a:rPr lang="en-US" sz="2400" dirty="0" smtClean="0"/>
              <a:t>Accuracy somewhat dependent on how users manage their mailbox</a:t>
            </a:r>
          </a:p>
          <a:p>
            <a:r>
              <a:rPr lang="en-US" sz="2400" dirty="0" smtClean="0"/>
              <a:t>Availability planned for Q3CY10</a:t>
            </a:r>
          </a:p>
          <a:p>
            <a:r>
              <a:rPr lang="en-US" sz="2400" dirty="0" smtClean="0"/>
              <a:t>Version that works with Exchange 2003 &amp; 2007 available here</a:t>
            </a:r>
            <a:r>
              <a:rPr lang="en-US" sz="2400" dirty="0"/>
              <a:t>: </a:t>
            </a:r>
            <a:br>
              <a:rPr lang="en-US" sz="2400" dirty="0"/>
            </a:br>
            <a:r>
              <a:rPr lang="en-US" sz="2400" dirty="0" smtClean="0">
                <a:hlinkClick r:id="rId3"/>
              </a:rPr>
              <a:t>http</a:t>
            </a:r>
            <a:r>
              <a:rPr lang="en-US" sz="2400" dirty="0">
                <a:hlinkClick r:id="rId3"/>
              </a:rPr>
              <a:t>://</a:t>
            </a:r>
            <a:r>
              <a:rPr lang="en-US" sz="2400" dirty="0" smtClean="0">
                <a:hlinkClick r:id="rId3"/>
              </a:rPr>
              <a:t>tinyurl.com/233by6</a:t>
            </a:r>
            <a:r>
              <a:rPr lang="en-US" sz="2400" dirty="0" smtClean="0"/>
              <a:t> </a:t>
            </a:r>
            <a:br>
              <a:rPr lang="en-US" sz="2400" dirty="0" smtClean="0"/>
            </a:br>
            <a:endParaRPr lang="en-US" sz="2400" dirty="0" smtClean="0"/>
          </a:p>
        </p:txBody>
      </p:sp>
    </p:spTree>
    <p:extLst>
      <p:ext uri="{BB962C8B-B14F-4D97-AF65-F5344CB8AC3E}">
        <p14:creationId xmlns:p14="http://schemas.microsoft.com/office/powerpoint/2010/main" xmlns="" val="276075725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Storage Calculator 2010</a:t>
            </a:r>
            <a:endParaRPr lang="en-US" dirty="0"/>
          </a:p>
        </p:txBody>
      </p:sp>
      <p:sp>
        <p:nvSpPr>
          <p:cNvPr id="3" name="Text Placeholder 2"/>
          <p:cNvSpPr>
            <a:spLocks noGrp="1"/>
          </p:cNvSpPr>
          <p:nvPr>
            <p:ph type="body" sz="quarter" idx="10"/>
          </p:nvPr>
        </p:nvSpPr>
        <p:spPr>
          <a:xfrm>
            <a:off x="381000" y="1447799"/>
            <a:ext cx="8382000" cy="4813625"/>
          </a:xfrm>
        </p:spPr>
        <p:txBody>
          <a:bodyPr/>
          <a:lstStyle/>
          <a:p>
            <a:r>
              <a:rPr lang="en-US" dirty="0" smtClean="0"/>
              <a:t>Follows Product Group recommendations on:</a:t>
            </a:r>
          </a:p>
          <a:p>
            <a:pPr lvl="1"/>
            <a:r>
              <a:rPr lang="en-US" dirty="0" smtClean="0"/>
              <a:t>Storage</a:t>
            </a:r>
          </a:p>
          <a:p>
            <a:pPr lvl="1"/>
            <a:r>
              <a:rPr lang="en-US" dirty="0" smtClean="0"/>
              <a:t>Memory</a:t>
            </a:r>
          </a:p>
          <a:p>
            <a:pPr lvl="1"/>
            <a:r>
              <a:rPr lang="en-US" dirty="0" smtClean="0"/>
              <a:t>Mailbox sizing</a:t>
            </a:r>
          </a:p>
          <a:p>
            <a:r>
              <a:rPr lang="en-US" dirty="0" smtClean="0"/>
              <a:t>Goal of the calculator is to output:</a:t>
            </a:r>
          </a:p>
          <a:p>
            <a:pPr lvl="1"/>
            <a:r>
              <a:rPr lang="en-US" dirty="0" smtClean="0"/>
              <a:t>I/O requirements </a:t>
            </a:r>
          </a:p>
          <a:p>
            <a:pPr lvl="1"/>
            <a:r>
              <a:rPr lang="en-US" dirty="0" smtClean="0"/>
              <a:t>Capacity requirements </a:t>
            </a:r>
          </a:p>
          <a:p>
            <a:pPr lvl="1"/>
            <a:r>
              <a:rPr lang="en-US" dirty="0" smtClean="0"/>
              <a:t>Logical user number (LUN) design</a:t>
            </a:r>
          </a:p>
          <a:p>
            <a:r>
              <a:rPr lang="en-US" dirty="0" smtClean="0"/>
              <a:t>Available today via the Exchange team </a:t>
            </a:r>
            <a:r>
              <a:rPr lang="en-US" dirty="0"/>
              <a:t>b</a:t>
            </a:r>
            <a:r>
              <a:rPr lang="en-US" dirty="0" smtClean="0"/>
              <a:t>log: </a:t>
            </a:r>
            <a:r>
              <a:rPr lang="en-US" sz="2400" dirty="0" smtClean="0">
                <a:hlinkClick r:id="rId3"/>
              </a:rPr>
              <a:t>http://msexchangeteam.com/</a:t>
            </a:r>
            <a:r>
              <a:rPr lang="en-US" sz="2400" dirty="0" smtClean="0"/>
              <a:t> </a:t>
            </a:r>
          </a:p>
        </p:txBody>
      </p:sp>
    </p:spTree>
    <p:extLst>
      <p:ext uri="{BB962C8B-B14F-4D97-AF65-F5344CB8AC3E}">
        <p14:creationId xmlns:p14="http://schemas.microsoft.com/office/powerpoint/2010/main" xmlns="" val="116930673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Jetstress 2010</a:t>
            </a:r>
            <a:endParaRPr lang="en-US" dirty="0"/>
          </a:p>
        </p:txBody>
      </p:sp>
      <p:sp>
        <p:nvSpPr>
          <p:cNvPr id="3" name="Text Placeholder 2"/>
          <p:cNvSpPr>
            <a:spLocks noGrp="1"/>
          </p:cNvSpPr>
          <p:nvPr>
            <p:ph type="body" sz="quarter" idx="10"/>
          </p:nvPr>
        </p:nvSpPr>
        <p:spPr>
          <a:xfrm>
            <a:off x="381000" y="1447799"/>
            <a:ext cx="8382000" cy="5109091"/>
          </a:xfrm>
        </p:spPr>
        <p:txBody>
          <a:bodyPr/>
          <a:lstStyle/>
          <a:p>
            <a:r>
              <a:rPr lang="en-US" sz="2400" dirty="0" smtClean="0"/>
              <a:t>Exchange I/O simulator</a:t>
            </a:r>
          </a:p>
          <a:p>
            <a:pPr lvl="1"/>
            <a:r>
              <a:rPr lang="en-US" sz="2000" dirty="0" smtClean="0"/>
              <a:t>Uses Jet (ESE) database engine</a:t>
            </a:r>
          </a:p>
          <a:p>
            <a:r>
              <a:rPr lang="en-US" sz="2400" dirty="0" smtClean="0"/>
              <a:t>Analyzes server I/O performance for Exchange requirements</a:t>
            </a:r>
          </a:p>
          <a:p>
            <a:r>
              <a:rPr lang="en-US" sz="2400" dirty="0" smtClean="0"/>
              <a:t>What can </a:t>
            </a:r>
            <a:r>
              <a:rPr lang="en-US" sz="2400" dirty="0" err="1" smtClean="0"/>
              <a:t>Jetstress</a:t>
            </a:r>
            <a:r>
              <a:rPr lang="en-US" sz="2400" dirty="0" smtClean="0"/>
              <a:t> be used for?</a:t>
            </a:r>
          </a:p>
          <a:p>
            <a:pPr lvl="1"/>
            <a:r>
              <a:rPr lang="en-US" sz="2000" dirty="0" smtClean="0"/>
              <a:t>Storage performance validation</a:t>
            </a:r>
          </a:p>
          <a:p>
            <a:pPr lvl="1"/>
            <a:r>
              <a:rPr lang="en-US" sz="2000" dirty="0" smtClean="0"/>
              <a:t>Storage reliability testing</a:t>
            </a:r>
          </a:p>
          <a:p>
            <a:pPr lvl="1"/>
            <a:r>
              <a:rPr lang="en-US" sz="2000" dirty="0" smtClean="0"/>
              <a:t>End-to-end testing of storage components</a:t>
            </a:r>
          </a:p>
          <a:p>
            <a:r>
              <a:rPr lang="en-US" sz="2400" dirty="0" smtClean="0"/>
              <a:t>What can’t </a:t>
            </a:r>
            <a:r>
              <a:rPr lang="en-US" sz="2400" dirty="0" err="1" smtClean="0"/>
              <a:t>Jetstress</a:t>
            </a:r>
            <a:r>
              <a:rPr lang="en-US" sz="2400" dirty="0" smtClean="0"/>
              <a:t> be used for?</a:t>
            </a:r>
          </a:p>
          <a:p>
            <a:pPr lvl="1"/>
            <a:r>
              <a:rPr lang="en-US" sz="2000" dirty="0" smtClean="0"/>
              <a:t>Validation of client experience</a:t>
            </a:r>
          </a:p>
          <a:p>
            <a:pPr lvl="1"/>
            <a:r>
              <a:rPr lang="en-US" sz="2000" dirty="0" smtClean="0"/>
              <a:t>Integration testing with third party software solutions</a:t>
            </a:r>
          </a:p>
          <a:p>
            <a:r>
              <a:rPr lang="en-US" sz="2400" dirty="0"/>
              <a:t>Availability </a:t>
            </a:r>
            <a:r>
              <a:rPr lang="en-US" sz="2400" dirty="0" smtClean="0"/>
              <a:t>of 2010 version planned </a:t>
            </a:r>
            <a:r>
              <a:rPr lang="en-US" sz="2400" dirty="0"/>
              <a:t>for December </a:t>
            </a:r>
            <a:r>
              <a:rPr lang="en-US" sz="2400" dirty="0" smtClean="0"/>
              <a:t>2009, will be announced on Exchange team blog: </a:t>
            </a:r>
            <a:r>
              <a:rPr lang="en-US" sz="2400" dirty="0" smtClean="0">
                <a:hlinkClick r:id="rId3"/>
              </a:rPr>
              <a:t>http://msexchangeteam.com/</a:t>
            </a:r>
            <a:r>
              <a:rPr lang="en-US" sz="2400" dirty="0" smtClean="0"/>
              <a:t> </a:t>
            </a:r>
            <a:endParaRPr lang="en-US" sz="2400" dirty="0" smtClean="0">
              <a:solidFill>
                <a:srgbClr val="FF0000"/>
              </a:solidFill>
            </a:endParaRPr>
          </a:p>
        </p:txBody>
      </p:sp>
    </p:spTree>
    <p:extLst>
      <p:ext uri="{BB962C8B-B14F-4D97-AF65-F5344CB8AC3E}">
        <p14:creationId xmlns:p14="http://schemas.microsoft.com/office/powerpoint/2010/main" xmlns="" val="187847306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err="1" smtClean="0"/>
              <a:t>Jetstress</a:t>
            </a:r>
            <a:r>
              <a:rPr lang="en-US" dirty="0" smtClean="0"/>
              <a:t> 2010</a:t>
            </a:r>
            <a:br>
              <a:rPr lang="en-US" dirty="0" smtClean="0"/>
            </a:br>
            <a:r>
              <a:rPr lang="en-US" sz="3600" dirty="0" smtClean="0">
                <a:gradFill>
                  <a:gsLst>
                    <a:gs pos="50000">
                      <a:schemeClr val="tx2"/>
                    </a:gs>
                    <a:gs pos="100000">
                      <a:schemeClr val="tx2"/>
                    </a:gs>
                  </a:gsLst>
                  <a:lin ang="5400000" scaled="0"/>
                </a:gradFill>
              </a:rPr>
              <a:t>What’s new</a:t>
            </a:r>
            <a:endParaRPr lang="en-US" sz="3600" dirty="0"/>
          </a:p>
        </p:txBody>
      </p:sp>
      <p:sp>
        <p:nvSpPr>
          <p:cNvPr id="3" name="Text Placeholder 2"/>
          <p:cNvSpPr>
            <a:spLocks noGrp="1"/>
          </p:cNvSpPr>
          <p:nvPr>
            <p:ph type="body" sz="quarter" idx="10"/>
          </p:nvPr>
        </p:nvSpPr>
        <p:spPr/>
        <p:txBody>
          <a:bodyPr/>
          <a:lstStyle/>
          <a:p>
            <a:endParaRPr lang="en-US" sz="2400" dirty="0" smtClean="0"/>
          </a:p>
          <a:p>
            <a:r>
              <a:rPr lang="en-US" sz="2400" dirty="0" smtClean="0"/>
              <a:t>Updated with Exchange 2010 Mailbox I/O Profile</a:t>
            </a:r>
          </a:p>
          <a:p>
            <a:pPr lvl="1"/>
            <a:r>
              <a:rPr lang="en-US" sz="2000" dirty="0" smtClean="0"/>
              <a:t>This profile is not yet final and is subject to change between now and Exchange 2010 release</a:t>
            </a:r>
          </a:p>
          <a:p>
            <a:r>
              <a:rPr lang="en-US" sz="2400" dirty="0" smtClean="0"/>
              <a:t>Database duplication is now multi-cast</a:t>
            </a:r>
          </a:p>
          <a:p>
            <a:pPr lvl="1"/>
            <a:r>
              <a:rPr lang="en-US" sz="2000" dirty="0" smtClean="0"/>
              <a:t>Dramatically reduces the time to prepare databases for testing</a:t>
            </a:r>
          </a:p>
          <a:p>
            <a:r>
              <a:rPr lang="en-US" sz="2400" dirty="0" smtClean="0"/>
              <a:t>Now using </a:t>
            </a:r>
            <a:r>
              <a:rPr lang="en-US" sz="2400" dirty="0" err="1" smtClean="0"/>
              <a:t>MSExchange</a:t>
            </a:r>
            <a:r>
              <a:rPr lang="en-US" sz="2400" dirty="0" smtClean="0"/>
              <a:t> Database I/O counters for I/O measurement</a:t>
            </a:r>
          </a:p>
          <a:p>
            <a:pPr lvl="1"/>
            <a:r>
              <a:rPr lang="en-US" sz="2000" dirty="0" smtClean="0"/>
              <a:t>Allows placing databases and logs on the same volume</a:t>
            </a:r>
          </a:p>
          <a:p>
            <a:r>
              <a:rPr lang="en-US" sz="2400" dirty="0" smtClean="0"/>
              <a:t>Log replication I/O is simulated based on Exchange 2010 HA architecture</a:t>
            </a:r>
          </a:p>
          <a:p>
            <a:r>
              <a:rPr lang="en-US" sz="2400" dirty="0" smtClean="0"/>
              <a:t>Background Database Maintenance (Checksum) is now simulated</a:t>
            </a:r>
          </a:p>
        </p:txBody>
      </p:sp>
    </p:spTree>
    <p:extLst>
      <p:ext uri="{BB962C8B-B14F-4D97-AF65-F5344CB8AC3E}">
        <p14:creationId xmlns:p14="http://schemas.microsoft.com/office/powerpoint/2010/main" xmlns="" val="24976834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a:t>
            </a:r>
            <a:r>
              <a:rPr lang="en-US" smtClean="0"/>
              <a:t>Load Generator 2010</a:t>
            </a:r>
            <a:endParaRPr lang="en-US" dirty="0"/>
          </a:p>
        </p:txBody>
      </p:sp>
      <p:sp>
        <p:nvSpPr>
          <p:cNvPr id="3" name="Text Placeholder 2"/>
          <p:cNvSpPr>
            <a:spLocks noGrp="1"/>
          </p:cNvSpPr>
          <p:nvPr>
            <p:ph type="body" sz="quarter" idx="10"/>
          </p:nvPr>
        </p:nvSpPr>
        <p:spPr>
          <a:xfrm>
            <a:off x="381000" y="1447799"/>
            <a:ext cx="8382000" cy="5102935"/>
          </a:xfrm>
        </p:spPr>
        <p:txBody>
          <a:bodyPr/>
          <a:lstStyle/>
          <a:p>
            <a:r>
              <a:rPr lang="en-US" sz="2400" dirty="0" smtClean="0"/>
              <a:t>The only supported multi-protocol load generator for Exchange</a:t>
            </a:r>
          </a:p>
          <a:p>
            <a:pPr lvl="1"/>
            <a:r>
              <a:rPr lang="en-US" sz="2000" dirty="0" smtClean="0"/>
              <a:t>Replaces </a:t>
            </a:r>
            <a:r>
              <a:rPr lang="en-US" sz="2000" dirty="0" err="1" smtClean="0"/>
              <a:t>Loadsim</a:t>
            </a:r>
            <a:r>
              <a:rPr lang="en-US" sz="2000" dirty="0" smtClean="0"/>
              <a:t> and ESP</a:t>
            </a:r>
          </a:p>
          <a:p>
            <a:r>
              <a:rPr lang="en-US" sz="2400" dirty="0" smtClean="0"/>
              <a:t>Windows UI interface as well as a command-line interface</a:t>
            </a:r>
          </a:p>
          <a:p>
            <a:r>
              <a:rPr lang="en-US" sz="2400" dirty="0" smtClean="0"/>
              <a:t>Both task-based and scripted simulation modes</a:t>
            </a:r>
          </a:p>
          <a:p>
            <a:r>
              <a:rPr lang="en-US" sz="2400" dirty="0" smtClean="0"/>
              <a:t>Consumed both internally at Microsoft and externally</a:t>
            </a:r>
          </a:p>
          <a:p>
            <a:r>
              <a:rPr lang="en-US" sz="2400" dirty="0" smtClean="0"/>
              <a:t>Existing modules include: Outlook 2003/2007 (online and cached), Post Office Protocol (POP), Internet Message Access Protocol (IMAP), Simple Mail Transfer Protocol (SMTP), OWA, ActiveSync… others in development</a:t>
            </a:r>
          </a:p>
          <a:p>
            <a:r>
              <a:rPr lang="en-US" sz="2400" dirty="0" smtClean="0"/>
              <a:t>Availability planned for December 2009, use beta </a:t>
            </a:r>
            <a:r>
              <a:rPr lang="en-US" sz="2400" dirty="0"/>
              <a:t>until then:</a:t>
            </a:r>
            <a:br>
              <a:rPr lang="en-US" sz="2400" dirty="0"/>
            </a:br>
            <a:r>
              <a:rPr lang="en-US" sz="2400" dirty="0" smtClean="0">
                <a:hlinkClick r:id="rId3"/>
              </a:rPr>
              <a:t>http</a:t>
            </a:r>
            <a:r>
              <a:rPr lang="en-US" sz="2400" dirty="0">
                <a:hlinkClick r:id="rId3"/>
              </a:rPr>
              <a:t>://</a:t>
            </a:r>
            <a:r>
              <a:rPr lang="en-US" sz="2400" dirty="0" smtClean="0">
                <a:hlinkClick r:id="rId3"/>
              </a:rPr>
              <a:t>tinyurl.com/yhvpwbf</a:t>
            </a:r>
            <a:r>
              <a:rPr lang="en-US" sz="2400" dirty="0"/>
              <a:t> (32-bit)</a:t>
            </a:r>
            <a:br>
              <a:rPr lang="en-US" sz="2400" dirty="0"/>
            </a:br>
            <a:r>
              <a:rPr lang="en-US" sz="2400" dirty="0">
                <a:hlinkClick r:id="rId4"/>
              </a:rPr>
              <a:t>http://</a:t>
            </a:r>
            <a:r>
              <a:rPr lang="en-US" sz="2400" dirty="0" smtClean="0">
                <a:hlinkClick r:id="rId4"/>
              </a:rPr>
              <a:t>tinyurl.com/yk5vfl7</a:t>
            </a:r>
            <a:r>
              <a:rPr lang="en-US" sz="2400" dirty="0" smtClean="0"/>
              <a:t> (64-bit)</a:t>
            </a:r>
          </a:p>
        </p:txBody>
      </p:sp>
    </p:spTree>
    <p:extLst>
      <p:ext uri="{BB962C8B-B14F-4D97-AF65-F5344CB8AC3E}">
        <p14:creationId xmlns:p14="http://schemas.microsoft.com/office/powerpoint/2010/main" xmlns="" val="160700706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Exchange Load Generator 2010</a:t>
            </a:r>
            <a:br>
              <a:rPr lang="en-US" dirty="0" smtClean="0"/>
            </a:br>
            <a:r>
              <a:rPr lang="en-US" sz="3600" dirty="0" smtClean="0">
                <a:gradFill>
                  <a:gsLst>
                    <a:gs pos="50000">
                      <a:schemeClr val="tx2"/>
                    </a:gs>
                    <a:gs pos="100000">
                      <a:schemeClr val="tx2"/>
                    </a:gs>
                  </a:gsLst>
                  <a:lin ang="5400000" scaled="0"/>
                </a:gradFill>
              </a:rPr>
              <a:t>What’s new</a:t>
            </a:r>
            <a:endParaRPr lang="en-US" sz="3600" dirty="0"/>
          </a:p>
        </p:txBody>
      </p:sp>
      <p:sp>
        <p:nvSpPr>
          <p:cNvPr id="3" name="Text Placeholder 2"/>
          <p:cNvSpPr>
            <a:spLocks noGrp="1"/>
          </p:cNvSpPr>
          <p:nvPr>
            <p:ph type="body" sz="quarter" idx="10"/>
          </p:nvPr>
        </p:nvSpPr>
        <p:spPr/>
        <p:txBody>
          <a:bodyPr/>
          <a:lstStyle/>
          <a:p>
            <a:endParaRPr lang="en-US" sz="2800" dirty="0" smtClean="0"/>
          </a:p>
          <a:p>
            <a:r>
              <a:rPr lang="en-US" sz="2800" dirty="0" smtClean="0"/>
              <a:t>Requires Vista, Windows 7 or Windows 2008 OS (SP2/R2)</a:t>
            </a:r>
          </a:p>
          <a:p>
            <a:r>
              <a:rPr lang="en-US" sz="2800" dirty="0" smtClean="0"/>
              <a:t>No longer requires Exchange Management Tools</a:t>
            </a:r>
          </a:p>
          <a:p>
            <a:r>
              <a:rPr lang="en-US" sz="2800" dirty="0" smtClean="0"/>
              <a:t>ActiveSync Module</a:t>
            </a:r>
          </a:p>
          <a:p>
            <a:r>
              <a:rPr lang="en-US" sz="2800" dirty="0" smtClean="0"/>
              <a:t>Dynamic mail generator</a:t>
            </a:r>
          </a:p>
          <a:p>
            <a:pPr lvl="1"/>
            <a:r>
              <a:rPr lang="en-US" sz="2400" dirty="0" smtClean="0"/>
              <a:t>No need for message files, available in 5 languages, supports attachments</a:t>
            </a:r>
          </a:p>
          <a:p>
            <a:r>
              <a:rPr lang="en-US" sz="2800" dirty="0" smtClean="0"/>
              <a:t>NSPI connections</a:t>
            </a:r>
          </a:p>
        </p:txBody>
      </p:sp>
    </p:spTree>
    <p:extLst>
      <p:ext uri="{BB962C8B-B14F-4D97-AF65-F5344CB8AC3E}">
        <p14:creationId xmlns:p14="http://schemas.microsoft.com/office/powerpoint/2010/main" xmlns="" val="364548921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Process Flow</a:t>
            </a:r>
            <a:endParaRPr lang="en-US" dirty="0"/>
          </a:p>
        </p:txBody>
      </p:sp>
      <p:grpSp>
        <p:nvGrpSpPr>
          <p:cNvPr id="18" name="Group 17"/>
          <p:cNvGrpSpPr/>
          <p:nvPr/>
        </p:nvGrpSpPr>
        <p:grpSpPr>
          <a:xfrm>
            <a:off x="370786" y="1295400"/>
            <a:ext cx="2313134" cy="1846421"/>
            <a:chOff x="523186" y="1447800"/>
            <a:chExt cx="2313134" cy="1846421"/>
          </a:xfrm>
        </p:grpSpPr>
        <p:pic>
          <p:nvPicPr>
            <p:cNvPr id="108547" name="Picture 3"/>
            <p:cNvPicPr>
              <a:picLocks noChangeAspect="1" noChangeArrowheads="1"/>
            </p:cNvPicPr>
            <p:nvPr/>
          </p:nvPicPr>
          <p:blipFill>
            <a:blip r:embed="rId3"/>
            <a:srcRect/>
            <a:stretch>
              <a:fillRect/>
            </a:stretch>
          </p:blipFill>
          <p:spPr bwMode="auto">
            <a:xfrm>
              <a:off x="609600" y="1447800"/>
              <a:ext cx="2162175" cy="1600200"/>
            </a:xfrm>
            <a:prstGeom prst="rect">
              <a:avLst/>
            </a:prstGeom>
            <a:noFill/>
            <a:ln w="9525">
              <a:noFill/>
              <a:miter lim="800000"/>
              <a:headEnd/>
              <a:tailEnd/>
            </a:ln>
          </p:spPr>
        </p:pic>
        <p:sp>
          <p:nvSpPr>
            <p:cNvPr id="7" name="TextBox 6"/>
            <p:cNvSpPr txBox="1"/>
            <p:nvPr/>
          </p:nvSpPr>
          <p:spPr>
            <a:xfrm>
              <a:off x="523186" y="3048000"/>
              <a:ext cx="2313134" cy="246221"/>
            </a:xfrm>
            <a:prstGeom prst="rect">
              <a:avLst/>
            </a:prstGeom>
            <a:noFill/>
          </p:spPr>
          <p:txBody>
            <a:bodyPr wrap="none" lIns="0" tIns="0" rIns="0" bIns="0" rtlCol="0">
              <a:spAutoFit/>
            </a:bodyPr>
            <a:lstStyle/>
            <a:p>
              <a:pPr algn="ctr"/>
              <a:r>
                <a:rPr lang="en-US" sz="1600" dirty="0" smtClean="0">
                  <a:gradFill>
                    <a:gsLst>
                      <a:gs pos="0">
                        <a:schemeClr val="tx1"/>
                      </a:gs>
                      <a:gs pos="86000">
                        <a:schemeClr val="tx1"/>
                      </a:gs>
                    </a:gsLst>
                    <a:lin ang="5400000" scaled="0"/>
                  </a:gradFill>
                </a:rPr>
                <a:t>Exchange Profile Analyzer</a:t>
              </a:r>
            </a:p>
          </p:txBody>
        </p:sp>
      </p:grpSp>
      <p:grpSp>
        <p:nvGrpSpPr>
          <p:cNvPr id="19" name="Group 18"/>
          <p:cNvGrpSpPr/>
          <p:nvPr/>
        </p:nvGrpSpPr>
        <p:grpSpPr>
          <a:xfrm>
            <a:off x="457200" y="4114800"/>
            <a:ext cx="2190750" cy="1998821"/>
            <a:chOff x="609600" y="3886200"/>
            <a:chExt cx="2190750" cy="1998821"/>
          </a:xfrm>
        </p:grpSpPr>
        <p:pic>
          <p:nvPicPr>
            <p:cNvPr id="108548" name="Picture 4"/>
            <p:cNvPicPr>
              <a:picLocks noChangeAspect="1" noChangeArrowheads="1"/>
            </p:cNvPicPr>
            <p:nvPr/>
          </p:nvPicPr>
          <p:blipFill>
            <a:blip r:embed="rId4"/>
            <a:srcRect/>
            <a:stretch>
              <a:fillRect/>
            </a:stretch>
          </p:blipFill>
          <p:spPr bwMode="auto">
            <a:xfrm>
              <a:off x="609600" y="3886200"/>
              <a:ext cx="2190750" cy="1724025"/>
            </a:xfrm>
            <a:prstGeom prst="rect">
              <a:avLst/>
            </a:prstGeom>
            <a:noFill/>
            <a:ln w="9525">
              <a:noFill/>
              <a:miter lim="800000"/>
              <a:headEnd/>
              <a:tailEnd/>
            </a:ln>
          </p:spPr>
        </p:pic>
        <p:sp>
          <p:nvSpPr>
            <p:cNvPr id="9" name="TextBox 8"/>
            <p:cNvSpPr txBox="1"/>
            <p:nvPr/>
          </p:nvSpPr>
          <p:spPr>
            <a:xfrm>
              <a:off x="727870" y="5638800"/>
              <a:ext cx="1930720" cy="246221"/>
            </a:xfrm>
            <a:prstGeom prst="rect">
              <a:avLst/>
            </a:prstGeom>
            <a:noFill/>
          </p:spPr>
          <p:txBody>
            <a:bodyPr wrap="none" lIns="0" tIns="0" rIns="0" bIns="0" rtlCol="0">
              <a:spAutoFit/>
            </a:bodyPr>
            <a:lstStyle/>
            <a:p>
              <a:pPr algn="ctr"/>
              <a:r>
                <a:rPr lang="en-US" sz="1600" dirty="0" smtClean="0">
                  <a:gradFill>
                    <a:gsLst>
                      <a:gs pos="0">
                        <a:schemeClr val="tx1"/>
                      </a:gs>
                      <a:gs pos="86000">
                        <a:schemeClr val="tx1"/>
                      </a:gs>
                    </a:gsLst>
                    <a:lin ang="5400000" scaled="0"/>
                  </a:gradFill>
                </a:rPr>
                <a:t>Performance Monitor</a:t>
              </a:r>
            </a:p>
          </p:txBody>
        </p:sp>
      </p:grpSp>
      <p:grpSp>
        <p:nvGrpSpPr>
          <p:cNvPr id="15" name="Group 14"/>
          <p:cNvGrpSpPr/>
          <p:nvPr/>
        </p:nvGrpSpPr>
        <p:grpSpPr>
          <a:xfrm>
            <a:off x="6273289" y="609601"/>
            <a:ext cx="2312044" cy="1600305"/>
            <a:chOff x="6111944" y="762000"/>
            <a:chExt cx="2718023" cy="1801117"/>
          </a:xfrm>
        </p:grpSpPr>
        <p:pic>
          <p:nvPicPr>
            <p:cNvPr id="108549" name="Picture 5"/>
            <p:cNvPicPr>
              <a:picLocks noChangeAspect="1" noChangeArrowheads="1"/>
            </p:cNvPicPr>
            <p:nvPr/>
          </p:nvPicPr>
          <p:blipFill>
            <a:blip r:embed="rId5"/>
            <a:srcRect/>
            <a:stretch>
              <a:fillRect/>
            </a:stretch>
          </p:blipFill>
          <p:spPr bwMode="auto">
            <a:xfrm>
              <a:off x="6477000" y="762000"/>
              <a:ext cx="2076450" cy="1514475"/>
            </a:xfrm>
            <a:prstGeom prst="rect">
              <a:avLst/>
            </a:prstGeom>
            <a:noFill/>
            <a:ln w="9525">
              <a:noFill/>
              <a:miter lim="800000"/>
              <a:headEnd/>
              <a:tailEnd/>
            </a:ln>
          </p:spPr>
        </p:pic>
        <p:sp>
          <p:nvSpPr>
            <p:cNvPr id="11" name="TextBox 10"/>
            <p:cNvSpPr txBox="1"/>
            <p:nvPr/>
          </p:nvSpPr>
          <p:spPr>
            <a:xfrm>
              <a:off x="6111944" y="2285999"/>
              <a:ext cx="2718023" cy="277118"/>
            </a:xfrm>
            <a:prstGeom prst="rect">
              <a:avLst/>
            </a:prstGeom>
            <a:noFill/>
          </p:spPr>
          <p:txBody>
            <a:bodyPr wrap="none" lIns="0" tIns="0" rIns="0" bIns="0" rtlCol="0">
              <a:spAutoFit/>
            </a:bodyPr>
            <a:lstStyle/>
            <a:p>
              <a:pPr algn="ctr"/>
              <a:r>
                <a:rPr lang="en-US" sz="1600" dirty="0" smtClean="0">
                  <a:gradFill>
                    <a:gsLst>
                      <a:gs pos="0">
                        <a:schemeClr val="tx1"/>
                      </a:gs>
                      <a:gs pos="86000">
                        <a:schemeClr val="tx1"/>
                      </a:gs>
                    </a:gsLst>
                    <a:lin ang="5400000" scaled="0"/>
                  </a:gradFill>
                </a:rPr>
                <a:t>Exchange Load Generator</a:t>
              </a:r>
            </a:p>
          </p:txBody>
        </p:sp>
      </p:grpSp>
      <p:grpSp>
        <p:nvGrpSpPr>
          <p:cNvPr id="16" name="Group 15"/>
          <p:cNvGrpSpPr/>
          <p:nvPr/>
        </p:nvGrpSpPr>
        <p:grpSpPr>
          <a:xfrm>
            <a:off x="6167430" y="2537612"/>
            <a:ext cx="2564613" cy="1675252"/>
            <a:chOff x="5899133" y="2895600"/>
            <a:chExt cx="3144417" cy="1875913"/>
          </a:xfrm>
        </p:grpSpPr>
        <p:pic>
          <p:nvPicPr>
            <p:cNvPr id="108550" name="Picture 6"/>
            <p:cNvPicPr>
              <a:picLocks noChangeAspect="1" noChangeArrowheads="1"/>
            </p:cNvPicPr>
            <p:nvPr/>
          </p:nvPicPr>
          <p:blipFill>
            <a:blip r:embed="rId6"/>
            <a:srcRect/>
            <a:stretch>
              <a:fillRect/>
            </a:stretch>
          </p:blipFill>
          <p:spPr bwMode="auto">
            <a:xfrm>
              <a:off x="6477000" y="2895600"/>
              <a:ext cx="1990725" cy="1609725"/>
            </a:xfrm>
            <a:prstGeom prst="rect">
              <a:avLst/>
            </a:prstGeom>
            <a:noFill/>
            <a:ln w="9525">
              <a:noFill/>
              <a:miter lim="800000"/>
              <a:headEnd/>
              <a:tailEnd/>
            </a:ln>
          </p:spPr>
        </p:pic>
        <p:sp>
          <p:nvSpPr>
            <p:cNvPr id="13" name="TextBox 12"/>
            <p:cNvSpPr txBox="1"/>
            <p:nvPr/>
          </p:nvSpPr>
          <p:spPr>
            <a:xfrm>
              <a:off x="5899133" y="4495800"/>
              <a:ext cx="3144417" cy="275713"/>
            </a:xfrm>
            <a:prstGeom prst="rect">
              <a:avLst/>
            </a:prstGeom>
            <a:noFill/>
          </p:spPr>
          <p:txBody>
            <a:bodyPr wrap="none" lIns="0" tIns="0" rIns="0" bIns="0" rtlCol="0">
              <a:spAutoFit/>
            </a:bodyPr>
            <a:lstStyle/>
            <a:p>
              <a:pPr algn="ctr"/>
              <a:r>
                <a:rPr lang="en-US" sz="1600" dirty="0" smtClean="0">
                  <a:gradFill>
                    <a:gsLst>
                      <a:gs pos="0">
                        <a:schemeClr val="tx1"/>
                      </a:gs>
                      <a:gs pos="86000">
                        <a:schemeClr val="tx1"/>
                      </a:gs>
                    </a:gsLst>
                    <a:lin ang="5400000" scaled="0"/>
                  </a:gradFill>
                </a:rPr>
                <a:t>Exchange Storage Calculator</a:t>
              </a:r>
            </a:p>
          </p:txBody>
        </p:sp>
      </p:grpSp>
      <p:grpSp>
        <p:nvGrpSpPr>
          <p:cNvPr id="37" name="Group 36"/>
          <p:cNvGrpSpPr/>
          <p:nvPr/>
        </p:nvGrpSpPr>
        <p:grpSpPr>
          <a:xfrm>
            <a:off x="6629400" y="4502821"/>
            <a:ext cx="1766281" cy="1589246"/>
            <a:chOff x="6629400" y="4752975"/>
            <a:chExt cx="1766281" cy="1589246"/>
          </a:xfrm>
        </p:grpSpPr>
        <p:pic>
          <p:nvPicPr>
            <p:cNvPr id="108551" name="Picture 7"/>
            <p:cNvPicPr>
              <a:picLocks noChangeAspect="1" noChangeArrowheads="1"/>
            </p:cNvPicPr>
            <p:nvPr/>
          </p:nvPicPr>
          <p:blipFill>
            <a:blip r:embed="rId7"/>
            <a:srcRect/>
            <a:stretch>
              <a:fillRect/>
            </a:stretch>
          </p:blipFill>
          <p:spPr bwMode="auto">
            <a:xfrm>
              <a:off x="6629400" y="4752975"/>
              <a:ext cx="1766281" cy="1343025"/>
            </a:xfrm>
            <a:prstGeom prst="rect">
              <a:avLst/>
            </a:prstGeom>
            <a:noFill/>
            <a:ln w="9525">
              <a:noFill/>
              <a:miter lim="800000"/>
              <a:headEnd/>
              <a:tailEnd/>
            </a:ln>
          </p:spPr>
        </p:pic>
        <p:sp>
          <p:nvSpPr>
            <p:cNvPr id="17" name="TextBox 16"/>
            <p:cNvSpPr txBox="1"/>
            <p:nvPr/>
          </p:nvSpPr>
          <p:spPr>
            <a:xfrm>
              <a:off x="6662384" y="6096000"/>
              <a:ext cx="1666034" cy="246221"/>
            </a:xfrm>
            <a:prstGeom prst="rect">
              <a:avLst/>
            </a:prstGeom>
            <a:noFill/>
          </p:spPr>
          <p:txBody>
            <a:bodyPr wrap="none" lIns="0" tIns="0" rIns="0" bIns="0" rtlCol="0">
              <a:spAutoFit/>
            </a:bodyPr>
            <a:lstStyle/>
            <a:p>
              <a:pPr algn="ctr"/>
              <a:r>
                <a:rPr lang="en-US" sz="1600" dirty="0" smtClean="0">
                  <a:gradFill>
                    <a:gsLst>
                      <a:gs pos="0">
                        <a:schemeClr val="tx1"/>
                      </a:gs>
                      <a:gs pos="86000">
                        <a:schemeClr val="tx1"/>
                      </a:gs>
                    </a:gsLst>
                    <a:lin ang="5400000" scaled="0"/>
                  </a:gradFill>
                </a:rPr>
                <a:t>Exchange </a:t>
              </a:r>
              <a:r>
                <a:rPr lang="en-US" sz="1600" dirty="0" err="1" smtClean="0">
                  <a:gradFill>
                    <a:gsLst>
                      <a:gs pos="0">
                        <a:schemeClr val="tx1"/>
                      </a:gs>
                      <a:gs pos="86000">
                        <a:schemeClr val="tx1"/>
                      </a:gs>
                    </a:gsLst>
                    <a:lin ang="5400000" scaled="0"/>
                  </a:gradFill>
                </a:rPr>
                <a:t>Jetstress</a:t>
              </a:r>
              <a:endParaRPr lang="en-US" sz="1600" dirty="0" smtClean="0">
                <a:gradFill>
                  <a:gsLst>
                    <a:gs pos="0">
                      <a:schemeClr val="tx1"/>
                    </a:gs>
                    <a:gs pos="86000">
                      <a:schemeClr val="tx1"/>
                    </a:gs>
                  </a:gsLst>
                  <a:lin ang="5400000" scaled="0"/>
                </a:gradFill>
              </a:endParaRPr>
            </a:p>
          </p:txBody>
        </p:sp>
      </p:grpSp>
      <p:grpSp>
        <p:nvGrpSpPr>
          <p:cNvPr id="35" name="Group 34"/>
          <p:cNvGrpSpPr/>
          <p:nvPr/>
        </p:nvGrpSpPr>
        <p:grpSpPr>
          <a:xfrm>
            <a:off x="3810000" y="1752600"/>
            <a:ext cx="1447800" cy="1406843"/>
            <a:chOff x="3810000" y="1752600"/>
            <a:chExt cx="1447800" cy="1406843"/>
          </a:xfrm>
        </p:grpSpPr>
        <p:sp>
          <p:nvSpPr>
            <p:cNvPr id="21" name="Folded Corner 20"/>
            <p:cNvSpPr/>
            <p:nvPr/>
          </p:nvSpPr>
          <p:spPr bwMode="auto">
            <a:xfrm>
              <a:off x="4114800" y="1752600"/>
              <a:ext cx="838200" cy="914400"/>
            </a:xfrm>
            <a:prstGeom prst="foldedCorner">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User</a:t>
              </a:r>
            </a:p>
            <a:p>
              <a:pPr algn="ctr" defTabSz="914099"/>
              <a:r>
                <a:rPr lang="en-US" dirty="0" smtClean="0">
                  <a:solidFill>
                    <a:schemeClr val="tx1"/>
                  </a:solidFill>
                </a:rPr>
                <a:t>Profile</a:t>
              </a:r>
            </a:p>
          </p:txBody>
        </p:sp>
        <p:sp>
          <p:nvSpPr>
            <p:cNvPr id="22" name="TextBox 21"/>
            <p:cNvSpPr txBox="1"/>
            <p:nvPr/>
          </p:nvSpPr>
          <p:spPr>
            <a:xfrm>
              <a:off x="3810000" y="2667000"/>
              <a:ext cx="1447800" cy="492443"/>
            </a:xfrm>
            <a:prstGeom prst="rect">
              <a:avLst/>
            </a:prstGeom>
            <a:noFill/>
          </p:spPr>
          <p:txBody>
            <a:bodyPr wrap="square" lIns="0" tIns="0" rIns="0" bIns="0" rtlCol="0">
              <a:spAutoFit/>
            </a:bodyPr>
            <a:lstStyle/>
            <a:p>
              <a:pPr algn="ctr"/>
              <a:r>
                <a:rPr lang="en-US" sz="1600" dirty="0" err="1" smtClean="0">
                  <a:gradFill>
                    <a:gsLst>
                      <a:gs pos="0">
                        <a:schemeClr val="tx1"/>
                      </a:gs>
                      <a:gs pos="86000">
                        <a:schemeClr val="tx1"/>
                      </a:gs>
                    </a:gsLst>
                    <a:lin ang="5400000" scaled="0"/>
                  </a:gradFill>
                </a:rPr>
                <a:t>Mailflow</a:t>
              </a:r>
              <a:r>
                <a:rPr lang="en-US" sz="1600" dirty="0" smtClean="0">
                  <a:gradFill>
                    <a:gsLst>
                      <a:gs pos="0">
                        <a:schemeClr val="tx1"/>
                      </a:gs>
                      <a:gs pos="86000">
                        <a:schemeClr val="tx1"/>
                      </a:gs>
                    </a:gsLst>
                    <a:lin ang="5400000" scaled="0"/>
                  </a:gradFill>
                </a:rPr>
                <a:t> </a:t>
              </a:r>
              <a:br>
                <a:rPr lang="en-US" sz="1600" dirty="0" smtClean="0">
                  <a:gradFill>
                    <a:gsLst>
                      <a:gs pos="0">
                        <a:schemeClr val="tx1"/>
                      </a:gs>
                      <a:gs pos="86000">
                        <a:schemeClr val="tx1"/>
                      </a:gs>
                    </a:gsLst>
                    <a:lin ang="5400000" scaled="0"/>
                  </a:gradFill>
                </a:rPr>
              </a:br>
              <a:r>
                <a:rPr lang="en-US" sz="1600" dirty="0" smtClean="0">
                  <a:gradFill>
                    <a:gsLst>
                      <a:gs pos="0">
                        <a:schemeClr val="tx1"/>
                      </a:gs>
                      <a:gs pos="86000">
                        <a:schemeClr val="tx1"/>
                      </a:gs>
                    </a:gsLst>
                    <a:lin ang="5400000" scaled="0"/>
                  </a:gradFill>
                </a:rPr>
                <a:t>&amp; Other Stats</a:t>
              </a:r>
            </a:p>
          </p:txBody>
        </p:sp>
      </p:grpSp>
      <p:sp>
        <p:nvSpPr>
          <p:cNvPr id="27" name="Right Arrow 26"/>
          <p:cNvSpPr/>
          <p:nvPr/>
        </p:nvSpPr>
        <p:spPr bwMode="auto">
          <a:xfrm>
            <a:off x="2819400" y="1905000"/>
            <a:ext cx="914400" cy="3048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8" name="Right Arrow 27"/>
          <p:cNvSpPr/>
          <p:nvPr/>
        </p:nvSpPr>
        <p:spPr bwMode="auto">
          <a:xfrm>
            <a:off x="2819400" y="4953000"/>
            <a:ext cx="914400" cy="3048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9" name="Right Arrow 28"/>
          <p:cNvSpPr/>
          <p:nvPr/>
        </p:nvSpPr>
        <p:spPr bwMode="auto">
          <a:xfrm rot="18874284">
            <a:off x="2566821" y="3548330"/>
            <a:ext cx="1496822" cy="3048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30" name="Right Arrow 29"/>
          <p:cNvSpPr/>
          <p:nvPr/>
        </p:nvSpPr>
        <p:spPr bwMode="auto">
          <a:xfrm rot="20368462">
            <a:off x="5379212" y="1467207"/>
            <a:ext cx="898579" cy="3048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31" name="Right Arrow 30"/>
          <p:cNvSpPr/>
          <p:nvPr/>
        </p:nvSpPr>
        <p:spPr bwMode="auto">
          <a:xfrm rot="1934016">
            <a:off x="5344822" y="2582571"/>
            <a:ext cx="914400" cy="3048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32" name="Right Arrow 31"/>
          <p:cNvSpPr/>
          <p:nvPr/>
        </p:nvSpPr>
        <p:spPr bwMode="auto">
          <a:xfrm rot="8238084">
            <a:off x="5316160" y="3851051"/>
            <a:ext cx="914400" cy="3048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33" name="Right Arrow 32"/>
          <p:cNvSpPr/>
          <p:nvPr/>
        </p:nvSpPr>
        <p:spPr bwMode="auto">
          <a:xfrm>
            <a:off x="5334000" y="4953000"/>
            <a:ext cx="914400" cy="304800"/>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grpSp>
        <p:nvGrpSpPr>
          <p:cNvPr id="36" name="Group 35"/>
          <p:cNvGrpSpPr/>
          <p:nvPr/>
        </p:nvGrpSpPr>
        <p:grpSpPr>
          <a:xfrm>
            <a:off x="4038600" y="4419600"/>
            <a:ext cx="990600" cy="1191399"/>
            <a:chOff x="4038600" y="4419600"/>
            <a:chExt cx="990600" cy="1191399"/>
          </a:xfrm>
        </p:grpSpPr>
        <p:sp>
          <p:nvSpPr>
            <p:cNvPr id="26" name="TextBox 25"/>
            <p:cNvSpPr txBox="1"/>
            <p:nvPr/>
          </p:nvSpPr>
          <p:spPr>
            <a:xfrm>
              <a:off x="4038600" y="5334000"/>
              <a:ext cx="990600" cy="276999"/>
            </a:xfrm>
            <a:prstGeom prst="rect">
              <a:avLst/>
            </a:prstGeom>
            <a:noFill/>
          </p:spPr>
          <p:txBody>
            <a:bodyPr wrap="square" lIns="0" tIns="0" rIns="0" bIns="0" rtlCol="0">
              <a:spAutoFit/>
            </a:bodyPr>
            <a:lstStyle/>
            <a:p>
              <a:pPr algn="ctr"/>
              <a:r>
                <a:rPr lang="en-US" dirty="0" smtClean="0">
                  <a:gradFill>
                    <a:gsLst>
                      <a:gs pos="0">
                        <a:schemeClr val="tx1"/>
                      </a:gs>
                      <a:gs pos="86000">
                        <a:schemeClr val="tx1"/>
                      </a:gs>
                    </a:gsLst>
                    <a:lin ang="5400000" scaled="0"/>
                  </a:gradFill>
                </a:rPr>
                <a:t>IOPS</a:t>
              </a:r>
            </a:p>
          </p:txBody>
        </p:sp>
        <p:sp>
          <p:nvSpPr>
            <p:cNvPr id="34" name="Folded Corner 33"/>
            <p:cNvSpPr/>
            <p:nvPr/>
          </p:nvSpPr>
          <p:spPr bwMode="auto">
            <a:xfrm>
              <a:off x="4114800" y="4419600"/>
              <a:ext cx="838200" cy="914400"/>
            </a:xfrm>
            <a:prstGeom prst="foldedCorner">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smtClean="0">
                  <a:solidFill>
                    <a:schemeClr val="tx1"/>
                  </a:solidFill>
                </a:rPr>
                <a:t>User</a:t>
              </a:r>
            </a:p>
            <a:p>
              <a:pPr algn="ctr" defTabSz="914099"/>
              <a:r>
                <a:rPr lang="en-US" dirty="0" smtClean="0">
                  <a:solidFill>
                    <a:schemeClr val="tx1"/>
                  </a:solidFill>
                </a:rPr>
                <a:t>Profile</a:t>
              </a:r>
            </a:p>
          </p:txBody>
        </p:sp>
      </p:grpSp>
    </p:spTree>
    <p:extLst>
      <p:ext uri="{BB962C8B-B14F-4D97-AF65-F5344CB8AC3E}">
        <p14:creationId xmlns:p14="http://schemas.microsoft.com/office/powerpoint/2010/main" xmlns="" val="16055096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childTnLst>
                                </p:cTn>
                              </p:par>
                              <p:par>
                                <p:cTn id="18" presetID="10" presetClass="entr" presetSubtype="0"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1000"/>
                                        <p:tgtEl>
                                          <p:spTgt spid="3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childTnLst>
                                </p:cTn>
                              </p:par>
                              <p:par>
                                <p:cTn id="29" presetID="10"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childTnLst>
                                </p:cTn>
                              </p:par>
                              <p:par>
                                <p:cTn id="37" presetID="10"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1000"/>
                                        <p:tgtEl>
                                          <p:spTgt spid="31"/>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0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1000"/>
                                        <p:tgtEl>
                                          <p:spTgt spid="33"/>
                                        </p:tgtEl>
                                      </p:cBhvr>
                                    </p:animEffect>
                                  </p:childTnLst>
                                </p:cTn>
                              </p:par>
                              <p:par>
                                <p:cTn id="58" presetID="10" presetClass="entr" presetSubtype="0" fill="hold"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Takeaways</a:t>
            </a:r>
            <a:endParaRPr lang="en-US" dirty="0"/>
          </a:p>
        </p:txBody>
      </p:sp>
      <p:sp>
        <p:nvSpPr>
          <p:cNvPr id="3" name="Text Placeholder 2"/>
          <p:cNvSpPr>
            <a:spLocks noGrp="1"/>
          </p:cNvSpPr>
          <p:nvPr>
            <p:ph type="body" sz="quarter" idx="10"/>
          </p:nvPr>
        </p:nvSpPr>
        <p:spPr>
          <a:xfrm>
            <a:off x="381000" y="1447799"/>
            <a:ext cx="8382000" cy="2856167"/>
          </a:xfrm>
        </p:spPr>
        <p:txBody>
          <a:bodyPr/>
          <a:lstStyle/>
          <a:p>
            <a:r>
              <a:rPr lang="en-US" dirty="0" smtClean="0"/>
              <a:t>Exchange continues to reduce I/O requirements, reducing overall system TCO</a:t>
            </a:r>
          </a:p>
          <a:p>
            <a:r>
              <a:rPr lang="en-US" dirty="0" smtClean="0"/>
              <a:t>New features in Exchange 2010 may require additional hardware resources, server count increases can be minimized</a:t>
            </a:r>
          </a:p>
          <a:p>
            <a:r>
              <a:rPr lang="en-US" dirty="0" smtClean="0"/>
              <a:t>Virtualization is a great way to take advantage of underutilized hardware</a:t>
            </a:r>
          </a:p>
          <a:p>
            <a:r>
              <a:rPr lang="en-US" dirty="0" smtClean="0"/>
              <a:t>Take advantage of the planning &amp; testing toolset for successful deployments</a:t>
            </a:r>
          </a:p>
        </p:txBody>
      </p:sp>
    </p:spTree>
    <p:extLst>
      <p:ext uri="{BB962C8B-B14F-4D97-AF65-F5344CB8AC3E}">
        <p14:creationId xmlns:p14="http://schemas.microsoft.com/office/powerpoint/2010/main" xmlns="" val="185964183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Product Direction For Scale</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64736362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81000" y="1414459"/>
            <a:ext cx="8385048" cy="1690691"/>
          </a:xfrm>
        </p:spPr>
        <p:txBody>
          <a:bodyPr/>
          <a:lstStyle/>
          <a:p>
            <a:r>
              <a:rPr b="1" dirty="0" smtClean="0"/>
              <a:t>UNC301</a:t>
            </a:r>
            <a:r>
              <a:rPr dirty="0" smtClean="0"/>
              <a:t> </a:t>
            </a:r>
            <a:r>
              <a:rPr lang="en-US" dirty="0" smtClean="0"/>
              <a:t>–</a:t>
            </a:r>
            <a:r>
              <a:rPr dirty="0" smtClean="0"/>
              <a:t> Microsoft Exchange Server 2010 Upgrade and Coexistence with Exchange Server 2007 and 2003</a:t>
            </a:r>
          </a:p>
          <a:p>
            <a:r>
              <a:rPr lang="en-US" b="1" dirty="0" smtClean="0"/>
              <a:t>UNC307</a:t>
            </a:r>
            <a:r>
              <a:rPr lang="en-US" dirty="0" smtClean="0"/>
              <a:t> – Microsoft Exchange Server 2010 High Availability</a:t>
            </a:r>
          </a:p>
          <a:p>
            <a:r>
              <a:rPr lang="en-US" b="1" dirty="0" smtClean="0"/>
              <a:t>UNC314</a:t>
            </a:r>
            <a:r>
              <a:rPr lang="en-US" dirty="0" smtClean="0"/>
              <a:t> – Microsoft Exchange Server 2010 Storage Architecture</a:t>
            </a:r>
          </a:p>
          <a:p>
            <a:r>
              <a:rPr lang="en-US" b="1" dirty="0" smtClean="0"/>
              <a:t>UNC315</a:t>
            </a:r>
            <a:r>
              <a:rPr lang="en-US" dirty="0" smtClean="0"/>
              <a:t> – Microsoft Exchange Server 2010 Unified Messaging</a:t>
            </a:r>
          </a:p>
        </p:txBody>
      </p:sp>
      <p:sp>
        <p:nvSpPr>
          <p:cNvPr id="18" name="Content Placeholder 17"/>
          <p:cNvSpPr>
            <a:spLocks noGrp="1"/>
          </p:cNvSpPr>
          <p:nvPr>
            <p:ph sz="quarter" idx="11"/>
          </p:nvPr>
        </p:nvSpPr>
        <p:spPr>
          <a:xfrm>
            <a:off x="381000" y="3366595"/>
            <a:ext cx="8385048" cy="1214930"/>
          </a:xfrm>
        </p:spPr>
        <p:txBody>
          <a:bodyPr/>
          <a:lstStyle/>
          <a:p>
            <a:pPr>
              <a:defRPr/>
            </a:pPr>
            <a:r>
              <a:rPr b="1" dirty="0" smtClean="0"/>
              <a:t>UNC01-IS</a:t>
            </a:r>
            <a:r>
              <a:rPr dirty="0" smtClean="0"/>
              <a:t> </a:t>
            </a:r>
            <a:r>
              <a:rPr lang="en-US" dirty="0" smtClean="0"/>
              <a:t>–</a:t>
            </a:r>
            <a:r>
              <a:rPr dirty="0" smtClean="0"/>
              <a:t> Microsoft Exchange Server 2010 Archiving Q&amp;A</a:t>
            </a:r>
          </a:p>
          <a:p>
            <a:pPr>
              <a:defRPr/>
            </a:pPr>
            <a:r>
              <a:rPr lang="en-US" b="1" dirty="0" smtClean="0"/>
              <a:t>UNC06-IS</a:t>
            </a:r>
            <a:r>
              <a:rPr lang="en-US" dirty="0" smtClean="0"/>
              <a:t> – Site Resilience in Microsoft Exchange Server 2010</a:t>
            </a:r>
          </a:p>
          <a:p>
            <a:pPr>
              <a:defRPr/>
            </a:pPr>
            <a:r>
              <a:rPr lang="en-US" b="1" dirty="0" smtClean="0"/>
              <a:t>UNC03-IS</a:t>
            </a:r>
            <a:r>
              <a:rPr lang="en-US" dirty="0" smtClean="0"/>
              <a:t> – Microsoft Exchange Server </a:t>
            </a:r>
            <a:r>
              <a:rPr lang="en-US" dirty="0" err="1" smtClean="0"/>
              <a:t>Virtualisation</a:t>
            </a:r>
            <a:r>
              <a:rPr lang="en-US" dirty="0" smtClean="0"/>
              <a:t>: Does It Make Sense?</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90139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rId3"/>
              </a:rPr>
              <a:t>TechEd Online</a:t>
            </a:r>
            <a:endParaRPr lang="en-US" sz="2000" dirty="0" smtClean="0"/>
          </a:p>
          <a:p>
            <a:r>
              <a:rPr lang="en-US" sz="2600" dirty="0"/>
              <a:t>Check out learning/training resources at Microsoft TechNet</a:t>
            </a:r>
          </a:p>
          <a:p>
            <a:pPr lvl="1">
              <a:spcAft>
                <a:spcPts val="2000"/>
              </a:spcAft>
            </a:pPr>
            <a:r>
              <a:rPr lang="en-US" sz="2200" dirty="0">
                <a:hlinkClick r:id="rId4"/>
              </a:rPr>
              <a:t>Exchange Server</a:t>
            </a:r>
            <a:r>
              <a:rPr lang="en-US" sz="2200" dirty="0"/>
              <a:t> and </a:t>
            </a:r>
            <a:r>
              <a:rPr lang="en-US" sz="2200" dirty="0">
                <a:hlinkClick r:id="rId5"/>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rId6"/>
              </a:rPr>
              <a:t>the</a:t>
            </a:r>
            <a:r>
              <a:rPr lang="en-US" b="1" u="sng" dirty="0" smtClean="0">
                <a:solidFill>
                  <a:srgbClr val="FF0000"/>
                </a:solidFill>
                <a:hlinkClick r:id="rId6"/>
              </a:rPr>
              <a:t>new</a:t>
            </a:r>
            <a:r>
              <a:rPr lang="en-US" sz="2600" u="sng" dirty="0" smtClean="0">
                <a:hlinkClick r:id="rId6"/>
              </a:rPr>
              <a:t>efficiency.com</a:t>
            </a:r>
            <a:endParaRPr lang="en-US" sz="2600" u="sng" dirty="0" smtClean="0"/>
          </a:p>
          <a:p>
            <a:pPr marL="517525" lvl="1" indent="0">
              <a:buNone/>
            </a:pPr>
            <a:endParaRPr lang="en-US" sz="11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rId7"/>
              </a:rPr>
              <a:t>Exchange Server </a:t>
            </a:r>
            <a:r>
              <a:rPr lang="en-US" sz="2600" dirty="0">
                <a:hlinkClick r:id="rId7"/>
              </a:rPr>
              <a:t>2010 </a:t>
            </a:r>
            <a:r>
              <a:rPr lang="en-US" sz="2600" dirty="0" smtClean="0">
                <a:hlinkClick r:id="rId7"/>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rId8"/>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9" cstate="print"/>
          <a:srcRect l="7677" t="62227" r="8681" b="9533"/>
          <a:stretch/>
        </p:blipFill>
        <p:spPr>
          <a:xfrm>
            <a:off x="5542759" y="3096264"/>
            <a:ext cx="2620166" cy="636838"/>
          </a:xfrm>
          <a:prstGeom prst="rect">
            <a:avLst/>
          </a:prstGeom>
        </p:spPr>
      </p:pic>
    </p:spTree>
    <p:extLst>
      <p:ext uri="{BB962C8B-B14F-4D97-AF65-F5344CB8AC3E}">
        <p14:creationId xmlns:p14="http://schemas.microsoft.com/office/powerpoint/2010/main" xmlns="" val="3780035851"/>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 Out vs. Scale Up</a:t>
            </a:r>
            <a:endParaRPr lang="en-US" dirty="0"/>
          </a:p>
        </p:txBody>
      </p:sp>
      <p:sp>
        <p:nvSpPr>
          <p:cNvPr id="3" name="Text Placeholder 2"/>
          <p:cNvSpPr>
            <a:spLocks noGrp="1"/>
          </p:cNvSpPr>
          <p:nvPr>
            <p:ph type="body" sz="quarter" idx="10"/>
          </p:nvPr>
        </p:nvSpPr>
        <p:spPr>
          <a:xfrm>
            <a:off x="381000" y="1447799"/>
            <a:ext cx="8382000" cy="4819781"/>
          </a:xfrm>
        </p:spPr>
        <p:txBody>
          <a:bodyPr/>
          <a:lstStyle/>
          <a:p>
            <a:r>
              <a:rPr lang="en-US" sz="2800" dirty="0" smtClean="0"/>
              <a:t>Scale out is a strategic choice made by the product group</a:t>
            </a:r>
          </a:p>
          <a:p>
            <a:r>
              <a:rPr lang="en-US" sz="2800" dirty="0" smtClean="0"/>
              <a:t>Scale out provides the following at low cost:</a:t>
            </a:r>
          </a:p>
          <a:p>
            <a:pPr lvl="1"/>
            <a:r>
              <a:rPr lang="en-US" sz="2400" dirty="0" smtClean="0"/>
              <a:t>Large mailboxes</a:t>
            </a:r>
          </a:p>
          <a:p>
            <a:pPr lvl="1"/>
            <a:r>
              <a:rPr lang="en-US" sz="2400" dirty="0" smtClean="0"/>
              <a:t>High availability</a:t>
            </a:r>
          </a:p>
          <a:p>
            <a:pPr lvl="1"/>
            <a:r>
              <a:rPr lang="en-US" sz="2400" dirty="0" smtClean="0"/>
              <a:t>Rich feature set</a:t>
            </a:r>
          </a:p>
          <a:p>
            <a:r>
              <a:rPr lang="en-US" sz="2800" dirty="0" smtClean="0"/>
              <a:t>Scaling up increases risk that an outage or failure affects more users</a:t>
            </a:r>
          </a:p>
          <a:p>
            <a:r>
              <a:rPr lang="en-US" sz="2800" dirty="0" smtClean="0"/>
              <a:t>Scaling up </a:t>
            </a:r>
            <a:r>
              <a:rPr lang="en-US" sz="2800" i="1" dirty="0" smtClean="0"/>
              <a:t>usually</a:t>
            </a:r>
            <a:r>
              <a:rPr lang="en-US" sz="2800" dirty="0" smtClean="0"/>
              <a:t> costs more, and can force feature decisions due to hardware choices</a:t>
            </a:r>
          </a:p>
          <a:p>
            <a:pPr lvl="1"/>
            <a:r>
              <a:rPr lang="en-US" sz="2400" dirty="0" smtClean="0"/>
              <a:t>Consider all factors in the equation, particularly storage</a:t>
            </a:r>
            <a:endParaRPr lang="en-US" dirty="0" smtClean="0"/>
          </a:p>
        </p:txBody>
      </p:sp>
    </p:spTree>
    <p:extLst>
      <p:ext uri="{BB962C8B-B14F-4D97-AF65-F5344CB8AC3E}">
        <p14:creationId xmlns:p14="http://schemas.microsoft.com/office/powerpoint/2010/main" xmlns="" val="11452175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 Up Options</a:t>
            </a:r>
            <a:endParaRPr lang="en-US" dirty="0"/>
          </a:p>
        </p:txBody>
      </p:sp>
      <p:sp>
        <p:nvSpPr>
          <p:cNvPr id="3" name="Text Placeholder 2"/>
          <p:cNvSpPr>
            <a:spLocks noGrp="1"/>
          </p:cNvSpPr>
          <p:nvPr>
            <p:ph type="body" sz="quarter" idx="10"/>
          </p:nvPr>
        </p:nvSpPr>
        <p:spPr/>
        <p:txBody>
          <a:bodyPr/>
          <a:lstStyle/>
          <a:p>
            <a:r>
              <a:rPr lang="en-US" sz="2800" dirty="0" smtClean="0"/>
              <a:t>Multiple Role Servers (“brick” deployments)</a:t>
            </a:r>
          </a:p>
          <a:p>
            <a:pPr lvl="1"/>
            <a:r>
              <a:rPr lang="en-US" sz="2400" dirty="0" smtClean="0"/>
              <a:t>Likely the best option for big hardware (&gt; 2 socket) – best hardware utilization overall</a:t>
            </a:r>
          </a:p>
          <a:p>
            <a:pPr lvl="1"/>
            <a:r>
              <a:rPr lang="en-US" sz="2400" dirty="0" smtClean="0"/>
              <a:t>Be aware of recommendations for max processor &amp; memory</a:t>
            </a:r>
          </a:p>
          <a:p>
            <a:r>
              <a:rPr lang="en-US" sz="2800" dirty="0" smtClean="0"/>
              <a:t>Virtualization</a:t>
            </a:r>
          </a:p>
          <a:p>
            <a:pPr lvl="1"/>
            <a:r>
              <a:rPr lang="en-US" sz="2400" dirty="0" smtClean="0"/>
              <a:t>Evaluate whether potential added complexity &amp; monitoring challenges make this a win</a:t>
            </a:r>
          </a:p>
          <a:p>
            <a:r>
              <a:rPr lang="en-US" sz="2800" dirty="0" smtClean="0"/>
              <a:t>Single role</a:t>
            </a:r>
          </a:p>
          <a:p>
            <a:pPr lvl="1"/>
            <a:r>
              <a:rPr lang="en-US" sz="2400" dirty="0" smtClean="0"/>
              <a:t>Product not engineered for single role high scale (&gt; 2 socket)</a:t>
            </a:r>
          </a:p>
          <a:p>
            <a:pPr lvl="1">
              <a:buNone/>
            </a:pPr>
            <a:endParaRPr lang="en-US" sz="2400" dirty="0" smtClean="0"/>
          </a:p>
          <a:p>
            <a:pPr lvl="1">
              <a:buNone/>
            </a:pPr>
            <a:r>
              <a:rPr lang="en-US" sz="2400" dirty="0" smtClean="0"/>
              <a:t>Extreme caution necessary – validate carefully in a test lab</a:t>
            </a:r>
          </a:p>
          <a:p>
            <a:pPr lvl="1"/>
            <a:endParaRPr lang="en-US" sz="24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Supported vs. Recommended</a:t>
            </a:r>
            <a:endParaRPr lang="en-US" dirty="0"/>
          </a:p>
        </p:txBody>
      </p:sp>
      <p:sp>
        <p:nvSpPr>
          <p:cNvPr id="3" name="Text Placeholder 2"/>
          <p:cNvSpPr>
            <a:spLocks noGrp="1"/>
          </p:cNvSpPr>
          <p:nvPr>
            <p:ph type="body" sz="quarter" idx="10"/>
          </p:nvPr>
        </p:nvSpPr>
        <p:spPr>
          <a:xfrm>
            <a:off x="381000" y="1447799"/>
            <a:ext cx="8382000" cy="4856714"/>
          </a:xfrm>
        </p:spPr>
        <p:txBody>
          <a:bodyPr/>
          <a:lstStyle/>
          <a:p>
            <a:r>
              <a:rPr lang="en-US" dirty="0" smtClean="0"/>
              <a:t>Supported </a:t>
            </a:r>
            <a:r>
              <a:rPr lang="en-US" i="1" dirty="0" smtClean="0"/>
              <a:t>usually</a:t>
            </a:r>
            <a:r>
              <a:rPr lang="en-US" dirty="0" smtClean="0"/>
              <a:t> means well tested</a:t>
            </a:r>
          </a:p>
          <a:p>
            <a:r>
              <a:rPr lang="en-US" dirty="0" smtClean="0"/>
              <a:t>Support statements define strict boundaries</a:t>
            </a:r>
          </a:p>
          <a:p>
            <a:r>
              <a:rPr lang="en-US" dirty="0" smtClean="0"/>
              <a:t>Recommendations define the “best case” or the state that we want our customers to achieve</a:t>
            </a:r>
          </a:p>
          <a:p>
            <a:r>
              <a:rPr lang="en-US" dirty="0" smtClean="0"/>
              <a:t>Understand risks of going outside of recommendations or support boundaries</a:t>
            </a:r>
          </a:p>
        </p:txBody>
      </p:sp>
    </p:spTree>
    <p:extLst>
      <p:ext uri="{BB962C8B-B14F-4D97-AF65-F5344CB8AC3E}">
        <p14:creationId xmlns:p14="http://schemas.microsoft.com/office/powerpoint/2010/main" xmlns="" val="55271336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Guidelines &amp; Ratios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64736362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Processor Core Scalability</a:t>
            </a:r>
            <a:endParaRPr lang="en-US" dirty="0"/>
          </a:p>
        </p:txBody>
      </p:sp>
      <p:sp>
        <p:nvSpPr>
          <p:cNvPr id="3" name="Text Placeholder 2"/>
          <p:cNvSpPr>
            <a:spLocks noGrp="1"/>
          </p:cNvSpPr>
          <p:nvPr>
            <p:ph type="body" sz="quarter" idx="10"/>
          </p:nvPr>
        </p:nvSpPr>
        <p:spPr>
          <a:xfrm>
            <a:off x="381000" y="992039"/>
            <a:ext cx="8382000" cy="5124091"/>
          </a:xfrm>
        </p:spPr>
        <p:txBody>
          <a:bodyPr/>
          <a:lstStyle/>
          <a:p>
            <a:pPr>
              <a:spcBef>
                <a:spcPts val="300"/>
              </a:spcBef>
            </a:pPr>
            <a:r>
              <a:rPr lang="en-US" sz="2400" dirty="0" smtClean="0"/>
              <a:t>Single Role Servers</a:t>
            </a:r>
          </a:p>
          <a:p>
            <a:pPr lvl="1">
              <a:spcBef>
                <a:spcPts val="300"/>
              </a:spcBef>
            </a:pPr>
            <a:r>
              <a:rPr lang="en-US" sz="2000" dirty="0" smtClean="0"/>
              <a:t>Recommend a 2-socket platform</a:t>
            </a:r>
          </a:p>
          <a:p>
            <a:pPr lvl="2">
              <a:spcBef>
                <a:spcPts val="300"/>
              </a:spcBef>
            </a:pPr>
            <a:r>
              <a:rPr lang="en-US" sz="1800" dirty="0" smtClean="0"/>
              <a:t>4-core processors = 8 total cores</a:t>
            </a:r>
          </a:p>
          <a:p>
            <a:pPr lvl="2">
              <a:spcBef>
                <a:spcPts val="300"/>
              </a:spcBef>
            </a:pPr>
            <a:r>
              <a:rPr lang="en-US" sz="1800" dirty="0" smtClean="0"/>
              <a:t>6-core processors = 12 total cores</a:t>
            </a:r>
          </a:p>
          <a:p>
            <a:pPr lvl="1">
              <a:spcBef>
                <a:spcPts val="300"/>
              </a:spcBef>
            </a:pPr>
            <a:r>
              <a:rPr lang="en-US" sz="2000" dirty="0" smtClean="0"/>
              <a:t>Expect diminishing returns moving to 16+ cores on &gt;= 4 socket platform</a:t>
            </a:r>
          </a:p>
          <a:p>
            <a:pPr lvl="1">
              <a:spcBef>
                <a:spcPts val="300"/>
              </a:spcBef>
            </a:pPr>
            <a:r>
              <a:rPr lang="en-US" sz="2000" dirty="0" smtClean="0"/>
              <a:t>Known issues updating memory across cores</a:t>
            </a:r>
          </a:p>
          <a:p>
            <a:pPr lvl="2">
              <a:spcBef>
                <a:spcPts val="300"/>
              </a:spcBef>
            </a:pPr>
            <a:r>
              <a:rPr lang="en-US" sz="1800" dirty="0" smtClean="0"/>
              <a:t>Not Non-Uniform Memory Access (NUMA)-aware or optimized for scale around data locality</a:t>
            </a:r>
          </a:p>
          <a:p>
            <a:pPr lvl="2">
              <a:spcBef>
                <a:spcPts val="300"/>
              </a:spcBef>
            </a:pPr>
            <a:r>
              <a:rPr lang="en-US" sz="1800" dirty="0" smtClean="0"/>
              <a:t>Code can take longer to execute; transaction costs rise</a:t>
            </a:r>
          </a:p>
          <a:p>
            <a:pPr>
              <a:spcBef>
                <a:spcPts val="300"/>
              </a:spcBef>
            </a:pPr>
            <a:r>
              <a:rPr lang="en-US" sz="2400" dirty="0" smtClean="0"/>
              <a:t>Multiple Role Servers</a:t>
            </a:r>
            <a:endParaRPr lang="en-US" sz="2400" i="1" dirty="0" smtClean="0"/>
          </a:p>
          <a:p>
            <a:pPr lvl="1">
              <a:spcBef>
                <a:spcPts val="300"/>
              </a:spcBef>
            </a:pPr>
            <a:r>
              <a:rPr lang="en-US" sz="2000" dirty="0" smtClean="0"/>
              <a:t>Recommend 24 cores maximum for high-scale “Enterprise Multiple Role Server”</a:t>
            </a:r>
          </a:p>
          <a:p>
            <a:pPr lvl="1">
              <a:spcBef>
                <a:spcPts val="300"/>
              </a:spcBef>
            </a:pPr>
            <a:r>
              <a:rPr lang="en-US" sz="2000" dirty="0" smtClean="0"/>
              <a:t>Multiple processes from different roles help us scale better</a:t>
            </a:r>
          </a:p>
          <a:p>
            <a:pPr>
              <a:spcBef>
                <a:spcPts val="300"/>
              </a:spcBef>
            </a:pPr>
            <a:r>
              <a:rPr lang="en-US" sz="2400" dirty="0" err="1" smtClean="0"/>
              <a:t>Hyperthreading</a:t>
            </a:r>
            <a:endParaRPr lang="en-US" sz="2400" dirty="0" smtClean="0"/>
          </a:p>
          <a:p>
            <a:pPr lvl="1">
              <a:spcBef>
                <a:spcPts val="300"/>
              </a:spcBef>
            </a:pPr>
            <a:r>
              <a:rPr lang="en-US" sz="2000" dirty="0" smtClean="0"/>
              <a:t>Disable on production Exchange servers</a:t>
            </a:r>
          </a:p>
          <a:p>
            <a:pPr lvl="1">
              <a:spcBef>
                <a:spcPts val="300"/>
              </a:spcBef>
            </a:pPr>
            <a:r>
              <a:rPr lang="en-US" sz="2000" dirty="0" smtClean="0"/>
              <a:t>Causes monitoring and capacity planning challenges</a:t>
            </a:r>
          </a:p>
          <a:p>
            <a:pPr lvl="1">
              <a:spcBef>
                <a:spcPts val="300"/>
              </a:spcBef>
            </a:pPr>
            <a:endParaRPr lang="en-US" sz="2000" dirty="0" smtClean="0"/>
          </a:p>
        </p:txBody>
      </p:sp>
    </p:spTree>
    <p:extLst>
      <p:ext uri="{BB962C8B-B14F-4D97-AF65-F5344CB8AC3E}">
        <p14:creationId xmlns:p14="http://schemas.microsoft.com/office/powerpoint/2010/main" xmlns="" val="373869664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NA09-FINAL">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2009-10-14T01:02:50Z</outs:dateTime>
      <outs:isPinned>true</outs:isPinned>
    </outs:relatedDate>
    <outs:relatedDate>
      <outs:type>2</outs:type>
      <outs:displayName>Created</outs:displayName>
      <outs:dateTime>2009-10-14T01:01:19Z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Jeff Mealiffe</outs:displayName>
          <outs:accountName/>
        </outs:relatedPerson>
      </outs:people>
      <outs:source>0</outs:source>
      <outs:isPinned>true</outs:isPinned>
    </outs:relatedPeopleItem>
    <outs:relatedPeopleItem>
      <outs:category>Last modified by</outs:category>
      <outs:people>
        <outs:relatedPerson>
          <outs:displayName>Jeff Mealiffe</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64EB4436-E1DB-4578-A362-8DD61573DBA3}">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2836</TotalTime>
  <Words>2294</Words>
  <Application>Microsoft Office PowerPoint</Application>
  <PresentationFormat>On-screen Show (4:3)</PresentationFormat>
  <Paragraphs>381</Paragraphs>
  <Slides>45</Slides>
  <Notes>45</Notes>
  <HiddenSlides>0</HiddenSlides>
  <MMClips>0</MMClips>
  <ScaleCrop>false</ScaleCrop>
  <HeadingPairs>
    <vt:vector size="4" baseType="variant">
      <vt:variant>
        <vt:lpstr>Theme</vt:lpstr>
      </vt:variant>
      <vt:variant>
        <vt:i4>5</vt:i4>
      </vt:variant>
      <vt:variant>
        <vt:lpstr>Slide Titles</vt:lpstr>
      </vt:variant>
      <vt:variant>
        <vt:i4>45</vt:i4>
      </vt:variant>
    </vt:vector>
  </HeadingPairs>
  <TitlesOfParts>
    <vt:vector size="50" baseType="lpstr">
      <vt:lpstr>TechEd09_Europe</vt:lpstr>
      <vt:lpstr>TENA09-FINAL</vt:lpstr>
      <vt:lpstr>TechEd09_Europe template</vt:lpstr>
      <vt:lpstr>TechEd_Europe4x3</vt:lpstr>
      <vt:lpstr>1_TechEd09_Europe template</vt:lpstr>
      <vt:lpstr>Slide 1</vt:lpstr>
      <vt:lpstr>Getting the most out of Exchange Server 2010: Performance and Scalability</vt:lpstr>
      <vt:lpstr>Agenda</vt:lpstr>
      <vt:lpstr>Product Direction For Scale</vt:lpstr>
      <vt:lpstr>Scale Out vs. Scale Up</vt:lpstr>
      <vt:lpstr>Scale Up Options</vt:lpstr>
      <vt:lpstr>Supported vs. Recommended</vt:lpstr>
      <vt:lpstr>Guidelines &amp; Ratios</vt:lpstr>
      <vt:lpstr>Processor Core Scalability</vt:lpstr>
      <vt:lpstr>Role Ratio Guidelines</vt:lpstr>
      <vt:lpstr>Processor and Memory Config</vt:lpstr>
      <vt:lpstr>Network Load Balancing</vt:lpstr>
      <vt:lpstr>Role Specific Details</vt:lpstr>
      <vt:lpstr>Mailbox Role General guidance</vt:lpstr>
      <vt:lpstr>Mailbox Role Memory sizing</vt:lpstr>
      <vt:lpstr>Mailbox Role High availability sizing</vt:lpstr>
      <vt:lpstr>Client Access Server Role Connection scalability changes</vt:lpstr>
      <vt:lpstr>Client Access Server Role General guidance</vt:lpstr>
      <vt:lpstr>Hub Transport Role General guidance</vt:lpstr>
      <vt:lpstr>Hub Transport Role Queue database changes</vt:lpstr>
      <vt:lpstr>Unified Messaging Role General guidance</vt:lpstr>
      <vt:lpstr>Multiple Role Server  General guidance</vt:lpstr>
      <vt:lpstr>Multiple Role Server Deployment scenarios</vt:lpstr>
      <vt:lpstr>Virtualization Considerations</vt:lpstr>
      <vt:lpstr>Support Guidelines</vt:lpstr>
      <vt:lpstr>Supportability Quick Reference</vt:lpstr>
      <vt:lpstr>Deployment Recommendations</vt:lpstr>
      <vt:lpstr>Exchange 2010 Testing Typical 16-core deployment</vt:lpstr>
      <vt:lpstr>Points To Consider</vt:lpstr>
      <vt:lpstr>Toolkit For Planning &amp; Sizing</vt:lpstr>
      <vt:lpstr>Capacity Planning Tools</vt:lpstr>
      <vt:lpstr>Exchange Profile Analyzer 2010</vt:lpstr>
      <vt:lpstr>Storage Calculator 2010</vt:lpstr>
      <vt:lpstr>Jetstress 2010</vt:lpstr>
      <vt:lpstr>Jetstress 2010 What’s new</vt:lpstr>
      <vt:lpstr>Exchange Load Generator 2010</vt:lpstr>
      <vt:lpstr>Exchange Load Generator 2010 What’s new</vt:lpstr>
      <vt:lpstr>Tools Process Flow</vt:lpstr>
      <vt:lpstr>Key Takeaways</vt:lpstr>
      <vt:lpstr>Related Content</vt:lpstr>
      <vt:lpstr>UNC Track Call to Action!</vt:lpstr>
      <vt:lpstr>Slide 42</vt:lpstr>
      <vt:lpstr>Slide 43</vt:lpstr>
      <vt:lpstr>Slide 44</vt:lpstr>
      <vt:lpstr>Slide 45</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Jeff Mealiffe</dc:creator>
  <dc:description>Tech·Ed Europe 2009</dc:description>
  <cp:lastModifiedBy>cn_user</cp:lastModifiedBy>
  <cp:revision>48</cp:revision>
  <dcterms:created xsi:type="dcterms:W3CDTF">2009-10-14T01:01:19Z</dcterms:created>
  <dcterms:modified xsi:type="dcterms:W3CDTF">2009-11-08T20:23:21Z</dcterms:modified>
</cp:coreProperties>
</file>