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docProps/custom.xml" ContentType="application/vnd.openxmlformats-officedocument.custom-properties+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customXml/itemProps2.xml" ContentType="application/vnd.openxmlformats-officedocument.customXml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customXml/itemProps3.xml" ContentType="application/vnd.openxmlformats-officedocument.customXml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3" r:id="rId4"/>
  </p:sldMasterIdLst>
  <p:notesMasterIdLst>
    <p:notesMasterId r:id="rId47"/>
  </p:notesMasterIdLst>
  <p:handoutMasterIdLst>
    <p:handoutMasterId r:id="rId48"/>
  </p:handoutMasterIdLst>
  <p:sldIdLst>
    <p:sldId id="256" r:id="rId5"/>
    <p:sldId id="257" r:id="rId6"/>
    <p:sldId id="282" r:id="rId7"/>
    <p:sldId id="394" r:id="rId8"/>
    <p:sldId id="395" r:id="rId9"/>
    <p:sldId id="396" r:id="rId10"/>
    <p:sldId id="413" r:id="rId11"/>
    <p:sldId id="414" r:id="rId12"/>
    <p:sldId id="388" r:id="rId13"/>
    <p:sldId id="393" r:id="rId14"/>
    <p:sldId id="392" r:id="rId15"/>
    <p:sldId id="397" r:id="rId16"/>
    <p:sldId id="398" r:id="rId17"/>
    <p:sldId id="399" r:id="rId18"/>
    <p:sldId id="400" r:id="rId19"/>
    <p:sldId id="401" r:id="rId20"/>
    <p:sldId id="402" r:id="rId21"/>
    <p:sldId id="404" r:id="rId22"/>
    <p:sldId id="403" r:id="rId23"/>
    <p:sldId id="408" r:id="rId24"/>
    <p:sldId id="418" r:id="rId25"/>
    <p:sldId id="419" r:id="rId26"/>
    <p:sldId id="420" r:id="rId27"/>
    <p:sldId id="421" r:id="rId28"/>
    <p:sldId id="417" r:id="rId29"/>
    <p:sldId id="409" r:id="rId30"/>
    <p:sldId id="411" r:id="rId31"/>
    <p:sldId id="410" r:id="rId32"/>
    <p:sldId id="412" r:id="rId33"/>
    <p:sldId id="415" r:id="rId34"/>
    <p:sldId id="416" r:id="rId35"/>
    <p:sldId id="391" r:id="rId36"/>
    <p:sldId id="389" r:id="rId37"/>
    <p:sldId id="390" r:id="rId38"/>
    <p:sldId id="384" r:id="rId39"/>
    <p:sldId id="385" r:id="rId40"/>
    <p:sldId id="386" r:id="rId41"/>
    <p:sldId id="387" r:id="rId42"/>
    <p:sldId id="380" r:id="rId43"/>
    <p:sldId id="275" r:id="rId44"/>
    <p:sldId id="422" r:id="rId45"/>
    <p:sldId id="279" r:id="rId46"/>
  </p:sldIdLst>
  <p:sldSz cx="9144000" cy="6858000" type="screen4x3"/>
  <p:notesSz cx="6858000" cy="9144000"/>
  <p:defaultTex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Heather Simmonsen" initials="HS" lastIdx="1" clrIdx="0"/>
  <p:cmAuthor id="1" name="Chris Mayo" initials="CM" lastIdx="15"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showPr>
  <p:clrMru>
    <a:srgbClr val="CCFFCC"/>
    <a:srgbClr val="CCCCCC"/>
    <a:srgbClr val="99CC99"/>
    <a:srgbClr val="F6AE1E"/>
    <a:srgbClr val="FFFFFF"/>
    <a:srgbClr val="FF0066"/>
    <a:srgbClr val="000000"/>
    <a:srgbClr val="F3AF35"/>
    <a:srgbClr val="9C42E6"/>
    <a:srgbClr val="D1943B"/>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2934" autoAdjust="0"/>
    <p:restoredTop sz="90909" autoAdjust="0"/>
  </p:normalViewPr>
  <p:slideViewPr>
    <p:cSldViewPr snapToGrid="0">
      <p:cViewPr>
        <p:scale>
          <a:sx n="80" d="100"/>
          <a:sy n="80" d="100"/>
        </p:scale>
        <p:origin x="-882" y="-492"/>
      </p:cViewPr>
      <p:guideLst>
        <p:guide orient="horz" pos="144"/>
        <p:guide orient="horz" pos="895"/>
        <p:guide orient="horz" pos="1484"/>
        <p:guide orient="horz" pos="1200"/>
        <p:guide orient="horz" pos="2736"/>
        <p:guide orient="horz" pos="3897"/>
        <p:guide pos="2880"/>
        <p:guide pos="240"/>
        <p:guide pos="460"/>
        <p:guide pos="5520"/>
        <p:guide pos="863"/>
        <p:guide pos="5299"/>
      </p:guideLst>
    </p:cSldViewPr>
  </p:slideViewPr>
  <p:notesTextViewPr>
    <p:cViewPr>
      <p:scale>
        <a:sx n="100" d="100"/>
        <a:sy n="100" d="100"/>
      </p:scale>
      <p:origin x="0" y="0"/>
    </p:cViewPr>
  </p:notesTextViewPr>
  <p:sorterViewPr>
    <p:cViewPr>
      <p:scale>
        <a:sx n="100" d="100"/>
        <a:sy n="100" d="100"/>
      </p:scale>
      <p:origin x="0" y="0"/>
    </p:cViewPr>
  </p:sorterViewPr>
  <p:notesViewPr>
    <p:cSldViewPr snapToGrid="0" showGuides="1">
      <p:cViewPr varScale="1">
        <p:scale>
          <a:sx n="64" d="100"/>
          <a:sy n="64" d="100"/>
        </p:scale>
        <p:origin x="-2814" y="-120"/>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notesMaster" Target="notesMasters/notesMaster1.xml"/><Relationship Id="rId50"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handoutMaster" Target="handoutMasters/handoutMaster1.xml"/><Relationship Id="rId8" Type="http://schemas.openxmlformats.org/officeDocument/2006/relationships/slide" Target="slides/slide4.xml"/><Relationship Id="rId51"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err="1" smtClean="0"/>
              <a:t>Tech·Ed</a:t>
            </a:r>
            <a:r>
              <a:rPr lang="en-US" dirty="0" smtClean="0"/>
              <a:t>  North America 2009</a:t>
            </a:r>
            <a:endParaRPr lang="en-US" dirty="0">
              <a:latin typeface="Trebuchet MS"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r>
              <a:rPr lang="en-US" dirty="0" smtClean="0">
                <a:latin typeface="Trebuchet MS" pitchFamily="34" charset="0"/>
              </a:rPr>
              <a:t>May 11 – 15, 2009</a:t>
            </a:r>
            <a:endParaRPr lang="en-US" dirty="0">
              <a:latin typeface="Trebuchet MS" pitchFamily="34" charset="0"/>
            </a:endParaRPr>
          </a:p>
        </p:txBody>
      </p:sp>
      <p:sp>
        <p:nvSpPr>
          <p:cNvPr id="4" name="Footer Placeholder 3"/>
          <p:cNvSpPr>
            <a:spLocks noGrp="1"/>
          </p:cNvSpPr>
          <p:nvPr>
            <p:ph type="ftr" sz="quarter" idx="2"/>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Trebuchet MS" pitchFamily="34" charset="0"/>
              </a:rPr>
              <a:t>© 2009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Trebuchet MS"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Trebuchet MS" pitchFamily="34" charset="0"/>
              </a:rPr>
            </a:br>
            <a:r>
              <a:rPr lang="en-US" sz="500" dirty="0" smtClean="0">
                <a:solidFill>
                  <a:srgbClr val="000000"/>
                </a:solidFill>
                <a:latin typeface="Trebuchet MS" pitchFamily="34" charset="0"/>
              </a:rPr>
              <a:t>MICROSOFT MAKES NO WARRANTIES, EXPRESS, IMPLIED OR STATUTORY, AS TO THE INFORMATION IN THIS PRESENTATION.</a:t>
            </a:r>
          </a:p>
        </p:txBody>
      </p:sp>
      <p:sp>
        <p:nvSpPr>
          <p:cNvPr id="5" name="Slide Number Placeholder 4"/>
          <p:cNvSpPr>
            <a:spLocks noGrp="1"/>
          </p:cNvSpPr>
          <p:nvPr>
            <p:ph type="sldNum" sz="quarter" idx="3"/>
          </p:nvPr>
        </p:nvSpPr>
        <p:spPr>
          <a:xfrm>
            <a:off x="6248399" y="8685213"/>
            <a:ext cx="608013" cy="457200"/>
          </a:xfrm>
          <a:prstGeom prst="rect">
            <a:avLst/>
          </a:prstGeom>
        </p:spPr>
        <p:txBody>
          <a:bodyPr vert="horz" lIns="91440" tIns="45720" rIns="91440" bIns="45720" rtlCol="0" anchor="b"/>
          <a:lstStyle>
            <a:lvl1pPr algn="r">
              <a:defRPr sz="1200"/>
            </a:lvl1pPr>
          </a:lstStyle>
          <a:p>
            <a:fld id="{8980CB99-47E3-46F4-AAEB-3919FBEFC014}" type="slidenum">
              <a:rPr lang="en-US" smtClean="0">
                <a:latin typeface="Trebuchet MS" pitchFamily="34" charset="0"/>
              </a:rPr>
              <a:pPr/>
              <a:t>‹#›</a:t>
            </a:fld>
            <a:endParaRPr lang="en-US" dirty="0">
              <a:latin typeface="Trebuchet MS" pitchFamily="34" charset="0"/>
            </a:endParaRPr>
          </a:p>
        </p:txBody>
      </p:sp>
    </p:spTree>
    <p:extLst>
      <p:ext uri="{BB962C8B-B14F-4D97-AF65-F5344CB8AC3E}">
        <p14:creationId xmlns="" xmlns:p14="http://schemas.microsoft.com/office/powerpoint/2010/main" val="166168396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Trebuchet MS" pitchFamily="34" charset="0"/>
              </a:defRPr>
            </a:lvl1pPr>
          </a:lstStyle>
          <a:p>
            <a:r>
              <a:rPr lang="en-US" dirty="0" err="1" smtClean="0"/>
              <a:t>Tech·Ed</a:t>
            </a:r>
            <a:r>
              <a:rPr lang="en-US" dirty="0" smtClean="0"/>
              <a:t>  North America 2009</a:t>
            </a:r>
            <a:endParaRPr lang="en-US" dirty="0">
              <a:latin typeface="Trebuchet MS" pitchFamily="34" charset="0"/>
            </a:endParaRPr>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Trebuchet MS" pitchFamily="34" charset="0"/>
              </a:defRPr>
            </a:lvl1pPr>
          </a:lstStyle>
          <a:p>
            <a:r>
              <a:rPr lang="en-US" dirty="0" smtClean="0"/>
              <a:t>May 11 – 15, 2009</a:t>
            </a:r>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6172200" cy="457200"/>
          </a:xfrm>
          <a:prstGeom prst="rect">
            <a:avLst/>
          </a:prstGeom>
        </p:spPr>
        <p:txBody>
          <a:bodyPr vert="horz" lIns="91440" tIns="45720" rIns="91440" bIns="45720" rtlCol="0" anchor="b"/>
          <a:lstStyle>
            <a:lvl1pPr algn="l">
              <a:defRPr sz="400">
                <a:latin typeface="Segoe" pitchFamily="34" charset="0"/>
              </a:defRPr>
            </a:lvl1pPr>
          </a:lstStyle>
          <a:p>
            <a:r>
              <a:rPr lang="en-US" smtClean="0">
                <a:solidFill>
                  <a:srgbClr val="000000"/>
                </a:solidFill>
                <a:latin typeface="Trebuchet MS" pitchFamily="34" charset="0"/>
              </a:rPr>
              <a:t>© 2009 Microsoft Corporation. All rights reserved. Microsoft, Windows, Windows Vista and other product names are or may be registered trademarks and/or trademarks in the U.S. and/or other countries.</a:t>
            </a:r>
          </a:p>
          <a:p>
            <a:r>
              <a:rPr lang="en-US" sz="500" smtClean="0">
                <a:solidFill>
                  <a:srgbClr val="000000"/>
                </a:solidFill>
                <a:latin typeface="Trebuchet MS"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smtClean="0">
                <a:solidFill>
                  <a:srgbClr val="000000"/>
                </a:solidFill>
                <a:latin typeface="Trebuchet MS" pitchFamily="34" charset="0"/>
              </a:rPr>
            </a:br>
            <a:r>
              <a:rPr lang="en-US" sz="500" smtClean="0">
                <a:solidFill>
                  <a:srgbClr val="000000"/>
                </a:solidFill>
                <a:latin typeface="Trebuchet MS" pitchFamily="34" charset="0"/>
              </a:rPr>
              <a:t>MICROSOFT MAKES NO WARRANTIES, EXPRESS, IMPLIED OR STATUTORY, AS TO THE INFORMATION IN THIS PRESENTATION.</a:t>
            </a:r>
            <a:endParaRPr lang="en-US" sz="500" dirty="0" smtClean="0">
              <a:solidFill>
                <a:srgbClr val="000000"/>
              </a:solidFill>
              <a:latin typeface="Trebuchet MS" pitchFamily="34" charset="0"/>
            </a:endParaRPr>
          </a:p>
        </p:txBody>
      </p:sp>
      <p:sp>
        <p:nvSpPr>
          <p:cNvPr id="7" name="Slide Number Placeholder 6"/>
          <p:cNvSpPr>
            <a:spLocks noGrp="1"/>
          </p:cNvSpPr>
          <p:nvPr>
            <p:ph type="sldNum" sz="quarter" idx="5"/>
          </p:nvPr>
        </p:nvSpPr>
        <p:spPr>
          <a:xfrm>
            <a:off x="6172199" y="8685213"/>
            <a:ext cx="684213" cy="457200"/>
          </a:xfrm>
          <a:prstGeom prst="rect">
            <a:avLst/>
          </a:prstGeom>
        </p:spPr>
        <p:txBody>
          <a:bodyPr vert="horz" lIns="91440" tIns="45720" rIns="91440" bIns="45720" rtlCol="0" anchor="b"/>
          <a:lstStyle>
            <a:lvl1pPr algn="r">
              <a:defRPr sz="1200">
                <a:latin typeface="Trebuchet MS" pitchFamily="34" charset="0"/>
              </a:defRPr>
            </a:lvl1pPr>
          </a:lstStyle>
          <a:p>
            <a:fld id="{8B263312-38AA-4E1E-B2B5-0F8F122B24FE}" type="slidenum">
              <a:rPr lang="en-US" smtClean="0"/>
              <a:pPr/>
              <a:t>‹#›</a:t>
            </a:fld>
            <a:endParaRPr lang="en-US" dirty="0"/>
          </a:p>
        </p:txBody>
      </p:sp>
    </p:spTree>
    <p:extLst>
      <p:ext uri="{BB962C8B-B14F-4D97-AF65-F5344CB8AC3E}">
        <p14:creationId xmlns="" xmlns:p14="http://schemas.microsoft.com/office/powerpoint/2010/main" val="1800293837"/>
      </p:ext>
    </p:extLst>
  </p:cSld>
  <p:clrMap bg1="lt1" tx1="dk1" bg2="lt2" tx2="dk2" accent1="accent1" accent2="accent2" accent3="accent3" accent4="accent4" accent5="accent5" accent6="accent6" hlink="hlink" folHlink="folHlink"/>
  <p:notesStyle>
    <a:lvl1pPr marL="0" algn="l" defTabSz="914363" rtl="0" eaLnBrk="1" latinLnBrk="0" hangingPunct="1">
      <a:lnSpc>
        <a:spcPct val="90000"/>
      </a:lnSpc>
      <a:spcAft>
        <a:spcPts val="333"/>
      </a:spcAft>
      <a:defRPr sz="900" kern="1200">
        <a:solidFill>
          <a:schemeClr val="tx1"/>
        </a:solidFill>
        <a:latin typeface="Trebuchet MS" pitchFamily="34" charset="0"/>
        <a:ea typeface="+mn-ea"/>
        <a:cs typeface="+mn-cs"/>
      </a:defRPr>
    </a:lvl1pPr>
    <a:lvl2pPr marL="212981" indent="-105829" algn="l" defTabSz="914363" rtl="0" eaLnBrk="1" latinLnBrk="0" hangingPunct="1">
      <a:lnSpc>
        <a:spcPct val="90000"/>
      </a:lnSpc>
      <a:spcAft>
        <a:spcPts val="333"/>
      </a:spcAft>
      <a:buFont typeface="Arial" pitchFamily="34" charset="0"/>
      <a:buChar char="•"/>
      <a:defRPr sz="900" kern="1200">
        <a:solidFill>
          <a:schemeClr val="tx1"/>
        </a:solidFill>
        <a:latin typeface="Trebuchet MS" pitchFamily="34" charset="0"/>
        <a:ea typeface="+mn-ea"/>
        <a:cs typeface="+mn-cs"/>
      </a:defRPr>
    </a:lvl2pPr>
    <a:lvl3pPr marL="328070" indent="-115090" algn="l" defTabSz="914363" rtl="0" eaLnBrk="1" latinLnBrk="0" hangingPunct="1">
      <a:lnSpc>
        <a:spcPct val="90000"/>
      </a:lnSpc>
      <a:spcAft>
        <a:spcPts val="333"/>
      </a:spcAft>
      <a:buFont typeface="Arial" pitchFamily="34" charset="0"/>
      <a:buChar char="•"/>
      <a:defRPr sz="900" kern="1200">
        <a:solidFill>
          <a:schemeClr val="tx1"/>
        </a:solidFill>
        <a:latin typeface="Trebuchet MS" pitchFamily="34" charset="0"/>
        <a:ea typeface="+mn-ea"/>
        <a:cs typeface="+mn-cs"/>
      </a:defRPr>
    </a:lvl3pPr>
    <a:lvl4pPr marL="482846" indent="-146838" algn="l" defTabSz="914363" rtl="0" eaLnBrk="1" latinLnBrk="0" hangingPunct="1">
      <a:lnSpc>
        <a:spcPct val="90000"/>
      </a:lnSpc>
      <a:spcAft>
        <a:spcPts val="333"/>
      </a:spcAft>
      <a:buFont typeface="Arial" pitchFamily="34" charset="0"/>
      <a:buChar char="•"/>
      <a:defRPr sz="900" kern="1200">
        <a:solidFill>
          <a:schemeClr val="tx1"/>
        </a:solidFill>
        <a:latin typeface="Trebuchet MS" pitchFamily="34" charset="0"/>
        <a:ea typeface="+mn-ea"/>
        <a:cs typeface="+mn-cs"/>
      </a:defRPr>
    </a:lvl4pPr>
    <a:lvl5pPr marL="615132" indent="-115090" algn="l" defTabSz="914363" rtl="0" eaLnBrk="1" latinLnBrk="0" hangingPunct="1">
      <a:lnSpc>
        <a:spcPct val="90000"/>
      </a:lnSpc>
      <a:spcAft>
        <a:spcPts val="333"/>
      </a:spcAft>
      <a:buFont typeface="Arial" pitchFamily="34" charset="0"/>
      <a:buChar char="•"/>
      <a:defRPr sz="900" kern="1200">
        <a:solidFill>
          <a:schemeClr val="tx1"/>
        </a:solidFill>
        <a:latin typeface="Trebuchet MS" pitchFamily="34" charset="0"/>
        <a:ea typeface="+mn-ea"/>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gotuc.net/"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r>
              <a:rPr lang="en-US" dirty="0" err="1" smtClean="0"/>
              <a:t>Tech·Ed</a:t>
            </a:r>
            <a:r>
              <a:rPr lang="en-US" dirty="0" smtClean="0"/>
              <a:t>  North America 2009</a:t>
            </a:r>
          </a:p>
        </p:txBody>
      </p:sp>
      <p:sp>
        <p:nvSpPr>
          <p:cNvPr id="5" name="Date Placeholder 4"/>
          <p:cNvSpPr>
            <a:spLocks noGrp="1"/>
          </p:cNvSpPr>
          <p:nvPr>
            <p:ph type="dt" idx="11"/>
          </p:nvPr>
        </p:nvSpPr>
        <p:spPr/>
        <p:txBody>
          <a:bodyPr/>
          <a:lstStyle/>
          <a:p>
            <a:fld id="{81331B57-0BE5-4F82-AA58-76F53EFF3ADA}" type="datetime8">
              <a:rPr lang="en-US" smtClean="0"/>
              <a:pPr/>
              <a:t>11/11/2009 12:36 PM</a:t>
            </a:fld>
            <a:endParaRPr lang="en-US" dirty="0"/>
          </a:p>
        </p:txBody>
      </p:sp>
      <p:sp>
        <p:nvSpPr>
          <p:cNvPr id="6" name="Footer Placeholder 5"/>
          <p:cNvSpPr>
            <a:spLocks noGrp="1"/>
          </p:cNvSpPr>
          <p:nvPr>
            <p:ph type="ftr" sz="quarter" idx="12"/>
          </p:nvPr>
        </p:nvSpPr>
        <p:spPr/>
        <p:txBody>
          <a:bodyPr/>
          <a:lstStyle/>
          <a:p>
            <a:r>
              <a:rPr lang="en-US" dirty="0" smtClean="0"/>
              <a:t>© 2009 Microsoft Corporation. All rights reserved. Microsoft, Windows, Windows Vista and other product names are or may be registered trademarks and/or trademarks in the U.S. and/or other countries.</a:t>
            </a:r>
          </a:p>
          <a:p>
            <a:r>
              <a:rPr lang="en-US" dirty="0"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br>
            <a:r>
              <a:rPr lang="en-US" dirty="0"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1</a:t>
            </a:fld>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pPr defTabSz="897301">
              <a:defRPr/>
            </a:pPr>
            <a:r>
              <a:rPr lang="en-US" dirty="0" smtClean="0"/>
              <a:t>TechEd EU</a:t>
            </a:r>
            <a:r>
              <a:rPr lang="en-US" baseline="0" dirty="0" smtClean="0"/>
              <a:t> 2009:</a:t>
            </a:r>
          </a:p>
          <a:p>
            <a:r>
              <a:rPr lang="en-US" sz="900" kern="1200" dirty="0" smtClean="0">
                <a:solidFill>
                  <a:schemeClr val="tx1"/>
                </a:solidFill>
                <a:latin typeface="Trebuchet MS" pitchFamily="34" charset="0"/>
                <a:ea typeface="+mn-ea"/>
                <a:cs typeface="+mn-cs"/>
              </a:rPr>
              <a:t>Microsoft Unified Communications is unleashing the power of software to communications. </a:t>
            </a:r>
          </a:p>
          <a:p>
            <a:r>
              <a:rPr lang="en-US" sz="900" kern="1200" dirty="0" smtClean="0">
                <a:solidFill>
                  <a:schemeClr val="tx1"/>
                </a:solidFill>
                <a:latin typeface="Trebuchet MS" pitchFamily="34" charset="0"/>
                <a:ea typeface="+mn-ea"/>
                <a:cs typeface="+mn-cs"/>
              </a:rPr>
              <a:t>But what are the use cases that any company can deploy to its benefits without being a full-time developer? </a:t>
            </a:r>
          </a:p>
          <a:p>
            <a:r>
              <a:rPr lang="en-US" sz="900" kern="1200" dirty="0" smtClean="0">
                <a:solidFill>
                  <a:schemeClr val="tx1"/>
                </a:solidFill>
                <a:latin typeface="Trebuchet MS" pitchFamily="34" charset="0"/>
                <a:ea typeface="+mn-ea"/>
                <a:cs typeface="+mn-cs"/>
              </a:rPr>
              <a:t> </a:t>
            </a:r>
          </a:p>
          <a:p>
            <a:r>
              <a:rPr lang="en-US" sz="900" kern="1200" dirty="0" smtClean="0">
                <a:solidFill>
                  <a:schemeClr val="tx1"/>
                </a:solidFill>
                <a:latin typeface="Trebuchet MS" pitchFamily="34" charset="0"/>
                <a:ea typeface="+mn-ea"/>
                <a:cs typeface="+mn-cs"/>
              </a:rPr>
              <a:t>This session walks through a set of easy-to-use applications anyone can build on the developer platform of Microsoft Exchange and Office Communications Server with basic programming skills. How to use the new </a:t>
            </a:r>
            <a:r>
              <a:rPr lang="en-US" sz="900" kern="1200" dirty="0" err="1" smtClean="0">
                <a:solidFill>
                  <a:schemeClr val="tx1"/>
                </a:solidFill>
                <a:latin typeface="Trebuchet MS" pitchFamily="34" charset="0"/>
                <a:ea typeface="+mn-ea"/>
                <a:cs typeface="+mn-cs"/>
              </a:rPr>
              <a:t>PowerShell</a:t>
            </a:r>
            <a:r>
              <a:rPr lang="en-US" sz="900" kern="1200" dirty="0" smtClean="0">
                <a:solidFill>
                  <a:schemeClr val="tx1"/>
                </a:solidFill>
                <a:latin typeface="Trebuchet MS" pitchFamily="34" charset="0"/>
                <a:ea typeface="+mn-ea"/>
                <a:cs typeface="+mn-cs"/>
              </a:rPr>
              <a:t> capabilities to manage your Exchange users; </a:t>
            </a:r>
          </a:p>
          <a:p>
            <a:r>
              <a:rPr lang="en-US" sz="900" kern="1200" dirty="0" smtClean="0">
                <a:solidFill>
                  <a:schemeClr val="tx1"/>
                </a:solidFill>
                <a:latin typeface="Trebuchet MS" pitchFamily="34" charset="0"/>
                <a:ea typeface="+mn-ea"/>
                <a:cs typeface="+mn-cs"/>
              </a:rPr>
              <a:t> </a:t>
            </a:r>
          </a:p>
          <a:p>
            <a:r>
              <a:rPr lang="en-US" sz="900" kern="1200" dirty="0" smtClean="0">
                <a:solidFill>
                  <a:schemeClr val="tx1"/>
                </a:solidFill>
                <a:latin typeface="Trebuchet MS" pitchFamily="34" charset="0"/>
                <a:ea typeface="+mn-ea"/>
                <a:cs typeface="+mn-cs"/>
              </a:rPr>
              <a:t>how to use Exchange for managing a customer database; </a:t>
            </a:r>
          </a:p>
          <a:p>
            <a:r>
              <a:rPr lang="en-US" sz="900" kern="1200" dirty="0" smtClean="0">
                <a:solidFill>
                  <a:schemeClr val="tx1"/>
                </a:solidFill>
                <a:latin typeface="Trebuchet MS" pitchFamily="34" charset="0"/>
                <a:ea typeface="+mn-ea"/>
                <a:cs typeface="+mn-cs"/>
              </a:rPr>
              <a:t> </a:t>
            </a:r>
          </a:p>
          <a:p>
            <a:r>
              <a:rPr lang="en-US" sz="900" kern="1200" dirty="0" smtClean="0">
                <a:solidFill>
                  <a:schemeClr val="tx1"/>
                </a:solidFill>
                <a:latin typeface="Trebuchet MS" pitchFamily="34" charset="0"/>
                <a:ea typeface="+mn-ea"/>
                <a:cs typeface="+mn-cs"/>
              </a:rPr>
              <a:t>how to build a conference room scheduling application in the Exchange Web Services Managed API; </a:t>
            </a:r>
          </a:p>
          <a:p>
            <a:r>
              <a:rPr lang="en-US" sz="900" kern="1200" dirty="0" smtClean="0">
                <a:solidFill>
                  <a:schemeClr val="tx1"/>
                </a:solidFill>
                <a:latin typeface="Trebuchet MS" pitchFamily="34" charset="0"/>
                <a:ea typeface="+mn-ea"/>
                <a:cs typeface="+mn-cs"/>
              </a:rPr>
              <a:t> </a:t>
            </a:r>
          </a:p>
          <a:p>
            <a:r>
              <a:rPr lang="en-US" sz="900" kern="1200" dirty="0" smtClean="0">
                <a:solidFill>
                  <a:schemeClr val="tx1"/>
                </a:solidFill>
                <a:latin typeface="Trebuchet MS" pitchFamily="34" charset="0"/>
                <a:ea typeface="+mn-ea"/>
                <a:cs typeface="+mn-cs"/>
              </a:rPr>
              <a:t>how to write a smart notifications application in the Windows Workflow that works with SharePoint and uses the right communications mode of email, IM, or the telephone depending on the presence of the user that needs to be alerted; </a:t>
            </a:r>
          </a:p>
          <a:p>
            <a:r>
              <a:rPr lang="en-US" sz="900" kern="1200" dirty="0" smtClean="0">
                <a:solidFill>
                  <a:schemeClr val="tx1"/>
                </a:solidFill>
                <a:latin typeface="Trebuchet MS" pitchFamily="34" charset="0"/>
                <a:ea typeface="+mn-ea"/>
                <a:cs typeface="+mn-cs"/>
              </a:rPr>
              <a:t> </a:t>
            </a:r>
          </a:p>
          <a:p>
            <a:r>
              <a:rPr lang="en-US" sz="900" kern="1200" dirty="0" smtClean="0">
                <a:solidFill>
                  <a:schemeClr val="tx1"/>
                </a:solidFill>
                <a:latin typeface="Trebuchet MS" pitchFamily="34" charset="0"/>
                <a:ea typeface="+mn-ea"/>
                <a:cs typeface="+mn-cs"/>
              </a:rPr>
              <a:t>and how build a basic help desk portal application using speech recognition. </a:t>
            </a:r>
          </a:p>
          <a:p>
            <a:r>
              <a:rPr lang="en-US" sz="900" kern="1200" dirty="0" smtClean="0">
                <a:solidFill>
                  <a:schemeClr val="tx1"/>
                </a:solidFill>
                <a:latin typeface="Trebuchet MS" pitchFamily="34" charset="0"/>
                <a:ea typeface="+mn-ea"/>
                <a:cs typeface="+mn-cs"/>
              </a:rPr>
              <a:t> </a:t>
            </a:r>
          </a:p>
          <a:p>
            <a:r>
              <a:rPr lang="en-US" sz="900" kern="1200" dirty="0" smtClean="0">
                <a:solidFill>
                  <a:schemeClr val="tx1"/>
                </a:solidFill>
                <a:latin typeface="Trebuchet MS" pitchFamily="34" charset="0"/>
                <a:ea typeface="+mn-ea"/>
                <a:cs typeface="+mn-cs"/>
              </a:rPr>
              <a:t>All code will be made available after the session on </a:t>
            </a:r>
            <a:r>
              <a:rPr lang="en-US" sz="900" u="sng" kern="1200" dirty="0" smtClean="0">
                <a:solidFill>
                  <a:schemeClr val="tx1"/>
                </a:solidFill>
                <a:latin typeface="Trebuchet MS" pitchFamily="34" charset="0"/>
                <a:ea typeface="+mn-ea"/>
                <a:cs typeface="+mn-cs"/>
                <a:hlinkClick r:id="rId3"/>
              </a:rPr>
              <a:t>http://gotuc.net</a:t>
            </a:r>
            <a:endParaRPr lang="en-US" sz="900" kern="1200" dirty="0" smtClean="0">
              <a:solidFill>
                <a:schemeClr val="tx1"/>
              </a:solidFill>
              <a:latin typeface="Trebuchet MS" pitchFamily="34" charset="0"/>
              <a:ea typeface="+mn-ea"/>
              <a:cs typeface="+mn-cs"/>
            </a:endParaRPr>
          </a:p>
          <a:p>
            <a:pPr defTabSz="897301">
              <a:defRPr/>
            </a:pPr>
            <a:endParaRPr lang="en-US" baseline="0"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C6065CF-1F09-4D9A-82EA-1828FA0A0F85}" type="slidenum">
              <a:rPr lang="en-US" smtClean="0"/>
              <a:pPr/>
              <a:t>16</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We also build many internal applications at Microsoft on EWS. For example, we have a Conference Room</a:t>
            </a:r>
            <a:r>
              <a:rPr lang="en-US" baseline="0" dirty="0" smtClean="0"/>
              <a:t> Appointment Display outside of our conf-rooms which show the schedule for each room and allow employees to check for and reserve available rooms. The application running in this device uses impersonation to retrieve conference room schedules and then display it outside the conference room.</a:t>
            </a:r>
            <a:endParaRPr lang="en-US" dirty="0"/>
          </a:p>
        </p:txBody>
      </p:sp>
      <p:sp>
        <p:nvSpPr>
          <p:cNvPr id="4" name="Slide Number Placeholder 3"/>
          <p:cNvSpPr>
            <a:spLocks noGrp="1"/>
          </p:cNvSpPr>
          <p:nvPr>
            <p:ph type="sldNum" sz="quarter" idx="10"/>
          </p:nvPr>
        </p:nvSpPr>
        <p:spPr/>
        <p:txBody>
          <a:bodyPr/>
          <a:lstStyle/>
          <a:p>
            <a:fld id="{6C6065CF-1F09-4D9A-82EA-1828FA0A0F85}" type="slidenum">
              <a:rPr lang="en-US" smtClean="0"/>
              <a:pPr/>
              <a:t>17</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Solution</a:t>
            </a:r>
          </a:p>
          <a:p>
            <a:r>
              <a:rPr lang="en-US" sz="900" dirty="0" smtClean="0"/>
              <a:t>Components include the ability to find experts based on location and expertise, file-sharing, view-sharing, video and additional collaboration functionalities.  This functionality is built directly into Schlumberger’s applications that employ their Ocean developer platform.</a:t>
            </a:r>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22</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Solution</a:t>
            </a:r>
          </a:p>
          <a:p>
            <a:r>
              <a:rPr lang="en-US" sz="900" dirty="0" smtClean="0"/>
              <a:t>Components include the ability to find experts based on location and expertise, file-sharing, view-sharing, video and additional collaboration functionalities.  This functionality is built directly into Schlumberger’s applications that employ their Ocean developer platform.</a:t>
            </a:r>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24</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fr-FR" sz="900" b="1" kern="1200" dirty="0" smtClean="0">
                <a:solidFill>
                  <a:schemeClr val="tx1"/>
                </a:solidFill>
                <a:latin typeface="Segoe UI" pitchFamily="34" charset="0"/>
                <a:ea typeface="+mn-ea"/>
                <a:cs typeface="+mn-cs"/>
              </a:rPr>
              <a:t>Security Kiosk</a:t>
            </a:r>
            <a:endParaRPr lang="en-US" sz="900" kern="1200" dirty="0" smtClean="0">
              <a:solidFill>
                <a:schemeClr val="tx1"/>
              </a:solidFill>
              <a:latin typeface="Segoe UI" pitchFamily="34" charset="0"/>
              <a:ea typeface="+mn-ea"/>
              <a:cs typeface="+mn-cs"/>
            </a:endParaRPr>
          </a:p>
          <a:p>
            <a:r>
              <a:rPr lang="en-US" sz="900" kern="1200" dirty="0" smtClean="0">
                <a:solidFill>
                  <a:schemeClr val="tx1"/>
                </a:solidFill>
                <a:latin typeface="Segoe UI" pitchFamily="34" charset="0"/>
                <a:ea typeface="+mn-ea"/>
                <a:cs typeface="+mn-cs"/>
              </a:rPr>
              <a:t>Global Crossing has created a unique end-end hardware and software based security kiosk solution leveraging the Microsoft UC developer platform.  This Security Kiosk allows employees and visitors access to buildings using a self service touch screen while meeting Global Crossing’s stringent security policies.  The kiosk is integrated with IM, audio, and video for visitor sign-in and employee “paging”.  This custom designed kiosk enables visitors to reach out to specific employees within a building who have the option to answer visitor request and grant them access.  Global Crossing has successfully deployed this solution in their Rochester, NY building and is planning to deploy this kiosk to other GLOBAL CROSSING centers across the globe.   </a:t>
            </a:r>
          </a:p>
          <a:p>
            <a:endParaRPr lang="en-US" dirty="0" smtClean="0"/>
          </a:p>
          <a:p>
            <a:endParaRPr lang="en-US" dirty="0" smtClean="0"/>
          </a:p>
          <a:p>
            <a:r>
              <a:rPr lang="en-US" b="1" dirty="0" smtClean="0"/>
              <a:t>M-</a:t>
            </a:r>
            <a:r>
              <a:rPr lang="en-US" b="1" dirty="0" err="1" smtClean="0"/>
              <a:t>Bot</a:t>
            </a:r>
            <a:endParaRPr lang="en-US" b="1" dirty="0" smtClean="0"/>
          </a:p>
          <a:p>
            <a:pPr marL="0" marR="0" indent="0" algn="l" defTabSz="914363" rtl="0" eaLnBrk="1" fontAlgn="auto" latinLnBrk="0" hangingPunct="1">
              <a:lnSpc>
                <a:spcPct val="90000"/>
              </a:lnSpc>
              <a:spcBef>
                <a:spcPts val="0"/>
              </a:spcBef>
              <a:spcAft>
                <a:spcPts val="333"/>
              </a:spcAft>
              <a:buClrTx/>
              <a:buSzTx/>
              <a:buFontTx/>
              <a:buNone/>
              <a:tabLst/>
              <a:defRPr/>
            </a:pPr>
            <a:r>
              <a:rPr lang="en-US" sz="900" kern="1200" dirty="0" smtClean="0">
                <a:solidFill>
                  <a:schemeClr val="tx1"/>
                </a:solidFill>
                <a:latin typeface="Segoe UI" pitchFamily="34" charset="0"/>
                <a:ea typeface="+mn-ea"/>
                <a:cs typeface="+mn-cs"/>
              </a:rPr>
              <a:t>This is a </a:t>
            </a:r>
            <a:r>
              <a:rPr lang="en-US" sz="900" kern="1200" dirty="0" err="1" smtClean="0">
                <a:solidFill>
                  <a:schemeClr val="tx1"/>
                </a:solidFill>
                <a:latin typeface="Segoe UI" pitchFamily="34" charset="0"/>
                <a:ea typeface="+mn-ea"/>
                <a:cs typeface="+mn-cs"/>
              </a:rPr>
              <a:t>bot</a:t>
            </a:r>
            <a:r>
              <a:rPr lang="en-US" sz="900" kern="1200" dirty="0" smtClean="0">
                <a:solidFill>
                  <a:schemeClr val="tx1"/>
                </a:solidFill>
                <a:latin typeface="Segoe UI" pitchFamily="34" charset="0"/>
                <a:ea typeface="+mn-ea"/>
                <a:cs typeface="+mn-cs"/>
              </a:rPr>
              <a:t> that any Global Crossing employee can add to their Contacts List.  It hooks into Global Crossing’s Provisioning Application (EON) and gives the end user the capability of querying the EON data store of details on circuits, their current status, open tickets, etc.  This </a:t>
            </a:r>
            <a:r>
              <a:rPr lang="en-US" sz="900" kern="1200" dirty="0" err="1" smtClean="0">
                <a:solidFill>
                  <a:schemeClr val="tx1"/>
                </a:solidFill>
                <a:latin typeface="Segoe UI" pitchFamily="34" charset="0"/>
                <a:ea typeface="+mn-ea"/>
                <a:cs typeface="+mn-cs"/>
              </a:rPr>
              <a:t>bot</a:t>
            </a:r>
            <a:r>
              <a:rPr lang="en-US" sz="900" kern="1200" dirty="0" smtClean="0">
                <a:solidFill>
                  <a:schemeClr val="tx1"/>
                </a:solidFill>
                <a:latin typeface="Segoe UI" pitchFamily="34" charset="0"/>
                <a:ea typeface="+mn-ea"/>
                <a:cs typeface="+mn-cs"/>
              </a:rPr>
              <a:t> is especially useful for Sales and Sales Engineering teams that are continuously traveling to customer locations as they can add this </a:t>
            </a:r>
            <a:r>
              <a:rPr lang="en-US" sz="900" kern="1200" dirty="0" err="1" smtClean="0">
                <a:solidFill>
                  <a:schemeClr val="tx1"/>
                </a:solidFill>
                <a:latin typeface="Segoe UI" pitchFamily="34" charset="0"/>
                <a:ea typeface="+mn-ea"/>
                <a:cs typeface="+mn-cs"/>
              </a:rPr>
              <a:t>bot</a:t>
            </a:r>
            <a:r>
              <a:rPr lang="en-US" sz="900" kern="1200" dirty="0" smtClean="0">
                <a:solidFill>
                  <a:schemeClr val="tx1"/>
                </a:solidFill>
                <a:latin typeface="Segoe UI" pitchFamily="34" charset="0"/>
                <a:ea typeface="+mn-ea"/>
                <a:cs typeface="+mn-cs"/>
              </a:rPr>
              <a:t> vial Communicator Mobile and retrieve data on customer circuit orders in seconds from their mobile devices rather than having to boot up their laptops, login, sign in to the VPN, and access the EON Web Front-End to retrieve the customer’s details.</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25</a:t>
            </a:fld>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US" sz="1200" dirty="0" smtClean="0"/>
              <a:t>Common UCMA Application Scenarios</a:t>
            </a:r>
          </a:p>
          <a:p>
            <a:r>
              <a:rPr lang="en-US" sz="1200" b="1" dirty="0" smtClean="0"/>
              <a:t>Notifications systems </a:t>
            </a:r>
            <a:r>
              <a:rPr lang="en-US" sz="1200" dirty="0" smtClean="0"/>
              <a:t>that</a:t>
            </a:r>
          </a:p>
          <a:p>
            <a:pPr>
              <a:buFont typeface="Arial" pitchFamily="34" charset="0"/>
              <a:buChar char="•"/>
            </a:pPr>
            <a:r>
              <a:rPr lang="en-US" sz="1200" dirty="0" smtClean="0"/>
              <a:t>deliver very large volumes of messages via an Instant Message or telephone call to people that need to be alerted in the shortest possible time</a:t>
            </a:r>
          </a:p>
          <a:p>
            <a:r>
              <a:rPr lang="en-US" sz="1200" dirty="0" smtClean="0"/>
              <a:t> </a:t>
            </a:r>
          </a:p>
          <a:p>
            <a:r>
              <a:rPr lang="en-US" sz="1200" b="1" dirty="0" smtClean="0"/>
              <a:t>Help desk applications </a:t>
            </a:r>
            <a:r>
              <a:rPr lang="en-US" sz="1200" dirty="0" smtClean="0"/>
              <a:t>that</a:t>
            </a:r>
          </a:p>
          <a:p>
            <a:pPr>
              <a:buFont typeface="Arial" pitchFamily="34" charset="0"/>
              <a:buChar char="•"/>
            </a:pPr>
            <a:r>
              <a:rPr lang="en-US" sz="1200" dirty="0" smtClean="0"/>
              <a:t>use </a:t>
            </a:r>
            <a:r>
              <a:rPr lang="en-US" sz="1200" b="1" dirty="0" smtClean="0"/>
              <a:t>Web Chat</a:t>
            </a:r>
            <a:r>
              <a:rPr lang="en-US" sz="1200" dirty="0" smtClean="0"/>
              <a:t>,</a:t>
            </a:r>
            <a:r>
              <a:rPr lang="en-US" sz="1200" b="1" dirty="0" smtClean="0"/>
              <a:t> Instant Messaging</a:t>
            </a:r>
            <a:r>
              <a:rPr lang="en-US" sz="1200" dirty="0" smtClean="0"/>
              <a:t> clients, or the </a:t>
            </a:r>
            <a:r>
              <a:rPr lang="en-US" sz="1200" b="1" dirty="0" smtClean="0"/>
              <a:t>telephone</a:t>
            </a:r>
            <a:r>
              <a:rPr lang="en-US" sz="1200" dirty="0" smtClean="0"/>
              <a:t> to connect people</a:t>
            </a:r>
          </a:p>
          <a:p>
            <a:pPr>
              <a:buFont typeface="Arial" pitchFamily="34" charset="0"/>
              <a:buChar char="•"/>
            </a:pPr>
            <a:r>
              <a:rPr lang="en-US" sz="1200" dirty="0" smtClean="0"/>
              <a:t>use </a:t>
            </a:r>
            <a:r>
              <a:rPr lang="en-US" sz="1200" b="1" dirty="0" smtClean="0"/>
              <a:t>Query Response bots</a:t>
            </a:r>
            <a:r>
              <a:rPr lang="en-US" sz="1200" dirty="0" smtClean="0"/>
              <a:t> to automate answering routine questions from customers </a:t>
            </a:r>
          </a:p>
          <a:p>
            <a:pPr>
              <a:buFont typeface="Arial" pitchFamily="34" charset="0"/>
              <a:buChar char="•"/>
            </a:pPr>
            <a:r>
              <a:rPr lang="en-US" sz="1200" dirty="0" smtClean="0"/>
              <a:t>use </a:t>
            </a:r>
            <a:r>
              <a:rPr lang="en-US" sz="1200" b="1" dirty="0" smtClean="0"/>
              <a:t>Role Agents</a:t>
            </a:r>
            <a:r>
              <a:rPr lang="en-US" sz="1200" dirty="0" smtClean="0"/>
              <a:t> to smartly route your customers to the right agent using the most convenient channel such as IM or phone, leveraging Office Communications Server’s Enhanced Presence attributes, such as availability, skills, etc </a:t>
            </a:r>
          </a:p>
          <a:p>
            <a:r>
              <a:rPr lang="en-US" sz="1200" dirty="0" smtClean="0"/>
              <a:t> </a:t>
            </a:r>
          </a:p>
          <a:p>
            <a:r>
              <a:rPr lang="en-US" sz="1200" b="1" dirty="0" smtClean="0"/>
              <a:t>Advanced Contact Center applications</a:t>
            </a:r>
            <a:r>
              <a:rPr lang="en-US" sz="1200" dirty="0" smtClean="0"/>
              <a:t> such as</a:t>
            </a:r>
          </a:p>
          <a:p>
            <a:pPr>
              <a:buFont typeface="Arial" pitchFamily="34" charset="0"/>
              <a:buChar char="•"/>
            </a:pPr>
            <a:r>
              <a:rPr lang="en-US" sz="1200" b="1" dirty="0" smtClean="0"/>
              <a:t>Automatic Call Distributors</a:t>
            </a:r>
            <a:r>
              <a:rPr lang="en-US" sz="1200" dirty="0" smtClean="0"/>
              <a:t> that help route incoming calls to the right Contact Center agent via customizable rules </a:t>
            </a:r>
          </a:p>
          <a:p>
            <a:pPr>
              <a:buFont typeface="Arial" pitchFamily="34" charset="0"/>
              <a:buChar char="•"/>
            </a:pPr>
            <a:r>
              <a:rPr lang="en-US" sz="1200" b="1" dirty="0" smtClean="0"/>
              <a:t>Interactive Voice Response </a:t>
            </a:r>
            <a:r>
              <a:rPr lang="en-US" sz="1200" dirty="0" smtClean="0"/>
              <a:t>systems with state of the art speech technology that help route calls or enable automated self-service over the phone</a:t>
            </a:r>
          </a:p>
          <a:p>
            <a:pPr>
              <a:buFont typeface="Arial" pitchFamily="34" charset="0"/>
              <a:buChar char="•"/>
            </a:pPr>
            <a:r>
              <a:rPr lang="en-US" sz="1200" b="1" dirty="0" smtClean="0"/>
              <a:t>Music on hold </a:t>
            </a:r>
            <a:r>
              <a:rPr lang="en-US" sz="1200" dirty="0" smtClean="0"/>
              <a:t>playing music</a:t>
            </a:r>
            <a:r>
              <a:rPr lang="en-US" sz="1200" b="1" dirty="0" smtClean="0"/>
              <a:t> </a:t>
            </a:r>
            <a:r>
              <a:rPr lang="en-US" sz="1200" dirty="0" smtClean="0"/>
              <a:t>while callers are waiting for the next available Contact Center agent </a:t>
            </a:r>
          </a:p>
          <a:p>
            <a:pPr>
              <a:buFont typeface="Arial" pitchFamily="34" charset="0"/>
              <a:buChar char="•"/>
            </a:pPr>
            <a:r>
              <a:rPr lang="en-US" sz="1200" b="1" dirty="0" smtClean="0"/>
              <a:t>Back-to-Back User Agents</a:t>
            </a:r>
            <a:r>
              <a:rPr lang="en-US" sz="1200" dirty="0" smtClean="0"/>
              <a:t> to mask the identity of Contact Center agents when interacting with customers</a:t>
            </a:r>
          </a:p>
          <a:p>
            <a:pPr>
              <a:buFont typeface="Arial" pitchFamily="34" charset="0"/>
              <a:buChar char="•"/>
            </a:pPr>
            <a:r>
              <a:rPr lang="en-US" sz="1200" b="1" dirty="0" smtClean="0"/>
              <a:t>Call Recording</a:t>
            </a:r>
            <a:r>
              <a:rPr lang="en-US" sz="1200" dirty="0" smtClean="0"/>
              <a:t> systems to store conversations </a:t>
            </a:r>
          </a:p>
          <a:p>
            <a:pPr>
              <a:buFont typeface="Arial" pitchFamily="34" charset="0"/>
              <a:buChar char="•"/>
            </a:pPr>
            <a:r>
              <a:rPr lang="en-US" sz="1200" b="1" dirty="0" smtClean="0"/>
              <a:t>Automatic dialers</a:t>
            </a:r>
            <a:r>
              <a:rPr lang="en-US" sz="1200" dirty="0" smtClean="0"/>
              <a:t> to do outbound calls for interactive surveys or notifications</a:t>
            </a:r>
          </a:p>
          <a:p>
            <a:r>
              <a:rPr lang="en-US" sz="1200" dirty="0" smtClean="0"/>
              <a:t> </a:t>
            </a:r>
          </a:p>
          <a:p>
            <a:r>
              <a:rPr lang="en-US" sz="1200" b="1" dirty="0" smtClean="0"/>
              <a:t>Conferencing Portals </a:t>
            </a:r>
            <a:r>
              <a:rPr lang="en-US" sz="1200" dirty="0" smtClean="0"/>
              <a:t>that </a:t>
            </a:r>
          </a:p>
          <a:p>
            <a:pPr>
              <a:buFont typeface="Arial" pitchFamily="34" charset="0"/>
              <a:buChar char="•"/>
            </a:pPr>
            <a:r>
              <a:rPr lang="en-US" sz="1200" b="1" dirty="0" smtClean="0"/>
              <a:t>Schedule </a:t>
            </a:r>
            <a:r>
              <a:rPr lang="en-US" sz="1200" dirty="0" smtClean="0"/>
              <a:t>conferencing resources</a:t>
            </a:r>
            <a:r>
              <a:rPr lang="en-US" sz="1200" b="1" dirty="0" smtClean="0"/>
              <a:t> </a:t>
            </a:r>
            <a:endParaRPr lang="en-US" sz="1200" dirty="0" smtClean="0"/>
          </a:p>
          <a:p>
            <a:pPr>
              <a:buFont typeface="Arial" pitchFamily="34" charset="0"/>
              <a:buChar char="•"/>
            </a:pPr>
            <a:r>
              <a:rPr lang="en-US" sz="1200" dirty="0" smtClean="0"/>
              <a:t>Enable a Virtual </a:t>
            </a:r>
            <a:r>
              <a:rPr lang="en-US" sz="1200" b="1" dirty="0" smtClean="0"/>
              <a:t>Lobby</a:t>
            </a:r>
            <a:r>
              <a:rPr lang="en-US" sz="1200" dirty="0" smtClean="0"/>
              <a:t> in which conference participants are announced and can wait till the conference starts</a:t>
            </a:r>
          </a:p>
          <a:p>
            <a:pPr>
              <a:buFont typeface="Arial" pitchFamily="34" charset="0"/>
              <a:buChar char="•"/>
            </a:pPr>
            <a:r>
              <a:rPr lang="en-US" sz="1200" dirty="0" smtClean="0"/>
              <a:t>Offer an infrastructure for </a:t>
            </a:r>
            <a:r>
              <a:rPr lang="en-US" sz="1200" b="1" dirty="0" smtClean="0"/>
              <a:t>recording</a:t>
            </a:r>
            <a:r>
              <a:rPr lang="en-US" sz="1200" dirty="0" smtClean="0"/>
              <a:t> the contents of conference calls</a:t>
            </a:r>
          </a:p>
          <a:p>
            <a:r>
              <a:rPr lang="en-US" sz="1200" dirty="0" smtClean="0"/>
              <a:t> </a:t>
            </a:r>
          </a:p>
          <a:p>
            <a:r>
              <a:rPr lang="en-US" sz="1200" b="1" dirty="0" smtClean="0"/>
              <a:t>Gateways </a:t>
            </a:r>
            <a:r>
              <a:rPr lang="en-US" sz="1200" dirty="0" smtClean="0"/>
              <a:t>that </a:t>
            </a:r>
          </a:p>
          <a:p>
            <a:pPr>
              <a:buFont typeface="Arial" pitchFamily="34" charset="0"/>
              <a:buChar char="•"/>
            </a:pPr>
            <a:r>
              <a:rPr lang="en-US" sz="1200" dirty="0" smtClean="0"/>
              <a:t>Offer the capability to </a:t>
            </a:r>
            <a:r>
              <a:rPr lang="en-US" sz="1200" b="1" dirty="0" smtClean="0"/>
              <a:t>bridge</a:t>
            </a:r>
            <a:r>
              <a:rPr lang="en-US" sz="1200" dirty="0" smtClean="0"/>
              <a:t> the Office Communications Server infrastructure with other networks, like mobile networks, or radio systems</a:t>
            </a:r>
          </a:p>
          <a:p>
            <a:pPr>
              <a:buFont typeface="Arial" pitchFamily="34" charset="0"/>
              <a:buChar char="•"/>
            </a:pPr>
            <a:r>
              <a:rPr lang="en-US" sz="1200" dirty="0" smtClean="0"/>
              <a:t>Enable </a:t>
            </a:r>
            <a:r>
              <a:rPr lang="en-US" sz="1200" b="1" dirty="0" smtClean="0"/>
              <a:t>Federation</a:t>
            </a:r>
            <a:r>
              <a:rPr lang="en-US" sz="1200" dirty="0" smtClean="0"/>
              <a:t> with other presence aware systems and the ability to publish and subscribe to presence attributes of users</a:t>
            </a:r>
          </a:p>
        </p:txBody>
      </p:sp>
      <p:sp>
        <p:nvSpPr>
          <p:cNvPr id="4" name="Slide Number Placeholder 3"/>
          <p:cNvSpPr>
            <a:spLocks noGrp="1"/>
          </p:cNvSpPr>
          <p:nvPr>
            <p:ph type="sldNum" sz="quarter" idx="10"/>
          </p:nvPr>
        </p:nvSpPr>
        <p:spPr/>
        <p:txBody>
          <a:bodyPr/>
          <a:lstStyle/>
          <a:p>
            <a:fld id="{4E03CA65-E894-47DB-AED0-ED3996EAA458}" type="slidenum">
              <a:rPr lang="en-US" smtClean="0"/>
              <a:pPr/>
              <a:t>26</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solidFill>
                  <a:prstClr val="black"/>
                </a:solidFill>
              </a:rPr>
              <a:t>Solution</a:t>
            </a:r>
          </a:p>
          <a:p>
            <a:r>
              <a:rPr lang="en-US" sz="1200" dirty="0" smtClean="0">
                <a:solidFill>
                  <a:prstClr val="black"/>
                </a:solidFill>
              </a:rPr>
              <a:t>KRIMA Alerting solution with broadcast IM, call to PSTN/mobile phones, Text-to-Speech, authentication, and more.</a:t>
            </a:r>
          </a:p>
          <a:p>
            <a:endParaRPr lang="en-US" dirty="0"/>
          </a:p>
        </p:txBody>
      </p:sp>
      <p:sp>
        <p:nvSpPr>
          <p:cNvPr id="4" name="Slide Number Placeholder 3"/>
          <p:cNvSpPr>
            <a:spLocks noGrp="1"/>
          </p:cNvSpPr>
          <p:nvPr>
            <p:ph type="sldNum" sz="quarter" idx="10"/>
          </p:nvPr>
        </p:nvSpPr>
        <p:spPr/>
        <p:txBody>
          <a:bodyPr/>
          <a:lstStyle/>
          <a:p>
            <a:fld id="{289A82D1-B1AD-4A67-9944-391DB365017B}" type="slidenum">
              <a:rPr lang="en-US" smtClean="0"/>
              <a:pPr/>
              <a:t>30</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solidFill>
                  <a:prstClr val="black"/>
                </a:solidFill>
              </a:rPr>
              <a:t>Solution</a:t>
            </a:r>
          </a:p>
          <a:p>
            <a:r>
              <a:rPr lang="en-US" sz="1200" dirty="0" smtClean="0">
                <a:solidFill>
                  <a:prstClr val="black"/>
                </a:solidFill>
              </a:rPr>
              <a:t>KRIMA Alerting solution with broadcast IM, call to PSTN/mobile phones, Text-to-Speech, authentication, and more.</a:t>
            </a:r>
          </a:p>
          <a:p>
            <a:endParaRPr lang="en-US" dirty="0"/>
          </a:p>
        </p:txBody>
      </p:sp>
      <p:sp>
        <p:nvSpPr>
          <p:cNvPr id="4" name="Slide Number Placeholder 3"/>
          <p:cNvSpPr>
            <a:spLocks noGrp="1"/>
          </p:cNvSpPr>
          <p:nvPr>
            <p:ph type="sldNum" sz="quarter" idx="10"/>
          </p:nvPr>
        </p:nvSpPr>
        <p:spPr/>
        <p:txBody>
          <a:bodyPr/>
          <a:lstStyle/>
          <a:p>
            <a:fld id="{289A82D1-B1AD-4A67-9944-391DB365017B}" type="slidenum">
              <a:rPr lang="en-US" smtClean="0"/>
              <a:pPr/>
              <a:t>31</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34</a:t>
            </a:fld>
            <a:endParaRPr lang="en-US" dirty="0"/>
          </a:p>
        </p:txBody>
      </p:sp>
    </p:spTree>
    <p:extLst>
      <p:ext uri="{BB962C8B-B14F-4D97-AF65-F5344CB8AC3E}">
        <p14:creationId xmlns="" xmlns:p14="http://schemas.microsoft.com/office/powerpoint/2010/main" val="352360348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3"/>
          <p:cNvSpPr txBox="1">
            <a:spLocks noGrp="1" noChangeArrowheads="1"/>
          </p:cNvSpPr>
          <p:nvPr/>
        </p:nvSpPr>
        <p:spPr bwMode="auto">
          <a:xfrm>
            <a:off x="3884613" y="0"/>
            <a:ext cx="2971800" cy="457200"/>
          </a:xfrm>
          <a:prstGeom prst="rect">
            <a:avLst/>
          </a:prstGeom>
          <a:noFill/>
          <a:ln w="9525">
            <a:noFill/>
            <a:miter lim="800000"/>
            <a:headEnd/>
            <a:tailEnd/>
          </a:ln>
        </p:spPr>
        <p:txBody>
          <a:bodyPr lIns="91435" tIns="45718" rIns="91435" bIns="45718"/>
          <a:lstStyle/>
          <a:p>
            <a:pPr algn="r"/>
            <a:fld id="{632BF772-37EC-4574-A2F1-4FEA0239C42B}" type="datetime8">
              <a:rPr lang="en-US" sz="1200"/>
              <a:pPr algn="r"/>
              <a:t>11/11/2009 12:36 PM</a:t>
            </a:fld>
            <a:endParaRPr lang="en-US" sz="1200" dirty="0"/>
          </a:p>
        </p:txBody>
      </p:sp>
      <p:sp>
        <p:nvSpPr>
          <p:cNvPr id="95235" name="Rectangle 6"/>
          <p:cNvSpPr txBox="1">
            <a:spLocks noGrp="1" noChangeArrowheads="1"/>
          </p:cNvSpPr>
          <p:nvPr/>
        </p:nvSpPr>
        <p:spPr bwMode="auto">
          <a:xfrm>
            <a:off x="0" y="8523288"/>
            <a:ext cx="5959475" cy="619125"/>
          </a:xfrm>
          <a:prstGeom prst="rect">
            <a:avLst/>
          </a:prstGeom>
          <a:noFill/>
          <a:ln w="9525">
            <a:noFill/>
            <a:miter lim="800000"/>
            <a:headEnd/>
            <a:tailEnd/>
          </a:ln>
        </p:spPr>
        <p:txBody>
          <a:bodyPr lIns="91435" tIns="45718" rIns="91435" bIns="45718" anchor="b"/>
          <a:lstStyle/>
          <a:p>
            <a:r>
              <a:rPr lang="en-US" sz="500" dirty="0">
                <a:latin typeface="Segoe" pitchFamily="34" charset="0"/>
              </a:rPr>
              <a:t>© 2005 Microsoft Corporation. All rights reserved.</a:t>
            </a:r>
          </a:p>
          <a:p>
            <a:pPr eaLnBrk="0" hangingPunct="0"/>
            <a:r>
              <a:rPr lang="en-US" sz="500" dirty="0">
                <a:latin typeface="Segoe" pitchFamily="34" charset="0"/>
              </a:rPr>
              <a:t>This presentation is for informational purposes only. Microsoft makes no warranties, express or implied, in this summary.</a:t>
            </a:r>
          </a:p>
        </p:txBody>
      </p:sp>
      <p:sp>
        <p:nvSpPr>
          <p:cNvPr id="95236" name="Rectangle 7"/>
          <p:cNvSpPr txBox="1">
            <a:spLocks noGrp="1" noChangeArrowheads="1"/>
          </p:cNvSpPr>
          <p:nvPr/>
        </p:nvSpPr>
        <p:spPr bwMode="auto">
          <a:xfrm>
            <a:off x="5583238" y="8685213"/>
            <a:ext cx="1273175" cy="457200"/>
          </a:xfrm>
          <a:prstGeom prst="rect">
            <a:avLst/>
          </a:prstGeom>
          <a:noFill/>
          <a:ln w="9525">
            <a:noFill/>
            <a:miter lim="800000"/>
            <a:headEnd/>
            <a:tailEnd/>
          </a:ln>
        </p:spPr>
        <p:txBody>
          <a:bodyPr lIns="91435" tIns="45718" rIns="91435" bIns="45718" anchor="b"/>
          <a:lstStyle/>
          <a:p>
            <a:pPr algn="r"/>
            <a:fld id="{2443EAF3-C912-44B8-B72A-8592245E55F0}" type="slidenum">
              <a:rPr lang="en-US" sz="1200"/>
              <a:pPr algn="r"/>
              <a:t>36</a:t>
            </a:fld>
            <a:endParaRPr lang="en-US" sz="1200" dirty="0"/>
          </a:p>
        </p:txBody>
      </p:sp>
      <p:sp>
        <p:nvSpPr>
          <p:cNvPr id="95237" name="Rectangle 2"/>
          <p:cNvSpPr>
            <a:spLocks noGrp="1" noRot="1" noChangeAspect="1" noChangeArrowheads="1" noTextEdit="1"/>
          </p:cNvSpPr>
          <p:nvPr>
            <p:ph type="sldImg"/>
          </p:nvPr>
        </p:nvSpPr>
        <p:spPr>
          <a:ln/>
        </p:spPr>
      </p:sp>
      <p:sp>
        <p:nvSpPr>
          <p:cNvPr id="538627" name="Rectangle 3"/>
          <p:cNvSpPr>
            <a:spLocks noGrp="1" noChangeArrowheads="1"/>
          </p:cNvSpPr>
          <p:nvPr>
            <p:ph type="body" idx="1"/>
          </p:nvPr>
        </p:nvSpPr>
        <p:spPr/>
        <p:txBody>
          <a:bodyPr/>
          <a:lstStyle/>
          <a:p>
            <a:pPr>
              <a:buFontTx/>
              <a:buNone/>
            </a:pPr>
            <a:endParaRPr lang="en-US"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r>
              <a:rPr lang="en-US" dirty="0" err="1" smtClean="0"/>
              <a:t>Tech·Ed</a:t>
            </a:r>
            <a:r>
              <a:rPr lang="en-US" dirty="0" smtClean="0"/>
              <a:t>  North America 2009</a:t>
            </a:r>
          </a:p>
        </p:txBody>
      </p:sp>
      <p:sp>
        <p:nvSpPr>
          <p:cNvPr id="5" name="Date Placeholder 4"/>
          <p:cNvSpPr>
            <a:spLocks noGrp="1"/>
          </p:cNvSpPr>
          <p:nvPr>
            <p:ph type="dt" idx="11"/>
          </p:nvPr>
        </p:nvSpPr>
        <p:spPr/>
        <p:txBody>
          <a:bodyPr/>
          <a:lstStyle/>
          <a:p>
            <a:fld id="{81331B57-0BE5-4F82-AA58-76F53EFF3ADA}" type="datetime8">
              <a:rPr lang="en-US" smtClean="0"/>
              <a:pPr/>
              <a:t>11/11/2009 12:36 PM</a:t>
            </a:fld>
            <a:endParaRPr lang="en-US" dirty="0"/>
          </a:p>
        </p:txBody>
      </p:sp>
      <p:sp>
        <p:nvSpPr>
          <p:cNvPr id="6" name="Footer Placeholder 5"/>
          <p:cNvSpPr>
            <a:spLocks noGrp="1"/>
          </p:cNvSpPr>
          <p:nvPr>
            <p:ph type="ftr" sz="quarter" idx="12"/>
          </p:nvPr>
        </p:nvSpPr>
        <p:spPr/>
        <p:txBody>
          <a:bodyPr/>
          <a:lstStyle/>
          <a:p>
            <a:r>
              <a:rPr lang="en-US" dirty="0" smtClean="0"/>
              <a:t>© 2009 Microsoft Corporation. All rights reserved. Microsoft, Windows, Windows Vista and other product names are or may be registered trademarks and/or trademarks in the U.S. and/or other countries.</a:t>
            </a:r>
          </a:p>
          <a:p>
            <a:r>
              <a:rPr lang="en-US" dirty="0"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br>
            <a:r>
              <a:rPr lang="en-US" dirty="0"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2</a:t>
            </a:fld>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pPr marL="0" marR="0" indent="0" algn="l" defTabSz="914363" rtl="0" eaLnBrk="1" fontAlgn="ctr" latinLnBrk="0" hangingPunct="1">
              <a:lnSpc>
                <a:spcPct val="90000"/>
              </a:lnSpc>
              <a:spcBef>
                <a:spcPts val="0"/>
              </a:spcBef>
              <a:spcAft>
                <a:spcPts val="333"/>
              </a:spcAft>
              <a:buClrTx/>
              <a:buSzTx/>
              <a:buFontTx/>
              <a:buNone/>
              <a:tabLst/>
              <a:defRPr/>
            </a:pPr>
            <a:r>
              <a:rPr lang="en-US" sz="900" kern="1200" dirty="0" smtClean="0">
                <a:solidFill>
                  <a:schemeClr val="tx1"/>
                </a:solidFill>
                <a:latin typeface="Trebuchet MS" pitchFamily="34" charset="0"/>
                <a:ea typeface="+mn-ea"/>
                <a:cs typeface="+mn-cs"/>
              </a:rPr>
              <a:t>First time we’ll be showing OCS/OC 14.</a:t>
            </a:r>
          </a:p>
          <a:p>
            <a:pPr marL="384431" marR="0" lvl="1" indent="-171450" algn="l" defTabSz="914363" rtl="0" eaLnBrk="1" fontAlgn="ctr" latinLnBrk="0" hangingPunct="1">
              <a:lnSpc>
                <a:spcPct val="90000"/>
              </a:lnSpc>
              <a:spcBef>
                <a:spcPts val="0"/>
              </a:spcBef>
              <a:spcAft>
                <a:spcPts val="333"/>
              </a:spcAft>
              <a:buClrTx/>
              <a:buSzTx/>
              <a:buFont typeface="Arial" pitchFamily="34" charset="0"/>
              <a:buChar char="•"/>
              <a:tabLst/>
              <a:defRPr/>
            </a:pPr>
            <a:r>
              <a:rPr lang="en-US" sz="900" kern="1200" dirty="0" smtClean="0">
                <a:solidFill>
                  <a:schemeClr val="tx1"/>
                </a:solidFill>
                <a:latin typeface="Trebuchet MS" pitchFamily="34" charset="0"/>
                <a:ea typeface="+mn-ea"/>
                <a:cs typeface="+mn-cs"/>
              </a:rPr>
              <a:t>Completely</a:t>
            </a:r>
            <a:r>
              <a:rPr lang="en-US" sz="900" kern="1200" baseline="0" dirty="0" smtClean="0">
                <a:solidFill>
                  <a:schemeClr val="tx1"/>
                </a:solidFill>
                <a:latin typeface="Trebuchet MS" pitchFamily="34" charset="0"/>
                <a:ea typeface="+mn-ea"/>
                <a:cs typeface="+mn-cs"/>
              </a:rPr>
              <a:t> new client platform.</a:t>
            </a:r>
          </a:p>
          <a:p>
            <a:pPr marL="384431" marR="0" lvl="1" indent="-171450" algn="l" defTabSz="914363" rtl="0" eaLnBrk="1" fontAlgn="ctr" latinLnBrk="0" hangingPunct="1">
              <a:lnSpc>
                <a:spcPct val="90000"/>
              </a:lnSpc>
              <a:spcBef>
                <a:spcPts val="0"/>
              </a:spcBef>
              <a:spcAft>
                <a:spcPts val="333"/>
              </a:spcAft>
              <a:buClrTx/>
              <a:buSzTx/>
              <a:buFont typeface="Arial" pitchFamily="34" charset="0"/>
              <a:buChar char="•"/>
              <a:tabLst/>
              <a:defRPr/>
            </a:pPr>
            <a:r>
              <a:rPr lang="en-US" sz="900" kern="1200" baseline="0" dirty="0" smtClean="0">
                <a:solidFill>
                  <a:schemeClr val="tx1"/>
                </a:solidFill>
                <a:latin typeface="Trebuchet MS" pitchFamily="34" charset="0"/>
                <a:ea typeface="+mn-ea"/>
                <a:cs typeface="+mn-cs"/>
              </a:rPr>
              <a:t>Revamped server platform.</a:t>
            </a:r>
          </a:p>
          <a:p>
            <a:pPr marL="499520" marR="0" lvl="2" indent="-171450" algn="l" defTabSz="914363" rtl="0" eaLnBrk="1" fontAlgn="ctr" latinLnBrk="0" hangingPunct="1">
              <a:lnSpc>
                <a:spcPct val="90000"/>
              </a:lnSpc>
              <a:spcBef>
                <a:spcPts val="0"/>
              </a:spcBef>
              <a:spcAft>
                <a:spcPts val="333"/>
              </a:spcAft>
              <a:buClrTx/>
              <a:buSzTx/>
              <a:buFont typeface="Arial" pitchFamily="34" charset="0"/>
              <a:buChar char="•"/>
              <a:tabLst/>
              <a:defRPr/>
            </a:pPr>
            <a:r>
              <a:rPr lang="en-US" sz="900" kern="1200" baseline="0" dirty="0" smtClean="0">
                <a:solidFill>
                  <a:schemeClr val="tx1"/>
                </a:solidFill>
                <a:latin typeface="Trebuchet MS" pitchFamily="34" charset="0"/>
                <a:ea typeface="+mn-ea"/>
                <a:cs typeface="+mn-cs"/>
              </a:rPr>
              <a:t>Provides access to the new OCS 14 features.</a:t>
            </a:r>
          </a:p>
          <a:p>
            <a:pPr marL="499520" marR="0" lvl="2" indent="-171450" algn="l" defTabSz="914363" rtl="0" eaLnBrk="1" fontAlgn="ctr" latinLnBrk="0" hangingPunct="1">
              <a:lnSpc>
                <a:spcPct val="90000"/>
              </a:lnSpc>
              <a:spcBef>
                <a:spcPts val="0"/>
              </a:spcBef>
              <a:spcAft>
                <a:spcPts val="333"/>
              </a:spcAft>
              <a:buClrTx/>
              <a:buSzTx/>
              <a:buFont typeface="Arial" pitchFamily="34" charset="0"/>
              <a:buChar char="•"/>
              <a:tabLst/>
              <a:defRPr/>
            </a:pPr>
            <a:r>
              <a:rPr lang="en-US" sz="900" kern="1200" baseline="0" dirty="0" smtClean="0">
                <a:solidFill>
                  <a:schemeClr val="tx1"/>
                </a:solidFill>
                <a:latin typeface="Trebuchet MS" pitchFamily="34" charset="0"/>
                <a:ea typeface="+mn-ea"/>
                <a:cs typeface="+mn-cs"/>
              </a:rPr>
              <a:t>Improves common scenarios.</a:t>
            </a:r>
            <a:endParaRPr lang="en-US" sz="900" kern="1200" dirty="0" smtClean="0">
              <a:solidFill>
                <a:schemeClr val="tx1"/>
              </a:solidFill>
              <a:latin typeface="Trebuchet MS" pitchFamily="34" charset="0"/>
              <a:ea typeface="+mn-ea"/>
              <a:cs typeface="+mn-cs"/>
            </a:endParaRPr>
          </a:p>
          <a:p>
            <a:pPr marL="384431" marR="0" lvl="1" indent="-171450" algn="l" defTabSz="914363" rtl="0" eaLnBrk="1" fontAlgn="ctr" latinLnBrk="0" hangingPunct="1">
              <a:lnSpc>
                <a:spcPct val="90000"/>
              </a:lnSpc>
              <a:spcBef>
                <a:spcPts val="0"/>
              </a:spcBef>
              <a:spcAft>
                <a:spcPts val="333"/>
              </a:spcAft>
              <a:buClrTx/>
              <a:buSzTx/>
              <a:buFont typeface="Arial" pitchFamily="34" charset="0"/>
              <a:buChar char="•"/>
              <a:tabLst/>
              <a:defRPr/>
            </a:pPr>
            <a:r>
              <a:rPr lang="en-US" sz="900" kern="1200" dirty="0" smtClean="0">
                <a:solidFill>
                  <a:schemeClr val="tx1"/>
                </a:solidFill>
                <a:latin typeface="Trebuchet MS" pitchFamily="34" charset="0"/>
                <a:ea typeface="+mn-ea"/>
                <a:cs typeface="+mn-cs"/>
              </a:rPr>
              <a:t>New Exchange 2010 development</a:t>
            </a:r>
            <a:r>
              <a:rPr lang="en-US" sz="900" kern="1200" baseline="0" dirty="0" smtClean="0">
                <a:solidFill>
                  <a:schemeClr val="tx1"/>
                </a:solidFill>
                <a:latin typeface="Trebuchet MS" pitchFamily="34" charset="0"/>
                <a:ea typeface="+mn-ea"/>
                <a:cs typeface="+mn-cs"/>
              </a:rPr>
              <a:t> API.</a:t>
            </a:r>
          </a:p>
          <a:p>
            <a:pPr marL="0" marR="0" indent="0" algn="l" defTabSz="914363" rtl="0" eaLnBrk="1" fontAlgn="ctr" latinLnBrk="0" hangingPunct="1">
              <a:lnSpc>
                <a:spcPct val="90000"/>
              </a:lnSpc>
              <a:spcBef>
                <a:spcPts val="0"/>
              </a:spcBef>
              <a:spcAft>
                <a:spcPts val="333"/>
              </a:spcAft>
              <a:buClrTx/>
              <a:buSzTx/>
              <a:buFontTx/>
              <a:buNone/>
              <a:tabLst/>
              <a:defRPr/>
            </a:pPr>
            <a:endParaRPr lang="en-US" sz="900" kern="1200" baseline="0" dirty="0" smtClean="0">
              <a:solidFill>
                <a:schemeClr val="tx1"/>
              </a:solidFill>
              <a:latin typeface="Trebuchet MS" pitchFamily="34" charset="0"/>
              <a:ea typeface="+mn-ea"/>
              <a:cs typeface="+mn-cs"/>
            </a:endParaRPr>
          </a:p>
          <a:p>
            <a:pPr marL="0" marR="0" indent="0" algn="l" defTabSz="914363" rtl="0" eaLnBrk="1" fontAlgn="ctr" latinLnBrk="0" hangingPunct="1">
              <a:lnSpc>
                <a:spcPct val="90000"/>
              </a:lnSpc>
              <a:spcBef>
                <a:spcPts val="0"/>
              </a:spcBef>
              <a:spcAft>
                <a:spcPts val="333"/>
              </a:spcAft>
              <a:buClrTx/>
              <a:buSzTx/>
              <a:buFontTx/>
              <a:buNone/>
              <a:tabLst/>
              <a:defRPr/>
            </a:pPr>
            <a:r>
              <a:rPr lang="en-US" sz="900" kern="1200" baseline="0" dirty="0" smtClean="0">
                <a:solidFill>
                  <a:schemeClr val="tx1"/>
                </a:solidFill>
                <a:latin typeface="Trebuchet MS" pitchFamily="34" charset="0"/>
                <a:ea typeface="+mn-ea"/>
                <a:cs typeface="+mn-cs"/>
              </a:rPr>
              <a:t>OCS, OC, Exchange and Outlook provide all the communications infrastructure you need as a platform.</a:t>
            </a:r>
          </a:p>
          <a:p>
            <a:pPr marL="171450" marR="0" indent="-171450" algn="l" defTabSz="914363" rtl="0" eaLnBrk="1" fontAlgn="ctr" latinLnBrk="0" hangingPunct="1">
              <a:lnSpc>
                <a:spcPct val="90000"/>
              </a:lnSpc>
              <a:spcBef>
                <a:spcPts val="0"/>
              </a:spcBef>
              <a:spcAft>
                <a:spcPts val="333"/>
              </a:spcAft>
              <a:buClrTx/>
              <a:buSzTx/>
              <a:buFont typeface="Arial" pitchFamily="34" charset="0"/>
              <a:buChar char="•"/>
              <a:tabLst/>
              <a:defRPr/>
            </a:pPr>
            <a:r>
              <a:rPr lang="en-US" sz="900" kern="1200" baseline="0" dirty="0" smtClean="0">
                <a:solidFill>
                  <a:schemeClr val="tx1"/>
                </a:solidFill>
                <a:latin typeface="Trebuchet MS" pitchFamily="34" charset="0"/>
                <a:ea typeface="+mn-ea"/>
                <a:cs typeface="+mn-cs"/>
              </a:rPr>
              <a:t>The platform provides you access to those features using the skills and tools you use today.</a:t>
            </a:r>
          </a:p>
          <a:p>
            <a:pPr marL="171450" marR="0" indent="-171450" algn="l" defTabSz="914363" rtl="0" eaLnBrk="1" fontAlgn="ctr" latinLnBrk="0" hangingPunct="1">
              <a:lnSpc>
                <a:spcPct val="90000"/>
              </a:lnSpc>
              <a:spcBef>
                <a:spcPts val="0"/>
              </a:spcBef>
              <a:spcAft>
                <a:spcPts val="333"/>
              </a:spcAft>
              <a:buClrTx/>
              <a:buSzTx/>
              <a:buFont typeface="Arial" pitchFamily="34" charset="0"/>
              <a:buChar char="•"/>
              <a:tabLst/>
              <a:defRPr/>
            </a:pPr>
            <a:r>
              <a:rPr lang="en-US" sz="900" kern="1200" baseline="0" dirty="0" smtClean="0">
                <a:solidFill>
                  <a:schemeClr val="tx1"/>
                </a:solidFill>
                <a:latin typeface="Trebuchet MS" pitchFamily="34" charset="0"/>
                <a:ea typeface="+mn-ea"/>
                <a:cs typeface="+mn-cs"/>
              </a:rPr>
              <a:t>Visual Studio 2010/.NET FX 4.0</a:t>
            </a:r>
          </a:p>
          <a:p>
            <a:pPr marL="0" marR="0" indent="0" algn="l" defTabSz="914363" rtl="0" eaLnBrk="1" fontAlgn="ctr" latinLnBrk="0" hangingPunct="1">
              <a:lnSpc>
                <a:spcPct val="90000"/>
              </a:lnSpc>
              <a:spcBef>
                <a:spcPts val="0"/>
              </a:spcBef>
              <a:spcAft>
                <a:spcPts val="333"/>
              </a:spcAft>
              <a:buClrTx/>
              <a:buSzTx/>
              <a:buFontTx/>
              <a:buNone/>
              <a:tabLst/>
              <a:defRPr/>
            </a:pPr>
            <a:endParaRPr lang="en-US" sz="900" kern="1200" baseline="0" dirty="0" smtClean="0">
              <a:solidFill>
                <a:schemeClr val="tx1"/>
              </a:solidFill>
              <a:latin typeface="Trebuchet MS" pitchFamily="34" charset="0"/>
              <a:ea typeface="+mn-ea"/>
              <a:cs typeface="+mn-cs"/>
            </a:endParaRPr>
          </a:p>
          <a:p>
            <a:pPr marL="0" marR="0" indent="0" algn="l" defTabSz="914363" rtl="0" eaLnBrk="1" fontAlgn="ctr" latinLnBrk="0" hangingPunct="1">
              <a:lnSpc>
                <a:spcPct val="90000"/>
              </a:lnSpc>
              <a:spcBef>
                <a:spcPts val="0"/>
              </a:spcBef>
              <a:spcAft>
                <a:spcPts val="333"/>
              </a:spcAft>
              <a:buClrTx/>
              <a:buSzTx/>
              <a:buFontTx/>
              <a:buNone/>
              <a:tabLst/>
              <a:defRPr/>
            </a:pPr>
            <a:endParaRPr lang="en-US" sz="900" kern="1200" baseline="0" dirty="0" smtClean="0">
              <a:solidFill>
                <a:schemeClr val="tx1"/>
              </a:solidFill>
              <a:latin typeface="Trebuchet MS" pitchFamily="34" charset="0"/>
              <a:ea typeface="+mn-ea"/>
              <a:cs typeface="+mn-cs"/>
            </a:endParaRPr>
          </a:p>
          <a:p>
            <a:pPr marL="0" marR="0" indent="0" algn="l" defTabSz="914363" rtl="0" eaLnBrk="1" fontAlgn="ctr" latinLnBrk="0" hangingPunct="1">
              <a:lnSpc>
                <a:spcPct val="90000"/>
              </a:lnSpc>
              <a:spcBef>
                <a:spcPts val="0"/>
              </a:spcBef>
              <a:spcAft>
                <a:spcPts val="333"/>
              </a:spcAft>
              <a:buClrTx/>
              <a:buSzTx/>
              <a:buFontTx/>
              <a:buNone/>
              <a:tabLst/>
              <a:defRPr/>
            </a:pPr>
            <a:endParaRPr lang="en-US" sz="900" kern="1200" baseline="0" dirty="0" smtClean="0">
              <a:solidFill>
                <a:schemeClr val="tx1"/>
              </a:solidFill>
              <a:latin typeface="Trebuchet MS" pitchFamily="34" charset="0"/>
              <a:ea typeface="+mn-ea"/>
              <a:cs typeface="+mn-cs"/>
            </a:endParaRPr>
          </a:p>
          <a:p>
            <a:pPr marL="0" marR="0" indent="0" algn="l" defTabSz="914363" rtl="0" eaLnBrk="1" fontAlgn="ctr" latinLnBrk="0" hangingPunct="1">
              <a:lnSpc>
                <a:spcPct val="90000"/>
              </a:lnSpc>
              <a:spcBef>
                <a:spcPts val="0"/>
              </a:spcBef>
              <a:spcAft>
                <a:spcPts val="333"/>
              </a:spcAft>
              <a:buClrTx/>
              <a:buSzTx/>
              <a:buFontTx/>
              <a:buNone/>
              <a:tabLst/>
              <a:defRPr/>
            </a:pPr>
            <a:endParaRPr lang="en-US" sz="900" kern="1200" baseline="0" dirty="0" smtClean="0">
              <a:solidFill>
                <a:schemeClr val="tx1"/>
              </a:solidFill>
              <a:latin typeface="Trebuchet MS" pitchFamily="34" charset="0"/>
              <a:ea typeface="+mn-ea"/>
              <a:cs typeface="+mn-cs"/>
            </a:endParaRPr>
          </a:p>
          <a:p>
            <a:pPr marL="0" marR="0" indent="0" algn="l" defTabSz="914363" rtl="0" eaLnBrk="1" fontAlgn="ctr" latinLnBrk="0" hangingPunct="1">
              <a:lnSpc>
                <a:spcPct val="90000"/>
              </a:lnSpc>
              <a:spcBef>
                <a:spcPts val="0"/>
              </a:spcBef>
              <a:spcAft>
                <a:spcPts val="333"/>
              </a:spcAft>
              <a:buClrTx/>
              <a:buSzTx/>
              <a:buFontTx/>
              <a:buNone/>
              <a:tabLst/>
              <a:defRPr/>
            </a:pPr>
            <a:endParaRPr lang="en-US" sz="900" kern="1200" baseline="0" dirty="0" smtClean="0">
              <a:solidFill>
                <a:schemeClr val="tx1"/>
              </a:solidFill>
              <a:latin typeface="Trebuchet MS" pitchFamily="34" charset="0"/>
              <a:ea typeface="+mn-ea"/>
              <a:cs typeface="+mn-cs"/>
            </a:endParaRPr>
          </a:p>
          <a:p>
            <a:pPr marL="0" marR="0" indent="0" algn="l" defTabSz="914363" rtl="0" eaLnBrk="1" fontAlgn="ctr" latinLnBrk="0" hangingPunct="1">
              <a:lnSpc>
                <a:spcPct val="90000"/>
              </a:lnSpc>
              <a:spcBef>
                <a:spcPts val="0"/>
              </a:spcBef>
              <a:spcAft>
                <a:spcPts val="333"/>
              </a:spcAft>
              <a:buClrTx/>
              <a:buSzTx/>
              <a:buFontTx/>
              <a:buNone/>
              <a:tabLst/>
              <a:defRPr/>
            </a:pPr>
            <a:endParaRPr lang="en-US" sz="900" kern="1200" baseline="0" dirty="0" smtClean="0">
              <a:solidFill>
                <a:schemeClr val="tx1"/>
              </a:solidFill>
              <a:latin typeface="Trebuchet MS" pitchFamily="34" charset="0"/>
              <a:ea typeface="+mn-ea"/>
              <a:cs typeface="+mn-cs"/>
            </a:endParaRPr>
          </a:p>
          <a:p>
            <a:pPr marL="0" marR="0" indent="0" algn="l" defTabSz="914363" rtl="0" eaLnBrk="1" fontAlgn="ctr" latinLnBrk="0" hangingPunct="1">
              <a:lnSpc>
                <a:spcPct val="90000"/>
              </a:lnSpc>
              <a:spcBef>
                <a:spcPts val="0"/>
              </a:spcBef>
              <a:spcAft>
                <a:spcPts val="333"/>
              </a:spcAft>
              <a:buClrTx/>
              <a:buSzTx/>
              <a:buFontTx/>
              <a:buNone/>
              <a:tabLst/>
              <a:defRPr/>
            </a:pPr>
            <a:endParaRPr lang="en-US" sz="900" kern="1200" baseline="0" dirty="0" smtClean="0">
              <a:solidFill>
                <a:schemeClr val="tx1"/>
              </a:solidFill>
              <a:latin typeface="Trebuchet MS" pitchFamily="34" charset="0"/>
              <a:ea typeface="+mn-ea"/>
              <a:cs typeface="+mn-cs"/>
            </a:endParaRPr>
          </a:p>
          <a:p>
            <a:pPr marL="0" marR="0" indent="0" algn="l" defTabSz="914363" rtl="0" eaLnBrk="1" fontAlgn="ctr" latinLnBrk="0" hangingPunct="1">
              <a:lnSpc>
                <a:spcPct val="90000"/>
              </a:lnSpc>
              <a:spcBef>
                <a:spcPts val="0"/>
              </a:spcBef>
              <a:spcAft>
                <a:spcPts val="333"/>
              </a:spcAft>
              <a:buClrTx/>
              <a:buSzTx/>
              <a:buFontTx/>
              <a:buNone/>
              <a:tabLst/>
              <a:defRPr/>
            </a:pPr>
            <a:endParaRPr lang="en-US" sz="900" kern="1200" baseline="0" dirty="0" smtClean="0">
              <a:solidFill>
                <a:schemeClr val="tx1"/>
              </a:solidFill>
              <a:latin typeface="Trebuchet MS" pitchFamily="34" charset="0"/>
              <a:ea typeface="+mn-ea"/>
              <a:cs typeface="+mn-cs"/>
            </a:endParaRPr>
          </a:p>
          <a:p>
            <a:pPr marL="0" marR="0" indent="0" algn="l" defTabSz="914363" rtl="0" eaLnBrk="1" fontAlgn="ctr" latinLnBrk="0" hangingPunct="1">
              <a:lnSpc>
                <a:spcPct val="90000"/>
              </a:lnSpc>
              <a:spcBef>
                <a:spcPts val="0"/>
              </a:spcBef>
              <a:spcAft>
                <a:spcPts val="333"/>
              </a:spcAft>
              <a:buClrTx/>
              <a:buSzTx/>
              <a:buFontTx/>
              <a:buNone/>
              <a:tabLst/>
              <a:defRPr/>
            </a:pPr>
            <a:endParaRPr lang="en-US" sz="900" kern="1200" baseline="0" dirty="0" smtClean="0">
              <a:solidFill>
                <a:schemeClr val="tx1"/>
              </a:solidFill>
              <a:latin typeface="Trebuchet MS" pitchFamily="34" charset="0"/>
              <a:ea typeface="+mn-ea"/>
              <a:cs typeface="+mn-cs"/>
            </a:endParaRPr>
          </a:p>
          <a:p>
            <a:pPr marL="0" marR="0" indent="0" algn="l" defTabSz="914363" rtl="0" eaLnBrk="1" fontAlgn="ctr" latinLnBrk="0" hangingPunct="1">
              <a:lnSpc>
                <a:spcPct val="90000"/>
              </a:lnSpc>
              <a:spcBef>
                <a:spcPts val="0"/>
              </a:spcBef>
              <a:spcAft>
                <a:spcPts val="333"/>
              </a:spcAft>
              <a:buClrTx/>
              <a:buSzTx/>
              <a:buFontTx/>
              <a:buNone/>
              <a:tabLst/>
              <a:defRPr/>
            </a:pPr>
            <a:endParaRPr lang="en-US" sz="900" kern="1200" baseline="0" dirty="0" smtClean="0">
              <a:solidFill>
                <a:schemeClr val="tx1"/>
              </a:solidFill>
              <a:latin typeface="Trebuchet MS" pitchFamily="34" charset="0"/>
              <a:ea typeface="+mn-ea"/>
              <a:cs typeface="+mn-cs"/>
            </a:endParaRPr>
          </a:p>
          <a:p>
            <a:pPr marL="0" marR="0" indent="0" algn="l" defTabSz="914363" rtl="0" eaLnBrk="1" fontAlgn="ctr" latinLnBrk="0" hangingPunct="1">
              <a:lnSpc>
                <a:spcPct val="90000"/>
              </a:lnSpc>
              <a:spcBef>
                <a:spcPts val="0"/>
              </a:spcBef>
              <a:spcAft>
                <a:spcPts val="333"/>
              </a:spcAft>
              <a:buClrTx/>
              <a:buSzTx/>
              <a:buFontTx/>
              <a:buNone/>
              <a:tabLst/>
              <a:defRPr/>
            </a:pPr>
            <a:endParaRPr lang="en-US" sz="900" kern="1200" dirty="0" smtClean="0">
              <a:solidFill>
                <a:schemeClr val="tx1"/>
              </a:solidFill>
              <a:latin typeface="Trebuchet MS" pitchFamily="34" charset="0"/>
              <a:ea typeface="+mn-ea"/>
              <a:cs typeface="+mn-cs"/>
            </a:endParaRPr>
          </a:p>
          <a:p>
            <a:pPr marL="0" marR="0" indent="0" algn="l" defTabSz="914363" rtl="0" eaLnBrk="1" fontAlgn="ctr" latinLnBrk="0" hangingPunct="1">
              <a:lnSpc>
                <a:spcPct val="90000"/>
              </a:lnSpc>
              <a:spcBef>
                <a:spcPts val="0"/>
              </a:spcBef>
              <a:spcAft>
                <a:spcPts val="333"/>
              </a:spcAft>
              <a:buClrTx/>
              <a:buSzTx/>
              <a:buFontTx/>
              <a:buNone/>
              <a:tabLst/>
              <a:defRPr/>
            </a:pPr>
            <a:r>
              <a:rPr lang="en-US" sz="900" kern="1200" dirty="0" smtClean="0">
                <a:solidFill>
                  <a:schemeClr val="tx1"/>
                </a:solidFill>
                <a:latin typeface="Trebuchet MS" pitchFamily="34" charset="0"/>
                <a:ea typeface="+mn-ea"/>
                <a:cs typeface="+mn-cs"/>
              </a:rPr>
              <a:t>This</a:t>
            </a:r>
            <a:r>
              <a:rPr lang="en-US" sz="900" kern="1200" baseline="0" dirty="0" smtClean="0">
                <a:solidFill>
                  <a:schemeClr val="tx1"/>
                </a:solidFill>
                <a:latin typeface="Trebuchet MS" pitchFamily="34" charset="0"/>
                <a:ea typeface="+mn-ea"/>
                <a:cs typeface="+mn-cs"/>
              </a:rPr>
              <a:t> week kicks off the next wave of the UC products and platform.  Ex 2010 was released this week at </a:t>
            </a:r>
            <a:r>
              <a:rPr lang="en-US" sz="900" kern="1200" baseline="0" dirty="0" err="1" smtClean="0">
                <a:solidFill>
                  <a:schemeClr val="tx1"/>
                </a:solidFill>
                <a:latin typeface="Trebuchet MS" pitchFamily="34" charset="0"/>
                <a:ea typeface="+mn-ea"/>
                <a:cs typeface="+mn-cs"/>
              </a:rPr>
              <a:t>TechEd</a:t>
            </a:r>
            <a:r>
              <a:rPr lang="en-US" sz="900" kern="1200" baseline="0" dirty="0" smtClean="0">
                <a:solidFill>
                  <a:schemeClr val="tx1"/>
                </a:solidFill>
                <a:latin typeface="Trebuchet MS" pitchFamily="34" charset="0"/>
                <a:ea typeface="+mn-ea"/>
                <a:cs typeface="+mn-cs"/>
              </a:rPr>
              <a:t> EU along with a new managed library for developing for Ex 2010 and the cloud.</a:t>
            </a:r>
          </a:p>
          <a:p>
            <a:pPr marL="0" marR="0" indent="0" algn="l" defTabSz="914363" rtl="0" eaLnBrk="1" fontAlgn="ctr" latinLnBrk="0" hangingPunct="1">
              <a:lnSpc>
                <a:spcPct val="90000"/>
              </a:lnSpc>
              <a:spcBef>
                <a:spcPts val="0"/>
              </a:spcBef>
              <a:spcAft>
                <a:spcPts val="333"/>
              </a:spcAft>
              <a:buClrTx/>
              <a:buSzTx/>
              <a:buFontTx/>
              <a:buNone/>
              <a:tabLst/>
              <a:defRPr/>
            </a:pPr>
            <a:endParaRPr lang="en-US" sz="900" kern="1200" baseline="0" dirty="0" smtClean="0">
              <a:solidFill>
                <a:schemeClr val="tx1"/>
              </a:solidFill>
              <a:latin typeface="Trebuchet MS" pitchFamily="34" charset="0"/>
              <a:ea typeface="+mn-ea"/>
              <a:cs typeface="+mn-cs"/>
            </a:endParaRPr>
          </a:p>
          <a:p>
            <a:pPr marL="0" marR="0" indent="0" algn="l" defTabSz="914363" rtl="0" eaLnBrk="1" fontAlgn="ctr" latinLnBrk="0" hangingPunct="1">
              <a:lnSpc>
                <a:spcPct val="90000"/>
              </a:lnSpc>
              <a:spcBef>
                <a:spcPts val="0"/>
              </a:spcBef>
              <a:spcAft>
                <a:spcPts val="333"/>
              </a:spcAft>
              <a:buClrTx/>
              <a:buSzTx/>
              <a:buFontTx/>
              <a:buNone/>
              <a:tabLst/>
              <a:defRPr/>
            </a:pPr>
            <a:r>
              <a:rPr lang="en-US" sz="900" kern="1200" baseline="0" dirty="0" smtClean="0">
                <a:solidFill>
                  <a:schemeClr val="tx1"/>
                </a:solidFill>
                <a:latin typeface="Trebuchet MS" pitchFamily="34" charset="0"/>
                <a:ea typeface="+mn-ea"/>
                <a:cs typeface="+mn-cs"/>
              </a:rPr>
              <a:t>We’ll be releasing OCS 14/OC 14 towards the end of next year with a completely new client platform and a much improved server platform.</a:t>
            </a:r>
          </a:p>
          <a:p>
            <a:pPr marL="0" marR="0" indent="0" algn="l" defTabSz="914363" rtl="0" eaLnBrk="1" fontAlgn="ctr" latinLnBrk="0" hangingPunct="1">
              <a:lnSpc>
                <a:spcPct val="90000"/>
              </a:lnSpc>
              <a:spcBef>
                <a:spcPts val="0"/>
              </a:spcBef>
              <a:spcAft>
                <a:spcPts val="333"/>
              </a:spcAft>
              <a:buClrTx/>
              <a:buSzTx/>
              <a:buFontTx/>
              <a:buNone/>
              <a:tabLst/>
              <a:defRPr/>
            </a:pPr>
            <a:endParaRPr lang="en-US" sz="900" kern="1200" dirty="0" smtClean="0">
              <a:solidFill>
                <a:schemeClr val="tx1"/>
              </a:solidFill>
              <a:latin typeface="Trebuchet MS" pitchFamily="34" charset="0"/>
              <a:ea typeface="+mn-ea"/>
              <a:cs typeface="+mn-cs"/>
            </a:endParaRPr>
          </a:p>
          <a:p>
            <a:pPr marL="0" marR="0" indent="0" algn="l" defTabSz="914363" rtl="0" eaLnBrk="1" fontAlgn="ctr" latinLnBrk="0" hangingPunct="1">
              <a:lnSpc>
                <a:spcPct val="90000"/>
              </a:lnSpc>
              <a:spcBef>
                <a:spcPts val="0"/>
              </a:spcBef>
              <a:spcAft>
                <a:spcPts val="333"/>
              </a:spcAft>
              <a:buClrTx/>
              <a:buSzTx/>
              <a:buFontTx/>
              <a:buNone/>
              <a:tabLst/>
              <a:defRPr/>
            </a:pPr>
            <a:r>
              <a:rPr lang="en-US" sz="900" kern="1200" dirty="0" smtClean="0">
                <a:solidFill>
                  <a:schemeClr val="tx1"/>
                </a:solidFill>
                <a:latin typeface="Trebuchet MS" pitchFamily="34" charset="0"/>
                <a:ea typeface="+mn-ea"/>
                <a:cs typeface="+mn-cs"/>
              </a:rPr>
              <a:t>What you’ll be seeing today</a:t>
            </a:r>
            <a:r>
              <a:rPr lang="en-US" sz="900" kern="1200" baseline="0" dirty="0" smtClean="0">
                <a:solidFill>
                  <a:schemeClr val="tx1"/>
                </a:solidFill>
                <a:latin typeface="Trebuchet MS" pitchFamily="34" charset="0"/>
                <a:ea typeface="+mn-ea"/>
                <a:cs typeface="+mn-cs"/>
              </a:rPr>
              <a:t> of Ex 2010 is shipping bits and is ready for you to get started with today.  </a:t>
            </a:r>
          </a:p>
          <a:p>
            <a:pPr marL="0" marR="0" indent="0" algn="l" defTabSz="914363" rtl="0" eaLnBrk="1" fontAlgn="ctr" latinLnBrk="0" hangingPunct="1">
              <a:lnSpc>
                <a:spcPct val="90000"/>
              </a:lnSpc>
              <a:spcBef>
                <a:spcPts val="0"/>
              </a:spcBef>
              <a:spcAft>
                <a:spcPts val="333"/>
              </a:spcAft>
              <a:buClrTx/>
              <a:buSzTx/>
              <a:buFontTx/>
              <a:buNone/>
              <a:tabLst/>
              <a:defRPr/>
            </a:pPr>
            <a:r>
              <a:rPr lang="en-US" sz="900" kern="1200" baseline="0" dirty="0" smtClean="0">
                <a:solidFill>
                  <a:schemeClr val="tx1"/>
                </a:solidFill>
                <a:latin typeface="Trebuchet MS" pitchFamily="34" charset="0"/>
                <a:ea typeface="+mn-ea"/>
                <a:cs typeface="+mn-cs"/>
              </a:rPr>
              <a:t>What you’re seeing of OCS 14/OC 14 is very early, pre-alpha bits, but will give you a feel for what you can build on the next 14 platform.</a:t>
            </a:r>
          </a:p>
          <a:p>
            <a:pPr marL="0" marR="0" indent="0" algn="l" defTabSz="914363" rtl="0" eaLnBrk="1" fontAlgn="ctr" latinLnBrk="0" hangingPunct="1">
              <a:lnSpc>
                <a:spcPct val="90000"/>
              </a:lnSpc>
              <a:spcBef>
                <a:spcPts val="0"/>
              </a:spcBef>
              <a:spcAft>
                <a:spcPts val="333"/>
              </a:spcAft>
              <a:buClrTx/>
              <a:buSzTx/>
              <a:buFontTx/>
              <a:buNone/>
              <a:tabLst/>
              <a:defRPr/>
            </a:pPr>
            <a:r>
              <a:rPr lang="en-US" sz="900" kern="1200" dirty="0" smtClean="0">
                <a:solidFill>
                  <a:schemeClr val="tx1"/>
                </a:solidFill>
                <a:latin typeface="Trebuchet MS" pitchFamily="34" charset="0"/>
                <a:ea typeface="+mn-ea"/>
                <a:cs typeface="+mn-cs"/>
              </a:rPr>
              <a:t>	We’ll provide details on</a:t>
            </a:r>
            <a:r>
              <a:rPr lang="en-US" sz="900" kern="1200" baseline="0" dirty="0" smtClean="0">
                <a:solidFill>
                  <a:schemeClr val="tx1"/>
                </a:solidFill>
                <a:latin typeface="Trebuchet MS" pitchFamily="34" charset="0"/>
                <a:ea typeface="+mn-ea"/>
                <a:cs typeface="+mn-cs"/>
              </a:rPr>
              <a:t> how you’ll get access to these bits at the end of the session.</a:t>
            </a:r>
            <a:endParaRPr lang="en-US" sz="900" kern="1200" dirty="0" smtClean="0">
              <a:solidFill>
                <a:schemeClr val="tx1"/>
              </a:solidFill>
              <a:latin typeface="Trebuchet MS" pitchFamily="34" charset="0"/>
              <a:ea typeface="+mn-ea"/>
              <a:cs typeface="+mn-cs"/>
            </a:endParaRPr>
          </a:p>
          <a:p>
            <a:pPr marL="0" marR="0" indent="0" algn="l" defTabSz="914363" rtl="0" eaLnBrk="1" fontAlgn="ctr" latinLnBrk="0" hangingPunct="1">
              <a:lnSpc>
                <a:spcPct val="90000"/>
              </a:lnSpc>
              <a:spcBef>
                <a:spcPts val="0"/>
              </a:spcBef>
              <a:spcAft>
                <a:spcPts val="333"/>
              </a:spcAft>
              <a:buClrTx/>
              <a:buSzTx/>
              <a:buFontTx/>
              <a:buNone/>
              <a:tabLst/>
              <a:defRPr/>
            </a:pPr>
            <a:endParaRPr lang="en-US" sz="900" kern="1200" dirty="0" smtClean="0">
              <a:solidFill>
                <a:schemeClr val="tx1"/>
              </a:solidFill>
              <a:latin typeface="Trebuchet MS" pitchFamily="34" charset="0"/>
              <a:ea typeface="+mn-ea"/>
              <a:cs typeface="+mn-cs"/>
            </a:endParaRPr>
          </a:p>
          <a:p>
            <a:pPr marL="0" marR="0" indent="0" algn="l" defTabSz="914363" rtl="0" eaLnBrk="1" fontAlgn="ctr" latinLnBrk="0" hangingPunct="1">
              <a:lnSpc>
                <a:spcPct val="90000"/>
              </a:lnSpc>
              <a:spcBef>
                <a:spcPts val="0"/>
              </a:spcBef>
              <a:spcAft>
                <a:spcPts val="333"/>
              </a:spcAft>
              <a:buClrTx/>
              <a:buSzTx/>
              <a:buFontTx/>
              <a:buNone/>
              <a:tabLst/>
              <a:defRPr/>
            </a:pPr>
            <a:r>
              <a:rPr lang="en-US" sz="900" kern="1200" dirty="0" smtClean="0">
                <a:solidFill>
                  <a:schemeClr val="tx1"/>
                </a:solidFill>
                <a:latin typeface="Trebuchet MS" pitchFamily="34" charset="0"/>
                <a:ea typeface="+mn-ea"/>
                <a:cs typeface="+mn-cs"/>
              </a:rPr>
              <a:t>OCS</a:t>
            </a:r>
            <a:r>
              <a:rPr lang="en-US" sz="900" kern="1200" baseline="0" dirty="0" smtClean="0">
                <a:solidFill>
                  <a:schemeClr val="tx1"/>
                </a:solidFill>
                <a:latin typeface="Trebuchet MS" pitchFamily="34" charset="0"/>
                <a:ea typeface="+mn-ea"/>
                <a:cs typeface="+mn-cs"/>
              </a:rPr>
              <a:t>/OC, Exchange/Outlook provide the software infrastructure for all your communications.  Today there are an estimated 150M Exchange users and 10M OCS users.  That’s a huge opportunity…</a:t>
            </a:r>
            <a:endParaRPr lang="en-US" sz="900" kern="1200" dirty="0" smtClean="0">
              <a:solidFill>
                <a:schemeClr val="tx1"/>
              </a:solidFill>
              <a:latin typeface="Trebuchet MS" pitchFamily="34" charset="0"/>
              <a:ea typeface="+mn-ea"/>
              <a:cs typeface="+mn-cs"/>
            </a:endParaRPr>
          </a:p>
          <a:p>
            <a:pPr marL="0" marR="0" indent="0" algn="l" defTabSz="914363" rtl="0" eaLnBrk="1" fontAlgn="ctr" latinLnBrk="0" hangingPunct="1">
              <a:lnSpc>
                <a:spcPct val="90000"/>
              </a:lnSpc>
              <a:spcBef>
                <a:spcPts val="0"/>
              </a:spcBef>
              <a:spcAft>
                <a:spcPts val="333"/>
              </a:spcAft>
              <a:buClrTx/>
              <a:buSzTx/>
              <a:buFontTx/>
              <a:buNone/>
              <a:tabLst/>
              <a:defRPr/>
            </a:pPr>
            <a:endParaRPr lang="en-US" sz="900" kern="1200" dirty="0" smtClean="0">
              <a:solidFill>
                <a:schemeClr val="tx1"/>
              </a:solidFill>
              <a:latin typeface="Trebuchet MS" pitchFamily="34" charset="0"/>
              <a:ea typeface="+mn-ea"/>
              <a:cs typeface="+mn-cs"/>
            </a:endParaRPr>
          </a:p>
          <a:p>
            <a:pPr marL="0" marR="0" indent="0" algn="l" defTabSz="914363" rtl="0" eaLnBrk="1" fontAlgn="ctr" latinLnBrk="0" hangingPunct="1">
              <a:lnSpc>
                <a:spcPct val="90000"/>
              </a:lnSpc>
              <a:spcBef>
                <a:spcPts val="0"/>
              </a:spcBef>
              <a:spcAft>
                <a:spcPts val="333"/>
              </a:spcAft>
              <a:buClrTx/>
              <a:buSzTx/>
              <a:buFontTx/>
              <a:buNone/>
              <a:tabLst/>
              <a:defRPr/>
            </a:pPr>
            <a:r>
              <a:rPr lang="en-US" sz="900" kern="1200" dirty="0" smtClean="0">
                <a:solidFill>
                  <a:schemeClr val="tx1"/>
                </a:solidFill>
                <a:latin typeface="Trebuchet MS" pitchFamily="34" charset="0"/>
                <a:ea typeface="+mn-ea"/>
                <a:cs typeface="+mn-cs"/>
              </a:rPr>
              <a:t>What OCS/OC, EX/Outlook does not provide</a:t>
            </a:r>
            <a:r>
              <a:rPr lang="en-US" sz="900" kern="1200" baseline="0" dirty="0" smtClean="0">
                <a:solidFill>
                  <a:schemeClr val="tx1"/>
                </a:solidFill>
                <a:latin typeface="Trebuchet MS" pitchFamily="34" charset="0"/>
                <a:ea typeface="+mn-ea"/>
                <a:cs typeface="+mn-cs"/>
              </a:rPr>
              <a:t> can be done with the platform.  </a:t>
            </a:r>
          </a:p>
          <a:p>
            <a:pPr marL="0" marR="0" indent="0" algn="l" defTabSz="914363" rtl="0" eaLnBrk="1" fontAlgn="ctr" latinLnBrk="0" hangingPunct="1">
              <a:lnSpc>
                <a:spcPct val="90000"/>
              </a:lnSpc>
              <a:spcBef>
                <a:spcPts val="0"/>
              </a:spcBef>
              <a:spcAft>
                <a:spcPts val="333"/>
              </a:spcAft>
              <a:buClrTx/>
              <a:buSzTx/>
              <a:buFontTx/>
              <a:buNone/>
              <a:tabLst/>
              <a:defRPr/>
            </a:pPr>
            <a:endParaRPr lang="en-US" sz="900" kern="1200" baseline="0" dirty="0" smtClean="0">
              <a:solidFill>
                <a:schemeClr val="tx1"/>
              </a:solidFill>
              <a:latin typeface="Trebuchet MS" pitchFamily="34" charset="0"/>
              <a:ea typeface="+mn-ea"/>
              <a:cs typeface="+mn-cs"/>
            </a:endParaRPr>
          </a:p>
          <a:p>
            <a:pPr marL="0" marR="0" indent="0" algn="l" defTabSz="914363" rtl="0" eaLnBrk="1" fontAlgn="ctr" latinLnBrk="0" hangingPunct="1">
              <a:lnSpc>
                <a:spcPct val="90000"/>
              </a:lnSpc>
              <a:spcBef>
                <a:spcPts val="0"/>
              </a:spcBef>
              <a:spcAft>
                <a:spcPts val="333"/>
              </a:spcAft>
              <a:buClrTx/>
              <a:buSzTx/>
              <a:buFontTx/>
              <a:buNone/>
              <a:tabLst/>
              <a:defRPr/>
            </a:pPr>
            <a:r>
              <a:rPr lang="en-US" sz="900" kern="1200" dirty="0" smtClean="0">
                <a:solidFill>
                  <a:schemeClr val="tx1"/>
                </a:solidFill>
                <a:latin typeface="Trebuchet MS" pitchFamily="34" charset="0"/>
                <a:ea typeface="+mn-ea"/>
                <a:cs typeface="+mn-cs"/>
              </a:rPr>
              <a:t>For</a:t>
            </a:r>
            <a:r>
              <a:rPr lang="en-US" sz="900" kern="1200" baseline="0" dirty="0" smtClean="0">
                <a:solidFill>
                  <a:schemeClr val="tx1"/>
                </a:solidFill>
                <a:latin typeface="Trebuchet MS" pitchFamily="34" charset="0"/>
                <a:ea typeface="+mn-ea"/>
                <a:cs typeface="+mn-cs"/>
              </a:rPr>
              <a:t> example </a:t>
            </a:r>
            <a:r>
              <a:rPr lang="en-US" sz="900" kern="1200" dirty="0" smtClean="0">
                <a:solidFill>
                  <a:schemeClr val="tx1"/>
                </a:solidFill>
                <a:latin typeface="Trebuchet MS" pitchFamily="34" charset="0"/>
                <a:ea typeface="+mn-ea"/>
                <a:cs typeface="+mn-cs"/>
              </a:rPr>
              <a:t>you can:  </a:t>
            </a:r>
          </a:p>
          <a:p>
            <a:pPr lvl="1" rtl="0" eaLnBrk="1" fontAlgn="ctr" latinLnBrk="0" hangingPunct="1">
              <a:buFont typeface="Arial" pitchFamily="34" charset="0"/>
              <a:buChar char="•"/>
            </a:pPr>
            <a:r>
              <a:rPr lang="en-US" sz="900" b="0" i="0" u="none" strike="noStrike" kern="1200" dirty="0" smtClean="0">
                <a:solidFill>
                  <a:schemeClr val="tx1"/>
                </a:solidFill>
                <a:latin typeface="Trebuchet MS" pitchFamily="34" charset="0"/>
                <a:ea typeface="+mn-ea"/>
                <a:cs typeface="+mn-cs"/>
              </a:rPr>
              <a:t>Add</a:t>
            </a:r>
            <a:r>
              <a:rPr lang="en-US" sz="900" b="0" i="0" u="none" strike="noStrike" kern="1200" baseline="0" dirty="0" smtClean="0">
                <a:solidFill>
                  <a:schemeClr val="tx1"/>
                </a:solidFill>
                <a:latin typeface="Trebuchet MS" pitchFamily="34" charset="0"/>
                <a:ea typeface="+mn-ea"/>
                <a:cs typeface="+mn-cs"/>
              </a:rPr>
              <a:t> value to your software by making human to human communication more efficient by:</a:t>
            </a:r>
          </a:p>
          <a:p>
            <a:pPr lvl="2" rtl="0" eaLnBrk="1" fontAlgn="ctr" latinLnBrk="0" hangingPunct="1">
              <a:buFont typeface="Arial" pitchFamily="34" charset="0"/>
              <a:buChar char="•"/>
            </a:pPr>
            <a:r>
              <a:rPr lang="en-US" sz="900" b="0" i="0" u="none" strike="noStrike" kern="1200" baseline="0" dirty="0" smtClean="0">
                <a:solidFill>
                  <a:schemeClr val="tx1"/>
                </a:solidFill>
                <a:latin typeface="Trebuchet MS" pitchFamily="34" charset="0"/>
                <a:ea typeface="+mn-ea"/>
                <a:cs typeface="+mn-cs"/>
              </a:rPr>
              <a:t>Integrating OC 14 communication features into your apps</a:t>
            </a:r>
          </a:p>
          <a:p>
            <a:pPr lvl="2" rtl="0" eaLnBrk="1" fontAlgn="ctr" latinLnBrk="0" hangingPunct="1">
              <a:buFont typeface="Arial" pitchFamily="34" charset="0"/>
              <a:buChar char="•"/>
            </a:pPr>
            <a:r>
              <a:rPr lang="en-US" sz="900" b="0" i="0" u="none" strike="noStrike" kern="1200" baseline="0" dirty="0" smtClean="0">
                <a:solidFill>
                  <a:schemeClr val="tx1"/>
                </a:solidFill>
                <a:latin typeface="Trebuchet MS" pitchFamily="34" charset="0"/>
                <a:ea typeface="+mn-ea"/>
                <a:cs typeface="+mn-cs"/>
              </a:rPr>
              <a:t>Extending OC 14 communications and client with data or features from your apps.</a:t>
            </a:r>
          </a:p>
          <a:p>
            <a:pPr lvl="2" rtl="0" eaLnBrk="1" fontAlgn="ctr" latinLnBrk="0" hangingPunct="1">
              <a:buFont typeface="Arial" pitchFamily="34" charset="0"/>
              <a:buChar char="•"/>
            </a:pPr>
            <a:r>
              <a:rPr lang="en-US" sz="900" b="0" i="0" u="none" strike="noStrike" kern="1200" baseline="0" dirty="0" smtClean="0">
                <a:solidFill>
                  <a:schemeClr val="tx1"/>
                </a:solidFill>
                <a:latin typeface="Trebuchet MS" pitchFamily="34" charset="0"/>
                <a:ea typeface="+mn-ea"/>
                <a:cs typeface="+mn-cs"/>
              </a:rPr>
              <a:t>Using *totally new* client platform.</a:t>
            </a:r>
          </a:p>
          <a:p>
            <a:pPr lvl="1" rtl="0" eaLnBrk="1" fontAlgn="ctr" latinLnBrk="0" hangingPunct="1">
              <a:buFont typeface="Arial" pitchFamily="34" charset="0"/>
              <a:buChar char="•"/>
            </a:pPr>
            <a:r>
              <a:rPr lang="en-US" sz="900" b="0" i="0" u="none" strike="noStrike" kern="1200" baseline="0" dirty="0" smtClean="0">
                <a:solidFill>
                  <a:schemeClr val="tx1"/>
                </a:solidFill>
                <a:latin typeface="Trebuchet MS" pitchFamily="34" charset="0"/>
                <a:ea typeface="+mn-ea"/>
                <a:cs typeface="+mn-cs"/>
              </a:rPr>
              <a:t>Add value to your server side software by:</a:t>
            </a:r>
          </a:p>
          <a:p>
            <a:pPr lvl="2" rtl="0" eaLnBrk="1" fontAlgn="ctr" latinLnBrk="0" hangingPunct="1">
              <a:buFont typeface="Arial" pitchFamily="34" charset="0"/>
              <a:buChar char="•"/>
            </a:pPr>
            <a:r>
              <a:rPr lang="en-US" sz="900" b="0" i="0" u="none" strike="noStrike" kern="1200" baseline="0" dirty="0" smtClean="0">
                <a:solidFill>
                  <a:schemeClr val="tx1"/>
                </a:solidFill>
                <a:latin typeface="Trebuchet MS" pitchFamily="34" charset="0"/>
                <a:ea typeface="+mn-ea"/>
                <a:cs typeface="+mn-cs"/>
              </a:rPr>
              <a:t>Integrate communications into your business processes to enable the human element of the process.</a:t>
            </a:r>
          </a:p>
          <a:p>
            <a:pPr lvl="2" rtl="0" eaLnBrk="1" fontAlgn="ctr" latinLnBrk="0" hangingPunct="1">
              <a:buFont typeface="Arial" pitchFamily="34" charset="0"/>
              <a:buChar char="•"/>
            </a:pPr>
            <a:r>
              <a:rPr lang="en-US" sz="900" b="0" i="0" u="none" strike="noStrike" kern="1200" baseline="0" dirty="0" smtClean="0">
                <a:solidFill>
                  <a:schemeClr val="tx1"/>
                </a:solidFill>
                <a:latin typeface="Trebuchet MS" pitchFamily="34" charset="0"/>
                <a:ea typeface="+mn-ea"/>
                <a:cs typeface="+mn-cs"/>
              </a:rPr>
              <a:t>Integrate communications into your business processes to provide self service via IM/Voice communications.</a:t>
            </a:r>
          </a:p>
          <a:p>
            <a:pPr lvl="2" rtl="0" eaLnBrk="1" fontAlgn="ctr" latinLnBrk="0" hangingPunct="1">
              <a:buFont typeface="Arial" pitchFamily="34" charset="0"/>
              <a:buChar char="•"/>
            </a:pPr>
            <a:r>
              <a:rPr lang="en-US" sz="900" b="0" i="0" u="none" strike="noStrike" kern="1200" baseline="0" dirty="0" smtClean="0">
                <a:solidFill>
                  <a:schemeClr val="tx1"/>
                </a:solidFill>
                <a:latin typeface="Trebuchet MS" pitchFamily="34" charset="0"/>
                <a:ea typeface="+mn-ea"/>
                <a:cs typeface="+mn-cs"/>
              </a:rPr>
              <a:t>Extend OCS communications by building communication enabled services…</a:t>
            </a:r>
          </a:p>
          <a:p>
            <a:pPr lvl="2" rtl="0" eaLnBrk="1" fontAlgn="ctr" latinLnBrk="0" hangingPunct="1">
              <a:buFont typeface="Arial" pitchFamily="34" charset="0"/>
              <a:buNone/>
            </a:pPr>
            <a:endParaRPr lang="en-US" sz="900" b="0" i="0" u="none" strike="noStrike" kern="1200" baseline="0" dirty="0" smtClean="0">
              <a:solidFill>
                <a:schemeClr val="tx1"/>
              </a:solidFill>
              <a:latin typeface="Trebuchet MS" pitchFamily="34" charset="0"/>
              <a:ea typeface="+mn-ea"/>
              <a:cs typeface="+mn-cs"/>
            </a:endParaRPr>
          </a:p>
          <a:p>
            <a:pPr rtl="0" eaLnBrk="1" fontAlgn="ctr" latinLnBrk="0" hangingPunct="1"/>
            <a:r>
              <a:rPr lang="en-US" sz="900" b="0" i="0" u="none" strike="noStrike" kern="1200" baseline="0" dirty="0" smtClean="0">
                <a:solidFill>
                  <a:schemeClr val="tx1"/>
                </a:solidFill>
                <a:latin typeface="Trebuchet MS" pitchFamily="34" charset="0"/>
                <a:ea typeface="+mn-ea"/>
                <a:cs typeface="+mn-cs"/>
              </a:rPr>
              <a:t>You can add this value using the skills and tools you already have (Visual Studio 2010 and .NET Framework) to the solutions you’re already building (WCF, WF, WPF, Silverlight, ASP.NET, etc.).</a:t>
            </a:r>
          </a:p>
          <a:p>
            <a:pPr rtl="0" eaLnBrk="1" fontAlgn="ctr" latinLnBrk="0" hangingPunct="1"/>
            <a:endParaRPr lang="en-US" sz="900" b="0" i="0" u="none" strike="noStrike" kern="1200" baseline="0" dirty="0" smtClean="0">
              <a:solidFill>
                <a:schemeClr val="tx1"/>
              </a:solidFill>
              <a:latin typeface="Trebuchet MS" pitchFamily="34" charset="0"/>
              <a:ea typeface="+mn-ea"/>
              <a:cs typeface="+mn-cs"/>
            </a:endParaRPr>
          </a:p>
          <a:p>
            <a:pPr rtl="0" eaLnBrk="1" fontAlgn="ctr" latinLnBrk="0" hangingPunct="1"/>
            <a:r>
              <a:rPr lang="en-US" sz="900" b="0" i="0" u="none" strike="noStrike" kern="1200" baseline="0" dirty="0" smtClean="0">
                <a:solidFill>
                  <a:schemeClr val="tx1"/>
                </a:solidFill>
                <a:latin typeface="Trebuchet MS" pitchFamily="34" charset="0"/>
                <a:ea typeface="+mn-ea"/>
                <a:cs typeface="+mn-cs"/>
              </a:rPr>
              <a:t>You don’t need to be a SIP or VOIP expert…</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11/11/2009 12:36 PM</a:t>
            </a:fld>
            <a:endParaRPr lang="en-US"/>
          </a:p>
        </p:txBody>
      </p:sp>
      <p:sp>
        <p:nvSpPr>
          <p:cNvPr id="6" name="Footer Placeholder 5"/>
          <p:cNvSpPr>
            <a:spLocks noGrp="1"/>
          </p:cNvSpPr>
          <p:nvPr>
            <p:ph type="ftr" sz="quarter" idx="12"/>
          </p:nvPr>
        </p:nvSpPr>
        <p:spPr/>
        <p:txBody>
          <a:bodyPr/>
          <a:lstStyle/>
          <a:p>
            <a:r>
              <a:rPr lang="en-US" smtClean="0"/>
              <a:t>© 2007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39</a:t>
            </a:fld>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8B263312-38AA-4E1E-B2B5-0F8F122B24FE}" type="slidenum">
              <a:rPr lang="en-US" smtClean="0"/>
              <a:pPr/>
              <a:t>41</a:t>
            </a:fld>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11/11/2009 12:36 PM</a:t>
            </a:fld>
            <a:endParaRPr lang="en-US"/>
          </a:p>
        </p:txBody>
      </p:sp>
      <p:sp>
        <p:nvSpPr>
          <p:cNvPr id="6" name="Footer Placeholder 5"/>
          <p:cNvSpPr>
            <a:spLocks noGrp="1"/>
          </p:cNvSpPr>
          <p:nvPr>
            <p:ph type="ftr" sz="quarter" idx="12"/>
          </p:nvPr>
        </p:nvSpPr>
        <p:spPr/>
        <p:txBody>
          <a:bodyPr/>
          <a:lstStyle/>
          <a:p>
            <a:r>
              <a:rPr lang="en-US" smtClean="0"/>
              <a:t>© 2007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42</a:t>
            </a:fld>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endParaRPr lang="en-US" sz="900" kern="1200" dirty="0">
              <a:solidFill>
                <a:schemeClr val="tx1"/>
              </a:solidFill>
              <a:latin typeface="Trebuchet MS" pitchFamily="34" charset="0"/>
              <a:ea typeface="+mn-ea"/>
              <a:cs typeface="+mn-cs"/>
            </a:endParaRPr>
          </a:p>
        </p:txBody>
      </p:sp>
      <p:sp>
        <p:nvSpPr>
          <p:cNvPr id="4" name="Slide Number Placeholder 3"/>
          <p:cNvSpPr>
            <a:spLocks noGrp="1"/>
          </p:cNvSpPr>
          <p:nvPr>
            <p:ph type="sldNum" sz="quarter" idx="10"/>
          </p:nvPr>
        </p:nvSpPr>
        <p:spPr/>
        <p:txBody>
          <a:bodyPr/>
          <a:lstStyle/>
          <a:p>
            <a:pPr algn="r" defTabSz="914363" rtl="0"/>
            <a:fld id="{8B263312-38AA-4E1E-B2B5-0F8F122B24FE}" type="slidenum">
              <a:rPr lang="en-US" sz="1200" kern="1200">
                <a:solidFill>
                  <a:prstClr val="black"/>
                </a:solidFill>
                <a:latin typeface="Calibri"/>
                <a:ea typeface="+mn-ea"/>
                <a:cs typeface="+mn-cs"/>
              </a:rPr>
              <a:pPr algn="r" defTabSz="914363" rtl="0"/>
              <a:t>3</a:t>
            </a:fld>
            <a:endParaRPr lang="en-US" sz="1200" kern="1200" dirty="0">
              <a:solidFill>
                <a:prstClr val="black"/>
              </a:solidFill>
              <a:latin typeface="Calibri"/>
              <a:ea typeface="+mn-ea"/>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hape 4"/>
          <p:cNvSpPr txBox="1">
            <a:spLocks noGrp="1" noChangeArrowheads="1"/>
          </p:cNvSpPr>
          <p:nvPr/>
        </p:nvSpPr>
        <p:spPr bwMode="auto">
          <a:xfrm>
            <a:off x="5583796" y="8685235"/>
            <a:ext cx="1272651" cy="457200"/>
          </a:xfrm>
          <a:prstGeom prst="rect">
            <a:avLst/>
          </a:prstGeom>
          <a:noFill/>
          <a:ln w="9525">
            <a:noFill/>
            <a:miter lim="800000"/>
            <a:headEnd/>
            <a:tailEnd/>
          </a:ln>
        </p:spPr>
        <p:txBody>
          <a:bodyPr lIns="91423" tIns="45713" rIns="91423" bIns="45713" anchor="b"/>
          <a:lstStyle/>
          <a:p>
            <a:pPr algn="r" defTabSz="930530"/>
            <a:fld id="{4EF5E23C-6AF9-4D8C-8BC8-3F4EE98F4029}" type="slidenum">
              <a:rPr lang="en-US" sz="1200">
                <a:latin typeface="Times New Roman" pitchFamily="18" charset="0"/>
              </a:rPr>
              <a:pPr algn="r" defTabSz="930530"/>
              <a:t>5</a:t>
            </a:fld>
            <a:endParaRPr lang="de-CH" sz="1200" dirty="0">
              <a:latin typeface="Times New Roman" pitchFamily="18"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noChangeArrowheads="1"/>
          </p:cNvSpPr>
          <p:nvPr>
            <p:ph type="sldNum" sz="quarter" idx="5"/>
          </p:nvPr>
        </p:nvSpPr>
        <p:spPr/>
        <p:txBody>
          <a:bodyPr/>
          <a:lstStyle/>
          <a:p>
            <a:pPr defTabSz="922807"/>
            <a:fld id="{9472CDD6-8FCB-4B98-8CB9-D1379F58907F}" type="slidenum">
              <a:rPr lang="en-US"/>
              <a:pPr defTabSz="922807"/>
              <a:t>6</a:t>
            </a:fld>
            <a:endParaRPr lang="en-US" dirty="0"/>
          </a:p>
        </p:txBody>
      </p:sp>
      <p:sp>
        <p:nvSpPr>
          <p:cNvPr id="33794" name="Rectangle 33793"/>
          <p:cNvSpPr>
            <a:spLocks noGrp="1" noRot="1" noChangeAspect="1" noChangeArrowheads="1" noTextEdit="1"/>
          </p:cNvSpPr>
          <p:nvPr>
            <p:ph type="sldImg"/>
          </p:nvPr>
        </p:nvSpPr>
        <p:spPr>
          <a:xfrm>
            <a:off x="1144588" y="687388"/>
            <a:ext cx="4572000" cy="3429000"/>
          </a:xfrm>
          <a:noFill/>
          <a:ln cap="flat">
            <a:headEnd type="none" w="med" len="med"/>
            <a:tailEnd type="none" w="med" len="med"/>
          </a:ln>
        </p:spPr>
      </p:sp>
      <p:sp>
        <p:nvSpPr>
          <p:cNvPr id="178179" name="Rectangle 178178"/>
          <p:cNvSpPr>
            <a:spLocks noGrp="1" noChangeArrowheads="1"/>
          </p:cNvSpPr>
          <p:nvPr>
            <p:ph type="body" idx="1"/>
          </p:nvPr>
        </p:nvSpPr>
        <p:spPr/>
        <p:txBody>
          <a:bodyPr>
            <a:normAutofit fontScale="92500"/>
          </a:bodyPr>
          <a:lstStyle/>
          <a:p>
            <a:pPr defTabSz="897203">
              <a:defRPr/>
            </a:pPr>
            <a:endParaRPr lang="en-US" sz="1100" dirty="0">
              <a:latin typeface="Arial" charset="0"/>
            </a:endParaRPr>
          </a:p>
        </p:txBody>
      </p:sp>
      <p:sp>
        <p:nvSpPr>
          <p:cNvPr id="6" name="Footer Placeholder 5"/>
          <p:cNvSpPr>
            <a:spLocks noGrp="1"/>
          </p:cNvSpPr>
          <p:nvPr>
            <p:ph type="ftr" sz="quarter" idx="10"/>
          </p:nvPr>
        </p:nvSpPr>
        <p:spPr/>
        <p:txBody>
          <a:bodyPr/>
          <a:lstStyle/>
          <a:p>
            <a:r>
              <a:rPr lang="en-US" dirty="0" smtClean="0"/>
              <a:t>Microsoft Confidential - NDA Only</a:t>
            </a:r>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latin typeface="Calibri" pitchFamily="34" charset="0"/>
              </a:rPr>
              <a:t>Opening slide before the demo</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smtClean="0">
              <a:latin typeface="Calibri"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latin typeface="Calibri" pitchFamily="34" charset="0"/>
              </a:rPr>
              <a:t>Microsoft’s unified communications platform enables developers to efficiently build enterprise-grade, productivity enhancing applications on top of an extensible software foundation</a:t>
            </a:r>
          </a:p>
          <a:p>
            <a:endParaRPr lang="en-US" dirty="0"/>
          </a:p>
        </p:txBody>
      </p:sp>
      <p:sp>
        <p:nvSpPr>
          <p:cNvPr id="4" name="Slide Number Placeholder 3"/>
          <p:cNvSpPr>
            <a:spLocks noGrp="1"/>
          </p:cNvSpPr>
          <p:nvPr>
            <p:ph type="sldNum" sz="quarter" idx="10"/>
          </p:nvPr>
        </p:nvSpPr>
        <p:spPr/>
        <p:txBody>
          <a:bodyPr/>
          <a:lstStyle/>
          <a:p>
            <a:fld id="{E36632A0-F612-4EE3-9184-116998D9D2E0}" type="slidenum">
              <a:rPr lang="en-US" smtClean="0"/>
              <a:pPr/>
              <a:t>7</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p>
        </p:txBody>
      </p:sp>
      <p:sp>
        <p:nvSpPr>
          <p:cNvPr id="5" name="Date Placeholder 4"/>
          <p:cNvSpPr>
            <a:spLocks noGrp="1"/>
          </p:cNvSpPr>
          <p:nvPr>
            <p:ph type="dt" idx="11"/>
          </p:nvPr>
        </p:nvSpPr>
        <p:spPr>
          <a:xfrm>
            <a:off x="3884613" y="0"/>
            <a:ext cx="2971800" cy="457200"/>
          </a:xfrm>
          <a:prstGeom prst="rect">
            <a:avLst/>
          </a:prstGeom>
        </p:spPr>
        <p:txBody>
          <a:bodyPr/>
          <a:lstStyle/>
          <a:p>
            <a:fld id="{81331B57-0BE5-4F82-AA58-76F53EFF3ADA}" type="datetime8">
              <a:rPr lang="en-US" smtClean="0"/>
              <a:pPr/>
              <a:t>11/11/2009 12:36 PM</a:t>
            </a:fld>
            <a:endParaRPr lang="en-US" dirty="0"/>
          </a:p>
        </p:txBody>
      </p:sp>
      <p:sp>
        <p:nvSpPr>
          <p:cNvPr id="6" name="Footer Placeholder 5"/>
          <p:cNvSpPr>
            <a:spLocks noGrp="1"/>
          </p:cNvSpPr>
          <p:nvPr>
            <p:ph type="ftr" sz="quarter" idx="12"/>
          </p:nvPr>
        </p:nvSpPr>
        <p:spPr>
          <a:xfrm>
            <a:off x="0" y="8685213"/>
            <a:ext cx="6172200" cy="457200"/>
          </a:xfrm>
          <a:prstGeom prst="rect">
            <a:avLst/>
          </a:prstGeom>
        </p:spPr>
        <p:txBody>
          <a:bodyPr/>
          <a:lstStyle/>
          <a:p>
            <a:r>
              <a:rPr lang="en-US" dirty="0" smtClean="0">
                <a:solidFill>
                  <a:srgbClr val="000000"/>
                </a:solidFill>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rPr>
            </a:br>
            <a:r>
              <a:rPr lang="en-US" dirty="0" smtClean="0">
                <a:solidFill>
                  <a:srgbClr val="000000"/>
                </a:solidFill>
              </a:rPr>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pPr/>
              <a:t>10</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lvl="0"/>
            <a:r>
              <a:rPr lang="en-US" sz="900" kern="1200" dirty="0" smtClean="0">
                <a:solidFill>
                  <a:schemeClr val="tx1"/>
                </a:solidFill>
                <a:effectLst/>
                <a:latin typeface="Trebuchet MS" pitchFamily="34" charset="0"/>
                <a:ea typeface="+mn-ea"/>
                <a:cs typeface="+mn-cs"/>
              </a:rPr>
              <a:t>Create a Rich Developer Experience</a:t>
            </a:r>
          </a:p>
          <a:p>
            <a:pPr lvl="1"/>
            <a:r>
              <a:rPr lang="en-US" sz="900" kern="1200" dirty="0" smtClean="0">
                <a:solidFill>
                  <a:schemeClr val="tx1"/>
                </a:solidFill>
                <a:effectLst/>
                <a:latin typeface="Trebuchet MS" pitchFamily="34" charset="0"/>
                <a:ea typeface="+mn-ea"/>
                <a:cs typeface="+mn-cs"/>
              </a:rPr>
              <a:t>Unify our API investments </a:t>
            </a:r>
          </a:p>
          <a:p>
            <a:pPr lvl="2"/>
            <a:r>
              <a:rPr lang="en-US" sz="900" kern="1200" dirty="0" smtClean="0">
                <a:solidFill>
                  <a:schemeClr val="tx1"/>
                </a:solidFill>
                <a:effectLst/>
                <a:latin typeface="Trebuchet MS" pitchFamily="34" charset="0"/>
                <a:ea typeface="+mn-ea"/>
                <a:cs typeface="+mn-cs"/>
              </a:rPr>
              <a:t>Mailbox Access – Exchange Web Services</a:t>
            </a:r>
          </a:p>
          <a:p>
            <a:pPr lvl="2"/>
            <a:r>
              <a:rPr lang="en-US" sz="900" kern="1200" dirty="0" smtClean="0">
                <a:solidFill>
                  <a:schemeClr val="tx1"/>
                </a:solidFill>
                <a:effectLst/>
                <a:latin typeface="Trebuchet MS" pitchFamily="34" charset="0"/>
                <a:ea typeface="+mn-ea"/>
                <a:cs typeface="+mn-cs"/>
              </a:rPr>
              <a:t>Mail transport – Transport Agents</a:t>
            </a:r>
          </a:p>
          <a:p>
            <a:pPr lvl="2"/>
            <a:r>
              <a:rPr lang="en-US" sz="900" kern="1200" dirty="0" smtClean="0">
                <a:solidFill>
                  <a:schemeClr val="tx1"/>
                </a:solidFill>
                <a:effectLst/>
                <a:latin typeface="Trebuchet MS" pitchFamily="34" charset="0"/>
                <a:ea typeface="+mn-ea"/>
                <a:cs typeface="+mn-cs"/>
              </a:rPr>
              <a:t>Management – PowerShell </a:t>
            </a:r>
            <a:r>
              <a:rPr lang="en-US" sz="900" kern="1200" dirty="0" err="1" smtClean="0">
                <a:solidFill>
                  <a:schemeClr val="tx1"/>
                </a:solidFill>
                <a:effectLst/>
                <a:latin typeface="Trebuchet MS" pitchFamily="34" charset="0"/>
                <a:ea typeface="+mn-ea"/>
                <a:cs typeface="+mn-cs"/>
              </a:rPr>
              <a:t>Commandlets</a:t>
            </a:r>
            <a:endParaRPr lang="en-US" sz="900" kern="1200" dirty="0" smtClean="0">
              <a:solidFill>
                <a:schemeClr val="tx1"/>
              </a:solidFill>
              <a:effectLst/>
              <a:latin typeface="Trebuchet MS" pitchFamily="34" charset="0"/>
              <a:ea typeface="+mn-ea"/>
              <a:cs typeface="+mn-cs"/>
            </a:endParaRPr>
          </a:p>
          <a:p>
            <a:pPr lvl="0"/>
            <a:r>
              <a:rPr lang="en-US" sz="900" kern="1200" dirty="0" smtClean="0">
                <a:solidFill>
                  <a:schemeClr val="tx1"/>
                </a:solidFill>
                <a:effectLst/>
                <a:latin typeface="Trebuchet MS" pitchFamily="34" charset="0"/>
                <a:ea typeface="+mn-ea"/>
                <a:cs typeface="+mn-cs"/>
              </a:rPr>
              <a:t>Make Development against Exchange Easy</a:t>
            </a:r>
          </a:p>
          <a:p>
            <a:pPr lvl="1"/>
            <a:r>
              <a:rPr lang="en-US" sz="900" kern="1200" dirty="0" smtClean="0">
                <a:solidFill>
                  <a:schemeClr val="tx1"/>
                </a:solidFill>
                <a:effectLst/>
                <a:latin typeface="Trebuchet MS" pitchFamily="34" charset="0"/>
                <a:ea typeface="+mn-ea"/>
                <a:cs typeface="+mn-cs"/>
              </a:rPr>
              <a:t>.NET Developer Experience</a:t>
            </a:r>
          </a:p>
          <a:p>
            <a:pPr lvl="1"/>
            <a:r>
              <a:rPr lang="en-US" sz="900" kern="1200" dirty="0" smtClean="0">
                <a:solidFill>
                  <a:schemeClr val="tx1"/>
                </a:solidFill>
                <a:effectLst/>
                <a:latin typeface="Trebuchet MS" pitchFamily="34" charset="0"/>
                <a:ea typeface="+mn-ea"/>
                <a:cs typeface="+mn-cs"/>
              </a:rPr>
              <a:t>Easy to migrate applications to Exchange 2010</a:t>
            </a:r>
          </a:p>
          <a:p>
            <a:pPr lvl="1"/>
            <a:r>
              <a:rPr lang="en-US" sz="900" kern="1200" dirty="0" smtClean="0">
                <a:solidFill>
                  <a:schemeClr val="tx1"/>
                </a:solidFill>
                <a:effectLst/>
                <a:latin typeface="Trebuchet MS" pitchFamily="34" charset="0"/>
                <a:ea typeface="+mn-ea"/>
                <a:cs typeface="+mn-cs"/>
              </a:rPr>
              <a:t>Outlook-compatible business logic</a:t>
            </a:r>
          </a:p>
          <a:p>
            <a:pPr lvl="0"/>
            <a:r>
              <a:rPr lang="en-US" sz="900" kern="1200" dirty="0" smtClean="0">
                <a:solidFill>
                  <a:schemeClr val="tx1"/>
                </a:solidFill>
                <a:effectLst/>
                <a:latin typeface="Trebuchet MS" pitchFamily="34" charset="0"/>
                <a:ea typeface="+mn-ea"/>
                <a:cs typeface="+mn-cs"/>
              </a:rPr>
              <a:t>Online-Ready Architecture</a:t>
            </a:r>
          </a:p>
          <a:p>
            <a:pPr lvl="1"/>
            <a:r>
              <a:rPr lang="en-US" sz="900" kern="1200" dirty="0" smtClean="0">
                <a:solidFill>
                  <a:schemeClr val="tx1"/>
                </a:solidFill>
                <a:effectLst/>
                <a:latin typeface="Trebuchet MS" pitchFamily="34" charset="0"/>
                <a:ea typeface="+mn-ea"/>
                <a:cs typeface="+mn-cs"/>
              </a:rPr>
              <a:t>Highly Scalable</a:t>
            </a:r>
          </a:p>
          <a:p>
            <a:pPr lvl="1"/>
            <a:r>
              <a:rPr lang="en-US" sz="900" kern="1200" dirty="0" smtClean="0">
                <a:solidFill>
                  <a:schemeClr val="tx1"/>
                </a:solidFill>
                <a:effectLst/>
                <a:latin typeface="Trebuchet MS" pitchFamily="34" charset="0"/>
                <a:ea typeface="+mn-ea"/>
                <a:cs typeface="+mn-cs"/>
              </a:rPr>
              <a:t>Easy to move applications to the cloud</a:t>
            </a:r>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12</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dirty="0" smtClean="0"/>
              <a:t>So, what are some real-world examples of</a:t>
            </a:r>
            <a:r>
              <a:rPr lang="en-US" baseline="0" dirty="0" smtClean="0"/>
              <a:t> applications built on EWS currently?</a:t>
            </a:r>
          </a:p>
          <a:p>
            <a:endParaRPr lang="en-US" baseline="0" dirty="0" smtClean="0"/>
          </a:p>
          <a:p>
            <a:pPr marL="228600" indent="-228600">
              <a:buNone/>
            </a:pPr>
            <a:r>
              <a:rPr lang="en-US" baseline="0" dirty="0" smtClean="0"/>
              <a:t>One of the largest apps built on EWS is Entourage 2008. Entourage 2008 is an Outlook-like mail client for the Mac built entirely on EWS. In these screenshots, on the left – you can see a general view of the mailbox; on the right – a new appointment being set-up; and in the center – a tasks/appointments quick-view window.</a:t>
            </a:r>
          </a:p>
        </p:txBody>
      </p:sp>
      <p:sp>
        <p:nvSpPr>
          <p:cNvPr id="4" name="Slide Number Placeholder 3"/>
          <p:cNvSpPr>
            <a:spLocks noGrp="1"/>
          </p:cNvSpPr>
          <p:nvPr>
            <p:ph type="sldNum" sz="quarter" idx="10"/>
          </p:nvPr>
        </p:nvSpPr>
        <p:spPr/>
        <p:txBody>
          <a:bodyPr/>
          <a:lstStyle/>
          <a:p>
            <a:fld id="{6C6065CF-1F09-4D9A-82EA-1828FA0A0F85}" type="slidenum">
              <a:rPr lang="en-US" smtClean="0"/>
              <a:pPr/>
              <a:t>15</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white">
          <a:xfrm>
            <a:off x="490251" y="3929349"/>
            <a:ext cx="7921912" cy="1337595"/>
          </a:xfrm>
        </p:spPr>
        <p:txBody>
          <a:bodyPr>
            <a:noAutofit/>
          </a:bodyPr>
          <a:lstStyle>
            <a:lvl1pPr algn="l" defTabSz="914363" rtl="0" eaLnBrk="1" latinLnBrk="0" hangingPunct="1">
              <a:lnSpc>
                <a:spcPct val="90000"/>
              </a:lnSpc>
              <a:spcBef>
                <a:spcPct val="0"/>
              </a:spcBef>
              <a:buNone/>
              <a:defRPr lang="en-US" sz="6000" b="1" kern="1200" cap="none" spc="-150"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latin typeface="+mj-lt"/>
                <a:ea typeface="+mn-ea"/>
                <a:cs typeface="+mn-cs"/>
              </a:defRPr>
            </a:lvl1pPr>
          </a:lstStyle>
          <a:p>
            <a:r>
              <a:rPr lang="en-US" smtClean="0"/>
              <a:t>Click to edit Master title style</a:t>
            </a:r>
            <a:endParaRPr lang="en-US" dirty="0"/>
          </a:p>
        </p:txBody>
      </p:sp>
      <p:sp>
        <p:nvSpPr>
          <p:cNvPr id="3" name="Subtitle 2"/>
          <p:cNvSpPr>
            <a:spLocks noGrp="1"/>
          </p:cNvSpPr>
          <p:nvPr>
            <p:ph type="subTitle" idx="1"/>
          </p:nvPr>
        </p:nvSpPr>
        <p:spPr bwMode="white">
          <a:xfrm>
            <a:off x="4475221" y="5341785"/>
            <a:ext cx="3812443" cy="461665"/>
          </a:xfrm>
        </p:spPr>
        <p:txBody>
          <a:bodyPr>
            <a:noAutofit/>
          </a:bodyPr>
          <a:lstStyle>
            <a:lvl1pPr marL="0" indent="0" algn="l">
              <a:lnSpc>
                <a:spcPct val="90000"/>
              </a:lnSpc>
              <a:spcBef>
                <a:spcPts val="0"/>
              </a:spcBef>
              <a:buNone/>
              <a:defRPr sz="2400">
                <a:solidFill>
                  <a:schemeClr val="tx1"/>
                </a:solidFill>
                <a:latin typeface="+mn-lt"/>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2_Title and Content">
    <p:bg bwMode="black">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1000" y="1411553"/>
            <a:ext cx="8382000" cy="2200602"/>
          </a:xfrm>
        </p:spPr>
        <p:txBody>
          <a:bodyPr/>
          <a:lstStyle>
            <a:lvl1pPr>
              <a:buClr>
                <a:schemeClr val="tx1"/>
              </a:buClr>
              <a:buSzPct val="100000"/>
              <a:buFontTx/>
              <a:buBlip>
                <a:blip r:embed="rId2"/>
              </a:buBlip>
              <a:defRPr/>
            </a:lvl1pPr>
            <a:lvl2pPr>
              <a:buClr>
                <a:schemeClr val="tx1"/>
              </a:buClr>
              <a:buSzPct val="90000"/>
              <a:buFontTx/>
              <a:buBlip>
                <a:blip r:embed="rId3"/>
              </a:buBlip>
              <a:defRPr/>
            </a:lvl2pPr>
            <a:lvl3pPr>
              <a:buClr>
                <a:schemeClr val="tx1"/>
              </a:buClr>
              <a:buSzPct val="90000"/>
              <a:buFontTx/>
              <a:buBlip>
                <a:blip r:embed="rId3"/>
              </a:buBlip>
              <a:defRPr/>
            </a:lvl3pPr>
            <a:lvl4pPr>
              <a:buClr>
                <a:schemeClr val="tx1"/>
              </a:buClr>
              <a:buSzPct val="90000"/>
              <a:buFontTx/>
              <a:buBlip>
                <a:blip r:embed="rId3"/>
              </a:buBlip>
              <a:defRPr/>
            </a:lvl4pPr>
            <a:lvl5pPr>
              <a:buClr>
                <a:schemeClr val="tx1"/>
              </a:buClr>
              <a:buSzPct val="90000"/>
              <a:buFontTx/>
              <a:buBlip>
                <a:blip r:embed="rId3"/>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Screenshot Sampl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8" name="Picture 7" descr="white-green code shape.png"/>
          <p:cNvPicPr>
            <a:picLocks noChangeAspect="1"/>
          </p:cNvPicPr>
          <p:nvPr userDrawn="1"/>
        </p:nvPicPr>
        <p:blipFill>
          <a:blip r:embed="rId3"/>
          <a:srcRect l="15652" t="15652"/>
          <a:stretch>
            <a:fillRect/>
          </a:stretch>
        </p:blipFill>
        <p:spPr bwMode="white">
          <a:xfrm>
            <a:off x="0" y="0"/>
            <a:ext cx="9144000" cy="6858000"/>
          </a:xfrm>
          <a:prstGeom prst="rect">
            <a:avLst/>
          </a:prstGeom>
        </p:spPr>
      </p:pic>
      <p:sp>
        <p:nvSpPr>
          <p:cNvPr id="2" name="Title 1"/>
          <p:cNvSpPr>
            <a:spLocks noGrp="1"/>
          </p:cNvSpPr>
          <p:nvPr>
            <p:ph type="title"/>
          </p:nvPr>
        </p:nvSpPr>
        <p:spPr/>
        <p:txBody>
          <a:bodyPr/>
          <a:lstStyle>
            <a:lvl1pPr>
              <a:defRPr>
                <a:solidFill>
                  <a:schemeClr val="bg1"/>
                </a:solidFill>
              </a:defRPr>
            </a:lvl1pPr>
          </a:lstStyle>
          <a:p>
            <a:r>
              <a:rPr lang="en-US" dirty="0" smtClean="0"/>
              <a:t>Click to edit Master title style</a:t>
            </a:r>
            <a:endParaRPr lang="en-US" dirty="0"/>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le, Sub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2"/>
          <p:cNvSpPr>
            <a:spLocks noGrp="1"/>
          </p:cNvSpPr>
          <p:nvPr>
            <p:ph type="sldNum" sz="quarter" idx="10"/>
          </p:nvPr>
        </p:nvSpPr>
        <p:spPr>
          <a:xfrm>
            <a:off x="381000" y="6485740"/>
            <a:ext cx="360000" cy="360000"/>
          </a:xfrm>
          <a:prstGeom prst="rect">
            <a:avLst/>
          </a:prstGeom>
        </p:spPr>
        <p:txBody>
          <a:bodyPr/>
          <a:lstStyle/>
          <a:p>
            <a:fld id="{0686800F-65A3-4649-8B73-7EFFA3F0CB78}" type="slidenum">
              <a:rPr lang="en-US" smtClean="0"/>
              <a:pPr/>
              <a:t>‹#›</a:t>
            </a:fld>
            <a:endParaRPr lang="en-US"/>
          </a:p>
        </p:txBody>
      </p:sp>
      <p:sp>
        <p:nvSpPr>
          <p:cNvPr id="4" name="Footer Placeholder 3"/>
          <p:cNvSpPr>
            <a:spLocks noGrp="1"/>
          </p:cNvSpPr>
          <p:nvPr>
            <p:ph type="ftr" sz="quarter" idx="11"/>
          </p:nvPr>
        </p:nvSpPr>
        <p:spPr>
          <a:xfrm>
            <a:off x="3124200" y="6485740"/>
            <a:ext cx="2880000" cy="360000"/>
          </a:xfrm>
          <a:prstGeom prst="rect">
            <a:avLst/>
          </a:prstGeom>
        </p:spPr>
        <p:txBody>
          <a:bodyPr/>
          <a:lstStyle/>
          <a:p>
            <a:r>
              <a:rPr lang="en-US" smtClean="0"/>
              <a:t>Microsoft Confidential</a:t>
            </a:r>
            <a:endParaRPr lang="en-US"/>
          </a:p>
        </p:txBody>
      </p:sp>
      <p:sp>
        <p:nvSpPr>
          <p:cNvPr id="6" name="Text Placeholder 5"/>
          <p:cNvSpPr>
            <a:spLocks noGrp="1"/>
          </p:cNvSpPr>
          <p:nvPr>
            <p:ph type="body" sz="quarter" idx="12"/>
          </p:nvPr>
        </p:nvSpPr>
        <p:spPr>
          <a:xfrm>
            <a:off x="369888" y="844550"/>
            <a:ext cx="8774112" cy="360000"/>
          </a:xfrm>
        </p:spPr>
        <p:txBody>
          <a:bodyPr/>
          <a:lstStyle>
            <a:lvl1pPr>
              <a:buFont typeface="Arial" pitchFamily="34" charset="0"/>
              <a:buNone/>
              <a:defRPr sz="2400">
                <a:solidFill>
                  <a:schemeClr val="tx2"/>
                </a:solidFill>
              </a:defRPr>
            </a:lvl1pPr>
          </a:lstStyle>
          <a:p>
            <a:pPr lvl="0"/>
            <a:r>
              <a:rPr lang="en-US" dirty="0" smtClean="0"/>
              <a:t>Click to edit Master text styles</a:t>
            </a:r>
          </a:p>
        </p:txBody>
      </p:sp>
    </p:spTree>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itle with Subtitle only with Logos">
    <p:spTree>
      <p:nvGrpSpPr>
        <p:cNvPr id="1" name=""/>
        <p:cNvGrpSpPr/>
        <p:nvPr/>
      </p:nvGrpSpPr>
      <p:grpSpPr>
        <a:xfrm>
          <a:off x="0" y="0"/>
          <a:ext cx="0" cy="0"/>
          <a:chOff x="0" y="0"/>
          <a:chExt cx="0" cy="0"/>
        </a:xfrm>
      </p:grpSpPr>
      <p:sp>
        <p:nvSpPr>
          <p:cNvPr id="11" name="Title 1"/>
          <p:cNvSpPr>
            <a:spLocks noGrp="1"/>
          </p:cNvSpPr>
          <p:nvPr>
            <p:ph type="title"/>
          </p:nvPr>
        </p:nvSpPr>
        <p:spPr>
          <a:xfrm>
            <a:off x="255588" y="155912"/>
            <a:ext cx="8888412" cy="498598"/>
          </a:xfrm>
        </p:spPr>
        <p:txBody>
          <a:bodyPr/>
          <a:lstStyle/>
          <a:p>
            <a:r>
              <a:rPr lang="en-US" smtClean="0"/>
              <a:t>Click to edit Master title style</a:t>
            </a:r>
            <a:endParaRPr lang="en-US" dirty="0"/>
          </a:p>
        </p:txBody>
      </p:sp>
      <p:sp>
        <p:nvSpPr>
          <p:cNvPr id="12" name="Subtitle 2"/>
          <p:cNvSpPr>
            <a:spLocks noGrp="1"/>
          </p:cNvSpPr>
          <p:nvPr>
            <p:ph type="subTitle" idx="1"/>
          </p:nvPr>
        </p:nvSpPr>
        <p:spPr>
          <a:xfrm>
            <a:off x="344488" y="703385"/>
            <a:ext cx="8799512" cy="333563"/>
          </a:xfrm>
        </p:spPr>
        <p:txBody>
          <a:bodyPr anchor="ctr">
            <a:normAutofit/>
          </a:bodyPr>
          <a:lstStyle>
            <a:lvl1pPr marL="0" indent="0" algn="l">
              <a:lnSpc>
                <a:spcPct val="90000"/>
              </a:lnSpc>
              <a:spcBef>
                <a:spcPts val="0"/>
              </a:spcBef>
              <a:buNone/>
              <a:defRPr sz="2000">
                <a:solidFill>
                  <a:schemeClr val="accent6">
                    <a:lumMod val="20000"/>
                    <a:lumOff val="80000"/>
                  </a:schemeClr>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dirty="0" smtClean="0"/>
              <a:t>Click to edit Master subtitle style</a:t>
            </a:r>
            <a:endParaRPr lang="en-US" dirty="0"/>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white">
          <a:xfrm>
            <a:off x="730249" y="4992403"/>
            <a:ext cx="7651245" cy="752822"/>
          </a:xfrm>
        </p:spPr>
        <p:txBody>
          <a:bodyPr vert="horz" wrap="square" lIns="0" tIns="0" rIns="0" bIns="0" rtlCol="0" anchor="t">
            <a:noAutofit/>
          </a:bodyPr>
          <a:lstStyle>
            <a:lvl1pPr algn="l" defTabSz="914363" rtl="0" eaLnBrk="1" latinLnBrk="0" hangingPunct="1">
              <a:lnSpc>
                <a:spcPct val="90000"/>
              </a:lnSpc>
              <a:spcBef>
                <a:spcPct val="0"/>
              </a:spcBef>
              <a:buNone/>
              <a:defRPr lang="en-US" sz="4000" b="0" kern="1200" cap="none" spc="-150" dirty="0">
                <a:ln w="3175">
                  <a:noFill/>
                </a:ln>
                <a:solidFill>
                  <a:schemeClr val="bg1"/>
                </a:solidFill>
                <a:effectLst/>
                <a:latin typeface="+mn-lt"/>
                <a:ea typeface="+mn-ea"/>
                <a:cs typeface="Arial" charset="0"/>
              </a:defRPr>
            </a:lvl1pPr>
          </a:lstStyle>
          <a:p>
            <a:r>
              <a:rPr lang="en-US" smtClean="0"/>
              <a:t>Click to edit Master title style</a:t>
            </a:r>
            <a:endParaRPr lang="en-US" dirty="0"/>
          </a:p>
        </p:txBody>
      </p:sp>
      <p:sp>
        <p:nvSpPr>
          <p:cNvPr id="3" name="Subtitle 2"/>
          <p:cNvSpPr>
            <a:spLocks noGrp="1"/>
          </p:cNvSpPr>
          <p:nvPr>
            <p:ph type="subTitle" idx="1"/>
          </p:nvPr>
        </p:nvSpPr>
        <p:spPr bwMode="white">
          <a:xfrm>
            <a:off x="730249" y="5746265"/>
            <a:ext cx="6803209" cy="461665"/>
          </a:xfrm>
        </p:spPr>
        <p:txBody>
          <a:bodyPr>
            <a:noAutofit/>
          </a:bodyPr>
          <a:lstStyle>
            <a:lvl1pPr marL="0" indent="0" algn="l">
              <a:lnSpc>
                <a:spcPct val="90000"/>
              </a:lnSpc>
              <a:spcBef>
                <a:spcPts val="0"/>
              </a:spcBef>
              <a:buNone/>
              <a:defRPr sz="2000">
                <a:solidFill>
                  <a:schemeClr val="tx1">
                    <a:tint val="75000"/>
                  </a:schemeClr>
                </a:solidFill>
                <a:latin typeface="+mn-lt"/>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bwMode="white">
          <a:xfrm>
            <a:off x="510793" y="3813437"/>
            <a:ext cx="7681913" cy="1059925"/>
          </a:xfrm>
        </p:spPr>
        <p:txBody>
          <a:bodyPr anchor="t" anchorCtr="0">
            <a:noAutofit/>
          </a:bodyPr>
          <a:lstStyle>
            <a:lvl1pPr marL="0" indent="0" algn="l">
              <a:buFont typeface="Arial" pitchFamily="34" charset="0"/>
              <a:buNone/>
              <a:defRPr kumimoji="0" lang="en-US" sz="8000" b="1" i="0" u="none" strike="noStrike" kern="1200" cap="none" spc="-560" normalizeH="0" baseline="0" noProof="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uLnTx/>
                <a:uFillTx/>
                <a:latin typeface="+mj-lt"/>
                <a:ea typeface="+mn-ea"/>
                <a:cs typeface="+mn-cs"/>
              </a:defRPr>
            </a:lvl1pPr>
          </a:lstStyle>
          <a:p>
            <a:pPr lvl="0"/>
            <a:r>
              <a:rPr lang="en-US" dirty="0" smtClean="0"/>
              <a:t>click to…</a:t>
            </a:r>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lt"/>
              </a:defRPr>
            </a:lvl1pPr>
          </a:lstStyle>
          <a:p>
            <a:r>
              <a:rPr lang="en-US" smtClean="0"/>
              <a:t>Click to edit Master title style</a:t>
            </a:r>
            <a:endParaRPr lang="en-US" dirty="0"/>
          </a:p>
        </p:txBody>
      </p:sp>
      <p:sp>
        <p:nvSpPr>
          <p:cNvPr id="6" name="Text Placeholder 5"/>
          <p:cNvSpPr>
            <a:spLocks noGrp="1"/>
          </p:cNvSpPr>
          <p:nvPr>
            <p:ph type="body" sz="quarter" idx="10"/>
          </p:nvPr>
        </p:nvSpPr>
        <p:spPr>
          <a:xfrm>
            <a:off x="381000" y="1411552"/>
            <a:ext cx="8382000" cy="2210862"/>
          </a:xfrm>
        </p:spPr>
        <p:txBody>
          <a:bodyPr/>
          <a:lstStyle>
            <a:lvl1pPr>
              <a:lnSpc>
                <a:spcPct val="90000"/>
              </a:lnSpc>
              <a:defRPr>
                <a:latin typeface="+mn-lt"/>
              </a:defRPr>
            </a:lvl1pPr>
            <a:lvl2pPr>
              <a:lnSpc>
                <a:spcPct val="90000"/>
              </a:lnSpc>
              <a:defRPr>
                <a:latin typeface="+mn-lt"/>
              </a:defRPr>
            </a:lvl2pPr>
            <a:lvl3pPr>
              <a:lnSpc>
                <a:spcPct val="90000"/>
              </a:lnSpc>
              <a:defRPr>
                <a:latin typeface="+mn-lt"/>
              </a:defRPr>
            </a:lvl3pPr>
            <a:lvl4pPr>
              <a:lnSpc>
                <a:spcPct val="90000"/>
              </a:lnSpc>
              <a:defRPr>
                <a:latin typeface="+mn-lt"/>
              </a:defRPr>
            </a:lvl4pPr>
            <a:lvl5pPr>
              <a:lnSpc>
                <a:spcPct val="90000"/>
              </a:lnSpc>
              <a:defRPr>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381000" y="1412874"/>
            <a:ext cx="8382000" cy="4561205"/>
          </a:xfrm>
        </p:spPr>
        <p:txBody>
          <a:bodyPr>
            <a:noAutofit/>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381000" y="1411553"/>
            <a:ext cx="4114800" cy="2129814"/>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411553"/>
            <a:ext cx="4114800" cy="2129814"/>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381000" y="1411553"/>
            <a:ext cx="4114800"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0999" y="2174875"/>
            <a:ext cx="4114800"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981" y="1411553"/>
            <a:ext cx="4117019"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117974" cy="1537344"/>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WALKIN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30695" y="5756345"/>
            <a:ext cx="8382000" cy="332399"/>
          </a:xfrm>
        </p:spPr>
        <p:txBody>
          <a:bodyPr/>
          <a:lstStyle>
            <a:lvl1pPr>
              <a:defRPr sz="2400">
                <a:solidFill>
                  <a:schemeClr val="bg1"/>
                </a:solidFill>
              </a:defRPr>
            </a:lvl1pPr>
          </a:lstStyle>
          <a:p>
            <a:r>
              <a:rPr lang="en-US" dirty="0" smtClean="0"/>
              <a:t>Click to edit Master title style</a:t>
            </a:r>
            <a:endParaRPr lang="en-US" dirty="0"/>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12875"/>
            <a:ext cx="8381999" cy="2135969"/>
          </a:xfrm>
          <a:prstGeom prst="rect">
            <a:avLst/>
          </a:prstGeom>
        </p:spPr>
        <p:txBody>
          <a:bodyPr vert="horz" wrap="square" lIns="0" tIns="0" rIns="0" bIns="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04" r:id="rId11"/>
    <p:sldLayoutId id="2147483705" r:id="rId12"/>
    <p:sldLayoutId id="2147483706" r:id="rId13"/>
  </p:sldLayoutIdLst>
  <p:transition>
    <p:fade/>
  </p:transition>
  <p:txStyles>
    <p:titleStyle>
      <a:lvl1pPr algn="l" defTabSz="914363" rtl="0" eaLnBrk="1" latinLnBrk="0" hangingPunct="1">
        <a:lnSpc>
          <a:spcPct val="90000"/>
        </a:lnSpc>
        <a:spcBef>
          <a:spcPct val="0"/>
        </a:spcBef>
        <a:buNone/>
        <a:defRPr lang="en-US" sz="4800" b="0" kern="1200" cap="none" spc="-150" dirty="0" smtClean="0">
          <a:ln w="3175">
            <a:noFill/>
          </a:ln>
          <a:solidFill>
            <a:srgbClr val="CCFFCC"/>
          </a:solidFill>
          <a:effectLst/>
          <a:latin typeface="+mj-lt"/>
          <a:ea typeface="+mn-ea"/>
          <a:cs typeface="Arial" charset="0"/>
        </a:defRPr>
      </a:lvl1pPr>
    </p:titleStyle>
    <p:bodyStyle>
      <a:lvl1pPr marL="396875" indent="-396875" algn="l" defTabSz="914363" rtl="0" eaLnBrk="1" latinLnBrk="0" hangingPunct="1">
        <a:lnSpc>
          <a:spcPct val="90000"/>
        </a:lnSpc>
        <a:spcBef>
          <a:spcPct val="20000"/>
        </a:spcBef>
        <a:buFontTx/>
        <a:buBlip>
          <a:blip r:embed="rId16"/>
        </a:buBlip>
        <a:defRPr sz="3200" kern="1200">
          <a:solidFill>
            <a:srgbClr val="99CC99"/>
          </a:solidFill>
          <a:latin typeface="+mn-lt"/>
          <a:ea typeface="+mn-ea"/>
          <a:cs typeface="+mn-cs"/>
        </a:defRPr>
      </a:lvl1pPr>
      <a:lvl2pPr marL="914400" indent="-396875" algn="l" defTabSz="914363" rtl="0" eaLnBrk="1" latinLnBrk="0" hangingPunct="1">
        <a:lnSpc>
          <a:spcPct val="90000"/>
        </a:lnSpc>
        <a:spcBef>
          <a:spcPct val="20000"/>
        </a:spcBef>
        <a:buSzPct val="90000"/>
        <a:buFontTx/>
        <a:buBlip>
          <a:blip r:embed="rId17"/>
        </a:buBlip>
        <a:defRPr sz="2800" kern="1200">
          <a:solidFill>
            <a:srgbClr val="99CC99"/>
          </a:solidFill>
          <a:latin typeface="+mn-lt"/>
          <a:ea typeface="+mn-ea"/>
          <a:cs typeface="+mn-cs"/>
        </a:defRPr>
      </a:lvl2pPr>
      <a:lvl3pPr marL="1258888" indent="-344488" algn="l" defTabSz="914363" rtl="0" eaLnBrk="1" latinLnBrk="0" hangingPunct="1">
        <a:lnSpc>
          <a:spcPct val="90000"/>
        </a:lnSpc>
        <a:spcBef>
          <a:spcPct val="20000"/>
        </a:spcBef>
        <a:buSzPct val="90000"/>
        <a:buFontTx/>
        <a:buBlip>
          <a:blip r:embed="rId17"/>
        </a:buBlip>
        <a:defRPr sz="2400" kern="1200">
          <a:solidFill>
            <a:srgbClr val="99CC99"/>
          </a:soli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17"/>
        </a:buBlip>
        <a:defRPr sz="2400" kern="1200">
          <a:solidFill>
            <a:srgbClr val="99CC99"/>
          </a:soli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17"/>
        </a:buBlip>
        <a:defRPr sz="2400" kern="1200">
          <a:solidFill>
            <a:srgbClr val="99CC99"/>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4.xml"/><Relationship Id="rId4" Type="http://schemas.openxmlformats.org/officeDocument/2006/relationships/image" Target="../media/image37.png"/></Relationships>
</file>

<file path=ppt/slides/_rels/slide1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9.xml"/><Relationship Id="rId1" Type="http://schemas.openxmlformats.org/officeDocument/2006/relationships/slideLayout" Target="../slideLayouts/slideLayout4.xml"/><Relationship Id="rId5" Type="http://schemas.openxmlformats.org/officeDocument/2006/relationships/image" Target="../media/image40.png"/><Relationship Id="rId4" Type="http://schemas.openxmlformats.org/officeDocument/2006/relationships/image" Target="../media/image39.png"/></Relationships>
</file>

<file path=ppt/slides/_rels/slide16.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slideLayout" Target="../slideLayouts/slideLayout7.xml"/><Relationship Id="rId1" Type="http://schemas.openxmlformats.org/officeDocument/2006/relationships/video" Target="file:///C:\Documents%20and%20Settings\Milla\Desktop\Microsoft%20Media.wmv" TargetMode="External"/><Relationship Id="rId4" Type="http://schemas.openxmlformats.org/officeDocument/2006/relationships/image" Target="../media/image44.png"/></Relationships>
</file>

<file path=ppt/slides/_rels/slide22.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12.xml"/><Relationship Id="rId1" Type="http://schemas.openxmlformats.org/officeDocument/2006/relationships/slideLayout" Target="../slideLayouts/slideLayout4.xml"/><Relationship Id="rId5" Type="http://schemas.openxmlformats.org/officeDocument/2006/relationships/image" Target="../media/image47.png"/><Relationship Id="rId4" Type="http://schemas.openxmlformats.org/officeDocument/2006/relationships/image" Target="../media/image46.png"/></Relationships>
</file>

<file path=ppt/slides/_rels/slide23.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png"/><Relationship Id="rId1" Type="http://schemas.openxmlformats.org/officeDocument/2006/relationships/slideLayout" Target="../slideLayouts/slideLayout4.xml"/><Relationship Id="rId5" Type="http://schemas.openxmlformats.org/officeDocument/2006/relationships/image" Target="../media/image46.png"/><Relationship Id="rId4" Type="http://schemas.openxmlformats.org/officeDocument/2006/relationships/image" Target="cid:image010.jpg@01C977CE.ADD1B5A0" TargetMode="External"/></Relationships>
</file>

<file path=ppt/slides/_rels/slide24.xml.rels><?xml version="1.0" encoding="UTF-8" standalone="yes"?>
<Relationships xmlns="http://schemas.openxmlformats.org/package/2006/relationships"><Relationship Id="rId8" Type="http://schemas.openxmlformats.org/officeDocument/2006/relationships/image" Target="cid:image008.jpg@01C977CE.ADD1B5A0" TargetMode="External"/><Relationship Id="rId3" Type="http://schemas.openxmlformats.org/officeDocument/2006/relationships/image" Target="../media/image50.jpeg"/><Relationship Id="rId7" Type="http://schemas.openxmlformats.org/officeDocument/2006/relationships/image" Target="../media/image52.jpeg"/><Relationship Id="rId2" Type="http://schemas.openxmlformats.org/officeDocument/2006/relationships/notesSlide" Target="../notesSlides/notesSlide13.xml"/><Relationship Id="rId1" Type="http://schemas.openxmlformats.org/officeDocument/2006/relationships/slideLayout" Target="../slideLayouts/slideLayout4.xml"/><Relationship Id="rId6" Type="http://schemas.openxmlformats.org/officeDocument/2006/relationships/image" Target="cid:image005.jpg@01C977CE.ADD1B5A0" TargetMode="External"/><Relationship Id="rId5" Type="http://schemas.openxmlformats.org/officeDocument/2006/relationships/image" Target="../media/image51.jpeg"/><Relationship Id="rId10" Type="http://schemas.openxmlformats.org/officeDocument/2006/relationships/image" Target="../media/image46.png"/><Relationship Id="rId4" Type="http://schemas.openxmlformats.org/officeDocument/2006/relationships/image" Target="cid:image007.jpg@01C977CE.ADD1B5A0" TargetMode="External"/><Relationship Id="rId9" Type="http://schemas.openxmlformats.org/officeDocument/2006/relationships/image" Target="../media/image48.png"/></Relationships>
</file>

<file path=ppt/slides/_rels/slide25.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14.xml"/><Relationship Id="rId1" Type="http://schemas.openxmlformats.org/officeDocument/2006/relationships/slideLayout" Target="../slideLayouts/slideLayout4.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54.png"/></Relationships>
</file>

<file path=ppt/slides/_rels/slide26.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58.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8" Type="http://schemas.openxmlformats.org/officeDocument/2006/relationships/image" Target="../media/image65.png"/><Relationship Id="rId13" Type="http://schemas.openxmlformats.org/officeDocument/2006/relationships/image" Target="../media/image70.png"/><Relationship Id="rId18" Type="http://schemas.openxmlformats.org/officeDocument/2006/relationships/image" Target="../media/image75.png"/><Relationship Id="rId3" Type="http://schemas.openxmlformats.org/officeDocument/2006/relationships/image" Target="../media/image60.png"/><Relationship Id="rId7" Type="http://schemas.openxmlformats.org/officeDocument/2006/relationships/image" Target="../media/image64.png"/><Relationship Id="rId12" Type="http://schemas.openxmlformats.org/officeDocument/2006/relationships/image" Target="../media/image69.png"/><Relationship Id="rId17" Type="http://schemas.openxmlformats.org/officeDocument/2006/relationships/image" Target="../media/image74.png"/><Relationship Id="rId2" Type="http://schemas.openxmlformats.org/officeDocument/2006/relationships/image" Target="../media/image59.png"/><Relationship Id="rId16" Type="http://schemas.openxmlformats.org/officeDocument/2006/relationships/image" Target="../media/image73.png"/><Relationship Id="rId1" Type="http://schemas.openxmlformats.org/officeDocument/2006/relationships/slideLayout" Target="../slideLayouts/slideLayout7.xml"/><Relationship Id="rId6" Type="http://schemas.openxmlformats.org/officeDocument/2006/relationships/image" Target="../media/image63.png"/><Relationship Id="rId11" Type="http://schemas.openxmlformats.org/officeDocument/2006/relationships/image" Target="../media/image68.png"/><Relationship Id="rId5" Type="http://schemas.openxmlformats.org/officeDocument/2006/relationships/image" Target="../media/image62.png"/><Relationship Id="rId15" Type="http://schemas.openxmlformats.org/officeDocument/2006/relationships/image" Target="../media/image72.png"/><Relationship Id="rId10" Type="http://schemas.openxmlformats.org/officeDocument/2006/relationships/image" Target="../media/image67.png"/><Relationship Id="rId19" Type="http://schemas.openxmlformats.org/officeDocument/2006/relationships/image" Target="../media/image76.png"/><Relationship Id="rId4" Type="http://schemas.openxmlformats.org/officeDocument/2006/relationships/image" Target="../media/image61.png"/><Relationship Id="rId9" Type="http://schemas.openxmlformats.org/officeDocument/2006/relationships/image" Target="../media/image66.png"/><Relationship Id="rId14" Type="http://schemas.openxmlformats.org/officeDocument/2006/relationships/image" Target="../media/image71.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notesSlide" Target="../notesSlides/notesSlide16.xml"/><Relationship Id="rId1" Type="http://schemas.openxmlformats.org/officeDocument/2006/relationships/slideLayout" Target="../slideLayouts/slideLayout4.xml"/><Relationship Id="rId5" Type="http://schemas.openxmlformats.org/officeDocument/2006/relationships/image" Target="../media/image79.jpeg"/><Relationship Id="rId4" Type="http://schemas.openxmlformats.org/officeDocument/2006/relationships/image" Target="../media/image78.png"/></Relationships>
</file>

<file path=ppt/slides/_rels/slide31.xml.rels><?xml version="1.0" encoding="UTF-8" standalone="yes"?>
<Relationships xmlns="http://schemas.openxmlformats.org/package/2006/relationships"><Relationship Id="rId3" Type="http://schemas.openxmlformats.org/officeDocument/2006/relationships/image" Target="../media/image77.jpeg"/><Relationship Id="rId7" Type="http://schemas.openxmlformats.org/officeDocument/2006/relationships/image" Target="cid:image003.png@01C99CE8.1CB94760" TargetMode="External"/><Relationship Id="rId2" Type="http://schemas.openxmlformats.org/officeDocument/2006/relationships/notesSlide" Target="../notesSlides/notesSlide17.xml"/><Relationship Id="rId1" Type="http://schemas.openxmlformats.org/officeDocument/2006/relationships/slideLayout" Target="../slideLayouts/slideLayout8.xml"/><Relationship Id="rId6" Type="http://schemas.openxmlformats.org/officeDocument/2006/relationships/image" Target="../media/image81.png"/><Relationship Id="rId5" Type="http://schemas.openxmlformats.org/officeDocument/2006/relationships/image" Target="cid:image020.jpg@01C99CCF.5B78B350" TargetMode="External"/><Relationship Id="rId4" Type="http://schemas.openxmlformats.org/officeDocument/2006/relationships/image" Target="../media/image80.jpe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2.png"/><Relationship Id="rId1" Type="http://schemas.openxmlformats.org/officeDocument/2006/relationships/slideLayout" Target="../slideLayouts/slideLayout11.xml"/><Relationship Id="rId4" Type="http://schemas.openxmlformats.org/officeDocument/2006/relationships/image" Target="../media/image3.png"/></Relationships>
</file>

<file path=ppt/slides/_rels/slide34.xml.rels><?xml version="1.0" encoding="UTF-8" standalone="yes"?>
<Relationships xmlns="http://schemas.openxmlformats.org/package/2006/relationships"><Relationship Id="rId3" Type="http://schemas.openxmlformats.org/officeDocument/2006/relationships/image" Target="../media/image83.png"/><Relationship Id="rId7" Type="http://schemas.openxmlformats.org/officeDocument/2006/relationships/image" Target="../media/image87.png"/><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86.png"/><Relationship Id="rId5" Type="http://schemas.openxmlformats.org/officeDocument/2006/relationships/image" Target="../media/image85.png"/><Relationship Id="rId4" Type="http://schemas.openxmlformats.org/officeDocument/2006/relationships/image" Target="../media/image84.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hyperlink" Target="http://msdn.microsoft.com/uc" TargetMode="External"/><Relationship Id="rId7" Type="http://schemas.openxmlformats.org/officeDocument/2006/relationships/hyperlink" Target="http://www.microsoft.com/downloads/details.aspx?FamilyID=a8c9d043-c66c-4971-9459-8d1df1608c8b&amp;displaylang=en" TargetMode="External"/><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hyperlink" Target="http://gotuc.net/" TargetMode="External"/><Relationship Id="rId5" Type="http://schemas.openxmlformats.org/officeDocument/2006/relationships/hyperlink" Target="http://msdn.microsoft.com/exchange" TargetMode="External"/><Relationship Id="rId4" Type="http://schemas.openxmlformats.org/officeDocument/2006/relationships/hyperlink" Target="http://msdn.microsoft.com/ocdev" TargetMode="External"/></Relationships>
</file>

<file path=ppt/slides/_rels/slide37.xml.rels><?xml version="1.0" encoding="UTF-8" standalone="yes"?>
<Relationships xmlns="http://schemas.openxmlformats.org/package/2006/relationships"><Relationship Id="rId2" Type="http://schemas.openxmlformats.org/officeDocument/2006/relationships/image" Target="../media/image88.jpeg"/><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hyperlink" Target="http://www.microsoft.com/downloads/details.aspx?displaylang=en&amp;FamilyID=c3342fb3-fbcc-4127-becf-872c746840e1" TargetMode="External"/><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3" Type="http://schemas.openxmlformats.org/officeDocument/2006/relationships/hyperlink" Target="mailto:metroreq@microsoft.com" TargetMode="External"/><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8" Type="http://schemas.openxmlformats.org/officeDocument/2006/relationships/hyperlink" Target="http://www.microsoft.com/learning" TargetMode="External"/><Relationship Id="rId3" Type="http://schemas.openxmlformats.org/officeDocument/2006/relationships/hyperlink" Target="http://www.microsoft.com/teched" TargetMode="External"/><Relationship Id="rId7" Type="http://schemas.openxmlformats.org/officeDocument/2006/relationships/hyperlink" Target="http://microsoft.com/msdn" TargetMode="External"/><Relationship Id="rId2" Type="http://schemas.openxmlformats.org/officeDocument/2006/relationships/image" Target="../media/image90.png"/><Relationship Id="rId1" Type="http://schemas.openxmlformats.org/officeDocument/2006/relationships/slideLayout" Target="../slideLayouts/slideLayout7.xml"/><Relationship Id="rId6" Type="http://schemas.openxmlformats.org/officeDocument/2006/relationships/image" Target="../media/image92.png"/><Relationship Id="rId5" Type="http://schemas.openxmlformats.org/officeDocument/2006/relationships/image" Target="../media/image91.png"/><Relationship Id="rId10" Type="http://schemas.openxmlformats.org/officeDocument/2006/relationships/image" Target="../media/image94.png"/><Relationship Id="rId4" Type="http://schemas.openxmlformats.org/officeDocument/2006/relationships/hyperlink" Target="http://microsoft.com/technet" TargetMode="External"/><Relationship Id="rId9" Type="http://schemas.openxmlformats.org/officeDocument/2006/relationships/image" Target="../media/image93.emf"/></Relationships>
</file>

<file path=ppt/slides/_rels/slide41.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image" Target="../media/image17.png"/><Relationship Id="rId3" Type="http://schemas.openxmlformats.org/officeDocument/2006/relationships/image" Target="../media/image7.png"/><Relationship Id="rId7" Type="http://schemas.openxmlformats.org/officeDocument/2006/relationships/image" Target="../media/image11.png"/><Relationship Id="rId12" Type="http://schemas.openxmlformats.org/officeDocument/2006/relationships/image" Target="../media/image16.png"/><Relationship Id="rId2" Type="http://schemas.openxmlformats.org/officeDocument/2006/relationships/notesSlide" Target="../notesSlides/notesSlide4.xml"/><Relationship Id="rId1" Type="http://schemas.openxmlformats.org/officeDocument/2006/relationships/slideLayout" Target="../slideLayouts/slideLayout13.xml"/><Relationship Id="rId6" Type="http://schemas.openxmlformats.org/officeDocument/2006/relationships/image" Target="../media/image10.png"/><Relationship Id="rId11" Type="http://schemas.openxmlformats.org/officeDocument/2006/relationships/image" Target="../media/image15.png"/><Relationship Id="rId5" Type="http://schemas.openxmlformats.org/officeDocument/2006/relationships/image" Target="../media/image9.png"/><Relationship Id="rId15" Type="http://schemas.openxmlformats.org/officeDocument/2006/relationships/image" Target="../media/image19.png"/><Relationship Id="rId10" Type="http://schemas.openxmlformats.org/officeDocument/2006/relationships/image" Target="../media/image14.png"/><Relationship Id="rId4" Type="http://schemas.openxmlformats.org/officeDocument/2006/relationships/image" Target="../media/image8.png"/><Relationship Id="rId9" Type="http://schemas.openxmlformats.org/officeDocument/2006/relationships/image" Target="../media/image13.png"/><Relationship Id="rId14" Type="http://schemas.openxmlformats.org/officeDocument/2006/relationships/image" Target="../media/image18.png"/></Relationships>
</file>

<file path=ppt/slides/_rels/slide6.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7.png"/><Relationship Id="rId18" Type="http://schemas.openxmlformats.org/officeDocument/2006/relationships/image" Target="../media/image26.png"/><Relationship Id="rId3" Type="http://schemas.openxmlformats.org/officeDocument/2006/relationships/image" Target="../media/image20.png"/><Relationship Id="rId21" Type="http://schemas.openxmlformats.org/officeDocument/2006/relationships/image" Target="../media/image29.png"/><Relationship Id="rId7" Type="http://schemas.openxmlformats.org/officeDocument/2006/relationships/image" Target="../media/image13.png"/><Relationship Id="rId12" Type="http://schemas.openxmlformats.org/officeDocument/2006/relationships/image" Target="../media/image25.png"/><Relationship Id="rId17" Type="http://schemas.openxmlformats.org/officeDocument/2006/relationships/image" Target="../media/image11.png"/><Relationship Id="rId2" Type="http://schemas.openxmlformats.org/officeDocument/2006/relationships/notesSlide" Target="../notesSlides/notesSlide5.xml"/><Relationship Id="rId16" Type="http://schemas.openxmlformats.org/officeDocument/2006/relationships/image" Target="../media/image17.png"/><Relationship Id="rId20" Type="http://schemas.openxmlformats.org/officeDocument/2006/relationships/image" Target="../media/image28.png"/><Relationship Id="rId1" Type="http://schemas.openxmlformats.org/officeDocument/2006/relationships/slideLayout" Target="../slideLayouts/slideLayout13.xml"/><Relationship Id="rId6" Type="http://schemas.openxmlformats.org/officeDocument/2006/relationships/image" Target="../media/image12.png"/><Relationship Id="rId11" Type="http://schemas.openxmlformats.org/officeDocument/2006/relationships/image" Target="../media/image24.png"/><Relationship Id="rId5" Type="http://schemas.openxmlformats.org/officeDocument/2006/relationships/image" Target="../media/image8.png"/><Relationship Id="rId15" Type="http://schemas.openxmlformats.org/officeDocument/2006/relationships/image" Target="../media/image10.png"/><Relationship Id="rId10" Type="http://schemas.openxmlformats.org/officeDocument/2006/relationships/image" Target="../media/image23.png"/><Relationship Id="rId19" Type="http://schemas.openxmlformats.org/officeDocument/2006/relationships/image" Target="../media/image27.png"/><Relationship Id="rId4" Type="http://schemas.openxmlformats.org/officeDocument/2006/relationships/image" Target="../media/image21.png"/><Relationship Id="rId9" Type="http://schemas.openxmlformats.org/officeDocument/2006/relationships/image" Target="../media/image22.png"/><Relationship Id="rId14" Type="http://schemas.openxmlformats.org/officeDocument/2006/relationships/image" Target="../media/image9.png"/><Relationship Id="rId22" Type="http://schemas.openxmlformats.org/officeDocument/2006/relationships/image" Target="../media/image30.png"/></Relationships>
</file>

<file path=ppt/slides/_rels/slide7.xml.rels><?xml version="1.0" encoding="UTF-8" standalone="yes"?>
<Relationships xmlns="http://schemas.openxmlformats.org/package/2006/relationships"><Relationship Id="rId3" Type="http://schemas.openxmlformats.org/officeDocument/2006/relationships/image" Target="../media/image31.gif"/><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33.gif"/><Relationship Id="rId4" Type="http://schemas.openxmlformats.org/officeDocument/2006/relationships/image" Target="../media/image32.gi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UC Development for IT Pros</a:t>
            </a:r>
            <a:endParaRPr lang="en-US" dirty="0"/>
          </a:p>
        </p:txBody>
      </p:sp>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dirty="0" smtClean="0"/>
              <a:t>The Exchange Developer Platform</a:t>
            </a:r>
            <a:endParaRPr lang="en-US" dirty="0"/>
          </a:p>
        </p:txBody>
      </p:sp>
      <p:sp>
        <p:nvSpPr>
          <p:cNvPr id="6" name="Text Placeholder 5"/>
          <p:cNvSpPr>
            <a:spLocks noGrp="1"/>
          </p:cNvSpPr>
          <p:nvPr>
            <p:ph type="body" sz="quarter" idx="12"/>
          </p:nvPr>
        </p:nvSpPr>
        <p:spPr/>
        <p:txBody>
          <a:bodyPr/>
          <a:lstStyle/>
          <a:p>
            <a:r>
              <a:rPr lang="en-US" dirty="0"/>
              <a:t>Content, Management, Control</a:t>
            </a:r>
          </a:p>
        </p:txBody>
      </p:sp>
      <p:grpSp>
        <p:nvGrpSpPr>
          <p:cNvPr id="2" name="Group 7"/>
          <p:cNvGrpSpPr/>
          <p:nvPr/>
        </p:nvGrpSpPr>
        <p:grpSpPr>
          <a:xfrm>
            <a:off x="381000" y="1647145"/>
            <a:ext cx="8382000" cy="1896300"/>
            <a:chOff x="0" y="280979"/>
            <a:chExt cx="8382000" cy="1896300"/>
          </a:xfrm>
        </p:grpSpPr>
        <p:sp>
          <p:nvSpPr>
            <p:cNvPr id="24" name="Rectangle 23"/>
            <p:cNvSpPr/>
            <p:nvPr/>
          </p:nvSpPr>
          <p:spPr>
            <a:xfrm>
              <a:off x="0" y="280979"/>
              <a:ext cx="8382000" cy="1896300"/>
            </a:xfrm>
            <a:prstGeom prst="rect">
              <a:avLst/>
            </a:prstGeom>
          </p:spPr>
          <p:style>
            <a:lnRef idx="1">
              <a:schemeClr val="accent1">
                <a:hueOff val="0"/>
                <a:satOff val="0"/>
                <a:lumOff val="0"/>
                <a:alphaOff val="0"/>
              </a:schemeClr>
            </a:lnRef>
            <a:fillRef idx="1">
              <a:schemeClr val="lt1">
                <a:alpha val="90000"/>
                <a:hueOff val="0"/>
                <a:satOff val="0"/>
                <a:lumOff val="0"/>
                <a:alphaOff val="0"/>
              </a:schemeClr>
            </a:fillRef>
            <a:effectRef idx="2">
              <a:schemeClr val="lt1">
                <a:alpha val="90000"/>
                <a:hueOff val="0"/>
                <a:satOff val="0"/>
                <a:lumOff val="0"/>
                <a:alphaOff val="0"/>
              </a:schemeClr>
            </a:effectRef>
            <a:fontRef idx="minor">
              <a:schemeClr val="dk1">
                <a:hueOff val="0"/>
                <a:satOff val="0"/>
                <a:lumOff val="0"/>
                <a:alphaOff val="0"/>
              </a:schemeClr>
            </a:fontRef>
          </p:style>
        </p:sp>
        <p:sp>
          <p:nvSpPr>
            <p:cNvPr id="25" name="Rectangle 24"/>
            <p:cNvSpPr/>
            <p:nvPr/>
          </p:nvSpPr>
          <p:spPr>
            <a:xfrm>
              <a:off x="0" y="280979"/>
              <a:ext cx="8382000" cy="1896300"/>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50536" tIns="291592" rIns="650536" bIns="99568" numCol="1" spcCol="1270" anchor="t" anchorCtr="0">
              <a:noAutofit/>
            </a:bodyPr>
            <a:lstStyle/>
            <a:p>
              <a:pPr marL="0" lvl="1" algn="l" defTabSz="622300">
                <a:lnSpc>
                  <a:spcPct val="90000"/>
                </a:lnSpc>
                <a:spcBef>
                  <a:spcPct val="0"/>
                </a:spcBef>
                <a:spcAft>
                  <a:spcPct val="15000"/>
                </a:spcAft>
              </a:pPr>
              <a:r>
                <a:rPr lang="en-US" sz="1400" kern="1200" dirty="0" smtClean="0"/>
                <a:t>API for interacting with Mailbox Content</a:t>
              </a:r>
              <a:endParaRPr lang="en-US" sz="1400" kern="1200" dirty="0"/>
            </a:p>
            <a:p>
              <a:pPr marL="114300" lvl="1" indent="-114300" defTabSz="622300">
                <a:lnSpc>
                  <a:spcPct val="90000"/>
                </a:lnSpc>
                <a:spcBef>
                  <a:spcPct val="0"/>
                </a:spcBef>
                <a:spcAft>
                  <a:spcPct val="15000"/>
                </a:spcAft>
                <a:buChar char="••"/>
              </a:pPr>
              <a:r>
                <a:rPr lang="en-US" sz="1400" kern="1200" dirty="0" smtClean="0"/>
                <a:t>Email, </a:t>
              </a:r>
              <a:r>
                <a:rPr lang="en-US" sz="1400" dirty="0" smtClean="0"/>
                <a:t>Calendaring, </a:t>
              </a:r>
              <a:r>
                <a:rPr lang="en-US" sz="1400" kern="1200" dirty="0" smtClean="0"/>
                <a:t>Tasks, </a:t>
              </a:r>
              <a:r>
                <a:rPr lang="en-US" sz="1400" dirty="0" smtClean="0"/>
                <a:t>Contacts</a:t>
              </a:r>
              <a:endParaRPr lang="en-US" sz="1400" kern="1200" dirty="0"/>
            </a:p>
            <a:p>
              <a:pPr marL="114300" lvl="1" indent="-114300" algn="l" defTabSz="622300">
                <a:lnSpc>
                  <a:spcPct val="90000"/>
                </a:lnSpc>
                <a:spcBef>
                  <a:spcPct val="0"/>
                </a:spcBef>
                <a:spcAft>
                  <a:spcPct val="15000"/>
                </a:spcAft>
                <a:buChar char="••"/>
              </a:pPr>
              <a:r>
                <a:rPr lang="en-US" sz="1400" kern="1200" dirty="0" smtClean="0"/>
                <a:t>Mailbox </a:t>
              </a:r>
              <a:r>
                <a:rPr lang="en-US" sz="1400" kern="1200" dirty="0" err="1" smtClean="0"/>
                <a:t>Autodiscovery</a:t>
              </a:r>
              <a:endParaRPr lang="en-US" sz="1400" kern="1200" dirty="0" smtClean="0"/>
            </a:p>
            <a:p>
              <a:pPr marL="114300" lvl="1" indent="-114300" algn="l" defTabSz="622300">
                <a:lnSpc>
                  <a:spcPct val="90000"/>
                </a:lnSpc>
                <a:spcBef>
                  <a:spcPct val="0"/>
                </a:spcBef>
                <a:spcAft>
                  <a:spcPct val="15000"/>
                </a:spcAft>
                <a:buChar char="••"/>
              </a:pPr>
              <a:r>
                <a:rPr lang="en-US" sz="1400" dirty="0" smtClean="0"/>
                <a:t>Authentication and Login</a:t>
              </a:r>
              <a:endParaRPr lang="en-US" sz="1400" kern="1200" dirty="0" smtClean="0"/>
            </a:p>
            <a:p>
              <a:pPr marL="114300" lvl="1" indent="-114300" algn="l" defTabSz="622300">
                <a:lnSpc>
                  <a:spcPct val="90000"/>
                </a:lnSpc>
                <a:spcBef>
                  <a:spcPct val="0"/>
                </a:spcBef>
                <a:spcAft>
                  <a:spcPct val="15000"/>
                </a:spcAft>
                <a:buChar char="••"/>
              </a:pPr>
              <a:r>
                <a:rPr lang="en-US" sz="1400" kern="1200" dirty="0" smtClean="0"/>
                <a:t>Delegation and Impersonation</a:t>
              </a:r>
            </a:p>
            <a:p>
              <a:pPr marL="114300" lvl="1" indent="-114300" algn="l" defTabSz="622300">
                <a:lnSpc>
                  <a:spcPct val="90000"/>
                </a:lnSpc>
                <a:spcBef>
                  <a:spcPct val="0"/>
                </a:spcBef>
                <a:spcAft>
                  <a:spcPct val="15000"/>
                </a:spcAft>
                <a:buChar char="••"/>
              </a:pPr>
              <a:r>
                <a:rPr lang="en-US" sz="1400" dirty="0" smtClean="0"/>
                <a:t>Change Notifications</a:t>
              </a:r>
            </a:p>
            <a:p>
              <a:pPr marL="114300" lvl="1" indent="-114300" algn="l" defTabSz="622300">
                <a:lnSpc>
                  <a:spcPct val="90000"/>
                </a:lnSpc>
                <a:spcBef>
                  <a:spcPct val="0"/>
                </a:spcBef>
                <a:spcAft>
                  <a:spcPct val="15000"/>
                </a:spcAft>
                <a:buChar char="••"/>
              </a:pPr>
              <a:r>
                <a:rPr lang="en-US" sz="1400" dirty="0" smtClean="0"/>
                <a:t>User and Application Settings Configuration</a:t>
              </a:r>
            </a:p>
            <a:p>
              <a:pPr marL="114300" lvl="1" indent="-114300" algn="l" defTabSz="622300">
                <a:lnSpc>
                  <a:spcPct val="90000"/>
                </a:lnSpc>
                <a:spcBef>
                  <a:spcPct val="0"/>
                </a:spcBef>
                <a:spcAft>
                  <a:spcPct val="15000"/>
                </a:spcAft>
                <a:buChar char="••"/>
              </a:pPr>
              <a:endParaRPr lang="en-US" sz="1400" kern="1200" dirty="0" smtClean="0"/>
            </a:p>
            <a:p>
              <a:pPr marL="114300" lvl="1" indent="-114300" algn="l" defTabSz="622300">
                <a:lnSpc>
                  <a:spcPct val="90000"/>
                </a:lnSpc>
                <a:spcBef>
                  <a:spcPct val="0"/>
                </a:spcBef>
                <a:spcAft>
                  <a:spcPct val="15000"/>
                </a:spcAft>
                <a:buChar char="••"/>
              </a:pPr>
              <a:endParaRPr lang="en-US" sz="1400" kern="1200" dirty="0"/>
            </a:p>
          </p:txBody>
        </p:sp>
      </p:grpSp>
      <p:grpSp>
        <p:nvGrpSpPr>
          <p:cNvPr id="3" name="Group 8"/>
          <p:cNvGrpSpPr/>
          <p:nvPr/>
        </p:nvGrpSpPr>
        <p:grpSpPr>
          <a:xfrm>
            <a:off x="800100" y="1440505"/>
            <a:ext cx="5867400" cy="413280"/>
            <a:chOff x="419100" y="74339"/>
            <a:chExt cx="5867400" cy="413280"/>
          </a:xfrm>
        </p:grpSpPr>
        <p:sp>
          <p:nvSpPr>
            <p:cNvPr id="22" name="Rounded Rectangle 21"/>
            <p:cNvSpPr/>
            <p:nvPr/>
          </p:nvSpPr>
          <p:spPr>
            <a:xfrm>
              <a:off x="419100" y="74339"/>
              <a:ext cx="5867400" cy="413280"/>
            </a:xfrm>
            <a:prstGeom prst="roundRect">
              <a:avLst/>
            </a:prstGeom>
          </p:spPr>
          <p:style>
            <a:lnRef idx="0">
              <a:schemeClr val="lt1">
                <a:hueOff val="0"/>
                <a:satOff val="0"/>
                <a:lumOff val="0"/>
                <a:alphaOff val="0"/>
              </a:schemeClr>
            </a:lnRef>
            <a:fillRef idx="3">
              <a:schemeClr val="accent1">
                <a:hueOff val="0"/>
                <a:satOff val="0"/>
                <a:lumOff val="0"/>
                <a:alphaOff val="0"/>
              </a:schemeClr>
            </a:fillRef>
            <a:effectRef idx="3">
              <a:schemeClr val="accent1">
                <a:hueOff val="0"/>
                <a:satOff val="0"/>
                <a:lumOff val="0"/>
                <a:alphaOff val="0"/>
              </a:schemeClr>
            </a:effectRef>
            <a:fontRef idx="minor">
              <a:schemeClr val="lt1"/>
            </a:fontRef>
          </p:style>
        </p:sp>
        <p:sp>
          <p:nvSpPr>
            <p:cNvPr id="23" name="Rounded Rectangle 6"/>
            <p:cNvSpPr/>
            <p:nvPr/>
          </p:nvSpPr>
          <p:spPr>
            <a:xfrm>
              <a:off x="439275" y="94514"/>
              <a:ext cx="5827050" cy="37293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21774" tIns="0" rIns="221774" bIns="0" numCol="1" spcCol="1270" anchor="ctr" anchorCtr="0">
              <a:noAutofit/>
            </a:bodyPr>
            <a:lstStyle/>
            <a:p>
              <a:pPr lvl="0" algn="l" defTabSz="622300">
                <a:lnSpc>
                  <a:spcPct val="90000"/>
                </a:lnSpc>
                <a:spcBef>
                  <a:spcPct val="0"/>
                </a:spcBef>
                <a:spcAft>
                  <a:spcPct val="35000"/>
                </a:spcAft>
              </a:pPr>
              <a:r>
                <a:rPr lang="en-US" sz="1400" b="1" kern="1200" dirty="0" smtClean="0"/>
                <a:t>Exchange Web Services APIs</a:t>
              </a:r>
              <a:endParaRPr lang="en-US" sz="1400" b="1" kern="1200" dirty="0"/>
            </a:p>
          </p:txBody>
        </p:sp>
      </p:grpSp>
      <p:grpSp>
        <p:nvGrpSpPr>
          <p:cNvPr id="4" name="Group 9"/>
          <p:cNvGrpSpPr/>
          <p:nvPr/>
        </p:nvGrpSpPr>
        <p:grpSpPr>
          <a:xfrm>
            <a:off x="381000" y="3825685"/>
            <a:ext cx="8382000" cy="1257944"/>
            <a:chOff x="0" y="2459519"/>
            <a:chExt cx="8382000" cy="1367100"/>
          </a:xfrm>
        </p:grpSpPr>
        <p:sp>
          <p:nvSpPr>
            <p:cNvPr id="20" name="Rectangle 19"/>
            <p:cNvSpPr/>
            <p:nvPr/>
          </p:nvSpPr>
          <p:spPr>
            <a:xfrm>
              <a:off x="0" y="2459519"/>
              <a:ext cx="8382000" cy="1367100"/>
            </a:xfrm>
            <a:prstGeom prst="rect">
              <a:avLst/>
            </a:prstGeom>
          </p:spPr>
          <p:style>
            <a:lnRef idx="1">
              <a:schemeClr val="accent1">
                <a:hueOff val="0"/>
                <a:satOff val="0"/>
                <a:lumOff val="0"/>
                <a:alphaOff val="0"/>
              </a:schemeClr>
            </a:lnRef>
            <a:fillRef idx="1">
              <a:schemeClr val="lt1">
                <a:alpha val="90000"/>
                <a:hueOff val="0"/>
                <a:satOff val="0"/>
                <a:lumOff val="0"/>
                <a:alphaOff val="0"/>
              </a:schemeClr>
            </a:fillRef>
            <a:effectRef idx="2">
              <a:schemeClr val="lt1">
                <a:alpha val="90000"/>
                <a:hueOff val="0"/>
                <a:satOff val="0"/>
                <a:lumOff val="0"/>
                <a:alphaOff val="0"/>
              </a:schemeClr>
            </a:effectRef>
            <a:fontRef idx="minor">
              <a:schemeClr val="dk1">
                <a:hueOff val="0"/>
                <a:satOff val="0"/>
                <a:lumOff val="0"/>
                <a:alphaOff val="0"/>
              </a:schemeClr>
            </a:fontRef>
          </p:style>
        </p:sp>
        <p:sp>
          <p:nvSpPr>
            <p:cNvPr id="21" name="Rectangle 20"/>
            <p:cNvSpPr/>
            <p:nvPr/>
          </p:nvSpPr>
          <p:spPr>
            <a:xfrm>
              <a:off x="0" y="2459519"/>
              <a:ext cx="8382000" cy="1367100"/>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50536" tIns="291592" rIns="650536" bIns="99568" numCol="1" spcCol="1270" anchor="t" anchorCtr="0">
              <a:noAutofit/>
            </a:bodyPr>
            <a:lstStyle/>
            <a:p>
              <a:pPr marL="0" lvl="1" algn="l" defTabSz="622300">
                <a:lnSpc>
                  <a:spcPct val="90000"/>
                </a:lnSpc>
                <a:spcBef>
                  <a:spcPct val="0"/>
                </a:spcBef>
                <a:spcAft>
                  <a:spcPct val="15000"/>
                </a:spcAft>
              </a:pPr>
              <a:r>
                <a:rPr lang="en-US" sz="1400" kern="1200" dirty="0" smtClean="0"/>
                <a:t>API for Exchange Management</a:t>
              </a:r>
              <a:endParaRPr lang="en-US" sz="1400" kern="1200" dirty="0"/>
            </a:p>
            <a:p>
              <a:pPr marL="114300" lvl="1" indent="-114300" algn="l" defTabSz="622300">
                <a:lnSpc>
                  <a:spcPct val="90000"/>
                </a:lnSpc>
                <a:spcBef>
                  <a:spcPct val="0"/>
                </a:spcBef>
                <a:spcAft>
                  <a:spcPct val="15000"/>
                </a:spcAft>
                <a:buChar char="••"/>
              </a:pPr>
              <a:r>
                <a:rPr lang="en-US" sz="1400" kern="1200" dirty="0" smtClean="0"/>
                <a:t>Mailbox creation</a:t>
              </a:r>
              <a:endParaRPr lang="en-US" sz="1400" kern="1200" dirty="0"/>
            </a:p>
            <a:p>
              <a:pPr marL="114300" lvl="1" indent="-114300" algn="l" defTabSz="622300">
                <a:lnSpc>
                  <a:spcPct val="90000"/>
                </a:lnSpc>
                <a:spcBef>
                  <a:spcPct val="0"/>
                </a:spcBef>
                <a:spcAft>
                  <a:spcPct val="15000"/>
                </a:spcAft>
                <a:buChar char="••"/>
              </a:pPr>
              <a:r>
                <a:rPr lang="en-US" sz="1400" kern="1200" dirty="0" smtClean="0"/>
                <a:t>Server Configuration</a:t>
              </a:r>
              <a:endParaRPr lang="en-US" sz="1400" kern="1200" dirty="0"/>
            </a:p>
            <a:p>
              <a:pPr marL="114300" lvl="1" indent="-114300" algn="l" defTabSz="622300">
                <a:lnSpc>
                  <a:spcPct val="90000"/>
                </a:lnSpc>
                <a:spcBef>
                  <a:spcPct val="0"/>
                </a:spcBef>
                <a:spcAft>
                  <a:spcPct val="15000"/>
                </a:spcAft>
                <a:buChar char="••"/>
              </a:pPr>
              <a:r>
                <a:rPr lang="en-US" sz="1400" kern="1200" dirty="0" smtClean="0"/>
                <a:t>Resource Management</a:t>
              </a:r>
              <a:endParaRPr lang="en-US" sz="1400" kern="1200" dirty="0"/>
            </a:p>
          </p:txBody>
        </p:sp>
      </p:grpSp>
      <p:grpSp>
        <p:nvGrpSpPr>
          <p:cNvPr id="5" name="Group 10"/>
          <p:cNvGrpSpPr/>
          <p:nvPr/>
        </p:nvGrpSpPr>
        <p:grpSpPr>
          <a:xfrm>
            <a:off x="800100" y="3619045"/>
            <a:ext cx="5867400" cy="413280"/>
            <a:chOff x="419100" y="2252879"/>
            <a:chExt cx="5867400" cy="413280"/>
          </a:xfrm>
        </p:grpSpPr>
        <p:sp>
          <p:nvSpPr>
            <p:cNvPr id="18" name="Rounded Rectangle 17"/>
            <p:cNvSpPr/>
            <p:nvPr/>
          </p:nvSpPr>
          <p:spPr>
            <a:xfrm>
              <a:off x="419100" y="2252879"/>
              <a:ext cx="5867400" cy="413280"/>
            </a:xfrm>
            <a:prstGeom prst="roundRect">
              <a:avLst/>
            </a:prstGeom>
          </p:spPr>
          <p:style>
            <a:lnRef idx="0">
              <a:schemeClr val="lt1">
                <a:hueOff val="0"/>
                <a:satOff val="0"/>
                <a:lumOff val="0"/>
                <a:alphaOff val="0"/>
              </a:schemeClr>
            </a:lnRef>
            <a:fillRef idx="3">
              <a:schemeClr val="accent1">
                <a:hueOff val="0"/>
                <a:satOff val="0"/>
                <a:lumOff val="0"/>
                <a:alphaOff val="0"/>
              </a:schemeClr>
            </a:fillRef>
            <a:effectRef idx="3">
              <a:schemeClr val="accent1">
                <a:hueOff val="0"/>
                <a:satOff val="0"/>
                <a:lumOff val="0"/>
                <a:alphaOff val="0"/>
              </a:schemeClr>
            </a:effectRef>
            <a:fontRef idx="minor">
              <a:schemeClr val="lt1"/>
            </a:fontRef>
          </p:style>
        </p:sp>
        <p:sp>
          <p:nvSpPr>
            <p:cNvPr id="19" name="Rounded Rectangle 10"/>
            <p:cNvSpPr/>
            <p:nvPr/>
          </p:nvSpPr>
          <p:spPr>
            <a:xfrm>
              <a:off x="439275" y="2273054"/>
              <a:ext cx="5827050" cy="37293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21774" tIns="0" rIns="221774" bIns="0" numCol="1" spcCol="1270" anchor="ctr" anchorCtr="0">
              <a:noAutofit/>
            </a:bodyPr>
            <a:lstStyle/>
            <a:p>
              <a:pPr lvl="0" algn="l" defTabSz="622300">
                <a:lnSpc>
                  <a:spcPct val="90000"/>
                </a:lnSpc>
                <a:spcBef>
                  <a:spcPct val="0"/>
                </a:spcBef>
                <a:spcAft>
                  <a:spcPct val="35000"/>
                </a:spcAft>
              </a:pPr>
              <a:r>
                <a:rPr lang="en-US" sz="1400" b="1" kern="1200" dirty="0" smtClean="0"/>
                <a:t>PowerShell APIs</a:t>
              </a:r>
              <a:endParaRPr lang="en-US" sz="1400" b="1" kern="1200" dirty="0"/>
            </a:p>
          </p:txBody>
        </p:sp>
      </p:grpSp>
      <p:grpSp>
        <p:nvGrpSpPr>
          <p:cNvPr id="8" name="Group 11"/>
          <p:cNvGrpSpPr/>
          <p:nvPr/>
        </p:nvGrpSpPr>
        <p:grpSpPr>
          <a:xfrm>
            <a:off x="381000" y="5409710"/>
            <a:ext cx="8382000" cy="762488"/>
            <a:chOff x="0" y="4108860"/>
            <a:chExt cx="8382000" cy="762488"/>
          </a:xfrm>
        </p:grpSpPr>
        <p:sp>
          <p:nvSpPr>
            <p:cNvPr id="16" name="Rectangle 15"/>
            <p:cNvSpPr/>
            <p:nvPr/>
          </p:nvSpPr>
          <p:spPr>
            <a:xfrm>
              <a:off x="0" y="4108860"/>
              <a:ext cx="8382000" cy="762488"/>
            </a:xfrm>
            <a:prstGeom prst="rect">
              <a:avLst/>
            </a:prstGeom>
          </p:spPr>
          <p:style>
            <a:lnRef idx="1">
              <a:schemeClr val="accent1">
                <a:hueOff val="0"/>
                <a:satOff val="0"/>
                <a:lumOff val="0"/>
                <a:alphaOff val="0"/>
              </a:schemeClr>
            </a:lnRef>
            <a:fillRef idx="1">
              <a:schemeClr val="lt1">
                <a:alpha val="90000"/>
                <a:hueOff val="0"/>
                <a:satOff val="0"/>
                <a:lumOff val="0"/>
                <a:alphaOff val="0"/>
              </a:schemeClr>
            </a:fillRef>
            <a:effectRef idx="2">
              <a:schemeClr val="lt1">
                <a:alpha val="90000"/>
                <a:hueOff val="0"/>
                <a:satOff val="0"/>
                <a:lumOff val="0"/>
                <a:alphaOff val="0"/>
              </a:schemeClr>
            </a:effectRef>
            <a:fontRef idx="minor">
              <a:schemeClr val="dk1">
                <a:hueOff val="0"/>
                <a:satOff val="0"/>
                <a:lumOff val="0"/>
                <a:alphaOff val="0"/>
              </a:schemeClr>
            </a:fontRef>
          </p:style>
        </p:sp>
        <p:sp>
          <p:nvSpPr>
            <p:cNvPr id="17" name="Rectangle 16"/>
            <p:cNvSpPr/>
            <p:nvPr/>
          </p:nvSpPr>
          <p:spPr>
            <a:xfrm>
              <a:off x="0" y="4108860"/>
              <a:ext cx="8382000" cy="762488"/>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50536" tIns="291592" rIns="650536" bIns="99568" numCol="1" spcCol="1270" anchor="t" anchorCtr="0">
              <a:noAutofit/>
            </a:bodyPr>
            <a:lstStyle/>
            <a:p>
              <a:pPr marL="0" lvl="1" algn="l" defTabSz="622300">
                <a:lnSpc>
                  <a:spcPct val="90000"/>
                </a:lnSpc>
                <a:spcBef>
                  <a:spcPct val="0"/>
                </a:spcBef>
                <a:spcAft>
                  <a:spcPct val="15000"/>
                </a:spcAft>
              </a:pPr>
              <a:r>
                <a:rPr lang="en-US" sz="1400" kern="1200" dirty="0" smtClean="0"/>
                <a:t>API for controlling the flow of content </a:t>
              </a:r>
            </a:p>
            <a:p>
              <a:pPr marL="114300" lvl="1" indent="-114300" algn="l" defTabSz="622300">
                <a:lnSpc>
                  <a:spcPct val="90000"/>
                </a:lnSpc>
                <a:spcBef>
                  <a:spcPct val="0"/>
                </a:spcBef>
                <a:spcAft>
                  <a:spcPct val="15000"/>
                </a:spcAft>
                <a:buChar char="••"/>
              </a:pPr>
              <a:r>
                <a:rPr lang="en-US" sz="1400" kern="1200" dirty="0" smtClean="0"/>
                <a:t>Access to message properties and content in transport</a:t>
              </a:r>
              <a:endParaRPr lang="en-US" sz="1400" kern="1200" dirty="0"/>
            </a:p>
          </p:txBody>
        </p:sp>
      </p:grpSp>
      <p:grpSp>
        <p:nvGrpSpPr>
          <p:cNvPr id="9" name="Group 12"/>
          <p:cNvGrpSpPr/>
          <p:nvPr/>
        </p:nvGrpSpPr>
        <p:grpSpPr>
          <a:xfrm>
            <a:off x="800100" y="5203070"/>
            <a:ext cx="5867400" cy="413280"/>
            <a:chOff x="419100" y="3902220"/>
            <a:chExt cx="5867400" cy="413280"/>
          </a:xfrm>
        </p:grpSpPr>
        <p:sp>
          <p:nvSpPr>
            <p:cNvPr id="14" name="Rounded Rectangle 13"/>
            <p:cNvSpPr/>
            <p:nvPr/>
          </p:nvSpPr>
          <p:spPr>
            <a:xfrm>
              <a:off x="419100" y="3902220"/>
              <a:ext cx="5867400" cy="413280"/>
            </a:xfrm>
            <a:prstGeom prst="roundRect">
              <a:avLst/>
            </a:prstGeom>
          </p:spPr>
          <p:style>
            <a:lnRef idx="0">
              <a:schemeClr val="lt1">
                <a:hueOff val="0"/>
                <a:satOff val="0"/>
                <a:lumOff val="0"/>
                <a:alphaOff val="0"/>
              </a:schemeClr>
            </a:lnRef>
            <a:fillRef idx="3">
              <a:schemeClr val="accent1">
                <a:hueOff val="0"/>
                <a:satOff val="0"/>
                <a:lumOff val="0"/>
                <a:alphaOff val="0"/>
              </a:schemeClr>
            </a:fillRef>
            <a:effectRef idx="3">
              <a:schemeClr val="accent1">
                <a:hueOff val="0"/>
                <a:satOff val="0"/>
                <a:lumOff val="0"/>
                <a:alphaOff val="0"/>
              </a:schemeClr>
            </a:effectRef>
            <a:fontRef idx="minor">
              <a:schemeClr val="lt1"/>
            </a:fontRef>
          </p:style>
        </p:sp>
        <p:sp>
          <p:nvSpPr>
            <p:cNvPr id="15" name="Rounded Rectangle 14"/>
            <p:cNvSpPr/>
            <p:nvPr/>
          </p:nvSpPr>
          <p:spPr>
            <a:xfrm>
              <a:off x="439275" y="3922395"/>
              <a:ext cx="5827050" cy="37293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21774" tIns="0" rIns="221774" bIns="0" numCol="1" spcCol="1270" anchor="ctr" anchorCtr="0">
              <a:noAutofit/>
            </a:bodyPr>
            <a:lstStyle/>
            <a:p>
              <a:pPr lvl="0" algn="l" defTabSz="622300">
                <a:lnSpc>
                  <a:spcPct val="90000"/>
                </a:lnSpc>
                <a:spcBef>
                  <a:spcPct val="0"/>
                </a:spcBef>
                <a:spcAft>
                  <a:spcPct val="35000"/>
                </a:spcAft>
              </a:pPr>
              <a:r>
                <a:rPr lang="en-US" sz="1400" b="1" kern="1200" dirty="0" smtClean="0"/>
                <a:t>Transport APIs</a:t>
              </a:r>
              <a:endParaRPr lang="en-US" sz="1400" b="1" kern="1200" dirty="0"/>
            </a:p>
          </p:txBody>
        </p:sp>
      </p:grpSp>
    </p:spTree>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p:txBody>
          <a:bodyPr/>
          <a:lstStyle/>
          <a:p>
            <a:r>
              <a:rPr lang="en-US" dirty="0" err="1" smtClean="0"/>
              <a:t>PowerShell</a:t>
            </a:r>
            <a:r>
              <a:rPr lang="en-US" dirty="0" smtClean="0"/>
              <a:t> in Exchange 2010</a:t>
            </a:r>
            <a:endParaRPr lang="en-US" dirty="0"/>
          </a:p>
        </p:txBody>
      </p:sp>
      <p:sp>
        <p:nvSpPr>
          <p:cNvPr id="4" name="Subtitle 3"/>
          <p:cNvSpPr>
            <a:spLocks noGrp="1"/>
          </p:cNvSpPr>
          <p:nvPr>
            <p:ph type="subTitle" idx="1"/>
          </p:nvPr>
        </p:nvSpPr>
        <p:spPr/>
        <p:txBody>
          <a:bodyPr/>
          <a:lstStyle/>
          <a:p>
            <a:endParaRPr lang="en-US"/>
          </a:p>
        </p:txBody>
      </p:sp>
      <p:sp>
        <p:nvSpPr>
          <p:cNvPr id="17" name="Text Placeholder 16"/>
          <p:cNvSpPr>
            <a:spLocks noGrp="1"/>
          </p:cNvSpPr>
          <p:nvPr>
            <p:ph type="body" sz="quarter" idx="10"/>
          </p:nvPr>
        </p:nvSpPr>
        <p:spPr/>
        <p:txBody>
          <a:bodyPr/>
          <a:lstStyle/>
          <a:p>
            <a:r>
              <a:rPr lang="en-US" sz="7200" dirty="0"/>
              <a:t>d</a:t>
            </a:r>
            <a:r>
              <a:rPr lang="en-US" sz="7200" dirty="0" smtClean="0"/>
              <a:t>emo</a:t>
            </a:r>
            <a:endParaRPr lang="en-US" sz="7200" dirty="0"/>
          </a:p>
        </p:txBody>
      </p:sp>
    </p:spTree>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763000" cy="637097"/>
          </a:xfrm>
        </p:spPr>
        <p:txBody>
          <a:bodyPr/>
          <a:lstStyle/>
          <a:p>
            <a:r>
              <a:rPr lang="en-US" sz="4600" dirty="0" smtClean="0"/>
              <a:t>2010 Release of Exchange Web Services</a:t>
            </a:r>
            <a:endParaRPr lang="en-US" sz="4600" dirty="0"/>
          </a:p>
        </p:txBody>
      </p:sp>
      <p:sp>
        <p:nvSpPr>
          <p:cNvPr id="3" name="Text Placeholder 2"/>
          <p:cNvSpPr>
            <a:spLocks noGrp="1"/>
          </p:cNvSpPr>
          <p:nvPr>
            <p:ph type="body" sz="quarter" idx="1"/>
          </p:nvPr>
        </p:nvSpPr>
        <p:spPr>
          <a:xfrm>
            <a:off x="381000" y="1412875"/>
            <a:ext cx="8382000" cy="4560888"/>
          </a:xfrm>
        </p:spPr>
        <p:txBody>
          <a:bodyPr/>
          <a:lstStyle/>
          <a:p>
            <a:pPr marL="517525" lvl="1" indent="0">
              <a:buNone/>
            </a:pPr>
            <a:r>
              <a:rPr lang="en-US" sz="2200" dirty="0" smtClean="0"/>
              <a:t>Rich Platform Experience</a:t>
            </a:r>
          </a:p>
          <a:p>
            <a:pPr lvl="1"/>
            <a:r>
              <a:rPr lang="en-US" sz="2200" dirty="0" smtClean="0"/>
              <a:t>Enables full client functionality</a:t>
            </a:r>
          </a:p>
          <a:p>
            <a:pPr lvl="1"/>
            <a:r>
              <a:rPr lang="en-US" sz="2200" dirty="0" smtClean="0"/>
              <a:t>Application logic consistent </a:t>
            </a:r>
            <a:br>
              <a:rPr lang="en-US" sz="2200" dirty="0" smtClean="0"/>
            </a:br>
            <a:r>
              <a:rPr lang="en-US" sz="2200" dirty="0" smtClean="0"/>
              <a:t>with Outlook</a:t>
            </a:r>
          </a:p>
          <a:p>
            <a:pPr lvl="1"/>
            <a:endParaRPr lang="en-US" sz="2200" dirty="0" smtClean="0"/>
          </a:p>
          <a:p>
            <a:pPr marL="517525" lvl="1" indent="0">
              <a:buNone/>
            </a:pPr>
            <a:r>
              <a:rPr lang="en-US" sz="2200" dirty="0" smtClean="0"/>
              <a:t>Easy to Use</a:t>
            </a:r>
          </a:p>
          <a:p>
            <a:pPr lvl="1"/>
            <a:r>
              <a:rPr lang="en-US" sz="2200" dirty="0" smtClean="0"/>
              <a:t>.NET-based EWS Managed API</a:t>
            </a:r>
          </a:p>
          <a:p>
            <a:pPr lvl="1"/>
            <a:r>
              <a:rPr lang="en-US" sz="2200" dirty="0" smtClean="0"/>
              <a:t>Full Visual Studio support</a:t>
            </a:r>
          </a:p>
          <a:p>
            <a:pPr lvl="1"/>
            <a:endParaRPr lang="en-US" sz="2200" dirty="0" smtClean="0"/>
          </a:p>
          <a:p>
            <a:pPr marL="517525" lvl="1" indent="0">
              <a:buNone/>
            </a:pPr>
            <a:r>
              <a:rPr lang="en-US" sz="2200" dirty="0" smtClean="0"/>
              <a:t>Online-Ready</a:t>
            </a:r>
          </a:p>
          <a:p>
            <a:pPr lvl="1"/>
            <a:r>
              <a:rPr lang="en-US" sz="2200" dirty="0" smtClean="0"/>
              <a:t>Single API for Server and Online</a:t>
            </a:r>
          </a:p>
        </p:txBody>
      </p:sp>
      <p:sp>
        <p:nvSpPr>
          <p:cNvPr id="5" name="Explosion 2 4"/>
          <p:cNvSpPr/>
          <p:nvPr/>
        </p:nvSpPr>
        <p:spPr bwMode="auto">
          <a:xfrm>
            <a:off x="4735285" y="3265214"/>
            <a:ext cx="489858" cy="441866"/>
          </a:xfrm>
          <a:prstGeom prst="irregularSeal2">
            <a:avLst/>
          </a:prstGeom>
          <a:solidFill>
            <a:srgbClr val="FF0000"/>
          </a:solidFill>
          <a:ln>
            <a:solidFill>
              <a:srgbClr val="FF0000"/>
            </a:solidFill>
            <a:headEnd type="none" w="med" len="med"/>
            <a:tailEnd type="none" w="med" len="med"/>
          </a:ln>
          <a:effectLst>
            <a:outerShdw blurRad="40000" dist="23000" dir="5400000" rotWithShape="0">
              <a:srgbClr val="000000">
                <a:alpha val="0"/>
              </a:srgbClr>
            </a:outerShdw>
          </a:effectLst>
          <a:scene3d>
            <a:camera prst="orthographicFront">
              <a:rot lat="0" lon="0" rev="0"/>
            </a:camera>
            <a:lightRig rig="brightRoom" dir="t"/>
          </a:scene3d>
          <a:sp3d contourW="25400" prstMaterial="powder">
            <a:bevelT w="38100" h="12700"/>
            <a:contourClr>
              <a:schemeClr val="accent2">
                <a:lumMod val="40000"/>
                <a:lumOff val="60000"/>
              </a:schemeClr>
            </a:contourClr>
          </a:sp3d>
        </p:spPr>
        <p:style>
          <a:lnRef idx="0">
            <a:schemeClr val="accent2"/>
          </a:lnRef>
          <a:fillRef idx="3">
            <a:schemeClr val="accent2"/>
          </a:fillRef>
          <a:effectRef idx="3">
            <a:schemeClr val="accent2"/>
          </a:effectRef>
          <a:fontRef idx="minor">
            <a:schemeClr val="lt1"/>
          </a:fontRef>
        </p:style>
        <p:txBody>
          <a:bodyPr vert="horz" wrap="square" lIns="0" tIns="0" rIns="0" bIns="0" numCol="1" rtlCol="0" anchor="ctr" anchorCtr="0" compatLnSpc="1">
            <a:prstTxWarp prst="textNoShape">
              <a:avLst/>
            </a:prstTxWarp>
          </a:bodyPr>
          <a:lstStyle/>
          <a:p>
            <a:pPr algn="ctr" defTabSz="914099" fontAlgn="base">
              <a:spcBef>
                <a:spcPct val="0"/>
              </a:spcBef>
              <a:spcAft>
                <a:spcPct val="0"/>
              </a:spcAft>
            </a:pPr>
            <a:r>
              <a:rPr lang="en-US" sz="700" b="1" dirty="0" smtClean="0">
                <a:solidFill>
                  <a:schemeClr val="tx1"/>
                </a:solidFill>
                <a:latin typeface="Segoe" pitchFamily="34" charset="0"/>
              </a:rPr>
              <a:t>NEW</a:t>
            </a:r>
          </a:p>
        </p:txBody>
      </p:sp>
      <p:pic>
        <p:nvPicPr>
          <p:cNvPr id="7" name="Content Placeholder 3" descr="Work week view.png"/>
          <p:cNvPicPr>
            <a:picLocks noChangeAspect="1"/>
          </p:cNvPicPr>
          <p:nvPr/>
        </p:nvPicPr>
        <p:blipFill>
          <a:blip r:embed="rId3">
            <a:lum bright="-9000"/>
          </a:blip>
          <a:stretch>
            <a:fillRect/>
          </a:stretch>
        </p:blipFill>
        <p:spPr>
          <a:xfrm>
            <a:off x="4384322" y="1251788"/>
            <a:ext cx="6438733" cy="6537861"/>
          </a:xfrm>
          <a:prstGeom prst="rect">
            <a:avLst/>
          </a:prstGeom>
          <a:noFill/>
          <a:ln w="9525">
            <a:noFill/>
            <a:miter lim="800000"/>
            <a:headEnd/>
            <a:tailEnd/>
          </a:ln>
          <a:effectLst>
            <a:outerShdw blurRad="76200" dir="18900000" sy="23000" kx="-1200000" algn="bl" rotWithShape="0">
              <a:prstClr val="black">
                <a:alpha val="20000"/>
              </a:prstClr>
            </a:outerShdw>
            <a:reflection blurRad="6350" stA="52000" endA="300" endPos="35000" dir="5400000" sy="-100000" algn="bl" rotWithShape="0"/>
          </a:effectLst>
          <a:scene3d>
            <a:camera prst="perspectiveHeroicExtremeLeftFacing" fov="2700000">
              <a:rot lat="21471456" lon="1802799" rev="21385335"/>
            </a:camera>
            <a:lightRig rig="threePt" dir="t"/>
          </a:scene3d>
        </p:spPr>
      </p:pic>
    </p:spTree>
    <p:extLst>
      <p:ext uri="{BB962C8B-B14F-4D97-AF65-F5344CB8AC3E}">
        <p14:creationId xmlns:p14="http://schemas.microsoft.com/office/powerpoint/2010/main" xmlns="" val="1840943642"/>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EWS Functionality Enhancements</a:t>
            </a:r>
            <a:endParaRPr lang="en-US" dirty="0"/>
          </a:p>
        </p:txBody>
      </p:sp>
      <p:grpSp>
        <p:nvGrpSpPr>
          <p:cNvPr id="2" name="Group 18"/>
          <p:cNvGrpSpPr/>
          <p:nvPr/>
        </p:nvGrpSpPr>
        <p:grpSpPr>
          <a:xfrm>
            <a:off x="508884" y="1322306"/>
            <a:ext cx="8134186" cy="4792836"/>
            <a:chOff x="556590" y="1306404"/>
            <a:chExt cx="8134186" cy="4792836"/>
          </a:xfrm>
        </p:grpSpPr>
        <p:sp>
          <p:nvSpPr>
            <p:cNvPr id="7" name="TextBox 8"/>
            <p:cNvSpPr txBox="1"/>
            <p:nvPr/>
          </p:nvSpPr>
          <p:spPr>
            <a:xfrm>
              <a:off x="698445" y="3331596"/>
              <a:ext cx="3142035" cy="2647047"/>
            </a:xfrm>
            <a:prstGeom prst="rect">
              <a:avLst/>
            </a:prstGeom>
            <a:noFill/>
            <a:ln w="19050">
              <a:solidFill>
                <a:schemeClr val="tx1"/>
              </a:solidFill>
            </a:ln>
          </p:spPr>
          <p:style>
            <a:lnRef idx="0">
              <a:schemeClr val="accent3"/>
            </a:lnRef>
            <a:fillRef idx="3">
              <a:schemeClr val="accent3"/>
            </a:fillRef>
            <a:effectRef idx="3">
              <a:schemeClr val="accent3"/>
            </a:effectRef>
            <a:fontRef idx="minor">
              <a:schemeClr val="lt1"/>
            </a:fontRef>
          </p:style>
          <p:txBody>
            <a:bodyPr wrap="square" lIns="36000" tIns="72000" rIns="0" bIns="72000" rtlCol="0" anchor="ctr">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defTabSz="914363"/>
              <a:r>
                <a:rPr lang="en-US" dirty="0" smtClean="0">
                  <a:solidFill>
                    <a:schemeClr val="tx1"/>
                  </a:solidFill>
                </a:rPr>
                <a:t>Exchange 2007</a:t>
              </a:r>
            </a:p>
            <a:p>
              <a:pPr marL="92075" indent="-92075"/>
              <a:endParaRPr lang="en-US" sz="1200" dirty="0" smtClean="0">
                <a:solidFill>
                  <a:schemeClr val="tx1"/>
                </a:solidFill>
              </a:endParaRPr>
            </a:p>
            <a:p>
              <a:pPr marL="92075" indent="-92075">
                <a:buFont typeface="Arial" pitchFamily="34" charset="0"/>
                <a:buChar char="•"/>
              </a:pPr>
              <a:r>
                <a:rPr lang="en-US" sz="1200" dirty="0" smtClean="0">
                  <a:solidFill>
                    <a:schemeClr val="tx1"/>
                  </a:solidFill>
                </a:rPr>
                <a:t>Full access to items, folders and attachments:</a:t>
              </a:r>
            </a:p>
            <a:p>
              <a:pPr marL="263525" lvl="1" indent="-80963">
                <a:buFont typeface="Arial" pitchFamily="34" charset="0"/>
                <a:buChar char="•"/>
              </a:pPr>
              <a:r>
                <a:rPr lang="en-US" sz="1200" dirty="0" smtClean="0">
                  <a:solidFill>
                    <a:schemeClr val="tx1"/>
                  </a:solidFill>
                </a:rPr>
                <a:t>Create</a:t>
              </a:r>
            </a:p>
            <a:p>
              <a:pPr marL="263525" lvl="1" indent="-80963">
                <a:buFont typeface="Arial" pitchFamily="34" charset="0"/>
                <a:buChar char="•"/>
              </a:pPr>
              <a:r>
                <a:rPr lang="en-US" sz="1200" dirty="0" smtClean="0">
                  <a:solidFill>
                    <a:schemeClr val="tx1"/>
                  </a:solidFill>
                </a:rPr>
                <a:t>Get</a:t>
              </a:r>
            </a:p>
            <a:p>
              <a:pPr marL="263525" lvl="1" indent="-80963">
                <a:buFont typeface="Arial" pitchFamily="34" charset="0"/>
                <a:buChar char="•"/>
              </a:pPr>
              <a:r>
                <a:rPr lang="en-US" sz="1200" dirty="0" smtClean="0">
                  <a:solidFill>
                    <a:schemeClr val="tx1"/>
                  </a:solidFill>
                </a:rPr>
                <a:t>Update</a:t>
              </a:r>
            </a:p>
            <a:p>
              <a:pPr marL="263525" lvl="1" indent="-80963">
                <a:buFont typeface="Arial" pitchFamily="34" charset="0"/>
                <a:buChar char="•"/>
              </a:pPr>
              <a:r>
                <a:rPr lang="en-US" sz="1200" dirty="0" smtClean="0">
                  <a:solidFill>
                    <a:schemeClr val="tx1"/>
                  </a:solidFill>
                </a:rPr>
                <a:t>Delete</a:t>
              </a:r>
            </a:p>
            <a:p>
              <a:pPr marL="92075" indent="-92075">
                <a:buFont typeface="Arial" pitchFamily="34" charset="0"/>
                <a:buChar char="•"/>
              </a:pPr>
              <a:r>
                <a:rPr lang="en-US" sz="1200" dirty="0" smtClean="0">
                  <a:solidFill>
                    <a:schemeClr val="tx1"/>
                  </a:solidFill>
                </a:rPr>
                <a:t>Availability</a:t>
              </a:r>
            </a:p>
            <a:p>
              <a:pPr marL="92075" indent="-92075">
                <a:buFont typeface="Arial" pitchFamily="34" charset="0"/>
                <a:buChar char="•"/>
              </a:pPr>
              <a:r>
                <a:rPr lang="en-US" sz="1200" dirty="0" smtClean="0">
                  <a:solidFill>
                    <a:schemeClr val="tx1"/>
                  </a:solidFill>
                </a:rPr>
                <a:t>OOF settings</a:t>
              </a:r>
            </a:p>
            <a:p>
              <a:pPr marL="92075" indent="-92075">
                <a:buFont typeface="Arial" pitchFamily="34" charset="0"/>
                <a:buChar char="•"/>
              </a:pPr>
              <a:r>
                <a:rPr lang="en-US" sz="1200" dirty="0" smtClean="0">
                  <a:solidFill>
                    <a:schemeClr val="tx1"/>
                  </a:solidFill>
                </a:rPr>
                <a:t>Notifications</a:t>
              </a:r>
            </a:p>
            <a:p>
              <a:pPr marL="92075" indent="-92075">
                <a:buFont typeface="Arial" pitchFamily="34" charset="0"/>
                <a:buChar char="•"/>
              </a:pPr>
              <a:r>
                <a:rPr lang="en-US" sz="1200" dirty="0" smtClean="0">
                  <a:solidFill>
                    <a:schemeClr val="tx1"/>
                  </a:solidFill>
                </a:rPr>
                <a:t>Synchronization</a:t>
              </a:r>
            </a:p>
            <a:p>
              <a:pPr marL="92075" indent="-92075">
                <a:buFont typeface="Arial" pitchFamily="34" charset="0"/>
                <a:buChar char="•"/>
              </a:pPr>
              <a:r>
                <a:rPr lang="en-US" sz="1200" dirty="0" smtClean="0">
                  <a:solidFill>
                    <a:schemeClr val="tx1"/>
                  </a:solidFill>
                </a:rPr>
                <a:t>Name Resolution</a:t>
              </a:r>
            </a:p>
            <a:p>
              <a:pPr marL="92075" indent="-92075">
                <a:buFont typeface="Arial" pitchFamily="34" charset="0"/>
                <a:buChar char="•"/>
              </a:pPr>
              <a:r>
                <a:rPr lang="en-US" sz="1200" dirty="0" smtClean="0">
                  <a:solidFill>
                    <a:schemeClr val="tx1"/>
                  </a:solidFill>
                </a:rPr>
                <a:t>Distribution Lists Expansion</a:t>
              </a:r>
            </a:p>
            <a:p>
              <a:pPr marL="92075" indent="-92075">
                <a:buFont typeface="Arial" pitchFamily="34" charset="0"/>
                <a:buChar char="•"/>
              </a:pPr>
              <a:r>
                <a:rPr lang="en-US" sz="1200" dirty="0" smtClean="0">
                  <a:solidFill>
                    <a:schemeClr val="tx1"/>
                  </a:solidFill>
                </a:rPr>
                <a:t>Search </a:t>
              </a:r>
            </a:p>
          </p:txBody>
        </p:sp>
        <p:sp>
          <p:nvSpPr>
            <p:cNvPr id="10" name="TextBox 12"/>
            <p:cNvSpPr txBox="1"/>
            <p:nvPr/>
          </p:nvSpPr>
          <p:spPr>
            <a:xfrm>
              <a:off x="3904080" y="2822714"/>
              <a:ext cx="1932145" cy="3155930"/>
            </a:xfrm>
            <a:prstGeom prst="rect">
              <a:avLst/>
            </a:prstGeom>
            <a:noFill/>
            <a:ln w="19050">
              <a:noFill/>
            </a:ln>
          </p:spPr>
          <p:style>
            <a:lnRef idx="0">
              <a:schemeClr val="accent2"/>
            </a:lnRef>
            <a:fillRef idx="3">
              <a:schemeClr val="accent2"/>
            </a:fillRef>
            <a:effectRef idx="3">
              <a:schemeClr val="accent2"/>
            </a:effectRef>
            <a:fontRef idx="minor">
              <a:schemeClr val="lt1"/>
            </a:fontRef>
          </p:style>
          <p:txBody>
            <a:bodyPr wrap="square" lIns="36000" tIns="72000" rIns="0" bIns="72000" rtlCol="0" anchor="ctr">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92075" indent="-92075">
                <a:buFont typeface="Arial" pitchFamily="34" charset="0"/>
                <a:buChar char="•"/>
              </a:pPr>
              <a:r>
                <a:rPr lang="en-US" sz="1200" dirty="0" smtClean="0">
                  <a:solidFill>
                    <a:schemeClr val="tx1"/>
                  </a:solidFill>
                </a:rPr>
                <a:t>Delegate management</a:t>
              </a:r>
            </a:p>
            <a:p>
              <a:pPr marL="92075" indent="-92075">
                <a:buFont typeface="Arial" pitchFamily="34" charset="0"/>
                <a:buChar char="•"/>
              </a:pPr>
              <a:r>
                <a:rPr lang="en-US" sz="1200" dirty="0" smtClean="0">
                  <a:solidFill>
                    <a:schemeClr val="tx1"/>
                  </a:solidFill>
                </a:rPr>
                <a:t>Folder permissions</a:t>
              </a:r>
            </a:p>
            <a:p>
              <a:pPr marL="92075" indent="-92075">
                <a:buFont typeface="Arial" pitchFamily="34" charset="0"/>
                <a:buChar char="•"/>
              </a:pPr>
              <a:r>
                <a:rPr lang="en-US" sz="1200" dirty="0" smtClean="0">
                  <a:solidFill>
                    <a:schemeClr val="tx1"/>
                  </a:solidFill>
                </a:rPr>
                <a:t>Public folders</a:t>
              </a:r>
            </a:p>
            <a:p>
              <a:pPr marL="92075" indent="-92075">
                <a:buFont typeface="Arial" pitchFamily="34" charset="0"/>
                <a:buChar char="•"/>
              </a:pPr>
              <a:r>
                <a:rPr lang="en-US" sz="1200" dirty="0" smtClean="0">
                  <a:solidFill>
                    <a:schemeClr val="tx1"/>
                  </a:solidFill>
                </a:rPr>
                <a:t>Post items</a:t>
              </a:r>
            </a:p>
            <a:p>
              <a:pPr marL="92075" indent="-92075">
                <a:buFont typeface="Arial" pitchFamily="34" charset="0"/>
                <a:buChar char="•"/>
              </a:pPr>
              <a:r>
                <a:rPr lang="en-US" sz="1200" dirty="0" smtClean="0">
                  <a:solidFill>
                    <a:schemeClr val="tx1"/>
                  </a:solidFill>
                </a:rPr>
                <a:t>Id conversion</a:t>
              </a:r>
            </a:p>
          </p:txBody>
        </p:sp>
        <p:sp>
          <p:nvSpPr>
            <p:cNvPr id="12" name="TextBox 27"/>
            <p:cNvSpPr txBox="1"/>
            <p:nvPr/>
          </p:nvSpPr>
          <p:spPr>
            <a:xfrm>
              <a:off x="556590" y="1826684"/>
              <a:ext cx="8134186" cy="400110"/>
            </a:xfrm>
            <a:prstGeom prst="rect">
              <a:avLst/>
            </a:prstGeom>
            <a:noFill/>
            <a:ln w="19050">
              <a:solidFill>
                <a:schemeClr val="tx2"/>
              </a:solidFill>
            </a:ln>
          </p:spPr>
          <p:style>
            <a:lnRef idx="0">
              <a:schemeClr val="accent4"/>
            </a:lnRef>
            <a:fillRef idx="3">
              <a:schemeClr val="accent4"/>
            </a:fillRef>
            <a:effectRef idx="3">
              <a:schemeClr val="accent4"/>
            </a:effectRef>
            <a:fontRef idx="minor">
              <a:schemeClr val="lt1"/>
            </a:fontRef>
          </p:style>
          <p:txBody>
            <a:bodyPr wrap="square" rtlCol="0">
              <a:sp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2000" dirty="0" smtClean="0">
                  <a:solidFill>
                    <a:schemeClr val="tx2"/>
                  </a:solidFill>
                </a:rPr>
                <a:t>Exchange 2010 Exchange Web Services API</a:t>
              </a:r>
              <a:endParaRPr lang="en-US" sz="2000" dirty="0">
                <a:solidFill>
                  <a:schemeClr val="tx2"/>
                </a:solidFill>
              </a:endParaRPr>
            </a:p>
          </p:txBody>
        </p:sp>
        <p:sp>
          <p:nvSpPr>
            <p:cNvPr id="15" name="TextBox 26"/>
            <p:cNvSpPr txBox="1"/>
            <p:nvPr/>
          </p:nvSpPr>
          <p:spPr>
            <a:xfrm>
              <a:off x="5915759" y="2822712"/>
              <a:ext cx="2728690" cy="3155931"/>
            </a:xfrm>
            <a:prstGeom prst="rect">
              <a:avLst/>
            </a:prstGeom>
            <a:noFill/>
            <a:ln w="19050">
              <a:noFill/>
            </a:ln>
          </p:spPr>
          <p:style>
            <a:lnRef idx="0">
              <a:schemeClr val="accent4"/>
            </a:lnRef>
            <a:fillRef idx="3">
              <a:schemeClr val="accent4"/>
            </a:fillRef>
            <a:effectRef idx="3">
              <a:schemeClr val="accent4"/>
            </a:effectRef>
            <a:fontRef idx="minor">
              <a:schemeClr val="lt1"/>
            </a:fontRef>
          </p:style>
          <p:txBody>
            <a:bodyPr wrap="square" lIns="36000" tIns="72000" rIns="0" bIns="72000" rtlCol="0" anchor="ctr">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92075" indent="-92075">
                <a:buFont typeface="Arial" pitchFamily="34" charset="0"/>
                <a:buChar char="•"/>
              </a:pPr>
              <a:r>
                <a:rPr lang="en-US" sz="1200" dirty="0" smtClean="0">
                  <a:solidFill>
                    <a:schemeClr val="tx1"/>
                  </a:solidFill>
                </a:rPr>
                <a:t>MailTips information</a:t>
              </a:r>
            </a:p>
            <a:p>
              <a:pPr marL="92075" indent="-92075">
                <a:buFont typeface="Arial" pitchFamily="34" charset="0"/>
                <a:buChar char="•"/>
              </a:pPr>
              <a:r>
                <a:rPr lang="en-US" sz="1200" dirty="0" smtClean="0">
                  <a:solidFill>
                    <a:schemeClr val="tx1"/>
                  </a:solidFill>
                </a:rPr>
                <a:t>Full Private Distribution List support</a:t>
              </a:r>
            </a:p>
            <a:p>
              <a:pPr marL="92075" indent="-92075">
                <a:buFont typeface="Arial" pitchFamily="34" charset="0"/>
                <a:buChar char="•"/>
              </a:pPr>
              <a:r>
                <a:rPr lang="en-US" sz="1200" dirty="0" smtClean="0">
                  <a:solidFill>
                    <a:schemeClr val="tx1"/>
                  </a:solidFill>
                </a:rPr>
                <a:t>Get Service Configuration</a:t>
              </a:r>
            </a:p>
            <a:p>
              <a:pPr marL="92075" indent="-92075">
                <a:buFont typeface="Arial" pitchFamily="34" charset="0"/>
                <a:buChar char="•"/>
              </a:pPr>
              <a:r>
                <a:rPr lang="en-US" sz="1200" dirty="0" smtClean="0">
                  <a:solidFill>
                    <a:schemeClr val="tx1"/>
                  </a:solidFill>
                </a:rPr>
                <a:t>User Configuration Objects</a:t>
              </a:r>
            </a:p>
            <a:p>
              <a:pPr marL="92075" indent="-92075">
                <a:buFont typeface="Arial" pitchFamily="34" charset="0"/>
                <a:buChar char="•"/>
              </a:pPr>
              <a:r>
                <a:rPr lang="en-US" sz="1200" dirty="0" smtClean="0">
                  <a:solidFill>
                    <a:schemeClr val="tx1"/>
                  </a:solidFill>
                </a:rPr>
                <a:t>Folder Associated Items (FAIs)</a:t>
              </a:r>
            </a:p>
            <a:p>
              <a:pPr marL="92075" indent="-92075">
                <a:buFont typeface="Arial" pitchFamily="34" charset="0"/>
                <a:buChar char="•"/>
              </a:pPr>
              <a:r>
                <a:rPr lang="en-US" sz="1200" dirty="0" smtClean="0">
                  <a:solidFill>
                    <a:schemeClr val="tx1"/>
                  </a:solidFill>
                </a:rPr>
                <a:t>Unified Messaging </a:t>
              </a:r>
              <a:br>
                <a:rPr lang="en-US" sz="1200" dirty="0" smtClean="0">
                  <a:solidFill>
                    <a:schemeClr val="tx1"/>
                  </a:solidFill>
                </a:rPr>
              </a:br>
              <a:r>
                <a:rPr lang="en-US" sz="1200" dirty="0" smtClean="0">
                  <a:solidFill>
                    <a:schemeClr val="tx1"/>
                  </a:solidFill>
                </a:rPr>
                <a:t>(exposed through the EWS endpoint)</a:t>
              </a:r>
            </a:p>
            <a:p>
              <a:pPr marL="92075" indent="-92075">
                <a:buFont typeface="Arial" pitchFamily="34" charset="0"/>
                <a:buChar char="•"/>
              </a:pPr>
              <a:r>
                <a:rPr lang="en-US" sz="1200" dirty="0" smtClean="0">
                  <a:solidFill>
                    <a:schemeClr val="tx1"/>
                  </a:solidFill>
                </a:rPr>
                <a:t>SOAP-based AutoDiscover</a:t>
              </a:r>
            </a:p>
            <a:p>
              <a:pPr marL="92075" indent="-92075">
                <a:buFont typeface="Arial" pitchFamily="34" charset="0"/>
                <a:buChar char="•"/>
              </a:pPr>
              <a:r>
                <a:rPr lang="en-US" sz="1200" dirty="0" smtClean="0">
                  <a:solidFill>
                    <a:schemeClr val="tx1"/>
                  </a:solidFill>
                </a:rPr>
                <a:t>Message tracking</a:t>
              </a:r>
            </a:p>
            <a:p>
              <a:pPr marL="92075" indent="-92075">
                <a:buFont typeface="Arial" pitchFamily="34" charset="0"/>
                <a:buChar char="•"/>
              </a:pPr>
              <a:r>
                <a:rPr lang="en-US" sz="1200" dirty="0" smtClean="0">
                  <a:solidFill>
                    <a:schemeClr val="tx1"/>
                  </a:solidFill>
                </a:rPr>
                <a:t>Windows Live ID integration</a:t>
              </a:r>
            </a:p>
            <a:p>
              <a:pPr marL="92075" indent="-92075">
                <a:buFont typeface="Arial" pitchFamily="34" charset="0"/>
                <a:buChar char="•"/>
              </a:pPr>
              <a:r>
                <a:rPr lang="en-US" sz="1200" dirty="0" smtClean="0">
                  <a:solidFill>
                    <a:schemeClr val="tx1"/>
                  </a:solidFill>
                </a:rPr>
                <a:t>Contact and Calendar folder sharing</a:t>
              </a:r>
            </a:p>
            <a:p>
              <a:pPr marL="92075" indent="-92075">
                <a:buFont typeface="Arial" pitchFamily="34" charset="0"/>
                <a:buChar char="•"/>
              </a:pPr>
              <a:r>
                <a:rPr lang="en-US" sz="1200" dirty="0" smtClean="0">
                  <a:solidFill>
                    <a:schemeClr val="tx1"/>
                  </a:solidFill>
                </a:rPr>
                <a:t>Enhanced Time Zone support</a:t>
              </a:r>
            </a:p>
            <a:p>
              <a:pPr marL="92075" indent="-92075">
                <a:buFont typeface="Arial" pitchFamily="34" charset="0"/>
                <a:buChar char="•"/>
              </a:pPr>
              <a:r>
                <a:rPr lang="en-US" sz="1200" dirty="0" smtClean="0">
                  <a:solidFill>
                    <a:schemeClr val="tx1"/>
                  </a:solidFill>
                </a:rPr>
                <a:t>Room resource availability information</a:t>
              </a:r>
            </a:p>
            <a:p>
              <a:pPr marL="92075" indent="-92075">
                <a:buFont typeface="Arial" pitchFamily="34" charset="0"/>
                <a:buChar char="•"/>
              </a:pPr>
              <a:r>
                <a:rPr lang="en-US" sz="1200" dirty="0" smtClean="0">
                  <a:solidFill>
                    <a:schemeClr val="tx1"/>
                  </a:solidFill>
                </a:rPr>
                <a:t>Indexed Search</a:t>
              </a:r>
            </a:p>
            <a:p>
              <a:pPr marL="92075" indent="-92075">
                <a:buFont typeface="Arial" pitchFamily="34" charset="0"/>
                <a:buChar char="•"/>
              </a:pPr>
              <a:r>
                <a:rPr lang="en-US" sz="1200" dirty="0" smtClean="0">
                  <a:solidFill>
                    <a:schemeClr val="tx1"/>
                  </a:solidFill>
                </a:rPr>
                <a:t>Dumpster Access</a:t>
              </a:r>
            </a:p>
          </p:txBody>
        </p:sp>
        <p:sp>
          <p:nvSpPr>
            <p:cNvPr id="16" name="TextBox 27"/>
            <p:cNvSpPr txBox="1"/>
            <p:nvPr/>
          </p:nvSpPr>
          <p:spPr>
            <a:xfrm>
              <a:off x="564544" y="1306404"/>
              <a:ext cx="8126232" cy="461665"/>
            </a:xfrm>
            <a:prstGeom prst="rect">
              <a:avLst/>
            </a:prstGeom>
            <a:noFill/>
            <a:ln w="19050">
              <a:solidFill>
                <a:schemeClr val="tx2"/>
              </a:solidFill>
            </a:ln>
          </p:spPr>
          <p:style>
            <a:lnRef idx="0">
              <a:schemeClr val="accent4"/>
            </a:lnRef>
            <a:fillRef idx="3">
              <a:schemeClr val="accent4"/>
            </a:fillRef>
            <a:effectRef idx="3">
              <a:schemeClr val="accent4"/>
            </a:effectRef>
            <a:fontRef idx="minor">
              <a:schemeClr val="lt1"/>
            </a:fontRef>
          </p:style>
          <p:txBody>
            <a:bodyPr wrap="square" rtlCol="0">
              <a:sp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2400" dirty="0" smtClean="0">
                  <a:solidFill>
                    <a:schemeClr val="tx2"/>
                  </a:solidFill>
                </a:rPr>
                <a:t>Exchange Web Services Managed API 1.0</a:t>
              </a:r>
              <a:endParaRPr lang="en-US" sz="2400" dirty="0">
                <a:solidFill>
                  <a:schemeClr val="tx2"/>
                </a:solidFill>
              </a:endParaRPr>
            </a:p>
          </p:txBody>
        </p:sp>
        <p:sp>
          <p:nvSpPr>
            <p:cNvPr id="13" name="TextBox 12"/>
            <p:cNvSpPr txBox="1"/>
            <p:nvPr/>
          </p:nvSpPr>
          <p:spPr>
            <a:xfrm>
              <a:off x="628154" y="2822713"/>
              <a:ext cx="5239909" cy="3204968"/>
            </a:xfrm>
            <a:prstGeom prst="rect">
              <a:avLst/>
            </a:prstGeom>
            <a:noFill/>
            <a:ln w="19050">
              <a:solidFill>
                <a:schemeClr val="tx1"/>
              </a:solidFill>
            </a:ln>
          </p:spPr>
          <p:style>
            <a:lnRef idx="0">
              <a:schemeClr val="accent2"/>
            </a:lnRef>
            <a:fillRef idx="3">
              <a:schemeClr val="accent2"/>
            </a:fillRef>
            <a:effectRef idx="3">
              <a:schemeClr val="accent2"/>
            </a:effectRef>
            <a:fontRef idx="minor">
              <a:schemeClr val="lt1"/>
            </a:fontRef>
          </p:style>
          <p:txBody>
            <a:bodyPr wrap="square" lIns="36000" tIns="72000" rIns="36000" bIns="72000" rtlCol="0" anchor="t" anchorCtr="0">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92075" indent="-92075" algn="ctr"/>
              <a:r>
                <a:rPr lang="en-US" dirty="0" smtClean="0">
                  <a:solidFill>
                    <a:schemeClr val="tx1"/>
                  </a:solidFill>
                </a:rPr>
                <a:t>Exchange 2007 SP1</a:t>
              </a:r>
              <a:endParaRPr lang="en-US" sz="1200" dirty="0">
                <a:solidFill>
                  <a:schemeClr val="tx1"/>
                </a:solidFill>
              </a:endParaRPr>
            </a:p>
          </p:txBody>
        </p:sp>
        <p:sp>
          <p:nvSpPr>
            <p:cNvPr id="18" name="TextBox 26"/>
            <p:cNvSpPr txBox="1"/>
            <p:nvPr/>
          </p:nvSpPr>
          <p:spPr>
            <a:xfrm>
              <a:off x="564543" y="2345636"/>
              <a:ext cx="8126233" cy="3753604"/>
            </a:xfrm>
            <a:prstGeom prst="rect">
              <a:avLst/>
            </a:prstGeom>
            <a:noFill/>
            <a:ln w="19050">
              <a:solidFill>
                <a:schemeClr val="tx1"/>
              </a:solidFill>
            </a:ln>
          </p:spPr>
          <p:style>
            <a:lnRef idx="0">
              <a:schemeClr val="accent4"/>
            </a:lnRef>
            <a:fillRef idx="3">
              <a:schemeClr val="accent4"/>
            </a:fillRef>
            <a:effectRef idx="3">
              <a:schemeClr val="accent4"/>
            </a:effectRef>
            <a:fontRef idx="minor">
              <a:schemeClr val="lt1"/>
            </a:fontRef>
          </p:style>
          <p:txBody>
            <a:bodyPr wrap="square" lIns="36000" tIns="72000" rIns="0" bIns="72000" rtlCol="0" anchor="t">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92075" lvl="0" indent="-92075" algn="ctr" defTabSz="914363"/>
              <a:r>
                <a:rPr lang="en-US" dirty="0" smtClean="0">
                  <a:solidFill>
                    <a:schemeClr val="tx1"/>
                  </a:solidFill>
                </a:rPr>
                <a:t>Exchange 2010</a:t>
              </a:r>
              <a:endParaRPr lang="en-US" sz="1200" dirty="0" smtClean="0">
                <a:solidFill>
                  <a:schemeClr val="tx1"/>
                </a:solidFill>
              </a:endParaRPr>
            </a:p>
            <a:p>
              <a:pPr marL="92075" indent="-92075">
                <a:buFont typeface="Arial" pitchFamily="34" charset="0"/>
                <a:buChar char="•"/>
              </a:pPr>
              <a:endParaRPr lang="en-US" sz="1200" dirty="0" smtClean="0">
                <a:solidFill>
                  <a:schemeClr val="tx1"/>
                </a:solidFill>
              </a:endParaRPr>
            </a:p>
          </p:txBody>
        </p:sp>
      </p:grpSp>
      <p:sp>
        <p:nvSpPr>
          <p:cNvPr id="11" name="Explosion 2 10"/>
          <p:cNvSpPr/>
          <p:nvPr/>
        </p:nvSpPr>
        <p:spPr bwMode="auto">
          <a:xfrm>
            <a:off x="7907110" y="2823348"/>
            <a:ext cx="489858" cy="441866"/>
          </a:xfrm>
          <a:prstGeom prst="irregularSeal2">
            <a:avLst/>
          </a:prstGeom>
          <a:solidFill>
            <a:srgbClr val="FF0000"/>
          </a:solidFill>
          <a:ln>
            <a:solidFill>
              <a:srgbClr val="FF0000"/>
            </a:solidFill>
            <a:headEnd type="none" w="med" len="med"/>
            <a:tailEnd type="none" w="med" len="med"/>
          </a:ln>
          <a:effectLst>
            <a:outerShdw blurRad="40000" dist="23000" dir="5400000" rotWithShape="0">
              <a:srgbClr val="000000">
                <a:alpha val="0"/>
              </a:srgbClr>
            </a:outerShdw>
          </a:effectLst>
          <a:scene3d>
            <a:camera prst="orthographicFront">
              <a:rot lat="0" lon="0" rev="0"/>
            </a:camera>
            <a:lightRig rig="brightRoom" dir="t"/>
          </a:scene3d>
          <a:sp3d contourW="25400" prstMaterial="powder">
            <a:bevelT w="38100" h="12700"/>
            <a:contourClr>
              <a:schemeClr val="accent2">
                <a:lumMod val="40000"/>
                <a:lumOff val="60000"/>
              </a:schemeClr>
            </a:contourClr>
          </a:sp3d>
        </p:spPr>
        <p:style>
          <a:lnRef idx="0">
            <a:schemeClr val="accent2"/>
          </a:lnRef>
          <a:fillRef idx="3">
            <a:schemeClr val="accent2"/>
          </a:fillRef>
          <a:effectRef idx="3">
            <a:schemeClr val="accent2"/>
          </a:effectRef>
          <a:fontRef idx="minor">
            <a:schemeClr val="lt1"/>
          </a:fontRef>
        </p:style>
        <p:txBody>
          <a:bodyPr vert="horz" wrap="square" lIns="0" tIns="0" rIns="0" bIns="0" numCol="1" rtlCol="0" anchor="ctr" anchorCtr="0" compatLnSpc="1">
            <a:prstTxWarp prst="textNoShape">
              <a:avLst/>
            </a:prstTxWarp>
          </a:bodyPr>
          <a:lstStyle/>
          <a:p>
            <a:pPr algn="ctr" defTabSz="914099" fontAlgn="base">
              <a:spcBef>
                <a:spcPct val="0"/>
              </a:spcBef>
              <a:spcAft>
                <a:spcPct val="0"/>
              </a:spcAft>
            </a:pPr>
            <a:r>
              <a:rPr lang="en-US" sz="600" b="1" dirty="0" smtClean="0">
                <a:solidFill>
                  <a:schemeClr val="tx1"/>
                </a:solidFill>
                <a:latin typeface="Segoe" pitchFamily="34" charset="0"/>
              </a:rPr>
              <a:t>NEW</a:t>
            </a:r>
          </a:p>
        </p:txBody>
      </p:sp>
      <p:sp>
        <p:nvSpPr>
          <p:cNvPr id="14" name="Explosion 2 13"/>
          <p:cNvSpPr/>
          <p:nvPr/>
        </p:nvSpPr>
        <p:spPr bwMode="auto">
          <a:xfrm>
            <a:off x="7135585" y="1111272"/>
            <a:ext cx="489858" cy="441866"/>
          </a:xfrm>
          <a:prstGeom prst="irregularSeal2">
            <a:avLst/>
          </a:prstGeom>
          <a:solidFill>
            <a:srgbClr val="FF0000"/>
          </a:solidFill>
          <a:ln>
            <a:solidFill>
              <a:srgbClr val="FF0000"/>
            </a:solidFill>
            <a:headEnd type="none" w="med" len="med"/>
            <a:tailEnd type="none" w="med" len="med"/>
          </a:ln>
          <a:effectLst>
            <a:outerShdw blurRad="40000" dist="23000" dir="5400000" rotWithShape="0">
              <a:srgbClr val="000000">
                <a:alpha val="0"/>
              </a:srgbClr>
            </a:outerShdw>
          </a:effectLst>
          <a:scene3d>
            <a:camera prst="orthographicFront">
              <a:rot lat="0" lon="0" rev="0"/>
            </a:camera>
            <a:lightRig rig="brightRoom" dir="t"/>
          </a:scene3d>
          <a:sp3d contourW="25400" prstMaterial="powder">
            <a:bevelT w="38100" h="12700"/>
            <a:contourClr>
              <a:schemeClr val="accent2">
                <a:lumMod val="40000"/>
                <a:lumOff val="60000"/>
              </a:schemeClr>
            </a:contourClr>
          </a:sp3d>
        </p:spPr>
        <p:style>
          <a:lnRef idx="0">
            <a:schemeClr val="accent2"/>
          </a:lnRef>
          <a:fillRef idx="3">
            <a:schemeClr val="accent2"/>
          </a:fillRef>
          <a:effectRef idx="3">
            <a:schemeClr val="accent2"/>
          </a:effectRef>
          <a:fontRef idx="minor">
            <a:schemeClr val="lt1"/>
          </a:fontRef>
        </p:style>
        <p:txBody>
          <a:bodyPr vert="horz" wrap="square" lIns="0" tIns="0" rIns="0" bIns="0" numCol="1" rtlCol="0" anchor="ctr" anchorCtr="0" compatLnSpc="1">
            <a:prstTxWarp prst="textNoShape">
              <a:avLst/>
            </a:prstTxWarp>
          </a:bodyPr>
          <a:lstStyle/>
          <a:p>
            <a:pPr algn="ctr" defTabSz="914099" fontAlgn="base">
              <a:spcBef>
                <a:spcPct val="0"/>
              </a:spcBef>
              <a:spcAft>
                <a:spcPct val="0"/>
              </a:spcAft>
            </a:pPr>
            <a:r>
              <a:rPr lang="en-US" sz="600" b="1" dirty="0" smtClean="0">
                <a:solidFill>
                  <a:schemeClr val="tx1"/>
                </a:solidFill>
                <a:latin typeface="Segoe" pitchFamily="34" charset="0"/>
              </a:rPr>
              <a:t>NEW</a:t>
            </a:r>
          </a:p>
        </p:txBody>
      </p:sp>
    </p:spTree>
    <p:extLst>
      <p:ext uri="{BB962C8B-B14F-4D97-AF65-F5344CB8AC3E}">
        <p14:creationId xmlns:p14="http://schemas.microsoft.com/office/powerpoint/2010/main" xmlns="" val="4229497156"/>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a:xfrm>
            <a:off x="381000" y="1278168"/>
            <a:ext cx="8382000" cy="1935748"/>
          </a:xfrm>
          <a:prstGeom prst="roundRect">
            <a:avLst>
              <a:gd name="adj" fmla="val 10000"/>
            </a:avLst>
          </a:prstGeom>
          <a:scene3d>
            <a:camera prst="orthographicFront"/>
            <a:lightRig rig="threePt" dir="t">
              <a:rot lat="0" lon="0" rev="7500000"/>
            </a:lightRig>
          </a:scene3d>
          <a:sp3d extrusionH="190500" prstMaterial="dkEdge">
            <a:bevelT w="120650" h="38100" prst="relaxedInset"/>
            <a:bevelB w="120650" h="57150" prst="relaxedInset"/>
            <a:contourClr>
              <a:schemeClr val="bg1"/>
            </a:contourClr>
          </a:sp3d>
        </p:spPr>
        <p:style>
          <a:lnRef idx="1">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2">
            <a:schemeClr val="accent1">
              <a:alpha val="90000"/>
              <a:tint val="40000"/>
              <a:hueOff val="0"/>
              <a:satOff val="0"/>
              <a:lumOff val="0"/>
              <a:alphaOff val="0"/>
            </a:schemeClr>
          </a:effectRef>
          <a:fontRef idx="minor">
            <a:schemeClr val="dk1">
              <a:hueOff val="0"/>
              <a:satOff val="0"/>
              <a:lumOff val="0"/>
              <a:alphaOff val="0"/>
            </a:schemeClr>
          </a:fontRef>
        </p:style>
      </p:sp>
      <p:grpSp>
        <p:nvGrpSpPr>
          <p:cNvPr id="3" name="Group 9"/>
          <p:cNvGrpSpPr/>
          <p:nvPr/>
        </p:nvGrpSpPr>
        <p:grpSpPr>
          <a:xfrm>
            <a:off x="632459" y="3213916"/>
            <a:ext cx="2462212" cy="2365915"/>
            <a:chOff x="251459" y="1935748"/>
            <a:chExt cx="2462212" cy="2365915"/>
          </a:xfrm>
          <a:scene3d>
            <a:camera prst="orthographicFront"/>
            <a:lightRig rig="threePt" dir="t">
              <a:rot lat="0" lon="0" rev="7500000"/>
            </a:lightRig>
          </a:scene3d>
        </p:grpSpPr>
        <p:sp>
          <p:nvSpPr>
            <p:cNvPr id="19" name="Round Same Side Corner Rectangle 18"/>
            <p:cNvSpPr/>
            <p:nvPr/>
          </p:nvSpPr>
          <p:spPr>
            <a:xfrm rot="10800000">
              <a:off x="251459" y="1935748"/>
              <a:ext cx="2462212" cy="2365915"/>
            </a:xfrm>
            <a:prstGeom prst="round2SameRect">
              <a:avLst>
                <a:gd name="adj1" fmla="val 10500"/>
                <a:gd name="adj2" fmla="val 0"/>
              </a:avLst>
            </a:prstGeom>
            <a:sp3d prstMaterial="plastic">
              <a:bevelT w="127000" h="25400" prst="relaxedInset"/>
            </a:sp3d>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sp>
        <p:sp>
          <p:nvSpPr>
            <p:cNvPr id="20" name="Round Same Side Corner Rectangle 6"/>
            <p:cNvSpPr/>
            <p:nvPr/>
          </p:nvSpPr>
          <p:spPr>
            <a:xfrm rot="21600000">
              <a:off x="324219" y="1935748"/>
              <a:ext cx="2316692" cy="2293155"/>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135128" tIns="135128" rIns="135128" bIns="135128" numCol="1" spcCol="1270" anchor="t" anchorCtr="0">
              <a:noAutofit/>
            </a:bodyPr>
            <a:lstStyle/>
            <a:p>
              <a:pPr lvl="0" algn="l" defTabSz="844550">
                <a:lnSpc>
                  <a:spcPct val="90000"/>
                </a:lnSpc>
                <a:spcBef>
                  <a:spcPct val="0"/>
                </a:spcBef>
                <a:spcAft>
                  <a:spcPct val="35000"/>
                </a:spcAft>
              </a:pPr>
              <a:r>
                <a:rPr lang="en-US" sz="1900" kern="1200" dirty="0" smtClean="0"/>
                <a:t>Client Applications</a:t>
              </a:r>
              <a:endParaRPr lang="en-US" sz="1900" kern="1200" dirty="0"/>
            </a:p>
            <a:p>
              <a:pPr marL="0" lvl="1" algn="l" defTabSz="666750">
                <a:lnSpc>
                  <a:spcPct val="90000"/>
                </a:lnSpc>
                <a:spcBef>
                  <a:spcPct val="0"/>
                </a:spcBef>
                <a:spcAft>
                  <a:spcPct val="15000"/>
                </a:spcAft>
              </a:pPr>
              <a:r>
                <a:rPr lang="en-US" sz="1400" kern="1200" dirty="0" smtClean="0"/>
                <a:t>Like:</a:t>
              </a:r>
            </a:p>
            <a:p>
              <a:pPr marL="114300" lvl="1" indent="-114300" algn="l" defTabSz="666750">
                <a:lnSpc>
                  <a:spcPct val="90000"/>
                </a:lnSpc>
                <a:spcBef>
                  <a:spcPct val="0"/>
                </a:spcBef>
                <a:spcAft>
                  <a:spcPct val="15000"/>
                </a:spcAft>
                <a:buChar char="••"/>
              </a:pPr>
              <a:r>
                <a:rPr lang="en-US" sz="1400" kern="1200" dirty="0" smtClean="0"/>
                <a:t>Email Clients</a:t>
              </a:r>
            </a:p>
            <a:p>
              <a:pPr marL="265113" lvl="2" indent="-114300" defTabSz="666750">
                <a:lnSpc>
                  <a:spcPct val="90000"/>
                </a:lnSpc>
                <a:spcBef>
                  <a:spcPct val="0"/>
                </a:spcBef>
                <a:spcAft>
                  <a:spcPct val="15000"/>
                </a:spcAft>
                <a:buChar char="••"/>
              </a:pPr>
              <a:r>
                <a:rPr lang="en-US" sz="1400" kern="1200" dirty="0" smtClean="0"/>
                <a:t>Outlook</a:t>
              </a:r>
              <a:endParaRPr lang="en-US" sz="1400" kern="1200" dirty="0"/>
            </a:p>
            <a:p>
              <a:pPr marL="265113" lvl="2" indent="-114300" defTabSz="666750">
                <a:lnSpc>
                  <a:spcPct val="90000"/>
                </a:lnSpc>
                <a:spcBef>
                  <a:spcPct val="0"/>
                </a:spcBef>
                <a:spcAft>
                  <a:spcPct val="15000"/>
                </a:spcAft>
                <a:buChar char="••"/>
              </a:pPr>
              <a:r>
                <a:rPr lang="en-US" sz="1400" kern="1200" dirty="0" smtClean="0"/>
                <a:t>Entourage</a:t>
              </a:r>
            </a:p>
            <a:p>
              <a:pPr marL="114300" lvl="1" indent="-114300" algn="l" defTabSz="666750">
                <a:lnSpc>
                  <a:spcPct val="90000"/>
                </a:lnSpc>
                <a:spcBef>
                  <a:spcPct val="0"/>
                </a:spcBef>
                <a:spcAft>
                  <a:spcPct val="15000"/>
                </a:spcAft>
                <a:buChar char="••"/>
              </a:pPr>
              <a:r>
                <a:rPr lang="en-US" sz="1400" kern="1200" dirty="0" smtClean="0"/>
                <a:t>Free/Busy </a:t>
              </a:r>
            </a:p>
            <a:p>
              <a:pPr marL="265113" lvl="2" indent="-114300" defTabSz="666750">
                <a:lnSpc>
                  <a:spcPct val="90000"/>
                </a:lnSpc>
                <a:spcBef>
                  <a:spcPct val="0"/>
                </a:spcBef>
                <a:spcAft>
                  <a:spcPct val="15000"/>
                </a:spcAft>
                <a:buChar char="••"/>
              </a:pPr>
              <a:r>
                <a:rPr lang="en-US" sz="1400" dirty="0"/>
                <a:t>Microsoft Office Communicator</a:t>
              </a:r>
            </a:p>
          </p:txBody>
        </p:sp>
      </p:grpSp>
      <p:sp>
        <p:nvSpPr>
          <p:cNvPr id="11" name="Rounded Rectangle 10"/>
          <p:cNvSpPr/>
          <p:nvPr/>
        </p:nvSpPr>
        <p:spPr>
          <a:xfrm>
            <a:off x="3340893" y="1536267"/>
            <a:ext cx="2462212" cy="1419549"/>
          </a:xfrm>
          <a:prstGeom prst="roundRect">
            <a:avLst>
              <a:gd name="adj" fmla="val 10000"/>
            </a:avLst>
          </a:prstGeom>
          <a:blipFill>
            <a:blip r:embed="rId2">
              <a:extLst>
                <a:ext uri="{28A0092B-C50C-407E-A947-70E740481C1C}">
                  <a14:useLocalDpi xmlns:a14="http://schemas.microsoft.com/office/drawing/2010/main" xmlns="" val="0"/>
                </a:ext>
              </a:extLst>
            </a:blip>
            <a:srcRect/>
            <a:stretch>
              <a:fillRect/>
            </a:stretch>
          </a:blipFill>
          <a:scene3d>
            <a:camera prst="orthographicFront"/>
            <a:lightRig rig="threePt" dir="t">
              <a:rot lat="0" lon="0" rev="7500000"/>
            </a:lightRig>
          </a:scene3d>
          <a:sp3d z="152400" extrusionH="63500" prstMaterial="matte">
            <a:bevelT w="50800" h="19050" prst="relaxedInset"/>
            <a:contourClr>
              <a:schemeClr val="bg1"/>
            </a:contourClr>
          </a:sp3d>
        </p:spPr>
        <p:style>
          <a:lnRef idx="0">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grpSp>
        <p:nvGrpSpPr>
          <p:cNvPr id="4" name="Group 11"/>
          <p:cNvGrpSpPr/>
          <p:nvPr/>
        </p:nvGrpSpPr>
        <p:grpSpPr>
          <a:xfrm>
            <a:off x="3340893" y="3213916"/>
            <a:ext cx="2462212" cy="2365915"/>
            <a:chOff x="2959893" y="1935748"/>
            <a:chExt cx="2462212" cy="2365915"/>
          </a:xfrm>
          <a:scene3d>
            <a:camera prst="orthographicFront"/>
            <a:lightRig rig="threePt" dir="t">
              <a:rot lat="0" lon="0" rev="7500000"/>
            </a:lightRig>
          </a:scene3d>
        </p:grpSpPr>
        <p:sp>
          <p:nvSpPr>
            <p:cNvPr id="17" name="Round Same Side Corner Rectangle 16"/>
            <p:cNvSpPr/>
            <p:nvPr/>
          </p:nvSpPr>
          <p:spPr>
            <a:xfrm rot="10800000">
              <a:off x="2959893" y="1935748"/>
              <a:ext cx="2462212" cy="2365915"/>
            </a:xfrm>
            <a:prstGeom prst="round2SameRect">
              <a:avLst>
                <a:gd name="adj1" fmla="val 10500"/>
                <a:gd name="adj2" fmla="val 0"/>
              </a:avLst>
            </a:prstGeom>
            <a:sp3d prstMaterial="plastic">
              <a:bevelT w="127000" h="25400" prst="relaxedInset"/>
            </a:sp3d>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sp>
        <p:sp>
          <p:nvSpPr>
            <p:cNvPr id="18" name="Round Same Side Corner Rectangle 9"/>
            <p:cNvSpPr/>
            <p:nvPr/>
          </p:nvSpPr>
          <p:spPr>
            <a:xfrm rot="21600000">
              <a:off x="3032653" y="1935748"/>
              <a:ext cx="2316692" cy="2293155"/>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135128" tIns="135128" rIns="0" bIns="135128" numCol="1" spcCol="1270" anchor="t" anchorCtr="0">
              <a:noAutofit/>
            </a:bodyPr>
            <a:lstStyle/>
            <a:p>
              <a:pPr lvl="0" algn="l" defTabSz="844550">
                <a:lnSpc>
                  <a:spcPct val="90000"/>
                </a:lnSpc>
                <a:spcBef>
                  <a:spcPct val="0"/>
                </a:spcBef>
                <a:spcAft>
                  <a:spcPct val="35000"/>
                </a:spcAft>
              </a:pPr>
              <a:r>
                <a:rPr lang="en-US" sz="1900" kern="1200" dirty="0" smtClean="0"/>
                <a:t>Portal Applications</a:t>
              </a:r>
              <a:endParaRPr lang="en-US" sz="1900" kern="1200" dirty="0"/>
            </a:p>
            <a:p>
              <a:pPr marL="0" lvl="1" algn="l" defTabSz="666750">
                <a:lnSpc>
                  <a:spcPct val="90000"/>
                </a:lnSpc>
                <a:spcBef>
                  <a:spcPct val="0"/>
                </a:spcBef>
                <a:spcAft>
                  <a:spcPct val="15000"/>
                </a:spcAft>
              </a:pPr>
              <a:r>
                <a:rPr lang="en-US" sz="1400" kern="1200" dirty="0" smtClean="0"/>
                <a:t>Like:</a:t>
              </a:r>
            </a:p>
            <a:p>
              <a:pPr marL="180975" lvl="1" indent="-180975" algn="l" defTabSz="666750">
                <a:lnSpc>
                  <a:spcPct val="90000"/>
                </a:lnSpc>
                <a:spcBef>
                  <a:spcPct val="0"/>
                </a:spcBef>
                <a:spcAft>
                  <a:spcPct val="15000"/>
                </a:spcAft>
                <a:buChar char="••"/>
              </a:pPr>
              <a:r>
                <a:rPr lang="en-US" sz="1400" kern="1200" dirty="0" smtClean="0"/>
                <a:t>Web Parts</a:t>
              </a:r>
            </a:p>
            <a:p>
              <a:pPr marL="265113" lvl="2" indent="-114300" defTabSz="666750">
                <a:lnSpc>
                  <a:spcPct val="90000"/>
                </a:lnSpc>
                <a:spcBef>
                  <a:spcPct val="0"/>
                </a:spcBef>
                <a:spcAft>
                  <a:spcPct val="15000"/>
                </a:spcAft>
                <a:buChar char="••"/>
              </a:pPr>
              <a:r>
                <a:rPr lang="en-US" sz="1400" dirty="0"/>
                <a:t>Shared Calendar Views</a:t>
              </a:r>
            </a:p>
            <a:p>
              <a:pPr marL="265113" lvl="2" indent="-114300" defTabSz="666750">
                <a:lnSpc>
                  <a:spcPct val="90000"/>
                </a:lnSpc>
                <a:spcBef>
                  <a:spcPct val="0"/>
                </a:spcBef>
                <a:spcAft>
                  <a:spcPct val="15000"/>
                </a:spcAft>
                <a:buChar char="••"/>
              </a:pPr>
              <a:r>
                <a:rPr lang="en-US" sz="1400" dirty="0"/>
                <a:t>5 Most Recent E-mails</a:t>
              </a:r>
            </a:p>
            <a:p>
              <a:pPr marL="180975" lvl="1" indent="-180975" defTabSz="755650">
                <a:lnSpc>
                  <a:spcPct val="90000"/>
                </a:lnSpc>
                <a:spcBef>
                  <a:spcPct val="0"/>
                </a:spcBef>
                <a:spcAft>
                  <a:spcPct val="15000"/>
                </a:spcAft>
                <a:buChar char="••"/>
              </a:pPr>
              <a:r>
                <a:rPr lang="en-US" sz="1400" dirty="0" smtClean="0"/>
                <a:t>PIM Systems</a:t>
              </a:r>
            </a:p>
            <a:p>
              <a:pPr marL="265113" lvl="2" indent="-114300" defTabSz="666750">
                <a:lnSpc>
                  <a:spcPct val="90000"/>
                </a:lnSpc>
                <a:spcBef>
                  <a:spcPct val="0"/>
                </a:spcBef>
                <a:spcAft>
                  <a:spcPct val="15000"/>
                </a:spcAft>
                <a:buChar char="••"/>
              </a:pPr>
              <a:r>
                <a:rPr lang="en-US" sz="1400" dirty="0" smtClean="0"/>
                <a:t>Course Management</a:t>
              </a:r>
              <a:endParaRPr lang="en-US" sz="1400" dirty="0"/>
            </a:p>
            <a:p>
              <a:pPr marL="265113" lvl="2" indent="-114300" defTabSz="666750">
                <a:lnSpc>
                  <a:spcPct val="90000"/>
                </a:lnSpc>
                <a:spcBef>
                  <a:spcPct val="0"/>
                </a:spcBef>
                <a:spcAft>
                  <a:spcPct val="15000"/>
                </a:spcAft>
                <a:buChar char="••"/>
              </a:pPr>
              <a:r>
                <a:rPr lang="en-US" sz="1400" dirty="0"/>
                <a:t>Room </a:t>
              </a:r>
              <a:r>
                <a:rPr lang="en-US" sz="1400" dirty="0" smtClean="0"/>
                <a:t>Availability</a:t>
              </a:r>
              <a:endParaRPr lang="en-US" sz="1500" kern="1200" dirty="0"/>
            </a:p>
          </p:txBody>
        </p:sp>
      </p:grpSp>
      <p:sp>
        <p:nvSpPr>
          <p:cNvPr id="13" name="Rounded Rectangle 12"/>
          <p:cNvSpPr/>
          <p:nvPr/>
        </p:nvSpPr>
        <p:spPr>
          <a:xfrm>
            <a:off x="6049327" y="1536267"/>
            <a:ext cx="2462212" cy="1419549"/>
          </a:xfrm>
          <a:prstGeom prst="roundRect">
            <a:avLst>
              <a:gd name="adj" fmla="val 10000"/>
            </a:avLst>
          </a:prstGeom>
          <a:solidFill>
            <a:schemeClr val="bg1"/>
          </a:solidFill>
          <a:scene3d>
            <a:camera prst="orthographicFront"/>
            <a:lightRig rig="threePt" dir="t">
              <a:rot lat="0" lon="0" rev="7500000"/>
            </a:lightRig>
          </a:scene3d>
          <a:sp3d z="152400" extrusionH="63500" prstMaterial="matte">
            <a:bevelT w="50800" h="19050" prst="relaxedInset"/>
            <a:contourClr>
              <a:schemeClr val="bg1"/>
            </a:contourClr>
          </a:sp3d>
        </p:spPr>
        <p:style>
          <a:lnRef idx="0">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sp>
      <p:grpSp>
        <p:nvGrpSpPr>
          <p:cNvPr id="5" name="Group 13"/>
          <p:cNvGrpSpPr/>
          <p:nvPr/>
        </p:nvGrpSpPr>
        <p:grpSpPr>
          <a:xfrm>
            <a:off x="6049327" y="3213916"/>
            <a:ext cx="2462212" cy="2365915"/>
            <a:chOff x="5668327" y="1935748"/>
            <a:chExt cx="2462212" cy="2365915"/>
          </a:xfrm>
          <a:scene3d>
            <a:camera prst="orthographicFront"/>
            <a:lightRig rig="threePt" dir="t">
              <a:rot lat="0" lon="0" rev="7500000"/>
            </a:lightRig>
          </a:scene3d>
        </p:grpSpPr>
        <p:sp>
          <p:nvSpPr>
            <p:cNvPr id="15" name="Round Same Side Corner Rectangle 14"/>
            <p:cNvSpPr/>
            <p:nvPr/>
          </p:nvSpPr>
          <p:spPr>
            <a:xfrm rot="10800000">
              <a:off x="5668327" y="1935748"/>
              <a:ext cx="2462212" cy="2365915"/>
            </a:xfrm>
            <a:prstGeom prst="round2SameRect">
              <a:avLst>
                <a:gd name="adj1" fmla="val 10500"/>
                <a:gd name="adj2" fmla="val 0"/>
              </a:avLst>
            </a:prstGeom>
            <a:sp3d prstMaterial="plastic">
              <a:bevelT w="127000" h="25400" prst="relaxedInset"/>
            </a:sp3d>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sp>
        <p:sp>
          <p:nvSpPr>
            <p:cNvPr id="16" name="Round Same Side Corner Rectangle 12"/>
            <p:cNvSpPr/>
            <p:nvPr/>
          </p:nvSpPr>
          <p:spPr>
            <a:xfrm rot="21600000">
              <a:off x="5741087" y="1935748"/>
              <a:ext cx="2316692" cy="2293155"/>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135128" tIns="135128" rIns="135128" bIns="135128" numCol="1" spcCol="1270" anchor="t" anchorCtr="0">
              <a:noAutofit/>
            </a:bodyPr>
            <a:lstStyle/>
            <a:p>
              <a:pPr lvl="0" algn="l" defTabSz="844550">
                <a:lnSpc>
                  <a:spcPct val="90000"/>
                </a:lnSpc>
                <a:spcBef>
                  <a:spcPct val="0"/>
                </a:spcBef>
                <a:spcAft>
                  <a:spcPct val="35000"/>
                </a:spcAft>
              </a:pPr>
              <a:r>
                <a:rPr lang="en-US" sz="1900" kern="1200" dirty="0" smtClean="0"/>
                <a:t>Service Applications</a:t>
              </a:r>
              <a:endParaRPr lang="en-US" sz="1900" kern="1200" dirty="0"/>
            </a:p>
            <a:p>
              <a:pPr marL="0" lvl="1" algn="l" defTabSz="666750">
                <a:lnSpc>
                  <a:spcPct val="90000"/>
                </a:lnSpc>
                <a:spcBef>
                  <a:spcPct val="0"/>
                </a:spcBef>
                <a:spcAft>
                  <a:spcPct val="15000"/>
                </a:spcAft>
              </a:pPr>
              <a:r>
                <a:rPr lang="en-US" sz="1400" kern="1200" dirty="0" smtClean="0"/>
                <a:t>Like:</a:t>
              </a:r>
            </a:p>
            <a:p>
              <a:pPr marL="180975" lvl="1" indent="-180975" algn="l" defTabSz="666750">
                <a:lnSpc>
                  <a:spcPct val="90000"/>
                </a:lnSpc>
                <a:spcBef>
                  <a:spcPct val="0"/>
                </a:spcBef>
                <a:spcAft>
                  <a:spcPct val="15000"/>
                </a:spcAft>
                <a:buChar char="••"/>
              </a:pPr>
              <a:r>
                <a:rPr lang="en-US" sz="1400" kern="1200" dirty="0" smtClean="0"/>
                <a:t>Synchronization</a:t>
              </a:r>
            </a:p>
            <a:p>
              <a:pPr marL="265113" lvl="2" indent="-114300" defTabSz="666750">
                <a:lnSpc>
                  <a:spcPct val="90000"/>
                </a:lnSpc>
                <a:spcBef>
                  <a:spcPct val="0"/>
                </a:spcBef>
                <a:spcAft>
                  <a:spcPct val="15000"/>
                </a:spcAft>
                <a:buChar char="••"/>
              </a:pPr>
              <a:r>
                <a:rPr lang="en-US" sz="1400" dirty="0"/>
                <a:t>CRM Contact Synchronization</a:t>
              </a:r>
            </a:p>
            <a:p>
              <a:pPr marL="180975" lvl="1" indent="-180975" algn="l" defTabSz="666750">
                <a:lnSpc>
                  <a:spcPct val="90000"/>
                </a:lnSpc>
                <a:spcBef>
                  <a:spcPct val="0"/>
                </a:spcBef>
                <a:spcAft>
                  <a:spcPct val="15000"/>
                </a:spcAft>
                <a:buChar char="••"/>
              </a:pPr>
              <a:r>
                <a:rPr lang="en-US" sz="1400" kern="1200" dirty="0" smtClean="0"/>
                <a:t>Notifications</a:t>
              </a:r>
            </a:p>
            <a:p>
              <a:pPr marL="265113" lvl="2" indent="-114300" defTabSz="666750">
                <a:lnSpc>
                  <a:spcPct val="90000"/>
                </a:lnSpc>
                <a:spcBef>
                  <a:spcPct val="0"/>
                </a:spcBef>
                <a:spcAft>
                  <a:spcPct val="15000"/>
                </a:spcAft>
                <a:buChar char="••"/>
              </a:pPr>
              <a:r>
                <a:rPr lang="en-US" sz="1400" dirty="0"/>
                <a:t>Auto-Scheduler Applications</a:t>
              </a:r>
            </a:p>
            <a:p>
              <a:pPr marL="265113" lvl="2" indent="-114300" defTabSz="666750">
                <a:lnSpc>
                  <a:spcPct val="90000"/>
                </a:lnSpc>
                <a:spcBef>
                  <a:spcPct val="0"/>
                </a:spcBef>
                <a:spcAft>
                  <a:spcPct val="15000"/>
                </a:spcAft>
                <a:buChar char="••"/>
              </a:pPr>
              <a:r>
                <a:rPr lang="en-US" sz="1400" dirty="0"/>
                <a:t>Mailer </a:t>
              </a:r>
              <a:r>
                <a:rPr lang="en-US" sz="1400" dirty="0" smtClean="0"/>
                <a:t>Applications</a:t>
              </a:r>
              <a:endParaRPr lang="en-US" sz="1400" kern="1200" dirty="0"/>
            </a:p>
            <a:p>
              <a:pPr marL="114300" lvl="1" indent="-114300" algn="l" defTabSz="666750">
                <a:lnSpc>
                  <a:spcPct val="90000"/>
                </a:lnSpc>
                <a:spcBef>
                  <a:spcPct val="0"/>
                </a:spcBef>
                <a:spcAft>
                  <a:spcPct val="15000"/>
                </a:spcAft>
                <a:buChar char="••"/>
              </a:pPr>
              <a:endParaRPr lang="en-US" sz="1500" kern="1200" dirty="0"/>
            </a:p>
          </p:txBody>
        </p:sp>
      </p:grpSp>
      <p:sp>
        <p:nvSpPr>
          <p:cNvPr id="2" name="Title 1"/>
          <p:cNvSpPr>
            <a:spLocks noGrp="1"/>
          </p:cNvSpPr>
          <p:nvPr>
            <p:ph type="title"/>
          </p:nvPr>
        </p:nvSpPr>
        <p:spPr>
          <a:xfrm>
            <a:off x="387054" y="228600"/>
            <a:ext cx="8375946" cy="553998"/>
          </a:xfrm>
        </p:spPr>
        <p:txBody>
          <a:bodyPr/>
          <a:lstStyle/>
          <a:p>
            <a:pPr algn="ctr"/>
            <a:r>
              <a:rPr lang="en-US" sz="4000" dirty="0" smtClean="0"/>
              <a:t>Sample Application Models Using EWS</a:t>
            </a:r>
            <a:endParaRPr lang="en-US" sz="4000"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6310080" y="2148353"/>
            <a:ext cx="1876425" cy="3905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632459" y="1536267"/>
            <a:ext cx="2389452" cy="1419549"/>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406448689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Client Applications</a:t>
            </a:r>
            <a:endParaRPr lang="en-US" dirty="0"/>
          </a:p>
        </p:txBody>
      </p:sp>
      <p:sp>
        <p:nvSpPr>
          <p:cNvPr id="3" name="Content Placeholder 2"/>
          <p:cNvSpPr>
            <a:spLocks noGrp="1"/>
          </p:cNvSpPr>
          <p:nvPr>
            <p:ph idx="4294967295"/>
          </p:nvPr>
        </p:nvSpPr>
        <p:spPr>
          <a:xfrm>
            <a:off x="457200" y="914400"/>
            <a:ext cx="8229600" cy="4906963"/>
          </a:xfrm>
          <a:prstGeom prst="rect">
            <a:avLst/>
          </a:prstGeom>
        </p:spPr>
        <p:txBody>
          <a:bodyPr>
            <a:normAutofit/>
          </a:bodyPr>
          <a:lstStyle/>
          <a:p>
            <a:r>
              <a:rPr lang="en-US" dirty="0" smtClean="0"/>
              <a:t>Entourage 2008</a:t>
            </a:r>
          </a:p>
        </p:txBody>
      </p:sp>
      <p:pic>
        <p:nvPicPr>
          <p:cNvPr id="4" name="Picture 3" descr="Picture 14.png"/>
          <p:cNvPicPr>
            <a:picLocks noChangeAspect="1"/>
          </p:cNvPicPr>
          <p:nvPr/>
        </p:nvPicPr>
        <p:blipFill>
          <a:blip r:embed="rId3" cstate="print"/>
          <a:stretch>
            <a:fillRect/>
          </a:stretch>
        </p:blipFill>
        <p:spPr>
          <a:xfrm>
            <a:off x="-205483" y="1571090"/>
            <a:ext cx="5597707" cy="3559139"/>
          </a:xfrm>
          <a:prstGeom prst="rect">
            <a:avLst/>
          </a:prstGeom>
          <a:effectLst/>
          <a:scene3d>
            <a:camera prst="perspectiveContrastingRightFacing"/>
            <a:lightRig rig="threePt" dir="t"/>
          </a:scene3d>
        </p:spPr>
      </p:pic>
      <p:pic>
        <p:nvPicPr>
          <p:cNvPr id="5" name="Picture 4" descr="Picture 9.png"/>
          <p:cNvPicPr>
            <a:picLocks noChangeAspect="1"/>
          </p:cNvPicPr>
          <p:nvPr/>
        </p:nvPicPr>
        <p:blipFill>
          <a:blip r:embed="rId4" cstate="print"/>
          <a:stretch>
            <a:fillRect/>
          </a:stretch>
        </p:blipFill>
        <p:spPr>
          <a:xfrm>
            <a:off x="4443573" y="1353660"/>
            <a:ext cx="4336902" cy="3488770"/>
          </a:xfrm>
          <a:prstGeom prst="rect">
            <a:avLst/>
          </a:prstGeom>
          <a:effectLst/>
          <a:scene3d>
            <a:camera prst="perspectiveHeroicExtremeLeftFacing"/>
            <a:lightRig rig="threePt" dir="t"/>
          </a:scene3d>
        </p:spPr>
      </p:pic>
      <p:pic>
        <p:nvPicPr>
          <p:cNvPr id="6" name="Picture 5" descr="Picture 4.png"/>
          <p:cNvPicPr>
            <a:picLocks noChangeAspect="1"/>
          </p:cNvPicPr>
          <p:nvPr/>
        </p:nvPicPr>
        <p:blipFill>
          <a:blip r:embed="rId5" cstate="print"/>
          <a:stretch>
            <a:fillRect/>
          </a:stretch>
        </p:blipFill>
        <p:spPr>
          <a:xfrm>
            <a:off x="4000072" y="3137042"/>
            <a:ext cx="1447800" cy="2369717"/>
          </a:xfrm>
          <a:prstGeom prst="rect">
            <a:avLst/>
          </a:prstGeom>
          <a:effectLst/>
        </p:spPr>
      </p:pic>
      <p:sp>
        <p:nvSpPr>
          <p:cNvPr id="8" name="TextBox 7"/>
          <p:cNvSpPr txBox="1"/>
          <p:nvPr/>
        </p:nvSpPr>
        <p:spPr>
          <a:xfrm>
            <a:off x="1524000" y="5715000"/>
            <a:ext cx="6409426" cy="338554"/>
          </a:xfrm>
          <a:prstGeom prst="rect">
            <a:avLst/>
          </a:prstGeom>
          <a:noFill/>
        </p:spPr>
        <p:txBody>
          <a:bodyPr wrap="square" rtlCol="0">
            <a:spAutoFit/>
          </a:bodyPr>
          <a:lstStyle/>
          <a:p>
            <a:r>
              <a:rPr lang="en-US" sz="1600" dirty="0" smtClean="0">
                <a:gradFill>
                  <a:gsLst>
                    <a:gs pos="0">
                      <a:schemeClr val="tx1"/>
                    </a:gs>
                    <a:gs pos="100000">
                      <a:schemeClr val="tx1"/>
                    </a:gs>
                  </a:gsLst>
                  <a:lin ang="5400000" scaled="0"/>
                </a:gradFill>
              </a:rPr>
              <a:t>Entourage 2008 - www.microsoft.com/mac/products/entourage2008/</a:t>
            </a:r>
          </a:p>
        </p:txBody>
      </p:sp>
    </p:spTree>
    <p:extLst>
      <p:ext uri="{BB962C8B-B14F-4D97-AF65-F5344CB8AC3E}">
        <p14:creationId xmlns:p14="http://schemas.microsoft.com/office/powerpoint/2010/main" xmlns="" val="1465863511"/>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Portal Applications</a:t>
            </a:r>
            <a:endParaRPr lang="en-US" sz="3600" dirty="0"/>
          </a:p>
        </p:txBody>
      </p:sp>
      <p:sp>
        <p:nvSpPr>
          <p:cNvPr id="3" name="Content Placeholder 2"/>
          <p:cNvSpPr>
            <a:spLocks noGrp="1"/>
          </p:cNvSpPr>
          <p:nvPr>
            <p:ph idx="4294967295"/>
          </p:nvPr>
        </p:nvSpPr>
        <p:spPr>
          <a:xfrm>
            <a:off x="381000" y="990600"/>
            <a:ext cx="8382000" cy="443198"/>
          </a:xfrm>
          <a:prstGeom prst="rect">
            <a:avLst/>
          </a:prstGeom>
        </p:spPr>
        <p:txBody>
          <a:bodyPr>
            <a:normAutofit/>
          </a:bodyPr>
          <a:lstStyle/>
          <a:p>
            <a:r>
              <a:rPr lang="en-US" dirty="0" smtClean="0"/>
              <a:t>Conference Room Booking Application</a:t>
            </a:r>
            <a:endParaRPr lang="en-US" dirty="0"/>
          </a:p>
        </p:txBody>
      </p:sp>
      <p:pic>
        <p:nvPicPr>
          <p:cNvPr id="4" name="Picture 3" descr="Conffb.jpg"/>
          <p:cNvPicPr>
            <a:picLocks noChangeAspect="1"/>
          </p:cNvPicPr>
          <p:nvPr/>
        </p:nvPicPr>
        <p:blipFill>
          <a:blip r:embed="rId3" cstate="print"/>
          <a:stretch>
            <a:fillRect/>
          </a:stretch>
        </p:blipFill>
        <p:spPr>
          <a:xfrm>
            <a:off x="154111" y="1828800"/>
            <a:ext cx="8815227" cy="3636842"/>
          </a:xfrm>
          <a:prstGeom prst="rect">
            <a:avLst/>
          </a:prstGeom>
          <a:ln>
            <a:solidFill>
              <a:schemeClr val="bg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xmlns="" val="1568319811"/>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Service Applications</a:t>
            </a:r>
            <a:endParaRPr lang="en-US" sz="3600" dirty="0">
              <a:latin typeface="+mn-lt"/>
            </a:endParaRPr>
          </a:p>
        </p:txBody>
      </p:sp>
      <p:sp>
        <p:nvSpPr>
          <p:cNvPr id="3" name="Content Placeholder 2"/>
          <p:cNvSpPr>
            <a:spLocks noGrp="1"/>
          </p:cNvSpPr>
          <p:nvPr>
            <p:ph idx="4294967295"/>
          </p:nvPr>
        </p:nvSpPr>
        <p:spPr>
          <a:xfrm>
            <a:off x="381000" y="1412875"/>
            <a:ext cx="8382000" cy="1391150"/>
          </a:xfrm>
          <a:prstGeom prst="rect">
            <a:avLst/>
          </a:prstGeom>
        </p:spPr>
        <p:txBody>
          <a:bodyPr/>
          <a:lstStyle/>
          <a:p>
            <a:r>
              <a:rPr lang="en-US" dirty="0" smtClean="0"/>
              <a:t>Conference Room Appointment Display</a:t>
            </a:r>
          </a:p>
          <a:p>
            <a:pPr lvl="1"/>
            <a:endParaRPr lang="en-US" dirty="0" smtClean="0"/>
          </a:p>
        </p:txBody>
      </p:sp>
      <p:pic>
        <p:nvPicPr>
          <p:cNvPr id="1027" name="Picture 3" descr="C:\Users\andrewsa.REDMOND\Documents\Work\Blogs and Demos\roomview.jpg"/>
          <p:cNvPicPr>
            <a:picLocks noChangeAspect="1" noChangeArrowheads="1"/>
          </p:cNvPicPr>
          <p:nvPr/>
        </p:nvPicPr>
        <p:blipFill>
          <a:blip r:embed="rId3" cstate="print"/>
          <a:srcRect/>
          <a:stretch>
            <a:fillRect/>
          </a:stretch>
        </p:blipFill>
        <p:spPr bwMode="auto">
          <a:xfrm>
            <a:off x="1612186" y="2327953"/>
            <a:ext cx="5080001" cy="3810000"/>
          </a:xfrm>
          <a:prstGeom prst="rect">
            <a:avLst/>
          </a:prstGeom>
          <a:noFill/>
          <a:effectLst>
            <a:outerShdw blurRad="50800" dist="38100" dir="2700000" algn="tl" rotWithShape="0">
              <a:prstClr val="black">
                <a:alpha val="40000"/>
              </a:prstClr>
            </a:outerShdw>
            <a:softEdge rad="63500"/>
          </a:effectLst>
        </p:spPr>
      </p:pic>
    </p:spTree>
    <p:extLst>
      <p:ext uri="{BB962C8B-B14F-4D97-AF65-F5344CB8AC3E}">
        <p14:creationId xmlns:p14="http://schemas.microsoft.com/office/powerpoint/2010/main" xmlns="" val="3166400308"/>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p:txBody>
          <a:bodyPr/>
          <a:lstStyle/>
          <a:p>
            <a:r>
              <a:rPr lang="en-US" dirty="0" smtClean="0"/>
              <a:t>EWS Managed API</a:t>
            </a:r>
            <a:endParaRPr lang="en-US" dirty="0"/>
          </a:p>
        </p:txBody>
      </p:sp>
      <p:sp>
        <p:nvSpPr>
          <p:cNvPr id="4" name="Subtitle 3"/>
          <p:cNvSpPr>
            <a:spLocks noGrp="1"/>
          </p:cNvSpPr>
          <p:nvPr>
            <p:ph type="subTitle" idx="1"/>
          </p:nvPr>
        </p:nvSpPr>
        <p:spPr/>
        <p:txBody>
          <a:bodyPr/>
          <a:lstStyle/>
          <a:p>
            <a:endParaRPr lang="en-US"/>
          </a:p>
        </p:txBody>
      </p:sp>
      <p:sp>
        <p:nvSpPr>
          <p:cNvPr id="17" name="Text Placeholder 16"/>
          <p:cNvSpPr>
            <a:spLocks noGrp="1"/>
          </p:cNvSpPr>
          <p:nvPr>
            <p:ph type="body" sz="quarter" idx="10"/>
          </p:nvPr>
        </p:nvSpPr>
        <p:spPr/>
        <p:txBody>
          <a:bodyPr/>
          <a:lstStyle/>
          <a:p>
            <a:r>
              <a:rPr lang="en-US" sz="7200" dirty="0"/>
              <a:t>d</a:t>
            </a:r>
            <a:r>
              <a:rPr lang="en-US" sz="7200" dirty="0" smtClean="0"/>
              <a:t>emo</a:t>
            </a:r>
            <a:endParaRPr lang="en-US" sz="7200" dirty="0"/>
          </a:p>
        </p:txBody>
      </p:sp>
    </p:spTree>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p:cNvSpPr>
            <a:spLocks noGrp="1"/>
          </p:cNvSpPr>
          <p:nvPr>
            <p:ph type="body" sz="quarter" idx="10"/>
          </p:nvPr>
        </p:nvSpPr>
        <p:spPr>
          <a:xfrm>
            <a:off x="510793" y="3813437"/>
            <a:ext cx="8910298" cy="1059925"/>
          </a:xfrm>
        </p:spPr>
        <p:txBody>
          <a:bodyPr/>
          <a:lstStyle/>
          <a:p>
            <a:r>
              <a:rPr lang="en-US" sz="6800" dirty="0" smtClean="0"/>
              <a:t>Office Communications </a:t>
            </a:r>
          </a:p>
          <a:p>
            <a:r>
              <a:rPr lang="en-US" sz="6800" dirty="0" smtClean="0"/>
              <a:t>Extensibility</a:t>
            </a:r>
            <a:endParaRPr lang="en-US" sz="6800" dirty="0"/>
          </a:p>
        </p:txBody>
      </p:sp>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Autofit/>
          </a:bodyPr>
          <a:lstStyle/>
          <a:p>
            <a:r>
              <a:rPr lang="en-US" sz="4400" dirty="0" smtClean="0"/>
              <a:t>Unified Communications</a:t>
            </a:r>
            <a:br>
              <a:rPr lang="en-US" sz="4400" dirty="0" smtClean="0"/>
            </a:br>
            <a:r>
              <a:rPr lang="en-US" sz="4400" dirty="0" smtClean="0"/>
              <a:t>Development for IT Pros</a:t>
            </a:r>
            <a:endParaRPr sz="4400" b="1"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cs typeface="+mn-cs"/>
            </a:endParaRPr>
          </a:p>
        </p:txBody>
      </p:sp>
      <p:sp>
        <p:nvSpPr>
          <p:cNvPr id="3" name="Subtitle 2"/>
          <p:cNvSpPr>
            <a:spLocks noGrp="1"/>
          </p:cNvSpPr>
          <p:nvPr>
            <p:ph type="subTitle" idx="1"/>
          </p:nvPr>
        </p:nvSpPr>
        <p:spPr/>
        <p:txBody>
          <a:bodyPr/>
          <a:lstStyle/>
          <a:p>
            <a:r>
              <a:rPr lang="en-US" dirty="0" smtClean="0">
                <a:solidFill>
                  <a:schemeClr val="tx1"/>
                </a:solidFill>
              </a:rPr>
              <a:t>Albert Kooiman</a:t>
            </a:r>
          </a:p>
          <a:p>
            <a:r>
              <a:rPr lang="en-US" dirty="0" smtClean="0"/>
              <a:t>Jason Henderson</a:t>
            </a:r>
            <a:endParaRPr lang="en-US" dirty="0" smtClean="0">
              <a:solidFill>
                <a:schemeClr val="tx1"/>
              </a:solidFill>
            </a:endParaRPr>
          </a:p>
          <a:p>
            <a:r>
              <a:rPr lang="en-US" dirty="0" smtClean="0">
                <a:solidFill>
                  <a:schemeClr val="tx1"/>
                </a:solidFill>
              </a:rPr>
              <a:t>Session Code: UNC308</a:t>
            </a:r>
            <a:endParaRPr lang="en-US" dirty="0">
              <a:solidFill>
                <a:schemeClr val="tx1"/>
              </a:solidFill>
            </a:endParaRPr>
          </a:p>
        </p:txBody>
      </p:sp>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Client-side Extensibility</a:t>
            </a:r>
            <a:endParaRPr lang="en-US" dirty="0"/>
          </a:p>
        </p:txBody>
      </p:sp>
      <p:sp>
        <p:nvSpPr>
          <p:cNvPr id="3" name="Content Placeholder 2"/>
          <p:cNvSpPr>
            <a:spLocks noGrp="1"/>
          </p:cNvSpPr>
          <p:nvPr>
            <p:ph sz="half" idx="1"/>
          </p:nvPr>
        </p:nvSpPr>
        <p:spPr/>
        <p:txBody>
          <a:bodyPr/>
          <a:lstStyle/>
          <a:p>
            <a:r>
              <a:rPr lang="en-US" sz="2400" dirty="0" smtClean="0">
                <a:solidFill>
                  <a:schemeClr val="tx2"/>
                </a:solidFill>
              </a:rPr>
              <a:t>Embed Communicator</a:t>
            </a:r>
            <a:r>
              <a:rPr lang="en-US" sz="2400" dirty="0" smtClean="0"/>
              <a:t> in your application</a:t>
            </a:r>
          </a:p>
          <a:p>
            <a:pPr lvl="1"/>
            <a:r>
              <a:rPr lang="en-US" sz="2000" dirty="0" smtClean="0"/>
              <a:t>Controls for </a:t>
            </a:r>
          </a:p>
          <a:p>
            <a:pPr lvl="2"/>
            <a:r>
              <a:rPr lang="en-US" sz="1800" dirty="0" smtClean="0"/>
              <a:t>Presence, Contact Lists and Search</a:t>
            </a:r>
          </a:p>
          <a:p>
            <a:pPr lvl="2"/>
            <a:r>
              <a:rPr lang="en-US" sz="1800" dirty="0" smtClean="0"/>
              <a:t>Conversation Launch Actions</a:t>
            </a:r>
          </a:p>
          <a:p>
            <a:r>
              <a:rPr lang="en-US" sz="2400" dirty="0" smtClean="0"/>
              <a:t>Add </a:t>
            </a:r>
            <a:r>
              <a:rPr lang="en-US" sz="2400" dirty="0" smtClean="0">
                <a:solidFill>
                  <a:schemeClr val="tx2"/>
                </a:solidFill>
              </a:rPr>
              <a:t>Contextual Communications</a:t>
            </a:r>
          </a:p>
          <a:p>
            <a:pPr lvl="1"/>
            <a:r>
              <a:rPr lang="en-US" sz="2000" dirty="0" smtClean="0"/>
              <a:t>Provide Application Context with the Conversation Invite</a:t>
            </a:r>
          </a:p>
          <a:p>
            <a:pPr lvl="1"/>
            <a:r>
              <a:rPr lang="en-US" sz="2000" dirty="0" smtClean="0"/>
              <a:t>Pass the </a:t>
            </a:r>
            <a:r>
              <a:rPr lang="en-US" sz="2000" dirty="0" err="1"/>
              <a:t>C</a:t>
            </a:r>
            <a:r>
              <a:rPr lang="en-US" sz="2000" dirty="0" err="1" smtClean="0"/>
              <a:t>ontactID</a:t>
            </a:r>
            <a:r>
              <a:rPr lang="en-US" sz="2000" dirty="0" smtClean="0"/>
              <a:t> to your application</a:t>
            </a:r>
          </a:p>
          <a:p>
            <a:pPr lvl="1"/>
            <a:r>
              <a:rPr lang="en-US" sz="2000" dirty="0" smtClean="0"/>
              <a:t>Embed the Conversation Window in your app</a:t>
            </a:r>
          </a:p>
        </p:txBody>
      </p:sp>
      <p:sp>
        <p:nvSpPr>
          <p:cNvPr id="4" name="Content Placeholder 3"/>
          <p:cNvSpPr>
            <a:spLocks noGrp="1"/>
          </p:cNvSpPr>
          <p:nvPr>
            <p:ph sz="half" idx="2"/>
          </p:nvPr>
        </p:nvSpPr>
        <p:spPr/>
        <p:txBody>
          <a:bodyPr/>
          <a:lstStyle/>
          <a:p>
            <a:r>
              <a:rPr lang="en-US" sz="2400" dirty="0" smtClean="0">
                <a:solidFill>
                  <a:schemeClr val="tx2"/>
                </a:solidFill>
              </a:rPr>
              <a:t>Extend Communicator</a:t>
            </a:r>
            <a:r>
              <a:rPr lang="en-US" sz="2400" dirty="0" smtClean="0"/>
              <a:t> with your application</a:t>
            </a:r>
          </a:p>
          <a:p>
            <a:pPr lvl="1"/>
            <a:r>
              <a:rPr lang="en-US" sz="2000" dirty="0" smtClean="0"/>
              <a:t>Communicator Extension Window</a:t>
            </a:r>
          </a:p>
          <a:p>
            <a:pPr lvl="1"/>
            <a:r>
              <a:rPr lang="en-US" sz="2000" dirty="0" smtClean="0"/>
              <a:t>Contact Card Extension</a:t>
            </a:r>
          </a:p>
          <a:p>
            <a:pPr lvl="1"/>
            <a:r>
              <a:rPr lang="en-US" sz="2000" dirty="0" smtClean="0"/>
              <a:t>Custom menus</a:t>
            </a:r>
          </a:p>
          <a:p>
            <a:pPr lvl="1"/>
            <a:r>
              <a:rPr lang="en-US" sz="2000" dirty="0" smtClean="0"/>
              <a:t>Contact Card extensible tabs</a:t>
            </a:r>
          </a:p>
          <a:p>
            <a:r>
              <a:rPr lang="en-US" sz="2400" dirty="0" smtClean="0"/>
              <a:t>Build your own </a:t>
            </a:r>
            <a:r>
              <a:rPr lang="en-US" sz="2400" dirty="0" smtClean="0">
                <a:solidFill>
                  <a:schemeClr val="tx2"/>
                </a:solidFill>
              </a:rPr>
              <a:t>Client User Interface</a:t>
            </a:r>
          </a:p>
          <a:p>
            <a:pPr lvl="1"/>
            <a:r>
              <a:rPr lang="en-US" sz="2000" dirty="0" smtClean="0"/>
              <a:t>Kiosk</a:t>
            </a:r>
          </a:p>
          <a:p>
            <a:pPr lvl="1"/>
            <a:r>
              <a:rPr lang="en-US" sz="2000" dirty="0" smtClean="0"/>
              <a:t>Customize the Toast</a:t>
            </a:r>
          </a:p>
          <a:p>
            <a:pPr>
              <a:buNone/>
            </a:pPr>
            <a:endParaRPr lang="en-US" sz="2400" dirty="0"/>
          </a:p>
        </p:txBody>
      </p:sp>
    </p:spTree>
    <p:extLst>
      <p:ext uri="{BB962C8B-B14F-4D97-AF65-F5344CB8AC3E}">
        <p14:creationId xmlns:p14="http://schemas.microsoft.com/office/powerpoint/2010/main" xmlns="" val="1938591458"/>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Presence enhanced application</a:t>
            </a:r>
            <a:endParaRPr lang="en-US" dirty="0"/>
          </a:p>
        </p:txBody>
      </p:sp>
      <p:pic>
        <p:nvPicPr>
          <p:cNvPr id="3" name="Microsoft Media.wmv">
            <a:hlinkClick r:id="" action="ppaction://media"/>
          </p:cNvPr>
          <p:cNvPicPr>
            <a:picLocks noRot="1" noChangeAspect="1"/>
          </p:cNvPicPr>
          <p:nvPr>
            <a:videoFile r:link="rId1"/>
          </p:nvPr>
        </p:nvPicPr>
        <p:blipFill>
          <a:blip r:embed="rId3" cstate="screen"/>
          <a:stretch>
            <a:fillRect/>
          </a:stretch>
        </p:blipFill>
        <p:spPr>
          <a:xfrm>
            <a:off x="324946" y="0"/>
            <a:ext cx="8533334" cy="6826667"/>
          </a:xfrm>
          <a:prstGeom prst="rect">
            <a:avLst/>
          </a:prstGeom>
        </p:spPr>
      </p:pic>
      <p:pic>
        <p:nvPicPr>
          <p:cNvPr id="4" name="Picture 3" descr="FortekTextGreen_TransBG.PNG"/>
          <p:cNvPicPr>
            <a:picLocks noChangeAspect="1"/>
          </p:cNvPicPr>
          <p:nvPr/>
        </p:nvPicPr>
        <p:blipFill>
          <a:blip r:embed="rId4" cstate="screen"/>
          <a:stretch>
            <a:fillRect/>
          </a:stretch>
        </p:blipFill>
        <p:spPr>
          <a:xfrm>
            <a:off x="370141" y="6089499"/>
            <a:ext cx="1625930" cy="462255"/>
          </a:xfrm>
          <a:prstGeom prst="rect">
            <a:avLst/>
          </a:prstGeom>
        </p:spPr>
      </p:pic>
    </p:spTree>
  </p:cSld>
  <p:clrMapOvr>
    <a:masterClrMapping/>
  </p:clrMapOvr>
  <p:transition>
    <p:fade/>
  </p:transition>
  <p:timing>
    <p:tnLst>
      <p:par>
        <p:cTn id="1" dur="indefinite" restart="never" nodeType="tmRoot">
          <p:childTnLst>
            <p:video>
              <p:cMediaNode>
                <p:cTn id="2" fill="hold" display="0">
                  <p:stCondLst>
                    <p:cond delay="indefinite"/>
                  </p:stCondLst>
                  <p:endCondLst>
                    <p:cond evt="onNext" delay="0">
                      <p:tgtEl>
                        <p:sldTgt/>
                      </p:tgtEl>
                    </p:cond>
                    <p:cond evt="onPrev" delay="0">
                      <p:tgtEl>
                        <p:sldTgt/>
                      </p:tgtEl>
                    </p:cond>
                  </p:endCondLst>
                </p:cTn>
                <p:tgtEl>
                  <p:spTgt spid="3"/>
                </p:tgtEl>
              </p:cMediaNode>
            </p:vide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5410" name="Picture 6" descr="image011"/>
          <p:cNvPicPr>
            <a:picLocks noChangeAspect="1" noChangeArrowheads="1"/>
          </p:cNvPicPr>
          <p:nvPr/>
        </p:nvPicPr>
        <p:blipFill>
          <a:blip r:embed="rId3"/>
          <a:srcRect/>
          <a:stretch>
            <a:fillRect/>
          </a:stretch>
        </p:blipFill>
        <p:spPr bwMode="auto">
          <a:xfrm>
            <a:off x="1312369" y="1062452"/>
            <a:ext cx="6519262" cy="5549134"/>
          </a:xfrm>
          <a:prstGeom prst="rect">
            <a:avLst/>
          </a:prstGeom>
          <a:noFill/>
          <a:ln w="9525">
            <a:noFill/>
            <a:miter lim="800000"/>
            <a:headEnd/>
            <a:tailEnd/>
          </a:ln>
        </p:spPr>
      </p:pic>
      <p:sp>
        <p:nvSpPr>
          <p:cNvPr id="8" name="Rectangle 7"/>
          <p:cNvSpPr/>
          <p:nvPr/>
        </p:nvSpPr>
        <p:spPr bwMode="auto">
          <a:xfrm>
            <a:off x="0" y="0"/>
            <a:ext cx="9144000" cy="1066800"/>
          </a:xfrm>
          <a:prstGeom prst="rect">
            <a:avLst/>
          </a:prstGeom>
          <a:solidFill>
            <a:schemeClr val="tx1"/>
          </a:solidFill>
          <a:ln>
            <a:headEnd type="none" w="med" len="med"/>
            <a:tailEnd type="none" w="med" len="med"/>
          </a:ln>
          <a:scene3d>
            <a:camera prst="orthographicFront" fov="0">
              <a:rot lat="0" lon="0" rev="0"/>
            </a:camera>
            <a:lightRig rig="contrasting" dir="t">
              <a:rot lat="0" lon="0" rev="12000000"/>
            </a:lightRig>
          </a:scene3d>
          <a:sp3d prstMaterial="powder"/>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pic>
        <p:nvPicPr>
          <p:cNvPr id="9" name="Picture 2"/>
          <p:cNvPicPr>
            <a:picLocks noChangeAspect="1" noChangeArrowheads="1"/>
          </p:cNvPicPr>
          <p:nvPr/>
        </p:nvPicPr>
        <p:blipFill>
          <a:blip r:embed="rId4"/>
          <a:srcRect/>
          <a:stretch>
            <a:fillRect/>
          </a:stretch>
        </p:blipFill>
        <p:spPr bwMode="auto">
          <a:xfrm>
            <a:off x="7749771" y="14852"/>
            <a:ext cx="1394229" cy="342338"/>
          </a:xfrm>
          <a:prstGeom prst="rect">
            <a:avLst/>
          </a:prstGeom>
          <a:noFill/>
          <a:ln w="9525">
            <a:noFill/>
            <a:miter lim="800000"/>
            <a:headEnd/>
            <a:tailEnd/>
          </a:ln>
          <a:effectLst/>
        </p:spPr>
      </p:pic>
      <p:pic>
        <p:nvPicPr>
          <p:cNvPr id="144386" name="Picture 15" descr="cid:image004.png@01C9A7E5.28410930"/>
          <p:cNvPicPr>
            <a:picLocks noChangeAspect="1" noChangeArrowheads="1"/>
          </p:cNvPicPr>
          <p:nvPr/>
        </p:nvPicPr>
        <p:blipFill>
          <a:blip r:embed="rId5"/>
          <a:srcRect/>
          <a:stretch>
            <a:fillRect/>
          </a:stretch>
        </p:blipFill>
        <p:spPr bwMode="auto">
          <a:xfrm>
            <a:off x="3619500" y="295275"/>
            <a:ext cx="1905000" cy="47625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bwMode="auto">
          <a:xfrm>
            <a:off x="0" y="0"/>
            <a:ext cx="9144000" cy="1066800"/>
          </a:xfrm>
          <a:prstGeom prst="rect">
            <a:avLst/>
          </a:prstGeom>
          <a:solidFill>
            <a:schemeClr val="tx1"/>
          </a:solidFill>
          <a:ln>
            <a:headEnd type="none" w="med" len="med"/>
            <a:tailEnd type="none" w="med" len="med"/>
          </a:ln>
          <a:scene3d>
            <a:camera prst="orthographicFront" fov="0">
              <a:rot lat="0" lon="0" rev="0"/>
            </a:camera>
            <a:lightRig rig="contrasting" dir="t">
              <a:rot lat="0" lon="0" rev="12000000"/>
            </a:lightRig>
          </a:scene3d>
          <a:sp3d prstMaterial="powder"/>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pic>
        <p:nvPicPr>
          <p:cNvPr id="41986" name="Picture 2" descr="image002"/>
          <p:cNvPicPr>
            <a:picLocks noChangeAspect="1" noChangeArrowheads="1"/>
          </p:cNvPicPr>
          <p:nvPr/>
        </p:nvPicPr>
        <p:blipFill>
          <a:blip r:embed="rId2" cstate="print"/>
          <a:srcRect/>
          <a:stretch>
            <a:fillRect/>
          </a:stretch>
        </p:blipFill>
        <p:spPr bwMode="auto">
          <a:xfrm>
            <a:off x="3262057" y="298765"/>
            <a:ext cx="2619886" cy="659252"/>
          </a:xfrm>
          <a:prstGeom prst="rect">
            <a:avLst/>
          </a:prstGeom>
          <a:noFill/>
          <a:ln w="9525">
            <a:noFill/>
            <a:miter lim="800000"/>
            <a:headEnd/>
            <a:tailEnd/>
          </a:ln>
        </p:spPr>
      </p:pic>
      <p:pic>
        <p:nvPicPr>
          <p:cNvPr id="41987" name="Picture 3" descr="cid:image010.jpg@01C977CE.ADD1B5A0"/>
          <p:cNvPicPr>
            <a:picLocks noChangeAspect="1" noChangeArrowheads="1"/>
          </p:cNvPicPr>
          <p:nvPr/>
        </p:nvPicPr>
        <p:blipFill>
          <a:blip r:embed="rId3" r:link="rId4" cstate="print"/>
          <a:srcRect/>
          <a:stretch>
            <a:fillRect/>
          </a:stretch>
        </p:blipFill>
        <p:spPr bwMode="auto">
          <a:xfrm>
            <a:off x="213351" y="1277466"/>
            <a:ext cx="8688295" cy="5294806"/>
          </a:xfrm>
          <a:prstGeom prst="rect">
            <a:avLst/>
          </a:prstGeom>
          <a:noFill/>
          <a:ln>
            <a:solidFill>
              <a:srgbClr val="002060"/>
            </a:solidFill>
          </a:ln>
        </p:spPr>
      </p:pic>
      <p:pic>
        <p:nvPicPr>
          <p:cNvPr id="7" name="Picture 2"/>
          <p:cNvPicPr>
            <a:picLocks noChangeAspect="1" noChangeArrowheads="1"/>
          </p:cNvPicPr>
          <p:nvPr/>
        </p:nvPicPr>
        <p:blipFill>
          <a:blip r:embed="rId5"/>
          <a:srcRect/>
          <a:stretch>
            <a:fillRect/>
          </a:stretch>
        </p:blipFill>
        <p:spPr bwMode="auto">
          <a:xfrm>
            <a:off x="7749771" y="14852"/>
            <a:ext cx="1394229" cy="342338"/>
          </a:xfrm>
          <a:prstGeom prst="rect">
            <a:avLst/>
          </a:prstGeom>
          <a:noFill/>
          <a:ln w="9525">
            <a:noFill/>
            <a:miter lim="800000"/>
            <a:headEnd/>
            <a:tailEnd/>
          </a:ln>
          <a:effectLst/>
        </p:spPr>
      </p:pic>
    </p:spTree>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auto">
          <a:xfrm>
            <a:off x="0" y="0"/>
            <a:ext cx="9144000" cy="1066800"/>
          </a:xfrm>
          <a:prstGeom prst="rect">
            <a:avLst/>
          </a:prstGeom>
          <a:solidFill>
            <a:schemeClr val="tx1"/>
          </a:solidFill>
          <a:ln>
            <a:headEnd type="none" w="med" len="med"/>
            <a:tailEnd type="none" w="med" len="med"/>
          </a:ln>
          <a:scene3d>
            <a:camera prst="orthographicFront" fov="0">
              <a:rot lat="0" lon="0" rev="0"/>
            </a:camera>
            <a:lightRig rig="contrasting" dir="t">
              <a:rot lat="0" lon="0" rev="12000000"/>
            </a:lightRig>
          </a:scene3d>
          <a:sp3d prstMaterial="powder"/>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pic>
        <p:nvPicPr>
          <p:cNvPr id="41990" name="Picture 6" descr="cid:image012.jpg@01C97716.31EB4D60"/>
          <p:cNvPicPr>
            <a:picLocks noChangeAspect="1" noChangeArrowheads="1"/>
          </p:cNvPicPr>
          <p:nvPr/>
        </p:nvPicPr>
        <p:blipFill>
          <a:blip r:embed="rId3" r:link="rId4" cstate="print"/>
          <a:srcRect/>
          <a:stretch>
            <a:fillRect/>
          </a:stretch>
        </p:blipFill>
        <p:spPr bwMode="auto">
          <a:xfrm>
            <a:off x="7071158" y="2486979"/>
            <a:ext cx="1807340" cy="2021226"/>
          </a:xfrm>
          <a:prstGeom prst="rect">
            <a:avLst/>
          </a:prstGeom>
          <a:noFill/>
        </p:spPr>
      </p:pic>
      <p:pic>
        <p:nvPicPr>
          <p:cNvPr id="6" name="Picture 8" descr="cid:image001.png@01C97715.202D5470"/>
          <p:cNvPicPr>
            <a:picLocks noChangeAspect="1" noChangeArrowheads="1"/>
          </p:cNvPicPr>
          <p:nvPr/>
        </p:nvPicPr>
        <p:blipFill>
          <a:blip r:embed="rId5" r:link="rId6" cstate="print"/>
          <a:srcRect/>
          <a:stretch>
            <a:fillRect/>
          </a:stretch>
        </p:blipFill>
        <p:spPr bwMode="auto">
          <a:xfrm>
            <a:off x="312236" y="2486979"/>
            <a:ext cx="3752850" cy="3667125"/>
          </a:xfrm>
          <a:prstGeom prst="rect">
            <a:avLst/>
          </a:prstGeom>
          <a:noFill/>
        </p:spPr>
      </p:pic>
      <p:pic>
        <p:nvPicPr>
          <p:cNvPr id="7" name="Picture 5" descr="Image003.png"/>
          <p:cNvPicPr>
            <a:picLocks noChangeAspect="1" noChangeArrowheads="1"/>
          </p:cNvPicPr>
          <p:nvPr/>
        </p:nvPicPr>
        <p:blipFill>
          <a:blip r:embed="rId7" r:link="rId8" cstate="print"/>
          <a:srcRect/>
          <a:stretch>
            <a:fillRect/>
          </a:stretch>
        </p:blipFill>
        <p:spPr bwMode="auto">
          <a:xfrm>
            <a:off x="4196901" y="2486978"/>
            <a:ext cx="2742441" cy="4033629"/>
          </a:xfrm>
          <a:prstGeom prst="rect">
            <a:avLst/>
          </a:prstGeom>
          <a:noFill/>
        </p:spPr>
      </p:pic>
      <p:pic>
        <p:nvPicPr>
          <p:cNvPr id="10" name="Picture 2" descr="image002"/>
          <p:cNvPicPr>
            <a:picLocks noChangeAspect="1" noChangeArrowheads="1"/>
          </p:cNvPicPr>
          <p:nvPr/>
        </p:nvPicPr>
        <p:blipFill>
          <a:blip r:embed="rId9" cstate="print"/>
          <a:srcRect/>
          <a:stretch>
            <a:fillRect/>
          </a:stretch>
        </p:blipFill>
        <p:spPr bwMode="auto">
          <a:xfrm>
            <a:off x="3262057" y="298765"/>
            <a:ext cx="2619886" cy="659252"/>
          </a:xfrm>
          <a:prstGeom prst="rect">
            <a:avLst/>
          </a:prstGeom>
          <a:noFill/>
          <a:ln w="9525">
            <a:noFill/>
            <a:miter lim="800000"/>
            <a:headEnd/>
            <a:tailEnd/>
          </a:ln>
        </p:spPr>
      </p:pic>
      <p:pic>
        <p:nvPicPr>
          <p:cNvPr id="9" name="Picture 2"/>
          <p:cNvPicPr>
            <a:picLocks noChangeAspect="1" noChangeArrowheads="1"/>
          </p:cNvPicPr>
          <p:nvPr/>
        </p:nvPicPr>
        <p:blipFill>
          <a:blip r:embed="rId10"/>
          <a:srcRect/>
          <a:stretch>
            <a:fillRect/>
          </a:stretch>
        </p:blipFill>
        <p:spPr bwMode="auto">
          <a:xfrm>
            <a:off x="7749771" y="14852"/>
            <a:ext cx="1394229" cy="342338"/>
          </a:xfrm>
          <a:prstGeom prst="rect">
            <a:avLst/>
          </a:prstGeom>
          <a:noFill/>
          <a:ln w="9525">
            <a:noFill/>
            <a:miter lim="800000"/>
            <a:headEnd/>
            <a:tailEnd/>
          </a:ln>
          <a:effectLst/>
        </p:spPr>
      </p:pic>
    </p:spTree>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AutoShape 2" descr="https://mediabank.partners.extranet.microsoft.com/transfer/radBACB0/1/MSBG_blue_horiz_1.jpg"/>
          <p:cNvSpPr>
            <a:spLocks noChangeAspect="1" noChangeArrowheads="1"/>
          </p:cNvSpPr>
          <p:nvPr/>
        </p:nvSpPr>
        <p:spPr bwMode="auto">
          <a:xfrm>
            <a:off x="63500" y="-136525"/>
            <a:ext cx="57150000" cy="22860000"/>
          </a:xfrm>
          <a:prstGeom prst="rect">
            <a:avLst/>
          </a:prstGeom>
          <a:noFill/>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38916" name="AutoShape 4" descr="https://mediabank.partners.extranet.microsoft.com/transfer/radBACB0/1/MSBG_blue_horiz_1.jpg"/>
          <p:cNvSpPr>
            <a:spLocks noChangeAspect="1" noChangeArrowheads="1"/>
          </p:cNvSpPr>
          <p:nvPr/>
        </p:nvSpPr>
        <p:spPr bwMode="auto">
          <a:xfrm>
            <a:off x="63500" y="-136525"/>
            <a:ext cx="57150000" cy="22860000"/>
          </a:xfrm>
          <a:prstGeom prst="rect">
            <a:avLst/>
          </a:prstGeom>
          <a:noFill/>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pic>
        <p:nvPicPr>
          <p:cNvPr id="8" name="Picture 1"/>
          <p:cNvPicPr>
            <a:picLocks noChangeAspect="1" noChangeArrowheads="1"/>
          </p:cNvPicPr>
          <p:nvPr/>
        </p:nvPicPr>
        <p:blipFill>
          <a:blip r:embed="rId3" cstate="print"/>
          <a:srcRect t="4140"/>
          <a:stretch>
            <a:fillRect/>
          </a:stretch>
        </p:blipFill>
        <p:spPr bwMode="auto">
          <a:xfrm>
            <a:off x="7375160" y="1007118"/>
            <a:ext cx="1217495" cy="2282099"/>
          </a:xfrm>
          <a:prstGeom prst="rect">
            <a:avLst/>
          </a:prstGeom>
          <a:noFill/>
          <a:ln w="9525">
            <a:solidFill>
              <a:srgbClr val="002060"/>
            </a:solidFill>
            <a:miter lim="800000"/>
            <a:headEnd/>
            <a:tailEnd/>
          </a:ln>
          <a:effectLst/>
        </p:spPr>
      </p:pic>
      <p:pic>
        <p:nvPicPr>
          <p:cNvPr id="11" name="Picture 3"/>
          <p:cNvPicPr>
            <a:picLocks noChangeAspect="1" noChangeArrowheads="1"/>
          </p:cNvPicPr>
          <p:nvPr/>
        </p:nvPicPr>
        <p:blipFill>
          <a:blip r:embed="rId4" cstate="print"/>
          <a:srcRect/>
          <a:stretch>
            <a:fillRect/>
          </a:stretch>
        </p:blipFill>
        <p:spPr bwMode="auto">
          <a:xfrm>
            <a:off x="4810912" y="1007118"/>
            <a:ext cx="2347613" cy="2238499"/>
          </a:xfrm>
          <a:prstGeom prst="rect">
            <a:avLst/>
          </a:prstGeom>
          <a:noFill/>
          <a:ln w="9525">
            <a:solidFill>
              <a:srgbClr val="002060"/>
            </a:solidFill>
            <a:miter lim="800000"/>
            <a:headEnd/>
            <a:tailEnd/>
          </a:ln>
          <a:effectLst/>
        </p:spPr>
      </p:pic>
      <p:pic>
        <p:nvPicPr>
          <p:cNvPr id="84993" name="Picture 273" descr="cid:image010.png@01C94A7F.261F3050"/>
          <p:cNvPicPr>
            <a:picLocks noChangeAspect="1" noChangeArrowheads="1"/>
          </p:cNvPicPr>
          <p:nvPr/>
        </p:nvPicPr>
        <p:blipFill>
          <a:blip r:embed="rId5">
            <a:clrChange>
              <a:clrFrom>
                <a:srgbClr val="FFFFFF"/>
              </a:clrFrom>
              <a:clrTo>
                <a:srgbClr val="FFFFFF">
                  <a:alpha val="0"/>
                </a:srgbClr>
              </a:clrTo>
            </a:clrChange>
          </a:blip>
          <a:srcRect r="55282"/>
          <a:stretch>
            <a:fillRect/>
          </a:stretch>
        </p:blipFill>
        <p:spPr bwMode="auto">
          <a:xfrm>
            <a:off x="179882" y="882940"/>
            <a:ext cx="4272197" cy="3514725"/>
          </a:xfrm>
          <a:prstGeom prst="rect">
            <a:avLst/>
          </a:prstGeom>
          <a:noFill/>
          <a:ln w="9525">
            <a:noFill/>
            <a:miter lim="800000"/>
            <a:headEnd/>
            <a:tailEnd/>
          </a:ln>
        </p:spPr>
      </p:pic>
      <p:pic>
        <p:nvPicPr>
          <p:cNvPr id="24" name="Picture 273" descr="cid:image010.png@01C94A7F.261F3050"/>
          <p:cNvPicPr>
            <a:picLocks noChangeAspect="1" noChangeArrowheads="1"/>
          </p:cNvPicPr>
          <p:nvPr/>
        </p:nvPicPr>
        <p:blipFill>
          <a:blip r:embed="rId5"/>
          <a:srcRect l="45163" t="3351" r="589" b="2346"/>
          <a:stretch>
            <a:fillRect/>
          </a:stretch>
        </p:blipFill>
        <p:spPr bwMode="auto">
          <a:xfrm>
            <a:off x="3396845" y="3385463"/>
            <a:ext cx="5182711" cy="3314492"/>
          </a:xfrm>
          <a:prstGeom prst="rect">
            <a:avLst/>
          </a:prstGeom>
          <a:noFill/>
          <a:ln w="9525">
            <a:noFill/>
            <a:miter lim="800000"/>
            <a:headEnd/>
            <a:tailEnd/>
          </a:ln>
        </p:spPr>
      </p:pic>
      <p:sp>
        <p:nvSpPr>
          <p:cNvPr id="27" name="Rectangle 26"/>
          <p:cNvSpPr/>
          <p:nvPr/>
        </p:nvSpPr>
        <p:spPr bwMode="auto">
          <a:xfrm>
            <a:off x="0" y="0"/>
            <a:ext cx="9144000" cy="825366"/>
          </a:xfrm>
          <a:prstGeom prst="rect">
            <a:avLst/>
          </a:prstGeom>
          <a:solidFill>
            <a:schemeClr val="tx1"/>
          </a:solidFill>
          <a:ln>
            <a:headEnd type="none" w="med" len="med"/>
            <a:tailEnd type="none" w="med" len="med"/>
          </a:ln>
          <a:scene3d>
            <a:camera prst="orthographicFront" fov="0">
              <a:rot lat="0" lon="0" rev="0"/>
            </a:camera>
            <a:lightRig rig="contrasting" dir="t">
              <a:rot lat="0" lon="0" rev="12000000"/>
            </a:lightRig>
          </a:scene3d>
          <a:sp3d prstMaterial="powder"/>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defRPr sz="2400">
                <a:solidFill>
                  <a:schemeClr val="tx1"/>
                </a:solidFill>
              </a:defRPr>
            </a:pPr>
            <a:endParaRPr lang="en-US" sz="2400" dirty="0">
              <a:solidFill>
                <a:schemeClr val="tx1"/>
              </a:solidFill>
            </a:endParaRPr>
          </a:p>
        </p:txBody>
      </p:sp>
      <p:pic>
        <p:nvPicPr>
          <p:cNvPr id="38922" name="Picture 9" descr="cid:image004.png@01C94A7F.261F3050"/>
          <p:cNvPicPr>
            <a:picLocks noChangeAspect="1" noChangeArrowheads="1"/>
          </p:cNvPicPr>
          <p:nvPr/>
        </p:nvPicPr>
        <p:blipFill>
          <a:blip r:embed="rId6" cstate="print"/>
          <a:srcRect/>
          <a:stretch>
            <a:fillRect/>
          </a:stretch>
        </p:blipFill>
        <p:spPr bwMode="auto">
          <a:xfrm>
            <a:off x="4148309" y="175535"/>
            <a:ext cx="2638269" cy="474296"/>
          </a:xfrm>
          <a:prstGeom prst="rect">
            <a:avLst/>
          </a:prstGeom>
          <a:gradFill flip="none" rotWithShape="1">
            <a:gsLst>
              <a:gs pos="0">
                <a:schemeClr val="bg1">
                  <a:lumMod val="85000"/>
                  <a:alpha val="50000"/>
                </a:schemeClr>
              </a:gs>
              <a:gs pos="35000">
                <a:schemeClr val="bg1"/>
              </a:gs>
              <a:gs pos="65000">
                <a:schemeClr val="bg1"/>
              </a:gs>
              <a:gs pos="100000">
                <a:schemeClr val="bg1">
                  <a:lumMod val="85000"/>
                </a:schemeClr>
              </a:gs>
            </a:gsLst>
            <a:lin ang="0" scaled="1"/>
            <a:tileRect/>
          </a:gradFill>
          <a:ln>
            <a:headEnd type="none" w="med" len="med"/>
            <a:tailEnd type="none" w="med" len="med"/>
          </a:ln>
          <a:scene3d>
            <a:camera prst="orthographicFront" fov="0">
              <a:rot lat="0" lon="0" rev="0"/>
            </a:camera>
            <a:lightRig rig="contrasting" dir="t">
              <a:rot lat="0" lon="0" rev="12000000"/>
            </a:lightRig>
          </a:scene3d>
          <a:sp3d prstMaterial="powder"/>
        </p:spPr>
      </p:pic>
    </p:spTree>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997196"/>
          </a:xfrm>
        </p:spPr>
        <p:txBody>
          <a:bodyPr/>
          <a:lstStyle/>
          <a:p>
            <a:r>
              <a:rPr lang="en-US" dirty="0" smtClean="0">
                <a:sym typeface="Wingdings" pitchFamily="2" charset="2"/>
              </a:rPr>
              <a:t>Server-side Extensibility</a:t>
            </a:r>
            <a:r>
              <a:rPr lang="en-US" dirty="0" smtClean="0"/>
              <a:t/>
            </a:r>
            <a:br>
              <a:rPr lang="en-US" dirty="0" smtClean="0"/>
            </a:br>
            <a:r>
              <a:rPr lang="en-US" sz="2400" dirty="0" smtClean="0">
                <a:solidFill>
                  <a:schemeClr val="tx2"/>
                </a:solidFill>
              </a:rPr>
              <a:t>Common UC Managed API Application Scenarios</a:t>
            </a:r>
            <a:endParaRPr lang="en-US" sz="2400" dirty="0">
              <a:solidFill>
                <a:schemeClr val="tx2"/>
              </a:solidFill>
            </a:endParaRPr>
          </a:p>
        </p:txBody>
      </p:sp>
      <p:grpSp>
        <p:nvGrpSpPr>
          <p:cNvPr id="3" name="Group 55"/>
          <p:cNvGrpSpPr>
            <a:grpSpLocks noChangeAspect="1"/>
          </p:cNvGrpSpPr>
          <p:nvPr/>
        </p:nvGrpSpPr>
        <p:grpSpPr>
          <a:xfrm>
            <a:off x="481371" y="1981200"/>
            <a:ext cx="2631557" cy="3653193"/>
            <a:chOff x="1434953" y="1625364"/>
            <a:chExt cx="3289447" cy="4566491"/>
          </a:xfrm>
        </p:grpSpPr>
        <p:sp>
          <p:nvSpPr>
            <p:cNvPr id="9" name="TextBox 8"/>
            <p:cNvSpPr txBox="1"/>
            <p:nvPr/>
          </p:nvSpPr>
          <p:spPr>
            <a:xfrm>
              <a:off x="1476983" y="1625364"/>
              <a:ext cx="1051539" cy="1246758"/>
            </a:xfrm>
            <a:prstGeom prst="rect">
              <a:avLst/>
            </a:prstGeom>
            <a:solidFill>
              <a:schemeClr val="accent5"/>
            </a:solidFill>
            <a:ln>
              <a:headEnd type="none" w="sm" len="sm"/>
              <a:tailEnd type="none" w="sm" len="sm"/>
            </a:ln>
          </p:spPr>
          <p:style>
            <a:lnRef idx="0">
              <a:schemeClr val="accent1"/>
            </a:lnRef>
            <a:fillRef idx="3">
              <a:schemeClr val="accent1"/>
            </a:fillRef>
            <a:effectRef idx="3">
              <a:schemeClr val="accent1"/>
            </a:effectRef>
            <a:fontRef idx="minor">
              <a:schemeClr val="lt1"/>
            </a:fontRef>
          </p:style>
          <p:txBody>
            <a:bodyPr tIns="216000" anchor="t" anchorCtr="0"/>
            <a:lstStyle/>
            <a:p>
              <a:pPr algn="ctr">
                <a:defRPr/>
              </a:pPr>
              <a:r>
                <a:rPr lang="en-US" sz="700" b="1" dirty="0" smtClean="0">
                  <a:solidFill>
                    <a:schemeClr val="bg1"/>
                  </a:solidFill>
                  <a:cs typeface="Segoe UI" pitchFamily="34" charset="0"/>
                </a:rPr>
                <a:t>Your Application</a:t>
              </a:r>
              <a:endParaRPr lang="en-US" sz="700" b="1" dirty="0">
                <a:solidFill>
                  <a:schemeClr val="bg1"/>
                </a:solidFill>
                <a:cs typeface="Segoe UI" pitchFamily="34" charset="0"/>
              </a:endParaRPr>
            </a:p>
          </p:txBody>
        </p:sp>
        <p:sp>
          <p:nvSpPr>
            <p:cNvPr id="10" name="TextBox 9"/>
            <p:cNvSpPr txBox="1"/>
            <p:nvPr/>
          </p:nvSpPr>
          <p:spPr>
            <a:xfrm>
              <a:off x="2582693" y="1625364"/>
              <a:ext cx="1051539" cy="1920262"/>
            </a:xfrm>
            <a:prstGeom prst="rect">
              <a:avLst/>
            </a:prstGeom>
            <a:solidFill>
              <a:schemeClr val="accent5"/>
            </a:solidFill>
            <a:ln>
              <a:headEnd type="none" w="sm" len="sm"/>
              <a:tailEnd type="none" w="sm" len="sm"/>
            </a:ln>
          </p:spPr>
          <p:style>
            <a:lnRef idx="0">
              <a:schemeClr val="accent1"/>
            </a:lnRef>
            <a:fillRef idx="3">
              <a:schemeClr val="accent1"/>
            </a:fillRef>
            <a:effectRef idx="3">
              <a:schemeClr val="accent1"/>
            </a:effectRef>
            <a:fontRef idx="minor">
              <a:schemeClr val="lt1"/>
            </a:fontRef>
          </p:style>
          <p:txBody>
            <a:bodyPr tIns="216000" anchor="t" anchorCtr="0"/>
            <a:lstStyle/>
            <a:p>
              <a:pPr algn="ctr">
                <a:defRPr/>
              </a:pPr>
              <a:r>
                <a:rPr lang="en-US" sz="700" b="1" dirty="0" smtClean="0">
                  <a:solidFill>
                    <a:schemeClr val="bg1"/>
                  </a:solidFill>
                  <a:cs typeface="Segoe UI" pitchFamily="34" charset="0"/>
                </a:rPr>
                <a:t>Your Application</a:t>
              </a:r>
              <a:endParaRPr lang="en-US" sz="700" b="1" dirty="0">
                <a:solidFill>
                  <a:schemeClr val="bg1"/>
                </a:solidFill>
                <a:cs typeface="Segoe UI" pitchFamily="34" charset="0"/>
              </a:endParaRPr>
            </a:p>
          </p:txBody>
        </p:sp>
        <p:sp>
          <p:nvSpPr>
            <p:cNvPr id="11" name="TextBox 10"/>
            <p:cNvSpPr txBox="1"/>
            <p:nvPr/>
          </p:nvSpPr>
          <p:spPr>
            <a:xfrm>
              <a:off x="3646240" y="2973389"/>
              <a:ext cx="1051539" cy="599895"/>
            </a:xfrm>
            <a:prstGeom prst="rect">
              <a:avLst/>
            </a:prstGeom>
            <a:solidFill>
              <a:schemeClr val="accent1"/>
            </a:solidFill>
            <a:ln>
              <a:headEnd type="none" w="sm" len="sm"/>
              <a:tailEnd type="none" w="sm" len="sm"/>
            </a:ln>
          </p:spPr>
          <p:style>
            <a:lnRef idx="0">
              <a:schemeClr val="accent1"/>
            </a:lnRef>
            <a:fillRef idx="3">
              <a:schemeClr val="accent1"/>
            </a:fillRef>
            <a:effectRef idx="3">
              <a:schemeClr val="accent1"/>
            </a:effectRef>
            <a:fontRef idx="minor">
              <a:schemeClr val="lt1"/>
            </a:fontRef>
          </p:style>
          <p:txBody>
            <a:bodyPr anchor="ctr"/>
            <a:lstStyle/>
            <a:p>
              <a:pPr algn="ctr">
                <a:defRPr/>
              </a:pPr>
              <a:r>
                <a:rPr lang="en-US" sz="700" b="1" dirty="0" smtClean="0">
                  <a:solidFill>
                    <a:schemeClr val="bg1"/>
                  </a:solidFill>
                  <a:cs typeface="Segoe UI" pitchFamily="34" charset="0"/>
                </a:rPr>
                <a:t>UC Workflow API</a:t>
              </a:r>
              <a:endParaRPr lang="en-US" sz="700" b="1" dirty="0">
                <a:solidFill>
                  <a:schemeClr val="bg1"/>
                </a:solidFill>
                <a:cs typeface="Segoe UI" pitchFamily="34" charset="0"/>
              </a:endParaRPr>
            </a:p>
          </p:txBody>
        </p:sp>
        <p:sp>
          <p:nvSpPr>
            <p:cNvPr id="12" name="TextBox 11"/>
            <p:cNvSpPr txBox="1"/>
            <p:nvPr/>
          </p:nvSpPr>
          <p:spPr>
            <a:xfrm>
              <a:off x="3645154" y="2306565"/>
              <a:ext cx="1051539" cy="599895"/>
            </a:xfrm>
            <a:prstGeom prst="rect">
              <a:avLst/>
            </a:prstGeom>
            <a:solidFill>
              <a:schemeClr val="accent1"/>
            </a:solidFill>
            <a:ln>
              <a:headEnd type="none" w="sm" len="sm"/>
              <a:tailEnd type="none" w="sm" len="sm"/>
            </a:ln>
          </p:spPr>
          <p:style>
            <a:lnRef idx="0">
              <a:schemeClr val="accent1"/>
            </a:lnRef>
            <a:fillRef idx="3">
              <a:schemeClr val="accent1"/>
            </a:fillRef>
            <a:effectRef idx="3">
              <a:schemeClr val="accent1"/>
            </a:effectRef>
            <a:fontRef idx="minor">
              <a:schemeClr val="lt1"/>
            </a:fontRef>
          </p:style>
          <p:txBody>
            <a:bodyPr anchor="ctr"/>
            <a:lstStyle/>
            <a:p>
              <a:pPr algn="ctr">
                <a:defRPr/>
              </a:pPr>
              <a:r>
                <a:rPr lang="en-US" sz="700" b="1" dirty="0" smtClean="0">
                  <a:solidFill>
                    <a:schemeClr val="bg1"/>
                  </a:solidFill>
                  <a:cs typeface="Segoe UI" pitchFamily="34" charset="0"/>
                </a:rPr>
                <a:t>UC Workflow </a:t>
              </a:r>
              <a:br>
                <a:rPr lang="en-US" sz="700" b="1" dirty="0" smtClean="0">
                  <a:solidFill>
                    <a:schemeClr val="bg1"/>
                  </a:solidFill>
                  <a:cs typeface="Segoe UI" pitchFamily="34" charset="0"/>
                </a:rPr>
              </a:br>
              <a:r>
                <a:rPr lang="en-US" sz="700" b="1" dirty="0" smtClean="0">
                  <a:solidFill>
                    <a:schemeClr val="bg1"/>
                  </a:solidFill>
                  <a:cs typeface="Segoe UI" pitchFamily="34" charset="0"/>
                </a:rPr>
                <a:t>Activities</a:t>
              </a:r>
            </a:p>
          </p:txBody>
        </p:sp>
        <p:sp>
          <p:nvSpPr>
            <p:cNvPr id="13" name="TextBox 12"/>
            <p:cNvSpPr txBox="1"/>
            <p:nvPr/>
          </p:nvSpPr>
          <p:spPr>
            <a:xfrm>
              <a:off x="3640582" y="1625364"/>
              <a:ext cx="1051539" cy="599895"/>
            </a:xfrm>
            <a:prstGeom prst="rect">
              <a:avLst/>
            </a:prstGeom>
            <a:solidFill>
              <a:schemeClr val="accent5"/>
            </a:solidFill>
            <a:ln>
              <a:headEnd type="none" w="sm" len="sm"/>
              <a:tailEnd type="none" w="sm" len="sm"/>
            </a:ln>
          </p:spPr>
          <p:style>
            <a:lnRef idx="0">
              <a:schemeClr val="accent1"/>
            </a:lnRef>
            <a:fillRef idx="3">
              <a:schemeClr val="accent1"/>
            </a:fillRef>
            <a:effectRef idx="3">
              <a:schemeClr val="accent1"/>
            </a:effectRef>
            <a:fontRef idx="minor">
              <a:schemeClr val="lt1"/>
            </a:fontRef>
          </p:style>
          <p:txBody>
            <a:bodyPr tIns="216000" anchor="t" anchorCtr="0"/>
            <a:lstStyle/>
            <a:p>
              <a:pPr algn="ctr">
                <a:defRPr/>
              </a:pPr>
              <a:r>
                <a:rPr lang="en-US" sz="700" b="1" dirty="0" smtClean="0">
                  <a:solidFill>
                    <a:schemeClr val="bg1"/>
                  </a:solidFill>
                  <a:cs typeface="Segoe UI" pitchFamily="34" charset="0"/>
                </a:rPr>
                <a:t>Your Application</a:t>
              </a:r>
              <a:endParaRPr lang="en-US" sz="700" b="1" dirty="0">
                <a:solidFill>
                  <a:schemeClr val="bg1"/>
                </a:solidFill>
                <a:cs typeface="Segoe UI" pitchFamily="34" charset="0"/>
              </a:endParaRPr>
            </a:p>
          </p:txBody>
        </p:sp>
        <p:grpSp>
          <p:nvGrpSpPr>
            <p:cNvPr id="5" name="Group 104"/>
            <p:cNvGrpSpPr/>
            <p:nvPr/>
          </p:nvGrpSpPr>
          <p:grpSpPr>
            <a:xfrm>
              <a:off x="2555240" y="4535774"/>
              <a:ext cx="999856" cy="1645921"/>
              <a:chOff x="6539631" y="4854938"/>
              <a:chExt cx="999856" cy="1645921"/>
            </a:xfrm>
          </p:grpSpPr>
          <p:sp>
            <p:nvSpPr>
              <p:cNvPr id="15" name="Rounded Rectangle 14"/>
              <p:cNvSpPr/>
              <p:nvPr/>
            </p:nvSpPr>
            <p:spPr bwMode="auto">
              <a:xfrm>
                <a:off x="6539631" y="4854938"/>
                <a:ext cx="999856" cy="1645921"/>
              </a:xfrm>
              <a:prstGeom prst="roundRect">
                <a:avLst/>
              </a:prstGeom>
              <a:gradFill flip="none" rotWithShape="1">
                <a:gsLst>
                  <a:gs pos="0">
                    <a:srgbClr val="777777">
                      <a:tint val="66000"/>
                      <a:satMod val="160000"/>
                      <a:alpha val="32000"/>
                    </a:srgbClr>
                  </a:gs>
                  <a:gs pos="50000">
                    <a:srgbClr val="777777">
                      <a:tint val="44500"/>
                      <a:satMod val="160000"/>
                      <a:alpha val="42000"/>
                    </a:srgbClr>
                  </a:gs>
                  <a:gs pos="100000">
                    <a:srgbClr val="777777">
                      <a:tint val="23500"/>
                      <a:satMod val="160000"/>
                      <a:alpha val="49000"/>
                    </a:srgbClr>
                  </a:gs>
                </a:gsLst>
                <a:lin ang="16200000" scaled="1"/>
                <a:tileRect/>
              </a:gradFill>
              <a:ln w="9525">
                <a:headEnd type="none" w="med" len="med"/>
                <a:tailEnd type="none" w="med" len="med"/>
              </a:ln>
            </p:spPr>
            <p:style>
              <a:lnRef idx="2">
                <a:schemeClr val="accent5"/>
              </a:lnRef>
              <a:fillRef idx="1">
                <a:schemeClr val="lt1"/>
              </a:fillRef>
              <a:effectRef idx="0">
                <a:schemeClr val="accent5"/>
              </a:effectRef>
              <a:fontRef idx="minor">
                <a:schemeClr val="dk1"/>
              </a:fontRef>
            </p:style>
            <p:txBody>
              <a:bodyPr vert="horz" wrap="square" lIns="91436" tIns="45718" rIns="91436" bIns="45718" numCol="1" rtlCol="0" anchor="t" anchorCtr="0" compatLnSpc="1">
                <a:prstTxWarp prst="textNoShape">
                  <a:avLst/>
                </a:prstTxWarp>
              </a:bodyPr>
              <a:lstStyle/>
              <a:p>
                <a:pPr algn="ctr" defTabSz="1096963" fontAlgn="base">
                  <a:lnSpc>
                    <a:spcPct val="90000"/>
                  </a:lnSpc>
                  <a:spcBef>
                    <a:spcPct val="0"/>
                  </a:spcBef>
                  <a:spcAft>
                    <a:spcPct val="0"/>
                  </a:spcAft>
                  <a:defRPr/>
                </a:pPr>
                <a:r>
                  <a:rPr lang="en-US" sz="1000" dirty="0" smtClean="0">
                    <a:solidFill>
                      <a:schemeClr val="bg1"/>
                    </a:solidFill>
                    <a:latin typeface="Segoe Semibold" pitchFamily="34" charset="0"/>
                  </a:rPr>
                  <a:t>Windows Server</a:t>
                </a:r>
              </a:p>
            </p:txBody>
          </p:sp>
          <p:pic>
            <p:nvPicPr>
              <p:cNvPr id="16" name="Picture 2" descr="C:\Program Files\Microsoft Resource DVD Artwork\DVD_ART\Artwork_Imagery\HARDWARE_IMAGERY\Illustration - Misc Hardware\Windows Vista Illustration Icons\Server.png"/>
              <p:cNvPicPr>
                <a:picLocks noChangeAspect="1" noChangeArrowheads="1"/>
              </p:cNvPicPr>
              <p:nvPr/>
            </p:nvPicPr>
            <p:blipFill>
              <a:blip r:embed="rId3" cstate="print"/>
              <a:srcRect/>
              <a:stretch>
                <a:fillRect/>
              </a:stretch>
            </p:blipFill>
            <p:spPr bwMode="auto">
              <a:xfrm>
                <a:off x="6717233" y="5509371"/>
                <a:ext cx="517593" cy="820921"/>
              </a:xfrm>
              <a:prstGeom prst="rect">
                <a:avLst/>
              </a:prstGeom>
              <a:noFill/>
            </p:spPr>
          </p:pic>
          <p:grpSp>
            <p:nvGrpSpPr>
              <p:cNvPr id="14" name="Group 61"/>
              <p:cNvGrpSpPr/>
              <p:nvPr/>
            </p:nvGrpSpPr>
            <p:grpSpPr>
              <a:xfrm>
                <a:off x="6869633" y="5661771"/>
                <a:ext cx="656910" cy="833099"/>
                <a:chOff x="6855249" y="5552501"/>
                <a:chExt cx="656910" cy="833099"/>
              </a:xfrm>
            </p:grpSpPr>
            <p:pic>
              <p:nvPicPr>
                <p:cNvPr id="18" name="Picture 2" descr="C:\Program Files\Microsoft Resource DVD Artwork\DVD_ART\Artwork_Imagery\HARDWARE_IMAGERY\Illustration - Misc Hardware\Windows Vista Illustration Icons\Server.png"/>
                <p:cNvPicPr>
                  <a:picLocks noChangeAspect="1" noChangeArrowheads="1"/>
                </p:cNvPicPr>
                <p:nvPr/>
              </p:nvPicPr>
              <p:blipFill>
                <a:blip r:embed="rId3" cstate="print"/>
                <a:srcRect/>
                <a:stretch>
                  <a:fillRect/>
                </a:stretch>
              </p:blipFill>
              <p:spPr bwMode="auto">
                <a:xfrm>
                  <a:off x="6855249" y="5552501"/>
                  <a:ext cx="517593" cy="820921"/>
                </a:xfrm>
                <a:prstGeom prst="rect">
                  <a:avLst/>
                </a:prstGeom>
                <a:noFill/>
              </p:spPr>
            </p:pic>
            <p:pic>
              <p:nvPicPr>
                <p:cNvPr id="19" name="Picture 5" descr="C:\Program Files\Microsoft Resource DVD Artwork\DVD_ART\Artwork_Imagery\Shapes and Graphics\Bullets\Windows XP Flag.png"/>
                <p:cNvPicPr>
                  <a:picLocks noChangeAspect="1" noChangeArrowheads="1"/>
                </p:cNvPicPr>
                <p:nvPr/>
              </p:nvPicPr>
              <p:blipFill>
                <a:blip r:embed="rId4" cstate="print"/>
                <a:srcRect/>
                <a:stretch>
                  <a:fillRect/>
                </a:stretch>
              </p:blipFill>
              <p:spPr bwMode="auto">
                <a:xfrm>
                  <a:off x="7123212" y="5929354"/>
                  <a:ext cx="388947" cy="456246"/>
                </a:xfrm>
                <a:prstGeom prst="rect">
                  <a:avLst/>
                </a:prstGeom>
                <a:noFill/>
              </p:spPr>
            </p:pic>
          </p:grpSp>
        </p:grpSp>
        <p:grpSp>
          <p:nvGrpSpPr>
            <p:cNvPr id="17" name="Group 105"/>
            <p:cNvGrpSpPr/>
            <p:nvPr/>
          </p:nvGrpSpPr>
          <p:grpSpPr>
            <a:xfrm>
              <a:off x="3673799" y="4535774"/>
              <a:ext cx="999856" cy="1645921"/>
              <a:chOff x="6539631" y="4854938"/>
              <a:chExt cx="999856" cy="1645921"/>
            </a:xfrm>
          </p:grpSpPr>
          <p:sp>
            <p:nvSpPr>
              <p:cNvPr id="21" name="Rounded Rectangle 20"/>
              <p:cNvSpPr/>
              <p:nvPr/>
            </p:nvSpPr>
            <p:spPr bwMode="auto">
              <a:xfrm>
                <a:off x="6539631" y="4854938"/>
                <a:ext cx="999856" cy="1645921"/>
              </a:xfrm>
              <a:prstGeom prst="roundRect">
                <a:avLst/>
              </a:prstGeom>
              <a:gradFill flip="none" rotWithShape="1">
                <a:gsLst>
                  <a:gs pos="0">
                    <a:srgbClr val="777777">
                      <a:tint val="66000"/>
                      <a:satMod val="160000"/>
                      <a:alpha val="32000"/>
                    </a:srgbClr>
                  </a:gs>
                  <a:gs pos="50000">
                    <a:srgbClr val="777777">
                      <a:tint val="44500"/>
                      <a:satMod val="160000"/>
                      <a:alpha val="42000"/>
                    </a:srgbClr>
                  </a:gs>
                  <a:gs pos="100000">
                    <a:srgbClr val="777777">
                      <a:tint val="23500"/>
                      <a:satMod val="160000"/>
                      <a:alpha val="49000"/>
                    </a:srgbClr>
                  </a:gs>
                </a:gsLst>
                <a:lin ang="16200000" scaled="1"/>
                <a:tileRect/>
              </a:gradFill>
              <a:ln w="9525">
                <a:headEnd type="none" w="med" len="med"/>
                <a:tailEnd type="none" w="med" len="med"/>
              </a:ln>
            </p:spPr>
            <p:style>
              <a:lnRef idx="2">
                <a:schemeClr val="accent5"/>
              </a:lnRef>
              <a:fillRef idx="1">
                <a:schemeClr val="lt1"/>
              </a:fillRef>
              <a:effectRef idx="0">
                <a:schemeClr val="accent5"/>
              </a:effectRef>
              <a:fontRef idx="minor">
                <a:schemeClr val="dk1"/>
              </a:fontRef>
            </p:style>
            <p:txBody>
              <a:bodyPr vert="horz" wrap="square" lIns="91436" tIns="45718" rIns="91436" bIns="45718" numCol="1" rtlCol="0" anchor="t" anchorCtr="0" compatLnSpc="1">
                <a:prstTxWarp prst="textNoShape">
                  <a:avLst/>
                </a:prstTxWarp>
              </a:bodyPr>
              <a:lstStyle/>
              <a:p>
                <a:pPr algn="ctr" defTabSz="1096963" fontAlgn="base">
                  <a:lnSpc>
                    <a:spcPct val="90000"/>
                  </a:lnSpc>
                  <a:spcBef>
                    <a:spcPct val="0"/>
                  </a:spcBef>
                  <a:spcAft>
                    <a:spcPct val="0"/>
                  </a:spcAft>
                  <a:defRPr/>
                </a:pPr>
                <a:r>
                  <a:rPr lang="en-US" sz="1000" dirty="0" smtClean="0">
                    <a:solidFill>
                      <a:schemeClr val="bg1"/>
                    </a:solidFill>
                    <a:latin typeface="Segoe Semibold" pitchFamily="34" charset="0"/>
                  </a:rPr>
                  <a:t>Windows Server</a:t>
                </a:r>
              </a:p>
            </p:txBody>
          </p:sp>
          <p:pic>
            <p:nvPicPr>
              <p:cNvPr id="22" name="Picture 2" descr="C:\Program Files\Microsoft Resource DVD Artwork\DVD_ART\Artwork_Imagery\HARDWARE_IMAGERY\Illustration - Misc Hardware\Windows Vista Illustration Icons\Server.png"/>
              <p:cNvPicPr>
                <a:picLocks noChangeAspect="1" noChangeArrowheads="1"/>
              </p:cNvPicPr>
              <p:nvPr/>
            </p:nvPicPr>
            <p:blipFill>
              <a:blip r:embed="rId3" cstate="print"/>
              <a:srcRect/>
              <a:stretch>
                <a:fillRect/>
              </a:stretch>
            </p:blipFill>
            <p:spPr bwMode="auto">
              <a:xfrm>
                <a:off x="6717233" y="5509371"/>
                <a:ext cx="517593" cy="820921"/>
              </a:xfrm>
              <a:prstGeom prst="rect">
                <a:avLst/>
              </a:prstGeom>
              <a:noFill/>
            </p:spPr>
          </p:pic>
          <p:grpSp>
            <p:nvGrpSpPr>
              <p:cNvPr id="20" name="Group 61"/>
              <p:cNvGrpSpPr/>
              <p:nvPr/>
            </p:nvGrpSpPr>
            <p:grpSpPr>
              <a:xfrm>
                <a:off x="6869633" y="5661771"/>
                <a:ext cx="656910" cy="833099"/>
                <a:chOff x="6855249" y="5552501"/>
                <a:chExt cx="656910" cy="833099"/>
              </a:xfrm>
            </p:grpSpPr>
            <p:pic>
              <p:nvPicPr>
                <p:cNvPr id="24" name="Picture 2" descr="C:\Program Files\Microsoft Resource DVD Artwork\DVD_ART\Artwork_Imagery\HARDWARE_IMAGERY\Illustration - Misc Hardware\Windows Vista Illustration Icons\Server.png"/>
                <p:cNvPicPr>
                  <a:picLocks noChangeAspect="1" noChangeArrowheads="1"/>
                </p:cNvPicPr>
                <p:nvPr/>
              </p:nvPicPr>
              <p:blipFill>
                <a:blip r:embed="rId3" cstate="print"/>
                <a:srcRect/>
                <a:stretch>
                  <a:fillRect/>
                </a:stretch>
              </p:blipFill>
              <p:spPr bwMode="auto">
                <a:xfrm>
                  <a:off x="6855249" y="5552501"/>
                  <a:ext cx="517593" cy="820921"/>
                </a:xfrm>
                <a:prstGeom prst="rect">
                  <a:avLst/>
                </a:prstGeom>
                <a:noFill/>
              </p:spPr>
            </p:pic>
            <p:pic>
              <p:nvPicPr>
                <p:cNvPr id="25" name="Picture 5" descr="C:\Program Files\Microsoft Resource DVD Artwork\DVD_ART\Artwork_Imagery\Shapes and Graphics\Bullets\Windows XP Flag.png"/>
                <p:cNvPicPr>
                  <a:picLocks noChangeAspect="1" noChangeArrowheads="1"/>
                </p:cNvPicPr>
                <p:nvPr/>
              </p:nvPicPr>
              <p:blipFill>
                <a:blip r:embed="rId4" cstate="print"/>
                <a:srcRect/>
                <a:stretch>
                  <a:fillRect/>
                </a:stretch>
              </p:blipFill>
              <p:spPr bwMode="auto">
                <a:xfrm>
                  <a:off x="7123212" y="5929354"/>
                  <a:ext cx="388947" cy="456246"/>
                </a:xfrm>
                <a:prstGeom prst="rect">
                  <a:avLst/>
                </a:prstGeom>
                <a:noFill/>
              </p:spPr>
            </p:pic>
          </p:grpSp>
        </p:grpSp>
        <p:sp>
          <p:nvSpPr>
            <p:cNvPr id="31" name="TextBox 30"/>
            <p:cNvSpPr txBox="1"/>
            <p:nvPr/>
          </p:nvSpPr>
          <p:spPr>
            <a:xfrm>
              <a:off x="1447800" y="2970621"/>
              <a:ext cx="1051539" cy="599895"/>
            </a:xfrm>
            <a:prstGeom prst="rect">
              <a:avLst/>
            </a:prstGeom>
            <a:solidFill>
              <a:schemeClr val="accent1">
                <a:lumMod val="40000"/>
                <a:lumOff val="60000"/>
              </a:schemeClr>
            </a:solidFill>
            <a:ln>
              <a:headEnd type="none" w="sm" len="sm"/>
              <a:tailEnd type="none" w="sm" len="sm"/>
            </a:ln>
          </p:spPr>
          <p:style>
            <a:lnRef idx="0">
              <a:schemeClr val="accent1"/>
            </a:lnRef>
            <a:fillRef idx="3">
              <a:schemeClr val="accent1"/>
            </a:fillRef>
            <a:effectRef idx="3">
              <a:schemeClr val="accent1"/>
            </a:effectRef>
            <a:fontRef idx="minor">
              <a:schemeClr val="lt1"/>
            </a:fontRef>
          </p:style>
          <p:txBody>
            <a:bodyPr lIns="36000" rIns="36000" anchor="ctr"/>
            <a:lstStyle/>
            <a:p>
              <a:pPr algn="ctr">
                <a:defRPr/>
              </a:pPr>
              <a:r>
                <a:rPr lang="en-US" sz="700" b="1" dirty="0" smtClean="0">
                  <a:solidFill>
                    <a:schemeClr val="bg1"/>
                  </a:solidFill>
                  <a:cs typeface="Segoe UI" pitchFamily="34" charset="0"/>
                </a:rPr>
                <a:t>Web Services</a:t>
              </a:r>
            </a:p>
          </p:txBody>
        </p:sp>
        <p:grpSp>
          <p:nvGrpSpPr>
            <p:cNvPr id="30" name="Group 104"/>
            <p:cNvGrpSpPr/>
            <p:nvPr/>
          </p:nvGrpSpPr>
          <p:grpSpPr>
            <a:xfrm>
              <a:off x="1447800" y="4545934"/>
              <a:ext cx="999856" cy="1645921"/>
              <a:chOff x="6539631" y="4854938"/>
              <a:chExt cx="999856" cy="1645921"/>
            </a:xfrm>
          </p:grpSpPr>
          <p:sp>
            <p:nvSpPr>
              <p:cNvPr id="38" name="Rounded Rectangle 37"/>
              <p:cNvSpPr/>
              <p:nvPr/>
            </p:nvSpPr>
            <p:spPr bwMode="auto">
              <a:xfrm>
                <a:off x="6539631" y="4854938"/>
                <a:ext cx="999856" cy="1645921"/>
              </a:xfrm>
              <a:prstGeom prst="roundRect">
                <a:avLst/>
              </a:prstGeom>
              <a:gradFill flip="none" rotWithShape="1">
                <a:gsLst>
                  <a:gs pos="0">
                    <a:srgbClr val="777777">
                      <a:tint val="66000"/>
                      <a:satMod val="160000"/>
                      <a:alpha val="32000"/>
                    </a:srgbClr>
                  </a:gs>
                  <a:gs pos="50000">
                    <a:srgbClr val="777777">
                      <a:tint val="44500"/>
                      <a:satMod val="160000"/>
                      <a:alpha val="42000"/>
                    </a:srgbClr>
                  </a:gs>
                  <a:gs pos="100000">
                    <a:srgbClr val="777777">
                      <a:tint val="23500"/>
                      <a:satMod val="160000"/>
                      <a:alpha val="49000"/>
                    </a:srgbClr>
                  </a:gs>
                </a:gsLst>
                <a:lin ang="16200000" scaled="1"/>
                <a:tileRect/>
              </a:gradFill>
              <a:ln w="9525">
                <a:headEnd type="none" w="med" len="med"/>
                <a:tailEnd type="none" w="med" len="med"/>
              </a:ln>
            </p:spPr>
            <p:style>
              <a:lnRef idx="2">
                <a:schemeClr val="accent5"/>
              </a:lnRef>
              <a:fillRef idx="1">
                <a:schemeClr val="lt1"/>
              </a:fillRef>
              <a:effectRef idx="0">
                <a:schemeClr val="accent5"/>
              </a:effectRef>
              <a:fontRef idx="minor">
                <a:schemeClr val="dk1"/>
              </a:fontRef>
            </p:style>
            <p:txBody>
              <a:bodyPr vert="horz" wrap="square" lIns="91436" tIns="45718" rIns="91436" bIns="45718" numCol="1" rtlCol="0" anchor="t" anchorCtr="0" compatLnSpc="1">
                <a:prstTxWarp prst="textNoShape">
                  <a:avLst/>
                </a:prstTxWarp>
              </a:bodyPr>
              <a:lstStyle/>
              <a:p>
                <a:pPr algn="ctr" defTabSz="1096963" fontAlgn="base">
                  <a:lnSpc>
                    <a:spcPct val="90000"/>
                  </a:lnSpc>
                  <a:spcBef>
                    <a:spcPct val="0"/>
                  </a:spcBef>
                  <a:spcAft>
                    <a:spcPct val="0"/>
                  </a:spcAft>
                  <a:defRPr/>
                </a:pPr>
                <a:r>
                  <a:rPr lang="en-US" sz="1000" dirty="0" smtClean="0">
                    <a:solidFill>
                      <a:schemeClr val="bg1"/>
                    </a:solidFill>
                    <a:latin typeface="Segoe Semibold" pitchFamily="34" charset="0"/>
                  </a:rPr>
                  <a:t>Windows Server</a:t>
                </a:r>
              </a:p>
            </p:txBody>
          </p:sp>
          <p:pic>
            <p:nvPicPr>
              <p:cNvPr id="39" name="Picture 2" descr="C:\Program Files\Microsoft Resource DVD Artwork\DVD_ART\Artwork_Imagery\HARDWARE_IMAGERY\Illustration - Misc Hardware\Windows Vista Illustration Icons\Server.png"/>
              <p:cNvPicPr>
                <a:picLocks noChangeAspect="1" noChangeArrowheads="1"/>
              </p:cNvPicPr>
              <p:nvPr/>
            </p:nvPicPr>
            <p:blipFill>
              <a:blip r:embed="rId3" cstate="print"/>
              <a:srcRect/>
              <a:stretch>
                <a:fillRect/>
              </a:stretch>
            </p:blipFill>
            <p:spPr bwMode="auto">
              <a:xfrm>
                <a:off x="6717233" y="5509371"/>
                <a:ext cx="517593" cy="820921"/>
              </a:xfrm>
              <a:prstGeom prst="rect">
                <a:avLst/>
              </a:prstGeom>
              <a:noFill/>
            </p:spPr>
          </p:pic>
          <p:grpSp>
            <p:nvGrpSpPr>
              <p:cNvPr id="32" name="Group 61"/>
              <p:cNvGrpSpPr/>
              <p:nvPr/>
            </p:nvGrpSpPr>
            <p:grpSpPr>
              <a:xfrm>
                <a:off x="6869633" y="5661771"/>
                <a:ext cx="656910" cy="833099"/>
                <a:chOff x="6855249" y="5552501"/>
                <a:chExt cx="656910" cy="833099"/>
              </a:xfrm>
            </p:grpSpPr>
            <p:pic>
              <p:nvPicPr>
                <p:cNvPr id="41" name="Picture 2" descr="C:\Program Files\Microsoft Resource DVD Artwork\DVD_ART\Artwork_Imagery\HARDWARE_IMAGERY\Illustration - Misc Hardware\Windows Vista Illustration Icons\Server.png"/>
                <p:cNvPicPr>
                  <a:picLocks noChangeAspect="1" noChangeArrowheads="1"/>
                </p:cNvPicPr>
                <p:nvPr/>
              </p:nvPicPr>
              <p:blipFill>
                <a:blip r:embed="rId3" cstate="print"/>
                <a:srcRect/>
                <a:stretch>
                  <a:fillRect/>
                </a:stretch>
              </p:blipFill>
              <p:spPr bwMode="auto">
                <a:xfrm>
                  <a:off x="6855249" y="5552501"/>
                  <a:ext cx="517593" cy="820921"/>
                </a:xfrm>
                <a:prstGeom prst="rect">
                  <a:avLst/>
                </a:prstGeom>
                <a:noFill/>
              </p:spPr>
            </p:pic>
            <p:pic>
              <p:nvPicPr>
                <p:cNvPr id="42" name="Picture 5" descr="C:\Program Files\Microsoft Resource DVD Artwork\DVD_ART\Artwork_Imagery\Shapes and Graphics\Bullets\Windows XP Flag.png"/>
                <p:cNvPicPr>
                  <a:picLocks noChangeAspect="1" noChangeArrowheads="1"/>
                </p:cNvPicPr>
                <p:nvPr/>
              </p:nvPicPr>
              <p:blipFill>
                <a:blip r:embed="rId4" cstate="print"/>
                <a:srcRect/>
                <a:stretch>
                  <a:fillRect/>
                </a:stretch>
              </p:blipFill>
              <p:spPr bwMode="auto">
                <a:xfrm>
                  <a:off x="7123212" y="5929354"/>
                  <a:ext cx="388947" cy="456246"/>
                </a:xfrm>
                <a:prstGeom prst="rect">
                  <a:avLst/>
                </a:prstGeom>
                <a:noFill/>
              </p:spPr>
            </p:pic>
          </p:grpSp>
        </p:grpSp>
        <p:grpSp>
          <p:nvGrpSpPr>
            <p:cNvPr id="33" name="Group 129"/>
            <p:cNvGrpSpPr/>
            <p:nvPr/>
          </p:nvGrpSpPr>
          <p:grpSpPr>
            <a:xfrm>
              <a:off x="1434953" y="3647893"/>
              <a:ext cx="3289447" cy="599895"/>
              <a:chOff x="2254103" y="3647893"/>
              <a:chExt cx="4400697" cy="599895"/>
            </a:xfrm>
          </p:grpSpPr>
          <p:sp>
            <p:nvSpPr>
              <p:cNvPr id="45" name="TextBox 44"/>
              <p:cNvSpPr txBox="1"/>
              <p:nvPr/>
            </p:nvSpPr>
            <p:spPr>
              <a:xfrm>
                <a:off x="2254103" y="3647893"/>
                <a:ext cx="4400697" cy="599895"/>
              </a:xfrm>
              <a:prstGeom prst="rect">
                <a:avLst/>
              </a:prstGeom>
              <a:solidFill>
                <a:schemeClr val="accent1"/>
              </a:solidFill>
              <a:ln>
                <a:solidFill>
                  <a:schemeClr val="accent1"/>
                </a:solidFill>
                <a:headEnd type="none" w="sm" len="sm"/>
                <a:tailEnd type="none" w="sm" len="sm"/>
              </a:ln>
            </p:spPr>
            <p:style>
              <a:lnRef idx="0">
                <a:schemeClr val="accent1"/>
              </a:lnRef>
              <a:fillRef idx="3">
                <a:schemeClr val="accent1"/>
              </a:fillRef>
              <a:effectRef idx="3">
                <a:schemeClr val="accent1"/>
              </a:effectRef>
              <a:fontRef idx="minor">
                <a:schemeClr val="lt1"/>
              </a:fontRef>
            </p:style>
            <p:txBody>
              <a:bodyPr lIns="36000" tIns="36000" rIns="36000" bIns="36000" anchor="t" anchorCtr="0"/>
              <a:lstStyle/>
              <a:p>
                <a:pPr algn="ctr">
                  <a:defRPr/>
                </a:pPr>
                <a:r>
                  <a:rPr lang="en-US" sz="500" dirty="0" smtClean="0">
                    <a:solidFill>
                      <a:schemeClr val="bg1"/>
                    </a:solidFill>
                    <a:cs typeface="Segoe UI" pitchFamily="34" charset="0"/>
                  </a:rPr>
                  <a:t>Unified Communications Managed API 2.0</a:t>
                </a:r>
              </a:p>
            </p:txBody>
          </p:sp>
          <p:sp>
            <p:nvSpPr>
              <p:cNvPr id="46" name="Rectangle 45"/>
              <p:cNvSpPr/>
              <p:nvPr/>
            </p:nvSpPr>
            <p:spPr bwMode="auto">
              <a:xfrm rot="16200000" flipV="1">
                <a:off x="5542280" y="2992120"/>
                <a:ext cx="167640" cy="1813560"/>
              </a:xfrm>
              <a:prstGeom prst="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vert270"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500" dirty="0" smtClean="0">
                    <a:solidFill>
                      <a:schemeClr val="bg1"/>
                    </a:solidFill>
                    <a:effectLst>
                      <a:outerShdw blurRad="38100" dist="38100" dir="2700000" algn="tl">
                        <a:srgbClr val="000000">
                          <a:alpha val="43137"/>
                        </a:srgbClr>
                      </a:outerShdw>
                    </a:effectLst>
                  </a:rPr>
                  <a:t>UCMA 2.0 Server Speech API</a:t>
                </a:r>
              </a:p>
            </p:txBody>
          </p:sp>
          <p:sp>
            <p:nvSpPr>
              <p:cNvPr id="47" name="Rectangle 46"/>
              <p:cNvSpPr/>
              <p:nvPr/>
            </p:nvSpPr>
            <p:spPr bwMode="auto">
              <a:xfrm rot="16200000" flipV="1">
                <a:off x="3952240" y="3550920"/>
                <a:ext cx="167640" cy="1122680"/>
              </a:xfrm>
              <a:prstGeom prst="rect">
                <a:avLst/>
              </a:prstGeom>
              <a:solidFill>
                <a:schemeClr val="accent2"/>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vert270"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500" dirty="0" smtClean="0">
                    <a:solidFill>
                      <a:schemeClr val="bg1"/>
                    </a:solidFill>
                    <a:effectLst>
                      <a:outerShdw blurRad="38100" dist="38100" dir="2700000" algn="tl">
                        <a:srgbClr val="000000">
                          <a:alpha val="43137"/>
                        </a:srgbClr>
                      </a:outerShdw>
                    </a:effectLst>
                  </a:rPr>
                  <a:t>Media Stack</a:t>
                </a:r>
              </a:p>
            </p:txBody>
          </p:sp>
          <p:sp>
            <p:nvSpPr>
              <p:cNvPr id="48" name="Rectangle 47"/>
              <p:cNvSpPr/>
              <p:nvPr/>
            </p:nvSpPr>
            <p:spPr bwMode="auto">
              <a:xfrm rot="16200000" flipV="1">
                <a:off x="2788920" y="3550920"/>
                <a:ext cx="167640" cy="1122680"/>
              </a:xfrm>
              <a:prstGeom prst="rect">
                <a:avLst/>
              </a:prstGeom>
              <a:solidFill>
                <a:schemeClr val="accent2"/>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vert270"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500" dirty="0" smtClean="0">
                    <a:solidFill>
                      <a:schemeClr val="bg1"/>
                    </a:solidFill>
                    <a:effectLst>
                      <a:outerShdw blurRad="38100" dist="38100" dir="2700000" algn="tl">
                        <a:srgbClr val="000000">
                          <a:alpha val="43137"/>
                        </a:srgbClr>
                      </a:outerShdw>
                    </a:effectLst>
                  </a:rPr>
                  <a:t>SIP Signaling Stack</a:t>
                </a:r>
              </a:p>
            </p:txBody>
          </p:sp>
          <p:sp>
            <p:nvSpPr>
              <p:cNvPr id="49" name="Rectangle 48"/>
              <p:cNvSpPr/>
              <p:nvPr/>
            </p:nvSpPr>
            <p:spPr bwMode="auto">
              <a:xfrm rot="16200000" flipV="1">
                <a:off x="3378200" y="2733040"/>
                <a:ext cx="167640" cy="2321560"/>
              </a:xfrm>
              <a:prstGeom prst="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vert270"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500" dirty="0" smtClean="0">
                    <a:solidFill>
                      <a:schemeClr val="bg1"/>
                    </a:solidFill>
                    <a:effectLst>
                      <a:outerShdw blurRad="38100" dist="38100" dir="2700000" algn="tl">
                        <a:srgbClr val="000000">
                          <a:alpha val="43137"/>
                        </a:srgbClr>
                      </a:outerShdw>
                    </a:effectLst>
                  </a:rPr>
                  <a:t>UCMA 2.0 Collaboration API</a:t>
                </a:r>
              </a:p>
            </p:txBody>
          </p:sp>
          <p:sp>
            <p:nvSpPr>
              <p:cNvPr id="50" name="Rectangle 49"/>
              <p:cNvSpPr/>
              <p:nvPr/>
            </p:nvSpPr>
            <p:spPr bwMode="auto">
              <a:xfrm rot="16200000" flipV="1">
                <a:off x="5064760" y="3657600"/>
                <a:ext cx="167640" cy="889000"/>
              </a:xfrm>
              <a:prstGeom prst="rect">
                <a:avLst/>
              </a:prstGeom>
              <a:solidFill>
                <a:schemeClr val="accent2"/>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vert270"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500" dirty="0" smtClean="0">
                    <a:solidFill>
                      <a:schemeClr val="bg1"/>
                    </a:solidFill>
                    <a:effectLst>
                      <a:outerShdw blurRad="38100" dist="38100" dir="2700000" algn="tl">
                        <a:srgbClr val="000000">
                          <a:alpha val="43137"/>
                        </a:srgbClr>
                      </a:outerShdw>
                    </a:effectLst>
                  </a:rPr>
                  <a:t>ASR Engine</a:t>
                </a:r>
              </a:p>
            </p:txBody>
          </p:sp>
          <p:sp>
            <p:nvSpPr>
              <p:cNvPr id="51" name="Rectangle 50"/>
              <p:cNvSpPr/>
              <p:nvPr/>
            </p:nvSpPr>
            <p:spPr bwMode="auto">
              <a:xfrm rot="16200000" flipV="1">
                <a:off x="6024880" y="3667760"/>
                <a:ext cx="167640" cy="889000"/>
              </a:xfrm>
              <a:prstGeom prst="rect">
                <a:avLst/>
              </a:prstGeom>
              <a:solidFill>
                <a:schemeClr val="accent2"/>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vert270"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500" dirty="0" smtClean="0">
                    <a:solidFill>
                      <a:schemeClr val="bg1"/>
                    </a:solidFill>
                    <a:effectLst>
                      <a:outerShdw blurRad="38100" dist="38100" dir="2700000" algn="tl">
                        <a:srgbClr val="000000">
                          <a:alpha val="43137"/>
                        </a:srgbClr>
                      </a:outerShdw>
                    </a:effectLst>
                  </a:rPr>
                  <a:t>TTS Engine</a:t>
                </a:r>
              </a:p>
            </p:txBody>
          </p:sp>
        </p:grpSp>
      </p:grpSp>
      <p:sp>
        <p:nvSpPr>
          <p:cNvPr id="57" name="TextBox 56"/>
          <p:cNvSpPr txBox="1"/>
          <p:nvPr/>
        </p:nvSpPr>
        <p:spPr>
          <a:xfrm>
            <a:off x="4114800" y="1371600"/>
            <a:ext cx="5088444" cy="4708981"/>
          </a:xfrm>
          <a:prstGeom prst="rect">
            <a:avLst/>
          </a:prstGeom>
          <a:noFill/>
        </p:spPr>
        <p:txBody>
          <a:bodyPr wrap="none" rtlCol="0">
            <a:spAutoFit/>
          </a:bodyPr>
          <a:lstStyle/>
          <a:p>
            <a:pPr marL="266700" indent="-266700"/>
            <a:r>
              <a:rPr lang="en-US" sz="1200" b="1" dirty="0" smtClean="0"/>
              <a:t>High Volume Notifications systems </a:t>
            </a:r>
            <a:r>
              <a:rPr lang="en-US" sz="1200" dirty="0" smtClean="0"/>
              <a:t>that</a:t>
            </a:r>
          </a:p>
          <a:p>
            <a:pPr marL="266700" indent="-266700">
              <a:buFont typeface="Arial" pitchFamily="34" charset="0"/>
              <a:buChar char="•"/>
            </a:pPr>
            <a:r>
              <a:rPr lang="en-US" sz="1200" dirty="0" smtClean="0"/>
              <a:t>deliver via Instant Message or telephone</a:t>
            </a:r>
          </a:p>
          <a:p>
            <a:pPr marL="266700" indent="-266700"/>
            <a:r>
              <a:rPr lang="en-US" sz="1200" dirty="0" smtClean="0"/>
              <a:t> </a:t>
            </a:r>
          </a:p>
          <a:p>
            <a:pPr marL="266700" indent="-266700"/>
            <a:r>
              <a:rPr lang="en-US" sz="1200" b="1" dirty="0" smtClean="0"/>
              <a:t>Help desk applications </a:t>
            </a:r>
            <a:r>
              <a:rPr lang="en-US" sz="1200" dirty="0" smtClean="0"/>
              <a:t>that</a:t>
            </a:r>
          </a:p>
          <a:p>
            <a:pPr marL="266700" indent="-266700">
              <a:buFont typeface="Arial" pitchFamily="34" charset="0"/>
              <a:buChar char="•"/>
            </a:pPr>
            <a:r>
              <a:rPr lang="en-US" sz="1200" dirty="0" smtClean="0"/>
              <a:t>use </a:t>
            </a:r>
            <a:r>
              <a:rPr lang="en-US" sz="1200" b="1" dirty="0" smtClean="0"/>
              <a:t>Web Chat</a:t>
            </a:r>
            <a:r>
              <a:rPr lang="en-US" sz="1200" dirty="0" smtClean="0"/>
              <a:t>,</a:t>
            </a:r>
            <a:r>
              <a:rPr lang="en-US" sz="1200" b="1" dirty="0" smtClean="0"/>
              <a:t> Instant Messaging</a:t>
            </a:r>
            <a:r>
              <a:rPr lang="en-US" sz="1200" dirty="0" smtClean="0"/>
              <a:t>, or the </a:t>
            </a:r>
            <a:r>
              <a:rPr lang="en-US" sz="1200" b="1" dirty="0" smtClean="0"/>
              <a:t>telephone</a:t>
            </a:r>
            <a:endParaRPr lang="en-US" sz="1200" dirty="0" smtClean="0"/>
          </a:p>
          <a:p>
            <a:pPr marL="266700" indent="-266700">
              <a:buFont typeface="Arial" pitchFamily="34" charset="0"/>
              <a:buChar char="•"/>
            </a:pPr>
            <a:r>
              <a:rPr lang="en-US" sz="1200" dirty="0" smtClean="0"/>
              <a:t>use </a:t>
            </a:r>
            <a:r>
              <a:rPr lang="en-US" sz="1200" b="1" dirty="0" smtClean="0"/>
              <a:t>Query Response bots</a:t>
            </a:r>
            <a:r>
              <a:rPr lang="en-US" sz="1200" dirty="0" smtClean="0"/>
              <a:t> to automate routine questions</a:t>
            </a:r>
          </a:p>
          <a:p>
            <a:pPr marL="266700" indent="-266700">
              <a:buFont typeface="Arial" pitchFamily="34" charset="0"/>
              <a:buChar char="•"/>
            </a:pPr>
            <a:r>
              <a:rPr lang="en-US" sz="1200" dirty="0" smtClean="0"/>
              <a:t>use </a:t>
            </a:r>
            <a:r>
              <a:rPr lang="en-US" sz="1200" b="1" dirty="0" smtClean="0"/>
              <a:t>Role Agents</a:t>
            </a:r>
            <a:r>
              <a:rPr lang="en-US" sz="1200" dirty="0" smtClean="0"/>
              <a:t> to smartly route your customers to the right agent  </a:t>
            </a:r>
          </a:p>
          <a:p>
            <a:pPr marL="266700" indent="-266700"/>
            <a:endParaRPr lang="en-US" sz="1200" b="1" dirty="0" smtClean="0"/>
          </a:p>
          <a:p>
            <a:pPr marL="266700" indent="-266700"/>
            <a:r>
              <a:rPr lang="en-US" sz="1200" b="1" dirty="0" smtClean="0"/>
              <a:t>Contact Center applications</a:t>
            </a:r>
            <a:r>
              <a:rPr lang="en-US" sz="1200" dirty="0" smtClean="0"/>
              <a:t> such as</a:t>
            </a:r>
          </a:p>
          <a:p>
            <a:pPr marL="266700" indent="-266700">
              <a:buFont typeface="Arial" pitchFamily="34" charset="0"/>
              <a:buChar char="•"/>
            </a:pPr>
            <a:r>
              <a:rPr lang="en-US" sz="1200" b="1" dirty="0" smtClean="0"/>
              <a:t>Automatic Call Distributors</a:t>
            </a:r>
            <a:r>
              <a:rPr lang="en-US" sz="1200" dirty="0" smtClean="0"/>
              <a:t> </a:t>
            </a:r>
          </a:p>
          <a:p>
            <a:pPr marL="266700" indent="-266700">
              <a:buFont typeface="Arial" pitchFamily="34" charset="0"/>
              <a:buChar char="•"/>
            </a:pPr>
            <a:r>
              <a:rPr lang="en-US" sz="1200" b="1" dirty="0" smtClean="0"/>
              <a:t>Interactive Voice Response </a:t>
            </a:r>
            <a:r>
              <a:rPr lang="en-US" sz="1200" dirty="0" smtClean="0"/>
              <a:t>systems with speech technology </a:t>
            </a:r>
          </a:p>
          <a:p>
            <a:pPr marL="266700" indent="-266700">
              <a:buFont typeface="Arial" pitchFamily="34" charset="0"/>
              <a:buChar char="•"/>
            </a:pPr>
            <a:r>
              <a:rPr lang="en-US" sz="1200" b="1" dirty="0" smtClean="0"/>
              <a:t>Music on hold</a:t>
            </a:r>
            <a:endParaRPr lang="en-US" sz="1200" dirty="0" smtClean="0"/>
          </a:p>
          <a:p>
            <a:pPr marL="266700" indent="-266700">
              <a:buFont typeface="Arial" pitchFamily="34" charset="0"/>
              <a:buChar char="•"/>
            </a:pPr>
            <a:r>
              <a:rPr lang="en-US" sz="1200" b="1" dirty="0" smtClean="0"/>
              <a:t>Back-to-Back User Agents</a:t>
            </a:r>
            <a:r>
              <a:rPr lang="en-US" sz="1200" dirty="0" smtClean="0"/>
              <a:t> to mask the identity of agents</a:t>
            </a:r>
          </a:p>
          <a:p>
            <a:pPr marL="266700" indent="-266700">
              <a:buFont typeface="Arial" pitchFamily="34" charset="0"/>
              <a:buChar char="•"/>
            </a:pPr>
            <a:r>
              <a:rPr lang="en-US" sz="1200" b="1" dirty="0" smtClean="0"/>
              <a:t>Call Recording</a:t>
            </a:r>
            <a:r>
              <a:rPr lang="en-US" sz="1200" dirty="0" smtClean="0"/>
              <a:t> systems to store conversations </a:t>
            </a:r>
          </a:p>
          <a:p>
            <a:pPr marL="266700" indent="-266700">
              <a:buFont typeface="Arial" pitchFamily="34" charset="0"/>
              <a:buChar char="•"/>
            </a:pPr>
            <a:r>
              <a:rPr lang="en-US" sz="1200" b="1" dirty="0" smtClean="0"/>
              <a:t>Automatic dialers</a:t>
            </a:r>
            <a:r>
              <a:rPr lang="en-US" sz="1200" dirty="0" smtClean="0"/>
              <a:t> for interactive surveys</a:t>
            </a:r>
          </a:p>
          <a:p>
            <a:pPr marL="266700" indent="-266700"/>
            <a:r>
              <a:rPr lang="en-US" sz="1200" dirty="0" smtClean="0"/>
              <a:t> </a:t>
            </a:r>
          </a:p>
          <a:p>
            <a:pPr marL="266700" indent="-266700"/>
            <a:r>
              <a:rPr lang="en-US" sz="1200" b="1" dirty="0" smtClean="0"/>
              <a:t>Conferencing Portals </a:t>
            </a:r>
            <a:r>
              <a:rPr lang="en-US" sz="1200" dirty="0" smtClean="0"/>
              <a:t>that </a:t>
            </a:r>
          </a:p>
          <a:p>
            <a:pPr marL="266700" indent="-266700">
              <a:buFont typeface="Arial" pitchFamily="34" charset="0"/>
              <a:buChar char="•"/>
            </a:pPr>
            <a:r>
              <a:rPr lang="en-US" sz="1200" b="1" dirty="0" smtClean="0"/>
              <a:t>Schedule </a:t>
            </a:r>
            <a:r>
              <a:rPr lang="en-US" sz="1200" dirty="0" smtClean="0"/>
              <a:t>conferencing resources</a:t>
            </a:r>
            <a:r>
              <a:rPr lang="en-US" sz="1200" b="1" dirty="0" smtClean="0"/>
              <a:t> </a:t>
            </a:r>
            <a:endParaRPr lang="en-US" sz="1200" dirty="0" smtClean="0"/>
          </a:p>
          <a:p>
            <a:pPr marL="266700" indent="-266700">
              <a:buFont typeface="Arial" pitchFamily="34" charset="0"/>
              <a:buChar char="•"/>
            </a:pPr>
            <a:r>
              <a:rPr lang="en-US" sz="1200" dirty="0" smtClean="0"/>
              <a:t>Enable a Virtual </a:t>
            </a:r>
            <a:r>
              <a:rPr lang="en-US" sz="1200" b="1" dirty="0" smtClean="0"/>
              <a:t>Lobby</a:t>
            </a:r>
            <a:r>
              <a:rPr lang="en-US" sz="1200" dirty="0" smtClean="0"/>
              <a:t> in which conference participants</a:t>
            </a:r>
          </a:p>
          <a:p>
            <a:pPr marL="266700" indent="-266700">
              <a:buFont typeface="Arial" pitchFamily="34" charset="0"/>
              <a:buChar char="•"/>
            </a:pPr>
            <a:r>
              <a:rPr lang="en-US" sz="1200" dirty="0" smtClean="0"/>
              <a:t>Offer an infrastructure for </a:t>
            </a:r>
            <a:r>
              <a:rPr lang="en-US" sz="1200" b="1" dirty="0" smtClean="0"/>
              <a:t>recording</a:t>
            </a:r>
            <a:r>
              <a:rPr lang="en-US" sz="1200" dirty="0" smtClean="0"/>
              <a:t> conference calls</a:t>
            </a:r>
          </a:p>
          <a:p>
            <a:pPr marL="266700" indent="-266700"/>
            <a:r>
              <a:rPr lang="en-US" sz="1200" dirty="0" smtClean="0"/>
              <a:t> </a:t>
            </a:r>
          </a:p>
          <a:p>
            <a:pPr marL="266700" indent="-266700"/>
            <a:r>
              <a:rPr lang="en-US" sz="1200" b="1" dirty="0" smtClean="0"/>
              <a:t>Gateways </a:t>
            </a:r>
            <a:r>
              <a:rPr lang="en-US" sz="1200" dirty="0" smtClean="0"/>
              <a:t>that </a:t>
            </a:r>
          </a:p>
          <a:p>
            <a:pPr marL="266700" indent="-266700">
              <a:buFont typeface="Arial" pitchFamily="34" charset="0"/>
              <a:buChar char="•"/>
            </a:pPr>
            <a:r>
              <a:rPr lang="en-US" sz="1200" b="1" dirty="0" smtClean="0"/>
              <a:t>Bridge</a:t>
            </a:r>
            <a:r>
              <a:rPr lang="en-US" sz="1200" dirty="0" smtClean="0"/>
              <a:t> OCS infrastructure with other networks</a:t>
            </a:r>
          </a:p>
          <a:p>
            <a:pPr marL="266700" indent="-266700">
              <a:buFont typeface="Arial" pitchFamily="34" charset="0"/>
              <a:buChar char="•"/>
            </a:pPr>
            <a:r>
              <a:rPr lang="en-US" sz="1200" dirty="0" smtClean="0"/>
              <a:t>Enable </a:t>
            </a:r>
            <a:r>
              <a:rPr lang="en-US" sz="1200" b="1" dirty="0" smtClean="0"/>
              <a:t>Federation</a:t>
            </a:r>
            <a:r>
              <a:rPr lang="en-US" sz="1200" dirty="0" smtClean="0"/>
              <a:t> with other presence aware systems </a:t>
            </a:r>
          </a:p>
          <a:p>
            <a:pPr marL="266700" indent="-266700">
              <a:buFont typeface="Arial" pitchFamily="34" charset="0"/>
              <a:buChar char="•"/>
            </a:pPr>
            <a:r>
              <a:rPr lang="en-US" sz="1200" b="1" dirty="0" smtClean="0"/>
              <a:t>Publish and subscribe </a:t>
            </a:r>
            <a:r>
              <a:rPr lang="en-US" sz="1200" dirty="0" smtClean="0"/>
              <a:t>to presence attributes of users</a:t>
            </a:r>
          </a:p>
        </p:txBody>
      </p:sp>
    </p:spTree>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Speech Portal</a:t>
            </a:r>
            <a:endParaRPr lang="en-US" dirty="0"/>
          </a:p>
        </p:txBody>
      </p:sp>
      <p:sp>
        <p:nvSpPr>
          <p:cNvPr id="3" name="Subtitle 2"/>
          <p:cNvSpPr>
            <a:spLocks noGrp="1"/>
          </p:cNvSpPr>
          <p:nvPr>
            <p:ph type="subTitle" idx="1"/>
          </p:nvPr>
        </p:nvSpPr>
        <p:spPr/>
        <p:txBody>
          <a:bodyPr/>
          <a:lstStyle/>
          <a:p>
            <a:endParaRPr lang="en-US"/>
          </a:p>
        </p:txBody>
      </p:sp>
      <p:sp>
        <p:nvSpPr>
          <p:cNvPr id="4" name="Text Placeholder 3"/>
          <p:cNvSpPr>
            <a:spLocks noGrp="1"/>
          </p:cNvSpPr>
          <p:nvPr>
            <p:ph type="body" sz="quarter" idx="10"/>
          </p:nvPr>
        </p:nvSpPr>
        <p:spPr/>
        <p:txBody>
          <a:bodyPr/>
          <a:lstStyle/>
          <a:p>
            <a:r>
              <a:rPr lang="en-US" dirty="0" smtClean="0"/>
              <a:t>demo</a:t>
            </a:r>
            <a:endParaRPr lang="en-US" dirty="0"/>
          </a:p>
        </p:txBody>
      </p:sp>
    </p:spTree>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85"/>
          <p:cNvGrpSpPr/>
          <p:nvPr/>
        </p:nvGrpSpPr>
        <p:grpSpPr>
          <a:xfrm>
            <a:off x="5867400" y="1143000"/>
            <a:ext cx="1303242" cy="5257799"/>
            <a:chOff x="5638799" y="1143000"/>
            <a:chExt cx="1303242" cy="5257799"/>
          </a:xfrm>
        </p:grpSpPr>
        <p:grpSp>
          <p:nvGrpSpPr>
            <p:cNvPr id="3" name="Group 81"/>
            <p:cNvGrpSpPr/>
            <p:nvPr/>
          </p:nvGrpSpPr>
          <p:grpSpPr>
            <a:xfrm flipH="1">
              <a:off x="5638799" y="1447800"/>
              <a:ext cx="1143001" cy="4952999"/>
              <a:chOff x="1676398" y="1143001"/>
              <a:chExt cx="1143001" cy="4648202"/>
            </a:xfrm>
          </p:grpSpPr>
          <p:pic>
            <p:nvPicPr>
              <p:cNvPr id="84" name="Picture 24" descr="E:\Albert\Pictures\Logos\OCS Shapes\Cloud.png"/>
              <p:cNvPicPr>
                <a:picLocks noChangeAspect="1" noChangeArrowheads="1"/>
              </p:cNvPicPr>
              <p:nvPr/>
            </p:nvPicPr>
            <p:blipFill>
              <a:blip r:embed="rId2" cstate="print"/>
              <a:srcRect/>
              <a:stretch>
                <a:fillRect/>
              </a:stretch>
            </p:blipFill>
            <p:spPr bwMode="auto">
              <a:xfrm rot="16200000">
                <a:off x="-228602" y="3048001"/>
                <a:ext cx="4648202" cy="838201"/>
              </a:xfrm>
              <a:prstGeom prst="rect">
                <a:avLst/>
              </a:prstGeom>
              <a:noFill/>
            </p:spPr>
          </p:pic>
          <p:pic>
            <p:nvPicPr>
              <p:cNvPr id="85" name="Picture 24" descr="E:\Albert\Pictures\Logos\OCS Shapes\Cloud.png"/>
              <p:cNvPicPr>
                <a:picLocks noChangeAspect="1" noChangeArrowheads="1"/>
              </p:cNvPicPr>
              <p:nvPr/>
            </p:nvPicPr>
            <p:blipFill>
              <a:blip r:embed="rId2" cstate="print"/>
              <a:srcRect/>
              <a:stretch>
                <a:fillRect/>
              </a:stretch>
            </p:blipFill>
            <p:spPr bwMode="auto">
              <a:xfrm rot="16200000">
                <a:off x="76198" y="3048001"/>
                <a:ext cx="4648202" cy="838201"/>
              </a:xfrm>
              <a:prstGeom prst="rect">
                <a:avLst/>
              </a:prstGeom>
              <a:noFill/>
            </p:spPr>
          </p:pic>
        </p:grpSp>
        <p:sp>
          <p:nvSpPr>
            <p:cNvPr id="83" name="TextBox 82"/>
            <p:cNvSpPr txBox="1"/>
            <p:nvPr/>
          </p:nvSpPr>
          <p:spPr>
            <a:xfrm>
              <a:off x="5638799" y="1143000"/>
              <a:ext cx="1303242" cy="276999"/>
            </a:xfrm>
            <a:prstGeom prst="rect">
              <a:avLst/>
            </a:prstGeom>
            <a:noFill/>
          </p:spPr>
          <p:txBody>
            <a:bodyPr wrap="none" rtlCol="0">
              <a:spAutoFit/>
            </a:bodyPr>
            <a:lstStyle/>
            <a:p>
              <a:r>
                <a:rPr lang="en-US" sz="1200" dirty="0" smtClean="0"/>
                <a:t>Intranet/Internet</a:t>
              </a:r>
            </a:p>
          </p:txBody>
        </p:sp>
      </p:grpSp>
      <p:grpSp>
        <p:nvGrpSpPr>
          <p:cNvPr id="5" name="Group 78"/>
          <p:cNvGrpSpPr/>
          <p:nvPr/>
        </p:nvGrpSpPr>
        <p:grpSpPr>
          <a:xfrm>
            <a:off x="1473201" y="990600"/>
            <a:ext cx="1193800" cy="5257799"/>
            <a:chOff x="1473201" y="990600"/>
            <a:chExt cx="1193800" cy="5257799"/>
          </a:xfrm>
        </p:grpSpPr>
        <p:grpSp>
          <p:nvGrpSpPr>
            <p:cNvPr id="6" name="Group 52"/>
            <p:cNvGrpSpPr/>
            <p:nvPr/>
          </p:nvGrpSpPr>
          <p:grpSpPr>
            <a:xfrm>
              <a:off x="1524000" y="1295400"/>
              <a:ext cx="1143001" cy="4952999"/>
              <a:chOff x="1676398" y="1143001"/>
              <a:chExt cx="1143001" cy="4648202"/>
            </a:xfrm>
          </p:grpSpPr>
          <p:pic>
            <p:nvPicPr>
              <p:cNvPr id="1048" name="Picture 24" descr="E:\Albert\Pictures\Logos\OCS Shapes\Cloud.png"/>
              <p:cNvPicPr>
                <a:picLocks noChangeAspect="1" noChangeArrowheads="1"/>
              </p:cNvPicPr>
              <p:nvPr/>
            </p:nvPicPr>
            <p:blipFill>
              <a:blip r:embed="rId2" cstate="print"/>
              <a:srcRect/>
              <a:stretch>
                <a:fillRect/>
              </a:stretch>
            </p:blipFill>
            <p:spPr bwMode="auto">
              <a:xfrm rot="16200000">
                <a:off x="-228602" y="3048001"/>
                <a:ext cx="4648202" cy="838201"/>
              </a:xfrm>
              <a:prstGeom prst="rect">
                <a:avLst/>
              </a:prstGeom>
              <a:noFill/>
            </p:spPr>
          </p:pic>
          <p:pic>
            <p:nvPicPr>
              <p:cNvPr id="46" name="Picture 24" descr="E:\Albert\Pictures\Logos\OCS Shapes\Cloud.png"/>
              <p:cNvPicPr>
                <a:picLocks noChangeAspect="1" noChangeArrowheads="1"/>
              </p:cNvPicPr>
              <p:nvPr/>
            </p:nvPicPr>
            <p:blipFill>
              <a:blip r:embed="rId2" cstate="print"/>
              <a:srcRect/>
              <a:stretch>
                <a:fillRect/>
              </a:stretch>
            </p:blipFill>
            <p:spPr bwMode="auto">
              <a:xfrm rot="16200000">
                <a:off x="76198" y="3048001"/>
                <a:ext cx="4648202" cy="838201"/>
              </a:xfrm>
              <a:prstGeom prst="rect">
                <a:avLst/>
              </a:prstGeom>
              <a:noFill/>
            </p:spPr>
          </p:pic>
        </p:grpSp>
        <p:sp>
          <p:nvSpPr>
            <p:cNvPr id="62" name="TextBox 61"/>
            <p:cNvSpPr txBox="1"/>
            <p:nvPr/>
          </p:nvSpPr>
          <p:spPr>
            <a:xfrm>
              <a:off x="1473201" y="990600"/>
              <a:ext cx="1133324" cy="276999"/>
            </a:xfrm>
            <a:prstGeom prst="rect">
              <a:avLst/>
            </a:prstGeom>
            <a:noFill/>
          </p:spPr>
          <p:txBody>
            <a:bodyPr wrap="none" rtlCol="0">
              <a:spAutoFit/>
            </a:bodyPr>
            <a:lstStyle/>
            <a:p>
              <a:r>
                <a:rPr lang="en-US" sz="1200" dirty="0" smtClean="0"/>
                <a:t>PSTN/Internet</a:t>
              </a:r>
            </a:p>
          </p:txBody>
        </p:sp>
      </p:grpSp>
      <p:sp>
        <p:nvSpPr>
          <p:cNvPr id="4" name="Title 3"/>
          <p:cNvSpPr>
            <a:spLocks noGrp="1"/>
          </p:cNvSpPr>
          <p:nvPr>
            <p:ph type="title"/>
          </p:nvPr>
        </p:nvSpPr>
        <p:spPr/>
        <p:txBody>
          <a:bodyPr/>
          <a:lstStyle/>
          <a:p>
            <a:r>
              <a:rPr lang="en-US" dirty="0">
                <a:sym typeface="Wingdings" pitchFamily="2" charset="2"/>
              </a:rPr>
              <a:t>Multi-channel Customer Interaction</a:t>
            </a:r>
          </a:p>
        </p:txBody>
      </p:sp>
      <p:grpSp>
        <p:nvGrpSpPr>
          <p:cNvPr id="7" name="Group 59"/>
          <p:cNvGrpSpPr/>
          <p:nvPr/>
        </p:nvGrpSpPr>
        <p:grpSpPr>
          <a:xfrm>
            <a:off x="38100" y="1447800"/>
            <a:ext cx="1913162" cy="4814086"/>
            <a:chOff x="76200" y="1295400"/>
            <a:chExt cx="1913162" cy="4814086"/>
          </a:xfrm>
        </p:grpSpPr>
        <p:grpSp>
          <p:nvGrpSpPr>
            <p:cNvPr id="8" name="Group 58"/>
            <p:cNvGrpSpPr/>
            <p:nvPr/>
          </p:nvGrpSpPr>
          <p:grpSpPr>
            <a:xfrm>
              <a:off x="114300" y="1295400"/>
              <a:ext cx="1875062" cy="938719"/>
              <a:chOff x="114300" y="1295400"/>
              <a:chExt cx="1875062" cy="938719"/>
            </a:xfrm>
          </p:grpSpPr>
          <p:pic>
            <p:nvPicPr>
              <p:cNvPr id="11" name="Picture 2" descr="C:\Users\victor.melniciuc\Desktop\==Work\TDC deck\icons\cellphone.png"/>
              <p:cNvPicPr>
                <a:picLocks noChangeAspect="1" noChangeArrowheads="1"/>
              </p:cNvPicPr>
              <p:nvPr/>
            </p:nvPicPr>
            <p:blipFill>
              <a:blip r:embed="rId3" cstate="print"/>
              <a:srcRect/>
              <a:stretch>
                <a:fillRect/>
              </a:stretch>
            </p:blipFill>
            <p:spPr bwMode="auto">
              <a:xfrm>
                <a:off x="114300" y="1416334"/>
                <a:ext cx="533400" cy="589129"/>
              </a:xfrm>
              <a:prstGeom prst="rect">
                <a:avLst/>
              </a:prstGeom>
              <a:noFill/>
              <a:effectLst>
                <a:outerShdw blurRad="50800" dist="38100" dir="5400000" algn="t" rotWithShape="0">
                  <a:prstClr val="black">
                    <a:alpha val="40000"/>
                  </a:prstClr>
                </a:outerShdw>
              </a:effectLst>
            </p:spPr>
          </p:pic>
          <p:sp>
            <p:nvSpPr>
              <p:cNvPr id="54" name="TextBox 53"/>
              <p:cNvSpPr txBox="1"/>
              <p:nvPr/>
            </p:nvSpPr>
            <p:spPr>
              <a:xfrm>
                <a:off x="685800" y="1295400"/>
                <a:ext cx="1303562" cy="938719"/>
              </a:xfrm>
              <a:prstGeom prst="rect">
                <a:avLst/>
              </a:prstGeom>
              <a:noFill/>
            </p:spPr>
            <p:txBody>
              <a:bodyPr wrap="none" rtlCol="0">
                <a:spAutoFit/>
              </a:bodyPr>
              <a:lstStyle/>
              <a:p>
                <a:r>
                  <a:rPr lang="en-US" sz="1100" dirty="0" smtClean="0"/>
                  <a:t>Voice Search</a:t>
                </a:r>
              </a:p>
              <a:p>
                <a:r>
                  <a:rPr lang="en-US" sz="1100" dirty="0" smtClean="0"/>
                  <a:t>Web</a:t>
                </a:r>
              </a:p>
              <a:p>
                <a:r>
                  <a:rPr lang="en-US" sz="1100" dirty="0" smtClean="0"/>
                  <a:t>Social Networking</a:t>
                </a:r>
              </a:p>
              <a:p>
                <a:r>
                  <a:rPr lang="en-US" sz="1100" dirty="0" smtClean="0"/>
                  <a:t>Speech/DTMF</a:t>
                </a:r>
              </a:p>
              <a:p>
                <a:r>
                  <a:rPr lang="en-US" sz="1100" dirty="0" smtClean="0"/>
                  <a:t>Email</a:t>
                </a:r>
              </a:p>
            </p:txBody>
          </p:sp>
        </p:grpSp>
        <p:grpSp>
          <p:nvGrpSpPr>
            <p:cNvPr id="10" name="Group 57"/>
            <p:cNvGrpSpPr/>
            <p:nvPr/>
          </p:nvGrpSpPr>
          <p:grpSpPr>
            <a:xfrm>
              <a:off x="76200" y="5001490"/>
              <a:ext cx="1658285" cy="1107996"/>
              <a:chOff x="76200" y="5001490"/>
              <a:chExt cx="1658285" cy="1107996"/>
            </a:xfrm>
          </p:grpSpPr>
          <p:pic>
            <p:nvPicPr>
              <p:cNvPr id="9" name="Picture 3" descr="C:\Users\victor.melniciuc\Desktop\==Work\TDC deck\icons\phone.png"/>
              <p:cNvPicPr>
                <a:picLocks noChangeAspect="1" noChangeArrowheads="1"/>
              </p:cNvPicPr>
              <p:nvPr/>
            </p:nvPicPr>
            <p:blipFill>
              <a:blip r:embed="rId4" cstate="print"/>
              <a:srcRect/>
              <a:stretch>
                <a:fillRect/>
              </a:stretch>
            </p:blipFill>
            <p:spPr bwMode="auto">
              <a:xfrm>
                <a:off x="76200" y="5257800"/>
                <a:ext cx="609600" cy="595423"/>
              </a:xfrm>
              <a:prstGeom prst="rect">
                <a:avLst/>
              </a:prstGeom>
              <a:noFill/>
              <a:effectLst>
                <a:outerShdw blurRad="50800" dist="38100" dir="5400000" algn="t" rotWithShape="0">
                  <a:prstClr val="black">
                    <a:alpha val="40000"/>
                  </a:prstClr>
                </a:outerShdw>
              </a:effectLst>
            </p:spPr>
          </p:pic>
          <p:sp>
            <p:nvSpPr>
              <p:cNvPr id="55" name="TextBox 54"/>
              <p:cNvSpPr txBox="1"/>
              <p:nvPr/>
            </p:nvSpPr>
            <p:spPr>
              <a:xfrm>
                <a:off x="685800" y="5001490"/>
                <a:ext cx="1048685" cy="1107996"/>
              </a:xfrm>
              <a:prstGeom prst="rect">
                <a:avLst/>
              </a:prstGeom>
              <a:noFill/>
            </p:spPr>
            <p:txBody>
              <a:bodyPr wrap="none" rtlCol="0">
                <a:spAutoFit/>
              </a:bodyPr>
              <a:lstStyle/>
              <a:p>
                <a:r>
                  <a:rPr lang="en-US" sz="1100" dirty="0" smtClean="0"/>
                  <a:t>Inbound</a:t>
                </a:r>
              </a:p>
              <a:p>
                <a:r>
                  <a:rPr lang="en-US" sz="1100" dirty="0" smtClean="0"/>
                  <a:t>Speech/DTMF</a:t>
                </a:r>
              </a:p>
              <a:p>
                <a:r>
                  <a:rPr lang="en-US" sz="1100" dirty="0" smtClean="0"/>
                  <a:t>Outbound</a:t>
                </a:r>
                <a:br>
                  <a:rPr lang="en-US" sz="1100" dirty="0" smtClean="0"/>
                </a:br>
                <a:r>
                  <a:rPr lang="en-US" sz="1100" dirty="0" smtClean="0"/>
                  <a:t>Speech/DTMF</a:t>
                </a:r>
                <a:br>
                  <a:rPr lang="en-US" sz="1100" dirty="0" smtClean="0"/>
                </a:br>
                <a:r>
                  <a:rPr lang="en-US" sz="1100" dirty="0" smtClean="0"/>
                  <a:t>Voice Mail</a:t>
                </a:r>
              </a:p>
              <a:p>
                <a:r>
                  <a:rPr lang="en-US" sz="1100" dirty="0" smtClean="0"/>
                  <a:t>Fax</a:t>
                </a:r>
              </a:p>
            </p:txBody>
          </p:sp>
        </p:grpSp>
        <p:grpSp>
          <p:nvGrpSpPr>
            <p:cNvPr id="13" name="Group 56"/>
            <p:cNvGrpSpPr/>
            <p:nvPr/>
          </p:nvGrpSpPr>
          <p:grpSpPr>
            <a:xfrm>
              <a:off x="76200" y="3207603"/>
              <a:ext cx="1525235" cy="769441"/>
              <a:chOff x="76200" y="3207603"/>
              <a:chExt cx="1525235" cy="769441"/>
            </a:xfrm>
          </p:grpSpPr>
          <p:grpSp>
            <p:nvGrpSpPr>
              <p:cNvPr id="14" name="Group 16"/>
              <p:cNvGrpSpPr/>
              <p:nvPr/>
            </p:nvGrpSpPr>
            <p:grpSpPr>
              <a:xfrm>
                <a:off x="76200" y="3270612"/>
                <a:ext cx="609600" cy="704979"/>
                <a:chOff x="228600" y="3505200"/>
                <a:chExt cx="790688" cy="914400"/>
              </a:xfrm>
            </p:grpSpPr>
            <p:pic>
              <p:nvPicPr>
                <p:cNvPr id="12" name="Picture 3" descr="C:\Users\victor.melniciuc\Desktop\==Work\TDC deck\icons\laptop.png"/>
                <p:cNvPicPr>
                  <a:picLocks noChangeAspect="1" noChangeArrowheads="1"/>
                </p:cNvPicPr>
                <p:nvPr/>
              </p:nvPicPr>
              <p:blipFill>
                <a:blip r:embed="rId5" cstate="print"/>
                <a:srcRect/>
                <a:stretch>
                  <a:fillRect/>
                </a:stretch>
              </p:blipFill>
              <p:spPr bwMode="auto">
                <a:xfrm>
                  <a:off x="228600" y="3733800"/>
                  <a:ext cx="790688" cy="685800"/>
                </a:xfrm>
                <a:prstGeom prst="rect">
                  <a:avLst/>
                </a:prstGeom>
                <a:noFill/>
                <a:effectLst>
                  <a:outerShdw blurRad="50800" dist="38100" dir="5400000" algn="t" rotWithShape="0">
                    <a:prstClr val="black">
                      <a:alpha val="40000"/>
                    </a:prstClr>
                  </a:outerShdw>
                </a:effectLst>
              </p:spPr>
            </p:pic>
            <p:pic>
              <p:nvPicPr>
                <p:cNvPr id="15" name="Picture 4" descr="C:\Users\victor.melniciuc\Desktop\==Work\TDC deck\icons\web.png"/>
                <p:cNvPicPr>
                  <a:picLocks noChangeAspect="1" noChangeArrowheads="1"/>
                </p:cNvPicPr>
                <p:nvPr/>
              </p:nvPicPr>
              <p:blipFill>
                <a:blip r:embed="rId6" cstate="print"/>
                <a:srcRect/>
                <a:stretch>
                  <a:fillRect/>
                </a:stretch>
              </p:blipFill>
              <p:spPr bwMode="auto">
                <a:xfrm>
                  <a:off x="545024" y="3505200"/>
                  <a:ext cx="445576" cy="457200"/>
                </a:xfrm>
                <a:prstGeom prst="rect">
                  <a:avLst/>
                </a:prstGeom>
                <a:noFill/>
                <a:effectLst>
                  <a:outerShdw blurRad="50800" dist="38100" dir="5400000" algn="t" rotWithShape="0">
                    <a:prstClr val="black">
                      <a:alpha val="40000"/>
                    </a:prstClr>
                  </a:outerShdw>
                </a:effectLst>
              </p:spPr>
            </p:pic>
          </p:grpSp>
          <p:sp>
            <p:nvSpPr>
              <p:cNvPr id="56" name="TextBox 55"/>
              <p:cNvSpPr txBox="1"/>
              <p:nvPr/>
            </p:nvSpPr>
            <p:spPr>
              <a:xfrm>
                <a:off x="685800" y="3207603"/>
                <a:ext cx="915635" cy="769441"/>
              </a:xfrm>
              <a:prstGeom prst="rect">
                <a:avLst/>
              </a:prstGeom>
              <a:noFill/>
            </p:spPr>
            <p:txBody>
              <a:bodyPr wrap="none" rtlCol="0">
                <a:spAutoFit/>
              </a:bodyPr>
              <a:lstStyle/>
              <a:p>
                <a:r>
                  <a:rPr lang="en-US" sz="1100" dirty="0" smtClean="0"/>
                  <a:t>Web Search</a:t>
                </a:r>
              </a:p>
              <a:p>
                <a:r>
                  <a:rPr lang="en-US" sz="1100" dirty="0" smtClean="0"/>
                  <a:t>Web</a:t>
                </a:r>
              </a:p>
              <a:p>
                <a:r>
                  <a:rPr lang="en-US" sz="1100" dirty="0" smtClean="0"/>
                  <a:t>Email</a:t>
                </a:r>
              </a:p>
              <a:p>
                <a:r>
                  <a:rPr lang="en-US" sz="1100" dirty="0" smtClean="0"/>
                  <a:t>Web Chat</a:t>
                </a:r>
              </a:p>
            </p:txBody>
          </p:sp>
        </p:grpSp>
      </p:grpSp>
      <p:grpSp>
        <p:nvGrpSpPr>
          <p:cNvPr id="16" name="Group 70"/>
          <p:cNvGrpSpPr/>
          <p:nvPr/>
        </p:nvGrpSpPr>
        <p:grpSpPr>
          <a:xfrm>
            <a:off x="2514600" y="5562600"/>
            <a:ext cx="1274226" cy="1129844"/>
            <a:chOff x="2514600" y="5562600"/>
            <a:chExt cx="1274226" cy="1129844"/>
          </a:xfrm>
        </p:grpSpPr>
        <p:pic>
          <p:nvPicPr>
            <p:cNvPr id="1035" name="Picture 11" descr="E:\Albert\Pictures\Logos\OCS Shapes\Speech Srvr.png"/>
            <p:cNvPicPr>
              <a:picLocks noChangeAspect="1" noChangeArrowheads="1"/>
            </p:cNvPicPr>
            <p:nvPr/>
          </p:nvPicPr>
          <p:blipFill>
            <a:blip r:embed="rId7" cstate="print"/>
            <a:srcRect/>
            <a:stretch>
              <a:fillRect/>
            </a:stretch>
          </p:blipFill>
          <p:spPr bwMode="auto">
            <a:xfrm>
              <a:off x="2514600" y="5562600"/>
              <a:ext cx="868362" cy="936625"/>
            </a:xfrm>
            <a:prstGeom prst="rect">
              <a:avLst/>
            </a:prstGeom>
            <a:noFill/>
          </p:spPr>
        </p:pic>
        <p:sp>
          <p:nvSpPr>
            <p:cNvPr id="63" name="TextBox 62"/>
            <p:cNvSpPr txBox="1"/>
            <p:nvPr/>
          </p:nvSpPr>
          <p:spPr>
            <a:xfrm>
              <a:off x="2590799" y="6477000"/>
              <a:ext cx="1198027" cy="215444"/>
            </a:xfrm>
            <a:prstGeom prst="rect">
              <a:avLst/>
            </a:prstGeom>
            <a:noFill/>
          </p:spPr>
          <p:txBody>
            <a:bodyPr wrap="square" rtlCol="0">
              <a:spAutoFit/>
            </a:bodyPr>
            <a:lstStyle/>
            <a:p>
              <a:r>
                <a:rPr lang="en-US" sz="800" dirty="0" err="1" smtClean="0"/>
                <a:t>Tellme</a:t>
              </a:r>
              <a:r>
                <a:rPr lang="en-US" sz="800" dirty="0" smtClean="0"/>
                <a:t> / IVR</a:t>
              </a:r>
            </a:p>
          </p:txBody>
        </p:sp>
      </p:grpSp>
      <p:grpSp>
        <p:nvGrpSpPr>
          <p:cNvPr id="17" name="Group 71"/>
          <p:cNvGrpSpPr/>
          <p:nvPr/>
        </p:nvGrpSpPr>
        <p:grpSpPr>
          <a:xfrm>
            <a:off x="2514600" y="4425554"/>
            <a:ext cx="1371600" cy="1213246"/>
            <a:chOff x="2514600" y="4425554"/>
            <a:chExt cx="1371600" cy="1213246"/>
          </a:xfrm>
        </p:grpSpPr>
        <p:pic>
          <p:nvPicPr>
            <p:cNvPr id="1050" name="Picture 26" descr="E:\Albert\Pictures\Logos\OCS Shapes\Server running UCMA workflow app.png"/>
            <p:cNvPicPr>
              <a:picLocks noChangeAspect="1" noChangeArrowheads="1"/>
            </p:cNvPicPr>
            <p:nvPr/>
          </p:nvPicPr>
          <p:blipFill>
            <a:blip r:embed="rId8" cstate="print">
              <a:clrChange>
                <a:clrFrom>
                  <a:srgbClr val="FFFFFF"/>
                </a:clrFrom>
                <a:clrTo>
                  <a:srgbClr val="FFFFFF">
                    <a:alpha val="0"/>
                  </a:srgbClr>
                </a:clrTo>
              </a:clrChange>
            </a:blip>
            <a:srcRect/>
            <a:stretch>
              <a:fillRect/>
            </a:stretch>
          </p:blipFill>
          <p:spPr bwMode="auto">
            <a:xfrm>
              <a:off x="2514600" y="4425554"/>
              <a:ext cx="754063" cy="936625"/>
            </a:xfrm>
            <a:prstGeom prst="rect">
              <a:avLst/>
            </a:prstGeom>
            <a:noFill/>
          </p:spPr>
        </p:pic>
        <p:sp>
          <p:nvSpPr>
            <p:cNvPr id="64" name="TextBox 63"/>
            <p:cNvSpPr txBox="1"/>
            <p:nvPr/>
          </p:nvSpPr>
          <p:spPr>
            <a:xfrm>
              <a:off x="2590800" y="5300246"/>
              <a:ext cx="1295400" cy="338554"/>
            </a:xfrm>
            <a:prstGeom prst="rect">
              <a:avLst/>
            </a:prstGeom>
            <a:noFill/>
          </p:spPr>
          <p:txBody>
            <a:bodyPr wrap="square" rtlCol="0">
              <a:spAutoFit/>
            </a:bodyPr>
            <a:lstStyle/>
            <a:p>
              <a:r>
                <a:rPr lang="en-US" sz="800" dirty="0" smtClean="0"/>
                <a:t>Unified Communications</a:t>
              </a:r>
              <a:br>
                <a:rPr lang="en-US" sz="800" dirty="0" smtClean="0"/>
              </a:br>
              <a:r>
                <a:rPr lang="en-US" sz="800" dirty="0" smtClean="0"/>
                <a:t>Application Server</a:t>
              </a:r>
            </a:p>
          </p:txBody>
        </p:sp>
      </p:grpSp>
      <p:grpSp>
        <p:nvGrpSpPr>
          <p:cNvPr id="18" name="Group 74"/>
          <p:cNvGrpSpPr/>
          <p:nvPr/>
        </p:nvGrpSpPr>
        <p:grpSpPr>
          <a:xfrm>
            <a:off x="2514600" y="914400"/>
            <a:ext cx="1219200" cy="1111250"/>
            <a:chOff x="2514600" y="914400"/>
            <a:chExt cx="1219200" cy="1111250"/>
          </a:xfrm>
        </p:grpSpPr>
        <p:pic>
          <p:nvPicPr>
            <p:cNvPr id="1051" name="Picture 27" descr="E:\Albert\Pictures\Logos\OCS Shapes\Web Server.png"/>
            <p:cNvPicPr>
              <a:picLocks noChangeAspect="1" noChangeArrowheads="1"/>
            </p:cNvPicPr>
            <p:nvPr/>
          </p:nvPicPr>
          <p:blipFill>
            <a:blip r:embed="rId9" cstate="print"/>
            <a:srcRect/>
            <a:stretch>
              <a:fillRect/>
            </a:stretch>
          </p:blipFill>
          <p:spPr bwMode="auto">
            <a:xfrm>
              <a:off x="2514600" y="914400"/>
              <a:ext cx="693738" cy="944563"/>
            </a:xfrm>
            <a:prstGeom prst="rect">
              <a:avLst/>
            </a:prstGeom>
            <a:noFill/>
          </p:spPr>
        </p:pic>
        <p:sp>
          <p:nvSpPr>
            <p:cNvPr id="68" name="TextBox 67"/>
            <p:cNvSpPr txBox="1"/>
            <p:nvPr/>
          </p:nvSpPr>
          <p:spPr>
            <a:xfrm>
              <a:off x="2590800" y="1810206"/>
              <a:ext cx="1143000" cy="215444"/>
            </a:xfrm>
            <a:prstGeom prst="rect">
              <a:avLst/>
            </a:prstGeom>
            <a:noFill/>
          </p:spPr>
          <p:txBody>
            <a:bodyPr wrap="square" rtlCol="0">
              <a:spAutoFit/>
            </a:bodyPr>
            <a:lstStyle/>
            <a:p>
              <a:r>
                <a:rPr lang="en-US" sz="800" dirty="0" smtClean="0"/>
                <a:t>IIS Server</a:t>
              </a:r>
            </a:p>
          </p:txBody>
        </p:sp>
      </p:grpSp>
      <p:grpSp>
        <p:nvGrpSpPr>
          <p:cNvPr id="19" name="Group 72"/>
          <p:cNvGrpSpPr/>
          <p:nvPr/>
        </p:nvGrpSpPr>
        <p:grpSpPr>
          <a:xfrm>
            <a:off x="2514600" y="3288507"/>
            <a:ext cx="1614873" cy="1084183"/>
            <a:chOff x="2514600" y="3288507"/>
            <a:chExt cx="1614873" cy="1084183"/>
          </a:xfrm>
        </p:grpSpPr>
        <p:grpSp>
          <p:nvGrpSpPr>
            <p:cNvPr id="21" name="Group 66"/>
            <p:cNvGrpSpPr/>
            <p:nvPr/>
          </p:nvGrpSpPr>
          <p:grpSpPr>
            <a:xfrm>
              <a:off x="2514600" y="3288507"/>
              <a:ext cx="685800" cy="936625"/>
              <a:chOff x="4783138" y="5378450"/>
              <a:chExt cx="685800" cy="936625"/>
            </a:xfrm>
          </p:grpSpPr>
          <p:pic>
            <p:nvPicPr>
              <p:cNvPr id="1052" name="Picture 28" descr="E:\Albert\Pictures\Logos\OCS Shapes\Generic Server.png"/>
              <p:cNvPicPr>
                <a:picLocks noChangeAspect="1" noChangeArrowheads="1"/>
              </p:cNvPicPr>
              <p:nvPr/>
            </p:nvPicPr>
            <p:blipFill>
              <a:blip r:embed="rId10" cstate="print"/>
              <a:srcRect/>
              <a:stretch>
                <a:fillRect/>
              </a:stretch>
            </p:blipFill>
            <p:spPr bwMode="auto">
              <a:xfrm>
                <a:off x="4783138" y="5378450"/>
                <a:ext cx="685800" cy="936625"/>
              </a:xfrm>
              <a:prstGeom prst="rect">
                <a:avLst/>
              </a:prstGeom>
              <a:noFill/>
            </p:spPr>
          </p:pic>
          <p:pic>
            <p:nvPicPr>
              <p:cNvPr id="1053" name="Picture 29" descr="E:\Albert\Pictures\Logos\Icons\presence_16-online.png"/>
              <p:cNvPicPr>
                <a:picLocks noChangeAspect="1" noChangeArrowheads="1"/>
              </p:cNvPicPr>
              <p:nvPr/>
            </p:nvPicPr>
            <p:blipFill>
              <a:blip r:embed="rId11" cstate="print"/>
              <a:srcRect/>
              <a:stretch>
                <a:fillRect/>
              </a:stretch>
            </p:blipFill>
            <p:spPr bwMode="auto">
              <a:xfrm>
                <a:off x="5181600" y="5943600"/>
                <a:ext cx="228600" cy="228600"/>
              </a:xfrm>
              <a:prstGeom prst="rect">
                <a:avLst/>
              </a:prstGeom>
              <a:noFill/>
            </p:spPr>
          </p:pic>
        </p:grpSp>
        <p:sp>
          <p:nvSpPr>
            <p:cNvPr id="69" name="TextBox 68"/>
            <p:cNvSpPr txBox="1"/>
            <p:nvPr/>
          </p:nvSpPr>
          <p:spPr>
            <a:xfrm>
              <a:off x="2590800" y="4157246"/>
              <a:ext cx="1538673" cy="215444"/>
            </a:xfrm>
            <a:prstGeom prst="rect">
              <a:avLst/>
            </a:prstGeom>
            <a:noFill/>
          </p:spPr>
          <p:txBody>
            <a:bodyPr wrap="square" rtlCol="0">
              <a:spAutoFit/>
            </a:bodyPr>
            <a:lstStyle/>
            <a:p>
              <a:r>
                <a:rPr lang="en-US" sz="800" dirty="0" smtClean="0"/>
                <a:t>Communications Server</a:t>
              </a:r>
            </a:p>
          </p:txBody>
        </p:sp>
      </p:grpSp>
      <p:grpSp>
        <p:nvGrpSpPr>
          <p:cNvPr id="22" name="Group 73"/>
          <p:cNvGrpSpPr/>
          <p:nvPr/>
        </p:nvGrpSpPr>
        <p:grpSpPr>
          <a:xfrm>
            <a:off x="2514600" y="2059385"/>
            <a:ext cx="1069840" cy="1170305"/>
            <a:chOff x="2514600" y="2059385"/>
            <a:chExt cx="1069840" cy="1170305"/>
          </a:xfrm>
        </p:grpSpPr>
        <p:pic>
          <p:nvPicPr>
            <p:cNvPr id="1042" name="Picture 18" descr="E:\Albert\Pictures\Logos\OCS Shapes\Exchange Mailbox Server.png"/>
            <p:cNvPicPr>
              <a:picLocks noChangeAspect="1" noChangeArrowheads="1"/>
            </p:cNvPicPr>
            <p:nvPr/>
          </p:nvPicPr>
          <p:blipFill>
            <a:blip r:embed="rId12" cstate="print"/>
            <a:srcRect/>
            <a:stretch>
              <a:fillRect/>
            </a:stretch>
          </p:blipFill>
          <p:spPr bwMode="auto">
            <a:xfrm>
              <a:off x="2514600" y="2059385"/>
              <a:ext cx="800100" cy="1028700"/>
            </a:xfrm>
            <a:prstGeom prst="rect">
              <a:avLst/>
            </a:prstGeom>
            <a:noFill/>
          </p:spPr>
        </p:pic>
        <p:sp>
          <p:nvSpPr>
            <p:cNvPr id="70" name="TextBox 69"/>
            <p:cNvSpPr txBox="1"/>
            <p:nvPr/>
          </p:nvSpPr>
          <p:spPr>
            <a:xfrm>
              <a:off x="2590800" y="3014246"/>
              <a:ext cx="993640" cy="215444"/>
            </a:xfrm>
            <a:prstGeom prst="rect">
              <a:avLst/>
            </a:prstGeom>
            <a:noFill/>
          </p:spPr>
          <p:txBody>
            <a:bodyPr wrap="square" rtlCol="0">
              <a:spAutoFit/>
            </a:bodyPr>
            <a:lstStyle/>
            <a:p>
              <a:r>
                <a:rPr lang="en-US" sz="800" dirty="0" smtClean="0"/>
                <a:t>Exchange Server</a:t>
              </a:r>
            </a:p>
          </p:txBody>
        </p:sp>
      </p:grpSp>
      <p:grpSp>
        <p:nvGrpSpPr>
          <p:cNvPr id="23" name="Group 95"/>
          <p:cNvGrpSpPr/>
          <p:nvPr/>
        </p:nvGrpSpPr>
        <p:grpSpPr>
          <a:xfrm>
            <a:off x="6781800" y="4191000"/>
            <a:ext cx="1752600" cy="2133600"/>
            <a:chOff x="6781800" y="4038600"/>
            <a:chExt cx="1752600" cy="2133600"/>
          </a:xfrm>
        </p:grpSpPr>
        <p:sp>
          <p:nvSpPr>
            <p:cNvPr id="51" name="Rectangle 50"/>
            <p:cNvSpPr/>
            <p:nvPr/>
          </p:nvSpPr>
          <p:spPr bwMode="auto">
            <a:xfrm>
              <a:off x="6781800" y="4038600"/>
              <a:ext cx="1752600" cy="2133600"/>
            </a:xfrm>
            <a:prstGeom prst="rect">
              <a:avLst/>
            </a:prstGeom>
            <a:gradFill>
              <a:gsLst>
                <a:gs pos="0">
                  <a:schemeClr val="accent1">
                    <a:lumMod val="50000"/>
                  </a:schemeClr>
                </a:gs>
                <a:gs pos="80000">
                  <a:schemeClr val="accent1"/>
                </a:gs>
                <a:gs pos="100000">
                  <a:schemeClr val="accent1"/>
                </a:gs>
              </a:gsLst>
            </a:gra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err="1" smtClean="0">
                <a:solidFill>
                  <a:schemeClr val="bg1"/>
                </a:solidFill>
                <a:effectLst>
                  <a:outerShdw blurRad="38100" dist="38100" dir="2700000" algn="tl">
                    <a:srgbClr val="000000">
                      <a:alpha val="43137"/>
                    </a:srgbClr>
                  </a:outerShdw>
                </a:effectLst>
                <a:latin typeface="Segoe" pitchFamily="34" charset="0"/>
              </a:endParaRPr>
            </a:p>
          </p:txBody>
        </p:sp>
        <p:grpSp>
          <p:nvGrpSpPr>
            <p:cNvPr id="24" name="Group 88"/>
            <p:cNvGrpSpPr/>
            <p:nvPr/>
          </p:nvGrpSpPr>
          <p:grpSpPr>
            <a:xfrm>
              <a:off x="6858001" y="4343401"/>
              <a:ext cx="457200" cy="802834"/>
              <a:chOff x="6858000" y="4343400"/>
              <a:chExt cx="663575" cy="1165225"/>
            </a:xfrm>
          </p:grpSpPr>
          <p:pic>
            <p:nvPicPr>
              <p:cNvPr id="1033" name="Picture 9" descr="E:\Albert\Pictures\Logos\OCS Shapes\Storage Group.png"/>
              <p:cNvPicPr>
                <a:picLocks noChangeAspect="1" noChangeArrowheads="1"/>
              </p:cNvPicPr>
              <p:nvPr/>
            </p:nvPicPr>
            <p:blipFill>
              <a:blip r:embed="rId13" cstate="print"/>
              <a:srcRect/>
              <a:stretch>
                <a:fillRect/>
              </a:stretch>
            </p:blipFill>
            <p:spPr bwMode="auto">
              <a:xfrm>
                <a:off x="6858000" y="4343400"/>
                <a:ext cx="663575" cy="1165225"/>
              </a:xfrm>
              <a:prstGeom prst="rect">
                <a:avLst/>
              </a:prstGeom>
              <a:noFill/>
            </p:spPr>
          </p:pic>
          <p:pic>
            <p:nvPicPr>
              <p:cNvPr id="1034" name="Picture 10" descr="E:\Albert\Pictures\Logos\OCS Shapes\Storage.png"/>
              <p:cNvPicPr>
                <a:picLocks noChangeAspect="1" noChangeArrowheads="1"/>
              </p:cNvPicPr>
              <p:nvPr/>
            </p:nvPicPr>
            <p:blipFill>
              <a:blip r:embed="rId14" cstate="print"/>
              <a:srcRect/>
              <a:stretch>
                <a:fillRect/>
              </a:stretch>
            </p:blipFill>
            <p:spPr bwMode="auto">
              <a:xfrm>
                <a:off x="7322475" y="4876800"/>
                <a:ext cx="187240" cy="225648"/>
              </a:xfrm>
              <a:prstGeom prst="rect">
                <a:avLst/>
              </a:prstGeom>
              <a:noFill/>
            </p:spPr>
          </p:pic>
        </p:grpSp>
        <p:sp>
          <p:nvSpPr>
            <p:cNvPr id="78" name="TextBox 77"/>
            <p:cNvSpPr txBox="1"/>
            <p:nvPr/>
          </p:nvSpPr>
          <p:spPr>
            <a:xfrm>
              <a:off x="6781800" y="4038600"/>
              <a:ext cx="984565" cy="276999"/>
            </a:xfrm>
            <a:prstGeom prst="rect">
              <a:avLst/>
            </a:prstGeom>
            <a:noFill/>
          </p:spPr>
          <p:txBody>
            <a:bodyPr wrap="none" rtlCol="0">
              <a:spAutoFit/>
            </a:bodyPr>
            <a:lstStyle/>
            <a:p>
              <a:r>
                <a:rPr lang="en-US" sz="1200" dirty="0" smtClean="0"/>
                <a:t>Data Center</a:t>
              </a:r>
            </a:p>
          </p:txBody>
        </p:sp>
        <p:sp>
          <p:nvSpPr>
            <p:cNvPr id="91" name="TextBox 90"/>
            <p:cNvSpPr txBox="1"/>
            <p:nvPr/>
          </p:nvSpPr>
          <p:spPr>
            <a:xfrm>
              <a:off x="6858000" y="5105400"/>
              <a:ext cx="1600200" cy="707886"/>
            </a:xfrm>
            <a:prstGeom prst="rect">
              <a:avLst/>
            </a:prstGeom>
            <a:noFill/>
          </p:spPr>
          <p:txBody>
            <a:bodyPr wrap="square" rtlCol="0">
              <a:spAutoFit/>
            </a:bodyPr>
            <a:lstStyle/>
            <a:p>
              <a:r>
                <a:rPr lang="en-US" sz="800" dirty="0" smtClean="0"/>
                <a:t>SQL Server</a:t>
              </a:r>
            </a:p>
            <a:p>
              <a:r>
                <a:rPr lang="en-US" sz="800" dirty="0" smtClean="0"/>
                <a:t>SharePoint Server</a:t>
              </a:r>
            </a:p>
            <a:p>
              <a:r>
                <a:rPr lang="en-US" sz="800" dirty="0" smtClean="0"/>
                <a:t>Dynamics CRM</a:t>
              </a:r>
            </a:p>
            <a:p>
              <a:r>
                <a:rPr lang="en-US" sz="800" dirty="0" smtClean="0"/>
                <a:t>Exchange Server</a:t>
              </a:r>
            </a:p>
            <a:p>
              <a:r>
                <a:rPr lang="en-US" sz="800" dirty="0" smtClean="0"/>
                <a:t>Office Communications Server</a:t>
              </a:r>
            </a:p>
          </p:txBody>
        </p:sp>
      </p:grpSp>
      <p:grpSp>
        <p:nvGrpSpPr>
          <p:cNvPr id="25" name="Group 96"/>
          <p:cNvGrpSpPr/>
          <p:nvPr/>
        </p:nvGrpSpPr>
        <p:grpSpPr>
          <a:xfrm>
            <a:off x="4267200" y="2819400"/>
            <a:ext cx="1752600" cy="2133600"/>
            <a:chOff x="3962400" y="2971800"/>
            <a:chExt cx="1752600" cy="2133600"/>
          </a:xfrm>
        </p:grpSpPr>
        <p:grpSp>
          <p:nvGrpSpPr>
            <p:cNvPr id="26" name="Group 79"/>
            <p:cNvGrpSpPr/>
            <p:nvPr/>
          </p:nvGrpSpPr>
          <p:grpSpPr>
            <a:xfrm>
              <a:off x="3962400" y="2971800"/>
              <a:ext cx="1752600" cy="2133600"/>
              <a:chOff x="4114800" y="2209800"/>
              <a:chExt cx="1752600" cy="2133600"/>
            </a:xfrm>
          </p:grpSpPr>
          <p:sp>
            <p:nvSpPr>
              <p:cNvPr id="49" name="Rectangle 48"/>
              <p:cNvSpPr/>
              <p:nvPr/>
            </p:nvSpPr>
            <p:spPr bwMode="auto">
              <a:xfrm>
                <a:off x="4114800" y="2209800"/>
                <a:ext cx="1752600" cy="2133600"/>
              </a:xfrm>
              <a:prstGeom prst="rect">
                <a:avLst/>
              </a:prstGeom>
              <a:gradFill>
                <a:gsLst>
                  <a:gs pos="0">
                    <a:schemeClr val="accent1">
                      <a:lumMod val="50000"/>
                    </a:schemeClr>
                  </a:gs>
                  <a:gs pos="80000">
                    <a:schemeClr val="accent1"/>
                  </a:gs>
                  <a:gs pos="100000">
                    <a:schemeClr val="accent1"/>
                  </a:gs>
                </a:gsLst>
              </a:gra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err="1" smtClean="0">
                  <a:solidFill>
                    <a:schemeClr val="bg1"/>
                  </a:solidFill>
                  <a:effectLst>
                    <a:outerShdw blurRad="38100" dist="38100" dir="2700000" algn="tl">
                      <a:srgbClr val="000000">
                        <a:alpha val="43137"/>
                      </a:srgbClr>
                    </a:outerShdw>
                  </a:effectLst>
                  <a:latin typeface="Segoe" pitchFamily="34" charset="0"/>
                </a:endParaRPr>
              </a:p>
            </p:txBody>
          </p:sp>
          <p:pic>
            <p:nvPicPr>
              <p:cNvPr id="1045" name="Picture 21" descr="E:\Albert\Pictures\Logos\OCS Shapes\CAS.png"/>
              <p:cNvPicPr>
                <a:picLocks noChangeAspect="1" noChangeArrowheads="1"/>
              </p:cNvPicPr>
              <p:nvPr/>
            </p:nvPicPr>
            <p:blipFill>
              <a:blip r:embed="rId15" cstate="print"/>
              <a:srcRect/>
              <a:stretch>
                <a:fillRect/>
              </a:stretch>
            </p:blipFill>
            <p:spPr bwMode="auto">
              <a:xfrm>
                <a:off x="4114800" y="2682875"/>
                <a:ext cx="647700" cy="593725"/>
              </a:xfrm>
              <a:prstGeom prst="rect">
                <a:avLst/>
              </a:prstGeom>
              <a:noFill/>
            </p:spPr>
          </p:pic>
          <p:pic>
            <p:nvPicPr>
              <p:cNvPr id="1027" name="Picture 3" descr="E:\Albert\Pictures\Logos\OCS Shapes\User 6.png"/>
              <p:cNvPicPr>
                <a:picLocks noChangeAspect="1" noChangeArrowheads="1"/>
              </p:cNvPicPr>
              <p:nvPr/>
            </p:nvPicPr>
            <p:blipFill>
              <a:blip r:embed="rId16" cstate="print"/>
              <a:srcRect/>
              <a:stretch>
                <a:fillRect/>
              </a:stretch>
            </p:blipFill>
            <p:spPr bwMode="auto">
              <a:xfrm>
                <a:off x="4206886" y="3429001"/>
                <a:ext cx="517514" cy="609599"/>
              </a:xfrm>
              <a:prstGeom prst="rect">
                <a:avLst/>
              </a:prstGeom>
              <a:noFill/>
            </p:spPr>
          </p:pic>
          <p:sp>
            <p:nvSpPr>
              <p:cNvPr id="76" name="TextBox 75"/>
              <p:cNvSpPr txBox="1"/>
              <p:nvPr/>
            </p:nvSpPr>
            <p:spPr>
              <a:xfrm>
                <a:off x="4114800" y="2209800"/>
                <a:ext cx="1194558" cy="276999"/>
              </a:xfrm>
              <a:prstGeom prst="rect">
                <a:avLst/>
              </a:prstGeom>
              <a:noFill/>
            </p:spPr>
            <p:txBody>
              <a:bodyPr wrap="none" rtlCol="0">
                <a:spAutoFit/>
              </a:bodyPr>
              <a:lstStyle/>
              <a:p>
                <a:r>
                  <a:rPr lang="en-US" sz="1200" dirty="0" smtClean="0"/>
                  <a:t>Contact Center</a:t>
                </a:r>
              </a:p>
            </p:txBody>
          </p:sp>
        </p:grpSp>
        <p:sp>
          <p:nvSpPr>
            <p:cNvPr id="92" name="TextBox 91"/>
            <p:cNvSpPr txBox="1"/>
            <p:nvPr/>
          </p:nvSpPr>
          <p:spPr>
            <a:xfrm>
              <a:off x="4495800" y="3506450"/>
              <a:ext cx="1219200" cy="1569660"/>
            </a:xfrm>
            <a:prstGeom prst="rect">
              <a:avLst/>
            </a:prstGeom>
            <a:noFill/>
          </p:spPr>
          <p:txBody>
            <a:bodyPr wrap="square" rtlCol="0">
              <a:spAutoFit/>
            </a:bodyPr>
            <a:lstStyle/>
            <a:p>
              <a:r>
                <a:rPr lang="en-US" sz="800" dirty="0" smtClean="0"/>
                <a:t>Telephony</a:t>
              </a:r>
            </a:p>
            <a:p>
              <a:r>
                <a:rPr lang="en-US" sz="800" dirty="0" smtClean="0"/>
                <a:t>Instant Messaging</a:t>
              </a:r>
            </a:p>
            <a:p>
              <a:r>
                <a:rPr lang="en-US" sz="800" dirty="0" smtClean="0"/>
                <a:t>Email</a:t>
              </a:r>
            </a:p>
            <a:p>
              <a:r>
                <a:rPr lang="en-US" sz="800" dirty="0" smtClean="0"/>
                <a:t>Audio Conferencing</a:t>
              </a:r>
            </a:p>
            <a:p>
              <a:r>
                <a:rPr lang="en-US" sz="800" dirty="0" smtClean="0"/>
                <a:t>Web Conferencing</a:t>
              </a:r>
            </a:p>
            <a:p>
              <a:r>
                <a:rPr lang="en-US" sz="800" dirty="0" smtClean="0"/>
                <a:t>Application Sharing</a:t>
              </a:r>
            </a:p>
            <a:p>
              <a:r>
                <a:rPr lang="en-US" sz="800" dirty="0" smtClean="0"/>
                <a:t>Search</a:t>
              </a:r>
            </a:p>
            <a:p>
              <a:r>
                <a:rPr lang="en-US" sz="800" dirty="0" smtClean="0"/>
                <a:t>Content Management</a:t>
              </a:r>
            </a:p>
            <a:p>
              <a:r>
                <a:rPr lang="en-US" sz="800" dirty="0" smtClean="0"/>
                <a:t>Wikis</a:t>
              </a:r>
            </a:p>
            <a:p>
              <a:r>
                <a:rPr lang="en-US" sz="800" dirty="0" smtClean="0"/>
                <a:t>Communities</a:t>
              </a:r>
            </a:p>
            <a:p>
              <a:endParaRPr lang="en-US" sz="800" dirty="0" smtClean="0"/>
            </a:p>
            <a:p>
              <a:endParaRPr lang="en-US" sz="800" dirty="0" smtClean="0"/>
            </a:p>
          </p:txBody>
        </p:sp>
      </p:grpSp>
      <p:grpSp>
        <p:nvGrpSpPr>
          <p:cNvPr id="27" name="Group 94"/>
          <p:cNvGrpSpPr/>
          <p:nvPr/>
        </p:nvGrpSpPr>
        <p:grpSpPr>
          <a:xfrm>
            <a:off x="6781800" y="1676400"/>
            <a:ext cx="1905000" cy="2133600"/>
            <a:chOff x="6781800" y="838200"/>
            <a:chExt cx="1905000" cy="2133600"/>
          </a:xfrm>
        </p:grpSpPr>
        <p:sp>
          <p:nvSpPr>
            <p:cNvPr id="50" name="Rectangle 49"/>
            <p:cNvSpPr/>
            <p:nvPr/>
          </p:nvSpPr>
          <p:spPr bwMode="auto">
            <a:xfrm>
              <a:off x="6781800" y="838200"/>
              <a:ext cx="1752600" cy="2133600"/>
            </a:xfrm>
            <a:prstGeom prst="rect">
              <a:avLst/>
            </a:prstGeom>
            <a:gradFill>
              <a:gsLst>
                <a:gs pos="0">
                  <a:schemeClr val="accent1">
                    <a:lumMod val="50000"/>
                  </a:schemeClr>
                </a:gs>
                <a:gs pos="80000">
                  <a:schemeClr val="accent1"/>
                </a:gs>
                <a:gs pos="100000">
                  <a:schemeClr val="accent1"/>
                </a:gs>
              </a:gsLst>
            </a:gra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err="1" smtClean="0">
                <a:solidFill>
                  <a:schemeClr val="bg1"/>
                </a:solidFill>
                <a:effectLst>
                  <a:outerShdw blurRad="38100" dist="38100" dir="2700000" algn="tl">
                    <a:srgbClr val="000000">
                      <a:alpha val="43137"/>
                    </a:srgbClr>
                  </a:outerShdw>
                </a:effectLst>
                <a:latin typeface="Segoe" pitchFamily="34" charset="0"/>
              </a:endParaRPr>
            </a:p>
          </p:txBody>
        </p:sp>
        <p:pic>
          <p:nvPicPr>
            <p:cNvPr id="20" name="Picture 19" descr="Admin Workstation.png"/>
            <p:cNvPicPr>
              <a:picLocks noChangeAspect="1"/>
            </p:cNvPicPr>
            <p:nvPr/>
          </p:nvPicPr>
          <p:blipFill>
            <a:blip r:embed="rId17" cstate="print"/>
            <a:stretch>
              <a:fillRect/>
            </a:stretch>
          </p:blipFill>
          <p:spPr>
            <a:xfrm flipH="1">
              <a:off x="6781800" y="1447800"/>
              <a:ext cx="464861" cy="464861"/>
            </a:xfrm>
            <a:prstGeom prst="rect">
              <a:avLst/>
            </a:prstGeom>
          </p:spPr>
        </p:pic>
        <p:pic>
          <p:nvPicPr>
            <p:cNvPr id="1029" name="Picture 5" descr="E:\Albert\Pictures\Logos\OCS Shapes\User 3.png"/>
            <p:cNvPicPr>
              <a:picLocks noChangeAspect="1" noChangeArrowheads="1"/>
            </p:cNvPicPr>
            <p:nvPr/>
          </p:nvPicPr>
          <p:blipFill>
            <a:blip r:embed="rId18" cstate="print"/>
            <a:srcRect/>
            <a:stretch>
              <a:fillRect/>
            </a:stretch>
          </p:blipFill>
          <p:spPr bwMode="auto">
            <a:xfrm flipH="1">
              <a:off x="7215052" y="1513115"/>
              <a:ext cx="297660" cy="441325"/>
            </a:xfrm>
            <a:prstGeom prst="rect">
              <a:avLst/>
            </a:prstGeom>
            <a:noFill/>
          </p:spPr>
        </p:pic>
        <p:sp>
          <p:nvSpPr>
            <p:cNvPr id="77" name="TextBox 76"/>
            <p:cNvSpPr txBox="1"/>
            <p:nvPr/>
          </p:nvSpPr>
          <p:spPr>
            <a:xfrm>
              <a:off x="6781800" y="838200"/>
              <a:ext cx="936475" cy="276999"/>
            </a:xfrm>
            <a:prstGeom prst="rect">
              <a:avLst/>
            </a:prstGeom>
            <a:noFill/>
          </p:spPr>
          <p:txBody>
            <a:bodyPr wrap="none" rtlCol="0">
              <a:spAutoFit/>
            </a:bodyPr>
            <a:lstStyle/>
            <a:p>
              <a:r>
                <a:rPr lang="en-US" sz="1200" dirty="0" smtClean="0"/>
                <a:t>Back Office</a:t>
              </a:r>
            </a:p>
          </p:txBody>
        </p:sp>
        <p:pic>
          <p:nvPicPr>
            <p:cNvPr id="87" name="Picture 86" descr="Admin Workstation.png"/>
            <p:cNvPicPr>
              <a:picLocks noChangeAspect="1"/>
            </p:cNvPicPr>
            <p:nvPr/>
          </p:nvPicPr>
          <p:blipFill>
            <a:blip r:embed="rId17" cstate="print"/>
            <a:stretch>
              <a:fillRect/>
            </a:stretch>
          </p:blipFill>
          <p:spPr>
            <a:xfrm flipH="1">
              <a:off x="6781800" y="2209800"/>
              <a:ext cx="464861" cy="464861"/>
            </a:xfrm>
            <a:prstGeom prst="rect">
              <a:avLst/>
            </a:prstGeom>
          </p:spPr>
        </p:pic>
        <p:sp>
          <p:nvSpPr>
            <p:cNvPr id="93" name="TextBox 92"/>
            <p:cNvSpPr txBox="1"/>
            <p:nvPr/>
          </p:nvSpPr>
          <p:spPr>
            <a:xfrm>
              <a:off x="7467600" y="1402140"/>
              <a:ext cx="1219200" cy="1569660"/>
            </a:xfrm>
            <a:prstGeom prst="rect">
              <a:avLst/>
            </a:prstGeom>
            <a:noFill/>
          </p:spPr>
          <p:txBody>
            <a:bodyPr wrap="square" rtlCol="0">
              <a:spAutoFit/>
            </a:bodyPr>
            <a:lstStyle/>
            <a:p>
              <a:r>
                <a:rPr lang="en-US" sz="800" dirty="0" smtClean="0"/>
                <a:t>Telephony</a:t>
              </a:r>
            </a:p>
            <a:p>
              <a:r>
                <a:rPr lang="en-US" sz="800" dirty="0" smtClean="0"/>
                <a:t>Instant Messaging</a:t>
              </a:r>
            </a:p>
            <a:p>
              <a:r>
                <a:rPr lang="en-US" sz="800" dirty="0" smtClean="0"/>
                <a:t>Email</a:t>
              </a:r>
            </a:p>
            <a:p>
              <a:r>
                <a:rPr lang="en-US" sz="800" dirty="0" smtClean="0"/>
                <a:t>Audio Conferencing</a:t>
              </a:r>
            </a:p>
            <a:p>
              <a:r>
                <a:rPr lang="en-US" sz="800" dirty="0" smtClean="0"/>
                <a:t>Web Conferencing</a:t>
              </a:r>
            </a:p>
            <a:p>
              <a:r>
                <a:rPr lang="en-US" sz="800" dirty="0" smtClean="0"/>
                <a:t>Application Sharing</a:t>
              </a:r>
            </a:p>
            <a:p>
              <a:r>
                <a:rPr lang="en-US" sz="800" dirty="0" smtClean="0"/>
                <a:t>Search</a:t>
              </a:r>
            </a:p>
            <a:p>
              <a:r>
                <a:rPr lang="en-US" sz="800" dirty="0" smtClean="0"/>
                <a:t>Content Management</a:t>
              </a:r>
            </a:p>
            <a:p>
              <a:r>
                <a:rPr lang="en-US" sz="800" dirty="0" smtClean="0"/>
                <a:t>Wikis</a:t>
              </a:r>
            </a:p>
            <a:p>
              <a:r>
                <a:rPr lang="en-US" sz="800" dirty="0" smtClean="0"/>
                <a:t>Communities</a:t>
              </a:r>
            </a:p>
            <a:p>
              <a:endParaRPr lang="en-US" sz="800" dirty="0" smtClean="0"/>
            </a:p>
            <a:p>
              <a:endParaRPr lang="en-US" sz="800" dirty="0" smtClean="0"/>
            </a:p>
          </p:txBody>
        </p:sp>
        <p:pic>
          <p:nvPicPr>
            <p:cNvPr id="1030" name="Picture 6" descr="E:\Albert\Pictures\Logos\OCS Shapes\User 2.png"/>
            <p:cNvPicPr>
              <a:picLocks noChangeAspect="1" noChangeArrowheads="1"/>
            </p:cNvPicPr>
            <p:nvPr/>
          </p:nvPicPr>
          <p:blipFill>
            <a:blip r:embed="rId19" cstate="print"/>
            <a:srcRect/>
            <a:stretch>
              <a:fillRect/>
            </a:stretch>
          </p:blipFill>
          <p:spPr bwMode="auto">
            <a:xfrm>
              <a:off x="7215052" y="2275115"/>
              <a:ext cx="304800" cy="438450"/>
            </a:xfrm>
            <a:prstGeom prst="rect">
              <a:avLst/>
            </a:prstGeom>
            <a:noFill/>
          </p:spPr>
        </p:pic>
      </p:grpSp>
      <p:cxnSp>
        <p:nvCxnSpPr>
          <p:cNvPr id="99" name="Straight Connector 98"/>
          <p:cNvCxnSpPr>
            <a:stCxn id="1051" idx="3"/>
            <a:endCxn id="49" idx="1"/>
          </p:cNvCxnSpPr>
          <p:nvPr/>
        </p:nvCxnSpPr>
        <p:spPr>
          <a:xfrm>
            <a:off x="3208338" y="1386682"/>
            <a:ext cx="1058862" cy="2499518"/>
          </a:xfrm>
          <a:prstGeom prst="line">
            <a:avLst/>
          </a:prstGeom>
        </p:spPr>
        <p:style>
          <a:lnRef idx="1">
            <a:schemeClr val="accent1"/>
          </a:lnRef>
          <a:fillRef idx="0">
            <a:schemeClr val="accent1"/>
          </a:fillRef>
          <a:effectRef idx="0">
            <a:schemeClr val="accent1"/>
          </a:effectRef>
          <a:fontRef idx="minor">
            <a:schemeClr val="tx1"/>
          </a:fontRef>
        </p:style>
      </p:cxnSp>
      <p:cxnSp>
        <p:nvCxnSpPr>
          <p:cNvPr id="101" name="Straight Connector 100"/>
          <p:cNvCxnSpPr>
            <a:stCxn id="1042" idx="3"/>
            <a:endCxn id="49" idx="1"/>
          </p:cNvCxnSpPr>
          <p:nvPr/>
        </p:nvCxnSpPr>
        <p:spPr>
          <a:xfrm>
            <a:off x="3314700" y="2573735"/>
            <a:ext cx="952500" cy="1312465"/>
          </a:xfrm>
          <a:prstGeom prst="line">
            <a:avLst/>
          </a:prstGeom>
        </p:spPr>
        <p:style>
          <a:lnRef idx="1">
            <a:schemeClr val="accent1"/>
          </a:lnRef>
          <a:fillRef idx="0">
            <a:schemeClr val="accent1"/>
          </a:fillRef>
          <a:effectRef idx="0">
            <a:schemeClr val="accent1"/>
          </a:effectRef>
          <a:fontRef idx="minor">
            <a:schemeClr val="tx1"/>
          </a:fontRef>
        </p:style>
      </p:cxnSp>
      <p:cxnSp>
        <p:nvCxnSpPr>
          <p:cNvPr id="103" name="Straight Connector 102"/>
          <p:cNvCxnSpPr>
            <a:stCxn id="1052" idx="3"/>
            <a:endCxn id="49" idx="1"/>
          </p:cNvCxnSpPr>
          <p:nvPr/>
        </p:nvCxnSpPr>
        <p:spPr>
          <a:xfrm>
            <a:off x="3200400" y="3756820"/>
            <a:ext cx="1066800" cy="12938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5" name="Straight Connector 104"/>
          <p:cNvCxnSpPr>
            <a:stCxn id="1050" idx="3"/>
            <a:endCxn id="49" idx="1"/>
          </p:cNvCxnSpPr>
          <p:nvPr/>
        </p:nvCxnSpPr>
        <p:spPr>
          <a:xfrm flipV="1">
            <a:off x="3268663" y="3886200"/>
            <a:ext cx="998537" cy="1007667"/>
          </a:xfrm>
          <a:prstGeom prst="line">
            <a:avLst/>
          </a:prstGeom>
        </p:spPr>
        <p:style>
          <a:lnRef idx="1">
            <a:schemeClr val="accent1"/>
          </a:lnRef>
          <a:fillRef idx="0">
            <a:schemeClr val="accent1"/>
          </a:fillRef>
          <a:effectRef idx="0">
            <a:schemeClr val="accent1"/>
          </a:effectRef>
          <a:fontRef idx="minor">
            <a:schemeClr val="tx1"/>
          </a:fontRef>
        </p:style>
      </p:cxnSp>
      <p:cxnSp>
        <p:nvCxnSpPr>
          <p:cNvPr id="107" name="Straight Connector 106"/>
          <p:cNvCxnSpPr>
            <a:stCxn id="1035" idx="3"/>
          </p:cNvCxnSpPr>
          <p:nvPr/>
        </p:nvCxnSpPr>
        <p:spPr>
          <a:xfrm flipV="1">
            <a:off x="3382962" y="3886200"/>
            <a:ext cx="884238" cy="2144713"/>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p:txBody>
          <a:bodyPr/>
          <a:lstStyle/>
          <a:p>
            <a:r>
              <a:rPr lang="en-US" dirty="0" smtClean="0"/>
              <a:t>Presence aware </a:t>
            </a:r>
            <a:br>
              <a:rPr lang="en-US" dirty="0" smtClean="0"/>
            </a:br>
            <a:r>
              <a:rPr lang="en-US" dirty="0" smtClean="0"/>
              <a:t>Multi-channel notification</a:t>
            </a:r>
            <a:endParaRPr lang="en-US" dirty="0"/>
          </a:p>
        </p:txBody>
      </p:sp>
      <p:sp>
        <p:nvSpPr>
          <p:cNvPr id="5" name="Text Placeholder 4"/>
          <p:cNvSpPr>
            <a:spLocks noGrp="1"/>
          </p:cNvSpPr>
          <p:nvPr>
            <p:ph type="body" sz="quarter" idx="10"/>
          </p:nvPr>
        </p:nvSpPr>
        <p:spPr/>
        <p:txBody>
          <a:bodyPr/>
          <a:lstStyle/>
          <a:p>
            <a:r>
              <a:rPr lang="en-US" dirty="0" smtClean="0"/>
              <a:t>demo</a:t>
            </a:r>
            <a:endParaRPr lang="en-US" dirty="0"/>
          </a:p>
        </p:txBody>
      </p:sp>
    </p:spTree>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smtClean="0"/>
              <a:t>Agenda</a:t>
            </a:r>
            <a:endParaRPr lang="en-US" dirty="0"/>
          </a:p>
        </p:txBody>
      </p:sp>
      <p:sp>
        <p:nvSpPr>
          <p:cNvPr id="6" name="Content Placeholder 5"/>
          <p:cNvSpPr>
            <a:spLocks noGrp="1"/>
          </p:cNvSpPr>
          <p:nvPr>
            <p:ph idx="1"/>
          </p:nvPr>
        </p:nvSpPr>
        <p:spPr>
          <a:xfrm>
            <a:off x="381000" y="1295400"/>
            <a:ext cx="8382000" cy="4724400"/>
          </a:xfrm>
        </p:spPr>
        <p:txBody>
          <a:bodyPr>
            <a:normAutofit/>
          </a:bodyPr>
          <a:lstStyle/>
          <a:p>
            <a:r>
              <a:rPr lang="en-US" dirty="0" smtClean="0"/>
              <a:t>The Unified Communications Platform</a:t>
            </a:r>
          </a:p>
          <a:p>
            <a:r>
              <a:rPr lang="en-US" dirty="0" smtClean="0"/>
              <a:t>Exchange Scenarios</a:t>
            </a:r>
          </a:p>
          <a:p>
            <a:pPr lvl="1"/>
            <a:r>
              <a:rPr lang="en-US" dirty="0" err="1" smtClean="0"/>
              <a:t>PowerShell</a:t>
            </a:r>
            <a:endParaRPr lang="en-US" dirty="0" smtClean="0"/>
          </a:p>
          <a:p>
            <a:pPr lvl="1"/>
            <a:r>
              <a:rPr lang="en-US" dirty="0" smtClean="0"/>
              <a:t>Exchange Web Services Managed API</a:t>
            </a:r>
          </a:p>
          <a:p>
            <a:r>
              <a:rPr lang="en-US" dirty="0" smtClean="0"/>
              <a:t>OCS Scenarios</a:t>
            </a:r>
          </a:p>
          <a:p>
            <a:pPr lvl="1"/>
            <a:r>
              <a:rPr lang="en-US" dirty="0" smtClean="0"/>
              <a:t>Speech Portal</a:t>
            </a:r>
          </a:p>
          <a:p>
            <a:pPr lvl="1"/>
            <a:r>
              <a:rPr lang="en-US" dirty="0" smtClean="0"/>
              <a:t>Presence Aware Multi-channel Notifications</a:t>
            </a:r>
          </a:p>
        </p:txBody>
      </p:sp>
    </p:spTree>
  </p:cSld>
  <p:clrMapOvr>
    <a:masterClrMapping/>
  </p:clrMapOvr>
  <p:transition advTm="128297">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fade">
                                      <p:cBhvr>
                                        <p:cTn id="12" dur="500"/>
                                        <p:tgtEl>
                                          <p:spTgt spid="6">
                                            <p:txEl>
                                              <p:pRg st="1" end="1"/>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animEffect transition="in" filter="fade">
                                      <p:cBhvr>
                                        <p:cTn id="15" dur="500"/>
                                        <p:tgtEl>
                                          <p:spTgt spid="6">
                                            <p:txEl>
                                              <p:pRg st="2" end="2"/>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6">
                                            <p:txEl>
                                              <p:pRg st="3" end="3"/>
                                            </p:txEl>
                                          </p:spTgt>
                                        </p:tgtEl>
                                        <p:attrNameLst>
                                          <p:attrName>style.visibility</p:attrName>
                                        </p:attrNameLst>
                                      </p:cBhvr>
                                      <p:to>
                                        <p:strVal val="visible"/>
                                      </p:to>
                                    </p:set>
                                    <p:animEffect transition="in" filter="fade">
                                      <p:cBhvr>
                                        <p:cTn id="18" dur="500"/>
                                        <p:tgtEl>
                                          <p:spTgt spid="6">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animEffect transition="in" filter="fade">
                                      <p:cBhvr>
                                        <p:cTn id="23" dur="500"/>
                                        <p:tgtEl>
                                          <p:spTgt spid="6">
                                            <p:txEl>
                                              <p:pRg st="4" end="4"/>
                                            </p:txEl>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6">
                                            <p:txEl>
                                              <p:pRg st="5" end="5"/>
                                            </p:txEl>
                                          </p:spTgt>
                                        </p:tgtEl>
                                        <p:attrNameLst>
                                          <p:attrName>style.visibility</p:attrName>
                                        </p:attrNameLst>
                                      </p:cBhvr>
                                      <p:to>
                                        <p:strVal val="visible"/>
                                      </p:to>
                                    </p:set>
                                    <p:animEffect transition="in" filter="fade">
                                      <p:cBhvr>
                                        <p:cTn id="26" dur="500"/>
                                        <p:tgtEl>
                                          <p:spTgt spid="6">
                                            <p:txEl>
                                              <p:pRg st="5" end="5"/>
                                            </p:txEl>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6">
                                            <p:txEl>
                                              <p:pRg st="6" end="6"/>
                                            </p:txEl>
                                          </p:spTgt>
                                        </p:tgtEl>
                                        <p:attrNameLst>
                                          <p:attrName>style.visibility</p:attrName>
                                        </p:attrNameLst>
                                      </p:cBhvr>
                                      <p:to>
                                        <p:strVal val="visible"/>
                                      </p:to>
                                    </p:set>
                                    <p:animEffect transition="in" filter="fade">
                                      <p:cBhvr>
                                        <p:cTn id="29" dur="500"/>
                                        <p:tgtEl>
                                          <p:spTgt spid="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auto">
          <a:xfrm>
            <a:off x="0" y="0"/>
            <a:ext cx="9144000" cy="1066800"/>
          </a:xfrm>
          <a:prstGeom prst="rect">
            <a:avLst/>
          </a:prstGeom>
          <a:solidFill>
            <a:schemeClr val="tx1"/>
          </a:solidFill>
          <a:ln>
            <a:headEnd type="none" w="med" len="med"/>
            <a:tailEnd type="none" w="med" len="med"/>
          </a:ln>
          <a:scene3d>
            <a:camera prst="orthographicFront" fov="0">
              <a:rot lat="0" lon="0" rev="0"/>
            </a:camera>
            <a:lightRig rig="contrasting" dir="t">
              <a:rot lat="0" lon="0" rev="12000000"/>
            </a:lightRig>
          </a:scene3d>
          <a:sp3d prstMaterial="powder"/>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defRPr sz="2400">
                <a:solidFill>
                  <a:schemeClr val="tx1"/>
                </a:solidFill>
              </a:defRPr>
            </a:pPr>
            <a:endParaRPr lang="en-US" dirty="0"/>
          </a:p>
        </p:txBody>
      </p:sp>
      <p:pic>
        <p:nvPicPr>
          <p:cNvPr id="24587" name="Picture 31" descr="image002"/>
          <p:cNvPicPr>
            <a:picLocks noChangeAspect="1" noChangeArrowheads="1"/>
          </p:cNvPicPr>
          <p:nvPr/>
        </p:nvPicPr>
        <p:blipFill>
          <a:blip r:embed="rId3" cstate="print"/>
          <a:srcRect/>
          <a:stretch>
            <a:fillRect/>
          </a:stretch>
        </p:blipFill>
        <p:spPr bwMode="auto">
          <a:xfrm>
            <a:off x="3398090" y="331508"/>
            <a:ext cx="2347821" cy="373018"/>
          </a:xfrm>
          <a:prstGeom prst="rect">
            <a:avLst/>
          </a:prstGeom>
          <a:noFill/>
          <a:ln w="9525">
            <a:noFill/>
            <a:miter lim="800000"/>
            <a:headEnd/>
            <a:tailEnd/>
          </a:ln>
        </p:spPr>
      </p:pic>
      <p:pic>
        <p:nvPicPr>
          <p:cNvPr id="8" name="Picture 2"/>
          <p:cNvPicPr>
            <a:picLocks noChangeAspect="1" noChangeArrowheads="1"/>
          </p:cNvPicPr>
          <p:nvPr/>
        </p:nvPicPr>
        <p:blipFill>
          <a:blip r:embed="rId4"/>
          <a:srcRect/>
          <a:stretch>
            <a:fillRect/>
          </a:stretch>
        </p:blipFill>
        <p:spPr bwMode="auto">
          <a:xfrm>
            <a:off x="7656379" y="0"/>
            <a:ext cx="1487621" cy="365269"/>
          </a:xfrm>
          <a:prstGeom prst="rect">
            <a:avLst/>
          </a:prstGeom>
          <a:noFill/>
          <a:ln w="9525">
            <a:noFill/>
            <a:miter lim="800000"/>
            <a:headEnd/>
            <a:tailEnd/>
          </a:ln>
          <a:effectLst/>
        </p:spPr>
      </p:pic>
      <p:pic>
        <p:nvPicPr>
          <p:cNvPr id="10" name="Picture 2" descr="00_krima.jpg"/>
          <p:cNvPicPr>
            <a:picLocks noChangeAspect="1" noChangeArrowheads="1"/>
          </p:cNvPicPr>
          <p:nvPr/>
        </p:nvPicPr>
        <p:blipFill>
          <a:blip r:embed="rId5"/>
          <a:srcRect/>
          <a:stretch>
            <a:fillRect/>
          </a:stretch>
        </p:blipFill>
        <p:spPr bwMode="auto">
          <a:xfrm>
            <a:off x="907137" y="1294893"/>
            <a:ext cx="7329727" cy="5345394"/>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auto">
          <a:xfrm>
            <a:off x="0" y="0"/>
            <a:ext cx="9144000" cy="1066800"/>
          </a:xfrm>
          <a:prstGeom prst="rect">
            <a:avLst/>
          </a:prstGeom>
          <a:solidFill>
            <a:schemeClr val="tx1"/>
          </a:solidFill>
          <a:ln>
            <a:headEnd type="none" w="med" len="med"/>
            <a:tailEnd type="none" w="med" len="med"/>
          </a:ln>
          <a:scene3d>
            <a:camera prst="orthographicFront" fov="0">
              <a:rot lat="0" lon="0" rev="0"/>
            </a:camera>
            <a:lightRig rig="contrasting" dir="t">
              <a:rot lat="0" lon="0" rev="12000000"/>
            </a:lightRig>
          </a:scene3d>
          <a:sp3d prstMaterial="powder"/>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pic>
        <p:nvPicPr>
          <p:cNvPr id="24587" name="Picture 31" descr="image002"/>
          <p:cNvPicPr>
            <a:picLocks noChangeAspect="1" noChangeArrowheads="1"/>
          </p:cNvPicPr>
          <p:nvPr/>
        </p:nvPicPr>
        <p:blipFill>
          <a:blip r:embed="rId3" cstate="print"/>
          <a:srcRect/>
          <a:stretch>
            <a:fillRect/>
          </a:stretch>
        </p:blipFill>
        <p:spPr bwMode="auto">
          <a:xfrm>
            <a:off x="3398090" y="331508"/>
            <a:ext cx="2347821" cy="373018"/>
          </a:xfrm>
          <a:prstGeom prst="rect">
            <a:avLst/>
          </a:prstGeom>
          <a:noFill/>
          <a:ln w="9525">
            <a:noFill/>
            <a:miter lim="800000"/>
            <a:headEnd/>
            <a:tailEnd/>
          </a:ln>
        </p:spPr>
      </p:pic>
      <p:pic>
        <p:nvPicPr>
          <p:cNvPr id="24589" name="Picture 4" descr="07_admin_wf_relations.jpg"/>
          <p:cNvPicPr>
            <a:picLocks noChangeAspect="1" noChangeArrowheads="1"/>
          </p:cNvPicPr>
          <p:nvPr/>
        </p:nvPicPr>
        <p:blipFill>
          <a:blip r:embed="rId4" r:link="rId5" cstate="print"/>
          <a:srcRect/>
          <a:stretch>
            <a:fillRect/>
          </a:stretch>
        </p:blipFill>
        <p:spPr bwMode="auto">
          <a:xfrm>
            <a:off x="1905000" y="1371600"/>
            <a:ext cx="6922522" cy="5191892"/>
          </a:xfrm>
          <a:prstGeom prst="rect">
            <a:avLst/>
          </a:prstGeom>
          <a:noFill/>
          <a:ln>
            <a:solidFill>
              <a:schemeClr val="tx1">
                <a:lumMod val="95000"/>
                <a:lumOff val="5000"/>
              </a:schemeClr>
            </a:solidFill>
          </a:ln>
        </p:spPr>
      </p:pic>
      <p:pic>
        <p:nvPicPr>
          <p:cNvPr id="15" name="Picture 12" descr="cid:image003.png@01C99CE8.1CB94760"/>
          <p:cNvPicPr>
            <a:picLocks noChangeAspect="1" noChangeArrowheads="1"/>
          </p:cNvPicPr>
          <p:nvPr/>
        </p:nvPicPr>
        <p:blipFill>
          <a:blip r:embed="rId6" r:link="rId7" cstate="print"/>
          <a:srcRect l="7107" t="5562" r="7308" b="6378"/>
          <a:stretch>
            <a:fillRect/>
          </a:stretch>
        </p:blipFill>
        <p:spPr bwMode="auto">
          <a:xfrm>
            <a:off x="228600" y="2590800"/>
            <a:ext cx="2899111" cy="3811980"/>
          </a:xfrm>
          <a:prstGeom prst="rect">
            <a:avLst/>
          </a:prstGeom>
          <a:noFill/>
        </p:spPr>
      </p:pic>
    </p:spTree>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p:cNvSpPr>
            <a:spLocks noGrp="1"/>
          </p:cNvSpPr>
          <p:nvPr>
            <p:ph type="body" sz="quarter" idx="10"/>
          </p:nvPr>
        </p:nvSpPr>
        <p:spPr/>
        <p:txBody>
          <a:bodyPr/>
          <a:lstStyle/>
          <a:p>
            <a:r>
              <a:rPr lang="en-US" sz="7200" dirty="0" smtClean="0"/>
              <a:t>Call to action</a:t>
            </a:r>
            <a:endParaRPr lang="en-US" sz="7200" dirty="0"/>
          </a:p>
        </p:txBody>
      </p:sp>
    </p:spTree>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GotUC.net Developer Sandbox</a:t>
            </a:r>
            <a:endParaRPr lang="en-US" dirty="0"/>
          </a:p>
        </p:txBody>
      </p:sp>
      <p:pic>
        <p:nvPicPr>
          <p:cNvPr id="164866" name="Picture 2"/>
          <p:cNvPicPr>
            <a:picLocks noChangeAspect="1" noChangeArrowheads="1"/>
          </p:cNvPicPr>
          <p:nvPr/>
        </p:nvPicPr>
        <p:blipFill>
          <a:blip r:embed="rId2"/>
          <a:srcRect/>
          <a:stretch>
            <a:fillRect/>
          </a:stretch>
        </p:blipFill>
        <p:spPr bwMode="auto">
          <a:xfrm>
            <a:off x="263525" y="1052269"/>
            <a:ext cx="8616950" cy="5162550"/>
          </a:xfrm>
          <a:prstGeom prst="rect">
            <a:avLst/>
          </a:prstGeom>
          <a:noFill/>
          <a:ln w="9525">
            <a:noFill/>
            <a:miter lim="800000"/>
            <a:headEnd/>
            <a:tailEnd/>
          </a:ln>
          <a:effectLst/>
        </p:spPr>
      </p:pic>
      <p:sp>
        <p:nvSpPr>
          <p:cNvPr id="7" name="Content Placeholder 2"/>
          <p:cNvSpPr txBox="1">
            <a:spLocks/>
          </p:cNvSpPr>
          <p:nvPr/>
        </p:nvSpPr>
        <p:spPr>
          <a:xfrm>
            <a:off x="772732" y="2935704"/>
            <a:ext cx="7627005" cy="3272591"/>
          </a:xfrm>
          <a:prstGeom prst="rect">
            <a:avLst/>
          </a:prstGeom>
          <a:solidFill>
            <a:schemeClr val="tx1"/>
          </a:solidFill>
        </p:spPr>
        <p:txBody>
          <a:bodyPr/>
          <a:lstStyle/>
          <a:p>
            <a:pPr marL="396875" marR="0" lvl="0" indent="-396875" algn="l" defTabSz="914363" rtl="0" eaLnBrk="1" fontAlgn="auto" latinLnBrk="0" hangingPunct="1">
              <a:lnSpc>
                <a:spcPct val="90000"/>
              </a:lnSpc>
              <a:spcBef>
                <a:spcPct val="20000"/>
              </a:spcBef>
              <a:spcAft>
                <a:spcPts val="0"/>
              </a:spcAft>
              <a:buClrTx/>
              <a:buSzTx/>
              <a:buFontTx/>
              <a:buBlip>
                <a:blip r:embed="rId3"/>
              </a:buBlip>
              <a:tabLst/>
              <a:defRPr/>
            </a:pPr>
            <a:r>
              <a:rPr lang="en-US" sz="2400" dirty="0" smtClean="0">
                <a:solidFill>
                  <a:schemeClr val="bg1"/>
                </a:solidFill>
              </a:rPr>
              <a:t>Microsoft UC setup</a:t>
            </a:r>
          </a:p>
          <a:p>
            <a:pPr marL="914400" lvl="1" indent="-396875">
              <a:lnSpc>
                <a:spcPct val="90000"/>
              </a:lnSpc>
              <a:spcBef>
                <a:spcPct val="20000"/>
              </a:spcBef>
              <a:buSzPct val="90000"/>
              <a:buBlip>
                <a:blip r:embed="rId4"/>
              </a:buBlip>
            </a:pPr>
            <a:r>
              <a:rPr lang="en-US" sz="2400" dirty="0" smtClean="0">
                <a:solidFill>
                  <a:schemeClr val="bg1"/>
                </a:solidFill>
              </a:rPr>
              <a:t>Microsoft Office Communications Server 2007 R2</a:t>
            </a:r>
          </a:p>
          <a:p>
            <a:pPr marL="914400" lvl="1" indent="-396875">
              <a:lnSpc>
                <a:spcPct val="90000"/>
              </a:lnSpc>
              <a:spcBef>
                <a:spcPct val="20000"/>
              </a:spcBef>
              <a:buSzPct val="90000"/>
              <a:buBlip>
                <a:blip r:embed="rId4"/>
              </a:buBlip>
            </a:pPr>
            <a:r>
              <a:rPr lang="en-US" sz="2400" dirty="0" smtClean="0">
                <a:solidFill>
                  <a:schemeClr val="bg1"/>
                </a:solidFill>
              </a:rPr>
              <a:t>Microsoft Exchange Server 2010</a:t>
            </a:r>
          </a:p>
          <a:p>
            <a:pPr marL="396875" indent="-396875">
              <a:lnSpc>
                <a:spcPct val="90000"/>
              </a:lnSpc>
              <a:spcBef>
                <a:spcPct val="20000"/>
              </a:spcBef>
              <a:buFontTx/>
              <a:buBlip>
                <a:blip r:embed="rId3"/>
              </a:buBlip>
            </a:pPr>
            <a:r>
              <a:rPr kumimoji="0" lang="en-US" sz="2400" b="0" i="0" u="none" strike="noStrike" kern="1200" cap="none" spc="0" normalizeH="0" baseline="0" noProof="0" dirty="0" smtClean="0">
                <a:ln>
                  <a:noFill/>
                </a:ln>
                <a:solidFill>
                  <a:schemeClr val="bg1"/>
                </a:solidFill>
                <a:effectLst/>
                <a:uLnTx/>
                <a:uFillTx/>
                <a:latin typeface="+mn-lt"/>
                <a:ea typeface="+mn-ea"/>
                <a:cs typeface="+mn-cs"/>
              </a:rPr>
              <a:t>Two User</a:t>
            </a:r>
            <a:r>
              <a:rPr kumimoji="0" lang="en-US" sz="2400" b="0" i="0" u="none" strike="noStrike" kern="1200" cap="none" spc="0" normalizeH="0" noProof="0" dirty="0" smtClean="0">
                <a:ln>
                  <a:noFill/>
                </a:ln>
                <a:solidFill>
                  <a:schemeClr val="bg1"/>
                </a:solidFill>
                <a:effectLst/>
                <a:uLnTx/>
                <a:uFillTx/>
                <a:latin typeface="+mn-lt"/>
                <a:ea typeface="+mn-ea"/>
                <a:cs typeface="+mn-cs"/>
              </a:rPr>
              <a:t> Accounts</a:t>
            </a:r>
          </a:p>
          <a:p>
            <a:pPr marL="914400" lvl="1" indent="-396875">
              <a:lnSpc>
                <a:spcPct val="90000"/>
              </a:lnSpc>
              <a:spcBef>
                <a:spcPct val="20000"/>
              </a:spcBef>
              <a:buSzPct val="90000"/>
              <a:buBlip>
                <a:blip r:embed="rId4"/>
              </a:buBlip>
            </a:pPr>
            <a:r>
              <a:rPr lang="en-US" sz="2400" dirty="0" smtClean="0">
                <a:solidFill>
                  <a:schemeClr val="bg1"/>
                </a:solidFill>
              </a:rPr>
              <a:t>Personal Account</a:t>
            </a:r>
          </a:p>
          <a:p>
            <a:pPr marL="914400" lvl="1" indent="-396875">
              <a:lnSpc>
                <a:spcPct val="90000"/>
              </a:lnSpc>
              <a:spcBef>
                <a:spcPct val="20000"/>
              </a:spcBef>
              <a:buSzPct val="90000"/>
              <a:buBlip>
                <a:blip r:embed="rId4"/>
              </a:buBlip>
            </a:pPr>
            <a:r>
              <a:rPr lang="en-US" sz="2400" dirty="0" smtClean="0">
                <a:solidFill>
                  <a:schemeClr val="bg1"/>
                </a:solidFill>
              </a:rPr>
              <a:t>Personal Bot Account</a:t>
            </a:r>
          </a:p>
          <a:p>
            <a:pPr marL="396875" indent="-396875">
              <a:lnSpc>
                <a:spcPct val="90000"/>
              </a:lnSpc>
              <a:spcBef>
                <a:spcPct val="20000"/>
              </a:spcBef>
              <a:buFontTx/>
              <a:buBlip>
                <a:blip r:embed="rId3"/>
              </a:buBlip>
            </a:pPr>
            <a:r>
              <a:rPr lang="en-US" sz="2400" noProof="0" dirty="0" smtClean="0">
                <a:solidFill>
                  <a:schemeClr val="bg1"/>
                </a:solidFill>
              </a:rPr>
              <a:t>Forums</a:t>
            </a:r>
          </a:p>
          <a:p>
            <a:pPr marL="914400" lvl="1" indent="-396875">
              <a:lnSpc>
                <a:spcPct val="90000"/>
              </a:lnSpc>
              <a:spcBef>
                <a:spcPct val="20000"/>
              </a:spcBef>
              <a:buSzPct val="90000"/>
              <a:buBlip>
                <a:blip r:embed="rId4"/>
              </a:buBlip>
            </a:pPr>
            <a:r>
              <a:rPr lang="en-US" sz="2400" dirty="0" smtClean="0">
                <a:solidFill>
                  <a:schemeClr val="bg1"/>
                </a:solidFill>
              </a:rPr>
              <a:t>Staffed by the UC Developer Community </a:t>
            </a:r>
          </a:p>
        </p:txBody>
      </p:sp>
    </p:spTree>
  </p:cSld>
  <p:clrMapOvr>
    <a:masterClrMapping/>
  </p:clrMapOvr>
  <p:transition>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2010 Release</a:t>
            </a:r>
            <a:endParaRPr lang="en-US" dirty="0"/>
          </a:p>
        </p:txBody>
      </p:sp>
      <p:sp>
        <p:nvSpPr>
          <p:cNvPr id="8" name="AutoShape 11"/>
          <p:cNvSpPr>
            <a:spLocks noChangeArrowheads="1"/>
          </p:cNvSpPr>
          <p:nvPr/>
        </p:nvSpPr>
        <p:spPr bwMode="auto">
          <a:xfrm>
            <a:off x="-341951" y="3112947"/>
            <a:ext cx="1800000" cy="540000"/>
          </a:xfrm>
          <a:prstGeom prst="chevron">
            <a:avLst>
              <a:gd name="adj" fmla="val 63409"/>
            </a:avLst>
          </a:prstGeom>
          <a:noFill/>
          <a:ln w="9525" algn="ctr">
            <a:solidFill>
              <a:schemeClr val="tx1"/>
            </a:solidFill>
            <a:miter lim="800000"/>
            <a:headEnd/>
            <a:tailEnd/>
          </a:ln>
          <a:effectLst/>
        </p:spPr>
        <p:txBody>
          <a:bodyPr wrap="square" anchor="ctr">
            <a:spAutoFit/>
          </a:bodyPr>
          <a:lstStyle/>
          <a:p>
            <a:pPr algn="ctr" eaLnBrk="0" hangingPunct="0">
              <a:lnSpc>
                <a:spcPct val="85000"/>
              </a:lnSpc>
              <a:spcBef>
                <a:spcPct val="20000"/>
              </a:spcBef>
              <a:defRPr/>
            </a:pPr>
            <a:r>
              <a:rPr lang="en-US" sz="1200" dirty="0" smtClean="0">
                <a:latin typeface="Segoe" pitchFamily="34" charset="0"/>
              </a:rPr>
              <a:t>Q3 2009</a:t>
            </a:r>
            <a:endParaRPr lang="en-US" sz="1200" dirty="0">
              <a:latin typeface="Segoe" pitchFamily="34" charset="0"/>
            </a:endParaRPr>
          </a:p>
        </p:txBody>
      </p:sp>
      <p:sp>
        <p:nvSpPr>
          <p:cNvPr id="9" name="AutoShape 12"/>
          <p:cNvSpPr>
            <a:spLocks noChangeArrowheads="1"/>
          </p:cNvSpPr>
          <p:nvPr/>
        </p:nvSpPr>
        <p:spPr bwMode="auto">
          <a:xfrm>
            <a:off x="1259629" y="3112947"/>
            <a:ext cx="1800000" cy="540000"/>
          </a:xfrm>
          <a:prstGeom prst="chevron">
            <a:avLst>
              <a:gd name="adj" fmla="val 63409"/>
            </a:avLst>
          </a:prstGeom>
          <a:noFill/>
          <a:ln w="9525" algn="ctr">
            <a:solidFill>
              <a:schemeClr val="tx1"/>
            </a:solidFill>
            <a:miter lim="800000"/>
            <a:headEnd/>
            <a:tailEnd/>
          </a:ln>
          <a:effectLst/>
        </p:spPr>
        <p:txBody>
          <a:bodyPr wrap="square" anchor="ctr">
            <a:spAutoFit/>
          </a:bodyPr>
          <a:lstStyle/>
          <a:p>
            <a:pPr algn="ctr" eaLnBrk="0" hangingPunct="0">
              <a:lnSpc>
                <a:spcPct val="85000"/>
              </a:lnSpc>
              <a:spcBef>
                <a:spcPct val="20000"/>
              </a:spcBef>
              <a:defRPr/>
            </a:pPr>
            <a:r>
              <a:rPr lang="en-US" sz="1200" dirty="0" smtClean="0">
                <a:latin typeface="Segoe" pitchFamily="34" charset="0"/>
              </a:rPr>
              <a:t>Q4 2009</a:t>
            </a:r>
            <a:endParaRPr lang="en-US" sz="1200" dirty="0">
              <a:latin typeface="Segoe" pitchFamily="34" charset="0"/>
            </a:endParaRPr>
          </a:p>
        </p:txBody>
      </p:sp>
      <p:sp>
        <p:nvSpPr>
          <p:cNvPr id="10" name="AutoShape 13"/>
          <p:cNvSpPr>
            <a:spLocks noChangeArrowheads="1"/>
          </p:cNvSpPr>
          <p:nvPr/>
        </p:nvSpPr>
        <p:spPr bwMode="auto">
          <a:xfrm>
            <a:off x="2861209" y="3112947"/>
            <a:ext cx="1800000" cy="540000"/>
          </a:xfrm>
          <a:prstGeom prst="chevron">
            <a:avLst>
              <a:gd name="adj" fmla="val 63409"/>
            </a:avLst>
          </a:prstGeom>
          <a:noFill/>
          <a:ln w="9525" algn="ctr">
            <a:solidFill>
              <a:schemeClr val="tx1"/>
            </a:solidFill>
            <a:miter lim="800000"/>
            <a:headEnd/>
            <a:tailEnd/>
          </a:ln>
          <a:effectLst/>
        </p:spPr>
        <p:txBody>
          <a:bodyPr wrap="square" anchor="ctr">
            <a:spAutoFit/>
          </a:bodyPr>
          <a:lstStyle/>
          <a:p>
            <a:pPr algn="ctr" eaLnBrk="0" hangingPunct="0">
              <a:lnSpc>
                <a:spcPct val="85000"/>
              </a:lnSpc>
              <a:spcBef>
                <a:spcPct val="20000"/>
              </a:spcBef>
              <a:defRPr/>
            </a:pPr>
            <a:r>
              <a:rPr lang="en-US" sz="1200" dirty="0" smtClean="0">
                <a:latin typeface="Segoe" pitchFamily="34" charset="0"/>
              </a:rPr>
              <a:t>Q1 2010</a:t>
            </a:r>
            <a:endParaRPr lang="en-US" sz="1200" dirty="0">
              <a:latin typeface="Segoe" pitchFamily="34" charset="0"/>
            </a:endParaRPr>
          </a:p>
        </p:txBody>
      </p:sp>
      <p:sp>
        <p:nvSpPr>
          <p:cNvPr id="11" name="AutoShape 14"/>
          <p:cNvSpPr>
            <a:spLocks noChangeArrowheads="1"/>
          </p:cNvSpPr>
          <p:nvPr/>
        </p:nvSpPr>
        <p:spPr bwMode="auto">
          <a:xfrm>
            <a:off x="4462789" y="3112947"/>
            <a:ext cx="1800000" cy="540000"/>
          </a:xfrm>
          <a:prstGeom prst="chevron">
            <a:avLst>
              <a:gd name="adj" fmla="val 63409"/>
            </a:avLst>
          </a:prstGeom>
          <a:noFill/>
          <a:ln w="9525" algn="ctr">
            <a:solidFill>
              <a:schemeClr val="tx1"/>
            </a:solidFill>
            <a:miter lim="800000"/>
            <a:headEnd/>
            <a:tailEnd/>
          </a:ln>
          <a:effectLst/>
        </p:spPr>
        <p:txBody>
          <a:bodyPr wrap="square" anchor="ctr">
            <a:spAutoFit/>
          </a:bodyPr>
          <a:lstStyle/>
          <a:p>
            <a:pPr algn="ctr" eaLnBrk="0" hangingPunct="0">
              <a:lnSpc>
                <a:spcPct val="85000"/>
              </a:lnSpc>
              <a:spcBef>
                <a:spcPct val="20000"/>
              </a:spcBef>
              <a:defRPr/>
            </a:pPr>
            <a:r>
              <a:rPr lang="en-US" sz="1200" dirty="0" smtClean="0">
                <a:latin typeface="Segoe" pitchFamily="34" charset="0"/>
              </a:rPr>
              <a:t>Q2 2010</a:t>
            </a:r>
            <a:endParaRPr lang="en-US" sz="1200" dirty="0">
              <a:latin typeface="Segoe" pitchFamily="34" charset="0"/>
            </a:endParaRPr>
          </a:p>
        </p:txBody>
      </p:sp>
      <p:sp>
        <p:nvSpPr>
          <p:cNvPr id="14" name="AutoShape 25"/>
          <p:cNvSpPr>
            <a:spLocks noChangeArrowheads="1"/>
          </p:cNvSpPr>
          <p:nvPr/>
        </p:nvSpPr>
        <p:spPr bwMode="auto">
          <a:xfrm>
            <a:off x="7665951" y="3112947"/>
            <a:ext cx="1800000" cy="540000"/>
          </a:xfrm>
          <a:prstGeom prst="chevron">
            <a:avLst>
              <a:gd name="adj" fmla="val 63409"/>
            </a:avLst>
          </a:prstGeom>
          <a:noFill/>
          <a:ln w="9525" algn="ctr">
            <a:solidFill>
              <a:schemeClr val="tx1"/>
            </a:solidFill>
            <a:miter lim="800000"/>
            <a:headEnd/>
            <a:tailEnd/>
          </a:ln>
          <a:effectLst/>
        </p:spPr>
        <p:txBody>
          <a:bodyPr wrap="square" anchor="ctr">
            <a:spAutoFit/>
          </a:bodyPr>
          <a:lstStyle/>
          <a:p>
            <a:pPr algn="ctr" eaLnBrk="0" hangingPunct="0">
              <a:lnSpc>
                <a:spcPct val="85000"/>
              </a:lnSpc>
              <a:spcBef>
                <a:spcPct val="20000"/>
              </a:spcBef>
              <a:defRPr/>
            </a:pPr>
            <a:r>
              <a:rPr lang="en-US" sz="1200" dirty="0" smtClean="0">
                <a:latin typeface="Segoe" pitchFamily="34" charset="0"/>
              </a:rPr>
              <a:t>Q4 2010</a:t>
            </a:r>
            <a:endParaRPr lang="en-US" sz="1200" dirty="0">
              <a:latin typeface="Segoe" pitchFamily="34" charset="0"/>
            </a:endParaRPr>
          </a:p>
        </p:txBody>
      </p:sp>
      <p:sp>
        <p:nvSpPr>
          <p:cNvPr id="16" name="AutoShape 14"/>
          <p:cNvSpPr>
            <a:spLocks noChangeArrowheads="1"/>
          </p:cNvSpPr>
          <p:nvPr/>
        </p:nvSpPr>
        <p:spPr bwMode="auto">
          <a:xfrm>
            <a:off x="6064369" y="3112947"/>
            <a:ext cx="1800000" cy="540000"/>
          </a:xfrm>
          <a:prstGeom prst="chevron">
            <a:avLst>
              <a:gd name="adj" fmla="val 63409"/>
            </a:avLst>
          </a:prstGeom>
          <a:noFill/>
          <a:ln w="9525" algn="ctr">
            <a:solidFill>
              <a:schemeClr val="tx1"/>
            </a:solidFill>
            <a:miter lim="800000"/>
            <a:headEnd/>
            <a:tailEnd/>
          </a:ln>
          <a:effectLst/>
        </p:spPr>
        <p:txBody>
          <a:bodyPr wrap="square" anchor="ctr">
            <a:spAutoFit/>
          </a:bodyPr>
          <a:lstStyle/>
          <a:p>
            <a:pPr algn="ctr" eaLnBrk="0" hangingPunct="0">
              <a:lnSpc>
                <a:spcPct val="85000"/>
              </a:lnSpc>
              <a:spcBef>
                <a:spcPct val="20000"/>
              </a:spcBef>
              <a:defRPr/>
            </a:pPr>
            <a:r>
              <a:rPr lang="en-US" sz="1200" dirty="0" smtClean="0">
                <a:latin typeface="Segoe" pitchFamily="34" charset="0"/>
              </a:rPr>
              <a:t>Q3 2010</a:t>
            </a:r>
            <a:endParaRPr lang="en-US" sz="1200" dirty="0">
              <a:latin typeface="Segoe" pitchFamily="34" charset="0"/>
            </a:endParaRPr>
          </a:p>
        </p:txBody>
      </p:sp>
      <p:pic>
        <p:nvPicPr>
          <p:cNvPr id="1026" name="Picture 2"/>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6156937" y="2590011"/>
            <a:ext cx="2821319" cy="22604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18" name="Picture 2" descr="E:\Albert\Pictures\Logos\E14\ExchangeSvr2010_h_rgb_r.png"/>
          <p:cNvPicPr>
            <a:picLocks noChangeAspect="1" noChangeArrowheads="1"/>
          </p:cNvPicPr>
          <p:nvPr/>
        </p:nvPicPr>
        <p:blipFill>
          <a:blip r:embed="rId4"/>
          <a:srcRect/>
          <a:stretch>
            <a:fillRect/>
          </a:stretch>
        </p:blipFill>
        <p:spPr bwMode="auto">
          <a:xfrm>
            <a:off x="949720" y="2501495"/>
            <a:ext cx="2029517" cy="328003"/>
          </a:xfrm>
          <a:prstGeom prst="rect">
            <a:avLst/>
          </a:prstGeom>
          <a:noFill/>
        </p:spPr>
      </p:pic>
      <p:pic>
        <p:nvPicPr>
          <p:cNvPr id="19" name="Picture 2" descr="W:\TRANSFER\MBupload\SERVER-new\Logo\SharePoint\SharePoint\ShrPt_h_rgb_r.png"/>
          <p:cNvPicPr>
            <a:picLocks noChangeAspect="1" noChangeArrowheads="1"/>
          </p:cNvPicPr>
          <p:nvPr/>
        </p:nvPicPr>
        <p:blipFill>
          <a:blip r:embed="rId5"/>
          <a:srcRect/>
          <a:stretch>
            <a:fillRect/>
          </a:stretch>
        </p:blipFill>
        <p:spPr bwMode="auto">
          <a:xfrm>
            <a:off x="3993195" y="2529683"/>
            <a:ext cx="1713624" cy="299815"/>
          </a:xfrm>
          <a:prstGeom prst="rect">
            <a:avLst/>
          </a:prstGeom>
          <a:noFill/>
        </p:spPr>
      </p:pic>
      <p:pic>
        <p:nvPicPr>
          <p:cNvPr id="1027" name="Picture 3" descr="E:\Albert\_Current\ofc-brand_h_rgb_r.png"/>
          <p:cNvPicPr>
            <a:picLocks noChangeAspect="1" noChangeArrowheads="1"/>
          </p:cNvPicPr>
          <p:nvPr/>
        </p:nvPicPr>
        <p:blipFill>
          <a:blip r:embed="rId6">
            <a:extLst>
              <a:ext uri="{28A0092B-C50C-407E-A947-70E740481C1C}">
                <a14:useLocalDpi xmlns="" xmlns:a14="http://schemas.microsoft.com/office/drawing/2010/main" val="0"/>
              </a:ext>
            </a:extLst>
          </a:blip>
          <a:srcRect/>
          <a:stretch>
            <a:fillRect/>
          </a:stretch>
        </p:blipFill>
        <p:spPr bwMode="auto">
          <a:xfrm>
            <a:off x="3974906" y="2167943"/>
            <a:ext cx="783463" cy="271874"/>
          </a:xfrm>
          <a:prstGeom prst="rect">
            <a:avLst/>
          </a:prstGeom>
          <a:noFill/>
          <a:extLst>
            <a:ext uri="{909E8E84-426E-40DD-AFC4-6F175D3DCCD1}">
              <a14:hiddenFill xmlns="" xmlns:a14="http://schemas.microsoft.com/office/drawing/2010/main">
                <a:solidFill>
                  <a:srgbClr xmlns:mc="http://schemas.openxmlformats.org/markup-compatibility/2006" val="FFFFFF" mc:Ignorable=""/>
                </a:solidFill>
              </a14:hiddenFill>
            </a:ext>
          </a:extLst>
        </p:spPr>
      </p:pic>
      <p:grpSp>
        <p:nvGrpSpPr>
          <p:cNvPr id="3" name="Group 31"/>
          <p:cNvGrpSpPr/>
          <p:nvPr/>
        </p:nvGrpSpPr>
        <p:grpSpPr>
          <a:xfrm>
            <a:off x="3751333" y="4109827"/>
            <a:ext cx="4395721" cy="563231"/>
            <a:chOff x="3751333" y="4109827"/>
            <a:chExt cx="4395721" cy="563231"/>
          </a:xfrm>
        </p:grpSpPr>
        <p:grpSp>
          <p:nvGrpSpPr>
            <p:cNvPr id="4" name="Group 26"/>
            <p:cNvGrpSpPr/>
            <p:nvPr/>
          </p:nvGrpSpPr>
          <p:grpSpPr>
            <a:xfrm>
              <a:off x="3751333" y="4109827"/>
              <a:ext cx="4395721" cy="563231"/>
              <a:chOff x="3751333" y="4109827"/>
              <a:chExt cx="4395721" cy="563231"/>
            </a:xfrm>
          </p:grpSpPr>
          <p:sp>
            <p:nvSpPr>
              <p:cNvPr id="28" name="AutoShape 25"/>
              <p:cNvSpPr>
                <a:spLocks noChangeArrowheads="1"/>
              </p:cNvSpPr>
              <p:nvPr/>
            </p:nvSpPr>
            <p:spPr bwMode="auto">
              <a:xfrm>
                <a:off x="3751333" y="4109827"/>
                <a:ext cx="4395721" cy="563231"/>
              </a:xfrm>
              <a:prstGeom prst="chevron">
                <a:avLst>
                  <a:gd name="adj" fmla="val 63409"/>
                </a:avLst>
              </a:prstGeom>
              <a:solidFill>
                <a:srgbClr val="CC66FF"/>
              </a:solidFill>
              <a:ln w="9525" algn="ctr">
                <a:solidFill>
                  <a:schemeClr val="tx1"/>
                </a:solidFill>
                <a:miter lim="800000"/>
                <a:headEnd/>
                <a:tailEnd/>
              </a:ln>
              <a:effectLst/>
            </p:spPr>
            <p:txBody>
              <a:bodyPr wrap="square" anchor="ctr">
                <a:spAutoFit/>
              </a:bodyPr>
              <a:lstStyle/>
              <a:p>
                <a:pPr algn="ctr" eaLnBrk="0" hangingPunct="0">
                  <a:lnSpc>
                    <a:spcPct val="85000"/>
                  </a:lnSpc>
                  <a:spcBef>
                    <a:spcPct val="20000"/>
                  </a:spcBef>
                  <a:defRPr/>
                </a:pPr>
                <a:r>
                  <a:rPr lang="en-US" sz="1200" dirty="0" smtClean="0">
                    <a:latin typeface="Segoe" pitchFamily="34" charset="0"/>
                  </a:rPr>
                  <a:t/>
                </a:r>
                <a:br>
                  <a:rPr lang="en-US" sz="1200" dirty="0" smtClean="0">
                    <a:latin typeface="Segoe" pitchFamily="34" charset="0"/>
                  </a:rPr>
                </a:br>
                <a:r>
                  <a:rPr lang="en-US" sz="1200" dirty="0" smtClean="0">
                    <a:latin typeface="Segoe" pitchFamily="34" charset="0"/>
                  </a:rPr>
                  <a:t/>
                </a:r>
                <a:br>
                  <a:rPr lang="en-US" sz="1200" dirty="0" smtClean="0">
                    <a:latin typeface="Segoe" pitchFamily="34" charset="0"/>
                  </a:rPr>
                </a:br>
                <a:endParaRPr lang="en-US" sz="1200" dirty="0">
                  <a:latin typeface="Segoe" pitchFamily="34" charset="0"/>
                </a:endParaRPr>
              </a:p>
            </p:txBody>
          </p:sp>
          <p:grpSp>
            <p:nvGrpSpPr>
              <p:cNvPr id="5" name="Group 28"/>
              <p:cNvGrpSpPr/>
              <p:nvPr/>
            </p:nvGrpSpPr>
            <p:grpSpPr>
              <a:xfrm>
                <a:off x="4203444" y="4138600"/>
                <a:ext cx="1556323" cy="505685"/>
                <a:chOff x="3851724" y="4411254"/>
                <a:chExt cx="1556323" cy="505685"/>
              </a:xfrm>
            </p:grpSpPr>
            <p:sp>
              <p:nvSpPr>
                <p:cNvPr id="30" name="TextBox 29"/>
                <p:cNvSpPr txBox="1"/>
                <p:nvPr/>
              </p:nvSpPr>
              <p:spPr>
                <a:xfrm>
                  <a:off x="3851724" y="4411254"/>
                  <a:ext cx="1556323" cy="461665"/>
                </a:xfrm>
                <a:prstGeom prst="rect">
                  <a:avLst/>
                </a:prstGeom>
                <a:noFill/>
              </p:spPr>
              <p:txBody>
                <a:bodyPr wrap="none" rtlCol="0">
                  <a:spAutoFit/>
                </a:bodyPr>
                <a:lstStyle/>
                <a:p>
                  <a:r>
                    <a:rPr lang="en-US" sz="2400" spc="300" dirty="0" smtClean="0">
                      <a:solidFill>
                        <a:schemeClr val="accent4"/>
                      </a:solidFill>
                      <a:latin typeface="Broadway" pitchFamily="82" charset="0"/>
                    </a:rPr>
                    <a:t>METRO</a:t>
                  </a:r>
                  <a:endParaRPr lang="en-US" spc="300" dirty="0">
                    <a:solidFill>
                      <a:schemeClr val="accent4"/>
                    </a:solidFill>
                    <a:latin typeface="Arial Narrow" pitchFamily="34" charset="0"/>
                  </a:endParaRPr>
                </a:p>
              </p:txBody>
            </p:sp>
            <p:sp>
              <p:nvSpPr>
                <p:cNvPr id="31" name="TextBox 30"/>
                <p:cNvSpPr txBox="1"/>
                <p:nvPr/>
              </p:nvSpPr>
              <p:spPr>
                <a:xfrm>
                  <a:off x="3868451" y="4747662"/>
                  <a:ext cx="1523174" cy="169277"/>
                </a:xfrm>
                <a:prstGeom prst="rect">
                  <a:avLst/>
                </a:prstGeom>
                <a:noFill/>
              </p:spPr>
              <p:txBody>
                <a:bodyPr wrap="none" rtlCol="0">
                  <a:spAutoFit/>
                </a:bodyPr>
                <a:lstStyle/>
                <a:p>
                  <a:r>
                    <a:rPr lang="en-US" sz="500" kern="800" spc="300" dirty="0">
                      <a:latin typeface="Arial Narrow" pitchFamily="34" charset="0"/>
                    </a:rPr>
                    <a:t>Early Adopter Program</a:t>
                  </a:r>
                  <a:endParaRPr lang="en-US" sz="1200" kern="800" spc="300" dirty="0"/>
                </a:p>
              </p:txBody>
            </p:sp>
          </p:grpSp>
        </p:grpSp>
        <p:pic>
          <p:nvPicPr>
            <p:cNvPr id="33" name="Picture 8" descr="E:\Albert\Pictures\Logos\ms-UC-2_bL_r.png"/>
            <p:cNvPicPr>
              <a:picLocks noChangeAspect="1" noChangeArrowheads="1"/>
            </p:cNvPicPr>
            <p:nvPr/>
          </p:nvPicPr>
          <p:blipFill>
            <a:blip r:embed="rId7"/>
            <a:srcRect/>
            <a:stretch>
              <a:fillRect/>
            </a:stretch>
          </p:blipFill>
          <p:spPr bwMode="auto">
            <a:xfrm>
              <a:off x="5855677" y="4223024"/>
              <a:ext cx="1899138" cy="375336"/>
            </a:xfrm>
            <a:prstGeom prst="rect">
              <a:avLst/>
            </a:prstGeom>
            <a:noFill/>
          </p:spPr>
        </p:pic>
      </p:grpSp>
    </p:spTree>
    <p:extLst>
      <p:ext uri="{BB962C8B-B14F-4D97-AF65-F5344CB8AC3E}">
        <p14:creationId xmlns="" xmlns:p14="http://schemas.microsoft.com/office/powerpoint/2010/main" val="53221952"/>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p:cNvSpPr>
            <a:spLocks noGrp="1"/>
          </p:cNvSpPr>
          <p:nvPr>
            <p:ph type="body" sz="quarter" idx="10"/>
          </p:nvPr>
        </p:nvSpPr>
        <p:spPr/>
        <p:txBody>
          <a:bodyPr/>
          <a:lstStyle/>
          <a:p>
            <a:r>
              <a:rPr lang="en-US" sz="7200" dirty="0" smtClean="0"/>
              <a:t>questions &amp; answers</a:t>
            </a:r>
            <a:endParaRPr lang="en-US" sz="7200" dirty="0"/>
          </a:p>
        </p:txBody>
      </p:sp>
    </p:spTree>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a:spLocks noGrp="1" noChangeArrowheads="1"/>
          </p:cNvSpPr>
          <p:nvPr>
            <p:ph type="title"/>
          </p:nvPr>
        </p:nvSpPr>
        <p:spPr/>
        <p:txBody>
          <a:bodyPr/>
          <a:lstStyle/>
          <a:p>
            <a:r>
              <a:rPr lang="en-US" smtClean="0"/>
              <a:t>Resources</a:t>
            </a:r>
            <a:endParaRPr lang="en-US"/>
          </a:p>
        </p:txBody>
      </p:sp>
      <p:sp>
        <p:nvSpPr>
          <p:cNvPr id="8" name="Rounded Rectangle 7"/>
          <p:cNvSpPr/>
          <p:nvPr/>
        </p:nvSpPr>
        <p:spPr bwMode="auto">
          <a:xfrm>
            <a:off x="475336" y="2115644"/>
            <a:ext cx="8101013" cy="895018"/>
          </a:xfrm>
          <a:prstGeom prst="roundRect">
            <a:avLst/>
          </a:prstGeom>
          <a:gradFill flip="none" rotWithShape="1">
            <a:gsLst>
              <a:gs pos="0">
                <a:schemeClr val="bg1">
                  <a:lumMod val="50000"/>
                  <a:alpha val="0"/>
                </a:schemeClr>
              </a:gs>
              <a:gs pos="42000">
                <a:srgbClr val="68FECC"/>
              </a:gs>
              <a:gs pos="75000">
                <a:srgbClr val="02BE8D"/>
              </a:gs>
              <a:gs pos="85000">
                <a:srgbClr val="027E69"/>
              </a:gs>
              <a:gs pos="99000">
                <a:srgbClr val="069494">
                  <a:alpha val="0"/>
                </a:srgbClr>
              </a:gs>
            </a:gsLst>
            <a:lin ang="7200000" scaled="0"/>
            <a:tileRect/>
          </a:gradFill>
          <a:ln w="38100">
            <a:noFill/>
            <a:headEnd type="none" w="med" len="med"/>
            <a:tailEnd type="none" w="med" len="med"/>
          </a:ln>
          <a:effectLst>
            <a:outerShdw blurRad="63500" algn="ctr" rotWithShape="0">
              <a:schemeClr val="accent1">
                <a:alpha val="10000"/>
              </a:schemeClr>
            </a:outerShdw>
          </a:effectLst>
          <a:scene3d>
            <a:camera prst="orthographicFront"/>
            <a:lightRig rig="glow" dir="t">
              <a:rot lat="0" lon="0" rev="13200000"/>
            </a:lightRig>
          </a:scene3d>
          <a:sp3d prstMaterial="clear">
            <a:bevelT w="635000" h="190500"/>
            <a:extrusionClr>
              <a:srgbClr val="55EB00"/>
            </a:extrusionClr>
            <a:contourClr>
              <a:srgbClr val="99FF61"/>
            </a:contourClr>
          </a:sp3d>
        </p:spPr>
        <p:style>
          <a:lnRef idx="1">
            <a:schemeClr val="accent2"/>
          </a:lnRef>
          <a:fillRef idx="3">
            <a:schemeClr val="accent2"/>
          </a:fillRef>
          <a:effectRef idx="2">
            <a:schemeClr val="accent2"/>
          </a:effectRef>
          <a:fontRef idx="minor">
            <a:schemeClr val="lt1"/>
          </a:fontRef>
        </p:style>
        <p:txBody>
          <a:bodyPr vert="horz" wrap="square" lIns="109728" tIns="54864" rIns="109728" bIns="54864" numCol="1" rtlCol="0" anchor="ctr" anchorCtr="0" compatLnSpc="1">
            <a:prstTxWarp prst="textNoShape">
              <a:avLst/>
            </a:prstTxWarp>
          </a:bodyPr>
          <a:lstStyle/>
          <a:p>
            <a:pPr defTabSz="1096963" fontAlgn="base">
              <a:lnSpc>
                <a:spcPct val="90000"/>
              </a:lnSpc>
              <a:spcBef>
                <a:spcPct val="0"/>
              </a:spcBef>
              <a:spcAft>
                <a:spcPct val="0"/>
              </a:spcAft>
              <a:defRPr/>
            </a:pPr>
            <a:r>
              <a:rPr lang="en-US" sz="2000" dirty="0" smtClean="0">
                <a:solidFill>
                  <a:schemeClr val="tx1"/>
                </a:solidFill>
                <a:latin typeface="Segoe" pitchFamily="34" charset="0"/>
              </a:rPr>
              <a:t>Visit the Microsoft Unified Communications Developer Portal</a:t>
            </a:r>
            <a:r>
              <a:rPr lang="en-US" dirty="0" smtClean="0">
                <a:solidFill>
                  <a:schemeClr val="tx1"/>
                </a:solidFill>
                <a:latin typeface="Segoe" pitchFamily="34" charset="0"/>
              </a:rPr>
              <a:t/>
            </a:r>
            <a:br>
              <a:rPr lang="en-US" dirty="0" smtClean="0">
                <a:solidFill>
                  <a:schemeClr val="tx1"/>
                </a:solidFill>
                <a:latin typeface="Segoe" pitchFamily="34" charset="0"/>
              </a:rPr>
            </a:br>
            <a:r>
              <a:rPr lang="en-US" dirty="0" smtClean="0">
                <a:solidFill>
                  <a:schemeClr val="tx1"/>
                </a:solidFill>
                <a:latin typeface="Segoe" pitchFamily="34" charset="0"/>
                <a:hlinkClick r:id="rId3"/>
              </a:rPr>
              <a:t>http://msdn.microsoft.com/uc</a:t>
            </a:r>
            <a:endParaRPr lang="en-US" dirty="0" smtClean="0">
              <a:solidFill>
                <a:schemeClr val="tx1"/>
              </a:solidFill>
              <a:latin typeface="Segoe" pitchFamily="34" charset="0"/>
            </a:endParaRPr>
          </a:p>
        </p:txBody>
      </p:sp>
      <p:sp>
        <p:nvSpPr>
          <p:cNvPr id="9" name="Rounded Rectangle 8"/>
          <p:cNvSpPr/>
          <p:nvPr/>
        </p:nvSpPr>
        <p:spPr bwMode="auto">
          <a:xfrm>
            <a:off x="475336" y="4167404"/>
            <a:ext cx="8101013" cy="895018"/>
          </a:xfrm>
          <a:prstGeom prst="roundRect">
            <a:avLst/>
          </a:prstGeom>
          <a:gradFill flip="none" rotWithShape="1">
            <a:gsLst>
              <a:gs pos="0">
                <a:schemeClr val="bg1">
                  <a:lumMod val="50000"/>
                  <a:alpha val="0"/>
                </a:schemeClr>
              </a:gs>
              <a:gs pos="42000">
                <a:srgbClr val="68FECC"/>
              </a:gs>
              <a:gs pos="75000">
                <a:srgbClr val="02BE8D"/>
              </a:gs>
              <a:gs pos="85000">
                <a:srgbClr val="027E69"/>
              </a:gs>
              <a:gs pos="99000">
                <a:srgbClr val="069494">
                  <a:alpha val="0"/>
                </a:srgbClr>
              </a:gs>
            </a:gsLst>
            <a:lin ang="7200000" scaled="0"/>
            <a:tileRect/>
          </a:gradFill>
          <a:ln w="38100">
            <a:noFill/>
            <a:headEnd type="none" w="med" len="med"/>
            <a:tailEnd type="none" w="med" len="med"/>
          </a:ln>
          <a:effectLst>
            <a:outerShdw blurRad="63500" algn="ctr" rotWithShape="0">
              <a:schemeClr val="accent1">
                <a:alpha val="10000"/>
              </a:schemeClr>
            </a:outerShdw>
          </a:effectLst>
          <a:scene3d>
            <a:camera prst="orthographicFront"/>
            <a:lightRig rig="glow" dir="t">
              <a:rot lat="0" lon="0" rev="13200000"/>
            </a:lightRig>
          </a:scene3d>
          <a:sp3d prstMaterial="clear">
            <a:bevelT w="635000" h="190500"/>
            <a:extrusionClr>
              <a:srgbClr val="55EB00"/>
            </a:extrusionClr>
            <a:contourClr>
              <a:srgbClr val="99FF61"/>
            </a:contourClr>
          </a:sp3d>
        </p:spPr>
        <p:style>
          <a:lnRef idx="1">
            <a:schemeClr val="accent2"/>
          </a:lnRef>
          <a:fillRef idx="3">
            <a:schemeClr val="accent2"/>
          </a:fillRef>
          <a:effectRef idx="2">
            <a:schemeClr val="accent2"/>
          </a:effectRef>
          <a:fontRef idx="minor">
            <a:schemeClr val="lt1"/>
          </a:fontRef>
        </p:style>
        <p:txBody>
          <a:bodyPr vert="horz" wrap="square" lIns="109728" tIns="54864" rIns="109728" bIns="54864" numCol="1" rtlCol="0" anchor="ctr" anchorCtr="0" compatLnSpc="1">
            <a:prstTxWarp prst="textNoShape">
              <a:avLst/>
            </a:prstTxWarp>
          </a:bodyPr>
          <a:lstStyle/>
          <a:p>
            <a:pPr defTabSz="1096963" fontAlgn="base">
              <a:lnSpc>
                <a:spcPct val="90000"/>
              </a:lnSpc>
              <a:spcBef>
                <a:spcPct val="0"/>
              </a:spcBef>
              <a:spcAft>
                <a:spcPct val="0"/>
              </a:spcAft>
              <a:defRPr/>
            </a:pPr>
            <a:r>
              <a:rPr lang="en-US" sz="2000" dirty="0" smtClean="0">
                <a:solidFill>
                  <a:schemeClr val="tx1"/>
                </a:solidFill>
                <a:latin typeface="Segoe" pitchFamily="34" charset="0"/>
              </a:rPr>
              <a:t>Visit the Microsoft Office Communications Developer Portal</a:t>
            </a:r>
            <a:r>
              <a:rPr lang="en-US" dirty="0" smtClean="0">
                <a:solidFill>
                  <a:schemeClr val="tx1"/>
                </a:solidFill>
                <a:latin typeface="Segoe" pitchFamily="34" charset="0"/>
              </a:rPr>
              <a:t/>
            </a:r>
            <a:br>
              <a:rPr lang="en-US" dirty="0" smtClean="0">
                <a:solidFill>
                  <a:schemeClr val="tx1"/>
                </a:solidFill>
                <a:latin typeface="Segoe" pitchFamily="34" charset="0"/>
              </a:rPr>
            </a:br>
            <a:r>
              <a:rPr lang="en-US" dirty="0" smtClean="0">
                <a:solidFill>
                  <a:schemeClr val="tx1"/>
                </a:solidFill>
                <a:latin typeface="Segoe" pitchFamily="34" charset="0"/>
                <a:hlinkClick r:id="rId4"/>
              </a:rPr>
              <a:t>http://msdn.microsoft.com/ocdev</a:t>
            </a:r>
            <a:r>
              <a:rPr lang="en-US" dirty="0" smtClean="0">
                <a:solidFill>
                  <a:schemeClr val="tx1"/>
                </a:solidFill>
                <a:latin typeface="Segoe" pitchFamily="34" charset="0"/>
              </a:rPr>
              <a:t>  </a:t>
            </a:r>
          </a:p>
        </p:txBody>
      </p:sp>
      <p:sp>
        <p:nvSpPr>
          <p:cNvPr id="10" name="Rounded Rectangle 9"/>
          <p:cNvSpPr/>
          <p:nvPr/>
        </p:nvSpPr>
        <p:spPr bwMode="auto">
          <a:xfrm>
            <a:off x="475336" y="3141524"/>
            <a:ext cx="8101013" cy="895018"/>
          </a:xfrm>
          <a:prstGeom prst="roundRect">
            <a:avLst/>
          </a:prstGeom>
          <a:gradFill flip="none" rotWithShape="1">
            <a:gsLst>
              <a:gs pos="0">
                <a:schemeClr val="bg1">
                  <a:lumMod val="50000"/>
                  <a:alpha val="0"/>
                </a:schemeClr>
              </a:gs>
              <a:gs pos="42000">
                <a:srgbClr val="67FFF8"/>
              </a:gs>
              <a:gs pos="75000">
                <a:srgbClr val="02BEBA"/>
              </a:gs>
              <a:gs pos="85000">
                <a:srgbClr val="027E7E"/>
              </a:gs>
              <a:gs pos="99000">
                <a:srgbClr val="067294">
                  <a:alpha val="0"/>
                </a:srgbClr>
              </a:gs>
            </a:gsLst>
            <a:lin ang="7200000" scaled="0"/>
            <a:tileRect/>
          </a:gradFill>
          <a:ln w="38100">
            <a:noFill/>
            <a:headEnd type="none" w="med" len="med"/>
            <a:tailEnd type="none" w="med" len="med"/>
          </a:ln>
          <a:effectLst>
            <a:outerShdw blurRad="63500" algn="ctr" rotWithShape="0">
              <a:schemeClr val="accent1">
                <a:alpha val="10000"/>
              </a:schemeClr>
            </a:outerShdw>
          </a:effectLst>
          <a:scene3d>
            <a:camera prst="orthographicFront"/>
            <a:lightRig rig="glow" dir="t">
              <a:rot lat="0" lon="0" rev="13200000"/>
            </a:lightRig>
          </a:scene3d>
          <a:sp3d prstMaterial="clear">
            <a:bevelT w="635000" h="190500"/>
            <a:extrusionClr>
              <a:srgbClr val="55EB00"/>
            </a:extrusionClr>
            <a:contourClr>
              <a:srgbClr val="99FF61"/>
            </a:contourClr>
          </a:sp3d>
        </p:spPr>
        <p:style>
          <a:lnRef idx="1">
            <a:schemeClr val="accent2"/>
          </a:lnRef>
          <a:fillRef idx="3">
            <a:schemeClr val="accent2"/>
          </a:fillRef>
          <a:effectRef idx="2">
            <a:schemeClr val="accent2"/>
          </a:effectRef>
          <a:fontRef idx="minor">
            <a:schemeClr val="lt1"/>
          </a:fontRef>
        </p:style>
        <p:txBody>
          <a:bodyPr vert="horz" wrap="square" lIns="109728" tIns="54864" rIns="109728" bIns="54864" numCol="1" rtlCol="0" anchor="ctr" anchorCtr="0" compatLnSpc="1">
            <a:prstTxWarp prst="textNoShape">
              <a:avLst/>
            </a:prstTxWarp>
          </a:bodyPr>
          <a:lstStyle/>
          <a:p>
            <a:pPr marL="0" lvl="1" defTabSz="1096963" fontAlgn="base">
              <a:lnSpc>
                <a:spcPct val="90000"/>
              </a:lnSpc>
              <a:spcBef>
                <a:spcPct val="0"/>
              </a:spcBef>
              <a:spcAft>
                <a:spcPct val="0"/>
              </a:spcAft>
              <a:defRPr/>
            </a:pPr>
            <a:r>
              <a:rPr lang="en-US" sz="2000" dirty="0" smtClean="0">
                <a:solidFill>
                  <a:schemeClr val="tx1"/>
                </a:solidFill>
                <a:latin typeface="Segoe" pitchFamily="34" charset="0"/>
              </a:rPr>
              <a:t>Visit the Microsoft Exchange Developer Center</a:t>
            </a:r>
            <a:br>
              <a:rPr lang="en-US" sz="2000" dirty="0" smtClean="0">
                <a:solidFill>
                  <a:schemeClr val="tx1"/>
                </a:solidFill>
                <a:latin typeface="Segoe" pitchFamily="34" charset="0"/>
              </a:rPr>
            </a:br>
            <a:r>
              <a:rPr lang="en-US" dirty="0" smtClean="0">
                <a:solidFill>
                  <a:schemeClr val="tx1"/>
                </a:solidFill>
                <a:latin typeface="Segoe" pitchFamily="34" charset="0"/>
                <a:hlinkClick r:id="rId5"/>
              </a:rPr>
              <a:t>http://msdn.microsoft.com/exchange</a:t>
            </a:r>
            <a:r>
              <a:rPr lang="en-US" dirty="0" smtClean="0">
                <a:solidFill>
                  <a:schemeClr val="tx1"/>
                </a:solidFill>
                <a:latin typeface="Segoe" pitchFamily="34" charset="0"/>
              </a:rPr>
              <a:t> </a:t>
            </a:r>
            <a:r>
              <a:rPr lang="en-US" sz="2000" dirty="0" smtClean="0">
                <a:solidFill>
                  <a:schemeClr val="tx1"/>
                </a:solidFill>
                <a:latin typeface="Segoe" pitchFamily="34" charset="0"/>
              </a:rPr>
              <a:t> </a:t>
            </a:r>
          </a:p>
        </p:txBody>
      </p:sp>
      <p:sp>
        <p:nvSpPr>
          <p:cNvPr id="7" name="Rounded Rectangle 6"/>
          <p:cNvSpPr/>
          <p:nvPr/>
        </p:nvSpPr>
        <p:spPr bwMode="auto">
          <a:xfrm>
            <a:off x="475336" y="5193283"/>
            <a:ext cx="8101013" cy="895018"/>
          </a:xfrm>
          <a:prstGeom prst="roundRect">
            <a:avLst/>
          </a:prstGeom>
          <a:gradFill flip="none" rotWithShape="1">
            <a:gsLst>
              <a:gs pos="0">
                <a:schemeClr val="bg1">
                  <a:lumMod val="50000"/>
                  <a:alpha val="0"/>
                </a:schemeClr>
              </a:gs>
              <a:gs pos="42000">
                <a:srgbClr val="68FECC"/>
              </a:gs>
              <a:gs pos="75000">
                <a:srgbClr val="02BE8D"/>
              </a:gs>
              <a:gs pos="85000">
                <a:srgbClr val="027E69"/>
              </a:gs>
              <a:gs pos="99000">
                <a:srgbClr val="069494">
                  <a:alpha val="0"/>
                </a:srgbClr>
              </a:gs>
            </a:gsLst>
            <a:lin ang="7200000" scaled="0"/>
            <a:tileRect/>
          </a:gradFill>
          <a:ln w="38100">
            <a:noFill/>
            <a:headEnd type="none" w="med" len="med"/>
            <a:tailEnd type="none" w="med" len="med"/>
          </a:ln>
          <a:effectLst>
            <a:outerShdw blurRad="63500" algn="ctr" rotWithShape="0">
              <a:schemeClr val="accent1">
                <a:alpha val="10000"/>
              </a:schemeClr>
            </a:outerShdw>
          </a:effectLst>
          <a:scene3d>
            <a:camera prst="orthographicFront"/>
            <a:lightRig rig="glow" dir="t">
              <a:rot lat="0" lon="0" rev="13200000"/>
            </a:lightRig>
          </a:scene3d>
          <a:sp3d prstMaterial="clear">
            <a:bevelT w="635000" h="190500"/>
            <a:extrusionClr>
              <a:srgbClr val="55EB00"/>
            </a:extrusionClr>
            <a:contourClr>
              <a:srgbClr val="99FF61"/>
            </a:contourClr>
          </a:sp3d>
        </p:spPr>
        <p:style>
          <a:lnRef idx="1">
            <a:schemeClr val="accent2"/>
          </a:lnRef>
          <a:fillRef idx="3">
            <a:schemeClr val="accent2"/>
          </a:fillRef>
          <a:effectRef idx="2">
            <a:schemeClr val="accent2"/>
          </a:effectRef>
          <a:fontRef idx="minor">
            <a:schemeClr val="lt1"/>
          </a:fontRef>
        </p:style>
        <p:txBody>
          <a:bodyPr vert="horz" wrap="square" lIns="109728" tIns="54864" rIns="109728" bIns="54864" numCol="1" rtlCol="0" anchor="ctr" anchorCtr="0" compatLnSpc="1">
            <a:prstTxWarp prst="textNoShape">
              <a:avLst/>
            </a:prstTxWarp>
          </a:bodyPr>
          <a:lstStyle/>
          <a:p>
            <a:pPr defTabSz="1096963" fontAlgn="base">
              <a:lnSpc>
                <a:spcPct val="90000"/>
              </a:lnSpc>
              <a:spcBef>
                <a:spcPct val="0"/>
              </a:spcBef>
              <a:spcAft>
                <a:spcPct val="0"/>
              </a:spcAft>
              <a:defRPr/>
            </a:pPr>
            <a:r>
              <a:rPr lang="en-US" sz="2000" dirty="0" smtClean="0">
                <a:solidFill>
                  <a:schemeClr val="tx1"/>
                </a:solidFill>
                <a:latin typeface="Segoe" pitchFamily="34" charset="0"/>
              </a:rPr>
              <a:t>Join the UC Developer Community and Sign-up for the Dev Sandbox!</a:t>
            </a:r>
            <a:r>
              <a:rPr lang="en-US" dirty="0" smtClean="0">
                <a:solidFill>
                  <a:schemeClr val="tx1"/>
                </a:solidFill>
                <a:latin typeface="Segoe" pitchFamily="34" charset="0"/>
              </a:rPr>
              <a:t/>
            </a:r>
            <a:br>
              <a:rPr lang="en-US" dirty="0" smtClean="0">
                <a:solidFill>
                  <a:schemeClr val="tx1"/>
                </a:solidFill>
                <a:latin typeface="Segoe" pitchFamily="34" charset="0"/>
              </a:rPr>
            </a:br>
            <a:r>
              <a:rPr lang="en-US" dirty="0" smtClean="0">
                <a:solidFill>
                  <a:schemeClr val="tx1"/>
                </a:solidFill>
                <a:latin typeface="Segoe" pitchFamily="34" charset="0"/>
                <a:hlinkClick r:id="rId6"/>
              </a:rPr>
              <a:t>http://gotuc.net</a:t>
            </a:r>
            <a:r>
              <a:rPr lang="en-US" dirty="0" smtClean="0">
                <a:solidFill>
                  <a:schemeClr val="tx1"/>
                </a:solidFill>
                <a:latin typeface="Segoe" pitchFamily="34" charset="0"/>
              </a:rPr>
              <a:t>   </a:t>
            </a:r>
          </a:p>
        </p:txBody>
      </p:sp>
      <p:sp>
        <p:nvSpPr>
          <p:cNvPr id="11" name="Rounded Rectangle 10"/>
          <p:cNvSpPr/>
          <p:nvPr/>
        </p:nvSpPr>
        <p:spPr bwMode="auto">
          <a:xfrm>
            <a:off x="475336" y="1089764"/>
            <a:ext cx="8101013" cy="895018"/>
          </a:xfrm>
          <a:prstGeom prst="roundRect">
            <a:avLst/>
          </a:prstGeom>
          <a:gradFill flip="none" rotWithShape="1">
            <a:gsLst>
              <a:gs pos="0">
                <a:schemeClr val="bg1">
                  <a:lumMod val="50000"/>
                  <a:alpha val="0"/>
                </a:schemeClr>
              </a:gs>
              <a:gs pos="42000">
                <a:srgbClr val="68FECC"/>
              </a:gs>
              <a:gs pos="75000">
                <a:srgbClr val="02BE8D"/>
              </a:gs>
              <a:gs pos="85000">
                <a:srgbClr val="027E69"/>
              </a:gs>
              <a:gs pos="99000">
                <a:srgbClr val="069494">
                  <a:alpha val="0"/>
                </a:srgbClr>
              </a:gs>
            </a:gsLst>
            <a:lin ang="7200000" scaled="0"/>
            <a:tileRect/>
          </a:gradFill>
          <a:ln w="38100">
            <a:noFill/>
            <a:headEnd type="none" w="med" len="med"/>
            <a:tailEnd type="none" w="med" len="med"/>
          </a:ln>
          <a:effectLst>
            <a:outerShdw blurRad="63500" algn="ctr" rotWithShape="0">
              <a:schemeClr val="accent1">
                <a:alpha val="10000"/>
              </a:schemeClr>
            </a:outerShdw>
          </a:effectLst>
          <a:scene3d>
            <a:camera prst="orthographicFront"/>
            <a:lightRig rig="glow" dir="t">
              <a:rot lat="0" lon="0" rev="13200000"/>
            </a:lightRig>
          </a:scene3d>
          <a:sp3d prstMaterial="clear">
            <a:bevelT w="635000" h="190500"/>
            <a:extrusionClr>
              <a:srgbClr val="55EB00"/>
            </a:extrusionClr>
            <a:contourClr>
              <a:srgbClr val="99FF61"/>
            </a:contourClr>
          </a:sp3d>
        </p:spPr>
        <p:style>
          <a:lnRef idx="1">
            <a:schemeClr val="accent2"/>
          </a:lnRef>
          <a:fillRef idx="3">
            <a:schemeClr val="accent2"/>
          </a:fillRef>
          <a:effectRef idx="2">
            <a:schemeClr val="accent2"/>
          </a:effectRef>
          <a:fontRef idx="minor">
            <a:schemeClr val="lt1"/>
          </a:fontRef>
        </p:style>
        <p:txBody>
          <a:bodyPr vert="horz" wrap="square" lIns="109728" tIns="54864" rIns="109728" bIns="54864" numCol="1" rtlCol="0" anchor="ctr" anchorCtr="0" compatLnSpc="1">
            <a:prstTxWarp prst="textNoShape">
              <a:avLst/>
            </a:prstTxWarp>
          </a:bodyPr>
          <a:lstStyle/>
          <a:p>
            <a:pPr defTabSz="1096963" fontAlgn="base">
              <a:lnSpc>
                <a:spcPct val="90000"/>
              </a:lnSpc>
              <a:spcBef>
                <a:spcPct val="0"/>
              </a:spcBef>
              <a:spcAft>
                <a:spcPct val="0"/>
              </a:spcAft>
              <a:defRPr/>
            </a:pPr>
            <a:r>
              <a:rPr lang="en-US" sz="2000" dirty="0" smtClean="0">
                <a:solidFill>
                  <a:schemeClr val="tx1"/>
                </a:solidFill>
                <a:latin typeface="Segoe" pitchFamily="34" charset="0"/>
              </a:rPr>
              <a:t>Download the Exchange 2010 EWS Managed API 1.0</a:t>
            </a:r>
            <a:r>
              <a:rPr lang="en-US" dirty="0" smtClean="0">
                <a:solidFill>
                  <a:schemeClr val="tx1"/>
                </a:solidFill>
                <a:latin typeface="Segoe" pitchFamily="34" charset="0"/>
              </a:rPr>
              <a:t/>
            </a:r>
            <a:br>
              <a:rPr lang="en-US" dirty="0" smtClean="0">
                <a:solidFill>
                  <a:schemeClr val="tx1"/>
                </a:solidFill>
                <a:latin typeface="Segoe" pitchFamily="34" charset="0"/>
              </a:rPr>
            </a:br>
            <a:r>
              <a:rPr lang="en-US" dirty="0" smtClean="0">
                <a:solidFill>
                  <a:schemeClr val="tx1"/>
                </a:solidFill>
                <a:latin typeface="Segoe" pitchFamily="34" charset="0"/>
                <a:hlinkClick r:id="rId7"/>
              </a:rPr>
              <a:t>Exchange Web Services Managed API 1.0</a:t>
            </a:r>
            <a:endParaRPr lang="en-US" dirty="0" smtClean="0">
              <a:solidFill>
                <a:schemeClr val="tx1"/>
              </a:solidFill>
              <a:latin typeface="Segoe" pitchFamily="34" charset="0"/>
            </a:endParaRPr>
          </a:p>
        </p:txBody>
      </p:sp>
    </p:spTree>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Get the Book!</a:t>
            </a:r>
            <a:endParaRPr lang="en-US" dirty="0"/>
          </a:p>
        </p:txBody>
      </p:sp>
      <p:sp>
        <p:nvSpPr>
          <p:cNvPr id="4" name="Content Placeholder 3"/>
          <p:cNvSpPr>
            <a:spLocks noGrp="1"/>
          </p:cNvSpPr>
          <p:nvPr>
            <p:ph sz="half" idx="1"/>
          </p:nvPr>
        </p:nvSpPr>
        <p:spPr>
          <a:xfrm>
            <a:off x="380999" y="1411553"/>
            <a:ext cx="4566781" cy="2129814"/>
          </a:xfrm>
        </p:spPr>
        <p:txBody>
          <a:bodyPr/>
          <a:lstStyle/>
          <a:p>
            <a:r>
              <a:rPr lang="en-US" dirty="0" smtClean="0"/>
              <a:t>Intro to UC</a:t>
            </a:r>
          </a:p>
          <a:p>
            <a:r>
              <a:rPr lang="en-US" dirty="0" smtClean="0"/>
              <a:t>Overview of all UC APIs</a:t>
            </a:r>
          </a:p>
          <a:p>
            <a:r>
              <a:rPr lang="en-US" dirty="0" smtClean="0"/>
              <a:t>OC Automation API</a:t>
            </a:r>
          </a:p>
          <a:p>
            <a:pPr lvl="1"/>
            <a:r>
              <a:rPr lang="en-US" dirty="0" smtClean="0"/>
              <a:t>Embedding Contextual </a:t>
            </a:r>
            <a:r>
              <a:rPr lang="en-US" dirty="0" err="1" smtClean="0"/>
              <a:t>Collab</a:t>
            </a:r>
            <a:endParaRPr lang="en-US" dirty="0" smtClean="0"/>
          </a:p>
          <a:p>
            <a:r>
              <a:rPr lang="en-US" dirty="0" smtClean="0"/>
              <a:t>UCMA Workflow API</a:t>
            </a:r>
          </a:p>
          <a:p>
            <a:pPr lvl="1"/>
            <a:r>
              <a:rPr lang="en-US" dirty="0" smtClean="0"/>
              <a:t>Building a UC-enabled WF App</a:t>
            </a:r>
          </a:p>
          <a:p>
            <a:r>
              <a:rPr lang="en-US" dirty="0" smtClean="0"/>
              <a:t>UCMA Core API</a:t>
            </a:r>
          </a:p>
          <a:p>
            <a:pPr lvl="1"/>
            <a:r>
              <a:rPr lang="en-US" dirty="0" smtClean="0"/>
              <a:t>Publishing  Custom Presence</a:t>
            </a:r>
          </a:p>
          <a:p>
            <a:r>
              <a:rPr lang="en-US" dirty="0" smtClean="0"/>
              <a:t>Setup of OCS Environment</a:t>
            </a:r>
          </a:p>
          <a:p>
            <a:r>
              <a:rPr lang="en-US" dirty="0" smtClean="0"/>
              <a:t>Debugging UC Applications</a:t>
            </a:r>
          </a:p>
          <a:p>
            <a:endParaRPr lang="en-US" dirty="0"/>
          </a:p>
        </p:txBody>
      </p:sp>
      <p:pic>
        <p:nvPicPr>
          <p:cNvPr id="6" name="Picture 2"/>
          <p:cNvPicPr>
            <a:picLocks noGrp="1" noChangeAspect="1" noChangeArrowheads="1"/>
          </p:cNvPicPr>
          <p:nvPr>
            <p:ph sz="half" idx="2"/>
          </p:nvPr>
        </p:nvPicPr>
        <p:blipFill>
          <a:blip r:embed="rId2"/>
          <a:srcRect/>
          <a:stretch>
            <a:fillRect/>
          </a:stretch>
        </p:blipFill>
        <p:spPr bwMode="auto">
          <a:xfrm>
            <a:off x="4818345" y="1315233"/>
            <a:ext cx="3712055" cy="4526896"/>
          </a:xfrm>
          <a:prstGeom prst="rect">
            <a:avLst/>
          </a:prstGeom>
          <a:noFill/>
          <a:ln w="9525">
            <a:noFill/>
            <a:miter lim="800000"/>
            <a:headEnd/>
            <a:tailEnd/>
          </a:ln>
          <a:effectLst/>
          <a:scene3d>
            <a:camera prst="perspectiveHeroicExtremeLeftFacing">
              <a:rot lat="487347" lon="1200000" rev="21425485"/>
            </a:camera>
            <a:lightRig rig="threePt" dir="t"/>
          </a:scene3d>
        </p:spPr>
      </p:pic>
    </p:spTree>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5676" y="230188"/>
            <a:ext cx="8931058" cy="1329595"/>
          </a:xfrm>
        </p:spPr>
        <p:txBody>
          <a:bodyPr/>
          <a:lstStyle/>
          <a:p>
            <a:r>
              <a:rPr lang="en-US" dirty="0" smtClean="0"/>
              <a:t>Get the EWS Managed API Download!</a:t>
            </a:r>
            <a:endParaRPr lang="en-US" dirty="0"/>
          </a:p>
        </p:txBody>
      </p:sp>
      <p:sp>
        <p:nvSpPr>
          <p:cNvPr id="4" name="Content Placeholder 3"/>
          <p:cNvSpPr>
            <a:spLocks noGrp="1"/>
          </p:cNvSpPr>
          <p:nvPr>
            <p:ph sz="half" idx="1"/>
          </p:nvPr>
        </p:nvSpPr>
        <p:spPr>
          <a:xfrm>
            <a:off x="380999" y="1411553"/>
            <a:ext cx="5005193" cy="2129814"/>
          </a:xfrm>
        </p:spPr>
        <p:txBody>
          <a:bodyPr/>
          <a:lstStyle/>
          <a:p>
            <a:pPr>
              <a:buNone/>
            </a:pPr>
            <a:r>
              <a:rPr lang="en-US" dirty="0" smtClean="0">
                <a:hlinkClick r:id="rId2"/>
              </a:rPr>
              <a:t>EWS Managed API 1.0 Download</a:t>
            </a:r>
            <a:endParaRPr lang="en-US" dirty="0" smtClean="0"/>
          </a:p>
          <a:p>
            <a:endParaRPr lang="en-US" dirty="0" smtClean="0"/>
          </a:p>
          <a:p>
            <a:pPr>
              <a:buNone/>
            </a:pPr>
            <a:r>
              <a:rPr lang="en-US" dirty="0" smtClean="0"/>
              <a:t>Get the Book!</a:t>
            </a:r>
          </a:p>
          <a:p>
            <a:r>
              <a:rPr lang="en-US" dirty="0" smtClean="0"/>
              <a:t>EWS Basics</a:t>
            </a:r>
          </a:p>
          <a:p>
            <a:r>
              <a:rPr lang="en-US" dirty="0" smtClean="0"/>
              <a:t>Things in the Mailbox</a:t>
            </a:r>
          </a:p>
          <a:p>
            <a:r>
              <a:rPr lang="en-US" dirty="0" smtClean="0"/>
              <a:t>Searching</a:t>
            </a:r>
          </a:p>
          <a:p>
            <a:r>
              <a:rPr lang="en-US" dirty="0" smtClean="0"/>
              <a:t>Synchronization &amp; Notifications</a:t>
            </a:r>
          </a:p>
          <a:p>
            <a:r>
              <a:rPr lang="en-US" dirty="0" smtClean="0"/>
              <a:t>Advanced Topics</a:t>
            </a:r>
          </a:p>
          <a:p>
            <a:endParaRPr lang="en-US" dirty="0"/>
          </a:p>
        </p:txBody>
      </p:sp>
      <p:pic>
        <p:nvPicPr>
          <p:cNvPr id="1025" name="Picture 1" descr="Cover Image"/>
          <p:cNvPicPr>
            <a:picLocks noGrp="1" noChangeAspect="1" noChangeArrowheads="1"/>
          </p:cNvPicPr>
          <p:nvPr>
            <p:ph sz="half" idx="2"/>
          </p:nvPr>
        </p:nvPicPr>
        <p:blipFill>
          <a:blip r:embed="rId3"/>
          <a:srcRect/>
          <a:stretch>
            <a:fillRect/>
          </a:stretch>
        </p:blipFill>
        <p:spPr bwMode="auto">
          <a:xfrm>
            <a:off x="5043907" y="1300157"/>
            <a:ext cx="3724311" cy="4541843"/>
          </a:xfrm>
          <a:prstGeom prst="rect">
            <a:avLst/>
          </a:prstGeom>
          <a:noFill/>
          <a:ln w="9525">
            <a:noFill/>
            <a:miter lim="800000"/>
            <a:headEnd/>
            <a:tailEnd/>
          </a:ln>
          <a:effectLst/>
          <a:scene3d>
            <a:camera prst="perspectiveHeroicExtremeLeftFacing">
              <a:rot lat="487347" lon="1200000" rev="21425485"/>
            </a:camera>
            <a:lightRig rig="threePt" dir="t"/>
          </a:scene3d>
        </p:spPr>
      </p:pic>
    </p:spTree>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163395"/>
          </a:xfrm>
        </p:spPr>
        <p:txBody>
          <a:bodyPr/>
          <a:lstStyle/>
          <a:p>
            <a:r>
              <a:rPr lang="en-US" dirty="0" smtClean="0"/>
              <a:t>UC 14 Metro Program</a:t>
            </a:r>
            <a:br>
              <a:rPr lang="en-US" dirty="0" smtClean="0"/>
            </a:br>
            <a:r>
              <a:rPr lang="en-US" sz="3600" dirty="0" smtClean="0">
                <a:solidFill>
                  <a:schemeClr val="tx2"/>
                </a:solidFill>
              </a:rPr>
              <a:t>An opportunity for early adopters</a:t>
            </a:r>
            <a:endParaRPr lang="en-US" dirty="0">
              <a:solidFill>
                <a:schemeClr val="tx2"/>
              </a:solidFill>
            </a:endParaRPr>
          </a:p>
        </p:txBody>
      </p:sp>
      <p:sp>
        <p:nvSpPr>
          <p:cNvPr id="3" name="Text Placeholder 2"/>
          <p:cNvSpPr>
            <a:spLocks noGrp="1"/>
          </p:cNvSpPr>
          <p:nvPr>
            <p:ph idx="1"/>
          </p:nvPr>
        </p:nvSpPr>
        <p:spPr/>
        <p:txBody>
          <a:bodyPr>
            <a:normAutofit fontScale="92500" lnSpcReduction="20000"/>
          </a:bodyPr>
          <a:lstStyle/>
          <a:p>
            <a:r>
              <a:rPr lang="en-US" dirty="0" smtClean="0"/>
              <a:t>Your </a:t>
            </a:r>
            <a:r>
              <a:rPr lang="en-US" dirty="0" smtClean="0">
                <a:solidFill>
                  <a:schemeClr val="accent4"/>
                </a:solidFill>
              </a:rPr>
              <a:t>Commitment</a:t>
            </a:r>
            <a:r>
              <a:rPr lang="en-US" dirty="0" smtClean="0"/>
              <a:t>:</a:t>
            </a:r>
            <a:endParaRPr lang="en-US" dirty="0"/>
          </a:p>
          <a:p>
            <a:pPr lvl="1"/>
            <a:r>
              <a:rPr lang="en-US" dirty="0" smtClean="0"/>
              <a:t>Must have NDA</a:t>
            </a:r>
            <a:endParaRPr lang="en-US" dirty="0"/>
          </a:p>
          <a:p>
            <a:pPr lvl="1"/>
            <a:r>
              <a:rPr lang="en-US" dirty="0" smtClean="0"/>
              <a:t>Must have project scoped/planned</a:t>
            </a:r>
            <a:endParaRPr lang="en-US" dirty="0"/>
          </a:p>
          <a:p>
            <a:r>
              <a:rPr lang="en-US" dirty="0" smtClean="0"/>
              <a:t>Your </a:t>
            </a:r>
            <a:r>
              <a:rPr lang="en-US" dirty="0" smtClean="0">
                <a:solidFill>
                  <a:schemeClr val="accent4"/>
                </a:solidFill>
              </a:rPr>
              <a:t>Benefits</a:t>
            </a:r>
            <a:r>
              <a:rPr lang="en-US" dirty="0"/>
              <a:t>:</a:t>
            </a:r>
          </a:p>
          <a:p>
            <a:pPr lvl="1"/>
            <a:r>
              <a:rPr lang="en-US" dirty="0" smtClean="0"/>
              <a:t>Early access to UC 14 products and SDKs</a:t>
            </a:r>
            <a:endParaRPr lang="en-US" dirty="0"/>
          </a:p>
          <a:p>
            <a:pPr lvl="1"/>
            <a:r>
              <a:rPr lang="en-US" dirty="0" smtClean="0"/>
              <a:t>Technical briefings</a:t>
            </a:r>
          </a:p>
          <a:p>
            <a:pPr lvl="1"/>
            <a:r>
              <a:rPr lang="en-US" dirty="0" smtClean="0"/>
              <a:t>Training</a:t>
            </a:r>
            <a:endParaRPr lang="en-US" dirty="0"/>
          </a:p>
          <a:p>
            <a:pPr lvl="1"/>
            <a:r>
              <a:rPr lang="en-US" dirty="0" smtClean="0"/>
              <a:t>Support</a:t>
            </a:r>
            <a:endParaRPr lang="en-US" dirty="0"/>
          </a:p>
          <a:p>
            <a:r>
              <a:rPr lang="en-US" dirty="0" smtClean="0"/>
              <a:t>Getting </a:t>
            </a:r>
            <a:r>
              <a:rPr lang="en-US" dirty="0" smtClean="0">
                <a:solidFill>
                  <a:schemeClr val="accent4"/>
                </a:solidFill>
              </a:rPr>
              <a:t>Nominated</a:t>
            </a:r>
            <a:r>
              <a:rPr lang="en-US" dirty="0" smtClean="0"/>
              <a:t>:</a:t>
            </a:r>
            <a:endParaRPr lang="en-US" dirty="0"/>
          </a:p>
          <a:p>
            <a:pPr lvl="1"/>
            <a:r>
              <a:rPr lang="en-US" dirty="0"/>
              <a:t>Talk to your Microsoft </a:t>
            </a:r>
            <a:r>
              <a:rPr lang="en-US" dirty="0" smtClean="0"/>
              <a:t>representative</a:t>
            </a:r>
          </a:p>
          <a:p>
            <a:pPr lvl="1"/>
            <a:r>
              <a:rPr lang="en-US" dirty="0" smtClean="0"/>
              <a:t>Don’t know who to ask?  Email </a:t>
            </a:r>
            <a:r>
              <a:rPr lang="en-US" dirty="0" smtClean="0">
                <a:hlinkClick r:id="rId3"/>
              </a:rPr>
              <a:t>metroreq@microsoft.com</a:t>
            </a:r>
            <a:endParaRPr lang="en-US" dirty="0"/>
          </a:p>
          <a:p>
            <a:pPr lvl="2"/>
            <a:endParaRPr lang="en-US" sz="2000" dirty="0" smtClean="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500"/>
                                        <p:tgtEl>
                                          <p:spTgt spid="3">
                                            <p:txEl>
                                              <p:pRg st="4" end="4"/>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fade">
                                      <p:cBhvr>
                                        <p:cTn id="24" dur="500"/>
                                        <p:tgtEl>
                                          <p:spTgt spid="3">
                                            <p:txEl>
                                              <p:pRg st="5" end="5"/>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fade">
                                      <p:cBhvr>
                                        <p:cTn id="27" dur="500"/>
                                        <p:tgtEl>
                                          <p:spTgt spid="3">
                                            <p:txEl>
                                              <p:pRg st="6" end="6"/>
                                            </p:txEl>
                                          </p:spTgt>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3">
                                            <p:txEl>
                                              <p:pRg st="7" end="7"/>
                                            </p:txEl>
                                          </p:spTgt>
                                        </p:tgtEl>
                                        <p:attrNameLst>
                                          <p:attrName>style.visibility</p:attrName>
                                        </p:attrNameLst>
                                      </p:cBhvr>
                                      <p:to>
                                        <p:strVal val="visible"/>
                                      </p:to>
                                    </p:set>
                                    <p:animEffect transition="in" filter="fade">
                                      <p:cBhvr>
                                        <p:cTn id="30" dur="500"/>
                                        <p:tgtEl>
                                          <p:spTgt spid="3">
                                            <p:txEl>
                                              <p:pRg st="7" end="7"/>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animEffect transition="in" filter="fade">
                                      <p:cBhvr>
                                        <p:cTn id="35" dur="500"/>
                                        <p:tgtEl>
                                          <p:spTgt spid="3">
                                            <p:txEl>
                                              <p:pRg st="8" end="8"/>
                                            </p:txEl>
                                          </p:spTgt>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3">
                                            <p:txEl>
                                              <p:pRg st="9" end="9"/>
                                            </p:txEl>
                                          </p:spTgt>
                                        </p:tgtEl>
                                        <p:attrNameLst>
                                          <p:attrName>style.visibility</p:attrName>
                                        </p:attrNameLst>
                                      </p:cBhvr>
                                      <p:to>
                                        <p:strVal val="visible"/>
                                      </p:to>
                                    </p:set>
                                    <p:animEffect transition="in" filter="fade">
                                      <p:cBhvr>
                                        <p:cTn id="38" dur="500"/>
                                        <p:tgtEl>
                                          <p:spTgt spid="3">
                                            <p:txEl>
                                              <p:pRg st="9" end="9"/>
                                            </p:txEl>
                                          </p:spTgt>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3">
                                            <p:txEl>
                                              <p:pRg st="10" end="10"/>
                                            </p:txEl>
                                          </p:spTgt>
                                        </p:tgtEl>
                                        <p:attrNameLst>
                                          <p:attrName>style.visibility</p:attrName>
                                        </p:attrNameLst>
                                      </p:cBhvr>
                                      <p:to>
                                        <p:strVal val="visible"/>
                                      </p:to>
                                    </p:set>
                                    <p:animEffect transition="in" filter="fade">
                                      <p:cBhvr>
                                        <p:cTn id="41" dur="5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p:cNvSpPr>
            <a:spLocks noGrp="1"/>
          </p:cNvSpPr>
          <p:nvPr>
            <p:ph type="body" sz="quarter" idx="10"/>
          </p:nvPr>
        </p:nvSpPr>
        <p:spPr>
          <a:xfrm>
            <a:off x="510792" y="3813437"/>
            <a:ext cx="8633207" cy="1059925"/>
          </a:xfrm>
        </p:spPr>
        <p:txBody>
          <a:bodyPr/>
          <a:lstStyle/>
          <a:p>
            <a:r>
              <a:rPr lang="en-US" sz="7200" dirty="0" smtClean="0"/>
              <a:t>Unified Communications  Platform</a:t>
            </a:r>
            <a:endParaRPr lang="en-US" sz="7200" dirty="0"/>
          </a:p>
        </p:txBody>
      </p:sp>
    </p:spTree>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ounded Rectangle 28"/>
          <p:cNvSpPr/>
          <p:nvPr/>
        </p:nvSpPr>
        <p:spPr bwMode="auto">
          <a:xfrm>
            <a:off x="162044" y="1178489"/>
            <a:ext cx="4297680" cy="838200"/>
          </a:xfrm>
          <a:prstGeom prst="roundRect">
            <a:avLst>
              <a:gd name="adj" fmla="val 50000"/>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algn="ctr" defTabSz="914099" fontAlgn="base">
              <a:spcBef>
                <a:spcPct val="0"/>
              </a:spcBef>
              <a:spcAft>
                <a:spcPct val="0"/>
              </a:spcAft>
              <a:defRPr/>
            </a:pP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49" name="Rounded Rectangle 48"/>
          <p:cNvSpPr/>
          <p:nvPr/>
        </p:nvSpPr>
        <p:spPr bwMode="auto">
          <a:xfrm>
            <a:off x="162044" y="3506886"/>
            <a:ext cx="4297680" cy="838200"/>
          </a:xfrm>
          <a:prstGeom prst="roundRect">
            <a:avLst>
              <a:gd name="adj" fmla="val 50000"/>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algn="ctr" defTabSz="914099" fontAlgn="base">
              <a:spcBef>
                <a:spcPct val="0"/>
              </a:spcBef>
              <a:spcAft>
                <a:spcPct val="0"/>
              </a:spcAft>
              <a:defRPr/>
            </a:pP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pic>
        <p:nvPicPr>
          <p:cNvPr id="24" name="Picture 23" descr="TechNet.png"/>
          <p:cNvPicPr>
            <a:picLocks noChangeAspect="1"/>
          </p:cNvPicPr>
          <p:nvPr/>
        </p:nvPicPr>
        <p:blipFill>
          <a:blip r:embed="rId2"/>
          <a:stretch>
            <a:fillRect/>
          </a:stretch>
        </p:blipFill>
        <p:spPr bwMode="black">
          <a:xfrm>
            <a:off x="762000" y="3607054"/>
            <a:ext cx="3624263" cy="738032"/>
          </a:xfrm>
          <a:prstGeom prst="rect">
            <a:avLst/>
          </a:prstGeom>
        </p:spPr>
      </p:pic>
      <p:grpSp>
        <p:nvGrpSpPr>
          <p:cNvPr id="2" name="Group 29"/>
          <p:cNvGrpSpPr/>
          <p:nvPr/>
        </p:nvGrpSpPr>
        <p:grpSpPr>
          <a:xfrm>
            <a:off x="276225" y="1426139"/>
            <a:ext cx="457200" cy="457200"/>
            <a:chOff x="0" y="1400175"/>
            <a:chExt cx="457200" cy="457200"/>
          </a:xfrm>
        </p:grpSpPr>
        <p:sp>
          <p:nvSpPr>
            <p:cNvPr id="31" name="Oval 30"/>
            <p:cNvSpPr/>
            <p:nvPr/>
          </p:nvSpPr>
          <p:spPr>
            <a:xfrm>
              <a:off x="161365" y="1561540"/>
              <a:ext cx="152400" cy="152400"/>
            </a:xfrm>
            <a:prstGeom prst="ellipse">
              <a:avLst/>
            </a:prstGeom>
            <a:gradFill flip="none" rotWithShape="1">
              <a:gsLst>
                <a:gs pos="10000">
                  <a:srgbClr val="C0504D">
                    <a:lumMod val="50000"/>
                  </a:srgbClr>
                </a:gs>
                <a:gs pos="100000">
                  <a:srgbClr val="F79646">
                    <a:lumMod val="50000"/>
                  </a:srgbClr>
                </a:gs>
              </a:gsLst>
              <a:path path="shape">
                <a:fillToRect l="50000" t="50000" r="50000" b="50000"/>
              </a:path>
              <a:tileRect/>
            </a:gradFill>
            <a:ln w="12700" cap="flat" cmpd="sng" algn="ctr">
              <a:gradFill>
                <a:gsLst>
                  <a:gs pos="0">
                    <a:srgbClr val="F79646">
                      <a:lumMod val="75000"/>
                    </a:srgbClr>
                  </a:gs>
                  <a:gs pos="100000">
                    <a:srgbClr val="F79646"/>
                  </a:gs>
                </a:gsLst>
                <a:lin ang="5400000" scaled="0"/>
              </a:gradFill>
              <a:prstDash val="solid"/>
            </a:ln>
            <a:effectLst/>
            <a:scene3d>
              <a:camera prst="orthographicFront"/>
              <a:lightRig rig="threePt" dir="t">
                <a:rot lat="0" lon="0" rev="4800000"/>
              </a:lightRig>
            </a:scene3d>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2" name="Oval 31"/>
            <p:cNvSpPr/>
            <p:nvPr/>
          </p:nvSpPr>
          <p:spPr>
            <a:xfrm>
              <a:off x="0" y="1400175"/>
              <a:ext cx="457200" cy="457200"/>
            </a:xfrm>
            <a:prstGeom prst="ellipse">
              <a:avLst/>
            </a:prstGeom>
            <a:solidFill>
              <a:srgbClr val="FFC000"/>
            </a:soli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3" name="Oval 32"/>
            <p:cNvSpPr/>
            <p:nvPr/>
          </p:nvSpPr>
          <p:spPr>
            <a:xfrm>
              <a:off x="152400" y="1552575"/>
              <a:ext cx="152400" cy="152400"/>
            </a:xfrm>
            <a:prstGeom prst="ellipse">
              <a:avLst/>
            </a:prstGeom>
            <a:solidFill>
              <a:sysClr val="window" lastClr="FFFFFF"/>
            </a:solidFill>
            <a:ln w="12700" cap="flat" cmpd="sng" algn="ctr">
              <a:solidFill>
                <a:srgbClr val="FFFF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42" name="Oval 41"/>
          <p:cNvSpPr/>
          <p:nvPr/>
        </p:nvSpPr>
        <p:spPr bwMode="auto">
          <a:xfrm>
            <a:off x="123825" y="1273739"/>
            <a:ext cx="762000" cy="762000"/>
          </a:xfrm>
          <a:prstGeom prst="ellipse">
            <a:avLst/>
          </a:prstGeom>
          <a:gradFill flip="none" rotWithShape="1">
            <a:gsLst>
              <a:gs pos="0">
                <a:schemeClr val="tx1"/>
              </a:gs>
              <a:gs pos="100000">
                <a:schemeClr val="tx1">
                  <a:alpha val="0"/>
                </a:schemeClr>
              </a:gs>
            </a:gsLst>
            <a:path path="shape">
              <a:fillToRect l="50000" t="50000" r="50000" b="50000"/>
            </a:path>
            <a:tileRect/>
          </a:gradFill>
          <a:ln>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sp>
        <p:nvSpPr>
          <p:cNvPr id="47" name="Rectangle 46"/>
          <p:cNvSpPr/>
          <p:nvPr/>
        </p:nvSpPr>
        <p:spPr>
          <a:xfrm>
            <a:off x="838200" y="2322868"/>
            <a:ext cx="3849547" cy="954107"/>
          </a:xfrm>
          <a:prstGeom prst="rect">
            <a:avLst/>
          </a:prstGeom>
        </p:spPr>
        <p:txBody>
          <a:bodyPr wrap="square">
            <a:spAutoFit/>
          </a:bodyPr>
          <a:lstStyle/>
          <a:p>
            <a:pPr>
              <a:spcBef>
                <a:spcPts val="600"/>
              </a:spcBef>
            </a:pPr>
            <a:r>
              <a:rPr lang="en-US" sz="2000" dirty="0" smtClean="0">
                <a:hlinkClick r:id="rId3"/>
              </a:rPr>
              <a:t>www.microsoft.com/teched</a:t>
            </a:r>
            <a:r>
              <a:rPr lang="en-US" sz="2000" dirty="0" smtClean="0"/>
              <a:t> </a:t>
            </a:r>
          </a:p>
          <a:p>
            <a:pPr marL="0" lvl="1" indent="0">
              <a:lnSpc>
                <a:spcPct val="100000"/>
              </a:lnSpc>
              <a:spcBef>
                <a:spcPts val="0"/>
              </a:spcBef>
              <a:buNone/>
              <a:tabLst>
                <a:tab pos="1828800" algn="l"/>
              </a:tabLst>
            </a:pPr>
            <a:endParaRPr lang="en-US" dirty="0" smtClean="0"/>
          </a:p>
          <a:p>
            <a:pPr marL="0" lvl="1" indent="0">
              <a:lnSpc>
                <a:spcPct val="100000"/>
              </a:lnSpc>
              <a:spcBef>
                <a:spcPts val="0"/>
              </a:spcBef>
              <a:buNone/>
              <a:tabLst>
                <a:tab pos="1828800" algn="l"/>
              </a:tabLst>
            </a:pPr>
            <a:r>
              <a:rPr lang="en-US" dirty="0" smtClean="0"/>
              <a:t>Sessions On-Demand &amp; Community</a:t>
            </a:r>
          </a:p>
        </p:txBody>
      </p:sp>
      <p:sp>
        <p:nvSpPr>
          <p:cNvPr id="48" name="Rectangle 47"/>
          <p:cNvSpPr/>
          <p:nvPr/>
        </p:nvSpPr>
        <p:spPr>
          <a:xfrm>
            <a:off x="838200" y="4474336"/>
            <a:ext cx="3733800" cy="1046440"/>
          </a:xfrm>
          <a:prstGeom prst="rect">
            <a:avLst/>
          </a:prstGeom>
        </p:spPr>
        <p:txBody>
          <a:bodyPr wrap="square">
            <a:spAutoFit/>
          </a:bodyPr>
          <a:lstStyle/>
          <a:p>
            <a:pPr lvl="0">
              <a:spcBef>
                <a:spcPts val="600"/>
              </a:spcBef>
              <a:buSzPct val="120000"/>
              <a:tabLst>
                <a:tab pos="1828800" algn="l"/>
              </a:tabLst>
              <a:defRPr/>
            </a:pPr>
            <a:r>
              <a:rPr lang="en-US" sz="2000" dirty="0" smtClean="0">
                <a:latin typeface="Calibri" pitchFamily="34" charset="0"/>
                <a:hlinkClick r:id="rId4"/>
              </a:rPr>
              <a:t>http://microsoft.com/technet</a:t>
            </a:r>
            <a:r>
              <a:rPr lang="en-US" sz="2400" b="1" dirty="0" smtClean="0">
                <a:latin typeface="Calibri" pitchFamily="34" charset="0"/>
              </a:rPr>
              <a:t>  </a:t>
            </a:r>
            <a:endParaRPr lang="en-US" sz="2400" dirty="0" smtClean="0">
              <a:latin typeface="Calibri" pitchFamily="34" charset="0"/>
            </a:endParaRPr>
          </a:p>
          <a:p>
            <a:pPr marL="0" lvl="1">
              <a:tabLst>
                <a:tab pos="1828800" algn="l"/>
              </a:tabLst>
              <a:defRPr/>
            </a:pPr>
            <a:endParaRPr lang="en-US" dirty="0" smtClean="0">
              <a:latin typeface="Calibri" pitchFamily="34" charset="0"/>
            </a:endParaRPr>
          </a:p>
          <a:p>
            <a:pPr marL="0" lvl="1">
              <a:tabLst>
                <a:tab pos="1828800" algn="l"/>
              </a:tabLst>
              <a:defRPr/>
            </a:pPr>
            <a:r>
              <a:rPr lang="en-US" dirty="0" smtClean="0">
                <a:latin typeface="Calibri" pitchFamily="34" charset="0"/>
              </a:rPr>
              <a:t>Resources for IT Professionals</a:t>
            </a:r>
          </a:p>
        </p:txBody>
      </p:sp>
      <p:pic>
        <p:nvPicPr>
          <p:cNvPr id="25" name="Picture 24" descr="TechEd_online.png"/>
          <p:cNvPicPr>
            <a:picLocks noChangeAspect="1"/>
          </p:cNvPicPr>
          <p:nvPr/>
        </p:nvPicPr>
        <p:blipFill>
          <a:blip r:embed="rId5"/>
          <a:stretch>
            <a:fillRect/>
          </a:stretch>
        </p:blipFill>
        <p:spPr bwMode="black">
          <a:xfrm>
            <a:off x="914400" y="1281128"/>
            <a:ext cx="2409825" cy="1076325"/>
          </a:xfrm>
          <a:prstGeom prst="rect">
            <a:avLst/>
          </a:prstGeom>
        </p:spPr>
      </p:pic>
      <p:sp>
        <p:nvSpPr>
          <p:cNvPr id="22" name="Rounded Rectangle 21"/>
          <p:cNvSpPr/>
          <p:nvPr/>
        </p:nvSpPr>
        <p:spPr bwMode="auto">
          <a:xfrm>
            <a:off x="4612234" y="3506886"/>
            <a:ext cx="4297680" cy="838200"/>
          </a:xfrm>
          <a:prstGeom prst="roundRect">
            <a:avLst>
              <a:gd name="adj" fmla="val 50000"/>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algn="ctr" defTabSz="914099" fontAlgn="base">
              <a:spcBef>
                <a:spcPct val="0"/>
              </a:spcBef>
              <a:spcAft>
                <a:spcPct val="0"/>
              </a:spcAft>
              <a:defRPr/>
            </a:pP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pic>
        <p:nvPicPr>
          <p:cNvPr id="27" name="Picture 26" descr="msdn_1inch_rgb.png"/>
          <p:cNvPicPr>
            <a:picLocks noChangeAspect="1"/>
          </p:cNvPicPr>
          <p:nvPr/>
        </p:nvPicPr>
        <p:blipFill>
          <a:blip r:embed="rId6"/>
          <a:stretch>
            <a:fillRect/>
          </a:stretch>
        </p:blipFill>
        <p:spPr bwMode="black">
          <a:xfrm>
            <a:off x="5457615" y="3583086"/>
            <a:ext cx="1857375" cy="942975"/>
          </a:xfrm>
          <a:prstGeom prst="rect">
            <a:avLst/>
          </a:prstGeom>
        </p:spPr>
      </p:pic>
      <p:sp>
        <p:nvSpPr>
          <p:cNvPr id="28" name="Rectangle 27"/>
          <p:cNvSpPr/>
          <p:nvPr/>
        </p:nvSpPr>
        <p:spPr>
          <a:xfrm>
            <a:off x="5457615" y="4474336"/>
            <a:ext cx="3352800" cy="1046440"/>
          </a:xfrm>
          <a:prstGeom prst="rect">
            <a:avLst/>
          </a:prstGeom>
        </p:spPr>
        <p:txBody>
          <a:bodyPr wrap="square">
            <a:spAutoFit/>
          </a:bodyPr>
          <a:lstStyle/>
          <a:p>
            <a:pPr>
              <a:spcBef>
                <a:spcPts val="600"/>
              </a:spcBef>
              <a:tabLst>
                <a:tab pos="1828800" algn="l"/>
              </a:tabLst>
            </a:pPr>
            <a:r>
              <a:rPr lang="en-US" sz="2000" dirty="0" smtClean="0">
                <a:hlinkClick r:id="rId7"/>
              </a:rPr>
              <a:t>http://microsoft.com/msdn</a:t>
            </a:r>
            <a:r>
              <a:rPr lang="en-US" sz="2400" b="1" dirty="0" smtClean="0"/>
              <a:t>  </a:t>
            </a:r>
            <a:endParaRPr lang="en-US" sz="2400" dirty="0" smtClean="0"/>
          </a:p>
          <a:p>
            <a:pPr marL="0" lvl="1" indent="0">
              <a:lnSpc>
                <a:spcPct val="100000"/>
              </a:lnSpc>
              <a:spcBef>
                <a:spcPts val="0"/>
              </a:spcBef>
              <a:buNone/>
              <a:tabLst>
                <a:tab pos="1828800" algn="l"/>
              </a:tabLst>
            </a:pPr>
            <a:endParaRPr lang="en-US" dirty="0" smtClean="0"/>
          </a:p>
          <a:p>
            <a:pPr marL="0" lvl="1" indent="0">
              <a:lnSpc>
                <a:spcPct val="100000"/>
              </a:lnSpc>
              <a:spcBef>
                <a:spcPts val="0"/>
              </a:spcBef>
              <a:buNone/>
              <a:tabLst>
                <a:tab pos="1828800" algn="l"/>
              </a:tabLst>
            </a:pPr>
            <a:r>
              <a:rPr lang="en-US" dirty="0" smtClean="0"/>
              <a:t>Resources for Developers</a:t>
            </a:r>
          </a:p>
        </p:txBody>
      </p:sp>
      <p:grpSp>
        <p:nvGrpSpPr>
          <p:cNvPr id="3" name="Group 29"/>
          <p:cNvGrpSpPr/>
          <p:nvPr/>
        </p:nvGrpSpPr>
        <p:grpSpPr>
          <a:xfrm>
            <a:off x="276225" y="3758636"/>
            <a:ext cx="457200" cy="457200"/>
            <a:chOff x="0" y="1400175"/>
            <a:chExt cx="457200" cy="457200"/>
          </a:xfrm>
        </p:grpSpPr>
        <p:sp>
          <p:nvSpPr>
            <p:cNvPr id="38" name="Oval 37"/>
            <p:cNvSpPr/>
            <p:nvPr/>
          </p:nvSpPr>
          <p:spPr>
            <a:xfrm>
              <a:off x="161365" y="1561540"/>
              <a:ext cx="152400" cy="152400"/>
            </a:xfrm>
            <a:prstGeom prst="ellipse">
              <a:avLst/>
            </a:prstGeom>
            <a:gradFill flip="none" rotWithShape="1">
              <a:gsLst>
                <a:gs pos="10000">
                  <a:srgbClr val="C0504D">
                    <a:lumMod val="50000"/>
                  </a:srgbClr>
                </a:gs>
                <a:gs pos="100000">
                  <a:srgbClr val="F79646">
                    <a:lumMod val="50000"/>
                  </a:srgbClr>
                </a:gs>
              </a:gsLst>
              <a:path path="shape">
                <a:fillToRect l="50000" t="50000" r="50000" b="50000"/>
              </a:path>
              <a:tileRect/>
            </a:gradFill>
            <a:ln w="12700" cap="flat" cmpd="sng" algn="ctr">
              <a:gradFill>
                <a:gsLst>
                  <a:gs pos="0">
                    <a:srgbClr val="F79646">
                      <a:lumMod val="75000"/>
                    </a:srgbClr>
                  </a:gs>
                  <a:gs pos="100000">
                    <a:srgbClr val="F79646"/>
                  </a:gs>
                </a:gsLst>
                <a:lin ang="5400000" scaled="0"/>
              </a:gradFill>
              <a:prstDash val="solid"/>
            </a:ln>
            <a:effectLst/>
            <a:scene3d>
              <a:camera prst="orthographicFront"/>
              <a:lightRig rig="threePt" dir="t">
                <a:rot lat="0" lon="0" rev="4800000"/>
              </a:lightRig>
            </a:scene3d>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9" name="Oval 38"/>
            <p:cNvSpPr/>
            <p:nvPr/>
          </p:nvSpPr>
          <p:spPr>
            <a:xfrm>
              <a:off x="0" y="1400175"/>
              <a:ext cx="457200" cy="457200"/>
            </a:xfrm>
            <a:prstGeom prst="ellipse">
              <a:avLst/>
            </a:prstGeom>
            <a:solidFill>
              <a:srgbClr val="FFC000"/>
            </a:soli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0" name="Oval 39"/>
            <p:cNvSpPr/>
            <p:nvPr/>
          </p:nvSpPr>
          <p:spPr>
            <a:xfrm>
              <a:off x="152400" y="1552575"/>
              <a:ext cx="152400" cy="152400"/>
            </a:xfrm>
            <a:prstGeom prst="ellipse">
              <a:avLst/>
            </a:prstGeom>
            <a:solidFill>
              <a:sysClr val="window" lastClr="FFFFFF"/>
            </a:solidFill>
            <a:ln w="12700" cap="flat" cmpd="sng" algn="ctr">
              <a:solidFill>
                <a:srgbClr val="FFFF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41" name="Oval 40"/>
          <p:cNvSpPr/>
          <p:nvPr/>
        </p:nvSpPr>
        <p:spPr bwMode="auto">
          <a:xfrm>
            <a:off x="123825" y="3664111"/>
            <a:ext cx="762000" cy="762000"/>
          </a:xfrm>
          <a:prstGeom prst="ellipse">
            <a:avLst/>
          </a:prstGeom>
          <a:gradFill flip="none" rotWithShape="1">
            <a:gsLst>
              <a:gs pos="0">
                <a:schemeClr val="tx1"/>
              </a:gs>
              <a:gs pos="100000">
                <a:schemeClr val="tx1">
                  <a:alpha val="0"/>
                </a:schemeClr>
              </a:gs>
            </a:gsLst>
            <a:path path="shape">
              <a:fillToRect l="50000" t="50000" r="50000" b="50000"/>
            </a:path>
            <a:tileRect/>
          </a:gradFill>
          <a:ln>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grpSp>
        <p:nvGrpSpPr>
          <p:cNvPr id="4" name="Group 43"/>
          <p:cNvGrpSpPr/>
          <p:nvPr/>
        </p:nvGrpSpPr>
        <p:grpSpPr>
          <a:xfrm>
            <a:off x="4800600" y="3758636"/>
            <a:ext cx="457200" cy="457200"/>
            <a:chOff x="0" y="1400175"/>
            <a:chExt cx="457200" cy="457200"/>
          </a:xfrm>
        </p:grpSpPr>
        <p:sp>
          <p:nvSpPr>
            <p:cNvPr id="45" name="Oval 44"/>
            <p:cNvSpPr/>
            <p:nvPr/>
          </p:nvSpPr>
          <p:spPr>
            <a:xfrm>
              <a:off x="161365" y="1561540"/>
              <a:ext cx="152400" cy="152400"/>
            </a:xfrm>
            <a:prstGeom prst="ellipse">
              <a:avLst/>
            </a:prstGeom>
            <a:gradFill flip="none" rotWithShape="1">
              <a:gsLst>
                <a:gs pos="10000">
                  <a:srgbClr val="C0504D">
                    <a:lumMod val="50000"/>
                  </a:srgbClr>
                </a:gs>
                <a:gs pos="100000">
                  <a:srgbClr val="F79646">
                    <a:lumMod val="50000"/>
                  </a:srgbClr>
                </a:gs>
              </a:gsLst>
              <a:path path="shape">
                <a:fillToRect l="50000" t="50000" r="50000" b="50000"/>
              </a:path>
              <a:tileRect/>
            </a:gradFill>
            <a:ln w="12700" cap="flat" cmpd="sng" algn="ctr">
              <a:gradFill>
                <a:gsLst>
                  <a:gs pos="0">
                    <a:srgbClr val="F79646">
                      <a:lumMod val="75000"/>
                    </a:srgbClr>
                  </a:gs>
                  <a:gs pos="100000">
                    <a:srgbClr val="F79646"/>
                  </a:gs>
                </a:gsLst>
                <a:lin ang="5400000" scaled="0"/>
              </a:gradFill>
              <a:prstDash val="solid"/>
            </a:ln>
            <a:effectLst/>
            <a:scene3d>
              <a:camera prst="orthographicFront"/>
              <a:lightRig rig="threePt" dir="t">
                <a:rot lat="0" lon="0" rev="4800000"/>
              </a:lightRig>
            </a:scene3d>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6" name="Oval 45"/>
            <p:cNvSpPr/>
            <p:nvPr/>
          </p:nvSpPr>
          <p:spPr>
            <a:xfrm>
              <a:off x="0" y="1400175"/>
              <a:ext cx="457200" cy="457200"/>
            </a:xfrm>
            <a:prstGeom prst="ellipse">
              <a:avLst/>
            </a:prstGeom>
            <a:solidFill>
              <a:srgbClr val="FFC000"/>
            </a:soli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50" name="Oval 49"/>
            <p:cNvSpPr/>
            <p:nvPr/>
          </p:nvSpPr>
          <p:spPr>
            <a:xfrm>
              <a:off x="152400" y="1552575"/>
              <a:ext cx="152400" cy="152400"/>
            </a:xfrm>
            <a:prstGeom prst="ellipse">
              <a:avLst/>
            </a:prstGeom>
            <a:solidFill>
              <a:sysClr val="window" lastClr="FFFFFF"/>
            </a:solidFill>
            <a:ln w="12700" cap="flat" cmpd="sng" algn="ctr">
              <a:solidFill>
                <a:srgbClr val="FFFF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51" name="Oval 50"/>
          <p:cNvSpPr/>
          <p:nvPr/>
        </p:nvSpPr>
        <p:spPr bwMode="auto">
          <a:xfrm>
            <a:off x="4648200" y="3606236"/>
            <a:ext cx="762000" cy="762000"/>
          </a:xfrm>
          <a:prstGeom prst="ellipse">
            <a:avLst/>
          </a:prstGeom>
          <a:gradFill flip="none" rotWithShape="1">
            <a:gsLst>
              <a:gs pos="0">
                <a:schemeClr val="tx1"/>
              </a:gs>
              <a:gs pos="100000">
                <a:schemeClr val="tx1">
                  <a:alpha val="0"/>
                </a:schemeClr>
              </a:gs>
            </a:gsLst>
            <a:path path="shape">
              <a:fillToRect l="50000" t="50000" r="50000" b="50000"/>
            </a:path>
            <a:tileRect/>
          </a:gradFill>
          <a:ln>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sp>
        <p:nvSpPr>
          <p:cNvPr id="35" name="Rounded Rectangle 34"/>
          <p:cNvSpPr/>
          <p:nvPr/>
        </p:nvSpPr>
        <p:spPr bwMode="auto">
          <a:xfrm>
            <a:off x="4612234" y="1178489"/>
            <a:ext cx="4297680" cy="838200"/>
          </a:xfrm>
          <a:prstGeom prst="roundRect">
            <a:avLst>
              <a:gd name="adj" fmla="val 50000"/>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algn="ctr" defTabSz="914099" fontAlgn="base">
              <a:spcBef>
                <a:spcPct val="0"/>
              </a:spcBef>
              <a:spcAft>
                <a:spcPct val="0"/>
              </a:spcAft>
              <a:defRPr/>
            </a:pP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grpSp>
        <p:nvGrpSpPr>
          <p:cNvPr id="5" name="Group 29"/>
          <p:cNvGrpSpPr/>
          <p:nvPr/>
        </p:nvGrpSpPr>
        <p:grpSpPr>
          <a:xfrm>
            <a:off x="4761140" y="1426139"/>
            <a:ext cx="457200" cy="457200"/>
            <a:chOff x="0" y="1400175"/>
            <a:chExt cx="457200" cy="457200"/>
          </a:xfrm>
        </p:grpSpPr>
        <p:sp>
          <p:nvSpPr>
            <p:cNvPr id="37" name="Oval 36"/>
            <p:cNvSpPr/>
            <p:nvPr/>
          </p:nvSpPr>
          <p:spPr>
            <a:xfrm>
              <a:off x="161365" y="1561540"/>
              <a:ext cx="152400" cy="152400"/>
            </a:xfrm>
            <a:prstGeom prst="ellipse">
              <a:avLst/>
            </a:prstGeom>
            <a:gradFill flip="none" rotWithShape="1">
              <a:gsLst>
                <a:gs pos="10000">
                  <a:srgbClr val="C0504D">
                    <a:lumMod val="50000"/>
                  </a:srgbClr>
                </a:gs>
                <a:gs pos="100000">
                  <a:srgbClr val="F79646">
                    <a:lumMod val="50000"/>
                  </a:srgbClr>
                </a:gs>
              </a:gsLst>
              <a:path path="shape">
                <a:fillToRect l="50000" t="50000" r="50000" b="50000"/>
              </a:path>
              <a:tileRect/>
            </a:gradFill>
            <a:ln w="12700" cap="flat" cmpd="sng" algn="ctr">
              <a:gradFill>
                <a:gsLst>
                  <a:gs pos="0">
                    <a:srgbClr val="F79646">
                      <a:lumMod val="75000"/>
                    </a:srgbClr>
                  </a:gs>
                  <a:gs pos="100000">
                    <a:srgbClr val="F79646"/>
                  </a:gs>
                </a:gsLst>
                <a:lin ang="5400000" scaled="0"/>
              </a:gradFill>
              <a:prstDash val="solid"/>
            </a:ln>
            <a:effectLst/>
            <a:scene3d>
              <a:camera prst="orthographicFront"/>
              <a:lightRig rig="threePt" dir="t">
                <a:rot lat="0" lon="0" rev="4800000"/>
              </a:lightRig>
            </a:scene3d>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3" name="Oval 42"/>
            <p:cNvSpPr/>
            <p:nvPr/>
          </p:nvSpPr>
          <p:spPr>
            <a:xfrm>
              <a:off x="0" y="1400175"/>
              <a:ext cx="457200" cy="457200"/>
            </a:xfrm>
            <a:prstGeom prst="ellipse">
              <a:avLst/>
            </a:prstGeom>
            <a:solidFill>
              <a:srgbClr val="FFC000"/>
            </a:soli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4" name="Oval 43"/>
            <p:cNvSpPr/>
            <p:nvPr/>
          </p:nvSpPr>
          <p:spPr>
            <a:xfrm>
              <a:off x="152400" y="1552575"/>
              <a:ext cx="152400" cy="152400"/>
            </a:xfrm>
            <a:prstGeom prst="ellipse">
              <a:avLst/>
            </a:prstGeom>
            <a:solidFill>
              <a:sysClr val="window" lastClr="FFFFFF"/>
            </a:solidFill>
            <a:ln w="12700" cap="flat" cmpd="sng" algn="ctr">
              <a:solidFill>
                <a:srgbClr val="FFFF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52" name="Oval 51"/>
          <p:cNvSpPr/>
          <p:nvPr/>
        </p:nvSpPr>
        <p:spPr bwMode="auto">
          <a:xfrm>
            <a:off x="4608740" y="1273739"/>
            <a:ext cx="762000" cy="762000"/>
          </a:xfrm>
          <a:prstGeom prst="ellipse">
            <a:avLst/>
          </a:prstGeom>
          <a:gradFill flip="none" rotWithShape="1">
            <a:gsLst>
              <a:gs pos="0">
                <a:schemeClr val="tx1"/>
              </a:gs>
              <a:gs pos="100000">
                <a:schemeClr val="tx1">
                  <a:alpha val="0"/>
                </a:schemeClr>
              </a:gs>
            </a:gsLst>
            <a:path path="shape">
              <a:fillToRect l="50000" t="50000" r="50000" b="50000"/>
            </a:path>
            <a:tileRect/>
          </a:gradFill>
          <a:ln>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sp>
        <p:nvSpPr>
          <p:cNvPr id="57" name="Rectangle 56"/>
          <p:cNvSpPr/>
          <p:nvPr/>
        </p:nvSpPr>
        <p:spPr>
          <a:xfrm>
            <a:off x="4629872" y="2322868"/>
            <a:ext cx="4514127" cy="954107"/>
          </a:xfrm>
          <a:prstGeom prst="rect">
            <a:avLst/>
          </a:prstGeom>
        </p:spPr>
        <p:txBody>
          <a:bodyPr wrap="square">
            <a:spAutoFit/>
          </a:bodyPr>
          <a:lstStyle/>
          <a:p>
            <a:pPr>
              <a:spcBef>
                <a:spcPts val="600"/>
              </a:spcBef>
            </a:pPr>
            <a:r>
              <a:rPr lang="en-US" sz="2000" dirty="0" smtClean="0">
                <a:hlinkClick r:id="rId8"/>
              </a:rPr>
              <a:t>www.microsoft.com/learning</a:t>
            </a:r>
            <a:r>
              <a:rPr lang="en-US" sz="2000" dirty="0" smtClean="0"/>
              <a:t>  </a:t>
            </a:r>
          </a:p>
          <a:p>
            <a:pPr marL="0" lvl="1" indent="0">
              <a:lnSpc>
                <a:spcPct val="100000"/>
              </a:lnSpc>
              <a:spcBef>
                <a:spcPts val="0"/>
              </a:spcBef>
              <a:buNone/>
              <a:tabLst>
                <a:tab pos="1828800" algn="l"/>
              </a:tabLst>
            </a:pPr>
            <a:endParaRPr lang="en-US" dirty="0" smtClean="0"/>
          </a:p>
          <a:p>
            <a:r>
              <a:rPr lang="en-US" dirty="0" smtClean="0"/>
              <a:t>Microsoft Certification &amp; Training Resources</a:t>
            </a:r>
            <a:endParaRPr lang="en-US" dirty="0"/>
          </a:p>
        </p:txBody>
      </p:sp>
      <p:sp>
        <p:nvSpPr>
          <p:cNvPr id="54" name="Title 1"/>
          <p:cNvSpPr>
            <a:spLocks noGrp="1"/>
          </p:cNvSpPr>
          <p:nvPr>
            <p:ph type="title"/>
          </p:nvPr>
        </p:nvSpPr>
        <p:spPr/>
        <p:txBody>
          <a:bodyPr vert="horz" wrap="square" lIns="0" tIns="0" rIns="0" bIns="0" rtlCol="0" anchor="t">
            <a:spAutoFit/>
          </a:bodyPr>
          <a:lstStyle/>
          <a:p>
            <a:r>
              <a:rPr/>
              <a:t>Resources</a:t>
            </a:r>
          </a:p>
        </p:txBody>
      </p:sp>
      <p:grpSp>
        <p:nvGrpSpPr>
          <p:cNvPr id="6" name="Group 57"/>
          <p:cNvGrpSpPr/>
          <p:nvPr/>
        </p:nvGrpSpPr>
        <p:grpSpPr bwMode="black">
          <a:xfrm>
            <a:off x="5457615" y="1234828"/>
            <a:ext cx="3477054" cy="771334"/>
            <a:chOff x="5561787" y="0"/>
            <a:chExt cx="3477054" cy="771334"/>
          </a:xfrm>
        </p:grpSpPr>
        <p:pic>
          <p:nvPicPr>
            <p:cNvPr id="56" name="Picture 55" descr="ms_Learning_w.eps"/>
            <p:cNvPicPr>
              <a:picLocks noChangeAspect="1"/>
            </p:cNvPicPr>
            <p:nvPr/>
          </p:nvPicPr>
          <p:blipFill>
            <a:blip r:embed="rId9"/>
            <a:srcRect l="51467"/>
            <a:stretch>
              <a:fillRect/>
            </a:stretch>
          </p:blipFill>
          <p:spPr bwMode="black">
            <a:xfrm>
              <a:off x="7257327" y="0"/>
              <a:ext cx="1781514" cy="771334"/>
            </a:xfrm>
            <a:prstGeom prst="rect">
              <a:avLst/>
            </a:prstGeom>
          </p:spPr>
        </p:pic>
        <p:pic>
          <p:nvPicPr>
            <p:cNvPr id="1026" name="Picture 2" descr="C:\Documents and Settings\Pennie\My Documents\ACERDATA (D)\Pennie's documents\MS Image\Boxshot_Logo\MICROSOFT\Microsoft Logo wht shadow.png"/>
            <p:cNvPicPr>
              <a:picLocks noChangeAspect="1" noChangeArrowheads="1"/>
            </p:cNvPicPr>
            <p:nvPr/>
          </p:nvPicPr>
          <p:blipFill>
            <a:blip r:embed="rId10"/>
            <a:srcRect/>
            <a:stretch>
              <a:fillRect/>
            </a:stretch>
          </p:blipFill>
          <p:spPr bwMode="black">
            <a:xfrm>
              <a:off x="5561787" y="254642"/>
              <a:ext cx="1693646" cy="312516"/>
            </a:xfrm>
            <a:prstGeom prst="rect">
              <a:avLst/>
            </a:prstGeom>
            <a:noFill/>
          </p:spPr>
        </p:pic>
      </p:grpSp>
      <p:sp>
        <p:nvSpPr>
          <p:cNvPr id="53" name="Rectangle 52"/>
          <p:cNvSpPr/>
          <p:nvPr/>
        </p:nvSpPr>
        <p:spPr bwMode="auto">
          <a:xfrm>
            <a:off x="-2298032" y="0"/>
            <a:ext cx="2141623" cy="3072384"/>
          </a:xfrm>
          <a:prstGeom prst="rect">
            <a:avLst/>
          </a:prstGeom>
          <a:ln w="38100">
            <a:solidFill>
              <a:srgbClr val="FFFF00"/>
            </a:solidFill>
            <a:headEnd type="none" w="med" len="med"/>
            <a:tailEnd type="none" w="med" len="med"/>
          </a:ln>
        </p:spPr>
        <p:style>
          <a:lnRef idx="0">
            <a:schemeClr val="dk1"/>
          </a:lnRef>
          <a:fillRef idx="3">
            <a:schemeClr val="dk1"/>
          </a:fillRef>
          <a:effectRef idx="3">
            <a:schemeClr val="dk1"/>
          </a:effectRef>
          <a:fontRef idx="minor">
            <a:schemeClr val="lt1"/>
          </a:fontRef>
        </p:style>
        <p:txBody>
          <a:bodyPr vert="horz" wrap="square" lIns="91436" tIns="45718" rIns="91436" bIns="45718" numCol="1" rtlCol="0" anchor="t" anchorCtr="0" compatLnSpc="1">
            <a:prstTxWarp prst="textNoShape">
              <a:avLst/>
            </a:prstTxWarp>
          </a:bodyPr>
          <a:lstStyle/>
          <a:p>
            <a:pPr defTabSz="914099" fontAlgn="base">
              <a:spcBef>
                <a:spcPct val="0"/>
              </a:spcBef>
              <a:spcAft>
                <a:spcPct val="0"/>
              </a:spcAft>
            </a:pPr>
            <a:r>
              <a:rPr lang="en-US" sz="2400" b="1" dirty="0" smtClean="0"/>
              <a:t>Required Slide</a:t>
            </a:r>
            <a:endParaRPr lang="en-US" sz="2400" b="1" dirty="0" smtClean="0">
              <a:solidFill>
                <a:srgbClr val="FFFFFF"/>
              </a:solidFill>
              <a:effectLst>
                <a:outerShdw blurRad="38100" dist="38100" dir="2700000" algn="tl">
                  <a:srgbClr val="000000">
                    <a:alpha val="43137"/>
                  </a:srgbClr>
                </a:outerShdw>
              </a:effectLst>
            </a:endParaRPr>
          </a:p>
          <a:p>
            <a:pPr defTabSz="914099" fontAlgn="base">
              <a:spcBef>
                <a:spcPct val="0"/>
              </a:spcBef>
              <a:spcAft>
                <a:spcPct val="0"/>
              </a:spcAft>
            </a:pPr>
            <a:r>
              <a:rPr lang="en-US" sz="2000" b="1" dirty="0" smtClean="0">
                <a:solidFill>
                  <a:schemeClr val="accent5"/>
                </a:solidFill>
              </a:rPr>
              <a:t>Speakers, </a:t>
            </a:r>
          </a:p>
          <a:p>
            <a:r>
              <a:rPr lang="en-US" dirty="0" smtClean="0"/>
              <a:t>TechEd 2009 is not producing </a:t>
            </a:r>
          </a:p>
          <a:p>
            <a:r>
              <a:rPr lang="en-US" dirty="0" smtClean="0"/>
              <a:t>a DVD. Please announce that </a:t>
            </a:r>
          </a:p>
          <a:p>
            <a:r>
              <a:rPr lang="en-US" dirty="0" smtClean="0"/>
              <a:t>attendees can </a:t>
            </a:r>
            <a:r>
              <a:rPr lang="en-US" b="1" dirty="0" smtClean="0"/>
              <a:t>access session </a:t>
            </a:r>
            <a:endParaRPr lang="en-US" dirty="0" smtClean="0"/>
          </a:p>
          <a:p>
            <a:r>
              <a:rPr lang="en-US" b="1" dirty="0" smtClean="0"/>
              <a:t>recordings at TechEd Online. </a:t>
            </a:r>
            <a:endParaRPr lang="en-US"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par>
                          <p:cTn id="9" fill="hold">
                            <p:stCondLst>
                              <p:cond delay="0"/>
                            </p:stCondLst>
                            <p:childTnLst>
                              <p:par>
                                <p:cTn id="10" presetID="10" presetClass="exit" presetSubtype="0" fill="hold" grpId="1" nodeType="afterEffect">
                                  <p:stCondLst>
                                    <p:cond delay="200"/>
                                  </p:stCondLst>
                                  <p:childTnLst>
                                    <p:animEffect transition="out" filter="fade">
                                      <p:cBhvr>
                                        <p:cTn id="11" dur="2000"/>
                                        <p:tgtEl>
                                          <p:spTgt spid="42"/>
                                        </p:tgtEl>
                                      </p:cBhvr>
                                    </p:animEffect>
                                    <p:set>
                                      <p:cBhvr>
                                        <p:cTn id="12" dur="1" fill="hold">
                                          <p:stCondLst>
                                            <p:cond delay="1999"/>
                                          </p:stCondLst>
                                        </p:cTn>
                                        <p:tgtEl>
                                          <p:spTgt spid="42"/>
                                        </p:tgtEl>
                                        <p:attrNameLst>
                                          <p:attrName>style.visibility</p:attrName>
                                        </p:attrNameLst>
                                      </p:cBhvr>
                                      <p:to>
                                        <p:strVal val="hidden"/>
                                      </p:to>
                                    </p:set>
                                  </p:childTnLst>
                                </p:cTn>
                              </p:par>
                            </p:childTnLst>
                          </p:cTn>
                        </p:par>
                        <p:par>
                          <p:cTn id="13" fill="hold">
                            <p:stCondLst>
                              <p:cond delay="2200"/>
                            </p:stCondLst>
                            <p:childTnLst>
                              <p:par>
                                <p:cTn id="14" presetID="1" presetClass="entr" presetSubtype="0" fill="hold" grpId="0" nodeType="afterEffect">
                                  <p:stCondLst>
                                    <p:cond delay="0"/>
                                  </p:stCondLst>
                                  <p:childTnLst>
                                    <p:set>
                                      <p:cBhvr>
                                        <p:cTn id="15" dur="1" fill="hold">
                                          <p:stCondLst>
                                            <p:cond delay="0"/>
                                          </p:stCondLst>
                                        </p:cTn>
                                        <p:tgtEl>
                                          <p:spTgt spid="41"/>
                                        </p:tgtEl>
                                        <p:attrNameLst>
                                          <p:attrName>style.visibility</p:attrName>
                                        </p:attrNameLst>
                                      </p:cBhvr>
                                      <p:to>
                                        <p:strVal val="visible"/>
                                      </p:to>
                                    </p:set>
                                  </p:childTnLst>
                                </p:cTn>
                              </p:par>
                              <p:par>
                                <p:cTn id="16" presetID="1" presetClass="entr" presetSubtype="0" fill="hold" nodeType="withEffect">
                                  <p:stCondLst>
                                    <p:cond delay="0"/>
                                  </p:stCondLst>
                                  <p:childTnLst>
                                    <p:set>
                                      <p:cBhvr>
                                        <p:cTn id="17" dur="1" fill="hold">
                                          <p:stCondLst>
                                            <p:cond delay="0"/>
                                          </p:stCondLst>
                                        </p:cTn>
                                        <p:tgtEl>
                                          <p:spTgt spid="3"/>
                                        </p:tgtEl>
                                        <p:attrNameLst>
                                          <p:attrName>style.visibility</p:attrName>
                                        </p:attrNameLst>
                                      </p:cBhvr>
                                      <p:to>
                                        <p:strVal val="visible"/>
                                      </p:to>
                                    </p:set>
                                  </p:childTnLst>
                                </p:cTn>
                              </p:par>
                            </p:childTnLst>
                          </p:cTn>
                        </p:par>
                        <p:par>
                          <p:cTn id="18" fill="hold">
                            <p:stCondLst>
                              <p:cond delay="2200"/>
                            </p:stCondLst>
                            <p:childTnLst>
                              <p:par>
                                <p:cTn id="19" presetID="10" presetClass="exit" presetSubtype="0" fill="hold" grpId="1" nodeType="afterEffect">
                                  <p:stCondLst>
                                    <p:cond delay="200"/>
                                  </p:stCondLst>
                                  <p:childTnLst>
                                    <p:animEffect transition="out" filter="fade">
                                      <p:cBhvr>
                                        <p:cTn id="20" dur="2000"/>
                                        <p:tgtEl>
                                          <p:spTgt spid="41"/>
                                        </p:tgtEl>
                                      </p:cBhvr>
                                    </p:animEffect>
                                    <p:set>
                                      <p:cBhvr>
                                        <p:cTn id="21" dur="1" fill="hold">
                                          <p:stCondLst>
                                            <p:cond delay="1999"/>
                                          </p:stCondLst>
                                        </p:cTn>
                                        <p:tgtEl>
                                          <p:spTgt spid="41"/>
                                        </p:tgtEl>
                                        <p:attrNameLst>
                                          <p:attrName>style.visibility</p:attrName>
                                        </p:attrNameLst>
                                      </p:cBhvr>
                                      <p:to>
                                        <p:strVal val="hidden"/>
                                      </p:to>
                                    </p:set>
                                  </p:childTnLst>
                                </p:cTn>
                              </p:par>
                            </p:childTnLst>
                          </p:cTn>
                        </p:par>
                        <p:par>
                          <p:cTn id="22" fill="hold">
                            <p:stCondLst>
                              <p:cond delay="4400"/>
                            </p:stCondLst>
                            <p:childTnLst>
                              <p:par>
                                <p:cTn id="23" presetID="1" presetClass="entr" presetSubtype="0" fill="hold" grpId="0" nodeType="afterEffect">
                                  <p:stCondLst>
                                    <p:cond delay="0"/>
                                  </p:stCondLst>
                                  <p:childTnLst>
                                    <p:set>
                                      <p:cBhvr>
                                        <p:cTn id="24" dur="1" fill="hold">
                                          <p:stCondLst>
                                            <p:cond delay="0"/>
                                          </p:stCondLst>
                                        </p:cTn>
                                        <p:tgtEl>
                                          <p:spTgt spid="51"/>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4"/>
                                        </p:tgtEl>
                                        <p:attrNameLst>
                                          <p:attrName>style.visibility</p:attrName>
                                        </p:attrNameLst>
                                      </p:cBhvr>
                                      <p:to>
                                        <p:strVal val="visible"/>
                                      </p:to>
                                    </p:set>
                                  </p:childTnLst>
                                </p:cTn>
                              </p:par>
                            </p:childTnLst>
                          </p:cTn>
                        </p:par>
                        <p:par>
                          <p:cTn id="27" fill="hold">
                            <p:stCondLst>
                              <p:cond delay="4400"/>
                            </p:stCondLst>
                            <p:childTnLst>
                              <p:par>
                                <p:cTn id="28" presetID="10" presetClass="exit" presetSubtype="0" fill="hold" grpId="1" nodeType="afterEffect">
                                  <p:stCondLst>
                                    <p:cond delay="200"/>
                                  </p:stCondLst>
                                  <p:childTnLst>
                                    <p:animEffect transition="out" filter="fade">
                                      <p:cBhvr>
                                        <p:cTn id="29" dur="2000"/>
                                        <p:tgtEl>
                                          <p:spTgt spid="51"/>
                                        </p:tgtEl>
                                      </p:cBhvr>
                                    </p:animEffect>
                                    <p:set>
                                      <p:cBhvr>
                                        <p:cTn id="30" dur="1" fill="hold">
                                          <p:stCondLst>
                                            <p:cond delay="1999"/>
                                          </p:stCondLst>
                                        </p:cTn>
                                        <p:tgtEl>
                                          <p:spTgt spid="51"/>
                                        </p:tgtEl>
                                        <p:attrNameLst>
                                          <p:attrName>style.visibility</p:attrName>
                                        </p:attrNameLst>
                                      </p:cBhvr>
                                      <p:to>
                                        <p:strVal val="hidden"/>
                                      </p:to>
                                    </p:set>
                                  </p:childTnLst>
                                </p:cTn>
                              </p:par>
                            </p:childTnLst>
                          </p:cTn>
                        </p:par>
                        <p:par>
                          <p:cTn id="31" fill="hold">
                            <p:stCondLst>
                              <p:cond delay="6600"/>
                            </p:stCondLst>
                            <p:childTnLst>
                              <p:par>
                                <p:cTn id="32" presetID="1" presetClass="entr" presetSubtype="0" fill="hold" grpId="0" nodeType="afterEffect">
                                  <p:stCondLst>
                                    <p:cond delay="0"/>
                                  </p:stCondLst>
                                  <p:childTnLst>
                                    <p:set>
                                      <p:cBhvr>
                                        <p:cTn id="33" dur="1" fill="hold">
                                          <p:stCondLst>
                                            <p:cond delay="0"/>
                                          </p:stCondLst>
                                        </p:cTn>
                                        <p:tgtEl>
                                          <p:spTgt spid="52"/>
                                        </p:tgtEl>
                                        <p:attrNameLst>
                                          <p:attrName>style.visibility</p:attrName>
                                        </p:attrNameLst>
                                      </p:cBhvr>
                                      <p:to>
                                        <p:strVal val="visible"/>
                                      </p:to>
                                    </p:set>
                                  </p:childTnLst>
                                </p:cTn>
                              </p:par>
                              <p:par>
                                <p:cTn id="34" presetID="1" presetClass="entr" presetSubtype="0" fill="hold" nodeType="withEffect">
                                  <p:stCondLst>
                                    <p:cond delay="0"/>
                                  </p:stCondLst>
                                  <p:childTnLst>
                                    <p:set>
                                      <p:cBhvr>
                                        <p:cTn id="35" dur="1" fill="hold">
                                          <p:stCondLst>
                                            <p:cond delay="0"/>
                                          </p:stCondLst>
                                        </p:cTn>
                                        <p:tgtEl>
                                          <p:spTgt spid="5"/>
                                        </p:tgtEl>
                                        <p:attrNameLst>
                                          <p:attrName>style.visibility</p:attrName>
                                        </p:attrNameLst>
                                      </p:cBhvr>
                                      <p:to>
                                        <p:strVal val="visible"/>
                                      </p:to>
                                    </p:set>
                                  </p:childTnLst>
                                </p:cTn>
                              </p:par>
                            </p:childTnLst>
                          </p:cTn>
                        </p:par>
                        <p:par>
                          <p:cTn id="36" fill="hold">
                            <p:stCondLst>
                              <p:cond delay="6600"/>
                            </p:stCondLst>
                            <p:childTnLst>
                              <p:par>
                                <p:cTn id="37" presetID="10" presetClass="exit" presetSubtype="0" fill="hold" grpId="1" nodeType="afterEffect">
                                  <p:stCondLst>
                                    <p:cond delay="200"/>
                                  </p:stCondLst>
                                  <p:childTnLst>
                                    <p:animEffect transition="out" filter="fade">
                                      <p:cBhvr>
                                        <p:cTn id="38" dur="2000"/>
                                        <p:tgtEl>
                                          <p:spTgt spid="52"/>
                                        </p:tgtEl>
                                      </p:cBhvr>
                                    </p:animEffect>
                                    <p:set>
                                      <p:cBhvr>
                                        <p:cTn id="39" dur="1" fill="hold">
                                          <p:stCondLst>
                                            <p:cond delay="1999"/>
                                          </p:stCondLst>
                                        </p:cTn>
                                        <p:tgtEl>
                                          <p:spTgt spid="5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2" grpId="1" animBg="1"/>
      <p:bldP spid="41" grpId="0" animBg="1"/>
      <p:bldP spid="41" grpId="1" animBg="1"/>
      <p:bldP spid="51" grpId="0" animBg="1"/>
      <p:bldP spid="51" grpId="1" animBg="1"/>
      <p:bldP spid="52" grpId="0" animBg="1"/>
      <p:bldP spid="52" grpId="1"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Freeform 17"/>
          <p:cNvSpPr/>
          <p:nvPr/>
        </p:nvSpPr>
        <p:spPr bwMode="auto">
          <a:xfrm>
            <a:off x="-37474" y="-60065"/>
            <a:ext cx="10109200" cy="6931025"/>
          </a:xfrm>
          <a:custGeom>
            <a:avLst/>
            <a:gdLst>
              <a:gd name="connsiteX0" fmla="*/ 0 w 6962775"/>
              <a:gd name="connsiteY0" fmla="*/ 0 h 3952875"/>
              <a:gd name="connsiteX1" fmla="*/ 6962775 w 6962775"/>
              <a:gd name="connsiteY1" fmla="*/ 3952875 h 3952875"/>
              <a:gd name="connsiteX2" fmla="*/ 6429375 w 6962775"/>
              <a:gd name="connsiteY2" fmla="*/ 3952875 h 3952875"/>
              <a:gd name="connsiteX3" fmla="*/ 0 w 6962775"/>
              <a:gd name="connsiteY3" fmla="*/ 552450 h 3952875"/>
              <a:gd name="connsiteX4" fmla="*/ 0 w 6962775"/>
              <a:gd name="connsiteY4" fmla="*/ 0 h 3952875"/>
              <a:gd name="connsiteX0" fmla="*/ 0 w 7188200"/>
              <a:gd name="connsiteY0" fmla="*/ 2978150 h 6931025"/>
              <a:gd name="connsiteX1" fmla="*/ 6962775 w 7188200"/>
              <a:gd name="connsiteY1" fmla="*/ 6931025 h 6931025"/>
              <a:gd name="connsiteX2" fmla="*/ 6429375 w 7188200"/>
              <a:gd name="connsiteY2" fmla="*/ 6931025 h 6931025"/>
              <a:gd name="connsiteX3" fmla="*/ 0 w 7188200"/>
              <a:gd name="connsiteY3" fmla="*/ 3530600 h 6931025"/>
              <a:gd name="connsiteX4" fmla="*/ 0 w 7188200"/>
              <a:gd name="connsiteY4" fmla="*/ 2978150 h 6931025"/>
              <a:gd name="connsiteX0" fmla="*/ 0 w 10109200"/>
              <a:gd name="connsiteY0" fmla="*/ 2978150 h 6931025"/>
              <a:gd name="connsiteX1" fmla="*/ 6962775 w 10109200"/>
              <a:gd name="connsiteY1" fmla="*/ 6931025 h 6931025"/>
              <a:gd name="connsiteX2" fmla="*/ 6429375 w 10109200"/>
              <a:gd name="connsiteY2" fmla="*/ 6931025 h 6931025"/>
              <a:gd name="connsiteX3" fmla="*/ 0 w 10109200"/>
              <a:gd name="connsiteY3" fmla="*/ 3530600 h 6931025"/>
              <a:gd name="connsiteX4" fmla="*/ 0 w 10109200"/>
              <a:gd name="connsiteY4" fmla="*/ 2978150 h 6931025"/>
              <a:gd name="connsiteX0" fmla="*/ 0 w 10109200"/>
              <a:gd name="connsiteY0" fmla="*/ 2978150 h 6931025"/>
              <a:gd name="connsiteX1" fmla="*/ 6962775 w 10109200"/>
              <a:gd name="connsiteY1" fmla="*/ 6931025 h 6931025"/>
              <a:gd name="connsiteX2" fmla="*/ 6429375 w 10109200"/>
              <a:gd name="connsiteY2" fmla="*/ 6931025 h 6931025"/>
              <a:gd name="connsiteX3" fmla="*/ 0 w 10109200"/>
              <a:gd name="connsiteY3" fmla="*/ 3530600 h 6931025"/>
              <a:gd name="connsiteX4" fmla="*/ 0 w 10109200"/>
              <a:gd name="connsiteY4" fmla="*/ 2978150 h 6931025"/>
              <a:gd name="connsiteX0" fmla="*/ 0 w 10109200"/>
              <a:gd name="connsiteY0" fmla="*/ 2978150 h 6931025"/>
              <a:gd name="connsiteX1" fmla="*/ 6962775 w 10109200"/>
              <a:gd name="connsiteY1" fmla="*/ 6931025 h 6931025"/>
              <a:gd name="connsiteX2" fmla="*/ 6429375 w 10109200"/>
              <a:gd name="connsiteY2" fmla="*/ 6931025 h 6931025"/>
              <a:gd name="connsiteX3" fmla="*/ 0 w 10109200"/>
              <a:gd name="connsiteY3" fmla="*/ 3530600 h 6931025"/>
              <a:gd name="connsiteX4" fmla="*/ 0 w 10109200"/>
              <a:gd name="connsiteY4" fmla="*/ 2978150 h 6931025"/>
              <a:gd name="connsiteX0" fmla="*/ 0 w 10109200"/>
              <a:gd name="connsiteY0" fmla="*/ 2978150 h 6931025"/>
              <a:gd name="connsiteX1" fmla="*/ 6962775 w 10109200"/>
              <a:gd name="connsiteY1" fmla="*/ 6931025 h 6931025"/>
              <a:gd name="connsiteX2" fmla="*/ 6429375 w 10109200"/>
              <a:gd name="connsiteY2" fmla="*/ 6931025 h 6931025"/>
              <a:gd name="connsiteX3" fmla="*/ 0 w 10109200"/>
              <a:gd name="connsiteY3" fmla="*/ 3530600 h 6931025"/>
              <a:gd name="connsiteX4" fmla="*/ 0 w 10109200"/>
              <a:gd name="connsiteY4" fmla="*/ 2978150 h 69310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09200" h="6931025">
                <a:moveTo>
                  <a:pt x="0" y="2978150"/>
                </a:moveTo>
                <a:cubicBezTo>
                  <a:pt x="7188200" y="0"/>
                  <a:pt x="10109200" y="2984500"/>
                  <a:pt x="6962775" y="6931025"/>
                </a:cubicBezTo>
                <a:lnTo>
                  <a:pt x="6429375" y="6931025"/>
                </a:lnTo>
                <a:cubicBezTo>
                  <a:pt x="6924675" y="4321175"/>
                  <a:pt x="4371975" y="2511425"/>
                  <a:pt x="0" y="3530600"/>
                </a:cubicBezTo>
                <a:lnTo>
                  <a:pt x="0" y="2978150"/>
                </a:lnTo>
                <a:close/>
              </a:path>
            </a:pathLst>
          </a:custGeom>
          <a:gradFill flip="none" rotWithShape="1">
            <a:gsLst>
              <a:gs pos="0">
                <a:schemeClr val="accent1">
                  <a:alpha val="30000"/>
                </a:schemeClr>
              </a:gs>
              <a:gs pos="100000">
                <a:srgbClr val="000000">
                  <a:alpha val="10000"/>
                </a:srgbClr>
              </a:gs>
            </a:gsLst>
            <a:lin ang="2700000" scaled="1"/>
            <a:tileRect/>
          </a:gradFill>
          <a:ln w="9525">
            <a:noFill/>
            <a:miter lim="800000"/>
            <a:headEnd/>
            <a:tailEnd/>
          </a:ln>
        </p:spPr>
        <p:txBody>
          <a:bodyPr anchor="t" anchorCtr="0"/>
          <a:lstStyle/>
          <a:p>
            <a:pPr algn="ctr" defTabSz="914099" fontAlgn="base">
              <a:spcBef>
                <a:spcPct val="0"/>
              </a:spcBef>
              <a:spcAft>
                <a:spcPct val="0"/>
              </a:spcAft>
              <a:defRPr/>
            </a:pPr>
            <a:endParaRPr lang="en-US" sz="32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35" name="Round Same Side Corner Rectangle 34"/>
          <p:cNvSpPr/>
          <p:nvPr/>
        </p:nvSpPr>
        <p:spPr bwMode="hidden">
          <a:xfrm rot="5400000">
            <a:off x="1064193" y="2283808"/>
            <a:ext cx="2443162" cy="5360192"/>
          </a:xfrm>
          <a:prstGeom prst="round2SameRect">
            <a:avLst>
              <a:gd name="adj1" fmla="val 50000"/>
              <a:gd name="adj2" fmla="val 0"/>
            </a:avLst>
          </a:prstGeom>
          <a:gradFill flip="none" rotWithShape="1">
            <a:gsLst>
              <a:gs pos="0">
                <a:schemeClr val="accent2"/>
              </a:gs>
              <a:gs pos="24000">
                <a:schemeClr val="accent2">
                  <a:alpha val="65000"/>
                </a:schemeClr>
              </a:gs>
              <a:gs pos="35000">
                <a:schemeClr val="accent2">
                  <a:alpha val="75000"/>
                </a:schemeClr>
              </a:gs>
              <a:gs pos="100000">
                <a:srgbClr val="0270DB">
                  <a:alpha val="0"/>
                </a:srgbClr>
              </a:gs>
            </a:gsLst>
            <a:lin ang="5400000" scaled="1"/>
            <a:tileRect/>
          </a:gradFill>
          <a:ln w="38100">
            <a:noFill/>
            <a:headEnd type="none" w="med" len="med"/>
            <a:tailEnd type="none" w="med" len="med"/>
          </a:ln>
          <a:effectLst/>
          <a:scene3d>
            <a:camera prst="orthographicFront">
              <a:rot lat="0" lon="0" rev="0"/>
            </a:camera>
            <a:lightRig rig="threePt" dir="t">
              <a:rot lat="0" lon="0" rev="9000000"/>
            </a:lightRig>
          </a:scene3d>
          <a:sp3d prstMaterial="flat">
            <a:bevelT w="95250" h="95250"/>
            <a:extrusionClr>
              <a:srgbClr val="C00000"/>
            </a:extrusionClr>
            <a:contourClr>
              <a:srgbClr val="FF9D17"/>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sp>
        <p:nvSpPr>
          <p:cNvPr id="11" name="Rounded Rectangle 10"/>
          <p:cNvSpPr/>
          <p:nvPr/>
        </p:nvSpPr>
        <p:spPr bwMode="blackGray">
          <a:xfrm>
            <a:off x="41077" y="3971504"/>
            <a:ext cx="5055579" cy="2009776"/>
          </a:xfrm>
          <a:prstGeom prst="roundRect">
            <a:avLst/>
          </a:prstGeom>
          <a:noFill/>
          <a:ln w="9525">
            <a:noFill/>
            <a:miter lim="800000"/>
            <a:headEnd/>
            <a:tailEnd/>
          </a:ln>
          <a:scene3d>
            <a:camera prst="orthographicFront"/>
            <a:lightRig rig="contrasting" dir="t">
              <a:rot lat="0" lon="0" rev="7800000"/>
            </a:lightRig>
          </a:scene3d>
          <a:sp3d prstMaterial="metal">
            <a:bevelB w="0" h="0"/>
          </a:sp3d>
        </p:spPr>
        <p:txBody>
          <a:bodyPr anchor="ctr" anchorCtr="0"/>
          <a:lstStyle/>
          <a:p>
            <a:pPr defTabSz="914099" fontAlgn="base">
              <a:spcBef>
                <a:spcPct val="0"/>
              </a:spcBef>
              <a:spcAft>
                <a:spcPct val="0"/>
              </a:spcAft>
              <a:defRPr/>
            </a:pPr>
            <a:r>
              <a:rPr lang="en-US" sz="3200" dirty="0" smtClean="0">
                <a:solidFill>
                  <a:srgbClr val="FFFFFF"/>
                </a:solidFill>
                <a:effectLst>
                  <a:outerShdw blurRad="38100" dist="38100" dir="2700000" algn="tl">
                    <a:srgbClr val="000000">
                      <a:alpha val="43137"/>
                    </a:srgbClr>
                  </a:outerShdw>
                </a:effectLst>
                <a:latin typeface="Segoe" pitchFamily="34" charset="0"/>
              </a:rPr>
              <a:t>Complete an evaluation on </a:t>
            </a:r>
            <a:r>
              <a:rPr lang="en-US" sz="3200" dirty="0" err="1" smtClean="0">
                <a:solidFill>
                  <a:srgbClr val="FFFFFF"/>
                </a:solidFill>
                <a:effectLst>
                  <a:outerShdw blurRad="38100" dist="38100" dir="2700000" algn="tl">
                    <a:srgbClr val="000000">
                      <a:alpha val="43137"/>
                    </a:srgbClr>
                  </a:outerShdw>
                </a:effectLst>
                <a:latin typeface="Segoe" pitchFamily="34" charset="0"/>
              </a:rPr>
              <a:t>CommNet</a:t>
            </a:r>
            <a:r>
              <a:rPr lang="en-US" sz="3200" dirty="0" smtClean="0">
                <a:solidFill>
                  <a:srgbClr val="FFFFFF"/>
                </a:solidFill>
                <a:effectLst>
                  <a:outerShdw blurRad="38100" dist="38100" dir="2700000" algn="tl">
                    <a:srgbClr val="000000">
                      <a:alpha val="43137"/>
                    </a:srgbClr>
                  </a:outerShdw>
                </a:effectLst>
                <a:latin typeface="Segoe" pitchFamily="34" charset="0"/>
              </a:rPr>
              <a:t> and enter to win an Xbox 360 Elite!</a:t>
            </a:r>
          </a:p>
        </p:txBody>
      </p:sp>
      <p:sp>
        <p:nvSpPr>
          <p:cNvPr id="6" name="Rectangle 5"/>
          <p:cNvSpPr/>
          <p:nvPr/>
        </p:nvSpPr>
        <p:spPr bwMode="auto">
          <a:xfrm>
            <a:off x="-2298032" y="23853"/>
            <a:ext cx="2141623" cy="794084"/>
          </a:xfrm>
          <a:prstGeom prst="rect">
            <a:avLst/>
          </a:prstGeom>
          <a:ln w="38100">
            <a:solidFill>
              <a:srgbClr val="FFFF00"/>
            </a:solidFill>
            <a:headEnd type="none" w="med" len="med"/>
            <a:tailEnd type="none" w="med" len="med"/>
          </a:ln>
        </p:spPr>
        <p:style>
          <a:lnRef idx="0">
            <a:schemeClr val="dk1"/>
          </a:lnRef>
          <a:fillRef idx="3">
            <a:schemeClr val="dk1"/>
          </a:fillRef>
          <a:effectRef idx="3">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400" b="1" dirty="0" smtClean="0"/>
              <a:t>Required Slide</a:t>
            </a:r>
            <a:endParaRPr lang="en-US" sz="2400" b="1" dirty="0" smtClean="0">
              <a:solidFill>
                <a:srgbClr val="FFFFFF"/>
              </a:solidFill>
              <a:effectLst>
                <a:outerShdw blurRad="38100" dist="38100" dir="2700000" algn="tl">
                  <a:srgbClr val="000000">
                    <a:alpha val="43137"/>
                  </a:srgbClr>
                </a:outerShdw>
              </a:effectLst>
            </a:endParaRPr>
          </a:p>
        </p:txBody>
      </p:sp>
      <p:pic>
        <p:nvPicPr>
          <p:cNvPr id="16" name="Picture 15" descr="xbox_360_elite_2_2.png"/>
          <p:cNvPicPr>
            <a:picLocks noChangeAspect="1"/>
          </p:cNvPicPr>
          <p:nvPr/>
        </p:nvPicPr>
        <p:blipFill>
          <a:blip r:embed="rId3"/>
          <a:stretch>
            <a:fillRect/>
          </a:stretch>
        </p:blipFill>
        <p:spPr>
          <a:xfrm>
            <a:off x="4794692" y="404813"/>
            <a:ext cx="4349308" cy="5781675"/>
          </a:xfrm>
          <a:prstGeom prst="rect">
            <a:avLst/>
          </a:prstGeom>
          <a:effectLst>
            <a:outerShdw blurRad="76200" dist="12700" dir="2700000" sy="-23000" kx="-800400" algn="bl" rotWithShape="0">
              <a:prstClr val="black">
                <a:alpha val="20000"/>
              </a:prstClr>
            </a:outerShdw>
          </a:effec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1000"/>
                                        <p:tgtEl>
                                          <p:spTgt spid="35"/>
                                        </p:tgtEl>
                                      </p:cBhvr>
                                    </p:animEffect>
                                  </p:childTnLst>
                                </p:cTn>
                              </p:par>
                              <p:par>
                                <p:cTn id="8" presetID="63" presetClass="path" presetSubtype="0" decel="50000" fill="hold" grpId="1" nodeType="withEffect">
                                  <p:stCondLst>
                                    <p:cond delay="0"/>
                                  </p:stCondLst>
                                  <p:childTnLst>
                                    <p:animMotion origin="layout" path="M -0.25 -1.48148E-6 L 3.33333E-6 -1.48148E-6 " pathEditMode="relative" rAng="0" ptsTypes="AA">
                                      <p:cBhvr>
                                        <p:cTn id="9" dur="1000" fill="hold"/>
                                        <p:tgtEl>
                                          <p:spTgt spid="35"/>
                                        </p:tgtEl>
                                        <p:attrNameLst>
                                          <p:attrName>ppt_x</p:attrName>
                                          <p:attrName>ppt_y</p:attrName>
                                        </p:attrNameLst>
                                      </p:cBhvr>
                                      <p:rCtr x="125" y="0"/>
                                    </p:animMotion>
                                  </p:childTnLst>
                                </p:cTn>
                              </p:par>
                              <p:par>
                                <p:cTn id="10" presetID="10" presetClass="entr" presetSubtype="0"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childTnLst>
                                </p:cTn>
                              </p:par>
                              <p:par>
                                <p:cTn id="13" presetID="64" presetClass="path" presetSubtype="0" decel="50000" fill="hold" grpId="1" nodeType="withEffect">
                                  <p:stCondLst>
                                    <p:cond delay="0"/>
                                  </p:stCondLst>
                                  <p:childTnLst>
                                    <p:animMotion origin="layout" path="M 4.16667E-6 0.33334 L 4.16667E-6 -3.33333E-6 " pathEditMode="relative" rAng="0" ptsTypes="AA">
                                      <p:cBhvr>
                                        <p:cTn id="14" dur="1000" fill="hold"/>
                                        <p:tgtEl>
                                          <p:spTgt spid="11"/>
                                        </p:tgtEl>
                                        <p:attrNameLst>
                                          <p:attrName>ppt_x</p:attrName>
                                          <p:attrName>ppt_y</p:attrName>
                                        </p:attrNameLst>
                                      </p:cBhvr>
                                      <p:rCtr x="0" y="-167"/>
                                    </p:animMotion>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fade">
                                      <p:cBhvr>
                                        <p:cTn id="18"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5" grpId="1" animBg="1"/>
      <p:bldP spid="11" grpId="0"/>
      <p:bldP spid="11" grpId="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Microsoft logo and tagline"/>
          <p:cNvPicPr>
            <a:picLocks noChangeAspect="1" noChangeArrowheads="1"/>
          </p:cNvPicPr>
          <p:nvPr/>
        </p:nvPicPr>
        <p:blipFill>
          <a:blip r:embed="rId3"/>
          <a:stretch>
            <a:fillRect/>
          </a:stretch>
        </p:blipFill>
        <p:spPr bwMode="black">
          <a:xfrm>
            <a:off x="2286000" y="2590800"/>
            <a:ext cx="4572000" cy="986114"/>
          </a:xfrm>
          <a:prstGeom prst="rect">
            <a:avLst/>
          </a:prstGeom>
          <a:noFill/>
          <a:ln>
            <a:noFill/>
          </a:ln>
        </p:spPr>
      </p:pic>
      <p:sp>
        <p:nvSpPr>
          <p:cNvPr id="5" name="Text Box 3"/>
          <p:cNvSpPr txBox="1">
            <a:spLocks noChangeArrowheads="1"/>
          </p:cNvSpPr>
          <p:nvPr/>
        </p:nvSpPr>
        <p:spPr bwMode="blackWhite">
          <a:xfrm>
            <a:off x="967578" y="5580925"/>
            <a:ext cx="7208845" cy="461651"/>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600" dirty="0">
                <a:latin typeface="Calibri" pitchFamily="34" charset="0"/>
                <a:cs typeface="Arial" charset="0"/>
              </a:rPr>
              <a:t>© </a:t>
            </a:r>
            <a:r>
              <a:rPr lang="en-US" sz="600" dirty="0" smtClean="0">
                <a:latin typeface="Calibri" pitchFamily="34" charset="0"/>
                <a:cs typeface="Arial" charset="0"/>
              </a:rPr>
              <a:t>2009 Microsoft </a:t>
            </a:r>
            <a:r>
              <a:rPr lang="en-US" sz="600" dirty="0">
                <a:latin typeface="Calibri" pitchFamily="34" charset="0"/>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600" dirty="0">
                <a:latin typeface="Calibr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600" dirty="0" smtClean="0">
                <a:latin typeface="Calibri" pitchFamily="34" charset="0"/>
                <a:cs typeface="Arial" charset="0"/>
              </a:rPr>
              <a:t>MICROSOFT </a:t>
            </a:r>
            <a:r>
              <a:rPr lang="en-US" sz="600" dirty="0">
                <a:latin typeface="Calibri" pitchFamily="34" charset="0"/>
                <a:cs typeface="Arial" charset="0"/>
              </a:rPr>
              <a:t>MAKES NO WARRANTIES, EXPRESS, IMPLIED OR STATUTORY, AS TO THE INFORMATION IN THIS PRESENTATION.</a:t>
            </a:r>
          </a:p>
        </p:txBody>
      </p:sp>
      <p:sp>
        <p:nvSpPr>
          <p:cNvPr id="6" name="Rectangle 5"/>
          <p:cNvSpPr/>
          <p:nvPr/>
        </p:nvSpPr>
        <p:spPr bwMode="auto">
          <a:xfrm>
            <a:off x="-2298032" y="0"/>
            <a:ext cx="2141623" cy="794084"/>
          </a:xfrm>
          <a:prstGeom prst="rect">
            <a:avLst/>
          </a:prstGeom>
          <a:ln w="38100">
            <a:solidFill>
              <a:srgbClr val="FFFF00"/>
            </a:solidFill>
            <a:headEnd type="none" w="med" len="med"/>
            <a:tailEnd type="none" w="med" len="med"/>
          </a:ln>
        </p:spPr>
        <p:style>
          <a:lnRef idx="0">
            <a:schemeClr val="dk1"/>
          </a:lnRef>
          <a:fillRef idx="3">
            <a:schemeClr val="dk1"/>
          </a:fillRef>
          <a:effectRef idx="3">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400" b="1" dirty="0" smtClean="0"/>
              <a:t>Required Slide</a:t>
            </a:r>
            <a:endParaRPr lang="en-US" sz="2400" b="1" dirty="0" smtClean="0">
              <a:solidFill>
                <a:srgbClr val="FFFFFF"/>
              </a:solidFill>
              <a:effectLst>
                <a:outerShdw blurRad="38100" dist="38100" dir="2700000" algn="tl">
                  <a:srgbClr val="000000">
                    <a:alpha val="43137"/>
                  </a:srgbClr>
                </a:outerShdw>
              </a:effectLst>
            </a:endParaRPr>
          </a:p>
        </p:txBody>
      </p:sp>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itle 39"/>
          <p:cNvSpPr>
            <a:spLocks noGrp="1"/>
          </p:cNvSpPr>
          <p:nvPr>
            <p:ph type="title"/>
          </p:nvPr>
        </p:nvSpPr>
        <p:spPr>
          <a:xfrm>
            <a:off x="255588" y="155912"/>
            <a:ext cx="8888412" cy="526298"/>
          </a:xfrm>
        </p:spPr>
        <p:txBody>
          <a:bodyPr>
            <a:normAutofit/>
          </a:bodyPr>
          <a:lstStyle/>
          <a:p>
            <a:pPr lvl="0"/>
            <a:r>
              <a:rPr lang="en-US" sz="3800" dirty="0" smtClean="0">
                <a:sym typeface="Wingdings" pitchFamily="2" charset="2"/>
              </a:rPr>
              <a:t>Old Telecommunications World</a:t>
            </a:r>
            <a:endParaRPr lang="en-US" sz="4000" dirty="0">
              <a:solidFill>
                <a:schemeClr val="accent1">
                  <a:lumMod val="20000"/>
                  <a:lumOff val="80000"/>
                </a:schemeClr>
              </a:solidFill>
            </a:endParaRPr>
          </a:p>
        </p:txBody>
      </p:sp>
      <p:sp>
        <p:nvSpPr>
          <p:cNvPr id="41" name="Subtitle 40"/>
          <p:cNvSpPr>
            <a:spLocks noGrp="1"/>
          </p:cNvSpPr>
          <p:nvPr>
            <p:ph type="subTitle" idx="1"/>
          </p:nvPr>
        </p:nvSpPr>
        <p:spPr/>
        <p:txBody>
          <a:bodyPr>
            <a:normAutofit/>
          </a:bodyPr>
          <a:lstStyle/>
          <a:p>
            <a:r>
              <a:rPr lang="en-US" dirty="0" smtClean="0">
                <a:solidFill>
                  <a:schemeClr val="tx2"/>
                </a:solidFill>
              </a:rPr>
              <a:t>Many heterogeneous, proprietary systems</a:t>
            </a:r>
            <a:endParaRPr lang="en-US" dirty="0">
              <a:solidFill>
                <a:schemeClr val="tx2"/>
              </a:solidFill>
            </a:endParaRPr>
          </a:p>
        </p:txBody>
      </p:sp>
      <p:grpSp>
        <p:nvGrpSpPr>
          <p:cNvPr id="2" name="Group 71"/>
          <p:cNvGrpSpPr/>
          <p:nvPr/>
        </p:nvGrpSpPr>
        <p:grpSpPr>
          <a:xfrm>
            <a:off x="4815021" y="2396092"/>
            <a:ext cx="1909910" cy="533606"/>
            <a:chOff x="-2811319" y="4275025"/>
            <a:chExt cx="2201333" cy="615025"/>
          </a:xfrm>
        </p:grpSpPr>
        <p:sp>
          <p:nvSpPr>
            <p:cNvPr id="74" name="Rounded Rectangle 73"/>
            <p:cNvSpPr/>
            <p:nvPr/>
          </p:nvSpPr>
          <p:spPr bwMode="auto">
            <a:xfrm>
              <a:off x="-2811319" y="4275025"/>
              <a:ext cx="2201333" cy="615025"/>
            </a:xfrm>
            <a:prstGeom prst="roundRect">
              <a:avLst>
                <a:gd name="adj" fmla="val 9033"/>
              </a:avLst>
            </a:prstGeom>
            <a:gradFill flip="none" rotWithShape="1">
              <a:gsLst>
                <a:gs pos="0">
                  <a:schemeClr val="bg1">
                    <a:lumMod val="50000"/>
                    <a:alpha val="0"/>
                  </a:schemeClr>
                </a:gs>
                <a:gs pos="42000">
                  <a:schemeClr val="accent4">
                    <a:lumMod val="40000"/>
                    <a:lumOff val="60000"/>
                  </a:schemeClr>
                </a:gs>
                <a:gs pos="75000">
                  <a:schemeClr val="accent4"/>
                </a:gs>
                <a:gs pos="85000">
                  <a:schemeClr val="accent4">
                    <a:lumMod val="75000"/>
                  </a:schemeClr>
                </a:gs>
                <a:gs pos="99000">
                  <a:schemeClr val="bg2">
                    <a:alpha val="0"/>
                  </a:schemeClr>
                </a:gs>
              </a:gsLst>
              <a:lin ang="7200000" scaled="0"/>
              <a:tileRect/>
            </a:gradFill>
            <a:ln w="38100">
              <a:noFill/>
              <a:headEnd type="none" w="med" len="med"/>
              <a:tailEnd type="none" w="med" len="med"/>
            </a:ln>
            <a:effectLst>
              <a:outerShdw blurRad="63500" algn="ctr" rotWithShape="0">
                <a:schemeClr val="accent4">
                  <a:lumMod val="75000"/>
                  <a:alpha val="20000"/>
                </a:schemeClr>
              </a:outerShdw>
            </a:effectLst>
            <a:scene3d>
              <a:camera prst="orthographicFront"/>
              <a:lightRig rig="glow" dir="t">
                <a:rot lat="0" lon="0" rev="13200000"/>
              </a:lightRig>
            </a:scene3d>
            <a:sp3d prstMaterial="clear">
              <a:bevelT w="635000" h="190500"/>
              <a:extrusionClr>
                <a:srgbClr val="55EB00"/>
              </a:extrusionClr>
              <a:contourClr>
                <a:srgbClr val="99FF61"/>
              </a:contourClr>
            </a:sp3d>
          </p:spPr>
          <p:style>
            <a:lnRef idx="1">
              <a:schemeClr val="accent2"/>
            </a:lnRef>
            <a:fillRef idx="3">
              <a:schemeClr val="accent2"/>
            </a:fillRef>
            <a:effectRef idx="2">
              <a:schemeClr val="accent2"/>
            </a:effectRef>
            <a:fontRef idx="minor">
              <a:schemeClr val="lt1"/>
            </a:fontRef>
          </p:style>
          <p:txBody>
            <a:bodyPr vert="horz" wrap="square" lIns="457200" tIns="54864" rIns="0" bIns="54864" numCol="1" rtlCol="0" anchor="ctr" anchorCtr="0" compatLnSpc="1">
              <a:prstTxWarp prst="textNoShape">
                <a:avLst/>
              </a:prstTxWarp>
            </a:bodyPr>
            <a:lstStyle/>
            <a:p>
              <a:pPr algn="ctr" defTabSz="1096963" fontAlgn="base">
                <a:spcBef>
                  <a:spcPct val="0"/>
                </a:spcBef>
                <a:spcAft>
                  <a:spcPct val="0"/>
                </a:spcAft>
                <a:defRPr/>
              </a:pPr>
              <a:r>
                <a:rPr lang="en-US" sz="1600" dirty="0" smtClean="0">
                  <a:solidFill>
                    <a:schemeClr val="tx1"/>
                  </a:solidFill>
                  <a:latin typeface="Segoe" pitchFamily="34" charset="0"/>
                </a:rPr>
                <a:t>Voice Mail</a:t>
              </a:r>
            </a:p>
          </p:txBody>
        </p:sp>
        <p:grpSp>
          <p:nvGrpSpPr>
            <p:cNvPr id="3" name="Group 32"/>
            <p:cNvGrpSpPr>
              <a:grpSpLocks/>
            </p:cNvGrpSpPr>
            <p:nvPr/>
          </p:nvGrpSpPr>
          <p:grpSpPr bwMode="auto">
            <a:xfrm rot="21102177">
              <a:off x="-2645642" y="4291104"/>
              <a:ext cx="429761" cy="537805"/>
              <a:chOff x="978" y="2149"/>
              <a:chExt cx="284" cy="323"/>
            </a:xfrm>
          </p:grpSpPr>
          <p:pic>
            <p:nvPicPr>
              <p:cNvPr id="76" name="Rectangle 33"/>
              <p:cNvPicPr>
                <a:picLocks noChangeAspect="1" noChangeArrowheads="1"/>
              </p:cNvPicPr>
              <p:nvPr/>
            </p:nvPicPr>
            <p:blipFill>
              <a:blip r:embed="rId3" cstate="print"/>
              <a:srcRect/>
              <a:stretch>
                <a:fillRect/>
              </a:stretch>
            </p:blipFill>
            <p:spPr bwMode="auto">
              <a:xfrm>
                <a:off x="978" y="2149"/>
                <a:ext cx="99" cy="234"/>
              </a:xfrm>
              <a:prstGeom prst="rect">
                <a:avLst/>
              </a:prstGeom>
              <a:noFill/>
              <a:ln w="9525" algn="ctr">
                <a:noFill/>
                <a:miter lim="800000"/>
                <a:headEnd/>
                <a:tailEnd/>
              </a:ln>
            </p:spPr>
          </p:pic>
          <p:pic>
            <p:nvPicPr>
              <p:cNvPr id="77" name="Rectangle 34"/>
              <p:cNvPicPr>
                <a:picLocks noChangeAspect="1" noChangeArrowheads="1"/>
              </p:cNvPicPr>
              <p:nvPr/>
            </p:nvPicPr>
            <p:blipFill>
              <a:blip r:embed="rId4" cstate="print"/>
              <a:srcRect/>
              <a:stretch>
                <a:fillRect/>
              </a:stretch>
            </p:blipFill>
            <p:spPr bwMode="auto">
              <a:xfrm>
                <a:off x="1036" y="2232"/>
                <a:ext cx="170" cy="188"/>
              </a:xfrm>
              <a:prstGeom prst="rect">
                <a:avLst/>
              </a:prstGeom>
              <a:noFill/>
              <a:ln w="9525" algn="ctr">
                <a:noFill/>
                <a:miter lim="800000"/>
                <a:headEnd/>
                <a:tailEnd/>
              </a:ln>
            </p:spPr>
          </p:pic>
          <p:pic>
            <p:nvPicPr>
              <p:cNvPr id="78" name="Rectangle 35"/>
              <p:cNvPicPr>
                <a:picLocks noChangeAspect="1" noChangeArrowheads="1"/>
              </p:cNvPicPr>
              <p:nvPr/>
            </p:nvPicPr>
            <p:blipFill>
              <a:blip r:embed="rId5" cstate="print"/>
              <a:srcRect/>
              <a:stretch>
                <a:fillRect/>
              </a:stretch>
            </p:blipFill>
            <p:spPr bwMode="auto">
              <a:xfrm>
                <a:off x="1125" y="2336"/>
                <a:ext cx="137" cy="136"/>
              </a:xfrm>
              <a:prstGeom prst="rect">
                <a:avLst/>
              </a:prstGeom>
              <a:noFill/>
              <a:ln w="9525" algn="ctr">
                <a:noFill/>
                <a:miter lim="800000"/>
                <a:headEnd/>
                <a:tailEnd/>
              </a:ln>
            </p:spPr>
          </p:pic>
        </p:grpSp>
      </p:grpSp>
      <p:grpSp>
        <p:nvGrpSpPr>
          <p:cNvPr id="4" name="Group 78"/>
          <p:cNvGrpSpPr/>
          <p:nvPr/>
        </p:nvGrpSpPr>
        <p:grpSpPr>
          <a:xfrm>
            <a:off x="6951854" y="2396092"/>
            <a:ext cx="1909911" cy="531521"/>
            <a:chOff x="-2811319" y="5380073"/>
            <a:chExt cx="2201333" cy="612623"/>
          </a:xfrm>
        </p:grpSpPr>
        <p:sp>
          <p:nvSpPr>
            <p:cNvPr id="80" name="Rounded Rectangle 79"/>
            <p:cNvSpPr/>
            <p:nvPr/>
          </p:nvSpPr>
          <p:spPr bwMode="auto">
            <a:xfrm>
              <a:off x="-2811319" y="5380073"/>
              <a:ext cx="2201333" cy="612623"/>
            </a:xfrm>
            <a:prstGeom prst="roundRect">
              <a:avLst>
                <a:gd name="adj" fmla="val 9033"/>
              </a:avLst>
            </a:prstGeom>
            <a:gradFill flip="none" rotWithShape="1">
              <a:gsLst>
                <a:gs pos="0">
                  <a:schemeClr val="bg1">
                    <a:lumMod val="50000"/>
                    <a:alpha val="0"/>
                  </a:schemeClr>
                </a:gs>
                <a:gs pos="42000">
                  <a:schemeClr val="accent4">
                    <a:lumMod val="40000"/>
                    <a:lumOff val="60000"/>
                  </a:schemeClr>
                </a:gs>
                <a:gs pos="75000">
                  <a:schemeClr val="accent4"/>
                </a:gs>
                <a:gs pos="85000">
                  <a:schemeClr val="accent4">
                    <a:lumMod val="75000"/>
                  </a:schemeClr>
                </a:gs>
                <a:gs pos="99000">
                  <a:schemeClr val="bg2">
                    <a:alpha val="0"/>
                  </a:schemeClr>
                </a:gs>
              </a:gsLst>
              <a:lin ang="7200000" scaled="0"/>
              <a:tileRect/>
            </a:gradFill>
            <a:ln w="38100">
              <a:noFill/>
              <a:headEnd type="none" w="med" len="med"/>
              <a:tailEnd type="none" w="med" len="med"/>
            </a:ln>
            <a:effectLst>
              <a:outerShdw blurRad="63500" algn="ctr" rotWithShape="0">
                <a:schemeClr val="accent4">
                  <a:lumMod val="75000"/>
                  <a:alpha val="20000"/>
                </a:schemeClr>
              </a:outerShdw>
            </a:effectLst>
            <a:scene3d>
              <a:camera prst="orthographicFront"/>
              <a:lightRig rig="glow" dir="t">
                <a:rot lat="0" lon="0" rev="13200000"/>
              </a:lightRig>
            </a:scene3d>
            <a:sp3d prstMaterial="clear">
              <a:bevelT w="635000" h="190500"/>
              <a:extrusionClr>
                <a:srgbClr val="55EB00"/>
              </a:extrusionClr>
              <a:contourClr>
                <a:srgbClr val="99FF61"/>
              </a:contourClr>
            </a:sp3d>
          </p:spPr>
          <p:style>
            <a:lnRef idx="1">
              <a:schemeClr val="accent2"/>
            </a:lnRef>
            <a:fillRef idx="3">
              <a:schemeClr val="accent2"/>
            </a:fillRef>
            <a:effectRef idx="2">
              <a:schemeClr val="accent2"/>
            </a:effectRef>
            <a:fontRef idx="minor">
              <a:schemeClr val="lt1"/>
            </a:fontRef>
          </p:style>
          <p:txBody>
            <a:bodyPr vert="horz" wrap="square" lIns="457200" tIns="54864" rIns="0" bIns="54864" numCol="1" rtlCol="0" anchor="ctr" anchorCtr="0" compatLnSpc="1">
              <a:prstTxWarp prst="textNoShape">
                <a:avLst/>
              </a:prstTxWarp>
            </a:bodyPr>
            <a:lstStyle/>
            <a:p>
              <a:pPr algn="ctr" defTabSz="1096963" fontAlgn="base">
                <a:spcBef>
                  <a:spcPct val="0"/>
                </a:spcBef>
                <a:spcAft>
                  <a:spcPct val="0"/>
                </a:spcAft>
                <a:defRPr/>
              </a:pPr>
              <a:r>
                <a:rPr lang="en-US" sz="1600" dirty="0" smtClean="0">
                  <a:solidFill>
                    <a:schemeClr val="tx1"/>
                  </a:solidFill>
                  <a:latin typeface="Segoe" pitchFamily="34" charset="0"/>
                </a:rPr>
                <a:t>Audio</a:t>
              </a:r>
              <a:br>
                <a:rPr lang="en-US" sz="1600" dirty="0" smtClean="0">
                  <a:solidFill>
                    <a:schemeClr val="tx1"/>
                  </a:solidFill>
                  <a:latin typeface="Segoe" pitchFamily="34" charset="0"/>
                </a:rPr>
              </a:br>
              <a:r>
                <a:rPr lang="en-US" sz="1600" dirty="0" smtClean="0">
                  <a:solidFill>
                    <a:schemeClr val="tx1"/>
                  </a:solidFill>
                  <a:latin typeface="Segoe" pitchFamily="34" charset="0"/>
                </a:rPr>
                <a:t>Conference</a:t>
              </a:r>
            </a:p>
          </p:txBody>
        </p:sp>
        <p:grpSp>
          <p:nvGrpSpPr>
            <p:cNvPr id="5" name="Group 28"/>
            <p:cNvGrpSpPr>
              <a:grpSpLocks/>
            </p:cNvGrpSpPr>
            <p:nvPr/>
          </p:nvGrpSpPr>
          <p:grpSpPr bwMode="auto">
            <a:xfrm rot="21102177">
              <a:off x="-2676385" y="5393726"/>
              <a:ext cx="472682" cy="552355"/>
              <a:chOff x="1347" y="2210"/>
              <a:chExt cx="316" cy="334"/>
            </a:xfrm>
          </p:grpSpPr>
          <p:pic>
            <p:nvPicPr>
              <p:cNvPr id="82" name="Rectangle 38"/>
              <p:cNvPicPr>
                <a:picLocks noChangeAspect="1" noChangeArrowheads="1"/>
              </p:cNvPicPr>
              <p:nvPr/>
            </p:nvPicPr>
            <p:blipFill>
              <a:blip r:embed="rId6" cstate="print"/>
              <a:srcRect/>
              <a:stretch>
                <a:fillRect/>
              </a:stretch>
            </p:blipFill>
            <p:spPr bwMode="auto">
              <a:xfrm>
                <a:off x="1459" y="2248"/>
                <a:ext cx="204" cy="205"/>
              </a:xfrm>
              <a:prstGeom prst="rect">
                <a:avLst/>
              </a:prstGeom>
              <a:noFill/>
              <a:ln w="9525" algn="ctr">
                <a:noFill/>
                <a:miter lim="800000"/>
                <a:headEnd/>
                <a:tailEnd/>
              </a:ln>
            </p:spPr>
          </p:pic>
          <p:pic>
            <p:nvPicPr>
              <p:cNvPr id="83" name="Rectangle 39"/>
              <p:cNvPicPr>
                <a:picLocks noChangeAspect="1" noChangeArrowheads="1"/>
              </p:cNvPicPr>
              <p:nvPr/>
            </p:nvPicPr>
            <p:blipFill>
              <a:blip r:embed="rId3" cstate="print"/>
              <a:srcRect/>
              <a:stretch>
                <a:fillRect/>
              </a:stretch>
            </p:blipFill>
            <p:spPr bwMode="auto">
              <a:xfrm>
                <a:off x="1347" y="2210"/>
                <a:ext cx="99" cy="234"/>
              </a:xfrm>
              <a:prstGeom prst="rect">
                <a:avLst/>
              </a:prstGeom>
              <a:noFill/>
              <a:ln w="9525" algn="ctr">
                <a:noFill/>
                <a:miter lim="800000"/>
                <a:headEnd/>
                <a:tailEnd/>
              </a:ln>
            </p:spPr>
          </p:pic>
          <p:pic>
            <p:nvPicPr>
              <p:cNvPr id="84" name="Rectangle 40"/>
              <p:cNvPicPr>
                <a:picLocks noChangeAspect="1" noChangeArrowheads="1"/>
              </p:cNvPicPr>
              <p:nvPr/>
            </p:nvPicPr>
            <p:blipFill>
              <a:blip r:embed="rId7" cstate="print"/>
              <a:srcRect/>
              <a:stretch>
                <a:fillRect/>
              </a:stretch>
            </p:blipFill>
            <p:spPr bwMode="auto">
              <a:xfrm>
                <a:off x="1372" y="2367"/>
                <a:ext cx="230" cy="177"/>
              </a:xfrm>
              <a:prstGeom prst="rect">
                <a:avLst/>
              </a:prstGeom>
              <a:noFill/>
              <a:ln w="9525" algn="ctr">
                <a:noFill/>
                <a:miter lim="800000"/>
                <a:headEnd/>
                <a:tailEnd/>
              </a:ln>
            </p:spPr>
          </p:pic>
        </p:grpSp>
      </p:grpSp>
      <p:grpSp>
        <p:nvGrpSpPr>
          <p:cNvPr id="6" name="Group 84"/>
          <p:cNvGrpSpPr/>
          <p:nvPr/>
        </p:nvGrpSpPr>
        <p:grpSpPr>
          <a:xfrm>
            <a:off x="4815021" y="3516354"/>
            <a:ext cx="1909911" cy="531521"/>
            <a:chOff x="-2811319" y="6252869"/>
            <a:chExt cx="2201333" cy="612623"/>
          </a:xfrm>
        </p:grpSpPr>
        <p:sp>
          <p:nvSpPr>
            <p:cNvPr id="86" name="Rounded Rectangle 85"/>
            <p:cNvSpPr/>
            <p:nvPr/>
          </p:nvSpPr>
          <p:spPr bwMode="auto">
            <a:xfrm>
              <a:off x="-2811319" y="6252869"/>
              <a:ext cx="2201333" cy="612623"/>
            </a:xfrm>
            <a:prstGeom prst="roundRect">
              <a:avLst>
                <a:gd name="adj" fmla="val 9033"/>
              </a:avLst>
            </a:prstGeom>
            <a:gradFill flip="none" rotWithShape="1">
              <a:gsLst>
                <a:gs pos="0">
                  <a:schemeClr val="bg1">
                    <a:lumMod val="50000"/>
                    <a:alpha val="0"/>
                  </a:schemeClr>
                </a:gs>
                <a:gs pos="42000">
                  <a:schemeClr val="accent4">
                    <a:lumMod val="40000"/>
                    <a:lumOff val="60000"/>
                  </a:schemeClr>
                </a:gs>
                <a:gs pos="75000">
                  <a:schemeClr val="accent4"/>
                </a:gs>
                <a:gs pos="85000">
                  <a:schemeClr val="accent4">
                    <a:lumMod val="75000"/>
                  </a:schemeClr>
                </a:gs>
                <a:gs pos="99000">
                  <a:schemeClr val="bg2">
                    <a:alpha val="0"/>
                  </a:schemeClr>
                </a:gs>
              </a:gsLst>
              <a:lin ang="7200000" scaled="0"/>
              <a:tileRect/>
            </a:gradFill>
            <a:ln w="38100">
              <a:noFill/>
              <a:headEnd type="none" w="med" len="med"/>
              <a:tailEnd type="none" w="med" len="med"/>
            </a:ln>
            <a:effectLst>
              <a:outerShdw blurRad="63500" algn="ctr" rotWithShape="0">
                <a:schemeClr val="accent4">
                  <a:lumMod val="75000"/>
                  <a:alpha val="20000"/>
                </a:schemeClr>
              </a:outerShdw>
            </a:effectLst>
            <a:scene3d>
              <a:camera prst="orthographicFront"/>
              <a:lightRig rig="glow" dir="t">
                <a:rot lat="0" lon="0" rev="13200000"/>
              </a:lightRig>
            </a:scene3d>
            <a:sp3d prstMaterial="clear">
              <a:bevelT w="635000" h="190500"/>
              <a:extrusionClr>
                <a:srgbClr val="55EB00"/>
              </a:extrusionClr>
              <a:contourClr>
                <a:srgbClr val="99FF61"/>
              </a:contourClr>
            </a:sp3d>
          </p:spPr>
          <p:style>
            <a:lnRef idx="1">
              <a:schemeClr val="accent2"/>
            </a:lnRef>
            <a:fillRef idx="3">
              <a:schemeClr val="accent2"/>
            </a:fillRef>
            <a:effectRef idx="2">
              <a:schemeClr val="accent2"/>
            </a:effectRef>
            <a:fontRef idx="minor">
              <a:schemeClr val="lt1"/>
            </a:fontRef>
          </p:style>
          <p:txBody>
            <a:bodyPr vert="horz" wrap="square" lIns="457200" tIns="54864" rIns="0" bIns="54864" numCol="1" rtlCol="0" anchor="ctr" anchorCtr="0" compatLnSpc="1">
              <a:prstTxWarp prst="textNoShape">
                <a:avLst/>
              </a:prstTxWarp>
            </a:bodyPr>
            <a:lstStyle/>
            <a:p>
              <a:pPr algn="ctr" defTabSz="1096963" fontAlgn="base">
                <a:spcBef>
                  <a:spcPct val="0"/>
                </a:spcBef>
                <a:spcAft>
                  <a:spcPct val="0"/>
                </a:spcAft>
                <a:defRPr/>
              </a:pPr>
              <a:r>
                <a:rPr lang="en-US" sz="1600" dirty="0" smtClean="0">
                  <a:solidFill>
                    <a:schemeClr val="tx1"/>
                  </a:solidFill>
                  <a:latin typeface="Segoe" pitchFamily="34" charset="0"/>
                </a:rPr>
                <a:t>Web</a:t>
              </a:r>
              <a:br>
                <a:rPr lang="en-US" sz="1600" dirty="0" smtClean="0">
                  <a:solidFill>
                    <a:schemeClr val="tx1"/>
                  </a:solidFill>
                  <a:latin typeface="Segoe" pitchFamily="34" charset="0"/>
                </a:rPr>
              </a:br>
              <a:r>
                <a:rPr lang="en-US" sz="1600" dirty="0" smtClean="0">
                  <a:solidFill>
                    <a:schemeClr val="tx1"/>
                  </a:solidFill>
                  <a:latin typeface="Segoe" pitchFamily="34" charset="0"/>
                </a:rPr>
                <a:t>Conference</a:t>
              </a:r>
            </a:p>
          </p:txBody>
        </p:sp>
        <p:grpSp>
          <p:nvGrpSpPr>
            <p:cNvPr id="7" name="Group 27"/>
            <p:cNvGrpSpPr>
              <a:grpSpLocks/>
            </p:cNvGrpSpPr>
            <p:nvPr/>
          </p:nvGrpSpPr>
          <p:grpSpPr bwMode="auto">
            <a:xfrm rot="21102177">
              <a:off x="-2745037" y="6303232"/>
              <a:ext cx="425582" cy="515307"/>
              <a:chOff x="2232" y="2268"/>
              <a:chExt cx="251" cy="273"/>
            </a:xfrm>
          </p:grpSpPr>
          <p:pic>
            <p:nvPicPr>
              <p:cNvPr id="88" name="Rectangle 41"/>
              <p:cNvPicPr>
                <a:picLocks noChangeAspect="1" noChangeArrowheads="1"/>
              </p:cNvPicPr>
              <p:nvPr/>
            </p:nvPicPr>
            <p:blipFill>
              <a:blip r:embed="rId8" cstate="print"/>
              <a:srcRect/>
              <a:stretch>
                <a:fillRect/>
              </a:stretch>
            </p:blipFill>
            <p:spPr bwMode="auto">
              <a:xfrm>
                <a:off x="2232" y="2268"/>
                <a:ext cx="251" cy="237"/>
              </a:xfrm>
              <a:prstGeom prst="rect">
                <a:avLst/>
              </a:prstGeom>
              <a:noFill/>
              <a:ln w="9525" algn="ctr">
                <a:noFill/>
                <a:miter lim="800000"/>
                <a:headEnd/>
                <a:tailEnd/>
              </a:ln>
            </p:spPr>
          </p:pic>
          <p:pic>
            <p:nvPicPr>
              <p:cNvPr id="89" name="Rectangle 42"/>
              <p:cNvPicPr>
                <a:picLocks noChangeAspect="1" noChangeArrowheads="1"/>
              </p:cNvPicPr>
              <p:nvPr/>
            </p:nvPicPr>
            <p:blipFill>
              <a:blip r:embed="rId9" cstate="print"/>
              <a:srcRect/>
              <a:stretch>
                <a:fillRect/>
              </a:stretch>
            </p:blipFill>
            <p:spPr bwMode="auto">
              <a:xfrm>
                <a:off x="2240" y="2377"/>
                <a:ext cx="228" cy="164"/>
              </a:xfrm>
              <a:prstGeom prst="rect">
                <a:avLst/>
              </a:prstGeom>
              <a:noFill/>
              <a:ln w="9525" algn="ctr">
                <a:noFill/>
                <a:miter lim="800000"/>
                <a:headEnd/>
                <a:tailEnd/>
              </a:ln>
            </p:spPr>
          </p:pic>
        </p:grpSp>
      </p:grpSp>
      <p:grpSp>
        <p:nvGrpSpPr>
          <p:cNvPr id="8" name="Group 89"/>
          <p:cNvGrpSpPr/>
          <p:nvPr/>
        </p:nvGrpSpPr>
        <p:grpSpPr>
          <a:xfrm>
            <a:off x="6951854" y="3515311"/>
            <a:ext cx="1909911" cy="531521"/>
            <a:chOff x="-2811319" y="7007781"/>
            <a:chExt cx="2201333" cy="612623"/>
          </a:xfrm>
        </p:grpSpPr>
        <p:sp>
          <p:nvSpPr>
            <p:cNvPr id="91" name="Rounded Rectangle 90"/>
            <p:cNvSpPr/>
            <p:nvPr/>
          </p:nvSpPr>
          <p:spPr bwMode="auto">
            <a:xfrm>
              <a:off x="-2811319" y="7007781"/>
              <a:ext cx="2201333" cy="612623"/>
            </a:xfrm>
            <a:prstGeom prst="roundRect">
              <a:avLst>
                <a:gd name="adj" fmla="val 9033"/>
              </a:avLst>
            </a:prstGeom>
            <a:gradFill flip="none" rotWithShape="1">
              <a:gsLst>
                <a:gs pos="0">
                  <a:schemeClr val="bg1">
                    <a:lumMod val="50000"/>
                    <a:alpha val="0"/>
                  </a:schemeClr>
                </a:gs>
                <a:gs pos="42000">
                  <a:schemeClr val="accent4">
                    <a:lumMod val="40000"/>
                    <a:lumOff val="60000"/>
                  </a:schemeClr>
                </a:gs>
                <a:gs pos="75000">
                  <a:schemeClr val="accent4"/>
                </a:gs>
                <a:gs pos="85000">
                  <a:schemeClr val="accent4">
                    <a:lumMod val="75000"/>
                  </a:schemeClr>
                </a:gs>
                <a:gs pos="99000">
                  <a:schemeClr val="bg2">
                    <a:alpha val="0"/>
                  </a:schemeClr>
                </a:gs>
              </a:gsLst>
              <a:lin ang="7200000" scaled="0"/>
              <a:tileRect/>
            </a:gradFill>
            <a:ln w="38100">
              <a:noFill/>
              <a:headEnd type="none" w="med" len="med"/>
              <a:tailEnd type="none" w="med" len="med"/>
            </a:ln>
            <a:effectLst>
              <a:outerShdw blurRad="63500" algn="ctr" rotWithShape="0">
                <a:schemeClr val="accent4">
                  <a:lumMod val="75000"/>
                  <a:alpha val="20000"/>
                </a:schemeClr>
              </a:outerShdw>
            </a:effectLst>
            <a:scene3d>
              <a:camera prst="orthographicFront"/>
              <a:lightRig rig="glow" dir="t">
                <a:rot lat="0" lon="0" rev="13200000"/>
              </a:lightRig>
            </a:scene3d>
            <a:sp3d prstMaterial="clear">
              <a:bevelT w="635000" h="190500"/>
              <a:extrusionClr>
                <a:srgbClr val="55EB00"/>
              </a:extrusionClr>
              <a:contourClr>
                <a:srgbClr val="99FF61"/>
              </a:contourClr>
            </a:sp3d>
          </p:spPr>
          <p:style>
            <a:lnRef idx="1">
              <a:schemeClr val="accent2"/>
            </a:lnRef>
            <a:fillRef idx="3">
              <a:schemeClr val="accent2"/>
            </a:fillRef>
            <a:effectRef idx="2">
              <a:schemeClr val="accent2"/>
            </a:effectRef>
            <a:fontRef idx="minor">
              <a:schemeClr val="lt1"/>
            </a:fontRef>
          </p:style>
          <p:txBody>
            <a:bodyPr vert="horz" wrap="square" lIns="457200" tIns="54864" rIns="0" bIns="54864" numCol="1" rtlCol="0" anchor="ctr" anchorCtr="0" compatLnSpc="1">
              <a:prstTxWarp prst="textNoShape">
                <a:avLst/>
              </a:prstTxWarp>
            </a:bodyPr>
            <a:lstStyle/>
            <a:p>
              <a:pPr algn="ctr" defTabSz="1096963" fontAlgn="base">
                <a:spcBef>
                  <a:spcPct val="0"/>
                </a:spcBef>
                <a:spcAft>
                  <a:spcPct val="0"/>
                </a:spcAft>
                <a:defRPr/>
              </a:pPr>
              <a:r>
                <a:rPr lang="en-US" sz="1600" dirty="0" smtClean="0">
                  <a:solidFill>
                    <a:schemeClr val="tx1"/>
                  </a:solidFill>
                  <a:latin typeface="Segoe" pitchFamily="34" charset="0"/>
                </a:rPr>
                <a:t>Instant</a:t>
              </a:r>
              <a:br>
                <a:rPr lang="en-US" sz="1600" dirty="0" smtClean="0">
                  <a:solidFill>
                    <a:schemeClr val="tx1"/>
                  </a:solidFill>
                  <a:latin typeface="Segoe" pitchFamily="34" charset="0"/>
                </a:rPr>
              </a:br>
              <a:r>
                <a:rPr lang="en-US" sz="1600" dirty="0" smtClean="0">
                  <a:solidFill>
                    <a:schemeClr val="tx1"/>
                  </a:solidFill>
                  <a:latin typeface="Segoe" pitchFamily="34" charset="0"/>
                </a:rPr>
                <a:t>Messaging</a:t>
              </a:r>
            </a:p>
          </p:txBody>
        </p:sp>
        <p:pic>
          <p:nvPicPr>
            <p:cNvPr id="92" name="Rectangle 30"/>
            <p:cNvPicPr>
              <a:picLocks noChangeAspect="1" noChangeArrowheads="1"/>
            </p:cNvPicPr>
            <p:nvPr/>
          </p:nvPicPr>
          <p:blipFill>
            <a:blip r:embed="rId10" cstate="print"/>
            <a:srcRect/>
            <a:stretch>
              <a:fillRect/>
            </a:stretch>
          </p:blipFill>
          <p:spPr bwMode="auto">
            <a:xfrm>
              <a:off x="-2509798" y="7146174"/>
              <a:ext cx="308858" cy="279799"/>
            </a:xfrm>
            <a:prstGeom prst="rect">
              <a:avLst/>
            </a:prstGeom>
            <a:noFill/>
            <a:ln w="9525" algn="ctr">
              <a:noFill/>
              <a:miter lim="800000"/>
              <a:headEnd/>
              <a:tailEnd/>
            </a:ln>
          </p:spPr>
        </p:pic>
        <p:pic>
          <p:nvPicPr>
            <p:cNvPr id="93" name="Rectangle 31"/>
            <p:cNvPicPr>
              <a:picLocks noChangeAspect="1" noChangeArrowheads="1"/>
            </p:cNvPicPr>
            <p:nvPr/>
          </p:nvPicPr>
          <p:blipFill>
            <a:blip r:embed="rId11" cstate="print"/>
            <a:stretch>
              <a:fillRect/>
            </a:stretch>
          </p:blipFill>
          <p:spPr bwMode="auto">
            <a:xfrm>
              <a:off x="-2728379" y="7077230"/>
              <a:ext cx="325421" cy="474938"/>
            </a:xfrm>
            <a:prstGeom prst="rect">
              <a:avLst/>
            </a:prstGeom>
            <a:noFill/>
            <a:ln>
              <a:noFill/>
            </a:ln>
          </p:spPr>
        </p:pic>
      </p:grpSp>
      <p:grpSp>
        <p:nvGrpSpPr>
          <p:cNvPr id="9" name="Group 93"/>
          <p:cNvGrpSpPr/>
          <p:nvPr/>
        </p:nvGrpSpPr>
        <p:grpSpPr>
          <a:xfrm>
            <a:off x="4815021" y="4634530"/>
            <a:ext cx="1909910" cy="533605"/>
            <a:chOff x="-2364267" y="3934049"/>
            <a:chExt cx="1905708" cy="532431"/>
          </a:xfrm>
        </p:grpSpPr>
        <p:sp>
          <p:nvSpPr>
            <p:cNvPr id="95" name="Rounded Rectangle 94"/>
            <p:cNvSpPr/>
            <p:nvPr/>
          </p:nvSpPr>
          <p:spPr bwMode="auto">
            <a:xfrm>
              <a:off x="-2364267" y="3934049"/>
              <a:ext cx="1905708" cy="532431"/>
            </a:xfrm>
            <a:prstGeom prst="roundRect">
              <a:avLst>
                <a:gd name="adj" fmla="val 9033"/>
              </a:avLst>
            </a:prstGeom>
            <a:gradFill flip="none" rotWithShape="1">
              <a:gsLst>
                <a:gs pos="0">
                  <a:schemeClr val="bg1">
                    <a:lumMod val="50000"/>
                    <a:alpha val="0"/>
                  </a:schemeClr>
                </a:gs>
                <a:gs pos="42000">
                  <a:schemeClr val="accent4">
                    <a:lumMod val="40000"/>
                    <a:lumOff val="60000"/>
                  </a:schemeClr>
                </a:gs>
                <a:gs pos="75000">
                  <a:schemeClr val="accent4"/>
                </a:gs>
                <a:gs pos="85000">
                  <a:schemeClr val="accent4">
                    <a:lumMod val="75000"/>
                  </a:schemeClr>
                </a:gs>
                <a:gs pos="99000">
                  <a:schemeClr val="bg2">
                    <a:alpha val="0"/>
                  </a:schemeClr>
                </a:gs>
              </a:gsLst>
              <a:lin ang="7200000" scaled="0"/>
              <a:tileRect/>
            </a:gradFill>
            <a:ln w="38100">
              <a:noFill/>
              <a:headEnd type="none" w="med" len="med"/>
              <a:tailEnd type="none" w="med" len="med"/>
            </a:ln>
            <a:effectLst>
              <a:outerShdw blurRad="63500" algn="ctr" rotWithShape="0">
                <a:schemeClr val="accent4">
                  <a:lumMod val="75000"/>
                  <a:alpha val="20000"/>
                </a:schemeClr>
              </a:outerShdw>
            </a:effectLst>
            <a:scene3d>
              <a:camera prst="orthographicFront"/>
              <a:lightRig rig="glow" dir="t">
                <a:rot lat="0" lon="0" rev="13200000"/>
              </a:lightRig>
            </a:scene3d>
            <a:sp3d prstMaterial="clear">
              <a:bevelT w="635000" h="190500"/>
              <a:extrusionClr>
                <a:srgbClr val="55EB00"/>
              </a:extrusionClr>
              <a:contourClr>
                <a:srgbClr val="99FF61"/>
              </a:contourClr>
            </a:sp3d>
          </p:spPr>
          <p:style>
            <a:lnRef idx="1">
              <a:schemeClr val="accent2"/>
            </a:lnRef>
            <a:fillRef idx="3">
              <a:schemeClr val="accent2"/>
            </a:fillRef>
            <a:effectRef idx="2">
              <a:schemeClr val="accent2"/>
            </a:effectRef>
            <a:fontRef idx="minor">
              <a:schemeClr val="lt1"/>
            </a:fontRef>
          </p:style>
          <p:txBody>
            <a:bodyPr vert="horz" wrap="square" lIns="457200" tIns="54864" rIns="0" bIns="54864" numCol="1" rtlCol="0" anchor="ctr" anchorCtr="0" compatLnSpc="1">
              <a:prstTxWarp prst="textNoShape">
                <a:avLst/>
              </a:prstTxWarp>
            </a:bodyPr>
            <a:lstStyle/>
            <a:p>
              <a:pPr algn="ctr" defTabSz="1096963" fontAlgn="base">
                <a:spcBef>
                  <a:spcPct val="0"/>
                </a:spcBef>
                <a:spcAft>
                  <a:spcPct val="0"/>
                </a:spcAft>
                <a:defRPr/>
              </a:pPr>
              <a:r>
                <a:rPr lang="en-US" sz="1600" dirty="0" smtClean="0">
                  <a:solidFill>
                    <a:schemeClr val="tx1"/>
                  </a:solidFill>
                  <a:latin typeface="Segoe" pitchFamily="34" charset="0"/>
                </a:rPr>
                <a:t>Enterprise</a:t>
              </a:r>
              <a:br>
                <a:rPr lang="en-US" sz="1600" dirty="0" smtClean="0">
                  <a:solidFill>
                    <a:schemeClr val="tx1"/>
                  </a:solidFill>
                  <a:latin typeface="Segoe" pitchFamily="34" charset="0"/>
                </a:rPr>
              </a:br>
              <a:r>
                <a:rPr lang="en-US" sz="1600" dirty="0" smtClean="0">
                  <a:solidFill>
                    <a:schemeClr val="tx1"/>
                  </a:solidFill>
                  <a:latin typeface="Segoe" pitchFamily="34" charset="0"/>
                </a:rPr>
                <a:t>Telephony</a:t>
              </a:r>
            </a:p>
          </p:txBody>
        </p:sp>
        <p:pic>
          <p:nvPicPr>
            <p:cNvPr id="96" name="Rectangle 26"/>
            <p:cNvPicPr>
              <a:picLocks noChangeAspect="1" noChangeArrowheads="1"/>
            </p:cNvPicPr>
            <p:nvPr/>
          </p:nvPicPr>
          <p:blipFill>
            <a:blip r:embed="rId12" cstate="print"/>
            <a:srcRect/>
            <a:stretch>
              <a:fillRect/>
            </a:stretch>
          </p:blipFill>
          <p:spPr bwMode="auto">
            <a:xfrm>
              <a:off x="-2235804" y="3989624"/>
              <a:ext cx="375106" cy="416108"/>
            </a:xfrm>
            <a:prstGeom prst="rect">
              <a:avLst/>
            </a:prstGeom>
            <a:noFill/>
            <a:ln w="9525" algn="ctr">
              <a:noFill/>
              <a:miter lim="800000"/>
              <a:headEnd/>
              <a:tailEnd/>
            </a:ln>
          </p:spPr>
        </p:pic>
      </p:grpSp>
      <p:grpSp>
        <p:nvGrpSpPr>
          <p:cNvPr id="10" name="Group 96"/>
          <p:cNvGrpSpPr/>
          <p:nvPr/>
        </p:nvGrpSpPr>
        <p:grpSpPr>
          <a:xfrm>
            <a:off x="6951854" y="4634530"/>
            <a:ext cx="1909910" cy="533605"/>
            <a:chOff x="-2364267" y="4784654"/>
            <a:chExt cx="1905708" cy="532431"/>
          </a:xfrm>
        </p:grpSpPr>
        <p:sp>
          <p:nvSpPr>
            <p:cNvPr id="98" name="Rounded Rectangle 97"/>
            <p:cNvSpPr/>
            <p:nvPr/>
          </p:nvSpPr>
          <p:spPr bwMode="auto">
            <a:xfrm>
              <a:off x="-2364267" y="4784654"/>
              <a:ext cx="1905708" cy="532431"/>
            </a:xfrm>
            <a:prstGeom prst="roundRect">
              <a:avLst>
                <a:gd name="adj" fmla="val 9033"/>
              </a:avLst>
            </a:prstGeom>
            <a:gradFill flip="none" rotWithShape="1">
              <a:gsLst>
                <a:gs pos="0">
                  <a:schemeClr val="bg1">
                    <a:lumMod val="50000"/>
                    <a:alpha val="0"/>
                  </a:schemeClr>
                </a:gs>
                <a:gs pos="42000">
                  <a:schemeClr val="accent4">
                    <a:lumMod val="40000"/>
                    <a:lumOff val="60000"/>
                  </a:schemeClr>
                </a:gs>
                <a:gs pos="75000">
                  <a:schemeClr val="accent4"/>
                </a:gs>
                <a:gs pos="85000">
                  <a:schemeClr val="accent4">
                    <a:lumMod val="75000"/>
                  </a:schemeClr>
                </a:gs>
                <a:gs pos="99000">
                  <a:schemeClr val="bg2">
                    <a:alpha val="0"/>
                  </a:schemeClr>
                </a:gs>
              </a:gsLst>
              <a:lin ang="7200000" scaled="0"/>
              <a:tileRect/>
            </a:gradFill>
            <a:ln w="38100">
              <a:noFill/>
              <a:headEnd type="none" w="med" len="med"/>
              <a:tailEnd type="none" w="med" len="med"/>
            </a:ln>
            <a:effectLst>
              <a:outerShdw blurRad="63500" algn="ctr" rotWithShape="0">
                <a:schemeClr val="accent4">
                  <a:lumMod val="75000"/>
                  <a:alpha val="20000"/>
                </a:schemeClr>
              </a:outerShdw>
            </a:effectLst>
            <a:scene3d>
              <a:camera prst="orthographicFront"/>
              <a:lightRig rig="glow" dir="t">
                <a:rot lat="0" lon="0" rev="13200000"/>
              </a:lightRig>
            </a:scene3d>
            <a:sp3d prstMaterial="clear">
              <a:bevelT w="635000" h="190500"/>
              <a:extrusionClr>
                <a:srgbClr val="55EB00"/>
              </a:extrusionClr>
              <a:contourClr>
                <a:srgbClr val="99FF61"/>
              </a:contourClr>
            </a:sp3d>
          </p:spPr>
          <p:style>
            <a:lnRef idx="1">
              <a:schemeClr val="accent2"/>
            </a:lnRef>
            <a:fillRef idx="3">
              <a:schemeClr val="accent2"/>
            </a:fillRef>
            <a:effectRef idx="2">
              <a:schemeClr val="accent2"/>
            </a:effectRef>
            <a:fontRef idx="minor">
              <a:schemeClr val="lt1"/>
            </a:fontRef>
          </p:style>
          <p:txBody>
            <a:bodyPr vert="horz" wrap="square" lIns="457200" tIns="54864" rIns="0" bIns="54864" numCol="1" rtlCol="0" anchor="ctr" anchorCtr="0" compatLnSpc="1">
              <a:prstTxWarp prst="textNoShape">
                <a:avLst/>
              </a:prstTxWarp>
            </a:bodyPr>
            <a:lstStyle/>
            <a:p>
              <a:pPr algn="ctr" defTabSz="1096963" fontAlgn="base">
                <a:spcBef>
                  <a:spcPct val="0"/>
                </a:spcBef>
                <a:spcAft>
                  <a:spcPct val="0"/>
                </a:spcAft>
                <a:defRPr/>
              </a:pPr>
              <a:r>
                <a:rPr lang="en-US" sz="1600" dirty="0" smtClean="0">
                  <a:solidFill>
                    <a:schemeClr val="tx1"/>
                  </a:solidFill>
                  <a:latin typeface="Segoe" pitchFamily="34" charset="0"/>
                </a:rPr>
                <a:t>Video</a:t>
              </a:r>
              <a:br>
                <a:rPr lang="en-US" sz="1600" dirty="0" smtClean="0">
                  <a:solidFill>
                    <a:schemeClr val="tx1"/>
                  </a:solidFill>
                  <a:latin typeface="Segoe" pitchFamily="34" charset="0"/>
                </a:rPr>
              </a:br>
              <a:r>
                <a:rPr lang="en-US" sz="1600" dirty="0" smtClean="0">
                  <a:solidFill>
                    <a:schemeClr val="tx1"/>
                  </a:solidFill>
                  <a:latin typeface="Segoe" pitchFamily="34" charset="0"/>
                </a:rPr>
                <a:t>Conference</a:t>
              </a:r>
            </a:p>
          </p:txBody>
        </p:sp>
        <p:grpSp>
          <p:nvGrpSpPr>
            <p:cNvPr id="11" name="Group 29"/>
            <p:cNvGrpSpPr>
              <a:grpSpLocks/>
            </p:cNvGrpSpPr>
            <p:nvPr/>
          </p:nvGrpSpPr>
          <p:grpSpPr bwMode="auto">
            <a:xfrm rot="21102177">
              <a:off x="-2236517" y="4821992"/>
              <a:ext cx="385409" cy="426725"/>
              <a:chOff x="1783" y="2247"/>
              <a:chExt cx="295" cy="295"/>
            </a:xfrm>
          </p:grpSpPr>
          <p:pic>
            <p:nvPicPr>
              <p:cNvPr id="100" name="Rectangle 36"/>
              <p:cNvPicPr>
                <a:picLocks noChangeAspect="1" noChangeArrowheads="1"/>
              </p:cNvPicPr>
              <p:nvPr/>
            </p:nvPicPr>
            <p:blipFill>
              <a:blip r:embed="rId13" cstate="print"/>
              <a:srcRect/>
              <a:stretch>
                <a:fillRect/>
              </a:stretch>
            </p:blipFill>
            <p:spPr bwMode="auto">
              <a:xfrm>
                <a:off x="1848" y="2247"/>
                <a:ext cx="230" cy="231"/>
              </a:xfrm>
              <a:prstGeom prst="rect">
                <a:avLst/>
              </a:prstGeom>
              <a:noFill/>
              <a:ln w="9525" algn="ctr">
                <a:noFill/>
                <a:miter lim="800000"/>
                <a:headEnd/>
                <a:tailEnd/>
              </a:ln>
            </p:spPr>
          </p:pic>
          <p:pic>
            <p:nvPicPr>
              <p:cNvPr id="101" name="Rectangle 37"/>
              <p:cNvPicPr>
                <a:picLocks noChangeAspect="1" noChangeArrowheads="1"/>
              </p:cNvPicPr>
              <p:nvPr/>
            </p:nvPicPr>
            <p:blipFill>
              <a:blip r:embed="rId14" cstate="print"/>
              <a:srcRect/>
              <a:stretch>
                <a:fillRect/>
              </a:stretch>
            </p:blipFill>
            <p:spPr bwMode="auto">
              <a:xfrm>
                <a:off x="1783" y="2365"/>
                <a:ext cx="230" cy="177"/>
              </a:xfrm>
              <a:prstGeom prst="rect">
                <a:avLst/>
              </a:prstGeom>
              <a:noFill/>
              <a:ln w="9525" algn="ctr">
                <a:noFill/>
                <a:miter lim="800000"/>
                <a:headEnd/>
                <a:tailEnd/>
              </a:ln>
            </p:spPr>
          </p:pic>
        </p:grpSp>
      </p:grpSp>
      <p:grpSp>
        <p:nvGrpSpPr>
          <p:cNvPr id="12" name="Group 101"/>
          <p:cNvGrpSpPr/>
          <p:nvPr/>
        </p:nvGrpSpPr>
        <p:grpSpPr>
          <a:xfrm>
            <a:off x="14036337" y="3078163"/>
            <a:ext cx="1905708" cy="530352"/>
            <a:chOff x="-2811319" y="7007781"/>
            <a:chExt cx="2201333" cy="612623"/>
          </a:xfrm>
        </p:grpSpPr>
        <p:sp>
          <p:nvSpPr>
            <p:cNvPr id="103" name="Rounded Rectangle 102"/>
            <p:cNvSpPr/>
            <p:nvPr/>
          </p:nvSpPr>
          <p:spPr bwMode="auto">
            <a:xfrm>
              <a:off x="-2811319" y="7007781"/>
              <a:ext cx="2201333" cy="612623"/>
            </a:xfrm>
            <a:prstGeom prst="roundRect">
              <a:avLst>
                <a:gd name="adj" fmla="val 9033"/>
              </a:avLst>
            </a:prstGeom>
            <a:gradFill flip="none" rotWithShape="1">
              <a:gsLst>
                <a:gs pos="0">
                  <a:schemeClr val="bg1">
                    <a:lumMod val="50000"/>
                    <a:alpha val="0"/>
                  </a:schemeClr>
                </a:gs>
                <a:gs pos="42000">
                  <a:schemeClr val="accent4">
                    <a:lumMod val="40000"/>
                    <a:lumOff val="60000"/>
                  </a:schemeClr>
                </a:gs>
                <a:gs pos="75000">
                  <a:schemeClr val="accent4"/>
                </a:gs>
                <a:gs pos="85000">
                  <a:schemeClr val="accent4">
                    <a:lumMod val="75000"/>
                  </a:schemeClr>
                </a:gs>
                <a:gs pos="99000">
                  <a:schemeClr val="bg2">
                    <a:alpha val="0"/>
                  </a:schemeClr>
                </a:gs>
              </a:gsLst>
              <a:lin ang="7200000" scaled="0"/>
              <a:tileRect/>
            </a:gradFill>
            <a:ln w="38100">
              <a:noFill/>
              <a:headEnd type="none" w="med" len="med"/>
              <a:tailEnd type="none" w="med" len="med"/>
            </a:ln>
            <a:effectLst>
              <a:outerShdw blurRad="63500" algn="ctr" rotWithShape="0">
                <a:schemeClr val="accent4">
                  <a:lumMod val="75000"/>
                  <a:alpha val="20000"/>
                </a:schemeClr>
              </a:outerShdw>
            </a:effectLst>
            <a:scene3d>
              <a:camera prst="orthographicFront"/>
              <a:lightRig rig="glow" dir="t">
                <a:rot lat="0" lon="0" rev="13200000"/>
              </a:lightRig>
            </a:scene3d>
            <a:sp3d prstMaterial="clear">
              <a:bevelT w="635000" h="190500"/>
              <a:extrusionClr>
                <a:srgbClr val="55EB00"/>
              </a:extrusionClr>
              <a:contourClr>
                <a:srgbClr val="99FF61"/>
              </a:contourClr>
            </a:sp3d>
          </p:spPr>
          <p:style>
            <a:lnRef idx="1">
              <a:schemeClr val="accent2"/>
            </a:lnRef>
            <a:fillRef idx="3">
              <a:schemeClr val="accent2"/>
            </a:fillRef>
            <a:effectRef idx="2">
              <a:schemeClr val="accent2"/>
            </a:effectRef>
            <a:fontRef idx="minor">
              <a:schemeClr val="lt1"/>
            </a:fontRef>
          </p:style>
          <p:txBody>
            <a:bodyPr vert="horz" wrap="square" lIns="457200" tIns="54864" rIns="0" bIns="54864" numCol="1" rtlCol="0" anchor="ctr" anchorCtr="0" compatLnSpc="1">
              <a:prstTxWarp prst="textNoShape">
                <a:avLst/>
              </a:prstTxWarp>
            </a:bodyPr>
            <a:lstStyle/>
            <a:p>
              <a:pPr algn="ctr" defTabSz="1096963" fontAlgn="base">
                <a:spcBef>
                  <a:spcPct val="0"/>
                </a:spcBef>
                <a:spcAft>
                  <a:spcPct val="0"/>
                </a:spcAft>
                <a:defRPr/>
              </a:pPr>
              <a:r>
                <a:rPr lang="en-US" sz="1600" dirty="0" smtClean="0">
                  <a:solidFill>
                    <a:schemeClr val="tx1"/>
                  </a:solidFill>
                  <a:latin typeface="Segoe" pitchFamily="34" charset="0"/>
                </a:rPr>
                <a:t>E-Mail</a:t>
              </a:r>
            </a:p>
          </p:txBody>
        </p:sp>
        <p:pic>
          <p:nvPicPr>
            <p:cNvPr id="104" name="Rectangle 30"/>
            <p:cNvPicPr>
              <a:picLocks noChangeAspect="1" noChangeArrowheads="1"/>
            </p:cNvPicPr>
            <p:nvPr/>
          </p:nvPicPr>
          <p:blipFill>
            <a:blip r:embed="rId10" cstate="print"/>
            <a:srcRect/>
            <a:stretch>
              <a:fillRect/>
            </a:stretch>
          </p:blipFill>
          <p:spPr bwMode="auto">
            <a:xfrm>
              <a:off x="-2509798" y="7146174"/>
              <a:ext cx="308858" cy="279799"/>
            </a:xfrm>
            <a:prstGeom prst="rect">
              <a:avLst/>
            </a:prstGeom>
            <a:noFill/>
            <a:ln w="9525" algn="ctr">
              <a:noFill/>
              <a:miter lim="800000"/>
              <a:headEnd/>
              <a:tailEnd/>
            </a:ln>
          </p:spPr>
        </p:pic>
        <p:pic>
          <p:nvPicPr>
            <p:cNvPr id="105" name="Rectangle 31"/>
            <p:cNvPicPr>
              <a:picLocks noChangeAspect="1" noChangeArrowheads="1"/>
            </p:cNvPicPr>
            <p:nvPr/>
          </p:nvPicPr>
          <p:blipFill>
            <a:blip r:embed="rId11" cstate="print"/>
            <a:stretch>
              <a:fillRect/>
            </a:stretch>
          </p:blipFill>
          <p:spPr bwMode="auto">
            <a:xfrm>
              <a:off x="-2728379" y="7077230"/>
              <a:ext cx="325421" cy="474938"/>
            </a:xfrm>
            <a:prstGeom prst="rect">
              <a:avLst/>
            </a:prstGeom>
            <a:noFill/>
            <a:ln>
              <a:noFill/>
            </a:ln>
          </p:spPr>
        </p:pic>
      </p:grpSp>
      <p:sp>
        <p:nvSpPr>
          <p:cNvPr id="42" name="Text Placeholder 45"/>
          <p:cNvSpPr txBox="1">
            <a:spLocks/>
          </p:cNvSpPr>
          <p:nvPr/>
        </p:nvSpPr>
        <p:spPr>
          <a:xfrm>
            <a:off x="368300" y="1943100"/>
            <a:ext cx="8382000" cy="3865862"/>
          </a:xfrm>
          <a:prstGeom prst="rect">
            <a:avLst/>
          </a:prstGeom>
        </p:spPr>
        <p:txBody>
          <a:bodyPr>
            <a:normAutofit/>
          </a:bodyPr>
          <a:lstStyle/>
          <a:p>
            <a:pPr marL="339725" marR="0" lvl="0" indent="-339725" algn="l" defTabSz="914363" rtl="0" eaLnBrk="1" fontAlgn="auto" latinLnBrk="0" hangingPunct="1">
              <a:lnSpc>
                <a:spcPct val="100000"/>
              </a:lnSpc>
              <a:spcBef>
                <a:spcPts val="1200"/>
              </a:spcBef>
              <a:spcAft>
                <a:spcPts val="0"/>
              </a:spcAft>
              <a:buClrTx/>
              <a:buSzPct val="80000"/>
              <a:buFontTx/>
              <a:buBlip>
                <a:blip r:embed="rId15"/>
              </a:buBlip>
              <a:tabLst/>
              <a:defRPr/>
            </a:pPr>
            <a:r>
              <a:rPr kumimoji="0" lang="en-US" sz="2000" b="0" i="0" u="none" strike="noStrike" kern="1200" cap="none" spc="0" normalizeH="0" baseline="0" noProof="0" dirty="0" smtClean="0">
                <a:ln>
                  <a:noFill/>
                </a:ln>
                <a:solidFill>
                  <a:schemeClr val="tx1"/>
                </a:solidFill>
                <a:effectLst/>
                <a:uLnTx/>
                <a:uFillTx/>
                <a:latin typeface="+mn-lt"/>
                <a:ea typeface="+mn-ea"/>
                <a:cs typeface="+mn-cs"/>
              </a:rPr>
              <a:t>Many “islands” of communications</a:t>
            </a:r>
          </a:p>
          <a:p>
            <a:pPr marL="627063" marR="0" lvl="1" indent="-287338" algn="l" defTabSz="914363" rtl="0" eaLnBrk="1" fontAlgn="auto" latinLnBrk="0" hangingPunct="1">
              <a:lnSpc>
                <a:spcPct val="100000"/>
              </a:lnSpc>
              <a:spcBef>
                <a:spcPts val="300"/>
              </a:spcBef>
              <a:spcAft>
                <a:spcPts val="0"/>
              </a:spcAft>
              <a:buClrTx/>
              <a:buSzPct val="80000"/>
              <a:buFontTx/>
              <a:buBlip>
                <a:blip r:embed="rId15"/>
              </a:buBlip>
              <a:tabLst/>
              <a:defRPr/>
            </a:pPr>
            <a:r>
              <a:rPr kumimoji="0" lang="en-US" sz="1800" b="0" i="0" u="none" strike="noStrike" kern="1200" cap="none" spc="0" normalizeH="0" baseline="0" noProof="0" dirty="0" smtClean="0">
                <a:ln>
                  <a:noFill/>
                </a:ln>
                <a:solidFill>
                  <a:schemeClr val="tx1"/>
                </a:solidFill>
                <a:effectLst/>
                <a:uLnTx/>
                <a:uFillTx/>
                <a:latin typeface="+mn-lt"/>
                <a:ea typeface="+mn-ea"/>
                <a:cs typeface="+mn-cs"/>
              </a:rPr>
              <a:t>Closely tied to hardware</a:t>
            </a:r>
          </a:p>
          <a:p>
            <a:pPr marL="627063" marR="0" lvl="1" indent="-287338" algn="l" defTabSz="914363" rtl="0" eaLnBrk="1" fontAlgn="auto" latinLnBrk="0" hangingPunct="1">
              <a:lnSpc>
                <a:spcPct val="100000"/>
              </a:lnSpc>
              <a:spcBef>
                <a:spcPts val="300"/>
              </a:spcBef>
              <a:spcAft>
                <a:spcPts val="0"/>
              </a:spcAft>
              <a:buClrTx/>
              <a:buSzPct val="80000"/>
              <a:buFontTx/>
              <a:buBlip>
                <a:blip r:embed="rId15"/>
              </a:buBlip>
              <a:tabLst/>
              <a:defRPr/>
            </a:pPr>
            <a:r>
              <a:rPr kumimoji="0" lang="en-US" sz="1800" b="0" i="0" u="none" strike="noStrike" kern="1200" cap="none" spc="0" normalizeH="0" baseline="0" noProof="0" dirty="0" smtClean="0">
                <a:ln>
                  <a:noFill/>
                </a:ln>
                <a:solidFill>
                  <a:schemeClr val="tx1"/>
                </a:solidFill>
                <a:effectLst/>
                <a:uLnTx/>
                <a:uFillTx/>
                <a:latin typeface="+mn-lt"/>
                <a:ea typeface="+mn-ea"/>
                <a:cs typeface="+mn-cs"/>
              </a:rPr>
              <a:t>Hard to integrate </a:t>
            </a:r>
          </a:p>
          <a:p>
            <a:pPr marL="627063" marR="0" lvl="1" indent="-287338" algn="l" defTabSz="914363" rtl="0" eaLnBrk="1" fontAlgn="auto" latinLnBrk="0" hangingPunct="1">
              <a:lnSpc>
                <a:spcPct val="100000"/>
              </a:lnSpc>
              <a:spcBef>
                <a:spcPts val="300"/>
              </a:spcBef>
              <a:spcAft>
                <a:spcPts val="0"/>
              </a:spcAft>
              <a:buClrTx/>
              <a:buSzPct val="80000"/>
              <a:buFontTx/>
              <a:buBlip>
                <a:blip r:embed="rId15"/>
              </a:buBlip>
              <a:tabLst/>
              <a:defRPr/>
            </a:pPr>
            <a:r>
              <a:rPr kumimoji="0" lang="en-US" sz="1800" b="0" i="0" u="none" strike="noStrike" kern="1200" cap="none" spc="0" normalizeH="0" baseline="0" noProof="0" dirty="0" smtClean="0">
                <a:ln>
                  <a:noFill/>
                </a:ln>
                <a:solidFill>
                  <a:schemeClr val="tx1"/>
                </a:solidFill>
                <a:effectLst/>
                <a:uLnTx/>
                <a:uFillTx/>
                <a:latin typeface="+mn-lt"/>
                <a:ea typeface="+mn-ea"/>
                <a:cs typeface="+mn-cs"/>
              </a:rPr>
              <a:t>Multitude of clients</a:t>
            </a:r>
          </a:p>
          <a:p>
            <a:pPr marL="339725" marR="0" lvl="0" indent="-339725" algn="l" defTabSz="914363" rtl="0" eaLnBrk="1" fontAlgn="auto" latinLnBrk="0" hangingPunct="1">
              <a:lnSpc>
                <a:spcPct val="100000"/>
              </a:lnSpc>
              <a:spcBef>
                <a:spcPts val="1200"/>
              </a:spcBef>
              <a:spcAft>
                <a:spcPts val="0"/>
              </a:spcAft>
              <a:buClrTx/>
              <a:buSzPct val="80000"/>
              <a:buFontTx/>
              <a:buBlip>
                <a:blip r:embed="rId15"/>
              </a:buBlip>
              <a:tabLst/>
              <a:defRPr/>
            </a:pPr>
            <a:r>
              <a:rPr kumimoji="0" lang="en-US" sz="2000" b="0" i="0" u="none" strike="noStrike" kern="1200" cap="none" spc="0" normalizeH="0" baseline="0" noProof="0" dirty="0" smtClean="0">
                <a:ln>
                  <a:noFill/>
                </a:ln>
                <a:solidFill>
                  <a:schemeClr val="tx1"/>
                </a:solidFill>
                <a:effectLst/>
                <a:uLnTx/>
                <a:uFillTx/>
                <a:latin typeface="+mn-lt"/>
                <a:ea typeface="+mn-ea"/>
                <a:cs typeface="+mn-cs"/>
              </a:rPr>
              <a:t>No or limited public APIs</a:t>
            </a:r>
          </a:p>
          <a:p>
            <a:pPr marL="627063" marR="0" lvl="1" indent="-287338" algn="l" defTabSz="914363" rtl="0" eaLnBrk="1" fontAlgn="auto" latinLnBrk="0" hangingPunct="1">
              <a:lnSpc>
                <a:spcPct val="100000"/>
              </a:lnSpc>
              <a:spcBef>
                <a:spcPts val="300"/>
              </a:spcBef>
              <a:spcAft>
                <a:spcPts val="0"/>
              </a:spcAft>
              <a:buClrTx/>
              <a:buSzPct val="80000"/>
              <a:buFontTx/>
              <a:buBlip>
                <a:blip r:embed="rId15"/>
              </a:buBlip>
              <a:tabLst/>
              <a:defRPr/>
            </a:pPr>
            <a:r>
              <a:rPr kumimoji="0" lang="en-US" sz="1800" b="0" i="0" u="none" strike="noStrike" kern="1200" cap="none" spc="0" normalizeH="0" baseline="0" noProof="0" dirty="0" smtClean="0">
                <a:ln>
                  <a:noFill/>
                </a:ln>
                <a:solidFill>
                  <a:schemeClr val="tx1"/>
                </a:solidFill>
                <a:effectLst/>
                <a:uLnTx/>
                <a:uFillTx/>
                <a:latin typeface="+mn-lt"/>
                <a:ea typeface="+mn-ea"/>
                <a:cs typeface="+mn-cs"/>
              </a:rPr>
              <a:t>Hard to customize</a:t>
            </a:r>
          </a:p>
          <a:p>
            <a:pPr marL="627063" marR="0" lvl="1" indent="-287338" algn="l" defTabSz="914363" rtl="0" eaLnBrk="1" fontAlgn="auto" latinLnBrk="0" hangingPunct="1">
              <a:lnSpc>
                <a:spcPct val="100000"/>
              </a:lnSpc>
              <a:spcBef>
                <a:spcPts val="300"/>
              </a:spcBef>
              <a:spcAft>
                <a:spcPts val="0"/>
              </a:spcAft>
              <a:buClrTx/>
              <a:buSzPct val="80000"/>
              <a:buFontTx/>
              <a:buBlip>
                <a:blip r:embed="rId15"/>
              </a:buBlip>
              <a:tabLst/>
              <a:defRPr/>
            </a:pPr>
            <a:r>
              <a:rPr kumimoji="0" lang="en-US" sz="1800" b="0" i="0" u="none" strike="noStrike" kern="1200" cap="none" spc="0" normalizeH="0" baseline="0" noProof="0" dirty="0" smtClean="0">
                <a:ln>
                  <a:noFill/>
                </a:ln>
                <a:solidFill>
                  <a:schemeClr val="tx1"/>
                </a:solidFill>
                <a:effectLst/>
                <a:uLnTx/>
                <a:uFillTx/>
                <a:latin typeface="+mn-lt"/>
                <a:ea typeface="+mn-ea"/>
                <a:cs typeface="+mn-cs"/>
              </a:rPr>
              <a:t>Hard to extend</a:t>
            </a:r>
          </a:p>
          <a:p>
            <a:pPr marL="339725" marR="0" lvl="0" indent="-339725" algn="l" defTabSz="914363" rtl="0" eaLnBrk="1" fontAlgn="auto" latinLnBrk="0" hangingPunct="1">
              <a:lnSpc>
                <a:spcPct val="100000"/>
              </a:lnSpc>
              <a:spcBef>
                <a:spcPts val="1200"/>
              </a:spcBef>
              <a:spcAft>
                <a:spcPts val="0"/>
              </a:spcAft>
              <a:buClrTx/>
              <a:buSzPct val="80000"/>
              <a:buFontTx/>
              <a:buBlip>
                <a:blip r:embed="rId15"/>
              </a:buBlip>
              <a:tabLst/>
              <a:defRPr/>
            </a:pPr>
            <a:r>
              <a:rPr kumimoji="0" lang="en-US" sz="2000" b="0" i="0" u="none" strike="noStrike" kern="1200" cap="none" spc="0" normalizeH="0" baseline="0" noProof="0" dirty="0" smtClean="0">
                <a:ln>
                  <a:noFill/>
                </a:ln>
                <a:solidFill>
                  <a:schemeClr val="tx1"/>
                </a:solidFill>
                <a:effectLst/>
                <a:uLnTx/>
                <a:uFillTx/>
                <a:latin typeface="+mn-lt"/>
                <a:ea typeface="+mn-ea"/>
                <a:cs typeface="+mn-cs"/>
              </a:rPr>
              <a:t>Requiring specialized resources</a:t>
            </a:r>
          </a:p>
          <a:p>
            <a:pPr marL="627063" marR="0" lvl="1" indent="-287338" algn="l" defTabSz="914363" rtl="0" eaLnBrk="1" fontAlgn="auto" latinLnBrk="0" hangingPunct="1">
              <a:lnSpc>
                <a:spcPct val="100000"/>
              </a:lnSpc>
              <a:spcBef>
                <a:spcPts val="300"/>
              </a:spcBef>
              <a:spcAft>
                <a:spcPts val="0"/>
              </a:spcAft>
              <a:buClrTx/>
              <a:buSzPct val="80000"/>
              <a:buFontTx/>
              <a:buBlip>
                <a:blip r:embed="rId15"/>
              </a:buBlip>
              <a:tabLst/>
              <a:defRPr/>
            </a:pPr>
            <a:r>
              <a:rPr kumimoji="0" lang="en-US" sz="1800" b="0" i="0" u="none" strike="noStrike" kern="1200" cap="none" spc="0" normalizeH="0" baseline="0" noProof="0" dirty="0" smtClean="0">
                <a:ln>
                  <a:noFill/>
                </a:ln>
                <a:solidFill>
                  <a:schemeClr val="tx1"/>
                </a:solidFill>
                <a:effectLst/>
                <a:uLnTx/>
                <a:uFillTx/>
                <a:latin typeface="+mn-lt"/>
                <a:ea typeface="+mn-ea"/>
                <a:cs typeface="+mn-cs"/>
              </a:rPr>
              <a:t>For development</a:t>
            </a:r>
          </a:p>
          <a:p>
            <a:pPr marL="627063" marR="0" lvl="1" indent="-287338" algn="l" defTabSz="914363" rtl="0" eaLnBrk="1" fontAlgn="auto" latinLnBrk="0" hangingPunct="1">
              <a:lnSpc>
                <a:spcPct val="100000"/>
              </a:lnSpc>
              <a:spcBef>
                <a:spcPts val="300"/>
              </a:spcBef>
              <a:spcAft>
                <a:spcPts val="0"/>
              </a:spcAft>
              <a:buClrTx/>
              <a:buSzPct val="80000"/>
              <a:buFontTx/>
              <a:buBlip>
                <a:blip r:embed="rId15"/>
              </a:buBlip>
              <a:tabLst/>
              <a:defRPr/>
            </a:pPr>
            <a:r>
              <a:rPr kumimoji="0" lang="en-US" sz="1800" b="0" i="0" u="none" strike="noStrike" kern="1200" cap="none" spc="0" normalizeH="0" baseline="0" noProof="0" dirty="0" smtClean="0">
                <a:ln>
                  <a:noFill/>
                </a:ln>
                <a:solidFill>
                  <a:schemeClr val="tx1"/>
                </a:solidFill>
                <a:effectLst/>
                <a:uLnTx/>
                <a:uFillTx/>
                <a:latin typeface="+mn-lt"/>
                <a:ea typeface="+mn-ea"/>
                <a:cs typeface="+mn-cs"/>
              </a:rPr>
              <a:t>For maintenance</a:t>
            </a:r>
          </a:p>
        </p:txBody>
      </p:sp>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Title 87"/>
          <p:cNvSpPr>
            <a:spLocks noGrp="1"/>
          </p:cNvSpPr>
          <p:nvPr>
            <p:ph type="title"/>
          </p:nvPr>
        </p:nvSpPr>
        <p:spPr/>
        <p:txBody>
          <a:bodyPr/>
          <a:lstStyle/>
          <a:p>
            <a:r>
              <a:rPr lang="en-US" smtClean="0">
                <a:sym typeface="Wingdings" pitchFamily="2" charset="2"/>
              </a:rPr>
              <a:t>Microsoft Unified Communications</a:t>
            </a:r>
            <a:endParaRPr lang="en-US" dirty="0">
              <a:sym typeface="Wingdings" pitchFamily="2" charset="2"/>
            </a:endParaRPr>
          </a:p>
        </p:txBody>
      </p:sp>
      <p:sp>
        <p:nvSpPr>
          <p:cNvPr id="89" name="Subtitle 88"/>
          <p:cNvSpPr>
            <a:spLocks noGrp="1"/>
          </p:cNvSpPr>
          <p:nvPr>
            <p:ph type="subTitle" idx="1"/>
          </p:nvPr>
        </p:nvSpPr>
        <p:spPr/>
        <p:txBody>
          <a:bodyPr/>
          <a:lstStyle/>
          <a:p>
            <a:r>
              <a:rPr lang="en-US" dirty="0" smtClean="0">
                <a:solidFill>
                  <a:schemeClr val="tx2"/>
                </a:solidFill>
                <a:sym typeface="Wingdings" pitchFamily="2" charset="2"/>
              </a:rPr>
              <a:t>Increased productivity through communications convergence</a:t>
            </a:r>
            <a:endParaRPr lang="en-US" dirty="0">
              <a:solidFill>
                <a:schemeClr val="tx2"/>
              </a:solidFill>
              <a:sym typeface="Wingdings" pitchFamily="2" charset="2"/>
            </a:endParaRPr>
          </a:p>
        </p:txBody>
      </p:sp>
      <p:grpSp>
        <p:nvGrpSpPr>
          <p:cNvPr id="2" name="Group 90"/>
          <p:cNvGrpSpPr/>
          <p:nvPr/>
        </p:nvGrpSpPr>
        <p:grpSpPr>
          <a:xfrm>
            <a:off x="352647" y="1789904"/>
            <a:ext cx="8679860" cy="4530560"/>
            <a:chOff x="352647" y="1789904"/>
            <a:chExt cx="8679860" cy="4530560"/>
          </a:xfrm>
        </p:grpSpPr>
        <p:sp>
          <p:nvSpPr>
            <p:cNvPr id="170" name="Title 87"/>
            <p:cNvSpPr txBox="1">
              <a:spLocks/>
            </p:cNvSpPr>
            <p:nvPr/>
          </p:nvSpPr>
          <p:spPr>
            <a:xfrm>
              <a:off x="2819401" y="5410928"/>
              <a:ext cx="3505200" cy="909536"/>
            </a:xfrm>
            <a:prstGeom prst="rect">
              <a:avLst/>
            </a:prstGeom>
            <a:noFill/>
            <a:ln w="9525" cap="flat" cmpd="sng" algn="ctr">
              <a:noFill/>
              <a:prstDash val="solid"/>
              <a:miter lim="800000"/>
              <a:headEnd type="none" w="med" len="med"/>
              <a:tailEnd type="none" w="med" len="med"/>
            </a:ln>
            <a:effectLst/>
          </p:spPr>
          <p:txBody>
            <a:bodyPr vert="horz" wrap="square" lIns="91440" tIns="45720" rIns="91440" bIns="45720" rtlCol="0" anchor="t" compatLnSpc="1">
              <a:noAutofit/>
            </a:bodyPr>
            <a:lstStyle/>
            <a:p>
              <a:pPr lvl="0" algn="ctr">
                <a:spcBef>
                  <a:spcPct val="0"/>
                </a:spcBef>
                <a:defRPr/>
              </a:pPr>
              <a:r>
                <a:rPr lang="en-US" sz="2400" b="1" spc="-15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latin typeface="Segoe" pitchFamily="34" charset="0"/>
                  <a:cs typeface="Arial" charset="0"/>
                  <a:sym typeface="Wingdings" pitchFamily="2" charset="2"/>
                </a:rPr>
                <a:t>Familiar Platform</a:t>
              </a:r>
            </a:p>
            <a:p>
              <a:pPr lvl="0" algn="ctr">
                <a:spcBef>
                  <a:spcPct val="0"/>
                </a:spcBef>
                <a:defRPr/>
              </a:pPr>
              <a:r>
                <a:rPr kumimoji="0" lang="en-US" sz="2400" b="1" i="0" u="none" strike="noStrike" kern="1200" cap="none" spc="-150" normalizeH="0" baseline="0" noProof="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Segoe" pitchFamily="34" charset="0"/>
                  <a:ea typeface="+mj-ea"/>
                  <a:cs typeface="Arial" charset="0"/>
                  <a:sym typeface="Wingdings" pitchFamily="2" charset="2"/>
                </a:rPr>
                <a:t>Familiar Infrastructure</a:t>
              </a:r>
              <a:endParaRPr kumimoji="0" lang="en-US" sz="1600" b="1" i="0" u="none" strike="noStrike" kern="1200" cap="none" spc="0" normalizeH="0" baseline="0" noProof="0" dirty="0" smtClean="0">
                <a:ln w="500">
                  <a:solidFill>
                    <a:srgbClr val="FFF9E5">
                      <a:shade val="20000"/>
                      <a:satMod val="350000"/>
                    </a:srgbClr>
                  </a:solidFill>
                </a:ln>
                <a:solidFill>
                  <a:schemeClr val="accent1"/>
                </a:solidFill>
                <a:effectLst>
                  <a:outerShdw blurRad="38100" dist="38100" dir="2700000" algn="tl">
                    <a:srgbClr val="000000"/>
                  </a:outerShdw>
                </a:effectLst>
                <a:uLnTx/>
                <a:uFillTx/>
                <a:latin typeface="+mj-lt"/>
                <a:ea typeface="+mj-ea"/>
                <a:cs typeface="Arial" pitchFamily="34" charset="0"/>
                <a:sym typeface="Wingdings" pitchFamily="2" charset="2"/>
              </a:endParaRPr>
            </a:p>
          </p:txBody>
        </p:sp>
        <p:grpSp>
          <p:nvGrpSpPr>
            <p:cNvPr id="3" name="Group 58"/>
            <p:cNvGrpSpPr/>
            <p:nvPr/>
          </p:nvGrpSpPr>
          <p:grpSpPr>
            <a:xfrm>
              <a:off x="352647" y="1796785"/>
              <a:ext cx="8679860" cy="2999021"/>
              <a:chOff x="217564" y="1796785"/>
              <a:chExt cx="8679860" cy="2999021"/>
            </a:xfrm>
          </p:grpSpPr>
          <p:grpSp>
            <p:nvGrpSpPr>
              <p:cNvPr id="4" name="Group 86"/>
              <p:cNvGrpSpPr/>
              <p:nvPr/>
            </p:nvGrpSpPr>
            <p:grpSpPr>
              <a:xfrm>
                <a:off x="217564" y="1828649"/>
                <a:ext cx="1909911" cy="531521"/>
                <a:chOff x="6916314" y="1812001"/>
                <a:chExt cx="1909911" cy="531521"/>
              </a:xfrm>
            </p:grpSpPr>
            <p:sp>
              <p:nvSpPr>
                <p:cNvPr id="141" name="Rounded Rectangle 140"/>
                <p:cNvSpPr/>
                <p:nvPr/>
              </p:nvSpPr>
              <p:spPr bwMode="auto">
                <a:xfrm>
                  <a:off x="6916314" y="1812001"/>
                  <a:ext cx="1909911" cy="531521"/>
                </a:xfrm>
                <a:prstGeom prst="roundRect">
                  <a:avLst>
                    <a:gd name="adj" fmla="val 9033"/>
                  </a:avLst>
                </a:prstGeom>
                <a:gradFill flip="none" rotWithShape="1">
                  <a:gsLst>
                    <a:gs pos="0">
                      <a:schemeClr val="bg1">
                        <a:lumMod val="50000"/>
                        <a:alpha val="0"/>
                      </a:schemeClr>
                    </a:gs>
                    <a:gs pos="42000">
                      <a:schemeClr val="accent4">
                        <a:lumMod val="40000"/>
                        <a:lumOff val="60000"/>
                      </a:schemeClr>
                    </a:gs>
                    <a:gs pos="75000">
                      <a:schemeClr val="accent4"/>
                    </a:gs>
                    <a:gs pos="85000">
                      <a:schemeClr val="accent4">
                        <a:lumMod val="75000"/>
                      </a:schemeClr>
                    </a:gs>
                    <a:gs pos="99000">
                      <a:schemeClr val="bg2">
                        <a:alpha val="0"/>
                      </a:schemeClr>
                    </a:gs>
                  </a:gsLst>
                  <a:lin ang="7200000" scaled="0"/>
                  <a:tileRect/>
                </a:gradFill>
                <a:ln w="38100">
                  <a:noFill/>
                  <a:headEnd type="none" w="med" len="med"/>
                  <a:tailEnd type="none" w="med" len="med"/>
                </a:ln>
                <a:effectLst>
                  <a:outerShdw blurRad="63500" algn="ctr" rotWithShape="0">
                    <a:schemeClr val="accent4">
                      <a:lumMod val="75000"/>
                      <a:alpha val="20000"/>
                    </a:schemeClr>
                  </a:outerShdw>
                </a:effectLst>
                <a:scene3d>
                  <a:camera prst="orthographicFront"/>
                  <a:lightRig rig="glow" dir="t">
                    <a:rot lat="0" lon="0" rev="13200000"/>
                  </a:lightRig>
                </a:scene3d>
                <a:sp3d prstMaterial="clear">
                  <a:bevelT w="635000" h="190500"/>
                  <a:extrusionClr>
                    <a:srgbClr val="55EB00"/>
                  </a:extrusionClr>
                  <a:contourClr>
                    <a:srgbClr val="99FF61"/>
                  </a:contourClr>
                </a:sp3d>
              </p:spPr>
              <p:style>
                <a:lnRef idx="1">
                  <a:schemeClr val="accent2"/>
                </a:lnRef>
                <a:fillRef idx="3">
                  <a:schemeClr val="accent2"/>
                </a:fillRef>
                <a:effectRef idx="2">
                  <a:schemeClr val="accent2"/>
                </a:effectRef>
                <a:fontRef idx="minor">
                  <a:schemeClr val="lt1"/>
                </a:fontRef>
              </p:style>
              <p:txBody>
                <a:bodyPr vert="horz" wrap="square" lIns="457200" tIns="54864" rIns="0" bIns="54864" numCol="1" rtlCol="0" anchor="ctr" anchorCtr="0" compatLnSpc="1">
                  <a:prstTxWarp prst="textNoShape">
                    <a:avLst/>
                  </a:prstTxWarp>
                </a:bodyPr>
                <a:lstStyle/>
                <a:p>
                  <a:pPr algn="ctr" defTabSz="1096963" fontAlgn="base">
                    <a:spcBef>
                      <a:spcPct val="0"/>
                    </a:spcBef>
                    <a:spcAft>
                      <a:spcPct val="0"/>
                    </a:spcAft>
                    <a:defRPr/>
                  </a:pPr>
                  <a:r>
                    <a:rPr lang="en-US" sz="1600" dirty="0" smtClean="0">
                      <a:solidFill>
                        <a:schemeClr val="tx1"/>
                      </a:solidFill>
                      <a:latin typeface="Segoe" pitchFamily="34" charset="0"/>
                    </a:rPr>
                    <a:t>Application</a:t>
                  </a:r>
                  <a:br>
                    <a:rPr lang="en-US" sz="1600" dirty="0" smtClean="0">
                      <a:solidFill>
                        <a:schemeClr val="tx1"/>
                      </a:solidFill>
                      <a:latin typeface="Segoe" pitchFamily="34" charset="0"/>
                    </a:rPr>
                  </a:br>
                  <a:r>
                    <a:rPr lang="en-US" sz="1600" dirty="0" smtClean="0">
                      <a:solidFill>
                        <a:schemeClr val="tx1"/>
                      </a:solidFill>
                      <a:latin typeface="Segoe" pitchFamily="34" charset="0"/>
                    </a:rPr>
                    <a:t>Sharing</a:t>
                  </a:r>
                </a:p>
              </p:txBody>
            </p:sp>
            <p:pic>
              <p:nvPicPr>
                <p:cNvPr id="152" name="Picture 53" descr="Generic Application"/>
                <p:cNvPicPr>
                  <a:picLocks noChangeAspect="1" noChangeArrowheads="1"/>
                </p:cNvPicPr>
                <p:nvPr/>
              </p:nvPicPr>
              <p:blipFill>
                <a:blip r:embed="rId3" cstate="print"/>
                <a:srcRect/>
                <a:stretch>
                  <a:fillRect/>
                </a:stretch>
              </p:blipFill>
              <p:spPr bwMode="auto">
                <a:xfrm>
                  <a:off x="7255381" y="1839577"/>
                  <a:ext cx="306079" cy="428033"/>
                </a:xfrm>
                <a:prstGeom prst="rect">
                  <a:avLst/>
                </a:prstGeom>
                <a:noFill/>
                <a:ln w="9525">
                  <a:noFill/>
                  <a:miter lim="800000"/>
                  <a:headEnd/>
                  <a:tailEnd/>
                </a:ln>
              </p:spPr>
            </p:pic>
            <p:pic>
              <p:nvPicPr>
                <p:cNvPr id="153" name="Picture 54" descr="Generic Application"/>
                <p:cNvPicPr>
                  <a:picLocks noChangeAspect="1" noChangeArrowheads="1"/>
                </p:cNvPicPr>
                <p:nvPr/>
              </p:nvPicPr>
              <p:blipFill>
                <a:blip r:embed="rId3" cstate="print"/>
                <a:srcRect/>
                <a:stretch>
                  <a:fillRect/>
                </a:stretch>
              </p:blipFill>
              <p:spPr bwMode="auto">
                <a:xfrm flipH="1">
                  <a:off x="6947027" y="1839577"/>
                  <a:ext cx="306079" cy="428033"/>
                </a:xfrm>
                <a:prstGeom prst="rect">
                  <a:avLst/>
                </a:prstGeom>
                <a:noFill/>
                <a:ln w="9525">
                  <a:noFill/>
                  <a:miter lim="800000"/>
                  <a:headEnd/>
                  <a:tailEnd/>
                </a:ln>
              </p:spPr>
            </p:pic>
          </p:grpSp>
          <p:grpSp>
            <p:nvGrpSpPr>
              <p:cNvPr id="5" name="Group 60"/>
              <p:cNvGrpSpPr/>
              <p:nvPr/>
            </p:nvGrpSpPr>
            <p:grpSpPr>
              <a:xfrm>
                <a:off x="5816559" y="4190545"/>
                <a:ext cx="1909910" cy="605261"/>
                <a:chOff x="573932" y="2820973"/>
                <a:chExt cx="1909910" cy="605261"/>
              </a:xfrm>
            </p:grpSpPr>
            <p:sp>
              <p:nvSpPr>
                <p:cNvPr id="68" name="Rounded Rectangle 67"/>
                <p:cNvSpPr/>
                <p:nvPr/>
              </p:nvSpPr>
              <p:spPr bwMode="auto">
                <a:xfrm>
                  <a:off x="573932" y="2820973"/>
                  <a:ext cx="1909910" cy="533605"/>
                </a:xfrm>
                <a:prstGeom prst="roundRect">
                  <a:avLst>
                    <a:gd name="adj" fmla="val 9033"/>
                  </a:avLst>
                </a:prstGeom>
                <a:gradFill flip="none" rotWithShape="1">
                  <a:gsLst>
                    <a:gs pos="0">
                      <a:schemeClr val="bg1">
                        <a:lumMod val="50000"/>
                        <a:alpha val="0"/>
                      </a:schemeClr>
                    </a:gs>
                    <a:gs pos="42000">
                      <a:schemeClr val="accent4">
                        <a:lumMod val="40000"/>
                        <a:lumOff val="60000"/>
                      </a:schemeClr>
                    </a:gs>
                    <a:gs pos="75000">
                      <a:schemeClr val="accent4"/>
                    </a:gs>
                    <a:gs pos="85000">
                      <a:schemeClr val="accent4">
                        <a:lumMod val="75000"/>
                      </a:schemeClr>
                    </a:gs>
                    <a:gs pos="99000">
                      <a:schemeClr val="bg2">
                        <a:alpha val="0"/>
                      </a:schemeClr>
                    </a:gs>
                  </a:gsLst>
                  <a:lin ang="7200000" scaled="0"/>
                  <a:tileRect/>
                </a:gradFill>
                <a:ln w="38100">
                  <a:noFill/>
                  <a:headEnd type="none" w="med" len="med"/>
                  <a:tailEnd type="none" w="med" len="med"/>
                </a:ln>
                <a:effectLst>
                  <a:outerShdw blurRad="63500" algn="ctr" rotWithShape="0">
                    <a:schemeClr val="accent4">
                      <a:lumMod val="75000"/>
                      <a:alpha val="20000"/>
                    </a:schemeClr>
                  </a:outerShdw>
                </a:effectLst>
                <a:scene3d>
                  <a:camera prst="orthographicFront"/>
                  <a:lightRig rig="glow" dir="t">
                    <a:rot lat="0" lon="0" rev="13200000"/>
                  </a:lightRig>
                </a:scene3d>
                <a:sp3d prstMaterial="clear">
                  <a:bevelT w="635000" h="190500"/>
                  <a:extrusionClr>
                    <a:srgbClr val="55EB00"/>
                  </a:extrusionClr>
                  <a:contourClr>
                    <a:srgbClr val="99FF61"/>
                  </a:contourClr>
                </a:sp3d>
              </p:spPr>
              <p:style>
                <a:lnRef idx="1">
                  <a:schemeClr val="accent2"/>
                </a:lnRef>
                <a:fillRef idx="3">
                  <a:schemeClr val="accent2"/>
                </a:fillRef>
                <a:effectRef idx="2">
                  <a:schemeClr val="accent2"/>
                </a:effectRef>
                <a:fontRef idx="minor">
                  <a:schemeClr val="lt1"/>
                </a:fontRef>
              </p:style>
              <p:txBody>
                <a:bodyPr vert="horz" wrap="square" lIns="457200" tIns="54864" rIns="0" bIns="54864" numCol="1" rtlCol="0" anchor="ctr" anchorCtr="0" compatLnSpc="1">
                  <a:prstTxWarp prst="textNoShape">
                    <a:avLst/>
                  </a:prstTxWarp>
                </a:bodyPr>
                <a:lstStyle/>
                <a:p>
                  <a:pPr algn="ctr" defTabSz="1096963" fontAlgn="base">
                    <a:spcBef>
                      <a:spcPct val="0"/>
                    </a:spcBef>
                    <a:spcAft>
                      <a:spcPct val="0"/>
                    </a:spcAft>
                    <a:defRPr/>
                  </a:pPr>
                  <a:r>
                    <a:rPr lang="en-US" sz="1600" dirty="0" smtClean="0">
                      <a:solidFill>
                        <a:schemeClr val="tx1"/>
                      </a:solidFill>
                      <a:latin typeface="Segoe" pitchFamily="34" charset="0"/>
                    </a:rPr>
                    <a:t>Email</a:t>
                  </a:r>
                </a:p>
              </p:txBody>
            </p:sp>
            <p:pic>
              <p:nvPicPr>
                <p:cNvPr id="71" name="Picture 37" descr="MSN icon envelope only"/>
                <p:cNvPicPr>
                  <a:picLocks noChangeAspect="1" noChangeArrowheads="1"/>
                </p:cNvPicPr>
                <p:nvPr/>
              </p:nvPicPr>
              <p:blipFill>
                <a:blip r:embed="rId4" cstate="print"/>
                <a:srcRect/>
                <a:stretch>
                  <a:fillRect/>
                </a:stretch>
              </p:blipFill>
              <p:spPr bwMode="auto">
                <a:xfrm rot="20782065" flipH="1">
                  <a:off x="660499" y="2950837"/>
                  <a:ext cx="305517" cy="475397"/>
                </a:xfrm>
                <a:prstGeom prst="rect">
                  <a:avLst/>
                </a:prstGeom>
                <a:noFill/>
                <a:ln w="9525">
                  <a:noFill/>
                  <a:miter lim="800000"/>
                  <a:headEnd/>
                  <a:tailEnd/>
                </a:ln>
              </p:spPr>
            </p:pic>
            <p:pic>
              <p:nvPicPr>
                <p:cNvPr id="72" name="Rectangle 34"/>
                <p:cNvPicPr>
                  <a:picLocks noChangeAspect="1" noChangeArrowheads="1"/>
                </p:cNvPicPr>
                <p:nvPr/>
              </p:nvPicPr>
              <p:blipFill>
                <a:blip r:embed="rId5" cstate="print"/>
                <a:srcRect/>
                <a:stretch>
                  <a:fillRect/>
                </a:stretch>
              </p:blipFill>
              <p:spPr bwMode="auto">
                <a:xfrm rot="565625">
                  <a:off x="1022549" y="2938926"/>
                  <a:ext cx="277736" cy="271587"/>
                </a:xfrm>
                <a:prstGeom prst="rect">
                  <a:avLst/>
                </a:prstGeom>
                <a:noFill/>
                <a:ln w="9525" algn="ctr">
                  <a:noFill/>
                  <a:miter lim="800000"/>
                  <a:headEnd/>
                  <a:tailEnd/>
                </a:ln>
              </p:spPr>
            </p:pic>
          </p:grpSp>
          <p:grpSp>
            <p:nvGrpSpPr>
              <p:cNvPr id="6" name="Group 84"/>
              <p:cNvGrpSpPr/>
              <p:nvPr/>
            </p:nvGrpSpPr>
            <p:grpSpPr>
              <a:xfrm>
                <a:off x="528246" y="2615948"/>
                <a:ext cx="1909911" cy="531521"/>
                <a:chOff x="-2811320" y="6252868"/>
                <a:chExt cx="2201333" cy="612623"/>
              </a:xfrm>
            </p:grpSpPr>
            <p:sp>
              <p:nvSpPr>
                <p:cNvPr id="106" name="Rounded Rectangle 105"/>
                <p:cNvSpPr/>
                <p:nvPr/>
              </p:nvSpPr>
              <p:spPr bwMode="auto">
                <a:xfrm>
                  <a:off x="-2811320" y="6252868"/>
                  <a:ext cx="2201333" cy="612623"/>
                </a:xfrm>
                <a:prstGeom prst="roundRect">
                  <a:avLst>
                    <a:gd name="adj" fmla="val 9033"/>
                  </a:avLst>
                </a:prstGeom>
                <a:gradFill flip="none" rotWithShape="1">
                  <a:gsLst>
                    <a:gs pos="0">
                      <a:schemeClr val="bg1">
                        <a:lumMod val="50000"/>
                        <a:alpha val="0"/>
                      </a:schemeClr>
                    </a:gs>
                    <a:gs pos="42000">
                      <a:schemeClr val="accent4">
                        <a:lumMod val="40000"/>
                        <a:lumOff val="60000"/>
                      </a:schemeClr>
                    </a:gs>
                    <a:gs pos="75000">
                      <a:schemeClr val="accent4"/>
                    </a:gs>
                    <a:gs pos="85000">
                      <a:schemeClr val="accent4">
                        <a:lumMod val="75000"/>
                      </a:schemeClr>
                    </a:gs>
                    <a:gs pos="99000">
                      <a:schemeClr val="bg2">
                        <a:alpha val="0"/>
                      </a:schemeClr>
                    </a:gs>
                  </a:gsLst>
                  <a:lin ang="7200000" scaled="0"/>
                  <a:tileRect/>
                </a:gradFill>
                <a:ln w="38100">
                  <a:noFill/>
                  <a:headEnd type="none" w="med" len="med"/>
                  <a:tailEnd type="none" w="med" len="med"/>
                </a:ln>
                <a:effectLst>
                  <a:outerShdw blurRad="63500" algn="ctr" rotWithShape="0">
                    <a:schemeClr val="accent4">
                      <a:lumMod val="75000"/>
                      <a:alpha val="20000"/>
                    </a:schemeClr>
                  </a:outerShdw>
                </a:effectLst>
                <a:scene3d>
                  <a:camera prst="orthographicFront"/>
                  <a:lightRig rig="glow" dir="t">
                    <a:rot lat="0" lon="0" rev="13200000"/>
                  </a:lightRig>
                </a:scene3d>
                <a:sp3d prstMaterial="clear">
                  <a:bevelT w="635000" h="190500"/>
                  <a:extrusionClr>
                    <a:srgbClr val="55EB00"/>
                  </a:extrusionClr>
                  <a:contourClr>
                    <a:srgbClr val="99FF61"/>
                  </a:contourClr>
                </a:sp3d>
              </p:spPr>
              <p:style>
                <a:lnRef idx="1">
                  <a:schemeClr val="accent2"/>
                </a:lnRef>
                <a:fillRef idx="3">
                  <a:schemeClr val="accent2"/>
                </a:fillRef>
                <a:effectRef idx="2">
                  <a:schemeClr val="accent2"/>
                </a:effectRef>
                <a:fontRef idx="minor">
                  <a:schemeClr val="lt1"/>
                </a:fontRef>
              </p:style>
              <p:txBody>
                <a:bodyPr vert="horz" wrap="square" lIns="457200" tIns="54864" rIns="0" bIns="54864" numCol="1" rtlCol="0" anchor="ctr" anchorCtr="0" compatLnSpc="1">
                  <a:prstTxWarp prst="textNoShape">
                    <a:avLst/>
                  </a:prstTxWarp>
                </a:bodyPr>
                <a:lstStyle/>
                <a:p>
                  <a:pPr algn="ctr" defTabSz="1096963" fontAlgn="base">
                    <a:spcBef>
                      <a:spcPct val="0"/>
                    </a:spcBef>
                    <a:spcAft>
                      <a:spcPct val="0"/>
                    </a:spcAft>
                    <a:defRPr/>
                  </a:pPr>
                  <a:r>
                    <a:rPr lang="en-US" sz="1600" dirty="0" smtClean="0">
                      <a:solidFill>
                        <a:schemeClr val="tx1"/>
                      </a:solidFill>
                      <a:latin typeface="Segoe" pitchFamily="34" charset="0"/>
                    </a:rPr>
                    <a:t>Web</a:t>
                  </a:r>
                  <a:br>
                    <a:rPr lang="en-US" sz="1600" dirty="0" smtClean="0">
                      <a:solidFill>
                        <a:schemeClr val="tx1"/>
                      </a:solidFill>
                      <a:latin typeface="Segoe" pitchFamily="34" charset="0"/>
                    </a:rPr>
                  </a:br>
                  <a:r>
                    <a:rPr lang="en-US" sz="1600" dirty="0" smtClean="0">
                      <a:solidFill>
                        <a:schemeClr val="tx1"/>
                      </a:solidFill>
                      <a:latin typeface="Segoe" pitchFamily="34" charset="0"/>
                    </a:rPr>
                    <a:t>Conferencing</a:t>
                  </a:r>
                </a:p>
              </p:txBody>
            </p:sp>
            <p:grpSp>
              <p:nvGrpSpPr>
                <p:cNvPr id="7" name="Group 27"/>
                <p:cNvGrpSpPr>
                  <a:grpSpLocks/>
                </p:cNvGrpSpPr>
                <p:nvPr/>
              </p:nvGrpSpPr>
              <p:grpSpPr bwMode="auto">
                <a:xfrm rot="21102177">
                  <a:off x="-2745037" y="6303232"/>
                  <a:ext cx="425582" cy="515307"/>
                  <a:chOff x="2232" y="2268"/>
                  <a:chExt cx="251" cy="273"/>
                </a:xfrm>
              </p:grpSpPr>
              <p:pic>
                <p:nvPicPr>
                  <p:cNvPr id="108" name="Rectangle 41"/>
                  <p:cNvPicPr>
                    <a:picLocks noChangeAspect="1" noChangeArrowheads="1"/>
                  </p:cNvPicPr>
                  <p:nvPr/>
                </p:nvPicPr>
                <p:blipFill>
                  <a:blip r:embed="rId6" cstate="print"/>
                  <a:srcRect/>
                  <a:stretch>
                    <a:fillRect/>
                  </a:stretch>
                </p:blipFill>
                <p:spPr bwMode="auto">
                  <a:xfrm>
                    <a:off x="2232" y="2268"/>
                    <a:ext cx="251" cy="237"/>
                  </a:xfrm>
                  <a:prstGeom prst="rect">
                    <a:avLst/>
                  </a:prstGeom>
                  <a:noFill/>
                  <a:ln w="9525" algn="ctr">
                    <a:noFill/>
                    <a:miter lim="800000"/>
                    <a:headEnd/>
                    <a:tailEnd/>
                  </a:ln>
                </p:spPr>
              </p:pic>
              <p:pic>
                <p:nvPicPr>
                  <p:cNvPr id="109" name="Rectangle 42"/>
                  <p:cNvPicPr>
                    <a:picLocks noChangeAspect="1" noChangeArrowheads="1"/>
                  </p:cNvPicPr>
                  <p:nvPr/>
                </p:nvPicPr>
                <p:blipFill>
                  <a:blip r:embed="rId7" cstate="print"/>
                  <a:srcRect/>
                  <a:stretch>
                    <a:fillRect/>
                  </a:stretch>
                </p:blipFill>
                <p:spPr bwMode="auto">
                  <a:xfrm rot="497823">
                    <a:off x="2240" y="2377"/>
                    <a:ext cx="228" cy="164"/>
                  </a:xfrm>
                  <a:prstGeom prst="rect">
                    <a:avLst/>
                  </a:prstGeom>
                  <a:noFill/>
                  <a:ln w="9525" algn="ctr">
                    <a:noFill/>
                    <a:miter lim="800000"/>
                    <a:headEnd/>
                    <a:tailEnd/>
                  </a:ln>
                </p:spPr>
              </p:pic>
            </p:grpSp>
          </p:grpSp>
          <p:grpSp>
            <p:nvGrpSpPr>
              <p:cNvPr id="8" name="Group 168"/>
              <p:cNvGrpSpPr/>
              <p:nvPr/>
            </p:nvGrpSpPr>
            <p:grpSpPr>
              <a:xfrm>
                <a:off x="1149609" y="4190545"/>
                <a:ext cx="1909910" cy="533605"/>
                <a:chOff x="234778" y="4101782"/>
                <a:chExt cx="1909910" cy="533605"/>
              </a:xfrm>
            </p:grpSpPr>
            <p:sp>
              <p:nvSpPr>
                <p:cNvPr id="115" name="Rounded Rectangle 114"/>
                <p:cNvSpPr/>
                <p:nvPr/>
              </p:nvSpPr>
              <p:spPr bwMode="auto">
                <a:xfrm>
                  <a:off x="234778" y="4101782"/>
                  <a:ext cx="1909910" cy="533605"/>
                </a:xfrm>
                <a:prstGeom prst="roundRect">
                  <a:avLst>
                    <a:gd name="adj" fmla="val 9033"/>
                  </a:avLst>
                </a:prstGeom>
                <a:gradFill flip="none" rotWithShape="1">
                  <a:gsLst>
                    <a:gs pos="0">
                      <a:schemeClr val="bg1">
                        <a:lumMod val="50000"/>
                        <a:alpha val="0"/>
                      </a:schemeClr>
                    </a:gs>
                    <a:gs pos="42000">
                      <a:schemeClr val="accent4">
                        <a:lumMod val="40000"/>
                        <a:lumOff val="60000"/>
                      </a:schemeClr>
                    </a:gs>
                    <a:gs pos="75000">
                      <a:schemeClr val="accent4"/>
                    </a:gs>
                    <a:gs pos="85000">
                      <a:schemeClr val="accent4">
                        <a:lumMod val="75000"/>
                      </a:schemeClr>
                    </a:gs>
                    <a:gs pos="99000">
                      <a:schemeClr val="bg2">
                        <a:alpha val="0"/>
                      </a:schemeClr>
                    </a:gs>
                  </a:gsLst>
                  <a:lin ang="7200000" scaled="0"/>
                  <a:tileRect/>
                </a:gradFill>
                <a:ln w="38100">
                  <a:noFill/>
                  <a:headEnd type="none" w="med" len="med"/>
                  <a:tailEnd type="none" w="med" len="med"/>
                </a:ln>
                <a:effectLst>
                  <a:outerShdw blurRad="63500" algn="ctr" rotWithShape="0">
                    <a:schemeClr val="accent4">
                      <a:lumMod val="75000"/>
                      <a:alpha val="20000"/>
                    </a:schemeClr>
                  </a:outerShdw>
                </a:effectLst>
                <a:scene3d>
                  <a:camera prst="orthographicFront"/>
                  <a:lightRig rig="glow" dir="t">
                    <a:rot lat="0" lon="0" rev="13200000"/>
                  </a:lightRig>
                </a:scene3d>
                <a:sp3d prstMaterial="clear">
                  <a:bevelT w="635000" h="190500"/>
                  <a:extrusionClr>
                    <a:srgbClr val="55EB00"/>
                  </a:extrusionClr>
                  <a:contourClr>
                    <a:srgbClr val="99FF61"/>
                  </a:contourClr>
                </a:sp3d>
              </p:spPr>
              <p:style>
                <a:lnRef idx="1">
                  <a:schemeClr val="accent2"/>
                </a:lnRef>
                <a:fillRef idx="3">
                  <a:schemeClr val="accent2"/>
                </a:fillRef>
                <a:effectRef idx="2">
                  <a:schemeClr val="accent2"/>
                </a:effectRef>
                <a:fontRef idx="minor">
                  <a:schemeClr val="lt1"/>
                </a:fontRef>
              </p:style>
              <p:txBody>
                <a:bodyPr vert="horz" wrap="square" lIns="457200" tIns="54864" rIns="0" bIns="54864" numCol="1" rtlCol="0" anchor="ctr" anchorCtr="0" compatLnSpc="1">
                  <a:prstTxWarp prst="textNoShape">
                    <a:avLst/>
                  </a:prstTxWarp>
                </a:bodyPr>
                <a:lstStyle/>
                <a:p>
                  <a:pPr algn="ctr" defTabSz="1096963" fontAlgn="base">
                    <a:spcBef>
                      <a:spcPct val="0"/>
                    </a:spcBef>
                    <a:spcAft>
                      <a:spcPct val="0"/>
                    </a:spcAft>
                    <a:defRPr/>
                  </a:pPr>
                  <a:r>
                    <a:rPr lang="en-US" sz="1600" dirty="0" smtClean="0">
                      <a:solidFill>
                        <a:schemeClr val="tx1"/>
                      </a:solidFill>
                      <a:latin typeface="Segoe" pitchFamily="34" charset="0"/>
                    </a:rPr>
                    <a:t>Enterprise</a:t>
                  </a:r>
                  <a:br>
                    <a:rPr lang="en-US" sz="1600" dirty="0" smtClean="0">
                      <a:solidFill>
                        <a:schemeClr val="tx1"/>
                      </a:solidFill>
                      <a:latin typeface="Segoe" pitchFamily="34" charset="0"/>
                    </a:rPr>
                  </a:br>
                  <a:r>
                    <a:rPr lang="en-US" sz="1600" dirty="0" smtClean="0">
                      <a:solidFill>
                        <a:schemeClr val="tx1"/>
                      </a:solidFill>
                      <a:latin typeface="Segoe" pitchFamily="34" charset="0"/>
                    </a:rPr>
                    <a:t>Telephony</a:t>
                  </a:r>
                </a:p>
              </p:txBody>
            </p:sp>
            <p:pic>
              <p:nvPicPr>
                <p:cNvPr id="116" name="Rectangle 26"/>
                <p:cNvPicPr>
                  <a:picLocks noChangeAspect="1" noChangeArrowheads="1"/>
                </p:cNvPicPr>
                <p:nvPr/>
              </p:nvPicPr>
              <p:blipFill>
                <a:blip r:embed="rId8" cstate="print"/>
                <a:srcRect/>
                <a:stretch>
                  <a:fillRect/>
                </a:stretch>
              </p:blipFill>
              <p:spPr bwMode="auto">
                <a:xfrm>
                  <a:off x="363524" y="4157480"/>
                  <a:ext cx="375933" cy="417026"/>
                </a:xfrm>
                <a:prstGeom prst="rect">
                  <a:avLst/>
                </a:prstGeom>
                <a:noFill/>
                <a:ln w="9525" algn="ctr">
                  <a:noFill/>
                  <a:miter lim="800000"/>
                  <a:headEnd/>
                  <a:tailEnd/>
                </a:ln>
              </p:spPr>
            </p:pic>
          </p:grpSp>
          <p:grpSp>
            <p:nvGrpSpPr>
              <p:cNvPr id="9" name="Group 80"/>
              <p:cNvGrpSpPr/>
              <p:nvPr/>
            </p:nvGrpSpPr>
            <p:grpSpPr>
              <a:xfrm>
                <a:off x="3473035" y="4190545"/>
                <a:ext cx="1909911" cy="531521"/>
                <a:chOff x="3671553" y="4256786"/>
                <a:chExt cx="1909911" cy="531521"/>
              </a:xfrm>
            </p:grpSpPr>
            <p:sp>
              <p:nvSpPr>
                <p:cNvPr id="111" name="Rounded Rectangle 110"/>
                <p:cNvSpPr/>
                <p:nvPr/>
              </p:nvSpPr>
              <p:spPr bwMode="auto">
                <a:xfrm>
                  <a:off x="3671553" y="4256786"/>
                  <a:ext cx="1909911" cy="531521"/>
                </a:xfrm>
                <a:prstGeom prst="roundRect">
                  <a:avLst>
                    <a:gd name="adj" fmla="val 9033"/>
                  </a:avLst>
                </a:prstGeom>
                <a:gradFill flip="none" rotWithShape="1">
                  <a:gsLst>
                    <a:gs pos="0">
                      <a:schemeClr val="bg1">
                        <a:lumMod val="50000"/>
                        <a:alpha val="0"/>
                      </a:schemeClr>
                    </a:gs>
                    <a:gs pos="42000">
                      <a:schemeClr val="accent4">
                        <a:lumMod val="40000"/>
                        <a:lumOff val="60000"/>
                      </a:schemeClr>
                    </a:gs>
                    <a:gs pos="75000">
                      <a:schemeClr val="accent4"/>
                    </a:gs>
                    <a:gs pos="85000">
                      <a:schemeClr val="accent4">
                        <a:lumMod val="75000"/>
                      </a:schemeClr>
                    </a:gs>
                    <a:gs pos="99000">
                      <a:schemeClr val="bg2">
                        <a:alpha val="0"/>
                      </a:schemeClr>
                    </a:gs>
                  </a:gsLst>
                  <a:lin ang="7200000" scaled="0"/>
                  <a:tileRect/>
                </a:gradFill>
                <a:ln w="38100">
                  <a:noFill/>
                  <a:headEnd type="none" w="med" len="med"/>
                  <a:tailEnd type="none" w="med" len="med"/>
                </a:ln>
                <a:effectLst>
                  <a:outerShdw blurRad="63500" algn="ctr" rotWithShape="0">
                    <a:schemeClr val="accent4">
                      <a:lumMod val="75000"/>
                      <a:alpha val="20000"/>
                    </a:schemeClr>
                  </a:outerShdw>
                </a:effectLst>
                <a:scene3d>
                  <a:camera prst="orthographicFront"/>
                  <a:lightRig rig="glow" dir="t">
                    <a:rot lat="0" lon="0" rev="13200000"/>
                  </a:lightRig>
                </a:scene3d>
                <a:sp3d prstMaterial="clear">
                  <a:bevelT w="635000" h="190500"/>
                  <a:extrusionClr>
                    <a:srgbClr val="55EB00"/>
                  </a:extrusionClr>
                  <a:contourClr>
                    <a:srgbClr val="99FF61"/>
                  </a:contourClr>
                </a:sp3d>
              </p:spPr>
              <p:style>
                <a:lnRef idx="1">
                  <a:schemeClr val="accent2"/>
                </a:lnRef>
                <a:fillRef idx="3">
                  <a:schemeClr val="accent2"/>
                </a:fillRef>
                <a:effectRef idx="2">
                  <a:schemeClr val="accent2"/>
                </a:effectRef>
                <a:fontRef idx="minor">
                  <a:schemeClr val="lt1"/>
                </a:fontRef>
              </p:style>
              <p:txBody>
                <a:bodyPr vert="horz" wrap="square" lIns="457200" tIns="54864" rIns="0" bIns="54864" numCol="1" rtlCol="0" anchor="ctr" anchorCtr="0" compatLnSpc="1">
                  <a:prstTxWarp prst="textNoShape">
                    <a:avLst/>
                  </a:prstTxWarp>
                </a:bodyPr>
                <a:lstStyle/>
                <a:p>
                  <a:pPr algn="ctr" defTabSz="1096963" fontAlgn="base">
                    <a:spcBef>
                      <a:spcPct val="0"/>
                    </a:spcBef>
                    <a:spcAft>
                      <a:spcPct val="0"/>
                    </a:spcAft>
                    <a:defRPr/>
                  </a:pPr>
                  <a:r>
                    <a:rPr lang="en-US" sz="1600" dirty="0" smtClean="0">
                      <a:solidFill>
                        <a:schemeClr val="tx1"/>
                      </a:solidFill>
                      <a:latin typeface="Segoe" pitchFamily="34" charset="0"/>
                    </a:rPr>
                    <a:t>Instant Messaging</a:t>
                  </a:r>
                </a:p>
              </p:txBody>
            </p:sp>
            <p:pic>
              <p:nvPicPr>
                <p:cNvPr id="134" name="Picture 38" descr="MSN icon people chat"/>
                <p:cNvPicPr>
                  <a:picLocks noChangeAspect="1" noChangeArrowheads="1"/>
                </p:cNvPicPr>
                <p:nvPr/>
              </p:nvPicPr>
              <p:blipFill>
                <a:blip r:embed="rId9" cstate="print"/>
                <a:srcRect b="43836"/>
                <a:stretch>
                  <a:fillRect/>
                </a:stretch>
              </p:blipFill>
              <p:spPr bwMode="auto">
                <a:xfrm>
                  <a:off x="3824329" y="4309177"/>
                  <a:ext cx="419714" cy="367203"/>
                </a:xfrm>
                <a:prstGeom prst="rect">
                  <a:avLst/>
                </a:prstGeom>
                <a:noFill/>
                <a:ln w="9525">
                  <a:noFill/>
                  <a:miter lim="800000"/>
                  <a:headEnd/>
                  <a:tailEnd/>
                </a:ln>
              </p:spPr>
            </p:pic>
          </p:grpSp>
          <p:grpSp>
            <p:nvGrpSpPr>
              <p:cNvPr id="10" name="Group 59"/>
              <p:cNvGrpSpPr/>
              <p:nvPr/>
            </p:nvGrpSpPr>
            <p:grpSpPr>
              <a:xfrm>
                <a:off x="6987514" y="1796785"/>
                <a:ext cx="1909910" cy="533605"/>
                <a:chOff x="175098" y="1812001"/>
                <a:chExt cx="1909910" cy="533605"/>
              </a:xfrm>
            </p:grpSpPr>
            <p:sp>
              <p:nvSpPr>
                <p:cNvPr id="122" name="Rounded Rectangle 121"/>
                <p:cNvSpPr/>
                <p:nvPr/>
              </p:nvSpPr>
              <p:spPr bwMode="auto">
                <a:xfrm>
                  <a:off x="175098" y="1812001"/>
                  <a:ext cx="1909910" cy="533605"/>
                </a:xfrm>
                <a:prstGeom prst="roundRect">
                  <a:avLst>
                    <a:gd name="adj" fmla="val 9033"/>
                  </a:avLst>
                </a:prstGeom>
                <a:gradFill flip="none" rotWithShape="1">
                  <a:gsLst>
                    <a:gs pos="0">
                      <a:schemeClr val="bg1">
                        <a:lumMod val="50000"/>
                        <a:alpha val="0"/>
                      </a:schemeClr>
                    </a:gs>
                    <a:gs pos="42000">
                      <a:schemeClr val="accent4">
                        <a:lumMod val="40000"/>
                        <a:lumOff val="60000"/>
                      </a:schemeClr>
                    </a:gs>
                    <a:gs pos="75000">
                      <a:schemeClr val="accent4"/>
                    </a:gs>
                    <a:gs pos="85000">
                      <a:schemeClr val="accent4">
                        <a:lumMod val="75000"/>
                      </a:schemeClr>
                    </a:gs>
                    <a:gs pos="99000">
                      <a:schemeClr val="bg2">
                        <a:alpha val="0"/>
                      </a:schemeClr>
                    </a:gs>
                  </a:gsLst>
                  <a:lin ang="7200000" scaled="0"/>
                  <a:tileRect/>
                </a:gradFill>
                <a:ln w="38100">
                  <a:noFill/>
                  <a:headEnd type="none" w="med" len="med"/>
                  <a:tailEnd type="none" w="med" len="med"/>
                </a:ln>
                <a:effectLst>
                  <a:outerShdw blurRad="63500" algn="ctr" rotWithShape="0">
                    <a:schemeClr val="accent4">
                      <a:lumMod val="75000"/>
                      <a:alpha val="20000"/>
                    </a:schemeClr>
                  </a:outerShdw>
                </a:effectLst>
                <a:scene3d>
                  <a:camera prst="orthographicFront"/>
                  <a:lightRig rig="glow" dir="t">
                    <a:rot lat="0" lon="0" rev="13200000"/>
                  </a:lightRig>
                </a:scene3d>
                <a:sp3d prstMaterial="clear">
                  <a:bevelT w="635000" h="190500"/>
                  <a:extrusionClr>
                    <a:srgbClr val="55EB00"/>
                  </a:extrusionClr>
                  <a:contourClr>
                    <a:srgbClr val="99FF61"/>
                  </a:contourClr>
                </a:sp3d>
              </p:spPr>
              <p:style>
                <a:lnRef idx="1">
                  <a:schemeClr val="accent2"/>
                </a:lnRef>
                <a:fillRef idx="3">
                  <a:schemeClr val="accent2"/>
                </a:fillRef>
                <a:effectRef idx="2">
                  <a:schemeClr val="accent2"/>
                </a:effectRef>
                <a:fontRef idx="minor">
                  <a:schemeClr val="lt1"/>
                </a:fontRef>
              </p:style>
              <p:txBody>
                <a:bodyPr vert="horz" wrap="square" lIns="457200" tIns="54864" rIns="0" bIns="54864" numCol="1" rtlCol="0" anchor="ctr" anchorCtr="0" compatLnSpc="1">
                  <a:prstTxWarp prst="textNoShape">
                    <a:avLst/>
                  </a:prstTxWarp>
                </a:bodyPr>
                <a:lstStyle/>
                <a:p>
                  <a:pPr algn="ctr" defTabSz="1096963" fontAlgn="base">
                    <a:spcBef>
                      <a:spcPct val="0"/>
                    </a:spcBef>
                    <a:spcAft>
                      <a:spcPct val="0"/>
                    </a:spcAft>
                    <a:defRPr/>
                  </a:pPr>
                  <a:r>
                    <a:rPr lang="en-US" sz="1600" dirty="0" smtClean="0">
                      <a:solidFill>
                        <a:schemeClr val="tx1"/>
                      </a:solidFill>
                      <a:latin typeface="Segoe" pitchFamily="34" charset="0"/>
                    </a:rPr>
                    <a:t>Calendaring</a:t>
                  </a:r>
                </a:p>
              </p:txBody>
            </p:sp>
            <p:pic>
              <p:nvPicPr>
                <p:cNvPr id="58" name="Picture 40" descr="MSN icon calendar"/>
                <p:cNvPicPr>
                  <a:picLocks noChangeAspect="1" noChangeArrowheads="1"/>
                </p:cNvPicPr>
                <p:nvPr/>
              </p:nvPicPr>
              <p:blipFill>
                <a:blip r:embed="rId10" cstate="print"/>
                <a:srcRect/>
                <a:stretch>
                  <a:fillRect/>
                </a:stretch>
              </p:blipFill>
              <p:spPr bwMode="auto">
                <a:xfrm>
                  <a:off x="309373" y="1868858"/>
                  <a:ext cx="304833" cy="473603"/>
                </a:xfrm>
                <a:prstGeom prst="rect">
                  <a:avLst/>
                </a:prstGeom>
                <a:noFill/>
                <a:ln w="12700" algn="ctr">
                  <a:noFill/>
                  <a:miter lim="800000"/>
                  <a:headEnd/>
                  <a:tailEnd/>
                </a:ln>
              </p:spPr>
            </p:pic>
            <p:grpSp>
              <p:nvGrpSpPr>
                <p:cNvPr id="11" name="Group 126"/>
                <p:cNvGrpSpPr/>
                <p:nvPr/>
              </p:nvGrpSpPr>
              <p:grpSpPr>
                <a:xfrm>
                  <a:off x="278612" y="2055298"/>
                  <a:ext cx="408489" cy="249540"/>
                  <a:chOff x="132697" y="3232883"/>
                  <a:chExt cx="408489" cy="249540"/>
                </a:xfrm>
              </p:grpSpPr>
              <p:pic>
                <p:nvPicPr>
                  <p:cNvPr id="124" name="Picture 58" descr="Dude"/>
                  <p:cNvPicPr>
                    <a:picLocks noChangeAspect="1" noChangeArrowheads="1"/>
                  </p:cNvPicPr>
                  <p:nvPr/>
                </p:nvPicPr>
                <p:blipFill>
                  <a:blip r:embed="rId11" cstate="print"/>
                  <a:srcRect/>
                  <a:stretch>
                    <a:fillRect/>
                  </a:stretch>
                </p:blipFill>
                <p:spPr bwMode="auto">
                  <a:xfrm>
                    <a:off x="332901" y="3232883"/>
                    <a:ext cx="208285" cy="249540"/>
                  </a:xfrm>
                  <a:prstGeom prst="rect">
                    <a:avLst/>
                  </a:prstGeom>
                  <a:noFill/>
                  <a:ln w="9525">
                    <a:noFill/>
                    <a:miter lim="800000"/>
                    <a:headEnd/>
                    <a:tailEnd/>
                  </a:ln>
                </p:spPr>
              </p:pic>
              <p:pic>
                <p:nvPicPr>
                  <p:cNvPr id="125" name="Picture 59"/>
                  <p:cNvPicPr>
                    <a:picLocks noChangeAspect="1" noChangeArrowheads="1"/>
                  </p:cNvPicPr>
                  <p:nvPr/>
                </p:nvPicPr>
                <p:blipFill>
                  <a:blip r:embed="rId12" cstate="print"/>
                  <a:srcRect/>
                  <a:stretch>
                    <a:fillRect/>
                  </a:stretch>
                </p:blipFill>
                <p:spPr bwMode="auto">
                  <a:xfrm>
                    <a:off x="132697" y="3254708"/>
                    <a:ext cx="166986" cy="168007"/>
                  </a:xfrm>
                  <a:prstGeom prst="rect">
                    <a:avLst/>
                  </a:prstGeom>
                  <a:noFill/>
                  <a:ln w="12700">
                    <a:noFill/>
                    <a:miter lim="800000"/>
                    <a:headEnd/>
                    <a:tailEnd/>
                  </a:ln>
                </p:spPr>
              </p:pic>
            </p:grpSp>
          </p:grpSp>
          <p:grpSp>
            <p:nvGrpSpPr>
              <p:cNvPr id="12" name="Group 71"/>
              <p:cNvGrpSpPr/>
              <p:nvPr/>
            </p:nvGrpSpPr>
            <p:grpSpPr>
              <a:xfrm>
                <a:off x="6206877" y="3391929"/>
                <a:ext cx="1909910" cy="533606"/>
                <a:chOff x="-2811319" y="4275025"/>
                <a:chExt cx="2201333" cy="615025"/>
              </a:xfrm>
            </p:grpSpPr>
            <p:sp>
              <p:nvSpPr>
                <p:cNvPr id="61" name="Rounded Rectangle 60"/>
                <p:cNvSpPr/>
                <p:nvPr/>
              </p:nvSpPr>
              <p:spPr bwMode="auto">
                <a:xfrm>
                  <a:off x="-2811319" y="4275025"/>
                  <a:ext cx="2201333" cy="615025"/>
                </a:xfrm>
                <a:prstGeom prst="roundRect">
                  <a:avLst>
                    <a:gd name="adj" fmla="val 9033"/>
                  </a:avLst>
                </a:prstGeom>
                <a:gradFill flip="none" rotWithShape="1">
                  <a:gsLst>
                    <a:gs pos="0">
                      <a:schemeClr val="bg1">
                        <a:lumMod val="50000"/>
                        <a:alpha val="0"/>
                      </a:schemeClr>
                    </a:gs>
                    <a:gs pos="42000">
                      <a:schemeClr val="accent4">
                        <a:lumMod val="40000"/>
                        <a:lumOff val="60000"/>
                      </a:schemeClr>
                    </a:gs>
                    <a:gs pos="75000">
                      <a:schemeClr val="accent4"/>
                    </a:gs>
                    <a:gs pos="85000">
                      <a:schemeClr val="accent4">
                        <a:lumMod val="75000"/>
                      </a:schemeClr>
                    </a:gs>
                    <a:gs pos="99000">
                      <a:schemeClr val="bg2">
                        <a:alpha val="0"/>
                      </a:schemeClr>
                    </a:gs>
                  </a:gsLst>
                  <a:lin ang="7200000" scaled="0"/>
                  <a:tileRect/>
                </a:gradFill>
                <a:ln w="38100">
                  <a:noFill/>
                  <a:headEnd type="none" w="med" len="med"/>
                  <a:tailEnd type="none" w="med" len="med"/>
                </a:ln>
                <a:effectLst>
                  <a:outerShdw blurRad="63500" algn="ctr" rotWithShape="0">
                    <a:schemeClr val="accent4">
                      <a:lumMod val="75000"/>
                      <a:alpha val="20000"/>
                    </a:schemeClr>
                  </a:outerShdw>
                </a:effectLst>
                <a:scene3d>
                  <a:camera prst="orthographicFront"/>
                  <a:lightRig rig="glow" dir="t">
                    <a:rot lat="0" lon="0" rev="13200000"/>
                  </a:lightRig>
                </a:scene3d>
                <a:sp3d prstMaterial="clear">
                  <a:bevelT w="635000" h="190500"/>
                  <a:extrusionClr>
                    <a:srgbClr val="55EB00"/>
                  </a:extrusionClr>
                  <a:contourClr>
                    <a:srgbClr val="99FF61"/>
                  </a:contourClr>
                </a:sp3d>
              </p:spPr>
              <p:style>
                <a:lnRef idx="1">
                  <a:schemeClr val="accent2"/>
                </a:lnRef>
                <a:fillRef idx="3">
                  <a:schemeClr val="accent2"/>
                </a:fillRef>
                <a:effectRef idx="2">
                  <a:schemeClr val="accent2"/>
                </a:effectRef>
                <a:fontRef idx="minor">
                  <a:schemeClr val="lt1"/>
                </a:fontRef>
              </p:style>
              <p:txBody>
                <a:bodyPr vert="horz" wrap="square" lIns="457200" tIns="54864" rIns="0" bIns="54864" numCol="1" rtlCol="0" anchor="ctr" anchorCtr="0" compatLnSpc="1">
                  <a:prstTxWarp prst="textNoShape">
                    <a:avLst/>
                  </a:prstTxWarp>
                </a:bodyPr>
                <a:lstStyle/>
                <a:p>
                  <a:pPr algn="ctr" defTabSz="1096963" fontAlgn="base">
                    <a:spcBef>
                      <a:spcPct val="0"/>
                    </a:spcBef>
                    <a:spcAft>
                      <a:spcPct val="0"/>
                    </a:spcAft>
                    <a:defRPr/>
                  </a:pPr>
                  <a:r>
                    <a:rPr lang="en-US" sz="1600" dirty="0" smtClean="0">
                      <a:solidFill>
                        <a:schemeClr val="tx1"/>
                      </a:solidFill>
                      <a:latin typeface="Segoe" pitchFamily="34" charset="0"/>
                    </a:rPr>
                    <a:t>Voice Mail</a:t>
                  </a:r>
                </a:p>
              </p:txBody>
            </p:sp>
            <p:grpSp>
              <p:nvGrpSpPr>
                <p:cNvPr id="13" name="Group 32"/>
                <p:cNvGrpSpPr>
                  <a:grpSpLocks/>
                </p:cNvGrpSpPr>
                <p:nvPr/>
              </p:nvGrpSpPr>
              <p:grpSpPr bwMode="auto">
                <a:xfrm rot="21102177">
                  <a:off x="-2645642" y="4291104"/>
                  <a:ext cx="429761" cy="537805"/>
                  <a:chOff x="978" y="2149"/>
                  <a:chExt cx="284" cy="323"/>
                </a:xfrm>
              </p:grpSpPr>
              <p:pic>
                <p:nvPicPr>
                  <p:cNvPr id="64" name="Rectangle 33"/>
                  <p:cNvPicPr>
                    <a:picLocks noChangeAspect="1" noChangeArrowheads="1"/>
                  </p:cNvPicPr>
                  <p:nvPr/>
                </p:nvPicPr>
                <p:blipFill>
                  <a:blip r:embed="rId13" cstate="print"/>
                  <a:srcRect/>
                  <a:stretch>
                    <a:fillRect/>
                  </a:stretch>
                </p:blipFill>
                <p:spPr bwMode="auto">
                  <a:xfrm>
                    <a:off x="978" y="2149"/>
                    <a:ext cx="99" cy="234"/>
                  </a:xfrm>
                  <a:prstGeom prst="rect">
                    <a:avLst/>
                  </a:prstGeom>
                  <a:noFill/>
                  <a:ln w="9525" algn="ctr">
                    <a:noFill/>
                    <a:miter lim="800000"/>
                    <a:headEnd/>
                    <a:tailEnd/>
                  </a:ln>
                </p:spPr>
              </p:pic>
              <p:pic>
                <p:nvPicPr>
                  <p:cNvPr id="65" name="Rectangle 34"/>
                  <p:cNvPicPr>
                    <a:picLocks noChangeAspect="1" noChangeArrowheads="1"/>
                  </p:cNvPicPr>
                  <p:nvPr/>
                </p:nvPicPr>
                <p:blipFill>
                  <a:blip r:embed="rId5" cstate="print"/>
                  <a:srcRect/>
                  <a:stretch>
                    <a:fillRect/>
                  </a:stretch>
                </p:blipFill>
                <p:spPr bwMode="auto">
                  <a:xfrm>
                    <a:off x="1036" y="2232"/>
                    <a:ext cx="170" cy="188"/>
                  </a:xfrm>
                  <a:prstGeom prst="rect">
                    <a:avLst/>
                  </a:prstGeom>
                  <a:noFill/>
                  <a:ln w="9525" algn="ctr">
                    <a:noFill/>
                    <a:miter lim="800000"/>
                    <a:headEnd/>
                    <a:tailEnd/>
                  </a:ln>
                </p:spPr>
              </p:pic>
              <p:pic>
                <p:nvPicPr>
                  <p:cNvPr id="66" name="Rectangle 35"/>
                  <p:cNvPicPr>
                    <a:picLocks noChangeAspect="1" noChangeArrowheads="1"/>
                  </p:cNvPicPr>
                  <p:nvPr/>
                </p:nvPicPr>
                <p:blipFill>
                  <a:blip r:embed="rId14" cstate="print"/>
                  <a:srcRect/>
                  <a:stretch>
                    <a:fillRect/>
                  </a:stretch>
                </p:blipFill>
                <p:spPr bwMode="auto">
                  <a:xfrm>
                    <a:off x="1125" y="2336"/>
                    <a:ext cx="137" cy="136"/>
                  </a:xfrm>
                  <a:prstGeom prst="rect">
                    <a:avLst/>
                  </a:prstGeom>
                  <a:noFill/>
                  <a:ln w="9525" algn="ctr">
                    <a:noFill/>
                    <a:miter lim="800000"/>
                    <a:headEnd/>
                    <a:tailEnd/>
                  </a:ln>
                </p:spPr>
              </p:pic>
            </p:grpSp>
          </p:grpSp>
          <p:grpSp>
            <p:nvGrpSpPr>
              <p:cNvPr id="14" name="Group 74"/>
              <p:cNvGrpSpPr/>
              <p:nvPr/>
            </p:nvGrpSpPr>
            <p:grpSpPr>
              <a:xfrm>
                <a:off x="838928" y="3403247"/>
                <a:ext cx="1909911" cy="531521"/>
                <a:chOff x="8812295" y="3880358"/>
                <a:chExt cx="1909911" cy="531521"/>
              </a:xfrm>
            </p:grpSpPr>
            <p:sp>
              <p:nvSpPr>
                <p:cNvPr id="97" name="Rounded Rectangle 96"/>
                <p:cNvSpPr/>
                <p:nvPr/>
              </p:nvSpPr>
              <p:spPr bwMode="auto">
                <a:xfrm>
                  <a:off x="8812295" y="3880358"/>
                  <a:ext cx="1909911" cy="531521"/>
                </a:xfrm>
                <a:prstGeom prst="roundRect">
                  <a:avLst>
                    <a:gd name="adj" fmla="val 9033"/>
                  </a:avLst>
                </a:prstGeom>
                <a:gradFill flip="none" rotWithShape="1">
                  <a:gsLst>
                    <a:gs pos="0">
                      <a:schemeClr val="bg1">
                        <a:lumMod val="50000"/>
                        <a:alpha val="0"/>
                      </a:schemeClr>
                    </a:gs>
                    <a:gs pos="42000">
                      <a:schemeClr val="accent4">
                        <a:lumMod val="40000"/>
                        <a:lumOff val="60000"/>
                      </a:schemeClr>
                    </a:gs>
                    <a:gs pos="75000">
                      <a:schemeClr val="accent4"/>
                    </a:gs>
                    <a:gs pos="85000">
                      <a:schemeClr val="accent4">
                        <a:lumMod val="75000"/>
                      </a:schemeClr>
                    </a:gs>
                    <a:gs pos="99000">
                      <a:schemeClr val="bg2">
                        <a:alpha val="0"/>
                      </a:schemeClr>
                    </a:gs>
                  </a:gsLst>
                  <a:lin ang="7200000" scaled="0"/>
                  <a:tileRect/>
                </a:gradFill>
                <a:ln w="38100">
                  <a:noFill/>
                  <a:headEnd type="none" w="med" len="med"/>
                  <a:tailEnd type="none" w="med" len="med"/>
                </a:ln>
                <a:effectLst>
                  <a:outerShdw blurRad="63500" algn="ctr" rotWithShape="0">
                    <a:schemeClr val="accent4">
                      <a:lumMod val="75000"/>
                      <a:alpha val="20000"/>
                    </a:schemeClr>
                  </a:outerShdw>
                </a:effectLst>
                <a:scene3d>
                  <a:camera prst="orthographicFront"/>
                  <a:lightRig rig="glow" dir="t">
                    <a:rot lat="0" lon="0" rev="13200000"/>
                  </a:lightRig>
                </a:scene3d>
                <a:sp3d prstMaterial="clear">
                  <a:bevelT w="635000" h="190500"/>
                  <a:extrusionClr>
                    <a:srgbClr val="55EB00"/>
                  </a:extrusionClr>
                  <a:contourClr>
                    <a:srgbClr val="99FF61"/>
                  </a:contourClr>
                </a:sp3d>
              </p:spPr>
              <p:style>
                <a:lnRef idx="1">
                  <a:schemeClr val="accent2"/>
                </a:lnRef>
                <a:fillRef idx="3">
                  <a:schemeClr val="accent2"/>
                </a:fillRef>
                <a:effectRef idx="2">
                  <a:schemeClr val="accent2"/>
                </a:effectRef>
                <a:fontRef idx="minor">
                  <a:schemeClr val="lt1"/>
                </a:fontRef>
              </p:style>
              <p:txBody>
                <a:bodyPr vert="horz" wrap="square" lIns="457200" tIns="54864" rIns="0" bIns="54864" numCol="1" rtlCol="0" anchor="ctr" anchorCtr="0" compatLnSpc="1">
                  <a:prstTxWarp prst="textNoShape">
                    <a:avLst/>
                  </a:prstTxWarp>
                </a:bodyPr>
                <a:lstStyle/>
                <a:p>
                  <a:pPr algn="ctr" defTabSz="1096963" fontAlgn="base">
                    <a:spcBef>
                      <a:spcPct val="0"/>
                    </a:spcBef>
                    <a:spcAft>
                      <a:spcPct val="0"/>
                    </a:spcAft>
                    <a:defRPr/>
                  </a:pPr>
                  <a:r>
                    <a:rPr lang="en-US" sz="1600" dirty="0" smtClean="0">
                      <a:solidFill>
                        <a:schemeClr val="tx1"/>
                      </a:solidFill>
                      <a:latin typeface="Segoe" pitchFamily="34" charset="0"/>
                    </a:rPr>
                    <a:t>Audio / Video</a:t>
                  </a:r>
                  <a:br>
                    <a:rPr lang="en-US" sz="1600" dirty="0" smtClean="0">
                      <a:solidFill>
                        <a:schemeClr val="tx1"/>
                      </a:solidFill>
                      <a:latin typeface="Segoe" pitchFamily="34" charset="0"/>
                    </a:rPr>
                  </a:br>
                  <a:r>
                    <a:rPr lang="en-US" sz="1600" dirty="0" smtClean="0">
                      <a:solidFill>
                        <a:schemeClr val="tx1"/>
                      </a:solidFill>
                      <a:latin typeface="Segoe" pitchFamily="34" charset="0"/>
                    </a:rPr>
                    <a:t>Conferencing</a:t>
                  </a:r>
                </a:p>
              </p:txBody>
            </p:sp>
            <p:pic>
              <p:nvPicPr>
                <p:cNvPr id="102" name="Rectangle 38"/>
                <p:cNvPicPr>
                  <a:picLocks noChangeAspect="1" noChangeArrowheads="1"/>
                </p:cNvPicPr>
                <p:nvPr/>
              </p:nvPicPr>
              <p:blipFill>
                <a:blip r:embed="rId15" cstate="print"/>
                <a:srcRect/>
                <a:stretch>
                  <a:fillRect/>
                </a:stretch>
              </p:blipFill>
              <p:spPr bwMode="auto">
                <a:xfrm rot="21102177">
                  <a:off x="8859410" y="3930995"/>
                  <a:ext cx="264752" cy="294139"/>
                </a:xfrm>
                <a:prstGeom prst="rect">
                  <a:avLst/>
                </a:prstGeom>
                <a:noFill/>
                <a:ln w="9525" algn="ctr">
                  <a:noFill/>
                  <a:miter lim="800000"/>
                  <a:headEnd/>
                  <a:tailEnd/>
                </a:ln>
              </p:spPr>
            </p:pic>
            <p:pic>
              <p:nvPicPr>
                <p:cNvPr id="74" name="Rectangle 36"/>
                <p:cNvPicPr>
                  <a:picLocks noChangeAspect="1" noChangeArrowheads="1"/>
                </p:cNvPicPr>
                <p:nvPr/>
              </p:nvPicPr>
              <p:blipFill>
                <a:blip r:embed="rId16" cstate="print"/>
                <a:srcRect/>
                <a:stretch>
                  <a:fillRect/>
                </a:stretch>
              </p:blipFill>
              <p:spPr bwMode="auto">
                <a:xfrm rot="256050">
                  <a:off x="9082727" y="3910787"/>
                  <a:ext cx="301151" cy="334884"/>
                </a:xfrm>
                <a:prstGeom prst="rect">
                  <a:avLst/>
                </a:prstGeom>
                <a:noFill/>
                <a:ln w="9525" algn="ctr">
                  <a:noFill/>
                  <a:miter lim="800000"/>
                  <a:headEnd/>
                  <a:tailEnd/>
                </a:ln>
              </p:spPr>
            </p:pic>
            <p:pic>
              <p:nvPicPr>
                <p:cNvPr id="104" name="Rectangle 40"/>
                <p:cNvPicPr>
                  <a:picLocks noChangeAspect="1" noChangeArrowheads="1"/>
                </p:cNvPicPr>
                <p:nvPr/>
              </p:nvPicPr>
              <p:blipFill>
                <a:blip r:embed="rId17" cstate="print"/>
                <a:srcRect/>
                <a:stretch>
                  <a:fillRect/>
                </a:stretch>
              </p:blipFill>
              <p:spPr bwMode="auto">
                <a:xfrm>
                  <a:off x="8978309" y="4119664"/>
                  <a:ext cx="298495" cy="253964"/>
                </a:xfrm>
                <a:prstGeom prst="rect">
                  <a:avLst/>
                </a:prstGeom>
                <a:noFill/>
                <a:ln w="9525" algn="ctr">
                  <a:noFill/>
                  <a:miter lim="800000"/>
                  <a:headEnd/>
                  <a:tailEnd/>
                </a:ln>
              </p:spPr>
            </p:pic>
          </p:grpSp>
          <p:grpSp>
            <p:nvGrpSpPr>
              <p:cNvPr id="15" name="Group 84"/>
              <p:cNvGrpSpPr/>
              <p:nvPr/>
            </p:nvGrpSpPr>
            <p:grpSpPr>
              <a:xfrm>
                <a:off x="6597195" y="2595399"/>
                <a:ext cx="1909911" cy="531521"/>
                <a:chOff x="-2811320" y="6252868"/>
                <a:chExt cx="2201333" cy="612623"/>
              </a:xfrm>
            </p:grpSpPr>
            <p:sp>
              <p:nvSpPr>
                <p:cNvPr id="77" name="Rounded Rectangle 76"/>
                <p:cNvSpPr/>
                <p:nvPr/>
              </p:nvSpPr>
              <p:spPr bwMode="auto">
                <a:xfrm>
                  <a:off x="-2811320" y="6252868"/>
                  <a:ext cx="2201333" cy="612623"/>
                </a:xfrm>
                <a:prstGeom prst="roundRect">
                  <a:avLst>
                    <a:gd name="adj" fmla="val 9033"/>
                  </a:avLst>
                </a:prstGeom>
                <a:gradFill flip="none" rotWithShape="1">
                  <a:gsLst>
                    <a:gs pos="0">
                      <a:schemeClr val="bg1">
                        <a:lumMod val="50000"/>
                        <a:alpha val="0"/>
                      </a:schemeClr>
                    </a:gs>
                    <a:gs pos="42000">
                      <a:schemeClr val="accent4">
                        <a:lumMod val="40000"/>
                        <a:lumOff val="60000"/>
                      </a:schemeClr>
                    </a:gs>
                    <a:gs pos="75000">
                      <a:schemeClr val="accent4"/>
                    </a:gs>
                    <a:gs pos="85000">
                      <a:schemeClr val="accent4">
                        <a:lumMod val="75000"/>
                      </a:schemeClr>
                    </a:gs>
                    <a:gs pos="99000">
                      <a:schemeClr val="bg2">
                        <a:alpha val="0"/>
                      </a:schemeClr>
                    </a:gs>
                  </a:gsLst>
                  <a:lin ang="7200000" scaled="0"/>
                  <a:tileRect/>
                </a:gradFill>
                <a:ln w="38100">
                  <a:noFill/>
                  <a:headEnd type="none" w="med" len="med"/>
                  <a:tailEnd type="none" w="med" len="med"/>
                </a:ln>
                <a:effectLst>
                  <a:outerShdw blurRad="63500" algn="ctr" rotWithShape="0">
                    <a:schemeClr val="accent4">
                      <a:lumMod val="75000"/>
                      <a:alpha val="20000"/>
                    </a:schemeClr>
                  </a:outerShdw>
                </a:effectLst>
                <a:scene3d>
                  <a:camera prst="orthographicFront"/>
                  <a:lightRig rig="glow" dir="t">
                    <a:rot lat="0" lon="0" rev="13200000"/>
                  </a:lightRig>
                </a:scene3d>
                <a:sp3d prstMaterial="clear">
                  <a:bevelT w="635000" h="190500"/>
                  <a:extrusionClr>
                    <a:srgbClr val="55EB00"/>
                  </a:extrusionClr>
                  <a:contourClr>
                    <a:srgbClr val="99FF61"/>
                  </a:contourClr>
                </a:sp3d>
              </p:spPr>
              <p:style>
                <a:lnRef idx="1">
                  <a:schemeClr val="accent2"/>
                </a:lnRef>
                <a:fillRef idx="3">
                  <a:schemeClr val="accent2"/>
                </a:fillRef>
                <a:effectRef idx="2">
                  <a:schemeClr val="accent2"/>
                </a:effectRef>
                <a:fontRef idx="minor">
                  <a:schemeClr val="lt1"/>
                </a:fontRef>
              </p:style>
              <p:txBody>
                <a:bodyPr vert="horz" wrap="square" lIns="457200" tIns="54864" rIns="0" bIns="54864" numCol="1" rtlCol="0" anchor="ctr" anchorCtr="0" compatLnSpc="1">
                  <a:prstTxWarp prst="textNoShape">
                    <a:avLst/>
                  </a:prstTxWarp>
                </a:bodyPr>
                <a:lstStyle/>
                <a:p>
                  <a:pPr algn="ctr" defTabSz="1096963" fontAlgn="base">
                    <a:spcBef>
                      <a:spcPct val="0"/>
                    </a:spcBef>
                    <a:spcAft>
                      <a:spcPct val="0"/>
                    </a:spcAft>
                    <a:defRPr/>
                  </a:pPr>
                  <a:r>
                    <a:rPr lang="en-US" sz="1600" dirty="0" smtClean="0">
                      <a:solidFill>
                        <a:schemeClr val="tx1"/>
                      </a:solidFill>
                      <a:latin typeface="Segoe" pitchFamily="34" charset="0"/>
                    </a:rPr>
                    <a:t>Contact</a:t>
                  </a:r>
                  <a:br>
                    <a:rPr lang="en-US" sz="1600" dirty="0" smtClean="0">
                      <a:solidFill>
                        <a:schemeClr val="tx1"/>
                      </a:solidFill>
                      <a:latin typeface="Segoe" pitchFamily="34" charset="0"/>
                    </a:rPr>
                  </a:br>
                  <a:r>
                    <a:rPr lang="en-US" sz="1600" dirty="0" smtClean="0">
                      <a:solidFill>
                        <a:schemeClr val="tx1"/>
                      </a:solidFill>
                      <a:latin typeface="Segoe" pitchFamily="34" charset="0"/>
                    </a:rPr>
                    <a:t>Management</a:t>
                  </a:r>
                </a:p>
              </p:txBody>
            </p:sp>
            <p:pic>
              <p:nvPicPr>
                <p:cNvPr id="80" name="Rectangle 42"/>
                <p:cNvPicPr>
                  <a:picLocks noChangeAspect="1" noChangeArrowheads="1"/>
                </p:cNvPicPr>
                <p:nvPr/>
              </p:nvPicPr>
              <p:blipFill>
                <a:blip r:embed="rId7" cstate="print"/>
                <a:srcRect/>
                <a:stretch>
                  <a:fillRect/>
                </a:stretch>
              </p:blipFill>
              <p:spPr bwMode="auto">
                <a:xfrm rot="21424801">
                  <a:off x="-2710727" y="6418254"/>
                  <a:ext cx="386585" cy="309561"/>
                </a:xfrm>
                <a:prstGeom prst="rect">
                  <a:avLst/>
                </a:prstGeom>
                <a:noFill/>
                <a:ln w="9525" algn="ctr">
                  <a:noFill/>
                  <a:miter lim="800000"/>
                  <a:headEnd/>
                  <a:tailEnd/>
                </a:ln>
              </p:spPr>
            </p:pic>
          </p:grpSp>
        </p:grpSp>
        <p:grpSp>
          <p:nvGrpSpPr>
            <p:cNvPr id="16" name="Group 77"/>
            <p:cNvGrpSpPr/>
            <p:nvPr/>
          </p:nvGrpSpPr>
          <p:grpSpPr>
            <a:xfrm>
              <a:off x="2819401" y="1789904"/>
              <a:ext cx="3505200" cy="1828800"/>
              <a:chOff x="2684318" y="1789904"/>
              <a:chExt cx="3505200" cy="1828800"/>
            </a:xfrm>
          </p:grpSpPr>
          <p:sp>
            <p:nvSpPr>
              <p:cNvPr id="69" name="Title 87"/>
              <p:cNvSpPr txBox="1">
                <a:spLocks/>
              </p:cNvSpPr>
              <p:nvPr/>
            </p:nvSpPr>
            <p:spPr>
              <a:xfrm>
                <a:off x="2684318" y="1789904"/>
                <a:ext cx="3505200" cy="885217"/>
              </a:xfrm>
              <a:prstGeom prst="rect">
                <a:avLst/>
              </a:prstGeom>
              <a:noFill/>
              <a:ln w="9525" cap="flat" cmpd="sng" algn="ctr">
                <a:noFill/>
                <a:prstDash val="solid"/>
                <a:miter lim="800000"/>
                <a:headEnd type="none" w="med" len="med"/>
                <a:tailEnd type="none" w="med" len="med"/>
              </a:ln>
              <a:effectLst/>
            </p:spPr>
            <p:txBody>
              <a:bodyPr vert="horz" wrap="square" lIns="91440" tIns="45720" rIns="91440" bIns="45720" rtlCol="0" anchor="t" compatLnSpc="1">
                <a:noAutofit/>
              </a:bodyPr>
              <a:lstStyle/>
              <a:p>
                <a:pPr lvl="0" algn="ctr">
                  <a:spcBef>
                    <a:spcPct val="0"/>
                  </a:spcBef>
                  <a:defRPr/>
                </a:pPr>
                <a:r>
                  <a:rPr lang="en-US" sz="2400" b="1" spc="-15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latin typeface="Segoe" pitchFamily="34" charset="0"/>
                    <a:cs typeface="Arial" charset="0"/>
                    <a:sym typeface="Wingdings" pitchFamily="2" charset="2"/>
                  </a:rPr>
                  <a:t>Single Identity</a:t>
                </a:r>
              </a:p>
              <a:p>
                <a:pPr lvl="0" algn="ctr">
                  <a:spcBef>
                    <a:spcPct val="0"/>
                  </a:spcBef>
                  <a:defRPr/>
                </a:pPr>
                <a:r>
                  <a:rPr kumimoji="0" lang="en-US" sz="2400" b="1" i="0" u="none" strike="noStrike" kern="1200" cap="none" spc="-150" normalizeH="0" baseline="0" noProof="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Segoe" pitchFamily="34" charset="0"/>
                    <a:ea typeface="+mj-ea"/>
                    <a:cs typeface="Arial" charset="0"/>
                    <a:sym typeface="Wingdings" pitchFamily="2" charset="2"/>
                  </a:rPr>
                  <a:t>Single</a:t>
                </a:r>
                <a:r>
                  <a:rPr kumimoji="0" lang="en-US" sz="2400" b="1" i="0" u="none" strike="noStrike" kern="1200" cap="none" spc="-150" normalizeH="0" noProof="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Segoe" pitchFamily="34" charset="0"/>
                    <a:ea typeface="+mj-ea"/>
                    <a:cs typeface="Arial" charset="0"/>
                    <a:sym typeface="Wingdings" pitchFamily="2" charset="2"/>
                  </a:rPr>
                  <a:t> Inbox</a:t>
                </a:r>
                <a:endParaRPr kumimoji="0" lang="en-US" sz="1600" b="1" i="0" u="none" strike="noStrike" kern="1200" cap="none" spc="0" normalizeH="0" baseline="0" noProof="0" dirty="0" smtClean="0">
                  <a:ln w="500">
                    <a:solidFill>
                      <a:srgbClr val="FFF9E5">
                        <a:shade val="20000"/>
                        <a:satMod val="350000"/>
                      </a:srgbClr>
                    </a:solidFill>
                  </a:ln>
                  <a:solidFill>
                    <a:schemeClr val="accent1"/>
                  </a:solidFill>
                  <a:effectLst>
                    <a:outerShdw blurRad="38100" dist="38100" dir="2700000" algn="tl">
                      <a:srgbClr val="000000"/>
                    </a:outerShdw>
                  </a:effectLst>
                  <a:uLnTx/>
                  <a:uFillTx/>
                  <a:latin typeface="+mj-lt"/>
                  <a:ea typeface="+mj-ea"/>
                  <a:cs typeface="Arial" pitchFamily="34" charset="0"/>
                  <a:sym typeface="Wingdings" pitchFamily="2" charset="2"/>
                </a:endParaRPr>
              </a:p>
            </p:txBody>
          </p:sp>
          <p:grpSp>
            <p:nvGrpSpPr>
              <p:cNvPr id="18" name="Group 66"/>
              <p:cNvGrpSpPr/>
              <p:nvPr/>
            </p:nvGrpSpPr>
            <p:grpSpPr>
              <a:xfrm>
                <a:off x="3103418" y="2780504"/>
                <a:ext cx="2667000" cy="838200"/>
                <a:chOff x="3174978" y="2780504"/>
                <a:chExt cx="2667000" cy="838200"/>
              </a:xfrm>
            </p:grpSpPr>
            <p:sp>
              <p:nvSpPr>
                <p:cNvPr id="70" name="Rounded Rectangle 69"/>
                <p:cNvSpPr/>
                <p:nvPr/>
              </p:nvSpPr>
              <p:spPr>
                <a:xfrm>
                  <a:off x="3174978" y="2780504"/>
                  <a:ext cx="2667000" cy="838200"/>
                </a:xfrm>
                <a:prstGeom prst="roundRect">
                  <a:avLst/>
                </a:prstGeom>
                <a:solidFill>
                  <a:schemeClr val="tx1"/>
                </a:solidFill>
                <a:ln>
                  <a:solidFill>
                    <a:schemeClr val="bg1"/>
                  </a:solid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9" name="Group 62"/>
                <p:cNvGrpSpPr/>
                <p:nvPr/>
              </p:nvGrpSpPr>
              <p:grpSpPr>
                <a:xfrm>
                  <a:off x="4861156" y="2917242"/>
                  <a:ext cx="408709" cy="606030"/>
                  <a:chOff x="4871430" y="2928280"/>
                  <a:chExt cx="408709" cy="606030"/>
                </a:xfrm>
              </p:grpSpPr>
              <p:pic>
                <p:nvPicPr>
                  <p:cNvPr id="17" name="Picture 2" descr="E:\DVD_ART34\Artwork_Imagery\Icons - Illustrations\_XML ICONS\Folder file.png"/>
                  <p:cNvPicPr>
                    <a:picLocks noChangeAspect="1" noChangeArrowheads="1"/>
                  </p:cNvPicPr>
                  <p:nvPr/>
                </p:nvPicPr>
                <p:blipFill>
                  <a:blip r:embed="rId18" cstate="print"/>
                  <a:srcRect/>
                  <a:stretch>
                    <a:fillRect/>
                  </a:stretch>
                </p:blipFill>
                <p:spPr bwMode="auto">
                  <a:xfrm>
                    <a:off x="4871430" y="2928280"/>
                    <a:ext cx="408709" cy="547022"/>
                  </a:xfrm>
                  <a:prstGeom prst="rect">
                    <a:avLst/>
                  </a:prstGeom>
                  <a:noFill/>
                </p:spPr>
              </p:pic>
              <p:pic>
                <p:nvPicPr>
                  <p:cNvPr id="1027" name="Picture 3" descr="E:\DVD_ART34\Artwork_Imagery\Icons - Illustrations\_MSN ICONS\MSN icon envelope email mail letter.png"/>
                  <p:cNvPicPr>
                    <a:picLocks noChangeAspect="1" noChangeArrowheads="1"/>
                  </p:cNvPicPr>
                  <p:nvPr/>
                </p:nvPicPr>
                <p:blipFill>
                  <a:blip r:embed="rId19" cstate="print"/>
                  <a:srcRect r="5116" b="35860"/>
                  <a:stretch>
                    <a:fillRect/>
                  </a:stretch>
                </p:blipFill>
                <p:spPr bwMode="auto">
                  <a:xfrm>
                    <a:off x="4871430" y="3010022"/>
                    <a:ext cx="317019" cy="524288"/>
                  </a:xfrm>
                  <a:prstGeom prst="rect">
                    <a:avLst/>
                  </a:prstGeom>
                  <a:noFill/>
                  <a:ln>
                    <a:noFill/>
                  </a:ln>
                  <a:scene3d>
                    <a:camera prst="isometricLeftDown"/>
                    <a:lightRig rig="threePt" dir="t"/>
                  </a:scene3d>
                </p:spPr>
              </p:pic>
            </p:grpSp>
            <p:sp>
              <p:nvSpPr>
                <p:cNvPr id="86" name="TextBox 85"/>
                <p:cNvSpPr txBox="1"/>
                <p:nvPr/>
              </p:nvSpPr>
              <p:spPr>
                <a:xfrm>
                  <a:off x="5218777" y="3089452"/>
                  <a:ext cx="586122" cy="261610"/>
                </a:xfrm>
                <a:prstGeom prst="rect">
                  <a:avLst/>
                </a:prstGeom>
                <a:noFill/>
              </p:spPr>
              <p:txBody>
                <a:bodyPr wrap="square" rtlCol="0">
                  <a:spAutoFit/>
                </a:bodyPr>
                <a:lstStyle/>
                <a:p>
                  <a:r>
                    <a:rPr lang="en-US" sz="1100" b="1" dirty="0" smtClean="0">
                      <a:solidFill>
                        <a:schemeClr val="bg1"/>
                      </a:solidFill>
                      <a:cs typeface="Times New Roman" pitchFamily="18" charset="0"/>
                    </a:rPr>
                    <a:t>Inbox</a:t>
                  </a:r>
                  <a:endParaRPr lang="en-US" b="1" dirty="0">
                    <a:solidFill>
                      <a:schemeClr val="bg1"/>
                    </a:solidFill>
                    <a:cs typeface="Times New Roman" pitchFamily="18" charset="0"/>
                  </a:endParaRPr>
                </a:p>
              </p:txBody>
            </p:sp>
            <p:pic>
              <p:nvPicPr>
                <p:cNvPr id="90" name="Picture 1" descr="presenceicons.png"/>
                <p:cNvPicPr>
                  <a:picLocks noChangeAspect="1" noChangeArrowheads="1"/>
                </p:cNvPicPr>
                <p:nvPr/>
              </p:nvPicPr>
              <p:blipFill>
                <a:blip r:embed="rId20" cstate="print"/>
                <a:stretch>
                  <a:fillRect/>
                </a:stretch>
              </p:blipFill>
              <p:spPr bwMode="auto">
                <a:xfrm>
                  <a:off x="3263556" y="2931599"/>
                  <a:ext cx="549635" cy="577316"/>
                </a:xfrm>
                <a:prstGeom prst="rect">
                  <a:avLst/>
                </a:prstGeom>
                <a:noFill/>
                <a:ln>
                  <a:noFill/>
                </a:ln>
              </p:spPr>
            </p:pic>
            <p:sp>
              <p:nvSpPr>
                <p:cNvPr id="60" name="TextBox 59"/>
                <p:cNvSpPr txBox="1"/>
                <p:nvPr/>
              </p:nvSpPr>
              <p:spPr>
                <a:xfrm>
                  <a:off x="3768409" y="3089452"/>
                  <a:ext cx="885785" cy="261610"/>
                </a:xfrm>
                <a:prstGeom prst="rect">
                  <a:avLst/>
                </a:prstGeom>
                <a:noFill/>
              </p:spPr>
              <p:txBody>
                <a:bodyPr wrap="square" rtlCol="0">
                  <a:spAutoFit/>
                </a:bodyPr>
                <a:lstStyle/>
                <a:p>
                  <a:r>
                    <a:rPr lang="en-US" sz="1100" b="1" dirty="0" smtClean="0">
                      <a:solidFill>
                        <a:schemeClr val="bg1"/>
                      </a:solidFill>
                      <a:cs typeface="Times New Roman" pitchFamily="18" charset="0"/>
                    </a:rPr>
                    <a:t>Presence</a:t>
                  </a:r>
                  <a:endParaRPr lang="en-US" b="1" dirty="0">
                    <a:solidFill>
                      <a:schemeClr val="bg1"/>
                    </a:solidFill>
                    <a:cs typeface="Times New Roman" pitchFamily="18" charset="0"/>
                  </a:endParaRPr>
                </a:p>
              </p:txBody>
            </p:sp>
          </p:grpSp>
        </p:grpSp>
        <p:pic>
          <p:nvPicPr>
            <p:cNvPr id="82" name="Picture 81" descr="Exchange_h_rgb_r.png"/>
            <p:cNvPicPr>
              <a:picLocks noChangeAspect="1"/>
            </p:cNvPicPr>
            <p:nvPr/>
          </p:nvPicPr>
          <p:blipFill>
            <a:blip r:embed="rId21" cstate="print"/>
            <a:stretch>
              <a:fillRect/>
            </a:stretch>
          </p:blipFill>
          <p:spPr>
            <a:xfrm>
              <a:off x="5457306" y="4886844"/>
              <a:ext cx="1566949" cy="449435"/>
            </a:xfrm>
            <a:prstGeom prst="rect">
              <a:avLst/>
            </a:prstGeom>
          </p:spPr>
        </p:pic>
        <p:pic>
          <p:nvPicPr>
            <p:cNvPr id="85" name="Picture 84" descr="OCS.png"/>
            <p:cNvPicPr>
              <a:picLocks noChangeAspect="1"/>
            </p:cNvPicPr>
            <p:nvPr/>
          </p:nvPicPr>
          <p:blipFill>
            <a:blip r:embed="rId22" cstate="print">
              <a:clrChange>
                <a:clrFrom>
                  <a:srgbClr val="818181"/>
                </a:clrFrom>
                <a:clrTo>
                  <a:srgbClr val="818181">
                    <a:alpha val="0"/>
                  </a:srgbClr>
                </a:clrTo>
              </a:clrChange>
            </a:blip>
            <a:stretch>
              <a:fillRect/>
            </a:stretch>
          </p:blipFill>
          <p:spPr>
            <a:xfrm>
              <a:off x="2306786" y="4886844"/>
              <a:ext cx="2936993" cy="588871"/>
            </a:xfrm>
            <a:prstGeom prst="rect">
              <a:avLst/>
            </a:prstGeom>
          </p:spPr>
        </p:pic>
      </p:grpSp>
    </p:spTree>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234892" y="1719743"/>
            <a:ext cx="2973529" cy="4781725"/>
          </a:xfrm>
          <a:prstGeom prst="rect">
            <a:avLst/>
          </a:prstGeom>
          <a:ln w="19050">
            <a:solidFill>
              <a:schemeClr val="bg1"/>
            </a:solidFill>
          </a:ln>
        </p:spPr>
        <p:txBody>
          <a:bodyPr wrap="square" lIns="36000" tIns="0" rIns="0" bIns="0">
            <a:noAutofit/>
          </a:bodyPr>
          <a:lstStyle/>
          <a:p>
            <a:pPr>
              <a:defRPr/>
            </a:pPr>
            <a:endParaRPr lang="en-US" sz="1600" b="1" dirty="0" smtClean="0">
              <a:latin typeface="Calibri" pitchFamily="34" charset="0"/>
            </a:endParaRPr>
          </a:p>
          <a:p>
            <a:pPr>
              <a:defRPr/>
            </a:pPr>
            <a:endParaRPr lang="en-US" sz="1600" b="1" dirty="0" smtClean="0">
              <a:latin typeface="Calibri" pitchFamily="34" charset="0"/>
            </a:endParaRPr>
          </a:p>
          <a:p>
            <a:pPr>
              <a:defRPr/>
            </a:pPr>
            <a:endParaRPr lang="en-US" sz="1600" b="1" dirty="0" smtClean="0">
              <a:latin typeface="Calibri" pitchFamily="34" charset="0"/>
            </a:endParaRPr>
          </a:p>
          <a:p>
            <a:pPr>
              <a:defRPr/>
            </a:pPr>
            <a:endParaRPr lang="en-US" sz="1600" b="1" dirty="0" smtClean="0">
              <a:latin typeface="Calibri" pitchFamily="34" charset="0"/>
            </a:endParaRPr>
          </a:p>
          <a:p>
            <a:pPr>
              <a:defRPr/>
            </a:pPr>
            <a:endParaRPr lang="en-US" sz="1600" b="1" dirty="0" smtClean="0">
              <a:latin typeface="Calibri" pitchFamily="34" charset="0"/>
            </a:endParaRPr>
          </a:p>
          <a:p>
            <a:pPr>
              <a:defRPr/>
            </a:pPr>
            <a:endParaRPr lang="en-US" sz="1600" b="1" dirty="0" smtClean="0">
              <a:latin typeface="Calibri" pitchFamily="34" charset="0"/>
            </a:endParaRPr>
          </a:p>
          <a:p>
            <a:pPr>
              <a:defRPr/>
            </a:pPr>
            <a:endParaRPr lang="en-US" sz="1600" b="1" dirty="0" smtClean="0">
              <a:latin typeface="Calibri" pitchFamily="34" charset="0"/>
            </a:endParaRPr>
          </a:p>
          <a:p>
            <a:pPr>
              <a:defRPr/>
            </a:pPr>
            <a:r>
              <a:rPr lang="en-US" sz="1500" b="1" dirty="0" smtClean="0">
                <a:latin typeface="Calibri" pitchFamily="34" charset="0"/>
              </a:rPr>
              <a:t>Contextual Collaboration</a:t>
            </a:r>
          </a:p>
          <a:p>
            <a:pPr>
              <a:lnSpc>
                <a:spcPct val="150000"/>
              </a:lnSpc>
              <a:defRPr/>
            </a:pPr>
            <a:r>
              <a:rPr lang="en-US" sz="1250" i="1" dirty="0" smtClean="0">
                <a:latin typeface="Calibri" pitchFamily="34" charset="0"/>
              </a:rPr>
              <a:t>On the desktop – person to person</a:t>
            </a:r>
            <a:endParaRPr lang="en-US" sz="1250" dirty="0" smtClean="0"/>
          </a:p>
          <a:p>
            <a:endParaRPr lang="en-US" sz="1050" b="1" dirty="0" smtClean="0"/>
          </a:p>
          <a:p>
            <a:r>
              <a:rPr lang="en-US" sz="1050" b="1" dirty="0" smtClean="0"/>
              <a:t>Streamline Communications</a:t>
            </a:r>
          </a:p>
          <a:p>
            <a:endParaRPr lang="en-US" sz="1050" b="1" dirty="0" smtClean="0"/>
          </a:p>
          <a:p>
            <a:pPr marL="92075" indent="-92075">
              <a:buFont typeface="Arial" pitchFamily="34" charset="0"/>
              <a:buChar char="•"/>
            </a:pPr>
            <a:r>
              <a:rPr lang="en-US" sz="1600" dirty="0" smtClean="0"/>
              <a:t>“</a:t>
            </a:r>
            <a:r>
              <a:rPr lang="en-US" sz="1600" b="1" dirty="0" smtClean="0"/>
              <a:t>Enhanced Presence</a:t>
            </a:r>
            <a:r>
              <a:rPr lang="en-US" sz="1600" dirty="0" smtClean="0"/>
              <a:t>”</a:t>
            </a:r>
          </a:p>
          <a:p>
            <a:pPr marL="92075" indent="-92075">
              <a:lnSpc>
                <a:spcPct val="100000"/>
              </a:lnSpc>
              <a:buFont typeface="Arial" pitchFamily="34" charset="0"/>
              <a:buChar char="•"/>
            </a:pPr>
            <a:endParaRPr lang="en-US" sz="1600" dirty="0" smtClean="0"/>
          </a:p>
          <a:p>
            <a:pPr marL="92075" indent="-92075">
              <a:lnSpc>
                <a:spcPct val="100000"/>
              </a:lnSpc>
              <a:buFont typeface="Arial" pitchFamily="34" charset="0"/>
              <a:buChar char="•"/>
            </a:pPr>
            <a:r>
              <a:rPr lang="en-US" sz="1600" dirty="0" smtClean="0"/>
              <a:t>“</a:t>
            </a:r>
            <a:r>
              <a:rPr lang="en-US" sz="1600" b="1" dirty="0" smtClean="0"/>
              <a:t>Click to Communicate</a:t>
            </a:r>
            <a:r>
              <a:rPr lang="en-US" sz="1600" dirty="0" smtClean="0"/>
              <a:t>” </a:t>
            </a:r>
          </a:p>
          <a:p>
            <a:pPr marL="92075" indent="-92075">
              <a:lnSpc>
                <a:spcPct val="100000"/>
              </a:lnSpc>
              <a:buFont typeface="Arial" pitchFamily="34" charset="0"/>
              <a:buChar char="•"/>
            </a:pPr>
            <a:endParaRPr lang="en-US" sz="1600" dirty="0" smtClean="0"/>
          </a:p>
          <a:p>
            <a:pPr marL="92075" indent="-92075">
              <a:lnSpc>
                <a:spcPct val="100000"/>
              </a:lnSpc>
              <a:buFont typeface="Arial" pitchFamily="34" charset="0"/>
              <a:buChar char="•"/>
            </a:pPr>
            <a:r>
              <a:rPr lang="en-US" sz="1600" b="1" dirty="0" smtClean="0"/>
              <a:t>Communications context</a:t>
            </a:r>
            <a:endParaRPr lang="en-US" sz="2800" dirty="0" smtClean="0">
              <a:latin typeface="Calibri" pitchFamily="34" charset="0"/>
            </a:endParaRPr>
          </a:p>
        </p:txBody>
      </p:sp>
      <p:sp>
        <p:nvSpPr>
          <p:cNvPr id="16" name="Rectangle 15"/>
          <p:cNvSpPr/>
          <p:nvPr/>
        </p:nvSpPr>
        <p:spPr>
          <a:xfrm>
            <a:off x="3285487" y="1719743"/>
            <a:ext cx="2888571" cy="4781725"/>
          </a:xfrm>
          <a:prstGeom prst="rect">
            <a:avLst/>
          </a:prstGeom>
          <a:ln w="19050">
            <a:solidFill>
              <a:schemeClr val="bg1"/>
            </a:solidFill>
          </a:ln>
        </p:spPr>
        <p:txBody>
          <a:bodyPr wrap="square" lIns="36000" tIns="0" rIns="0" bIns="0">
            <a:noAutofit/>
          </a:bodyPr>
          <a:lstStyle/>
          <a:p>
            <a:pPr>
              <a:defRPr/>
            </a:pPr>
            <a:endParaRPr lang="en-US" sz="1600" b="1" dirty="0" smtClean="0">
              <a:latin typeface="Calibri" pitchFamily="34" charset="0"/>
            </a:endParaRPr>
          </a:p>
          <a:p>
            <a:pPr>
              <a:defRPr/>
            </a:pPr>
            <a:endParaRPr lang="en-US" sz="1600" b="1" dirty="0" smtClean="0">
              <a:latin typeface="Calibri" pitchFamily="34" charset="0"/>
            </a:endParaRPr>
          </a:p>
          <a:p>
            <a:pPr>
              <a:defRPr/>
            </a:pPr>
            <a:endParaRPr lang="en-US" sz="1600" b="1" dirty="0" smtClean="0">
              <a:latin typeface="Calibri" pitchFamily="34" charset="0"/>
            </a:endParaRPr>
          </a:p>
          <a:p>
            <a:pPr>
              <a:defRPr/>
            </a:pPr>
            <a:endParaRPr lang="en-US" sz="1600" b="1" dirty="0" smtClean="0">
              <a:latin typeface="Calibri" pitchFamily="34" charset="0"/>
            </a:endParaRPr>
          </a:p>
          <a:p>
            <a:pPr>
              <a:defRPr/>
            </a:pPr>
            <a:endParaRPr lang="en-US" sz="1600" b="1" dirty="0" smtClean="0">
              <a:latin typeface="Calibri" pitchFamily="34" charset="0"/>
            </a:endParaRPr>
          </a:p>
          <a:p>
            <a:pPr>
              <a:defRPr/>
            </a:pPr>
            <a:endParaRPr lang="en-US" sz="1600" b="1" dirty="0" smtClean="0">
              <a:latin typeface="Calibri" pitchFamily="34" charset="0"/>
            </a:endParaRPr>
          </a:p>
          <a:p>
            <a:pPr>
              <a:defRPr/>
            </a:pPr>
            <a:endParaRPr lang="en-US" sz="1600" b="1" dirty="0" smtClean="0">
              <a:latin typeface="Calibri" pitchFamily="34" charset="0"/>
            </a:endParaRPr>
          </a:p>
          <a:p>
            <a:pPr>
              <a:defRPr/>
            </a:pPr>
            <a:r>
              <a:rPr lang="en-US" sz="1500" b="1" dirty="0" smtClean="0">
                <a:latin typeface="Calibri" pitchFamily="34" charset="0"/>
              </a:rPr>
              <a:t>Business Process Communications</a:t>
            </a:r>
          </a:p>
          <a:p>
            <a:pPr>
              <a:lnSpc>
                <a:spcPct val="150000"/>
              </a:lnSpc>
              <a:defRPr/>
            </a:pPr>
            <a:r>
              <a:rPr lang="en-US" sz="1250" i="1" dirty="0" smtClean="0">
                <a:latin typeface="Calibri" pitchFamily="34" charset="0"/>
              </a:rPr>
              <a:t>In the middle-tier – machine to person</a:t>
            </a:r>
          </a:p>
          <a:p>
            <a:endParaRPr lang="en-US" sz="1050" b="1" dirty="0" smtClean="0"/>
          </a:p>
          <a:p>
            <a:r>
              <a:rPr lang="en-US" sz="1050" b="1" dirty="0" smtClean="0"/>
              <a:t>Cut-down Human Latency</a:t>
            </a:r>
          </a:p>
          <a:p>
            <a:endParaRPr lang="en-US" sz="1000" b="1" dirty="0" smtClean="0"/>
          </a:p>
          <a:p>
            <a:pPr marL="92075" indent="-92075">
              <a:buFont typeface="Arial" pitchFamily="34" charset="0"/>
              <a:buChar char="•"/>
            </a:pPr>
            <a:r>
              <a:rPr lang="en-US" sz="1600" b="1" dirty="0" smtClean="0"/>
              <a:t>Notifications and Alerts</a:t>
            </a:r>
          </a:p>
          <a:p>
            <a:pPr marL="92075" indent="-92075">
              <a:buFont typeface="Arial" pitchFamily="34" charset="0"/>
              <a:buChar char="•"/>
            </a:pPr>
            <a:endParaRPr lang="en-US" sz="1600" b="1" dirty="0" smtClean="0"/>
          </a:p>
          <a:p>
            <a:pPr marL="92075" indent="-92075">
              <a:buFont typeface="Arial" pitchFamily="34" charset="0"/>
              <a:buChar char="•"/>
            </a:pPr>
            <a:r>
              <a:rPr lang="en-US" sz="1600" b="1" dirty="0" smtClean="0"/>
              <a:t>Outbound Calls</a:t>
            </a:r>
          </a:p>
          <a:p>
            <a:pPr marL="92075" indent="-92075">
              <a:buFont typeface="Arial" pitchFamily="34" charset="0"/>
              <a:buChar char="•"/>
            </a:pPr>
            <a:endParaRPr lang="en-US" sz="1600" b="1" dirty="0" smtClean="0"/>
          </a:p>
          <a:p>
            <a:pPr marL="92075" indent="-92075">
              <a:buFont typeface="Arial" pitchFamily="34" charset="0"/>
              <a:buChar char="•"/>
            </a:pPr>
            <a:r>
              <a:rPr lang="en-US" sz="1600" b="1" dirty="0" smtClean="0"/>
              <a:t>Role Agents</a:t>
            </a:r>
            <a:endParaRPr lang="en-US" b="1" dirty="0" smtClean="0"/>
          </a:p>
        </p:txBody>
      </p:sp>
      <p:sp>
        <p:nvSpPr>
          <p:cNvPr id="17" name="Rectangle 16"/>
          <p:cNvSpPr/>
          <p:nvPr/>
        </p:nvSpPr>
        <p:spPr>
          <a:xfrm>
            <a:off x="6251125" y="1719743"/>
            <a:ext cx="2803613" cy="4781725"/>
          </a:xfrm>
          <a:prstGeom prst="rect">
            <a:avLst/>
          </a:prstGeom>
          <a:ln w="19050">
            <a:solidFill>
              <a:schemeClr val="bg1"/>
            </a:solidFill>
          </a:ln>
        </p:spPr>
        <p:txBody>
          <a:bodyPr wrap="square" lIns="36000" tIns="0" rIns="0" bIns="0">
            <a:noAutofit/>
          </a:bodyPr>
          <a:lstStyle/>
          <a:p>
            <a:pPr>
              <a:defRPr/>
            </a:pPr>
            <a:endParaRPr lang="en-US" sz="1600" b="1" dirty="0" smtClean="0">
              <a:latin typeface="Calibri" pitchFamily="34" charset="0"/>
            </a:endParaRPr>
          </a:p>
          <a:p>
            <a:pPr>
              <a:defRPr/>
            </a:pPr>
            <a:endParaRPr lang="en-US" sz="1600" b="1" dirty="0" smtClean="0">
              <a:latin typeface="Calibri" pitchFamily="34" charset="0"/>
            </a:endParaRPr>
          </a:p>
          <a:p>
            <a:pPr>
              <a:defRPr/>
            </a:pPr>
            <a:endParaRPr lang="en-US" sz="1600" b="1" dirty="0" smtClean="0">
              <a:latin typeface="Calibri" pitchFamily="34" charset="0"/>
            </a:endParaRPr>
          </a:p>
          <a:p>
            <a:pPr>
              <a:defRPr/>
            </a:pPr>
            <a:endParaRPr lang="en-US" sz="1600" b="1" dirty="0" smtClean="0">
              <a:latin typeface="Calibri" pitchFamily="34" charset="0"/>
            </a:endParaRPr>
          </a:p>
          <a:p>
            <a:pPr>
              <a:defRPr/>
            </a:pPr>
            <a:endParaRPr lang="en-US" sz="1600" b="1" dirty="0" smtClean="0">
              <a:latin typeface="Calibri" pitchFamily="34" charset="0"/>
            </a:endParaRPr>
          </a:p>
          <a:p>
            <a:pPr>
              <a:defRPr/>
            </a:pPr>
            <a:endParaRPr lang="en-US" sz="1600" b="1" dirty="0" smtClean="0">
              <a:latin typeface="Calibri" pitchFamily="34" charset="0"/>
            </a:endParaRPr>
          </a:p>
          <a:p>
            <a:pPr>
              <a:defRPr/>
            </a:pPr>
            <a:endParaRPr lang="en-US" sz="1600" b="1" dirty="0" smtClean="0">
              <a:latin typeface="Calibri" pitchFamily="34" charset="0"/>
            </a:endParaRPr>
          </a:p>
          <a:p>
            <a:pPr>
              <a:defRPr/>
            </a:pPr>
            <a:r>
              <a:rPr lang="en-US" sz="1500" b="1" dirty="0" smtClean="0">
                <a:latin typeface="Calibri" pitchFamily="34" charset="0"/>
              </a:rPr>
              <a:t>Anywhere Information Access</a:t>
            </a:r>
          </a:p>
          <a:p>
            <a:pPr>
              <a:lnSpc>
                <a:spcPct val="150000"/>
              </a:lnSpc>
              <a:defRPr/>
            </a:pPr>
            <a:r>
              <a:rPr lang="en-US" sz="1250" i="1" dirty="0" smtClean="0">
                <a:latin typeface="Calibri" pitchFamily="34" charset="0"/>
              </a:rPr>
              <a:t>Anywhere, any device – person to machine</a:t>
            </a:r>
          </a:p>
          <a:p>
            <a:endParaRPr lang="en-US" sz="1000" b="1" dirty="0" smtClean="0"/>
          </a:p>
          <a:p>
            <a:r>
              <a:rPr lang="en-US" sz="1050" b="1" dirty="0" smtClean="0"/>
              <a:t>Extend the Reach of the Application</a:t>
            </a:r>
          </a:p>
          <a:p>
            <a:endParaRPr lang="en-US" sz="1000" b="1" dirty="0" smtClean="0"/>
          </a:p>
          <a:p>
            <a:pPr marL="92075" indent="-92075">
              <a:buFont typeface="Arial" pitchFamily="34" charset="0"/>
              <a:buChar char="•"/>
            </a:pPr>
            <a:r>
              <a:rPr lang="en-US" sz="1600" b="1" dirty="0" smtClean="0"/>
              <a:t>Query-Response Bots</a:t>
            </a:r>
          </a:p>
          <a:p>
            <a:pPr marL="92075" indent="-92075"/>
            <a:endParaRPr lang="en-US" sz="1600" b="1" dirty="0" smtClean="0"/>
          </a:p>
          <a:p>
            <a:pPr marL="92075" indent="-92075">
              <a:buFont typeface="Arial" pitchFamily="34" charset="0"/>
              <a:buChar char="•"/>
            </a:pPr>
            <a:r>
              <a:rPr lang="en-US" sz="1600" b="1" dirty="0" smtClean="0"/>
              <a:t>Interactive Voice Response</a:t>
            </a:r>
          </a:p>
          <a:p>
            <a:pPr>
              <a:buNone/>
            </a:pPr>
            <a:endParaRPr lang="en-US" sz="1000" b="1" dirty="0" smtClean="0"/>
          </a:p>
          <a:p>
            <a:pPr>
              <a:buNone/>
            </a:pPr>
            <a:endParaRPr lang="en-US" sz="1000" b="1" dirty="0" smtClean="0"/>
          </a:p>
          <a:p>
            <a:pPr>
              <a:buNone/>
            </a:pPr>
            <a:endParaRPr lang="en-US" sz="1000" b="1" dirty="0" smtClean="0"/>
          </a:p>
        </p:txBody>
      </p:sp>
      <p:sp>
        <p:nvSpPr>
          <p:cNvPr id="2" name="Title 1"/>
          <p:cNvSpPr>
            <a:spLocks noGrp="1"/>
          </p:cNvSpPr>
          <p:nvPr>
            <p:ph type="title"/>
          </p:nvPr>
        </p:nvSpPr>
        <p:spPr>
          <a:xfrm>
            <a:off x="381000" y="230188"/>
            <a:ext cx="8382000" cy="664797"/>
          </a:xfrm>
        </p:spPr>
        <p:txBody>
          <a:bodyPr>
            <a:normAutofit fontScale="90000"/>
          </a:bodyPr>
          <a:lstStyle/>
          <a:p>
            <a:r>
              <a:rPr lang="en-US" sz="4400" dirty="0" smtClean="0"/>
              <a:t>What are Communications-enabled</a:t>
            </a:r>
            <a:br>
              <a:rPr lang="en-US" sz="4400" dirty="0" smtClean="0"/>
            </a:br>
            <a:r>
              <a:rPr lang="en-US" sz="4400" dirty="0" smtClean="0"/>
              <a:t>Business Processes (CEBP)?</a:t>
            </a:r>
          </a:p>
        </p:txBody>
      </p:sp>
      <p:grpSp>
        <p:nvGrpSpPr>
          <p:cNvPr id="13" name="Group 12"/>
          <p:cNvGrpSpPr/>
          <p:nvPr/>
        </p:nvGrpSpPr>
        <p:grpSpPr>
          <a:xfrm>
            <a:off x="613272" y="1894418"/>
            <a:ext cx="1745698" cy="1250184"/>
            <a:chOff x="613272" y="1894418"/>
            <a:chExt cx="1745698" cy="1250184"/>
          </a:xfrm>
        </p:grpSpPr>
        <p:sp>
          <p:nvSpPr>
            <p:cNvPr id="22" name="Rounded Rectangle 21"/>
            <p:cNvSpPr/>
            <p:nvPr/>
          </p:nvSpPr>
          <p:spPr bwMode="blackGray">
            <a:xfrm>
              <a:off x="613272" y="1894418"/>
              <a:ext cx="1745698" cy="1250184"/>
            </a:xfrm>
            <a:prstGeom prst="roundRect">
              <a:avLst>
                <a:gd name="adj" fmla="val 11630"/>
              </a:avLst>
            </a:prstGeom>
            <a:gradFill>
              <a:gsLst>
                <a:gs pos="0">
                  <a:schemeClr val="tx1"/>
                </a:gs>
                <a:gs pos="100000">
                  <a:schemeClr val="bg1"/>
                </a:gs>
              </a:gsLst>
              <a:lin ang="16200000" scaled="0"/>
            </a:gradFill>
            <a:ln>
              <a:headEnd type="none" w="med" len="med"/>
              <a:tailEnd type="none" w="med" len="med"/>
            </a:ln>
            <a:effectLst/>
            <a:scene3d>
              <a:camera prst="orthographicFront">
                <a:rot lat="0" lon="0" rev="0"/>
              </a:camera>
              <a:lightRig rig="contrasting" dir="t"/>
            </a:scene3d>
            <a:sp3d prstMaterial="powder">
              <a:bevelT w="190500" h="63500"/>
              <a:contourClr>
                <a:schemeClr val="accent2"/>
              </a:contourClr>
            </a:sp3d>
          </p:spPr>
          <p:style>
            <a:lnRef idx="0">
              <a:schemeClr val="accent2"/>
            </a:lnRef>
            <a:fillRef idx="3">
              <a:schemeClr val="accent2"/>
            </a:fillRef>
            <a:effectRef idx="3">
              <a:schemeClr val="accent2"/>
            </a:effectRef>
            <a:fontRef idx="minor">
              <a:schemeClr val="lt1"/>
            </a:fontRef>
          </p:style>
          <p:txBody>
            <a:bodyPr vert="horz" wrap="square" lIns="109728" tIns="54864" rIns="109728" bIns="54864" numCol="1" rtlCol="0" anchor="ctr" anchorCtr="0" compatLnSpc="1">
              <a:prstTxWarp prst="textNoShape">
                <a:avLst/>
              </a:prstTxWarp>
            </a:bodyPr>
            <a:lstStyle/>
            <a:p>
              <a:pPr algn="ctr" defTabSz="1096963" fontAlgn="base">
                <a:spcBef>
                  <a:spcPct val="0"/>
                </a:spcBef>
                <a:spcAft>
                  <a:spcPct val="0"/>
                </a:spcAft>
                <a:defRPr/>
              </a:pPr>
              <a:endParaRPr lang="en-US" sz="2400" dirty="0" smtClean="0">
                <a:solidFill>
                  <a:schemeClr val="tx1"/>
                </a:solidFill>
                <a:latin typeface="Segoe" pitchFamily="34" charset="0"/>
              </a:endParaRPr>
            </a:p>
          </p:txBody>
        </p:sp>
        <p:pic>
          <p:nvPicPr>
            <p:cNvPr id="23" name="Picture 22" descr="UC_CC.gif"/>
            <p:cNvPicPr>
              <a:picLocks noChangeAspect="1"/>
            </p:cNvPicPr>
            <p:nvPr/>
          </p:nvPicPr>
          <p:blipFill>
            <a:blip r:embed="rId3" cstate="print"/>
            <a:stretch>
              <a:fillRect/>
            </a:stretch>
          </p:blipFill>
          <p:spPr>
            <a:xfrm>
              <a:off x="659387" y="2150188"/>
              <a:ext cx="1653468" cy="891759"/>
            </a:xfrm>
            <a:prstGeom prst="rect">
              <a:avLst/>
            </a:prstGeom>
          </p:spPr>
        </p:pic>
      </p:grpSp>
      <p:grpSp>
        <p:nvGrpSpPr>
          <p:cNvPr id="14" name="Group 13"/>
          <p:cNvGrpSpPr/>
          <p:nvPr/>
        </p:nvGrpSpPr>
        <p:grpSpPr>
          <a:xfrm>
            <a:off x="3856923" y="1894418"/>
            <a:ext cx="1745698" cy="1250184"/>
            <a:chOff x="3856923" y="1894418"/>
            <a:chExt cx="1745698" cy="1250184"/>
          </a:xfrm>
        </p:grpSpPr>
        <p:sp>
          <p:nvSpPr>
            <p:cNvPr id="25" name="Rounded Rectangle 24"/>
            <p:cNvSpPr/>
            <p:nvPr/>
          </p:nvSpPr>
          <p:spPr bwMode="blackGray">
            <a:xfrm>
              <a:off x="3856923" y="1894418"/>
              <a:ext cx="1745698" cy="1250184"/>
            </a:xfrm>
            <a:prstGeom prst="roundRect">
              <a:avLst>
                <a:gd name="adj" fmla="val 11630"/>
              </a:avLst>
            </a:prstGeom>
            <a:gradFill>
              <a:gsLst>
                <a:gs pos="0">
                  <a:schemeClr val="tx1"/>
                </a:gs>
                <a:gs pos="100000">
                  <a:schemeClr val="bg1"/>
                </a:gs>
              </a:gsLst>
              <a:lin ang="16200000" scaled="0"/>
            </a:gradFill>
            <a:ln>
              <a:headEnd type="none" w="med" len="med"/>
              <a:tailEnd type="none" w="med" len="med"/>
            </a:ln>
            <a:effectLst/>
            <a:scene3d>
              <a:camera prst="orthographicFront">
                <a:rot lat="0" lon="0" rev="0"/>
              </a:camera>
              <a:lightRig rig="contrasting" dir="t"/>
            </a:scene3d>
            <a:sp3d prstMaterial="powder">
              <a:bevelT w="190500" h="63500"/>
              <a:contourClr>
                <a:schemeClr val="accent2"/>
              </a:contourClr>
            </a:sp3d>
          </p:spPr>
          <p:style>
            <a:lnRef idx="0">
              <a:schemeClr val="accent2"/>
            </a:lnRef>
            <a:fillRef idx="3">
              <a:schemeClr val="accent2"/>
            </a:fillRef>
            <a:effectRef idx="3">
              <a:schemeClr val="accent2"/>
            </a:effectRef>
            <a:fontRef idx="minor">
              <a:schemeClr val="lt1"/>
            </a:fontRef>
          </p:style>
          <p:txBody>
            <a:bodyPr vert="horz" wrap="square" lIns="109728" tIns="54864" rIns="109728" bIns="54864" numCol="1" rtlCol="0" anchor="ctr" anchorCtr="0" compatLnSpc="1">
              <a:prstTxWarp prst="textNoShape">
                <a:avLst/>
              </a:prstTxWarp>
            </a:bodyPr>
            <a:lstStyle/>
            <a:p>
              <a:pPr algn="ctr" defTabSz="1096963" fontAlgn="base">
                <a:spcBef>
                  <a:spcPct val="0"/>
                </a:spcBef>
                <a:spcAft>
                  <a:spcPct val="0"/>
                </a:spcAft>
                <a:defRPr/>
              </a:pPr>
              <a:endParaRPr lang="en-US" sz="2400" dirty="0" smtClean="0">
                <a:solidFill>
                  <a:schemeClr val="tx1"/>
                </a:solidFill>
                <a:latin typeface="Segoe" pitchFamily="34" charset="0"/>
              </a:endParaRPr>
            </a:p>
          </p:txBody>
        </p:sp>
        <p:pic>
          <p:nvPicPr>
            <p:cNvPr id="27" name="Picture 26" descr="UC_BPC.gif"/>
            <p:cNvPicPr>
              <a:picLocks noChangeAspect="1"/>
            </p:cNvPicPr>
            <p:nvPr/>
          </p:nvPicPr>
          <p:blipFill>
            <a:blip r:embed="rId4" cstate="print"/>
            <a:stretch>
              <a:fillRect/>
            </a:stretch>
          </p:blipFill>
          <p:spPr>
            <a:xfrm>
              <a:off x="3903038" y="2164620"/>
              <a:ext cx="1653468" cy="891759"/>
            </a:xfrm>
            <a:prstGeom prst="rect">
              <a:avLst/>
            </a:prstGeom>
          </p:spPr>
        </p:pic>
      </p:grpSp>
      <p:grpSp>
        <p:nvGrpSpPr>
          <p:cNvPr id="3" name="Group 27"/>
          <p:cNvGrpSpPr>
            <a:grpSpLocks noChangeAspect="1"/>
          </p:cNvGrpSpPr>
          <p:nvPr/>
        </p:nvGrpSpPr>
        <p:grpSpPr>
          <a:xfrm>
            <a:off x="6780082" y="1894418"/>
            <a:ext cx="1745698" cy="1250184"/>
            <a:chOff x="6296761" y="2045422"/>
            <a:chExt cx="2304371" cy="1650277"/>
          </a:xfrm>
          <a:gradFill>
            <a:gsLst>
              <a:gs pos="0">
                <a:schemeClr val="tx1"/>
              </a:gs>
              <a:gs pos="100000">
                <a:schemeClr val="bg1"/>
              </a:gs>
            </a:gsLst>
          </a:gradFill>
        </p:grpSpPr>
        <p:sp>
          <p:nvSpPr>
            <p:cNvPr id="29" name="Rounded Rectangle 28"/>
            <p:cNvSpPr/>
            <p:nvPr/>
          </p:nvSpPr>
          <p:spPr bwMode="blackGray">
            <a:xfrm>
              <a:off x="6296761" y="2045422"/>
              <a:ext cx="2304371" cy="1650277"/>
            </a:xfrm>
            <a:prstGeom prst="roundRect">
              <a:avLst>
                <a:gd name="adj" fmla="val 11630"/>
              </a:avLst>
            </a:prstGeom>
            <a:grpFill/>
            <a:ln>
              <a:headEnd type="none" w="med" len="med"/>
              <a:tailEnd type="none" w="med" len="med"/>
            </a:ln>
            <a:effectLst/>
            <a:scene3d>
              <a:camera prst="orthographicFront">
                <a:rot lat="0" lon="0" rev="0"/>
              </a:camera>
              <a:lightRig rig="contrasting" dir="t"/>
            </a:scene3d>
            <a:sp3d prstMaterial="powder">
              <a:bevelT w="190500" h="63500"/>
              <a:contourClr>
                <a:schemeClr val="accent2"/>
              </a:contourClr>
            </a:sp3d>
          </p:spPr>
          <p:style>
            <a:lnRef idx="0">
              <a:schemeClr val="accent2"/>
            </a:lnRef>
            <a:fillRef idx="3">
              <a:schemeClr val="accent2"/>
            </a:fillRef>
            <a:effectRef idx="3">
              <a:schemeClr val="accent2"/>
            </a:effectRef>
            <a:fontRef idx="minor">
              <a:schemeClr val="lt1"/>
            </a:fontRef>
          </p:style>
          <p:txBody>
            <a:bodyPr vert="horz" wrap="square" lIns="109728" tIns="54864" rIns="109728" bIns="54864" numCol="1" rtlCol="0" anchor="ctr" anchorCtr="0" compatLnSpc="1">
              <a:prstTxWarp prst="textNoShape">
                <a:avLst/>
              </a:prstTxWarp>
            </a:bodyPr>
            <a:lstStyle/>
            <a:p>
              <a:pPr algn="ctr" defTabSz="1096963" fontAlgn="base">
                <a:spcBef>
                  <a:spcPct val="0"/>
                </a:spcBef>
                <a:spcAft>
                  <a:spcPct val="0"/>
                </a:spcAft>
                <a:defRPr/>
              </a:pPr>
              <a:endParaRPr lang="en-US" sz="2400" dirty="0" smtClean="0">
                <a:solidFill>
                  <a:schemeClr val="tx1"/>
                </a:solidFill>
                <a:latin typeface="Segoe" pitchFamily="34" charset="0"/>
              </a:endParaRPr>
            </a:p>
          </p:txBody>
        </p:sp>
        <p:pic>
          <p:nvPicPr>
            <p:cNvPr id="30" name="Picture 29" descr="UC_AIA.gif"/>
            <p:cNvPicPr>
              <a:picLocks noChangeAspect="1"/>
            </p:cNvPicPr>
            <p:nvPr/>
          </p:nvPicPr>
          <p:blipFill>
            <a:blip r:embed="rId5" cstate="print"/>
            <a:stretch>
              <a:fillRect/>
            </a:stretch>
          </p:blipFill>
          <p:spPr>
            <a:xfrm>
              <a:off x="6344434" y="2344946"/>
              <a:ext cx="2182625" cy="1177146"/>
            </a:xfrm>
            <a:prstGeom prst="rect">
              <a:avLst/>
            </a:prstGeom>
            <a:grpFill/>
          </p:spPr>
        </p:pic>
      </p:grpSp>
    </p:spTree>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Main CEBP Drivers</a:t>
            </a:r>
            <a:endParaRPr lang="en-US" dirty="0"/>
          </a:p>
        </p:txBody>
      </p:sp>
      <p:sp>
        <p:nvSpPr>
          <p:cNvPr id="3" name="Text Placeholder 2"/>
          <p:cNvSpPr>
            <a:spLocks noGrp="1"/>
          </p:cNvSpPr>
          <p:nvPr>
            <p:ph type="body" sz="quarter" idx="10"/>
          </p:nvPr>
        </p:nvSpPr>
        <p:spPr>
          <a:xfrm>
            <a:off x="381000" y="1447799"/>
            <a:ext cx="8763000" cy="4653582"/>
          </a:xfrm>
        </p:spPr>
        <p:txBody>
          <a:bodyPr/>
          <a:lstStyle/>
          <a:p>
            <a:r>
              <a:rPr lang="en-US" sz="2800" dirty="0" smtClean="0"/>
              <a:t>Economics</a:t>
            </a:r>
          </a:p>
          <a:p>
            <a:pPr lvl="1"/>
            <a:r>
              <a:rPr lang="en-US" sz="2400" dirty="0" smtClean="0"/>
              <a:t>Cost Savings</a:t>
            </a:r>
          </a:p>
          <a:p>
            <a:pPr lvl="1"/>
            <a:r>
              <a:rPr lang="en-US" sz="2400" dirty="0" smtClean="0"/>
              <a:t>Lower Cost of Entry</a:t>
            </a:r>
          </a:p>
          <a:p>
            <a:pPr lvl="1"/>
            <a:endParaRPr lang="en-US" sz="2400" dirty="0" smtClean="0"/>
          </a:p>
          <a:p>
            <a:r>
              <a:rPr lang="en-US" sz="2800" dirty="0" smtClean="0"/>
              <a:t>Efficiency</a:t>
            </a:r>
          </a:p>
          <a:p>
            <a:pPr lvl="1"/>
            <a:r>
              <a:rPr lang="en-US" sz="2400" dirty="0" smtClean="0"/>
              <a:t>Optimized Business Processes</a:t>
            </a:r>
          </a:p>
          <a:p>
            <a:pPr lvl="1"/>
            <a:r>
              <a:rPr lang="en-US" sz="2400" dirty="0" smtClean="0"/>
              <a:t>Leverage the Community</a:t>
            </a:r>
          </a:p>
          <a:p>
            <a:pPr lvl="1"/>
            <a:endParaRPr lang="en-US" sz="2400" dirty="0" smtClean="0"/>
          </a:p>
          <a:p>
            <a:r>
              <a:rPr lang="en-US" sz="2800" dirty="0" smtClean="0"/>
              <a:t>Ease</a:t>
            </a:r>
          </a:p>
          <a:p>
            <a:pPr lvl="1"/>
            <a:r>
              <a:rPr lang="en-US" sz="2400" dirty="0" smtClean="0"/>
              <a:t>Communicate from within your Application</a:t>
            </a:r>
          </a:p>
          <a:p>
            <a:pPr lvl="1"/>
            <a:r>
              <a:rPr lang="en-US" sz="2400" dirty="0" smtClean="0"/>
              <a:t>Enhance Collaboration through Communications</a:t>
            </a:r>
            <a:endParaRPr lang="en-US" sz="2400" dirty="0"/>
          </a:p>
        </p:txBody>
      </p:sp>
    </p:spTree>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p:cNvSpPr>
            <a:spLocks noGrp="1"/>
          </p:cNvSpPr>
          <p:nvPr>
            <p:ph type="body" sz="quarter" idx="10"/>
          </p:nvPr>
        </p:nvSpPr>
        <p:spPr/>
        <p:txBody>
          <a:bodyPr/>
          <a:lstStyle/>
          <a:p>
            <a:r>
              <a:rPr lang="en-US" sz="7200" dirty="0" smtClean="0"/>
              <a:t>Exchange</a:t>
            </a:r>
            <a:br>
              <a:rPr lang="en-US" sz="7200" dirty="0" smtClean="0"/>
            </a:br>
            <a:r>
              <a:rPr lang="en-US" sz="7200" dirty="0" smtClean="0"/>
              <a:t>Extensibility</a:t>
            </a:r>
            <a:endParaRPr lang="en-US" sz="7200" dirty="0"/>
          </a:p>
        </p:txBody>
      </p:sp>
    </p:spTree>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TechEd09_Europe">
  <a:themeElements>
    <a:clrScheme name="Custom 26">
      <a:dk1>
        <a:srgbClr val="000000"/>
      </a:dk1>
      <a:lt1>
        <a:srgbClr val="FFFFFF"/>
      </a:lt1>
      <a:dk2>
        <a:srgbClr val="CCFFCC"/>
      </a:dk2>
      <a:lt2>
        <a:srgbClr val="CCCCCC"/>
      </a:lt2>
      <a:accent1>
        <a:srgbClr val="99CC99"/>
      </a:accent1>
      <a:accent2>
        <a:srgbClr val="00994B"/>
      </a:accent2>
      <a:accent3>
        <a:srgbClr val="1E78B9"/>
      </a:accent3>
      <a:accent4>
        <a:srgbClr val="F5821E"/>
      </a:accent4>
      <a:accent5>
        <a:srgbClr val="FFFF11"/>
      </a:accent5>
      <a:accent6>
        <a:srgbClr val="D90026"/>
      </a:accent6>
      <a:hlink>
        <a:srgbClr val="F3EB4F"/>
      </a:hlink>
      <a:folHlink>
        <a:srgbClr val="68188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000" dirty="0" smtClean="0">
            <a:solidFill>
              <a:srgbClr val="FFFFFF"/>
            </a:solidFill>
            <a:effectLst>
              <a:outerShdw blurRad="38100" dist="38100" dir="2700000" algn="tl">
                <a:srgbClr val="000000">
                  <a:alpha val="43137"/>
                </a:srgbClr>
              </a:outerShdw>
            </a:effectLst>
            <a:latin typeface="Calibri"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C1D76176EB71A74C895B8D00279FD494" ma:contentTypeVersion="0" ma:contentTypeDescription="Create a new document." ma:contentTypeScope="" ma:versionID="5ceeaef47a72031c0dcad27584ef1a61">
  <xsd:schema xmlns:xsd="http://www.w3.org/2001/XMLSchema" xmlns:xs="http://www.w3.org/2001/XMLSchema" xmlns:p="http://schemas.microsoft.com/office/2006/metadata/properties" targetNamespace="http://schemas.microsoft.com/office/2006/metadata/properties" ma:root="true" ma:fieldsID="91e4e95f05bf1d4c5da405be949b98e1">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5B720DB1-556F-4C50-BF48-003710F932F6}">
  <ds:schemaRefs>
    <ds:schemaRef ds:uri="http://schemas.microsoft.com/sharepoint/v3/contenttype/forms"/>
  </ds:schemaRefs>
</ds:datastoreItem>
</file>

<file path=customXml/itemProps2.xml><?xml version="1.0" encoding="utf-8"?>
<ds:datastoreItem xmlns:ds="http://schemas.openxmlformats.org/officeDocument/2006/customXml" ds:itemID="{BAF047EB-C791-4966-9ECE-C2E152D0D7A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3.xml><?xml version="1.0" encoding="utf-8"?>
<ds:datastoreItem xmlns:ds="http://schemas.openxmlformats.org/officeDocument/2006/customXml" ds:itemID="{66F94F76-3738-46F3-A346-8DE14B23C4E3}">
  <ds:schemaRefs>
    <ds:schemaRef ds:uri="http://purl.org/dc/terms/"/>
    <ds:schemaRef ds:uri="http://www.w3.org/XML/1998/namespace"/>
    <ds:schemaRef ds:uri="http://schemas.microsoft.com/office/2006/documentManagement/types"/>
    <ds:schemaRef ds:uri="http://purl.org/dc/elements/1.1/"/>
    <ds:schemaRef ds:uri="http://schemas.microsoft.com/office/infopath/2007/PartnerControls"/>
    <ds:schemaRef ds:uri="http://schemas.openxmlformats.org/package/2006/metadata/core-properties"/>
    <ds:schemaRef ds:uri="http://schemas.microsoft.com/office/2006/metadata/properties"/>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TechEd09_Europe</Template>
  <TotalTime>8350</TotalTime>
  <Words>2261</Words>
  <Application>Microsoft Office PowerPoint</Application>
  <PresentationFormat>On-screen Show (4:3)</PresentationFormat>
  <Paragraphs>578</Paragraphs>
  <Slides>42</Slides>
  <Notes>22</Notes>
  <HiddenSlides>0</HiddenSlides>
  <MMClips>1</MMClips>
  <ScaleCrop>false</ScaleCrop>
  <HeadingPairs>
    <vt:vector size="4" baseType="variant">
      <vt:variant>
        <vt:lpstr>Theme</vt:lpstr>
      </vt:variant>
      <vt:variant>
        <vt:i4>1</vt:i4>
      </vt:variant>
      <vt:variant>
        <vt:lpstr>Slide Titles</vt:lpstr>
      </vt:variant>
      <vt:variant>
        <vt:i4>42</vt:i4>
      </vt:variant>
    </vt:vector>
  </HeadingPairs>
  <TitlesOfParts>
    <vt:vector size="43" baseType="lpstr">
      <vt:lpstr>TechEd09_Europe</vt:lpstr>
      <vt:lpstr>UC Development for IT Pros</vt:lpstr>
      <vt:lpstr>Unified Communications Development for IT Pros</vt:lpstr>
      <vt:lpstr>Agenda</vt:lpstr>
      <vt:lpstr>Slide 4</vt:lpstr>
      <vt:lpstr>Old Telecommunications World</vt:lpstr>
      <vt:lpstr>Microsoft Unified Communications</vt:lpstr>
      <vt:lpstr>What are Communications-enabled Business Processes (CEBP)?</vt:lpstr>
      <vt:lpstr>Main CEBP Drivers</vt:lpstr>
      <vt:lpstr>Slide 9</vt:lpstr>
      <vt:lpstr>The Exchange Developer Platform</vt:lpstr>
      <vt:lpstr>PowerShell in Exchange 2010</vt:lpstr>
      <vt:lpstr>2010 Release of Exchange Web Services</vt:lpstr>
      <vt:lpstr>EWS Functionality Enhancements</vt:lpstr>
      <vt:lpstr>Sample Application Models Using EWS</vt:lpstr>
      <vt:lpstr>Client Applications</vt:lpstr>
      <vt:lpstr>Portal Applications</vt:lpstr>
      <vt:lpstr>Service Applications</vt:lpstr>
      <vt:lpstr>EWS Managed API</vt:lpstr>
      <vt:lpstr>Slide 19</vt:lpstr>
      <vt:lpstr>Client-side Extensibility</vt:lpstr>
      <vt:lpstr>Presence enhanced application</vt:lpstr>
      <vt:lpstr>Slide 22</vt:lpstr>
      <vt:lpstr>Slide 23</vt:lpstr>
      <vt:lpstr>Slide 24</vt:lpstr>
      <vt:lpstr>Slide 25</vt:lpstr>
      <vt:lpstr>Server-side Extensibility Common UC Managed API Application Scenarios</vt:lpstr>
      <vt:lpstr>Speech Portal</vt:lpstr>
      <vt:lpstr>Multi-channel Customer Interaction</vt:lpstr>
      <vt:lpstr>Presence aware  Multi-channel notification</vt:lpstr>
      <vt:lpstr>Slide 30</vt:lpstr>
      <vt:lpstr>Slide 31</vt:lpstr>
      <vt:lpstr>Slide 32</vt:lpstr>
      <vt:lpstr>GotUC.net Developer Sandbox</vt:lpstr>
      <vt:lpstr>The 2010 Release</vt:lpstr>
      <vt:lpstr>Slide 35</vt:lpstr>
      <vt:lpstr>Resources</vt:lpstr>
      <vt:lpstr>Get the Book!</vt:lpstr>
      <vt:lpstr>Get the EWS Managed API Download!</vt:lpstr>
      <vt:lpstr>UC 14 Metro Program An opportunity for early adopters</vt:lpstr>
      <vt:lpstr>Resources</vt:lpstr>
      <vt:lpstr>Slide 41</vt:lpstr>
      <vt:lpstr>Slide 42</vt:lpstr>
    </vt:vector>
  </TitlesOfParts>
  <Manager>&lt;Content Manager Name Here&gt;</Manager>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UC Development for IT Pros</dc:title>
  <dc:subject>Tech·Ed Europe 2009</dc:subject>
  <dc:creator>Albert Kooiman</dc:creator>
  <dc:description>Template: Slidework LLC
Formatting:
Event Date: May 11 - 15, 2009
Event Location: Los Angeles, CA
Audience:</dc:description>
  <cp:lastModifiedBy>cn_user</cp:lastModifiedBy>
  <cp:revision>695</cp:revision>
  <dcterms:created xsi:type="dcterms:W3CDTF">2009-10-17T16:48:18Z</dcterms:created>
  <dcterms:modified xsi:type="dcterms:W3CDTF">2009-11-11T11:42:15Z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0x010100C1D76176EB71A74C895B8D00279FD494</vt:lpwstr>
  </property>
</Properties>
</file>