
<file path=[Content_Types].xml><?xml version="1.0" encoding="utf-8"?>
<Types xmlns="http://schemas.openxmlformats.org/package/2006/content-types">
  <Override PartName="/ppt/slideMasters/slideMaster3.xml" ContentType="application/vnd.openxmlformats-officedocument.presentationml.slideMaster+xml"/>
  <Override PartName="/ppt/slides/slide29.xml" ContentType="application/vnd.openxmlformats-officedocument.presentationml.slide+xml"/>
  <Override PartName="/ppt/slides/slide47.xml" ContentType="application/vnd.openxmlformats-officedocument.presentationml.slide+xml"/>
  <Override PartName="/ppt/theme/theme5.xml" ContentType="application/vnd.openxmlformats-officedocument.them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tags/tag4.xml" ContentType="application/vnd.openxmlformats-officedocument.presentationml.tags+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Masters/slideMaster4.xml" ContentType="application/vnd.openxmlformats-officedocument.presentationml.slideMaster+xml"/>
  <Override PartName="/ppt/slides/slide9.xml" ContentType="application/vnd.openxmlformats-officedocument.presentationml.slide+xml"/>
  <Override PartName="/ppt/viewProps.xml" ContentType="application/vnd.openxmlformats-officedocument.presentationml.viewProps+xml"/>
  <Override PartName="/ppt/theme/theme6.xml" ContentType="application/vnd.openxmlformats-officedocument.them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notesSlides/notesSlide48.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Default Extension="emf" ContentType="image/x-emf"/>
  <Override PartName="/ppt/tags/tag3.xml" ContentType="application/vnd.openxmlformats-officedocument.presentationml.tags+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tags/tag1.xml" ContentType="application/vnd.openxmlformats-officedocument.presentationml.tags+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Layouts/slideLayout15.xml" ContentType="application/vnd.openxmlformats-officedocument.presentationml.slideLayout+xml"/>
  <Override PartName="/ppt/tags/tag2.xml" ContentType="application/vnd.openxmlformats-officedocument.presentationml.tags+xml"/>
  <Default Extension="wmf" ContentType="image/x-wmf"/>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28" r:id="rId1"/>
    <p:sldMasterId id="2147483744" r:id="rId2"/>
    <p:sldMasterId id="2147483747" r:id="rId3"/>
    <p:sldMasterId id="2147483749" r:id="rId4"/>
  </p:sldMasterIdLst>
  <p:notesMasterIdLst>
    <p:notesMasterId r:id="rId53"/>
  </p:notesMasterIdLst>
  <p:handoutMasterIdLst>
    <p:handoutMasterId r:id="rId54"/>
  </p:handoutMasterIdLst>
  <p:sldIdLst>
    <p:sldId id="256" r:id="rId5"/>
    <p:sldId id="257" r:id="rId6"/>
    <p:sldId id="284" r:id="rId7"/>
    <p:sldId id="285" r:id="rId8"/>
    <p:sldId id="286" r:id="rId9"/>
    <p:sldId id="287" r:id="rId10"/>
    <p:sldId id="288" r:id="rId11"/>
    <p:sldId id="289" r:id="rId12"/>
    <p:sldId id="290" r:id="rId13"/>
    <p:sldId id="291" r:id="rId14"/>
    <p:sldId id="292" r:id="rId15"/>
    <p:sldId id="293" r:id="rId16"/>
    <p:sldId id="294" r:id="rId17"/>
    <p:sldId id="295" r:id="rId18"/>
    <p:sldId id="296" r:id="rId19"/>
    <p:sldId id="323" r:id="rId20"/>
    <p:sldId id="297" r:id="rId21"/>
    <p:sldId id="298" r:id="rId22"/>
    <p:sldId id="299" r:id="rId23"/>
    <p:sldId id="324" r:id="rId24"/>
    <p:sldId id="300" r:id="rId25"/>
    <p:sldId id="301" r:id="rId26"/>
    <p:sldId id="302" r:id="rId27"/>
    <p:sldId id="303" r:id="rId28"/>
    <p:sldId id="322" r:id="rId29"/>
    <p:sldId id="304" r:id="rId30"/>
    <p:sldId id="305" r:id="rId31"/>
    <p:sldId id="321" r:id="rId32"/>
    <p:sldId id="306" r:id="rId33"/>
    <p:sldId id="307" r:id="rId34"/>
    <p:sldId id="308" r:id="rId35"/>
    <p:sldId id="309" r:id="rId36"/>
    <p:sldId id="310" r:id="rId37"/>
    <p:sldId id="311" r:id="rId38"/>
    <p:sldId id="312" r:id="rId39"/>
    <p:sldId id="313" r:id="rId40"/>
    <p:sldId id="314" r:id="rId41"/>
    <p:sldId id="315" r:id="rId42"/>
    <p:sldId id="316" r:id="rId43"/>
    <p:sldId id="317" r:id="rId44"/>
    <p:sldId id="318" r:id="rId45"/>
    <p:sldId id="320" r:id="rId46"/>
    <p:sldId id="319" r:id="rId47"/>
    <p:sldId id="274" r:id="rId48"/>
    <p:sldId id="282" r:id="rId49"/>
    <p:sldId id="325" r:id="rId50"/>
    <p:sldId id="326" r:id="rId51"/>
    <p:sldId id="280" r:id="rId52"/>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clrMru>
    <a:srgbClr val="CCFFCC"/>
    <a:srgbClr val="CCCCCC"/>
    <a:srgbClr val="99CC99"/>
    <a:srgbClr val="F6AE1E"/>
    <a:srgbClr val="FFFFFF"/>
    <a:srgbClr val="FF0066"/>
    <a:srgbClr val="000000"/>
    <a:srgbClr val="F3AF35"/>
    <a:srgbClr val="9C42E6"/>
    <a:srgbClr val="D1943B"/>
  </p:clrMru>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066" autoAdjust="0"/>
    <p:restoredTop sz="93200" autoAdjust="0"/>
  </p:normalViewPr>
  <p:slideViewPr>
    <p:cSldViewPr snapToGrid="0">
      <p:cViewPr varScale="1">
        <p:scale>
          <a:sx n="107" d="100"/>
          <a:sy n="107" d="100"/>
        </p:scale>
        <p:origin x="-936" y="-84"/>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50" d="100"/>
          <a:sy n="50" d="100"/>
        </p:scale>
        <p:origin x="-1668" y="-10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commentAuthors" Target="commen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notesMaster" Target="notesMasters/notesMaster1.xml"/><Relationship Id="rId58"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presProps" Target="presProp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slideMaster" Target="slideMasters/slideMaster3.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image" Target="../media/image10.e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image" Target="../media/image10.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1.e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image" Target="../media/image21.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latin typeface="Trebuchet MS" pitchFamily="34" charset="0"/>
              </a:rPr>
              <a:t>11/7/2009</a:t>
            </a:r>
            <a:endParaRPr lang="en-US" sz="1400"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val="000000"/>
                </a:solidFill>
                <a:latin typeface="Trebuchet MS" pitchFamily="34" charset="0"/>
              </a:rPr>
              <a:t>unc307_schnoll.pptx</a:t>
            </a:r>
            <a:endParaRPr lang="en-US" sz="1400" dirty="0" smtClean="0">
              <a:solidFill>
                <a:srgbClr val="000000"/>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900" kern="1200" dirty="0" smtClean="0">
              <a:solidFill>
                <a:schemeClr val="tx1"/>
              </a:solidFill>
              <a:latin typeface="Trebuchet MS" pitchFamily="34" charset="0"/>
              <a:ea typeface="+mn-ea"/>
              <a:cs typeface="+mn-cs"/>
            </a:endParaRPr>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14313">
              <a:defRPr/>
            </a:pPr>
            <a:endParaRPr lang="en-US" dirty="0" smtClean="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latin typeface="Segoe" pitchFamily="34"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endParaRPr lang="en-US" b="0" i="0"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baseline="0" dirty="0" smtClean="0"/>
          </a:p>
        </p:txBody>
      </p:sp>
      <p:sp>
        <p:nvSpPr>
          <p:cNvPr id="4" name="Date Placeholder 3"/>
          <p:cNvSpPr>
            <a:spLocks noGrp="1"/>
          </p:cNvSpPr>
          <p:nvPr>
            <p:ph type="dt" idx="10"/>
          </p:nvPr>
        </p:nvSpPr>
        <p:spPr/>
        <p:txBody>
          <a:bodyPr/>
          <a:lstStyle/>
          <a:p>
            <a:pPr>
              <a:defRPr/>
            </a:pPr>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baseline="0" dirty="0" smtClean="0"/>
          </a:p>
        </p:txBody>
      </p:sp>
      <p:sp>
        <p:nvSpPr>
          <p:cNvPr id="4" name="Date Placeholder 3"/>
          <p:cNvSpPr>
            <a:spLocks noGrp="1"/>
          </p:cNvSpPr>
          <p:nvPr>
            <p:ph type="dt" idx="10"/>
          </p:nvPr>
        </p:nvSpPr>
        <p:spPr/>
        <p:txBody>
          <a:bodyPr/>
          <a:lstStyle/>
          <a:p>
            <a:pPr>
              <a:defRPr/>
            </a:pPr>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endParaRPr lang="en-US"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baseline="0" dirty="0" smtClean="0"/>
          </a:p>
        </p:txBody>
      </p:sp>
      <p:sp>
        <p:nvSpPr>
          <p:cNvPr id="4" name="Date Placeholder 3"/>
          <p:cNvSpPr>
            <a:spLocks noGrp="1"/>
          </p:cNvSpPr>
          <p:nvPr>
            <p:ph type="dt" idx="10"/>
          </p:nvPr>
        </p:nvSpPr>
        <p:spPr/>
        <p:txBody>
          <a:bodyPr/>
          <a:lstStyle/>
          <a:p>
            <a:pPr>
              <a:defRPr/>
            </a:pPr>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endParaRPr lang="en-US"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p>
            <a:endParaRPr lang="en-US" dirty="0" smtClean="0"/>
          </a:p>
        </p:txBody>
      </p:sp>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10000"/>
          </a:bodyPr>
          <a:lstStyle/>
          <a:p>
            <a:endParaRPr lang="en-US" sz="1200" kern="1200" dirty="0" smtClean="0">
              <a:solidFill>
                <a:schemeClr val="tx1"/>
              </a:solidFill>
              <a:latin typeface="Trebuchet MS" pitchFamily="34" charset="0"/>
              <a:ea typeface="+mn-ea"/>
              <a:cs typeface="+mn-cs"/>
            </a:endParaRPr>
          </a:p>
        </p:txBody>
      </p:sp>
      <p:sp>
        <p:nvSpPr>
          <p:cNvPr id="4" name="Date Placeholder 3"/>
          <p:cNvSpPr>
            <a:spLocks noGrp="1"/>
          </p:cNvSpPr>
          <p:nvPr>
            <p:ph type="dt" idx="10"/>
          </p:nvPr>
        </p:nvSpPr>
        <p:spPr/>
        <p:txBody>
          <a:bodyPr/>
          <a:lstStyle/>
          <a:p>
            <a:pPr>
              <a:defRPr/>
            </a:pPr>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10000"/>
          </a:bodyPr>
          <a:lstStyle/>
          <a:p>
            <a:endParaRPr lang="en-US" sz="1200" kern="1200" dirty="0" smtClean="0">
              <a:solidFill>
                <a:schemeClr val="tx1"/>
              </a:solidFill>
              <a:latin typeface="Trebuchet MS" pitchFamily="34" charset="0"/>
              <a:ea typeface="+mn-ea"/>
              <a:cs typeface="+mn-cs"/>
            </a:endParaRPr>
          </a:p>
        </p:txBody>
      </p:sp>
      <p:sp>
        <p:nvSpPr>
          <p:cNvPr id="4" name="Date Placeholder 3"/>
          <p:cNvSpPr>
            <a:spLocks noGrp="1"/>
          </p:cNvSpPr>
          <p:nvPr>
            <p:ph type="dt" idx="10"/>
          </p:nvPr>
        </p:nvSpPr>
        <p:spPr/>
        <p:txBody>
          <a:bodyPr/>
          <a:lstStyle/>
          <a:p>
            <a:pPr>
              <a:defRPr/>
            </a:pPr>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endParaRPr lang="en-US" sz="1200" dirty="0" smtClean="0"/>
          </a:p>
        </p:txBody>
      </p:sp>
      <p:sp>
        <p:nvSpPr>
          <p:cNvPr id="4" name="Date Placeholder 3"/>
          <p:cNvSpPr>
            <a:spLocks noGrp="1"/>
          </p:cNvSpPr>
          <p:nvPr>
            <p:ph type="dt" idx="10"/>
          </p:nvPr>
        </p:nvSpPr>
        <p:spPr/>
        <p:txBody>
          <a:bodyPr/>
          <a:lstStyle/>
          <a:p>
            <a:pPr>
              <a:defRPr/>
            </a:pPr>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cSld name="Light background developer co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8" name="Picture 7" descr="white-green code shape.png"/>
          <p:cNvPicPr>
            <a:picLocks noChangeAspect="1"/>
          </p:cNvPicPr>
          <p:nvPr/>
        </p:nvPicPr>
        <p:blipFill>
          <a:blip r:embed="rId3"/>
          <a:stretch>
            <a:fillRect/>
          </a:stretch>
        </p:blipFill>
        <p:spPr bwMode="white">
          <a:xfrm>
            <a:off x="0" y="0"/>
            <a:ext cx="9144000" cy="6858000"/>
          </a:xfrm>
          <a:prstGeom prst="rect">
            <a:avLst/>
          </a:prstGeom>
        </p:spPr>
      </p:pic>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387055" y="1572364"/>
            <a:ext cx="8346073" cy="1698927"/>
          </a:xfrm>
        </p:spPr>
        <p:txBody>
          <a:bodyPr/>
          <a:lstStyle>
            <a:lvl1pPr marL="0" indent="0">
              <a:lnSpc>
                <a:spcPct val="80000"/>
              </a:lnSpc>
              <a:buFontTx/>
              <a:buNone/>
              <a:defRPr sz="2800" b="0">
                <a:solidFill>
                  <a:srgbClr val="000000"/>
                </a:solidFill>
                <a:latin typeface="Consolas" pitchFamily="49" charset="0"/>
                <a:cs typeface="Courier New" pitchFamily="49" charset="0"/>
              </a:defRPr>
            </a:lvl1pPr>
            <a:lvl2pPr marL="457200" indent="6350">
              <a:lnSpc>
                <a:spcPct val="80000"/>
              </a:lnSpc>
              <a:buFontTx/>
              <a:buNone/>
              <a:defRPr sz="2400" b="0">
                <a:solidFill>
                  <a:srgbClr val="000000"/>
                </a:solidFill>
                <a:latin typeface="Consolas" pitchFamily="49" charset="0"/>
                <a:cs typeface="Courier New" pitchFamily="49" charset="0"/>
              </a:defRPr>
            </a:lvl2pPr>
            <a:lvl3pPr marL="796925" indent="0">
              <a:lnSpc>
                <a:spcPct val="80000"/>
              </a:lnSpc>
              <a:buFontTx/>
              <a:buNone/>
              <a:defRPr sz="2000" b="0">
                <a:solidFill>
                  <a:srgbClr val="000000"/>
                </a:solidFill>
                <a:latin typeface="Consolas" pitchFamily="49" charset="0"/>
                <a:cs typeface="Courier New" pitchFamily="49" charset="0"/>
              </a:defRPr>
            </a:lvl3pPr>
            <a:lvl4pPr marL="1147763" indent="20638">
              <a:lnSpc>
                <a:spcPct val="80000"/>
              </a:lnSpc>
              <a:buFontTx/>
              <a:buNone/>
              <a:defRPr sz="2000" b="0">
                <a:solidFill>
                  <a:srgbClr val="000000"/>
                </a:solidFill>
                <a:latin typeface="Consolas" pitchFamily="49" charset="0"/>
                <a:cs typeface="Courier New" pitchFamily="49" charset="0"/>
              </a:defRPr>
            </a:lvl4pPr>
            <a:lvl5pPr marL="1489075" indent="0">
              <a:lnSpc>
                <a:spcPct val="80000"/>
              </a:lnSpc>
              <a:buFontTx/>
              <a:buNone/>
              <a:defRPr sz="2000" b="0">
                <a:solidFill>
                  <a:srgbClr val="000000"/>
                </a:solidFill>
                <a:latin typeface="Consolas" pitchFamily="49" charset="0"/>
                <a:cs typeface="Courier New"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fourObj">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127000" y="127000"/>
            <a:ext cx="9017000" cy="661988"/>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109538" y="1581150"/>
            <a:ext cx="4302125" cy="10541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564063" y="1581150"/>
            <a:ext cx="4302125" cy="10541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109538" y="2787650"/>
            <a:ext cx="4302125" cy="10541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564063" y="2787650"/>
            <a:ext cx="4302125" cy="10541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pic>
        <p:nvPicPr>
          <p:cNvPr id="3" name="Picture 2" descr="MS889_New_Efficiency_Insert_r02_v01.png"/>
          <p:cNvPicPr>
            <a:picLocks noChangeAspect="1"/>
          </p:cNvPicPr>
          <p:nvPr userDrawn="1"/>
        </p:nvPicPr>
        <p:blipFill>
          <a:blip r:embed="rId2"/>
          <a:stretch>
            <a:fillRect/>
          </a:stretch>
        </p:blipFill>
        <p:spPr>
          <a:xfrm>
            <a:off x="1143" y="0"/>
            <a:ext cx="9142856" cy="6857142"/>
          </a:xfrm>
          <a:prstGeom prst="rect">
            <a:avLst/>
          </a:prstGeom>
        </p:spPr>
      </p:pic>
    </p:spTree>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pic>
        <p:nvPicPr>
          <p:cNvPr id="3" name="Picture 2" descr="MS889_New_Efficiency_Insert_r02_v01.png"/>
          <p:cNvPicPr>
            <a:picLocks noChangeAspect="1"/>
          </p:cNvPicPr>
          <p:nvPr/>
        </p:nvPicPr>
        <p:blipFill>
          <a:blip r:embed="rId2"/>
          <a:stretch>
            <a:fillRect/>
          </a:stretch>
        </p:blipFill>
        <p:spPr>
          <a:xfrm>
            <a:off x="1143" y="0"/>
            <a:ext cx="9142856" cy="6857142"/>
          </a:xfrm>
          <a:prstGeom prst="rect">
            <a:avLst/>
          </a:prstGeom>
        </p:spPr>
      </p:pic>
      <p:pic>
        <p:nvPicPr>
          <p:cNvPr id="4" name="Picture 3" descr="MS889_New_Efficiency_Insert_r02_v01.png"/>
          <p:cNvPicPr>
            <a:picLocks noChangeAspect="1"/>
          </p:cNvPicPr>
          <p:nvPr userDrawn="1"/>
        </p:nvPicPr>
        <p:blipFill>
          <a:blip r:embed="rId2"/>
          <a:stretch>
            <a:fillRect/>
          </a:stretch>
        </p:blipFill>
        <p:spPr>
          <a:xfrm>
            <a:off x="1143" y="0"/>
            <a:ext cx="9142856" cy="6857142"/>
          </a:xfrm>
          <a:prstGeom prst="rect">
            <a:avLst/>
          </a:prstGeom>
        </p:spPr>
      </p:pic>
    </p:spTree>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2.xml"/><Relationship Id="rId1" Type="http://schemas.openxmlformats.org/officeDocument/2006/relationships/slideLayout" Target="../slideLayouts/slideLayout14.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_rels/slideMaster3.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3.xml"/><Relationship Id="rId1" Type="http://schemas.openxmlformats.org/officeDocument/2006/relationships/slideLayout" Target="../slideLayouts/slideLayout15.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4.xml"/><Relationship Id="rId1" Type="http://schemas.openxmlformats.org/officeDocument/2006/relationships/slideLayout" Target="../slideLayouts/slideLayout16.xml"/><Relationship Id="rId5" Type="http://schemas.openxmlformats.org/officeDocument/2006/relationships/image" Target="../media/image3.png"/><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29" r:id="rId1"/>
    <p:sldLayoutId id="2147483730" r:id="rId2"/>
    <p:sldLayoutId id="2147483731" r:id="rId3"/>
    <p:sldLayoutId id="2147483732" r:id="rId4"/>
    <p:sldLayoutId id="2147483733" r:id="rId5"/>
    <p:sldLayoutId id="2147483734" r:id="rId6"/>
    <p:sldLayoutId id="2147483735" r:id="rId7"/>
    <p:sldLayoutId id="2147483736" r:id="rId8"/>
    <p:sldLayoutId id="2147483737" r:id="rId9"/>
    <p:sldLayoutId id="2147483738" r:id="rId10"/>
    <p:sldLayoutId id="2147483740" r:id="rId11"/>
    <p:sldLayoutId id="2147483743" r:id="rId12"/>
    <p:sldLayoutId id="2147483746" r:id="rId13"/>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6"/>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7"/>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7"/>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7"/>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45"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48"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50"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5"/>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5"/>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5"/>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7.xml"/><Relationship Id="rId1" Type="http://schemas.openxmlformats.org/officeDocument/2006/relationships/tags" Target="../tags/tag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4.xml"/><Relationship Id="rId1" Type="http://schemas.openxmlformats.org/officeDocument/2006/relationships/slideLayout" Target="../slideLayouts/slideLayout3.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7" Type="http://schemas.openxmlformats.org/officeDocument/2006/relationships/image" Target="../media/image19.png"/><Relationship Id="rId2" Type="http://schemas.openxmlformats.org/officeDocument/2006/relationships/slideLayout" Target="../slideLayouts/slideLayout7.xml"/><Relationship Id="rId1" Type="http://schemas.openxmlformats.org/officeDocument/2006/relationships/vmlDrawing" Target="../drawings/vmlDrawing3.vml"/><Relationship Id="rId6" Type="http://schemas.openxmlformats.org/officeDocument/2006/relationships/oleObject" Target="../embeddings/oleObject7.bin"/><Relationship Id="rId5" Type="http://schemas.openxmlformats.org/officeDocument/2006/relationships/oleObject" Target="../embeddings/oleObject6.bin"/><Relationship Id="rId4" Type="http://schemas.openxmlformats.org/officeDocument/2006/relationships/oleObject" Target="../embeddings/oleObject5.bin"/></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9.xml"/><Relationship Id="rId1" Type="http://schemas.openxmlformats.org/officeDocument/2006/relationships/slideLayout" Target="../slideLayouts/slideLayout3.xml"/><Relationship Id="rId4" Type="http://schemas.openxmlformats.org/officeDocument/2006/relationships/image" Target="../media/image20.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8" Type="http://schemas.openxmlformats.org/officeDocument/2006/relationships/oleObject" Target="../embeddings/oleObject11.bin"/><Relationship Id="rId3" Type="http://schemas.openxmlformats.org/officeDocument/2006/relationships/notesSlide" Target="../notesSlides/notesSlide40.xml"/><Relationship Id="rId7" Type="http://schemas.openxmlformats.org/officeDocument/2006/relationships/oleObject" Target="../embeddings/oleObject10.bin"/><Relationship Id="rId2" Type="http://schemas.openxmlformats.org/officeDocument/2006/relationships/slideLayout" Target="../slideLayouts/slideLayout3.xml"/><Relationship Id="rId1" Type="http://schemas.openxmlformats.org/officeDocument/2006/relationships/vmlDrawing" Target="../drawings/vmlDrawing4.vml"/><Relationship Id="rId6" Type="http://schemas.openxmlformats.org/officeDocument/2006/relationships/oleObject" Target="../embeddings/oleObject9.bin"/><Relationship Id="rId5" Type="http://schemas.openxmlformats.org/officeDocument/2006/relationships/oleObject" Target="../embeddings/oleObject8.bin"/><Relationship Id="rId10" Type="http://schemas.openxmlformats.org/officeDocument/2006/relationships/image" Target="../media/image24.png"/><Relationship Id="rId4" Type="http://schemas.openxmlformats.org/officeDocument/2006/relationships/image" Target="../media/image22.png"/><Relationship Id="rId9" Type="http://schemas.openxmlformats.org/officeDocument/2006/relationships/image" Target="../media/image23.wmf"/></Relationships>
</file>

<file path=ppt/slides/_rels/slide41.xml.rels><?xml version="1.0" encoding="UTF-8" standalone="yes"?>
<Relationships xmlns="http://schemas.openxmlformats.org/package/2006/relationships"><Relationship Id="rId8" Type="http://schemas.openxmlformats.org/officeDocument/2006/relationships/image" Target="../media/image23.wmf"/><Relationship Id="rId3" Type="http://schemas.openxmlformats.org/officeDocument/2006/relationships/notesSlide" Target="../notesSlides/notesSlide41.xml"/><Relationship Id="rId7" Type="http://schemas.openxmlformats.org/officeDocument/2006/relationships/oleObject" Target="../embeddings/oleObject15.bin"/><Relationship Id="rId2" Type="http://schemas.openxmlformats.org/officeDocument/2006/relationships/slideLayout" Target="../slideLayouts/slideLayout7.xml"/><Relationship Id="rId1" Type="http://schemas.openxmlformats.org/officeDocument/2006/relationships/vmlDrawing" Target="../drawings/vmlDrawing5.vml"/><Relationship Id="rId6" Type="http://schemas.openxmlformats.org/officeDocument/2006/relationships/oleObject" Target="../embeddings/oleObject14.bin"/><Relationship Id="rId5" Type="http://schemas.openxmlformats.org/officeDocument/2006/relationships/oleObject" Target="../embeddings/oleObject13.bin"/><Relationship Id="rId4" Type="http://schemas.openxmlformats.org/officeDocument/2006/relationships/oleObject" Target="../embeddings/oleObject12.bin"/><Relationship Id="rId9" Type="http://schemas.openxmlformats.org/officeDocument/2006/relationships/oleObject" Target="../embeddings/oleObject16.bin"/></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12.xml"/><Relationship Id="rId1" Type="http://schemas.openxmlformats.org/officeDocument/2006/relationships/vmlDrawing" Target="../drawings/vmlDrawing6.vml"/><Relationship Id="rId6" Type="http://schemas.openxmlformats.org/officeDocument/2006/relationships/image" Target="../media/image26.png"/><Relationship Id="rId5" Type="http://schemas.openxmlformats.org/officeDocument/2006/relationships/oleObject" Target="../embeddings/oleObject18.bin"/><Relationship Id="rId4" Type="http://schemas.openxmlformats.org/officeDocument/2006/relationships/oleObject" Target="../embeddings/oleObject17.bin"/></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8" Type="http://schemas.openxmlformats.org/officeDocument/2006/relationships/hyperlink" Target="http://microsoft.com/msdn" TargetMode="External"/><Relationship Id="rId3" Type="http://schemas.openxmlformats.org/officeDocument/2006/relationships/image" Target="../media/image27.png"/><Relationship Id="rId7" Type="http://schemas.openxmlformats.org/officeDocument/2006/relationships/image" Target="../media/image29.png"/><Relationship Id="rId2" Type="http://schemas.openxmlformats.org/officeDocument/2006/relationships/notesSlide" Target="../notesSlides/notesSlide45.xml"/><Relationship Id="rId1" Type="http://schemas.openxmlformats.org/officeDocument/2006/relationships/slideLayout" Target="../slideLayouts/slideLayout7.xml"/><Relationship Id="rId6" Type="http://schemas.openxmlformats.org/officeDocument/2006/relationships/image" Target="../media/image28.png"/><Relationship Id="rId11" Type="http://schemas.openxmlformats.org/officeDocument/2006/relationships/image" Target="../media/image31.png"/><Relationship Id="rId5" Type="http://schemas.openxmlformats.org/officeDocument/2006/relationships/hyperlink" Target="http://microsoft.com/technet" TargetMode="External"/><Relationship Id="rId10" Type="http://schemas.openxmlformats.org/officeDocument/2006/relationships/image" Target="../media/image30.emf"/><Relationship Id="rId4" Type="http://schemas.openxmlformats.org/officeDocument/2006/relationships/hyperlink" Target="http://www.microsoft.com/teched" TargetMode="External"/><Relationship Id="rId9" Type="http://schemas.openxmlformats.org/officeDocument/2006/relationships/hyperlink" Target="http://www.microsoft.com/learning" TargetMode="External"/></Relationships>
</file>

<file path=ppt/slides/_rels/slide4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46.xml"/><Relationship Id="rId1" Type="http://schemas.openxmlformats.org/officeDocument/2006/relationships/slideLayout" Target="../slideLayouts/slideLayout14.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5.xml"/></Relationships>
</file>

<file path=ppt/slides/_rels/slide4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48.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1.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oleObject" Target="../embeddings/oleObject1.bin"/><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2.xml"/><Relationship Id="rId1" Type="http://schemas.openxmlformats.org/officeDocument/2006/relationships/vmlDrawing" Target="../drawings/vmlDrawing2.vml"/><Relationship Id="rId6" Type="http://schemas.openxmlformats.org/officeDocument/2006/relationships/oleObject" Target="../embeddings/oleObject4.bin"/><Relationship Id="rId5" Type="http://schemas.openxmlformats.org/officeDocument/2006/relationships/oleObject" Target="../embeddings/oleObject3.bin"/><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7.xml"/><Relationship Id="rId1" Type="http://schemas.openxmlformats.org/officeDocument/2006/relationships/tags" Target="../tags/tag3.xml"/><Relationship Id="rId6" Type="http://schemas.openxmlformats.org/officeDocument/2006/relationships/image" Target="../media/image14.emf"/><Relationship Id="rId5" Type="http://schemas.openxmlformats.org/officeDocument/2006/relationships/image" Target="../media/image13.wmf"/><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329595"/>
          </a:xfrm>
        </p:spPr>
        <p:txBody>
          <a:bodyPr/>
          <a:lstStyle/>
          <a:p>
            <a:r>
              <a:rPr lang="en-US" dirty="0" smtClean="0"/>
              <a:t>Exchange 2010 High Availability Terminology</a:t>
            </a:r>
            <a:endParaRPr lang="en-US" dirty="0"/>
          </a:p>
        </p:txBody>
      </p:sp>
      <p:sp>
        <p:nvSpPr>
          <p:cNvPr id="3" name="Text Placeholder 2"/>
          <p:cNvSpPr>
            <a:spLocks noGrp="1"/>
          </p:cNvSpPr>
          <p:nvPr>
            <p:ph type="body" sz="quarter" idx="10"/>
          </p:nvPr>
        </p:nvSpPr>
        <p:spPr>
          <a:xfrm>
            <a:off x="381000" y="1634845"/>
            <a:ext cx="8382000" cy="2210862"/>
          </a:xfrm>
        </p:spPr>
        <p:txBody>
          <a:bodyPr/>
          <a:lstStyle/>
          <a:p>
            <a:r>
              <a:rPr lang="en-US" sz="2800" dirty="0" smtClean="0">
                <a:solidFill>
                  <a:schemeClr val="accent5"/>
                </a:solidFill>
              </a:rPr>
              <a:t>High Availability</a:t>
            </a:r>
            <a:r>
              <a:rPr lang="en-US" sz="2800" dirty="0" smtClean="0"/>
              <a:t> – Solution must provide data availability, service availability, and automatic recovery from failures</a:t>
            </a:r>
          </a:p>
          <a:p>
            <a:r>
              <a:rPr lang="en-US" sz="2800" dirty="0" smtClean="0">
                <a:solidFill>
                  <a:schemeClr val="accent5"/>
                </a:solidFill>
              </a:rPr>
              <a:t>Disaster Recovery</a:t>
            </a:r>
            <a:r>
              <a:rPr lang="en-US" sz="2800" dirty="0" smtClean="0"/>
              <a:t> – Process used to manually recover from a failure</a:t>
            </a:r>
          </a:p>
          <a:p>
            <a:r>
              <a:rPr lang="en-US" sz="2800" dirty="0" smtClean="0">
                <a:solidFill>
                  <a:schemeClr val="accent5"/>
                </a:solidFill>
              </a:rPr>
              <a:t>Site Resilience</a:t>
            </a:r>
            <a:r>
              <a:rPr lang="en-US" sz="2800" dirty="0" smtClean="0"/>
              <a:t> – Disaster recovery solution used for recovery from site failure</a:t>
            </a:r>
          </a:p>
          <a:p>
            <a:r>
              <a:rPr lang="en-US" sz="2800" dirty="0" smtClean="0">
                <a:solidFill>
                  <a:schemeClr val="accent5"/>
                </a:solidFill>
              </a:rPr>
              <a:t>*over</a:t>
            </a:r>
            <a:r>
              <a:rPr lang="en-US" sz="2800" dirty="0" smtClean="0"/>
              <a:t> – Short for switchover/failover; a switchover is a manual activation of one or more databases; a failover is an automatic activation of one or more databases after a failure</a:t>
            </a:r>
            <a:endParaRPr lang="en-US" sz="2800" dirty="0"/>
          </a:p>
        </p:txBody>
      </p:sp>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Exchange 2010 High Availability Feature Names</a:t>
            </a:r>
            <a:endParaRPr lang="en-US" dirty="0"/>
          </a:p>
        </p:txBody>
      </p:sp>
      <p:sp>
        <p:nvSpPr>
          <p:cNvPr id="3" name="Text Placeholder 2"/>
          <p:cNvSpPr>
            <a:spLocks noGrp="1"/>
          </p:cNvSpPr>
          <p:nvPr>
            <p:ph type="body" sz="quarter" idx="10"/>
          </p:nvPr>
        </p:nvSpPr>
        <p:spPr>
          <a:xfrm>
            <a:off x="381000" y="1560414"/>
            <a:ext cx="8382000" cy="2210862"/>
          </a:xfrm>
        </p:spPr>
        <p:txBody>
          <a:bodyPr/>
          <a:lstStyle/>
          <a:p>
            <a:r>
              <a:rPr lang="en-US" sz="3000" dirty="0" smtClean="0">
                <a:solidFill>
                  <a:schemeClr val="accent5"/>
                </a:solidFill>
              </a:rPr>
              <a:t>Mailbox Resiliency</a:t>
            </a:r>
            <a:r>
              <a:rPr lang="en-US" sz="3000" dirty="0" smtClean="0"/>
              <a:t> – Name of Unified High Availability and Site Resilience Solution</a:t>
            </a:r>
            <a:endParaRPr lang="en-US" sz="3000" dirty="0" smtClean="0">
              <a:solidFill>
                <a:schemeClr val="tx1"/>
              </a:solidFill>
            </a:endParaRPr>
          </a:p>
          <a:p>
            <a:r>
              <a:rPr lang="en-US" sz="3000" dirty="0" smtClean="0">
                <a:solidFill>
                  <a:schemeClr val="accent5"/>
                </a:solidFill>
              </a:rPr>
              <a:t>Database Mobility</a:t>
            </a:r>
            <a:r>
              <a:rPr lang="en-US" sz="3000" dirty="0" smtClean="0"/>
              <a:t> – The ability of a single mailbox database to be replicated to and mounted on other mailbox servers</a:t>
            </a:r>
          </a:p>
          <a:p>
            <a:r>
              <a:rPr lang="en-US" sz="2800" dirty="0" smtClean="0">
                <a:solidFill>
                  <a:schemeClr val="accent5"/>
                </a:solidFill>
              </a:rPr>
              <a:t>Incremental Deployment</a:t>
            </a:r>
            <a:r>
              <a:rPr lang="en-US" sz="2800" dirty="0" smtClean="0"/>
              <a:t> – The ability to deploy high availability /site resilience after Exchange is installed</a:t>
            </a:r>
          </a:p>
          <a:p>
            <a:r>
              <a:rPr lang="en-US" sz="2800" dirty="0" smtClean="0">
                <a:solidFill>
                  <a:schemeClr val="accent5"/>
                </a:solidFill>
              </a:rPr>
              <a:t>Exchange Third Party Replication API</a:t>
            </a:r>
            <a:r>
              <a:rPr lang="en-US" sz="2800" dirty="0" smtClean="0"/>
              <a:t> – An Exchange-provided API that enables use of third-party replication for a DAG in lieu of continuous replication</a:t>
            </a:r>
            <a:endParaRPr lang="en-US" sz="3000" dirty="0" smtClean="0"/>
          </a:p>
          <a:p>
            <a:endParaRPr lang="en-US" sz="3000" dirty="0" smtClean="0"/>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Exchange 2010 High Availability Feature Names</a:t>
            </a:r>
            <a:endParaRPr lang="en-US" dirty="0"/>
          </a:p>
        </p:txBody>
      </p:sp>
      <p:sp>
        <p:nvSpPr>
          <p:cNvPr id="3" name="Text Placeholder 2"/>
          <p:cNvSpPr>
            <a:spLocks noGrp="1"/>
          </p:cNvSpPr>
          <p:nvPr>
            <p:ph type="body" sz="quarter" idx="10"/>
          </p:nvPr>
        </p:nvSpPr>
        <p:spPr>
          <a:xfrm>
            <a:off x="381000" y="1677377"/>
            <a:ext cx="8382000" cy="2210862"/>
          </a:xfrm>
        </p:spPr>
        <p:txBody>
          <a:bodyPr/>
          <a:lstStyle/>
          <a:p>
            <a:r>
              <a:rPr lang="en-US" sz="2800" dirty="0" smtClean="0">
                <a:solidFill>
                  <a:schemeClr val="accent5"/>
                </a:solidFill>
              </a:rPr>
              <a:t>Database Availability Group</a:t>
            </a:r>
            <a:r>
              <a:rPr lang="en-US" sz="2800" dirty="0" smtClean="0"/>
              <a:t> – A group of up to 16 Mailbox servers that host a set of replicated databases</a:t>
            </a:r>
          </a:p>
          <a:p>
            <a:r>
              <a:rPr lang="en-US" sz="2800" dirty="0" smtClean="0">
                <a:solidFill>
                  <a:schemeClr val="accent5"/>
                </a:solidFill>
              </a:rPr>
              <a:t>Mailbox Database Copy</a:t>
            </a:r>
            <a:r>
              <a:rPr lang="en-US" sz="2800" dirty="0" smtClean="0"/>
              <a:t> – A mailbox database (.</a:t>
            </a:r>
            <a:r>
              <a:rPr lang="en-US" sz="2800" dirty="0" err="1" smtClean="0"/>
              <a:t>edb</a:t>
            </a:r>
            <a:r>
              <a:rPr lang="en-US" sz="2800" dirty="0" smtClean="0"/>
              <a:t> file and logs) that is either active or passive</a:t>
            </a:r>
            <a:endParaRPr lang="en-US" sz="2800" dirty="0" smtClean="0">
              <a:solidFill>
                <a:schemeClr val="accent5"/>
              </a:solidFill>
            </a:endParaRPr>
          </a:p>
          <a:p>
            <a:r>
              <a:rPr lang="en-US" sz="2800" dirty="0" smtClean="0">
                <a:solidFill>
                  <a:schemeClr val="accent5"/>
                </a:solidFill>
              </a:rPr>
              <a:t>RPC Client Access service</a:t>
            </a:r>
            <a:r>
              <a:rPr lang="en-US" sz="2800" dirty="0" smtClean="0"/>
              <a:t> – A Client Access server feature that provides a MAPI endpoint for Outlook clients</a:t>
            </a:r>
          </a:p>
          <a:p>
            <a:r>
              <a:rPr lang="en-US" sz="2800" dirty="0" smtClean="0">
                <a:solidFill>
                  <a:schemeClr val="accent5"/>
                </a:solidFill>
              </a:rPr>
              <a:t>Shadow Redundancy</a:t>
            </a:r>
            <a:r>
              <a:rPr lang="en-US" sz="2800" dirty="0" smtClean="0"/>
              <a:t> – A transport feature that provides redundancy for messages for the entire time they are in transit</a:t>
            </a:r>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Exchange 2010 *</a:t>
            </a:r>
            <a:r>
              <a:rPr lang="en-US" dirty="0" err="1" smtClean="0"/>
              <a:t>overs</a:t>
            </a:r>
            <a:endParaRPr lang="en-US" dirty="0"/>
          </a:p>
        </p:txBody>
      </p:sp>
      <p:sp>
        <p:nvSpPr>
          <p:cNvPr id="3" name="Content Placeholder 2"/>
          <p:cNvSpPr>
            <a:spLocks noGrp="1"/>
          </p:cNvSpPr>
          <p:nvPr>
            <p:ph idx="1"/>
          </p:nvPr>
        </p:nvSpPr>
        <p:spPr/>
        <p:txBody>
          <a:bodyPr/>
          <a:lstStyle/>
          <a:p>
            <a:r>
              <a:rPr lang="en-US" dirty="0" smtClean="0"/>
              <a:t>Within a datacenter</a:t>
            </a:r>
          </a:p>
          <a:p>
            <a:pPr lvl="1"/>
            <a:r>
              <a:rPr lang="en-US" dirty="0" smtClean="0"/>
              <a:t>Database or server *</a:t>
            </a:r>
            <a:r>
              <a:rPr lang="en-US" dirty="0" err="1" smtClean="0"/>
              <a:t>overs</a:t>
            </a:r>
            <a:endParaRPr lang="en-US" dirty="0" smtClean="0"/>
          </a:p>
          <a:p>
            <a:r>
              <a:rPr lang="en-US" dirty="0" smtClean="0"/>
              <a:t>Datacenter level: switchover</a:t>
            </a:r>
          </a:p>
          <a:p>
            <a:r>
              <a:rPr lang="en-US" dirty="0" smtClean="0"/>
              <a:t>Between datacenters</a:t>
            </a:r>
          </a:p>
          <a:p>
            <a:pPr lvl="1"/>
            <a:r>
              <a:rPr lang="en-US" dirty="0" smtClean="0"/>
              <a:t>Database or server *</a:t>
            </a:r>
            <a:r>
              <a:rPr lang="en-US" dirty="0" err="1" smtClean="0"/>
              <a:t>overs</a:t>
            </a:r>
            <a:endParaRPr lang="en-US" dirty="0" smtClean="0"/>
          </a:p>
          <a:p>
            <a:pPr lvl="1"/>
            <a:r>
              <a:rPr lang="en-US" dirty="0" smtClean="0"/>
              <a:t>Assumptions:</a:t>
            </a:r>
          </a:p>
          <a:p>
            <a:pPr lvl="2"/>
            <a:r>
              <a:rPr lang="en-US" dirty="0" smtClean="0"/>
              <a:t>Each datacenter is a separate Active Directory site</a:t>
            </a:r>
          </a:p>
          <a:p>
            <a:pPr lvl="2"/>
            <a:r>
              <a:rPr lang="en-US" dirty="0" smtClean="0"/>
              <a:t>Each datacenter has live, active messaging services</a:t>
            </a:r>
          </a:p>
          <a:p>
            <a:pPr lvl="2"/>
            <a:r>
              <a:rPr lang="en-US" dirty="0" smtClean="0"/>
              <a:t>Standby datacenter must be active to support single database *over</a:t>
            </a:r>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218795"/>
          </a:xfrm>
        </p:spPr>
        <p:txBody>
          <a:bodyPr/>
          <a:lstStyle/>
          <a:p>
            <a:r>
              <a:rPr lang="en-US" sz="4400" dirty="0" smtClean="0"/>
              <a:t>Exchange 2007 Concepts Brought Forward</a:t>
            </a:r>
            <a:endParaRPr lang="en-US" sz="4400" dirty="0"/>
          </a:p>
        </p:txBody>
      </p:sp>
      <p:sp>
        <p:nvSpPr>
          <p:cNvPr id="3" name="Text Placeholder 2"/>
          <p:cNvSpPr>
            <a:spLocks noGrp="1"/>
          </p:cNvSpPr>
          <p:nvPr>
            <p:ph type="body" sz="quarter" idx="10"/>
          </p:nvPr>
        </p:nvSpPr>
        <p:spPr>
          <a:xfrm>
            <a:off x="381000" y="1567758"/>
            <a:ext cx="8382000" cy="2210862"/>
          </a:xfrm>
        </p:spPr>
        <p:txBody>
          <a:bodyPr/>
          <a:lstStyle/>
          <a:p>
            <a:r>
              <a:rPr lang="en-US" sz="2800" dirty="0" smtClean="0"/>
              <a:t>Extensible Storage Engine (ESE)</a:t>
            </a:r>
          </a:p>
          <a:p>
            <a:pPr lvl="1"/>
            <a:r>
              <a:rPr lang="en-US" sz="2400" dirty="0" smtClean="0"/>
              <a:t>Databases and log files</a:t>
            </a:r>
          </a:p>
          <a:p>
            <a:r>
              <a:rPr lang="en-US" sz="2800" dirty="0" smtClean="0"/>
              <a:t>Continuous Replication</a:t>
            </a:r>
          </a:p>
          <a:p>
            <a:pPr lvl="1"/>
            <a:r>
              <a:rPr lang="en-US" sz="2400" dirty="0" smtClean="0"/>
              <a:t>Log shipping and replay</a:t>
            </a:r>
          </a:p>
          <a:p>
            <a:pPr lvl="1"/>
            <a:r>
              <a:rPr lang="en-US" sz="2400" dirty="0" smtClean="0"/>
              <a:t>Database seeding</a:t>
            </a:r>
          </a:p>
          <a:p>
            <a:pPr lvl="1"/>
            <a:r>
              <a:rPr lang="en-US" sz="2400" dirty="0" smtClean="0"/>
              <a:t>Store service/Replication service</a:t>
            </a:r>
          </a:p>
          <a:p>
            <a:pPr lvl="1"/>
            <a:r>
              <a:rPr lang="en-US" sz="2400" dirty="0" smtClean="0"/>
              <a:t>Database health and status monitoring</a:t>
            </a:r>
          </a:p>
          <a:p>
            <a:pPr lvl="1"/>
            <a:r>
              <a:rPr lang="en-US" sz="2400" dirty="0" smtClean="0"/>
              <a:t>Divergence</a:t>
            </a:r>
          </a:p>
          <a:p>
            <a:pPr lvl="1"/>
            <a:r>
              <a:rPr lang="en-US" sz="2400" dirty="0" smtClean="0"/>
              <a:t>Automatic database mount behavior</a:t>
            </a:r>
          </a:p>
          <a:p>
            <a:r>
              <a:rPr lang="en-US" sz="2800" dirty="0" smtClean="0"/>
              <a:t>Concepts of quorum and witness</a:t>
            </a:r>
          </a:p>
          <a:p>
            <a:r>
              <a:rPr lang="en-US" sz="2800" dirty="0" smtClean="0"/>
              <a:t>Concepts of *</a:t>
            </a:r>
            <a:r>
              <a:rPr lang="en-US" sz="2800" dirty="0" err="1" smtClean="0"/>
              <a:t>overs</a:t>
            </a:r>
            <a:endParaRPr lang="en-US" sz="2800" dirty="0"/>
          </a:p>
        </p:txBody>
      </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614144" cy="664797"/>
          </a:xfrm>
        </p:spPr>
        <p:txBody>
          <a:bodyPr/>
          <a:lstStyle/>
          <a:p>
            <a:r>
              <a:rPr lang="en-US" dirty="0" smtClean="0"/>
              <a:t>Exchange 2010 Cut Concepts</a:t>
            </a:r>
            <a:endParaRPr lang="en-US" dirty="0"/>
          </a:p>
        </p:txBody>
      </p:sp>
      <p:sp>
        <p:nvSpPr>
          <p:cNvPr id="3" name="Text Placeholder 2"/>
          <p:cNvSpPr>
            <a:spLocks noGrp="1"/>
          </p:cNvSpPr>
          <p:nvPr>
            <p:ph type="body" sz="quarter" idx="10"/>
          </p:nvPr>
        </p:nvSpPr>
        <p:spPr/>
        <p:txBody>
          <a:bodyPr/>
          <a:lstStyle/>
          <a:p>
            <a:r>
              <a:rPr lang="en-US" sz="2800" dirty="0" smtClean="0"/>
              <a:t>Storage Groups</a:t>
            </a:r>
          </a:p>
          <a:p>
            <a:r>
              <a:rPr lang="en-US" sz="2800" dirty="0" smtClean="0"/>
              <a:t>Databases identified by the server on which they live</a:t>
            </a:r>
          </a:p>
          <a:p>
            <a:r>
              <a:rPr lang="en-US" sz="2800" dirty="0" smtClean="0"/>
              <a:t>Server names as part of database names</a:t>
            </a:r>
          </a:p>
          <a:p>
            <a:r>
              <a:rPr lang="en-US" sz="2800" dirty="0" smtClean="0"/>
              <a:t>Clustered Mailbox Servers</a:t>
            </a:r>
          </a:p>
          <a:p>
            <a:pPr lvl="1"/>
            <a:r>
              <a:rPr lang="en-US" sz="1800" dirty="0" smtClean="0"/>
              <a:t>Pre-installing a Windows Failover Cluster</a:t>
            </a:r>
          </a:p>
          <a:p>
            <a:pPr lvl="1"/>
            <a:r>
              <a:rPr lang="en-US" sz="1800" dirty="0" smtClean="0"/>
              <a:t>Running Setup in Clustered Mode</a:t>
            </a:r>
          </a:p>
          <a:p>
            <a:pPr lvl="1"/>
            <a:r>
              <a:rPr lang="en-US" sz="1800" dirty="0" smtClean="0"/>
              <a:t>Moving a CMS network identity between servers</a:t>
            </a:r>
          </a:p>
          <a:p>
            <a:pPr lvl="1"/>
            <a:r>
              <a:rPr lang="en-US" sz="1800" dirty="0" smtClean="0"/>
              <a:t>Shared Storage</a:t>
            </a:r>
          </a:p>
          <a:p>
            <a:r>
              <a:rPr lang="en-US" sz="2800" dirty="0" smtClean="0"/>
              <a:t>Two HA Copy Limits</a:t>
            </a:r>
          </a:p>
          <a:p>
            <a:r>
              <a:rPr lang="en-US" sz="2800" dirty="0" smtClean="0"/>
              <a:t>Requirement of Two Networks</a:t>
            </a:r>
          </a:p>
          <a:p>
            <a:pPr lvl="1"/>
            <a:r>
              <a:rPr lang="en-US" sz="2400" dirty="0" smtClean="0"/>
              <a:t>Concepts of public, private and mixed networks</a:t>
            </a:r>
          </a:p>
        </p:txBody>
      </p:sp>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HA/Backup Strategy Changes</a:t>
            </a:r>
            <a:endParaRPr lang="en-US" dirty="0"/>
          </a:p>
        </p:txBody>
      </p:sp>
      <p:sp>
        <p:nvSpPr>
          <p:cNvPr id="6" name="Rounded Rectangle 5"/>
          <p:cNvSpPr/>
          <p:nvPr/>
        </p:nvSpPr>
        <p:spPr>
          <a:xfrm>
            <a:off x="533400" y="3156248"/>
            <a:ext cx="1905000" cy="731520"/>
          </a:xfrm>
          <a:prstGeom prst="roundRect">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1600" b="1" dirty="0" smtClean="0">
                <a:solidFill>
                  <a:schemeClr val="bg1"/>
                </a:solidFill>
              </a:rPr>
              <a:t>Accidentally Deleted Items</a:t>
            </a:r>
            <a:endParaRPr lang="en-US" sz="1600" b="1" dirty="0">
              <a:solidFill>
                <a:schemeClr val="bg1"/>
              </a:solidFill>
            </a:endParaRPr>
          </a:p>
        </p:txBody>
      </p:sp>
      <p:sp>
        <p:nvSpPr>
          <p:cNvPr id="10" name="Rounded Rectangle 9"/>
          <p:cNvSpPr/>
          <p:nvPr/>
        </p:nvSpPr>
        <p:spPr>
          <a:xfrm>
            <a:off x="533400" y="2058968"/>
            <a:ext cx="1905000" cy="731520"/>
          </a:xfrm>
          <a:prstGeom prst="roundRect">
            <a:avLst/>
          </a:prstGeom>
          <a:ln/>
        </p:spPr>
        <p:style>
          <a:lnRef idx="1">
            <a:schemeClr val="accent3"/>
          </a:lnRef>
          <a:fillRef idx="3">
            <a:schemeClr val="accent3"/>
          </a:fillRef>
          <a:effectRef idx="2">
            <a:schemeClr val="accent3"/>
          </a:effectRef>
          <a:fontRef idx="minor">
            <a:schemeClr val="lt1"/>
          </a:fontRef>
        </p:style>
        <p:txBody>
          <a:bodyPr rtlCol="0" anchor="ctr"/>
          <a:lstStyle/>
          <a:p>
            <a:pPr algn="ctr"/>
            <a:r>
              <a:rPr lang="en-US" sz="1600" b="1" dirty="0" smtClean="0">
                <a:solidFill>
                  <a:schemeClr val="bg1"/>
                </a:solidFill>
              </a:rPr>
              <a:t>Data Center Failures</a:t>
            </a:r>
            <a:endParaRPr lang="en-US" sz="2000" b="1" dirty="0">
              <a:solidFill>
                <a:schemeClr val="bg1"/>
              </a:solidFill>
            </a:endParaRPr>
          </a:p>
        </p:txBody>
      </p:sp>
      <p:sp>
        <p:nvSpPr>
          <p:cNvPr id="11" name="Rounded Rectangle 10"/>
          <p:cNvSpPr/>
          <p:nvPr/>
        </p:nvSpPr>
        <p:spPr>
          <a:xfrm>
            <a:off x="533400" y="4146848"/>
            <a:ext cx="1905000" cy="579120"/>
          </a:xfrm>
          <a:prstGeom prst="roundRect">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1600" b="1" dirty="0" smtClean="0">
                <a:solidFill>
                  <a:schemeClr val="bg1"/>
                </a:solidFill>
              </a:rPr>
              <a:t>Administrator Error</a:t>
            </a:r>
            <a:endParaRPr lang="en-US" sz="1600" b="1" dirty="0">
              <a:solidFill>
                <a:schemeClr val="bg1"/>
              </a:solidFill>
            </a:endParaRPr>
          </a:p>
        </p:txBody>
      </p:sp>
      <p:sp>
        <p:nvSpPr>
          <p:cNvPr id="12" name="Rounded Rectangle 11"/>
          <p:cNvSpPr/>
          <p:nvPr/>
        </p:nvSpPr>
        <p:spPr>
          <a:xfrm>
            <a:off x="533400" y="4725968"/>
            <a:ext cx="1905000" cy="579120"/>
          </a:xfrm>
          <a:prstGeom prst="roundRect">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1600" b="1" dirty="0" smtClean="0">
                <a:solidFill>
                  <a:schemeClr val="bg1"/>
                </a:solidFill>
              </a:rPr>
              <a:t>Mailbox Corruption</a:t>
            </a:r>
            <a:endParaRPr lang="en-US" sz="1600" b="1" dirty="0">
              <a:solidFill>
                <a:schemeClr val="bg1"/>
              </a:solidFill>
            </a:endParaRPr>
          </a:p>
        </p:txBody>
      </p:sp>
      <p:sp>
        <p:nvSpPr>
          <p:cNvPr id="13" name="Rounded Rectangle 12"/>
          <p:cNvSpPr/>
          <p:nvPr/>
        </p:nvSpPr>
        <p:spPr>
          <a:xfrm>
            <a:off x="533400" y="5469114"/>
            <a:ext cx="1905000" cy="686589"/>
          </a:xfrm>
          <a:prstGeom prst="roundRect">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1600" b="1" dirty="0" smtClean="0">
                <a:solidFill>
                  <a:schemeClr val="bg1"/>
                </a:solidFill>
              </a:rPr>
              <a:t>Long Term</a:t>
            </a:r>
          </a:p>
          <a:p>
            <a:pPr algn="ctr"/>
            <a:r>
              <a:rPr lang="en-US" sz="1600" b="1" dirty="0" smtClean="0">
                <a:solidFill>
                  <a:schemeClr val="bg1"/>
                </a:solidFill>
              </a:rPr>
              <a:t> Data Retention</a:t>
            </a:r>
            <a:endParaRPr lang="en-US" sz="1600" b="1" dirty="0">
              <a:solidFill>
                <a:schemeClr val="bg1"/>
              </a:solidFill>
            </a:endParaRPr>
          </a:p>
        </p:txBody>
      </p:sp>
      <p:sp>
        <p:nvSpPr>
          <p:cNvPr id="22" name="TextBox 21"/>
          <p:cNvSpPr txBox="1"/>
          <p:nvPr/>
        </p:nvSpPr>
        <p:spPr>
          <a:xfrm>
            <a:off x="3429000" y="1019969"/>
            <a:ext cx="1624676" cy="553998"/>
          </a:xfrm>
          <a:prstGeom prst="rect">
            <a:avLst/>
          </a:prstGeom>
          <a:noFill/>
        </p:spPr>
        <p:txBody>
          <a:bodyPr wrap="none" lIns="0" tIns="0" rIns="0" bIns="0" rtlCol="0">
            <a:spAutoFit/>
          </a:bodyPr>
          <a:lstStyle/>
          <a:p>
            <a:pPr algn="ctr"/>
            <a:r>
              <a:rPr lang="en-US" b="1" dirty="0" smtClean="0">
                <a:gradFill>
                  <a:gsLst>
                    <a:gs pos="0">
                      <a:schemeClr val="tx1"/>
                    </a:gs>
                    <a:gs pos="86000">
                      <a:schemeClr val="tx1"/>
                    </a:gs>
                  </a:gsLst>
                  <a:lin ang="5400000" scaled="0"/>
                </a:gradFill>
              </a:rPr>
              <a:t>Exchange 2010</a:t>
            </a:r>
          </a:p>
          <a:p>
            <a:pPr algn="ctr"/>
            <a:r>
              <a:rPr lang="en-US" b="1" dirty="0" smtClean="0">
                <a:gradFill>
                  <a:gsLst>
                    <a:gs pos="0">
                      <a:schemeClr val="tx1"/>
                    </a:gs>
                    <a:gs pos="86000">
                      <a:schemeClr val="tx1"/>
                    </a:gs>
                  </a:gsLst>
                  <a:lin ang="5400000" scaled="0"/>
                </a:gradFill>
              </a:rPr>
              <a:t>Feature Set</a:t>
            </a:r>
          </a:p>
        </p:txBody>
      </p:sp>
      <p:cxnSp>
        <p:nvCxnSpPr>
          <p:cNvPr id="15" name="Straight Arrow Connector 14"/>
          <p:cNvCxnSpPr>
            <a:stCxn id="6" idx="3"/>
          </p:cNvCxnSpPr>
          <p:nvPr/>
        </p:nvCxnSpPr>
        <p:spPr>
          <a:xfrm flipV="1">
            <a:off x="2438400" y="3514751"/>
            <a:ext cx="914527" cy="7257"/>
          </a:xfrm>
          <a:prstGeom prst="straightConnector1">
            <a:avLst/>
          </a:prstGeom>
          <a:ln w="38100">
            <a:tailEnd type="arrow"/>
          </a:ln>
        </p:spPr>
        <p:style>
          <a:lnRef idx="1">
            <a:schemeClr val="accent6"/>
          </a:lnRef>
          <a:fillRef idx="0">
            <a:schemeClr val="accent6"/>
          </a:fillRef>
          <a:effectRef idx="0">
            <a:schemeClr val="accent6"/>
          </a:effectRef>
          <a:fontRef idx="minor">
            <a:schemeClr val="tx1"/>
          </a:fontRef>
        </p:style>
      </p:cxnSp>
      <p:cxnSp>
        <p:nvCxnSpPr>
          <p:cNvPr id="16" name="Straight Arrow Connector 15"/>
          <p:cNvCxnSpPr>
            <a:endCxn id="28" idx="1"/>
          </p:cNvCxnSpPr>
          <p:nvPr/>
        </p:nvCxnSpPr>
        <p:spPr>
          <a:xfrm flipV="1">
            <a:off x="2438400" y="4687868"/>
            <a:ext cx="914400" cy="0"/>
          </a:xfrm>
          <a:prstGeom prst="straightConnector1">
            <a:avLst/>
          </a:prstGeom>
          <a:ln w="38100">
            <a:tailEnd type="arrow"/>
          </a:ln>
        </p:spPr>
        <p:style>
          <a:lnRef idx="1">
            <a:schemeClr val="accent6"/>
          </a:lnRef>
          <a:fillRef idx="0">
            <a:schemeClr val="accent6"/>
          </a:fillRef>
          <a:effectRef idx="0">
            <a:schemeClr val="accent6"/>
          </a:effectRef>
          <a:fontRef idx="minor">
            <a:schemeClr val="tx1"/>
          </a:fontRef>
        </p:style>
      </p:cxnSp>
      <p:cxnSp>
        <p:nvCxnSpPr>
          <p:cNvPr id="17" name="Straight Arrow Connector 16"/>
          <p:cNvCxnSpPr>
            <a:stCxn id="13" idx="3"/>
          </p:cNvCxnSpPr>
          <p:nvPr/>
        </p:nvCxnSpPr>
        <p:spPr>
          <a:xfrm>
            <a:off x="2438400" y="5812409"/>
            <a:ext cx="914400" cy="18655"/>
          </a:xfrm>
          <a:prstGeom prst="straightConnector1">
            <a:avLst/>
          </a:prstGeom>
          <a:ln w="38100">
            <a:tailEnd type="arrow"/>
          </a:ln>
        </p:spPr>
        <p:style>
          <a:lnRef idx="1">
            <a:schemeClr val="accent6"/>
          </a:lnRef>
          <a:fillRef idx="0">
            <a:schemeClr val="accent6"/>
          </a:fillRef>
          <a:effectRef idx="0">
            <a:schemeClr val="accent6"/>
          </a:effectRef>
          <a:fontRef idx="minor">
            <a:schemeClr val="tx1"/>
          </a:fontRef>
        </p:style>
      </p:cxnSp>
      <p:cxnSp>
        <p:nvCxnSpPr>
          <p:cNvPr id="18" name="Straight Arrow Connector 17"/>
          <p:cNvCxnSpPr/>
          <p:nvPr/>
        </p:nvCxnSpPr>
        <p:spPr>
          <a:xfrm rot="-60000">
            <a:off x="2438400" y="2058968"/>
            <a:ext cx="916034" cy="20014"/>
          </a:xfrm>
          <a:prstGeom prst="straightConnector1">
            <a:avLst/>
          </a:prstGeom>
          <a:ln w="38100">
            <a:tailEnd type="arrow"/>
          </a:ln>
        </p:spPr>
        <p:style>
          <a:lnRef idx="1">
            <a:schemeClr val="accent6"/>
          </a:lnRef>
          <a:fillRef idx="0">
            <a:schemeClr val="accent6"/>
          </a:fillRef>
          <a:effectRef idx="0">
            <a:schemeClr val="accent6"/>
          </a:effectRef>
          <a:fontRef idx="minor">
            <a:schemeClr val="tx1"/>
          </a:fontRef>
        </p:style>
      </p:cxnSp>
      <p:sp>
        <p:nvSpPr>
          <p:cNvPr id="19" name="Rectangle 18"/>
          <p:cNvSpPr/>
          <p:nvPr/>
        </p:nvSpPr>
        <p:spPr>
          <a:xfrm>
            <a:off x="3352800" y="1601768"/>
            <a:ext cx="1828800" cy="990600"/>
          </a:xfrm>
          <a:prstGeom prst="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en-US" sz="1600" b="1" dirty="0" smtClean="0"/>
              <a:t>Mailbox Resiliency</a:t>
            </a:r>
          </a:p>
        </p:txBody>
      </p:sp>
      <p:sp>
        <p:nvSpPr>
          <p:cNvPr id="21" name="Rectangle 20"/>
          <p:cNvSpPr/>
          <p:nvPr/>
        </p:nvSpPr>
        <p:spPr>
          <a:xfrm>
            <a:off x="3352800" y="3049568"/>
            <a:ext cx="1828800" cy="914400"/>
          </a:xfrm>
          <a:prstGeom prst="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en-US" sz="1600" b="1" dirty="0" smtClean="0"/>
              <a:t>Single Item Recovery</a:t>
            </a:r>
            <a:endParaRPr lang="en-US" sz="1600" b="1" dirty="0"/>
          </a:p>
        </p:txBody>
      </p:sp>
      <p:sp>
        <p:nvSpPr>
          <p:cNvPr id="23" name="Rectangle 22"/>
          <p:cNvSpPr/>
          <p:nvPr/>
        </p:nvSpPr>
        <p:spPr>
          <a:xfrm>
            <a:off x="3352800" y="5392915"/>
            <a:ext cx="1828800" cy="753362"/>
          </a:xfrm>
          <a:prstGeom prst="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en-US" sz="1600" b="1" dirty="0" smtClean="0"/>
              <a:t>Personal Archive + Retention Policies</a:t>
            </a:r>
            <a:endParaRPr lang="en-US" sz="1600" b="1" dirty="0"/>
          </a:p>
        </p:txBody>
      </p:sp>
      <p:sp>
        <p:nvSpPr>
          <p:cNvPr id="28" name="Rectangle 27"/>
          <p:cNvSpPr/>
          <p:nvPr/>
        </p:nvSpPr>
        <p:spPr>
          <a:xfrm>
            <a:off x="3352800" y="4344968"/>
            <a:ext cx="1828800" cy="685800"/>
          </a:xfrm>
          <a:prstGeom prst="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en-US" sz="1600" b="1" dirty="0" smtClean="0"/>
              <a:t>Lagged Copy</a:t>
            </a:r>
            <a:endParaRPr lang="en-US" sz="1600" b="1" dirty="0"/>
          </a:p>
        </p:txBody>
      </p:sp>
      <p:sp>
        <p:nvSpPr>
          <p:cNvPr id="37" name="Rectangle 36"/>
          <p:cNvSpPr/>
          <p:nvPr/>
        </p:nvSpPr>
        <p:spPr>
          <a:xfrm>
            <a:off x="5715000" y="1778993"/>
            <a:ext cx="3429000" cy="707886"/>
          </a:xfrm>
          <a:prstGeom prst="rect">
            <a:avLst/>
          </a:prstGeom>
        </p:spPr>
        <p:txBody>
          <a:bodyPr wrap="square">
            <a:spAutoFit/>
          </a:bodyPr>
          <a:lstStyle/>
          <a:p>
            <a:pPr lvl="0">
              <a:buFont typeface="Wingdings" pitchFamily="2" charset="2"/>
              <a:buChar char="Ø"/>
            </a:pPr>
            <a:r>
              <a:rPr lang="en-US" sz="2000" dirty="0" smtClean="0"/>
              <a:t>Fast recovery</a:t>
            </a:r>
          </a:p>
          <a:p>
            <a:pPr lvl="0">
              <a:buFont typeface="Wingdings" pitchFamily="2" charset="2"/>
              <a:buChar char="Ø"/>
            </a:pPr>
            <a:r>
              <a:rPr lang="en-US" sz="2000" dirty="0" smtClean="0"/>
              <a:t>Data redundancy</a:t>
            </a:r>
            <a:endParaRPr lang="en-US" sz="2000" dirty="0"/>
          </a:p>
        </p:txBody>
      </p:sp>
      <p:sp>
        <p:nvSpPr>
          <p:cNvPr id="38" name="Rectangle 37"/>
          <p:cNvSpPr/>
          <p:nvPr/>
        </p:nvSpPr>
        <p:spPr>
          <a:xfrm>
            <a:off x="5715000" y="3278168"/>
            <a:ext cx="3429000" cy="707886"/>
          </a:xfrm>
          <a:prstGeom prst="rect">
            <a:avLst/>
          </a:prstGeom>
        </p:spPr>
        <p:txBody>
          <a:bodyPr wrap="square">
            <a:spAutoFit/>
          </a:bodyPr>
          <a:lstStyle/>
          <a:p>
            <a:pPr>
              <a:buFont typeface="Wingdings" pitchFamily="2" charset="2"/>
              <a:buChar char="Ø"/>
            </a:pPr>
            <a:r>
              <a:rPr lang="en-US" sz="2000" dirty="0" smtClean="0"/>
              <a:t>Guaranteed item retention</a:t>
            </a:r>
          </a:p>
          <a:p>
            <a:pPr lvl="0">
              <a:buFont typeface="Wingdings" pitchFamily="2" charset="2"/>
              <a:buChar char="Ø"/>
            </a:pPr>
            <a:endParaRPr lang="en-US" sz="2000" dirty="0" smtClean="0"/>
          </a:p>
        </p:txBody>
      </p:sp>
      <p:sp>
        <p:nvSpPr>
          <p:cNvPr id="39" name="Rectangle 38"/>
          <p:cNvSpPr/>
          <p:nvPr/>
        </p:nvSpPr>
        <p:spPr>
          <a:xfrm>
            <a:off x="5715000" y="4497368"/>
            <a:ext cx="3429000" cy="400110"/>
          </a:xfrm>
          <a:prstGeom prst="rect">
            <a:avLst/>
          </a:prstGeom>
        </p:spPr>
        <p:txBody>
          <a:bodyPr wrap="square">
            <a:spAutoFit/>
          </a:bodyPr>
          <a:lstStyle/>
          <a:p>
            <a:pPr>
              <a:buFont typeface="Wingdings" pitchFamily="2" charset="2"/>
              <a:buChar char="Ø"/>
            </a:pPr>
            <a:r>
              <a:rPr lang="en-US" sz="2000" dirty="0" smtClean="0"/>
              <a:t>Past point-in-time DB copy</a:t>
            </a:r>
          </a:p>
        </p:txBody>
      </p:sp>
      <p:sp>
        <p:nvSpPr>
          <p:cNvPr id="40" name="Rectangle 39"/>
          <p:cNvSpPr/>
          <p:nvPr/>
        </p:nvSpPr>
        <p:spPr>
          <a:xfrm>
            <a:off x="5715000" y="5487968"/>
            <a:ext cx="3429000" cy="369332"/>
          </a:xfrm>
          <a:prstGeom prst="rect">
            <a:avLst/>
          </a:prstGeom>
        </p:spPr>
        <p:txBody>
          <a:bodyPr wrap="square">
            <a:spAutoFit/>
          </a:bodyPr>
          <a:lstStyle/>
          <a:p>
            <a:pPr lvl="0">
              <a:buFont typeface="Wingdings" pitchFamily="2" charset="2"/>
              <a:buChar char="Ø"/>
            </a:pPr>
            <a:r>
              <a:rPr lang="en-US" dirty="0" smtClean="0"/>
              <a:t>Alternate mailbox for older data</a:t>
            </a:r>
          </a:p>
        </p:txBody>
      </p:sp>
      <p:sp>
        <p:nvSpPr>
          <p:cNvPr id="48" name="TextBox 47"/>
          <p:cNvSpPr txBox="1"/>
          <p:nvPr/>
        </p:nvSpPr>
        <p:spPr>
          <a:xfrm>
            <a:off x="6400800" y="1172369"/>
            <a:ext cx="1759200" cy="276999"/>
          </a:xfrm>
          <a:prstGeom prst="rect">
            <a:avLst/>
          </a:prstGeom>
          <a:noFill/>
        </p:spPr>
        <p:txBody>
          <a:bodyPr wrap="none" lIns="0" tIns="0" rIns="0" bIns="0" rtlCol="0">
            <a:spAutoFit/>
          </a:bodyPr>
          <a:lstStyle/>
          <a:p>
            <a:r>
              <a:rPr lang="en-US" b="1" dirty="0" smtClean="0">
                <a:gradFill>
                  <a:gsLst>
                    <a:gs pos="0">
                      <a:schemeClr val="tx1"/>
                    </a:gs>
                    <a:gs pos="86000">
                      <a:schemeClr val="tx1"/>
                    </a:gs>
                  </a:gsLst>
                  <a:lin ang="5400000" scaled="0"/>
                </a:gradFill>
              </a:rPr>
              <a:t>Feature Benefits</a:t>
            </a:r>
          </a:p>
        </p:txBody>
      </p:sp>
      <p:sp>
        <p:nvSpPr>
          <p:cNvPr id="60" name="Left Bracket 59"/>
          <p:cNvSpPr/>
          <p:nvPr/>
        </p:nvSpPr>
        <p:spPr>
          <a:xfrm>
            <a:off x="457200" y="1220768"/>
            <a:ext cx="381000" cy="1752600"/>
          </a:xfrm>
          <a:prstGeom prst="leftBracket">
            <a:avLst/>
          </a:prstGeom>
          <a:ln>
            <a:solidFill>
              <a:schemeClr val="tx1"/>
            </a:solidFill>
          </a:ln>
        </p:spPr>
        <p:style>
          <a:lnRef idx="2">
            <a:schemeClr val="dk1"/>
          </a:lnRef>
          <a:fillRef idx="0">
            <a:schemeClr val="dk1"/>
          </a:fillRef>
          <a:effectRef idx="1">
            <a:schemeClr val="dk1"/>
          </a:effectRef>
          <a:fontRef idx="minor">
            <a:schemeClr val="tx1"/>
          </a:fontRef>
        </p:style>
        <p:txBody>
          <a:bodyPr rtlCol="0" anchor="ctr"/>
          <a:lstStyle/>
          <a:p>
            <a:pPr algn="ctr"/>
            <a:endParaRPr lang="en-US"/>
          </a:p>
        </p:txBody>
      </p:sp>
      <p:sp>
        <p:nvSpPr>
          <p:cNvPr id="61" name="Left Bracket 60"/>
          <p:cNvSpPr/>
          <p:nvPr/>
        </p:nvSpPr>
        <p:spPr>
          <a:xfrm>
            <a:off x="457200" y="3068422"/>
            <a:ext cx="381000" cy="3172123"/>
          </a:xfrm>
          <a:prstGeom prst="leftBracket">
            <a:avLst/>
          </a:prstGeom>
          <a:ln>
            <a:solidFill>
              <a:schemeClr val="tx1"/>
            </a:solidFill>
          </a:ln>
        </p:spPr>
        <p:style>
          <a:lnRef idx="2">
            <a:schemeClr val="dk1"/>
          </a:lnRef>
          <a:fillRef idx="0">
            <a:schemeClr val="dk1"/>
          </a:fillRef>
          <a:effectRef idx="1">
            <a:schemeClr val="dk1"/>
          </a:effectRef>
          <a:fontRef idx="minor">
            <a:schemeClr val="tx1"/>
          </a:fontRef>
        </p:style>
        <p:txBody>
          <a:bodyPr rtlCol="0" anchor="ctr"/>
          <a:lstStyle/>
          <a:p>
            <a:pPr algn="ctr"/>
            <a:endParaRPr lang="en-US"/>
          </a:p>
        </p:txBody>
      </p:sp>
      <p:sp>
        <p:nvSpPr>
          <p:cNvPr id="62" name="TextBox 61"/>
          <p:cNvSpPr txBox="1"/>
          <p:nvPr/>
        </p:nvSpPr>
        <p:spPr>
          <a:xfrm rot="16200000">
            <a:off x="-819834" y="1659603"/>
            <a:ext cx="2285999" cy="646331"/>
          </a:xfrm>
          <a:prstGeom prst="rect">
            <a:avLst/>
          </a:prstGeom>
          <a:noFill/>
        </p:spPr>
        <p:txBody>
          <a:bodyPr wrap="square" rtlCol="0">
            <a:spAutoFit/>
          </a:bodyPr>
          <a:lstStyle/>
          <a:p>
            <a:pPr algn="ctr"/>
            <a:r>
              <a:rPr lang="en-US" b="1" dirty="0" smtClean="0"/>
              <a:t>Fast Recovery</a:t>
            </a:r>
          </a:p>
          <a:p>
            <a:endParaRPr lang="en-US" dirty="0"/>
          </a:p>
        </p:txBody>
      </p:sp>
      <p:sp>
        <p:nvSpPr>
          <p:cNvPr id="63" name="TextBox 62"/>
          <p:cNvSpPr txBox="1"/>
          <p:nvPr/>
        </p:nvSpPr>
        <p:spPr>
          <a:xfrm rot="16200000">
            <a:off x="-894667" y="4288502"/>
            <a:ext cx="2514602" cy="646331"/>
          </a:xfrm>
          <a:prstGeom prst="rect">
            <a:avLst/>
          </a:prstGeom>
          <a:noFill/>
        </p:spPr>
        <p:txBody>
          <a:bodyPr wrap="square" rtlCol="0">
            <a:spAutoFit/>
          </a:bodyPr>
          <a:lstStyle/>
          <a:p>
            <a:pPr algn="ctr"/>
            <a:r>
              <a:rPr lang="en-US" b="1" dirty="0" smtClean="0"/>
              <a:t>Data Retention </a:t>
            </a:r>
          </a:p>
          <a:p>
            <a:endParaRPr lang="en-US" dirty="0"/>
          </a:p>
        </p:txBody>
      </p:sp>
      <p:sp>
        <p:nvSpPr>
          <p:cNvPr id="5" name="Rounded Rectangle 4"/>
          <p:cNvSpPr/>
          <p:nvPr/>
        </p:nvSpPr>
        <p:spPr>
          <a:xfrm>
            <a:off x="533400" y="1373168"/>
            <a:ext cx="1905000" cy="685800"/>
          </a:xfrm>
          <a:prstGeom prst="roundRect">
            <a:avLst/>
          </a:prstGeom>
          <a:ln/>
        </p:spPr>
        <p:style>
          <a:lnRef idx="1">
            <a:schemeClr val="accent3"/>
          </a:lnRef>
          <a:fillRef idx="3">
            <a:schemeClr val="accent3"/>
          </a:fillRef>
          <a:effectRef idx="2">
            <a:schemeClr val="accent3"/>
          </a:effectRef>
          <a:fontRef idx="minor">
            <a:schemeClr val="lt1"/>
          </a:fontRef>
        </p:style>
        <p:txBody>
          <a:bodyPr rtlCol="0" anchor="ctr"/>
          <a:lstStyle/>
          <a:p>
            <a:pPr algn="ctr"/>
            <a:r>
              <a:rPr lang="en-US" sz="1600" b="1" dirty="0" smtClean="0">
                <a:solidFill>
                  <a:schemeClr val="bg1"/>
                </a:solidFill>
              </a:rPr>
              <a:t>HW/SW Failures</a:t>
            </a:r>
            <a:endParaRPr lang="en-US" sz="2000" b="1" dirty="0">
              <a:solidFill>
                <a:schemeClr val="bg1"/>
              </a:solidFill>
            </a:endParaRPr>
          </a:p>
        </p:txBody>
      </p:sp>
    </p:spTree>
    <p:custDataLst>
      <p:tags r:id="rId1"/>
    </p:custDataLst>
    <p:extLst>
      <p:ext uri="{BB962C8B-B14F-4D97-AF65-F5344CB8AC3E}">
        <p14:creationId xmlns="" xmlns:p14="http://schemas.microsoft.com/office/powerpoint/2010/main" val="247381126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62"/>
                                        </p:tgtEl>
                                        <p:attrNameLst>
                                          <p:attrName>style.visibility</p:attrName>
                                        </p:attrNameLst>
                                      </p:cBhvr>
                                      <p:to>
                                        <p:strVal val="visible"/>
                                      </p:to>
                                    </p:set>
                                    <p:anim calcmode="lin" valueType="num">
                                      <p:cBhvr additive="base">
                                        <p:cTn id="7" dur="500" fill="hold"/>
                                        <p:tgtEl>
                                          <p:spTgt spid="62"/>
                                        </p:tgtEl>
                                        <p:attrNameLst>
                                          <p:attrName>ppt_x</p:attrName>
                                        </p:attrNameLst>
                                      </p:cBhvr>
                                      <p:tavLst>
                                        <p:tav tm="0">
                                          <p:val>
                                            <p:strVal val="1+#ppt_w/2"/>
                                          </p:val>
                                        </p:tav>
                                        <p:tav tm="100000">
                                          <p:val>
                                            <p:strVal val="#ppt_x"/>
                                          </p:val>
                                        </p:tav>
                                      </p:tavLst>
                                    </p:anim>
                                    <p:anim calcmode="lin" valueType="num">
                                      <p:cBhvr additive="base">
                                        <p:cTn id="8" dur="500" fill="hold"/>
                                        <p:tgtEl>
                                          <p:spTgt spid="62"/>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1+#ppt_w/2"/>
                                          </p:val>
                                        </p:tav>
                                        <p:tav tm="100000">
                                          <p:val>
                                            <p:strVal val="#ppt_x"/>
                                          </p:val>
                                        </p:tav>
                                      </p:tavLst>
                                    </p:anim>
                                    <p:anim calcmode="lin" valueType="num">
                                      <p:cBhvr additive="base">
                                        <p:cTn id="12" dur="5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22"/>
                                        </p:tgtEl>
                                        <p:attrNameLst>
                                          <p:attrName>style.visibility</p:attrName>
                                        </p:attrNameLst>
                                      </p:cBhvr>
                                      <p:to>
                                        <p:strVal val="visible"/>
                                      </p:to>
                                    </p:set>
                                    <p:anim calcmode="lin" valueType="num">
                                      <p:cBhvr additive="base">
                                        <p:cTn id="15" dur="500" fill="hold"/>
                                        <p:tgtEl>
                                          <p:spTgt spid="22"/>
                                        </p:tgtEl>
                                        <p:attrNameLst>
                                          <p:attrName>ppt_x</p:attrName>
                                        </p:attrNameLst>
                                      </p:cBhvr>
                                      <p:tavLst>
                                        <p:tav tm="0">
                                          <p:val>
                                            <p:strVal val="1+#ppt_w/2"/>
                                          </p:val>
                                        </p:tav>
                                        <p:tav tm="100000">
                                          <p:val>
                                            <p:strVal val="#ppt_x"/>
                                          </p:val>
                                        </p:tav>
                                      </p:tavLst>
                                    </p:anim>
                                    <p:anim calcmode="lin" valueType="num">
                                      <p:cBhvr additive="base">
                                        <p:cTn id="16" dur="500" fill="hold"/>
                                        <p:tgtEl>
                                          <p:spTgt spid="22"/>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500" fill="hold"/>
                                        <p:tgtEl>
                                          <p:spTgt spid="18"/>
                                        </p:tgtEl>
                                        <p:attrNameLst>
                                          <p:attrName>ppt_x</p:attrName>
                                        </p:attrNameLst>
                                      </p:cBhvr>
                                      <p:tavLst>
                                        <p:tav tm="0">
                                          <p:val>
                                            <p:strVal val="1+#ppt_w/2"/>
                                          </p:val>
                                        </p:tav>
                                        <p:tav tm="100000">
                                          <p:val>
                                            <p:strVal val="#ppt_x"/>
                                          </p:val>
                                        </p:tav>
                                      </p:tavLst>
                                    </p:anim>
                                    <p:anim calcmode="lin" valueType="num">
                                      <p:cBhvr additive="base">
                                        <p:cTn id="20" dur="500" fill="hold"/>
                                        <p:tgtEl>
                                          <p:spTgt spid="1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500" fill="hold"/>
                                        <p:tgtEl>
                                          <p:spTgt spid="19"/>
                                        </p:tgtEl>
                                        <p:attrNameLst>
                                          <p:attrName>ppt_x</p:attrName>
                                        </p:attrNameLst>
                                      </p:cBhvr>
                                      <p:tavLst>
                                        <p:tav tm="0">
                                          <p:val>
                                            <p:strVal val="1+#ppt_w/2"/>
                                          </p:val>
                                        </p:tav>
                                        <p:tav tm="100000">
                                          <p:val>
                                            <p:strVal val="#ppt_x"/>
                                          </p:val>
                                        </p:tav>
                                      </p:tavLst>
                                    </p:anim>
                                    <p:anim calcmode="lin" valueType="num">
                                      <p:cBhvr additive="base">
                                        <p:cTn id="24" dur="500" fill="hold"/>
                                        <p:tgtEl>
                                          <p:spTgt spid="1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37"/>
                                        </p:tgtEl>
                                        <p:attrNameLst>
                                          <p:attrName>style.visibility</p:attrName>
                                        </p:attrNameLst>
                                      </p:cBhvr>
                                      <p:to>
                                        <p:strVal val="visible"/>
                                      </p:to>
                                    </p:set>
                                    <p:anim calcmode="lin" valueType="num">
                                      <p:cBhvr additive="base">
                                        <p:cTn id="27" dur="500" fill="hold"/>
                                        <p:tgtEl>
                                          <p:spTgt spid="37"/>
                                        </p:tgtEl>
                                        <p:attrNameLst>
                                          <p:attrName>ppt_x</p:attrName>
                                        </p:attrNameLst>
                                      </p:cBhvr>
                                      <p:tavLst>
                                        <p:tav tm="0">
                                          <p:val>
                                            <p:strVal val="1+#ppt_w/2"/>
                                          </p:val>
                                        </p:tav>
                                        <p:tav tm="100000">
                                          <p:val>
                                            <p:strVal val="#ppt_x"/>
                                          </p:val>
                                        </p:tav>
                                      </p:tavLst>
                                    </p:anim>
                                    <p:anim calcmode="lin" valueType="num">
                                      <p:cBhvr additive="base">
                                        <p:cTn id="28" dur="500" fill="hold"/>
                                        <p:tgtEl>
                                          <p:spTgt spid="37"/>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48"/>
                                        </p:tgtEl>
                                        <p:attrNameLst>
                                          <p:attrName>style.visibility</p:attrName>
                                        </p:attrNameLst>
                                      </p:cBhvr>
                                      <p:to>
                                        <p:strVal val="visible"/>
                                      </p:to>
                                    </p:set>
                                    <p:anim calcmode="lin" valueType="num">
                                      <p:cBhvr additive="base">
                                        <p:cTn id="31" dur="500" fill="hold"/>
                                        <p:tgtEl>
                                          <p:spTgt spid="48"/>
                                        </p:tgtEl>
                                        <p:attrNameLst>
                                          <p:attrName>ppt_x</p:attrName>
                                        </p:attrNameLst>
                                      </p:cBhvr>
                                      <p:tavLst>
                                        <p:tav tm="0">
                                          <p:val>
                                            <p:strVal val="1+#ppt_w/2"/>
                                          </p:val>
                                        </p:tav>
                                        <p:tav tm="100000">
                                          <p:val>
                                            <p:strVal val="#ppt_x"/>
                                          </p:val>
                                        </p:tav>
                                      </p:tavLst>
                                    </p:anim>
                                    <p:anim calcmode="lin" valueType="num">
                                      <p:cBhvr additive="base">
                                        <p:cTn id="32" dur="500" fill="hold"/>
                                        <p:tgtEl>
                                          <p:spTgt spid="48"/>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60"/>
                                        </p:tgtEl>
                                        <p:attrNameLst>
                                          <p:attrName>style.visibility</p:attrName>
                                        </p:attrNameLst>
                                      </p:cBhvr>
                                      <p:to>
                                        <p:strVal val="visible"/>
                                      </p:to>
                                    </p:set>
                                    <p:anim calcmode="lin" valueType="num">
                                      <p:cBhvr additive="base">
                                        <p:cTn id="35" dur="500" fill="hold"/>
                                        <p:tgtEl>
                                          <p:spTgt spid="60"/>
                                        </p:tgtEl>
                                        <p:attrNameLst>
                                          <p:attrName>ppt_x</p:attrName>
                                        </p:attrNameLst>
                                      </p:cBhvr>
                                      <p:tavLst>
                                        <p:tav tm="0">
                                          <p:val>
                                            <p:strVal val="1+#ppt_w/2"/>
                                          </p:val>
                                        </p:tav>
                                        <p:tav tm="100000">
                                          <p:val>
                                            <p:strVal val="#ppt_x"/>
                                          </p:val>
                                        </p:tav>
                                      </p:tavLst>
                                    </p:anim>
                                    <p:anim calcmode="lin" valueType="num">
                                      <p:cBhvr additive="base">
                                        <p:cTn id="36" dur="500" fill="hold"/>
                                        <p:tgtEl>
                                          <p:spTgt spid="60"/>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5"/>
                                        </p:tgtEl>
                                        <p:attrNameLst>
                                          <p:attrName>style.visibility</p:attrName>
                                        </p:attrNameLst>
                                      </p:cBhvr>
                                      <p:to>
                                        <p:strVal val="visible"/>
                                      </p:to>
                                    </p:set>
                                    <p:anim calcmode="lin" valueType="num">
                                      <p:cBhvr additive="base">
                                        <p:cTn id="39" dur="500" fill="hold"/>
                                        <p:tgtEl>
                                          <p:spTgt spid="5"/>
                                        </p:tgtEl>
                                        <p:attrNameLst>
                                          <p:attrName>ppt_x</p:attrName>
                                        </p:attrNameLst>
                                      </p:cBhvr>
                                      <p:tavLst>
                                        <p:tav tm="0">
                                          <p:val>
                                            <p:strVal val="1+#ppt_w/2"/>
                                          </p:val>
                                        </p:tav>
                                        <p:tav tm="100000">
                                          <p:val>
                                            <p:strVal val="#ppt_x"/>
                                          </p:val>
                                        </p:tav>
                                      </p:tavLst>
                                    </p:anim>
                                    <p:anim calcmode="lin" valueType="num">
                                      <p:cBhvr additive="base">
                                        <p:cTn id="40"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2" fill="hold" grpId="0" nodeType="clickEffect">
                                  <p:stCondLst>
                                    <p:cond delay="0"/>
                                  </p:stCondLst>
                                  <p:childTnLst>
                                    <p:set>
                                      <p:cBhvr>
                                        <p:cTn id="44" dur="1" fill="hold">
                                          <p:stCondLst>
                                            <p:cond delay="0"/>
                                          </p:stCondLst>
                                        </p:cTn>
                                        <p:tgtEl>
                                          <p:spTgt spid="6"/>
                                        </p:tgtEl>
                                        <p:attrNameLst>
                                          <p:attrName>style.visibility</p:attrName>
                                        </p:attrNameLst>
                                      </p:cBhvr>
                                      <p:to>
                                        <p:strVal val="visible"/>
                                      </p:to>
                                    </p:set>
                                    <p:anim calcmode="lin" valueType="num">
                                      <p:cBhvr additive="base">
                                        <p:cTn id="45" dur="500" fill="hold"/>
                                        <p:tgtEl>
                                          <p:spTgt spid="6"/>
                                        </p:tgtEl>
                                        <p:attrNameLst>
                                          <p:attrName>ppt_x</p:attrName>
                                        </p:attrNameLst>
                                      </p:cBhvr>
                                      <p:tavLst>
                                        <p:tav tm="0">
                                          <p:val>
                                            <p:strVal val="1+#ppt_w/2"/>
                                          </p:val>
                                        </p:tav>
                                        <p:tav tm="100000">
                                          <p:val>
                                            <p:strVal val="#ppt_x"/>
                                          </p:val>
                                        </p:tav>
                                      </p:tavLst>
                                    </p:anim>
                                    <p:anim calcmode="lin" valueType="num">
                                      <p:cBhvr additive="base">
                                        <p:cTn id="46" dur="500" fill="hold"/>
                                        <p:tgtEl>
                                          <p:spTgt spid="6"/>
                                        </p:tgtEl>
                                        <p:attrNameLst>
                                          <p:attrName>ppt_y</p:attrName>
                                        </p:attrNameLst>
                                      </p:cBhvr>
                                      <p:tavLst>
                                        <p:tav tm="0">
                                          <p:val>
                                            <p:strVal val="#ppt_y"/>
                                          </p:val>
                                        </p:tav>
                                        <p:tav tm="100000">
                                          <p:val>
                                            <p:strVal val="#ppt_y"/>
                                          </p:val>
                                        </p:tav>
                                      </p:tavLst>
                                    </p:anim>
                                  </p:childTnLst>
                                </p:cTn>
                              </p:par>
                              <p:par>
                                <p:cTn id="47" presetID="2" presetClass="entr" presetSubtype="2" fill="hold" nodeType="withEffect">
                                  <p:stCondLst>
                                    <p:cond delay="0"/>
                                  </p:stCondLst>
                                  <p:childTnLst>
                                    <p:set>
                                      <p:cBhvr>
                                        <p:cTn id="48" dur="1" fill="hold">
                                          <p:stCondLst>
                                            <p:cond delay="0"/>
                                          </p:stCondLst>
                                        </p:cTn>
                                        <p:tgtEl>
                                          <p:spTgt spid="15"/>
                                        </p:tgtEl>
                                        <p:attrNameLst>
                                          <p:attrName>style.visibility</p:attrName>
                                        </p:attrNameLst>
                                      </p:cBhvr>
                                      <p:to>
                                        <p:strVal val="visible"/>
                                      </p:to>
                                    </p:set>
                                    <p:anim calcmode="lin" valueType="num">
                                      <p:cBhvr additive="base">
                                        <p:cTn id="49" dur="500" fill="hold"/>
                                        <p:tgtEl>
                                          <p:spTgt spid="15"/>
                                        </p:tgtEl>
                                        <p:attrNameLst>
                                          <p:attrName>ppt_x</p:attrName>
                                        </p:attrNameLst>
                                      </p:cBhvr>
                                      <p:tavLst>
                                        <p:tav tm="0">
                                          <p:val>
                                            <p:strVal val="1+#ppt_w/2"/>
                                          </p:val>
                                        </p:tav>
                                        <p:tav tm="100000">
                                          <p:val>
                                            <p:strVal val="#ppt_x"/>
                                          </p:val>
                                        </p:tav>
                                      </p:tavLst>
                                    </p:anim>
                                    <p:anim calcmode="lin" valueType="num">
                                      <p:cBhvr additive="base">
                                        <p:cTn id="50" dur="500" fill="hold"/>
                                        <p:tgtEl>
                                          <p:spTgt spid="15"/>
                                        </p:tgtEl>
                                        <p:attrNameLst>
                                          <p:attrName>ppt_y</p:attrName>
                                        </p:attrNameLst>
                                      </p:cBhvr>
                                      <p:tavLst>
                                        <p:tav tm="0">
                                          <p:val>
                                            <p:strVal val="#ppt_y"/>
                                          </p:val>
                                        </p:tav>
                                        <p:tav tm="100000">
                                          <p:val>
                                            <p:strVal val="#ppt_y"/>
                                          </p:val>
                                        </p:tav>
                                      </p:tavLst>
                                    </p:anim>
                                  </p:childTnLst>
                                </p:cTn>
                              </p:par>
                              <p:par>
                                <p:cTn id="51" presetID="2" presetClass="entr" presetSubtype="2" fill="hold" grpId="0" nodeType="withEffect">
                                  <p:stCondLst>
                                    <p:cond delay="0"/>
                                  </p:stCondLst>
                                  <p:childTnLst>
                                    <p:set>
                                      <p:cBhvr>
                                        <p:cTn id="52" dur="1" fill="hold">
                                          <p:stCondLst>
                                            <p:cond delay="0"/>
                                          </p:stCondLst>
                                        </p:cTn>
                                        <p:tgtEl>
                                          <p:spTgt spid="21"/>
                                        </p:tgtEl>
                                        <p:attrNameLst>
                                          <p:attrName>style.visibility</p:attrName>
                                        </p:attrNameLst>
                                      </p:cBhvr>
                                      <p:to>
                                        <p:strVal val="visible"/>
                                      </p:to>
                                    </p:set>
                                    <p:anim calcmode="lin" valueType="num">
                                      <p:cBhvr additive="base">
                                        <p:cTn id="53" dur="500" fill="hold"/>
                                        <p:tgtEl>
                                          <p:spTgt spid="21"/>
                                        </p:tgtEl>
                                        <p:attrNameLst>
                                          <p:attrName>ppt_x</p:attrName>
                                        </p:attrNameLst>
                                      </p:cBhvr>
                                      <p:tavLst>
                                        <p:tav tm="0">
                                          <p:val>
                                            <p:strVal val="1+#ppt_w/2"/>
                                          </p:val>
                                        </p:tav>
                                        <p:tav tm="100000">
                                          <p:val>
                                            <p:strVal val="#ppt_x"/>
                                          </p:val>
                                        </p:tav>
                                      </p:tavLst>
                                    </p:anim>
                                    <p:anim calcmode="lin" valueType="num">
                                      <p:cBhvr additive="base">
                                        <p:cTn id="54" dur="500" fill="hold"/>
                                        <p:tgtEl>
                                          <p:spTgt spid="21"/>
                                        </p:tgtEl>
                                        <p:attrNameLst>
                                          <p:attrName>ppt_y</p:attrName>
                                        </p:attrNameLst>
                                      </p:cBhvr>
                                      <p:tavLst>
                                        <p:tav tm="0">
                                          <p:val>
                                            <p:strVal val="#ppt_y"/>
                                          </p:val>
                                        </p:tav>
                                        <p:tav tm="100000">
                                          <p:val>
                                            <p:strVal val="#ppt_y"/>
                                          </p:val>
                                        </p:tav>
                                      </p:tavLst>
                                    </p:anim>
                                  </p:childTnLst>
                                </p:cTn>
                              </p:par>
                              <p:par>
                                <p:cTn id="55" presetID="2" presetClass="entr" presetSubtype="2" fill="hold" grpId="0" nodeType="withEffect">
                                  <p:stCondLst>
                                    <p:cond delay="0"/>
                                  </p:stCondLst>
                                  <p:childTnLst>
                                    <p:set>
                                      <p:cBhvr>
                                        <p:cTn id="56" dur="1" fill="hold">
                                          <p:stCondLst>
                                            <p:cond delay="0"/>
                                          </p:stCondLst>
                                        </p:cTn>
                                        <p:tgtEl>
                                          <p:spTgt spid="38"/>
                                        </p:tgtEl>
                                        <p:attrNameLst>
                                          <p:attrName>style.visibility</p:attrName>
                                        </p:attrNameLst>
                                      </p:cBhvr>
                                      <p:to>
                                        <p:strVal val="visible"/>
                                      </p:to>
                                    </p:set>
                                    <p:anim calcmode="lin" valueType="num">
                                      <p:cBhvr additive="base">
                                        <p:cTn id="57" dur="500" fill="hold"/>
                                        <p:tgtEl>
                                          <p:spTgt spid="38"/>
                                        </p:tgtEl>
                                        <p:attrNameLst>
                                          <p:attrName>ppt_x</p:attrName>
                                        </p:attrNameLst>
                                      </p:cBhvr>
                                      <p:tavLst>
                                        <p:tav tm="0">
                                          <p:val>
                                            <p:strVal val="1+#ppt_w/2"/>
                                          </p:val>
                                        </p:tav>
                                        <p:tav tm="100000">
                                          <p:val>
                                            <p:strVal val="#ppt_x"/>
                                          </p:val>
                                        </p:tav>
                                      </p:tavLst>
                                    </p:anim>
                                    <p:anim calcmode="lin" valueType="num">
                                      <p:cBhvr additive="base">
                                        <p:cTn id="58" dur="500" fill="hold"/>
                                        <p:tgtEl>
                                          <p:spTgt spid="38"/>
                                        </p:tgtEl>
                                        <p:attrNameLst>
                                          <p:attrName>ppt_y</p:attrName>
                                        </p:attrNameLst>
                                      </p:cBhvr>
                                      <p:tavLst>
                                        <p:tav tm="0">
                                          <p:val>
                                            <p:strVal val="#ppt_y"/>
                                          </p:val>
                                        </p:tav>
                                        <p:tav tm="100000">
                                          <p:val>
                                            <p:strVal val="#ppt_y"/>
                                          </p:val>
                                        </p:tav>
                                      </p:tavLst>
                                    </p:anim>
                                  </p:childTnLst>
                                </p:cTn>
                              </p:par>
                              <p:par>
                                <p:cTn id="59" presetID="2" presetClass="entr" presetSubtype="2" fill="hold" grpId="0" nodeType="withEffect">
                                  <p:stCondLst>
                                    <p:cond delay="0"/>
                                  </p:stCondLst>
                                  <p:childTnLst>
                                    <p:set>
                                      <p:cBhvr>
                                        <p:cTn id="60" dur="1" fill="hold">
                                          <p:stCondLst>
                                            <p:cond delay="0"/>
                                          </p:stCondLst>
                                        </p:cTn>
                                        <p:tgtEl>
                                          <p:spTgt spid="61"/>
                                        </p:tgtEl>
                                        <p:attrNameLst>
                                          <p:attrName>style.visibility</p:attrName>
                                        </p:attrNameLst>
                                      </p:cBhvr>
                                      <p:to>
                                        <p:strVal val="visible"/>
                                      </p:to>
                                    </p:set>
                                    <p:anim calcmode="lin" valueType="num">
                                      <p:cBhvr additive="base">
                                        <p:cTn id="61" dur="500" fill="hold"/>
                                        <p:tgtEl>
                                          <p:spTgt spid="61"/>
                                        </p:tgtEl>
                                        <p:attrNameLst>
                                          <p:attrName>ppt_x</p:attrName>
                                        </p:attrNameLst>
                                      </p:cBhvr>
                                      <p:tavLst>
                                        <p:tav tm="0">
                                          <p:val>
                                            <p:strVal val="1+#ppt_w/2"/>
                                          </p:val>
                                        </p:tav>
                                        <p:tav tm="100000">
                                          <p:val>
                                            <p:strVal val="#ppt_x"/>
                                          </p:val>
                                        </p:tav>
                                      </p:tavLst>
                                    </p:anim>
                                    <p:anim calcmode="lin" valueType="num">
                                      <p:cBhvr additive="base">
                                        <p:cTn id="62" dur="500" fill="hold"/>
                                        <p:tgtEl>
                                          <p:spTgt spid="61"/>
                                        </p:tgtEl>
                                        <p:attrNameLst>
                                          <p:attrName>ppt_y</p:attrName>
                                        </p:attrNameLst>
                                      </p:cBhvr>
                                      <p:tavLst>
                                        <p:tav tm="0">
                                          <p:val>
                                            <p:strVal val="#ppt_y"/>
                                          </p:val>
                                        </p:tav>
                                        <p:tav tm="100000">
                                          <p:val>
                                            <p:strVal val="#ppt_y"/>
                                          </p:val>
                                        </p:tav>
                                      </p:tavLst>
                                    </p:anim>
                                  </p:childTnLst>
                                </p:cTn>
                              </p:par>
                              <p:par>
                                <p:cTn id="63" presetID="2" presetClass="entr" presetSubtype="2" fill="hold" grpId="0" nodeType="withEffect">
                                  <p:stCondLst>
                                    <p:cond delay="0"/>
                                  </p:stCondLst>
                                  <p:childTnLst>
                                    <p:set>
                                      <p:cBhvr>
                                        <p:cTn id="64" dur="1" fill="hold">
                                          <p:stCondLst>
                                            <p:cond delay="0"/>
                                          </p:stCondLst>
                                        </p:cTn>
                                        <p:tgtEl>
                                          <p:spTgt spid="63"/>
                                        </p:tgtEl>
                                        <p:attrNameLst>
                                          <p:attrName>style.visibility</p:attrName>
                                        </p:attrNameLst>
                                      </p:cBhvr>
                                      <p:to>
                                        <p:strVal val="visible"/>
                                      </p:to>
                                    </p:set>
                                    <p:anim calcmode="lin" valueType="num">
                                      <p:cBhvr additive="base">
                                        <p:cTn id="65" dur="500" fill="hold"/>
                                        <p:tgtEl>
                                          <p:spTgt spid="63"/>
                                        </p:tgtEl>
                                        <p:attrNameLst>
                                          <p:attrName>ppt_x</p:attrName>
                                        </p:attrNameLst>
                                      </p:cBhvr>
                                      <p:tavLst>
                                        <p:tav tm="0">
                                          <p:val>
                                            <p:strVal val="1+#ppt_w/2"/>
                                          </p:val>
                                        </p:tav>
                                        <p:tav tm="100000">
                                          <p:val>
                                            <p:strVal val="#ppt_x"/>
                                          </p:val>
                                        </p:tav>
                                      </p:tavLst>
                                    </p:anim>
                                    <p:anim calcmode="lin" valueType="num">
                                      <p:cBhvr additive="base">
                                        <p:cTn id="66" dur="500" fill="hold"/>
                                        <p:tgtEl>
                                          <p:spTgt spid="63"/>
                                        </p:tgtEl>
                                        <p:attrNameLst>
                                          <p:attrName>ppt_y</p:attrName>
                                        </p:attrNameLst>
                                      </p:cBhvr>
                                      <p:tavLst>
                                        <p:tav tm="0">
                                          <p:val>
                                            <p:strVal val="#ppt_y"/>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2" presetClass="entr" presetSubtype="2" fill="hold" grpId="0" nodeType="clickEffect">
                                  <p:stCondLst>
                                    <p:cond delay="0"/>
                                  </p:stCondLst>
                                  <p:childTnLst>
                                    <p:set>
                                      <p:cBhvr>
                                        <p:cTn id="70" dur="1" fill="hold">
                                          <p:stCondLst>
                                            <p:cond delay="0"/>
                                          </p:stCondLst>
                                        </p:cTn>
                                        <p:tgtEl>
                                          <p:spTgt spid="11"/>
                                        </p:tgtEl>
                                        <p:attrNameLst>
                                          <p:attrName>style.visibility</p:attrName>
                                        </p:attrNameLst>
                                      </p:cBhvr>
                                      <p:to>
                                        <p:strVal val="visible"/>
                                      </p:to>
                                    </p:set>
                                    <p:anim calcmode="lin" valueType="num">
                                      <p:cBhvr additive="base">
                                        <p:cTn id="71" dur="500" fill="hold"/>
                                        <p:tgtEl>
                                          <p:spTgt spid="11"/>
                                        </p:tgtEl>
                                        <p:attrNameLst>
                                          <p:attrName>ppt_x</p:attrName>
                                        </p:attrNameLst>
                                      </p:cBhvr>
                                      <p:tavLst>
                                        <p:tav tm="0">
                                          <p:val>
                                            <p:strVal val="1+#ppt_w/2"/>
                                          </p:val>
                                        </p:tav>
                                        <p:tav tm="100000">
                                          <p:val>
                                            <p:strVal val="#ppt_x"/>
                                          </p:val>
                                        </p:tav>
                                      </p:tavLst>
                                    </p:anim>
                                    <p:anim calcmode="lin" valueType="num">
                                      <p:cBhvr additive="base">
                                        <p:cTn id="72" dur="500" fill="hold"/>
                                        <p:tgtEl>
                                          <p:spTgt spid="11"/>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stCondLst>
                                    <p:cond delay="0"/>
                                  </p:stCondLst>
                                  <p:childTnLst>
                                    <p:set>
                                      <p:cBhvr>
                                        <p:cTn id="74" dur="1" fill="hold">
                                          <p:stCondLst>
                                            <p:cond delay="0"/>
                                          </p:stCondLst>
                                        </p:cTn>
                                        <p:tgtEl>
                                          <p:spTgt spid="12"/>
                                        </p:tgtEl>
                                        <p:attrNameLst>
                                          <p:attrName>style.visibility</p:attrName>
                                        </p:attrNameLst>
                                      </p:cBhvr>
                                      <p:to>
                                        <p:strVal val="visible"/>
                                      </p:to>
                                    </p:set>
                                    <p:anim calcmode="lin" valueType="num">
                                      <p:cBhvr additive="base">
                                        <p:cTn id="75" dur="500" fill="hold"/>
                                        <p:tgtEl>
                                          <p:spTgt spid="12"/>
                                        </p:tgtEl>
                                        <p:attrNameLst>
                                          <p:attrName>ppt_x</p:attrName>
                                        </p:attrNameLst>
                                      </p:cBhvr>
                                      <p:tavLst>
                                        <p:tav tm="0">
                                          <p:val>
                                            <p:strVal val="1+#ppt_w/2"/>
                                          </p:val>
                                        </p:tav>
                                        <p:tav tm="100000">
                                          <p:val>
                                            <p:strVal val="#ppt_x"/>
                                          </p:val>
                                        </p:tav>
                                      </p:tavLst>
                                    </p:anim>
                                    <p:anim calcmode="lin" valueType="num">
                                      <p:cBhvr additive="base">
                                        <p:cTn id="76" dur="500" fill="hold"/>
                                        <p:tgtEl>
                                          <p:spTgt spid="12"/>
                                        </p:tgtEl>
                                        <p:attrNameLst>
                                          <p:attrName>ppt_y</p:attrName>
                                        </p:attrNameLst>
                                      </p:cBhvr>
                                      <p:tavLst>
                                        <p:tav tm="0">
                                          <p:val>
                                            <p:strVal val="#ppt_y"/>
                                          </p:val>
                                        </p:tav>
                                        <p:tav tm="100000">
                                          <p:val>
                                            <p:strVal val="#ppt_y"/>
                                          </p:val>
                                        </p:tav>
                                      </p:tavLst>
                                    </p:anim>
                                  </p:childTnLst>
                                </p:cTn>
                              </p:par>
                              <p:par>
                                <p:cTn id="77" presetID="2" presetClass="entr" presetSubtype="2" fill="hold" nodeType="withEffect">
                                  <p:stCondLst>
                                    <p:cond delay="0"/>
                                  </p:stCondLst>
                                  <p:childTnLst>
                                    <p:set>
                                      <p:cBhvr>
                                        <p:cTn id="78" dur="1" fill="hold">
                                          <p:stCondLst>
                                            <p:cond delay="0"/>
                                          </p:stCondLst>
                                        </p:cTn>
                                        <p:tgtEl>
                                          <p:spTgt spid="16"/>
                                        </p:tgtEl>
                                        <p:attrNameLst>
                                          <p:attrName>style.visibility</p:attrName>
                                        </p:attrNameLst>
                                      </p:cBhvr>
                                      <p:to>
                                        <p:strVal val="visible"/>
                                      </p:to>
                                    </p:set>
                                    <p:anim calcmode="lin" valueType="num">
                                      <p:cBhvr additive="base">
                                        <p:cTn id="79" dur="500" fill="hold"/>
                                        <p:tgtEl>
                                          <p:spTgt spid="16"/>
                                        </p:tgtEl>
                                        <p:attrNameLst>
                                          <p:attrName>ppt_x</p:attrName>
                                        </p:attrNameLst>
                                      </p:cBhvr>
                                      <p:tavLst>
                                        <p:tav tm="0">
                                          <p:val>
                                            <p:strVal val="1+#ppt_w/2"/>
                                          </p:val>
                                        </p:tav>
                                        <p:tav tm="100000">
                                          <p:val>
                                            <p:strVal val="#ppt_x"/>
                                          </p:val>
                                        </p:tav>
                                      </p:tavLst>
                                    </p:anim>
                                    <p:anim calcmode="lin" valueType="num">
                                      <p:cBhvr additive="base">
                                        <p:cTn id="80" dur="500" fill="hold"/>
                                        <p:tgtEl>
                                          <p:spTgt spid="16"/>
                                        </p:tgtEl>
                                        <p:attrNameLst>
                                          <p:attrName>ppt_y</p:attrName>
                                        </p:attrNameLst>
                                      </p:cBhvr>
                                      <p:tavLst>
                                        <p:tav tm="0">
                                          <p:val>
                                            <p:strVal val="#ppt_y"/>
                                          </p:val>
                                        </p:tav>
                                        <p:tav tm="100000">
                                          <p:val>
                                            <p:strVal val="#ppt_y"/>
                                          </p:val>
                                        </p:tav>
                                      </p:tavLst>
                                    </p:anim>
                                  </p:childTnLst>
                                </p:cTn>
                              </p:par>
                              <p:par>
                                <p:cTn id="81" presetID="2" presetClass="entr" presetSubtype="2" fill="hold" grpId="0" nodeType="withEffect">
                                  <p:stCondLst>
                                    <p:cond delay="0"/>
                                  </p:stCondLst>
                                  <p:childTnLst>
                                    <p:set>
                                      <p:cBhvr>
                                        <p:cTn id="82" dur="1" fill="hold">
                                          <p:stCondLst>
                                            <p:cond delay="0"/>
                                          </p:stCondLst>
                                        </p:cTn>
                                        <p:tgtEl>
                                          <p:spTgt spid="28"/>
                                        </p:tgtEl>
                                        <p:attrNameLst>
                                          <p:attrName>style.visibility</p:attrName>
                                        </p:attrNameLst>
                                      </p:cBhvr>
                                      <p:to>
                                        <p:strVal val="visible"/>
                                      </p:to>
                                    </p:set>
                                    <p:anim calcmode="lin" valueType="num">
                                      <p:cBhvr additive="base">
                                        <p:cTn id="83" dur="500" fill="hold"/>
                                        <p:tgtEl>
                                          <p:spTgt spid="28"/>
                                        </p:tgtEl>
                                        <p:attrNameLst>
                                          <p:attrName>ppt_x</p:attrName>
                                        </p:attrNameLst>
                                      </p:cBhvr>
                                      <p:tavLst>
                                        <p:tav tm="0">
                                          <p:val>
                                            <p:strVal val="1+#ppt_w/2"/>
                                          </p:val>
                                        </p:tav>
                                        <p:tav tm="100000">
                                          <p:val>
                                            <p:strVal val="#ppt_x"/>
                                          </p:val>
                                        </p:tav>
                                      </p:tavLst>
                                    </p:anim>
                                    <p:anim calcmode="lin" valueType="num">
                                      <p:cBhvr additive="base">
                                        <p:cTn id="84" dur="500" fill="hold"/>
                                        <p:tgtEl>
                                          <p:spTgt spid="28"/>
                                        </p:tgtEl>
                                        <p:attrNameLst>
                                          <p:attrName>ppt_y</p:attrName>
                                        </p:attrNameLst>
                                      </p:cBhvr>
                                      <p:tavLst>
                                        <p:tav tm="0">
                                          <p:val>
                                            <p:strVal val="#ppt_y"/>
                                          </p:val>
                                        </p:tav>
                                        <p:tav tm="100000">
                                          <p:val>
                                            <p:strVal val="#ppt_y"/>
                                          </p:val>
                                        </p:tav>
                                      </p:tavLst>
                                    </p:anim>
                                  </p:childTnLst>
                                </p:cTn>
                              </p:par>
                              <p:par>
                                <p:cTn id="85" presetID="2" presetClass="entr" presetSubtype="2" fill="hold" grpId="0" nodeType="withEffect">
                                  <p:stCondLst>
                                    <p:cond delay="0"/>
                                  </p:stCondLst>
                                  <p:childTnLst>
                                    <p:set>
                                      <p:cBhvr>
                                        <p:cTn id="86" dur="1" fill="hold">
                                          <p:stCondLst>
                                            <p:cond delay="0"/>
                                          </p:stCondLst>
                                        </p:cTn>
                                        <p:tgtEl>
                                          <p:spTgt spid="39"/>
                                        </p:tgtEl>
                                        <p:attrNameLst>
                                          <p:attrName>style.visibility</p:attrName>
                                        </p:attrNameLst>
                                      </p:cBhvr>
                                      <p:to>
                                        <p:strVal val="visible"/>
                                      </p:to>
                                    </p:set>
                                    <p:anim calcmode="lin" valueType="num">
                                      <p:cBhvr additive="base">
                                        <p:cTn id="87" dur="500" fill="hold"/>
                                        <p:tgtEl>
                                          <p:spTgt spid="39"/>
                                        </p:tgtEl>
                                        <p:attrNameLst>
                                          <p:attrName>ppt_x</p:attrName>
                                        </p:attrNameLst>
                                      </p:cBhvr>
                                      <p:tavLst>
                                        <p:tav tm="0">
                                          <p:val>
                                            <p:strVal val="1+#ppt_w/2"/>
                                          </p:val>
                                        </p:tav>
                                        <p:tav tm="100000">
                                          <p:val>
                                            <p:strVal val="#ppt_x"/>
                                          </p:val>
                                        </p:tav>
                                      </p:tavLst>
                                    </p:anim>
                                    <p:anim calcmode="lin" valueType="num">
                                      <p:cBhvr additive="base">
                                        <p:cTn id="88" dur="500" fill="hold"/>
                                        <p:tgtEl>
                                          <p:spTgt spid="39"/>
                                        </p:tgtEl>
                                        <p:attrNameLst>
                                          <p:attrName>ppt_y</p:attrName>
                                        </p:attrNameLst>
                                      </p:cBhvr>
                                      <p:tavLst>
                                        <p:tav tm="0">
                                          <p:val>
                                            <p:strVal val="#ppt_y"/>
                                          </p:val>
                                        </p:tav>
                                        <p:tav tm="100000">
                                          <p:val>
                                            <p:strVal val="#ppt_y"/>
                                          </p:val>
                                        </p:tav>
                                      </p:tavLst>
                                    </p:anim>
                                  </p:childTnLst>
                                </p:cTn>
                              </p:par>
                            </p:childTnLst>
                          </p:cTn>
                        </p:par>
                      </p:childTnLst>
                    </p:cTn>
                  </p:par>
                  <p:par>
                    <p:cTn id="89" fill="hold">
                      <p:stCondLst>
                        <p:cond delay="indefinite"/>
                      </p:stCondLst>
                      <p:childTnLst>
                        <p:par>
                          <p:cTn id="90" fill="hold">
                            <p:stCondLst>
                              <p:cond delay="0"/>
                            </p:stCondLst>
                            <p:childTnLst>
                              <p:par>
                                <p:cTn id="91" presetID="2" presetClass="entr" presetSubtype="2" fill="hold" grpId="0" nodeType="clickEffect">
                                  <p:stCondLst>
                                    <p:cond delay="0"/>
                                  </p:stCondLst>
                                  <p:childTnLst>
                                    <p:set>
                                      <p:cBhvr>
                                        <p:cTn id="92" dur="1" fill="hold">
                                          <p:stCondLst>
                                            <p:cond delay="0"/>
                                          </p:stCondLst>
                                        </p:cTn>
                                        <p:tgtEl>
                                          <p:spTgt spid="13"/>
                                        </p:tgtEl>
                                        <p:attrNameLst>
                                          <p:attrName>style.visibility</p:attrName>
                                        </p:attrNameLst>
                                      </p:cBhvr>
                                      <p:to>
                                        <p:strVal val="visible"/>
                                      </p:to>
                                    </p:set>
                                    <p:anim calcmode="lin" valueType="num">
                                      <p:cBhvr additive="base">
                                        <p:cTn id="93" dur="500" fill="hold"/>
                                        <p:tgtEl>
                                          <p:spTgt spid="13"/>
                                        </p:tgtEl>
                                        <p:attrNameLst>
                                          <p:attrName>ppt_x</p:attrName>
                                        </p:attrNameLst>
                                      </p:cBhvr>
                                      <p:tavLst>
                                        <p:tav tm="0">
                                          <p:val>
                                            <p:strVal val="1+#ppt_w/2"/>
                                          </p:val>
                                        </p:tav>
                                        <p:tav tm="100000">
                                          <p:val>
                                            <p:strVal val="#ppt_x"/>
                                          </p:val>
                                        </p:tav>
                                      </p:tavLst>
                                    </p:anim>
                                    <p:anim calcmode="lin" valueType="num">
                                      <p:cBhvr additive="base">
                                        <p:cTn id="94" dur="500" fill="hold"/>
                                        <p:tgtEl>
                                          <p:spTgt spid="13"/>
                                        </p:tgtEl>
                                        <p:attrNameLst>
                                          <p:attrName>ppt_y</p:attrName>
                                        </p:attrNameLst>
                                      </p:cBhvr>
                                      <p:tavLst>
                                        <p:tav tm="0">
                                          <p:val>
                                            <p:strVal val="#ppt_y"/>
                                          </p:val>
                                        </p:tav>
                                        <p:tav tm="100000">
                                          <p:val>
                                            <p:strVal val="#ppt_y"/>
                                          </p:val>
                                        </p:tav>
                                      </p:tavLst>
                                    </p:anim>
                                  </p:childTnLst>
                                </p:cTn>
                              </p:par>
                              <p:par>
                                <p:cTn id="95" presetID="2" presetClass="entr" presetSubtype="2" fill="hold" nodeType="withEffect">
                                  <p:stCondLst>
                                    <p:cond delay="0"/>
                                  </p:stCondLst>
                                  <p:childTnLst>
                                    <p:set>
                                      <p:cBhvr>
                                        <p:cTn id="96" dur="1" fill="hold">
                                          <p:stCondLst>
                                            <p:cond delay="0"/>
                                          </p:stCondLst>
                                        </p:cTn>
                                        <p:tgtEl>
                                          <p:spTgt spid="17"/>
                                        </p:tgtEl>
                                        <p:attrNameLst>
                                          <p:attrName>style.visibility</p:attrName>
                                        </p:attrNameLst>
                                      </p:cBhvr>
                                      <p:to>
                                        <p:strVal val="visible"/>
                                      </p:to>
                                    </p:set>
                                    <p:anim calcmode="lin" valueType="num">
                                      <p:cBhvr additive="base">
                                        <p:cTn id="97" dur="500" fill="hold"/>
                                        <p:tgtEl>
                                          <p:spTgt spid="17"/>
                                        </p:tgtEl>
                                        <p:attrNameLst>
                                          <p:attrName>ppt_x</p:attrName>
                                        </p:attrNameLst>
                                      </p:cBhvr>
                                      <p:tavLst>
                                        <p:tav tm="0">
                                          <p:val>
                                            <p:strVal val="1+#ppt_w/2"/>
                                          </p:val>
                                        </p:tav>
                                        <p:tav tm="100000">
                                          <p:val>
                                            <p:strVal val="#ppt_x"/>
                                          </p:val>
                                        </p:tav>
                                      </p:tavLst>
                                    </p:anim>
                                    <p:anim calcmode="lin" valueType="num">
                                      <p:cBhvr additive="base">
                                        <p:cTn id="98" dur="500" fill="hold"/>
                                        <p:tgtEl>
                                          <p:spTgt spid="17"/>
                                        </p:tgtEl>
                                        <p:attrNameLst>
                                          <p:attrName>ppt_y</p:attrName>
                                        </p:attrNameLst>
                                      </p:cBhvr>
                                      <p:tavLst>
                                        <p:tav tm="0">
                                          <p:val>
                                            <p:strVal val="#ppt_y"/>
                                          </p:val>
                                        </p:tav>
                                        <p:tav tm="100000">
                                          <p:val>
                                            <p:strVal val="#ppt_y"/>
                                          </p:val>
                                        </p:tav>
                                      </p:tavLst>
                                    </p:anim>
                                  </p:childTnLst>
                                </p:cTn>
                              </p:par>
                              <p:par>
                                <p:cTn id="99" presetID="2" presetClass="entr" presetSubtype="2" fill="hold" grpId="0" nodeType="withEffect">
                                  <p:stCondLst>
                                    <p:cond delay="0"/>
                                  </p:stCondLst>
                                  <p:childTnLst>
                                    <p:set>
                                      <p:cBhvr>
                                        <p:cTn id="100" dur="1" fill="hold">
                                          <p:stCondLst>
                                            <p:cond delay="0"/>
                                          </p:stCondLst>
                                        </p:cTn>
                                        <p:tgtEl>
                                          <p:spTgt spid="23"/>
                                        </p:tgtEl>
                                        <p:attrNameLst>
                                          <p:attrName>style.visibility</p:attrName>
                                        </p:attrNameLst>
                                      </p:cBhvr>
                                      <p:to>
                                        <p:strVal val="visible"/>
                                      </p:to>
                                    </p:set>
                                    <p:anim calcmode="lin" valueType="num">
                                      <p:cBhvr additive="base">
                                        <p:cTn id="101" dur="500" fill="hold"/>
                                        <p:tgtEl>
                                          <p:spTgt spid="23"/>
                                        </p:tgtEl>
                                        <p:attrNameLst>
                                          <p:attrName>ppt_x</p:attrName>
                                        </p:attrNameLst>
                                      </p:cBhvr>
                                      <p:tavLst>
                                        <p:tav tm="0">
                                          <p:val>
                                            <p:strVal val="1+#ppt_w/2"/>
                                          </p:val>
                                        </p:tav>
                                        <p:tav tm="100000">
                                          <p:val>
                                            <p:strVal val="#ppt_x"/>
                                          </p:val>
                                        </p:tav>
                                      </p:tavLst>
                                    </p:anim>
                                    <p:anim calcmode="lin" valueType="num">
                                      <p:cBhvr additive="base">
                                        <p:cTn id="102" dur="500" fill="hold"/>
                                        <p:tgtEl>
                                          <p:spTgt spid="23"/>
                                        </p:tgtEl>
                                        <p:attrNameLst>
                                          <p:attrName>ppt_y</p:attrName>
                                        </p:attrNameLst>
                                      </p:cBhvr>
                                      <p:tavLst>
                                        <p:tav tm="0">
                                          <p:val>
                                            <p:strVal val="#ppt_y"/>
                                          </p:val>
                                        </p:tav>
                                        <p:tav tm="100000">
                                          <p:val>
                                            <p:strVal val="#ppt_y"/>
                                          </p:val>
                                        </p:tav>
                                      </p:tavLst>
                                    </p:anim>
                                  </p:childTnLst>
                                </p:cTn>
                              </p:par>
                              <p:par>
                                <p:cTn id="103" presetID="2" presetClass="entr" presetSubtype="2" fill="hold" grpId="0" nodeType="withEffect">
                                  <p:stCondLst>
                                    <p:cond delay="0"/>
                                  </p:stCondLst>
                                  <p:childTnLst>
                                    <p:set>
                                      <p:cBhvr>
                                        <p:cTn id="104" dur="1" fill="hold">
                                          <p:stCondLst>
                                            <p:cond delay="0"/>
                                          </p:stCondLst>
                                        </p:cTn>
                                        <p:tgtEl>
                                          <p:spTgt spid="40"/>
                                        </p:tgtEl>
                                        <p:attrNameLst>
                                          <p:attrName>style.visibility</p:attrName>
                                        </p:attrNameLst>
                                      </p:cBhvr>
                                      <p:to>
                                        <p:strVal val="visible"/>
                                      </p:to>
                                    </p:set>
                                    <p:anim calcmode="lin" valueType="num">
                                      <p:cBhvr additive="base">
                                        <p:cTn id="105" dur="500" fill="hold"/>
                                        <p:tgtEl>
                                          <p:spTgt spid="40"/>
                                        </p:tgtEl>
                                        <p:attrNameLst>
                                          <p:attrName>ppt_x</p:attrName>
                                        </p:attrNameLst>
                                      </p:cBhvr>
                                      <p:tavLst>
                                        <p:tav tm="0">
                                          <p:val>
                                            <p:strVal val="1+#ppt_w/2"/>
                                          </p:val>
                                        </p:tav>
                                        <p:tav tm="100000">
                                          <p:val>
                                            <p:strVal val="#ppt_x"/>
                                          </p:val>
                                        </p:tav>
                                      </p:tavLst>
                                    </p:anim>
                                    <p:anim calcmode="lin" valueType="num">
                                      <p:cBhvr additive="base">
                                        <p:cTn id="106" dur="500" fill="hold"/>
                                        <p:tgtEl>
                                          <p:spTgt spid="4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0" grpId="0" animBg="1"/>
      <p:bldP spid="11" grpId="0" animBg="1"/>
      <p:bldP spid="12" grpId="0" animBg="1"/>
      <p:bldP spid="13" grpId="0" animBg="1"/>
      <p:bldP spid="22" grpId="0"/>
      <p:bldP spid="19" grpId="0" animBg="1"/>
      <p:bldP spid="21" grpId="0" animBg="1"/>
      <p:bldP spid="23" grpId="0" animBg="1"/>
      <p:bldP spid="28" grpId="0" animBg="1"/>
      <p:bldP spid="37" grpId="0"/>
      <p:bldP spid="38" grpId="0"/>
      <p:bldP spid="39" grpId="0"/>
      <p:bldP spid="40" grpId="0"/>
      <p:bldP spid="48" grpId="0"/>
      <p:bldP spid="60" grpId="0" animBg="1"/>
      <p:bldP spid="61" grpId="0" animBg="1"/>
      <p:bldP spid="62" grpId="0"/>
      <p:bldP spid="63" grpId="0"/>
      <p:bldP spid="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Exchange 2010 High Availability Deep Dive</a:t>
            </a:r>
            <a:endParaRPr lang="en-US" dirty="0"/>
          </a:p>
        </p:txBody>
      </p:sp>
      <p:sp>
        <p:nvSpPr>
          <p:cNvPr id="5" name="Subtitle 4"/>
          <p:cNvSpPr>
            <a:spLocks noGrp="1"/>
          </p:cNvSpPr>
          <p:nvPr>
            <p:ph type="subTitle" idx="1"/>
          </p:nvPr>
        </p:nvSpPr>
        <p:spPr/>
        <p:txBody>
          <a:bodyPr/>
          <a:lstStyle/>
          <a:p>
            <a:endParaRPr lang="en-US"/>
          </a:p>
        </p:txBody>
      </p:sp>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Exchange 2010 HA Fundamentals</a:t>
            </a:r>
            <a:endParaRPr lang="en-US" dirty="0"/>
          </a:p>
        </p:txBody>
      </p:sp>
      <p:sp>
        <p:nvSpPr>
          <p:cNvPr id="3" name="Text Placeholder 2"/>
          <p:cNvSpPr>
            <a:spLocks noGrp="1"/>
          </p:cNvSpPr>
          <p:nvPr>
            <p:ph type="body" sz="quarter" idx="10"/>
          </p:nvPr>
        </p:nvSpPr>
        <p:spPr/>
        <p:txBody>
          <a:bodyPr/>
          <a:lstStyle/>
          <a:p>
            <a:r>
              <a:rPr lang="en-US" dirty="0" smtClean="0"/>
              <a:t>Database Availability Group</a:t>
            </a:r>
          </a:p>
          <a:p>
            <a:r>
              <a:rPr lang="en-US" dirty="0" smtClean="0"/>
              <a:t>Server</a:t>
            </a:r>
          </a:p>
          <a:p>
            <a:r>
              <a:rPr lang="en-US" dirty="0" smtClean="0"/>
              <a:t>Database</a:t>
            </a:r>
          </a:p>
          <a:p>
            <a:r>
              <a:rPr lang="en-US" dirty="0" smtClean="0"/>
              <a:t>Database Copy</a:t>
            </a:r>
          </a:p>
          <a:p>
            <a:r>
              <a:rPr lang="en-US" dirty="0" smtClean="0"/>
              <a:t>Active Manager</a:t>
            </a:r>
          </a:p>
          <a:p>
            <a:r>
              <a:rPr lang="en-US" dirty="0" smtClean="0"/>
              <a:t>RPC Client Access</a:t>
            </a:r>
          </a:p>
        </p:txBody>
      </p:sp>
      <p:sp>
        <p:nvSpPr>
          <p:cNvPr id="4" name="Oval 3"/>
          <p:cNvSpPr/>
          <p:nvPr/>
        </p:nvSpPr>
        <p:spPr bwMode="auto">
          <a:xfrm>
            <a:off x="4191000" y="1611515"/>
            <a:ext cx="4754880" cy="4544840"/>
          </a:xfrm>
          <a:prstGeom prst="ellipse">
            <a:avLst/>
          </a:prstGeom>
          <a:noFill/>
          <a:ln w="66675">
            <a:solidFill>
              <a:srgbClr val="FF0101"/>
            </a:solidFill>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b="1" dirty="0" smtClean="0">
              <a:solidFill>
                <a:srgbClr val="FFFFFF"/>
              </a:solidFill>
              <a:effectLst>
                <a:outerShdw blurRad="38100" dist="38100" dir="2700000" algn="tl">
                  <a:srgbClr val="000000">
                    <a:alpha val="43137"/>
                  </a:srgbClr>
                </a:outerShdw>
              </a:effectLst>
              <a:latin typeface="Segoe" pitchFamily="34" charset="0"/>
            </a:endParaRPr>
          </a:p>
        </p:txBody>
      </p:sp>
      <p:cxnSp>
        <p:nvCxnSpPr>
          <p:cNvPr id="6" name="Straight Connector 5"/>
          <p:cNvCxnSpPr/>
          <p:nvPr/>
        </p:nvCxnSpPr>
        <p:spPr>
          <a:xfrm rot="16200000" flipH="1">
            <a:off x="6921835" y="6099401"/>
            <a:ext cx="792480" cy="502920"/>
          </a:xfrm>
          <a:prstGeom prst="line">
            <a:avLst/>
          </a:prstGeom>
          <a:noFill/>
          <a:ln w="66675">
            <a:solidFill>
              <a:srgbClr val="F6AE1E"/>
            </a:solidFill>
            <a:headEnd type="none" w="med" len="med"/>
            <a:tailEnd type="none" w="med" len="med"/>
          </a:ln>
        </p:spPr>
        <p:style>
          <a:lnRef idx="0">
            <a:schemeClr val="accent5"/>
          </a:lnRef>
          <a:fillRef idx="3">
            <a:schemeClr val="accent5"/>
          </a:fillRef>
          <a:effectRef idx="3">
            <a:schemeClr val="accent5"/>
          </a:effectRef>
          <a:fontRef idx="minor">
            <a:schemeClr val="lt1"/>
          </a:fontRef>
        </p:style>
      </p:cxnSp>
      <p:sp>
        <p:nvSpPr>
          <p:cNvPr id="7" name="Oval 6"/>
          <p:cNvSpPr/>
          <p:nvPr/>
        </p:nvSpPr>
        <p:spPr bwMode="auto">
          <a:xfrm>
            <a:off x="5537991" y="3912119"/>
            <a:ext cx="2104005" cy="2139518"/>
          </a:xfrm>
          <a:prstGeom prst="ellipse">
            <a:avLst/>
          </a:prstGeom>
          <a:noFill/>
          <a:ln w="66675">
            <a:solidFill>
              <a:srgbClr val="F6AE1E"/>
            </a:solidFill>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endParaRPr lang="en-US" sz="2400" b="1"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8" name="TextBox 7"/>
          <p:cNvSpPr txBox="1"/>
          <p:nvPr/>
        </p:nvSpPr>
        <p:spPr>
          <a:xfrm>
            <a:off x="7898953" y="5634301"/>
            <a:ext cx="883920" cy="461665"/>
          </a:xfrm>
          <a:prstGeom prst="rect">
            <a:avLst/>
          </a:prstGeom>
          <a:noFill/>
        </p:spPr>
        <p:txBody>
          <a:bodyPr wrap="square" rtlCol="0">
            <a:spAutoFit/>
          </a:bodyPr>
          <a:lstStyle/>
          <a:p>
            <a:pPr algn="ctr" defTabSz="914099" fontAlgn="base">
              <a:spcBef>
                <a:spcPct val="0"/>
              </a:spcBef>
              <a:spcAft>
                <a:spcPct val="0"/>
              </a:spcAft>
            </a:pPr>
            <a:r>
              <a:rPr lang="en-US" sz="2400" b="1" dirty="0" smtClean="0">
                <a:solidFill>
                  <a:srgbClr val="FFFFFF"/>
                </a:solidFill>
                <a:effectLst>
                  <a:outerShdw blurRad="38100" dist="38100" dir="2700000" algn="tl">
                    <a:srgbClr val="000000">
                      <a:alpha val="43137"/>
                    </a:srgbClr>
                  </a:outerShdw>
                </a:effectLst>
                <a:latin typeface="Segoe" pitchFamily="34" charset="0"/>
              </a:rPr>
              <a:t>DAG</a:t>
            </a:r>
          </a:p>
        </p:txBody>
      </p:sp>
      <p:grpSp>
        <p:nvGrpSpPr>
          <p:cNvPr id="2" name="Group 36"/>
          <p:cNvGrpSpPr/>
          <p:nvPr/>
        </p:nvGrpSpPr>
        <p:grpSpPr>
          <a:xfrm>
            <a:off x="5645052" y="2740758"/>
            <a:ext cx="807720" cy="640080"/>
            <a:chOff x="5045166" y="4343400"/>
            <a:chExt cx="807720" cy="640080"/>
          </a:xfrm>
        </p:grpSpPr>
        <p:sp>
          <p:nvSpPr>
            <p:cNvPr id="10" name="Oval 9"/>
            <p:cNvSpPr/>
            <p:nvPr/>
          </p:nvSpPr>
          <p:spPr bwMode="auto">
            <a:xfrm>
              <a:off x="5120640" y="4343400"/>
              <a:ext cx="640080" cy="640080"/>
            </a:xfrm>
            <a:prstGeom prst="ellipse">
              <a:avLst/>
            </a:prstGeom>
            <a:noFill/>
            <a:ln w="66675">
              <a:solidFill>
                <a:srgbClr val="00E668"/>
              </a:solidFill>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0" tIns="45718" rIns="0" bIns="45718" numCol="1" rtlCol="0" anchor="ctr" anchorCtr="0" compatLnSpc="1">
              <a:prstTxWarp prst="textNoShape">
                <a:avLst/>
              </a:prstTxWarp>
            </a:bodyPr>
            <a:lstStyle/>
            <a:p>
              <a:pPr algn="ctr" defTabSz="914099" fontAlgn="base">
                <a:spcBef>
                  <a:spcPct val="0"/>
                </a:spcBef>
                <a:spcAft>
                  <a:spcPct val="0"/>
                </a:spcAft>
              </a:pPr>
              <a:endParaRPr lang="en-US" sz="1900" b="1"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1" name="TextBox 10"/>
            <p:cNvSpPr txBox="1"/>
            <p:nvPr/>
          </p:nvSpPr>
          <p:spPr>
            <a:xfrm>
              <a:off x="5045166" y="4450080"/>
              <a:ext cx="807720" cy="400110"/>
            </a:xfrm>
            <a:prstGeom prst="rect">
              <a:avLst/>
            </a:prstGeom>
            <a:noFill/>
          </p:spPr>
          <p:txBody>
            <a:bodyPr wrap="square" rtlCol="0">
              <a:spAutoFit/>
            </a:bodyPr>
            <a:lstStyle/>
            <a:p>
              <a:r>
                <a:rPr lang="en-US" sz="2000" b="1" dirty="0" smtClean="0">
                  <a:gradFill>
                    <a:gsLst>
                      <a:gs pos="0">
                        <a:schemeClr val="tx1"/>
                      </a:gs>
                      <a:gs pos="100000">
                        <a:schemeClr val="tx1"/>
                      </a:gs>
                    </a:gsLst>
                    <a:lin ang="5400000" scaled="0"/>
                  </a:gradFill>
                  <a:effectLst>
                    <a:outerShdw blurRad="38100" dist="38100" dir="2700000" algn="tl">
                      <a:srgbClr val="000000">
                        <a:alpha val="43137"/>
                      </a:srgbClr>
                    </a:outerShdw>
                  </a:effectLst>
                </a:rPr>
                <a:t>copy</a:t>
              </a:r>
            </a:p>
          </p:txBody>
        </p:sp>
      </p:grpSp>
      <p:grpSp>
        <p:nvGrpSpPr>
          <p:cNvPr id="9" name="Group 39"/>
          <p:cNvGrpSpPr/>
          <p:nvPr/>
        </p:nvGrpSpPr>
        <p:grpSpPr>
          <a:xfrm>
            <a:off x="6752080" y="2765214"/>
            <a:ext cx="807720" cy="640080"/>
            <a:chOff x="5988576" y="4285344"/>
            <a:chExt cx="807720" cy="640080"/>
          </a:xfrm>
        </p:grpSpPr>
        <p:sp>
          <p:nvSpPr>
            <p:cNvPr id="13" name="Oval 12"/>
            <p:cNvSpPr/>
            <p:nvPr/>
          </p:nvSpPr>
          <p:spPr bwMode="auto">
            <a:xfrm>
              <a:off x="6064050" y="4285344"/>
              <a:ext cx="640080" cy="640080"/>
            </a:xfrm>
            <a:prstGeom prst="ellipse">
              <a:avLst/>
            </a:prstGeom>
            <a:noFill/>
            <a:ln w="66675">
              <a:solidFill>
                <a:srgbClr val="00E668"/>
              </a:solidFill>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0" tIns="45718" rIns="0" bIns="45718" numCol="1" rtlCol="0" anchor="ctr" anchorCtr="0" compatLnSpc="1">
              <a:prstTxWarp prst="textNoShape">
                <a:avLst/>
              </a:prstTxWarp>
            </a:bodyPr>
            <a:lstStyle/>
            <a:p>
              <a:pPr algn="ctr" defTabSz="914099" fontAlgn="base">
                <a:spcBef>
                  <a:spcPct val="0"/>
                </a:spcBef>
                <a:spcAft>
                  <a:spcPct val="0"/>
                </a:spcAft>
              </a:pPr>
              <a:endParaRPr lang="en-US" sz="1900" b="1"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4" name="TextBox 13"/>
            <p:cNvSpPr txBox="1"/>
            <p:nvPr/>
          </p:nvSpPr>
          <p:spPr>
            <a:xfrm>
              <a:off x="5988576" y="4406538"/>
              <a:ext cx="807720" cy="400110"/>
            </a:xfrm>
            <a:prstGeom prst="rect">
              <a:avLst/>
            </a:prstGeom>
            <a:noFill/>
          </p:spPr>
          <p:txBody>
            <a:bodyPr wrap="square" rtlCol="0">
              <a:spAutoFit/>
            </a:bodyPr>
            <a:lstStyle/>
            <a:p>
              <a:r>
                <a:rPr lang="en-US" sz="2000" b="1" dirty="0" smtClean="0">
                  <a:gradFill>
                    <a:gsLst>
                      <a:gs pos="0">
                        <a:schemeClr val="tx1"/>
                      </a:gs>
                      <a:gs pos="100000">
                        <a:schemeClr val="tx1"/>
                      </a:gs>
                    </a:gsLst>
                    <a:lin ang="5400000" scaled="0"/>
                  </a:gradFill>
                  <a:effectLst>
                    <a:outerShdw blurRad="38100" dist="38100" dir="2700000" algn="tl">
                      <a:srgbClr val="000000">
                        <a:alpha val="43137"/>
                      </a:srgbClr>
                    </a:outerShdw>
                  </a:effectLst>
                </a:rPr>
                <a:t>copy</a:t>
              </a:r>
            </a:p>
          </p:txBody>
        </p:sp>
      </p:grpSp>
      <p:grpSp>
        <p:nvGrpSpPr>
          <p:cNvPr id="12" name="Group 45"/>
          <p:cNvGrpSpPr/>
          <p:nvPr/>
        </p:nvGrpSpPr>
        <p:grpSpPr>
          <a:xfrm>
            <a:off x="6265072" y="1897604"/>
            <a:ext cx="620683" cy="530352"/>
            <a:chOff x="5105298" y="4433658"/>
            <a:chExt cx="546202" cy="448758"/>
          </a:xfrm>
        </p:grpSpPr>
        <p:sp>
          <p:nvSpPr>
            <p:cNvPr id="16" name="Oval 15"/>
            <p:cNvSpPr/>
            <p:nvPr/>
          </p:nvSpPr>
          <p:spPr bwMode="auto">
            <a:xfrm>
              <a:off x="5134061" y="4433658"/>
              <a:ext cx="466711" cy="448758"/>
            </a:xfrm>
            <a:prstGeom prst="ellipse">
              <a:avLst/>
            </a:prstGeom>
            <a:noFill/>
            <a:ln w="66675">
              <a:solidFill>
                <a:srgbClr val="7030A0"/>
              </a:solidFill>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0" tIns="45718" rIns="0" bIns="45718" numCol="1" rtlCol="0" anchor="ctr" anchorCtr="0" compatLnSpc="1">
              <a:prstTxWarp prst="textNoShape">
                <a:avLst/>
              </a:prstTxWarp>
            </a:bodyPr>
            <a:lstStyle/>
            <a:p>
              <a:pPr algn="ctr" defTabSz="914099" fontAlgn="base">
                <a:spcBef>
                  <a:spcPct val="0"/>
                </a:spcBef>
                <a:spcAft>
                  <a:spcPct val="0"/>
                </a:spcAft>
              </a:pPr>
              <a:endParaRPr lang="en-US" sz="1900" b="1"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7" name="TextBox 16"/>
            <p:cNvSpPr txBox="1"/>
            <p:nvPr/>
          </p:nvSpPr>
          <p:spPr>
            <a:xfrm>
              <a:off x="5105298" y="4473476"/>
              <a:ext cx="546202" cy="338554"/>
            </a:xfrm>
            <a:prstGeom prst="rect">
              <a:avLst/>
            </a:prstGeom>
            <a:noFill/>
          </p:spPr>
          <p:txBody>
            <a:bodyPr wrap="square" rtlCol="0">
              <a:spAutoFit/>
            </a:bodyPr>
            <a:lstStyle/>
            <a:p>
              <a:r>
                <a:rPr lang="en-US" sz="2000" b="1" dirty="0" smtClean="0">
                  <a:gradFill>
                    <a:gsLst>
                      <a:gs pos="0">
                        <a:schemeClr val="tx1"/>
                      </a:gs>
                      <a:gs pos="100000">
                        <a:schemeClr val="tx1"/>
                      </a:gs>
                    </a:gsLst>
                    <a:lin ang="5400000" scaled="0"/>
                  </a:gradFill>
                  <a:effectLst>
                    <a:outerShdw blurRad="38100" dist="38100" dir="2700000" algn="tl">
                      <a:srgbClr val="000000">
                        <a:alpha val="43137"/>
                      </a:srgbClr>
                    </a:outerShdw>
                  </a:effectLst>
                </a:rPr>
                <a:t>AM</a:t>
              </a:r>
            </a:p>
          </p:txBody>
        </p:sp>
      </p:grpSp>
      <p:sp>
        <p:nvSpPr>
          <p:cNvPr id="18" name="TextBox 17"/>
          <p:cNvSpPr txBox="1"/>
          <p:nvPr/>
        </p:nvSpPr>
        <p:spPr>
          <a:xfrm>
            <a:off x="6254823" y="2417874"/>
            <a:ext cx="660881" cy="369332"/>
          </a:xfrm>
          <a:prstGeom prst="rect">
            <a:avLst/>
          </a:prstGeom>
          <a:noFill/>
        </p:spPr>
        <p:txBody>
          <a:bodyPr wrap="square" rtlCol="0">
            <a:spAutoFit/>
          </a:bodyPr>
          <a:lstStyle/>
          <a:p>
            <a:r>
              <a:rPr lang="en-US" b="1" dirty="0" smtClean="0">
                <a:gradFill>
                  <a:gsLst>
                    <a:gs pos="0">
                      <a:schemeClr val="tx1"/>
                    </a:gs>
                    <a:gs pos="100000">
                      <a:schemeClr val="tx1"/>
                    </a:gs>
                  </a:gsLst>
                  <a:lin ang="5400000" scaled="0"/>
                </a:gradFill>
                <a:effectLst>
                  <a:outerShdw blurRad="38100" dist="38100" dir="2700000" algn="tl">
                    <a:srgbClr val="000000">
                      <a:alpha val="43137"/>
                    </a:srgbClr>
                  </a:outerShdw>
                </a:effectLst>
              </a:rPr>
              <a:t>SVR</a:t>
            </a:r>
          </a:p>
        </p:txBody>
      </p:sp>
      <p:grpSp>
        <p:nvGrpSpPr>
          <p:cNvPr id="15" name="Group 70"/>
          <p:cNvGrpSpPr/>
          <p:nvPr/>
        </p:nvGrpSpPr>
        <p:grpSpPr>
          <a:xfrm>
            <a:off x="5660434" y="4251996"/>
            <a:ext cx="807720" cy="640080"/>
            <a:chOff x="5050802" y="4343400"/>
            <a:chExt cx="807720" cy="640080"/>
          </a:xfrm>
        </p:grpSpPr>
        <p:sp>
          <p:nvSpPr>
            <p:cNvPr id="20" name="Oval 19"/>
            <p:cNvSpPr/>
            <p:nvPr/>
          </p:nvSpPr>
          <p:spPr bwMode="auto">
            <a:xfrm>
              <a:off x="5120640" y="4343400"/>
              <a:ext cx="640080" cy="640080"/>
            </a:xfrm>
            <a:prstGeom prst="ellipse">
              <a:avLst/>
            </a:prstGeom>
            <a:noFill/>
            <a:ln w="66675">
              <a:solidFill>
                <a:srgbClr val="00E668"/>
              </a:solidFill>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0" tIns="45718" rIns="0" bIns="45718" numCol="1" rtlCol="0" anchor="ctr" anchorCtr="0" compatLnSpc="1">
              <a:prstTxWarp prst="textNoShape">
                <a:avLst/>
              </a:prstTxWarp>
            </a:bodyPr>
            <a:lstStyle/>
            <a:p>
              <a:pPr algn="ctr" defTabSz="914099" fontAlgn="base">
                <a:spcBef>
                  <a:spcPct val="0"/>
                </a:spcBef>
                <a:spcAft>
                  <a:spcPct val="0"/>
                </a:spcAft>
              </a:pPr>
              <a:endParaRPr lang="en-US" sz="1900" b="1"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21" name="TextBox 20"/>
            <p:cNvSpPr txBox="1"/>
            <p:nvPr/>
          </p:nvSpPr>
          <p:spPr>
            <a:xfrm>
              <a:off x="5050802" y="4450080"/>
              <a:ext cx="807720" cy="400110"/>
            </a:xfrm>
            <a:prstGeom prst="rect">
              <a:avLst/>
            </a:prstGeom>
            <a:noFill/>
          </p:spPr>
          <p:txBody>
            <a:bodyPr wrap="square" rtlCol="0">
              <a:spAutoFit/>
            </a:bodyPr>
            <a:lstStyle/>
            <a:p>
              <a:r>
                <a:rPr lang="en-US" sz="2000" b="1" dirty="0" smtClean="0">
                  <a:gradFill>
                    <a:gsLst>
                      <a:gs pos="0">
                        <a:schemeClr val="tx1"/>
                      </a:gs>
                      <a:gs pos="100000">
                        <a:schemeClr val="tx1"/>
                      </a:gs>
                    </a:gsLst>
                    <a:lin ang="5400000" scaled="0"/>
                  </a:gradFill>
                  <a:effectLst>
                    <a:outerShdw blurRad="38100" dist="38100" dir="2700000" algn="tl">
                      <a:srgbClr val="000000">
                        <a:alpha val="43137"/>
                      </a:srgbClr>
                    </a:outerShdw>
                  </a:effectLst>
                </a:rPr>
                <a:t>copy</a:t>
              </a:r>
            </a:p>
          </p:txBody>
        </p:sp>
      </p:grpSp>
      <p:grpSp>
        <p:nvGrpSpPr>
          <p:cNvPr id="19" name="Group 73"/>
          <p:cNvGrpSpPr/>
          <p:nvPr/>
        </p:nvGrpSpPr>
        <p:grpSpPr>
          <a:xfrm>
            <a:off x="6752948" y="4255454"/>
            <a:ext cx="807720" cy="640080"/>
            <a:chOff x="5050802" y="4343400"/>
            <a:chExt cx="807720" cy="640080"/>
          </a:xfrm>
        </p:grpSpPr>
        <p:sp>
          <p:nvSpPr>
            <p:cNvPr id="23" name="Oval 22"/>
            <p:cNvSpPr/>
            <p:nvPr/>
          </p:nvSpPr>
          <p:spPr bwMode="auto">
            <a:xfrm>
              <a:off x="5120640" y="4343400"/>
              <a:ext cx="640080" cy="640080"/>
            </a:xfrm>
            <a:prstGeom prst="ellipse">
              <a:avLst/>
            </a:prstGeom>
            <a:noFill/>
            <a:ln w="66675">
              <a:solidFill>
                <a:srgbClr val="00E668"/>
              </a:solidFill>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0" tIns="45718" rIns="0" bIns="45718" numCol="1" rtlCol="0" anchor="ctr" anchorCtr="0" compatLnSpc="1">
              <a:prstTxWarp prst="textNoShape">
                <a:avLst/>
              </a:prstTxWarp>
            </a:bodyPr>
            <a:lstStyle/>
            <a:p>
              <a:pPr algn="ctr" defTabSz="914099" fontAlgn="base">
                <a:spcBef>
                  <a:spcPct val="0"/>
                </a:spcBef>
                <a:spcAft>
                  <a:spcPct val="0"/>
                </a:spcAft>
              </a:pPr>
              <a:endParaRPr lang="en-US" sz="1900" b="1"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24" name="TextBox 23"/>
            <p:cNvSpPr txBox="1"/>
            <p:nvPr/>
          </p:nvSpPr>
          <p:spPr>
            <a:xfrm>
              <a:off x="5050802" y="4450080"/>
              <a:ext cx="807720" cy="400110"/>
            </a:xfrm>
            <a:prstGeom prst="rect">
              <a:avLst/>
            </a:prstGeom>
            <a:noFill/>
          </p:spPr>
          <p:txBody>
            <a:bodyPr wrap="square" rtlCol="0">
              <a:spAutoFit/>
            </a:bodyPr>
            <a:lstStyle/>
            <a:p>
              <a:r>
                <a:rPr lang="en-US" sz="2000" b="1" dirty="0" smtClean="0">
                  <a:gradFill>
                    <a:gsLst>
                      <a:gs pos="0">
                        <a:schemeClr val="tx1"/>
                      </a:gs>
                      <a:gs pos="100000">
                        <a:schemeClr val="tx1"/>
                      </a:gs>
                    </a:gsLst>
                    <a:lin ang="5400000" scaled="0"/>
                  </a:gradFill>
                  <a:effectLst>
                    <a:outerShdw blurRad="38100" dist="38100" dir="2700000" algn="tl">
                      <a:srgbClr val="000000">
                        <a:alpha val="43137"/>
                      </a:srgbClr>
                    </a:outerShdw>
                  </a:effectLst>
                </a:rPr>
                <a:t>copy</a:t>
              </a:r>
            </a:p>
          </p:txBody>
        </p:sp>
      </p:grpSp>
      <p:grpSp>
        <p:nvGrpSpPr>
          <p:cNvPr id="22" name="Group 79"/>
          <p:cNvGrpSpPr/>
          <p:nvPr/>
        </p:nvGrpSpPr>
        <p:grpSpPr>
          <a:xfrm>
            <a:off x="6310322" y="5298153"/>
            <a:ext cx="620683" cy="530352"/>
            <a:chOff x="5105298" y="4433658"/>
            <a:chExt cx="546202" cy="448758"/>
          </a:xfrm>
        </p:grpSpPr>
        <p:sp>
          <p:nvSpPr>
            <p:cNvPr id="26" name="Oval 25"/>
            <p:cNvSpPr/>
            <p:nvPr/>
          </p:nvSpPr>
          <p:spPr bwMode="auto">
            <a:xfrm>
              <a:off x="5134061" y="4433658"/>
              <a:ext cx="466711" cy="448758"/>
            </a:xfrm>
            <a:prstGeom prst="ellipse">
              <a:avLst/>
            </a:prstGeom>
            <a:noFill/>
            <a:ln w="66675">
              <a:solidFill>
                <a:srgbClr val="7030A0"/>
              </a:solidFill>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0" tIns="45718" rIns="0" bIns="45718" numCol="1" rtlCol="0" anchor="ctr" anchorCtr="0" compatLnSpc="1">
              <a:prstTxWarp prst="textNoShape">
                <a:avLst/>
              </a:prstTxWarp>
            </a:bodyPr>
            <a:lstStyle/>
            <a:p>
              <a:pPr algn="ctr" defTabSz="914099" fontAlgn="base">
                <a:spcBef>
                  <a:spcPct val="0"/>
                </a:spcBef>
                <a:spcAft>
                  <a:spcPct val="0"/>
                </a:spcAft>
              </a:pPr>
              <a:endParaRPr lang="en-US" sz="1900" b="1"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27" name="TextBox 26"/>
            <p:cNvSpPr txBox="1"/>
            <p:nvPr/>
          </p:nvSpPr>
          <p:spPr>
            <a:xfrm>
              <a:off x="5105298" y="4480988"/>
              <a:ext cx="546202" cy="338554"/>
            </a:xfrm>
            <a:prstGeom prst="rect">
              <a:avLst/>
            </a:prstGeom>
            <a:noFill/>
          </p:spPr>
          <p:txBody>
            <a:bodyPr wrap="square" rtlCol="0">
              <a:spAutoFit/>
            </a:bodyPr>
            <a:lstStyle/>
            <a:p>
              <a:r>
                <a:rPr lang="en-US" sz="2000" b="1" dirty="0" smtClean="0">
                  <a:gradFill>
                    <a:gsLst>
                      <a:gs pos="0">
                        <a:schemeClr val="tx1"/>
                      </a:gs>
                      <a:gs pos="100000">
                        <a:schemeClr val="tx1"/>
                      </a:gs>
                    </a:gsLst>
                    <a:lin ang="5400000" scaled="0"/>
                  </a:gradFill>
                  <a:effectLst>
                    <a:outerShdw blurRad="38100" dist="38100" dir="2700000" algn="tl">
                      <a:srgbClr val="000000">
                        <a:alpha val="43137"/>
                      </a:srgbClr>
                    </a:outerShdw>
                  </a:effectLst>
                </a:rPr>
                <a:t>AM</a:t>
              </a:r>
            </a:p>
          </p:txBody>
        </p:sp>
      </p:grpSp>
      <p:sp>
        <p:nvSpPr>
          <p:cNvPr id="28" name="TextBox 27"/>
          <p:cNvSpPr txBox="1"/>
          <p:nvPr/>
        </p:nvSpPr>
        <p:spPr>
          <a:xfrm>
            <a:off x="6275198" y="4807192"/>
            <a:ext cx="667140" cy="369332"/>
          </a:xfrm>
          <a:prstGeom prst="rect">
            <a:avLst/>
          </a:prstGeom>
          <a:noFill/>
        </p:spPr>
        <p:txBody>
          <a:bodyPr wrap="square" rtlCol="0">
            <a:spAutoFit/>
          </a:bodyPr>
          <a:lstStyle/>
          <a:p>
            <a:r>
              <a:rPr lang="en-US" b="1" dirty="0" smtClean="0">
                <a:gradFill>
                  <a:gsLst>
                    <a:gs pos="0">
                      <a:schemeClr val="tx1"/>
                    </a:gs>
                    <a:gs pos="100000">
                      <a:schemeClr val="tx1"/>
                    </a:gs>
                  </a:gsLst>
                  <a:lin ang="5400000" scaled="0"/>
                </a:gradFill>
                <a:effectLst>
                  <a:outerShdw blurRad="38100" dist="38100" dir="2700000" algn="tl">
                    <a:srgbClr val="000000">
                      <a:alpha val="43137"/>
                    </a:srgbClr>
                  </a:outerShdw>
                </a:effectLst>
              </a:rPr>
              <a:t>SVR</a:t>
            </a:r>
          </a:p>
        </p:txBody>
      </p:sp>
      <p:cxnSp>
        <p:nvCxnSpPr>
          <p:cNvPr id="29" name="Straight Connector 28"/>
          <p:cNvCxnSpPr/>
          <p:nvPr/>
        </p:nvCxnSpPr>
        <p:spPr>
          <a:xfrm flipV="1">
            <a:off x="7407062" y="1368266"/>
            <a:ext cx="1036320" cy="685800"/>
          </a:xfrm>
          <a:prstGeom prst="line">
            <a:avLst/>
          </a:prstGeom>
          <a:noFill/>
          <a:ln w="66675">
            <a:solidFill>
              <a:srgbClr val="F6AE1E"/>
            </a:solidFill>
            <a:headEnd type="none" w="med" len="med"/>
            <a:tailEnd type="none" w="med" len="med"/>
          </a:ln>
        </p:spPr>
        <p:style>
          <a:lnRef idx="0">
            <a:schemeClr val="accent5"/>
          </a:lnRef>
          <a:fillRef idx="3">
            <a:schemeClr val="accent5"/>
          </a:fillRef>
          <a:effectRef idx="3">
            <a:schemeClr val="accent5"/>
          </a:effectRef>
          <a:fontRef idx="minor">
            <a:schemeClr val="lt1"/>
          </a:fontRef>
        </p:style>
      </p:cxnSp>
      <p:sp>
        <p:nvSpPr>
          <p:cNvPr id="30" name="Oval 29"/>
          <p:cNvSpPr/>
          <p:nvPr/>
        </p:nvSpPr>
        <p:spPr bwMode="auto">
          <a:xfrm>
            <a:off x="5548545" y="1695635"/>
            <a:ext cx="2104005" cy="2139518"/>
          </a:xfrm>
          <a:prstGeom prst="ellipse">
            <a:avLst/>
          </a:prstGeom>
          <a:noFill/>
          <a:ln w="66675">
            <a:solidFill>
              <a:srgbClr val="F6AE1E"/>
            </a:solidFill>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endParaRPr lang="en-US" sz="2400" b="1"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31" name="TextBox 30"/>
          <p:cNvSpPr txBox="1"/>
          <p:nvPr/>
        </p:nvSpPr>
        <p:spPr>
          <a:xfrm>
            <a:off x="5261795" y="3628565"/>
            <a:ext cx="630301" cy="461665"/>
          </a:xfrm>
          <a:prstGeom prst="rect">
            <a:avLst/>
          </a:prstGeom>
          <a:noFill/>
        </p:spPr>
        <p:txBody>
          <a:bodyPr wrap="none" rtlCol="0">
            <a:spAutoFit/>
          </a:bodyPr>
          <a:lstStyle/>
          <a:p>
            <a:r>
              <a:rPr lang="en-US" sz="2400" b="1" dirty="0" smtClean="0">
                <a:gradFill>
                  <a:gsLst>
                    <a:gs pos="0">
                      <a:schemeClr val="tx1"/>
                    </a:gs>
                    <a:gs pos="100000">
                      <a:schemeClr val="tx1"/>
                    </a:gs>
                  </a:gsLst>
                  <a:lin ang="5400000" scaled="0"/>
                </a:gradFill>
                <a:effectLst>
                  <a:outerShdw blurRad="38100" dist="38100" dir="2700000" algn="tl">
                    <a:srgbClr val="000000">
                      <a:alpha val="43137"/>
                    </a:srgbClr>
                  </a:outerShdw>
                </a:effectLst>
              </a:rPr>
              <a:t>DB</a:t>
            </a:r>
          </a:p>
        </p:txBody>
      </p:sp>
      <p:sp>
        <p:nvSpPr>
          <p:cNvPr id="32" name="TextBox 31"/>
          <p:cNvSpPr txBox="1"/>
          <p:nvPr/>
        </p:nvSpPr>
        <p:spPr>
          <a:xfrm>
            <a:off x="7294629" y="3630189"/>
            <a:ext cx="630301" cy="461665"/>
          </a:xfrm>
          <a:prstGeom prst="rect">
            <a:avLst/>
          </a:prstGeom>
          <a:noFill/>
        </p:spPr>
        <p:txBody>
          <a:bodyPr wrap="none" rtlCol="0">
            <a:spAutoFit/>
          </a:bodyPr>
          <a:lstStyle/>
          <a:p>
            <a:r>
              <a:rPr lang="en-US" sz="2400" b="1" dirty="0" smtClean="0">
                <a:gradFill>
                  <a:gsLst>
                    <a:gs pos="0">
                      <a:schemeClr val="tx1"/>
                    </a:gs>
                    <a:gs pos="100000">
                      <a:schemeClr val="tx1"/>
                    </a:gs>
                  </a:gsLst>
                  <a:lin ang="5400000" scaled="0"/>
                </a:gradFill>
                <a:effectLst>
                  <a:outerShdw blurRad="38100" dist="38100" dir="2700000" algn="tl">
                    <a:srgbClr val="000000">
                      <a:alpha val="43137"/>
                    </a:srgbClr>
                  </a:outerShdw>
                </a:effectLst>
              </a:rPr>
              <a:t>DB</a:t>
            </a:r>
          </a:p>
        </p:txBody>
      </p:sp>
      <p:sp>
        <p:nvSpPr>
          <p:cNvPr id="33" name="Oval 32"/>
          <p:cNvSpPr/>
          <p:nvPr/>
        </p:nvSpPr>
        <p:spPr bwMode="auto">
          <a:xfrm>
            <a:off x="5038005" y="2432483"/>
            <a:ext cx="1549223" cy="2763632"/>
          </a:xfrm>
          <a:prstGeom prst="ellipse">
            <a:avLst/>
          </a:prstGeom>
          <a:noFill/>
          <a:ln w="66675">
            <a:solidFill>
              <a:srgbClr val="B54303"/>
            </a:solidFill>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b="1"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34" name="Oval 33"/>
          <p:cNvSpPr/>
          <p:nvPr/>
        </p:nvSpPr>
        <p:spPr bwMode="auto">
          <a:xfrm>
            <a:off x="6605595" y="2460175"/>
            <a:ext cx="1494971" cy="2728685"/>
          </a:xfrm>
          <a:prstGeom prst="ellipse">
            <a:avLst/>
          </a:prstGeom>
          <a:noFill/>
          <a:ln w="66675">
            <a:solidFill>
              <a:srgbClr val="B54303"/>
            </a:solidFill>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b="1"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35" name="TextBox 34"/>
          <p:cNvSpPr txBox="1"/>
          <p:nvPr/>
        </p:nvSpPr>
        <p:spPr>
          <a:xfrm>
            <a:off x="7739986" y="959490"/>
            <a:ext cx="1452642" cy="430887"/>
          </a:xfrm>
          <a:prstGeom prst="rect">
            <a:avLst/>
          </a:prstGeom>
          <a:noFill/>
        </p:spPr>
        <p:txBody>
          <a:bodyPr wrap="none" rtlCol="0">
            <a:spAutoFit/>
          </a:bodyPr>
          <a:lstStyle/>
          <a:p>
            <a:r>
              <a:rPr lang="en-US" sz="2200" b="1" dirty="0" smtClean="0">
                <a:gradFill>
                  <a:gsLst>
                    <a:gs pos="0">
                      <a:schemeClr val="tx1"/>
                    </a:gs>
                    <a:gs pos="100000">
                      <a:schemeClr val="tx1"/>
                    </a:gs>
                  </a:gsLst>
                  <a:lin ang="5400000" scaled="0"/>
                </a:gradFill>
                <a:effectLst>
                  <a:outerShdw blurRad="38100" dist="38100" dir="2700000" algn="tl">
                    <a:srgbClr val="000000">
                      <a:alpha val="43137"/>
                    </a:srgbClr>
                  </a:outerShdw>
                </a:effectLst>
              </a:rPr>
              <a:t>RPC CAS</a:t>
            </a:r>
          </a:p>
        </p:txBody>
      </p:sp>
      <p:sp>
        <p:nvSpPr>
          <p:cNvPr id="36" name="TextBox 35"/>
          <p:cNvSpPr txBox="1"/>
          <p:nvPr/>
        </p:nvSpPr>
        <p:spPr>
          <a:xfrm>
            <a:off x="7490704" y="6320193"/>
            <a:ext cx="1452642" cy="430887"/>
          </a:xfrm>
          <a:prstGeom prst="rect">
            <a:avLst/>
          </a:prstGeom>
          <a:noFill/>
        </p:spPr>
        <p:txBody>
          <a:bodyPr wrap="none" rtlCol="0">
            <a:spAutoFit/>
          </a:bodyPr>
          <a:lstStyle/>
          <a:p>
            <a:r>
              <a:rPr lang="en-US" sz="2200" b="1" dirty="0" smtClean="0">
                <a:gradFill>
                  <a:gsLst>
                    <a:gs pos="0">
                      <a:schemeClr val="tx1"/>
                    </a:gs>
                    <a:gs pos="100000">
                      <a:schemeClr val="tx1"/>
                    </a:gs>
                  </a:gsLst>
                  <a:lin ang="5400000" scaled="0"/>
                </a:gradFill>
                <a:effectLst>
                  <a:outerShdw blurRad="38100" dist="38100" dir="2700000" algn="tl">
                    <a:srgbClr val="000000">
                      <a:alpha val="43137"/>
                    </a:srgbClr>
                  </a:outerShdw>
                </a:effectLst>
              </a:rPr>
              <a:t>RPC CAS</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blinds(horizontal)">
                                      <p:cBhvr>
                                        <p:cTn id="10" dur="5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nodeType="click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blinds(horizontal)">
                                      <p:cBhvr>
                                        <p:cTn id="15" dur="500"/>
                                        <p:tgtEl>
                                          <p:spTgt spid="30"/>
                                        </p:tgtEl>
                                      </p:cBhvr>
                                    </p:animEffect>
                                  </p:childTnLst>
                                </p:cTn>
                              </p:par>
                              <p:par>
                                <p:cTn id="16" presetID="3" presetClass="entr" presetSubtype="10" fill="hold"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blinds(horizontal)">
                                      <p:cBhvr>
                                        <p:cTn id="18" dur="500"/>
                                        <p:tgtEl>
                                          <p:spTgt spid="7"/>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18"/>
                                        </p:tgtEl>
                                        <p:attrNameLst>
                                          <p:attrName>style.visibility</p:attrName>
                                        </p:attrNameLst>
                                      </p:cBhvr>
                                      <p:to>
                                        <p:strVal val="visible"/>
                                      </p:to>
                                    </p:set>
                                    <p:animEffect transition="in" filter="blinds(horizontal)">
                                      <p:cBhvr>
                                        <p:cTn id="21" dur="500"/>
                                        <p:tgtEl>
                                          <p:spTgt spid="18"/>
                                        </p:tgtEl>
                                      </p:cBhvr>
                                    </p:animEffect>
                                  </p:childTnLst>
                                </p:cTn>
                              </p:par>
                              <p:par>
                                <p:cTn id="22" presetID="3" presetClass="entr" presetSubtype="10" fill="hold" grpId="0" nodeType="withEffect">
                                  <p:stCondLst>
                                    <p:cond delay="0"/>
                                  </p:stCondLst>
                                  <p:childTnLst>
                                    <p:set>
                                      <p:cBhvr>
                                        <p:cTn id="23" dur="1" fill="hold">
                                          <p:stCondLst>
                                            <p:cond delay="0"/>
                                          </p:stCondLst>
                                        </p:cTn>
                                        <p:tgtEl>
                                          <p:spTgt spid="28"/>
                                        </p:tgtEl>
                                        <p:attrNameLst>
                                          <p:attrName>style.visibility</p:attrName>
                                        </p:attrNameLst>
                                      </p:cBhvr>
                                      <p:to>
                                        <p:strVal val="visible"/>
                                      </p:to>
                                    </p:set>
                                    <p:animEffect transition="in" filter="blinds(horizontal)">
                                      <p:cBhvr>
                                        <p:cTn id="24" dur="500"/>
                                        <p:tgtEl>
                                          <p:spTgt spid="28"/>
                                        </p:tgtEl>
                                      </p:cBhvr>
                                    </p:animEffect>
                                  </p:childTnLst>
                                </p:cTn>
                              </p:par>
                            </p:childTnLst>
                          </p:cTn>
                        </p:par>
                      </p:childTnLst>
                    </p:cTn>
                  </p:par>
                  <p:par>
                    <p:cTn id="25" fill="hold">
                      <p:stCondLst>
                        <p:cond delay="indefinite"/>
                      </p:stCondLst>
                      <p:childTnLst>
                        <p:par>
                          <p:cTn id="26" fill="hold">
                            <p:stCondLst>
                              <p:cond delay="0"/>
                            </p:stCondLst>
                            <p:childTnLst>
                              <p:par>
                                <p:cTn id="27" presetID="3" presetClass="entr" presetSubtype="10" fill="hold" grpId="0" nodeType="clickEffect">
                                  <p:stCondLst>
                                    <p:cond delay="0"/>
                                  </p:stCondLst>
                                  <p:childTnLst>
                                    <p:set>
                                      <p:cBhvr>
                                        <p:cTn id="28" dur="1" fill="hold">
                                          <p:stCondLst>
                                            <p:cond delay="0"/>
                                          </p:stCondLst>
                                        </p:cTn>
                                        <p:tgtEl>
                                          <p:spTgt spid="34"/>
                                        </p:tgtEl>
                                        <p:attrNameLst>
                                          <p:attrName>style.visibility</p:attrName>
                                        </p:attrNameLst>
                                      </p:cBhvr>
                                      <p:to>
                                        <p:strVal val="visible"/>
                                      </p:to>
                                    </p:set>
                                    <p:animEffect transition="in" filter="blinds(horizontal)">
                                      <p:cBhvr>
                                        <p:cTn id="29" dur="500"/>
                                        <p:tgtEl>
                                          <p:spTgt spid="34"/>
                                        </p:tgtEl>
                                      </p:cBhvr>
                                    </p:animEffect>
                                  </p:childTnLst>
                                </p:cTn>
                              </p:par>
                              <p:par>
                                <p:cTn id="30" presetID="3" presetClass="entr" presetSubtype="10" fill="hold" grpId="0" nodeType="withEffect">
                                  <p:stCondLst>
                                    <p:cond delay="0"/>
                                  </p:stCondLst>
                                  <p:childTnLst>
                                    <p:set>
                                      <p:cBhvr>
                                        <p:cTn id="31" dur="1" fill="hold">
                                          <p:stCondLst>
                                            <p:cond delay="0"/>
                                          </p:stCondLst>
                                        </p:cTn>
                                        <p:tgtEl>
                                          <p:spTgt spid="33"/>
                                        </p:tgtEl>
                                        <p:attrNameLst>
                                          <p:attrName>style.visibility</p:attrName>
                                        </p:attrNameLst>
                                      </p:cBhvr>
                                      <p:to>
                                        <p:strVal val="visible"/>
                                      </p:to>
                                    </p:set>
                                    <p:animEffect transition="in" filter="blinds(horizontal)">
                                      <p:cBhvr>
                                        <p:cTn id="32" dur="500"/>
                                        <p:tgtEl>
                                          <p:spTgt spid="33"/>
                                        </p:tgtEl>
                                      </p:cBhvr>
                                    </p:animEffect>
                                  </p:childTnLst>
                                </p:cTn>
                              </p:par>
                              <p:par>
                                <p:cTn id="33" presetID="3" presetClass="entr" presetSubtype="10" fill="hold" grpId="0" nodeType="withEffect">
                                  <p:stCondLst>
                                    <p:cond delay="0"/>
                                  </p:stCondLst>
                                  <p:childTnLst>
                                    <p:set>
                                      <p:cBhvr>
                                        <p:cTn id="34" dur="1" fill="hold">
                                          <p:stCondLst>
                                            <p:cond delay="0"/>
                                          </p:stCondLst>
                                        </p:cTn>
                                        <p:tgtEl>
                                          <p:spTgt spid="31"/>
                                        </p:tgtEl>
                                        <p:attrNameLst>
                                          <p:attrName>style.visibility</p:attrName>
                                        </p:attrNameLst>
                                      </p:cBhvr>
                                      <p:to>
                                        <p:strVal val="visible"/>
                                      </p:to>
                                    </p:set>
                                    <p:animEffect transition="in" filter="blinds(horizontal)">
                                      <p:cBhvr>
                                        <p:cTn id="35" dur="500"/>
                                        <p:tgtEl>
                                          <p:spTgt spid="31"/>
                                        </p:tgtEl>
                                      </p:cBhvr>
                                    </p:animEffect>
                                  </p:childTnLst>
                                </p:cTn>
                              </p:par>
                              <p:par>
                                <p:cTn id="36" presetID="3" presetClass="entr" presetSubtype="10" fill="hold" grpId="0" nodeType="withEffect">
                                  <p:stCondLst>
                                    <p:cond delay="0"/>
                                  </p:stCondLst>
                                  <p:childTnLst>
                                    <p:set>
                                      <p:cBhvr>
                                        <p:cTn id="37" dur="1" fill="hold">
                                          <p:stCondLst>
                                            <p:cond delay="0"/>
                                          </p:stCondLst>
                                        </p:cTn>
                                        <p:tgtEl>
                                          <p:spTgt spid="32"/>
                                        </p:tgtEl>
                                        <p:attrNameLst>
                                          <p:attrName>style.visibility</p:attrName>
                                        </p:attrNameLst>
                                      </p:cBhvr>
                                      <p:to>
                                        <p:strVal val="visible"/>
                                      </p:to>
                                    </p:set>
                                    <p:animEffect transition="in" filter="blinds(horizontal)">
                                      <p:cBhvr>
                                        <p:cTn id="38" dur="500"/>
                                        <p:tgtEl>
                                          <p:spTgt spid="32"/>
                                        </p:tgtEl>
                                      </p:cBhvr>
                                    </p:animEffect>
                                  </p:childTnLst>
                                </p:cTn>
                              </p:par>
                            </p:childTnLst>
                          </p:cTn>
                        </p:par>
                      </p:childTnLst>
                    </p:cTn>
                  </p:par>
                  <p:par>
                    <p:cTn id="39" fill="hold">
                      <p:stCondLst>
                        <p:cond delay="indefinite"/>
                      </p:stCondLst>
                      <p:childTnLst>
                        <p:par>
                          <p:cTn id="40" fill="hold">
                            <p:stCondLst>
                              <p:cond delay="0"/>
                            </p:stCondLst>
                            <p:childTnLst>
                              <p:par>
                                <p:cTn id="41" presetID="3" presetClass="entr" presetSubtype="10" fill="hold" nodeType="clickEffect">
                                  <p:stCondLst>
                                    <p:cond delay="0"/>
                                  </p:stCondLst>
                                  <p:childTnLst>
                                    <p:set>
                                      <p:cBhvr>
                                        <p:cTn id="42" dur="1" fill="hold">
                                          <p:stCondLst>
                                            <p:cond delay="0"/>
                                          </p:stCondLst>
                                        </p:cTn>
                                        <p:tgtEl>
                                          <p:spTgt spid="9"/>
                                        </p:tgtEl>
                                        <p:attrNameLst>
                                          <p:attrName>style.visibility</p:attrName>
                                        </p:attrNameLst>
                                      </p:cBhvr>
                                      <p:to>
                                        <p:strVal val="visible"/>
                                      </p:to>
                                    </p:set>
                                    <p:animEffect transition="in" filter="blinds(horizontal)">
                                      <p:cBhvr>
                                        <p:cTn id="43" dur="500"/>
                                        <p:tgtEl>
                                          <p:spTgt spid="9"/>
                                        </p:tgtEl>
                                      </p:cBhvr>
                                    </p:animEffect>
                                  </p:childTnLst>
                                </p:cTn>
                              </p:par>
                              <p:par>
                                <p:cTn id="44" presetID="3" presetClass="entr" presetSubtype="10" fill="hold" nodeType="withEffect">
                                  <p:stCondLst>
                                    <p:cond delay="0"/>
                                  </p:stCondLst>
                                  <p:childTnLst>
                                    <p:set>
                                      <p:cBhvr>
                                        <p:cTn id="45" dur="1" fill="hold">
                                          <p:stCondLst>
                                            <p:cond delay="0"/>
                                          </p:stCondLst>
                                        </p:cTn>
                                        <p:tgtEl>
                                          <p:spTgt spid="2"/>
                                        </p:tgtEl>
                                        <p:attrNameLst>
                                          <p:attrName>style.visibility</p:attrName>
                                        </p:attrNameLst>
                                      </p:cBhvr>
                                      <p:to>
                                        <p:strVal val="visible"/>
                                      </p:to>
                                    </p:set>
                                    <p:animEffect transition="in" filter="blinds(horizontal)">
                                      <p:cBhvr>
                                        <p:cTn id="46" dur="500"/>
                                        <p:tgtEl>
                                          <p:spTgt spid="2"/>
                                        </p:tgtEl>
                                      </p:cBhvr>
                                    </p:animEffect>
                                  </p:childTnLst>
                                </p:cTn>
                              </p:par>
                              <p:par>
                                <p:cTn id="47" presetID="3" presetClass="entr" presetSubtype="10" fill="hold" nodeType="withEffect">
                                  <p:stCondLst>
                                    <p:cond delay="0"/>
                                  </p:stCondLst>
                                  <p:childTnLst>
                                    <p:set>
                                      <p:cBhvr>
                                        <p:cTn id="48" dur="1" fill="hold">
                                          <p:stCondLst>
                                            <p:cond delay="0"/>
                                          </p:stCondLst>
                                        </p:cTn>
                                        <p:tgtEl>
                                          <p:spTgt spid="19"/>
                                        </p:tgtEl>
                                        <p:attrNameLst>
                                          <p:attrName>style.visibility</p:attrName>
                                        </p:attrNameLst>
                                      </p:cBhvr>
                                      <p:to>
                                        <p:strVal val="visible"/>
                                      </p:to>
                                    </p:set>
                                    <p:animEffect transition="in" filter="blinds(horizontal)">
                                      <p:cBhvr>
                                        <p:cTn id="49" dur="500"/>
                                        <p:tgtEl>
                                          <p:spTgt spid="19"/>
                                        </p:tgtEl>
                                      </p:cBhvr>
                                    </p:animEffect>
                                  </p:childTnLst>
                                </p:cTn>
                              </p:par>
                              <p:par>
                                <p:cTn id="50" presetID="3" presetClass="entr" presetSubtype="10" fill="hold" nodeType="withEffect">
                                  <p:stCondLst>
                                    <p:cond delay="0"/>
                                  </p:stCondLst>
                                  <p:childTnLst>
                                    <p:set>
                                      <p:cBhvr>
                                        <p:cTn id="51" dur="1" fill="hold">
                                          <p:stCondLst>
                                            <p:cond delay="0"/>
                                          </p:stCondLst>
                                        </p:cTn>
                                        <p:tgtEl>
                                          <p:spTgt spid="15"/>
                                        </p:tgtEl>
                                        <p:attrNameLst>
                                          <p:attrName>style.visibility</p:attrName>
                                        </p:attrNameLst>
                                      </p:cBhvr>
                                      <p:to>
                                        <p:strVal val="visible"/>
                                      </p:to>
                                    </p:set>
                                    <p:animEffect transition="in" filter="blinds(horizontal)">
                                      <p:cBhvr>
                                        <p:cTn id="52" dur="500"/>
                                        <p:tgtEl>
                                          <p:spTgt spid="15"/>
                                        </p:tgtEl>
                                      </p:cBhvr>
                                    </p:animEffect>
                                  </p:childTnLst>
                                </p:cTn>
                              </p:par>
                            </p:childTnLst>
                          </p:cTn>
                        </p:par>
                      </p:childTnLst>
                    </p:cTn>
                  </p:par>
                  <p:par>
                    <p:cTn id="53" fill="hold">
                      <p:stCondLst>
                        <p:cond delay="indefinite"/>
                      </p:stCondLst>
                      <p:childTnLst>
                        <p:par>
                          <p:cTn id="54" fill="hold">
                            <p:stCondLst>
                              <p:cond delay="0"/>
                            </p:stCondLst>
                            <p:childTnLst>
                              <p:par>
                                <p:cTn id="55" presetID="3" presetClass="entr" presetSubtype="10" fill="hold" nodeType="clickEffect">
                                  <p:stCondLst>
                                    <p:cond delay="0"/>
                                  </p:stCondLst>
                                  <p:childTnLst>
                                    <p:set>
                                      <p:cBhvr>
                                        <p:cTn id="56" dur="1" fill="hold">
                                          <p:stCondLst>
                                            <p:cond delay="0"/>
                                          </p:stCondLst>
                                        </p:cTn>
                                        <p:tgtEl>
                                          <p:spTgt spid="12"/>
                                        </p:tgtEl>
                                        <p:attrNameLst>
                                          <p:attrName>style.visibility</p:attrName>
                                        </p:attrNameLst>
                                      </p:cBhvr>
                                      <p:to>
                                        <p:strVal val="visible"/>
                                      </p:to>
                                    </p:set>
                                    <p:animEffect transition="in" filter="blinds(horizontal)">
                                      <p:cBhvr>
                                        <p:cTn id="57" dur="500"/>
                                        <p:tgtEl>
                                          <p:spTgt spid="12"/>
                                        </p:tgtEl>
                                      </p:cBhvr>
                                    </p:animEffect>
                                  </p:childTnLst>
                                </p:cTn>
                              </p:par>
                              <p:par>
                                <p:cTn id="58" presetID="3" presetClass="entr" presetSubtype="10" fill="hold" nodeType="withEffect">
                                  <p:stCondLst>
                                    <p:cond delay="0"/>
                                  </p:stCondLst>
                                  <p:childTnLst>
                                    <p:set>
                                      <p:cBhvr>
                                        <p:cTn id="59" dur="1" fill="hold">
                                          <p:stCondLst>
                                            <p:cond delay="0"/>
                                          </p:stCondLst>
                                        </p:cTn>
                                        <p:tgtEl>
                                          <p:spTgt spid="22"/>
                                        </p:tgtEl>
                                        <p:attrNameLst>
                                          <p:attrName>style.visibility</p:attrName>
                                        </p:attrNameLst>
                                      </p:cBhvr>
                                      <p:to>
                                        <p:strVal val="visible"/>
                                      </p:to>
                                    </p:set>
                                    <p:animEffect transition="in" filter="blinds(horizontal)">
                                      <p:cBhvr>
                                        <p:cTn id="60" dur="500"/>
                                        <p:tgtEl>
                                          <p:spTgt spid="22"/>
                                        </p:tgtEl>
                                      </p:cBhvr>
                                    </p:animEffect>
                                  </p:childTnLst>
                                </p:cTn>
                              </p:par>
                            </p:childTnLst>
                          </p:cTn>
                        </p:par>
                      </p:childTnLst>
                    </p:cTn>
                  </p:par>
                  <p:par>
                    <p:cTn id="61" fill="hold">
                      <p:stCondLst>
                        <p:cond delay="indefinite"/>
                      </p:stCondLst>
                      <p:childTnLst>
                        <p:par>
                          <p:cTn id="62" fill="hold">
                            <p:stCondLst>
                              <p:cond delay="0"/>
                            </p:stCondLst>
                            <p:childTnLst>
                              <p:par>
                                <p:cTn id="63" presetID="22" presetClass="entr" presetSubtype="1" fill="hold" nodeType="clickEffect">
                                  <p:stCondLst>
                                    <p:cond delay="0"/>
                                  </p:stCondLst>
                                  <p:childTnLst>
                                    <p:set>
                                      <p:cBhvr>
                                        <p:cTn id="64" dur="1" fill="hold">
                                          <p:stCondLst>
                                            <p:cond delay="0"/>
                                          </p:stCondLst>
                                        </p:cTn>
                                        <p:tgtEl>
                                          <p:spTgt spid="29"/>
                                        </p:tgtEl>
                                        <p:attrNameLst>
                                          <p:attrName>style.visibility</p:attrName>
                                        </p:attrNameLst>
                                      </p:cBhvr>
                                      <p:to>
                                        <p:strVal val="visible"/>
                                      </p:to>
                                    </p:set>
                                    <p:animEffect transition="in" filter="wipe(up)">
                                      <p:cBhvr>
                                        <p:cTn id="65" dur="500"/>
                                        <p:tgtEl>
                                          <p:spTgt spid="29"/>
                                        </p:tgtEl>
                                      </p:cBhvr>
                                    </p:animEffect>
                                  </p:childTnLst>
                                </p:cTn>
                              </p:par>
                              <p:par>
                                <p:cTn id="66" presetID="22" presetClass="entr" presetSubtype="1" fill="hold" nodeType="withEffect">
                                  <p:stCondLst>
                                    <p:cond delay="0"/>
                                  </p:stCondLst>
                                  <p:childTnLst>
                                    <p:set>
                                      <p:cBhvr>
                                        <p:cTn id="67" dur="1" fill="hold">
                                          <p:stCondLst>
                                            <p:cond delay="0"/>
                                          </p:stCondLst>
                                        </p:cTn>
                                        <p:tgtEl>
                                          <p:spTgt spid="6"/>
                                        </p:tgtEl>
                                        <p:attrNameLst>
                                          <p:attrName>style.visibility</p:attrName>
                                        </p:attrNameLst>
                                      </p:cBhvr>
                                      <p:to>
                                        <p:strVal val="visible"/>
                                      </p:to>
                                    </p:set>
                                    <p:animEffect transition="in" filter="wipe(up)">
                                      <p:cBhvr>
                                        <p:cTn id="68" dur="500"/>
                                        <p:tgtEl>
                                          <p:spTgt spid="6"/>
                                        </p:tgtEl>
                                      </p:cBhvr>
                                    </p:animEffect>
                                  </p:childTnLst>
                                </p:cTn>
                              </p:par>
                              <p:par>
                                <p:cTn id="69" presetID="3" presetClass="entr" presetSubtype="10" fill="hold" grpId="0" nodeType="withEffect">
                                  <p:stCondLst>
                                    <p:cond delay="0"/>
                                  </p:stCondLst>
                                  <p:childTnLst>
                                    <p:set>
                                      <p:cBhvr>
                                        <p:cTn id="70" dur="1" fill="hold">
                                          <p:stCondLst>
                                            <p:cond delay="0"/>
                                          </p:stCondLst>
                                        </p:cTn>
                                        <p:tgtEl>
                                          <p:spTgt spid="35"/>
                                        </p:tgtEl>
                                        <p:attrNameLst>
                                          <p:attrName>style.visibility</p:attrName>
                                        </p:attrNameLst>
                                      </p:cBhvr>
                                      <p:to>
                                        <p:strVal val="visible"/>
                                      </p:to>
                                    </p:set>
                                    <p:animEffect transition="in" filter="blinds(horizontal)">
                                      <p:cBhvr>
                                        <p:cTn id="71" dur="500"/>
                                        <p:tgtEl>
                                          <p:spTgt spid="35"/>
                                        </p:tgtEl>
                                      </p:cBhvr>
                                    </p:animEffect>
                                  </p:childTnLst>
                                </p:cTn>
                              </p:par>
                              <p:par>
                                <p:cTn id="72" presetID="3" presetClass="entr" presetSubtype="10" fill="hold" grpId="0" nodeType="withEffect">
                                  <p:stCondLst>
                                    <p:cond delay="0"/>
                                  </p:stCondLst>
                                  <p:childTnLst>
                                    <p:set>
                                      <p:cBhvr>
                                        <p:cTn id="73" dur="1" fill="hold">
                                          <p:stCondLst>
                                            <p:cond delay="0"/>
                                          </p:stCondLst>
                                        </p:cTn>
                                        <p:tgtEl>
                                          <p:spTgt spid="36"/>
                                        </p:tgtEl>
                                        <p:attrNameLst>
                                          <p:attrName>style.visibility</p:attrName>
                                        </p:attrNameLst>
                                      </p:cBhvr>
                                      <p:to>
                                        <p:strVal val="visible"/>
                                      </p:to>
                                    </p:set>
                                    <p:animEffect transition="in" filter="blinds(horizontal)">
                                      <p:cBhvr>
                                        <p:cTn id="74"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p:bldP spid="18" grpId="0"/>
      <p:bldP spid="28" grpId="0"/>
      <p:bldP spid="31" grpId="0"/>
      <p:bldP spid="32" grpId="0"/>
      <p:bldP spid="33" grpId="0" animBg="1"/>
      <p:bldP spid="34" grpId="0" animBg="1"/>
      <p:bldP spid="35" grpId="0"/>
      <p:bldP spid="3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Database Availability Group (DAG)</a:t>
            </a:r>
            <a:endParaRPr lang="en-US" dirty="0"/>
          </a:p>
        </p:txBody>
      </p:sp>
      <p:sp>
        <p:nvSpPr>
          <p:cNvPr id="3" name="Text Placeholder 2"/>
          <p:cNvSpPr>
            <a:spLocks noGrp="1"/>
          </p:cNvSpPr>
          <p:nvPr>
            <p:ph type="body" sz="quarter" idx="10"/>
          </p:nvPr>
        </p:nvSpPr>
        <p:spPr/>
        <p:txBody>
          <a:bodyPr/>
          <a:lstStyle/>
          <a:p>
            <a:r>
              <a:rPr lang="en-US" dirty="0" smtClean="0"/>
              <a:t>Base component of high availability and site resilience</a:t>
            </a:r>
          </a:p>
          <a:p>
            <a:r>
              <a:rPr lang="en-US" dirty="0" smtClean="0"/>
              <a:t>A group of up to 16 servers that host a set of replicated databases</a:t>
            </a:r>
          </a:p>
          <a:p>
            <a:r>
              <a:rPr lang="en-US" dirty="0" smtClean="0"/>
              <a:t>“Wraps” a Windows Failover Cluster</a:t>
            </a:r>
          </a:p>
          <a:p>
            <a:pPr lvl="1"/>
            <a:r>
              <a:rPr lang="en-US" sz="1800" dirty="0" smtClean="0"/>
              <a:t>Manages membership (DAG member = node)</a:t>
            </a:r>
          </a:p>
          <a:p>
            <a:pPr lvl="1"/>
            <a:r>
              <a:rPr lang="en-US" sz="1800" dirty="0" smtClean="0"/>
              <a:t>Provides heartbeat of DAG member servers</a:t>
            </a:r>
          </a:p>
          <a:p>
            <a:pPr lvl="1"/>
            <a:r>
              <a:rPr lang="en-US" sz="1800" dirty="0" smtClean="0"/>
              <a:t>Active Manager stores data in cluster database</a:t>
            </a:r>
            <a:endParaRPr lang="en-US" sz="2000" dirty="0" smtClean="0"/>
          </a:p>
          <a:p>
            <a:r>
              <a:rPr lang="en-US" dirty="0" smtClean="0"/>
              <a:t>Defines a boundary for:</a:t>
            </a:r>
          </a:p>
          <a:p>
            <a:pPr lvl="1"/>
            <a:r>
              <a:rPr lang="en-US" sz="1800" dirty="0" smtClean="0"/>
              <a:t>Mailbox database replication</a:t>
            </a:r>
          </a:p>
          <a:p>
            <a:pPr lvl="1"/>
            <a:r>
              <a:rPr lang="en-US" sz="1800" dirty="0" smtClean="0"/>
              <a:t>Database and server *</a:t>
            </a:r>
            <a:r>
              <a:rPr lang="en-US" sz="1800" dirty="0" err="1" smtClean="0"/>
              <a:t>overs</a:t>
            </a:r>
            <a:endParaRPr lang="en-US" sz="1800" dirty="0" smtClean="0"/>
          </a:p>
          <a:p>
            <a:pPr lvl="1"/>
            <a:r>
              <a:rPr lang="en-US" sz="1800" dirty="0" smtClean="0"/>
              <a:t>Active Manager</a:t>
            </a:r>
            <a:endParaRPr lang="en-US" sz="2000" dirty="0"/>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sz="3600" dirty="0" smtClean="0"/>
              <a:t/>
            </a:r>
            <a:br>
              <a:rPr sz="3600" dirty="0" smtClean="0"/>
            </a:br>
            <a:r>
              <a:rPr sz="60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rPr>
              <a:t>High Availability</a:t>
            </a:r>
            <a:endParaRPr sz="60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endParaRPr>
          </a:p>
        </p:txBody>
      </p:sp>
      <p:sp>
        <p:nvSpPr>
          <p:cNvPr id="3" name="Subtitle 2"/>
          <p:cNvSpPr>
            <a:spLocks noGrp="1"/>
          </p:cNvSpPr>
          <p:nvPr>
            <p:ph type="subTitle" idx="1"/>
          </p:nvPr>
        </p:nvSpPr>
        <p:spPr/>
        <p:txBody>
          <a:bodyPr/>
          <a:lstStyle/>
          <a:p>
            <a:r>
              <a:rPr lang="en-US" dirty="0" smtClean="0">
                <a:solidFill>
                  <a:schemeClr val="tx1"/>
                </a:solidFill>
              </a:rPr>
              <a:t>Scott Schnoll</a:t>
            </a:r>
          </a:p>
          <a:p>
            <a:r>
              <a:rPr lang="en-US" dirty="0" smtClean="0"/>
              <a:t>Principal Technical Writer</a:t>
            </a:r>
            <a:endParaRPr lang="en-US" dirty="0" smtClean="0">
              <a:solidFill>
                <a:schemeClr val="tx1"/>
              </a:solidFill>
            </a:endParaRPr>
          </a:p>
          <a:p>
            <a:r>
              <a:rPr lang="en-US" dirty="0" smtClean="0">
                <a:solidFill>
                  <a:schemeClr val="tx1"/>
                </a:solidFill>
              </a:rPr>
              <a:t>Microsoft Corporation</a:t>
            </a:r>
          </a:p>
          <a:p>
            <a:r>
              <a:rPr lang="en-US" dirty="0" smtClean="0">
                <a:solidFill>
                  <a:schemeClr val="tx1"/>
                </a:solidFill>
              </a:rPr>
              <a:t>Session Code: UNC307</a:t>
            </a:r>
            <a:endParaRPr lang="en-US" dirty="0">
              <a:solidFill>
                <a:schemeClr val="tx1"/>
              </a:solidFill>
            </a:endParaRPr>
          </a:p>
        </p:txBody>
      </p:sp>
      <p:pic>
        <p:nvPicPr>
          <p:cNvPr id="4" name="Picture 1" descr="C:\Users\scschnol\Pictures\E2010 Logo.png"/>
          <p:cNvPicPr>
            <a:picLocks noChangeAspect="1" noChangeArrowheads="1"/>
          </p:cNvPicPr>
          <p:nvPr/>
        </p:nvPicPr>
        <p:blipFill>
          <a:blip r:embed="rId3"/>
          <a:srcRect l="14798" t="12733"/>
          <a:stretch>
            <a:fillRect/>
          </a:stretch>
        </p:blipFill>
        <p:spPr bwMode="auto">
          <a:xfrm>
            <a:off x="473724" y="3694585"/>
            <a:ext cx="5018563" cy="848826"/>
          </a:xfrm>
          <a:prstGeom prst="rect">
            <a:avLst/>
          </a:prstGeom>
          <a:noFill/>
        </p:spPr>
      </p:pic>
      <p:pic>
        <p:nvPicPr>
          <p:cNvPr id="5" name="Picture 2" descr="C:\Users\scschnol\Desktop\DVD_ART35\Logos\Exchange\Do not use until Jan 15 2009\Exchange grid v.png"/>
          <p:cNvPicPr>
            <a:picLocks noChangeAspect="1" noChangeArrowheads="1"/>
          </p:cNvPicPr>
          <p:nvPr/>
        </p:nvPicPr>
        <p:blipFill>
          <a:blip r:embed="rId4"/>
          <a:srcRect l="38518" b="32105"/>
          <a:stretch>
            <a:fillRect/>
          </a:stretch>
        </p:blipFill>
        <p:spPr bwMode="auto">
          <a:xfrm>
            <a:off x="5557921" y="3717429"/>
            <a:ext cx="1474569" cy="1476375"/>
          </a:xfrm>
          <a:prstGeom prst="rect">
            <a:avLst/>
          </a:prstGeom>
          <a:noFill/>
        </p:spPr>
      </p:pic>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DAG Requirements</a:t>
            </a:r>
            <a:endParaRPr lang="en-US" dirty="0"/>
          </a:p>
        </p:txBody>
      </p:sp>
      <p:sp>
        <p:nvSpPr>
          <p:cNvPr id="3" name="Text Placeholder 2"/>
          <p:cNvSpPr>
            <a:spLocks noGrp="1"/>
          </p:cNvSpPr>
          <p:nvPr>
            <p:ph type="body" sz="quarter" idx="10"/>
          </p:nvPr>
        </p:nvSpPr>
        <p:spPr/>
        <p:txBody>
          <a:bodyPr/>
          <a:lstStyle/>
          <a:p>
            <a:r>
              <a:rPr lang="en-US" dirty="0" smtClean="0"/>
              <a:t>Windows Server 2008 SP2 Enterprise Edition or Windows Server 2008 R2 Enterprise Edition</a:t>
            </a:r>
          </a:p>
          <a:p>
            <a:r>
              <a:rPr lang="en-US" dirty="0" smtClean="0"/>
              <a:t>Exchange Server 2010 Standard Edition or Exchange Server 2010 Enterprise Edition</a:t>
            </a:r>
          </a:p>
          <a:p>
            <a:pPr lvl="1"/>
            <a:r>
              <a:rPr lang="en-US" dirty="0" smtClean="0"/>
              <a:t>Standard supports up to 5 databases per server</a:t>
            </a:r>
          </a:p>
          <a:p>
            <a:pPr lvl="1"/>
            <a:r>
              <a:rPr lang="en-US" dirty="0" smtClean="0"/>
              <a:t>Enterprise supports up to 100 databases per server</a:t>
            </a:r>
          </a:p>
          <a:p>
            <a:r>
              <a:rPr lang="en-US" dirty="0" smtClean="0"/>
              <a:t>At least one network card per DAG member</a:t>
            </a:r>
          </a:p>
        </p:txBody>
      </p:sp>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Active Manager</a:t>
            </a:r>
            <a:endParaRPr lang="en-US" dirty="0"/>
          </a:p>
        </p:txBody>
      </p:sp>
      <p:sp>
        <p:nvSpPr>
          <p:cNvPr id="3" name="Text Placeholder 2"/>
          <p:cNvSpPr>
            <a:spLocks noGrp="1"/>
          </p:cNvSpPr>
          <p:nvPr>
            <p:ph type="body" sz="quarter" idx="10"/>
          </p:nvPr>
        </p:nvSpPr>
        <p:spPr/>
        <p:txBody>
          <a:bodyPr/>
          <a:lstStyle/>
          <a:p>
            <a:r>
              <a:rPr lang="en-US" dirty="0" smtClean="0"/>
              <a:t>Exchange component that manages *</a:t>
            </a:r>
            <a:r>
              <a:rPr lang="en-US" dirty="0" err="1" smtClean="0"/>
              <a:t>overs</a:t>
            </a:r>
            <a:endParaRPr lang="en-US" dirty="0" smtClean="0"/>
          </a:p>
          <a:p>
            <a:pPr lvl="1"/>
            <a:r>
              <a:rPr lang="en-US" dirty="0" smtClean="0"/>
              <a:t>Runs on every server in the DAG</a:t>
            </a:r>
          </a:p>
          <a:p>
            <a:pPr lvl="1"/>
            <a:r>
              <a:rPr lang="en-US" dirty="0" smtClean="0"/>
              <a:t>Selects best available copy on failovers</a:t>
            </a:r>
          </a:p>
          <a:p>
            <a:pPr lvl="1"/>
            <a:r>
              <a:rPr lang="en-US" dirty="0" smtClean="0"/>
              <a:t>Is the </a:t>
            </a:r>
            <a:r>
              <a:rPr lang="en-US" u="sng" dirty="0" smtClean="0"/>
              <a:t>definitive</a:t>
            </a:r>
            <a:r>
              <a:rPr lang="en-US" dirty="0" smtClean="0"/>
              <a:t> source of information on where a database is active</a:t>
            </a:r>
          </a:p>
          <a:p>
            <a:pPr lvl="2"/>
            <a:r>
              <a:rPr lang="en-US" dirty="0" smtClean="0"/>
              <a:t>Stores this information in cluster database</a:t>
            </a:r>
          </a:p>
          <a:p>
            <a:pPr lvl="2"/>
            <a:r>
              <a:rPr lang="en-US" dirty="0" smtClean="0"/>
              <a:t>Provides this information to other Exchange components (e.g., RPC Client Access and Hub Transport)</a:t>
            </a:r>
          </a:p>
          <a:p>
            <a:pPr lvl="1"/>
            <a:r>
              <a:rPr lang="en-US" dirty="0" smtClean="0"/>
              <a:t>Two Active Manager roles: PAM and SAM</a:t>
            </a:r>
          </a:p>
          <a:p>
            <a:r>
              <a:rPr lang="en-US" dirty="0" smtClean="0"/>
              <a:t>Active Manager client runs on CAS and Hub</a:t>
            </a:r>
          </a:p>
        </p:txBody>
      </p:sp>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Active Manager</a:t>
            </a:r>
            <a:endParaRPr lang="en-US" dirty="0"/>
          </a:p>
        </p:txBody>
      </p:sp>
      <p:sp>
        <p:nvSpPr>
          <p:cNvPr id="3" name="Text Placeholder 2"/>
          <p:cNvSpPr>
            <a:spLocks noGrp="1"/>
          </p:cNvSpPr>
          <p:nvPr>
            <p:ph type="body" sz="quarter" idx="10"/>
          </p:nvPr>
        </p:nvSpPr>
        <p:spPr>
          <a:xfrm>
            <a:off x="381000" y="1270147"/>
            <a:ext cx="8382000" cy="2210862"/>
          </a:xfrm>
        </p:spPr>
        <p:txBody>
          <a:bodyPr/>
          <a:lstStyle/>
          <a:p>
            <a:pPr>
              <a:spcBef>
                <a:spcPts val="600"/>
              </a:spcBef>
            </a:pPr>
            <a:r>
              <a:rPr lang="en-US" sz="2800" dirty="0" smtClean="0"/>
              <a:t>Primary Active Manager (PAM)</a:t>
            </a:r>
          </a:p>
          <a:p>
            <a:pPr lvl="1">
              <a:spcBef>
                <a:spcPts val="600"/>
              </a:spcBef>
            </a:pPr>
            <a:r>
              <a:rPr lang="en-US" sz="2400" dirty="0" smtClean="0"/>
              <a:t>Runs on the node that owns the cluster group</a:t>
            </a:r>
          </a:p>
          <a:p>
            <a:pPr lvl="1">
              <a:spcBef>
                <a:spcPts val="600"/>
              </a:spcBef>
            </a:pPr>
            <a:r>
              <a:rPr lang="en-US" sz="2400" dirty="0" smtClean="0"/>
              <a:t>Gets topology change notifications</a:t>
            </a:r>
          </a:p>
          <a:p>
            <a:pPr lvl="1">
              <a:spcBef>
                <a:spcPts val="600"/>
              </a:spcBef>
            </a:pPr>
            <a:r>
              <a:rPr lang="en-US" sz="2400" dirty="0" smtClean="0"/>
              <a:t>Reacts to server failures</a:t>
            </a:r>
          </a:p>
          <a:p>
            <a:pPr lvl="1">
              <a:spcBef>
                <a:spcPts val="600"/>
              </a:spcBef>
            </a:pPr>
            <a:r>
              <a:rPr lang="en-US" sz="2400" dirty="0" smtClean="0"/>
              <a:t>Selects the best database copy on *</a:t>
            </a:r>
            <a:r>
              <a:rPr lang="en-US" sz="2400" dirty="0" err="1" smtClean="0"/>
              <a:t>overs</a:t>
            </a:r>
            <a:endParaRPr lang="en-US" sz="2400" dirty="0" smtClean="0"/>
          </a:p>
          <a:p>
            <a:pPr>
              <a:spcBef>
                <a:spcPts val="600"/>
              </a:spcBef>
            </a:pPr>
            <a:r>
              <a:rPr lang="en-US" sz="2800" dirty="0" smtClean="0"/>
              <a:t>Standby Active Manager (SAM)</a:t>
            </a:r>
          </a:p>
          <a:p>
            <a:pPr lvl="1">
              <a:spcBef>
                <a:spcPts val="600"/>
              </a:spcBef>
            </a:pPr>
            <a:r>
              <a:rPr lang="en-US" sz="2400" dirty="0" smtClean="0"/>
              <a:t>Runs on every other node in the DAG</a:t>
            </a:r>
          </a:p>
          <a:p>
            <a:pPr lvl="1">
              <a:spcBef>
                <a:spcPts val="600"/>
              </a:spcBef>
            </a:pPr>
            <a:r>
              <a:rPr lang="en-US" sz="2400" dirty="0" smtClean="0"/>
              <a:t>Responds to queries about which server hosts the active copy of the mailbox database</a:t>
            </a:r>
          </a:p>
          <a:p>
            <a:pPr>
              <a:spcBef>
                <a:spcPts val="600"/>
              </a:spcBef>
            </a:pPr>
            <a:r>
              <a:rPr lang="en-US" sz="2800" dirty="0" smtClean="0"/>
              <a:t>Both roles are necessary for automatic recovery</a:t>
            </a:r>
          </a:p>
          <a:p>
            <a:pPr lvl="1">
              <a:spcBef>
                <a:spcPts val="600"/>
              </a:spcBef>
            </a:pPr>
            <a:r>
              <a:rPr lang="en-US" sz="2400" dirty="0" smtClean="0"/>
              <a:t>If Replication service is stopped, automatic recovery will </a:t>
            </a:r>
            <a:br>
              <a:rPr lang="en-US" sz="2400" dirty="0" smtClean="0"/>
            </a:br>
            <a:r>
              <a:rPr lang="en-US" sz="2400" dirty="0" smtClean="0"/>
              <a:t>not happen</a:t>
            </a:r>
          </a:p>
        </p:txBody>
      </p:sp>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7627" y="283192"/>
            <a:ext cx="8375946" cy="886397"/>
          </a:xfrm>
        </p:spPr>
        <p:txBody>
          <a:bodyPr/>
          <a:lstStyle/>
          <a:p>
            <a:pPr>
              <a:lnSpc>
                <a:spcPct val="80000"/>
              </a:lnSpc>
            </a:pPr>
            <a:r>
              <a:rPr dirty="0" smtClean="0"/>
              <a:t>Active Manager</a:t>
            </a:r>
            <a:br>
              <a:rPr dirty="0" smtClean="0"/>
            </a:br>
            <a:r>
              <a:rPr sz="2400" dirty="0" smtClean="0"/>
              <a:t>Selection of </a:t>
            </a:r>
            <a:r>
              <a:rPr sz="2400" dirty="0"/>
              <a:t>Active </a:t>
            </a:r>
            <a:r>
              <a:rPr sz="2400" dirty="0" smtClean="0"/>
              <a:t>Database Copy</a:t>
            </a:r>
            <a:endParaRPr lang="en-US" dirty="0"/>
          </a:p>
        </p:txBody>
      </p:sp>
      <p:sp>
        <p:nvSpPr>
          <p:cNvPr id="4" name="Content Placeholder 3"/>
          <p:cNvSpPr>
            <a:spLocks noGrp="1"/>
          </p:cNvSpPr>
          <p:nvPr>
            <p:ph type="body" sz="quarter" idx="10"/>
          </p:nvPr>
        </p:nvSpPr>
        <p:spPr>
          <a:xfrm>
            <a:off x="282803" y="1497813"/>
            <a:ext cx="8660229" cy="3259122"/>
          </a:xfrm>
          <a:prstGeom prst="rect">
            <a:avLst/>
          </a:prstGeom>
        </p:spPr>
        <p:txBody>
          <a:bodyPr>
            <a:normAutofit fontScale="85000" lnSpcReduction="10000"/>
          </a:bodyPr>
          <a:lstStyle/>
          <a:p>
            <a:pPr>
              <a:lnSpc>
                <a:spcPct val="110000"/>
              </a:lnSpc>
            </a:pPr>
            <a:r>
              <a:rPr lang="en-US" sz="3400" dirty="0" smtClean="0"/>
              <a:t>Active Manager selects the “best” copy to become active when existing active fails</a:t>
            </a:r>
          </a:p>
          <a:p>
            <a:pPr marL="1031875" lvl="1" indent="-514350">
              <a:lnSpc>
                <a:spcPct val="110000"/>
              </a:lnSpc>
              <a:buSzPct val="110000"/>
              <a:buFont typeface="+mj-lt"/>
              <a:buAutoNum type="arabicPeriod"/>
            </a:pPr>
            <a:r>
              <a:rPr lang="en-US" dirty="0" smtClean="0"/>
              <a:t>Ignores servers that are unreachable or activation is temporarily or regularly blocked</a:t>
            </a:r>
          </a:p>
          <a:p>
            <a:pPr marL="1031875" lvl="1" indent="-514350">
              <a:lnSpc>
                <a:spcPct val="110000"/>
              </a:lnSpc>
              <a:buSzPct val="110000"/>
              <a:buFont typeface="+mj-lt"/>
              <a:buAutoNum type="arabicPeriod"/>
            </a:pPr>
            <a:r>
              <a:rPr lang="en-US" dirty="0" smtClean="0"/>
              <a:t>Sorts copies by currency to minimize data loss</a:t>
            </a:r>
          </a:p>
          <a:p>
            <a:pPr marL="1031875" lvl="1" indent="-514350">
              <a:lnSpc>
                <a:spcPct val="110000"/>
              </a:lnSpc>
              <a:buSzPct val="110000"/>
              <a:buFont typeface="+mj-lt"/>
              <a:buAutoNum type="arabicPeriod"/>
            </a:pPr>
            <a:r>
              <a:rPr lang="en-US" dirty="0" smtClean="0"/>
              <a:t>Breaks ties during sort based on Activation Preference</a:t>
            </a:r>
          </a:p>
          <a:p>
            <a:pPr marL="1031875" lvl="1" indent="-514350">
              <a:lnSpc>
                <a:spcPct val="110000"/>
              </a:lnSpc>
              <a:buSzPct val="110000"/>
              <a:buFont typeface="+mj-lt"/>
              <a:buAutoNum type="arabicPeriod"/>
            </a:pPr>
            <a:r>
              <a:rPr lang="en-US" dirty="0" smtClean="0"/>
              <a:t>Selects from sorted listed based on copy status of each copy</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 calcmode="lin" valueType="num">
                                      <p:cBhvr additive="base">
                                        <p:cTn id="7"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 calcmode="lin" valueType="num">
                                      <p:cBhvr additive="base">
                                        <p:cTn id="1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 calcmode="lin" valueType="num">
                                      <p:cBhvr additive="base">
                                        <p:cTn id="19"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txEl>
                                              <p:pRg st="4" end="4"/>
                                            </p:txEl>
                                          </p:spTgt>
                                        </p:tgtEl>
                                        <p:attrNameLst>
                                          <p:attrName>style.visibility</p:attrName>
                                        </p:attrNameLst>
                                      </p:cBhvr>
                                      <p:to>
                                        <p:strVal val="visible"/>
                                      </p:to>
                                    </p:set>
                                    <p:anim calcmode="lin" valueType="num">
                                      <p:cBhvr additive="base">
                                        <p:cTn id="25"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7627" y="283192"/>
            <a:ext cx="8375946" cy="886397"/>
          </a:xfrm>
        </p:spPr>
        <p:txBody>
          <a:bodyPr/>
          <a:lstStyle/>
          <a:p>
            <a:pPr>
              <a:lnSpc>
                <a:spcPct val="80000"/>
              </a:lnSpc>
            </a:pPr>
            <a:r>
              <a:rPr dirty="0" smtClean="0"/>
              <a:t>Active Manager</a:t>
            </a:r>
            <a:br>
              <a:rPr dirty="0" smtClean="0"/>
            </a:br>
            <a:r>
              <a:rPr sz="2400" dirty="0" smtClean="0"/>
              <a:t>Selection of </a:t>
            </a:r>
            <a:r>
              <a:rPr sz="2400" dirty="0"/>
              <a:t>Active </a:t>
            </a:r>
            <a:r>
              <a:rPr sz="2400" dirty="0" smtClean="0"/>
              <a:t>Database Copy</a:t>
            </a:r>
            <a:endParaRPr lang="en-US" dirty="0"/>
          </a:p>
        </p:txBody>
      </p:sp>
      <p:sp>
        <p:nvSpPr>
          <p:cNvPr id="4" name="Content Placeholder 3"/>
          <p:cNvSpPr>
            <a:spLocks noGrp="1"/>
          </p:cNvSpPr>
          <p:nvPr>
            <p:ph type="body" sz="quarter" idx="10"/>
          </p:nvPr>
        </p:nvSpPr>
        <p:spPr>
          <a:xfrm>
            <a:off x="282803" y="1497814"/>
            <a:ext cx="8660229" cy="918816"/>
          </a:xfrm>
          <a:prstGeom prst="rect">
            <a:avLst/>
          </a:prstGeom>
        </p:spPr>
        <p:txBody>
          <a:bodyPr>
            <a:normAutofit/>
          </a:bodyPr>
          <a:lstStyle/>
          <a:p>
            <a:pPr>
              <a:lnSpc>
                <a:spcPct val="100000"/>
              </a:lnSpc>
            </a:pPr>
            <a:r>
              <a:rPr lang="en-US" sz="2900" dirty="0" smtClean="0"/>
              <a:t>Active Manager selects the “best” copy to become active when existing active fails</a:t>
            </a:r>
          </a:p>
        </p:txBody>
      </p:sp>
      <p:sp>
        <p:nvSpPr>
          <p:cNvPr id="5" name="TextBox 4"/>
          <p:cNvSpPr txBox="1"/>
          <p:nvPr/>
        </p:nvSpPr>
        <p:spPr>
          <a:xfrm>
            <a:off x="898069" y="3760747"/>
            <a:ext cx="7685314" cy="2308324"/>
          </a:xfrm>
          <a:prstGeom prst="rect">
            <a:avLst/>
          </a:prstGeom>
          <a:noFill/>
        </p:spPr>
        <p:txBody>
          <a:bodyPr wrap="square" rtlCol="0">
            <a:spAutoFit/>
          </a:bodyPr>
          <a:lstStyle/>
          <a:p>
            <a:r>
              <a:rPr lang="en-US" sz="2400" dirty="0" smtClean="0"/>
              <a:t>Catalog		Healthy</a:t>
            </a:r>
          </a:p>
          <a:p>
            <a:r>
              <a:rPr lang="en-US" sz="2400" dirty="0" smtClean="0"/>
              <a:t>Copy status		Healthy, </a:t>
            </a:r>
            <a:r>
              <a:rPr lang="en-US" sz="2400" dirty="0" err="1" smtClean="0"/>
              <a:t>DisconnectedAndHealthy</a:t>
            </a:r>
            <a:r>
              <a:rPr lang="en-US" sz="2400" dirty="0" smtClean="0"/>
              <a:t>,</a:t>
            </a:r>
            <a:br>
              <a:rPr lang="en-US" sz="2400" dirty="0" smtClean="0"/>
            </a:br>
            <a:r>
              <a:rPr lang="en-US" sz="2400" dirty="0" smtClean="0"/>
              <a:t>			</a:t>
            </a:r>
            <a:r>
              <a:rPr lang="en-US" sz="2400" dirty="0" err="1" smtClean="0"/>
              <a:t>DisconnectedAndResynchronizing</a:t>
            </a:r>
            <a:r>
              <a:rPr lang="en-US" sz="2400" dirty="0" smtClean="0"/>
              <a:t>, or</a:t>
            </a:r>
            <a:br>
              <a:rPr lang="en-US" sz="2400" dirty="0" smtClean="0"/>
            </a:br>
            <a:r>
              <a:rPr lang="en-US" sz="2400" dirty="0" smtClean="0"/>
              <a:t>			</a:t>
            </a:r>
            <a:r>
              <a:rPr lang="en-US" sz="2400" dirty="0" err="1" smtClean="0"/>
              <a:t>SeedingSource</a:t>
            </a:r>
            <a:endParaRPr lang="en-US" sz="2400" dirty="0" smtClean="0"/>
          </a:p>
          <a:p>
            <a:r>
              <a:rPr lang="en-US" sz="2400" dirty="0" err="1" smtClean="0"/>
              <a:t>CopyQueueLength</a:t>
            </a:r>
            <a:r>
              <a:rPr lang="en-US" sz="2400" dirty="0" smtClean="0"/>
              <a:t>	&lt; 10</a:t>
            </a:r>
          </a:p>
          <a:p>
            <a:r>
              <a:rPr lang="en-US" sz="2400" dirty="0" err="1" smtClean="0"/>
              <a:t>ReplayQueueLength</a:t>
            </a:r>
            <a:r>
              <a:rPr lang="en-US" sz="2400" dirty="0" smtClean="0"/>
              <a:t>	&lt; 50</a:t>
            </a:r>
            <a:endParaRPr lang="en-US" sz="2400" dirty="0"/>
          </a:p>
        </p:txBody>
      </p:sp>
      <p:pic>
        <p:nvPicPr>
          <p:cNvPr id="436226" name="Picture 2" descr="http://download.aqsis.org/images/phase/phase1.png"/>
          <p:cNvPicPr>
            <a:picLocks noChangeAspect="1" noChangeArrowheads="1"/>
          </p:cNvPicPr>
          <p:nvPr/>
        </p:nvPicPr>
        <p:blipFill>
          <a:blip r:embed="rId3"/>
          <a:srcRect/>
          <a:stretch>
            <a:fillRect/>
          </a:stretch>
        </p:blipFill>
        <p:spPr bwMode="auto">
          <a:xfrm>
            <a:off x="5700492" y="2191373"/>
            <a:ext cx="1905000" cy="1905000"/>
          </a:xfrm>
          <a:prstGeom prst="rect">
            <a:avLst/>
          </a:prstGeom>
          <a:noFill/>
        </p:spPr>
      </p:pic>
      <p:sp>
        <p:nvSpPr>
          <p:cNvPr id="7" name="TextBox 6"/>
          <p:cNvSpPr txBox="1"/>
          <p:nvPr/>
        </p:nvSpPr>
        <p:spPr>
          <a:xfrm>
            <a:off x="898069" y="3760747"/>
            <a:ext cx="7685314" cy="2308324"/>
          </a:xfrm>
          <a:prstGeom prst="rect">
            <a:avLst/>
          </a:prstGeom>
          <a:noFill/>
        </p:spPr>
        <p:txBody>
          <a:bodyPr wrap="square" rtlCol="0">
            <a:spAutoFit/>
          </a:bodyPr>
          <a:lstStyle/>
          <a:p>
            <a:r>
              <a:rPr lang="en-US" sz="2400" dirty="0" smtClean="0"/>
              <a:t>Catalog		Crawling</a:t>
            </a:r>
          </a:p>
          <a:p>
            <a:r>
              <a:rPr lang="en-US" sz="2400" dirty="0" smtClean="0"/>
              <a:t>Copy status		Healthy, </a:t>
            </a:r>
            <a:r>
              <a:rPr lang="en-US" sz="2400" dirty="0" err="1" smtClean="0"/>
              <a:t>DisconnectedAndHealthy</a:t>
            </a:r>
            <a:r>
              <a:rPr lang="en-US" sz="2400" dirty="0" smtClean="0"/>
              <a:t>,</a:t>
            </a:r>
            <a:br>
              <a:rPr lang="en-US" sz="2400" dirty="0" smtClean="0"/>
            </a:br>
            <a:r>
              <a:rPr lang="en-US" sz="2400" dirty="0" smtClean="0"/>
              <a:t>			</a:t>
            </a:r>
            <a:r>
              <a:rPr lang="en-US" sz="2400" dirty="0" err="1" smtClean="0"/>
              <a:t>DisconnectedAndResynchronizing</a:t>
            </a:r>
            <a:r>
              <a:rPr lang="en-US" sz="2400" dirty="0" smtClean="0"/>
              <a:t>, or</a:t>
            </a:r>
            <a:br>
              <a:rPr lang="en-US" sz="2400" dirty="0" smtClean="0"/>
            </a:br>
            <a:r>
              <a:rPr lang="en-US" sz="2400" dirty="0" smtClean="0"/>
              <a:t>			</a:t>
            </a:r>
            <a:r>
              <a:rPr lang="en-US" sz="2400" dirty="0" err="1" smtClean="0"/>
              <a:t>SeedingSource</a:t>
            </a:r>
            <a:endParaRPr lang="en-US" sz="2400" dirty="0" smtClean="0"/>
          </a:p>
          <a:p>
            <a:r>
              <a:rPr lang="en-US" sz="2400" dirty="0" err="1" smtClean="0"/>
              <a:t>CopyQueueLength</a:t>
            </a:r>
            <a:r>
              <a:rPr lang="en-US" sz="2400" dirty="0" smtClean="0"/>
              <a:t>	&lt; 10</a:t>
            </a:r>
          </a:p>
          <a:p>
            <a:r>
              <a:rPr lang="en-US" sz="2400" dirty="0" err="1" smtClean="0"/>
              <a:t>ReplayQueueLength</a:t>
            </a:r>
            <a:r>
              <a:rPr lang="en-US" sz="2400" dirty="0" smtClean="0"/>
              <a:t>	&lt; 50</a:t>
            </a:r>
            <a:endParaRPr lang="en-US" sz="2400" dirty="0"/>
          </a:p>
        </p:txBody>
      </p:sp>
      <p:pic>
        <p:nvPicPr>
          <p:cNvPr id="8" name="Picture 2" descr="http://download.aqsis.org/images/phase/phase2.png"/>
          <p:cNvPicPr>
            <a:picLocks noChangeAspect="1" noChangeArrowheads="1"/>
          </p:cNvPicPr>
          <p:nvPr/>
        </p:nvPicPr>
        <p:blipFill>
          <a:blip r:embed="rId4"/>
          <a:srcRect/>
          <a:stretch>
            <a:fillRect/>
          </a:stretch>
        </p:blipFill>
        <p:spPr bwMode="auto">
          <a:xfrm>
            <a:off x="5700492" y="2191373"/>
            <a:ext cx="1905000" cy="1905000"/>
          </a:xfrm>
          <a:prstGeom prst="rect">
            <a:avLst/>
          </a:prstGeom>
          <a:noFill/>
        </p:spPr>
      </p:pic>
      <p:sp>
        <p:nvSpPr>
          <p:cNvPr id="9" name="TextBox 8"/>
          <p:cNvSpPr txBox="1"/>
          <p:nvPr/>
        </p:nvSpPr>
        <p:spPr>
          <a:xfrm>
            <a:off x="898069" y="3760747"/>
            <a:ext cx="7685314" cy="1938992"/>
          </a:xfrm>
          <a:prstGeom prst="rect">
            <a:avLst/>
          </a:prstGeom>
          <a:noFill/>
        </p:spPr>
        <p:txBody>
          <a:bodyPr wrap="square" rtlCol="0">
            <a:spAutoFit/>
          </a:bodyPr>
          <a:lstStyle/>
          <a:p>
            <a:r>
              <a:rPr lang="en-US" sz="2400" dirty="0" smtClean="0"/>
              <a:t>Catalog		Healthy</a:t>
            </a:r>
          </a:p>
          <a:p>
            <a:r>
              <a:rPr lang="en-US" sz="2400" dirty="0" smtClean="0"/>
              <a:t>Copy status		Healthy, </a:t>
            </a:r>
            <a:r>
              <a:rPr lang="en-US" sz="2400" dirty="0" err="1" smtClean="0"/>
              <a:t>DisconnectedAndHealthy</a:t>
            </a:r>
            <a:r>
              <a:rPr lang="en-US" sz="2400" dirty="0" smtClean="0"/>
              <a:t>,</a:t>
            </a:r>
            <a:br>
              <a:rPr lang="en-US" sz="2400" dirty="0" smtClean="0"/>
            </a:br>
            <a:r>
              <a:rPr lang="en-US" sz="2400" dirty="0" smtClean="0"/>
              <a:t>			</a:t>
            </a:r>
            <a:r>
              <a:rPr lang="en-US" sz="2400" dirty="0" err="1" smtClean="0"/>
              <a:t>DisconnectedAndResynchronizing</a:t>
            </a:r>
            <a:r>
              <a:rPr lang="en-US" sz="2400" dirty="0" smtClean="0"/>
              <a:t>, or</a:t>
            </a:r>
            <a:br>
              <a:rPr lang="en-US" sz="2400" dirty="0" smtClean="0"/>
            </a:br>
            <a:r>
              <a:rPr lang="en-US" sz="2400" dirty="0" smtClean="0"/>
              <a:t>			</a:t>
            </a:r>
            <a:r>
              <a:rPr lang="en-US" sz="2400" dirty="0" err="1" smtClean="0"/>
              <a:t>SeedingSource</a:t>
            </a:r>
            <a:endParaRPr lang="en-US" sz="2400" dirty="0" smtClean="0"/>
          </a:p>
          <a:p>
            <a:r>
              <a:rPr lang="en-US" sz="2400" dirty="0" err="1" smtClean="0"/>
              <a:t>ReplayQueueLength</a:t>
            </a:r>
            <a:r>
              <a:rPr lang="en-US" sz="2400" dirty="0" smtClean="0"/>
              <a:t>	&lt; 50</a:t>
            </a:r>
            <a:endParaRPr lang="en-US" sz="2400" dirty="0"/>
          </a:p>
        </p:txBody>
      </p:sp>
      <p:pic>
        <p:nvPicPr>
          <p:cNvPr id="10" name="Picture 4" descr="http://download.aqsis.org/images/phase/phase3.png"/>
          <p:cNvPicPr>
            <a:picLocks noChangeAspect="1" noChangeArrowheads="1"/>
          </p:cNvPicPr>
          <p:nvPr/>
        </p:nvPicPr>
        <p:blipFill>
          <a:blip r:embed="rId5"/>
          <a:srcRect/>
          <a:stretch>
            <a:fillRect/>
          </a:stretch>
        </p:blipFill>
        <p:spPr bwMode="auto">
          <a:xfrm>
            <a:off x="5700492" y="2191373"/>
            <a:ext cx="1905000" cy="1905000"/>
          </a:xfrm>
          <a:prstGeom prst="rect">
            <a:avLst/>
          </a:prstGeom>
          <a:noFill/>
        </p:spPr>
      </p:pic>
      <p:sp>
        <p:nvSpPr>
          <p:cNvPr id="11" name="TextBox 10"/>
          <p:cNvSpPr txBox="1"/>
          <p:nvPr/>
        </p:nvSpPr>
        <p:spPr>
          <a:xfrm>
            <a:off x="898069" y="3760747"/>
            <a:ext cx="7685314" cy="1938992"/>
          </a:xfrm>
          <a:prstGeom prst="rect">
            <a:avLst/>
          </a:prstGeom>
          <a:noFill/>
        </p:spPr>
        <p:txBody>
          <a:bodyPr wrap="square" rtlCol="0">
            <a:spAutoFit/>
          </a:bodyPr>
          <a:lstStyle/>
          <a:p>
            <a:r>
              <a:rPr lang="en-US" sz="2400" dirty="0" smtClean="0"/>
              <a:t>Catalog		Crawling</a:t>
            </a:r>
          </a:p>
          <a:p>
            <a:r>
              <a:rPr lang="en-US" sz="2400" dirty="0" smtClean="0"/>
              <a:t>Copy status		Healthy, </a:t>
            </a:r>
            <a:r>
              <a:rPr lang="en-US" sz="2400" dirty="0" err="1" smtClean="0"/>
              <a:t>DisconnectedAndHealthy</a:t>
            </a:r>
            <a:r>
              <a:rPr lang="en-US" sz="2400" dirty="0" smtClean="0"/>
              <a:t>,</a:t>
            </a:r>
            <a:br>
              <a:rPr lang="en-US" sz="2400" dirty="0" smtClean="0"/>
            </a:br>
            <a:r>
              <a:rPr lang="en-US" sz="2400" dirty="0" smtClean="0"/>
              <a:t>			</a:t>
            </a:r>
            <a:r>
              <a:rPr lang="en-US" sz="2400" dirty="0" err="1" smtClean="0"/>
              <a:t>DisconnectedAndResynchronizing</a:t>
            </a:r>
            <a:r>
              <a:rPr lang="en-US" sz="2400" dirty="0" smtClean="0"/>
              <a:t>, or</a:t>
            </a:r>
            <a:br>
              <a:rPr lang="en-US" sz="2400" dirty="0" smtClean="0"/>
            </a:br>
            <a:r>
              <a:rPr lang="en-US" sz="2400" dirty="0" smtClean="0"/>
              <a:t>			</a:t>
            </a:r>
            <a:r>
              <a:rPr lang="en-US" sz="2400" dirty="0" err="1" smtClean="0"/>
              <a:t>SeedingSource</a:t>
            </a:r>
            <a:endParaRPr lang="en-US" sz="2400" dirty="0" smtClean="0"/>
          </a:p>
          <a:p>
            <a:r>
              <a:rPr lang="en-US" sz="2400" dirty="0" err="1" smtClean="0"/>
              <a:t>ReplayQueueLength</a:t>
            </a:r>
            <a:r>
              <a:rPr lang="en-US" sz="2400" dirty="0" smtClean="0"/>
              <a:t>	&lt; 50</a:t>
            </a:r>
            <a:endParaRPr lang="en-US" sz="2400" dirty="0"/>
          </a:p>
        </p:txBody>
      </p:sp>
      <p:pic>
        <p:nvPicPr>
          <p:cNvPr id="12" name="Picture 2" descr="http://download.aqsis.org/images/phase/phase4.png"/>
          <p:cNvPicPr>
            <a:picLocks noChangeAspect="1" noChangeArrowheads="1"/>
          </p:cNvPicPr>
          <p:nvPr/>
        </p:nvPicPr>
        <p:blipFill>
          <a:blip r:embed="rId6"/>
          <a:srcRect/>
          <a:stretch>
            <a:fillRect/>
          </a:stretch>
        </p:blipFill>
        <p:spPr bwMode="auto">
          <a:xfrm>
            <a:off x="5700492" y="2191373"/>
            <a:ext cx="1905000" cy="1905000"/>
          </a:xfrm>
          <a:prstGeom prst="rect">
            <a:avLst/>
          </a:prstGeom>
          <a:noFill/>
        </p:spPr>
      </p:pic>
      <p:grpSp>
        <p:nvGrpSpPr>
          <p:cNvPr id="3" name="Group 16"/>
          <p:cNvGrpSpPr/>
          <p:nvPr/>
        </p:nvGrpSpPr>
        <p:grpSpPr>
          <a:xfrm>
            <a:off x="5702016" y="2192897"/>
            <a:ext cx="1901952" cy="1901952"/>
            <a:chOff x="5682343" y="2177143"/>
            <a:chExt cx="2032000" cy="2032000"/>
          </a:xfrm>
        </p:grpSpPr>
        <p:grpSp>
          <p:nvGrpSpPr>
            <p:cNvPr id="6" name="Group 12"/>
            <p:cNvGrpSpPr/>
            <p:nvPr/>
          </p:nvGrpSpPr>
          <p:grpSpPr>
            <a:xfrm>
              <a:off x="5682343" y="2177143"/>
              <a:ext cx="2032000" cy="2032000"/>
              <a:chOff x="381000" y="152400"/>
              <a:chExt cx="2032000" cy="2032000"/>
            </a:xfrm>
          </p:grpSpPr>
          <p:pic>
            <p:nvPicPr>
              <p:cNvPr id="14" name="Picture 2" descr="D:\Conferences\Tech Ed IT Pro 2009\Materials\phase2 - Copy.png"/>
              <p:cNvPicPr>
                <a:picLocks noChangeAspect="1" noChangeArrowheads="1"/>
              </p:cNvPicPr>
              <p:nvPr/>
            </p:nvPicPr>
            <p:blipFill>
              <a:blip r:embed="rId4"/>
              <a:srcRect/>
              <a:stretch>
                <a:fillRect/>
              </a:stretch>
            </p:blipFill>
            <p:spPr bwMode="auto">
              <a:xfrm>
                <a:off x="381000" y="152400"/>
                <a:ext cx="2032000" cy="2032000"/>
              </a:xfrm>
              <a:prstGeom prst="rect">
                <a:avLst/>
              </a:prstGeom>
              <a:noFill/>
            </p:spPr>
          </p:pic>
          <p:sp>
            <p:nvSpPr>
              <p:cNvPr id="15" name="Oval 14"/>
              <p:cNvSpPr/>
              <p:nvPr/>
            </p:nvSpPr>
            <p:spPr>
              <a:xfrm>
                <a:off x="1198246" y="653234"/>
                <a:ext cx="1005840" cy="1005840"/>
              </a:xfrm>
              <a:prstGeom prst="ellips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6" name="TextBox 15"/>
            <p:cNvSpPr txBox="1"/>
            <p:nvPr/>
          </p:nvSpPr>
          <p:spPr>
            <a:xfrm>
              <a:off x="6661314" y="2526231"/>
              <a:ext cx="697375" cy="1282403"/>
            </a:xfrm>
            <a:prstGeom prst="rect">
              <a:avLst/>
            </a:prstGeom>
            <a:noFill/>
          </p:spPr>
          <p:txBody>
            <a:bodyPr wrap="none" rtlCol="0">
              <a:spAutoFit/>
            </a:bodyPr>
            <a:lstStyle/>
            <a:p>
              <a:r>
                <a:rPr lang="en-US" sz="7200" dirty="0" smtClean="0"/>
                <a:t>5</a:t>
              </a:r>
              <a:endParaRPr lang="en-US" sz="7200" dirty="0"/>
            </a:p>
          </p:txBody>
        </p:sp>
      </p:grpSp>
      <p:sp>
        <p:nvSpPr>
          <p:cNvPr id="18" name="TextBox 17"/>
          <p:cNvSpPr txBox="1"/>
          <p:nvPr/>
        </p:nvSpPr>
        <p:spPr>
          <a:xfrm>
            <a:off x="898069" y="4130869"/>
            <a:ext cx="7685314" cy="1569660"/>
          </a:xfrm>
          <a:prstGeom prst="rect">
            <a:avLst/>
          </a:prstGeom>
          <a:noFill/>
        </p:spPr>
        <p:txBody>
          <a:bodyPr wrap="square" rtlCol="0">
            <a:spAutoFit/>
          </a:bodyPr>
          <a:lstStyle/>
          <a:p>
            <a:r>
              <a:rPr lang="en-US" sz="2400" dirty="0" smtClean="0"/>
              <a:t>Copy status		Healthy, </a:t>
            </a:r>
            <a:r>
              <a:rPr lang="en-US" sz="2400" dirty="0" err="1" smtClean="0"/>
              <a:t>DisconnectedAndHealthy</a:t>
            </a:r>
            <a:r>
              <a:rPr lang="en-US" sz="2400" dirty="0" smtClean="0"/>
              <a:t>,</a:t>
            </a:r>
            <a:br>
              <a:rPr lang="en-US" sz="2400" dirty="0" smtClean="0"/>
            </a:br>
            <a:r>
              <a:rPr lang="en-US" sz="2400" dirty="0" smtClean="0"/>
              <a:t>			</a:t>
            </a:r>
            <a:r>
              <a:rPr lang="en-US" sz="2400" dirty="0" err="1" smtClean="0"/>
              <a:t>DisconnectedAndResynchronizing</a:t>
            </a:r>
            <a:r>
              <a:rPr lang="en-US" sz="2400" dirty="0" smtClean="0"/>
              <a:t>, or</a:t>
            </a:r>
            <a:br>
              <a:rPr lang="en-US" sz="2400" dirty="0" smtClean="0"/>
            </a:br>
            <a:r>
              <a:rPr lang="en-US" sz="2400" dirty="0" smtClean="0"/>
              <a:t>			</a:t>
            </a:r>
            <a:r>
              <a:rPr lang="en-US" sz="2400" dirty="0" err="1" smtClean="0"/>
              <a:t>SeedingSource</a:t>
            </a:r>
            <a:endParaRPr lang="en-US" sz="2400" dirty="0" smtClean="0"/>
          </a:p>
          <a:p>
            <a:r>
              <a:rPr lang="en-US" sz="2400" dirty="0" err="1" smtClean="0"/>
              <a:t>ReplayQueueLength</a:t>
            </a:r>
            <a:r>
              <a:rPr lang="en-US" sz="2400" dirty="0" smtClean="0"/>
              <a:t>	&lt; 50</a:t>
            </a:r>
            <a:endParaRPr lang="en-US" sz="2400" dirty="0"/>
          </a:p>
        </p:txBody>
      </p:sp>
      <p:grpSp>
        <p:nvGrpSpPr>
          <p:cNvPr id="13" name="Group 22"/>
          <p:cNvGrpSpPr/>
          <p:nvPr/>
        </p:nvGrpSpPr>
        <p:grpSpPr>
          <a:xfrm>
            <a:off x="5702016" y="2192897"/>
            <a:ext cx="1901952" cy="1901952"/>
            <a:chOff x="5715617" y="2210417"/>
            <a:chExt cx="1901952" cy="1901952"/>
          </a:xfrm>
        </p:grpSpPr>
        <p:grpSp>
          <p:nvGrpSpPr>
            <p:cNvPr id="17" name="Group 18"/>
            <p:cNvGrpSpPr/>
            <p:nvPr/>
          </p:nvGrpSpPr>
          <p:grpSpPr>
            <a:xfrm>
              <a:off x="5715617" y="2210417"/>
              <a:ext cx="1901952" cy="1901952"/>
              <a:chOff x="381000" y="152400"/>
              <a:chExt cx="2032000" cy="2032000"/>
            </a:xfrm>
          </p:grpSpPr>
          <p:pic>
            <p:nvPicPr>
              <p:cNvPr id="20" name="Picture 2" descr="D:\Conferences\Tech Ed IT Pro 2009\Materials\phase2 - Copy.png"/>
              <p:cNvPicPr>
                <a:picLocks noChangeAspect="1" noChangeArrowheads="1"/>
              </p:cNvPicPr>
              <p:nvPr/>
            </p:nvPicPr>
            <p:blipFill>
              <a:blip r:embed="rId4"/>
              <a:srcRect/>
              <a:stretch>
                <a:fillRect/>
              </a:stretch>
            </p:blipFill>
            <p:spPr bwMode="auto">
              <a:xfrm>
                <a:off x="381000" y="152400"/>
                <a:ext cx="2032000" cy="2032000"/>
              </a:xfrm>
              <a:prstGeom prst="rect">
                <a:avLst/>
              </a:prstGeom>
              <a:noFill/>
            </p:spPr>
          </p:pic>
          <p:sp>
            <p:nvSpPr>
              <p:cNvPr id="21" name="Oval 20"/>
              <p:cNvSpPr/>
              <p:nvPr/>
            </p:nvSpPr>
            <p:spPr>
              <a:xfrm>
                <a:off x="1198246" y="653234"/>
                <a:ext cx="1005840" cy="1005840"/>
              </a:xfrm>
              <a:prstGeom prst="ellipse">
                <a:avLst/>
              </a:prstGeom>
              <a:solidFill>
                <a:srgbClr val="99CC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2" name="TextBox 21"/>
            <p:cNvSpPr txBox="1"/>
            <p:nvPr/>
          </p:nvSpPr>
          <p:spPr>
            <a:xfrm>
              <a:off x="6618514" y="2514598"/>
              <a:ext cx="652743" cy="1200329"/>
            </a:xfrm>
            <a:prstGeom prst="rect">
              <a:avLst/>
            </a:prstGeom>
            <a:noFill/>
          </p:spPr>
          <p:txBody>
            <a:bodyPr wrap="none" rtlCol="0">
              <a:spAutoFit/>
            </a:bodyPr>
            <a:lstStyle/>
            <a:p>
              <a:r>
                <a:rPr lang="en-US" sz="7200" dirty="0" smtClean="0"/>
                <a:t>6</a:t>
              </a:r>
              <a:endParaRPr lang="en-US" sz="7200" dirty="0"/>
            </a:p>
          </p:txBody>
        </p:sp>
      </p:grpSp>
      <p:sp>
        <p:nvSpPr>
          <p:cNvPr id="24" name="TextBox 23"/>
          <p:cNvSpPr txBox="1"/>
          <p:nvPr/>
        </p:nvSpPr>
        <p:spPr>
          <a:xfrm>
            <a:off x="898069" y="3760747"/>
            <a:ext cx="7685314" cy="1938992"/>
          </a:xfrm>
          <a:prstGeom prst="rect">
            <a:avLst/>
          </a:prstGeom>
          <a:noFill/>
        </p:spPr>
        <p:txBody>
          <a:bodyPr wrap="square" rtlCol="0">
            <a:spAutoFit/>
          </a:bodyPr>
          <a:lstStyle/>
          <a:p>
            <a:r>
              <a:rPr lang="en-US" sz="2400" dirty="0" smtClean="0"/>
              <a:t>Catalog		Healthy</a:t>
            </a:r>
          </a:p>
          <a:p>
            <a:r>
              <a:rPr lang="en-US" sz="2400" dirty="0" smtClean="0"/>
              <a:t>Copy status		Healthy, </a:t>
            </a:r>
            <a:r>
              <a:rPr lang="en-US" sz="2400" dirty="0" err="1" smtClean="0"/>
              <a:t>DisconnectedAndHealthy</a:t>
            </a:r>
            <a:r>
              <a:rPr lang="en-US" sz="2400" dirty="0" smtClean="0"/>
              <a:t>,</a:t>
            </a:r>
            <a:br>
              <a:rPr lang="en-US" sz="2400" dirty="0" smtClean="0"/>
            </a:br>
            <a:r>
              <a:rPr lang="en-US" sz="2400" dirty="0" smtClean="0"/>
              <a:t>			</a:t>
            </a:r>
            <a:r>
              <a:rPr lang="en-US" sz="2400" dirty="0" err="1" smtClean="0"/>
              <a:t>DisconnectedAndResynchronizing</a:t>
            </a:r>
            <a:r>
              <a:rPr lang="en-US" sz="2400" dirty="0" smtClean="0"/>
              <a:t>, or</a:t>
            </a:r>
            <a:br>
              <a:rPr lang="en-US" sz="2400" dirty="0" smtClean="0"/>
            </a:br>
            <a:r>
              <a:rPr lang="en-US" sz="2400" dirty="0" smtClean="0"/>
              <a:t>			</a:t>
            </a:r>
            <a:r>
              <a:rPr lang="en-US" sz="2400" dirty="0" err="1" smtClean="0"/>
              <a:t>SeedingSource</a:t>
            </a:r>
            <a:endParaRPr lang="en-US" sz="2400" dirty="0" smtClean="0"/>
          </a:p>
          <a:p>
            <a:r>
              <a:rPr lang="en-US" sz="2400" dirty="0" err="1" smtClean="0"/>
              <a:t>CopyQueueLength</a:t>
            </a:r>
            <a:r>
              <a:rPr lang="en-US" sz="2400" dirty="0" smtClean="0"/>
              <a:t>	&lt; 10</a:t>
            </a:r>
          </a:p>
        </p:txBody>
      </p:sp>
      <p:grpSp>
        <p:nvGrpSpPr>
          <p:cNvPr id="19" name="Group 28"/>
          <p:cNvGrpSpPr/>
          <p:nvPr/>
        </p:nvGrpSpPr>
        <p:grpSpPr>
          <a:xfrm>
            <a:off x="5702016" y="2192897"/>
            <a:ext cx="1901952" cy="1901952"/>
            <a:chOff x="5710627" y="2205427"/>
            <a:chExt cx="1901952" cy="1901952"/>
          </a:xfrm>
        </p:grpSpPr>
        <p:grpSp>
          <p:nvGrpSpPr>
            <p:cNvPr id="23" name="Group 24"/>
            <p:cNvGrpSpPr/>
            <p:nvPr/>
          </p:nvGrpSpPr>
          <p:grpSpPr>
            <a:xfrm>
              <a:off x="5710627" y="2205427"/>
              <a:ext cx="1901952" cy="1901952"/>
              <a:chOff x="381000" y="152400"/>
              <a:chExt cx="2032000" cy="2032000"/>
            </a:xfrm>
          </p:grpSpPr>
          <p:pic>
            <p:nvPicPr>
              <p:cNvPr id="26" name="Picture 2" descr="D:\Conferences\Tech Ed IT Pro 2009\Materials\phase2 - Copy.png"/>
              <p:cNvPicPr>
                <a:picLocks noChangeAspect="1" noChangeArrowheads="1"/>
              </p:cNvPicPr>
              <p:nvPr/>
            </p:nvPicPr>
            <p:blipFill>
              <a:blip r:embed="rId4"/>
              <a:srcRect/>
              <a:stretch>
                <a:fillRect/>
              </a:stretch>
            </p:blipFill>
            <p:spPr bwMode="auto">
              <a:xfrm>
                <a:off x="381000" y="152400"/>
                <a:ext cx="2032000" cy="2032000"/>
              </a:xfrm>
              <a:prstGeom prst="rect">
                <a:avLst/>
              </a:prstGeom>
              <a:noFill/>
            </p:spPr>
          </p:pic>
          <p:sp>
            <p:nvSpPr>
              <p:cNvPr id="27" name="Oval 26"/>
              <p:cNvSpPr/>
              <p:nvPr/>
            </p:nvSpPr>
            <p:spPr>
              <a:xfrm>
                <a:off x="1198246" y="653234"/>
                <a:ext cx="1005840" cy="100584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8" name="TextBox 27"/>
            <p:cNvSpPr txBox="1"/>
            <p:nvPr/>
          </p:nvSpPr>
          <p:spPr>
            <a:xfrm>
              <a:off x="6640286" y="2547258"/>
              <a:ext cx="652743" cy="1200329"/>
            </a:xfrm>
            <a:prstGeom prst="rect">
              <a:avLst/>
            </a:prstGeom>
            <a:noFill/>
          </p:spPr>
          <p:txBody>
            <a:bodyPr wrap="none" rtlCol="0">
              <a:spAutoFit/>
            </a:bodyPr>
            <a:lstStyle/>
            <a:p>
              <a:r>
                <a:rPr lang="en-US" sz="7200" dirty="0" smtClean="0"/>
                <a:t>7</a:t>
              </a:r>
              <a:endParaRPr lang="en-US" sz="7200" dirty="0"/>
            </a:p>
          </p:txBody>
        </p:sp>
      </p:grpSp>
      <p:sp>
        <p:nvSpPr>
          <p:cNvPr id="30" name="TextBox 29"/>
          <p:cNvSpPr txBox="1"/>
          <p:nvPr/>
        </p:nvSpPr>
        <p:spPr>
          <a:xfrm>
            <a:off x="898069" y="3760746"/>
            <a:ext cx="7685314" cy="1938992"/>
          </a:xfrm>
          <a:prstGeom prst="rect">
            <a:avLst/>
          </a:prstGeom>
          <a:noFill/>
        </p:spPr>
        <p:txBody>
          <a:bodyPr wrap="square" rtlCol="0">
            <a:spAutoFit/>
          </a:bodyPr>
          <a:lstStyle/>
          <a:p>
            <a:r>
              <a:rPr lang="en-US" sz="2400" dirty="0" smtClean="0"/>
              <a:t>Catalog		Crawling</a:t>
            </a:r>
          </a:p>
          <a:p>
            <a:r>
              <a:rPr lang="en-US" sz="2400" dirty="0" smtClean="0"/>
              <a:t>Copy status		Healthy, </a:t>
            </a:r>
            <a:r>
              <a:rPr lang="en-US" sz="2400" dirty="0" err="1" smtClean="0"/>
              <a:t>DisconnectedAndHealthy</a:t>
            </a:r>
            <a:r>
              <a:rPr lang="en-US" sz="2400" dirty="0" smtClean="0"/>
              <a:t>,</a:t>
            </a:r>
            <a:br>
              <a:rPr lang="en-US" sz="2400" dirty="0" smtClean="0"/>
            </a:br>
            <a:r>
              <a:rPr lang="en-US" sz="2400" dirty="0" smtClean="0"/>
              <a:t>			</a:t>
            </a:r>
            <a:r>
              <a:rPr lang="en-US" sz="2400" dirty="0" err="1" smtClean="0"/>
              <a:t>DisconnectedAndResynchronizing</a:t>
            </a:r>
            <a:r>
              <a:rPr lang="en-US" sz="2400" dirty="0" smtClean="0"/>
              <a:t>, or</a:t>
            </a:r>
            <a:br>
              <a:rPr lang="en-US" sz="2400" dirty="0" smtClean="0"/>
            </a:br>
            <a:r>
              <a:rPr lang="en-US" sz="2400" dirty="0" smtClean="0"/>
              <a:t>			</a:t>
            </a:r>
            <a:r>
              <a:rPr lang="en-US" sz="2400" dirty="0" err="1" smtClean="0"/>
              <a:t>SeedingSource</a:t>
            </a:r>
            <a:endParaRPr lang="en-US" sz="2400" dirty="0" smtClean="0"/>
          </a:p>
          <a:p>
            <a:r>
              <a:rPr lang="en-US" sz="2400" dirty="0" err="1" smtClean="0"/>
              <a:t>CopyQueueLength</a:t>
            </a:r>
            <a:r>
              <a:rPr lang="en-US" sz="2400" dirty="0" smtClean="0"/>
              <a:t>	&lt; 10</a:t>
            </a:r>
          </a:p>
        </p:txBody>
      </p:sp>
      <p:grpSp>
        <p:nvGrpSpPr>
          <p:cNvPr id="25" name="Group 34"/>
          <p:cNvGrpSpPr/>
          <p:nvPr/>
        </p:nvGrpSpPr>
        <p:grpSpPr>
          <a:xfrm>
            <a:off x="5702016" y="2192897"/>
            <a:ext cx="1901952" cy="1901952"/>
            <a:chOff x="5708133" y="2202932"/>
            <a:chExt cx="1901952" cy="1901952"/>
          </a:xfrm>
        </p:grpSpPr>
        <p:grpSp>
          <p:nvGrpSpPr>
            <p:cNvPr id="29" name="Group 30"/>
            <p:cNvGrpSpPr/>
            <p:nvPr/>
          </p:nvGrpSpPr>
          <p:grpSpPr>
            <a:xfrm>
              <a:off x="5708133" y="2202932"/>
              <a:ext cx="1901952" cy="1901952"/>
              <a:chOff x="381000" y="152400"/>
              <a:chExt cx="2032000" cy="2032000"/>
            </a:xfrm>
          </p:grpSpPr>
          <p:pic>
            <p:nvPicPr>
              <p:cNvPr id="32" name="Picture 2" descr="D:\Conferences\Tech Ed IT Pro 2009\Materials\phase2 - Copy.png"/>
              <p:cNvPicPr>
                <a:picLocks noChangeAspect="1" noChangeArrowheads="1"/>
              </p:cNvPicPr>
              <p:nvPr/>
            </p:nvPicPr>
            <p:blipFill>
              <a:blip r:embed="rId4"/>
              <a:srcRect/>
              <a:stretch>
                <a:fillRect/>
              </a:stretch>
            </p:blipFill>
            <p:spPr bwMode="auto">
              <a:xfrm>
                <a:off x="381000" y="152400"/>
                <a:ext cx="2032000" cy="2032000"/>
              </a:xfrm>
              <a:prstGeom prst="rect">
                <a:avLst/>
              </a:prstGeom>
              <a:noFill/>
            </p:spPr>
          </p:pic>
          <p:sp>
            <p:nvSpPr>
              <p:cNvPr id="33" name="Oval 32"/>
              <p:cNvSpPr/>
              <p:nvPr/>
            </p:nvSpPr>
            <p:spPr>
              <a:xfrm>
                <a:off x="1186615" y="653234"/>
                <a:ext cx="1005840" cy="1005840"/>
              </a:xfrm>
              <a:prstGeom prst="ellips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4" name="TextBox 33"/>
            <p:cNvSpPr txBox="1"/>
            <p:nvPr/>
          </p:nvSpPr>
          <p:spPr>
            <a:xfrm>
              <a:off x="6629400" y="2503713"/>
              <a:ext cx="652743" cy="1200329"/>
            </a:xfrm>
            <a:prstGeom prst="rect">
              <a:avLst/>
            </a:prstGeom>
            <a:noFill/>
          </p:spPr>
          <p:txBody>
            <a:bodyPr wrap="none" rtlCol="0">
              <a:spAutoFit/>
            </a:bodyPr>
            <a:lstStyle/>
            <a:p>
              <a:r>
                <a:rPr lang="en-US" sz="7200" dirty="0" smtClean="0"/>
                <a:t>8</a:t>
              </a:r>
              <a:endParaRPr lang="en-US" sz="7200" dirty="0"/>
            </a:p>
          </p:txBody>
        </p:sp>
      </p:grpSp>
      <p:sp>
        <p:nvSpPr>
          <p:cNvPr id="36" name="TextBox 35"/>
          <p:cNvSpPr txBox="1"/>
          <p:nvPr/>
        </p:nvSpPr>
        <p:spPr>
          <a:xfrm>
            <a:off x="898069" y="3760746"/>
            <a:ext cx="7685314" cy="1569660"/>
          </a:xfrm>
          <a:prstGeom prst="rect">
            <a:avLst/>
          </a:prstGeom>
          <a:noFill/>
        </p:spPr>
        <p:txBody>
          <a:bodyPr wrap="square" rtlCol="0">
            <a:spAutoFit/>
          </a:bodyPr>
          <a:lstStyle/>
          <a:p>
            <a:r>
              <a:rPr lang="en-US" sz="2400" dirty="0" smtClean="0"/>
              <a:t>Catalog		Healthy</a:t>
            </a:r>
          </a:p>
          <a:p>
            <a:r>
              <a:rPr lang="en-US" sz="2400" dirty="0" smtClean="0"/>
              <a:t>Copy status		Healthy, </a:t>
            </a:r>
            <a:r>
              <a:rPr lang="en-US" sz="2400" dirty="0" err="1" smtClean="0"/>
              <a:t>DisconnectedAndHealthy</a:t>
            </a:r>
            <a:r>
              <a:rPr lang="en-US" sz="2400" dirty="0" smtClean="0"/>
              <a:t>,</a:t>
            </a:r>
            <a:br>
              <a:rPr lang="en-US" sz="2400" dirty="0" smtClean="0"/>
            </a:br>
            <a:r>
              <a:rPr lang="en-US" sz="2400" dirty="0" smtClean="0"/>
              <a:t>			</a:t>
            </a:r>
            <a:r>
              <a:rPr lang="en-US" sz="2400" dirty="0" err="1" smtClean="0"/>
              <a:t>DisconnectedAndResynchronizing</a:t>
            </a:r>
            <a:r>
              <a:rPr lang="en-US" sz="2400" dirty="0" smtClean="0"/>
              <a:t>, or</a:t>
            </a:r>
            <a:br>
              <a:rPr lang="en-US" sz="2400" dirty="0" smtClean="0"/>
            </a:br>
            <a:r>
              <a:rPr lang="en-US" sz="2400" dirty="0" smtClean="0"/>
              <a:t>			</a:t>
            </a:r>
            <a:r>
              <a:rPr lang="en-US" sz="2400" dirty="0" err="1" smtClean="0"/>
              <a:t>SeedingSource</a:t>
            </a:r>
            <a:endParaRPr lang="en-US" sz="2400" dirty="0" smtClean="0"/>
          </a:p>
        </p:txBody>
      </p:sp>
      <p:grpSp>
        <p:nvGrpSpPr>
          <p:cNvPr id="31" name="Group 40"/>
          <p:cNvGrpSpPr/>
          <p:nvPr/>
        </p:nvGrpSpPr>
        <p:grpSpPr>
          <a:xfrm>
            <a:off x="5702016" y="2192897"/>
            <a:ext cx="1901952" cy="1901952"/>
            <a:chOff x="5701442" y="2196242"/>
            <a:chExt cx="1901952" cy="1901952"/>
          </a:xfrm>
        </p:grpSpPr>
        <p:grpSp>
          <p:nvGrpSpPr>
            <p:cNvPr id="35" name="Group 36"/>
            <p:cNvGrpSpPr/>
            <p:nvPr/>
          </p:nvGrpSpPr>
          <p:grpSpPr>
            <a:xfrm>
              <a:off x="5701442" y="2196242"/>
              <a:ext cx="1901952" cy="1901952"/>
              <a:chOff x="381000" y="152400"/>
              <a:chExt cx="2032000" cy="2032000"/>
            </a:xfrm>
          </p:grpSpPr>
          <p:pic>
            <p:nvPicPr>
              <p:cNvPr id="38" name="Picture 2" descr="D:\Conferences\Tech Ed IT Pro 2009\Materials\phase2 - Copy.png"/>
              <p:cNvPicPr>
                <a:picLocks noChangeAspect="1" noChangeArrowheads="1"/>
              </p:cNvPicPr>
              <p:nvPr/>
            </p:nvPicPr>
            <p:blipFill>
              <a:blip r:embed="rId4"/>
              <a:srcRect/>
              <a:stretch>
                <a:fillRect/>
              </a:stretch>
            </p:blipFill>
            <p:spPr bwMode="auto">
              <a:xfrm>
                <a:off x="381000" y="152400"/>
                <a:ext cx="2032000" cy="2032000"/>
              </a:xfrm>
              <a:prstGeom prst="rect">
                <a:avLst/>
              </a:prstGeom>
              <a:noFill/>
            </p:spPr>
          </p:pic>
          <p:sp>
            <p:nvSpPr>
              <p:cNvPr id="39" name="Oval 38"/>
              <p:cNvSpPr/>
              <p:nvPr/>
            </p:nvSpPr>
            <p:spPr>
              <a:xfrm>
                <a:off x="1198246" y="653234"/>
                <a:ext cx="1005840" cy="100584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0" name="TextBox 39"/>
            <p:cNvSpPr txBox="1"/>
            <p:nvPr/>
          </p:nvSpPr>
          <p:spPr>
            <a:xfrm>
              <a:off x="6618514" y="2514599"/>
              <a:ext cx="652743" cy="1200329"/>
            </a:xfrm>
            <a:prstGeom prst="rect">
              <a:avLst/>
            </a:prstGeom>
            <a:noFill/>
          </p:spPr>
          <p:txBody>
            <a:bodyPr wrap="none" rtlCol="0">
              <a:spAutoFit/>
            </a:bodyPr>
            <a:lstStyle/>
            <a:p>
              <a:r>
                <a:rPr lang="en-US" sz="7200" dirty="0" smtClean="0"/>
                <a:t>9</a:t>
              </a:r>
              <a:endParaRPr lang="en-US" sz="7200" dirty="0"/>
            </a:p>
          </p:txBody>
        </p:sp>
      </p:grpSp>
      <p:sp>
        <p:nvSpPr>
          <p:cNvPr id="42" name="TextBox 41"/>
          <p:cNvSpPr txBox="1"/>
          <p:nvPr/>
        </p:nvSpPr>
        <p:spPr>
          <a:xfrm>
            <a:off x="898077" y="3760746"/>
            <a:ext cx="7685314" cy="1569660"/>
          </a:xfrm>
          <a:prstGeom prst="rect">
            <a:avLst/>
          </a:prstGeom>
          <a:noFill/>
        </p:spPr>
        <p:txBody>
          <a:bodyPr wrap="square" rtlCol="0">
            <a:spAutoFit/>
          </a:bodyPr>
          <a:lstStyle/>
          <a:p>
            <a:r>
              <a:rPr lang="en-US" sz="2400" dirty="0" smtClean="0"/>
              <a:t>Catalog		Crawling</a:t>
            </a:r>
          </a:p>
          <a:p>
            <a:r>
              <a:rPr lang="en-US" sz="2400" dirty="0" smtClean="0"/>
              <a:t>Copy status		Healthy, </a:t>
            </a:r>
            <a:r>
              <a:rPr lang="en-US" sz="2400" dirty="0" err="1" smtClean="0"/>
              <a:t>DisconnectedAndHealthy</a:t>
            </a:r>
            <a:r>
              <a:rPr lang="en-US" sz="2400" dirty="0" smtClean="0"/>
              <a:t>,</a:t>
            </a:r>
            <a:br>
              <a:rPr lang="en-US" sz="2400" dirty="0" smtClean="0"/>
            </a:br>
            <a:r>
              <a:rPr lang="en-US" sz="2400" dirty="0" smtClean="0"/>
              <a:t>			</a:t>
            </a:r>
            <a:r>
              <a:rPr lang="en-US" sz="2400" dirty="0" err="1" smtClean="0"/>
              <a:t>DisconnectedAndResynchronizing</a:t>
            </a:r>
            <a:r>
              <a:rPr lang="en-US" sz="2400" dirty="0" smtClean="0"/>
              <a:t>, or</a:t>
            </a:r>
            <a:br>
              <a:rPr lang="en-US" sz="2400" dirty="0" smtClean="0"/>
            </a:br>
            <a:r>
              <a:rPr lang="en-US" sz="2400" dirty="0" smtClean="0"/>
              <a:t>			</a:t>
            </a:r>
            <a:r>
              <a:rPr lang="en-US" sz="2400" dirty="0" err="1" smtClean="0"/>
              <a:t>SeedingSource</a:t>
            </a:r>
            <a:endParaRPr lang="en-US" sz="2400" dirty="0" smtClean="0"/>
          </a:p>
        </p:txBody>
      </p:sp>
      <p:grpSp>
        <p:nvGrpSpPr>
          <p:cNvPr id="37" name="Group 46"/>
          <p:cNvGrpSpPr/>
          <p:nvPr/>
        </p:nvGrpSpPr>
        <p:grpSpPr>
          <a:xfrm>
            <a:off x="5702016" y="2192897"/>
            <a:ext cx="1901952" cy="1901952"/>
            <a:chOff x="5702016" y="2192897"/>
            <a:chExt cx="1901952" cy="1901952"/>
          </a:xfrm>
        </p:grpSpPr>
        <p:grpSp>
          <p:nvGrpSpPr>
            <p:cNvPr id="41" name="Group 42"/>
            <p:cNvGrpSpPr/>
            <p:nvPr/>
          </p:nvGrpSpPr>
          <p:grpSpPr>
            <a:xfrm>
              <a:off x="5702016" y="2192897"/>
              <a:ext cx="1901952" cy="1901952"/>
              <a:chOff x="381000" y="152400"/>
              <a:chExt cx="2032000" cy="2032000"/>
            </a:xfrm>
          </p:grpSpPr>
          <p:pic>
            <p:nvPicPr>
              <p:cNvPr id="44" name="Picture 2" descr="D:\Conferences\Tech Ed IT Pro 2009\Materials\phase2 - Copy.png"/>
              <p:cNvPicPr>
                <a:picLocks noChangeAspect="1" noChangeArrowheads="1"/>
              </p:cNvPicPr>
              <p:nvPr/>
            </p:nvPicPr>
            <p:blipFill>
              <a:blip r:embed="rId4"/>
              <a:srcRect/>
              <a:stretch>
                <a:fillRect/>
              </a:stretch>
            </p:blipFill>
            <p:spPr bwMode="auto">
              <a:xfrm>
                <a:off x="381000" y="152400"/>
                <a:ext cx="2032000" cy="2032000"/>
              </a:xfrm>
              <a:prstGeom prst="rect">
                <a:avLst/>
              </a:prstGeom>
              <a:noFill/>
            </p:spPr>
          </p:pic>
          <p:sp>
            <p:nvSpPr>
              <p:cNvPr id="45" name="Oval 44"/>
              <p:cNvSpPr/>
              <p:nvPr/>
            </p:nvSpPr>
            <p:spPr>
              <a:xfrm>
                <a:off x="1198246" y="653234"/>
                <a:ext cx="1005840" cy="1005840"/>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TextBox 45"/>
            <p:cNvSpPr txBox="1"/>
            <p:nvPr/>
          </p:nvSpPr>
          <p:spPr>
            <a:xfrm>
              <a:off x="6444345" y="2579916"/>
              <a:ext cx="989373" cy="1046440"/>
            </a:xfrm>
            <a:prstGeom prst="rect">
              <a:avLst/>
            </a:prstGeom>
            <a:noFill/>
          </p:spPr>
          <p:txBody>
            <a:bodyPr wrap="none" rtlCol="0">
              <a:spAutoFit/>
            </a:bodyPr>
            <a:lstStyle/>
            <a:p>
              <a:r>
                <a:rPr lang="en-US" sz="6200" dirty="0" smtClean="0"/>
                <a:t>10</a:t>
              </a:r>
              <a:endParaRPr lang="en-US" sz="6200" dirty="0"/>
            </a:p>
          </p:txBody>
        </p:sp>
      </p:grpSp>
      <p:sp>
        <p:nvSpPr>
          <p:cNvPr id="48" name="TextBox 47"/>
          <p:cNvSpPr txBox="1"/>
          <p:nvPr/>
        </p:nvSpPr>
        <p:spPr>
          <a:xfrm>
            <a:off x="898077" y="4130871"/>
            <a:ext cx="7685314" cy="1200329"/>
          </a:xfrm>
          <a:prstGeom prst="rect">
            <a:avLst/>
          </a:prstGeom>
          <a:noFill/>
        </p:spPr>
        <p:txBody>
          <a:bodyPr wrap="square" rtlCol="0">
            <a:spAutoFit/>
          </a:bodyPr>
          <a:lstStyle/>
          <a:p>
            <a:r>
              <a:rPr lang="en-US" sz="2400" dirty="0" smtClean="0"/>
              <a:t>Copy status		Healthy, </a:t>
            </a:r>
            <a:r>
              <a:rPr lang="en-US" sz="2400" dirty="0" err="1" smtClean="0"/>
              <a:t>DisconnectedAndHealthy</a:t>
            </a:r>
            <a:r>
              <a:rPr lang="en-US" sz="2400" dirty="0" smtClean="0"/>
              <a:t>,</a:t>
            </a:r>
            <a:br>
              <a:rPr lang="en-US" sz="2400" dirty="0" smtClean="0"/>
            </a:br>
            <a:r>
              <a:rPr lang="en-US" sz="2400" dirty="0" smtClean="0"/>
              <a:t>			</a:t>
            </a:r>
            <a:r>
              <a:rPr lang="en-US" sz="2400" dirty="0" err="1" smtClean="0"/>
              <a:t>DisconnectedAndResynchronizing</a:t>
            </a:r>
            <a:r>
              <a:rPr lang="en-US" sz="2400" dirty="0" smtClean="0"/>
              <a:t>, or</a:t>
            </a:r>
            <a:br>
              <a:rPr lang="en-US" sz="2400" dirty="0" smtClean="0"/>
            </a:br>
            <a:r>
              <a:rPr lang="en-US" sz="2400" dirty="0" smtClean="0"/>
              <a:t>			</a:t>
            </a:r>
            <a:r>
              <a:rPr lang="en-US" sz="2400" dirty="0" err="1" smtClean="0"/>
              <a:t>SeedingSource</a:t>
            </a:r>
            <a:endParaRPr lang="en-US" sz="2400" dirty="0" smtClean="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36226"/>
                                        </p:tgtEl>
                                        <p:attrNameLst>
                                          <p:attrName>style.visibility</p:attrName>
                                        </p:attrNameLst>
                                      </p:cBhvr>
                                      <p:to>
                                        <p:strVal val="visible"/>
                                      </p:to>
                                    </p:set>
                                  </p:childTnLst>
                                  <p:subTnLst>
                                    <p:set>
                                      <p:cBhvr override="childStyle">
                                        <p:cTn dur="1" fill="hold" display="0" masterRel="nextClick" afterEffect="1"/>
                                        <p:tgtEl>
                                          <p:spTgt spid="436226"/>
                                        </p:tgtEl>
                                        <p:attrNameLst>
                                          <p:attrName>style.visibility</p:attrName>
                                        </p:attrNameLst>
                                      </p:cBhvr>
                                      <p:to>
                                        <p:strVal val="hidden"/>
                                      </p:to>
                                    </p:set>
                                  </p:sub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subTnLst>
                                    <p:set>
                                      <p:cBhvr override="childStyle">
                                        <p:cTn dur="1" fill="hold" display="0" masterRel="nextClick" afterEffect="1"/>
                                        <p:tgtEl>
                                          <p:spTgt spid="5"/>
                                        </p:tgtEl>
                                        <p:attrNameLst>
                                          <p:attrName>style.visibility</p:attrName>
                                        </p:attrNameLst>
                                      </p:cBhvr>
                                      <p:to>
                                        <p:strVal val="hidden"/>
                                      </p:to>
                                    </p:set>
                                  </p:sub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subTnLst>
                                    <p:set>
                                      <p:cBhvr override="childStyle">
                                        <p:cTn dur="1" fill="hold" display="0" masterRel="nextClick" afterEffect="1"/>
                                        <p:tgtEl>
                                          <p:spTgt spid="8"/>
                                        </p:tgtEl>
                                        <p:attrNameLst>
                                          <p:attrName>style.visibility</p:attrName>
                                        </p:attrNameLst>
                                      </p:cBhvr>
                                      <p:to>
                                        <p:strVal val="hidden"/>
                                      </p:to>
                                    </p:set>
                                  </p:sub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subTnLst>
                                    <p:set>
                                      <p:cBhvr override="childStyle">
                                        <p:cTn dur="1" fill="hold" display="0" masterRel="nextClick" afterEffect="1"/>
                                        <p:tgtEl>
                                          <p:spTgt spid="7"/>
                                        </p:tgtEl>
                                        <p:attrNameLst>
                                          <p:attrName>style.visibility</p:attrName>
                                        </p:attrNameLst>
                                      </p:cBhvr>
                                      <p:to>
                                        <p:strVal val="hidden"/>
                                      </p:to>
                                    </p:set>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subTnLst>
                                    <p:set>
                                      <p:cBhvr override="childStyle">
                                        <p:cTn dur="1" fill="hold" display="0" masterRel="nextClick" afterEffect="1"/>
                                        <p:tgtEl>
                                          <p:spTgt spid="10"/>
                                        </p:tgtEl>
                                        <p:attrNameLst>
                                          <p:attrName>style.visibility</p:attrName>
                                        </p:attrNameLst>
                                      </p:cBhvr>
                                      <p:to>
                                        <p:strVal val="hidden"/>
                                      </p:to>
                                    </p:set>
                                  </p:subTnLst>
                                </p:cTn>
                              </p:par>
                              <p:par>
                                <p:cTn id="19" presetID="1"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childTnLst>
                                  <p:subTnLst>
                                    <p:set>
                                      <p:cBhvr override="childStyle">
                                        <p:cTn dur="1" fill="hold" display="0" masterRel="nextClick" afterEffect="1"/>
                                        <p:tgtEl>
                                          <p:spTgt spid="9"/>
                                        </p:tgtEl>
                                        <p:attrNameLst>
                                          <p:attrName>style.visibility</p:attrName>
                                        </p:attrNameLst>
                                      </p:cBhvr>
                                      <p:to>
                                        <p:strVal val="hidden"/>
                                      </p:to>
                                    </p:set>
                                  </p:sub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2"/>
                                        </p:tgtEl>
                                        <p:attrNameLst>
                                          <p:attrName>style.visibility</p:attrName>
                                        </p:attrNameLst>
                                      </p:cBhvr>
                                      <p:to>
                                        <p:strVal val="visible"/>
                                      </p:to>
                                    </p:set>
                                  </p:childTnLst>
                                  <p:subTnLst>
                                    <p:set>
                                      <p:cBhvr override="childStyle">
                                        <p:cTn dur="1" fill="hold" display="0" masterRel="nextClick" afterEffect="1"/>
                                        <p:tgtEl>
                                          <p:spTgt spid="12"/>
                                        </p:tgtEl>
                                        <p:attrNameLst>
                                          <p:attrName>style.visibility</p:attrName>
                                        </p:attrNameLst>
                                      </p:cBhvr>
                                      <p:to>
                                        <p:strVal val="hidden"/>
                                      </p:to>
                                    </p:set>
                                  </p:subTnLst>
                                </p:cTn>
                              </p:par>
                              <p:par>
                                <p:cTn id="25" presetID="1" presetClass="entr" presetSubtype="0"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childTnLst>
                                  <p:subTnLst>
                                    <p:set>
                                      <p:cBhvr override="childStyle">
                                        <p:cTn dur="1" fill="hold" display="0" masterRel="nextClick" afterEffect="1"/>
                                        <p:tgtEl>
                                          <p:spTgt spid="11"/>
                                        </p:tgtEl>
                                        <p:attrNameLst>
                                          <p:attrName>style.visibility</p:attrName>
                                        </p:attrNameLst>
                                      </p:cBhvr>
                                      <p:to>
                                        <p:strVal val="hidden"/>
                                      </p:to>
                                    </p:set>
                                  </p:sub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gtEl>
                                        <p:attrNameLst>
                                          <p:attrName>style.visibility</p:attrName>
                                        </p:attrNameLst>
                                      </p:cBhvr>
                                      <p:to>
                                        <p:strVal val="visible"/>
                                      </p:to>
                                    </p:set>
                                  </p:childTnLst>
                                  <p:subTnLst>
                                    <p:set>
                                      <p:cBhvr override="childStyle">
                                        <p:cTn dur="1" fill="hold" display="0" masterRel="nextClick" afterEffect="1"/>
                                        <p:tgtEl>
                                          <p:spTgt spid="3"/>
                                        </p:tgtEl>
                                        <p:attrNameLst>
                                          <p:attrName>style.visibility</p:attrName>
                                        </p:attrNameLst>
                                      </p:cBhvr>
                                      <p:to>
                                        <p:strVal val="hidden"/>
                                      </p:to>
                                    </p:set>
                                  </p:subTnLst>
                                </p:cTn>
                              </p:par>
                              <p:par>
                                <p:cTn id="31" presetID="1" presetClass="entr" presetSubtype="0" fill="hold" grpId="0" nodeType="withEffect">
                                  <p:stCondLst>
                                    <p:cond delay="0"/>
                                  </p:stCondLst>
                                  <p:childTnLst>
                                    <p:set>
                                      <p:cBhvr>
                                        <p:cTn id="32" dur="1" fill="hold">
                                          <p:stCondLst>
                                            <p:cond delay="0"/>
                                          </p:stCondLst>
                                        </p:cTn>
                                        <p:tgtEl>
                                          <p:spTgt spid="18"/>
                                        </p:tgtEl>
                                        <p:attrNameLst>
                                          <p:attrName>style.visibility</p:attrName>
                                        </p:attrNameLst>
                                      </p:cBhvr>
                                      <p:to>
                                        <p:strVal val="visible"/>
                                      </p:to>
                                    </p:set>
                                  </p:childTnLst>
                                  <p:subTnLst>
                                    <p:set>
                                      <p:cBhvr override="childStyle">
                                        <p:cTn dur="1" fill="hold" display="0" masterRel="nextClick" afterEffect="1"/>
                                        <p:tgtEl>
                                          <p:spTgt spid="18"/>
                                        </p:tgtEl>
                                        <p:attrNameLst>
                                          <p:attrName>style.visibility</p:attrName>
                                        </p:attrNameLst>
                                      </p:cBhvr>
                                      <p:to>
                                        <p:strVal val="hidden"/>
                                      </p:to>
                                    </p:set>
                                  </p:sub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13"/>
                                        </p:tgtEl>
                                        <p:attrNameLst>
                                          <p:attrName>style.visibility</p:attrName>
                                        </p:attrNameLst>
                                      </p:cBhvr>
                                      <p:to>
                                        <p:strVal val="visible"/>
                                      </p:to>
                                    </p:set>
                                  </p:childTnLst>
                                  <p:subTnLst>
                                    <p:set>
                                      <p:cBhvr override="childStyle">
                                        <p:cTn dur="1" fill="hold" display="0" masterRel="nextClick" afterEffect="1"/>
                                        <p:tgtEl>
                                          <p:spTgt spid="13"/>
                                        </p:tgtEl>
                                        <p:attrNameLst>
                                          <p:attrName>style.visibility</p:attrName>
                                        </p:attrNameLst>
                                      </p:cBhvr>
                                      <p:to>
                                        <p:strVal val="hidden"/>
                                      </p:to>
                                    </p:set>
                                  </p:subTnLst>
                                </p:cTn>
                              </p:par>
                              <p:par>
                                <p:cTn id="37" presetID="1" presetClass="entr" presetSubtype="0"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childTnLst>
                                  <p:subTnLst>
                                    <p:set>
                                      <p:cBhvr override="childStyle">
                                        <p:cTn dur="1" fill="hold" display="0" masterRel="nextClick" afterEffect="1"/>
                                        <p:tgtEl>
                                          <p:spTgt spid="24"/>
                                        </p:tgtEl>
                                        <p:attrNameLst>
                                          <p:attrName>style.visibility</p:attrName>
                                        </p:attrNameLst>
                                      </p:cBhvr>
                                      <p:to>
                                        <p:strVal val="hidden"/>
                                      </p:to>
                                    </p:set>
                                  </p:sub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9"/>
                                        </p:tgtEl>
                                        <p:attrNameLst>
                                          <p:attrName>style.visibility</p:attrName>
                                        </p:attrNameLst>
                                      </p:cBhvr>
                                      <p:to>
                                        <p:strVal val="visible"/>
                                      </p:to>
                                    </p:set>
                                  </p:childTnLst>
                                  <p:subTnLst>
                                    <p:set>
                                      <p:cBhvr override="childStyle">
                                        <p:cTn dur="1" fill="hold" display="0" masterRel="nextClick" afterEffect="1"/>
                                        <p:tgtEl>
                                          <p:spTgt spid="19"/>
                                        </p:tgtEl>
                                        <p:attrNameLst>
                                          <p:attrName>style.visibility</p:attrName>
                                        </p:attrNameLst>
                                      </p:cBhvr>
                                      <p:to>
                                        <p:strVal val="hidden"/>
                                      </p:to>
                                    </p:set>
                                  </p:subTnLst>
                                </p:cTn>
                              </p:par>
                              <p:par>
                                <p:cTn id="43" presetID="1" presetClass="entr" presetSubtype="0" fill="hold" grpId="0" nodeType="withEffect">
                                  <p:stCondLst>
                                    <p:cond delay="0"/>
                                  </p:stCondLst>
                                  <p:childTnLst>
                                    <p:set>
                                      <p:cBhvr>
                                        <p:cTn id="44" dur="1" fill="hold">
                                          <p:stCondLst>
                                            <p:cond delay="0"/>
                                          </p:stCondLst>
                                        </p:cTn>
                                        <p:tgtEl>
                                          <p:spTgt spid="30"/>
                                        </p:tgtEl>
                                        <p:attrNameLst>
                                          <p:attrName>style.visibility</p:attrName>
                                        </p:attrNameLst>
                                      </p:cBhvr>
                                      <p:to>
                                        <p:strVal val="visible"/>
                                      </p:to>
                                    </p:set>
                                  </p:childTnLst>
                                  <p:subTnLst>
                                    <p:set>
                                      <p:cBhvr override="childStyle">
                                        <p:cTn dur="1" fill="hold" display="0" masterRel="nextClick" afterEffect="1"/>
                                        <p:tgtEl>
                                          <p:spTgt spid="30"/>
                                        </p:tgtEl>
                                        <p:attrNameLst>
                                          <p:attrName>style.visibility</p:attrName>
                                        </p:attrNameLst>
                                      </p:cBhvr>
                                      <p:to>
                                        <p:strVal val="hidden"/>
                                      </p:to>
                                    </p:set>
                                  </p:sub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25"/>
                                        </p:tgtEl>
                                        <p:attrNameLst>
                                          <p:attrName>style.visibility</p:attrName>
                                        </p:attrNameLst>
                                      </p:cBhvr>
                                      <p:to>
                                        <p:strVal val="visible"/>
                                      </p:to>
                                    </p:set>
                                  </p:childTnLst>
                                  <p:subTnLst>
                                    <p:set>
                                      <p:cBhvr override="childStyle">
                                        <p:cTn dur="1" fill="hold" display="0" masterRel="nextClick" afterEffect="1"/>
                                        <p:tgtEl>
                                          <p:spTgt spid="25"/>
                                        </p:tgtEl>
                                        <p:attrNameLst>
                                          <p:attrName>style.visibility</p:attrName>
                                        </p:attrNameLst>
                                      </p:cBhvr>
                                      <p:to>
                                        <p:strVal val="hidden"/>
                                      </p:to>
                                    </p:set>
                                  </p:subTnLst>
                                </p:cTn>
                              </p:par>
                              <p:par>
                                <p:cTn id="49" presetID="1" presetClass="entr" presetSubtype="0" fill="hold" grpId="0" nodeType="withEffect">
                                  <p:stCondLst>
                                    <p:cond delay="0"/>
                                  </p:stCondLst>
                                  <p:childTnLst>
                                    <p:set>
                                      <p:cBhvr>
                                        <p:cTn id="50" dur="1" fill="hold">
                                          <p:stCondLst>
                                            <p:cond delay="0"/>
                                          </p:stCondLst>
                                        </p:cTn>
                                        <p:tgtEl>
                                          <p:spTgt spid="36"/>
                                        </p:tgtEl>
                                        <p:attrNameLst>
                                          <p:attrName>style.visibility</p:attrName>
                                        </p:attrNameLst>
                                      </p:cBhvr>
                                      <p:to>
                                        <p:strVal val="visible"/>
                                      </p:to>
                                    </p:set>
                                  </p:childTnLst>
                                  <p:subTnLst>
                                    <p:set>
                                      <p:cBhvr override="childStyle">
                                        <p:cTn dur="1" fill="hold" display="0" masterRel="nextClick" afterEffect="1"/>
                                        <p:tgtEl>
                                          <p:spTgt spid="36"/>
                                        </p:tgtEl>
                                        <p:attrNameLst>
                                          <p:attrName>style.visibility</p:attrName>
                                        </p:attrNameLst>
                                      </p:cBhvr>
                                      <p:to>
                                        <p:strVal val="hidden"/>
                                      </p:to>
                                    </p:set>
                                  </p:sub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31"/>
                                        </p:tgtEl>
                                        <p:attrNameLst>
                                          <p:attrName>style.visibility</p:attrName>
                                        </p:attrNameLst>
                                      </p:cBhvr>
                                      <p:to>
                                        <p:strVal val="visible"/>
                                      </p:to>
                                    </p:set>
                                  </p:childTnLst>
                                  <p:subTnLst>
                                    <p:set>
                                      <p:cBhvr override="childStyle">
                                        <p:cTn dur="1" fill="hold" display="0" masterRel="nextClick" afterEffect="1"/>
                                        <p:tgtEl>
                                          <p:spTgt spid="31"/>
                                        </p:tgtEl>
                                        <p:attrNameLst>
                                          <p:attrName>style.visibility</p:attrName>
                                        </p:attrNameLst>
                                      </p:cBhvr>
                                      <p:to>
                                        <p:strVal val="hidden"/>
                                      </p:to>
                                    </p:set>
                                  </p:subTnLst>
                                </p:cTn>
                              </p:par>
                              <p:par>
                                <p:cTn id="55" presetID="1" presetClass="entr" presetSubtype="0" fill="hold" grpId="0" nodeType="withEffect">
                                  <p:stCondLst>
                                    <p:cond delay="0"/>
                                  </p:stCondLst>
                                  <p:childTnLst>
                                    <p:set>
                                      <p:cBhvr>
                                        <p:cTn id="56" dur="1" fill="hold">
                                          <p:stCondLst>
                                            <p:cond delay="0"/>
                                          </p:stCondLst>
                                        </p:cTn>
                                        <p:tgtEl>
                                          <p:spTgt spid="42"/>
                                        </p:tgtEl>
                                        <p:attrNameLst>
                                          <p:attrName>style.visibility</p:attrName>
                                        </p:attrNameLst>
                                      </p:cBhvr>
                                      <p:to>
                                        <p:strVal val="visible"/>
                                      </p:to>
                                    </p:set>
                                  </p:childTnLst>
                                  <p:subTnLst>
                                    <p:set>
                                      <p:cBhvr override="childStyle">
                                        <p:cTn dur="1" fill="hold" display="0" masterRel="nextClick" afterEffect="1"/>
                                        <p:tgtEl>
                                          <p:spTgt spid="42"/>
                                        </p:tgtEl>
                                        <p:attrNameLst>
                                          <p:attrName>style.visibility</p:attrName>
                                        </p:attrNameLst>
                                      </p:cBhvr>
                                      <p:to>
                                        <p:strVal val="hidden"/>
                                      </p:to>
                                    </p:set>
                                  </p:subTnLst>
                                </p:cTn>
                              </p:par>
                            </p:childTnLst>
                          </p:cTn>
                        </p:par>
                      </p:childTnLst>
                    </p:cTn>
                  </p:par>
                  <p:par>
                    <p:cTn id="57" fill="hold">
                      <p:stCondLst>
                        <p:cond delay="indefinite"/>
                      </p:stCondLst>
                      <p:childTnLst>
                        <p:par>
                          <p:cTn id="58" fill="hold">
                            <p:stCondLst>
                              <p:cond delay="0"/>
                            </p:stCondLst>
                            <p:childTnLst>
                              <p:par>
                                <p:cTn id="59" presetID="1" presetClass="entr" presetSubtype="0" fill="hold" nodeType="clickEffect">
                                  <p:stCondLst>
                                    <p:cond delay="0"/>
                                  </p:stCondLst>
                                  <p:childTnLst>
                                    <p:set>
                                      <p:cBhvr>
                                        <p:cTn id="60" dur="1" fill="hold">
                                          <p:stCondLst>
                                            <p:cond delay="0"/>
                                          </p:stCondLst>
                                        </p:cTn>
                                        <p:tgtEl>
                                          <p:spTgt spid="37"/>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4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9" grpId="0"/>
      <p:bldP spid="11" grpId="0"/>
      <p:bldP spid="18" grpId="0"/>
      <p:bldP spid="24" grpId="0"/>
      <p:bldP spid="30" grpId="0"/>
      <p:bldP spid="36" grpId="0"/>
      <p:bldP spid="42" grpId="0"/>
      <p:bldP spid="4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en-US" dirty="0" smtClean="0"/>
              <a:t>Automatic Recovery Process</a:t>
            </a:r>
            <a:endParaRPr lang="en-US" dirty="0"/>
          </a:p>
        </p:txBody>
      </p:sp>
      <p:sp>
        <p:nvSpPr>
          <p:cNvPr id="3" name="Content Placeholder 2"/>
          <p:cNvSpPr>
            <a:spLocks noGrp="1"/>
          </p:cNvSpPr>
          <p:nvPr>
            <p:ph idx="1"/>
          </p:nvPr>
        </p:nvSpPr>
        <p:spPr/>
        <p:txBody>
          <a:bodyPr/>
          <a:lstStyle/>
          <a:p>
            <a:r>
              <a:rPr lang="en-US" sz="2400" dirty="0" smtClean="0"/>
              <a:t>When a failure occurs that affects a database:</a:t>
            </a:r>
          </a:p>
          <a:p>
            <a:pPr lvl="1"/>
            <a:r>
              <a:rPr lang="en-US" sz="2000" dirty="0" smtClean="0"/>
              <a:t>Active Manager determines the best copy to activate</a:t>
            </a:r>
          </a:p>
          <a:p>
            <a:pPr lvl="1"/>
            <a:r>
              <a:rPr lang="en-US" sz="2000" dirty="0" smtClean="0"/>
              <a:t>The Replication service on the target server attempts to copy missing log files from the source (ACLL)</a:t>
            </a:r>
          </a:p>
          <a:p>
            <a:pPr lvl="2"/>
            <a:r>
              <a:rPr lang="en-US" sz="1800" dirty="0" smtClean="0"/>
              <a:t>If successful, then the database will mount with zero data loss</a:t>
            </a:r>
          </a:p>
          <a:p>
            <a:pPr lvl="2"/>
            <a:r>
              <a:rPr lang="en-US" sz="1800" dirty="0" smtClean="0"/>
              <a:t>If unsuccessful (</a:t>
            </a:r>
            <a:r>
              <a:rPr lang="en-US" sz="1800" dirty="0" err="1" smtClean="0"/>
              <a:t>lossy</a:t>
            </a:r>
            <a:r>
              <a:rPr lang="en-US" sz="1800" dirty="0" smtClean="0"/>
              <a:t> failure), then the database will mount based on the </a:t>
            </a:r>
            <a:r>
              <a:rPr lang="en-US" sz="1800" dirty="0" err="1" smtClean="0"/>
              <a:t>AutoDatabaseMountDial</a:t>
            </a:r>
            <a:r>
              <a:rPr lang="en-US" sz="1800" dirty="0" smtClean="0"/>
              <a:t> setting </a:t>
            </a:r>
          </a:p>
          <a:p>
            <a:pPr lvl="1"/>
            <a:r>
              <a:rPr lang="en-US" sz="2000" dirty="0" smtClean="0"/>
              <a:t>The mounted database will generate new log files (using the same log generation sequence)</a:t>
            </a:r>
          </a:p>
          <a:p>
            <a:pPr lvl="1"/>
            <a:r>
              <a:rPr lang="en-US" sz="2000" dirty="0" smtClean="0"/>
              <a:t>Transport Dumpster requests will be initiated for the mounted database to recover lost messages</a:t>
            </a:r>
          </a:p>
          <a:p>
            <a:pPr lvl="1"/>
            <a:r>
              <a:rPr lang="en-US" sz="2000" dirty="0" smtClean="0"/>
              <a:t>When original server or database recovers, it will run through divergence detection and either perform an incremental </a:t>
            </a:r>
            <a:r>
              <a:rPr lang="en-US" sz="2000" dirty="0" err="1" smtClean="0"/>
              <a:t>resync</a:t>
            </a:r>
            <a:r>
              <a:rPr lang="en-US" sz="2000" dirty="0" smtClean="0"/>
              <a:t> or require a full reseed</a:t>
            </a:r>
          </a:p>
          <a:p>
            <a:endParaRPr lang="en-US" sz="2400" dirty="0"/>
          </a:p>
        </p:txBody>
      </p:sp>
    </p:spTree>
    <p:extLst>
      <p:ext uri="{BB962C8B-B14F-4D97-AF65-F5344CB8AC3E}">
        <p14:creationId xmlns="" xmlns:p14="http://schemas.microsoft.com/office/powerpoint/2010/main" val="1393401637"/>
      </p:ext>
    </p:extLst>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Database Failover</a:t>
            </a:r>
            <a:endParaRPr lang="en-US" dirty="0"/>
          </a:p>
        </p:txBody>
      </p:sp>
      <p:sp>
        <p:nvSpPr>
          <p:cNvPr id="77" name="Content Placeholder 76"/>
          <p:cNvSpPr>
            <a:spLocks noGrp="1"/>
          </p:cNvSpPr>
          <p:nvPr>
            <p:ph idx="1"/>
          </p:nvPr>
        </p:nvSpPr>
        <p:spPr/>
        <p:txBody>
          <a:bodyPr/>
          <a:lstStyle/>
          <a:p>
            <a:r>
              <a:rPr lang="en-US" dirty="0" smtClean="0"/>
              <a:t>Database failure occurs</a:t>
            </a:r>
          </a:p>
          <a:p>
            <a:r>
              <a:rPr lang="en-US" dirty="0" smtClean="0"/>
              <a:t>Failure item is raised</a:t>
            </a:r>
          </a:p>
          <a:p>
            <a:r>
              <a:rPr lang="en-US" dirty="0" smtClean="0"/>
              <a:t>Active Manager moves active database</a:t>
            </a:r>
          </a:p>
          <a:p>
            <a:r>
              <a:rPr lang="en-US" dirty="0" smtClean="0"/>
              <a:t>Database copy is restored</a:t>
            </a:r>
          </a:p>
          <a:p>
            <a:r>
              <a:rPr lang="en-US" dirty="0" smtClean="0"/>
              <a:t>Similar flow within and across datacenters</a:t>
            </a:r>
            <a:endParaRPr lang="en-US" dirty="0"/>
          </a:p>
        </p:txBody>
      </p:sp>
      <p:sp>
        <p:nvSpPr>
          <p:cNvPr id="111" name="Rounded Rectangle 110"/>
          <p:cNvSpPr/>
          <p:nvPr/>
        </p:nvSpPr>
        <p:spPr>
          <a:xfrm>
            <a:off x="1066800" y="4171522"/>
            <a:ext cx="6705600" cy="1066801"/>
          </a:xfrm>
          <a:prstGeom prst="roundRect">
            <a:avLst/>
          </a:prstGeom>
          <a:solidFill>
            <a:schemeClr val="tx2">
              <a:alpha val="20000"/>
            </a:schemeClr>
          </a:solidFill>
          <a:ln w="28575">
            <a:noFill/>
            <a:miter lim="800000"/>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2" name="Can 111"/>
          <p:cNvSpPr/>
          <p:nvPr/>
        </p:nvSpPr>
        <p:spPr>
          <a:xfrm>
            <a:off x="1516992" y="5391931"/>
            <a:ext cx="682175" cy="1280160"/>
          </a:xfrm>
          <a:prstGeom prst="can">
            <a:avLst/>
          </a:prstGeom>
          <a:ln w="38100" cmpd="sng">
            <a:solidFill>
              <a:srgbClr val="385D8A"/>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dirty="0"/>
          </a:p>
        </p:txBody>
      </p:sp>
      <p:cxnSp>
        <p:nvCxnSpPr>
          <p:cNvPr id="113" name="Straight Connector 112"/>
          <p:cNvCxnSpPr/>
          <p:nvPr/>
        </p:nvCxnSpPr>
        <p:spPr>
          <a:xfrm>
            <a:off x="1513367" y="6169399"/>
            <a:ext cx="673126" cy="1728"/>
          </a:xfrm>
          <a:prstGeom prst="line">
            <a:avLst/>
          </a:prstGeom>
          <a:ln w="22225">
            <a:solidFill>
              <a:srgbClr val="385D8A"/>
            </a:solidFill>
          </a:ln>
        </p:spPr>
        <p:style>
          <a:lnRef idx="1">
            <a:schemeClr val="dk1"/>
          </a:lnRef>
          <a:fillRef idx="0">
            <a:schemeClr val="dk1"/>
          </a:fillRef>
          <a:effectRef idx="0">
            <a:schemeClr val="dk1"/>
          </a:effectRef>
          <a:fontRef idx="minor">
            <a:schemeClr val="tx1"/>
          </a:fontRef>
        </p:style>
      </p:cxnSp>
      <p:cxnSp>
        <p:nvCxnSpPr>
          <p:cNvPr id="114" name="Straight Connector 113"/>
          <p:cNvCxnSpPr/>
          <p:nvPr/>
        </p:nvCxnSpPr>
        <p:spPr>
          <a:xfrm>
            <a:off x="1520377" y="6427010"/>
            <a:ext cx="673126" cy="1728"/>
          </a:xfrm>
          <a:prstGeom prst="line">
            <a:avLst/>
          </a:prstGeom>
          <a:ln w="22225">
            <a:solidFill>
              <a:srgbClr val="385D8A"/>
            </a:solidFill>
          </a:ln>
        </p:spPr>
        <p:style>
          <a:lnRef idx="1">
            <a:schemeClr val="dk1"/>
          </a:lnRef>
          <a:fillRef idx="0">
            <a:schemeClr val="dk1"/>
          </a:fillRef>
          <a:effectRef idx="0">
            <a:schemeClr val="dk1"/>
          </a:effectRef>
          <a:fontRef idx="minor">
            <a:schemeClr val="tx1"/>
          </a:fontRef>
        </p:style>
      </p:cxnSp>
      <p:sp>
        <p:nvSpPr>
          <p:cNvPr id="115" name="TextBox 114"/>
          <p:cNvSpPr txBox="1"/>
          <p:nvPr/>
        </p:nvSpPr>
        <p:spPr>
          <a:xfrm>
            <a:off x="1611138" y="5914666"/>
            <a:ext cx="522462" cy="276999"/>
          </a:xfrm>
          <a:prstGeom prst="rect">
            <a:avLst/>
          </a:prstGeom>
          <a:noFill/>
        </p:spPr>
        <p:txBody>
          <a:bodyPr wrap="square" rtlCol="0">
            <a:spAutoFit/>
          </a:bodyPr>
          <a:lstStyle/>
          <a:p>
            <a:r>
              <a:rPr lang="en-US" sz="1200" b="1" dirty="0" smtClean="0">
                <a:solidFill>
                  <a:srgbClr val="385D8A"/>
                </a:solidFill>
                <a:effectLst/>
              </a:rPr>
              <a:t>DB2</a:t>
            </a:r>
            <a:endParaRPr lang="en-US" sz="1200" b="1" dirty="0">
              <a:solidFill>
                <a:srgbClr val="385D8A"/>
              </a:solidFill>
              <a:effectLst/>
            </a:endParaRPr>
          </a:p>
        </p:txBody>
      </p:sp>
      <p:sp>
        <p:nvSpPr>
          <p:cNvPr id="116" name="TextBox 115"/>
          <p:cNvSpPr txBox="1"/>
          <p:nvPr/>
        </p:nvSpPr>
        <p:spPr>
          <a:xfrm>
            <a:off x="1610833" y="6182749"/>
            <a:ext cx="536376" cy="276999"/>
          </a:xfrm>
          <a:prstGeom prst="rect">
            <a:avLst/>
          </a:prstGeom>
          <a:noFill/>
        </p:spPr>
        <p:txBody>
          <a:bodyPr wrap="square" rtlCol="0">
            <a:spAutoFit/>
          </a:bodyPr>
          <a:lstStyle/>
          <a:p>
            <a:r>
              <a:rPr lang="en-US" sz="1200" b="1" dirty="0" smtClean="0">
                <a:solidFill>
                  <a:srgbClr val="385D8A"/>
                </a:solidFill>
              </a:rPr>
              <a:t>DB3</a:t>
            </a:r>
            <a:endParaRPr lang="en-US" sz="1200" b="1" dirty="0">
              <a:solidFill>
                <a:srgbClr val="385D8A"/>
              </a:solidFill>
            </a:endParaRPr>
          </a:p>
        </p:txBody>
      </p:sp>
      <p:grpSp>
        <p:nvGrpSpPr>
          <p:cNvPr id="3" name="Group 164"/>
          <p:cNvGrpSpPr/>
          <p:nvPr/>
        </p:nvGrpSpPr>
        <p:grpSpPr>
          <a:xfrm>
            <a:off x="4148468" y="5401356"/>
            <a:ext cx="685800" cy="1280160"/>
            <a:chOff x="892596" y="5068174"/>
            <a:chExt cx="685800" cy="1280160"/>
          </a:xfrm>
        </p:grpSpPr>
        <p:sp>
          <p:nvSpPr>
            <p:cNvPr id="118" name="Can 117"/>
            <p:cNvSpPr/>
            <p:nvPr/>
          </p:nvSpPr>
          <p:spPr>
            <a:xfrm>
              <a:off x="896221" y="5068174"/>
              <a:ext cx="682175" cy="1280160"/>
            </a:xfrm>
            <a:prstGeom prst="can">
              <a:avLst/>
            </a:prstGeom>
            <a:ln w="38100" cmpd="sng">
              <a:solidFill>
                <a:srgbClr val="385D8A"/>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dirty="0"/>
            </a:p>
          </p:txBody>
        </p:sp>
        <p:cxnSp>
          <p:nvCxnSpPr>
            <p:cNvPr id="119" name="Straight Connector 118"/>
            <p:cNvCxnSpPr/>
            <p:nvPr/>
          </p:nvCxnSpPr>
          <p:spPr>
            <a:xfrm>
              <a:off x="894000" y="5577397"/>
              <a:ext cx="673126" cy="1728"/>
            </a:xfrm>
            <a:prstGeom prst="line">
              <a:avLst/>
            </a:prstGeom>
            <a:ln w="22225" cmpd="sng">
              <a:solidFill>
                <a:srgbClr val="385D8A"/>
              </a:solidFill>
            </a:ln>
          </p:spPr>
          <p:style>
            <a:lnRef idx="1">
              <a:schemeClr val="dk1"/>
            </a:lnRef>
            <a:fillRef idx="0">
              <a:schemeClr val="dk1"/>
            </a:fillRef>
            <a:effectRef idx="0">
              <a:schemeClr val="dk1"/>
            </a:effectRef>
            <a:fontRef idx="minor">
              <a:schemeClr val="tx1"/>
            </a:fontRef>
          </p:style>
        </p:cxnSp>
        <p:cxnSp>
          <p:nvCxnSpPr>
            <p:cNvPr id="120" name="Straight Connector 119"/>
            <p:cNvCxnSpPr/>
            <p:nvPr/>
          </p:nvCxnSpPr>
          <p:spPr>
            <a:xfrm>
              <a:off x="892596" y="5845642"/>
              <a:ext cx="673126" cy="1728"/>
            </a:xfrm>
            <a:prstGeom prst="line">
              <a:avLst/>
            </a:prstGeom>
            <a:ln w="22225" cmpd="sng">
              <a:solidFill>
                <a:srgbClr val="385D8A"/>
              </a:solidFill>
            </a:ln>
          </p:spPr>
          <p:style>
            <a:lnRef idx="1">
              <a:schemeClr val="dk1"/>
            </a:lnRef>
            <a:fillRef idx="0">
              <a:schemeClr val="dk1"/>
            </a:fillRef>
            <a:effectRef idx="0">
              <a:schemeClr val="dk1"/>
            </a:effectRef>
            <a:fontRef idx="minor">
              <a:schemeClr val="tx1"/>
            </a:fontRef>
          </p:style>
        </p:cxnSp>
        <p:cxnSp>
          <p:nvCxnSpPr>
            <p:cNvPr id="121" name="Straight Connector 120"/>
            <p:cNvCxnSpPr/>
            <p:nvPr/>
          </p:nvCxnSpPr>
          <p:spPr>
            <a:xfrm>
              <a:off x="899606" y="6103253"/>
              <a:ext cx="673126" cy="1728"/>
            </a:xfrm>
            <a:prstGeom prst="line">
              <a:avLst/>
            </a:prstGeom>
            <a:ln w="22225" cmpd="sng">
              <a:solidFill>
                <a:srgbClr val="385D8A"/>
              </a:solidFill>
            </a:ln>
          </p:spPr>
          <p:style>
            <a:lnRef idx="1">
              <a:schemeClr val="dk1"/>
            </a:lnRef>
            <a:fillRef idx="0">
              <a:schemeClr val="dk1"/>
            </a:fillRef>
            <a:effectRef idx="0">
              <a:schemeClr val="dk1"/>
            </a:effectRef>
            <a:fontRef idx="minor">
              <a:schemeClr val="tx1"/>
            </a:fontRef>
          </p:style>
        </p:cxnSp>
        <p:sp>
          <p:nvSpPr>
            <p:cNvPr id="122" name="TextBox 121"/>
            <p:cNvSpPr txBox="1"/>
            <p:nvPr/>
          </p:nvSpPr>
          <p:spPr>
            <a:xfrm>
              <a:off x="1006294" y="5325648"/>
              <a:ext cx="538433" cy="276999"/>
            </a:xfrm>
            <a:prstGeom prst="rect">
              <a:avLst/>
            </a:prstGeom>
            <a:noFill/>
            <a:ln w="38100" cmpd="sng">
              <a:noFill/>
            </a:ln>
          </p:spPr>
          <p:txBody>
            <a:bodyPr wrap="square" rtlCol="0">
              <a:spAutoFit/>
            </a:bodyPr>
            <a:lstStyle/>
            <a:p>
              <a:r>
                <a:rPr lang="en-US" sz="1200" b="1" dirty="0" smtClean="0">
                  <a:solidFill>
                    <a:srgbClr val="385D8A"/>
                  </a:solidFill>
                  <a:cs typeface="Arial" pitchFamily="34" charset="0"/>
                </a:rPr>
                <a:t>DB2</a:t>
              </a:r>
              <a:endParaRPr lang="en-US" sz="1200" b="1" dirty="0">
                <a:solidFill>
                  <a:srgbClr val="385D8A"/>
                </a:solidFill>
                <a:cs typeface="Arial" pitchFamily="34" charset="0"/>
              </a:endParaRPr>
            </a:p>
          </p:txBody>
        </p:sp>
        <p:sp>
          <p:nvSpPr>
            <p:cNvPr id="123" name="TextBox 122"/>
            <p:cNvSpPr txBox="1"/>
            <p:nvPr/>
          </p:nvSpPr>
          <p:spPr>
            <a:xfrm>
              <a:off x="990366" y="5590910"/>
              <a:ext cx="554361" cy="276999"/>
            </a:xfrm>
            <a:prstGeom prst="rect">
              <a:avLst/>
            </a:prstGeom>
            <a:noFill/>
            <a:ln w="38100" cmpd="sng">
              <a:noFill/>
            </a:ln>
          </p:spPr>
          <p:txBody>
            <a:bodyPr wrap="square" rtlCol="0">
              <a:spAutoFit/>
            </a:bodyPr>
            <a:lstStyle/>
            <a:p>
              <a:r>
                <a:rPr lang="en-US" sz="1200" b="1" dirty="0" smtClean="0">
                  <a:solidFill>
                    <a:srgbClr val="385D8A"/>
                  </a:solidFill>
                  <a:effectLst/>
                </a:rPr>
                <a:t>DB3</a:t>
              </a:r>
              <a:endParaRPr lang="en-US" sz="1200" b="1" dirty="0">
                <a:solidFill>
                  <a:srgbClr val="385D8A"/>
                </a:solidFill>
                <a:effectLst/>
              </a:endParaRPr>
            </a:p>
          </p:txBody>
        </p:sp>
        <p:cxnSp>
          <p:nvCxnSpPr>
            <p:cNvPr id="124" name="Straight Connector 123"/>
            <p:cNvCxnSpPr/>
            <p:nvPr/>
          </p:nvCxnSpPr>
          <p:spPr>
            <a:xfrm>
              <a:off x="901994" y="5334000"/>
              <a:ext cx="666376" cy="1728"/>
            </a:xfrm>
            <a:prstGeom prst="line">
              <a:avLst/>
            </a:prstGeom>
            <a:ln w="22225" cmpd="sng">
              <a:solidFill>
                <a:srgbClr val="385D8A"/>
              </a:solidFill>
            </a:ln>
          </p:spPr>
          <p:style>
            <a:lnRef idx="1">
              <a:schemeClr val="dk1"/>
            </a:lnRef>
            <a:fillRef idx="0">
              <a:schemeClr val="dk1"/>
            </a:fillRef>
            <a:effectRef idx="0">
              <a:schemeClr val="dk1"/>
            </a:effectRef>
            <a:fontRef idx="minor">
              <a:schemeClr val="tx1"/>
            </a:fontRef>
          </p:style>
        </p:cxnSp>
        <p:sp>
          <p:nvSpPr>
            <p:cNvPr id="125" name="TextBox 124"/>
            <p:cNvSpPr txBox="1"/>
            <p:nvPr/>
          </p:nvSpPr>
          <p:spPr>
            <a:xfrm>
              <a:off x="990062" y="5870867"/>
              <a:ext cx="536376" cy="276999"/>
            </a:xfrm>
            <a:prstGeom prst="rect">
              <a:avLst/>
            </a:prstGeom>
            <a:noFill/>
            <a:ln w="38100" cmpd="sng">
              <a:noFill/>
            </a:ln>
          </p:spPr>
          <p:txBody>
            <a:bodyPr wrap="square" rtlCol="0">
              <a:spAutoFit/>
            </a:bodyPr>
            <a:lstStyle/>
            <a:p>
              <a:r>
                <a:rPr lang="en-US" sz="1200" b="1" dirty="0" smtClean="0">
                  <a:solidFill>
                    <a:srgbClr val="385D8A"/>
                  </a:solidFill>
                </a:rPr>
                <a:t>DB4</a:t>
              </a:r>
              <a:endParaRPr lang="en-US" sz="1200" b="1" dirty="0">
                <a:solidFill>
                  <a:srgbClr val="385D8A"/>
                </a:solidFill>
              </a:endParaRPr>
            </a:p>
          </p:txBody>
        </p:sp>
      </p:grpSp>
      <p:sp>
        <p:nvSpPr>
          <p:cNvPr id="126" name="Can 125"/>
          <p:cNvSpPr/>
          <p:nvPr/>
        </p:nvSpPr>
        <p:spPr>
          <a:xfrm>
            <a:off x="2833658" y="5390723"/>
            <a:ext cx="682175" cy="1280160"/>
          </a:xfrm>
          <a:prstGeom prst="can">
            <a:avLst/>
          </a:prstGeom>
          <a:ln w="38100" cmpd="sng">
            <a:solidFill>
              <a:srgbClr val="385D8A"/>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dirty="0"/>
          </a:p>
        </p:txBody>
      </p:sp>
      <p:cxnSp>
        <p:nvCxnSpPr>
          <p:cNvPr id="127" name="Straight Connector 126"/>
          <p:cNvCxnSpPr/>
          <p:nvPr/>
        </p:nvCxnSpPr>
        <p:spPr>
          <a:xfrm>
            <a:off x="2831437" y="5899946"/>
            <a:ext cx="673126" cy="1728"/>
          </a:xfrm>
          <a:prstGeom prst="line">
            <a:avLst/>
          </a:prstGeom>
          <a:ln w="22225">
            <a:solidFill>
              <a:srgbClr val="385D8A"/>
            </a:solidFill>
          </a:ln>
        </p:spPr>
        <p:style>
          <a:lnRef idx="1">
            <a:schemeClr val="dk1"/>
          </a:lnRef>
          <a:fillRef idx="0">
            <a:schemeClr val="dk1"/>
          </a:fillRef>
          <a:effectRef idx="0">
            <a:schemeClr val="dk1"/>
          </a:effectRef>
          <a:fontRef idx="minor">
            <a:schemeClr val="tx1"/>
          </a:fontRef>
        </p:style>
      </p:cxnSp>
      <p:cxnSp>
        <p:nvCxnSpPr>
          <p:cNvPr id="128" name="Straight Connector 127"/>
          <p:cNvCxnSpPr/>
          <p:nvPr/>
        </p:nvCxnSpPr>
        <p:spPr>
          <a:xfrm>
            <a:off x="2830033" y="6168191"/>
            <a:ext cx="673126" cy="1728"/>
          </a:xfrm>
          <a:prstGeom prst="line">
            <a:avLst/>
          </a:prstGeom>
          <a:ln w="22225">
            <a:solidFill>
              <a:srgbClr val="385D8A"/>
            </a:solidFill>
          </a:ln>
        </p:spPr>
        <p:style>
          <a:lnRef idx="1">
            <a:schemeClr val="dk1"/>
          </a:lnRef>
          <a:fillRef idx="0">
            <a:schemeClr val="dk1"/>
          </a:fillRef>
          <a:effectRef idx="0">
            <a:schemeClr val="dk1"/>
          </a:effectRef>
          <a:fontRef idx="minor">
            <a:schemeClr val="tx1"/>
          </a:fontRef>
        </p:style>
      </p:cxnSp>
      <p:cxnSp>
        <p:nvCxnSpPr>
          <p:cNvPr id="129" name="Straight Connector 128"/>
          <p:cNvCxnSpPr/>
          <p:nvPr/>
        </p:nvCxnSpPr>
        <p:spPr>
          <a:xfrm>
            <a:off x="2837043" y="6425802"/>
            <a:ext cx="673126" cy="1728"/>
          </a:xfrm>
          <a:prstGeom prst="line">
            <a:avLst/>
          </a:prstGeom>
          <a:ln w="22225">
            <a:solidFill>
              <a:srgbClr val="385D8A"/>
            </a:solidFill>
          </a:ln>
        </p:spPr>
        <p:style>
          <a:lnRef idx="1">
            <a:schemeClr val="dk1"/>
          </a:lnRef>
          <a:fillRef idx="0">
            <a:schemeClr val="dk1"/>
          </a:fillRef>
          <a:effectRef idx="0">
            <a:schemeClr val="dk1"/>
          </a:effectRef>
          <a:fontRef idx="minor">
            <a:schemeClr val="tx1"/>
          </a:fontRef>
        </p:style>
      </p:cxnSp>
      <p:sp>
        <p:nvSpPr>
          <p:cNvPr id="130" name="TextBox 129"/>
          <p:cNvSpPr txBox="1"/>
          <p:nvPr/>
        </p:nvSpPr>
        <p:spPr>
          <a:xfrm>
            <a:off x="2943732" y="5648196"/>
            <a:ext cx="561468" cy="276999"/>
          </a:xfrm>
          <a:prstGeom prst="rect">
            <a:avLst/>
          </a:prstGeom>
          <a:noFill/>
        </p:spPr>
        <p:txBody>
          <a:bodyPr wrap="square" rtlCol="0">
            <a:spAutoFit/>
          </a:bodyPr>
          <a:lstStyle/>
          <a:p>
            <a:r>
              <a:rPr lang="en-US" sz="1200" b="1" dirty="0" smtClean="0">
                <a:solidFill>
                  <a:srgbClr val="385D8A"/>
                </a:solidFill>
                <a:effectLst/>
              </a:rPr>
              <a:t>DB4</a:t>
            </a:r>
            <a:endParaRPr lang="en-US" sz="1200" b="1" dirty="0">
              <a:solidFill>
                <a:srgbClr val="385D8A"/>
              </a:solidFill>
              <a:effectLst/>
            </a:endParaRPr>
          </a:p>
        </p:txBody>
      </p:sp>
      <p:sp>
        <p:nvSpPr>
          <p:cNvPr id="131" name="TextBox 130"/>
          <p:cNvSpPr txBox="1"/>
          <p:nvPr/>
        </p:nvSpPr>
        <p:spPr>
          <a:xfrm>
            <a:off x="2927804" y="5913458"/>
            <a:ext cx="577396" cy="276999"/>
          </a:xfrm>
          <a:prstGeom prst="rect">
            <a:avLst/>
          </a:prstGeom>
          <a:noFill/>
        </p:spPr>
        <p:txBody>
          <a:bodyPr wrap="square" rtlCol="0">
            <a:spAutoFit/>
          </a:bodyPr>
          <a:lstStyle/>
          <a:p>
            <a:r>
              <a:rPr lang="en-US" sz="1200" b="1" dirty="0" smtClean="0">
                <a:solidFill>
                  <a:srgbClr val="385D8A"/>
                </a:solidFill>
              </a:rPr>
              <a:t>DB5</a:t>
            </a:r>
            <a:endParaRPr lang="en-US" sz="1200" b="1" dirty="0">
              <a:solidFill>
                <a:srgbClr val="385D8A"/>
              </a:solidFill>
            </a:endParaRPr>
          </a:p>
        </p:txBody>
      </p:sp>
      <p:cxnSp>
        <p:nvCxnSpPr>
          <p:cNvPr id="132" name="Straight Connector 131"/>
          <p:cNvCxnSpPr/>
          <p:nvPr/>
        </p:nvCxnSpPr>
        <p:spPr>
          <a:xfrm>
            <a:off x="2839431" y="5656549"/>
            <a:ext cx="666376" cy="1728"/>
          </a:xfrm>
          <a:prstGeom prst="line">
            <a:avLst/>
          </a:prstGeom>
          <a:ln w="22225">
            <a:solidFill>
              <a:srgbClr val="385D8A"/>
            </a:solidFill>
          </a:ln>
        </p:spPr>
        <p:style>
          <a:lnRef idx="1">
            <a:schemeClr val="dk1"/>
          </a:lnRef>
          <a:fillRef idx="0">
            <a:schemeClr val="dk1"/>
          </a:fillRef>
          <a:effectRef idx="0">
            <a:schemeClr val="dk1"/>
          </a:effectRef>
          <a:fontRef idx="minor">
            <a:schemeClr val="tx1"/>
          </a:fontRef>
        </p:style>
      </p:cxnSp>
      <p:sp>
        <p:nvSpPr>
          <p:cNvPr id="133" name="Rectangle 132"/>
          <p:cNvSpPr/>
          <p:nvPr/>
        </p:nvSpPr>
        <p:spPr>
          <a:xfrm>
            <a:off x="1349796" y="4439098"/>
            <a:ext cx="1007253" cy="575188"/>
          </a:xfrm>
          <a:prstGeom prst="rect">
            <a:avLst/>
          </a:prstGeom>
          <a:solidFill>
            <a:schemeClr val="bg1"/>
          </a:solidFill>
          <a:ln>
            <a:headEnd type="none" w="med" len="med"/>
            <a:tailEnd type="none" w="med" len="med"/>
          </a:ln>
          <a:effectLst/>
          <a:scene3d>
            <a:camera prst="orthographicFront">
              <a:rot lat="0" lon="0" rev="0"/>
            </a:camera>
            <a:lightRig rig="threePt" dir="t">
              <a:rot lat="0" lon="0" rev="1200000"/>
            </a:lightRig>
          </a:scene3d>
          <a:sp3d>
            <a:bevelT w="0" h="0"/>
          </a:sp3d>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600" dirty="0" smtClean="0">
                <a:solidFill>
                  <a:schemeClr val="tx1"/>
                </a:solidFill>
                <a:latin typeface="Segoe" pitchFamily="34" charset="0"/>
              </a:rPr>
              <a:t>Mailbox Server 1</a:t>
            </a:r>
            <a:endParaRPr lang="en-US" sz="1600" dirty="0">
              <a:solidFill>
                <a:schemeClr val="tx1"/>
              </a:solidFill>
              <a:latin typeface="Segoe" pitchFamily="34" charset="0"/>
            </a:endParaRPr>
          </a:p>
        </p:txBody>
      </p:sp>
      <p:sp>
        <p:nvSpPr>
          <p:cNvPr id="134" name="Rectangle 133"/>
          <p:cNvSpPr/>
          <p:nvPr/>
        </p:nvSpPr>
        <p:spPr>
          <a:xfrm>
            <a:off x="2667000" y="4439098"/>
            <a:ext cx="1005840" cy="575188"/>
          </a:xfrm>
          <a:prstGeom prst="rect">
            <a:avLst/>
          </a:prstGeom>
          <a:solidFill>
            <a:schemeClr val="bg1"/>
          </a:solidFill>
          <a:ln>
            <a:headEnd type="none" w="med" len="med"/>
            <a:tailEnd type="none" w="med" len="med"/>
          </a:ln>
          <a:effectLst/>
          <a:scene3d>
            <a:camera prst="orthographicFront">
              <a:rot lat="0" lon="0" rev="0"/>
            </a:camera>
            <a:lightRig rig="threePt" dir="t">
              <a:rot lat="0" lon="0" rev="1200000"/>
            </a:lightRig>
          </a:scene3d>
          <a:sp3d>
            <a:bevelT w="0" h="0"/>
          </a:sp3d>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600" dirty="0" smtClean="0">
                <a:solidFill>
                  <a:schemeClr val="tx1"/>
                </a:solidFill>
                <a:latin typeface="Segoe" pitchFamily="34" charset="0"/>
              </a:rPr>
              <a:t>Mailbox Server 2</a:t>
            </a:r>
            <a:endParaRPr lang="en-US" sz="1600" dirty="0">
              <a:solidFill>
                <a:schemeClr val="tx1"/>
              </a:solidFill>
              <a:latin typeface="Segoe" pitchFamily="34" charset="0"/>
            </a:endParaRPr>
          </a:p>
        </p:txBody>
      </p:sp>
      <p:sp>
        <p:nvSpPr>
          <p:cNvPr id="135" name="Rectangle 134"/>
          <p:cNvSpPr/>
          <p:nvPr/>
        </p:nvSpPr>
        <p:spPr>
          <a:xfrm>
            <a:off x="3983666" y="4439098"/>
            <a:ext cx="1005840" cy="575188"/>
          </a:xfrm>
          <a:prstGeom prst="rect">
            <a:avLst/>
          </a:prstGeom>
          <a:solidFill>
            <a:schemeClr val="bg1"/>
          </a:solidFill>
          <a:ln>
            <a:headEnd type="none" w="med" len="med"/>
            <a:tailEnd type="none" w="med" len="med"/>
          </a:ln>
          <a:effectLst/>
          <a:scene3d>
            <a:camera prst="orthographicFront">
              <a:rot lat="0" lon="0" rev="0"/>
            </a:camera>
            <a:lightRig rig="threePt" dir="t">
              <a:rot lat="0" lon="0" rev="1200000"/>
            </a:lightRig>
          </a:scene3d>
          <a:sp3d>
            <a:bevelT w="0" h="0"/>
          </a:sp3d>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600" dirty="0" smtClean="0">
                <a:solidFill>
                  <a:schemeClr val="tx1"/>
                </a:solidFill>
                <a:latin typeface="Segoe" pitchFamily="34" charset="0"/>
              </a:rPr>
              <a:t>Mailbox Server 3</a:t>
            </a:r>
            <a:endParaRPr lang="en-US" sz="1600" dirty="0">
              <a:solidFill>
                <a:schemeClr val="tx1"/>
              </a:solidFill>
              <a:latin typeface="Segoe" pitchFamily="34" charset="0"/>
            </a:endParaRPr>
          </a:p>
        </p:txBody>
      </p:sp>
      <p:cxnSp>
        <p:nvCxnSpPr>
          <p:cNvPr id="136" name="Straight Arrow Connector 135"/>
          <p:cNvCxnSpPr>
            <a:stCxn id="133" idx="2"/>
            <a:endCxn id="112" idx="1"/>
          </p:cNvCxnSpPr>
          <p:nvPr/>
        </p:nvCxnSpPr>
        <p:spPr>
          <a:xfrm rot="16200000" flipH="1">
            <a:off x="1666929" y="5200779"/>
            <a:ext cx="377645" cy="4657"/>
          </a:xfrm>
          <a:prstGeom prst="straightConnector1">
            <a:avLst/>
          </a:prstGeom>
          <a:ln w="3810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7" name="Straight Arrow Connector 136"/>
          <p:cNvCxnSpPr>
            <a:stCxn id="134" idx="2"/>
            <a:endCxn id="126" idx="1"/>
          </p:cNvCxnSpPr>
          <p:nvPr/>
        </p:nvCxnSpPr>
        <p:spPr>
          <a:xfrm rot="16200000" flipH="1">
            <a:off x="2984115" y="5200091"/>
            <a:ext cx="376437" cy="4826"/>
          </a:xfrm>
          <a:prstGeom prst="straightConnector1">
            <a:avLst/>
          </a:prstGeom>
          <a:ln w="3810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8" name="Straight Arrow Connector 137"/>
          <p:cNvCxnSpPr>
            <a:stCxn id="135" idx="2"/>
          </p:cNvCxnSpPr>
          <p:nvPr/>
        </p:nvCxnSpPr>
        <p:spPr>
          <a:xfrm rot="16200000" flipH="1">
            <a:off x="4296348" y="5204523"/>
            <a:ext cx="387070" cy="6595"/>
          </a:xfrm>
          <a:prstGeom prst="straightConnector1">
            <a:avLst/>
          </a:prstGeom>
          <a:ln w="3810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39" name="Rectangle 138"/>
          <p:cNvSpPr/>
          <p:nvPr/>
        </p:nvSpPr>
        <p:spPr>
          <a:xfrm>
            <a:off x="5306870" y="4439098"/>
            <a:ext cx="1005840" cy="575188"/>
          </a:xfrm>
          <a:prstGeom prst="rect">
            <a:avLst/>
          </a:prstGeom>
          <a:solidFill>
            <a:schemeClr val="bg1"/>
          </a:solidFill>
          <a:ln>
            <a:headEnd type="none" w="med" len="med"/>
            <a:tailEnd type="none" w="med" len="med"/>
          </a:ln>
          <a:effectLst/>
          <a:scene3d>
            <a:camera prst="orthographicFront">
              <a:rot lat="0" lon="0" rev="0"/>
            </a:camera>
            <a:lightRig rig="threePt" dir="t">
              <a:rot lat="0" lon="0" rev="1200000"/>
            </a:lightRig>
          </a:scene3d>
          <a:sp3d>
            <a:bevelT w="0" h="0"/>
          </a:sp3d>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600" dirty="0" smtClean="0">
                <a:solidFill>
                  <a:schemeClr val="tx1"/>
                </a:solidFill>
                <a:latin typeface="Segoe" pitchFamily="34" charset="0"/>
              </a:rPr>
              <a:t>Mailbox Server 4</a:t>
            </a:r>
            <a:endParaRPr lang="en-US" sz="1600" dirty="0">
              <a:solidFill>
                <a:schemeClr val="tx1"/>
              </a:solidFill>
              <a:latin typeface="Segoe" pitchFamily="34" charset="0"/>
            </a:endParaRPr>
          </a:p>
        </p:txBody>
      </p:sp>
      <p:sp>
        <p:nvSpPr>
          <p:cNvPr id="140" name="Rectangle 139"/>
          <p:cNvSpPr/>
          <p:nvPr/>
        </p:nvSpPr>
        <p:spPr>
          <a:xfrm>
            <a:off x="6627793" y="4439098"/>
            <a:ext cx="1005840" cy="575188"/>
          </a:xfrm>
          <a:prstGeom prst="rect">
            <a:avLst/>
          </a:prstGeom>
          <a:solidFill>
            <a:schemeClr val="bg1"/>
          </a:solidFill>
          <a:ln>
            <a:headEnd type="none" w="med" len="med"/>
            <a:tailEnd type="none" w="med" len="med"/>
          </a:ln>
          <a:effectLst/>
          <a:scene3d>
            <a:camera prst="orthographicFront">
              <a:rot lat="0" lon="0" rev="0"/>
            </a:camera>
            <a:lightRig rig="threePt" dir="t">
              <a:rot lat="0" lon="0" rev="1200000"/>
            </a:lightRig>
          </a:scene3d>
          <a:sp3d>
            <a:bevelT w="0" h="0"/>
          </a:sp3d>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600" dirty="0" smtClean="0">
                <a:solidFill>
                  <a:schemeClr val="tx1"/>
                </a:solidFill>
                <a:latin typeface="Segoe" pitchFamily="34" charset="0"/>
              </a:rPr>
              <a:t>Mailbox Server 5</a:t>
            </a:r>
            <a:endParaRPr lang="en-US" sz="1600" dirty="0">
              <a:solidFill>
                <a:schemeClr val="tx1"/>
              </a:solidFill>
              <a:latin typeface="Segoe" pitchFamily="34" charset="0"/>
            </a:endParaRPr>
          </a:p>
        </p:txBody>
      </p:sp>
      <p:sp>
        <p:nvSpPr>
          <p:cNvPr id="141" name="Can 140"/>
          <p:cNvSpPr/>
          <p:nvPr/>
        </p:nvSpPr>
        <p:spPr>
          <a:xfrm>
            <a:off x="5468759" y="5401356"/>
            <a:ext cx="682175" cy="1280160"/>
          </a:xfrm>
          <a:prstGeom prst="can">
            <a:avLst/>
          </a:prstGeom>
          <a:ln w="38100" cmpd="sng">
            <a:solidFill>
              <a:srgbClr val="385D8A"/>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dirty="0"/>
          </a:p>
        </p:txBody>
      </p:sp>
      <p:cxnSp>
        <p:nvCxnSpPr>
          <p:cNvPr id="142" name="Straight Connector 141"/>
          <p:cNvCxnSpPr/>
          <p:nvPr/>
        </p:nvCxnSpPr>
        <p:spPr>
          <a:xfrm>
            <a:off x="5466538" y="5910579"/>
            <a:ext cx="673126" cy="1728"/>
          </a:xfrm>
          <a:prstGeom prst="line">
            <a:avLst/>
          </a:prstGeom>
          <a:ln w="22225">
            <a:solidFill>
              <a:srgbClr val="385D8A"/>
            </a:solidFill>
          </a:ln>
        </p:spPr>
        <p:style>
          <a:lnRef idx="1">
            <a:schemeClr val="dk1"/>
          </a:lnRef>
          <a:fillRef idx="0">
            <a:schemeClr val="dk1"/>
          </a:fillRef>
          <a:effectRef idx="0">
            <a:schemeClr val="dk1"/>
          </a:effectRef>
          <a:fontRef idx="minor">
            <a:schemeClr val="tx1"/>
          </a:fontRef>
        </p:style>
      </p:cxnSp>
      <p:cxnSp>
        <p:nvCxnSpPr>
          <p:cNvPr id="143" name="Straight Connector 142"/>
          <p:cNvCxnSpPr/>
          <p:nvPr/>
        </p:nvCxnSpPr>
        <p:spPr>
          <a:xfrm>
            <a:off x="5465134" y="6178824"/>
            <a:ext cx="673126" cy="1728"/>
          </a:xfrm>
          <a:prstGeom prst="line">
            <a:avLst/>
          </a:prstGeom>
          <a:ln w="22225">
            <a:solidFill>
              <a:srgbClr val="385D8A"/>
            </a:solidFill>
          </a:ln>
        </p:spPr>
        <p:style>
          <a:lnRef idx="1">
            <a:schemeClr val="dk1"/>
          </a:lnRef>
          <a:fillRef idx="0">
            <a:schemeClr val="dk1"/>
          </a:fillRef>
          <a:effectRef idx="0">
            <a:schemeClr val="dk1"/>
          </a:effectRef>
          <a:fontRef idx="minor">
            <a:schemeClr val="tx1"/>
          </a:fontRef>
        </p:style>
      </p:cxnSp>
      <p:cxnSp>
        <p:nvCxnSpPr>
          <p:cNvPr id="144" name="Straight Connector 143"/>
          <p:cNvCxnSpPr/>
          <p:nvPr/>
        </p:nvCxnSpPr>
        <p:spPr>
          <a:xfrm>
            <a:off x="5472144" y="6436435"/>
            <a:ext cx="673126" cy="1728"/>
          </a:xfrm>
          <a:prstGeom prst="line">
            <a:avLst/>
          </a:prstGeom>
          <a:ln w="22225">
            <a:solidFill>
              <a:srgbClr val="385D8A"/>
            </a:solidFill>
          </a:ln>
        </p:spPr>
        <p:style>
          <a:lnRef idx="1">
            <a:schemeClr val="dk1"/>
          </a:lnRef>
          <a:fillRef idx="0">
            <a:schemeClr val="dk1"/>
          </a:fillRef>
          <a:effectRef idx="0">
            <a:schemeClr val="dk1"/>
          </a:effectRef>
          <a:fontRef idx="minor">
            <a:schemeClr val="tx1"/>
          </a:fontRef>
        </p:style>
      </p:cxnSp>
      <p:sp>
        <p:nvSpPr>
          <p:cNvPr id="145" name="TextBox 144"/>
          <p:cNvSpPr txBox="1"/>
          <p:nvPr/>
        </p:nvSpPr>
        <p:spPr>
          <a:xfrm>
            <a:off x="5578832" y="5658829"/>
            <a:ext cx="593367" cy="276999"/>
          </a:xfrm>
          <a:prstGeom prst="rect">
            <a:avLst/>
          </a:prstGeom>
          <a:noFill/>
        </p:spPr>
        <p:txBody>
          <a:bodyPr wrap="square" rtlCol="0">
            <a:spAutoFit/>
          </a:bodyPr>
          <a:lstStyle/>
          <a:p>
            <a:r>
              <a:rPr lang="en-US" sz="1200" b="1" dirty="0" smtClean="0">
                <a:solidFill>
                  <a:srgbClr val="385D8A"/>
                </a:solidFill>
                <a:cs typeface="Arial" pitchFamily="34" charset="0"/>
              </a:rPr>
              <a:t>DB5</a:t>
            </a:r>
            <a:endParaRPr lang="en-US" sz="1200" b="1" dirty="0">
              <a:solidFill>
                <a:srgbClr val="385D8A"/>
              </a:solidFill>
              <a:cs typeface="Arial" pitchFamily="34" charset="0"/>
            </a:endParaRPr>
          </a:p>
        </p:txBody>
      </p:sp>
      <p:cxnSp>
        <p:nvCxnSpPr>
          <p:cNvPr id="146" name="Straight Connector 145"/>
          <p:cNvCxnSpPr/>
          <p:nvPr/>
        </p:nvCxnSpPr>
        <p:spPr>
          <a:xfrm>
            <a:off x="5474532" y="5667182"/>
            <a:ext cx="666376" cy="1728"/>
          </a:xfrm>
          <a:prstGeom prst="line">
            <a:avLst/>
          </a:prstGeom>
          <a:ln w="22225">
            <a:solidFill>
              <a:srgbClr val="385D8A"/>
            </a:solidFill>
          </a:ln>
        </p:spPr>
        <p:style>
          <a:lnRef idx="1">
            <a:schemeClr val="dk1"/>
          </a:lnRef>
          <a:fillRef idx="0">
            <a:schemeClr val="dk1"/>
          </a:fillRef>
          <a:effectRef idx="0">
            <a:schemeClr val="dk1"/>
          </a:effectRef>
          <a:fontRef idx="minor">
            <a:schemeClr val="tx1"/>
          </a:fontRef>
        </p:style>
      </p:cxnSp>
      <p:sp>
        <p:nvSpPr>
          <p:cNvPr id="147" name="TextBox 146"/>
          <p:cNvSpPr txBox="1"/>
          <p:nvPr/>
        </p:nvSpPr>
        <p:spPr>
          <a:xfrm>
            <a:off x="5562600" y="6204049"/>
            <a:ext cx="536376" cy="276999"/>
          </a:xfrm>
          <a:prstGeom prst="rect">
            <a:avLst/>
          </a:prstGeom>
          <a:noFill/>
        </p:spPr>
        <p:txBody>
          <a:bodyPr wrap="square" rtlCol="0">
            <a:spAutoFit/>
          </a:bodyPr>
          <a:lstStyle/>
          <a:p>
            <a:r>
              <a:rPr lang="en-US" sz="1200" b="1" dirty="0" smtClean="0">
                <a:solidFill>
                  <a:srgbClr val="385D8A"/>
                </a:solidFill>
                <a:cs typeface="Arial" pitchFamily="34" charset="0"/>
              </a:rPr>
              <a:t>DB2</a:t>
            </a:r>
            <a:endParaRPr lang="en-US" sz="1200" b="1" dirty="0">
              <a:solidFill>
                <a:srgbClr val="385D8A"/>
              </a:solidFill>
              <a:cs typeface="Arial" pitchFamily="34" charset="0"/>
            </a:endParaRPr>
          </a:p>
        </p:txBody>
      </p:sp>
      <p:grpSp>
        <p:nvGrpSpPr>
          <p:cNvPr id="4" name="Group 184"/>
          <p:cNvGrpSpPr/>
          <p:nvPr/>
        </p:nvGrpSpPr>
        <p:grpSpPr>
          <a:xfrm>
            <a:off x="6781800" y="5403125"/>
            <a:ext cx="685800" cy="1280160"/>
            <a:chOff x="892596" y="5068174"/>
            <a:chExt cx="685800" cy="1280160"/>
          </a:xfrm>
        </p:grpSpPr>
        <p:sp>
          <p:nvSpPr>
            <p:cNvPr id="149" name="Can 148"/>
            <p:cNvSpPr/>
            <p:nvPr/>
          </p:nvSpPr>
          <p:spPr>
            <a:xfrm>
              <a:off x="896221" y="5068174"/>
              <a:ext cx="682175" cy="1280160"/>
            </a:xfrm>
            <a:prstGeom prst="can">
              <a:avLst/>
            </a:prstGeom>
            <a:ln w="38100" cmpd="sng">
              <a:solidFill>
                <a:srgbClr val="385D8A"/>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dirty="0"/>
            </a:p>
          </p:txBody>
        </p:sp>
        <p:cxnSp>
          <p:nvCxnSpPr>
            <p:cNvPr id="150" name="Straight Connector 149"/>
            <p:cNvCxnSpPr/>
            <p:nvPr/>
          </p:nvCxnSpPr>
          <p:spPr>
            <a:xfrm>
              <a:off x="894000" y="5577397"/>
              <a:ext cx="673126" cy="1728"/>
            </a:xfrm>
            <a:prstGeom prst="line">
              <a:avLst/>
            </a:prstGeom>
            <a:ln w="22225" cmpd="sng">
              <a:solidFill>
                <a:srgbClr val="385D8A"/>
              </a:solidFill>
            </a:ln>
          </p:spPr>
          <p:style>
            <a:lnRef idx="1">
              <a:schemeClr val="dk1"/>
            </a:lnRef>
            <a:fillRef idx="0">
              <a:schemeClr val="dk1"/>
            </a:fillRef>
            <a:effectRef idx="0">
              <a:schemeClr val="dk1"/>
            </a:effectRef>
            <a:fontRef idx="minor">
              <a:schemeClr val="tx1"/>
            </a:fontRef>
          </p:style>
        </p:cxnSp>
        <p:cxnSp>
          <p:nvCxnSpPr>
            <p:cNvPr id="151" name="Straight Connector 150"/>
            <p:cNvCxnSpPr/>
            <p:nvPr/>
          </p:nvCxnSpPr>
          <p:spPr>
            <a:xfrm>
              <a:off x="892596" y="5845642"/>
              <a:ext cx="673126" cy="1728"/>
            </a:xfrm>
            <a:prstGeom prst="line">
              <a:avLst/>
            </a:prstGeom>
            <a:ln w="22225" cmpd="sng">
              <a:solidFill>
                <a:srgbClr val="385D8A"/>
              </a:solidFill>
            </a:ln>
          </p:spPr>
          <p:style>
            <a:lnRef idx="1">
              <a:schemeClr val="dk1"/>
            </a:lnRef>
            <a:fillRef idx="0">
              <a:schemeClr val="dk1"/>
            </a:fillRef>
            <a:effectRef idx="0">
              <a:schemeClr val="dk1"/>
            </a:effectRef>
            <a:fontRef idx="minor">
              <a:schemeClr val="tx1"/>
            </a:fontRef>
          </p:style>
        </p:cxnSp>
        <p:cxnSp>
          <p:nvCxnSpPr>
            <p:cNvPr id="152" name="Straight Connector 151"/>
            <p:cNvCxnSpPr/>
            <p:nvPr/>
          </p:nvCxnSpPr>
          <p:spPr>
            <a:xfrm>
              <a:off x="899606" y="6103253"/>
              <a:ext cx="673126" cy="1728"/>
            </a:xfrm>
            <a:prstGeom prst="line">
              <a:avLst/>
            </a:prstGeom>
            <a:ln w="22225" cmpd="sng">
              <a:solidFill>
                <a:srgbClr val="385D8A"/>
              </a:solidFill>
            </a:ln>
          </p:spPr>
          <p:style>
            <a:lnRef idx="1">
              <a:schemeClr val="dk1"/>
            </a:lnRef>
            <a:fillRef idx="0">
              <a:schemeClr val="dk1"/>
            </a:fillRef>
            <a:effectRef idx="0">
              <a:schemeClr val="dk1"/>
            </a:effectRef>
            <a:fontRef idx="minor">
              <a:schemeClr val="tx1"/>
            </a:fontRef>
          </p:style>
        </p:cxnSp>
        <p:sp>
          <p:nvSpPr>
            <p:cNvPr id="153" name="TextBox 152"/>
            <p:cNvSpPr txBox="1"/>
            <p:nvPr/>
          </p:nvSpPr>
          <p:spPr>
            <a:xfrm>
              <a:off x="1006294" y="5325647"/>
              <a:ext cx="495901" cy="276999"/>
            </a:xfrm>
            <a:prstGeom prst="rect">
              <a:avLst/>
            </a:prstGeom>
            <a:noFill/>
            <a:ln w="38100" cmpd="sng">
              <a:noFill/>
            </a:ln>
          </p:spPr>
          <p:txBody>
            <a:bodyPr wrap="square" rtlCol="0">
              <a:spAutoFit/>
            </a:bodyPr>
            <a:lstStyle/>
            <a:p>
              <a:r>
                <a:rPr lang="en-US" sz="1200" b="1" dirty="0" smtClean="0">
                  <a:solidFill>
                    <a:srgbClr val="385D8A"/>
                  </a:solidFill>
                  <a:effectLst/>
                </a:rPr>
                <a:t>DB3</a:t>
              </a:r>
              <a:endParaRPr lang="en-US" sz="1200" b="1" dirty="0">
                <a:solidFill>
                  <a:srgbClr val="385D8A"/>
                </a:solidFill>
                <a:effectLst/>
              </a:endParaRPr>
            </a:p>
          </p:txBody>
        </p:sp>
        <p:sp>
          <p:nvSpPr>
            <p:cNvPr id="154" name="TextBox 153"/>
            <p:cNvSpPr txBox="1"/>
            <p:nvPr/>
          </p:nvSpPr>
          <p:spPr>
            <a:xfrm>
              <a:off x="990366" y="5590909"/>
              <a:ext cx="511829" cy="276999"/>
            </a:xfrm>
            <a:prstGeom prst="rect">
              <a:avLst/>
            </a:prstGeom>
            <a:noFill/>
            <a:ln w="38100" cmpd="sng">
              <a:noFill/>
            </a:ln>
          </p:spPr>
          <p:txBody>
            <a:bodyPr wrap="square" rtlCol="0">
              <a:spAutoFit/>
            </a:bodyPr>
            <a:lstStyle/>
            <a:p>
              <a:r>
                <a:rPr lang="en-US" sz="1200" b="1" dirty="0" smtClean="0">
                  <a:solidFill>
                    <a:srgbClr val="385D8A"/>
                  </a:solidFill>
                </a:rPr>
                <a:t>DB4</a:t>
              </a:r>
              <a:endParaRPr lang="en-US" sz="1200" b="1" dirty="0">
                <a:solidFill>
                  <a:srgbClr val="385D8A"/>
                </a:solidFill>
              </a:endParaRPr>
            </a:p>
          </p:txBody>
        </p:sp>
        <p:cxnSp>
          <p:nvCxnSpPr>
            <p:cNvPr id="155" name="Straight Connector 154"/>
            <p:cNvCxnSpPr/>
            <p:nvPr/>
          </p:nvCxnSpPr>
          <p:spPr>
            <a:xfrm>
              <a:off x="901994" y="5334000"/>
              <a:ext cx="666376" cy="1728"/>
            </a:xfrm>
            <a:prstGeom prst="line">
              <a:avLst/>
            </a:prstGeom>
            <a:ln w="22225" cmpd="sng">
              <a:solidFill>
                <a:srgbClr val="385D8A"/>
              </a:solidFill>
            </a:ln>
          </p:spPr>
          <p:style>
            <a:lnRef idx="1">
              <a:schemeClr val="dk1"/>
            </a:lnRef>
            <a:fillRef idx="0">
              <a:schemeClr val="dk1"/>
            </a:fillRef>
            <a:effectRef idx="0">
              <a:schemeClr val="dk1"/>
            </a:effectRef>
            <a:fontRef idx="minor">
              <a:schemeClr val="tx1"/>
            </a:fontRef>
          </p:style>
        </p:cxnSp>
        <p:sp>
          <p:nvSpPr>
            <p:cNvPr id="156" name="TextBox 155"/>
            <p:cNvSpPr txBox="1"/>
            <p:nvPr/>
          </p:nvSpPr>
          <p:spPr>
            <a:xfrm>
              <a:off x="990062" y="5870867"/>
              <a:ext cx="536376" cy="276999"/>
            </a:xfrm>
            <a:prstGeom prst="rect">
              <a:avLst/>
            </a:prstGeom>
            <a:noFill/>
            <a:ln w="38100" cmpd="sng">
              <a:noFill/>
            </a:ln>
          </p:spPr>
          <p:txBody>
            <a:bodyPr wrap="square" rtlCol="0">
              <a:spAutoFit/>
            </a:bodyPr>
            <a:lstStyle/>
            <a:p>
              <a:r>
                <a:rPr lang="en-US" sz="1200" b="1" dirty="0" smtClean="0">
                  <a:solidFill>
                    <a:srgbClr val="385D8A"/>
                  </a:solidFill>
                  <a:cs typeface="Arial" pitchFamily="34" charset="0"/>
                </a:rPr>
                <a:t>DB5</a:t>
              </a:r>
              <a:endParaRPr lang="en-US" sz="1200" b="1" dirty="0">
                <a:solidFill>
                  <a:srgbClr val="385D8A"/>
                </a:solidFill>
                <a:cs typeface="Arial" pitchFamily="34" charset="0"/>
              </a:endParaRPr>
            </a:p>
          </p:txBody>
        </p:sp>
      </p:grpSp>
      <p:cxnSp>
        <p:nvCxnSpPr>
          <p:cNvPr id="157" name="Straight Arrow Connector 156"/>
          <p:cNvCxnSpPr>
            <a:stCxn id="139" idx="2"/>
          </p:cNvCxnSpPr>
          <p:nvPr/>
        </p:nvCxnSpPr>
        <p:spPr>
          <a:xfrm rot="16200000" flipH="1">
            <a:off x="5616283" y="5207792"/>
            <a:ext cx="387070" cy="57"/>
          </a:xfrm>
          <a:prstGeom prst="straightConnector1">
            <a:avLst/>
          </a:prstGeom>
          <a:ln w="3810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8" name="Straight Arrow Connector 157"/>
          <p:cNvCxnSpPr>
            <a:stCxn id="140" idx="2"/>
          </p:cNvCxnSpPr>
          <p:nvPr/>
        </p:nvCxnSpPr>
        <p:spPr>
          <a:xfrm rot="5400000">
            <a:off x="6934194" y="5206605"/>
            <a:ext cx="388839" cy="4200"/>
          </a:xfrm>
          <a:prstGeom prst="straightConnector1">
            <a:avLst/>
          </a:prstGeom>
          <a:ln w="3810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59" name="TextBox 158"/>
          <p:cNvSpPr txBox="1"/>
          <p:nvPr/>
        </p:nvSpPr>
        <p:spPr>
          <a:xfrm>
            <a:off x="2927499" y="6193416"/>
            <a:ext cx="536376" cy="276999"/>
          </a:xfrm>
          <a:prstGeom prst="rect">
            <a:avLst/>
          </a:prstGeom>
          <a:noFill/>
        </p:spPr>
        <p:txBody>
          <a:bodyPr wrap="square" rtlCol="0">
            <a:spAutoFit/>
          </a:bodyPr>
          <a:lstStyle/>
          <a:p>
            <a:r>
              <a:rPr lang="en-US" sz="1200" b="1" dirty="0" smtClean="0">
                <a:solidFill>
                  <a:srgbClr val="385D8A"/>
                </a:solidFill>
                <a:cs typeface="Arial" pitchFamily="34" charset="0"/>
              </a:rPr>
              <a:t>DB1</a:t>
            </a:r>
            <a:endParaRPr lang="en-US" sz="1200" b="1" dirty="0">
              <a:solidFill>
                <a:srgbClr val="385D8A"/>
              </a:solidFill>
              <a:cs typeface="Arial" pitchFamily="34" charset="0"/>
            </a:endParaRPr>
          </a:p>
        </p:txBody>
      </p:sp>
      <p:cxnSp>
        <p:nvCxnSpPr>
          <p:cNvPr id="160" name="Straight Connector 159"/>
          <p:cNvCxnSpPr/>
          <p:nvPr/>
        </p:nvCxnSpPr>
        <p:spPr>
          <a:xfrm>
            <a:off x="1514771" y="5901154"/>
            <a:ext cx="673126" cy="1728"/>
          </a:xfrm>
          <a:prstGeom prst="line">
            <a:avLst/>
          </a:prstGeom>
          <a:ln w="22225">
            <a:solidFill>
              <a:srgbClr val="385D8A"/>
            </a:solidFill>
          </a:ln>
        </p:spPr>
        <p:style>
          <a:lnRef idx="1">
            <a:schemeClr val="dk1"/>
          </a:lnRef>
          <a:fillRef idx="0">
            <a:schemeClr val="dk1"/>
          </a:fillRef>
          <a:effectRef idx="0">
            <a:schemeClr val="dk1"/>
          </a:effectRef>
          <a:fontRef idx="minor">
            <a:schemeClr val="tx1"/>
          </a:fontRef>
        </p:style>
      </p:cxnSp>
      <p:sp>
        <p:nvSpPr>
          <p:cNvPr id="161" name="TextBox 160"/>
          <p:cNvSpPr txBox="1"/>
          <p:nvPr/>
        </p:nvSpPr>
        <p:spPr>
          <a:xfrm>
            <a:off x="1627066" y="5649404"/>
            <a:ext cx="582734" cy="274719"/>
          </a:xfrm>
          <a:prstGeom prst="rect">
            <a:avLst/>
          </a:prstGeom>
          <a:noFill/>
        </p:spPr>
        <p:txBody>
          <a:bodyPr wrap="square" rtlCol="0">
            <a:spAutoFit/>
          </a:bodyPr>
          <a:lstStyle/>
          <a:p>
            <a:r>
              <a:rPr lang="en-US" sz="1200" b="1" dirty="0" smtClean="0">
                <a:solidFill>
                  <a:srgbClr val="385D8A"/>
                </a:solidFill>
                <a:cs typeface="Arial" pitchFamily="34" charset="0"/>
              </a:rPr>
              <a:t>DB1</a:t>
            </a:r>
            <a:endParaRPr lang="en-US" sz="1200" b="1" dirty="0">
              <a:solidFill>
                <a:srgbClr val="385D8A"/>
              </a:solidFill>
              <a:cs typeface="Arial" pitchFamily="34" charset="0"/>
            </a:endParaRPr>
          </a:p>
        </p:txBody>
      </p:sp>
      <p:cxnSp>
        <p:nvCxnSpPr>
          <p:cNvPr id="162" name="Straight Connector 161"/>
          <p:cNvCxnSpPr/>
          <p:nvPr/>
        </p:nvCxnSpPr>
        <p:spPr>
          <a:xfrm>
            <a:off x="1522765" y="5657757"/>
            <a:ext cx="666376" cy="1728"/>
          </a:xfrm>
          <a:prstGeom prst="line">
            <a:avLst/>
          </a:prstGeom>
          <a:ln w="22225">
            <a:solidFill>
              <a:srgbClr val="385D8A"/>
            </a:solidFill>
          </a:ln>
        </p:spPr>
        <p:style>
          <a:lnRef idx="1">
            <a:schemeClr val="dk1"/>
          </a:lnRef>
          <a:fillRef idx="0">
            <a:schemeClr val="dk1"/>
          </a:fillRef>
          <a:effectRef idx="0">
            <a:schemeClr val="dk1"/>
          </a:effectRef>
          <a:fontRef idx="minor">
            <a:schemeClr val="tx1"/>
          </a:fontRef>
        </p:style>
      </p:cxnSp>
      <p:sp>
        <p:nvSpPr>
          <p:cNvPr id="163" name="TextBox 162"/>
          <p:cNvSpPr txBox="1"/>
          <p:nvPr/>
        </p:nvSpPr>
        <p:spPr>
          <a:xfrm>
            <a:off x="5562904" y="5924091"/>
            <a:ext cx="533095" cy="276999"/>
          </a:xfrm>
          <a:prstGeom prst="rect">
            <a:avLst/>
          </a:prstGeom>
          <a:noFill/>
        </p:spPr>
        <p:txBody>
          <a:bodyPr wrap="square" rtlCol="0">
            <a:spAutoFit/>
          </a:bodyPr>
          <a:lstStyle/>
          <a:p>
            <a:r>
              <a:rPr lang="en-US" sz="1200" b="1" dirty="0" smtClean="0">
                <a:solidFill>
                  <a:srgbClr val="385D8A"/>
                </a:solidFill>
                <a:effectLst/>
              </a:rPr>
              <a:t>DB1</a:t>
            </a:r>
            <a:endParaRPr lang="en-US" sz="1200" b="1" dirty="0">
              <a:solidFill>
                <a:srgbClr val="385D8A"/>
              </a:solidFill>
              <a:effectLst/>
            </a:endParaRPr>
          </a:p>
        </p:txBody>
      </p:sp>
      <p:sp>
        <p:nvSpPr>
          <p:cNvPr id="164" name="Rectangle 163"/>
          <p:cNvSpPr/>
          <p:nvPr/>
        </p:nvSpPr>
        <p:spPr>
          <a:xfrm>
            <a:off x="1623950" y="6221748"/>
            <a:ext cx="457200" cy="182880"/>
          </a:xfrm>
          <a:prstGeom prst="rect">
            <a:avLst/>
          </a:prstGeom>
          <a:noFill/>
          <a:ln>
            <a:solidFill>
              <a:srgbClr val="00B050"/>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US"/>
          </a:p>
        </p:txBody>
      </p:sp>
      <p:sp>
        <p:nvSpPr>
          <p:cNvPr id="165" name="Rectangle 164"/>
          <p:cNvSpPr/>
          <p:nvPr/>
        </p:nvSpPr>
        <p:spPr>
          <a:xfrm>
            <a:off x="4267200" y="5695523"/>
            <a:ext cx="457200" cy="182880"/>
          </a:xfrm>
          <a:prstGeom prst="rect">
            <a:avLst/>
          </a:prstGeom>
          <a:noFill/>
          <a:ln>
            <a:solidFill>
              <a:srgbClr val="00B050"/>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US"/>
          </a:p>
        </p:txBody>
      </p:sp>
      <p:sp>
        <p:nvSpPr>
          <p:cNvPr id="166" name="Rectangle 165"/>
          <p:cNvSpPr/>
          <p:nvPr/>
        </p:nvSpPr>
        <p:spPr>
          <a:xfrm>
            <a:off x="5562600" y="5695523"/>
            <a:ext cx="457200" cy="182880"/>
          </a:xfrm>
          <a:prstGeom prst="rect">
            <a:avLst/>
          </a:prstGeom>
          <a:noFill/>
          <a:ln>
            <a:solidFill>
              <a:srgbClr val="00B050"/>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US"/>
          </a:p>
        </p:txBody>
      </p:sp>
      <p:sp>
        <p:nvSpPr>
          <p:cNvPr id="167" name="Rectangle 166"/>
          <p:cNvSpPr/>
          <p:nvPr/>
        </p:nvSpPr>
        <p:spPr>
          <a:xfrm>
            <a:off x="6877050" y="5966923"/>
            <a:ext cx="457200" cy="182880"/>
          </a:xfrm>
          <a:prstGeom prst="rect">
            <a:avLst/>
          </a:prstGeom>
          <a:noFill/>
          <a:ln>
            <a:solidFill>
              <a:srgbClr val="00B050"/>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US"/>
          </a:p>
        </p:txBody>
      </p:sp>
      <p:cxnSp>
        <p:nvCxnSpPr>
          <p:cNvPr id="168" name="Straight Arrow Connector 167"/>
          <p:cNvCxnSpPr>
            <a:stCxn id="134" idx="3"/>
            <a:endCxn id="135" idx="1"/>
          </p:cNvCxnSpPr>
          <p:nvPr/>
        </p:nvCxnSpPr>
        <p:spPr>
          <a:xfrm>
            <a:off x="3672840" y="4726692"/>
            <a:ext cx="310826" cy="1588"/>
          </a:xfrm>
          <a:prstGeom prst="straightConnector1">
            <a:avLst/>
          </a:prstGeom>
          <a:ln w="19050">
            <a:solidFill>
              <a:srgbClr val="FF0000"/>
            </a:solidFill>
            <a:prstDash val="sysDot"/>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69" name="Straight Arrow Connector 168"/>
          <p:cNvCxnSpPr/>
          <p:nvPr/>
        </p:nvCxnSpPr>
        <p:spPr>
          <a:xfrm>
            <a:off x="2362200" y="4704923"/>
            <a:ext cx="310826" cy="1588"/>
          </a:xfrm>
          <a:prstGeom prst="straightConnector1">
            <a:avLst/>
          </a:prstGeom>
          <a:ln w="19050">
            <a:solidFill>
              <a:srgbClr val="FF0000"/>
            </a:solidFill>
            <a:prstDash val="sysDot"/>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70" name="Straight Arrow Connector 169"/>
          <p:cNvCxnSpPr/>
          <p:nvPr/>
        </p:nvCxnSpPr>
        <p:spPr>
          <a:xfrm>
            <a:off x="4993944" y="4704923"/>
            <a:ext cx="310826" cy="1588"/>
          </a:xfrm>
          <a:prstGeom prst="straightConnector1">
            <a:avLst/>
          </a:prstGeom>
          <a:ln w="19050">
            <a:solidFill>
              <a:srgbClr val="FF0000"/>
            </a:solidFill>
            <a:prstDash val="sysDot"/>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71" name="Straight Arrow Connector 170"/>
          <p:cNvCxnSpPr/>
          <p:nvPr/>
        </p:nvCxnSpPr>
        <p:spPr>
          <a:xfrm>
            <a:off x="6310952" y="4704923"/>
            <a:ext cx="310826" cy="1588"/>
          </a:xfrm>
          <a:prstGeom prst="straightConnector1">
            <a:avLst/>
          </a:prstGeom>
          <a:ln w="19050">
            <a:solidFill>
              <a:srgbClr val="FF0000"/>
            </a:solidFill>
            <a:prstDash val="sysDot"/>
            <a:headEnd type="triangle"/>
            <a:tailEnd type="triangle"/>
          </a:ln>
        </p:spPr>
        <p:style>
          <a:lnRef idx="1">
            <a:schemeClr val="accent1"/>
          </a:lnRef>
          <a:fillRef idx="0">
            <a:schemeClr val="accent1"/>
          </a:fillRef>
          <a:effectRef idx="0">
            <a:schemeClr val="accent1"/>
          </a:effectRef>
          <a:fontRef idx="minor">
            <a:schemeClr val="tx1"/>
          </a:fontRef>
        </p:style>
      </p:cxnSp>
      <p:sp>
        <p:nvSpPr>
          <p:cNvPr id="172" name="Rectangle 171"/>
          <p:cNvSpPr/>
          <p:nvPr/>
        </p:nvSpPr>
        <p:spPr>
          <a:xfrm>
            <a:off x="1635825" y="5695523"/>
            <a:ext cx="457200" cy="182880"/>
          </a:xfrm>
          <a:prstGeom prst="rect">
            <a:avLst/>
          </a:prstGeom>
          <a:noFill/>
          <a:ln>
            <a:solidFill>
              <a:srgbClr val="00B050"/>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US"/>
          </a:p>
        </p:txBody>
      </p:sp>
      <p:sp>
        <p:nvSpPr>
          <p:cNvPr id="173" name="TextBox 172"/>
          <p:cNvSpPr txBox="1"/>
          <p:nvPr/>
        </p:nvSpPr>
        <p:spPr>
          <a:xfrm>
            <a:off x="1148971" y="4121184"/>
            <a:ext cx="707136" cy="307777"/>
          </a:xfrm>
          <a:prstGeom prst="rect">
            <a:avLst/>
          </a:prstGeom>
          <a:noFill/>
        </p:spPr>
        <p:txBody>
          <a:bodyPr wrap="square" rtlCol="0">
            <a:spAutoFit/>
          </a:bodyPr>
          <a:lstStyle/>
          <a:p>
            <a:r>
              <a:rPr lang="en-US" sz="1400" dirty="0" smtClean="0"/>
              <a:t>DAG</a:t>
            </a:r>
          </a:p>
        </p:txBody>
      </p:sp>
      <p:grpSp>
        <p:nvGrpSpPr>
          <p:cNvPr id="5" name="Group 80"/>
          <p:cNvGrpSpPr/>
          <p:nvPr/>
        </p:nvGrpSpPr>
        <p:grpSpPr>
          <a:xfrm flipV="1">
            <a:off x="1088011" y="4756518"/>
            <a:ext cx="6683604" cy="357702"/>
            <a:chOff x="1845840" y="2207421"/>
            <a:chExt cx="3637823" cy="535779"/>
          </a:xfrm>
        </p:grpSpPr>
        <p:cxnSp>
          <p:nvCxnSpPr>
            <p:cNvPr id="175" name="Straight Connector 174"/>
            <p:cNvCxnSpPr>
              <a:stCxn id="177" idx="0"/>
              <a:endCxn id="176" idx="0"/>
            </p:cNvCxnSpPr>
            <p:nvPr/>
          </p:nvCxnSpPr>
          <p:spPr>
            <a:xfrm flipV="1">
              <a:off x="2184620" y="2207421"/>
              <a:ext cx="3033713" cy="2379"/>
            </a:xfrm>
            <a:prstGeom prst="line">
              <a:avLst/>
            </a:prstGeom>
            <a:ln w="19050">
              <a:solidFill>
                <a:srgbClr val="FF0000"/>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sp>
          <p:nvSpPr>
            <p:cNvPr id="176" name="Arc 175"/>
            <p:cNvSpPr/>
            <p:nvPr/>
          </p:nvSpPr>
          <p:spPr>
            <a:xfrm>
              <a:off x="4953001" y="2209800"/>
              <a:ext cx="530662" cy="533400"/>
            </a:xfrm>
            <a:prstGeom prst="arc">
              <a:avLst>
                <a:gd name="adj1" fmla="val 16200000"/>
                <a:gd name="adj2" fmla="val 1230439"/>
              </a:avLst>
            </a:prstGeom>
            <a:ln w="19050">
              <a:solidFill>
                <a:srgbClr val="FF0000"/>
              </a:solidFill>
              <a:prstDash val="sysDot"/>
              <a:headEnd type="none"/>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7" name="Arc 176"/>
            <p:cNvSpPr/>
            <p:nvPr/>
          </p:nvSpPr>
          <p:spPr>
            <a:xfrm flipH="1">
              <a:off x="1845840" y="2209800"/>
              <a:ext cx="677559" cy="533400"/>
            </a:xfrm>
            <a:prstGeom prst="arc">
              <a:avLst>
                <a:gd name="adj1" fmla="val 16200000"/>
                <a:gd name="adj2" fmla="val 1187635"/>
              </a:avLst>
            </a:prstGeom>
            <a:ln w="19050">
              <a:solidFill>
                <a:srgbClr val="FF0000"/>
              </a:solidFill>
              <a:prstDash val="sysDot"/>
              <a:headEnd type="none"/>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74" name="Multiply 73"/>
          <p:cNvSpPr/>
          <p:nvPr/>
        </p:nvSpPr>
        <p:spPr bwMode="auto">
          <a:xfrm>
            <a:off x="1600200" y="5543122"/>
            <a:ext cx="457200" cy="457200"/>
          </a:xfrm>
          <a:prstGeom prst="mathMultiply">
            <a:avLst/>
          </a:prstGeom>
          <a:solidFill>
            <a:schemeClr val="accent6"/>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err="1" smtClean="0">
              <a:solidFill>
                <a:schemeClr val="bg1"/>
              </a:solidFill>
              <a:effectLst>
                <a:outerShdw blurRad="38100" dist="38100" dir="2700000" algn="tl">
                  <a:srgbClr val="000000">
                    <a:alpha val="43137"/>
                  </a:srgbClr>
                </a:outerShdw>
              </a:effectLst>
              <a:latin typeface="Segoe" pitchFamily="34"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4"/>
                                        </p:tgtEl>
                                        <p:attrNameLst>
                                          <p:attrName>style.visibility</p:attrName>
                                        </p:attrNameLst>
                                      </p:cBhvr>
                                      <p:to>
                                        <p:strVal val="visible"/>
                                      </p:to>
                                    </p:set>
                                    <p:animEffect transition="in" filter="blinds(horizontal)">
                                      <p:cBhvr>
                                        <p:cTn id="7" dur="500"/>
                                        <p:tgtEl>
                                          <p:spTgt spid="74"/>
                                        </p:tgtEl>
                                      </p:cBhvr>
                                    </p:animEffect>
                                  </p:childTnLst>
                                </p:cTn>
                              </p:par>
                            </p:childTnLst>
                          </p:cTn>
                        </p:par>
                      </p:childTnLst>
                    </p:cTn>
                  </p:par>
                  <p:par>
                    <p:cTn id="8" fill="hold">
                      <p:stCondLst>
                        <p:cond delay="indefinite"/>
                      </p:stCondLst>
                      <p:childTnLst>
                        <p:par>
                          <p:cTn id="9" fill="hold">
                            <p:stCondLst>
                              <p:cond delay="0"/>
                            </p:stCondLst>
                            <p:childTnLst>
                              <p:par>
                                <p:cTn id="10" presetID="0" presetClass="path" presetSubtype="0" accel="50000" decel="50000" fill="hold" grpId="0" nodeType="clickEffect">
                                  <p:stCondLst>
                                    <p:cond delay="0"/>
                                  </p:stCondLst>
                                  <p:childTnLst>
                                    <p:animMotion origin="layout" path="M -5.55556E-7 2.22222E-6 L 0.14167 0.07778 " pathEditMode="relative" ptsTypes="AA">
                                      <p:cBhvr>
                                        <p:cTn id="11" dur="2000" fill="hold"/>
                                        <p:tgtEl>
                                          <p:spTgt spid="172"/>
                                        </p:tgtEl>
                                        <p:attrNameLst>
                                          <p:attrName>ppt_x</p:attrName>
                                          <p:attrName>ppt_y</p:attrName>
                                        </p:attrNameLst>
                                      </p:cBhvr>
                                    </p:animMotion>
                                  </p:childTnLst>
                                </p:cTn>
                              </p:par>
                            </p:childTnLst>
                          </p:cTn>
                        </p:par>
                      </p:childTnLst>
                    </p:cTn>
                  </p:par>
                  <p:par>
                    <p:cTn id="12" fill="hold">
                      <p:stCondLst>
                        <p:cond delay="indefinite"/>
                      </p:stCondLst>
                      <p:childTnLst>
                        <p:par>
                          <p:cTn id="13" fill="hold">
                            <p:stCondLst>
                              <p:cond delay="0"/>
                            </p:stCondLst>
                            <p:childTnLst>
                              <p:par>
                                <p:cTn id="14" presetID="3" presetClass="exit" presetSubtype="10" fill="hold" grpId="1" nodeType="clickEffect">
                                  <p:stCondLst>
                                    <p:cond delay="0"/>
                                  </p:stCondLst>
                                  <p:childTnLst>
                                    <p:animEffect transition="out" filter="blinds(horizontal)">
                                      <p:cBhvr>
                                        <p:cTn id="15" dur="500"/>
                                        <p:tgtEl>
                                          <p:spTgt spid="74"/>
                                        </p:tgtEl>
                                      </p:cBhvr>
                                    </p:animEffect>
                                    <p:set>
                                      <p:cBhvr>
                                        <p:cTn id="16" dur="1" fill="hold">
                                          <p:stCondLst>
                                            <p:cond delay="499"/>
                                          </p:stCondLst>
                                        </p:cTn>
                                        <p:tgtEl>
                                          <p:spTgt spid="7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2" grpId="0" animBg="1"/>
      <p:bldP spid="74" grpId="0" animBg="1"/>
      <p:bldP spid="74" grpId="1"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8" name="Straight Arrow Connector 77"/>
          <p:cNvCxnSpPr>
            <a:stCxn id="159" idx="1"/>
            <a:endCxn id="161" idx="3"/>
          </p:cNvCxnSpPr>
          <p:nvPr/>
        </p:nvCxnSpPr>
        <p:spPr>
          <a:xfrm rot="10800000">
            <a:off x="2209801" y="5818663"/>
            <a:ext cx="717699" cy="545152"/>
          </a:xfrm>
          <a:prstGeom prst="straightConnector1">
            <a:avLst/>
          </a:prstGeom>
          <a:ln w="25400">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83" name="Straight Arrow Connector 82"/>
          <p:cNvCxnSpPr/>
          <p:nvPr/>
        </p:nvCxnSpPr>
        <p:spPr>
          <a:xfrm rot="10800000" flipV="1">
            <a:off x="2239930" y="5829229"/>
            <a:ext cx="2128566" cy="255836"/>
          </a:xfrm>
          <a:prstGeom prst="straightConnector1">
            <a:avLst/>
          </a:prstGeom>
          <a:ln w="25400">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81" name="Straight Arrow Connector 80"/>
          <p:cNvCxnSpPr/>
          <p:nvPr/>
        </p:nvCxnSpPr>
        <p:spPr>
          <a:xfrm rot="10800000" flipV="1">
            <a:off x="2253540" y="6094490"/>
            <a:ext cx="2099029" cy="258657"/>
          </a:xfrm>
          <a:prstGeom prst="straightConnector1">
            <a:avLst/>
          </a:prstGeom>
          <a:ln w="25400">
            <a:solidFill>
              <a:schemeClr val="accent4"/>
            </a:solidFill>
            <a:tailEnd type="arrow"/>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smtClean="0"/>
              <a:t>Example: Server Failover</a:t>
            </a:r>
            <a:endParaRPr lang="en-US" dirty="0"/>
          </a:p>
        </p:txBody>
      </p:sp>
      <p:sp>
        <p:nvSpPr>
          <p:cNvPr id="76" name="Content Placeholder 75"/>
          <p:cNvSpPr>
            <a:spLocks noGrp="1"/>
          </p:cNvSpPr>
          <p:nvPr>
            <p:ph idx="1"/>
          </p:nvPr>
        </p:nvSpPr>
        <p:spPr/>
        <p:txBody>
          <a:bodyPr/>
          <a:lstStyle/>
          <a:p>
            <a:r>
              <a:rPr lang="en-US" sz="2400" dirty="0" smtClean="0"/>
              <a:t>Server failure occurs</a:t>
            </a:r>
          </a:p>
          <a:p>
            <a:r>
              <a:rPr lang="en-US" sz="2400" dirty="0" smtClean="0"/>
              <a:t>Cluster notification of node down</a:t>
            </a:r>
          </a:p>
          <a:p>
            <a:r>
              <a:rPr lang="en-US" sz="2400" dirty="0" smtClean="0"/>
              <a:t>Active Manager moves active databases</a:t>
            </a:r>
          </a:p>
          <a:p>
            <a:r>
              <a:rPr lang="en-US" sz="2400" dirty="0" smtClean="0"/>
              <a:t>Server is restored</a:t>
            </a:r>
          </a:p>
          <a:p>
            <a:r>
              <a:rPr lang="en-US" sz="2400" dirty="0" smtClean="0"/>
              <a:t>Cluster notification of node up</a:t>
            </a:r>
          </a:p>
          <a:p>
            <a:r>
              <a:rPr lang="en-US" sz="2400" dirty="0" smtClean="0"/>
              <a:t>Database copies resynchronize with active databases</a:t>
            </a:r>
          </a:p>
          <a:p>
            <a:r>
              <a:rPr lang="en-US" sz="2400" dirty="0" smtClean="0"/>
              <a:t>Similar flow within and across datacenters</a:t>
            </a:r>
          </a:p>
        </p:txBody>
      </p:sp>
      <p:sp>
        <p:nvSpPr>
          <p:cNvPr id="111" name="Rounded Rectangle 110"/>
          <p:cNvSpPr/>
          <p:nvPr/>
        </p:nvSpPr>
        <p:spPr>
          <a:xfrm>
            <a:off x="1066800" y="4203421"/>
            <a:ext cx="6705600" cy="1066801"/>
          </a:xfrm>
          <a:prstGeom prst="roundRect">
            <a:avLst/>
          </a:prstGeom>
          <a:solidFill>
            <a:schemeClr val="tx2">
              <a:alpha val="20000"/>
            </a:schemeClr>
          </a:solidFill>
          <a:ln w="28575">
            <a:noFill/>
            <a:miter lim="800000"/>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2" name="Can 111"/>
          <p:cNvSpPr/>
          <p:nvPr/>
        </p:nvSpPr>
        <p:spPr>
          <a:xfrm>
            <a:off x="1516992" y="5423830"/>
            <a:ext cx="682175" cy="1280160"/>
          </a:xfrm>
          <a:prstGeom prst="can">
            <a:avLst/>
          </a:prstGeom>
          <a:ln w="38100" cmpd="sng">
            <a:solidFill>
              <a:srgbClr val="385D8A"/>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dirty="0"/>
          </a:p>
        </p:txBody>
      </p:sp>
      <p:cxnSp>
        <p:nvCxnSpPr>
          <p:cNvPr id="113" name="Straight Connector 112"/>
          <p:cNvCxnSpPr/>
          <p:nvPr/>
        </p:nvCxnSpPr>
        <p:spPr>
          <a:xfrm>
            <a:off x="1513367" y="6201298"/>
            <a:ext cx="673126" cy="1728"/>
          </a:xfrm>
          <a:prstGeom prst="line">
            <a:avLst/>
          </a:prstGeom>
          <a:ln w="22225">
            <a:solidFill>
              <a:srgbClr val="385D8A"/>
            </a:solidFill>
          </a:ln>
        </p:spPr>
        <p:style>
          <a:lnRef idx="1">
            <a:schemeClr val="dk1"/>
          </a:lnRef>
          <a:fillRef idx="0">
            <a:schemeClr val="dk1"/>
          </a:fillRef>
          <a:effectRef idx="0">
            <a:schemeClr val="dk1"/>
          </a:effectRef>
          <a:fontRef idx="minor">
            <a:schemeClr val="tx1"/>
          </a:fontRef>
        </p:style>
      </p:cxnSp>
      <p:cxnSp>
        <p:nvCxnSpPr>
          <p:cNvPr id="114" name="Straight Connector 113"/>
          <p:cNvCxnSpPr/>
          <p:nvPr/>
        </p:nvCxnSpPr>
        <p:spPr>
          <a:xfrm>
            <a:off x="1520377" y="6458909"/>
            <a:ext cx="673126" cy="1728"/>
          </a:xfrm>
          <a:prstGeom prst="line">
            <a:avLst/>
          </a:prstGeom>
          <a:ln w="22225">
            <a:solidFill>
              <a:srgbClr val="385D8A"/>
            </a:solidFill>
          </a:ln>
        </p:spPr>
        <p:style>
          <a:lnRef idx="1">
            <a:schemeClr val="dk1"/>
          </a:lnRef>
          <a:fillRef idx="0">
            <a:schemeClr val="dk1"/>
          </a:fillRef>
          <a:effectRef idx="0">
            <a:schemeClr val="dk1"/>
          </a:effectRef>
          <a:fontRef idx="minor">
            <a:schemeClr val="tx1"/>
          </a:fontRef>
        </p:style>
      </p:cxnSp>
      <p:sp>
        <p:nvSpPr>
          <p:cNvPr id="115" name="TextBox 114"/>
          <p:cNvSpPr txBox="1"/>
          <p:nvPr/>
        </p:nvSpPr>
        <p:spPr>
          <a:xfrm>
            <a:off x="1611138" y="5946565"/>
            <a:ext cx="522462" cy="276999"/>
          </a:xfrm>
          <a:prstGeom prst="rect">
            <a:avLst/>
          </a:prstGeom>
          <a:noFill/>
        </p:spPr>
        <p:txBody>
          <a:bodyPr wrap="square" rtlCol="0">
            <a:spAutoFit/>
          </a:bodyPr>
          <a:lstStyle/>
          <a:p>
            <a:r>
              <a:rPr lang="en-US" sz="1200" b="1" dirty="0" smtClean="0">
                <a:solidFill>
                  <a:srgbClr val="385D8A"/>
                </a:solidFill>
                <a:effectLst/>
              </a:rPr>
              <a:t>DB2</a:t>
            </a:r>
            <a:endParaRPr lang="en-US" sz="1200" b="1" dirty="0">
              <a:solidFill>
                <a:srgbClr val="385D8A"/>
              </a:solidFill>
              <a:effectLst/>
            </a:endParaRPr>
          </a:p>
        </p:txBody>
      </p:sp>
      <p:sp>
        <p:nvSpPr>
          <p:cNvPr id="116" name="TextBox 115"/>
          <p:cNvSpPr txBox="1"/>
          <p:nvPr/>
        </p:nvSpPr>
        <p:spPr>
          <a:xfrm>
            <a:off x="1610833" y="6214648"/>
            <a:ext cx="536376" cy="276999"/>
          </a:xfrm>
          <a:prstGeom prst="rect">
            <a:avLst/>
          </a:prstGeom>
          <a:noFill/>
        </p:spPr>
        <p:txBody>
          <a:bodyPr wrap="square" rtlCol="0">
            <a:spAutoFit/>
          </a:bodyPr>
          <a:lstStyle/>
          <a:p>
            <a:r>
              <a:rPr lang="en-US" sz="1200" b="1" dirty="0" smtClean="0">
                <a:solidFill>
                  <a:srgbClr val="385D8A"/>
                </a:solidFill>
              </a:rPr>
              <a:t>DB3</a:t>
            </a:r>
            <a:endParaRPr lang="en-US" sz="1200" b="1" dirty="0">
              <a:solidFill>
                <a:srgbClr val="385D8A"/>
              </a:solidFill>
            </a:endParaRPr>
          </a:p>
        </p:txBody>
      </p:sp>
      <p:grpSp>
        <p:nvGrpSpPr>
          <p:cNvPr id="3" name="Group 164"/>
          <p:cNvGrpSpPr/>
          <p:nvPr/>
        </p:nvGrpSpPr>
        <p:grpSpPr>
          <a:xfrm>
            <a:off x="4148468" y="5433255"/>
            <a:ext cx="685800" cy="1280160"/>
            <a:chOff x="892596" y="5068174"/>
            <a:chExt cx="685800" cy="1280160"/>
          </a:xfrm>
        </p:grpSpPr>
        <p:sp>
          <p:nvSpPr>
            <p:cNvPr id="118" name="Can 117"/>
            <p:cNvSpPr/>
            <p:nvPr/>
          </p:nvSpPr>
          <p:spPr>
            <a:xfrm>
              <a:off x="896221" y="5068174"/>
              <a:ext cx="682175" cy="1280160"/>
            </a:xfrm>
            <a:prstGeom prst="can">
              <a:avLst/>
            </a:prstGeom>
            <a:ln w="38100" cmpd="sng">
              <a:solidFill>
                <a:srgbClr val="385D8A"/>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dirty="0"/>
            </a:p>
          </p:txBody>
        </p:sp>
        <p:cxnSp>
          <p:nvCxnSpPr>
            <p:cNvPr id="119" name="Straight Connector 118"/>
            <p:cNvCxnSpPr/>
            <p:nvPr/>
          </p:nvCxnSpPr>
          <p:spPr>
            <a:xfrm>
              <a:off x="894000" y="5577397"/>
              <a:ext cx="673126" cy="1728"/>
            </a:xfrm>
            <a:prstGeom prst="line">
              <a:avLst/>
            </a:prstGeom>
            <a:ln w="22225" cmpd="sng">
              <a:solidFill>
                <a:srgbClr val="385D8A"/>
              </a:solidFill>
            </a:ln>
          </p:spPr>
          <p:style>
            <a:lnRef idx="1">
              <a:schemeClr val="dk1"/>
            </a:lnRef>
            <a:fillRef idx="0">
              <a:schemeClr val="dk1"/>
            </a:fillRef>
            <a:effectRef idx="0">
              <a:schemeClr val="dk1"/>
            </a:effectRef>
            <a:fontRef idx="minor">
              <a:schemeClr val="tx1"/>
            </a:fontRef>
          </p:style>
        </p:cxnSp>
        <p:cxnSp>
          <p:nvCxnSpPr>
            <p:cNvPr id="120" name="Straight Connector 119"/>
            <p:cNvCxnSpPr/>
            <p:nvPr/>
          </p:nvCxnSpPr>
          <p:spPr>
            <a:xfrm>
              <a:off x="892596" y="5845642"/>
              <a:ext cx="673126" cy="1728"/>
            </a:xfrm>
            <a:prstGeom prst="line">
              <a:avLst/>
            </a:prstGeom>
            <a:ln w="22225" cmpd="sng">
              <a:solidFill>
                <a:srgbClr val="385D8A"/>
              </a:solidFill>
            </a:ln>
          </p:spPr>
          <p:style>
            <a:lnRef idx="1">
              <a:schemeClr val="dk1"/>
            </a:lnRef>
            <a:fillRef idx="0">
              <a:schemeClr val="dk1"/>
            </a:fillRef>
            <a:effectRef idx="0">
              <a:schemeClr val="dk1"/>
            </a:effectRef>
            <a:fontRef idx="minor">
              <a:schemeClr val="tx1"/>
            </a:fontRef>
          </p:style>
        </p:cxnSp>
        <p:cxnSp>
          <p:nvCxnSpPr>
            <p:cNvPr id="121" name="Straight Connector 120"/>
            <p:cNvCxnSpPr/>
            <p:nvPr/>
          </p:nvCxnSpPr>
          <p:spPr>
            <a:xfrm>
              <a:off x="899606" y="6103253"/>
              <a:ext cx="673126" cy="1728"/>
            </a:xfrm>
            <a:prstGeom prst="line">
              <a:avLst/>
            </a:prstGeom>
            <a:ln w="22225" cmpd="sng">
              <a:solidFill>
                <a:srgbClr val="385D8A"/>
              </a:solidFill>
            </a:ln>
          </p:spPr>
          <p:style>
            <a:lnRef idx="1">
              <a:schemeClr val="dk1"/>
            </a:lnRef>
            <a:fillRef idx="0">
              <a:schemeClr val="dk1"/>
            </a:fillRef>
            <a:effectRef idx="0">
              <a:schemeClr val="dk1"/>
            </a:effectRef>
            <a:fontRef idx="minor">
              <a:schemeClr val="tx1"/>
            </a:fontRef>
          </p:style>
        </p:cxnSp>
        <p:sp>
          <p:nvSpPr>
            <p:cNvPr id="122" name="TextBox 121"/>
            <p:cNvSpPr txBox="1"/>
            <p:nvPr/>
          </p:nvSpPr>
          <p:spPr>
            <a:xfrm>
              <a:off x="1006294" y="5325648"/>
              <a:ext cx="538433" cy="276999"/>
            </a:xfrm>
            <a:prstGeom prst="rect">
              <a:avLst/>
            </a:prstGeom>
            <a:noFill/>
            <a:ln w="38100" cmpd="sng">
              <a:noFill/>
            </a:ln>
          </p:spPr>
          <p:txBody>
            <a:bodyPr wrap="square" rtlCol="0">
              <a:spAutoFit/>
            </a:bodyPr>
            <a:lstStyle/>
            <a:p>
              <a:r>
                <a:rPr lang="en-US" sz="1200" b="1" dirty="0" smtClean="0">
                  <a:solidFill>
                    <a:srgbClr val="385D8A"/>
                  </a:solidFill>
                  <a:cs typeface="Arial" pitchFamily="34" charset="0"/>
                </a:rPr>
                <a:t>DB2</a:t>
              </a:r>
              <a:endParaRPr lang="en-US" sz="1200" b="1" dirty="0">
                <a:solidFill>
                  <a:srgbClr val="385D8A"/>
                </a:solidFill>
                <a:cs typeface="Arial" pitchFamily="34" charset="0"/>
              </a:endParaRPr>
            </a:p>
          </p:txBody>
        </p:sp>
        <p:sp>
          <p:nvSpPr>
            <p:cNvPr id="123" name="TextBox 122"/>
            <p:cNvSpPr txBox="1"/>
            <p:nvPr/>
          </p:nvSpPr>
          <p:spPr>
            <a:xfrm>
              <a:off x="990366" y="5590910"/>
              <a:ext cx="554361" cy="276999"/>
            </a:xfrm>
            <a:prstGeom prst="rect">
              <a:avLst/>
            </a:prstGeom>
            <a:noFill/>
            <a:ln w="38100" cmpd="sng">
              <a:noFill/>
            </a:ln>
          </p:spPr>
          <p:txBody>
            <a:bodyPr wrap="square" rtlCol="0">
              <a:spAutoFit/>
            </a:bodyPr>
            <a:lstStyle/>
            <a:p>
              <a:r>
                <a:rPr lang="en-US" sz="1200" b="1" dirty="0" smtClean="0">
                  <a:solidFill>
                    <a:srgbClr val="385D8A"/>
                  </a:solidFill>
                  <a:effectLst/>
                </a:rPr>
                <a:t>DB3</a:t>
              </a:r>
              <a:endParaRPr lang="en-US" sz="1200" b="1" dirty="0">
                <a:solidFill>
                  <a:srgbClr val="385D8A"/>
                </a:solidFill>
                <a:effectLst/>
              </a:endParaRPr>
            </a:p>
          </p:txBody>
        </p:sp>
        <p:cxnSp>
          <p:nvCxnSpPr>
            <p:cNvPr id="124" name="Straight Connector 123"/>
            <p:cNvCxnSpPr/>
            <p:nvPr/>
          </p:nvCxnSpPr>
          <p:spPr>
            <a:xfrm>
              <a:off x="901994" y="5334000"/>
              <a:ext cx="666376" cy="1728"/>
            </a:xfrm>
            <a:prstGeom prst="line">
              <a:avLst/>
            </a:prstGeom>
            <a:ln w="22225" cmpd="sng">
              <a:solidFill>
                <a:srgbClr val="385D8A"/>
              </a:solidFill>
            </a:ln>
          </p:spPr>
          <p:style>
            <a:lnRef idx="1">
              <a:schemeClr val="dk1"/>
            </a:lnRef>
            <a:fillRef idx="0">
              <a:schemeClr val="dk1"/>
            </a:fillRef>
            <a:effectRef idx="0">
              <a:schemeClr val="dk1"/>
            </a:effectRef>
            <a:fontRef idx="minor">
              <a:schemeClr val="tx1"/>
            </a:fontRef>
          </p:style>
        </p:cxnSp>
        <p:sp>
          <p:nvSpPr>
            <p:cNvPr id="125" name="TextBox 124"/>
            <p:cNvSpPr txBox="1"/>
            <p:nvPr/>
          </p:nvSpPr>
          <p:spPr>
            <a:xfrm>
              <a:off x="990062" y="5870867"/>
              <a:ext cx="536376" cy="276999"/>
            </a:xfrm>
            <a:prstGeom prst="rect">
              <a:avLst/>
            </a:prstGeom>
            <a:noFill/>
            <a:ln w="38100" cmpd="sng">
              <a:noFill/>
            </a:ln>
          </p:spPr>
          <p:txBody>
            <a:bodyPr wrap="square" rtlCol="0">
              <a:spAutoFit/>
            </a:bodyPr>
            <a:lstStyle/>
            <a:p>
              <a:r>
                <a:rPr lang="en-US" sz="1200" b="1" dirty="0" smtClean="0">
                  <a:solidFill>
                    <a:srgbClr val="385D8A"/>
                  </a:solidFill>
                </a:rPr>
                <a:t>DB4</a:t>
              </a:r>
              <a:endParaRPr lang="en-US" sz="1200" b="1" dirty="0">
                <a:solidFill>
                  <a:srgbClr val="385D8A"/>
                </a:solidFill>
              </a:endParaRPr>
            </a:p>
          </p:txBody>
        </p:sp>
      </p:grpSp>
      <p:sp>
        <p:nvSpPr>
          <p:cNvPr id="126" name="Can 125"/>
          <p:cNvSpPr/>
          <p:nvPr/>
        </p:nvSpPr>
        <p:spPr>
          <a:xfrm>
            <a:off x="2833658" y="5422622"/>
            <a:ext cx="682175" cy="1280160"/>
          </a:xfrm>
          <a:prstGeom prst="can">
            <a:avLst/>
          </a:prstGeom>
          <a:ln w="38100" cmpd="sng">
            <a:solidFill>
              <a:srgbClr val="385D8A"/>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dirty="0"/>
          </a:p>
        </p:txBody>
      </p:sp>
      <p:cxnSp>
        <p:nvCxnSpPr>
          <p:cNvPr id="127" name="Straight Connector 126"/>
          <p:cNvCxnSpPr/>
          <p:nvPr/>
        </p:nvCxnSpPr>
        <p:spPr>
          <a:xfrm>
            <a:off x="2831437" y="5931845"/>
            <a:ext cx="673126" cy="1728"/>
          </a:xfrm>
          <a:prstGeom prst="line">
            <a:avLst/>
          </a:prstGeom>
          <a:ln w="22225">
            <a:solidFill>
              <a:srgbClr val="385D8A"/>
            </a:solidFill>
          </a:ln>
        </p:spPr>
        <p:style>
          <a:lnRef idx="1">
            <a:schemeClr val="dk1"/>
          </a:lnRef>
          <a:fillRef idx="0">
            <a:schemeClr val="dk1"/>
          </a:fillRef>
          <a:effectRef idx="0">
            <a:schemeClr val="dk1"/>
          </a:effectRef>
          <a:fontRef idx="minor">
            <a:schemeClr val="tx1"/>
          </a:fontRef>
        </p:style>
      </p:cxnSp>
      <p:cxnSp>
        <p:nvCxnSpPr>
          <p:cNvPr id="128" name="Straight Connector 127"/>
          <p:cNvCxnSpPr/>
          <p:nvPr/>
        </p:nvCxnSpPr>
        <p:spPr>
          <a:xfrm>
            <a:off x="2830033" y="6200090"/>
            <a:ext cx="673126" cy="1728"/>
          </a:xfrm>
          <a:prstGeom prst="line">
            <a:avLst/>
          </a:prstGeom>
          <a:ln w="22225">
            <a:solidFill>
              <a:srgbClr val="385D8A"/>
            </a:solidFill>
          </a:ln>
        </p:spPr>
        <p:style>
          <a:lnRef idx="1">
            <a:schemeClr val="dk1"/>
          </a:lnRef>
          <a:fillRef idx="0">
            <a:schemeClr val="dk1"/>
          </a:fillRef>
          <a:effectRef idx="0">
            <a:schemeClr val="dk1"/>
          </a:effectRef>
          <a:fontRef idx="minor">
            <a:schemeClr val="tx1"/>
          </a:fontRef>
        </p:style>
      </p:cxnSp>
      <p:cxnSp>
        <p:nvCxnSpPr>
          <p:cNvPr id="129" name="Straight Connector 128"/>
          <p:cNvCxnSpPr/>
          <p:nvPr/>
        </p:nvCxnSpPr>
        <p:spPr>
          <a:xfrm>
            <a:off x="2837043" y="6457701"/>
            <a:ext cx="673126" cy="1728"/>
          </a:xfrm>
          <a:prstGeom prst="line">
            <a:avLst/>
          </a:prstGeom>
          <a:ln w="22225">
            <a:solidFill>
              <a:srgbClr val="385D8A"/>
            </a:solidFill>
          </a:ln>
        </p:spPr>
        <p:style>
          <a:lnRef idx="1">
            <a:schemeClr val="dk1"/>
          </a:lnRef>
          <a:fillRef idx="0">
            <a:schemeClr val="dk1"/>
          </a:fillRef>
          <a:effectRef idx="0">
            <a:schemeClr val="dk1"/>
          </a:effectRef>
          <a:fontRef idx="minor">
            <a:schemeClr val="tx1"/>
          </a:fontRef>
        </p:style>
      </p:cxnSp>
      <p:sp>
        <p:nvSpPr>
          <p:cNvPr id="130" name="TextBox 129"/>
          <p:cNvSpPr txBox="1"/>
          <p:nvPr/>
        </p:nvSpPr>
        <p:spPr>
          <a:xfrm>
            <a:off x="2943732" y="5680095"/>
            <a:ext cx="561468" cy="276999"/>
          </a:xfrm>
          <a:prstGeom prst="rect">
            <a:avLst/>
          </a:prstGeom>
          <a:noFill/>
        </p:spPr>
        <p:txBody>
          <a:bodyPr wrap="square" rtlCol="0">
            <a:spAutoFit/>
          </a:bodyPr>
          <a:lstStyle/>
          <a:p>
            <a:r>
              <a:rPr lang="en-US" sz="1200" b="1" dirty="0" smtClean="0">
                <a:solidFill>
                  <a:srgbClr val="385D8A"/>
                </a:solidFill>
                <a:effectLst/>
              </a:rPr>
              <a:t>DB4</a:t>
            </a:r>
            <a:endParaRPr lang="en-US" sz="1200" b="1" dirty="0">
              <a:solidFill>
                <a:srgbClr val="385D8A"/>
              </a:solidFill>
              <a:effectLst/>
            </a:endParaRPr>
          </a:p>
        </p:txBody>
      </p:sp>
      <p:sp>
        <p:nvSpPr>
          <p:cNvPr id="131" name="TextBox 130"/>
          <p:cNvSpPr txBox="1"/>
          <p:nvPr/>
        </p:nvSpPr>
        <p:spPr>
          <a:xfrm>
            <a:off x="2927804" y="5945357"/>
            <a:ext cx="577396" cy="276999"/>
          </a:xfrm>
          <a:prstGeom prst="rect">
            <a:avLst/>
          </a:prstGeom>
          <a:noFill/>
        </p:spPr>
        <p:txBody>
          <a:bodyPr wrap="square" rtlCol="0">
            <a:spAutoFit/>
          </a:bodyPr>
          <a:lstStyle/>
          <a:p>
            <a:r>
              <a:rPr lang="en-US" sz="1200" b="1" dirty="0" smtClean="0">
                <a:solidFill>
                  <a:srgbClr val="385D8A"/>
                </a:solidFill>
              </a:rPr>
              <a:t>DB5</a:t>
            </a:r>
            <a:endParaRPr lang="en-US" sz="1200" b="1" dirty="0">
              <a:solidFill>
                <a:srgbClr val="385D8A"/>
              </a:solidFill>
            </a:endParaRPr>
          </a:p>
        </p:txBody>
      </p:sp>
      <p:cxnSp>
        <p:nvCxnSpPr>
          <p:cNvPr id="132" name="Straight Connector 131"/>
          <p:cNvCxnSpPr/>
          <p:nvPr/>
        </p:nvCxnSpPr>
        <p:spPr>
          <a:xfrm>
            <a:off x="2839431" y="5688448"/>
            <a:ext cx="666376" cy="1728"/>
          </a:xfrm>
          <a:prstGeom prst="line">
            <a:avLst/>
          </a:prstGeom>
          <a:ln w="22225">
            <a:solidFill>
              <a:srgbClr val="385D8A"/>
            </a:solidFill>
          </a:ln>
        </p:spPr>
        <p:style>
          <a:lnRef idx="1">
            <a:schemeClr val="dk1"/>
          </a:lnRef>
          <a:fillRef idx="0">
            <a:schemeClr val="dk1"/>
          </a:fillRef>
          <a:effectRef idx="0">
            <a:schemeClr val="dk1"/>
          </a:effectRef>
          <a:fontRef idx="minor">
            <a:schemeClr val="tx1"/>
          </a:fontRef>
        </p:style>
      </p:cxnSp>
      <p:sp>
        <p:nvSpPr>
          <p:cNvPr id="133" name="Rectangle 132"/>
          <p:cNvSpPr/>
          <p:nvPr/>
        </p:nvSpPr>
        <p:spPr>
          <a:xfrm>
            <a:off x="1349796" y="4470997"/>
            <a:ext cx="1007253" cy="575188"/>
          </a:xfrm>
          <a:prstGeom prst="rect">
            <a:avLst/>
          </a:prstGeom>
          <a:solidFill>
            <a:schemeClr val="bg1"/>
          </a:solidFill>
          <a:ln>
            <a:headEnd type="none" w="med" len="med"/>
            <a:tailEnd type="none" w="med" len="med"/>
          </a:ln>
          <a:effectLst/>
          <a:scene3d>
            <a:camera prst="orthographicFront">
              <a:rot lat="0" lon="0" rev="0"/>
            </a:camera>
            <a:lightRig rig="threePt" dir="t">
              <a:rot lat="0" lon="0" rev="1200000"/>
            </a:lightRig>
          </a:scene3d>
          <a:sp3d>
            <a:bevelT w="0" h="0"/>
          </a:sp3d>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600" dirty="0" smtClean="0">
                <a:solidFill>
                  <a:schemeClr val="tx1"/>
                </a:solidFill>
                <a:latin typeface="Segoe" pitchFamily="34" charset="0"/>
              </a:rPr>
              <a:t>Mailbox Server 1</a:t>
            </a:r>
            <a:endParaRPr lang="en-US" sz="1600" dirty="0">
              <a:solidFill>
                <a:schemeClr val="tx1"/>
              </a:solidFill>
              <a:latin typeface="Segoe" pitchFamily="34" charset="0"/>
            </a:endParaRPr>
          </a:p>
        </p:txBody>
      </p:sp>
      <p:sp>
        <p:nvSpPr>
          <p:cNvPr id="134" name="Rectangle 133"/>
          <p:cNvSpPr/>
          <p:nvPr/>
        </p:nvSpPr>
        <p:spPr>
          <a:xfrm>
            <a:off x="2667000" y="4470997"/>
            <a:ext cx="1005840" cy="575188"/>
          </a:xfrm>
          <a:prstGeom prst="rect">
            <a:avLst/>
          </a:prstGeom>
          <a:solidFill>
            <a:schemeClr val="bg1"/>
          </a:solidFill>
          <a:ln>
            <a:headEnd type="none" w="med" len="med"/>
            <a:tailEnd type="none" w="med" len="med"/>
          </a:ln>
          <a:effectLst/>
          <a:scene3d>
            <a:camera prst="orthographicFront">
              <a:rot lat="0" lon="0" rev="0"/>
            </a:camera>
            <a:lightRig rig="threePt" dir="t">
              <a:rot lat="0" lon="0" rev="1200000"/>
            </a:lightRig>
          </a:scene3d>
          <a:sp3d>
            <a:bevelT w="0" h="0"/>
          </a:sp3d>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600" dirty="0" smtClean="0">
                <a:solidFill>
                  <a:schemeClr val="tx1"/>
                </a:solidFill>
                <a:latin typeface="Segoe" pitchFamily="34" charset="0"/>
              </a:rPr>
              <a:t>Mailbox Server 2</a:t>
            </a:r>
            <a:endParaRPr lang="en-US" sz="1600" dirty="0">
              <a:solidFill>
                <a:schemeClr val="tx1"/>
              </a:solidFill>
              <a:latin typeface="Segoe" pitchFamily="34" charset="0"/>
            </a:endParaRPr>
          </a:p>
        </p:txBody>
      </p:sp>
      <p:sp>
        <p:nvSpPr>
          <p:cNvPr id="135" name="Rectangle 134"/>
          <p:cNvSpPr/>
          <p:nvPr/>
        </p:nvSpPr>
        <p:spPr>
          <a:xfrm>
            <a:off x="3983666" y="4470997"/>
            <a:ext cx="1005840" cy="575188"/>
          </a:xfrm>
          <a:prstGeom prst="rect">
            <a:avLst/>
          </a:prstGeom>
          <a:solidFill>
            <a:schemeClr val="bg1"/>
          </a:solidFill>
          <a:ln>
            <a:headEnd type="none" w="med" len="med"/>
            <a:tailEnd type="none" w="med" len="med"/>
          </a:ln>
          <a:effectLst/>
          <a:scene3d>
            <a:camera prst="orthographicFront">
              <a:rot lat="0" lon="0" rev="0"/>
            </a:camera>
            <a:lightRig rig="threePt" dir="t">
              <a:rot lat="0" lon="0" rev="1200000"/>
            </a:lightRig>
          </a:scene3d>
          <a:sp3d>
            <a:bevelT w="0" h="0"/>
          </a:sp3d>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600" dirty="0" smtClean="0">
                <a:solidFill>
                  <a:schemeClr val="tx1"/>
                </a:solidFill>
                <a:latin typeface="Segoe" pitchFamily="34" charset="0"/>
              </a:rPr>
              <a:t>Mailbox Server 3</a:t>
            </a:r>
            <a:endParaRPr lang="en-US" sz="1600" dirty="0">
              <a:solidFill>
                <a:schemeClr val="tx1"/>
              </a:solidFill>
              <a:latin typeface="Segoe" pitchFamily="34" charset="0"/>
            </a:endParaRPr>
          </a:p>
        </p:txBody>
      </p:sp>
      <p:cxnSp>
        <p:nvCxnSpPr>
          <p:cNvPr id="136" name="Straight Arrow Connector 135"/>
          <p:cNvCxnSpPr>
            <a:stCxn id="133" idx="2"/>
            <a:endCxn id="112" idx="1"/>
          </p:cNvCxnSpPr>
          <p:nvPr/>
        </p:nvCxnSpPr>
        <p:spPr>
          <a:xfrm rot="16200000" flipH="1">
            <a:off x="1666929" y="5232678"/>
            <a:ext cx="377645" cy="4657"/>
          </a:xfrm>
          <a:prstGeom prst="straightConnector1">
            <a:avLst/>
          </a:prstGeom>
          <a:ln w="3810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7" name="Straight Arrow Connector 136"/>
          <p:cNvCxnSpPr>
            <a:stCxn id="134" idx="2"/>
            <a:endCxn id="126" idx="1"/>
          </p:cNvCxnSpPr>
          <p:nvPr/>
        </p:nvCxnSpPr>
        <p:spPr>
          <a:xfrm rot="16200000" flipH="1">
            <a:off x="2984115" y="5231990"/>
            <a:ext cx="376437" cy="4826"/>
          </a:xfrm>
          <a:prstGeom prst="straightConnector1">
            <a:avLst/>
          </a:prstGeom>
          <a:ln w="3810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8" name="Straight Arrow Connector 137"/>
          <p:cNvCxnSpPr>
            <a:stCxn id="135" idx="2"/>
          </p:cNvCxnSpPr>
          <p:nvPr/>
        </p:nvCxnSpPr>
        <p:spPr>
          <a:xfrm rot="16200000" flipH="1">
            <a:off x="4296348" y="5236422"/>
            <a:ext cx="387070" cy="6595"/>
          </a:xfrm>
          <a:prstGeom prst="straightConnector1">
            <a:avLst/>
          </a:prstGeom>
          <a:ln w="3810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39" name="Rectangle 138"/>
          <p:cNvSpPr/>
          <p:nvPr/>
        </p:nvSpPr>
        <p:spPr>
          <a:xfrm>
            <a:off x="5306870" y="4470997"/>
            <a:ext cx="1005840" cy="575188"/>
          </a:xfrm>
          <a:prstGeom prst="rect">
            <a:avLst/>
          </a:prstGeom>
          <a:solidFill>
            <a:schemeClr val="bg1"/>
          </a:solidFill>
          <a:ln>
            <a:headEnd type="none" w="med" len="med"/>
            <a:tailEnd type="none" w="med" len="med"/>
          </a:ln>
          <a:effectLst/>
          <a:scene3d>
            <a:camera prst="orthographicFront">
              <a:rot lat="0" lon="0" rev="0"/>
            </a:camera>
            <a:lightRig rig="threePt" dir="t">
              <a:rot lat="0" lon="0" rev="1200000"/>
            </a:lightRig>
          </a:scene3d>
          <a:sp3d>
            <a:bevelT w="0" h="0"/>
          </a:sp3d>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600" dirty="0" smtClean="0">
                <a:solidFill>
                  <a:schemeClr val="tx1"/>
                </a:solidFill>
                <a:latin typeface="Segoe" pitchFamily="34" charset="0"/>
              </a:rPr>
              <a:t>Mailbox Server 4</a:t>
            </a:r>
            <a:endParaRPr lang="en-US" sz="1600" dirty="0">
              <a:solidFill>
                <a:schemeClr val="tx1"/>
              </a:solidFill>
              <a:latin typeface="Segoe" pitchFamily="34" charset="0"/>
            </a:endParaRPr>
          </a:p>
        </p:txBody>
      </p:sp>
      <p:sp>
        <p:nvSpPr>
          <p:cNvPr id="140" name="Rectangle 139"/>
          <p:cNvSpPr/>
          <p:nvPr/>
        </p:nvSpPr>
        <p:spPr>
          <a:xfrm>
            <a:off x="6627793" y="4470997"/>
            <a:ext cx="1005840" cy="575188"/>
          </a:xfrm>
          <a:prstGeom prst="rect">
            <a:avLst/>
          </a:prstGeom>
          <a:solidFill>
            <a:schemeClr val="bg1"/>
          </a:solidFill>
          <a:ln>
            <a:headEnd type="none" w="med" len="med"/>
            <a:tailEnd type="none" w="med" len="med"/>
          </a:ln>
          <a:effectLst/>
          <a:scene3d>
            <a:camera prst="orthographicFront">
              <a:rot lat="0" lon="0" rev="0"/>
            </a:camera>
            <a:lightRig rig="threePt" dir="t">
              <a:rot lat="0" lon="0" rev="1200000"/>
            </a:lightRig>
          </a:scene3d>
          <a:sp3d>
            <a:bevelT w="0" h="0"/>
          </a:sp3d>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600" dirty="0" smtClean="0">
                <a:solidFill>
                  <a:schemeClr val="tx1"/>
                </a:solidFill>
                <a:latin typeface="Segoe" pitchFamily="34" charset="0"/>
              </a:rPr>
              <a:t>Mailbox Server 5</a:t>
            </a:r>
            <a:endParaRPr lang="en-US" sz="1600" dirty="0">
              <a:solidFill>
                <a:schemeClr val="tx1"/>
              </a:solidFill>
              <a:latin typeface="Segoe" pitchFamily="34" charset="0"/>
            </a:endParaRPr>
          </a:p>
        </p:txBody>
      </p:sp>
      <p:sp>
        <p:nvSpPr>
          <p:cNvPr id="141" name="Can 140"/>
          <p:cNvSpPr/>
          <p:nvPr/>
        </p:nvSpPr>
        <p:spPr>
          <a:xfrm>
            <a:off x="5468759" y="5433255"/>
            <a:ext cx="682175" cy="1280160"/>
          </a:xfrm>
          <a:prstGeom prst="can">
            <a:avLst/>
          </a:prstGeom>
          <a:ln w="38100" cmpd="sng">
            <a:solidFill>
              <a:srgbClr val="385D8A"/>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dirty="0"/>
          </a:p>
        </p:txBody>
      </p:sp>
      <p:cxnSp>
        <p:nvCxnSpPr>
          <p:cNvPr id="142" name="Straight Connector 141"/>
          <p:cNvCxnSpPr/>
          <p:nvPr/>
        </p:nvCxnSpPr>
        <p:spPr>
          <a:xfrm>
            <a:off x="5466538" y="5942478"/>
            <a:ext cx="673126" cy="1728"/>
          </a:xfrm>
          <a:prstGeom prst="line">
            <a:avLst/>
          </a:prstGeom>
          <a:ln w="22225">
            <a:solidFill>
              <a:srgbClr val="385D8A"/>
            </a:solidFill>
          </a:ln>
        </p:spPr>
        <p:style>
          <a:lnRef idx="1">
            <a:schemeClr val="dk1"/>
          </a:lnRef>
          <a:fillRef idx="0">
            <a:schemeClr val="dk1"/>
          </a:fillRef>
          <a:effectRef idx="0">
            <a:schemeClr val="dk1"/>
          </a:effectRef>
          <a:fontRef idx="minor">
            <a:schemeClr val="tx1"/>
          </a:fontRef>
        </p:style>
      </p:cxnSp>
      <p:cxnSp>
        <p:nvCxnSpPr>
          <p:cNvPr id="143" name="Straight Connector 142"/>
          <p:cNvCxnSpPr/>
          <p:nvPr/>
        </p:nvCxnSpPr>
        <p:spPr>
          <a:xfrm>
            <a:off x="5465134" y="6210723"/>
            <a:ext cx="673126" cy="1728"/>
          </a:xfrm>
          <a:prstGeom prst="line">
            <a:avLst/>
          </a:prstGeom>
          <a:ln w="22225">
            <a:solidFill>
              <a:srgbClr val="385D8A"/>
            </a:solidFill>
          </a:ln>
        </p:spPr>
        <p:style>
          <a:lnRef idx="1">
            <a:schemeClr val="dk1"/>
          </a:lnRef>
          <a:fillRef idx="0">
            <a:schemeClr val="dk1"/>
          </a:fillRef>
          <a:effectRef idx="0">
            <a:schemeClr val="dk1"/>
          </a:effectRef>
          <a:fontRef idx="minor">
            <a:schemeClr val="tx1"/>
          </a:fontRef>
        </p:style>
      </p:cxnSp>
      <p:cxnSp>
        <p:nvCxnSpPr>
          <p:cNvPr id="144" name="Straight Connector 143"/>
          <p:cNvCxnSpPr/>
          <p:nvPr/>
        </p:nvCxnSpPr>
        <p:spPr>
          <a:xfrm>
            <a:off x="5472144" y="6468334"/>
            <a:ext cx="673126" cy="1728"/>
          </a:xfrm>
          <a:prstGeom prst="line">
            <a:avLst/>
          </a:prstGeom>
          <a:ln w="22225">
            <a:solidFill>
              <a:srgbClr val="385D8A"/>
            </a:solidFill>
          </a:ln>
        </p:spPr>
        <p:style>
          <a:lnRef idx="1">
            <a:schemeClr val="dk1"/>
          </a:lnRef>
          <a:fillRef idx="0">
            <a:schemeClr val="dk1"/>
          </a:fillRef>
          <a:effectRef idx="0">
            <a:schemeClr val="dk1"/>
          </a:effectRef>
          <a:fontRef idx="minor">
            <a:schemeClr val="tx1"/>
          </a:fontRef>
        </p:style>
      </p:cxnSp>
      <p:sp>
        <p:nvSpPr>
          <p:cNvPr id="145" name="TextBox 144"/>
          <p:cNvSpPr txBox="1"/>
          <p:nvPr/>
        </p:nvSpPr>
        <p:spPr>
          <a:xfrm>
            <a:off x="5578832" y="5690728"/>
            <a:ext cx="593367" cy="276999"/>
          </a:xfrm>
          <a:prstGeom prst="rect">
            <a:avLst/>
          </a:prstGeom>
          <a:noFill/>
        </p:spPr>
        <p:txBody>
          <a:bodyPr wrap="square" rtlCol="0">
            <a:spAutoFit/>
          </a:bodyPr>
          <a:lstStyle/>
          <a:p>
            <a:r>
              <a:rPr lang="en-US" sz="1200" b="1" dirty="0" smtClean="0">
                <a:solidFill>
                  <a:srgbClr val="385D8A"/>
                </a:solidFill>
                <a:cs typeface="Arial" pitchFamily="34" charset="0"/>
              </a:rPr>
              <a:t>DB5</a:t>
            </a:r>
            <a:endParaRPr lang="en-US" sz="1200" b="1" dirty="0">
              <a:solidFill>
                <a:srgbClr val="385D8A"/>
              </a:solidFill>
              <a:cs typeface="Arial" pitchFamily="34" charset="0"/>
            </a:endParaRPr>
          </a:p>
        </p:txBody>
      </p:sp>
      <p:cxnSp>
        <p:nvCxnSpPr>
          <p:cNvPr id="146" name="Straight Connector 145"/>
          <p:cNvCxnSpPr/>
          <p:nvPr/>
        </p:nvCxnSpPr>
        <p:spPr>
          <a:xfrm>
            <a:off x="5474532" y="5699081"/>
            <a:ext cx="666376" cy="1728"/>
          </a:xfrm>
          <a:prstGeom prst="line">
            <a:avLst/>
          </a:prstGeom>
          <a:ln w="22225">
            <a:solidFill>
              <a:srgbClr val="385D8A"/>
            </a:solidFill>
          </a:ln>
        </p:spPr>
        <p:style>
          <a:lnRef idx="1">
            <a:schemeClr val="dk1"/>
          </a:lnRef>
          <a:fillRef idx="0">
            <a:schemeClr val="dk1"/>
          </a:fillRef>
          <a:effectRef idx="0">
            <a:schemeClr val="dk1"/>
          </a:effectRef>
          <a:fontRef idx="minor">
            <a:schemeClr val="tx1"/>
          </a:fontRef>
        </p:style>
      </p:cxnSp>
      <p:sp>
        <p:nvSpPr>
          <p:cNvPr id="147" name="TextBox 146"/>
          <p:cNvSpPr txBox="1"/>
          <p:nvPr/>
        </p:nvSpPr>
        <p:spPr>
          <a:xfrm>
            <a:off x="5562600" y="6235948"/>
            <a:ext cx="536376" cy="276999"/>
          </a:xfrm>
          <a:prstGeom prst="rect">
            <a:avLst/>
          </a:prstGeom>
          <a:noFill/>
        </p:spPr>
        <p:txBody>
          <a:bodyPr wrap="square" rtlCol="0">
            <a:spAutoFit/>
          </a:bodyPr>
          <a:lstStyle/>
          <a:p>
            <a:r>
              <a:rPr lang="en-US" sz="1200" b="1" dirty="0" smtClean="0">
                <a:solidFill>
                  <a:srgbClr val="385D8A"/>
                </a:solidFill>
                <a:cs typeface="Arial" pitchFamily="34" charset="0"/>
              </a:rPr>
              <a:t>DB2</a:t>
            </a:r>
            <a:endParaRPr lang="en-US" sz="1200" b="1" dirty="0">
              <a:solidFill>
                <a:srgbClr val="385D8A"/>
              </a:solidFill>
              <a:cs typeface="Arial" pitchFamily="34" charset="0"/>
            </a:endParaRPr>
          </a:p>
        </p:txBody>
      </p:sp>
      <p:grpSp>
        <p:nvGrpSpPr>
          <p:cNvPr id="4" name="Group 184"/>
          <p:cNvGrpSpPr/>
          <p:nvPr/>
        </p:nvGrpSpPr>
        <p:grpSpPr>
          <a:xfrm>
            <a:off x="6781800" y="5435024"/>
            <a:ext cx="685800" cy="1280160"/>
            <a:chOff x="892596" y="5068174"/>
            <a:chExt cx="685800" cy="1280160"/>
          </a:xfrm>
        </p:grpSpPr>
        <p:sp>
          <p:nvSpPr>
            <p:cNvPr id="149" name="Can 148"/>
            <p:cNvSpPr/>
            <p:nvPr/>
          </p:nvSpPr>
          <p:spPr>
            <a:xfrm>
              <a:off x="896221" y="5068174"/>
              <a:ext cx="682175" cy="1280160"/>
            </a:xfrm>
            <a:prstGeom prst="can">
              <a:avLst/>
            </a:prstGeom>
            <a:ln w="38100" cmpd="sng">
              <a:solidFill>
                <a:srgbClr val="385D8A"/>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dirty="0"/>
            </a:p>
          </p:txBody>
        </p:sp>
        <p:cxnSp>
          <p:nvCxnSpPr>
            <p:cNvPr id="150" name="Straight Connector 149"/>
            <p:cNvCxnSpPr/>
            <p:nvPr/>
          </p:nvCxnSpPr>
          <p:spPr>
            <a:xfrm>
              <a:off x="894000" y="5577397"/>
              <a:ext cx="673126" cy="1728"/>
            </a:xfrm>
            <a:prstGeom prst="line">
              <a:avLst/>
            </a:prstGeom>
            <a:ln w="22225" cmpd="sng">
              <a:solidFill>
                <a:srgbClr val="385D8A"/>
              </a:solidFill>
            </a:ln>
          </p:spPr>
          <p:style>
            <a:lnRef idx="1">
              <a:schemeClr val="dk1"/>
            </a:lnRef>
            <a:fillRef idx="0">
              <a:schemeClr val="dk1"/>
            </a:fillRef>
            <a:effectRef idx="0">
              <a:schemeClr val="dk1"/>
            </a:effectRef>
            <a:fontRef idx="minor">
              <a:schemeClr val="tx1"/>
            </a:fontRef>
          </p:style>
        </p:cxnSp>
        <p:cxnSp>
          <p:nvCxnSpPr>
            <p:cNvPr id="151" name="Straight Connector 150"/>
            <p:cNvCxnSpPr/>
            <p:nvPr/>
          </p:nvCxnSpPr>
          <p:spPr>
            <a:xfrm>
              <a:off x="892596" y="5845642"/>
              <a:ext cx="673126" cy="1728"/>
            </a:xfrm>
            <a:prstGeom prst="line">
              <a:avLst/>
            </a:prstGeom>
            <a:ln w="22225" cmpd="sng">
              <a:solidFill>
                <a:srgbClr val="385D8A"/>
              </a:solidFill>
            </a:ln>
          </p:spPr>
          <p:style>
            <a:lnRef idx="1">
              <a:schemeClr val="dk1"/>
            </a:lnRef>
            <a:fillRef idx="0">
              <a:schemeClr val="dk1"/>
            </a:fillRef>
            <a:effectRef idx="0">
              <a:schemeClr val="dk1"/>
            </a:effectRef>
            <a:fontRef idx="minor">
              <a:schemeClr val="tx1"/>
            </a:fontRef>
          </p:style>
        </p:cxnSp>
        <p:cxnSp>
          <p:nvCxnSpPr>
            <p:cNvPr id="152" name="Straight Connector 151"/>
            <p:cNvCxnSpPr/>
            <p:nvPr/>
          </p:nvCxnSpPr>
          <p:spPr>
            <a:xfrm>
              <a:off x="899606" y="6103253"/>
              <a:ext cx="673126" cy="1728"/>
            </a:xfrm>
            <a:prstGeom prst="line">
              <a:avLst/>
            </a:prstGeom>
            <a:ln w="22225" cmpd="sng">
              <a:solidFill>
                <a:srgbClr val="385D8A"/>
              </a:solidFill>
            </a:ln>
          </p:spPr>
          <p:style>
            <a:lnRef idx="1">
              <a:schemeClr val="dk1"/>
            </a:lnRef>
            <a:fillRef idx="0">
              <a:schemeClr val="dk1"/>
            </a:fillRef>
            <a:effectRef idx="0">
              <a:schemeClr val="dk1"/>
            </a:effectRef>
            <a:fontRef idx="minor">
              <a:schemeClr val="tx1"/>
            </a:fontRef>
          </p:style>
        </p:cxnSp>
        <p:sp>
          <p:nvSpPr>
            <p:cNvPr id="153" name="TextBox 152"/>
            <p:cNvSpPr txBox="1"/>
            <p:nvPr/>
          </p:nvSpPr>
          <p:spPr>
            <a:xfrm>
              <a:off x="1006294" y="5325647"/>
              <a:ext cx="495901" cy="276999"/>
            </a:xfrm>
            <a:prstGeom prst="rect">
              <a:avLst/>
            </a:prstGeom>
            <a:noFill/>
            <a:ln w="38100" cmpd="sng">
              <a:noFill/>
            </a:ln>
          </p:spPr>
          <p:txBody>
            <a:bodyPr wrap="square" rtlCol="0">
              <a:spAutoFit/>
            </a:bodyPr>
            <a:lstStyle/>
            <a:p>
              <a:r>
                <a:rPr lang="en-US" sz="1200" b="1" dirty="0" smtClean="0">
                  <a:solidFill>
                    <a:srgbClr val="385D8A"/>
                  </a:solidFill>
                  <a:effectLst/>
                </a:rPr>
                <a:t>DB3</a:t>
              </a:r>
              <a:endParaRPr lang="en-US" sz="1200" b="1" dirty="0">
                <a:solidFill>
                  <a:srgbClr val="385D8A"/>
                </a:solidFill>
                <a:effectLst/>
              </a:endParaRPr>
            </a:p>
          </p:txBody>
        </p:sp>
        <p:sp>
          <p:nvSpPr>
            <p:cNvPr id="154" name="TextBox 153"/>
            <p:cNvSpPr txBox="1"/>
            <p:nvPr/>
          </p:nvSpPr>
          <p:spPr>
            <a:xfrm>
              <a:off x="990366" y="5590909"/>
              <a:ext cx="511829" cy="276999"/>
            </a:xfrm>
            <a:prstGeom prst="rect">
              <a:avLst/>
            </a:prstGeom>
            <a:noFill/>
            <a:ln w="38100" cmpd="sng">
              <a:noFill/>
            </a:ln>
          </p:spPr>
          <p:txBody>
            <a:bodyPr wrap="square" rtlCol="0">
              <a:spAutoFit/>
            </a:bodyPr>
            <a:lstStyle/>
            <a:p>
              <a:r>
                <a:rPr lang="en-US" sz="1200" b="1" dirty="0" smtClean="0">
                  <a:solidFill>
                    <a:srgbClr val="385D8A"/>
                  </a:solidFill>
                </a:rPr>
                <a:t>DB4</a:t>
              </a:r>
              <a:endParaRPr lang="en-US" sz="1200" b="1" dirty="0">
                <a:solidFill>
                  <a:srgbClr val="385D8A"/>
                </a:solidFill>
              </a:endParaRPr>
            </a:p>
          </p:txBody>
        </p:sp>
        <p:cxnSp>
          <p:nvCxnSpPr>
            <p:cNvPr id="155" name="Straight Connector 154"/>
            <p:cNvCxnSpPr/>
            <p:nvPr/>
          </p:nvCxnSpPr>
          <p:spPr>
            <a:xfrm>
              <a:off x="901994" y="5334000"/>
              <a:ext cx="666376" cy="1728"/>
            </a:xfrm>
            <a:prstGeom prst="line">
              <a:avLst/>
            </a:prstGeom>
            <a:ln w="22225" cmpd="sng">
              <a:solidFill>
                <a:srgbClr val="385D8A"/>
              </a:solidFill>
            </a:ln>
          </p:spPr>
          <p:style>
            <a:lnRef idx="1">
              <a:schemeClr val="dk1"/>
            </a:lnRef>
            <a:fillRef idx="0">
              <a:schemeClr val="dk1"/>
            </a:fillRef>
            <a:effectRef idx="0">
              <a:schemeClr val="dk1"/>
            </a:effectRef>
            <a:fontRef idx="minor">
              <a:schemeClr val="tx1"/>
            </a:fontRef>
          </p:style>
        </p:cxnSp>
        <p:sp>
          <p:nvSpPr>
            <p:cNvPr id="156" name="TextBox 155"/>
            <p:cNvSpPr txBox="1"/>
            <p:nvPr/>
          </p:nvSpPr>
          <p:spPr>
            <a:xfrm>
              <a:off x="990062" y="5870867"/>
              <a:ext cx="536376" cy="276999"/>
            </a:xfrm>
            <a:prstGeom prst="rect">
              <a:avLst/>
            </a:prstGeom>
            <a:noFill/>
            <a:ln w="38100" cmpd="sng">
              <a:noFill/>
            </a:ln>
          </p:spPr>
          <p:txBody>
            <a:bodyPr wrap="square" rtlCol="0">
              <a:spAutoFit/>
            </a:bodyPr>
            <a:lstStyle/>
            <a:p>
              <a:r>
                <a:rPr lang="en-US" sz="1200" b="1" dirty="0" smtClean="0">
                  <a:solidFill>
                    <a:srgbClr val="385D8A"/>
                  </a:solidFill>
                  <a:cs typeface="Arial" pitchFamily="34" charset="0"/>
                </a:rPr>
                <a:t>DB5</a:t>
              </a:r>
              <a:endParaRPr lang="en-US" sz="1200" b="1" dirty="0">
                <a:solidFill>
                  <a:srgbClr val="385D8A"/>
                </a:solidFill>
                <a:cs typeface="Arial" pitchFamily="34" charset="0"/>
              </a:endParaRPr>
            </a:p>
          </p:txBody>
        </p:sp>
      </p:grpSp>
      <p:cxnSp>
        <p:nvCxnSpPr>
          <p:cNvPr id="157" name="Straight Arrow Connector 156"/>
          <p:cNvCxnSpPr>
            <a:stCxn id="139" idx="2"/>
          </p:cNvCxnSpPr>
          <p:nvPr/>
        </p:nvCxnSpPr>
        <p:spPr>
          <a:xfrm rot="16200000" flipH="1">
            <a:off x="5616283" y="5239691"/>
            <a:ext cx="387070" cy="57"/>
          </a:xfrm>
          <a:prstGeom prst="straightConnector1">
            <a:avLst/>
          </a:prstGeom>
          <a:ln w="3810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8" name="Straight Arrow Connector 157"/>
          <p:cNvCxnSpPr>
            <a:stCxn id="140" idx="2"/>
          </p:cNvCxnSpPr>
          <p:nvPr/>
        </p:nvCxnSpPr>
        <p:spPr>
          <a:xfrm rot="5400000">
            <a:off x="6934194" y="5238504"/>
            <a:ext cx="388839" cy="4200"/>
          </a:xfrm>
          <a:prstGeom prst="straightConnector1">
            <a:avLst/>
          </a:prstGeom>
          <a:ln w="3810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59" name="TextBox 158"/>
          <p:cNvSpPr txBox="1"/>
          <p:nvPr/>
        </p:nvSpPr>
        <p:spPr>
          <a:xfrm>
            <a:off x="2927499" y="6225315"/>
            <a:ext cx="536376" cy="276999"/>
          </a:xfrm>
          <a:prstGeom prst="rect">
            <a:avLst/>
          </a:prstGeom>
          <a:noFill/>
        </p:spPr>
        <p:txBody>
          <a:bodyPr wrap="square" rtlCol="0">
            <a:spAutoFit/>
          </a:bodyPr>
          <a:lstStyle/>
          <a:p>
            <a:r>
              <a:rPr lang="en-US" sz="1200" b="1" dirty="0" smtClean="0">
                <a:solidFill>
                  <a:srgbClr val="385D8A"/>
                </a:solidFill>
                <a:cs typeface="Arial" pitchFamily="34" charset="0"/>
              </a:rPr>
              <a:t>DB1</a:t>
            </a:r>
            <a:endParaRPr lang="en-US" sz="1200" b="1" dirty="0">
              <a:solidFill>
                <a:srgbClr val="385D8A"/>
              </a:solidFill>
              <a:cs typeface="Arial" pitchFamily="34" charset="0"/>
            </a:endParaRPr>
          </a:p>
        </p:txBody>
      </p:sp>
      <p:cxnSp>
        <p:nvCxnSpPr>
          <p:cNvPr id="160" name="Straight Connector 159"/>
          <p:cNvCxnSpPr/>
          <p:nvPr/>
        </p:nvCxnSpPr>
        <p:spPr>
          <a:xfrm>
            <a:off x="1514771" y="5933053"/>
            <a:ext cx="673126" cy="1728"/>
          </a:xfrm>
          <a:prstGeom prst="line">
            <a:avLst/>
          </a:prstGeom>
          <a:ln w="22225">
            <a:solidFill>
              <a:srgbClr val="385D8A"/>
            </a:solidFill>
          </a:ln>
        </p:spPr>
        <p:style>
          <a:lnRef idx="1">
            <a:schemeClr val="dk1"/>
          </a:lnRef>
          <a:fillRef idx="0">
            <a:schemeClr val="dk1"/>
          </a:fillRef>
          <a:effectRef idx="0">
            <a:schemeClr val="dk1"/>
          </a:effectRef>
          <a:fontRef idx="minor">
            <a:schemeClr val="tx1"/>
          </a:fontRef>
        </p:style>
      </p:cxnSp>
      <p:sp>
        <p:nvSpPr>
          <p:cNvPr id="161" name="TextBox 160"/>
          <p:cNvSpPr txBox="1"/>
          <p:nvPr/>
        </p:nvSpPr>
        <p:spPr>
          <a:xfrm>
            <a:off x="1627066" y="5681303"/>
            <a:ext cx="582734" cy="274719"/>
          </a:xfrm>
          <a:prstGeom prst="rect">
            <a:avLst/>
          </a:prstGeom>
          <a:noFill/>
        </p:spPr>
        <p:txBody>
          <a:bodyPr wrap="square" rtlCol="0">
            <a:spAutoFit/>
          </a:bodyPr>
          <a:lstStyle/>
          <a:p>
            <a:r>
              <a:rPr lang="en-US" sz="1200" b="1" dirty="0" smtClean="0">
                <a:solidFill>
                  <a:srgbClr val="385D8A"/>
                </a:solidFill>
                <a:cs typeface="Arial" pitchFamily="34" charset="0"/>
              </a:rPr>
              <a:t>DB1</a:t>
            </a:r>
            <a:endParaRPr lang="en-US" sz="1200" b="1" dirty="0">
              <a:solidFill>
                <a:srgbClr val="385D8A"/>
              </a:solidFill>
              <a:cs typeface="Arial" pitchFamily="34" charset="0"/>
            </a:endParaRPr>
          </a:p>
        </p:txBody>
      </p:sp>
      <p:cxnSp>
        <p:nvCxnSpPr>
          <p:cNvPr id="162" name="Straight Connector 161"/>
          <p:cNvCxnSpPr/>
          <p:nvPr/>
        </p:nvCxnSpPr>
        <p:spPr>
          <a:xfrm>
            <a:off x="1522765" y="5689656"/>
            <a:ext cx="666376" cy="1728"/>
          </a:xfrm>
          <a:prstGeom prst="line">
            <a:avLst/>
          </a:prstGeom>
          <a:ln w="22225">
            <a:solidFill>
              <a:srgbClr val="385D8A"/>
            </a:solidFill>
          </a:ln>
        </p:spPr>
        <p:style>
          <a:lnRef idx="1">
            <a:schemeClr val="dk1"/>
          </a:lnRef>
          <a:fillRef idx="0">
            <a:schemeClr val="dk1"/>
          </a:fillRef>
          <a:effectRef idx="0">
            <a:schemeClr val="dk1"/>
          </a:effectRef>
          <a:fontRef idx="minor">
            <a:schemeClr val="tx1"/>
          </a:fontRef>
        </p:style>
      </p:cxnSp>
      <p:sp>
        <p:nvSpPr>
          <p:cNvPr id="163" name="TextBox 162"/>
          <p:cNvSpPr txBox="1"/>
          <p:nvPr/>
        </p:nvSpPr>
        <p:spPr>
          <a:xfrm>
            <a:off x="5562904" y="5955990"/>
            <a:ext cx="533095" cy="276999"/>
          </a:xfrm>
          <a:prstGeom prst="rect">
            <a:avLst/>
          </a:prstGeom>
          <a:noFill/>
        </p:spPr>
        <p:txBody>
          <a:bodyPr wrap="square" rtlCol="0">
            <a:spAutoFit/>
          </a:bodyPr>
          <a:lstStyle/>
          <a:p>
            <a:r>
              <a:rPr lang="en-US" sz="1200" b="1" dirty="0" smtClean="0">
                <a:solidFill>
                  <a:srgbClr val="385D8A"/>
                </a:solidFill>
                <a:effectLst/>
              </a:rPr>
              <a:t>DB1</a:t>
            </a:r>
            <a:endParaRPr lang="en-US" sz="1200" b="1" dirty="0">
              <a:solidFill>
                <a:srgbClr val="385D8A"/>
              </a:solidFill>
              <a:effectLst/>
            </a:endParaRPr>
          </a:p>
        </p:txBody>
      </p:sp>
      <p:sp>
        <p:nvSpPr>
          <p:cNvPr id="164" name="Rectangle 163"/>
          <p:cNvSpPr/>
          <p:nvPr/>
        </p:nvSpPr>
        <p:spPr>
          <a:xfrm>
            <a:off x="1623950" y="6253647"/>
            <a:ext cx="457200" cy="182880"/>
          </a:xfrm>
          <a:prstGeom prst="rect">
            <a:avLst/>
          </a:prstGeom>
          <a:noFill/>
          <a:ln>
            <a:solidFill>
              <a:srgbClr val="00B050"/>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US"/>
          </a:p>
        </p:txBody>
      </p:sp>
      <p:sp>
        <p:nvSpPr>
          <p:cNvPr id="165" name="Rectangle 164"/>
          <p:cNvSpPr/>
          <p:nvPr/>
        </p:nvSpPr>
        <p:spPr>
          <a:xfrm>
            <a:off x="4267200" y="5727422"/>
            <a:ext cx="457200" cy="182880"/>
          </a:xfrm>
          <a:prstGeom prst="rect">
            <a:avLst/>
          </a:prstGeom>
          <a:noFill/>
          <a:ln>
            <a:solidFill>
              <a:srgbClr val="00B050"/>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US"/>
          </a:p>
        </p:txBody>
      </p:sp>
      <p:sp>
        <p:nvSpPr>
          <p:cNvPr id="166" name="Rectangle 165"/>
          <p:cNvSpPr/>
          <p:nvPr/>
        </p:nvSpPr>
        <p:spPr>
          <a:xfrm>
            <a:off x="5562600" y="5727422"/>
            <a:ext cx="457200" cy="182880"/>
          </a:xfrm>
          <a:prstGeom prst="rect">
            <a:avLst/>
          </a:prstGeom>
          <a:noFill/>
          <a:ln>
            <a:solidFill>
              <a:srgbClr val="00B050"/>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US"/>
          </a:p>
        </p:txBody>
      </p:sp>
      <p:sp>
        <p:nvSpPr>
          <p:cNvPr id="167" name="Rectangle 166"/>
          <p:cNvSpPr/>
          <p:nvPr/>
        </p:nvSpPr>
        <p:spPr>
          <a:xfrm>
            <a:off x="6877050" y="5998822"/>
            <a:ext cx="457200" cy="182880"/>
          </a:xfrm>
          <a:prstGeom prst="rect">
            <a:avLst/>
          </a:prstGeom>
          <a:noFill/>
          <a:ln>
            <a:solidFill>
              <a:srgbClr val="00B050"/>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US"/>
          </a:p>
        </p:txBody>
      </p:sp>
      <p:cxnSp>
        <p:nvCxnSpPr>
          <p:cNvPr id="168" name="Straight Arrow Connector 167"/>
          <p:cNvCxnSpPr>
            <a:stCxn id="134" idx="3"/>
            <a:endCxn id="135" idx="1"/>
          </p:cNvCxnSpPr>
          <p:nvPr/>
        </p:nvCxnSpPr>
        <p:spPr>
          <a:xfrm>
            <a:off x="3672840" y="4758591"/>
            <a:ext cx="310826" cy="1588"/>
          </a:xfrm>
          <a:prstGeom prst="straightConnector1">
            <a:avLst/>
          </a:prstGeom>
          <a:ln w="19050">
            <a:solidFill>
              <a:srgbClr val="FF0000"/>
            </a:solidFill>
            <a:prstDash val="sysDot"/>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69" name="Straight Arrow Connector 168"/>
          <p:cNvCxnSpPr/>
          <p:nvPr/>
        </p:nvCxnSpPr>
        <p:spPr>
          <a:xfrm>
            <a:off x="2362200" y="4736822"/>
            <a:ext cx="310826" cy="1588"/>
          </a:xfrm>
          <a:prstGeom prst="straightConnector1">
            <a:avLst/>
          </a:prstGeom>
          <a:ln w="19050">
            <a:solidFill>
              <a:srgbClr val="FF0000"/>
            </a:solidFill>
            <a:prstDash val="sysDot"/>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70" name="Straight Arrow Connector 169"/>
          <p:cNvCxnSpPr/>
          <p:nvPr/>
        </p:nvCxnSpPr>
        <p:spPr>
          <a:xfrm>
            <a:off x="4993944" y="4736822"/>
            <a:ext cx="310826" cy="1588"/>
          </a:xfrm>
          <a:prstGeom prst="straightConnector1">
            <a:avLst/>
          </a:prstGeom>
          <a:ln w="19050">
            <a:solidFill>
              <a:srgbClr val="FF0000"/>
            </a:solidFill>
            <a:prstDash val="sysDot"/>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71" name="Straight Arrow Connector 170"/>
          <p:cNvCxnSpPr/>
          <p:nvPr/>
        </p:nvCxnSpPr>
        <p:spPr>
          <a:xfrm>
            <a:off x="6310952" y="4736822"/>
            <a:ext cx="310826" cy="1588"/>
          </a:xfrm>
          <a:prstGeom prst="straightConnector1">
            <a:avLst/>
          </a:prstGeom>
          <a:ln w="19050">
            <a:solidFill>
              <a:srgbClr val="FF0000"/>
            </a:solidFill>
            <a:prstDash val="sysDot"/>
            <a:headEnd type="triangle"/>
            <a:tailEnd type="triangle"/>
          </a:ln>
        </p:spPr>
        <p:style>
          <a:lnRef idx="1">
            <a:schemeClr val="accent1"/>
          </a:lnRef>
          <a:fillRef idx="0">
            <a:schemeClr val="accent1"/>
          </a:fillRef>
          <a:effectRef idx="0">
            <a:schemeClr val="accent1"/>
          </a:effectRef>
          <a:fontRef idx="minor">
            <a:schemeClr val="tx1"/>
          </a:fontRef>
        </p:style>
      </p:cxnSp>
      <p:sp>
        <p:nvSpPr>
          <p:cNvPr id="172" name="Rectangle 171"/>
          <p:cNvSpPr/>
          <p:nvPr/>
        </p:nvSpPr>
        <p:spPr>
          <a:xfrm>
            <a:off x="1635825" y="5727422"/>
            <a:ext cx="457200" cy="182880"/>
          </a:xfrm>
          <a:prstGeom prst="rect">
            <a:avLst/>
          </a:prstGeom>
          <a:noFill/>
          <a:ln>
            <a:solidFill>
              <a:srgbClr val="00B050"/>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US"/>
          </a:p>
        </p:txBody>
      </p:sp>
      <p:sp>
        <p:nvSpPr>
          <p:cNvPr id="173" name="TextBox 172"/>
          <p:cNvSpPr txBox="1"/>
          <p:nvPr/>
        </p:nvSpPr>
        <p:spPr>
          <a:xfrm>
            <a:off x="1148971" y="4153083"/>
            <a:ext cx="707136" cy="307777"/>
          </a:xfrm>
          <a:prstGeom prst="rect">
            <a:avLst/>
          </a:prstGeom>
          <a:noFill/>
        </p:spPr>
        <p:txBody>
          <a:bodyPr wrap="square" rtlCol="0">
            <a:spAutoFit/>
          </a:bodyPr>
          <a:lstStyle/>
          <a:p>
            <a:r>
              <a:rPr lang="en-US" sz="1400" dirty="0" smtClean="0"/>
              <a:t>DAG</a:t>
            </a:r>
          </a:p>
        </p:txBody>
      </p:sp>
      <p:grpSp>
        <p:nvGrpSpPr>
          <p:cNvPr id="5" name="Group 80"/>
          <p:cNvGrpSpPr/>
          <p:nvPr/>
        </p:nvGrpSpPr>
        <p:grpSpPr>
          <a:xfrm flipV="1">
            <a:off x="1088011" y="4788417"/>
            <a:ext cx="6683604" cy="357702"/>
            <a:chOff x="1845840" y="2207421"/>
            <a:chExt cx="3637823" cy="535779"/>
          </a:xfrm>
        </p:grpSpPr>
        <p:cxnSp>
          <p:nvCxnSpPr>
            <p:cNvPr id="175" name="Straight Connector 174"/>
            <p:cNvCxnSpPr>
              <a:stCxn id="177" idx="0"/>
              <a:endCxn id="176" idx="0"/>
            </p:cNvCxnSpPr>
            <p:nvPr/>
          </p:nvCxnSpPr>
          <p:spPr>
            <a:xfrm flipV="1">
              <a:off x="2184620" y="2207421"/>
              <a:ext cx="3033713" cy="2379"/>
            </a:xfrm>
            <a:prstGeom prst="line">
              <a:avLst/>
            </a:prstGeom>
            <a:ln w="19050">
              <a:solidFill>
                <a:srgbClr val="FF0000"/>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sp>
          <p:nvSpPr>
            <p:cNvPr id="176" name="Arc 175"/>
            <p:cNvSpPr/>
            <p:nvPr/>
          </p:nvSpPr>
          <p:spPr>
            <a:xfrm>
              <a:off x="4953001" y="2209800"/>
              <a:ext cx="530662" cy="533400"/>
            </a:xfrm>
            <a:prstGeom prst="arc">
              <a:avLst>
                <a:gd name="adj1" fmla="val 16200000"/>
                <a:gd name="adj2" fmla="val 1230439"/>
              </a:avLst>
            </a:prstGeom>
            <a:ln w="19050">
              <a:solidFill>
                <a:srgbClr val="FF0000"/>
              </a:solidFill>
              <a:prstDash val="sysDot"/>
              <a:headEnd type="none"/>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7" name="Arc 176"/>
            <p:cNvSpPr/>
            <p:nvPr/>
          </p:nvSpPr>
          <p:spPr>
            <a:xfrm flipH="1">
              <a:off x="1845840" y="2209800"/>
              <a:ext cx="677559" cy="533400"/>
            </a:xfrm>
            <a:prstGeom prst="arc">
              <a:avLst>
                <a:gd name="adj1" fmla="val 16200000"/>
                <a:gd name="adj2" fmla="val 1187635"/>
              </a:avLst>
            </a:prstGeom>
            <a:ln w="19050">
              <a:solidFill>
                <a:srgbClr val="FF0000"/>
              </a:solidFill>
              <a:prstDash val="sysDot"/>
              <a:headEnd type="none"/>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73" name="Multiply 72"/>
          <p:cNvSpPr/>
          <p:nvPr/>
        </p:nvSpPr>
        <p:spPr bwMode="auto">
          <a:xfrm>
            <a:off x="914400" y="3974821"/>
            <a:ext cx="1828800" cy="2133600"/>
          </a:xfrm>
          <a:prstGeom prst="mathMultiply">
            <a:avLst/>
          </a:prstGeom>
          <a:solidFill>
            <a:schemeClr val="accent6"/>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err="1" smtClean="0">
              <a:solidFill>
                <a:schemeClr val="bg1"/>
              </a:solidFill>
              <a:effectLst>
                <a:outerShdw blurRad="38100" dist="38100" dir="2700000" algn="tl">
                  <a:srgbClr val="000000">
                    <a:alpha val="43137"/>
                  </a:srgbClr>
                </a:outerShdw>
              </a:effectLst>
              <a:latin typeface="Segoe" pitchFamily="34"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3"/>
                                        </p:tgtEl>
                                        <p:attrNameLst>
                                          <p:attrName>style.visibility</p:attrName>
                                        </p:attrNameLst>
                                      </p:cBhvr>
                                      <p:to>
                                        <p:strVal val="visible"/>
                                      </p:to>
                                    </p:set>
                                    <p:animEffect transition="in" filter="blinds(horizontal)">
                                      <p:cBhvr>
                                        <p:cTn id="7" dur="500"/>
                                        <p:tgtEl>
                                          <p:spTgt spid="73"/>
                                        </p:tgtEl>
                                      </p:cBhvr>
                                    </p:animEffect>
                                  </p:childTnLst>
                                </p:cTn>
                              </p:par>
                            </p:childTnLst>
                          </p:cTn>
                        </p:par>
                      </p:childTnLst>
                    </p:cTn>
                  </p:par>
                  <p:par>
                    <p:cTn id="8" fill="hold">
                      <p:stCondLst>
                        <p:cond delay="indefinite"/>
                      </p:stCondLst>
                      <p:childTnLst>
                        <p:par>
                          <p:cTn id="9" fill="hold">
                            <p:stCondLst>
                              <p:cond delay="0"/>
                            </p:stCondLst>
                            <p:childTnLst>
                              <p:par>
                                <p:cTn id="10" presetID="0" presetClass="path" presetSubtype="0" accel="50000" decel="50000" fill="hold" grpId="0" nodeType="clickEffect">
                                  <p:stCondLst>
                                    <p:cond delay="0"/>
                                  </p:stCondLst>
                                  <p:childTnLst>
                                    <p:animMotion origin="layout" path="M -5.55556E-7 2.22222E-6 L 0.14167 0.07778 " pathEditMode="relative" ptsTypes="AA">
                                      <p:cBhvr>
                                        <p:cTn id="11" dur="2000" fill="hold"/>
                                        <p:tgtEl>
                                          <p:spTgt spid="172"/>
                                        </p:tgtEl>
                                        <p:attrNameLst>
                                          <p:attrName>ppt_x</p:attrName>
                                          <p:attrName>ppt_y</p:attrName>
                                        </p:attrNameLst>
                                      </p:cBhvr>
                                    </p:animMotion>
                                  </p:childTnLst>
                                </p:cTn>
                              </p:par>
                              <p:par>
                                <p:cTn id="12" presetID="0" presetClass="path" presetSubtype="0" accel="50000" decel="50000" fill="hold" grpId="0" nodeType="withEffect">
                                  <p:stCondLst>
                                    <p:cond delay="0"/>
                                  </p:stCondLst>
                                  <p:childTnLst>
                                    <p:animMotion origin="layout" path="M -3.33333E-6 -4.44444E-6 L 0.29167 -0.03333 " pathEditMode="relative" rAng="0" ptsTypes="AA">
                                      <p:cBhvr>
                                        <p:cTn id="13" dur="2000" fill="hold"/>
                                        <p:tgtEl>
                                          <p:spTgt spid="164"/>
                                        </p:tgtEl>
                                        <p:attrNameLst>
                                          <p:attrName>ppt_x</p:attrName>
                                          <p:attrName>ppt_y</p:attrName>
                                        </p:attrNameLst>
                                      </p:cBhvr>
                                      <p:rCtr x="146" y="-17"/>
                                    </p:animMotion>
                                  </p:childTnLst>
                                </p:cTn>
                              </p:par>
                            </p:childTnLst>
                          </p:cTn>
                        </p:par>
                      </p:childTnLst>
                    </p:cTn>
                  </p:par>
                  <p:par>
                    <p:cTn id="14" fill="hold">
                      <p:stCondLst>
                        <p:cond delay="indefinite"/>
                      </p:stCondLst>
                      <p:childTnLst>
                        <p:par>
                          <p:cTn id="15" fill="hold">
                            <p:stCondLst>
                              <p:cond delay="0"/>
                            </p:stCondLst>
                            <p:childTnLst>
                              <p:par>
                                <p:cTn id="16" presetID="3" presetClass="exit" presetSubtype="10" fill="hold" grpId="1" nodeType="clickEffect">
                                  <p:stCondLst>
                                    <p:cond delay="0"/>
                                  </p:stCondLst>
                                  <p:childTnLst>
                                    <p:animEffect transition="out" filter="blinds(horizontal)">
                                      <p:cBhvr>
                                        <p:cTn id="17" dur="500"/>
                                        <p:tgtEl>
                                          <p:spTgt spid="73"/>
                                        </p:tgtEl>
                                      </p:cBhvr>
                                    </p:animEffect>
                                    <p:set>
                                      <p:cBhvr>
                                        <p:cTn id="18" dur="1" fill="hold">
                                          <p:stCondLst>
                                            <p:cond delay="499"/>
                                          </p:stCondLst>
                                        </p:cTn>
                                        <p:tgtEl>
                                          <p:spTgt spid="73"/>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nodeType="clickEffect">
                                  <p:stCondLst>
                                    <p:cond delay="0"/>
                                  </p:stCondLst>
                                  <p:childTnLst>
                                    <p:set>
                                      <p:cBhvr>
                                        <p:cTn id="22" dur="1" fill="hold">
                                          <p:stCondLst>
                                            <p:cond delay="0"/>
                                          </p:stCondLst>
                                        </p:cTn>
                                        <p:tgtEl>
                                          <p:spTgt spid="83"/>
                                        </p:tgtEl>
                                        <p:attrNameLst>
                                          <p:attrName>style.visibility</p:attrName>
                                        </p:attrNameLst>
                                      </p:cBhvr>
                                      <p:to>
                                        <p:strVal val="visible"/>
                                      </p:to>
                                    </p:set>
                                    <p:animEffect transition="in" filter="blinds(horizontal)">
                                      <p:cBhvr>
                                        <p:cTn id="23" dur="500"/>
                                        <p:tgtEl>
                                          <p:spTgt spid="83"/>
                                        </p:tgtEl>
                                      </p:cBhvr>
                                    </p:animEffect>
                                  </p:childTnLst>
                                </p:cTn>
                              </p:par>
                              <p:par>
                                <p:cTn id="24" presetID="3" presetClass="entr" presetSubtype="10" fill="hold" nodeType="withEffect">
                                  <p:stCondLst>
                                    <p:cond delay="0"/>
                                  </p:stCondLst>
                                  <p:childTnLst>
                                    <p:set>
                                      <p:cBhvr>
                                        <p:cTn id="25" dur="1" fill="hold">
                                          <p:stCondLst>
                                            <p:cond delay="0"/>
                                          </p:stCondLst>
                                        </p:cTn>
                                        <p:tgtEl>
                                          <p:spTgt spid="81"/>
                                        </p:tgtEl>
                                        <p:attrNameLst>
                                          <p:attrName>style.visibility</p:attrName>
                                        </p:attrNameLst>
                                      </p:cBhvr>
                                      <p:to>
                                        <p:strVal val="visible"/>
                                      </p:to>
                                    </p:set>
                                    <p:animEffect transition="in" filter="blinds(horizontal)">
                                      <p:cBhvr>
                                        <p:cTn id="26" dur="500"/>
                                        <p:tgtEl>
                                          <p:spTgt spid="81"/>
                                        </p:tgtEl>
                                      </p:cBhvr>
                                    </p:animEffect>
                                  </p:childTnLst>
                                </p:cTn>
                              </p:par>
                              <p:par>
                                <p:cTn id="27" presetID="3" presetClass="entr" presetSubtype="10" fill="hold" nodeType="withEffect">
                                  <p:stCondLst>
                                    <p:cond delay="0"/>
                                  </p:stCondLst>
                                  <p:childTnLst>
                                    <p:set>
                                      <p:cBhvr>
                                        <p:cTn id="28" dur="1" fill="hold">
                                          <p:stCondLst>
                                            <p:cond delay="0"/>
                                          </p:stCondLst>
                                        </p:cTn>
                                        <p:tgtEl>
                                          <p:spTgt spid="78"/>
                                        </p:tgtEl>
                                        <p:attrNameLst>
                                          <p:attrName>style.visibility</p:attrName>
                                        </p:attrNameLst>
                                      </p:cBhvr>
                                      <p:to>
                                        <p:strVal val="visible"/>
                                      </p:to>
                                    </p:set>
                                    <p:animEffect transition="in" filter="blinds(horizontal)">
                                      <p:cBhvr>
                                        <p:cTn id="29"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4" grpId="0" animBg="1"/>
      <p:bldP spid="172" grpId="0" animBg="1"/>
      <p:bldP spid="73" grpId="0" animBg="1"/>
      <p:bldP spid="73" grpId="1"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3" name="Rectangle 212"/>
          <p:cNvSpPr/>
          <p:nvPr/>
        </p:nvSpPr>
        <p:spPr bwMode="auto">
          <a:xfrm flipH="1">
            <a:off x="76200" y="4572000"/>
            <a:ext cx="8915400" cy="1981200"/>
          </a:xfrm>
          <a:prstGeom prst="rect">
            <a:avLst/>
          </a:prstGeom>
          <a:solidFill>
            <a:srgbClr val="CF5D00"/>
          </a:solidFill>
          <a:ln>
            <a:headEnd type="none" w="med" len="med"/>
            <a:tailEnd type="none" w="med" len="med"/>
          </a:ln>
          <a:scene3d>
            <a:camera prst="orthographicFront" fov="0">
              <a:rot lat="0" lon="0" rev="0"/>
            </a:camera>
            <a:lightRig rig="contrasting" dir="t">
              <a:rot lat="0" lon="0" rev="12000000"/>
            </a:lightRig>
          </a:scene3d>
          <a:sp3d prstMaterial="powder">
            <a:bevelT h="0"/>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212" name="Rectangle 211"/>
          <p:cNvSpPr/>
          <p:nvPr/>
        </p:nvSpPr>
        <p:spPr bwMode="auto">
          <a:xfrm flipH="1">
            <a:off x="152400" y="2133600"/>
            <a:ext cx="8763000" cy="1828800"/>
          </a:xfrm>
          <a:prstGeom prst="rect">
            <a:avLst/>
          </a:prstGeom>
          <a:solidFill>
            <a:srgbClr val="39176B"/>
          </a:solidFill>
          <a:ln>
            <a:headEnd type="none" w="med" len="med"/>
            <a:tailEnd type="none" w="med" len="med"/>
          </a:ln>
          <a:scene3d>
            <a:camera prst="orthographicFront" fov="0">
              <a:rot lat="0" lon="0" rev="0"/>
            </a:camera>
            <a:lightRig rig="contrasting" dir="t">
              <a:rot lat="0" lon="0" rev="12000000"/>
            </a:lightRig>
          </a:scene3d>
          <a:sp3d prstMaterial="powder">
            <a:bevelT h="0"/>
          </a:sp3d>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8" name="Title 7"/>
          <p:cNvSpPr>
            <a:spLocks noGrp="1"/>
          </p:cNvSpPr>
          <p:nvPr>
            <p:ph type="title"/>
          </p:nvPr>
        </p:nvSpPr>
        <p:spPr/>
        <p:txBody>
          <a:bodyPr/>
          <a:lstStyle/>
          <a:p>
            <a:r>
              <a:rPr lang="en-US" dirty="0" smtClean="0"/>
              <a:t>Example: RCA service and AM</a:t>
            </a:r>
            <a:endParaRPr lang="en-US" dirty="0"/>
          </a:p>
        </p:txBody>
      </p:sp>
      <p:sp>
        <p:nvSpPr>
          <p:cNvPr id="152" name="Rounded Rectangle 151"/>
          <p:cNvSpPr/>
          <p:nvPr/>
        </p:nvSpPr>
        <p:spPr>
          <a:xfrm>
            <a:off x="685800" y="2286000"/>
            <a:ext cx="1905000" cy="1543764"/>
          </a:xfrm>
          <a:prstGeom prst="roundRect">
            <a:avLst/>
          </a:prstGeom>
          <a:ln>
            <a:headEnd type="none" w="med" len="med"/>
            <a:tailEnd type="none" w="med" len="med"/>
          </a:ln>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p:spPr>
        <p:style>
          <a:lnRef idx="0">
            <a:schemeClr val="accent5"/>
          </a:lnRef>
          <a:fillRef idx="3">
            <a:schemeClr val="accent5"/>
          </a:fillRef>
          <a:effectRef idx="3">
            <a:schemeClr val="accent5"/>
          </a:effectRef>
          <a:fontRef idx="minor">
            <a:schemeClr val="lt1"/>
          </a:fontRef>
        </p:style>
        <p:txBody>
          <a:bodyPr vert="horz" wrap="square" lIns="91436" tIns="45718" rIns="91436" bIns="0" numCol="1" rtlCol="0" anchor="b"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171" name="Rounded Rectangle 170"/>
          <p:cNvSpPr/>
          <p:nvPr/>
        </p:nvSpPr>
        <p:spPr>
          <a:xfrm>
            <a:off x="838200" y="2356493"/>
            <a:ext cx="1447800" cy="1148707"/>
          </a:xfrm>
          <a:prstGeom prst="roundRect">
            <a:avLst/>
          </a:prstGeom>
        </p:spPr>
        <p:style>
          <a:lnRef idx="1">
            <a:schemeClr val="accent1"/>
          </a:lnRef>
          <a:fillRef idx="2">
            <a:schemeClr val="accent1"/>
          </a:fillRef>
          <a:effectRef idx="1">
            <a:schemeClr val="accent1"/>
          </a:effectRef>
          <a:fontRef idx="minor">
            <a:schemeClr val="dk1"/>
          </a:fontRef>
        </p:style>
        <p:txBody>
          <a:bodyPr lIns="18288" tIns="0" rIns="18288" rtlCol="0" anchor="t" anchorCtr="0"/>
          <a:lstStyle/>
          <a:p>
            <a:pPr algn="ctr"/>
            <a:r>
              <a:rPr lang="en-US" sz="1400" dirty="0" smtClean="0">
                <a:solidFill>
                  <a:schemeClr val="bg1"/>
                </a:solidFill>
              </a:rPr>
              <a:t>RPC Client Access Server</a:t>
            </a:r>
            <a:endParaRPr lang="en-US" sz="1400" dirty="0">
              <a:solidFill>
                <a:schemeClr val="bg1"/>
              </a:solidFill>
            </a:endParaRPr>
          </a:p>
        </p:txBody>
      </p:sp>
      <p:sp>
        <p:nvSpPr>
          <p:cNvPr id="61" name="Rectangle 60"/>
          <p:cNvSpPr/>
          <p:nvPr/>
        </p:nvSpPr>
        <p:spPr>
          <a:xfrm>
            <a:off x="7543800" y="1809690"/>
            <a:ext cx="1524000" cy="400110"/>
          </a:xfrm>
          <a:prstGeom prst="rect">
            <a:avLst/>
          </a:prstGeom>
        </p:spPr>
        <p:txBody>
          <a:bodyPr wrap="square">
            <a:spAutoFit/>
          </a:bodyPr>
          <a:lstStyle/>
          <a:p>
            <a:pPr algn="ctr"/>
            <a:r>
              <a:rPr lang="en-US" sz="2000" dirty="0" smtClean="0"/>
              <a:t>CAS Array</a:t>
            </a:r>
            <a:endParaRPr lang="en-US" sz="2000" dirty="0"/>
          </a:p>
        </p:txBody>
      </p:sp>
      <p:sp>
        <p:nvSpPr>
          <p:cNvPr id="44" name="Rounded Rectangle 43"/>
          <p:cNvSpPr/>
          <p:nvPr/>
        </p:nvSpPr>
        <p:spPr>
          <a:xfrm>
            <a:off x="152400" y="4800600"/>
            <a:ext cx="2057400" cy="15240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a:gradFill>
                <a:gsLst>
                  <a:gs pos="0">
                    <a:srgbClr val="FFFFFF"/>
                  </a:gs>
                  <a:gs pos="100000">
                    <a:srgbClr val="FFFFFF"/>
                  </a:gs>
                </a:gsLst>
                <a:lin ang="5400000" scaled="0"/>
              </a:gradFill>
            </a:endParaRPr>
          </a:p>
        </p:txBody>
      </p:sp>
      <p:sp>
        <p:nvSpPr>
          <p:cNvPr id="114" name="Rounded Rectangle 113"/>
          <p:cNvSpPr/>
          <p:nvPr/>
        </p:nvSpPr>
        <p:spPr>
          <a:xfrm>
            <a:off x="6324600" y="2286000"/>
            <a:ext cx="1981200" cy="1524000"/>
          </a:xfrm>
          <a:prstGeom prst="roundRect">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192" name="Rounded Rectangle 191"/>
          <p:cNvSpPr/>
          <p:nvPr/>
        </p:nvSpPr>
        <p:spPr>
          <a:xfrm>
            <a:off x="2438400" y="4800600"/>
            <a:ext cx="2057400" cy="15240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a:gradFill>
                <a:gsLst>
                  <a:gs pos="0">
                    <a:srgbClr val="FFFFFF"/>
                  </a:gs>
                  <a:gs pos="100000">
                    <a:srgbClr val="FFFFFF"/>
                  </a:gs>
                </a:gsLst>
                <a:lin ang="5400000" scaled="0"/>
              </a:gradFill>
            </a:endParaRPr>
          </a:p>
        </p:txBody>
      </p:sp>
      <p:sp>
        <p:nvSpPr>
          <p:cNvPr id="193" name="Rounded Rectangle 192"/>
          <p:cNvSpPr/>
          <p:nvPr/>
        </p:nvSpPr>
        <p:spPr>
          <a:xfrm>
            <a:off x="2580291" y="4876800"/>
            <a:ext cx="851337" cy="60960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400" dirty="0" smtClean="0">
                <a:solidFill>
                  <a:schemeClr val="bg1"/>
                </a:solidFill>
              </a:rPr>
              <a:t>MAPI RPC</a:t>
            </a:r>
            <a:endParaRPr lang="en-US" sz="1400" dirty="0">
              <a:solidFill>
                <a:schemeClr val="bg1"/>
              </a:solidFill>
            </a:endParaRPr>
          </a:p>
        </p:txBody>
      </p:sp>
      <p:sp>
        <p:nvSpPr>
          <p:cNvPr id="194" name="Rounded Rectangle 193"/>
          <p:cNvSpPr/>
          <p:nvPr/>
        </p:nvSpPr>
        <p:spPr>
          <a:xfrm>
            <a:off x="2580291" y="5410200"/>
            <a:ext cx="851338" cy="685800"/>
          </a:xfrm>
          <a:prstGeom prst="roundRect">
            <a:avLst/>
          </a:prstGeom>
        </p:spPr>
        <p:style>
          <a:lnRef idx="1">
            <a:schemeClr val="accent1"/>
          </a:lnRef>
          <a:fillRef idx="2">
            <a:schemeClr val="accent1"/>
          </a:fillRef>
          <a:effectRef idx="1">
            <a:schemeClr val="accent1"/>
          </a:effectRef>
          <a:fontRef idx="minor">
            <a:schemeClr val="dk1"/>
          </a:fontRef>
        </p:style>
        <p:txBody>
          <a:bodyPr rtlCol="0" anchor="t"/>
          <a:lstStyle/>
          <a:p>
            <a:pPr algn="ctr"/>
            <a:r>
              <a:rPr lang="en-US" sz="1600" dirty="0" smtClean="0">
                <a:solidFill>
                  <a:schemeClr val="bg1"/>
                </a:solidFill>
              </a:rPr>
              <a:t>Store</a:t>
            </a:r>
            <a:endParaRPr lang="en-US" sz="1000" dirty="0">
              <a:solidFill>
                <a:schemeClr val="bg1"/>
              </a:solidFill>
            </a:endParaRPr>
          </a:p>
        </p:txBody>
      </p:sp>
      <p:sp>
        <p:nvSpPr>
          <p:cNvPr id="196" name="Rounded Rectangle 195"/>
          <p:cNvSpPr/>
          <p:nvPr/>
        </p:nvSpPr>
        <p:spPr>
          <a:xfrm>
            <a:off x="3502572" y="4876800"/>
            <a:ext cx="851338" cy="603015"/>
          </a:xfrm>
          <a:prstGeom prst="roundRect">
            <a:avLst/>
          </a:prstGeom>
        </p:spPr>
        <p:style>
          <a:lnRef idx="1">
            <a:schemeClr val="accent1"/>
          </a:lnRef>
          <a:fillRef idx="2">
            <a:schemeClr val="accent1"/>
          </a:fillRef>
          <a:effectRef idx="1">
            <a:schemeClr val="accent1"/>
          </a:effectRef>
          <a:fontRef idx="minor">
            <a:schemeClr val="dk1"/>
          </a:fontRef>
        </p:style>
        <p:txBody>
          <a:bodyPr lIns="18288" rIns="18288" rtlCol="0" anchor="ctr"/>
          <a:lstStyle/>
          <a:p>
            <a:pPr algn="ctr"/>
            <a:r>
              <a:rPr lang="en-US" sz="1500" dirty="0" smtClean="0"/>
              <a:t>Active Manager</a:t>
            </a:r>
            <a:endParaRPr lang="en-US" sz="1500" dirty="0"/>
          </a:p>
        </p:txBody>
      </p:sp>
      <p:sp>
        <p:nvSpPr>
          <p:cNvPr id="198" name="Rounded Rectangle 197"/>
          <p:cNvSpPr/>
          <p:nvPr/>
        </p:nvSpPr>
        <p:spPr>
          <a:xfrm>
            <a:off x="4648200" y="4800600"/>
            <a:ext cx="2057400" cy="15240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a:gradFill>
                <a:gsLst>
                  <a:gs pos="0">
                    <a:srgbClr val="FFFFFF"/>
                  </a:gs>
                  <a:gs pos="100000">
                    <a:srgbClr val="FFFFFF"/>
                  </a:gs>
                </a:gsLst>
                <a:lin ang="5400000" scaled="0"/>
              </a:gradFill>
            </a:endParaRPr>
          </a:p>
        </p:txBody>
      </p:sp>
      <p:sp>
        <p:nvSpPr>
          <p:cNvPr id="199" name="Rounded Rectangle 198"/>
          <p:cNvSpPr/>
          <p:nvPr/>
        </p:nvSpPr>
        <p:spPr>
          <a:xfrm>
            <a:off x="4790091" y="4876800"/>
            <a:ext cx="851337" cy="60960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400" dirty="0" smtClean="0">
                <a:solidFill>
                  <a:schemeClr val="bg1"/>
                </a:solidFill>
              </a:rPr>
              <a:t>MAPI RPC</a:t>
            </a:r>
            <a:endParaRPr lang="en-US" sz="1400" dirty="0">
              <a:solidFill>
                <a:schemeClr val="bg1"/>
              </a:solidFill>
            </a:endParaRPr>
          </a:p>
        </p:txBody>
      </p:sp>
      <p:sp>
        <p:nvSpPr>
          <p:cNvPr id="200" name="Rounded Rectangle 199"/>
          <p:cNvSpPr/>
          <p:nvPr/>
        </p:nvSpPr>
        <p:spPr>
          <a:xfrm>
            <a:off x="4790091" y="5410200"/>
            <a:ext cx="851338" cy="685800"/>
          </a:xfrm>
          <a:prstGeom prst="roundRect">
            <a:avLst/>
          </a:prstGeom>
        </p:spPr>
        <p:style>
          <a:lnRef idx="1">
            <a:schemeClr val="accent1"/>
          </a:lnRef>
          <a:fillRef idx="2">
            <a:schemeClr val="accent1"/>
          </a:fillRef>
          <a:effectRef idx="1">
            <a:schemeClr val="accent1"/>
          </a:effectRef>
          <a:fontRef idx="minor">
            <a:schemeClr val="dk1"/>
          </a:fontRef>
        </p:style>
        <p:txBody>
          <a:bodyPr rtlCol="0" anchor="t"/>
          <a:lstStyle/>
          <a:p>
            <a:pPr algn="ctr"/>
            <a:r>
              <a:rPr lang="en-US" sz="1600" dirty="0" smtClean="0">
                <a:solidFill>
                  <a:schemeClr val="bg1"/>
                </a:solidFill>
              </a:rPr>
              <a:t>Store</a:t>
            </a:r>
            <a:endParaRPr lang="en-US" sz="1000" dirty="0">
              <a:solidFill>
                <a:schemeClr val="bg1"/>
              </a:solidFill>
            </a:endParaRPr>
          </a:p>
        </p:txBody>
      </p:sp>
      <p:sp>
        <p:nvSpPr>
          <p:cNvPr id="202" name="Rounded Rectangle 201"/>
          <p:cNvSpPr/>
          <p:nvPr/>
        </p:nvSpPr>
        <p:spPr>
          <a:xfrm>
            <a:off x="5712372" y="4876800"/>
            <a:ext cx="851338" cy="603015"/>
          </a:xfrm>
          <a:prstGeom prst="roundRect">
            <a:avLst/>
          </a:prstGeom>
        </p:spPr>
        <p:style>
          <a:lnRef idx="1">
            <a:schemeClr val="accent1"/>
          </a:lnRef>
          <a:fillRef idx="2">
            <a:schemeClr val="accent1"/>
          </a:fillRef>
          <a:effectRef idx="1">
            <a:schemeClr val="accent1"/>
          </a:effectRef>
          <a:fontRef idx="minor">
            <a:schemeClr val="dk1"/>
          </a:fontRef>
        </p:style>
        <p:txBody>
          <a:bodyPr lIns="18288" rIns="18288" rtlCol="0" anchor="ctr"/>
          <a:lstStyle/>
          <a:p>
            <a:pPr algn="ctr"/>
            <a:r>
              <a:rPr lang="en-US" sz="1500" dirty="0" smtClean="0"/>
              <a:t>Active Manager</a:t>
            </a:r>
            <a:endParaRPr lang="en-US" sz="1500" dirty="0"/>
          </a:p>
        </p:txBody>
      </p:sp>
      <p:sp>
        <p:nvSpPr>
          <p:cNvPr id="204" name="Rounded Rectangle 203"/>
          <p:cNvSpPr/>
          <p:nvPr/>
        </p:nvSpPr>
        <p:spPr>
          <a:xfrm>
            <a:off x="6858000" y="4800600"/>
            <a:ext cx="2057400" cy="15240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a:gradFill>
                <a:gsLst>
                  <a:gs pos="0">
                    <a:srgbClr val="FFFFFF"/>
                  </a:gs>
                  <a:gs pos="100000">
                    <a:srgbClr val="FFFFFF"/>
                  </a:gs>
                </a:gsLst>
                <a:lin ang="5400000" scaled="0"/>
              </a:gradFill>
            </a:endParaRPr>
          </a:p>
        </p:txBody>
      </p:sp>
      <p:sp>
        <p:nvSpPr>
          <p:cNvPr id="205" name="Rounded Rectangle 204"/>
          <p:cNvSpPr/>
          <p:nvPr/>
        </p:nvSpPr>
        <p:spPr>
          <a:xfrm>
            <a:off x="6999891" y="4876800"/>
            <a:ext cx="851337" cy="60960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400" dirty="0" smtClean="0">
                <a:solidFill>
                  <a:schemeClr val="bg1"/>
                </a:solidFill>
              </a:rPr>
              <a:t>MAPI RPC</a:t>
            </a:r>
            <a:endParaRPr lang="en-US" sz="1400" dirty="0">
              <a:solidFill>
                <a:schemeClr val="bg1"/>
              </a:solidFill>
            </a:endParaRPr>
          </a:p>
        </p:txBody>
      </p:sp>
      <p:sp>
        <p:nvSpPr>
          <p:cNvPr id="206" name="Rounded Rectangle 205"/>
          <p:cNvSpPr/>
          <p:nvPr/>
        </p:nvSpPr>
        <p:spPr>
          <a:xfrm>
            <a:off x="6999891" y="5410200"/>
            <a:ext cx="851338" cy="685800"/>
          </a:xfrm>
          <a:prstGeom prst="roundRect">
            <a:avLst/>
          </a:prstGeom>
        </p:spPr>
        <p:style>
          <a:lnRef idx="1">
            <a:schemeClr val="accent1"/>
          </a:lnRef>
          <a:fillRef idx="2">
            <a:schemeClr val="accent1"/>
          </a:fillRef>
          <a:effectRef idx="1">
            <a:schemeClr val="accent1"/>
          </a:effectRef>
          <a:fontRef idx="minor">
            <a:schemeClr val="dk1"/>
          </a:fontRef>
        </p:style>
        <p:txBody>
          <a:bodyPr rtlCol="0" anchor="t"/>
          <a:lstStyle/>
          <a:p>
            <a:pPr algn="ctr"/>
            <a:r>
              <a:rPr lang="en-US" sz="1600" dirty="0" smtClean="0">
                <a:solidFill>
                  <a:schemeClr val="bg1"/>
                </a:solidFill>
              </a:rPr>
              <a:t>Store</a:t>
            </a:r>
            <a:endParaRPr lang="en-US" sz="1000" dirty="0">
              <a:solidFill>
                <a:schemeClr val="bg1"/>
              </a:solidFill>
            </a:endParaRPr>
          </a:p>
        </p:txBody>
      </p:sp>
      <p:sp>
        <p:nvSpPr>
          <p:cNvPr id="208" name="Rounded Rectangle 207"/>
          <p:cNvSpPr/>
          <p:nvPr/>
        </p:nvSpPr>
        <p:spPr>
          <a:xfrm>
            <a:off x="7922172" y="4876800"/>
            <a:ext cx="851338" cy="603015"/>
          </a:xfrm>
          <a:prstGeom prst="roundRect">
            <a:avLst/>
          </a:prstGeom>
        </p:spPr>
        <p:style>
          <a:lnRef idx="1">
            <a:schemeClr val="accent1"/>
          </a:lnRef>
          <a:fillRef idx="2">
            <a:schemeClr val="accent1"/>
          </a:fillRef>
          <a:effectRef idx="1">
            <a:schemeClr val="accent1"/>
          </a:effectRef>
          <a:fontRef idx="minor">
            <a:schemeClr val="dk1"/>
          </a:fontRef>
        </p:style>
        <p:txBody>
          <a:bodyPr lIns="18288" rIns="18288" rtlCol="0" anchor="ctr"/>
          <a:lstStyle/>
          <a:p>
            <a:pPr algn="ctr"/>
            <a:r>
              <a:rPr lang="en-US" sz="1500" dirty="0" smtClean="0"/>
              <a:t>Active Manager</a:t>
            </a:r>
            <a:endParaRPr lang="en-US" sz="1500" dirty="0"/>
          </a:p>
        </p:txBody>
      </p:sp>
      <p:sp>
        <p:nvSpPr>
          <p:cNvPr id="214" name="Rectangle 213"/>
          <p:cNvSpPr/>
          <p:nvPr/>
        </p:nvSpPr>
        <p:spPr>
          <a:xfrm>
            <a:off x="8229600" y="4248090"/>
            <a:ext cx="838200" cy="400110"/>
          </a:xfrm>
          <a:prstGeom prst="rect">
            <a:avLst/>
          </a:prstGeom>
        </p:spPr>
        <p:txBody>
          <a:bodyPr wrap="square">
            <a:spAutoFit/>
          </a:bodyPr>
          <a:lstStyle/>
          <a:p>
            <a:pPr algn="ctr"/>
            <a:r>
              <a:rPr lang="en-US" sz="2000" dirty="0" smtClean="0"/>
              <a:t>DAG</a:t>
            </a:r>
            <a:endParaRPr lang="en-US" sz="2000" dirty="0"/>
          </a:p>
        </p:txBody>
      </p:sp>
      <p:grpSp>
        <p:nvGrpSpPr>
          <p:cNvPr id="2" name="Group 253"/>
          <p:cNvGrpSpPr/>
          <p:nvPr/>
        </p:nvGrpSpPr>
        <p:grpSpPr>
          <a:xfrm>
            <a:off x="2743200" y="914400"/>
            <a:ext cx="922050" cy="659238"/>
            <a:chOff x="4698353" y="965915"/>
            <a:chExt cx="1093333" cy="844729"/>
          </a:xfrm>
        </p:grpSpPr>
        <p:graphicFrame>
          <p:nvGraphicFramePr>
            <p:cNvPr id="255" name="Object 39"/>
            <p:cNvGraphicFramePr>
              <a:graphicFrameLocks noChangeAspect="1"/>
            </p:cNvGraphicFramePr>
            <p:nvPr/>
          </p:nvGraphicFramePr>
          <p:xfrm>
            <a:off x="4698353" y="965915"/>
            <a:ext cx="1084262" cy="806451"/>
          </p:xfrm>
          <a:graphic>
            <a:graphicData uri="http://schemas.openxmlformats.org/presentationml/2006/ole">
              <p:oleObj spid="_x0000_s77826" name="Visio" r:id="rId4" imgW="1197910" imgH="891571" progId="">
                <p:embed/>
              </p:oleObj>
            </a:graphicData>
          </a:graphic>
        </p:graphicFrame>
        <p:sp>
          <p:nvSpPr>
            <p:cNvPr id="256" name="TextBox 255"/>
            <p:cNvSpPr txBox="1"/>
            <p:nvPr/>
          </p:nvSpPr>
          <p:spPr>
            <a:xfrm>
              <a:off x="4698355" y="1416268"/>
              <a:ext cx="1093331" cy="394376"/>
            </a:xfrm>
            <a:prstGeom prst="rect">
              <a:avLst/>
            </a:prstGeom>
            <a:noFill/>
          </p:spPr>
          <p:txBody>
            <a:bodyPr wrap="none" rtlCol="0">
              <a:spAutoFit/>
            </a:bodyPr>
            <a:lstStyle/>
            <a:p>
              <a:pPr algn="ctr"/>
              <a:r>
                <a:rPr lang="en-US" sz="1400" dirty="0" smtClean="0"/>
                <a:t>Outlook1</a:t>
              </a:r>
              <a:endParaRPr lang="en-US" sz="1400" dirty="0"/>
            </a:p>
          </p:txBody>
        </p:sp>
      </p:grpSp>
      <p:sp>
        <p:nvSpPr>
          <p:cNvPr id="105" name="Rounded Rectangle 104"/>
          <p:cNvSpPr/>
          <p:nvPr/>
        </p:nvSpPr>
        <p:spPr>
          <a:xfrm>
            <a:off x="3429000" y="2286000"/>
            <a:ext cx="1981200" cy="1524000"/>
          </a:xfrm>
          <a:prstGeom prst="roundRect">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cxnSp>
        <p:nvCxnSpPr>
          <p:cNvPr id="273" name="Straight Arrow Connector 272"/>
          <p:cNvCxnSpPr/>
          <p:nvPr/>
        </p:nvCxnSpPr>
        <p:spPr>
          <a:xfrm rot="10800000" flipV="1">
            <a:off x="1562105" y="1682108"/>
            <a:ext cx="3086095" cy="680092"/>
          </a:xfrm>
          <a:prstGeom prst="straightConnector1">
            <a:avLst/>
          </a:prstGeom>
          <a:ln w="44450">
            <a:solidFill>
              <a:srgbClr val="F9E805"/>
            </a:solidFill>
            <a:headEnd type="none" w="med" len="sm"/>
            <a:tailEnd type="triangle" w="med" len="sm"/>
          </a:ln>
        </p:spPr>
        <p:style>
          <a:lnRef idx="1">
            <a:schemeClr val="accent1"/>
          </a:lnRef>
          <a:fillRef idx="0">
            <a:schemeClr val="accent1"/>
          </a:fillRef>
          <a:effectRef idx="0">
            <a:schemeClr val="accent1"/>
          </a:effectRef>
          <a:fontRef idx="minor">
            <a:schemeClr val="tx1"/>
          </a:fontRef>
        </p:style>
      </p:cxnSp>
      <p:grpSp>
        <p:nvGrpSpPr>
          <p:cNvPr id="3" name="Group 289"/>
          <p:cNvGrpSpPr/>
          <p:nvPr/>
        </p:nvGrpSpPr>
        <p:grpSpPr>
          <a:xfrm>
            <a:off x="7536152" y="940962"/>
            <a:ext cx="922048" cy="659238"/>
            <a:chOff x="4698355" y="965915"/>
            <a:chExt cx="1093331" cy="844729"/>
          </a:xfrm>
        </p:grpSpPr>
        <p:graphicFrame>
          <p:nvGraphicFramePr>
            <p:cNvPr id="291" name="Object 39"/>
            <p:cNvGraphicFramePr>
              <a:graphicFrameLocks noChangeAspect="1"/>
            </p:cNvGraphicFramePr>
            <p:nvPr/>
          </p:nvGraphicFramePr>
          <p:xfrm>
            <a:off x="4706939" y="965915"/>
            <a:ext cx="1084262" cy="806450"/>
          </p:xfrm>
          <a:graphic>
            <a:graphicData uri="http://schemas.openxmlformats.org/presentationml/2006/ole">
              <p:oleObj spid="_x0000_s77827" name="Visio" r:id="rId5" imgW="1197910" imgH="891571" progId="">
                <p:embed/>
              </p:oleObj>
            </a:graphicData>
          </a:graphic>
        </p:graphicFrame>
        <p:sp>
          <p:nvSpPr>
            <p:cNvPr id="292" name="TextBox 291"/>
            <p:cNvSpPr txBox="1"/>
            <p:nvPr/>
          </p:nvSpPr>
          <p:spPr>
            <a:xfrm>
              <a:off x="4698355" y="1416268"/>
              <a:ext cx="1093331" cy="394376"/>
            </a:xfrm>
            <a:prstGeom prst="rect">
              <a:avLst/>
            </a:prstGeom>
            <a:noFill/>
          </p:spPr>
          <p:txBody>
            <a:bodyPr wrap="none" rtlCol="0">
              <a:spAutoFit/>
            </a:bodyPr>
            <a:lstStyle/>
            <a:p>
              <a:pPr algn="ctr"/>
              <a:r>
                <a:rPr lang="en-US" sz="1400" dirty="0" smtClean="0"/>
                <a:t>Outlook3</a:t>
              </a:r>
              <a:endParaRPr lang="en-US" sz="1400" dirty="0"/>
            </a:p>
          </p:txBody>
        </p:sp>
      </p:grpSp>
      <p:sp>
        <p:nvSpPr>
          <p:cNvPr id="304" name="Rounded Rectangle 303"/>
          <p:cNvSpPr/>
          <p:nvPr/>
        </p:nvSpPr>
        <p:spPr>
          <a:xfrm>
            <a:off x="304800" y="4876800"/>
            <a:ext cx="851337" cy="60960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400" dirty="0" smtClean="0">
                <a:solidFill>
                  <a:schemeClr val="bg1"/>
                </a:solidFill>
              </a:rPr>
              <a:t>MAPI RPC</a:t>
            </a:r>
            <a:endParaRPr lang="en-US" sz="1400" dirty="0">
              <a:solidFill>
                <a:schemeClr val="bg1"/>
              </a:solidFill>
            </a:endParaRPr>
          </a:p>
        </p:txBody>
      </p:sp>
      <p:sp>
        <p:nvSpPr>
          <p:cNvPr id="305" name="Rounded Rectangle 304"/>
          <p:cNvSpPr/>
          <p:nvPr/>
        </p:nvSpPr>
        <p:spPr>
          <a:xfrm>
            <a:off x="304800" y="5410200"/>
            <a:ext cx="851338" cy="685800"/>
          </a:xfrm>
          <a:prstGeom prst="roundRect">
            <a:avLst/>
          </a:prstGeom>
        </p:spPr>
        <p:style>
          <a:lnRef idx="1">
            <a:schemeClr val="accent1"/>
          </a:lnRef>
          <a:fillRef idx="2">
            <a:schemeClr val="accent1"/>
          </a:fillRef>
          <a:effectRef idx="1">
            <a:schemeClr val="accent1"/>
          </a:effectRef>
          <a:fontRef idx="minor">
            <a:schemeClr val="dk1"/>
          </a:fontRef>
        </p:style>
        <p:txBody>
          <a:bodyPr rtlCol="0" anchor="t"/>
          <a:lstStyle/>
          <a:p>
            <a:pPr algn="ctr"/>
            <a:r>
              <a:rPr lang="en-US" sz="1600" dirty="0" smtClean="0">
                <a:solidFill>
                  <a:schemeClr val="bg1"/>
                </a:solidFill>
              </a:rPr>
              <a:t>Store</a:t>
            </a:r>
            <a:endParaRPr lang="en-US" sz="1000" dirty="0">
              <a:solidFill>
                <a:schemeClr val="bg1"/>
              </a:solidFill>
            </a:endParaRPr>
          </a:p>
        </p:txBody>
      </p:sp>
      <p:sp>
        <p:nvSpPr>
          <p:cNvPr id="306" name="Rounded Rectangle 305"/>
          <p:cNvSpPr/>
          <p:nvPr/>
        </p:nvSpPr>
        <p:spPr>
          <a:xfrm>
            <a:off x="1227081" y="4876800"/>
            <a:ext cx="851338" cy="603015"/>
          </a:xfrm>
          <a:prstGeom prst="roundRect">
            <a:avLst/>
          </a:prstGeom>
        </p:spPr>
        <p:style>
          <a:lnRef idx="1">
            <a:schemeClr val="accent1"/>
          </a:lnRef>
          <a:fillRef idx="2">
            <a:schemeClr val="accent1"/>
          </a:fillRef>
          <a:effectRef idx="1">
            <a:schemeClr val="accent1"/>
          </a:effectRef>
          <a:fontRef idx="minor">
            <a:schemeClr val="dk1"/>
          </a:fontRef>
        </p:style>
        <p:txBody>
          <a:bodyPr lIns="18288" rIns="18288" rtlCol="0" anchor="ctr"/>
          <a:lstStyle/>
          <a:p>
            <a:pPr algn="ctr"/>
            <a:r>
              <a:rPr lang="en-US" sz="1500" dirty="0" smtClean="0"/>
              <a:t>Active Manager</a:t>
            </a:r>
            <a:endParaRPr lang="en-US" sz="1500" dirty="0"/>
          </a:p>
        </p:txBody>
      </p:sp>
      <p:cxnSp>
        <p:nvCxnSpPr>
          <p:cNvPr id="211" name="Straight Arrow Connector 210"/>
          <p:cNvCxnSpPr>
            <a:endCxn id="304" idx="0"/>
          </p:cNvCxnSpPr>
          <p:nvPr/>
        </p:nvCxnSpPr>
        <p:spPr>
          <a:xfrm rot="5400000">
            <a:off x="212836" y="4022836"/>
            <a:ext cx="1371598" cy="336331"/>
          </a:xfrm>
          <a:prstGeom prst="straightConnector1">
            <a:avLst/>
          </a:prstGeom>
          <a:ln w="44450">
            <a:solidFill>
              <a:srgbClr val="F9E805"/>
            </a:solidFill>
            <a:headEnd type="triangle" w="med" len="sm"/>
            <a:tailEnd type="triangle" w="med" len="sm"/>
          </a:ln>
        </p:spPr>
        <p:style>
          <a:lnRef idx="1">
            <a:schemeClr val="accent1"/>
          </a:lnRef>
          <a:fillRef idx="0">
            <a:schemeClr val="accent1"/>
          </a:fillRef>
          <a:effectRef idx="0">
            <a:schemeClr val="accent1"/>
          </a:effectRef>
          <a:fontRef idx="minor">
            <a:schemeClr val="tx1"/>
          </a:fontRef>
        </p:style>
      </p:cxnSp>
      <p:cxnSp>
        <p:nvCxnSpPr>
          <p:cNvPr id="312" name="Straight Arrow Connector 311"/>
          <p:cNvCxnSpPr/>
          <p:nvPr/>
        </p:nvCxnSpPr>
        <p:spPr>
          <a:xfrm rot="10800000" flipV="1">
            <a:off x="2133600" y="1752600"/>
            <a:ext cx="2667000" cy="609600"/>
          </a:xfrm>
          <a:prstGeom prst="straightConnector1">
            <a:avLst/>
          </a:prstGeom>
          <a:ln w="44450">
            <a:solidFill>
              <a:srgbClr val="FF0000"/>
            </a:solidFill>
            <a:headEnd type="none" w="med" len="sm"/>
            <a:tailEnd type="triangle" w="med" len="sm"/>
          </a:ln>
        </p:spPr>
        <p:style>
          <a:lnRef idx="1">
            <a:schemeClr val="accent1"/>
          </a:lnRef>
          <a:fillRef idx="0">
            <a:schemeClr val="accent1"/>
          </a:fillRef>
          <a:effectRef idx="0">
            <a:schemeClr val="accent1"/>
          </a:effectRef>
          <a:fontRef idx="minor">
            <a:schemeClr val="tx1"/>
          </a:fontRef>
        </p:style>
      </p:cxnSp>
      <p:grpSp>
        <p:nvGrpSpPr>
          <p:cNvPr id="4" name="Group 326"/>
          <p:cNvGrpSpPr/>
          <p:nvPr/>
        </p:nvGrpSpPr>
        <p:grpSpPr>
          <a:xfrm>
            <a:off x="5478752" y="914400"/>
            <a:ext cx="922048" cy="659240"/>
            <a:chOff x="4698355" y="965915"/>
            <a:chExt cx="1093331" cy="844732"/>
          </a:xfrm>
        </p:grpSpPr>
        <p:graphicFrame>
          <p:nvGraphicFramePr>
            <p:cNvPr id="328" name="Object 39"/>
            <p:cNvGraphicFramePr>
              <a:graphicFrameLocks noChangeAspect="1"/>
            </p:cNvGraphicFramePr>
            <p:nvPr/>
          </p:nvGraphicFramePr>
          <p:xfrm>
            <a:off x="4706939" y="965915"/>
            <a:ext cx="1084262" cy="806450"/>
          </p:xfrm>
          <a:graphic>
            <a:graphicData uri="http://schemas.openxmlformats.org/presentationml/2006/ole">
              <p:oleObj spid="_x0000_s77828" name="Visio" r:id="rId6" imgW="1197910" imgH="891571" progId="">
                <p:embed/>
              </p:oleObj>
            </a:graphicData>
          </a:graphic>
        </p:graphicFrame>
        <p:sp>
          <p:nvSpPr>
            <p:cNvPr id="329" name="TextBox 328"/>
            <p:cNvSpPr txBox="1"/>
            <p:nvPr/>
          </p:nvSpPr>
          <p:spPr>
            <a:xfrm>
              <a:off x="4698355" y="1416270"/>
              <a:ext cx="1093331" cy="394377"/>
            </a:xfrm>
            <a:prstGeom prst="rect">
              <a:avLst/>
            </a:prstGeom>
            <a:noFill/>
          </p:spPr>
          <p:txBody>
            <a:bodyPr wrap="none" rtlCol="0">
              <a:spAutoFit/>
            </a:bodyPr>
            <a:lstStyle/>
            <a:p>
              <a:pPr algn="ctr"/>
              <a:r>
                <a:rPr lang="en-US" sz="1400" dirty="0" smtClean="0"/>
                <a:t>Outlook2</a:t>
              </a:r>
              <a:endParaRPr lang="en-US" sz="1400" dirty="0"/>
            </a:p>
          </p:txBody>
        </p:sp>
      </p:grpSp>
      <p:cxnSp>
        <p:nvCxnSpPr>
          <p:cNvPr id="330" name="Straight Arrow Connector 329"/>
          <p:cNvCxnSpPr>
            <a:endCxn id="83" idx="0"/>
          </p:cNvCxnSpPr>
          <p:nvPr/>
        </p:nvCxnSpPr>
        <p:spPr>
          <a:xfrm rot="5400000">
            <a:off x="4210050" y="1771650"/>
            <a:ext cx="685800" cy="495300"/>
          </a:xfrm>
          <a:prstGeom prst="straightConnector1">
            <a:avLst/>
          </a:prstGeom>
          <a:ln w="44450">
            <a:solidFill>
              <a:srgbClr val="FF0000"/>
            </a:solidFill>
            <a:headEnd type="none" w="med" len="sm"/>
            <a:tailEnd type="triangle" w="med" len="sm"/>
          </a:ln>
        </p:spPr>
        <p:style>
          <a:lnRef idx="1">
            <a:schemeClr val="accent1"/>
          </a:lnRef>
          <a:fillRef idx="0">
            <a:schemeClr val="accent1"/>
          </a:fillRef>
          <a:effectRef idx="0">
            <a:schemeClr val="accent1"/>
          </a:effectRef>
          <a:fontRef idx="minor">
            <a:schemeClr val="tx1"/>
          </a:fontRef>
        </p:style>
      </p:cxnSp>
      <p:sp>
        <p:nvSpPr>
          <p:cNvPr id="360" name="Oval 359"/>
          <p:cNvSpPr/>
          <p:nvPr/>
        </p:nvSpPr>
        <p:spPr bwMode="auto">
          <a:xfrm>
            <a:off x="4572000" y="3886200"/>
            <a:ext cx="990600" cy="685800"/>
          </a:xfrm>
          <a:prstGeom prst="ellipse">
            <a:avLst/>
          </a:prstGeom>
          <a:solidFill>
            <a:srgbClr val="9E0000"/>
          </a:solidFill>
          <a:ln>
            <a:solidFill>
              <a:schemeClr val="bg1"/>
            </a:solidFill>
            <a:headEnd type="none" w="med" len="med"/>
            <a:tailEnd type="none" w="med" len="med"/>
          </a:ln>
          <a:scene3d>
            <a:camera prst="orthographicFront" fov="0">
              <a:rot lat="0" lon="0" rev="0"/>
            </a:camera>
            <a:lightRig rig="contrasting" dir="t">
              <a:rot lat="0" lon="0" rev="12000000"/>
            </a:lightRig>
          </a:scene3d>
          <a:sp3d prstMaterial="powder">
            <a:bevelT w="0" h="0"/>
          </a:sp3d>
        </p:spPr>
        <p:style>
          <a:lnRef idx="0">
            <a:schemeClr val="accent1"/>
          </a:lnRef>
          <a:fillRef idx="3">
            <a:schemeClr val="accent1"/>
          </a:fillRef>
          <a:effectRef idx="3">
            <a:schemeClr val="accent1"/>
          </a:effectRef>
          <a:fontRef idx="minor">
            <a:schemeClr val="lt1"/>
          </a:fontRef>
        </p:style>
        <p:txBody>
          <a:bodyPr vert="horz" wrap="square" lIns="18288" tIns="45718" rIns="18288" bIns="45718" numCol="1" rtlCol="0" anchor="ctr" anchorCtr="0" compatLnSpc="1">
            <a:prstTxWarp prst="textNoShape">
              <a:avLst/>
            </a:prstTxWarp>
          </a:bodyPr>
          <a:lstStyle/>
          <a:p>
            <a:pPr algn="ctr" defTabSz="914099">
              <a:lnSpc>
                <a:spcPct val="80000"/>
              </a:lnSpc>
            </a:pPr>
            <a:r>
              <a:rPr lang="en-US" sz="2200" dirty="0" smtClean="0">
                <a:solidFill>
                  <a:schemeClr val="tx1"/>
                </a:solidFill>
              </a:rPr>
              <a:t>Disk Fails</a:t>
            </a:r>
          </a:p>
        </p:txBody>
      </p:sp>
      <p:sp>
        <p:nvSpPr>
          <p:cNvPr id="361" name="Oval 360"/>
          <p:cNvSpPr/>
          <p:nvPr/>
        </p:nvSpPr>
        <p:spPr bwMode="auto">
          <a:xfrm>
            <a:off x="4495800" y="3886200"/>
            <a:ext cx="990600" cy="685800"/>
          </a:xfrm>
          <a:prstGeom prst="ellipse">
            <a:avLst/>
          </a:prstGeom>
          <a:solidFill>
            <a:srgbClr val="9E0000"/>
          </a:solidFill>
          <a:ln>
            <a:solidFill>
              <a:schemeClr val="bg1"/>
            </a:solidFill>
            <a:headEnd type="none" w="med" len="med"/>
            <a:tailEnd type="none" w="med" len="med"/>
          </a:ln>
          <a:scene3d>
            <a:camera prst="orthographicFront" fov="0">
              <a:rot lat="0" lon="0" rev="0"/>
            </a:camera>
            <a:lightRig rig="contrasting" dir="t">
              <a:rot lat="0" lon="0" rev="12000000"/>
            </a:lightRig>
          </a:scene3d>
          <a:sp3d prstMaterial="powder">
            <a:bevelT w="0" h="0"/>
          </a:sp3d>
        </p:spPr>
        <p:style>
          <a:lnRef idx="0">
            <a:schemeClr val="accent1"/>
          </a:lnRef>
          <a:fillRef idx="3">
            <a:schemeClr val="accent1"/>
          </a:fillRef>
          <a:effectRef idx="3">
            <a:schemeClr val="accent1"/>
          </a:effectRef>
          <a:fontRef idx="minor">
            <a:schemeClr val="lt1"/>
          </a:fontRef>
        </p:style>
        <p:txBody>
          <a:bodyPr vert="horz" wrap="square" lIns="18288" tIns="45718" rIns="18288" bIns="45718" numCol="1" rtlCol="0" anchor="ctr" anchorCtr="0" compatLnSpc="1">
            <a:prstTxWarp prst="textNoShape">
              <a:avLst/>
            </a:prstTxWarp>
          </a:bodyPr>
          <a:lstStyle/>
          <a:p>
            <a:pPr algn="ctr" defTabSz="914099">
              <a:lnSpc>
                <a:spcPct val="80000"/>
              </a:lnSpc>
            </a:pPr>
            <a:r>
              <a:rPr lang="en-US" sz="2200" dirty="0" smtClean="0">
                <a:solidFill>
                  <a:schemeClr val="tx1"/>
                </a:solidFill>
              </a:rPr>
              <a:t> CAS Fails</a:t>
            </a:r>
          </a:p>
        </p:txBody>
      </p:sp>
      <p:cxnSp>
        <p:nvCxnSpPr>
          <p:cNvPr id="364" name="Straight Arrow Connector 363"/>
          <p:cNvCxnSpPr/>
          <p:nvPr/>
        </p:nvCxnSpPr>
        <p:spPr>
          <a:xfrm rot="5400000">
            <a:off x="304006" y="4037806"/>
            <a:ext cx="1371600" cy="306388"/>
          </a:xfrm>
          <a:prstGeom prst="straightConnector1">
            <a:avLst/>
          </a:prstGeom>
          <a:ln w="44450">
            <a:solidFill>
              <a:srgbClr val="FF0000"/>
            </a:solidFill>
            <a:headEnd type="triangle" w="med" len="sm"/>
            <a:tailEnd type="triangle" w="med" len="sm"/>
          </a:ln>
        </p:spPr>
        <p:style>
          <a:lnRef idx="1">
            <a:schemeClr val="accent1"/>
          </a:lnRef>
          <a:fillRef idx="0">
            <a:schemeClr val="accent1"/>
          </a:fillRef>
          <a:effectRef idx="0">
            <a:schemeClr val="accent1"/>
          </a:effectRef>
          <a:fontRef idx="minor">
            <a:schemeClr val="tx1"/>
          </a:fontRef>
        </p:style>
      </p:cxnSp>
      <p:cxnSp>
        <p:nvCxnSpPr>
          <p:cNvPr id="68" name="Straight Arrow Connector 67"/>
          <p:cNvCxnSpPr/>
          <p:nvPr/>
        </p:nvCxnSpPr>
        <p:spPr>
          <a:xfrm rot="16200000" flipH="1">
            <a:off x="952501" y="4076700"/>
            <a:ext cx="1600198" cy="1"/>
          </a:xfrm>
          <a:prstGeom prst="straightConnector1">
            <a:avLst/>
          </a:prstGeom>
          <a:ln w="44450">
            <a:solidFill>
              <a:schemeClr val="accent6">
                <a:lumMod val="75000"/>
              </a:schemeClr>
            </a:solidFill>
            <a:headEnd type="none" w="med" len="sm"/>
            <a:tailEnd type="triangle" w="med" len="sm"/>
          </a:ln>
        </p:spPr>
        <p:style>
          <a:lnRef idx="1">
            <a:schemeClr val="accent1"/>
          </a:lnRef>
          <a:fillRef idx="0">
            <a:schemeClr val="accent1"/>
          </a:fillRef>
          <a:effectRef idx="0">
            <a:schemeClr val="accent1"/>
          </a:effectRef>
          <a:fontRef idx="minor">
            <a:schemeClr val="tx1"/>
          </a:fontRef>
        </p:style>
      </p:cxnSp>
      <p:cxnSp>
        <p:nvCxnSpPr>
          <p:cNvPr id="249" name="Straight Arrow Connector 248"/>
          <p:cNvCxnSpPr>
            <a:endCxn id="193" idx="0"/>
          </p:cNvCxnSpPr>
          <p:nvPr/>
        </p:nvCxnSpPr>
        <p:spPr>
          <a:xfrm>
            <a:off x="1295400" y="3505200"/>
            <a:ext cx="1710560" cy="1371600"/>
          </a:xfrm>
          <a:prstGeom prst="straightConnector1">
            <a:avLst/>
          </a:prstGeom>
          <a:ln w="44450">
            <a:solidFill>
              <a:srgbClr val="F9E805"/>
            </a:solidFill>
            <a:headEnd type="triangle" w="med" len="sm"/>
            <a:tailEnd type="triangle" w="med" len="sm"/>
          </a:ln>
        </p:spPr>
        <p:style>
          <a:lnRef idx="1">
            <a:schemeClr val="accent1"/>
          </a:lnRef>
          <a:fillRef idx="0">
            <a:schemeClr val="accent1"/>
          </a:fillRef>
          <a:effectRef idx="0">
            <a:schemeClr val="accent1"/>
          </a:effectRef>
          <a:fontRef idx="minor">
            <a:schemeClr val="tx1"/>
          </a:fontRef>
        </p:style>
      </p:cxnSp>
      <p:sp>
        <p:nvSpPr>
          <p:cNvPr id="83" name="Rounded Rectangle 82"/>
          <p:cNvSpPr/>
          <p:nvPr/>
        </p:nvSpPr>
        <p:spPr>
          <a:xfrm>
            <a:off x="3581400" y="2362200"/>
            <a:ext cx="1447800" cy="1143000"/>
          </a:xfrm>
          <a:prstGeom prst="roundRect">
            <a:avLst/>
          </a:prstGeom>
        </p:spPr>
        <p:style>
          <a:lnRef idx="1">
            <a:schemeClr val="accent1"/>
          </a:lnRef>
          <a:fillRef idx="2">
            <a:schemeClr val="accent1"/>
          </a:fillRef>
          <a:effectRef idx="1">
            <a:schemeClr val="accent1"/>
          </a:effectRef>
          <a:fontRef idx="minor">
            <a:schemeClr val="dk1"/>
          </a:fontRef>
        </p:style>
        <p:txBody>
          <a:bodyPr lIns="18288" tIns="0" rIns="18288" rtlCol="0" anchor="t" anchorCtr="0"/>
          <a:lstStyle/>
          <a:p>
            <a:pPr algn="ctr"/>
            <a:r>
              <a:rPr lang="en-US" sz="1400" dirty="0" smtClean="0">
                <a:solidFill>
                  <a:schemeClr val="bg1"/>
                </a:solidFill>
              </a:rPr>
              <a:t>RPC Client Access Server</a:t>
            </a:r>
            <a:endParaRPr lang="en-US" sz="1400" dirty="0">
              <a:solidFill>
                <a:schemeClr val="bg1"/>
              </a:solidFill>
            </a:endParaRPr>
          </a:p>
        </p:txBody>
      </p:sp>
      <p:cxnSp>
        <p:nvCxnSpPr>
          <p:cNvPr id="317" name="Straight Arrow Connector 316"/>
          <p:cNvCxnSpPr>
            <a:endCxn id="196" idx="0"/>
          </p:cNvCxnSpPr>
          <p:nvPr/>
        </p:nvCxnSpPr>
        <p:spPr>
          <a:xfrm rot="5400000">
            <a:off x="3411922" y="3792922"/>
            <a:ext cx="1600198" cy="567559"/>
          </a:xfrm>
          <a:prstGeom prst="straightConnector1">
            <a:avLst/>
          </a:prstGeom>
          <a:ln w="44450">
            <a:solidFill>
              <a:schemeClr val="accent6">
                <a:lumMod val="75000"/>
              </a:schemeClr>
            </a:solidFill>
            <a:headEnd type="none" w="med" len="sm"/>
            <a:tailEnd type="triangle" w="med" len="sm"/>
          </a:ln>
        </p:spPr>
        <p:style>
          <a:lnRef idx="1">
            <a:schemeClr val="accent1"/>
          </a:lnRef>
          <a:fillRef idx="0">
            <a:schemeClr val="accent1"/>
          </a:fillRef>
          <a:effectRef idx="0">
            <a:schemeClr val="accent1"/>
          </a:effectRef>
          <a:fontRef idx="minor">
            <a:schemeClr val="tx1"/>
          </a:fontRef>
        </p:style>
      </p:cxnSp>
      <p:sp>
        <p:nvSpPr>
          <p:cNvPr id="88" name="Rounded Rectangle 87"/>
          <p:cNvSpPr/>
          <p:nvPr/>
        </p:nvSpPr>
        <p:spPr>
          <a:xfrm>
            <a:off x="6400800" y="2362200"/>
            <a:ext cx="1447800" cy="1143000"/>
          </a:xfrm>
          <a:prstGeom prst="roundRect">
            <a:avLst/>
          </a:prstGeom>
        </p:spPr>
        <p:style>
          <a:lnRef idx="1">
            <a:schemeClr val="accent1"/>
          </a:lnRef>
          <a:fillRef idx="2">
            <a:schemeClr val="accent1"/>
          </a:fillRef>
          <a:effectRef idx="1">
            <a:schemeClr val="accent1"/>
          </a:effectRef>
          <a:fontRef idx="minor">
            <a:schemeClr val="dk1"/>
          </a:fontRef>
        </p:style>
        <p:txBody>
          <a:bodyPr lIns="18288" tIns="0" rIns="18288" rtlCol="0" anchor="t" anchorCtr="0"/>
          <a:lstStyle/>
          <a:p>
            <a:pPr algn="ctr"/>
            <a:r>
              <a:rPr lang="en-US" sz="1400" dirty="0" smtClean="0">
                <a:solidFill>
                  <a:schemeClr val="bg1"/>
                </a:solidFill>
              </a:rPr>
              <a:t>RPC Client Access Server</a:t>
            </a:r>
            <a:endParaRPr lang="en-US" sz="1400" dirty="0">
              <a:solidFill>
                <a:schemeClr val="bg1"/>
              </a:solidFill>
            </a:endParaRPr>
          </a:p>
        </p:txBody>
      </p:sp>
      <p:cxnSp>
        <p:nvCxnSpPr>
          <p:cNvPr id="229" name="Straight Arrow Connector 228"/>
          <p:cNvCxnSpPr/>
          <p:nvPr/>
        </p:nvCxnSpPr>
        <p:spPr>
          <a:xfrm rot="16200000" flipH="1">
            <a:off x="7029450" y="3562350"/>
            <a:ext cx="1524000" cy="1104900"/>
          </a:xfrm>
          <a:prstGeom prst="straightConnector1">
            <a:avLst/>
          </a:prstGeom>
          <a:ln w="44450">
            <a:solidFill>
              <a:schemeClr val="accent6">
                <a:lumMod val="75000"/>
              </a:schemeClr>
            </a:solidFill>
            <a:headEnd type="none" w="med" len="sm"/>
            <a:tailEnd type="triangle" w="med" len="sm"/>
          </a:ln>
        </p:spPr>
        <p:style>
          <a:lnRef idx="1">
            <a:schemeClr val="accent1"/>
          </a:lnRef>
          <a:fillRef idx="0">
            <a:schemeClr val="accent1"/>
          </a:fillRef>
          <a:effectRef idx="0">
            <a:schemeClr val="accent1"/>
          </a:effectRef>
          <a:fontRef idx="minor">
            <a:schemeClr val="tx1"/>
          </a:fontRef>
        </p:style>
      </p:cxnSp>
      <p:cxnSp>
        <p:nvCxnSpPr>
          <p:cNvPr id="320" name="Straight Arrow Connector 319"/>
          <p:cNvCxnSpPr/>
          <p:nvPr/>
        </p:nvCxnSpPr>
        <p:spPr>
          <a:xfrm rot="10800000" flipV="1">
            <a:off x="914400" y="3505200"/>
            <a:ext cx="2895594" cy="1371600"/>
          </a:xfrm>
          <a:prstGeom prst="straightConnector1">
            <a:avLst/>
          </a:prstGeom>
          <a:ln w="44450">
            <a:solidFill>
              <a:srgbClr val="FF0000"/>
            </a:solidFill>
            <a:headEnd type="triangle" w="med" len="sm"/>
            <a:tailEnd type="triangle" w="med" len="sm"/>
          </a:ln>
        </p:spPr>
        <p:style>
          <a:lnRef idx="1">
            <a:schemeClr val="accent1"/>
          </a:lnRef>
          <a:fillRef idx="0">
            <a:schemeClr val="accent1"/>
          </a:fillRef>
          <a:effectRef idx="0">
            <a:schemeClr val="accent1"/>
          </a:effectRef>
          <a:fontRef idx="minor">
            <a:schemeClr val="tx1"/>
          </a:fontRef>
        </p:style>
      </p:cxnSp>
      <p:cxnSp>
        <p:nvCxnSpPr>
          <p:cNvPr id="233" name="Straight Arrow Connector 232"/>
          <p:cNvCxnSpPr>
            <a:endCxn id="205" idx="0"/>
          </p:cNvCxnSpPr>
          <p:nvPr/>
        </p:nvCxnSpPr>
        <p:spPr>
          <a:xfrm rot="16200000" flipH="1">
            <a:off x="6455980" y="3907220"/>
            <a:ext cx="1371600" cy="567560"/>
          </a:xfrm>
          <a:prstGeom prst="straightConnector1">
            <a:avLst/>
          </a:prstGeom>
          <a:ln w="44450">
            <a:solidFill>
              <a:srgbClr val="1EE703"/>
            </a:solidFill>
            <a:headEnd type="triangle" w="med" len="sm"/>
            <a:tailEnd type="triangle" w="med" len="sm"/>
          </a:ln>
        </p:spPr>
        <p:style>
          <a:lnRef idx="1">
            <a:schemeClr val="accent1"/>
          </a:lnRef>
          <a:fillRef idx="0">
            <a:schemeClr val="accent1"/>
          </a:fillRef>
          <a:effectRef idx="0">
            <a:schemeClr val="accent1"/>
          </a:effectRef>
          <a:fontRef idx="minor">
            <a:schemeClr val="tx1"/>
          </a:fontRef>
        </p:style>
      </p:cxnSp>
      <p:sp>
        <p:nvSpPr>
          <p:cNvPr id="129" name="Line Callout 1 (Border and Accent Bar) 128"/>
          <p:cNvSpPr/>
          <p:nvPr/>
        </p:nvSpPr>
        <p:spPr bwMode="auto">
          <a:xfrm>
            <a:off x="2286000" y="3886200"/>
            <a:ext cx="1295400" cy="457200"/>
          </a:xfrm>
          <a:prstGeom prst="accentBorderCallout1">
            <a:avLst>
              <a:gd name="adj1" fmla="val 48438"/>
              <a:gd name="adj2" fmla="val -9068"/>
              <a:gd name="adj3" fmla="val 86413"/>
              <a:gd name="adj4" fmla="val -40788"/>
            </a:avLst>
          </a:prstGeom>
          <a:solidFill>
            <a:schemeClr val="tx2">
              <a:lumMod val="40000"/>
              <a:lumOff val="60000"/>
            </a:schemeClr>
          </a:solidFill>
          <a:ln w="28575">
            <a:solidFill>
              <a:schemeClr val="tx2">
                <a:lumMod val="50000"/>
              </a:schemeClr>
            </a:solidFill>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400" dirty="0" smtClean="0">
                <a:solidFill>
                  <a:schemeClr val="bg1"/>
                </a:solidFill>
              </a:rPr>
              <a:t>Where’s the DB mounted?</a:t>
            </a:r>
          </a:p>
        </p:txBody>
      </p:sp>
      <p:sp>
        <p:nvSpPr>
          <p:cNvPr id="130" name="TextBox 129"/>
          <p:cNvSpPr txBox="1"/>
          <p:nvPr/>
        </p:nvSpPr>
        <p:spPr>
          <a:xfrm>
            <a:off x="1905000" y="3505200"/>
            <a:ext cx="609600" cy="276999"/>
          </a:xfrm>
          <a:prstGeom prst="rect">
            <a:avLst/>
          </a:prstGeom>
          <a:noFill/>
        </p:spPr>
        <p:txBody>
          <a:bodyPr wrap="square" lIns="0" tIns="0" rIns="0" bIns="0" rtlCol="0">
            <a:spAutoFit/>
          </a:bodyPr>
          <a:lstStyle/>
          <a:p>
            <a:r>
              <a:rPr lang="en-US" dirty="0" smtClean="0">
                <a:gradFill>
                  <a:gsLst>
                    <a:gs pos="0">
                      <a:schemeClr val="tx1"/>
                    </a:gs>
                    <a:gs pos="86000">
                      <a:schemeClr val="tx1"/>
                    </a:gs>
                  </a:gsLst>
                  <a:lin ang="5400000" scaled="0"/>
                </a:gradFill>
              </a:rPr>
              <a:t>CAS1</a:t>
            </a:r>
          </a:p>
        </p:txBody>
      </p:sp>
      <p:sp>
        <p:nvSpPr>
          <p:cNvPr id="131" name="TextBox 130"/>
          <p:cNvSpPr txBox="1"/>
          <p:nvPr/>
        </p:nvSpPr>
        <p:spPr>
          <a:xfrm>
            <a:off x="4724400" y="3505200"/>
            <a:ext cx="609600" cy="276999"/>
          </a:xfrm>
          <a:prstGeom prst="rect">
            <a:avLst/>
          </a:prstGeom>
          <a:noFill/>
        </p:spPr>
        <p:txBody>
          <a:bodyPr wrap="square" lIns="0" tIns="0" rIns="0" bIns="0" rtlCol="0">
            <a:spAutoFit/>
          </a:bodyPr>
          <a:lstStyle/>
          <a:p>
            <a:r>
              <a:rPr lang="en-US" dirty="0" smtClean="0">
                <a:gradFill>
                  <a:gsLst>
                    <a:gs pos="0">
                      <a:schemeClr val="tx1"/>
                    </a:gs>
                    <a:gs pos="86000">
                      <a:schemeClr val="tx1"/>
                    </a:gs>
                  </a:gsLst>
                  <a:lin ang="5400000" scaled="0"/>
                </a:gradFill>
              </a:rPr>
              <a:t>CAS2</a:t>
            </a:r>
          </a:p>
        </p:txBody>
      </p:sp>
      <p:sp>
        <p:nvSpPr>
          <p:cNvPr id="132" name="TextBox 131"/>
          <p:cNvSpPr txBox="1"/>
          <p:nvPr/>
        </p:nvSpPr>
        <p:spPr>
          <a:xfrm>
            <a:off x="7620000" y="3505200"/>
            <a:ext cx="609600" cy="276999"/>
          </a:xfrm>
          <a:prstGeom prst="rect">
            <a:avLst/>
          </a:prstGeom>
          <a:noFill/>
        </p:spPr>
        <p:txBody>
          <a:bodyPr wrap="square" lIns="0" tIns="0" rIns="0" bIns="0" rtlCol="0">
            <a:spAutoFit/>
          </a:bodyPr>
          <a:lstStyle/>
          <a:p>
            <a:r>
              <a:rPr lang="en-US" dirty="0" smtClean="0">
                <a:gradFill>
                  <a:gsLst>
                    <a:gs pos="0">
                      <a:schemeClr val="tx1"/>
                    </a:gs>
                    <a:gs pos="86000">
                      <a:schemeClr val="tx1"/>
                    </a:gs>
                  </a:gsLst>
                  <a:lin ang="5400000" scaled="0"/>
                </a:gradFill>
              </a:rPr>
              <a:t>CAS3</a:t>
            </a:r>
          </a:p>
        </p:txBody>
      </p:sp>
      <p:sp>
        <p:nvSpPr>
          <p:cNvPr id="136" name="TextBox 135"/>
          <p:cNvSpPr txBox="1"/>
          <p:nvPr/>
        </p:nvSpPr>
        <p:spPr>
          <a:xfrm>
            <a:off x="1295400" y="5715000"/>
            <a:ext cx="990600" cy="553998"/>
          </a:xfrm>
          <a:prstGeom prst="rect">
            <a:avLst/>
          </a:prstGeom>
          <a:noFill/>
        </p:spPr>
        <p:txBody>
          <a:bodyPr wrap="square" lIns="0" tIns="0" rIns="0" bIns="0" rtlCol="0">
            <a:spAutoFit/>
          </a:bodyPr>
          <a:lstStyle/>
          <a:p>
            <a:r>
              <a:rPr lang="en-US" dirty="0" smtClean="0">
                <a:gradFill>
                  <a:gsLst>
                    <a:gs pos="0">
                      <a:schemeClr val="tx1"/>
                    </a:gs>
                    <a:gs pos="86000">
                      <a:schemeClr val="tx1"/>
                    </a:gs>
                  </a:gsLst>
                  <a:lin ang="5400000" scaled="0"/>
                </a:gradFill>
              </a:rPr>
              <a:t>Mailbox</a:t>
            </a:r>
          </a:p>
          <a:p>
            <a:r>
              <a:rPr lang="en-US" dirty="0" smtClean="0">
                <a:gradFill>
                  <a:gsLst>
                    <a:gs pos="0">
                      <a:schemeClr val="tx1"/>
                    </a:gs>
                    <a:gs pos="86000">
                      <a:schemeClr val="tx1"/>
                    </a:gs>
                  </a:gsLst>
                  <a:lin ang="5400000" scaled="0"/>
                </a:gradFill>
              </a:rPr>
              <a:t>Server1</a:t>
            </a:r>
          </a:p>
        </p:txBody>
      </p:sp>
      <p:sp>
        <p:nvSpPr>
          <p:cNvPr id="138" name="TextBox 137"/>
          <p:cNvSpPr txBox="1"/>
          <p:nvPr/>
        </p:nvSpPr>
        <p:spPr>
          <a:xfrm>
            <a:off x="3581400" y="5715000"/>
            <a:ext cx="990600" cy="553998"/>
          </a:xfrm>
          <a:prstGeom prst="rect">
            <a:avLst/>
          </a:prstGeom>
          <a:noFill/>
        </p:spPr>
        <p:txBody>
          <a:bodyPr wrap="square" lIns="0" tIns="0" rIns="0" bIns="0" rtlCol="0">
            <a:spAutoFit/>
          </a:bodyPr>
          <a:lstStyle/>
          <a:p>
            <a:r>
              <a:rPr lang="en-US" dirty="0" smtClean="0">
                <a:gradFill>
                  <a:gsLst>
                    <a:gs pos="0">
                      <a:schemeClr val="tx1"/>
                    </a:gs>
                    <a:gs pos="86000">
                      <a:schemeClr val="tx1"/>
                    </a:gs>
                  </a:gsLst>
                  <a:lin ang="5400000" scaled="0"/>
                </a:gradFill>
              </a:rPr>
              <a:t>Mailbox</a:t>
            </a:r>
          </a:p>
          <a:p>
            <a:r>
              <a:rPr lang="en-US" dirty="0" smtClean="0">
                <a:gradFill>
                  <a:gsLst>
                    <a:gs pos="0">
                      <a:schemeClr val="tx1"/>
                    </a:gs>
                    <a:gs pos="86000">
                      <a:schemeClr val="tx1"/>
                    </a:gs>
                  </a:gsLst>
                  <a:lin ang="5400000" scaled="0"/>
                </a:gradFill>
              </a:rPr>
              <a:t>Server2</a:t>
            </a:r>
          </a:p>
        </p:txBody>
      </p:sp>
      <p:sp>
        <p:nvSpPr>
          <p:cNvPr id="139" name="TextBox 138"/>
          <p:cNvSpPr txBox="1"/>
          <p:nvPr/>
        </p:nvSpPr>
        <p:spPr>
          <a:xfrm>
            <a:off x="5791200" y="5715000"/>
            <a:ext cx="990600" cy="553998"/>
          </a:xfrm>
          <a:prstGeom prst="rect">
            <a:avLst/>
          </a:prstGeom>
          <a:noFill/>
        </p:spPr>
        <p:txBody>
          <a:bodyPr wrap="square" lIns="0" tIns="0" rIns="0" bIns="0" rtlCol="0">
            <a:spAutoFit/>
          </a:bodyPr>
          <a:lstStyle/>
          <a:p>
            <a:r>
              <a:rPr lang="en-US" dirty="0" smtClean="0">
                <a:gradFill>
                  <a:gsLst>
                    <a:gs pos="0">
                      <a:schemeClr val="tx1"/>
                    </a:gs>
                    <a:gs pos="86000">
                      <a:schemeClr val="tx1"/>
                    </a:gs>
                  </a:gsLst>
                  <a:lin ang="5400000" scaled="0"/>
                </a:gradFill>
              </a:rPr>
              <a:t>Mailbox</a:t>
            </a:r>
          </a:p>
          <a:p>
            <a:r>
              <a:rPr lang="en-US" dirty="0" smtClean="0">
                <a:gradFill>
                  <a:gsLst>
                    <a:gs pos="0">
                      <a:schemeClr val="tx1"/>
                    </a:gs>
                    <a:gs pos="86000">
                      <a:schemeClr val="tx1"/>
                    </a:gs>
                  </a:gsLst>
                  <a:lin ang="5400000" scaled="0"/>
                </a:gradFill>
              </a:rPr>
              <a:t>Server3</a:t>
            </a:r>
          </a:p>
        </p:txBody>
      </p:sp>
      <p:sp>
        <p:nvSpPr>
          <p:cNvPr id="140" name="TextBox 139"/>
          <p:cNvSpPr txBox="1"/>
          <p:nvPr/>
        </p:nvSpPr>
        <p:spPr>
          <a:xfrm>
            <a:off x="8001000" y="5715000"/>
            <a:ext cx="990600" cy="553998"/>
          </a:xfrm>
          <a:prstGeom prst="rect">
            <a:avLst/>
          </a:prstGeom>
          <a:noFill/>
        </p:spPr>
        <p:txBody>
          <a:bodyPr wrap="square" lIns="0" tIns="0" rIns="0" bIns="0" rtlCol="0">
            <a:spAutoFit/>
          </a:bodyPr>
          <a:lstStyle/>
          <a:p>
            <a:r>
              <a:rPr lang="en-US" dirty="0" smtClean="0">
                <a:gradFill>
                  <a:gsLst>
                    <a:gs pos="0">
                      <a:schemeClr val="tx1"/>
                    </a:gs>
                    <a:gs pos="86000">
                      <a:schemeClr val="tx1"/>
                    </a:gs>
                  </a:gsLst>
                  <a:lin ang="5400000" scaled="0"/>
                </a:gradFill>
              </a:rPr>
              <a:t>Mailbox</a:t>
            </a:r>
          </a:p>
          <a:p>
            <a:r>
              <a:rPr lang="en-US" dirty="0" smtClean="0">
                <a:gradFill>
                  <a:gsLst>
                    <a:gs pos="0">
                      <a:schemeClr val="tx1"/>
                    </a:gs>
                    <a:gs pos="86000">
                      <a:schemeClr val="tx1"/>
                    </a:gs>
                  </a:gsLst>
                  <a:lin ang="5400000" scaled="0"/>
                </a:gradFill>
              </a:rPr>
              <a:t>Server4</a:t>
            </a:r>
          </a:p>
        </p:txBody>
      </p:sp>
      <p:sp>
        <p:nvSpPr>
          <p:cNvPr id="141" name="Line Callout 1 (Border and Accent Bar) 140"/>
          <p:cNvSpPr/>
          <p:nvPr/>
        </p:nvSpPr>
        <p:spPr bwMode="auto">
          <a:xfrm>
            <a:off x="2286000" y="3810000"/>
            <a:ext cx="2057400" cy="533400"/>
          </a:xfrm>
          <a:prstGeom prst="accentBorderCallout1">
            <a:avLst>
              <a:gd name="adj1" fmla="val 51563"/>
              <a:gd name="adj2" fmla="val -5091"/>
              <a:gd name="adj3" fmla="val 82543"/>
              <a:gd name="adj4" fmla="val -24581"/>
            </a:avLst>
          </a:prstGeom>
          <a:solidFill>
            <a:schemeClr val="tx2">
              <a:lumMod val="40000"/>
              <a:lumOff val="60000"/>
            </a:schemeClr>
          </a:solidFill>
          <a:ln w="28575">
            <a:solidFill>
              <a:schemeClr val="tx2">
                <a:lumMod val="50000"/>
              </a:schemeClr>
            </a:solidFill>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400" dirty="0" smtClean="0">
                <a:solidFill>
                  <a:schemeClr val="bg1"/>
                </a:solidFill>
              </a:rPr>
              <a:t>Active Manager Returns Mailbox Server1</a:t>
            </a:r>
          </a:p>
        </p:txBody>
      </p:sp>
      <p:sp>
        <p:nvSpPr>
          <p:cNvPr id="145" name="Line Callout 1 (Border and Accent Bar) 144"/>
          <p:cNvSpPr/>
          <p:nvPr/>
        </p:nvSpPr>
        <p:spPr bwMode="auto">
          <a:xfrm>
            <a:off x="2362200" y="3810000"/>
            <a:ext cx="2057400" cy="533400"/>
          </a:xfrm>
          <a:prstGeom prst="accentBorderCallout1">
            <a:avLst>
              <a:gd name="adj1" fmla="val 48438"/>
              <a:gd name="adj2" fmla="val -3779"/>
              <a:gd name="adj3" fmla="val 88699"/>
              <a:gd name="adj4" fmla="val -28519"/>
            </a:avLst>
          </a:prstGeom>
          <a:solidFill>
            <a:schemeClr val="tx2">
              <a:lumMod val="40000"/>
              <a:lumOff val="60000"/>
            </a:schemeClr>
          </a:solidFill>
          <a:ln w="28575">
            <a:solidFill>
              <a:schemeClr val="tx2">
                <a:lumMod val="50000"/>
              </a:schemeClr>
            </a:solidFill>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45720" tIns="45718" rIns="45720" bIns="45718" numCol="1" rtlCol="0" anchor="ctr" anchorCtr="0" compatLnSpc="1">
            <a:prstTxWarp prst="textNoShape">
              <a:avLst/>
            </a:prstTxWarp>
          </a:bodyPr>
          <a:lstStyle/>
          <a:p>
            <a:pPr algn="ctr" defTabSz="914099"/>
            <a:r>
              <a:rPr lang="en-US" sz="1400" dirty="0" smtClean="0">
                <a:solidFill>
                  <a:schemeClr val="bg1"/>
                </a:solidFill>
              </a:rPr>
              <a:t>Outlook’s reconnect triggers new AM request</a:t>
            </a:r>
          </a:p>
        </p:txBody>
      </p:sp>
      <p:sp>
        <p:nvSpPr>
          <p:cNvPr id="146" name="Line Callout 1 (Border and Accent Bar) 145"/>
          <p:cNvSpPr/>
          <p:nvPr/>
        </p:nvSpPr>
        <p:spPr bwMode="auto">
          <a:xfrm>
            <a:off x="838200" y="1219200"/>
            <a:ext cx="1219200" cy="457200"/>
          </a:xfrm>
          <a:prstGeom prst="accentBorderCallout1">
            <a:avLst>
              <a:gd name="adj1" fmla="val 58493"/>
              <a:gd name="adj2" fmla="val 106438"/>
              <a:gd name="adj3" fmla="val 171598"/>
              <a:gd name="adj4" fmla="val 175274"/>
            </a:avLst>
          </a:prstGeom>
          <a:solidFill>
            <a:schemeClr val="tx2">
              <a:lumMod val="40000"/>
              <a:lumOff val="60000"/>
            </a:schemeClr>
          </a:solidFill>
          <a:ln w="28575">
            <a:solidFill>
              <a:schemeClr val="tx2">
                <a:lumMod val="50000"/>
              </a:schemeClr>
            </a:solidFill>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lnSpc>
                <a:spcPct val="80000"/>
              </a:lnSpc>
            </a:pPr>
            <a:r>
              <a:rPr lang="en-US" sz="1400" dirty="0" smtClean="0">
                <a:solidFill>
                  <a:schemeClr val="bg1"/>
                </a:solidFill>
              </a:rPr>
              <a:t>Outlook tries to reconnect</a:t>
            </a:r>
          </a:p>
        </p:txBody>
      </p:sp>
      <p:sp>
        <p:nvSpPr>
          <p:cNvPr id="147" name="Line Callout 1 (Border and Accent Bar) 146"/>
          <p:cNvSpPr/>
          <p:nvPr/>
        </p:nvSpPr>
        <p:spPr bwMode="auto">
          <a:xfrm>
            <a:off x="1371600" y="3810000"/>
            <a:ext cx="2057400" cy="609600"/>
          </a:xfrm>
          <a:prstGeom prst="accentBorderCallout1">
            <a:avLst>
              <a:gd name="adj1" fmla="val 56251"/>
              <a:gd name="adj2" fmla="val -3779"/>
              <a:gd name="adj3" fmla="val 89373"/>
              <a:gd name="adj4" fmla="val -24127"/>
            </a:avLst>
          </a:prstGeom>
          <a:solidFill>
            <a:schemeClr val="tx2">
              <a:lumMod val="40000"/>
              <a:lumOff val="60000"/>
            </a:schemeClr>
          </a:solidFill>
          <a:ln w="28575">
            <a:solidFill>
              <a:schemeClr val="tx2">
                <a:lumMod val="50000"/>
              </a:schemeClr>
            </a:solidFill>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lnSpc>
                <a:spcPct val="80000"/>
              </a:lnSpc>
            </a:pPr>
            <a:r>
              <a:rPr lang="en-US" sz="1400" dirty="0" smtClean="0">
                <a:solidFill>
                  <a:schemeClr val="bg1"/>
                </a:solidFill>
              </a:rPr>
              <a:t>If failover is in progress AM returns old server &amp; connect fails</a:t>
            </a:r>
          </a:p>
        </p:txBody>
      </p:sp>
      <p:sp>
        <p:nvSpPr>
          <p:cNvPr id="159" name="Line Callout 1 (Border and Accent Bar) 158"/>
          <p:cNvSpPr/>
          <p:nvPr/>
        </p:nvSpPr>
        <p:spPr bwMode="auto">
          <a:xfrm>
            <a:off x="2286000" y="3810000"/>
            <a:ext cx="2133600" cy="533400"/>
          </a:xfrm>
          <a:prstGeom prst="accentBorderCallout1">
            <a:avLst>
              <a:gd name="adj1" fmla="val 48438"/>
              <a:gd name="adj2" fmla="val -3779"/>
              <a:gd name="adj3" fmla="val 92891"/>
              <a:gd name="adj4" fmla="val -24339"/>
            </a:avLst>
          </a:prstGeom>
          <a:solidFill>
            <a:schemeClr val="tx2">
              <a:lumMod val="40000"/>
              <a:lumOff val="60000"/>
            </a:schemeClr>
          </a:solidFill>
          <a:ln w="28575">
            <a:solidFill>
              <a:schemeClr val="tx2">
                <a:lumMod val="50000"/>
              </a:schemeClr>
            </a:solidFill>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 tIns="45718" rIns="9144" bIns="45718" numCol="1" rtlCol="0" anchor="ctr" anchorCtr="0" compatLnSpc="1">
            <a:prstTxWarp prst="textNoShape">
              <a:avLst/>
            </a:prstTxWarp>
          </a:bodyPr>
          <a:lstStyle/>
          <a:p>
            <a:pPr algn="ctr" defTabSz="914099"/>
            <a:r>
              <a:rPr lang="en-US" sz="1400" dirty="0" smtClean="0">
                <a:solidFill>
                  <a:schemeClr val="bg1"/>
                </a:solidFill>
              </a:rPr>
              <a:t>DB failover is complete &amp; AM returns new server</a:t>
            </a:r>
          </a:p>
        </p:txBody>
      </p:sp>
      <p:sp>
        <p:nvSpPr>
          <p:cNvPr id="160" name="Line Callout 1 (Border and Accent Bar) 159"/>
          <p:cNvSpPr/>
          <p:nvPr/>
        </p:nvSpPr>
        <p:spPr bwMode="auto">
          <a:xfrm>
            <a:off x="838200" y="1219200"/>
            <a:ext cx="1219200" cy="457200"/>
          </a:xfrm>
          <a:prstGeom prst="accentBorderCallout1">
            <a:avLst>
              <a:gd name="adj1" fmla="val 55015"/>
              <a:gd name="adj2" fmla="val 104482"/>
              <a:gd name="adj3" fmla="val 171599"/>
              <a:gd name="adj4" fmla="val 173970"/>
            </a:avLst>
          </a:prstGeom>
          <a:solidFill>
            <a:schemeClr val="tx2">
              <a:lumMod val="40000"/>
              <a:lumOff val="60000"/>
            </a:schemeClr>
          </a:solidFill>
          <a:ln w="28575">
            <a:solidFill>
              <a:schemeClr val="tx2">
                <a:lumMod val="50000"/>
              </a:schemeClr>
            </a:solidFill>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lnSpc>
                <a:spcPct val="80000"/>
              </a:lnSpc>
            </a:pPr>
            <a:r>
              <a:rPr lang="en-US" sz="1400" dirty="0" smtClean="0">
                <a:solidFill>
                  <a:schemeClr val="bg1"/>
                </a:solidFill>
              </a:rPr>
              <a:t>Outlook tries again</a:t>
            </a:r>
          </a:p>
        </p:txBody>
      </p:sp>
      <p:sp>
        <p:nvSpPr>
          <p:cNvPr id="79" name="TextBox 78"/>
          <p:cNvSpPr txBox="1"/>
          <p:nvPr/>
        </p:nvSpPr>
        <p:spPr>
          <a:xfrm>
            <a:off x="4191000" y="1841956"/>
            <a:ext cx="1371600" cy="215444"/>
          </a:xfrm>
          <a:prstGeom prst="rect">
            <a:avLst/>
          </a:prstGeom>
          <a:noFill/>
        </p:spPr>
        <p:txBody>
          <a:bodyPr wrap="square" lIns="0" tIns="0" rIns="0" bIns="0" rtlCol="0">
            <a:spAutoFit/>
          </a:bodyPr>
          <a:lstStyle/>
          <a:p>
            <a:r>
              <a:rPr lang="en-US" sz="1400" dirty="0" smtClean="0">
                <a:gradFill>
                  <a:gsLst>
                    <a:gs pos="0">
                      <a:schemeClr val="tx1"/>
                    </a:gs>
                    <a:gs pos="86000">
                      <a:schemeClr val="tx1"/>
                    </a:gs>
                  </a:gsLst>
                  <a:lin ang="5400000" scaled="0"/>
                </a:gradFill>
              </a:rPr>
              <a:t>Load Balancer</a:t>
            </a:r>
          </a:p>
        </p:txBody>
      </p:sp>
      <p:cxnSp>
        <p:nvCxnSpPr>
          <p:cNvPr id="81" name="Straight Arrow Connector 80"/>
          <p:cNvCxnSpPr/>
          <p:nvPr/>
        </p:nvCxnSpPr>
        <p:spPr>
          <a:xfrm rot="10800000">
            <a:off x="3505200" y="1219200"/>
            <a:ext cx="1066800" cy="457200"/>
          </a:xfrm>
          <a:prstGeom prst="straightConnector1">
            <a:avLst/>
          </a:prstGeom>
          <a:ln w="44450">
            <a:solidFill>
              <a:srgbClr val="F9E805"/>
            </a:solidFill>
            <a:headEnd type="none" w="med" len="sm"/>
            <a:tailEnd type="triangle" w="med" len="sm"/>
          </a:ln>
        </p:spPr>
        <p:style>
          <a:lnRef idx="1">
            <a:schemeClr val="accent1"/>
          </a:lnRef>
          <a:fillRef idx="0">
            <a:schemeClr val="accent1"/>
          </a:fillRef>
          <a:effectRef idx="0">
            <a:schemeClr val="accent1"/>
          </a:effectRef>
          <a:fontRef idx="minor">
            <a:schemeClr val="tx1"/>
          </a:fontRef>
        </p:style>
      </p:cxnSp>
      <p:cxnSp>
        <p:nvCxnSpPr>
          <p:cNvPr id="93" name="Straight Arrow Connector 92"/>
          <p:cNvCxnSpPr/>
          <p:nvPr/>
        </p:nvCxnSpPr>
        <p:spPr>
          <a:xfrm rot="10800000" flipV="1">
            <a:off x="4876800" y="1219200"/>
            <a:ext cx="838200" cy="457200"/>
          </a:xfrm>
          <a:prstGeom prst="straightConnector1">
            <a:avLst/>
          </a:prstGeom>
          <a:ln w="44450">
            <a:solidFill>
              <a:srgbClr val="FF0000"/>
            </a:solidFill>
            <a:headEnd type="triangl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03" name="Straight Arrow Connector 102"/>
          <p:cNvCxnSpPr/>
          <p:nvPr/>
        </p:nvCxnSpPr>
        <p:spPr>
          <a:xfrm rot="10800000" flipV="1">
            <a:off x="5029200" y="1371600"/>
            <a:ext cx="2667000" cy="304800"/>
          </a:xfrm>
          <a:prstGeom prst="straightConnector1">
            <a:avLst/>
          </a:prstGeom>
          <a:ln w="44450">
            <a:solidFill>
              <a:srgbClr val="1EE703"/>
            </a:solidFill>
            <a:headEnd type="triangle" w="med" len="sm"/>
            <a:tailEnd type="none" w="med" len="sm"/>
          </a:ln>
        </p:spPr>
        <p:style>
          <a:lnRef idx="1">
            <a:schemeClr val="accent1"/>
          </a:lnRef>
          <a:fillRef idx="0">
            <a:schemeClr val="accent1"/>
          </a:fillRef>
          <a:effectRef idx="0">
            <a:schemeClr val="accent1"/>
          </a:effectRef>
          <a:fontRef idx="minor">
            <a:schemeClr val="tx1"/>
          </a:fontRef>
        </p:style>
      </p:cxnSp>
      <p:sp>
        <p:nvSpPr>
          <p:cNvPr id="89" name="Rounded Rectangle 88"/>
          <p:cNvSpPr/>
          <p:nvPr/>
        </p:nvSpPr>
        <p:spPr>
          <a:xfrm>
            <a:off x="6934200" y="2887109"/>
            <a:ext cx="838200" cy="541891"/>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lnSpc>
                <a:spcPct val="90000"/>
              </a:lnSpc>
            </a:pPr>
            <a:r>
              <a:rPr lang="en-US" sz="1200" dirty="0" smtClean="0">
                <a:solidFill>
                  <a:schemeClr val="bg1"/>
                </a:solidFill>
              </a:rPr>
              <a:t>Active Manager Client</a:t>
            </a:r>
            <a:endParaRPr lang="en-US" sz="1200" dirty="0">
              <a:solidFill>
                <a:schemeClr val="bg1"/>
              </a:solidFill>
            </a:endParaRPr>
          </a:p>
        </p:txBody>
      </p:sp>
      <p:sp>
        <p:nvSpPr>
          <p:cNvPr id="86" name="Rounded Rectangle 85"/>
          <p:cNvSpPr/>
          <p:nvPr/>
        </p:nvSpPr>
        <p:spPr>
          <a:xfrm>
            <a:off x="4114800" y="2887109"/>
            <a:ext cx="838200" cy="541891"/>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lnSpc>
                <a:spcPct val="90000"/>
              </a:lnSpc>
            </a:pPr>
            <a:r>
              <a:rPr lang="en-US" sz="1200" dirty="0" smtClean="0">
                <a:solidFill>
                  <a:schemeClr val="bg1"/>
                </a:solidFill>
              </a:rPr>
              <a:t>Active Manager Client</a:t>
            </a:r>
            <a:endParaRPr lang="en-US" sz="1200" dirty="0">
              <a:solidFill>
                <a:schemeClr val="bg1"/>
              </a:solidFill>
            </a:endParaRPr>
          </a:p>
        </p:txBody>
      </p:sp>
      <p:sp>
        <p:nvSpPr>
          <p:cNvPr id="62" name="Rounded Rectangle 61"/>
          <p:cNvSpPr/>
          <p:nvPr/>
        </p:nvSpPr>
        <p:spPr>
          <a:xfrm>
            <a:off x="1371600" y="2887109"/>
            <a:ext cx="838200" cy="541891"/>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lnSpc>
                <a:spcPct val="90000"/>
              </a:lnSpc>
            </a:pPr>
            <a:r>
              <a:rPr lang="en-US" sz="1200" dirty="0" smtClean="0">
                <a:solidFill>
                  <a:schemeClr val="bg1"/>
                </a:solidFill>
              </a:rPr>
              <a:t>Active Manager Client</a:t>
            </a:r>
            <a:endParaRPr lang="en-US" sz="1200" dirty="0">
              <a:solidFill>
                <a:schemeClr val="bg1"/>
              </a:solidFill>
            </a:endParaRPr>
          </a:p>
        </p:txBody>
      </p:sp>
      <p:cxnSp>
        <p:nvCxnSpPr>
          <p:cNvPr id="293" name="Straight Arrow Connector 292"/>
          <p:cNvCxnSpPr/>
          <p:nvPr/>
        </p:nvCxnSpPr>
        <p:spPr>
          <a:xfrm>
            <a:off x="5029200" y="1682108"/>
            <a:ext cx="1981200" cy="680092"/>
          </a:xfrm>
          <a:prstGeom prst="straightConnector1">
            <a:avLst/>
          </a:prstGeom>
          <a:ln w="44450">
            <a:solidFill>
              <a:srgbClr val="1EE703"/>
            </a:solidFill>
            <a:headEnd type="none" w="med" len="sm"/>
            <a:tailEnd type="triangle" w="med" len="sm"/>
          </a:ln>
        </p:spPr>
        <p:style>
          <a:lnRef idx="1">
            <a:schemeClr val="accent1"/>
          </a:lnRef>
          <a:fillRef idx="0">
            <a:schemeClr val="accent1"/>
          </a:fillRef>
          <a:effectRef idx="0">
            <a:schemeClr val="accent1"/>
          </a:effectRef>
          <a:fontRef idx="minor">
            <a:schemeClr val="tx1"/>
          </a:fontRef>
        </p:style>
      </p:cxnSp>
      <p:pic>
        <p:nvPicPr>
          <p:cNvPr id="77" name="Picture 76" descr="Router.png"/>
          <p:cNvPicPr>
            <a:picLocks noChangeAspect="1"/>
          </p:cNvPicPr>
          <p:nvPr/>
        </p:nvPicPr>
        <p:blipFill>
          <a:blip r:embed="rId7"/>
          <a:stretch>
            <a:fillRect/>
          </a:stretch>
        </p:blipFill>
        <p:spPr>
          <a:xfrm>
            <a:off x="4343400" y="1447800"/>
            <a:ext cx="923826" cy="504289"/>
          </a:xfrm>
          <a:prstGeom prst="rect">
            <a:avLst/>
          </a:prstGeom>
        </p:spPr>
      </p:pic>
    </p:spTree>
    <p:extLst>
      <p:ext uri="{BB962C8B-B14F-4D97-AF65-F5344CB8AC3E}">
        <p14:creationId xmlns="" xmlns:p14="http://schemas.microsoft.com/office/powerpoint/2010/main" val="248674032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81"/>
                                        </p:tgtEl>
                                        <p:attrNameLst>
                                          <p:attrName>style.visibility</p:attrName>
                                        </p:attrNameLst>
                                      </p:cBhvr>
                                      <p:to>
                                        <p:strVal val="visible"/>
                                      </p:to>
                                    </p:set>
                                    <p:animEffect transition="in" filter="wipe(up)">
                                      <p:cBhvr>
                                        <p:cTn id="7" dur="500"/>
                                        <p:tgtEl>
                                          <p:spTgt spid="81"/>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73"/>
                                        </p:tgtEl>
                                        <p:attrNameLst>
                                          <p:attrName>style.visibility</p:attrName>
                                        </p:attrNameLst>
                                      </p:cBhvr>
                                      <p:to>
                                        <p:strVal val="visible"/>
                                      </p:to>
                                    </p:set>
                                    <p:animEffect transition="in" filter="wipe(up)">
                                      <p:cBhvr>
                                        <p:cTn id="11" dur="500"/>
                                        <p:tgtEl>
                                          <p:spTgt spid="273"/>
                                        </p:tgtEl>
                                      </p:cBhvr>
                                    </p:animEffect>
                                  </p:childTnLst>
                                </p:cTn>
                              </p:par>
                            </p:childTnLst>
                          </p:cTn>
                        </p:par>
                      </p:childTnLst>
                    </p:cTn>
                  </p:par>
                  <p:par>
                    <p:cTn id="12" fill="hold">
                      <p:stCondLst>
                        <p:cond delay="indefinite"/>
                      </p:stCondLst>
                      <p:childTnLst>
                        <p:par>
                          <p:cTn id="13" fill="hold">
                            <p:stCondLst>
                              <p:cond delay="0"/>
                            </p:stCondLst>
                            <p:childTnLst>
                              <p:par>
                                <p:cTn id="14" presetID="3" presetClass="entr" presetSubtype="10" fill="hold" grpId="0" nodeType="clickEffect">
                                  <p:stCondLst>
                                    <p:cond delay="0"/>
                                  </p:stCondLst>
                                  <p:childTnLst>
                                    <p:set>
                                      <p:cBhvr>
                                        <p:cTn id="15" dur="1" fill="hold">
                                          <p:stCondLst>
                                            <p:cond delay="0"/>
                                          </p:stCondLst>
                                        </p:cTn>
                                        <p:tgtEl>
                                          <p:spTgt spid="129"/>
                                        </p:tgtEl>
                                        <p:attrNameLst>
                                          <p:attrName>style.visibility</p:attrName>
                                        </p:attrNameLst>
                                      </p:cBhvr>
                                      <p:to>
                                        <p:strVal val="visible"/>
                                      </p:to>
                                    </p:set>
                                    <p:animEffect transition="in" filter="blinds(horizontal)">
                                      <p:cBhvr>
                                        <p:cTn id="16" dur="500"/>
                                        <p:tgtEl>
                                          <p:spTgt spid="129"/>
                                        </p:tgtEl>
                                      </p:cBhvr>
                                    </p:animEffect>
                                  </p:childTnLst>
                                </p:cTn>
                              </p:par>
                              <p:par>
                                <p:cTn id="17" presetID="22" presetClass="entr" presetSubtype="1" fill="hold" nodeType="withEffect">
                                  <p:stCondLst>
                                    <p:cond delay="0"/>
                                  </p:stCondLst>
                                  <p:childTnLst>
                                    <p:set>
                                      <p:cBhvr>
                                        <p:cTn id="18" dur="1" fill="hold">
                                          <p:stCondLst>
                                            <p:cond delay="0"/>
                                          </p:stCondLst>
                                        </p:cTn>
                                        <p:tgtEl>
                                          <p:spTgt spid="68"/>
                                        </p:tgtEl>
                                        <p:attrNameLst>
                                          <p:attrName>style.visibility</p:attrName>
                                        </p:attrNameLst>
                                      </p:cBhvr>
                                      <p:to>
                                        <p:strVal val="visible"/>
                                      </p:to>
                                    </p:set>
                                    <p:animEffect transition="in" filter="wipe(up)">
                                      <p:cBhvr>
                                        <p:cTn id="19" dur="1000"/>
                                        <p:tgtEl>
                                          <p:spTgt spid="68"/>
                                        </p:tgtEl>
                                      </p:cBhvr>
                                    </p:animEffect>
                                  </p:childTnLst>
                                </p:cTn>
                              </p:par>
                            </p:childTnLst>
                          </p:cTn>
                        </p:par>
                      </p:childTnLst>
                    </p:cTn>
                  </p:par>
                  <p:par>
                    <p:cTn id="20" fill="hold">
                      <p:stCondLst>
                        <p:cond delay="indefinite"/>
                      </p:stCondLst>
                      <p:childTnLst>
                        <p:par>
                          <p:cTn id="21" fill="hold">
                            <p:stCondLst>
                              <p:cond delay="0"/>
                            </p:stCondLst>
                            <p:childTnLst>
                              <p:par>
                                <p:cTn id="22" presetID="3" presetClass="exit" presetSubtype="10" fill="hold" grpId="1" nodeType="clickEffect">
                                  <p:stCondLst>
                                    <p:cond delay="0"/>
                                  </p:stCondLst>
                                  <p:childTnLst>
                                    <p:animEffect transition="out" filter="blinds(horizontal)">
                                      <p:cBhvr>
                                        <p:cTn id="23" dur="500"/>
                                        <p:tgtEl>
                                          <p:spTgt spid="129"/>
                                        </p:tgtEl>
                                      </p:cBhvr>
                                    </p:animEffect>
                                    <p:set>
                                      <p:cBhvr>
                                        <p:cTn id="24" dur="1" fill="hold">
                                          <p:stCondLst>
                                            <p:cond delay="499"/>
                                          </p:stCondLst>
                                        </p:cTn>
                                        <p:tgtEl>
                                          <p:spTgt spid="129"/>
                                        </p:tgtEl>
                                        <p:attrNameLst>
                                          <p:attrName>style.visibility</p:attrName>
                                        </p:attrNameLst>
                                      </p:cBhvr>
                                      <p:to>
                                        <p:strVal val="hidden"/>
                                      </p:to>
                                    </p:set>
                                  </p:childTnLst>
                                </p:cTn>
                              </p:par>
                            </p:childTnLst>
                          </p:cTn>
                        </p:par>
                        <p:par>
                          <p:cTn id="25" fill="hold">
                            <p:stCondLst>
                              <p:cond delay="500"/>
                            </p:stCondLst>
                            <p:childTnLst>
                              <p:par>
                                <p:cTn id="26" presetID="3" presetClass="entr" presetSubtype="10" fill="hold" grpId="0" nodeType="afterEffect">
                                  <p:stCondLst>
                                    <p:cond delay="0"/>
                                  </p:stCondLst>
                                  <p:childTnLst>
                                    <p:set>
                                      <p:cBhvr>
                                        <p:cTn id="27" dur="1" fill="hold">
                                          <p:stCondLst>
                                            <p:cond delay="0"/>
                                          </p:stCondLst>
                                        </p:cTn>
                                        <p:tgtEl>
                                          <p:spTgt spid="141"/>
                                        </p:tgtEl>
                                        <p:attrNameLst>
                                          <p:attrName>style.visibility</p:attrName>
                                        </p:attrNameLst>
                                      </p:cBhvr>
                                      <p:to>
                                        <p:strVal val="visible"/>
                                      </p:to>
                                    </p:set>
                                    <p:animEffect transition="in" filter="blinds(horizontal)">
                                      <p:cBhvr>
                                        <p:cTn id="28" dur="500"/>
                                        <p:tgtEl>
                                          <p:spTgt spid="141"/>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xit" presetSubtype="4" fill="hold" nodeType="clickEffect">
                                  <p:stCondLst>
                                    <p:cond delay="0"/>
                                  </p:stCondLst>
                                  <p:childTnLst>
                                    <p:animEffect transition="out" filter="wipe(down)">
                                      <p:cBhvr>
                                        <p:cTn id="32" dur="500"/>
                                        <p:tgtEl>
                                          <p:spTgt spid="68"/>
                                        </p:tgtEl>
                                      </p:cBhvr>
                                    </p:animEffect>
                                    <p:set>
                                      <p:cBhvr>
                                        <p:cTn id="33" dur="1" fill="hold">
                                          <p:stCondLst>
                                            <p:cond delay="499"/>
                                          </p:stCondLst>
                                        </p:cTn>
                                        <p:tgtEl>
                                          <p:spTgt spid="68"/>
                                        </p:tgtEl>
                                        <p:attrNameLst>
                                          <p:attrName>style.visibility</p:attrName>
                                        </p:attrNameLst>
                                      </p:cBhvr>
                                      <p:to>
                                        <p:strVal val="hidden"/>
                                      </p:to>
                                    </p:set>
                                  </p:childTnLst>
                                </p:cTn>
                              </p:par>
                              <p:par>
                                <p:cTn id="34" presetID="3" presetClass="exit" presetSubtype="10" fill="hold" grpId="1" nodeType="withEffect">
                                  <p:stCondLst>
                                    <p:cond delay="0"/>
                                  </p:stCondLst>
                                  <p:childTnLst>
                                    <p:animEffect transition="out" filter="blinds(horizontal)">
                                      <p:cBhvr>
                                        <p:cTn id="35" dur="500"/>
                                        <p:tgtEl>
                                          <p:spTgt spid="141"/>
                                        </p:tgtEl>
                                      </p:cBhvr>
                                    </p:animEffect>
                                    <p:set>
                                      <p:cBhvr>
                                        <p:cTn id="36" dur="1" fill="hold">
                                          <p:stCondLst>
                                            <p:cond delay="499"/>
                                          </p:stCondLst>
                                        </p:cTn>
                                        <p:tgtEl>
                                          <p:spTgt spid="141"/>
                                        </p:tgtEl>
                                        <p:attrNameLst>
                                          <p:attrName>style.visibility</p:attrName>
                                        </p:attrNameLst>
                                      </p:cBhvr>
                                      <p:to>
                                        <p:strVal val="hidden"/>
                                      </p:to>
                                    </p:set>
                                  </p:childTnLst>
                                </p:cTn>
                              </p:par>
                              <p:par>
                                <p:cTn id="37" presetID="22" presetClass="entr" presetSubtype="1" fill="hold" nodeType="withEffect">
                                  <p:stCondLst>
                                    <p:cond delay="0"/>
                                  </p:stCondLst>
                                  <p:childTnLst>
                                    <p:set>
                                      <p:cBhvr>
                                        <p:cTn id="38" dur="1" fill="hold">
                                          <p:stCondLst>
                                            <p:cond delay="0"/>
                                          </p:stCondLst>
                                        </p:cTn>
                                        <p:tgtEl>
                                          <p:spTgt spid="211"/>
                                        </p:tgtEl>
                                        <p:attrNameLst>
                                          <p:attrName>style.visibility</p:attrName>
                                        </p:attrNameLst>
                                      </p:cBhvr>
                                      <p:to>
                                        <p:strVal val="visible"/>
                                      </p:to>
                                    </p:set>
                                    <p:animEffect transition="in" filter="wipe(up)">
                                      <p:cBhvr>
                                        <p:cTn id="39" dur="500"/>
                                        <p:tgtEl>
                                          <p:spTgt spid="211"/>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1" fill="hold" nodeType="clickEffect">
                                  <p:stCondLst>
                                    <p:cond delay="0"/>
                                  </p:stCondLst>
                                  <p:childTnLst>
                                    <p:set>
                                      <p:cBhvr>
                                        <p:cTn id="43" dur="1" fill="hold">
                                          <p:stCondLst>
                                            <p:cond delay="0"/>
                                          </p:stCondLst>
                                        </p:cTn>
                                        <p:tgtEl>
                                          <p:spTgt spid="93"/>
                                        </p:tgtEl>
                                        <p:attrNameLst>
                                          <p:attrName>style.visibility</p:attrName>
                                        </p:attrNameLst>
                                      </p:cBhvr>
                                      <p:to>
                                        <p:strVal val="visible"/>
                                      </p:to>
                                    </p:set>
                                    <p:animEffect transition="in" filter="wipe(up)">
                                      <p:cBhvr>
                                        <p:cTn id="44" dur="500"/>
                                        <p:tgtEl>
                                          <p:spTgt spid="93"/>
                                        </p:tgtEl>
                                      </p:cBhvr>
                                    </p:animEffect>
                                  </p:childTnLst>
                                </p:cTn>
                              </p:par>
                            </p:childTnLst>
                          </p:cTn>
                        </p:par>
                        <p:par>
                          <p:cTn id="45" fill="hold">
                            <p:stCondLst>
                              <p:cond delay="500"/>
                            </p:stCondLst>
                            <p:childTnLst>
                              <p:par>
                                <p:cTn id="46" presetID="22" presetClass="entr" presetSubtype="1" fill="hold" nodeType="afterEffect">
                                  <p:stCondLst>
                                    <p:cond delay="0"/>
                                  </p:stCondLst>
                                  <p:childTnLst>
                                    <p:set>
                                      <p:cBhvr>
                                        <p:cTn id="47" dur="1" fill="hold">
                                          <p:stCondLst>
                                            <p:cond delay="0"/>
                                          </p:stCondLst>
                                        </p:cTn>
                                        <p:tgtEl>
                                          <p:spTgt spid="330"/>
                                        </p:tgtEl>
                                        <p:attrNameLst>
                                          <p:attrName>style.visibility</p:attrName>
                                        </p:attrNameLst>
                                      </p:cBhvr>
                                      <p:to>
                                        <p:strVal val="visible"/>
                                      </p:to>
                                    </p:set>
                                    <p:animEffect transition="in" filter="wipe(up)">
                                      <p:cBhvr>
                                        <p:cTn id="48" dur="500"/>
                                        <p:tgtEl>
                                          <p:spTgt spid="330"/>
                                        </p:tgtEl>
                                      </p:cBhvr>
                                    </p:animEffect>
                                  </p:childTnLst>
                                </p:cTn>
                              </p:par>
                            </p:childTnLst>
                          </p:cTn>
                        </p:par>
                      </p:childTnLst>
                    </p:cTn>
                  </p:par>
                  <p:par>
                    <p:cTn id="49" fill="hold">
                      <p:stCondLst>
                        <p:cond delay="indefinite"/>
                      </p:stCondLst>
                      <p:childTnLst>
                        <p:par>
                          <p:cTn id="50" fill="hold">
                            <p:stCondLst>
                              <p:cond delay="0"/>
                            </p:stCondLst>
                            <p:childTnLst>
                              <p:par>
                                <p:cTn id="51" presetID="22" presetClass="entr" presetSubtype="1" fill="hold" nodeType="clickEffect">
                                  <p:stCondLst>
                                    <p:cond delay="0"/>
                                  </p:stCondLst>
                                  <p:childTnLst>
                                    <p:set>
                                      <p:cBhvr>
                                        <p:cTn id="52" dur="1" fill="hold">
                                          <p:stCondLst>
                                            <p:cond delay="0"/>
                                          </p:stCondLst>
                                        </p:cTn>
                                        <p:tgtEl>
                                          <p:spTgt spid="317"/>
                                        </p:tgtEl>
                                        <p:attrNameLst>
                                          <p:attrName>style.visibility</p:attrName>
                                        </p:attrNameLst>
                                      </p:cBhvr>
                                      <p:to>
                                        <p:strVal val="visible"/>
                                      </p:to>
                                    </p:set>
                                    <p:animEffect transition="in" filter="wipe(up)">
                                      <p:cBhvr>
                                        <p:cTn id="53" dur="1000"/>
                                        <p:tgtEl>
                                          <p:spTgt spid="317"/>
                                        </p:tgtEl>
                                      </p:cBhvr>
                                    </p:animEffect>
                                  </p:childTnLst>
                                </p:cTn>
                              </p:par>
                            </p:childTnLst>
                          </p:cTn>
                        </p:par>
                      </p:childTnLst>
                    </p:cTn>
                  </p:par>
                  <p:par>
                    <p:cTn id="54" fill="hold">
                      <p:stCondLst>
                        <p:cond delay="indefinite"/>
                      </p:stCondLst>
                      <p:childTnLst>
                        <p:par>
                          <p:cTn id="55" fill="hold">
                            <p:stCondLst>
                              <p:cond delay="0"/>
                            </p:stCondLst>
                            <p:childTnLst>
                              <p:par>
                                <p:cTn id="56" presetID="22" presetClass="exit" presetSubtype="4" fill="hold" nodeType="clickEffect">
                                  <p:stCondLst>
                                    <p:cond delay="0"/>
                                  </p:stCondLst>
                                  <p:childTnLst>
                                    <p:animEffect transition="out" filter="wipe(down)">
                                      <p:cBhvr>
                                        <p:cTn id="57" dur="500"/>
                                        <p:tgtEl>
                                          <p:spTgt spid="317"/>
                                        </p:tgtEl>
                                      </p:cBhvr>
                                    </p:animEffect>
                                    <p:set>
                                      <p:cBhvr>
                                        <p:cTn id="58" dur="1" fill="hold">
                                          <p:stCondLst>
                                            <p:cond delay="499"/>
                                          </p:stCondLst>
                                        </p:cTn>
                                        <p:tgtEl>
                                          <p:spTgt spid="317"/>
                                        </p:tgtEl>
                                        <p:attrNameLst>
                                          <p:attrName>style.visibility</p:attrName>
                                        </p:attrNameLst>
                                      </p:cBhvr>
                                      <p:to>
                                        <p:strVal val="hidden"/>
                                      </p:to>
                                    </p:set>
                                  </p:childTnLst>
                                </p:cTn>
                              </p:par>
                              <p:par>
                                <p:cTn id="59" presetID="22" presetClass="entr" presetSubtype="1" fill="hold" nodeType="withEffect">
                                  <p:stCondLst>
                                    <p:cond delay="0"/>
                                  </p:stCondLst>
                                  <p:childTnLst>
                                    <p:set>
                                      <p:cBhvr>
                                        <p:cTn id="60" dur="1" fill="hold">
                                          <p:stCondLst>
                                            <p:cond delay="0"/>
                                          </p:stCondLst>
                                        </p:cTn>
                                        <p:tgtEl>
                                          <p:spTgt spid="320"/>
                                        </p:tgtEl>
                                        <p:attrNameLst>
                                          <p:attrName>style.visibility</p:attrName>
                                        </p:attrNameLst>
                                      </p:cBhvr>
                                      <p:to>
                                        <p:strVal val="visible"/>
                                      </p:to>
                                    </p:set>
                                    <p:animEffect transition="in" filter="wipe(up)">
                                      <p:cBhvr>
                                        <p:cTn id="61" dur="500"/>
                                        <p:tgtEl>
                                          <p:spTgt spid="320"/>
                                        </p:tgtEl>
                                      </p:cBhvr>
                                    </p:animEffect>
                                  </p:childTnLst>
                                </p:cTn>
                              </p:par>
                            </p:childTnLst>
                          </p:cTn>
                        </p:par>
                      </p:childTnLst>
                    </p:cTn>
                  </p:par>
                  <p:par>
                    <p:cTn id="62" fill="hold">
                      <p:stCondLst>
                        <p:cond delay="indefinite"/>
                      </p:stCondLst>
                      <p:childTnLst>
                        <p:par>
                          <p:cTn id="63" fill="hold">
                            <p:stCondLst>
                              <p:cond delay="0"/>
                            </p:stCondLst>
                            <p:childTnLst>
                              <p:par>
                                <p:cTn id="64" presetID="22" presetClass="entr" presetSubtype="1" fill="hold" nodeType="clickEffect">
                                  <p:stCondLst>
                                    <p:cond delay="0"/>
                                  </p:stCondLst>
                                  <p:childTnLst>
                                    <p:set>
                                      <p:cBhvr>
                                        <p:cTn id="65" dur="1" fill="hold">
                                          <p:stCondLst>
                                            <p:cond delay="0"/>
                                          </p:stCondLst>
                                        </p:cTn>
                                        <p:tgtEl>
                                          <p:spTgt spid="103"/>
                                        </p:tgtEl>
                                        <p:attrNameLst>
                                          <p:attrName>style.visibility</p:attrName>
                                        </p:attrNameLst>
                                      </p:cBhvr>
                                      <p:to>
                                        <p:strVal val="visible"/>
                                      </p:to>
                                    </p:set>
                                    <p:animEffect transition="in" filter="wipe(up)">
                                      <p:cBhvr>
                                        <p:cTn id="66" dur="500"/>
                                        <p:tgtEl>
                                          <p:spTgt spid="103"/>
                                        </p:tgtEl>
                                      </p:cBhvr>
                                    </p:animEffect>
                                  </p:childTnLst>
                                </p:cTn>
                              </p:par>
                            </p:childTnLst>
                          </p:cTn>
                        </p:par>
                        <p:par>
                          <p:cTn id="67" fill="hold">
                            <p:stCondLst>
                              <p:cond delay="500"/>
                            </p:stCondLst>
                            <p:childTnLst>
                              <p:par>
                                <p:cTn id="68" presetID="22" presetClass="entr" presetSubtype="1" fill="hold" nodeType="afterEffect">
                                  <p:stCondLst>
                                    <p:cond delay="0"/>
                                  </p:stCondLst>
                                  <p:childTnLst>
                                    <p:set>
                                      <p:cBhvr>
                                        <p:cTn id="69" dur="1" fill="hold">
                                          <p:stCondLst>
                                            <p:cond delay="0"/>
                                          </p:stCondLst>
                                        </p:cTn>
                                        <p:tgtEl>
                                          <p:spTgt spid="293"/>
                                        </p:tgtEl>
                                        <p:attrNameLst>
                                          <p:attrName>style.visibility</p:attrName>
                                        </p:attrNameLst>
                                      </p:cBhvr>
                                      <p:to>
                                        <p:strVal val="visible"/>
                                      </p:to>
                                    </p:set>
                                    <p:animEffect transition="in" filter="wipe(up)">
                                      <p:cBhvr>
                                        <p:cTn id="70" dur="500"/>
                                        <p:tgtEl>
                                          <p:spTgt spid="293"/>
                                        </p:tgtEl>
                                      </p:cBhvr>
                                    </p:animEffect>
                                  </p:childTnLst>
                                </p:cTn>
                              </p:par>
                            </p:childTnLst>
                          </p:cTn>
                        </p:par>
                      </p:childTnLst>
                    </p:cTn>
                  </p:par>
                  <p:par>
                    <p:cTn id="71" fill="hold">
                      <p:stCondLst>
                        <p:cond delay="indefinite"/>
                      </p:stCondLst>
                      <p:childTnLst>
                        <p:par>
                          <p:cTn id="72" fill="hold">
                            <p:stCondLst>
                              <p:cond delay="0"/>
                            </p:stCondLst>
                            <p:childTnLst>
                              <p:par>
                                <p:cTn id="73" presetID="22" presetClass="entr" presetSubtype="1" fill="hold" nodeType="clickEffect">
                                  <p:stCondLst>
                                    <p:cond delay="0"/>
                                  </p:stCondLst>
                                  <p:childTnLst>
                                    <p:set>
                                      <p:cBhvr>
                                        <p:cTn id="74" dur="1" fill="hold">
                                          <p:stCondLst>
                                            <p:cond delay="0"/>
                                          </p:stCondLst>
                                        </p:cTn>
                                        <p:tgtEl>
                                          <p:spTgt spid="229"/>
                                        </p:tgtEl>
                                        <p:attrNameLst>
                                          <p:attrName>style.visibility</p:attrName>
                                        </p:attrNameLst>
                                      </p:cBhvr>
                                      <p:to>
                                        <p:strVal val="visible"/>
                                      </p:to>
                                    </p:set>
                                    <p:animEffect transition="in" filter="wipe(up)">
                                      <p:cBhvr>
                                        <p:cTn id="75" dur="1000"/>
                                        <p:tgtEl>
                                          <p:spTgt spid="229"/>
                                        </p:tgtEl>
                                      </p:cBhvr>
                                    </p:animEffect>
                                  </p:childTnLst>
                                </p:cTn>
                              </p:par>
                            </p:childTnLst>
                          </p:cTn>
                        </p:par>
                      </p:childTnLst>
                    </p:cTn>
                  </p:par>
                  <p:par>
                    <p:cTn id="76" fill="hold">
                      <p:stCondLst>
                        <p:cond delay="indefinite"/>
                      </p:stCondLst>
                      <p:childTnLst>
                        <p:par>
                          <p:cTn id="77" fill="hold">
                            <p:stCondLst>
                              <p:cond delay="0"/>
                            </p:stCondLst>
                            <p:childTnLst>
                              <p:par>
                                <p:cTn id="78" presetID="22" presetClass="exit" presetSubtype="4" fill="hold" nodeType="clickEffect">
                                  <p:stCondLst>
                                    <p:cond delay="0"/>
                                  </p:stCondLst>
                                  <p:childTnLst>
                                    <p:animEffect transition="out" filter="wipe(down)">
                                      <p:cBhvr>
                                        <p:cTn id="79" dur="500"/>
                                        <p:tgtEl>
                                          <p:spTgt spid="229"/>
                                        </p:tgtEl>
                                      </p:cBhvr>
                                    </p:animEffect>
                                    <p:set>
                                      <p:cBhvr>
                                        <p:cTn id="80" dur="1" fill="hold">
                                          <p:stCondLst>
                                            <p:cond delay="499"/>
                                          </p:stCondLst>
                                        </p:cTn>
                                        <p:tgtEl>
                                          <p:spTgt spid="229"/>
                                        </p:tgtEl>
                                        <p:attrNameLst>
                                          <p:attrName>style.visibility</p:attrName>
                                        </p:attrNameLst>
                                      </p:cBhvr>
                                      <p:to>
                                        <p:strVal val="hidden"/>
                                      </p:to>
                                    </p:set>
                                  </p:childTnLst>
                                </p:cTn>
                              </p:par>
                              <p:par>
                                <p:cTn id="81" presetID="22" presetClass="entr" presetSubtype="1" fill="hold" nodeType="withEffect">
                                  <p:stCondLst>
                                    <p:cond delay="0"/>
                                  </p:stCondLst>
                                  <p:childTnLst>
                                    <p:set>
                                      <p:cBhvr>
                                        <p:cTn id="82" dur="1" fill="hold">
                                          <p:stCondLst>
                                            <p:cond delay="0"/>
                                          </p:stCondLst>
                                        </p:cTn>
                                        <p:tgtEl>
                                          <p:spTgt spid="233"/>
                                        </p:tgtEl>
                                        <p:attrNameLst>
                                          <p:attrName>style.visibility</p:attrName>
                                        </p:attrNameLst>
                                      </p:cBhvr>
                                      <p:to>
                                        <p:strVal val="visible"/>
                                      </p:to>
                                    </p:set>
                                    <p:animEffect transition="in" filter="wipe(up)">
                                      <p:cBhvr>
                                        <p:cTn id="83" dur="500"/>
                                        <p:tgtEl>
                                          <p:spTgt spid="233"/>
                                        </p:tgtEl>
                                      </p:cBhvr>
                                    </p:animEffect>
                                  </p:childTnLst>
                                </p:cTn>
                              </p:par>
                            </p:childTnLst>
                          </p:cTn>
                        </p:par>
                      </p:childTnLst>
                    </p:cTn>
                  </p:par>
                  <p:par>
                    <p:cTn id="84" fill="hold">
                      <p:stCondLst>
                        <p:cond delay="indefinite"/>
                      </p:stCondLst>
                      <p:childTnLst>
                        <p:par>
                          <p:cTn id="85" fill="hold">
                            <p:stCondLst>
                              <p:cond delay="0"/>
                            </p:stCondLst>
                            <p:childTnLst>
                              <p:par>
                                <p:cTn id="86" presetID="4" presetClass="entr" presetSubtype="16" fill="hold" grpId="0" nodeType="clickEffect">
                                  <p:stCondLst>
                                    <p:cond delay="0"/>
                                  </p:stCondLst>
                                  <p:childTnLst>
                                    <p:set>
                                      <p:cBhvr>
                                        <p:cTn id="87" dur="1" fill="hold">
                                          <p:stCondLst>
                                            <p:cond delay="0"/>
                                          </p:stCondLst>
                                        </p:cTn>
                                        <p:tgtEl>
                                          <p:spTgt spid="360"/>
                                        </p:tgtEl>
                                        <p:attrNameLst>
                                          <p:attrName>style.visibility</p:attrName>
                                        </p:attrNameLst>
                                      </p:cBhvr>
                                      <p:to>
                                        <p:strVal val="visible"/>
                                      </p:to>
                                    </p:set>
                                    <p:animEffect transition="in" filter="box(in)">
                                      <p:cBhvr>
                                        <p:cTn id="88" dur="500"/>
                                        <p:tgtEl>
                                          <p:spTgt spid="360"/>
                                        </p:tgtEl>
                                      </p:cBhvr>
                                    </p:animEffect>
                                  </p:childTnLst>
                                </p:cTn>
                              </p:par>
                            </p:childTnLst>
                          </p:cTn>
                        </p:par>
                      </p:childTnLst>
                    </p:cTn>
                  </p:par>
                  <p:par>
                    <p:cTn id="89" fill="hold">
                      <p:stCondLst>
                        <p:cond delay="indefinite"/>
                      </p:stCondLst>
                      <p:childTnLst>
                        <p:par>
                          <p:cTn id="90" fill="hold">
                            <p:stCondLst>
                              <p:cond delay="0"/>
                            </p:stCondLst>
                            <p:childTnLst>
                              <p:par>
                                <p:cTn id="91" presetID="22" presetClass="exit" presetSubtype="4" fill="hold" nodeType="clickEffect">
                                  <p:stCondLst>
                                    <p:cond delay="0"/>
                                  </p:stCondLst>
                                  <p:childTnLst>
                                    <p:animEffect transition="out" filter="wipe(down)">
                                      <p:cBhvr>
                                        <p:cTn id="92" dur="500"/>
                                        <p:tgtEl>
                                          <p:spTgt spid="211"/>
                                        </p:tgtEl>
                                      </p:cBhvr>
                                    </p:animEffect>
                                    <p:set>
                                      <p:cBhvr>
                                        <p:cTn id="93" dur="1" fill="hold">
                                          <p:stCondLst>
                                            <p:cond delay="499"/>
                                          </p:stCondLst>
                                        </p:cTn>
                                        <p:tgtEl>
                                          <p:spTgt spid="211"/>
                                        </p:tgtEl>
                                        <p:attrNameLst>
                                          <p:attrName>style.visibility</p:attrName>
                                        </p:attrNameLst>
                                      </p:cBhvr>
                                      <p:to>
                                        <p:strVal val="hidden"/>
                                      </p:to>
                                    </p:set>
                                  </p:childTnLst>
                                </p:cTn>
                              </p:par>
                            </p:childTnLst>
                          </p:cTn>
                        </p:par>
                        <p:par>
                          <p:cTn id="94" fill="hold">
                            <p:stCondLst>
                              <p:cond delay="500"/>
                            </p:stCondLst>
                            <p:childTnLst>
                              <p:par>
                                <p:cTn id="95" presetID="22" presetClass="exit" presetSubtype="4" fill="hold" nodeType="afterEffect">
                                  <p:stCondLst>
                                    <p:cond delay="0"/>
                                  </p:stCondLst>
                                  <p:childTnLst>
                                    <p:animEffect transition="out" filter="wipe(down)">
                                      <p:cBhvr>
                                        <p:cTn id="96" dur="500"/>
                                        <p:tgtEl>
                                          <p:spTgt spid="273"/>
                                        </p:tgtEl>
                                      </p:cBhvr>
                                    </p:animEffect>
                                    <p:set>
                                      <p:cBhvr>
                                        <p:cTn id="97" dur="1" fill="hold">
                                          <p:stCondLst>
                                            <p:cond delay="499"/>
                                          </p:stCondLst>
                                        </p:cTn>
                                        <p:tgtEl>
                                          <p:spTgt spid="273"/>
                                        </p:tgtEl>
                                        <p:attrNameLst>
                                          <p:attrName>style.visibility</p:attrName>
                                        </p:attrNameLst>
                                      </p:cBhvr>
                                      <p:to>
                                        <p:strVal val="hidden"/>
                                      </p:to>
                                    </p:set>
                                  </p:childTnLst>
                                </p:cTn>
                              </p:par>
                            </p:childTnLst>
                          </p:cTn>
                        </p:par>
                        <p:par>
                          <p:cTn id="98" fill="hold">
                            <p:stCondLst>
                              <p:cond delay="1000"/>
                            </p:stCondLst>
                            <p:childTnLst>
                              <p:par>
                                <p:cTn id="99" presetID="22" presetClass="exit" presetSubtype="4" fill="hold" nodeType="afterEffect">
                                  <p:stCondLst>
                                    <p:cond delay="0"/>
                                  </p:stCondLst>
                                  <p:childTnLst>
                                    <p:animEffect transition="out" filter="wipe(down)">
                                      <p:cBhvr>
                                        <p:cTn id="100" dur="500"/>
                                        <p:tgtEl>
                                          <p:spTgt spid="81"/>
                                        </p:tgtEl>
                                      </p:cBhvr>
                                    </p:animEffect>
                                    <p:set>
                                      <p:cBhvr>
                                        <p:cTn id="101" dur="1" fill="hold">
                                          <p:stCondLst>
                                            <p:cond delay="499"/>
                                          </p:stCondLst>
                                        </p:cTn>
                                        <p:tgtEl>
                                          <p:spTgt spid="81"/>
                                        </p:tgtEl>
                                        <p:attrNameLst>
                                          <p:attrName>style.visibility</p:attrName>
                                        </p:attrNameLst>
                                      </p:cBhvr>
                                      <p:to>
                                        <p:strVal val="hidden"/>
                                      </p:to>
                                    </p:set>
                                  </p:childTnLst>
                                </p:cTn>
                              </p:par>
                            </p:childTnLst>
                          </p:cTn>
                        </p:par>
                      </p:childTnLst>
                    </p:cTn>
                  </p:par>
                  <p:par>
                    <p:cTn id="102" fill="hold">
                      <p:stCondLst>
                        <p:cond delay="indefinite"/>
                      </p:stCondLst>
                      <p:childTnLst>
                        <p:par>
                          <p:cTn id="103" fill="hold">
                            <p:stCondLst>
                              <p:cond delay="0"/>
                            </p:stCondLst>
                            <p:childTnLst>
                              <p:par>
                                <p:cTn id="104" presetID="22" presetClass="entr" presetSubtype="1" fill="hold" nodeType="clickEffect">
                                  <p:stCondLst>
                                    <p:cond delay="0"/>
                                  </p:stCondLst>
                                  <p:childTnLst>
                                    <p:set>
                                      <p:cBhvr>
                                        <p:cTn id="105" dur="1" fill="hold">
                                          <p:stCondLst>
                                            <p:cond delay="0"/>
                                          </p:stCondLst>
                                        </p:cTn>
                                        <p:tgtEl>
                                          <p:spTgt spid="81"/>
                                        </p:tgtEl>
                                        <p:attrNameLst>
                                          <p:attrName>style.visibility</p:attrName>
                                        </p:attrNameLst>
                                      </p:cBhvr>
                                      <p:to>
                                        <p:strVal val="visible"/>
                                      </p:to>
                                    </p:set>
                                    <p:animEffect transition="in" filter="wipe(up)">
                                      <p:cBhvr>
                                        <p:cTn id="106" dur="500"/>
                                        <p:tgtEl>
                                          <p:spTgt spid="81"/>
                                        </p:tgtEl>
                                      </p:cBhvr>
                                    </p:animEffect>
                                  </p:childTnLst>
                                </p:cTn>
                              </p:par>
                            </p:childTnLst>
                          </p:cTn>
                        </p:par>
                        <p:par>
                          <p:cTn id="107" fill="hold">
                            <p:stCondLst>
                              <p:cond delay="500"/>
                            </p:stCondLst>
                            <p:childTnLst>
                              <p:par>
                                <p:cTn id="108" presetID="22" presetClass="entr" presetSubtype="1" fill="hold" nodeType="afterEffect">
                                  <p:stCondLst>
                                    <p:cond delay="0"/>
                                  </p:stCondLst>
                                  <p:childTnLst>
                                    <p:set>
                                      <p:cBhvr>
                                        <p:cTn id="109" dur="1" fill="hold">
                                          <p:stCondLst>
                                            <p:cond delay="0"/>
                                          </p:stCondLst>
                                        </p:cTn>
                                        <p:tgtEl>
                                          <p:spTgt spid="273"/>
                                        </p:tgtEl>
                                        <p:attrNameLst>
                                          <p:attrName>style.visibility</p:attrName>
                                        </p:attrNameLst>
                                      </p:cBhvr>
                                      <p:to>
                                        <p:strVal val="visible"/>
                                      </p:to>
                                    </p:set>
                                    <p:animEffect transition="in" filter="wipe(up)">
                                      <p:cBhvr>
                                        <p:cTn id="110" dur="500"/>
                                        <p:tgtEl>
                                          <p:spTgt spid="273"/>
                                        </p:tgtEl>
                                      </p:cBhvr>
                                    </p:animEffect>
                                  </p:childTnLst>
                                </p:cTn>
                              </p:par>
                              <p:par>
                                <p:cTn id="111" presetID="3" presetClass="entr" presetSubtype="10" fill="hold" grpId="0" nodeType="withEffect">
                                  <p:stCondLst>
                                    <p:cond delay="0"/>
                                  </p:stCondLst>
                                  <p:childTnLst>
                                    <p:set>
                                      <p:cBhvr>
                                        <p:cTn id="112" dur="1" fill="hold">
                                          <p:stCondLst>
                                            <p:cond delay="0"/>
                                          </p:stCondLst>
                                        </p:cTn>
                                        <p:tgtEl>
                                          <p:spTgt spid="146"/>
                                        </p:tgtEl>
                                        <p:attrNameLst>
                                          <p:attrName>style.visibility</p:attrName>
                                        </p:attrNameLst>
                                      </p:cBhvr>
                                      <p:to>
                                        <p:strVal val="visible"/>
                                      </p:to>
                                    </p:set>
                                    <p:animEffect transition="in" filter="blinds(horizontal)">
                                      <p:cBhvr>
                                        <p:cTn id="113" dur="500"/>
                                        <p:tgtEl>
                                          <p:spTgt spid="146"/>
                                        </p:tgtEl>
                                      </p:cBhvr>
                                    </p:animEffect>
                                  </p:childTnLst>
                                </p:cTn>
                              </p:par>
                            </p:childTnLst>
                          </p:cTn>
                        </p:par>
                      </p:childTnLst>
                    </p:cTn>
                  </p:par>
                  <p:par>
                    <p:cTn id="114" fill="hold">
                      <p:stCondLst>
                        <p:cond delay="indefinite"/>
                      </p:stCondLst>
                      <p:childTnLst>
                        <p:par>
                          <p:cTn id="115" fill="hold">
                            <p:stCondLst>
                              <p:cond delay="0"/>
                            </p:stCondLst>
                            <p:childTnLst>
                              <p:par>
                                <p:cTn id="116" presetID="22" presetClass="entr" presetSubtype="1" fill="hold" nodeType="clickEffect">
                                  <p:stCondLst>
                                    <p:cond delay="0"/>
                                  </p:stCondLst>
                                  <p:childTnLst>
                                    <p:set>
                                      <p:cBhvr>
                                        <p:cTn id="117" dur="1" fill="hold">
                                          <p:stCondLst>
                                            <p:cond delay="0"/>
                                          </p:stCondLst>
                                        </p:cTn>
                                        <p:tgtEl>
                                          <p:spTgt spid="68"/>
                                        </p:tgtEl>
                                        <p:attrNameLst>
                                          <p:attrName>style.visibility</p:attrName>
                                        </p:attrNameLst>
                                      </p:cBhvr>
                                      <p:to>
                                        <p:strVal val="visible"/>
                                      </p:to>
                                    </p:set>
                                    <p:animEffect transition="in" filter="wipe(up)">
                                      <p:cBhvr>
                                        <p:cTn id="118" dur="500"/>
                                        <p:tgtEl>
                                          <p:spTgt spid="68"/>
                                        </p:tgtEl>
                                      </p:cBhvr>
                                    </p:animEffect>
                                  </p:childTnLst>
                                </p:cTn>
                              </p:par>
                              <p:par>
                                <p:cTn id="119" presetID="3" presetClass="entr" presetSubtype="10" fill="hold" nodeType="withEffect">
                                  <p:stCondLst>
                                    <p:cond delay="0"/>
                                  </p:stCondLst>
                                  <p:childTnLst>
                                    <p:set>
                                      <p:cBhvr>
                                        <p:cTn id="120" dur="1" fill="hold">
                                          <p:stCondLst>
                                            <p:cond delay="0"/>
                                          </p:stCondLst>
                                        </p:cTn>
                                        <p:tgtEl>
                                          <p:spTgt spid="145"/>
                                        </p:tgtEl>
                                        <p:attrNameLst>
                                          <p:attrName>style.visibility</p:attrName>
                                        </p:attrNameLst>
                                      </p:cBhvr>
                                      <p:to>
                                        <p:strVal val="visible"/>
                                      </p:to>
                                    </p:set>
                                    <p:animEffect transition="in" filter="blinds(horizontal)">
                                      <p:cBhvr>
                                        <p:cTn id="121" dur="500"/>
                                        <p:tgtEl>
                                          <p:spTgt spid="145"/>
                                        </p:tgtEl>
                                      </p:cBhvr>
                                    </p:animEffect>
                                  </p:childTnLst>
                                </p:cTn>
                              </p:par>
                            </p:childTnLst>
                          </p:cTn>
                        </p:par>
                      </p:childTnLst>
                    </p:cTn>
                  </p:par>
                  <p:par>
                    <p:cTn id="122" fill="hold">
                      <p:stCondLst>
                        <p:cond delay="indefinite"/>
                      </p:stCondLst>
                      <p:childTnLst>
                        <p:par>
                          <p:cTn id="123" fill="hold">
                            <p:stCondLst>
                              <p:cond delay="0"/>
                            </p:stCondLst>
                            <p:childTnLst>
                              <p:par>
                                <p:cTn id="124" presetID="22" presetClass="exit" presetSubtype="4" fill="hold" nodeType="clickEffect">
                                  <p:stCondLst>
                                    <p:cond delay="0"/>
                                  </p:stCondLst>
                                  <p:childTnLst>
                                    <p:animEffect transition="out" filter="wipe(down)">
                                      <p:cBhvr>
                                        <p:cTn id="125" dur="500"/>
                                        <p:tgtEl>
                                          <p:spTgt spid="68"/>
                                        </p:tgtEl>
                                      </p:cBhvr>
                                    </p:animEffect>
                                    <p:set>
                                      <p:cBhvr>
                                        <p:cTn id="126" dur="1" fill="hold">
                                          <p:stCondLst>
                                            <p:cond delay="499"/>
                                          </p:stCondLst>
                                        </p:cTn>
                                        <p:tgtEl>
                                          <p:spTgt spid="68"/>
                                        </p:tgtEl>
                                        <p:attrNameLst>
                                          <p:attrName>style.visibility</p:attrName>
                                        </p:attrNameLst>
                                      </p:cBhvr>
                                      <p:to>
                                        <p:strVal val="hidden"/>
                                      </p:to>
                                    </p:set>
                                  </p:childTnLst>
                                </p:cTn>
                              </p:par>
                              <p:par>
                                <p:cTn id="127" presetID="3" presetClass="exit" presetSubtype="10" fill="hold" grpId="0" nodeType="withEffect">
                                  <p:stCondLst>
                                    <p:cond delay="0"/>
                                  </p:stCondLst>
                                  <p:childTnLst>
                                    <p:animEffect transition="out" filter="blinds(horizontal)">
                                      <p:cBhvr>
                                        <p:cTn id="128" dur="500"/>
                                        <p:tgtEl>
                                          <p:spTgt spid="145"/>
                                        </p:tgtEl>
                                      </p:cBhvr>
                                    </p:animEffect>
                                    <p:set>
                                      <p:cBhvr>
                                        <p:cTn id="129" dur="1" fill="hold">
                                          <p:stCondLst>
                                            <p:cond delay="499"/>
                                          </p:stCondLst>
                                        </p:cTn>
                                        <p:tgtEl>
                                          <p:spTgt spid="145"/>
                                        </p:tgtEl>
                                        <p:attrNameLst>
                                          <p:attrName>style.visibility</p:attrName>
                                        </p:attrNameLst>
                                      </p:cBhvr>
                                      <p:to>
                                        <p:strVal val="hidden"/>
                                      </p:to>
                                    </p:set>
                                  </p:childTnLst>
                                </p:cTn>
                              </p:par>
                              <p:par>
                                <p:cTn id="130" presetID="3" presetClass="exit" presetSubtype="10" fill="hold" grpId="1" nodeType="withEffect">
                                  <p:stCondLst>
                                    <p:cond delay="0"/>
                                  </p:stCondLst>
                                  <p:childTnLst>
                                    <p:animEffect transition="out" filter="blinds(horizontal)">
                                      <p:cBhvr>
                                        <p:cTn id="131" dur="500"/>
                                        <p:tgtEl>
                                          <p:spTgt spid="146"/>
                                        </p:tgtEl>
                                      </p:cBhvr>
                                    </p:animEffect>
                                    <p:set>
                                      <p:cBhvr>
                                        <p:cTn id="132" dur="1" fill="hold">
                                          <p:stCondLst>
                                            <p:cond delay="499"/>
                                          </p:stCondLst>
                                        </p:cTn>
                                        <p:tgtEl>
                                          <p:spTgt spid="146"/>
                                        </p:tgtEl>
                                        <p:attrNameLst>
                                          <p:attrName>style.visibility</p:attrName>
                                        </p:attrNameLst>
                                      </p:cBhvr>
                                      <p:to>
                                        <p:strVal val="hidden"/>
                                      </p:to>
                                    </p:set>
                                  </p:childTnLst>
                                </p:cTn>
                              </p:par>
                            </p:childTnLst>
                          </p:cTn>
                        </p:par>
                      </p:childTnLst>
                    </p:cTn>
                  </p:par>
                  <p:par>
                    <p:cTn id="133" fill="hold">
                      <p:stCondLst>
                        <p:cond delay="indefinite"/>
                      </p:stCondLst>
                      <p:childTnLst>
                        <p:par>
                          <p:cTn id="134" fill="hold">
                            <p:stCondLst>
                              <p:cond delay="0"/>
                            </p:stCondLst>
                            <p:childTnLst>
                              <p:par>
                                <p:cTn id="135" presetID="22" presetClass="entr" presetSubtype="1" fill="hold" nodeType="clickEffect">
                                  <p:stCondLst>
                                    <p:cond delay="0"/>
                                  </p:stCondLst>
                                  <p:childTnLst>
                                    <p:set>
                                      <p:cBhvr>
                                        <p:cTn id="136" dur="1" fill="hold">
                                          <p:stCondLst>
                                            <p:cond delay="0"/>
                                          </p:stCondLst>
                                        </p:cTn>
                                        <p:tgtEl>
                                          <p:spTgt spid="211"/>
                                        </p:tgtEl>
                                        <p:attrNameLst>
                                          <p:attrName>style.visibility</p:attrName>
                                        </p:attrNameLst>
                                      </p:cBhvr>
                                      <p:to>
                                        <p:strVal val="visible"/>
                                      </p:to>
                                    </p:set>
                                    <p:animEffect transition="in" filter="wipe(up)">
                                      <p:cBhvr>
                                        <p:cTn id="137" dur="500"/>
                                        <p:tgtEl>
                                          <p:spTgt spid="211"/>
                                        </p:tgtEl>
                                      </p:cBhvr>
                                    </p:animEffect>
                                  </p:childTnLst>
                                </p:cTn>
                              </p:par>
                              <p:par>
                                <p:cTn id="138" presetID="3" presetClass="entr" presetSubtype="10" fill="hold" grpId="0" nodeType="withEffect">
                                  <p:stCondLst>
                                    <p:cond delay="0"/>
                                  </p:stCondLst>
                                  <p:childTnLst>
                                    <p:set>
                                      <p:cBhvr>
                                        <p:cTn id="139" dur="1" fill="hold">
                                          <p:stCondLst>
                                            <p:cond delay="0"/>
                                          </p:stCondLst>
                                        </p:cTn>
                                        <p:tgtEl>
                                          <p:spTgt spid="147"/>
                                        </p:tgtEl>
                                        <p:attrNameLst>
                                          <p:attrName>style.visibility</p:attrName>
                                        </p:attrNameLst>
                                      </p:cBhvr>
                                      <p:to>
                                        <p:strVal val="visible"/>
                                      </p:to>
                                    </p:set>
                                    <p:animEffect transition="in" filter="blinds(horizontal)">
                                      <p:cBhvr>
                                        <p:cTn id="140" dur="500"/>
                                        <p:tgtEl>
                                          <p:spTgt spid="147"/>
                                        </p:tgtEl>
                                      </p:cBhvr>
                                    </p:animEffect>
                                  </p:childTnLst>
                                </p:cTn>
                              </p:par>
                            </p:childTnLst>
                          </p:cTn>
                        </p:par>
                      </p:childTnLst>
                    </p:cTn>
                  </p:par>
                  <p:par>
                    <p:cTn id="141" fill="hold">
                      <p:stCondLst>
                        <p:cond delay="indefinite"/>
                      </p:stCondLst>
                      <p:childTnLst>
                        <p:par>
                          <p:cTn id="142" fill="hold">
                            <p:stCondLst>
                              <p:cond delay="0"/>
                            </p:stCondLst>
                            <p:childTnLst>
                              <p:par>
                                <p:cTn id="143" presetID="22" presetClass="exit" presetSubtype="4" fill="hold" nodeType="clickEffect">
                                  <p:stCondLst>
                                    <p:cond delay="0"/>
                                  </p:stCondLst>
                                  <p:childTnLst>
                                    <p:animEffect transition="out" filter="wipe(down)">
                                      <p:cBhvr>
                                        <p:cTn id="144" dur="500"/>
                                        <p:tgtEl>
                                          <p:spTgt spid="211"/>
                                        </p:tgtEl>
                                      </p:cBhvr>
                                    </p:animEffect>
                                    <p:set>
                                      <p:cBhvr>
                                        <p:cTn id="145" dur="1" fill="hold">
                                          <p:stCondLst>
                                            <p:cond delay="499"/>
                                          </p:stCondLst>
                                        </p:cTn>
                                        <p:tgtEl>
                                          <p:spTgt spid="211"/>
                                        </p:tgtEl>
                                        <p:attrNameLst>
                                          <p:attrName>style.visibility</p:attrName>
                                        </p:attrNameLst>
                                      </p:cBhvr>
                                      <p:to>
                                        <p:strVal val="hidden"/>
                                      </p:to>
                                    </p:set>
                                  </p:childTnLst>
                                </p:cTn>
                              </p:par>
                              <p:par>
                                <p:cTn id="146" presetID="3" presetClass="exit" presetSubtype="10" fill="hold" grpId="1" nodeType="withEffect">
                                  <p:stCondLst>
                                    <p:cond delay="0"/>
                                  </p:stCondLst>
                                  <p:childTnLst>
                                    <p:animEffect transition="out" filter="blinds(horizontal)">
                                      <p:cBhvr>
                                        <p:cTn id="147" dur="500"/>
                                        <p:tgtEl>
                                          <p:spTgt spid="147"/>
                                        </p:tgtEl>
                                      </p:cBhvr>
                                    </p:animEffect>
                                    <p:set>
                                      <p:cBhvr>
                                        <p:cTn id="148" dur="1" fill="hold">
                                          <p:stCondLst>
                                            <p:cond delay="499"/>
                                          </p:stCondLst>
                                        </p:cTn>
                                        <p:tgtEl>
                                          <p:spTgt spid="147"/>
                                        </p:tgtEl>
                                        <p:attrNameLst>
                                          <p:attrName>style.visibility</p:attrName>
                                        </p:attrNameLst>
                                      </p:cBhvr>
                                      <p:to>
                                        <p:strVal val="hidden"/>
                                      </p:to>
                                    </p:set>
                                  </p:childTnLst>
                                </p:cTn>
                              </p:par>
                            </p:childTnLst>
                          </p:cTn>
                        </p:par>
                        <p:par>
                          <p:cTn id="149" fill="hold">
                            <p:stCondLst>
                              <p:cond delay="500"/>
                            </p:stCondLst>
                            <p:childTnLst>
                              <p:par>
                                <p:cTn id="150" presetID="22" presetClass="exit" presetSubtype="4" fill="hold" nodeType="afterEffect">
                                  <p:stCondLst>
                                    <p:cond delay="0"/>
                                  </p:stCondLst>
                                  <p:childTnLst>
                                    <p:animEffect transition="out" filter="wipe(down)">
                                      <p:cBhvr>
                                        <p:cTn id="151" dur="500"/>
                                        <p:tgtEl>
                                          <p:spTgt spid="273"/>
                                        </p:tgtEl>
                                      </p:cBhvr>
                                    </p:animEffect>
                                    <p:set>
                                      <p:cBhvr>
                                        <p:cTn id="152" dur="1" fill="hold">
                                          <p:stCondLst>
                                            <p:cond delay="499"/>
                                          </p:stCondLst>
                                        </p:cTn>
                                        <p:tgtEl>
                                          <p:spTgt spid="273"/>
                                        </p:tgtEl>
                                        <p:attrNameLst>
                                          <p:attrName>style.visibility</p:attrName>
                                        </p:attrNameLst>
                                      </p:cBhvr>
                                      <p:to>
                                        <p:strVal val="hidden"/>
                                      </p:to>
                                    </p:set>
                                  </p:childTnLst>
                                </p:cTn>
                              </p:par>
                            </p:childTnLst>
                          </p:cTn>
                        </p:par>
                        <p:par>
                          <p:cTn id="153" fill="hold">
                            <p:stCondLst>
                              <p:cond delay="1000"/>
                            </p:stCondLst>
                            <p:childTnLst>
                              <p:par>
                                <p:cTn id="154" presetID="22" presetClass="exit" presetSubtype="4" fill="hold" nodeType="afterEffect">
                                  <p:stCondLst>
                                    <p:cond delay="0"/>
                                  </p:stCondLst>
                                  <p:childTnLst>
                                    <p:animEffect transition="out" filter="wipe(down)">
                                      <p:cBhvr>
                                        <p:cTn id="155" dur="500"/>
                                        <p:tgtEl>
                                          <p:spTgt spid="81"/>
                                        </p:tgtEl>
                                      </p:cBhvr>
                                    </p:animEffect>
                                    <p:set>
                                      <p:cBhvr>
                                        <p:cTn id="156" dur="1" fill="hold">
                                          <p:stCondLst>
                                            <p:cond delay="499"/>
                                          </p:stCondLst>
                                        </p:cTn>
                                        <p:tgtEl>
                                          <p:spTgt spid="81"/>
                                        </p:tgtEl>
                                        <p:attrNameLst>
                                          <p:attrName>style.visibility</p:attrName>
                                        </p:attrNameLst>
                                      </p:cBhvr>
                                      <p:to>
                                        <p:strVal val="hidden"/>
                                      </p:to>
                                    </p:set>
                                  </p:childTnLst>
                                </p:cTn>
                              </p:par>
                            </p:childTnLst>
                          </p:cTn>
                        </p:par>
                      </p:childTnLst>
                    </p:cTn>
                  </p:par>
                  <p:par>
                    <p:cTn id="157" fill="hold">
                      <p:stCondLst>
                        <p:cond delay="indefinite"/>
                      </p:stCondLst>
                      <p:childTnLst>
                        <p:par>
                          <p:cTn id="158" fill="hold">
                            <p:stCondLst>
                              <p:cond delay="0"/>
                            </p:stCondLst>
                            <p:childTnLst>
                              <p:par>
                                <p:cTn id="159" presetID="22" presetClass="entr" presetSubtype="1" fill="hold" nodeType="clickEffect">
                                  <p:stCondLst>
                                    <p:cond delay="0"/>
                                  </p:stCondLst>
                                  <p:childTnLst>
                                    <p:set>
                                      <p:cBhvr>
                                        <p:cTn id="160" dur="1" fill="hold">
                                          <p:stCondLst>
                                            <p:cond delay="0"/>
                                          </p:stCondLst>
                                        </p:cTn>
                                        <p:tgtEl>
                                          <p:spTgt spid="81"/>
                                        </p:tgtEl>
                                        <p:attrNameLst>
                                          <p:attrName>style.visibility</p:attrName>
                                        </p:attrNameLst>
                                      </p:cBhvr>
                                      <p:to>
                                        <p:strVal val="visible"/>
                                      </p:to>
                                    </p:set>
                                    <p:animEffect transition="in" filter="wipe(up)">
                                      <p:cBhvr>
                                        <p:cTn id="161" dur="500"/>
                                        <p:tgtEl>
                                          <p:spTgt spid="81"/>
                                        </p:tgtEl>
                                      </p:cBhvr>
                                    </p:animEffect>
                                  </p:childTnLst>
                                </p:cTn>
                              </p:par>
                            </p:childTnLst>
                          </p:cTn>
                        </p:par>
                        <p:par>
                          <p:cTn id="162" fill="hold">
                            <p:stCondLst>
                              <p:cond delay="500"/>
                            </p:stCondLst>
                            <p:childTnLst>
                              <p:par>
                                <p:cTn id="163" presetID="22" presetClass="entr" presetSubtype="1" fill="hold" nodeType="afterEffect">
                                  <p:stCondLst>
                                    <p:cond delay="0"/>
                                  </p:stCondLst>
                                  <p:childTnLst>
                                    <p:set>
                                      <p:cBhvr>
                                        <p:cTn id="164" dur="1" fill="hold">
                                          <p:stCondLst>
                                            <p:cond delay="0"/>
                                          </p:stCondLst>
                                        </p:cTn>
                                        <p:tgtEl>
                                          <p:spTgt spid="273"/>
                                        </p:tgtEl>
                                        <p:attrNameLst>
                                          <p:attrName>style.visibility</p:attrName>
                                        </p:attrNameLst>
                                      </p:cBhvr>
                                      <p:to>
                                        <p:strVal val="visible"/>
                                      </p:to>
                                    </p:set>
                                    <p:animEffect transition="in" filter="wipe(up)">
                                      <p:cBhvr>
                                        <p:cTn id="165" dur="500"/>
                                        <p:tgtEl>
                                          <p:spTgt spid="273"/>
                                        </p:tgtEl>
                                      </p:cBhvr>
                                    </p:animEffect>
                                  </p:childTnLst>
                                </p:cTn>
                              </p:par>
                              <p:par>
                                <p:cTn id="166" presetID="3" presetClass="entr" presetSubtype="10" fill="hold" grpId="0" nodeType="withEffect">
                                  <p:stCondLst>
                                    <p:cond delay="0"/>
                                  </p:stCondLst>
                                  <p:childTnLst>
                                    <p:set>
                                      <p:cBhvr>
                                        <p:cTn id="167" dur="1" fill="hold">
                                          <p:stCondLst>
                                            <p:cond delay="0"/>
                                          </p:stCondLst>
                                        </p:cTn>
                                        <p:tgtEl>
                                          <p:spTgt spid="160"/>
                                        </p:tgtEl>
                                        <p:attrNameLst>
                                          <p:attrName>style.visibility</p:attrName>
                                        </p:attrNameLst>
                                      </p:cBhvr>
                                      <p:to>
                                        <p:strVal val="visible"/>
                                      </p:to>
                                    </p:set>
                                    <p:animEffect transition="in" filter="blinds(horizontal)">
                                      <p:cBhvr>
                                        <p:cTn id="168" dur="500"/>
                                        <p:tgtEl>
                                          <p:spTgt spid="160"/>
                                        </p:tgtEl>
                                      </p:cBhvr>
                                    </p:animEffect>
                                  </p:childTnLst>
                                </p:cTn>
                              </p:par>
                            </p:childTnLst>
                          </p:cTn>
                        </p:par>
                      </p:childTnLst>
                    </p:cTn>
                  </p:par>
                  <p:par>
                    <p:cTn id="169" fill="hold">
                      <p:stCondLst>
                        <p:cond delay="indefinite"/>
                      </p:stCondLst>
                      <p:childTnLst>
                        <p:par>
                          <p:cTn id="170" fill="hold">
                            <p:stCondLst>
                              <p:cond delay="0"/>
                            </p:stCondLst>
                            <p:childTnLst>
                              <p:par>
                                <p:cTn id="171" presetID="22" presetClass="entr" presetSubtype="1" fill="hold" nodeType="clickEffect">
                                  <p:stCondLst>
                                    <p:cond delay="0"/>
                                  </p:stCondLst>
                                  <p:childTnLst>
                                    <p:set>
                                      <p:cBhvr>
                                        <p:cTn id="172" dur="1" fill="hold">
                                          <p:stCondLst>
                                            <p:cond delay="0"/>
                                          </p:stCondLst>
                                        </p:cTn>
                                        <p:tgtEl>
                                          <p:spTgt spid="68"/>
                                        </p:tgtEl>
                                        <p:attrNameLst>
                                          <p:attrName>style.visibility</p:attrName>
                                        </p:attrNameLst>
                                      </p:cBhvr>
                                      <p:to>
                                        <p:strVal val="visible"/>
                                      </p:to>
                                    </p:set>
                                    <p:animEffect transition="in" filter="wipe(up)">
                                      <p:cBhvr>
                                        <p:cTn id="173" dur="500"/>
                                        <p:tgtEl>
                                          <p:spTgt spid="68"/>
                                        </p:tgtEl>
                                      </p:cBhvr>
                                    </p:animEffect>
                                  </p:childTnLst>
                                </p:cTn>
                              </p:par>
                              <p:par>
                                <p:cTn id="174" presetID="3" presetClass="entr" presetSubtype="10" fill="hold" nodeType="withEffect">
                                  <p:stCondLst>
                                    <p:cond delay="0"/>
                                  </p:stCondLst>
                                  <p:childTnLst>
                                    <p:set>
                                      <p:cBhvr>
                                        <p:cTn id="175" dur="1" fill="hold">
                                          <p:stCondLst>
                                            <p:cond delay="0"/>
                                          </p:stCondLst>
                                        </p:cTn>
                                        <p:tgtEl>
                                          <p:spTgt spid="159"/>
                                        </p:tgtEl>
                                        <p:attrNameLst>
                                          <p:attrName>style.visibility</p:attrName>
                                        </p:attrNameLst>
                                      </p:cBhvr>
                                      <p:to>
                                        <p:strVal val="visible"/>
                                      </p:to>
                                    </p:set>
                                    <p:animEffect transition="in" filter="blinds(horizontal)">
                                      <p:cBhvr>
                                        <p:cTn id="176" dur="500"/>
                                        <p:tgtEl>
                                          <p:spTgt spid="159"/>
                                        </p:tgtEl>
                                      </p:cBhvr>
                                    </p:animEffect>
                                  </p:childTnLst>
                                </p:cTn>
                              </p:par>
                            </p:childTnLst>
                          </p:cTn>
                        </p:par>
                      </p:childTnLst>
                    </p:cTn>
                  </p:par>
                  <p:par>
                    <p:cTn id="177" fill="hold">
                      <p:stCondLst>
                        <p:cond delay="indefinite"/>
                      </p:stCondLst>
                      <p:childTnLst>
                        <p:par>
                          <p:cTn id="178" fill="hold">
                            <p:stCondLst>
                              <p:cond delay="0"/>
                            </p:stCondLst>
                            <p:childTnLst>
                              <p:par>
                                <p:cTn id="179" presetID="22" presetClass="exit" presetSubtype="4" fill="hold" nodeType="clickEffect">
                                  <p:stCondLst>
                                    <p:cond delay="0"/>
                                  </p:stCondLst>
                                  <p:childTnLst>
                                    <p:animEffect transition="out" filter="wipe(down)">
                                      <p:cBhvr>
                                        <p:cTn id="180" dur="500"/>
                                        <p:tgtEl>
                                          <p:spTgt spid="68"/>
                                        </p:tgtEl>
                                      </p:cBhvr>
                                    </p:animEffect>
                                    <p:set>
                                      <p:cBhvr>
                                        <p:cTn id="181" dur="1" fill="hold">
                                          <p:stCondLst>
                                            <p:cond delay="499"/>
                                          </p:stCondLst>
                                        </p:cTn>
                                        <p:tgtEl>
                                          <p:spTgt spid="68"/>
                                        </p:tgtEl>
                                        <p:attrNameLst>
                                          <p:attrName>style.visibility</p:attrName>
                                        </p:attrNameLst>
                                      </p:cBhvr>
                                      <p:to>
                                        <p:strVal val="hidden"/>
                                      </p:to>
                                    </p:set>
                                  </p:childTnLst>
                                </p:cTn>
                              </p:par>
                              <p:par>
                                <p:cTn id="182" presetID="3" presetClass="exit" presetSubtype="10" fill="hold" grpId="0" nodeType="withEffect">
                                  <p:stCondLst>
                                    <p:cond delay="0"/>
                                  </p:stCondLst>
                                  <p:childTnLst>
                                    <p:animEffect transition="out" filter="blinds(horizontal)">
                                      <p:cBhvr>
                                        <p:cTn id="183" dur="500"/>
                                        <p:tgtEl>
                                          <p:spTgt spid="159"/>
                                        </p:tgtEl>
                                      </p:cBhvr>
                                    </p:animEffect>
                                    <p:set>
                                      <p:cBhvr>
                                        <p:cTn id="184" dur="1" fill="hold">
                                          <p:stCondLst>
                                            <p:cond delay="499"/>
                                          </p:stCondLst>
                                        </p:cTn>
                                        <p:tgtEl>
                                          <p:spTgt spid="159"/>
                                        </p:tgtEl>
                                        <p:attrNameLst>
                                          <p:attrName>style.visibility</p:attrName>
                                        </p:attrNameLst>
                                      </p:cBhvr>
                                      <p:to>
                                        <p:strVal val="hidden"/>
                                      </p:to>
                                    </p:set>
                                  </p:childTnLst>
                                </p:cTn>
                              </p:par>
                              <p:par>
                                <p:cTn id="185" presetID="3" presetClass="exit" presetSubtype="10" fill="hold" grpId="1" nodeType="withEffect">
                                  <p:stCondLst>
                                    <p:cond delay="0"/>
                                  </p:stCondLst>
                                  <p:childTnLst>
                                    <p:animEffect transition="out" filter="blinds(horizontal)">
                                      <p:cBhvr>
                                        <p:cTn id="186" dur="500"/>
                                        <p:tgtEl>
                                          <p:spTgt spid="160"/>
                                        </p:tgtEl>
                                      </p:cBhvr>
                                    </p:animEffect>
                                    <p:set>
                                      <p:cBhvr>
                                        <p:cTn id="187" dur="1" fill="hold">
                                          <p:stCondLst>
                                            <p:cond delay="499"/>
                                          </p:stCondLst>
                                        </p:cTn>
                                        <p:tgtEl>
                                          <p:spTgt spid="160"/>
                                        </p:tgtEl>
                                        <p:attrNameLst>
                                          <p:attrName>style.visibility</p:attrName>
                                        </p:attrNameLst>
                                      </p:cBhvr>
                                      <p:to>
                                        <p:strVal val="hidden"/>
                                      </p:to>
                                    </p:set>
                                  </p:childTnLst>
                                </p:cTn>
                              </p:par>
                            </p:childTnLst>
                          </p:cTn>
                        </p:par>
                      </p:childTnLst>
                    </p:cTn>
                  </p:par>
                  <p:par>
                    <p:cTn id="188" fill="hold">
                      <p:stCondLst>
                        <p:cond delay="indefinite"/>
                      </p:stCondLst>
                      <p:childTnLst>
                        <p:par>
                          <p:cTn id="189" fill="hold">
                            <p:stCondLst>
                              <p:cond delay="0"/>
                            </p:stCondLst>
                            <p:childTnLst>
                              <p:par>
                                <p:cTn id="190" presetID="22" presetClass="entr" presetSubtype="1" fill="hold" nodeType="clickEffect">
                                  <p:stCondLst>
                                    <p:cond delay="0"/>
                                  </p:stCondLst>
                                  <p:childTnLst>
                                    <p:set>
                                      <p:cBhvr>
                                        <p:cTn id="191" dur="1" fill="hold">
                                          <p:stCondLst>
                                            <p:cond delay="0"/>
                                          </p:stCondLst>
                                        </p:cTn>
                                        <p:tgtEl>
                                          <p:spTgt spid="249"/>
                                        </p:tgtEl>
                                        <p:attrNameLst>
                                          <p:attrName>style.visibility</p:attrName>
                                        </p:attrNameLst>
                                      </p:cBhvr>
                                      <p:to>
                                        <p:strVal val="visible"/>
                                      </p:to>
                                    </p:set>
                                    <p:animEffect transition="in" filter="wipe(up)">
                                      <p:cBhvr>
                                        <p:cTn id="192" dur="500"/>
                                        <p:tgtEl>
                                          <p:spTgt spid="249"/>
                                        </p:tgtEl>
                                      </p:cBhvr>
                                    </p:animEffect>
                                  </p:childTnLst>
                                </p:cTn>
                              </p:par>
                            </p:childTnLst>
                          </p:cTn>
                        </p:par>
                      </p:childTnLst>
                    </p:cTn>
                  </p:par>
                  <p:par>
                    <p:cTn id="193" fill="hold">
                      <p:stCondLst>
                        <p:cond delay="indefinite"/>
                      </p:stCondLst>
                      <p:childTnLst>
                        <p:par>
                          <p:cTn id="194" fill="hold">
                            <p:stCondLst>
                              <p:cond delay="0"/>
                            </p:stCondLst>
                            <p:childTnLst>
                              <p:par>
                                <p:cTn id="195" presetID="3" presetClass="exit" presetSubtype="10" fill="hold" grpId="1" nodeType="clickEffect">
                                  <p:stCondLst>
                                    <p:cond delay="0"/>
                                  </p:stCondLst>
                                  <p:childTnLst>
                                    <p:animEffect transition="out" filter="blinds(horizontal)">
                                      <p:cBhvr>
                                        <p:cTn id="196" dur="500"/>
                                        <p:tgtEl>
                                          <p:spTgt spid="360"/>
                                        </p:tgtEl>
                                      </p:cBhvr>
                                    </p:animEffect>
                                    <p:set>
                                      <p:cBhvr>
                                        <p:cTn id="197" dur="1" fill="hold">
                                          <p:stCondLst>
                                            <p:cond delay="499"/>
                                          </p:stCondLst>
                                        </p:cTn>
                                        <p:tgtEl>
                                          <p:spTgt spid="360"/>
                                        </p:tgtEl>
                                        <p:attrNameLst>
                                          <p:attrName>style.visibility</p:attrName>
                                        </p:attrNameLst>
                                      </p:cBhvr>
                                      <p:to>
                                        <p:strVal val="hidden"/>
                                      </p:to>
                                    </p:set>
                                  </p:childTnLst>
                                </p:cTn>
                              </p:par>
                            </p:childTnLst>
                          </p:cTn>
                        </p:par>
                      </p:childTnLst>
                    </p:cTn>
                  </p:par>
                  <p:par>
                    <p:cTn id="198" fill="hold">
                      <p:stCondLst>
                        <p:cond delay="indefinite"/>
                      </p:stCondLst>
                      <p:childTnLst>
                        <p:par>
                          <p:cTn id="199" fill="hold">
                            <p:stCondLst>
                              <p:cond delay="0"/>
                            </p:stCondLst>
                            <p:childTnLst>
                              <p:par>
                                <p:cTn id="200" presetID="4" presetClass="entr" presetSubtype="16" fill="hold" grpId="0" nodeType="clickEffect">
                                  <p:stCondLst>
                                    <p:cond delay="0"/>
                                  </p:stCondLst>
                                  <p:childTnLst>
                                    <p:set>
                                      <p:cBhvr>
                                        <p:cTn id="201" dur="1" fill="hold">
                                          <p:stCondLst>
                                            <p:cond delay="0"/>
                                          </p:stCondLst>
                                        </p:cTn>
                                        <p:tgtEl>
                                          <p:spTgt spid="361"/>
                                        </p:tgtEl>
                                        <p:attrNameLst>
                                          <p:attrName>style.visibility</p:attrName>
                                        </p:attrNameLst>
                                      </p:cBhvr>
                                      <p:to>
                                        <p:strVal val="visible"/>
                                      </p:to>
                                    </p:set>
                                    <p:animEffect transition="in" filter="box(in)">
                                      <p:cBhvr>
                                        <p:cTn id="202" dur="500"/>
                                        <p:tgtEl>
                                          <p:spTgt spid="361"/>
                                        </p:tgtEl>
                                      </p:cBhvr>
                                    </p:animEffect>
                                  </p:childTnLst>
                                </p:cTn>
                              </p:par>
                            </p:childTnLst>
                          </p:cTn>
                        </p:par>
                      </p:childTnLst>
                    </p:cTn>
                  </p:par>
                  <p:par>
                    <p:cTn id="203" fill="hold">
                      <p:stCondLst>
                        <p:cond delay="indefinite"/>
                      </p:stCondLst>
                      <p:childTnLst>
                        <p:par>
                          <p:cTn id="204" fill="hold">
                            <p:stCondLst>
                              <p:cond delay="0"/>
                            </p:stCondLst>
                            <p:childTnLst>
                              <p:par>
                                <p:cTn id="205" presetID="9" presetClass="emph" presetSubtype="0" grpId="0" nodeType="clickEffect">
                                  <p:stCondLst>
                                    <p:cond delay="0"/>
                                  </p:stCondLst>
                                  <p:childTnLst>
                                    <p:set>
                                      <p:cBhvr rctx="PPT">
                                        <p:cTn id="206" dur="indefinite"/>
                                        <p:tgtEl>
                                          <p:spTgt spid="105"/>
                                        </p:tgtEl>
                                        <p:attrNameLst>
                                          <p:attrName>style.opacity</p:attrName>
                                        </p:attrNameLst>
                                      </p:cBhvr>
                                      <p:to>
                                        <p:strVal val="0.35"/>
                                      </p:to>
                                    </p:set>
                                    <p:animEffect filter="image" prLst="opacity: 0.35">
                                      <p:cBhvr rctx="IE">
                                        <p:cTn id="207" dur="indefinite"/>
                                        <p:tgtEl>
                                          <p:spTgt spid="105"/>
                                        </p:tgtEl>
                                      </p:cBhvr>
                                    </p:animEffect>
                                  </p:childTnLst>
                                </p:cTn>
                              </p:par>
                              <p:par>
                                <p:cTn id="208" presetID="9" presetClass="emph" presetSubtype="0" grpId="0" nodeType="withEffect">
                                  <p:stCondLst>
                                    <p:cond delay="0"/>
                                  </p:stCondLst>
                                  <p:childTnLst>
                                    <p:set>
                                      <p:cBhvr rctx="PPT">
                                        <p:cTn id="209" dur="indefinite"/>
                                        <p:tgtEl>
                                          <p:spTgt spid="83"/>
                                        </p:tgtEl>
                                        <p:attrNameLst>
                                          <p:attrName>style.opacity</p:attrName>
                                        </p:attrNameLst>
                                      </p:cBhvr>
                                      <p:to>
                                        <p:strVal val="0.35"/>
                                      </p:to>
                                    </p:set>
                                    <p:animEffect filter="image" prLst="opacity: 0.35">
                                      <p:cBhvr rctx="IE">
                                        <p:cTn id="210" dur="indefinite"/>
                                        <p:tgtEl>
                                          <p:spTgt spid="83"/>
                                        </p:tgtEl>
                                      </p:cBhvr>
                                    </p:animEffect>
                                  </p:childTnLst>
                                </p:cTn>
                              </p:par>
                              <p:par>
                                <p:cTn id="211" presetID="9" presetClass="emph" presetSubtype="0" grpId="0" nodeType="withEffect">
                                  <p:stCondLst>
                                    <p:cond delay="0"/>
                                  </p:stCondLst>
                                  <p:childTnLst>
                                    <p:set>
                                      <p:cBhvr rctx="PPT">
                                        <p:cTn id="212" dur="indefinite"/>
                                        <p:tgtEl>
                                          <p:spTgt spid="86"/>
                                        </p:tgtEl>
                                        <p:attrNameLst>
                                          <p:attrName>style.opacity</p:attrName>
                                        </p:attrNameLst>
                                      </p:cBhvr>
                                      <p:to>
                                        <p:strVal val="0.35"/>
                                      </p:to>
                                    </p:set>
                                    <p:animEffect filter="image" prLst="opacity: 0.35">
                                      <p:cBhvr rctx="IE">
                                        <p:cTn id="213" dur="indefinite"/>
                                        <p:tgtEl>
                                          <p:spTgt spid="86"/>
                                        </p:tgtEl>
                                      </p:cBhvr>
                                    </p:animEffect>
                                  </p:childTnLst>
                                </p:cTn>
                              </p:par>
                              <p:par>
                                <p:cTn id="214" presetID="9" presetClass="emph" presetSubtype="0" grpId="0" nodeType="withEffect">
                                  <p:stCondLst>
                                    <p:cond delay="0"/>
                                  </p:stCondLst>
                                  <p:childTnLst>
                                    <p:set>
                                      <p:cBhvr rctx="PPT">
                                        <p:cTn id="215" dur="indefinite"/>
                                        <p:tgtEl>
                                          <p:spTgt spid="131"/>
                                        </p:tgtEl>
                                        <p:attrNameLst>
                                          <p:attrName>style.opacity</p:attrName>
                                        </p:attrNameLst>
                                      </p:cBhvr>
                                      <p:to>
                                        <p:strVal val="0.35"/>
                                      </p:to>
                                    </p:set>
                                    <p:animEffect filter="image" prLst="opacity: 0.35">
                                      <p:cBhvr rctx="IE">
                                        <p:cTn id="216" dur="indefinite"/>
                                        <p:tgtEl>
                                          <p:spTgt spid="131"/>
                                        </p:tgtEl>
                                      </p:cBhvr>
                                    </p:animEffect>
                                  </p:childTnLst>
                                </p:cTn>
                              </p:par>
                            </p:childTnLst>
                          </p:cTn>
                        </p:par>
                        <p:par>
                          <p:cTn id="217" fill="hold">
                            <p:stCondLst>
                              <p:cond delay="0"/>
                            </p:stCondLst>
                            <p:childTnLst>
                              <p:par>
                                <p:cTn id="218" presetID="22" presetClass="exit" presetSubtype="4" fill="hold" nodeType="afterEffect">
                                  <p:stCondLst>
                                    <p:cond delay="0"/>
                                  </p:stCondLst>
                                  <p:childTnLst>
                                    <p:animEffect transition="out" filter="wipe(down)">
                                      <p:cBhvr>
                                        <p:cTn id="219" dur="500"/>
                                        <p:tgtEl>
                                          <p:spTgt spid="320"/>
                                        </p:tgtEl>
                                      </p:cBhvr>
                                    </p:animEffect>
                                    <p:set>
                                      <p:cBhvr>
                                        <p:cTn id="220" dur="1" fill="hold">
                                          <p:stCondLst>
                                            <p:cond delay="499"/>
                                          </p:stCondLst>
                                        </p:cTn>
                                        <p:tgtEl>
                                          <p:spTgt spid="320"/>
                                        </p:tgtEl>
                                        <p:attrNameLst>
                                          <p:attrName>style.visibility</p:attrName>
                                        </p:attrNameLst>
                                      </p:cBhvr>
                                      <p:to>
                                        <p:strVal val="hidden"/>
                                      </p:to>
                                    </p:set>
                                  </p:childTnLst>
                                </p:cTn>
                              </p:par>
                              <p:par>
                                <p:cTn id="221" presetID="22" presetClass="exit" presetSubtype="4" fill="hold" nodeType="withEffect">
                                  <p:stCondLst>
                                    <p:cond delay="0"/>
                                  </p:stCondLst>
                                  <p:childTnLst>
                                    <p:animEffect transition="out" filter="wipe(down)">
                                      <p:cBhvr>
                                        <p:cTn id="222" dur="500"/>
                                        <p:tgtEl>
                                          <p:spTgt spid="330"/>
                                        </p:tgtEl>
                                      </p:cBhvr>
                                    </p:animEffect>
                                    <p:set>
                                      <p:cBhvr>
                                        <p:cTn id="223" dur="1" fill="hold">
                                          <p:stCondLst>
                                            <p:cond delay="499"/>
                                          </p:stCondLst>
                                        </p:cTn>
                                        <p:tgtEl>
                                          <p:spTgt spid="330"/>
                                        </p:tgtEl>
                                        <p:attrNameLst>
                                          <p:attrName>style.visibility</p:attrName>
                                        </p:attrNameLst>
                                      </p:cBhvr>
                                      <p:to>
                                        <p:strVal val="hidden"/>
                                      </p:to>
                                    </p:set>
                                  </p:childTnLst>
                                </p:cTn>
                              </p:par>
                            </p:childTnLst>
                          </p:cTn>
                        </p:par>
                        <p:par>
                          <p:cTn id="224" fill="hold">
                            <p:stCondLst>
                              <p:cond delay="500"/>
                            </p:stCondLst>
                            <p:childTnLst>
                              <p:par>
                                <p:cTn id="225" presetID="22" presetClass="exit" presetSubtype="4" fill="hold" nodeType="afterEffect">
                                  <p:stCondLst>
                                    <p:cond delay="0"/>
                                  </p:stCondLst>
                                  <p:childTnLst>
                                    <p:animEffect transition="out" filter="wipe(down)">
                                      <p:cBhvr>
                                        <p:cTn id="226" dur="500"/>
                                        <p:tgtEl>
                                          <p:spTgt spid="93"/>
                                        </p:tgtEl>
                                      </p:cBhvr>
                                    </p:animEffect>
                                    <p:set>
                                      <p:cBhvr>
                                        <p:cTn id="227" dur="1" fill="hold">
                                          <p:stCondLst>
                                            <p:cond delay="499"/>
                                          </p:stCondLst>
                                        </p:cTn>
                                        <p:tgtEl>
                                          <p:spTgt spid="93"/>
                                        </p:tgtEl>
                                        <p:attrNameLst>
                                          <p:attrName>style.visibility</p:attrName>
                                        </p:attrNameLst>
                                      </p:cBhvr>
                                      <p:to>
                                        <p:strVal val="hidden"/>
                                      </p:to>
                                    </p:set>
                                  </p:childTnLst>
                                </p:cTn>
                              </p:par>
                            </p:childTnLst>
                          </p:cTn>
                        </p:par>
                      </p:childTnLst>
                    </p:cTn>
                  </p:par>
                  <p:par>
                    <p:cTn id="228" fill="hold">
                      <p:stCondLst>
                        <p:cond delay="indefinite"/>
                      </p:stCondLst>
                      <p:childTnLst>
                        <p:par>
                          <p:cTn id="229" fill="hold">
                            <p:stCondLst>
                              <p:cond delay="0"/>
                            </p:stCondLst>
                            <p:childTnLst>
                              <p:par>
                                <p:cTn id="230" presetID="22" presetClass="entr" presetSubtype="1" fill="hold" nodeType="clickEffect">
                                  <p:stCondLst>
                                    <p:cond delay="0"/>
                                  </p:stCondLst>
                                  <p:childTnLst>
                                    <p:set>
                                      <p:cBhvr>
                                        <p:cTn id="231" dur="1" fill="hold">
                                          <p:stCondLst>
                                            <p:cond delay="0"/>
                                          </p:stCondLst>
                                        </p:cTn>
                                        <p:tgtEl>
                                          <p:spTgt spid="93"/>
                                        </p:tgtEl>
                                        <p:attrNameLst>
                                          <p:attrName>style.visibility</p:attrName>
                                        </p:attrNameLst>
                                      </p:cBhvr>
                                      <p:to>
                                        <p:strVal val="visible"/>
                                      </p:to>
                                    </p:set>
                                    <p:animEffect transition="in" filter="wipe(up)">
                                      <p:cBhvr>
                                        <p:cTn id="232" dur="500"/>
                                        <p:tgtEl>
                                          <p:spTgt spid="93"/>
                                        </p:tgtEl>
                                      </p:cBhvr>
                                    </p:animEffect>
                                  </p:childTnLst>
                                </p:cTn>
                              </p:par>
                            </p:childTnLst>
                          </p:cTn>
                        </p:par>
                        <p:par>
                          <p:cTn id="233" fill="hold">
                            <p:stCondLst>
                              <p:cond delay="500"/>
                            </p:stCondLst>
                            <p:childTnLst>
                              <p:par>
                                <p:cTn id="234" presetID="22" presetClass="entr" presetSubtype="1" fill="hold" nodeType="afterEffect">
                                  <p:stCondLst>
                                    <p:cond delay="0"/>
                                  </p:stCondLst>
                                  <p:childTnLst>
                                    <p:set>
                                      <p:cBhvr>
                                        <p:cTn id="235" dur="1" fill="hold">
                                          <p:stCondLst>
                                            <p:cond delay="0"/>
                                          </p:stCondLst>
                                        </p:cTn>
                                        <p:tgtEl>
                                          <p:spTgt spid="312"/>
                                        </p:tgtEl>
                                        <p:attrNameLst>
                                          <p:attrName>style.visibility</p:attrName>
                                        </p:attrNameLst>
                                      </p:cBhvr>
                                      <p:to>
                                        <p:strVal val="visible"/>
                                      </p:to>
                                    </p:set>
                                    <p:animEffect transition="in" filter="wipe(up)">
                                      <p:cBhvr>
                                        <p:cTn id="236" dur="1000"/>
                                        <p:tgtEl>
                                          <p:spTgt spid="312"/>
                                        </p:tgtEl>
                                      </p:cBhvr>
                                    </p:animEffect>
                                  </p:childTnLst>
                                </p:cTn>
                              </p:par>
                            </p:childTnLst>
                          </p:cTn>
                        </p:par>
                      </p:childTnLst>
                    </p:cTn>
                  </p:par>
                  <p:par>
                    <p:cTn id="237" fill="hold">
                      <p:stCondLst>
                        <p:cond delay="indefinite"/>
                      </p:stCondLst>
                      <p:childTnLst>
                        <p:par>
                          <p:cTn id="238" fill="hold">
                            <p:stCondLst>
                              <p:cond delay="0"/>
                            </p:stCondLst>
                            <p:childTnLst>
                              <p:par>
                                <p:cTn id="239" presetID="22" presetClass="entr" presetSubtype="1" fill="hold" nodeType="clickEffect">
                                  <p:stCondLst>
                                    <p:cond delay="0"/>
                                  </p:stCondLst>
                                  <p:childTnLst>
                                    <p:set>
                                      <p:cBhvr>
                                        <p:cTn id="240" dur="1" fill="hold">
                                          <p:stCondLst>
                                            <p:cond delay="0"/>
                                          </p:stCondLst>
                                        </p:cTn>
                                        <p:tgtEl>
                                          <p:spTgt spid="68"/>
                                        </p:tgtEl>
                                        <p:attrNameLst>
                                          <p:attrName>style.visibility</p:attrName>
                                        </p:attrNameLst>
                                      </p:cBhvr>
                                      <p:to>
                                        <p:strVal val="visible"/>
                                      </p:to>
                                    </p:set>
                                    <p:animEffect transition="in" filter="wipe(up)">
                                      <p:cBhvr>
                                        <p:cTn id="241" dur="500"/>
                                        <p:tgtEl>
                                          <p:spTgt spid="68"/>
                                        </p:tgtEl>
                                      </p:cBhvr>
                                    </p:animEffect>
                                  </p:childTnLst>
                                </p:cTn>
                              </p:par>
                            </p:childTnLst>
                          </p:cTn>
                        </p:par>
                      </p:childTnLst>
                    </p:cTn>
                  </p:par>
                  <p:par>
                    <p:cTn id="242" fill="hold">
                      <p:stCondLst>
                        <p:cond delay="indefinite"/>
                      </p:stCondLst>
                      <p:childTnLst>
                        <p:par>
                          <p:cTn id="243" fill="hold">
                            <p:stCondLst>
                              <p:cond delay="0"/>
                            </p:stCondLst>
                            <p:childTnLst>
                              <p:par>
                                <p:cTn id="244" presetID="22" presetClass="exit" presetSubtype="4" fill="hold" nodeType="clickEffect">
                                  <p:stCondLst>
                                    <p:cond delay="0"/>
                                  </p:stCondLst>
                                  <p:childTnLst>
                                    <p:animEffect transition="out" filter="wipe(down)">
                                      <p:cBhvr>
                                        <p:cTn id="245" dur="500"/>
                                        <p:tgtEl>
                                          <p:spTgt spid="68"/>
                                        </p:tgtEl>
                                      </p:cBhvr>
                                    </p:animEffect>
                                    <p:set>
                                      <p:cBhvr>
                                        <p:cTn id="246" dur="1" fill="hold">
                                          <p:stCondLst>
                                            <p:cond delay="499"/>
                                          </p:stCondLst>
                                        </p:cTn>
                                        <p:tgtEl>
                                          <p:spTgt spid="68"/>
                                        </p:tgtEl>
                                        <p:attrNameLst>
                                          <p:attrName>style.visibility</p:attrName>
                                        </p:attrNameLst>
                                      </p:cBhvr>
                                      <p:to>
                                        <p:strVal val="hidden"/>
                                      </p:to>
                                    </p:set>
                                  </p:childTnLst>
                                </p:cTn>
                              </p:par>
                              <p:par>
                                <p:cTn id="247" presetID="22" presetClass="entr" presetSubtype="1" fill="hold" nodeType="withEffect">
                                  <p:stCondLst>
                                    <p:cond delay="0"/>
                                  </p:stCondLst>
                                  <p:childTnLst>
                                    <p:set>
                                      <p:cBhvr>
                                        <p:cTn id="248" dur="1" fill="hold">
                                          <p:stCondLst>
                                            <p:cond delay="0"/>
                                          </p:stCondLst>
                                        </p:cTn>
                                        <p:tgtEl>
                                          <p:spTgt spid="364"/>
                                        </p:tgtEl>
                                        <p:attrNameLst>
                                          <p:attrName>style.visibility</p:attrName>
                                        </p:attrNameLst>
                                      </p:cBhvr>
                                      <p:to>
                                        <p:strVal val="visible"/>
                                      </p:to>
                                    </p:set>
                                    <p:animEffect transition="in" filter="wipe(up)">
                                      <p:cBhvr>
                                        <p:cTn id="249" dur="500"/>
                                        <p:tgtEl>
                                          <p:spTgt spid="3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 grpId="0" animBg="1"/>
      <p:bldP spid="360" grpId="0" animBg="1"/>
      <p:bldP spid="360" grpId="1" animBg="1"/>
      <p:bldP spid="361" grpId="0" animBg="1"/>
      <p:bldP spid="83" grpId="0" animBg="1"/>
      <p:bldP spid="129" grpId="0" animBg="1"/>
      <p:bldP spid="129" grpId="1" animBg="1"/>
      <p:bldP spid="131" grpId="0"/>
      <p:bldP spid="141" grpId="0" animBg="1"/>
      <p:bldP spid="141" grpId="1" animBg="1"/>
      <p:bldP spid="145" grpId="0" animBg="1"/>
      <p:bldP spid="146" grpId="0" animBg="1"/>
      <p:bldP spid="146" grpId="1" animBg="1"/>
      <p:bldP spid="147" grpId="0" animBg="1"/>
      <p:bldP spid="147" grpId="1" animBg="1"/>
      <p:bldP spid="159" grpId="0" animBg="1"/>
      <p:bldP spid="160" grpId="0" animBg="1"/>
      <p:bldP spid="160" grpId="1" animBg="1"/>
      <p:bldP spid="86"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DAG Lifecycle</a:t>
            </a:r>
            <a:endParaRPr lang="en-US" dirty="0"/>
          </a:p>
        </p:txBody>
      </p:sp>
      <p:sp>
        <p:nvSpPr>
          <p:cNvPr id="4" name="Text Placeholder 3"/>
          <p:cNvSpPr>
            <a:spLocks noGrp="1"/>
          </p:cNvSpPr>
          <p:nvPr>
            <p:ph type="body" sz="quarter" idx="10"/>
          </p:nvPr>
        </p:nvSpPr>
        <p:spPr/>
        <p:txBody>
          <a:bodyPr/>
          <a:lstStyle/>
          <a:p>
            <a:r>
              <a:rPr lang="en-US" dirty="0" smtClean="0"/>
              <a:t>DAG is created initially as empty object in Active Directory</a:t>
            </a:r>
          </a:p>
          <a:p>
            <a:pPr lvl="1"/>
            <a:r>
              <a:rPr lang="en-US" sz="1800" dirty="0" smtClean="0"/>
              <a:t>Continuous replication or 3</a:t>
            </a:r>
            <a:r>
              <a:rPr lang="en-US" sz="1800" baseline="30000" dirty="0" smtClean="0"/>
              <a:t>rd</a:t>
            </a:r>
            <a:r>
              <a:rPr lang="en-US" sz="1800" dirty="0" smtClean="0"/>
              <a:t> party replication using Third Party Replication mode</a:t>
            </a:r>
          </a:p>
          <a:p>
            <a:pPr lvl="1"/>
            <a:r>
              <a:rPr lang="en-US" sz="1800" dirty="0" smtClean="0"/>
              <a:t>DAG is given a name and one or more IP addresses (or configured to use DHCP)</a:t>
            </a:r>
          </a:p>
          <a:p>
            <a:r>
              <a:rPr lang="en-US" dirty="0" smtClean="0"/>
              <a:t>When first Mailbox server is added to a DAG</a:t>
            </a:r>
          </a:p>
          <a:p>
            <a:pPr lvl="1"/>
            <a:r>
              <a:rPr lang="en-US" sz="2000" dirty="0" smtClean="0"/>
              <a:t>A Windows failover cluster is formed with a Node Majority quorum using the name of the DAG </a:t>
            </a:r>
          </a:p>
          <a:p>
            <a:pPr lvl="1"/>
            <a:r>
              <a:rPr lang="en-US" sz="2000" dirty="0" smtClean="0"/>
              <a:t>The server is added to the DAG object in Active Directory</a:t>
            </a:r>
          </a:p>
          <a:p>
            <a:pPr lvl="1"/>
            <a:r>
              <a:rPr lang="en-US" sz="2000" dirty="0" smtClean="0"/>
              <a:t>A cluster network object (CNO) for the DAG is created in the built-in Computers container</a:t>
            </a:r>
          </a:p>
          <a:p>
            <a:pPr lvl="1"/>
            <a:r>
              <a:rPr lang="en-US" sz="2000" dirty="0" smtClean="0"/>
              <a:t>The Name and IP address of the DAG is registered in DNS</a:t>
            </a:r>
          </a:p>
          <a:p>
            <a:pPr lvl="1"/>
            <a:r>
              <a:rPr lang="en-US" sz="2000" dirty="0" smtClean="0"/>
              <a:t>The cluster database for the DAG is updated with info on configured databases, including if they are locally active (which they should be)</a:t>
            </a:r>
            <a:endParaRPr lang="en-US" dirty="0" smtClean="0"/>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smtClean="0"/>
              <a:t>Agenda</a:t>
            </a:r>
            <a:endParaRPr lang="en-US" dirty="0"/>
          </a:p>
        </p:txBody>
      </p:sp>
      <p:sp>
        <p:nvSpPr>
          <p:cNvPr id="9" name="Text Placeholder 8"/>
          <p:cNvSpPr>
            <a:spLocks noGrp="1"/>
          </p:cNvSpPr>
          <p:nvPr>
            <p:ph type="body" sz="quarter" idx="10"/>
          </p:nvPr>
        </p:nvSpPr>
        <p:spPr/>
        <p:txBody>
          <a:bodyPr/>
          <a:lstStyle/>
          <a:p>
            <a:r>
              <a:rPr lang="en-US" dirty="0" smtClean="0"/>
              <a:t>Exchange 2010 High Availability Vision/Goals</a:t>
            </a:r>
          </a:p>
          <a:p>
            <a:r>
              <a:rPr lang="en-US" dirty="0" smtClean="0"/>
              <a:t>Exchange 2010 High Availability Features</a:t>
            </a:r>
          </a:p>
          <a:p>
            <a:r>
              <a:rPr lang="en-US" dirty="0" smtClean="0"/>
              <a:t>Exchange 2010 High Availability Deep Dive</a:t>
            </a:r>
          </a:p>
          <a:p>
            <a:r>
              <a:rPr lang="en-US" dirty="0" smtClean="0"/>
              <a:t>Deploying Exchange 2010 High Availability Features</a:t>
            </a:r>
          </a:p>
          <a:p>
            <a:r>
              <a:rPr lang="en-US" dirty="0" smtClean="0"/>
              <a:t>Transitioning to Exchange 2010 High Availability</a:t>
            </a:r>
          </a:p>
          <a:p>
            <a:r>
              <a:rPr lang="en-US" dirty="0" smtClean="0"/>
              <a:t>High Availability Design Examples</a:t>
            </a:r>
          </a:p>
        </p:txBody>
      </p:sp>
    </p:spTree>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DAG Lifecycle</a:t>
            </a:r>
            <a:endParaRPr lang="en-US" dirty="0"/>
          </a:p>
        </p:txBody>
      </p:sp>
      <p:sp>
        <p:nvSpPr>
          <p:cNvPr id="4" name="Text Placeholder 3"/>
          <p:cNvSpPr>
            <a:spLocks noGrp="1"/>
          </p:cNvSpPr>
          <p:nvPr>
            <p:ph type="body" sz="quarter" idx="10"/>
          </p:nvPr>
        </p:nvSpPr>
        <p:spPr/>
        <p:txBody>
          <a:bodyPr/>
          <a:lstStyle/>
          <a:p>
            <a:r>
              <a:rPr lang="en-US" dirty="0" smtClean="0"/>
              <a:t>When second and subsequent Mailbox server is added to a DAG</a:t>
            </a:r>
          </a:p>
          <a:p>
            <a:pPr lvl="1"/>
            <a:r>
              <a:rPr lang="en-US" sz="2400" dirty="0" smtClean="0"/>
              <a:t>The server is joined to cluster for the DAG</a:t>
            </a:r>
          </a:p>
          <a:p>
            <a:pPr lvl="1"/>
            <a:r>
              <a:rPr lang="en-US" sz="2400" dirty="0" smtClean="0"/>
              <a:t>The quorum model is automatically adjusted</a:t>
            </a:r>
          </a:p>
          <a:p>
            <a:pPr lvl="2"/>
            <a:r>
              <a:rPr lang="en-US" sz="2000" dirty="0" smtClean="0"/>
              <a:t>Node Majority - DAGs with odd number of members</a:t>
            </a:r>
          </a:p>
          <a:p>
            <a:pPr lvl="2"/>
            <a:r>
              <a:rPr lang="en-US" sz="2000" dirty="0" smtClean="0"/>
              <a:t>Node and File Share Majority - DAGs with even number of members</a:t>
            </a:r>
          </a:p>
          <a:p>
            <a:pPr lvl="2"/>
            <a:r>
              <a:rPr lang="en-US" sz="2000" dirty="0" smtClean="0"/>
              <a:t>File share witness cluster resource, directory, and share are automatically created by Exchange when needed</a:t>
            </a:r>
          </a:p>
          <a:p>
            <a:pPr lvl="1"/>
            <a:r>
              <a:rPr lang="en-US" sz="2400" dirty="0" smtClean="0"/>
              <a:t>The server is added to the DAG object in Active Directory</a:t>
            </a:r>
          </a:p>
          <a:p>
            <a:pPr lvl="1"/>
            <a:r>
              <a:rPr lang="en-US" sz="2400" dirty="0" smtClean="0"/>
              <a:t>The cluster database for the DAG is updated with info on configured databases, including if they are locally active (which they should be)</a:t>
            </a:r>
          </a:p>
        </p:txBody>
      </p:sp>
    </p:spTree>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DAG Lifecycle</a:t>
            </a:r>
            <a:endParaRPr lang="en-US" dirty="0"/>
          </a:p>
        </p:txBody>
      </p:sp>
      <p:sp>
        <p:nvSpPr>
          <p:cNvPr id="4" name="Text Placeholder 3"/>
          <p:cNvSpPr>
            <a:spLocks noGrp="1"/>
          </p:cNvSpPr>
          <p:nvPr>
            <p:ph type="body" sz="quarter" idx="10"/>
          </p:nvPr>
        </p:nvSpPr>
        <p:spPr/>
        <p:txBody>
          <a:bodyPr/>
          <a:lstStyle/>
          <a:p>
            <a:r>
              <a:rPr lang="en-US" dirty="0" smtClean="0"/>
              <a:t>After servers have been added to a DAG</a:t>
            </a:r>
          </a:p>
          <a:p>
            <a:pPr lvl="1"/>
            <a:r>
              <a:rPr lang="en-US" dirty="0" smtClean="0"/>
              <a:t>Configure the DAG</a:t>
            </a:r>
          </a:p>
          <a:p>
            <a:pPr lvl="2"/>
            <a:r>
              <a:rPr lang="en-US" dirty="0" smtClean="0"/>
              <a:t>Network Encryption</a:t>
            </a:r>
          </a:p>
          <a:p>
            <a:pPr lvl="2"/>
            <a:r>
              <a:rPr lang="en-US" dirty="0" smtClean="0"/>
              <a:t>Network Compression</a:t>
            </a:r>
          </a:p>
          <a:p>
            <a:pPr lvl="1"/>
            <a:r>
              <a:rPr lang="en-US" dirty="0" smtClean="0"/>
              <a:t>Configure DAG networks</a:t>
            </a:r>
          </a:p>
          <a:p>
            <a:pPr lvl="2"/>
            <a:r>
              <a:rPr lang="en-US" dirty="0" smtClean="0"/>
              <a:t>Network subnets</a:t>
            </a:r>
          </a:p>
          <a:p>
            <a:pPr lvl="2"/>
            <a:r>
              <a:rPr lang="en-US" dirty="0" smtClean="0"/>
              <a:t>Enable/disable MAPI traffic/replication</a:t>
            </a:r>
          </a:p>
          <a:p>
            <a:pPr lvl="1"/>
            <a:r>
              <a:rPr lang="en-US" dirty="0" smtClean="0"/>
              <a:t>Create mailbox database copies</a:t>
            </a:r>
          </a:p>
          <a:p>
            <a:pPr lvl="2"/>
            <a:r>
              <a:rPr lang="en-US" dirty="0" smtClean="0"/>
              <a:t>Seeding is performed automatically</a:t>
            </a:r>
          </a:p>
          <a:p>
            <a:pPr lvl="1"/>
            <a:r>
              <a:rPr lang="en-US" dirty="0" smtClean="0"/>
              <a:t>Monitor health and status of database copies</a:t>
            </a:r>
          </a:p>
          <a:p>
            <a:pPr lvl="1"/>
            <a:r>
              <a:rPr lang="en-US" dirty="0" smtClean="0"/>
              <a:t>Perform switchovers as needed</a:t>
            </a:r>
          </a:p>
        </p:txBody>
      </p:sp>
    </p:spTree>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DAG Lifecycle</a:t>
            </a:r>
            <a:endParaRPr lang="en-US" dirty="0"/>
          </a:p>
        </p:txBody>
      </p:sp>
      <p:sp>
        <p:nvSpPr>
          <p:cNvPr id="4" name="Text Placeholder 3"/>
          <p:cNvSpPr>
            <a:spLocks noGrp="1"/>
          </p:cNvSpPr>
          <p:nvPr>
            <p:ph type="body" sz="quarter" idx="10"/>
          </p:nvPr>
        </p:nvSpPr>
        <p:spPr/>
        <p:txBody>
          <a:bodyPr/>
          <a:lstStyle/>
          <a:p>
            <a:r>
              <a:rPr lang="en-US" dirty="0" smtClean="0"/>
              <a:t>Before you can remove a server from a DAG, you must first remove all replicated databases from the server</a:t>
            </a:r>
          </a:p>
          <a:p>
            <a:r>
              <a:rPr lang="en-US" dirty="0" smtClean="0"/>
              <a:t>When a server is removed from a DAG:</a:t>
            </a:r>
          </a:p>
          <a:p>
            <a:pPr lvl="1"/>
            <a:r>
              <a:rPr lang="en-US" dirty="0" smtClean="0"/>
              <a:t>The server is evicted from the cluster</a:t>
            </a:r>
          </a:p>
          <a:p>
            <a:pPr lvl="1"/>
            <a:r>
              <a:rPr lang="en-US" dirty="0" smtClean="0"/>
              <a:t>The cluster quorum is adjusted as needed</a:t>
            </a:r>
          </a:p>
          <a:p>
            <a:pPr lvl="1"/>
            <a:r>
              <a:rPr lang="en-US" dirty="0" smtClean="0"/>
              <a:t>The server is removed from the DAG object in Active Directory</a:t>
            </a:r>
          </a:p>
          <a:p>
            <a:r>
              <a:rPr lang="en-US" dirty="0" smtClean="0"/>
              <a:t>Before you can remove a DAG, you must first remove all servers from the DAG</a:t>
            </a:r>
          </a:p>
        </p:txBody>
      </p:sp>
    </p:spTree>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Deploying Exchange 2010 HA Features</a:t>
            </a:r>
            <a:endParaRPr lang="en-US" dirty="0"/>
          </a:p>
        </p:txBody>
      </p:sp>
      <p:sp>
        <p:nvSpPr>
          <p:cNvPr id="5" name="Subtitle 4"/>
          <p:cNvSpPr>
            <a:spLocks noGrp="1"/>
          </p:cNvSpPr>
          <p:nvPr>
            <p:ph type="subTitle" idx="1"/>
          </p:nvPr>
        </p:nvSpPr>
        <p:spPr/>
        <p:txBody>
          <a:bodyPr/>
          <a:lstStyle/>
          <a:p>
            <a:endParaRPr lang="en-US"/>
          </a:p>
        </p:txBody>
      </p:sp>
    </p:spTree>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81000" y="230188"/>
            <a:ext cx="8382000" cy="1329595"/>
          </a:xfrm>
        </p:spPr>
        <p:txBody>
          <a:bodyPr/>
          <a:lstStyle/>
          <a:p>
            <a:r>
              <a:rPr lang="en-US" dirty="0" smtClean="0"/>
              <a:t>Deploying Exchange 2010 HA Features</a:t>
            </a:r>
            <a:endParaRPr lang="en-US" dirty="0"/>
          </a:p>
        </p:txBody>
      </p:sp>
      <p:graphicFrame>
        <p:nvGraphicFramePr>
          <p:cNvPr id="8" name="Content Placeholder 7"/>
          <p:cNvGraphicFramePr>
            <a:graphicFrameLocks noGrp="1"/>
          </p:cNvGraphicFramePr>
          <p:nvPr>
            <p:ph idx="1"/>
          </p:nvPr>
        </p:nvGraphicFramePr>
        <p:xfrm>
          <a:off x="457200" y="1695909"/>
          <a:ext cx="8382000" cy="4302760"/>
        </p:xfrm>
        <a:graphic>
          <a:graphicData uri="http://schemas.openxmlformats.org/drawingml/2006/table">
            <a:tbl>
              <a:tblPr firstRow="1" bandRow="1">
                <a:tableStyleId>{21E4AEA4-8DFA-4A89-87EB-49C32662AFE0}</a:tableStyleId>
              </a:tblPr>
              <a:tblGrid>
                <a:gridCol w="4191000"/>
                <a:gridCol w="4191000"/>
              </a:tblGrid>
              <a:tr h="370840">
                <a:tc>
                  <a:txBody>
                    <a:bodyPr/>
                    <a:lstStyle/>
                    <a:p>
                      <a:r>
                        <a:rPr lang="en-US" sz="1800" b="1" dirty="0" smtClean="0">
                          <a:effectLst/>
                        </a:rPr>
                        <a:t>Legacy Deployment Steps (CCR/SCC)</a:t>
                      </a:r>
                      <a:endParaRPr lang="en-US" sz="1800" b="1" dirty="0">
                        <a:effectLst/>
                      </a:endParaRPr>
                    </a:p>
                  </a:txBody>
                  <a:tcPr/>
                </a:tc>
                <a:tc>
                  <a:txBody>
                    <a:bodyPr/>
                    <a:lstStyle/>
                    <a:p>
                      <a:endParaRPr lang="en-US" sz="1800" b="1" dirty="0">
                        <a:effectLst/>
                      </a:endParaRPr>
                    </a:p>
                  </a:txBody>
                  <a:tcPr/>
                </a:tc>
              </a:tr>
              <a:tr h="370840">
                <a:tc>
                  <a:txBody>
                    <a:bodyPr/>
                    <a:lstStyle/>
                    <a:p>
                      <a:pPr marL="342900" indent="-342900">
                        <a:buFont typeface="+mj-lt"/>
                        <a:buAutoNum type="arabicPeriod"/>
                      </a:pPr>
                      <a:r>
                        <a:rPr lang="en-US" sz="1800" b="1" dirty="0" smtClean="0">
                          <a:effectLst/>
                        </a:rPr>
                        <a:t>Prepare hardware, install proper OS, and update</a:t>
                      </a:r>
                    </a:p>
                    <a:p>
                      <a:pPr lvl="1">
                        <a:buFont typeface="Wingdings" pitchFamily="2" charset="2"/>
                        <a:buChar char="ü"/>
                      </a:pPr>
                      <a:r>
                        <a:rPr lang="en-US" sz="1800" b="1" dirty="0" smtClean="0">
                          <a:effectLst/>
                        </a:rPr>
                        <a:t>Extra for SCC: configure storage</a:t>
                      </a:r>
                    </a:p>
                    <a:p>
                      <a:pPr marL="342900" indent="-342900">
                        <a:buFont typeface="+mj-lt"/>
                        <a:buAutoNum type="arabicPeriod"/>
                      </a:pPr>
                      <a:r>
                        <a:rPr lang="en-US" sz="1800" b="1" dirty="0" smtClean="0">
                          <a:effectLst/>
                        </a:rPr>
                        <a:t>Build Windows Failover Cluster</a:t>
                      </a:r>
                    </a:p>
                    <a:p>
                      <a:pPr lvl="1">
                        <a:buFont typeface="Wingdings" pitchFamily="2" charset="2"/>
                        <a:buChar char="ü"/>
                      </a:pPr>
                      <a:r>
                        <a:rPr lang="en-US" sz="1800" b="1" dirty="0" smtClean="0">
                          <a:effectLst/>
                        </a:rPr>
                        <a:t>Extra for SCC: configure storage</a:t>
                      </a:r>
                    </a:p>
                    <a:p>
                      <a:pPr marL="342900" indent="-342900">
                        <a:buFont typeface="+mj-lt"/>
                        <a:buAutoNum type="arabicPeriod"/>
                      </a:pPr>
                      <a:r>
                        <a:rPr lang="en-US" sz="1800" b="1" dirty="0" smtClean="0">
                          <a:effectLst/>
                        </a:rPr>
                        <a:t>Configure cluster quorum, file share witness, and public and private networks</a:t>
                      </a:r>
                    </a:p>
                    <a:p>
                      <a:pPr marL="342900" indent="-342900">
                        <a:buFont typeface="+mj-lt"/>
                        <a:buAutoNum type="arabicPeriod"/>
                      </a:pPr>
                      <a:r>
                        <a:rPr lang="en-US" sz="1800" b="1" dirty="0" smtClean="0">
                          <a:effectLst/>
                        </a:rPr>
                        <a:t>Run Setup in Custom mode and install clustered mailbox server</a:t>
                      </a:r>
                    </a:p>
                    <a:p>
                      <a:pPr marL="342900" indent="-342900">
                        <a:buFont typeface="+mj-lt"/>
                        <a:buAutoNum type="arabicPeriod"/>
                      </a:pPr>
                      <a:r>
                        <a:rPr lang="en-US" sz="1800" b="1" dirty="0" smtClean="0">
                          <a:effectLst/>
                        </a:rPr>
                        <a:t>Configure clustered mailbox server</a:t>
                      </a:r>
                    </a:p>
                    <a:p>
                      <a:pPr lvl="1">
                        <a:buFont typeface="Wingdings" pitchFamily="2" charset="2"/>
                        <a:buChar char="ü"/>
                      </a:pPr>
                      <a:r>
                        <a:rPr lang="en-US" sz="1800" b="1" dirty="0" smtClean="0">
                          <a:effectLst/>
                        </a:rPr>
                        <a:t>Extra for SCC: configure disk resource dependencies</a:t>
                      </a:r>
                    </a:p>
                    <a:p>
                      <a:pPr marL="342900" indent="-342900">
                        <a:buFont typeface="+mj-lt"/>
                        <a:buAutoNum type="arabicPeriod"/>
                      </a:pPr>
                      <a:r>
                        <a:rPr lang="en-US" sz="1800" b="1" dirty="0" smtClean="0">
                          <a:effectLst/>
                        </a:rPr>
                        <a:t>Test *</a:t>
                      </a:r>
                      <a:r>
                        <a:rPr lang="en-US" sz="1800" b="1" dirty="0" err="1" smtClean="0">
                          <a:effectLst/>
                        </a:rPr>
                        <a:t>overs</a:t>
                      </a:r>
                      <a:endParaRPr lang="en-US" sz="1800" b="1" dirty="0">
                        <a:effectLst/>
                      </a:endParaRPr>
                    </a:p>
                  </a:txBody>
                  <a:tcPr/>
                </a:tc>
                <a:tc>
                  <a:txBody>
                    <a:bodyPr/>
                    <a:lstStyle/>
                    <a:p>
                      <a:pPr marL="342900" indent="-342900">
                        <a:buFont typeface="+mj-lt"/>
                        <a:buAutoNum type="arabicPeriod"/>
                      </a:pPr>
                      <a:endParaRPr lang="en-US" sz="1800" b="1" dirty="0" smtClean="0">
                        <a:effectLst/>
                      </a:endParaRPr>
                    </a:p>
                  </a:txBody>
                  <a:tcPr/>
                </a:tc>
              </a:tr>
            </a:tbl>
          </a:graphicData>
        </a:graphic>
      </p:graphicFrame>
      <p:graphicFrame>
        <p:nvGraphicFramePr>
          <p:cNvPr id="9" name="Content Placeholder 7"/>
          <p:cNvGraphicFramePr>
            <a:graphicFrameLocks/>
          </p:cNvGraphicFramePr>
          <p:nvPr/>
        </p:nvGraphicFramePr>
        <p:xfrm>
          <a:off x="457200" y="1695909"/>
          <a:ext cx="8382000" cy="4302760"/>
        </p:xfrm>
        <a:graphic>
          <a:graphicData uri="http://schemas.openxmlformats.org/drawingml/2006/table">
            <a:tbl>
              <a:tblPr firstRow="1" bandRow="1">
                <a:tableStyleId>{21E4AEA4-8DFA-4A89-87EB-49C32662AFE0}</a:tableStyleId>
              </a:tblPr>
              <a:tblGrid>
                <a:gridCol w="4191000"/>
                <a:gridCol w="4191000"/>
              </a:tblGrid>
              <a:tr h="370840">
                <a:tc>
                  <a:txBody>
                    <a:bodyPr/>
                    <a:lstStyle/>
                    <a:p>
                      <a:r>
                        <a:rPr lang="en-US" sz="1800" b="1" dirty="0" smtClean="0">
                          <a:effectLst/>
                        </a:rPr>
                        <a:t>Legacy Deployment Steps (CCR/SCC)</a:t>
                      </a:r>
                      <a:endParaRPr lang="en-US" sz="1800" b="1" dirty="0">
                        <a:effectLst/>
                      </a:endParaRPr>
                    </a:p>
                  </a:txBody>
                  <a:tcPr/>
                </a:tc>
                <a:tc>
                  <a:txBody>
                    <a:bodyPr/>
                    <a:lstStyle/>
                    <a:p>
                      <a:r>
                        <a:rPr lang="en-US" sz="1800" b="1" dirty="0" smtClean="0">
                          <a:effectLst/>
                        </a:rPr>
                        <a:t>Exchange 2010 Incremental Deployment</a:t>
                      </a:r>
                      <a:endParaRPr lang="en-US" sz="1800" b="1" dirty="0">
                        <a:effectLst/>
                      </a:endParaRPr>
                    </a:p>
                  </a:txBody>
                  <a:tcPr/>
                </a:tc>
              </a:tr>
              <a:tr h="370840">
                <a:tc>
                  <a:txBody>
                    <a:bodyPr/>
                    <a:lstStyle/>
                    <a:p>
                      <a:pPr marL="342900" indent="-342900">
                        <a:buFont typeface="+mj-lt"/>
                        <a:buAutoNum type="arabicPeriod"/>
                      </a:pPr>
                      <a:r>
                        <a:rPr lang="en-US" sz="1800" b="1" dirty="0" smtClean="0">
                          <a:effectLst/>
                        </a:rPr>
                        <a:t>Prepare hardware, install proper OS, and update</a:t>
                      </a:r>
                    </a:p>
                    <a:p>
                      <a:pPr lvl="1">
                        <a:buFont typeface="Wingdings" pitchFamily="2" charset="2"/>
                        <a:buChar char="ü"/>
                      </a:pPr>
                      <a:r>
                        <a:rPr lang="en-US" sz="1800" b="1" dirty="0" smtClean="0">
                          <a:effectLst/>
                        </a:rPr>
                        <a:t>Extra for SCC: configure storage</a:t>
                      </a:r>
                    </a:p>
                    <a:p>
                      <a:pPr marL="342900" indent="-342900">
                        <a:buFont typeface="+mj-lt"/>
                        <a:buAutoNum type="arabicPeriod"/>
                      </a:pPr>
                      <a:r>
                        <a:rPr lang="en-US" sz="1800" b="1" dirty="0" smtClean="0">
                          <a:effectLst/>
                        </a:rPr>
                        <a:t>Build Windows Failover Cluster</a:t>
                      </a:r>
                    </a:p>
                    <a:p>
                      <a:pPr lvl="1">
                        <a:buFont typeface="Wingdings" pitchFamily="2" charset="2"/>
                        <a:buChar char="ü"/>
                      </a:pPr>
                      <a:r>
                        <a:rPr lang="en-US" sz="1800" b="1" dirty="0" smtClean="0">
                          <a:effectLst/>
                        </a:rPr>
                        <a:t>Extra for SCC: configure storage</a:t>
                      </a:r>
                    </a:p>
                    <a:p>
                      <a:pPr marL="342900" indent="-342900">
                        <a:buFont typeface="+mj-lt"/>
                        <a:buAutoNum type="arabicPeriod"/>
                      </a:pPr>
                      <a:r>
                        <a:rPr lang="en-US" sz="1800" b="1" dirty="0" smtClean="0">
                          <a:effectLst/>
                        </a:rPr>
                        <a:t>Configure cluster quorum, file share witness, and public and private networks</a:t>
                      </a:r>
                    </a:p>
                    <a:p>
                      <a:pPr marL="342900" indent="-342900">
                        <a:buFont typeface="+mj-lt"/>
                        <a:buAutoNum type="arabicPeriod"/>
                      </a:pPr>
                      <a:r>
                        <a:rPr lang="en-US" sz="1800" b="1" dirty="0" smtClean="0">
                          <a:effectLst/>
                        </a:rPr>
                        <a:t>Run Setup in Custom mode and install clustered mailbox server</a:t>
                      </a:r>
                    </a:p>
                    <a:p>
                      <a:pPr marL="342900" indent="-342900">
                        <a:buFont typeface="+mj-lt"/>
                        <a:buAutoNum type="arabicPeriod"/>
                      </a:pPr>
                      <a:r>
                        <a:rPr lang="en-US" sz="1800" b="1" dirty="0" smtClean="0">
                          <a:effectLst/>
                        </a:rPr>
                        <a:t>Configure clustered mailbox server</a:t>
                      </a:r>
                    </a:p>
                    <a:p>
                      <a:pPr lvl="1">
                        <a:buFont typeface="Wingdings" pitchFamily="2" charset="2"/>
                        <a:buChar char="ü"/>
                      </a:pPr>
                      <a:r>
                        <a:rPr lang="en-US" sz="1800" b="1" dirty="0" smtClean="0">
                          <a:effectLst/>
                        </a:rPr>
                        <a:t>Extra for SCC: configure disk resource dependencies</a:t>
                      </a:r>
                    </a:p>
                    <a:p>
                      <a:pPr marL="342900" indent="-342900">
                        <a:buFont typeface="+mj-lt"/>
                        <a:buAutoNum type="arabicPeriod"/>
                      </a:pPr>
                      <a:r>
                        <a:rPr lang="en-US" sz="1800" b="1" dirty="0" smtClean="0">
                          <a:effectLst/>
                        </a:rPr>
                        <a:t>Test *</a:t>
                      </a:r>
                      <a:r>
                        <a:rPr lang="en-US" sz="1800" b="1" dirty="0" err="1" smtClean="0">
                          <a:effectLst/>
                        </a:rPr>
                        <a:t>overs</a:t>
                      </a:r>
                      <a:endParaRPr lang="en-US" sz="1800" b="1" dirty="0">
                        <a:effectLst/>
                      </a:endParaRPr>
                    </a:p>
                  </a:txBody>
                  <a:tcPr/>
                </a:tc>
                <a:tc>
                  <a:txBody>
                    <a:bodyPr/>
                    <a:lstStyle/>
                    <a:p>
                      <a:pPr marL="342900" indent="-342900">
                        <a:buFont typeface="+mj-lt"/>
                        <a:buAutoNum type="arabicPeriod"/>
                      </a:pPr>
                      <a:r>
                        <a:rPr lang="en-US" sz="1800" b="1" dirty="0" smtClean="0">
                          <a:effectLst/>
                        </a:rPr>
                        <a:t>Prepare hardware, install proper OS, and update</a:t>
                      </a:r>
                    </a:p>
                    <a:p>
                      <a:pPr marL="342900" indent="-342900">
                        <a:buFont typeface="+mj-lt"/>
                        <a:buAutoNum type="arabicPeriod"/>
                      </a:pPr>
                      <a:r>
                        <a:rPr lang="en-US" sz="1800" b="1" dirty="0" smtClean="0">
                          <a:effectLst/>
                        </a:rPr>
                        <a:t>Run Setup and install Mailbox role</a:t>
                      </a:r>
                    </a:p>
                    <a:p>
                      <a:pPr marL="342900" indent="-342900">
                        <a:buFont typeface="+mj-lt"/>
                        <a:buAutoNum type="arabicPeriod"/>
                      </a:pPr>
                      <a:r>
                        <a:rPr lang="en-US" sz="1800" b="1" dirty="0" smtClean="0">
                          <a:effectLst/>
                        </a:rPr>
                        <a:t>Create a DAG and replicate databases</a:t>
                      </a:r>
                    </a:p>
                    <a:p>
                      <a:pPr marL="342900" indent="-342900">
                        <a:buFont typeface="+mj-lt"/>
                        <a:buAutoNum type="arabicPeriod"/>
                      </a:pPr>
                      <a:r>
                        <a:rPr lang="en-US" sz="1800" b="1" dirty="0" smtClean="0">
                          <a:effectLst/>
                        </a:rPr>
                        <a:t>Test *</a:t>
                      </a:r>
                      <a:r>
                        <a:rPr lang="en-US" sz="1800" b="1" dirty="0" err="1" smtClean="0">
                          <a:effectLst/>
                        </a:rPr>
                        <a:t>overs</a:t>
                      </a:r>
                      <a:endParaRPr lang="en-US" sz="1800" b="1" dirty="0" smtClean="0">
                        <a:effectLst/>
                      </a:endParaRPr>
                    </a:p>
                  </a:txBody>
                  <a:tcPr/>
                </a:tc>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218795"/>
          </a:xfrm>
        </p:spPr>
        <p:txBody>
          <a:bodyPr/>
          <a:lstStyle/>
          <a:p>
            <a:r>
              <a:rPr sz="4400" dirty="0" smtClean="0"/>
              <a:t>Exchange 2010 Incremental Deployment</a:t>
            </a:r>
            <a:endParaRPr lang="en-US" sz="4400" dirty="0"/>
          </a:p>
        </p:txBody>
      </p:sp>
      <p:sp>
        <p:nvSpPr>
          <p:cNvPr id="3" name="Text Placeholder 2"/>
          <p:cNvSpPr>
            <a:spLocks noGrp="1"/>
          </p:cNvSpPr>
          <p:nvPr>
            <p:ph type="body" sz="quarter" idx="10"/>
          </p:nvPr>
        </p:nvSpPr>
        <p:spPr>
          <a:xfrm>
            <a:off x="381000" y="1520412"/>
            <a:ext cx="8382000" cy="2210862"/>
          </a:xfrm>
        </p:spPr>
        <p:txBody>
          <a:bodyPr/>
          <a:lstStyle/>
          <a:p>
            <a:r>
              <a:rPr lang="en-US" sz="2800" dirty="0" smtClean="0"/>
              <a:t>Create a DAG</a:t>
            </a:r>
            <a:r>
              <a:rPr lang="en-US" dirty="0" smtClean="0"/>
              <a:t/>
            </a:r>
            <a:br>
              <a:rPr lang="en-US" dirty="0" smtClean="0"/>
            </a:br>
            <a:r>
              <a:rPr lang="en-US" sz="1600" b="1" dirty="0" smtClean="0">
                <a:solidFill>
                  <a:schemeClr val="accent5"/>
                </a:solidFill>
                <a:effectLst>
                  <a:outerShdw blurRad="38100" dist="38100" dir="2700000" algn="tl">
                    <a:srgbClr val="000000">
                      <a:alpha val="43137"/>
                    </a:srgbClr>
                  </a:outerShdw>
                </a:effectLst>
                <a:latin typeface="Courier New" pitchFamily="49" charset="0"/>
                <a:cs typeface="Courier New" pitchFamily="49" charset="0"/>
              </a:rPr>
              <a:t>New-</a:t>
            </a:r>
            <a:r>
              <a:rPr lang="en-US" sz="1600" b="1" dirty="0" err="1" smtClean="0">
                <a:solidFill>
                  <a:schemeClr val="accent5"/>
                </a:solidFill>
                <a:effectLst>
                  <a:outerShdw blurRad="38100" dist="38100" dir="2700000" algn="tl">
                    <a:srgbClr val="000000">
                      <a:alpha val="43137"/>
                    </a:srgbClr>
                  </a:outerShdw>
                </a:effectLst>
                <a:latin typeface="Courier New" pitchFamily="49" charset="0"/>
                <a:cs typeface="Courier New" pitchFamily="49" charset="0"/>
              </a:rPr>
              <a:t>DatabaseAvailabilityGroup</a:t>
            </a:r>
            <a:r>
              <a:rPr lang="en-US" sz="1600" b="1" dirty="0" smtClean="0">
                <a:solidFill>
                  <a:schemeClr val="accent5"/>
                </a:solidFill>
                <a:effectLst>
                  <a:outerShdw blurRad="38100" dist="38100" dir="2700000" algn="tl">
                    <a:srgbClr val="000000">
                      <a:alpha val="43137"/>
                    </a:srgbClr>
                  </a:outerShdw>
                </a:effectLst>
                <a:latin typeface="Courier New" pitchFamily="49" charset="0"/>
                <a:cs typeface="Courier New" pitchFamily="49" charset="0"/>
              </a:rPr>
              <a:t> -Name DAG1 –</a:t>
            </a:r>
            <a:r>
              <a:rPr lang="en-US" sz="1600" b="1" dirty="0" err="1" smtClean="0">
                <a:solidFill>
                  <a:schemeClr val="accent5"/>
                </a:solidFill>
                <a:effectLst>
                  <a:outerShdw blurRad="38100" dist="38100" dir="2700000" algn="tl">
                    <a:srgbClr val="000000">
                      <a:alpha val="43137"/>
                    </a:srgbClr>
                  </a:outerShdw>
                </a:effectLst>
                <a:latin typeface="Courier New" pitchFamily="49" charset="0"/>
                <a:cs typeface="Courier New" pitchFamily="49" charset="0"/>
              </a:rPr>
              <a:t>WitnessServer</a:t>
            </a:r>
            <a:r>
              <a:rPr lang="en-US" sz="1600" b="1" dirty="0" smtClean="0">
                <a:solidFill>
                  <a:schemeClr val="accent5"/>
                </a:solidFill>
                <a:effectLst>
                  <a:outerShdw blurRad="38100" dist="38100" dir="2700000" algn="tl">
                    <a:srgbClr val="000000">
                      <a:alpha val="43137"/>
                    </a:srgbClr>
                  </a:outerShdw>
                </a:effectLst>
                <a:latin typeface="Courier New" pitchFamily="49" charset="0"/>
                <a:cs typeface="Courier New" pitchFamily="49" charset="0"/>
              </a:rPr>
              <a:t> EXHUB1 -</a:t>
            </a:r>
            <a:r>
              <a:rPr lang="en-US" sz="1600" b="1" dirty="0" err="1" smtClean="0">
                <a:solidFill>
                  <a:schemeClr val="accent5"/>
                </a:solidFill>
                <a:effectLst>
                  <a:outerShdw blurRad="38100" dist="38100" dir="2700000" algn="tl">
                    <a:srgbClr val="000000">
                      <a:alpha val="43137"/>
                    </a:srgbClr>
                  </a:outerShdw>
                </a:effectLst>
                <a:latin typeface="Courier New" pitchFamily="49" charset="0"/>
                <a:cs typeface="Courier New" pitchFamily="49" charset="0"/>
              </a:rPr>
              <a:t>WitnessDirectory</a:t>
            </a:r>
            <a:r>
              <a:rPr lang="en-US" sz="1600" b="1" dirty="0" smtClean="0">
                <a:solidFill>
                  <a:schemeClr val="accent5"/>
                </a:solidFill>
                <a:effectLst>
                  <a:outerShdw blurRad="38100" dist="38100" dir="2700000" algn="tl">
                    <a:srgbClr val="000000">
                      <a:alpha val="43137"/>
                    </a:srgbClr>
                  </a:outerShdw>
                </a:effectLst>
                <a:latin typeface="Courier New" pitchFamily="49" charset="0"/>
                <a:cs typeface="Courier New" pitchFamily="49" charset="0"/>
              </a:rPr>
              <a:t> C:\DAG1FSW -</a:t>
            </a:r>
            <a:r>
              <a:rPr lang="en-US" sz="1600" b="1" dirty="0" err="1" smtClean="0">
                <a:solidFill>
                  <a:schemeClr val="accent5"/>
                </a:solidFill>
                <a:effectLst>
                  <a:outerShdw blurRad="38100" dist="38100" dir="2700000" algn="tl">
                    <a:srgbClr val="000000">
                      <a:alpha val="43137"/>
                    </a:srgbClr>
                  </a:outerShdw>
                </a:effectLst>
                <a:latin typeface="Courier New" pitchFamily="49" charset="0"/>
                <a:cs typeface="Courier New" pitchFamily="49" charset="0"/>
              </a:rPr>
              <a:t>DatabaseAvailablityGroupIpAddresses</a:t>
            </a:r>
            <a:r>
              <a:rPr lang="en-US" sz="1600" b="1" dirty="0" smtClean="0">
                <a:solidFill>
                  <a:schemeClr val="accent5"/>
                </a:solidFill>
                <a:effectLst>
                  <a:outerShdw blurRad="38100" dist="38100" dir="2700000" algn="tl">
                    <a:srgbClr val="000000">
                      <a:alpha val="43137"/>
                    </a:srgbClr>
                  </a:outerShdw>
                </a:effectLst>
                <a:latin typeface="Courier New" pitchFamily="49" charset="0"/>
                <a:cs typeface="Courier New" pitchFamily="49" charset="0"/>
              </a:rPr>
              <a:t> 10.0.0.8</a:t>
            </a:r>
            <a:br>
              <a:rPr lang="en-US" sz="1600" b="1" dirty="0" smtClean="0">
                <a:solidFill>
                  <a:schemeClr val="accent5"/>
                </a:solidFill>
                <a:effectLst>
                  <a:outerShdw blurRad="38100" dist="38100" dir="2700000" algn="tl">
                    <a:srgbClr val="000000">
                      <a:alpha val="43137"/>
                    </a:srgbClr>
                  </a:outerShdw>
                </a:effectLst>
                <a:latin typeface="Courier New" pitchFamily="49" charset="0"/>
                <a:cs typeface="Courier New" pitchFamily="49" charset="0"/>
              </a:rPr>
            </a:br>
            <a:r>
              <a:rPr lang="en-US" sz="1600" b="1" dirty="0" smtClean="0">
                <a:solidFill>
                  <a:schemeClr val="accent5"/>
                </a:solidFill>
                <a:effectLst>
                  <a:outerShdw blurRad="38100" dist="38100" dir="2700000" algn="tl">
                    <a:srgbClr val="000000">
                      <a:alpha val="43137"/>
                    </a:srgbClr>
                  </a:outerShdw>
                </a:effectLst>
                <a:latin typeface="Courier New" pitchFamily="49" charset="0"/>
                <a:cs typeface="Courier New" pitchFamily="49" charset="0"/>
              </a:rPr>
              <a:t/>
            </a:r>
            <a:br>
              <a:rPr lang="en-US" sz="1600" b="1" dirty="0" smtClean="0">
                <a:solidFill>
                  <a:schemeClr val="accent5"/>
                </a:solidFill>
                <a:effectLst>
                  <a:outerShdw blurRad="38100" dist="38100" dir="2700000" algn="tl">
                    <a:srgbClr val="000000">
                      <a:alpha val="43137"/>
                    </a:srgbClr>
                  </a:outerShdw>
                </a:effectLst>
                <a:latin typeface="Courier New" pitchFamily="49" charset="0"/>
                <a:cs typeface="Courier New" pitchFamily="49" charset="0"/>
              </a:rPr>
            </a:br>
            <a:r>
              <a:rPr lang="en-US" sz="1600" b="1" dirty="0" smtClean="0">
                <a:solidFill>
                  <a:schemeClr val="accent5"/>
                </a:solidFill>
                <a:effectLst>
                  <a:outerShdw blurRad="38100" dist="38100" dir="2700000" algn="tl">
                    <a:srgbClr val="000000">
                      <a:alpha val="43137"/>
                    </a:srgbClr>
                  </a:outerShdw>
                </a:effectLst>
                <a:latin typeface="Courier New" pitchFamily="49" charset="0"/>
                <a:cs typeface="Courier New" pitchFamily="49" charset="0"/>
              </a:rPr>
              <a:t>New-</a:t>
            </a:r>
            <a:r>
              <a:rPr lang="en-US" sz="1600" b="1" dirty="0" err="1" smtClean="0">
                <a:solidFill>
                  <a:schemeClr val="accent5"/>
                </a:solidFill>
                <a:effectLst>
                  <a:outerShdw blurRad="38100" dist="38100" dir="2700000" algn="tl">
                    <a:srgbClr val="000000">
                      <a:alpha val="43137"/>
                    </a:srgbClr>
                  </a:outerShdw>
                </a:effectLst>
                <a:latin typeface="Courier New" pitchFamily="49" charset="0"/>
                <a:cs typeface="Courier New" pitchFamily="49" charset="0"/>
              </a:rPr>
              <a:t>DatabaseAvailabilityGroup</a:t>
            </a:r>
            <a:r>
              <a:rPr lang="en-US" sz="1600" b="1" dirty="0" smtClean="0">
                <a:solidFill>
                  <a:schemeClr val="accent5"/>
                </a:solidFill>
                <a:effectLst>
                  <a:outerShdw blurRad="38100" dist="38100" dir="2700000" algn="tl">
                    <a:srgbClr val="000000">
                      <a:alpha val="43137"/>
                    </a:srgbClr>
                  </a:outerShdw>
                </a:effectLst>
                <a:latin typeface="Courier New" pitchFamily="49" charset="0"/>
                <a:cs typeface="Courier New" pitchFamily="49" charset="0"/>
              </a:rPr>
              <a:t> -Name DAG2 -</a:t>
            </a:r>
            <a:r>
              <a:rPr lang="en-US" sz="1600" b="1" dirty="0" err="1" smtClean="0">
                <a:solidFill>
                  <a:schemeClr val="accent5"/>
                </a:solidFill>
                <a:effectLst>
                  <a:outerShdw blurRad="38100" dist="38100" dir="2700000" algn="tl">
                    <a:srgbClr val="000000">
                      <a:alpha val="43137"/>
                    </a:srgbClr>
                  </a:outerShdw>
                </a:effectLst>
                <a:latin typeface="Courier New" pitchFamily="49" charset="0"/>
                <a:cs typeface="Courier New" pitchFamily="49" charset="0"/>
              </a:rPr>
              <a:t>DatabaseAvailablityGroupIpAddresses</a:t>
            </a:r>
            <a:r>
              <a:rPr lang="en-US" sz="1600" b="1" dirty="0" smtClean="0">
                <a:solidFill>
                  <a:schemeClr val="accent5"/>
                </a:solidFill>
                <a:effectLst>
                  <a:outerShdw blurRad="38100" dist="38100" dir="2700000" algn="tl">
                    <a:srgbClr val="000000">
                      <a:alpha val="43137"/>
                    </a:srgbClr>
                  </a:outerShdw>
                </a:effectLst>
                <a:latin typeface="Courier New" pitchFamily="49" charset="0"/>
                <a:cs typeface="Courier New" pitchFamily="49" charset="0"/>
              </a:rPr>
              <a:t> 10.0.0.8,192.168.0.8</a:t>
            </a:r>
          </a:p>
          <a:p>
            <a:r>
              <a:rPr lang="en-US" sz="2800" dirty="0" smtClean="0"/>
              <a:t>Add first Mailbox Server to DAG</a:t>
            </a:r>
            <a:r>
              <a:rPr lang="en-US" dirty="0" smtClean="0"/>
              <a:t/>
            </a:r>
            <a:br>
              <a:rPr lang="en-US" dirty="0" smtClean="0"/>
            </a:br>
            <a:r>
              <a:rPr lang="en-US" sz="1600" b="1" dirty="0" smtClean="0">
                <a:solidFill>
                  <a:schemeClr val="accent5"/>
                </a:solidFill>
                <a:effectLst>
                  <a:outerShdw blurRad="38100" dist="38100" dir="2700000" algn="tl">
                    <a:srgbClr val="000000">
                      <a:alpha val="43137"/>
                    </a:srgbClr>
                  </a:outerShdw>
                </a:effectLst>
                <a:latin typeface="Courier New" pitchFamily="49" charset="0"/>
                <a:cs typeface="Courier New" pitchFamily="49" charset="0"/>
              </a:rPr>
              <a:t>Add-</a:t>
            </a:r>
            <a:r>
              <a:rPr lang="en-US" sz="1600" b="1" dirty="0" err="1" smtClean="0">
                <a:solidFill>
                  <a:schemeClr val="accent5"/>
                </a:solidFill>
                <a:effectLst>
                  <a:outerShdw blurRad="38100" dist="38100" dir="2700000" algn="tl">
                    <a:srgbClr val="000000">
                      <a:alpha val="43137"/>
                    </a:srgbClr>
                  </a:outerShdw>
                </a:effectLst>
                <a:latin typeface="Courier New" pitchFamily="49" charset="0"/>
                <a:cs typeface="Courier New" pitchFamily="49" charset="0"/>
              </a:rPr>
              <a:t>DatabaseAvailbilityGroupServer</a:t>
            </a:r>
            <a:r>
              <a:rPr lang="en-US" sz="1600" b="1" dirty="0" smtClean="0">
                <a:solidFill>
                  <a:schemeClr val="accent5"/>
                </a:solidFill>
                <a:effectLst>
                  <a:outerShdw blurRad="38100" dist="38100" dir="2700000" algn="tl">
                    <a:srgbClr val="000000">
                      <a:alpha val="43137"/>
                    </a:srgbClr>
                  </a:outerShdw>
                </a:effectLst>
                <a:latin typeface="Courier New" pitchFamily="49" charset="0"/>
                <a:cs typeface="Courier New" pitchFamily="49" charset="0"/>
              </a:rPr>
              <a:t> -Identity DAG1 -</a:t>
            </a:r>
            <a:r>
              <a:rPr lang="en-US" sz="1600" b="1" dirty="0" err="1" smtClean="0">
                <a:solidFill>
                  <a:schemeClr val="accent5"/>
                </a:solidFill>
                <a:effectLst>
                  <a:outerShdw blurRad="38100" dist="38100" dir="2700000" algn="tl">
                    <a:srgbClr val="000000">
                      <a:alpha val="43137"/>
                    </a:srgbClr>
                  </a:outerShdw>
                </a:effectLst>
                <a:latin typeface="Courier New" pitchFamily="49" charset="0"/>
                <a:cs typeface="Courier New" pitchFamily="49" charset="0"/>
              </a:rPr>
              <a:t>MailboxServer</a:t>
            </a:r>
            <a:r>
              <a:rPr lang="en-US" sz="1600" b="1" dirty="0" smtClean="0">
                <a:solidFill>
                  <a:schemeClr val="accent5"/>
                </a:solidFill>
                <a:effectLst>
                  <a:outerShdw blurRad="38100" dist="38100" dir="2700000" algn="tl">
                    <a:srgbClr val="000000">
                      <a:alpha val="43137"/>
                    </a:srgbClr>
                  </a:outerShdw>
                </a:effectLst>
                <a:latin typeface="Courier New" pitchFamily="49" charset="0"/>
                <a:cs typeface="Courier New" pitchFamily="49" charset="0"/>
              </a:rPr>
              <a:t> EXMBX1</a:t>
            </a:r>
          </a:p>
          <a:p>
            <a:r>
              <a:rPr lang="en-US" sz="2800" dirty="0" smtClean="0"/>
              <a:t>Add second and subsequent Mailbox Server</a:t>
            </a:r>
            <a:r>
              <a:rPr lang="en-US" dirty="0" smtClean="0"/>
              <a:t/>
            </a:r>
            <a:br>
              <a:rPr lang="en-US" dirty="0" smtClean="0"/>
            </a:br>
            <a:r>
              <a:rPr lang="en-US" sz="1600" b="1" dirty="0" smtClean="0">
                <a:solidFill>
                  <a:schemeClr val="accent5"/>
                </a:solidFill>
                <a:effectLst>
                  <a:outerShdw blurRad="38100" dist="38100" dir="2700000" algn="tl">
                    <a:srgbClr val="000000">
                      <a:alpha val="43137"/>
                    </a:srgbClr>
                  </a:outerShdw>
                </a:effectLst>
                <a:latin typeface="Courier New" pitchFamily="49" charset="0"/>
                <a:cs typeface="Courier New" pitchFamily="49" charset="0"/>
              </a:rPr>
              <a:t>Add-</a:t>
            </a:r>
            <a:r>
              <a:rPr lang="en-US" sz="1600" b="1" dirty="0" err="1" smtClean="0">
                <a:solidFill>
                  <a:schemeClr val="accent5"/>
                </a:solidFill>
                <a:effectLst>
                  <a:outerShdw blurRad="38100" dist="38100" dir="2700000" algn="tl">
                    <a:srgbClr val="000000">
                      <a:alpha val="43137"/>
                    </a:srgbClr>
                  </a:outerShdw>
                </a:effectLst>
                <a:latin typeface="Courier New" pitchFamily="49" charset="0"/>
                <a:cs typeface="Courier New" pitchFamily="49" charset="0"/>
              </a:rPr>
              <a:t>DatabaseAvailabilityGroupServer</a:t>
            </a:r>
            <a:r>
              <a:rPr lang="en-US" sz="1600" b="1" dirty="0" smtClean="0">
                <a:solidFill>
                  <a:schemeClr val="accent5"/>
                </a:solidFill>
                <a:effectLst>
                  <a:outerShdw blurRad="38100" dist="38100" dir="2700000" algn="tl">
                    <a:srgbClr val="000000">
                      <a:alpha val="43137"/>
                    </a:srgbClr>
                  </a:outerShdw>
                </a:effectLst>
                <a:latin typeface="Courier New" pitchFamily="49" charset="0"/>
                <a:cs typeface="Courier New" pitchFamily="49" charset="0"/>
              </a:rPr>
              <a:t> -Identity DAG1 -</a:t>
            </a:r>
            <a:r>
              <a:rPr lang="en-US" sz="1600" b="1" dirty="0" err="1" smtClean="0">
                <a:solidFill>
                  <a:schemeClr val="accent5"/>
                </a:solidFill>
                <a:effectLst>
                  <a:outerShdw blurRad="38100" dist="38100" dir="2700000" algn="tl">
                    <a:srgbClr val="000000">
                      <a:alpha val="43137"/>
                    </a:srgbClr>
                  </a:outerShdw>
                </a:effectLst>
                <a:latin typeface="Courier New" pitchFamily="49" charset="0"/>
                <a:cs typeface="Courier New" pitchFamily="49" charset="0"/>
              </a:rPr>
              <a:t>MailboxServer</a:t>
            </a:r>
            <a:r>
              <a:rPr lang="en-US" sz="1600" b="1" dirty="0" smtClean="0">
                <a:solidFill>
                  <a:schemeClr val="accent5"/>
                </a:solidFill>
                <a:effectLst>
                  <a:outerShdw blurRad="38100" dist="38100" dir="2700000" algn="tl">
                    <a:srgbClr val="000000">
                      <a:alpha val="43137"/>
                    </a:srgbClr>
                  </a:outerShdw>
                </a:effectLst>
                <a:latin typeface="Courier New" pitchFamily="49" charset="0"/>
                <a:cs typeface="Courier New" pitchFamily="49" charset="0"/>
              </a:rPr>
              <a:t> EXMBX2</a:t>
            </a:r>
          </a:p>
          <a:p>
            <a:r>
              <a:rPr lang="en-US" sz="2800" dirty="0" smtClean="0"/>
              <a:t>Add a Mailbox Database Copy</a:t>
            </a:r>
            <a:r>
              <a:rPr lang="en-US" dirty="0" smtClean="0"/>
              <a:t/>
            </a:r>
            <a:br>
              <a:rPr lang="en-US" dirty="0" smtClean="0"/>
            </a:br>
            <a:r>
              <a:rPr lang="en-US" sz="1600" b="1" dirty="0" smtClean="0">
                <a:solidFill>
                  <a:schemeClr val="accent5"/>
                </a:solidFill>
                <a:effectLst>
                  <a:outerShdw blurRad="38100" dist="38100" dir="2700000" algn="tl">
                    <a:srgbClr val="000000">
                      <a:alpha val="43137"/>
                    </a:srgbClr>
                  </a:outerShdw>
                </a:effectLst>
                <a:latin typeface="Courier New" pitchFamily="49" charset="0"/>
                <a:cs typeface="Courier New" pitchFamily="49" charset="0"/>
              </a:rPr>
              <a:t>Add-</a:t>
            </a:r>
            <a:r>
              <a:rPr lang="en-US" sz="1600" b="1" dirty="0" err="1" smtClean="0">
                <a:solidFill>
                  <a:schemeClr val="accent5"/>
                </a:solidFill>
                <a:effectLst>
                  <a:outerShdw blurRad="38100" dist="38100" dir="2700000" algn="tl">
                    <a:srgbClr val="000000">
                      <a:alpha val="43137"/>
                    </a:srgbClr>
                  </a:outerShdw>
                </a:effectLst>
                <a:latin typeface="Courier New" pitchFamily="49" charset="0"/>
                <a:cs typeface="Courier New" pitchFamily="49" charset="0"/>
              </a:rPr>
              <a:t>MailboxDatabaseCopy</a:t>
            </a:r>
            <a:r>
              <a:rPr lang="en-US" sz="1600" b="1" dirty="0" smtClean="0">
                <a:solidFill>
                  <a:schemeClr val="accent5"/>
                </a:solidFill>
                <a:effectLst>
                  <a:outerShdw blurRad="38100" dist="38100" dir="2700000" algn="tl">
                    <a:srgbClr val="000000">
                      <a:alpha val="43137"/>
                    </a:srgbClr>
                  </a:outerShdw>
                </a:effectLst>
                <a:latin typeface="Courier New" pitchFamily="49" charset="0"/>
                <a:cs typeface="Courier New" pitchFamily="49" charset="0"/>
              </a:rPr>
              <a:t> -Identity MBXDB1 -</a:t>
            </a:r>
            <a:r>
              <a:rPr lang="en-US" sz="1600" b="1" dirty="0" err="1" smtClean="0">
                <a:solidFill>
                  <a:schemeClr val="accent5"/>
                </a:solidFill>
                <a:effectLst>
                  <a:outerShdw blurRad="38100" dist="38100" dir="2700000" algn="tl">
                    <a:srgbClr val="000000">
                      <a:alpha val="43137"/>
                    </a:srgbClr>
                  </a:outerShdw>
                </a:effectLst>
                <a:latin typeface="Courier New" pitchFamily="49" charset="0"/>
                <a:cs typeface="Courier New" pitchFamily="49" charset="0"/>
              </a:rPr>
              <a:t>MailboxServer</a:t>
            </a:r>
            <a:r>
              <a:rPr lang="en-US" sz="1600" b="1" dirty="0" smtClean="0">
                <a:solidFill>
                  <a:schemeClr val="accent5"/>
                </a:solidFill>
                <a:effectLst>
                  <a:outerShdw blurRad="38100" dist="38100" dir="2700000" algn="tl">
                    <a:srgbClr val="000000">
                      <a:alpha val="43137"/>
                    </a:srgbClr>
                  </a:outerShdw>
                </a:effectLst>
                <a:latin typeface="Courier New" pitchFamily="49" charset="0"/>
                <a:cs typeface="Courier New" pitchFamily="49" charset="0"/>
              </a:rPr>
              <a:t> EXMBX3</a:t>
            </a:r>
          </a:p>
          <a:p>
            <a:r>
              <a:rPr lang="en-US" sz="2800" dirty="0" smtClean="0"/>
              <a:t>Extend as needed</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Transitioning to Exchange 2010 High Availability</a:t>
            </a:r>
            <a:endParaRPr lang="en-US" dirty="0"/>
          </a:p>
        </p:txBody>
      </p:sp>
      <p:sp>
        <p:nvSpPr>
          <p:cNvPr id="5" name="Subtitle 4"/>
          <p:cNvSpPr>
            <a:spLocks noGrp="1"/>
          </p:cNvSpPr>
          <p:nvPr>
            <p:ph type="subTitle" idx="1"/>
          </p:nvPr>
        </p:nvSpPr>
        <p:spPr/>
        <p:txBody>
          <a:bodyPr/>
          <a:lstStyle/>
          <a:p>
            <a:endParaRPr lang="en-US" dirty="0"/>
          </a:p>
        </p:txBody>
      </p:sp>
    </p:spTree>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Transition Steps</a:t>
            </a:r>
            <a:endParaRPr lang="en-US" dirty="0"/>
          </a:p>
        </p:txBody>
      </p:sp>
      <p:sp>
        <p:nvSpPr>
          <p:cNvPr id="6" name="Text Placeholder 5"/>
          <p:cNvSpPr>
            <a:spLocks noGrp="1"/>
          </p:cNvSpPr>
          <p:nvPr>
            <p:ph type="body" sz="quarter" idx="10"/>
          </p:nvPr>
        </p:nvSpPr>
        <p:spPr/>
        <p:txBody>
          <a:bodyPr/>
          <a:lstStyle/>
          <a:p>
            <a:r>
              <a:rPr lang="en-US" sz="2800" dirty="0" smtClean="0"/>
              <a:t>Verify that you meet requirements for Exchange 2010</a:t>
            </a:r>
          </a:p>
          <a:p>
            <a:r>
              <a:rPr lang="en-US" sz="2800" dirty="0" smtClean="0"/>
              <a:t>Deploy Exchange 2010</a:t>
            </a:r>
          </a:p>
          <a:p>
            <a:r>
              <a:rPr lang="en-US" sz="2800" dirty="0" smtClean="0"/>
              <a:t>Use Exchange 2010 mailbox move features to migrate</a:t>
            </a:r>
          </a:p>
          <a:p>
            <a:r>
              <a:rPr lang="en-US" sz="2800" dirty="0" smtClean="0"/>
              <a:t>Unsupported Transitions</a:t>
            </a:r>
          </a:p>
          <a:p>
            <a:pPr lvl="1"/>
            <a:r>
              <a:rPr lang="en-US" sz="2400" dirty="0" smtClean="0"/>
              <a:t>In-place upgrade to Exchange 2010 from any previous version of Exchange</a:t>
            </a:r>
          </a:p>
          <a:p>
            <a:pPr lvl="1"/>
            <a:r>
              <a:rPr lang="en-US" sz="2400" dirty="0" smtClean="0"/>
              <a:t>Using database portability between Exchange 2010 and non-Exchange 2010 databases</a:t>
            </a:r>
          </a:p>
          <a:p>
            <a:pPr lvl="1"/>
            <a:r>
              <a:rPr lang="en-US" sz="2400" dirty="0" smtClean="0"/>
              <a:t>Backup and restore of earlier versions of Exchange databases on Exchange 2010</a:t>
            </a:r>
          </a:p>
          <a:p>
            <a:pPr lvl="1"/>
            <a:r>
              <a:rPr lang="en-US" sz="2400" dirty="0" smtClean="0"/>
              <a:t>Using continuous replication between Exchange 2010 and Exchange 2007</a:t>
            </a:r>
          </a:p>
        </p:txBody>
      </p:sp>
    </p:spTree>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smtClean="0"/>
              <a:t>Exchange Server 2010 High Availability Design Examples</a:t>
            </a:r>
            <a:endParaRPr lang="en-US" dirty="0"/>
          </a:p>
        </p:txBody>
      </p:sp>
      <p:sp>
        <p:nvSpPr>
          <p:cNvPr id="4" name="Subtitle 3"/>
          <p:cNvSpPr>
            <a:spLocks noGrp="1"/>
          </p:cNvSpPr>
          <p:nvPr>
            <p:ph type="subTitle" idx="1"/>
          </p:nvPr>
        </p:nvSpPr>
        <p:spPr/>
        <p:txBody>
          <a:bodyPr/>
          <a:lstStyle/>
          <a:p>
            <a:endParaRPr lang="en-US"/>
          </a:p>
        </p:txBody>
      </p:sp>
    </p:spTree>
  </p:cSld>
  <p:clrMapOvr>
    <a:masterClrMapping/>
  </p:clrMapOvr>
  <p:transition>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Rounded Rectangle 66"/>
          <p:cNvSpPr/>
          <p:nvPr/>
        </p:nvSpPr>
        <p:spPr>
          <a:xfrm>
            <a:off x="2402958" y="3134637"/>
            <a:ext cx="3615070" cy="3570963"/>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latin typeface="Segoe" pitchFamily="34" charset="0"/>
            </a:endParaRPr>
          </a:p>
        </p:txBody>
      </p:sp>
      <p:cxnSp>
        <p:nvCxnSpPr>
          <p:cNvPr id="95" name="Straight Connector 94"/>
          <p:cNvCxnSpPr/>
          <p:nvPr/>
        </p:nvCxnSpPr>
        <p:spPr>
          <a:xfrm rot="16200000" flipV="1">
            <a:off x="3274028" y="3009589"/>
            <a:ext cx="220970" cy="4843"/>
          </a:xfrm>
          <a:prstGeom prst="line">
            <a:avLst/>
          </a:prstGeom>
          <a:ln w="38100">
            <a:headEnd type="arrow"/>
            <a:tailEnd type="none"/>
          </a:ln>
        </p:spPr>
        <p:style>
          <a:lnRef idx="1">
            <a:schemeClr val="accent1"/>
          </a:lnRef>
          <a:fillRef idx="0">
            <a:schemeClr val="accent1"/>
          </a:fillRef>
          <a:effectRef idx="0">
            <a:schemeClr val="accent1"/>
          </a:effectRef>
          <a:fontRef idx="minor">
            <a:schemeClr val="tx1"/>
          </a:fontRef>
        </p:style>
      </p:cxnSp>
      <p:cxnSp>
        <p:nvCxnSpPr>
          <p:cNvPr id="100" name="Straight Connector 99"/>
          <p:cNvCxnSpPr/>
          <p:nvPr/>
        </p:nvCxnSpPr>
        <p:spPr>
          <a:xfrm flipV="1">
            <a:off x="3363943" y="2901044"/>
            <a:ext cx="1685104" cy="2293"/>
          </a:xfrm>
          <a:prstGeom prst="line">
            <a:avLst/>
          </a:prstGeom>
          <a:ln w="38100">
            <a:tailEnd type="none"/>
          </a:ln>
        </p:spPr>
        <p:style>
          <a:lnRef idx="1">
            <a:schemeClr val="accent1"/>
          </a:lnRef>
          <a:fillRef idx="0">
            <a:schemeClr val="accent1"/>
          </a:fillRef>
          <a:effectRef idx="0">
            <a:schemeClr val="accent1"/>
          </a:effectRef>
          <a:fontRef idx="minor">
            <a:schemeClr val="tx1"/>
          </a:fontRef>
        </p:style>
      </p:cxnSp>
      <p:sp>
        <p:nvSpPr>
          <p:cNvPr id="36" name="Rectangle 35"/>
          <p:cNvSpPr/>
          <p:nvPr/>
        </p:nvSpPr>
        <p:spPr>
          <a:xfrm>
            <a:off x="2664705" y="3302179"/>
            <a:ext cx="1396181" cy="882041"/>
          </a:xfrm>
          <a:prstGeom prst="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smtClean="0">
                <a:solidFill>
                  <a:srgbClr val="FFFFFF"/>
                </a:solidFill>
                <a:effectLst>
                  <a:outerShdw blurRad="38100" dist="38100" dir="2700000" algn="tl">
                    <a:srgbClr val="000000">
                      <a:alpha val="43137"/>
                    </a:srgbClr>
                  </a:outerShdw>
                </a:effectLst>
                <a:latin typeface="Segoe" pitchFamily="34" charset="0"/>
              </a:rPr>
              <a:t>Client Access</a:t>
            </a:r>
            <a:br>
              <a:rPr lang="en-US" sz="1400" dirty="0" smtClean="0">
                <a:solidFill>
                  <a:srgbClr val="FFFFFF"/>
                </a:solidFill>
                <a:effectLst>
                  <a:outerShdw blurRad="38100" dist="38100" dir="2700000" algn="tl">
                    <a:srgbClr val="000000">
                      <a:alpha val="43137"/>
                    </a:srgbClr>
                  </a:outerShdw>
                </a:effectLst>
                <a:latin typeface="Segoe" pitchFamily="34" charset="0"/>
              </a:rPr>
            </a:br>
            <a:r>
              <a:rPr lang="en-US" sz="1400" dirty="0" smtClean="0">
                <a:solidFill>
                  <a:srgbClr val="FFFFFF"/>
                </a:solidFill>
                <a:effectLst>
                  <a:outerShdw blurRad="38100" dist="38100" dir="2700000" algn="tl">
                    <a:srgbClr val="000000">
                      <a:alpha val="43137"/>
                    </a:srgbClr>
                  </a:outerShdw>
                </a:effectLst>
                <a:latin typeface="Segoe" pitchFamily="34" charset="0"/>
              </a:rPr>
              <a:t>Hub Transport</a:t>
            </a:r>
            <a:br>
              <a:rPr lang="en-US" sz="1400" dirty="0" smtClean="0">
                <a:solidFill>
                  <a:srgbClr val="FFFFFF"/>
                </a:solidFill>
                <a:effectLst>
                  <a:outerShdw blurRad="38100" dist="38100" dir="2700000" algn="tl">
                    <a:srgbClr val="000000">
                      <a:alpha val="43137"/>
                    </a:srgbClr>
                  </a:outerShdw>
                </a:effectLst>
                <a:latin typeface="Segoe" pitchFamily="34" charset="0"/>
              </a:rPr>
            </a:br>
            <a:r>
              <a:rPr lang="en-US" sz="1400" dirty="0" smtClean="0">
                <a:solidFill>
                  <a:srgbClr val="FFFFFF"/>
                </a:solidFill>
                <a:effectLst>
                  <a:outerShdw blurRad="38100" dist="38100" dir="2700000" algn="tl">
                    <a:srgbClr val="000000">
                      <a:alpha val="43137"/>
                    </a:srgbClr>
                  </a:outerShdw>
                </a:effectLst>
                <a:latin typeface="Segoe" pitchFamily="34" charset="0"/>
              </a:rPr>
              <a:t>Mailbox</a:t>
            </a:r>
            <a:endParaRPr lang="en-US" sz="1400" dirty="0">
              <a:solidFill>
                <a:srgbClr val="FFFFFF"/>
              </a:solidFill>
              <a:effectLst>
                <a:outerShdw blurRad="38100" dist="38100" dir="2700000" algn="tl">
                  <a:srgbClr val="000000">
                    <a:alpha val="43137"/>
                  </a:srgbClr>
                </a:outerShdw>
              </a:effectLst>
              <a:latin typeface="Segoe" pitchFamily="34" charset="0"/>
            </a:endParaRPr>
          </a:p>
        </p:txBody>
      </p:sp>
      <p:sp>
        <p:nvSpPr>
          <p:cNvPr id="37" name="Rectangle 36"/>
          <p:cNvSpPr/>
          <p:nvPr/>
        </p:nvSpPr>
        <p:spPr>
          <a:xfrm>
            <a:off x="4382870" y="3289653"/>
            <a:ext cx="1396181" cy="894567"/>
          </a:xfrm>
          <a:prstGeom prst="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smtClean="0">
                <a:solidFill>
                  <a:srgbClr val="FFFFFF"/>
                </a:solidFill>
                <a:effectLst>
                  <a:outerShdw blurRad="38100" dist="38100" dir="2700000" algn="tl">
                    <a:srgbClr val="000000">
                      <a:alpha val="43137"/>
                    </a:srgbClr>
                  </a:outerShdw>
                </a:effectLst>
                <a:latin typeface="Segoe" pitchFamily="34" charset="0"/>
              </a:rPr>
              <a:t>Client Access</a:t>
            </a:r>
          </a:p>
          <a:p>
            <a:pPr algn="ctr" defTabSz="914099" fontAlgn="base">
              <a:spcBef>
                <a:spcPct val="0"/>
              </a:spcBef>
              <a:spcAft>
                <a:spcPct val="0"/>
              </a:spcAft>
            </a:pPr>
            <a:r>
              <a:rPr lang="en-US" sz="1400" dirty="0" smtClean="0">
                <a:solidFill>
                  <a:srgbClr val="FFFFFF"/>
                </a:solidFill>
                <a:effectLst>
                  <a:outerShdw blurRad="38100" dist="38100" dir="2700000" algn="tl">
                    <a:srgbClr val="000000">
                      <a:alpha val="43137"/>
                    </a:srgbClr>
                  </a:outerShdw>
                </a:effectLst>
                <a:latin typeface="Segoe" pitchFamily="34" charset="0"/>
              </a:rPr>
              <a:t>Hub Transport</a:t>
            </a:r>
          </a:p>
          <a:p>
            <a:pPr algn="ctr" defTabSz="914099" fontAlgn="base">
              <a:spcBef>
                <a:spcPct val="0"/>
              </a:spcBef>
              <a:spcAft>
                <a:spcPct val="0"/>
              </a:spcAft>
            </a:pPr>
            <a:r>
              <a:rPr lang="en-US" sz="1400" dirty="0" smtClean="0">
                <a:solidFill>
                  <a:srgbClr val="FFFFFF"/>
                </a:solidFill>
                <a:effectLst>
                  <a:outerShdw blurRad="38100" dist="38100" dir="2700000" algn="tl">
                    <a:srgbClr val="000000">
                      <a:alpha val="43137"/>
                    </a:srgbClr>
                  </a:outerShdw>
                </a:effectLst>
                <a:latin typeface="Segoe" pitchFamily="34" charset="0"/>
              </a:rPr>
              <a:t>Mailbox</a:t>
            </a:r>
            <a:endParaRPr lang="en-US" sz="1400" dirty="0">
              <a:solidFill>
                <a:srgbClr val="FFFFFF"/>
              </a:solidFill>
              <a:effectLst>
                <a:outerShdw blurRad="38100" dist="38100" dir="2700000" algn="tl">
                  <a:srgbClr val="000000">
                    <a:alpha val="43137"/>
                  </a:srgbClr>
                </a:outerShdw>
              </a:effectLst>
              <a:latin typeface="Segoe" pitchFamily="34" charset="0"/>
            </a:endParaRPr>
          </a:p>
        </p:txBody>
      </p:sp>
      <p:cxnSp>
        <p:nvCxnSpPr>
          <p:cNvPr id="49" name="Straight Arrow Connector 48"/>
          <p:cNvCxnSpPr>
            <a:stCxn id="36" idx="2"/>
          </p:cNvCxnSpPr>
          <p:nvPr/>
        </p:nvCxnSpPr>
        <p:spPr>
          <a:xfrm rot="16200000" flipH="1">
            <a:off x="3153367" y="4393649"/>
            <a:ext cx="419974" cy="1116"/>
          </a:xfrm>
          <a:prstGeom prst="straightConnector1">
            <a:avLst/>
          </a:prstGeom>
          <a:ln w="38100">
            <a:solidFill>
              <a:schemeClr val="bg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a:stCxn id="37" idx="2"/>
          </p:cNvCxnSpPr>
          <p:nvPr/>
        </p:nvCxnSpPr>
        <p:spPr>
          <a:xfrm rot="16200000" flipH="1">
            <a:off x="4868159" y="4397021"/>
            <a:ext cx="426720" cy="1117"/>
          </a:xfrm>
          <a:prstGeom prst="straightConnector1">
            <a:avLst/>
          </a:prstGeom>
          <a:ln w="38100">
            <a:solidFill>
              <a:schemeClr val="bg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p:nvPr/>
        </p:nvCxnSpPr>
        <p:spPr>
          <a:xfrm flipV="1">
            <a:off x="3742682" y="4773325"/>
            <a:ext cx="974171" cy="694"/>
          </a:xfrm>
          <a:prstGeom prst="straightConnector1">
            <a:avLst/>
          </a:prstGeom>
          <a:ln w="19050">
            <a:solidFill>
              <a:schemeClr val="tx2"/>
            </a:solidFill>
            <a:prstDash val="lgDashDotDot"/>
            <a:tailEnd type="arrow"/>
          </a:ln>
        </p:spPr>
        <p:style>
          <a:lnRef idx="1">
            <a:schemeClr val="accent1"/>
          </a:lnRef>
          <a:fillRef idx="0">
            <a:schemeClr val="accent1"/>
          </a:fillRef>
          <a:effectRef idx="0">
            <a:schemeClr val="accent1"/>
          </a:effectRef>
          <a:fontRef idx="minor">
            <a:schemeClr val="tx1"/>
          </a:fontRef>
        </p:style>
      </p:cxnSp>
      <p:cxnSp>
        <p:nvCxnSpPr>
          <p:cNvPr id="53" name="Straight Arrow Connector 52"/>
          <p:cNvCxnSpPr/>
          <p:nvPr/>
        </p:nvCxnSpPr>
        <p:spPr>
          <a:xfrm>
            <a:off x="3696273" y="5378506"/>
            <a:ext cx="971942" cy="1588"/>
          </a:xfrm>
          <a:prstGeom prst="straightConnector1">
            <a:avLst/>
          </a:prstGeom>
          <a:ln w="19050">
            <a:solidFill>
              <a:schemeClr val="tx2"/>
            </a:solidFill>
            <a:prstDash val="lgDashDotDot"/>
            <a:headEnd type="arrow"/>
            <a:tailEnd type="none"/>
          </a:ln>
        </p:spPr>
        <p:style>
          <a:lnRef idx="1">
            <a:schemeClr val="accent1"/>
          </a:lnRef>
          <a:fillRef idx="0">
            <a:schemeClr val="accent1"/>
          </a:fillRef>
          <a:effectRef idx="0">
            <a:schemeClr val="accent1"/>
          </a:effectRef>
          <a:fontRef idx="minor">
            <a:schemeClr val="tx1"/>
          </a:fontRef>
        </p:style>
      </p:cxnSp>
      <p:cxnSp>
        <p:nvCxnSpPr>
          <p:cNvPr id="54" name="Straight Arrow Connector 53"/>
          <p:cNvCxnSpPr/>
          <p:nvPr/>
        </p:nvCxnSpPr>
        <p:spPr>
          <a:xfrm>
            <a:off x="3744911" y="6083761"/>
            <a:ext cx="971942" cy="1588"/>
          </a:xfrm>
          <a:prstGeom prst="straightConnector1">
            <a:avLst/>
          </a:prstGeom>
          <a:ln w="19050">
            <a:solidFill>
              <a:schemeClr val="tx2"/>
            </a:solidFill>
            <a:prstDash val="lgDashDotDot"/>
            <a:tailEnd type="arrow"/>
          </a:ln>
        </p:spPr>
        <p:style>
          <a:lnRef idx="1">
            <a:schemeClr val="accent1"/>
          </a:lnRef>
          <a:fillRef idx="0">
            <a:schemeClr val="accent1"/>
          </a:fillRef>
          <a:effectRef idx="0">
            <a:schemeClr val="accent1"/>
          </a:effectRef>
          <a:fontRef idx="minor">
            <a:schemeClr val="tx1"/>
          </a:fontRef>
        </p:style>
      </p:cxnSp>
      <p:sp>
        <p:nvSpPr>
          <p:cNvPr id="79" name="Line Callout 1 (Accent Bar) 78"/>
          <p:cNvSpPr/>
          <p:nvPr/>
        </p:nvSpPr>
        <p:spPr>
          <a:xfrm>
            <a:off x="6453984" y="3250771"/>
            <a:ext cx="2530550" cy="685799"/>
          </a:xfrm>
          <a:prstGeom prst="accentCallout1">
            <a:avLst>
              <a:gd name="adj1" fmla="val 23171"/>
              <a:gd name="adj2" fmla="val 1418"/>
              <a:gd name="adj3" fmla="val 68970"/>
              <a:gd name="adj4" fmla="val -25518"/>
            </a:avLst>
          </a:prstGeom>
          <a:solidFill>
            <a:schemeClr val="accent1"/>
          </a:solidFill>
          <a:ln w="31750">
            <a:solidFill>
              <a:schemeClr val="accent1"/>
            </a:solidFill>
          </a:ln>
        </p:spPr>
        <p:style>
          <a:lnRef idx="0">
            <a:schemeClr val="accent1"/>
          </a:lnRef>
          <a:fillRef idx="3">
            <a:schemeClr val="accent1"/>
          </a:fillRef>
          <a:effectRef idx="3">
            <a:schemeClr val="accent1"/>
          </a:effectRef>
          <a:fontRef idx="minor">
            <a:schemeClr val="lt1"/>
          </a:fontRef>
        </p:style>
        <p:txBody>
          <a:bodyPr rtlCol="0" anchor="ctr"/>
          <a:lstStyle/>
          <a:p>
            <a:r>
              <a:rPr lang="en-US" sz="1600" i="1" dirty="0" smtClean="0">
                <a:solidFill>
                  <a:schemeClr val="bg1"/>
                </a:solidFill>
              </a:rPr>
              <a:t>Member servers of DAG can host other server roles</a:t>
            </a:r>
            <a:endParaRPr lang="en-US" sz="1600" i="1" dirty="0">
              <a:solidFill>
                <a:schemeClr val="bg1"/>
              </a:solidFill>
            </a:endParaRPr>
          </a:p>
        </p:txBody>
      </p:sp>
      <p:cxnSp>
        <p:nvCxnSpPr>
          <p:cNvPr id="87" name="Straight Arrow Connector 86"/>
          <p:cNvCxnSpPr/>
          <p:nvPr/>
        </p:nvCxnSpPr>
        <p:spPr>
          <a:xfrm rot="5400000">
            <a:off x="3833041" y="2354832"/>
            <a:ext cx="336582" cy="6059"/>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03" name="Straight Connector 102"/>
          <p:cNvCxnSpPr/>
          <p:nvPr/>
        </p:nvCxnSpPr>
        <p:spPr>
          <a:xfrm rot="16200000" flipH="1">
            <a:off x="3907979" y="2768744"/>
            <a:ext cx="230589" cy="664"/>
          </a:xfrm>
          <a:prstGeom prst="line">
            <a:avLst/>
          </a:prstGeom>
          <a:ln w="38100">
            <a:tailEnd type="none"/>
          </a:ln>
        </p:spPr>
        <p:style>
          <a:lnRef idx="1">
            <a:schemeClr val="accent1"/>
          </a:lnRef>
          <a:fillRef idx="0">
            <a:schemeClr val="accent1"/>
          </a:fillRef>
          <a:effectRef idx="0">
            <a:schemeClr val="accent1"/>
          </a:effectRef>
          <a:fontRef idx="minor">
            <a:schemeClr val="tx1"/>
          </a:fontRef>
        </p:style>
      </p:cxnSp>
      <p:pic>
        <p:nvPicPr>
          <p:cNvPr id="89" name="Picture 88" descr="Router.png"/>
          <p:cNvPicPr>
            <a:picLocks noChangeAspect="1"/>
          </p:cNvPicPr>
          <p:nvPr/>
        </p:nvPicPr>
        <p:blipFill>
          <a:blip r:embed="rId3"/>
          <a:stretch>
            <a:fillRect/>
          </a:stretch>
        </p:blipFill>
        <p:spPr>
          <a:xfrm>
            <a:off x="3517536" y="2359046"/>
            <a:ext cx="923826" cy="504289"/>
          </a:xfrm>
          <a:prstGeom prst="rect">
            <a:avLst/>
          </a:prstGeom>
        </p:spPr>
      </p:pic>
      <p:sp>
        <p:nvSpPr>
          <p:cNvPr id="105" name="TextBox 104"/>
          <p:cNvSpPr txBox="1"/>
          <p:nvPr/>
        </p:nvSpPr>
        <p:spPr>
          <a:xfrm>
            <a:off x="4482377" y="2303837"/>
            <a:ext cx="3588308" cy="461665"/>
          </a:xfrm>
          <a:prstGeom prst="rect">
            <a:avLst/>
          </a:prstGeom>
          <a:noFill/>
        </p:spPr>
        <p:txBody>
          <a:bodyPr wrap="square" rtlCol="0">
            <a:spAutoFit/>
          </a:bodyPr>
          <a:lstStyle/>
          <a:p>
            <a:r>
              <a:rPr lang="en-US" sz="2400" dirty="0" smtClean="0">
                <a:gradFill>
                  <a:gsLst>
                    <a:gs pos="0">
                      <a:schemeClr val="tx1"/>
                    </a:gs>
                    <a:gs pos="100000">
                      <a:schemeClr val="tx1"/>
                    </a:gs>
                  </a:gsLst>
                  <a:lin ang="5400000" scaled="0"/>
                </a:gradFill>
              </a:rPr>
              <a:t>Hardware Load Balancer</a:t>
            </a:r>
          </a:p>
        </p:txBody>
      </p:sp>
      <p:sp>
        <p:nvSpPr>
          <p:cNvPr id="106" name="Rounded Rectangle 105"/>
          <p:cNvSpPr/>
          <p:nvPr/>
        </p:nvSpPr>
        <p:spPr>
          <a:xfrm>
            <a:off x="3044466" y="4385708"/>
            <a:ext cx="656617" cy="2062263"/>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a:solidFill>
                <a:srgbClr val="FFFFFF"/>
              </a:solidFill>
              <a:effectLst>
                <a:outerShdw blurRad="38100" dist="38100" dir="2700000" algn="tl">
                  <a:srgbClr val="000000">
                    <a:alpha val="43137"/>
                  </a:srgbClr>
                </a:outerShdw>
              </a:effectLst>
              <a:latin typeface="Segoe" pitchFamily="34" charset="0"/>
            </a:endParaRPr>
          </a:p>
        </p:txBody>
      </p:sp>
      <p:sp>
        <p:nvSpPr>
          <p:cNvPr id="107" name="Can 106"/>
          <p:cNvSpPr/>
          <p:nvPr/>
        </p:nvSpPr>
        <p:spPr bwMode="auto">
          <a:xfrm>
            <a:off x="3195245" y="4483498"/>
            <a:ext cx="379378" cy="544749"/>
          </a:xfrm>
          <a:prstGeom prst="can">
            <a:avLst/>
          </a:prstGeom>
          <a:gradFill>
            <a:gsLst>
              <a:gs pos="0">
                <a:srgbClr val="00B050"/>
              </a:gs>
              <a:gs pos="50000">
                <a:srgbClr val="00B050"/>
              </a:gs>
              <a:gs pos="70000">
                <a:srgbClr val="00B050"/>
              </a:gs>
              <a:gs pos="100000">
                <a:srgbClr val="00A249"/>
              </a:gs>
            </a:gsLst>
          </a:gra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800" dirty="0" smtClean="0">
              <a:solidFill>
                <a:schemeClr val="tx1"/>
              </a:solidFill>
              <a:effectLst>
                <a:outerShdw blurRad="38100" dist="38100" dir="2700000" algn="tl">
                  <a:srgbClr val="000000">
                    <a:alpha val="43137"/>
                  </a:srgbClr>
                </a:outerShdw>
              </a:effectLst>
              <a:latin typeface="Segoe" pitchFamily="34" charset="0"/>
            </a:endParaRPr>
          </a:p>
        </p:txBody>
      </p:sp>
      <p:sp>
        <p:nvSpPr>
          <p:cNvPr id="108" name="Can 107"/>
          <p:cNvSpPr/>
          <p:nvPr/>
        </p:nvSpPr>
        <p:spPr bwMode="auto">
          <a:xfrm>
            <a:off x="3201731" y="5122283"/>
            <a:ext cx="379378" cy="544749"/>
          </a:xfrm>
          <a:prstGeom prst="can">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09" name="Can 108"/>
          <p:cNvSpPr/>
          <p:nvPr/>
        </p:nvSpPr>
        <p:spPr bwMode="auto">
          <a:xfrm>
            <a:off x="3182274" y="5744855"/>
            <a:ext cx="379378" cy="544749"/>
          </a:xfrm>
          <a:prstGeom prst="can">
            <a:avLst/>
          </a:prstGeom>
          <a:gradFill>
            <a:gsLst>
              <a:gs pos="0">
                <a:srgbClr val="00B050"/>
              </a:gs>
              <a:gs pos="50000">
                <a:srgbClr val="00B050"/>
              </a:gs>
              <a:gs pos="70000">
                <a:srgbClr val="00B050"/>
              </a:gs>
              <a:gs pos="100000">
                <a:srgbClr val="00A249"/>
              </a:gs>
            </a:gsLst>
          </a:gra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800" dirty="0" smtClean="0">
              <a:solidFill>
                <a:schemeClr val="tx1"/>
              </a:solidFill>
              <a:effectLst>
                <a:outerShdw blurRad="38100" dist="38100" dir="2700000" algn="tl">
                  <a:srgbClr val="000000">
                    <a:alpha val="43137"/>
                  </a:srgbClr>
                </a:outerShdw>
              </a:effectLst>
              <a:latin typeface="Segoe" pitchFamily="34" charset="0"/>
            </a:endParaRPr>
          </a:p>
        </p:txBody>
      </p:sp>
      <p:sp>
        <p:nvSpPr>
          <p:cNvPr id="112" name="TextBox 111"/>
          <p:cNvSpPr txBox="1"/>
          <p:nvPr/>
        </p:nvSpPr>
        <p:spPr>
          <a:xfrm>
            <a:off x="3195243" y="4619684"/>
            <a:ext cx="408564" cy="307777"/>
          </a:xfrm>
          <a:prstGeom prst="rect">
            <a:avLst/>
          </a:prstGeom>
          <a:noFill/>
        </p:spPr>
        <p:txBody>
          <a:bodyPr wrap="square" lIns="0" rIns="0" rtlCol="0">
            <a:spAutoFit/>
          </a:bodyPr>
          <a:lstStyle/>
          <a:p>
            <a:r>
              <a:rPr lang="en-US" sz="14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DB1</a:t>
            </a:r>
            <a:endParaRPr lang="en-US" sz="1100" dirty="0" smtClean="0">
              <a:gradFill>
                <a:gsLst>
                  <a:gs pos="0">
                    <a:schemeClr val="tx1"/>
                  </a:gs>
                  <a:gs pos="100000">
                    <a:schemeClr val="tx1"/>
                  </a:gs>
                </a:gsLst>
                <a:lin ang="5400000" scaled="0"/>
              </a:gradFill>
              <a:effectLst>
                <a:outerShdw blurRad="38100" dist="38100" dir="2700000" algn="tl">
                  <a:srgbClr val="000000">
                    <a:alpha val="43137"/>
                  </a:srgbClr>
                </a:outerShdw>
              </a:effectLst>
            </a:endParaRPr>
          </a:p>
        </p:txBody>
      </p:sp>
      <p:sp>
        <p:nvSpPr>
          <p:cNvPr id="113" name="TextBox 112"/>
          <p:cNvSpPr txBox="1"/>
          <p:nvPr/>
        </p:nvSpPr>
        <p:spPr>
          <a:xfrm>
            <a:off x="3211457" y="5258468"/>
            <a:ext cx="408564" cy="307777"/>
          </a:xfrm>
          <a:prstGeom prst="rect">
            <a:avLst/>
          </a:prstGeom>
          <a:noFill/>
        </p:spPr>
        <p:txBody>
          <a:bodyPr wrap="square" lIns="0" rIns="0" rtlCol="0">
            <a:spAutoFit/>
          </a:bodyPr>
          <a:lstStyle/>
          <a:p>
            <a:r>
              <a:rPr lang="en-US" sz="14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DB2</a:t>
            </a:r>
            <a:endParaRPr lang="en-US" sz="1100" dirty="0" smtClean="0">
              <a:gradFill>
                <a:gsLst>
                  <a:gs pos="0">
                    <a:schemeClr val="tx1"/>
                  </a:gs>
                  <a:gs pos="100000">
                    <a:schemeClr val="tx1"/>
                  </a:gs>
                </a:gsLst>
                <a:lin ang="5400000" scaled="0"/>
              </a:gradFill>
              <a:effectLst>
                <a:outerShdw blurRad="38100" dist="38100" dir="2700000" algn="tl">
                  <a:srgbClr val="000000">
                    <a:alpha val="43137"/>
                  </a:srgbClr>
                </a:outerShdw>
              </a:effectLst>
            </a:endParaRPr>
          </a:p>
        </p:txBody>
      </p:sp>
      <p:sp>
        <p:nvSpPr>
          <p:cNvPr id="114" name="TextBox 113"/>
          <p:cNvSpPr txBox="1"/>
          <p:nvPr/>
        </p:nvSpPr>
        <p:spPr>
          <a:xfrm>
            <a:off x="3182273" y="5900497"/>
            <a:ext cx="408564" cy="307777"/>
          </a:xfrm>
          <a:prstGeom prst="rect">
            <a:avLst/>
          </a:prstGeom>
          <a:noFill/>
        </p:spPr>
        <p:txBody>
          <a:bodyPr wrap="square" lIns="0" rIns="0" rtlCol="0">
            <a:spAutoFit/>
          </a:bodyPr>
          <a:lstStyle/>
          <a:p>
            <a:r>
              <a:rPr lang="en-US" sz="14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DB3</a:t>
            </a:r>
            <a:endParaRPr lang="en-US" sz="1100" dirty="0" smtClean="0">
              <a:gradFill>
                <a:gsLst>
                  <a:gs pos="0">
                    <a:schemeClr val="tx1"/>
                  </a:gs>
                  <a:gs pos="100000">
                    <a:schemeClr val="tx1"/>
                  </a:gs>
                </a:gsLst>
                <a:lin ang="5400000" scaled="0"/>
              </a:gradFill>
              <a:effectLst>
                <a:outerShdw blurRad="38100" dist="38100" dir="2700000" algn="tl">
                  <a:srgbClr val="000000">
                    <a:alpha val="43137"/>
                  </a:srgbClr>
                </a:outerShdw>
              </a:effectLst>
            </a:endParaRPr>
          </a:p>
        </p:txBody>
      </p:sp>
      <p:sp>
        <p:nvSpPr>
          <p:cNvPr id="121" name="TextBox 120"/>
          <p:cNvSpPr txBox="1"/>
          <p:nvPr/>
        </p:nvSpPr>
        <p:spPr>
          <a:xfrm>
            <a:off x="4874437" y="5027433"/>
            <a:ext cx="538334" cy="276491"/>
          </a:xfrm>
          <a:prstGeom prst="rect">
            <a:avLst/>
          </a:prstGeom>
          <a:noFill/>
          <a:ln cmpd="sng">
            <a:noFill/>
          </a:ln>
        </p:spPr>
        <p:txBody>
          <a:bodyPr wrap="square" rtlCol="0">
            <a:spAutoFit/>
          </a:bodyPr>
          <a:lstStyle/>
          <a:p>
            <a:r>
              <a:rPr lang="en-US" sz="1200" b="1" dirty="0" smtClean="0">
                <a:solidFill>
                  <a:srgbClr val="385D8A"/>
                </a:solidFill>
                <a:effectLst/>
              </a:rPr>
              <a:t>DB2</a:t>
            </a:r>
            <a:endParaRPr lang="en-US" sz="1200" b="1" dirty="0">
              <a:solidFill>
                <a:srgbClr val="385D8A"/>
              </a:solidFill>
              <a:effectLst/>
            </a:endParaRPr>
          </a:p>
        </p:txBody>
      </p:sp>
      <p:sp>
        <p:nvSpPr>
          <p:cNvPr id="123" name="Rounded Rectangle 122"/>
          <p:cNvSpPr/>
          <p:nvPr/>
        </p:nvSpPr>
        <p:spPr>
          <a:xfrm>
            <a:off x="4724108" y="4382977"/>
            <a:ext cx="656617" cy="2062263"/>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a:solidFill>
                <a:srgbClr val="FFFFFF"/>
              </a:solidFill>
              <a:effectLst>
                <a:outerShdw blurRad="38100" dist="38100" dir="2700000" algn="tl">
                  <a:srgbClr val="000000">
                    <a:alpha val="43137"/>
                  </a:srgbClr>
                </a:outerShdw>
              </a:effectLst>
              <a:latin typeface="Segoe" pitchFamily="34" charset="0"/>
            </a:endParaRPr>
          </a:p>
        </p:txBody>
      </p:sp>
      <p:sp>
        <p:nvSpPr>
          <p:cNvPr id="124" name="Can 123"/>
          <p:cNvSpPr/>
          <p:nvPr/>
        </p:nvSpPr>
        <p:spPr bwMode="auto">
          <a:xfrm>
            <a:off x="4874887" y="4480252"/>
            <a:ext cx="379378" cy="544749"/>
          </a:xfrm>
          <a:prstGeom prst="can">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25" name="Can 124"/>
          <p:cNvSpPr/>
          <p:nvPr/>
        </p:nvSpPr>
        <p:spPr bwMode="auto">
          <a:xfrm>
            <a:off x="4881373" y="5119037"/>
            <a:ext cx="379378" cy="544749"/>
          </a:xfrm>
          <a:prstGeom prst="can">
            <a:avLst/>
          </a:prstGeom>
          <a:gradFill>
            <a:gsLst>
              <a:gs pos="0">
                <a:srgbClr val="00B050"/>
              </a:gs>
              <a:gs pos="50000">
                <a:srgbClr val="00B050"/>
              </a:gs>
              <a:gs pos="70000">
                <a:srgbClr val="00B050"/>
              </a:gs>
              <a:gs pos="100000">
                <a:srgbClr val="00A249"/>
              </a:gs>
            </a:gsLst>
          </a:gra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800" dirty="0" smtClean="0">
              <a:solidFill>
                <a:schemeClr val="tx1"/>
              </a:solidFill>
              <a:effectLst>
                <a:outerShdw blurRad="38100" dist="38100" dir="2700000" algn="tl">
                  <a:srgbClr val="000000">
                    <a:alpha val="43137"/>
                  </a:srgbClr>
                </a:outerShdw>
              </a:effectLst>
              <a:latin typeface="Segoe" pitchFamily="34" charset="0"/>
            </a:endParaRPr>
          </a:p>
        </p:txBody>
      </p:sp>
      <p:sp>
        <p:nvSpPr>
          <p:cNvPr id="126" name="Can 125"/>
          <p:cNvSpPr/>
          <p:nvPr/>
        </p:nvSpPr>
        <p:spPr bwMode="auto">
          <a:xfrm>
            <a:off x="4861916" y="5741609"/>
            <a:ext cx="379378" cy="544749"/>
          </a:xfrm>
          <a:prstGeom prst="can">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27" name="TextBox 126"/>
          <p:cNvSpPr txBox="1"/>
          <p:nvPr/>
        </p:nvSpPr>
        <p:spPr>
          <a:xfrm>
            <a:off x="4874885" y="4616438"/>
            <a:ext cx="408564" cy="307777"/>
          </a:xfrm>
          <a:prstGeom prst="rect">
            <a:avLst/>
          </a:prstGeom>
          <a:noFill/>
        </p:spPr>
        <p:txBody>
          <a:bodyPr wrap="square" lIns="0" rIns="0" rtlCol="0">
            <a:spAutoFit/>
          </a:bodyPr>
          <a:lstStyle/>
          <a:p>
            <a:r>
              <a:rPr lang="en-US" sz="14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DB1</a:t>
            </a:r>
            <a:endParaRPr lang="en-US" sz="1100" dirty="0" smtClean="0">
              <a:gradFill>
                <a:gsLst>
                  <a:gs pos="0">
                    <a:schemeClr val="tx1"/>
                  </a:gs>
                  <a:gs pos="100000">
                    <a:schemeClr val="tx1"/>
                  </a:gs>
                </a:gsLst>
                <a:lin ang="5400000" scaled="0"/>
              </a:gradFill>
              <a:effectLst>
                <a:outerShdw blurRad="38100" dist="38100" dir="2700000" algn="tl">
                  <a:srgbClr val="000000">
                    <a:alpha val="43137"/>
                  </a:srgbClr>
                </a:outerShdw>
              </a:effectLst>
            </a:endParaRPr>
          </a:p>
        </p:txBody>
      </p:sp>
      <p:sp>
        <p:nvSpPr>
          <p:cNvPr id="128" name="TextBox 127"/>
          <p:cNvSpPr txBox="1"/>
          <p:nvPr/>
        </p:nvSpPr>
        <p:spPr>
          <a:xfrm>
            <a:off x="4891099" y="5255222"/>
            <a:ext cx="408564" cy="307777"/>
          </a:xfrm>
          <a:prstGeom prst="rect">
            <a:avLst/>
          </a:prstGeom>
          <a:noFill/>
        </p:spPr>
        <p:txBody>
          <a:bodyPr wrap="square" lIns="0" rIns="0" rtlCol="0">
            <a:spAutoFit/>
          </a:bodyPr>
          <a:lstStyle/>
          <a:p>
            <a:r>
              <a:rPr lang="en-US" sz="14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DB2</a:t>
            </a:r>
            <a:endParaRPr lang="en-US" sz="1100" dirty="0" smtClean="0">
              <a:gradFill>
                <a:gsLst>
                  <a:gs pos="0">
                    <a:schemeClr val="tx1"/>
                  </a:gs>
                  <a:gs pos="100000">
                    <a:schemeClr val="tx1"/>
                  </a:gs>
                </a:gsLst>
                <a:lin ang="5400000" scaled="0"/>
              </a:gradFill>
              <a:effectLst>
                <a:outerShdw blurRad="38100" dist="38100" dir="2700000" algn="tl">
                  <a:srgbClr val="000000">
                    <a:alpha val="43137"/>
                  </a:srgbClr>
                </a:outerShdw>
              </a:effectLst>
            </a:endParaRPr>
          </a:p>
        </p:txBody>
      </p:sp>
      <p:sp>
        <p:nvSpPr>
          <p:cNvPr id="129" name="TextBox 128"/>
          <p:cNvSpPr txBox="1"/>
          <p:nvPr/>
        </p:nvSpPr>
        <p:spPr>
          <a:xfrm>
            <a:off x="4861915" y="5897251"/>
            <a:ext cx="408564" cy="307777"/>
          </a:xfrm>
          <a:prstGeom prst="rect">
            <a:avLst/>
          </a:prstGeom>
          <a:noFill/>
        </p:spPr>
        <p:txBody>
          <a:bodyPr wrap="square" lIns="0" rIns="0" rtlCol="0">
            <a:spAutoFit/>
          </a:bodyPr>
          <a:lstStyle/>
          <a:p>
            <a:r>
              <a:rPr lang="en-US" sz="14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DB3</a:t>
            </a:r>
            <a:endParaRPr lang="en-US" sz="1100" dirty="0" smtClean="0">
              <a:gradFill>
                <a:gsLst>
                  <a:gs pos="0">
                    <a:schemeClr val="tx1"/>
                  </a:gs>
                  <a:gs pos="100000">
                    <a:schemeClr val="tx1"/>
                  </a:gs>
                </a:gsLst>
                <a:lin ang="5400000" scaled="0"/>
              </a:gradFill>
              <a:effectLst>
                <a:outerShdw blurRad="38100" dist="38100" dir="2700000" algn="tl">
                  <a:srgbClr val="000000">
                    <a:alpha val="43137"/>
                  </a:srgbClr>
                </a:outerShdw>
              </a:effectLst>
            </a:endParaRPr>
          </a:p>
        </p:txBody>
      </p:sp>
      <p:pic>
        <p:nvPicPr>
          <p:cNvPr id="85" name="Picture 3" descr="\\eventsql\dvd27\Clip_Installer\DVD_ART\Artwork_Imagery\HARDWARE_IMAGERY\Illustration - Misc Hardware\Windows Server Icons\Hardware\Computer.png"/>
          <p:cNvPicPr>
            <a:picLocks noChangeAspect="1" noChangeArrowheads="1"/>
          </p:cNvPicPr>
          <p:nvPr/>
        </p:nvPicPr>
        <p:blipFill>
          <a:blip r:embed="rId4" cstate="screen"/>
          <a:srcRect/>
          <a:stretch>
            <a:fillRect/>
          </a:stretch>
        </p:blipFill>
        <p:spPr bwMode="auto">
          <a:xfrm>
            <a:off x="3477832" y="1401875"/>
            <a:ext cx="1005840" cy="839585"/>
          </a:xfrm>
          <a:prstGeom prst="rect">
            <a:avLst/>
          </a:prstGeom>
          <a:noFill/>
        </p:spPr>
      </p:pic>
      <p:cxnSp>
        <p:nvCxnSpPr>
          <p:cNvPr id="111" name="Straight Connector 110"/>
          <p:cNvCxnSpPr/>
          <p:nvPr/>
        </p:nvCxnSpPr>
        <p:spPr>
          <a:xfrm rot="16200000" flipV="1">
            <a:off x="4919315" y="3009605"/>
            <a:ext cx="220970" cy="4843"/>
          </a:xfrm>
          <a:prstGeom prst="line">
            <a:avLst/>
          </a:prstGeom>
          <a:ln w="38100">
            <a:headEnd type="arrow"/>
            <a:tailEnd type="none"/>
          </a:ln>
        </p:spPr>
        <p:style>
          <a:lnRef idx="1">
            <a:schemeClr val="accent1"/>
          </a:lnRef>
          <a:fillRef idx="0">
            <a:schemeClr val="accent1"/>
          </a:fillRef>
          <a:effectRef idx="0">
            <a:schemeClr val="accent1"/>
          </a:effectRef>
          <a:fontRef idx="minor">
            <a:schemeClr val="tx1"/>
          </a:fontRef>
        </p:style>
      </p:cxnSp>
      <p:sp>
        <p:nvSpPr>
          <p:cNvPr id="41" name="Line Callout 1 (Accent Bar) 40"/>
          <p:cNvSpPr/>
          <p:nvPr/>
        </p:nvSpPr>
        <p:spPr>
          <a:xfrm>
            <a:off x="6513726" y="4837814"/>
            <a:ext cx="2024218" cy="844594"/>
          </a:xfrm>
          <a:prstGeom prst="accentCallout1">
            <a:avLst>
              <a:gd name="adj1" fmla="val 23171"/>
              <a:gd name="adj2" fmla="val 1418"/>
              <a:gd name="adj3" fmla="val 25815"/>
              <a:gd name="adj4" fmla="val -28530"/>
            </a:avLst>
          </a:prstGeom>
          <a:solidFill>
            <a:schemeClr val="accent1"/>
          </a:solidFill>
          <a:ln w="31750">
            <a:solidFill>
              <a:schemeClr val="accent1"/>
            </a:solidFill>
          </a:ln>
        </p:spPr>
        <p:style>
          <a:lnRef idx="0">
            <a:schemeClr val="accent1"/>
          </a:lnRef>
          <a:fillRef idx="3">
            <a:schemeClr val="accent1"/>
          </a:fillRef>
          <a:effectRef idx="3">
            <a:schemeClr val="accent1"/>
          </a:effectRef>
          <a:fontRef idx="minor">
            <a:schemeClr val="lt1"/>
          </a:fontRef>
        </p:style>
        <p:txBody>
          <a:bodyPr rtlCol="0" anchor="ctr"/>
          <a:lstStyle/>
          <a:p>
            <a:r>
              <a:rPr lang="en-US" sz="1600" i="1" dirty="0" smtClean="0">
                <a:solidFill>
                  <a:schemeClr val="bg1"/>
                </a:solidFill>
              </a:rPr>
              <a:t>2-server DAGs should use RAID</a:t>
            </a:r>
            <a:endParaRPr lang="en-US" sz="1600" i="1" dirty="0">
              <a:solidFill>
                <a:schemeClr val="bg1"/>
              </a:solidFill>
            </a:endParaRPr>
          </a:p>
        </p:txBody>
      </p:sp>
      <p:sp>
        <p:nvSpPr>
          <p:cNvPr id="40" name="Title 117"/>
          <p:cNvSpPr txBox="1">
            <a:spLocks/>
          </p:cNvSpPr>
          <p:nvPr/>
        </p:nvSpPr>
        <p:spPr>
          <a:xfrm>
            <a:off x="381000" y="230189"/>
            <a:ext cx="8382000" cy="1141412"/>
          </a:xfrm>
          <a:prstGeom prst="rect">
            <a:avLst/>
          </a:prstGeom>
        </p:spPr>
        <p:txBody>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sz="4400" b="0" i="0" u="none" strike="noStrike" kern="1200" cap="none" spc="-150" normalizeH="0" baseline="0" noProof="0" dirty="0" smtClean="0">
                <a:ln w="3175">
                  <a:noFill/>
                </a:ln>
                <a:solidFill>
                  <a:schemeClr val="tx1"/>
                </a:solidFill>
                <a:effectLst/>
                <a:uLnTx/>
                <a:uFillTx/>
                <a:latin typeface="+mj-lt"/>
                <a:ea typeface="+mn-ea"/>
                <a:cs typeface="Arial" charset="0"/>
              </a:rPr>
              <a:t>High Availability Design Example</a:t>
            </a:r>
            <a:br>
              <a:rPr kumimoji="0" lang="en-US" sz="4400" b="0" i="0" u="none" strike="noStrike" kern="1200" cap="none" spc="-150" normalizeH="0" baseline="0" noProof="0" dirty="0" smtClean="0">
                <a:ln w="3175">
                  <a:noFill/>
                </a:ln>
                <a:solidFill>
                  <a:schemeClr val="tx1"/>
                </a:solidFill>
                <a:effectLst/>
                <a:uLnTx/>
                <a:uFillTx/>
                <a:latin typeface="+mj-lt"/>
                <a:ea typeface="+mn-ea"/>
                <a:cs typeface="Arial" charset="0"/>
              </a:rPr>
            </a:br>
            <a:r>
              <a:rPr kumimoji="0" lang="en-US" sz="3200" b="0" i="0" u="none" strike="noStrike" kern="1200" cap="none" spc="-150" normalizeH="0" baseline="0" noProof="0" dirty="0" smtClean="0">
                <a:ln w="3175">
                  <a:noFill/>
                </a:ln>
                <a:solidFill>
                  <a:srgbClr val="CCFFCC"/>
                </a:solidFill>
                <a:effectLst/>
                <a:uLnTx/>
                <a:uFillTx/>
                <a:latin typeface="+mj-lt"/>
                <a:ea typeface="+mn-ea"/>
                <a:cs typeface="Arial" charset="0"/>
              </a:rPr>
              <a:t>Branch/Small Office Design</a:t>
            </a:r>
            <a:endParaRPr kumimoji="0" lang="en-US" sz="4800" b="0" i="0" u="none" strike="noStrike" kern="1200" cap="none" spc="-150" normalizeH="0" baseline="0" noProof="0" dirty="0">
              <a:ln w="3175">
                <a:noFill/>
              </a:ln>
              <a:solidFill>
                <a:srgbClr val="CCFFCC"/>
              </a:solidFill>
              <a:effectLst/>
              <a:uLnTx/>
              <a:uFillTx/>
              <a:latin typeface="+mj-lt"/>
              <a:ea typeface="+mn-ea"/>
              <a:cs typeface="Arial" charset="0"/>
            </a:endParaRPr>
          </a:p>
        </p:txBody>
      </p:sp>
      <p:sp>
        <p:nvSpPr>
          <p:cNvPr id="38" name="Line Callout 1 (Accent Bar) 37"/>
          <p:cNvSpPr/>
          <p:nvPr/>
        </p:nvSpPr>
        <p:spPr>
          <a:xfrm>
            <a:off x="230369" y="3124200"/>
            <a:ext cx="1752601" cy="1066800"/>
          </a:xfrm>
          <a:prstGeom prst="accentCallout1">
            <a:avLst>
              <a:gd name="adj1" fmla="val 24740"/>
              <a:gd name="adj2" fmla="val 98400"/>
              <a:gd name="adj3" fmla="val 55949"/>
              <a:gd name="adj4" fmla="val 138419"/>
            </a:avLst>
          </a:prstGeom>
          <a:solidFill>
            <a:schemeClr val="accent1"/>
          </a:solidFill>
          <a:ln w="31750">
            <a:solidFill>
              <a:schemeClr val="accent1"/>
            </a:solidFill>
          </a:ln>
        </p:spPr>
        <p:style>
          <a:lnRef idx="0">
            <a:schemeClr val="accent1"/>
          </a:lnRef>
          <a:fillRef idx="3">
            <a:schemeClr val="accent1"/>
          </a:fillRef>
          <a:effectRef idx="3">
            <a:schemeClr val="accent1"/>
          </a:effectRef>
          <a:fontRef idx="minor">
            <a:schemeClr val="lt1"/>
          </a:fontRef>
        </p:style>
        <p:txBody>
          <a:bodyPr rtlCol="0" anchor="ctr"/>
          <a:lstStyle/>
          <a:p>
            <a:r>
              <a:rPr lang="en-US" sz="1600" i="1" dirty="0" smtClean="0">
                <a:solidFill>
                  <a:schemeClr val="bg1"/>
                </a:solidFill>
              </a:rPr>
              <a:t>8 processor cores recommended with a maximum of 64GB RAM</a:t>
            </a:r>
            <a:endParaRPr lang="en-US" sz="1600" i="1" dirty="0">
              <a:solidFill>
                <a:schemeClr val="bg1"/>
              </a:solidFill>
            </a:endParaRPr>
          </a:p>
        </p:txBody>
      </p:sp>
      <p:sp>
        <p:nvSpPr>
          <p:cNvPr id="39" name="Line Callout 1 (Accent Bar) 38"/>
          <p:cNvSpPr/>
          <p:nvPr/>
        </p:nvSpPr>
        <p:spPr>
          <a:xfrm>
            <a:off x="230369" y="4648200"/>
            <a:ext cx="1752601" cy="1066800"/>
          </a:xfrm>
          <a:prstGeom prst="accentCallout1">
            <a:avLst>
              <a:gd name="adj1" fmla="val 24740"/>
              <a:gd name="adj2" fmla="val 98400"/>
              <a:gd name="adj3" fmla="val -54720"/>
              <a:gd name="adj4" fmla="val 138419"/>
            </a:avLst>
          </a:prstGeom>
          <a:solidFill>
            <a:schemeClr val="accent1"/>
          </a:solidFill>
          <a:ln w="31750">
            <a:solidFill>
              <a:schemeClr val="accent1"/>
            </a:solidFill>
          </a:ln>
        </p:spPr>
        <p:style>
          <a:lnRef idx="0">
            <a:schemeClr val="accent1"/>
          </a:lnRef>
          <a:fillRef idx="3">
            <a:schemeClr val="accent1"/>
          </a:fillRef>
          <a:effectRef idx="3">
            <a:schemeClr val="accent1"/>
          </a:effectRef>
          <a:fontRef idx="minor">
            <a:schemeClr val="lt1"/>
          </a:fontRef>
        </p:style>
        <p:txBody>
          <a:bodyPr rtlCol="0" anchor="ctr"/>
          <a:lstStyle/>
          <a:p>
            <a:r>
              <a:rPr lang="en-US" sz="1600" i="1" dirty="0" smtClean="0">
                <a:solidFill>
                  <a:schemeClr val="bg1"/>
                </a:solidFill>
              </a:rPr>
              <a:t>UM role not recommended for co-location</a:t>
            </a:r>
            <a:endParaRPr lang="en-US" sz="1600" i="1" dirty="0">
              <a:solidFill>
                <a:schemeClr val="bg1"/>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 grpId="0" animBg="1"/>
      <p:bldP spid="41" grpId="0" animBg="1"/>
      <p:bldP spid="38" grpId="0" animBg="1"/>
      <p:bldP spid="39"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Exchange 2010 High Availability Vision/Goals</a:t>
            </a:r>
            <a:endParaRPr lang="en-US" dirty="0"/>
          </a:p>
        </p:txBody>
      </p:sp>
      <p:sp>
        <p:nvSpPr>
          <p:cNvPr id="5" name="Subtitle 4"/>
          <p:cNvSpPr>
            <a:spLocks noGrp="1"/>
          </p:cNvSpPr>
          <p:nvPr>
            <p:ph type="subTitle" idx="1"/>
          </p:nvPr>
        </p:nvSpPr>
        <p:spPr/>
        <p:txBody>
          <a:bodyPr/>
          <a:lstStyle/>
          <a:p>
            <a:endParaRPr lang="en-US"/>
          </a:p>
        </p:txBody>
      </p:sp>
    </p:spTree>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 name="Rounded Rectangle 139"/>
          <p:cNvSpPr/>
          <p:nvPr/>
        </p:nvSpPr>
        <p:spPr bwMode="auto">
          <a:xfrm>
            <a:off x="320510" y="1404594"/>
            <a:ext cx="8578393" cy="5260155"/>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17" name="Rounded Rectangle 116"/>
          <p:cNvSpPr/>
          <p:nvPr/>
        </p:nvSpPr>
        <p:spPr bwMode="auto">
          <a:xfrm>
            <a:off x="641034" y="1875933"/>
            <a:ext cx="2705493" cy="1263192"/>
          </a:xfrm>
          <a:prstGeom prst="round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latin typeface="Segoe" pitchFamily="34" charset="0"/>
            </a:endParaRPr>
          </a:p>
        </p:txBody>
      </p:sp>
      <p:cxnSp>
        <p:nvCxnSpPr>
          <p:cNvPr id="128" name="Straight Connector 127"/>
          <p:cNvCxnSpPr/>
          <p:nvPr/>
        </p:nvCxnSpPr>
        <p:spPr>
          <a:xfrm rot="5400000">
            <a:off x="1721730" y="3283802"/>
            <a:ext cx="298385" cy="963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58" name="TextBox 57"/>
          <p:cNvSpPr txBox="1"/>
          <p:nvPr/>
        </p:nvSpPr>
        <p:spPr>
          <a:xfrm>
            <a:off x="3677246" y="1547482"/>
            <a:ext cx="2415937" cy="480131"/>
          </a:xfrm>
          <a:prstGeom prst="rect">
            <a:avLst/>
          </a:prstGeom>
          <a:noFill/>
        </p:spPr>
        <p:txBody>
          <a:bodyPr wrap="square" rtlCol="0">
            <a:spAutoFit/>
          </a:bodyPr>
          <a:lstStyle/>
          <a:p>
            <a:pPr marL="342900" indent="-342900" defTabSz="914400">
              <a:lnSpc>
                <a:spcPct val="90000"/>
              </a:lnSpc>
              <a:spcBef>
                <a:spcPct val="20000"/>
              </a:spcBef>
              <a:buSzPct val="80000"/>
              <a:buBlip>
                <a:blip r:embed="rId4"/>
              </a:buBlip>
            </a:pPr>
            <a:r>
              <a:rPr lang="en-US" sz="2800" dirty="0" smtClean="0"/>
              <a:t>Single Site</a:t>
            </a:r>
          </a:p>
        </p:txBody>
      </p:sp>
      <p:sp>
        <p:nvSpPr>
          <p:cNvPr id="59" name="Rectangle 58"/>
          <p:cNvSpPr/>
          <p:nvPr/>
        </p:nvSpPr>
        <p:spPr>
          <a:xfrm>
            <a:off x="3701040" y="2405936"/>
            <a:ext cx="2781732" cy="480131"/>
          </a:xfrm>
          <a:prstGeom prst="rect">
            <a:avLst/>
          </a:prstGeom>
        </p:spPr>
        <p:txBody>
          <a:bodyPr wrap="square">
            <a:spAutoFit/>
          </a:bodyPr>
          <a:lstStyle/>
          <a:p>
            <a:pPr marL="342900" indent="-342900" defTabSz="914400">
              <a:lnSpc>
                <a:spcPct val="90000"/>
              </a:lnSpc>
              <a:spcBef>
                <a:spcPct val="20000"/>
              </a:spcBef>
              <a:buSzPct val="80000"/>
              <a:buBlip>
                <a:blip r:embed="rId4"/>
              </a:buBlip>
            </a:pPr>
            <a:r>
              <a:rPr lang="en-US" sz="2800" dirty="0" smtClean="0"/>
              <a:t>3 HA Copies </a:t>
            </a:r>
          </a:p>
        </p:txBody>
      </p:sp>
      <p:sp>
        <p:nvSpPr>
          <p:cNvPr id="60" name="Rounded Rectangle 59"/>
          <p:cNvSpPr/>
          <p:nvPr/>
        </p:nvSpPr>
        <p:spPr>
          <a:xfrm>
            <a:off x="1073049" y="3318232"/>
            <a:ext cx="6927527" cy="3223987"/>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62" name="Rounded Rectangle 61"/>
          <p:cNvSpPr/>
          <p:nvPr/>
        </p:nvSpPr>
        <p:spPr>
          <a:xfrm>
            <a:off x="6028604" y="4578049"/>
            <a:ext cx="1736387" cy="1595336"/>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a:solidFill>
                <a:srgbClr val="FFFFFF"/>
              </a:solidFill>
              <a:effectLst>
                <a:outerShdw blurRad="38100" dist="38100" dir="2700000" algn="tl">
                  <a:srgbClr val="000000">
                    <a:alpha val="43137"/>
                  </a:srgbClr>
                </a:outerShdw>
              </a:effectLst>
              <a:latin typeface="Segoe" pitchFamily="34" charset="0"/>
            </a:endParaRPr>
          </a:p>
        </p:txBody>
      </p:sp>
      <p:sp>
        <p:nvSpPr>
          <p:cNvPr id="63" name="Rounded Rectangle 62"/>
          <p:cNvSpPr/>
          <p:nvPr/>
        </p:nvSpPr>
        <p:spPr>
          <a:xfrm>
            <a:off x="3688405" y="4561836"/>
            <a:ext cx="1736387" cy="1595336"/>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a:solidFill>
                <a:srgbClr val="FFFFFF"/>
              </a:solidFill>
              <a:effectLst>
                <a:outerShdw blurRad="38100" dist="38100" dir="2700000" algn="tl">
                  <a:srgbClr val="000000">
                    <a:alpha val="43137"/>
                  </a:srgbClr>
                </a:outerShdw>
              </a:effectLst>
              <a:latin typeface="Segoe" pitchFamily="34" charset="0"/>
            </a:endParaRPr>
          </a:p>
        </p:txBody>
      </p:sp>
      <p:sp>
        <p:nvSpPr>
          <p:cNvPr id="64" name="Rounded Rectangle 63"/>
          <p:cNvSpPr/>
          <p:nvPr/>
        </p:nvSpPr>
        <p:spPr>
          <a:xfrm>
            <a:off x="1502205" y="4574806"/>
            <a:ext cx="1736387" cy="1595336"/>
          </a:xfrm>
          <a:prstGeom prst="roundRect">
            <a:avLst/>
          </a:prstGeom>
          <a:gradFill>
            <a:gsLst>
              <a:gs pos="0">
                <a:schemeClr val="accent1">
                  <a:shade val="15000"/>
                  <a:satMod val="180000"/>
                </a:schemeClr>
              </a:gs>
              <a:gs pos="50000">
                <a:schemeClr val="accent1">
                  <a:shade val="45000"/>
                  <a:satMod val="170000"/>
                </a:schemeClr>
              </a:gs>
              <a:gs pos="70000">
                <a:schemeClr val="accent1">
                  <a:tint val="99000"/>
                  <a:shade val="65000"/>
                  <a:satMod val="155000"/>
                </a:schemeClr>
              </a:gs>
              <a:gs pos="100000">
                <a:schemeClr val="accent1">
                  <a:tint val="95500"/>
                  <a:shade val="100000"/>
                  <a:satMod val="155000"/>
                </a:schemeClr>
              </a:gs>
            </a:gsLst>
          </a:gra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a:solidFill>
                <a:srgbClr val="FFFFFF"/>
              </a:solidFill>
              <a:effectLst>
                <a:outerShdw blurRad="38100" dist="38100" dir="2700000" algn="tl">
                  <a:srgbClr val="000000">
                    <a:alpha val="43137"/>
                  </a:srgbClr>
                </a:outerShdw>
              </a:effectLst>
              <a:latin typeface="Segoe" pitchFamily="34" charset="0"/>
            </a:endParaRPr>
          </a:p>
        </p:txBody>
      </p:sp>
      <p:sp>
        <p:nvSpPr>
          <p:cNvPr id="65" name="TextBox 64"/>
          <p:cNvSpPr txBox="1"/>
          <p:nvPr/>
        </p:nvSpPr>
        <p:spPr>
          <a:xfrm>
            <a:off x="2818607" y="6225223"/>
            <a:ext cx="3704734" cy="338554"/>
          </a:xfrm>
          <a:prstGeom prst="rect">
            <a:avLst/>
          </a:prstGeom>
          <a:noFill/>
        </p:spPr>
        <p:txBody>
          <a:bodyPr wrap="square" rtlCol="0">
            <a:spAutoFit/>
          </a:bodyPr>
          <a:lstStyle/>
          <a:p>
            <a:pPr algn="ctr"/>
            <a:r>
              <a:rPr lang="en-US" sz="1600" dirty="0" smtClean="0"/>
              <a:t>Database Availability Group</a:t>
            </a:r>
            <a:endParaRPr lang="en-US" sz="1600" dirty="0"/>
          </a:p>
        </p:txBody>
      </p:sp>
      <p:sp>
        <p:nvSpPr>
          <p:cNvPr id="66" name="Line 37"/>
          <p:cNvSpPr>
            <a:spLocks noChangeShapeType="1"/>
          </p:cNvSpPr>
          <p:nvPr/>
        </p:nvSpPr>
        <p:spPr bwMode="auto">
          <a:xfrm flipH="1">
            <a:off x="2730230" y="3844972"/>
            <a:ext cx="1600200" cy="0"/>
          </a:xfrm>
          <a:prstGeom prst="line">
            <a:avLst/>
          </a:prstGeom>
          <a:noFill/>
          <a:ln w="12700">
            <a:solidFill>
              <a:schemeClr val="accent1"/>
            </a:solidFill>
            <a:round/>
            <a:headEnd/>
            <a:tailEnd/>
          </a:ln>
          <a:effectLst/>
        </p:spPr>
        <p:txBody>
          <a:bodyPr/>
          <a:lstStyle/>
          <a:p>
            <a:pPr>
              <a:defRPr/>
            </a:pPr>
            <a:endParaRPr lang="en-US" dirty="0"/>
          </a:p>
        </p:txBody>
      </p:sp>
      <p:sp>
        <p:nvSpPr>
          <p:cNvPr id="67" name="Line 37"/>
          <p:cNvSpPr>
            <a:spLocks noChangeShapeType="1"/>
          </p:cNvSpPr>
          <p:nvPr/>
        </p:nvSpPr>
        <p:spPr bwMode="auto">
          <a:xfrm flipH="1" flipV="1">
            <a:off x="4940029" y="3844972"/>
            <a:ext cx="1682151" cy="1584"/>
          </a:xfrm>
          <a:prstGeom prst="line">
            <a:avLst/>
          </a:prstGeom>
          <a:noFill/>
          <a:ln w="12700">
            <a:solidFill>
              <a:schemeClr val="accent1"/>
            </a:solidFill>
            <a:round/>
            <a:headEnd/>
            <a:tailEnd/>
          </a:ln>
          <a:effectLst/>
        </p:spPr>
        <p:txBody>
          <a:bodyPr/>
          <a:lstStyle/>
          <a:p>
            <a:pPr>
              <a:defRPr/>
            </a:pPr>
            <a:endParaRPr lang="en-US" dirty="0"/>
          </a:p>
        </p:txBody>
      </p:sp>
      <p:sp>
        <p:nvSpPr>
          <p:cNvPr id="68" name="Can 67"/>
          <p:cNvSpPr/>
          <p:nvPr/>
        </p:nvSpPr>
        <p:spPr bwMode="auto">
          <a:xfrm>
            <a:off x="1652984" y="4749904"/>
            <a:ext cx="379378" cy="544749"/>
          </a:xfrm>
          <a:prstGeom prst="can">
            <a:avLst/>
          </a:prstGeom>
          <a:solidFill>
            <a:srgbClr val="00B050"/>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800" dirty="0" smtClean="0">
              <a:solidFill>
                <a:schemeClr val="tx1"/>
              </a:solidFill>
              <a:effectLst>
                <a:outerShdw blurRad="38100" dist="38100" dir="2700000" algn="tl">
                  <a:srgbClr val="000000">
                    <a:alpha val="43137"/>
                  </a:srgbClr>
                </a:outerShdw>
              </a:effectLst>
              <a:latin typeface="Segoe" pitchFamily="34" charset="0"/>
            </a:endParaRPr>
          </a:p>
        </p:txBody>
      </p:sp>
      <p:sp>
        <p:nvSpPr>
          <p:cNvPr id="69" name="Can 68"/>
          <p:cNvSpPr/>
          <p:nvPr/>
        </p:nvSpPr>
        <p:spPr bwMode="auto">
          <a:xfrm>
            <a:off x="2175036" y="4746662"/>
            <a:ext cx="379378" cy="544749"/>
          </a:xfrm>
          <a:prstGeom prst="can">
            <a:avLst/>
          </a:prstGeom>
          <a:solidFill>
            <a:srgbClr val="0070C0"/>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70" name="Can 69"/>
          <p:cNvSpPr/>
          <p:nvPr/>
        </p:nvSpPr>
        <p:spPr bwMode="auto">
          <a:xfrm>
            <a:off x="2710056" y="4736934"/>
            <a:ext cx="379378" cy="544749"/>
          </a:xfrm>
          <a:prstGeom prst="can">
            <a:avLst/>
          </a:prstGeom>
          <a:solidFill>
            <a:srgbClr val="0070C0"/>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71" name="Can 70"/>
          <p:cNvSpPr/>
          <p:nvPr/>
        </p:nvSpPr>
        <p:spPr bwMode="auto">
          <a:xfrm>
            <a:off x="2181521" y="5443810"/>
            <a:ext cx="379378" cy="544749"/>
          </a:xfrm>
          <a:prstGeom prst="can">
            <a:avLst/>
          </a:prstGeom>
          <a:solidFill>
            <a:srgbClr val="0070C0"/>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72" name="Can 71"/>
          <p:cNvSpPr/>
          <p:nvPr/>
        </p:nvSpPr>
        <p:spPr bwMode="auto">
          <a:xfrm>
            <a:off x="2697086" y="5453538"/>
            <a:ext cx="379378" cy="544749"/>
          </a:xfrm>
          <a:prstGeom prst="can">
            <a:avLst/>
          </a:prstGeom>
          <a:solidFill>
            <a:srgbClr val="0070C0"/>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73" name="TextBox 72"/>
          <p:cNvSpPr txBox="1"/>
          <p:nvPr/>
        </p:nvSpPr>
        <p:spPr>
          <a:xfrm>
            <a:off x="1652982" y="4886090"/>
            <a:ext cx="408564" cy="307777"/>
          </a:xfrm>
          <a:prstGeom prst="rect">
            <a:avLst/>
          </a:prstGeom>
          <a:noFill/>
        </p:spPr>
        <p:txBody>
          <a:bodyPr wrap="square" lIns="0" rIns="0" rtlCol="0">
            <a:spAutoFit/>
          </a:bodyPr>
          <a:lstStyle/>
          <a:p>
            <a:r>
              <a:rPr lang="en-US" sz="14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DB1</a:t>
            </a:r>
            <a:endParaRPr lang="en-US" sz="1100" dirty="0" smtClean="0">
              <a:gradFill>
                <a:gsLst>
                  <a:gs pos="0">
                    <a:schemeClr val="tx1"/>
                  </a:gs>
                  <a:gs pos="100000">
                    <a:schemeClr val="tx1"/>
                  </a:gs>
                </a:gsLst>
                <a:lin ang="5400000" scaled="0"/>
              </a:gradFill>
              <a:effectLst>
                <a:outerShdw blurRad="38100" dist="38100" dir="2700000" algn="tl">
                  <a:srgbClr val="000000">
                    <a:alpha val="43137"/>
                  </a:srgbClr>
                </a:outerShdw>
              </a:effectLst>
            </a:endParaRPr>
          </a:p>
        </p:txBody>
      </p:sp>
      <p:sp>
        <p:nvSpPr>
          <p:cNvPr id="74" name="TextBox 73"/>
          <p:cNvSpPr txBox="1"/>
          <p:nvPr/>
        </p:nvSpPr>
        <p:spPr>
          <a:xfrm>
            <a:off x="2184762" y="4882847"/>
            <a:ext cx="408564" cy="307777"/>
          </a:xfrm>
          <a:prstGeom prst="rect">
            <a:avLst/>
          </a:prstGeom>
          <a:noFill/>
        </p:spPr>
        <p:txBody>
          <a:bodyPr wrap="square" lIns="0" rIns="0" rtlCol="0">
            <a:spAutoFit/>
          </a:bodyPr>
          <a:lstStyle/>
          <a:p>
            <a:r>
              <a:rPr lang="en-US" sz="14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DB2</a:t>
            </a:r>
            <a:endParaRPr lang="en-US" sz="1100" dirty="0" smtClean="0">
              <a:gradFill>
                <a:gsLst>
                  <a:gs pos="0">
                    <a:schemeClr val="tx1"/>
                  </a:gs>
                  <a:gs pos="100000">
                    <a:schemeClr val="tx1"/>
                  </a:gs>
                </a:gsLst>
                <a:lin ang="5400000" scaled="0"/>
              </a:gradFill>
              <a:effectLst>
                <a:outerShdw blurRad="38100" dist="38100" dir="2700000" algn="tl">
                  <a:srgbClr val="000000">
                    <a:alpha val="43137"/>
                  </a:srgbClr>
                </a:outerShdw>
              </a:effectLst>
            </a:endParaRPr>
          </a:p>
        </p:txBody>
      </p:sp>
      <p:sp>
        <p:nvSpPr>
          <p:cNvPr id="75" name="TextBox 74"/>
          <p:cNvSpPr txBox="1"/>
          <p:nvPr/>
        </p:nvSpPr>
        <p:spPr>
          <a:xfrm>
            <a:off x="2710055" y="4892576"/>
            <a:ext cx="408564" cy="307777"/>
          </a:xfrm>
          <a:prstGeom prst="rect">
            <a:avLst/>
          </a:prstGeom>
          <a:noFill/>
        </p:spPr>
        <p:txBody>
          <a:bodyPr wrap="square" lIns="0" rIns="0" rtlCol="0">
            <a:spAutoFit/>
          </a:bodyPr>
          <a:lstStyle/>
          <a:p>
            <a:r>
              <a:rPr lang="en-US" sz="14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DB3</a:t>
            </a:r>
            <a:endParaRPr lang="en-US" sz="1100" dirty="0" smtClean="0">
              <a:gradFill>
                <a:gsLst>
                  <a:gs pos="0">
                    <a:schemeClr val="tx1"/>
                  </a:gs>
                  <a:gs pos="100000">
                    <a:schemeClr val="tx1"/>
                  </a:gs>
                </a:gsLst>
                <a:lin ang="5400000" scaled="0"/>
              </a:gradFill>
              <a:effectLst>
                <a:outerShdw blurRad="38100" dist="38100" dir="2700000" algn="tl">
                  <a:srgbClr val="000000">
                    <a:alpha val="43137"/>
                  </a:srgbClr>
                </a:outerShdw>
              </a:effectLst>
            </a:endParaRPr>
          </a:p>
        </p:txBody>
      </p:sp>
      <p:sp>
        <p:nvSpPr>
          <p:cNvPr id="76" name="TextBox 75"/>
          <p:cNvSpPr txBox="1"/>
          <p:nvPr/>
        </p:nvSpPr>
        <p:spPr>
          <a:xfrm>
            <a:off x="2200975" y="5589725"/>
            <a:ext cx="408564" cy="307777"/>
          </a:xfrm>
          <a:prstGeom prst="rect">
            <a:avLst/>
          </a:prstGeom>
          <a:noFill/>
        </p:spPr>
        <p:txBody>
          <a:bodyPr wrap="square" lIns="0" rIns="0" rtlCol="0">
            <a:spAutoFit/>
          </a:bodyPr>
          <a:lstStyle/>
          <a:p>
            <a:r>
              <a:rPr lang="en-US" sz="14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DB5</a:t>
            </a:r>
            <a:endParaRPr lang="en-US" sz="1100" dirty="0" smtClean="0">
              <a:gradFill>
                <a:gsLst>
                  <a:gs pos="0">
                    <a:schemeClr val="tx1"/>
                  </a:gs>
                  <a:gs pos="100000">
                    <a:schemeClr val="tx1"/>
                  </a:gs>
                </a:gsLst>
                <a:lin ang="5400000" scaled="0"/>
              </a:gradFill>
              <a:effectLst>
                <a:outerShdw blurRad="38100" dist="38100" dir="2700000" algn="tl">
                  <a:srgbClr val="000000">
                    <a:alpha val="43137"/>
                  </a:srgbClr>
                </a:outerShdw>
              </a:effectLst>
            </a:endParaRPr>
          </a:p>
        </p:txBody>
      </p:sp>
      <p:sp>
        <p:nvSpPr>
          <p:cNvPr id="77" name="TextBox 76"/>
          <p:cNvSpPr txBox="1"/>
          <p:nvPr/>
        </p:nvSpPr>
        <p:spPr>
          <a:xfrm>
            <a:off x="2716541" y="5589725"/>
            <a:ext cx="408564" cy="307777"/>
          </a:xfrm>
          <a:prstGeom prst="rect">
            <a:avLst/>
          </a:prstGeom>
          <a:noFill/>
        </p:spPr>
        <p:txBody>
          <a:bodyPr wrap="square" lIns="0" rIns="0" rtlCol="0">
            <a:spAutoFit/>
          </a:bodyPr>
          <a:lstStyle/>
          <a:p>
            <a:r>
              <a:rPr lang="en-US" sz="14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DB6</a:t>
            </a:r>
            <a:endParaRPr lang="en-US" sz="1100" dirty="0" smtClean="0">
              <a:gradFill>
                <a:gsLst>
                  <a:gs pos="0">
                    <a:schemeClr val="tx1"/>
                  </a:gs>
                  <a:gs pos="100000">
                    <a:schemeClr val="tx1"/>
                  </a:gs>
                </a:gsLst>
                <a:lin ang="5400000" scaled="0"/>
              </a:gradFill>
              <a:effectLst>
                <a:outerShdw blurRad="38100" dist="38100" dir="2700000" algn="tl">
                  <a:srgbClr val="000000">
                    <a:alpha val="43137"/>
                  </a:srgbClr>
                </a:outerShdw>
              </a:effectLst>
            </a:endParaRPr>
          </a:p>
        </p:txBody>
      </p:sp>
      <p:sp>
        <p:nvSpPr>
          <p:cNvPr id="78" name="Can 77"/>
          <p:cNvSpPr/>
          <p:nvPr/>
        </p:nvSpPr>
        <p:spPr bwMode="auto">
          <a:xfrm>
            <a:off x="3878095" y="4727691"/>
            <a:ext cx="379378" cy="573443"/>
          </a:xfrm>
          <a:prstGeom prst="can">
            <a:avLst/>
          </a:prstGeom>
          <a:solidFill>
            <a:srgbClr val="0070C0"/>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79" name="Can 78"/>
          <p:cNvSpPr/>
          <p:nvPr/>
        </p:nvSpPr>
        <p:spPr bwMode="auto">
          <a:xfrm>
            <a:off x="4400147" y="4724449"/>
            <a:ext cx="379378" cy="573443"/>
          </a:xfrm>
          <a:prstGeom prst="can">
            <a:avLst/>
          </a:prstGeom>
          <a:solidFill>
            <a:srgbClr val="00B050"/>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800" dirty="0" smtClean="0">
              <a:solidFill>
                <a:schemeClr val="tx1"/>
              </a:solidFill>
              <a:effectLst>
                <a:outerShdw blurRad="38100" dist="38100" dir="2700000" algn="tl">
                  <a:srgbClr val="000000">
                    <a:alpha val="43137"/>
                  </a:srgbClr>
                </a:outerShdw>
              </a:effectLst>
              <a:latin typeface="Segoe" pitchFamily="34" charset="0"/>
            </a:endParaRPr>
          </a:p>
        </p:txBody>
      </p:sp>
      <p:sp>
        <p:nvSpPr>
          <p:cNvPr id="80" name="Can 79"/>
          <p:cNvSpPr/>
          <p:nvPr/>
        </p:nvSpPr>
        <p:spPr bwMode="auto">
          <a:xfrm>
            <a:off x="4935167" y="4714721"/>
            <a:ext cx="379378" cy="573443"/>
          </a:xfrm>
          <a:prstGeom prst="can">
            <a:avLst/>
          </a:prstGeom>
          <a:solidFill>
            <a:srgbClr val="0070C0"/>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81" name="Can 80"/>
          <p:cNvSpPr/>
          <p:nvPr/>
        </p:nvSpPr>
        <p:spPr bwMode="auto">
          <a:xfrm>
            <a:off x="3891065" y="5431325"/>
            <a:ext cx="379378" cy="573443"/>
          </a:xfrm>
          <a:prstGeom prst="can">
            <a:avLst/>
          </a:prstGeom>
          <a:solidFill>
            <a:srgbClr val="0070C0"/>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82" name="Can 81"/>
          <p:cNvSpPr/>
          <p:nvPr/>
        </p:nvSpPr>
        <p:spPr bwMode="auto">
          <a:xfrm>
            <a:off x="4406632" y="5421597"/>
            <a:ext cx="379378" cy="573443"/>
          </a:xfrm>
          <a:prstGeom prst="can">
            <a:avLst/>
          </a:prstGeom>
          <a:solidFill>
            <a:srgbClr val="00B050"/>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800" dirty="0" smtClean="0">
              <a:solidFill>
                <a:schemeClr val="tx1"/>
              </a:solidFill>
              <a:effectLst>
                <a:outerShdw blurRad="38100" dist="38100" dir="2700000" algn="tl">
                  <a:srgbClr val="000000">
                    <a:alpha val="43137"/>
                  </a:srgbClr>
                </a:outerShdw>
              </a:effectLst>
              <a:latin typeface="Segoe" pitchFamily="34" charset="0"/>
            </a:endParaRPr>
          </a:p>
        </p:txBody>
      </p:sp>
      <p:sp>
        <p:nvSpPr>
          <p:cNvPr id="83" name="Can 82"/>
          <p:cNvSpPr/>
          <p:nvPr/>
        </p:nvSpPr>
        <p:spPr bwMode="auto">
          <a:xfrm>
            <a:off x="4922197" y="5431325"/>
            <a:ext cx="379378" cy="573443"/>
          </a:xfrm>
          <a:prstGeom prst="can">
            <a:avLst/>
          </a:prstGeom>
          <a:solidFill>
            <a:srgbClr val="0070C0"/>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84" name="TextBox 83"/>
          <p:cNvSpPr txBox="1"/>
          <p:nvPr/>
        </p:nvSpPr>
        <p:spPr>
          <a:xfrm>
            <a:off x="3878093" y="4876359"/>
            <a:ext cx="408564" cy="307777"/>
          </a:xfrm>
          <a:prstGeom prst="rect">
            <a:avLst/>
          </a:prstGeom>
          <a:noFill/>
        </p:spPr>
        <p:txBody>
          <a:bodyPr wrap="square" lIns="0" rIns="0" rtlCol="0">
            <a:spAutoFit/>
          </a:bodyPr>
          <a:lstStyle/>
          <a:p>
            <a:r>
              <a:rPr lang="en-US" sz="14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DB1</a:t>
            </a:r>
            <a:endParaRPr lang="en-US" sz="1100" dirty="0" smtClean="0">
              <a:gradFill>
                <a:gsLst>
                  <a:gs pos="0">
                    <a:schemeClr val="tx1"/>
                  </a:gs>
                  <a:gs pos="100000">
                    <a:schemeClr val="tx1"/>
                  </a:gs>
                </a:gsLst>
                <a:lin ang="5400000" scaled="0"/>
              </a:gradFill>
              <a:effectLst>
                <a:outerShdw blurRad="38100" dist="38100" dir="2700000" algn="tl">
                  <a:srgbClr val="000000">
                    <a:alpha val="43137"/>
                  </a:srgbClr>
                </a:outerShdw>
              </a:effectLst>
            </a:endParaRPr>
          </a:p>
        </p:txBody>
      </p:sp>
      <p:sp>
        <p:nvSpPr>
          <p:cNvPr id="85" name="TextBox 84"/>
          <p:cNvSpPr txBox="1"/>
          <p:nvPr/>
        </p:nvSpPr>
        <p:spPr>
          <a:xfrm>
            <a:off x="4409873" y="4873116"/>
            <a:ext cx="408564" cy="307777"/>
          </a:xfrm>
          <a:prstGeom prst="rect">
            <a:avLst/>
          </a:prstGeom>
          <a:noFill/>
        </p:spPr>
        <p:txBody>
          <a:bodyPr wrap="square" lIns="0" rIns="0" rtlCol="0">
            <a:spAutoFit/>
          </a:bodyPr>
          <a:lstStyle/>
          <a:p>
            <a:r>
              <a:rPr lang="en-US" sz="14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DB2</a:t>
            </a:r>
            <a:endParaRPr lang="en-US" sz="1100" dirty="0" smtClean="0">
              <a:gradFill>
                <a:gsLst>
                  <a:gs pos="0">
                    <a:schemeClr val="tx1"/>
                  </a:gs>
                  <a:gs pos="100000">
                    <a:schemeClr val="tx1"/>
                  </a:gs>
                </a:gsLst>
                <a:lin ang="5400000" scaled="0"/>
              </a:gradFill>
              <a:effectLst>
                <a:outerShdw blurRad="38100" dist="38100" dir="2700000" algn="tl">
                  <a:srgbClr val="000000">
                    <a:alpha val="43137"/>
                  </a:srgbClr>
                </a:outerShdw>
              </a:effectLst>
            </a:endParaRPr>
          </a:p>
        </p:txBody>
      </p:sp>
      <p:sp>
        <p:nvSpPr>
          <p:cNvPr id="86" name="TextBox 85"/>
          <p:cNvSpPr txBox="1"/>
          <p:nvPr/>
        </p:nvSpPr>
        <p:spPr>
          <a:xfrm>
            <a:off x="4935166" y="4882845"/>
            <a:ext cx="408564" cy="307777"/>
          </a:xfrm>
          <a:prstGeom prst="rect">
            <a:avLst/>
          </a:prstGeom>
          <a:noFill/>
        </p:spPr>
        <p:txBody>
          <a:bodyPr wrap="square" lIns="0" rIns="0" rtlCol="0">
            <a:spAutoFit/>
          </a:bodyPr>
          <a:lstStyle/>
          <a:p>
            <a:r>
              <a:rPr lang="en-US" sz="14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DB3</a:t>
            </a:r>
            <a:endParaRPr lang="en-US" sz="1100" dirty="0" smtClean="0">
              <a:gradFill>
                <a:gsLst>
                  <a:gs pos="0">
                    <a:schemeClr val="tx1"/>
                  </a:gs>
                  <a:gs pos="100000">
                    <a:schemeClr val="tx1"/>
                  </a:gs>
                </a:gsLst>
                <a:lin ang="5400000" scaled="0"/>
              </a:gradFill>
              <a:effectLst>
                <a:outerShdw blurRad="38100" dist="38100" dir="2700000" algn="tl">
                  <a:srgbClr val="000000">
                    <a:alpha val="43137"/>
                  </a:srgbClr>
                </a:outerShdw>
              </a:effectLst>
            </a:endParaRPr>
          </a:p>
        </p:txBody>
      </p:sp>
      <p:sp>
        <p:nvSpPr>
          <p:cNvPr id="87" name="TextBox 86"/>
          <p:cNvSpPr txBox="1"/>
          <p:nvPr/>
        </p:nvSpPr>
        <p:spPr>
          <a:xfrm>
            <a:off x="3900793" y="5579994"/>
            <a:ext cx="408564" cy="307777"/>
          </a:xfrm>
          <a:prstGeom prst="rect">
            <a:avLst/>
          </a:prstGeom>
          <a:noFill/>
        </p:spPr>
        <p:txBody>
          <a:bodyPr wrap="square" lIns="0" rIns="0" rtlCol="0">
            <a:spAutoFit/>
          </a:bodyPr>
          <a:lstStyle/>
          <a:p>
            <a:r>
              <a:rPr lang="en-US" sz="14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DB4</a:t>
            </a:r>
            <a:endParaRPr lang="en-US" sz="1100" dirty="0" smtClean="0">
              <a:gradFill>
                <a:gsLst>
                  <a:gs pos="0">
                    <a:schemeClr val="tx1"/>
                  </a:gs>
                  <a:gs pos="100000">
                    <a:schemeClr val="tx1"/>
                  </a:gs>
                </a:gsLst>
                <a:lin ang="5400000" scaled="0"/>
              </a:gradFill>
              <a:effectLst>
                <a:outerShdw blurRad="38100" dist="38100" dir="2700000" algn="tl">
                  <a:srgbClr val="000000">
                    <a:alpha val="43137"/>
                  </a:srgbClr>
                </a:outerShdw>
              </a:effectLst>
            </a:endParaRPr>
          </a:p>
        </p:txBody>
      </p:sp>
      <p:sp>
        <p:nvSpPr>
          <p:cNvPr id="88" name="TextBox 87"/>
          <p:cNvSpPr txBox="1"/>
          <p:nvPr/>
        </p:nvSpPr>
        <p:spPr>
          <a:xfrm>
            <a:off x="4426086" y="5579994"/>
            <a:ext cx="408564" cy="307777"/>
          </a:xfrm>
          <a:prstGeom prst="rect">
            <a:avLst/>
          </a:prstGeom>
          <a:noFill/>
        </p:spPr>
        <p:txBody>
          <a:bodyPr wrap="square" lIns="0" rIns="0" rtlCol="0">
            <a:spAutoFit/>
          </a:bodyPr>
          <a:lstStyle/>
          <a:p>
            <a:r>
              <a:rPr lang="en-US" sz="14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DB5</a:t>
            </a:r>
            <a:endParaRPr lang="en-US" sz="1100" dirty="0" smtClean="0">
              <a:gradFill>
                <a:gsLst>
                  <a:gs pos="0">
                    <a:schemeClr val="tx1"/>
                  </a:gs>
                  <a:gs pos="100000">
                    <a:schemeClr val="tx1"/>
                  </a:gs>
                </a:gsLst>
                <a:lin ang="5400000" scaled="0"/>
              </a:gradFill>
              <a:effectLst>
                <a:outerShdw blurRad="38100" dist="38100" dir="2700000" algn="tl">
                  <a:srgbClr val="000000">
                    <a:alpha val="43137"/>
                  </a:srgbClr>
                </a:outerShdw>
              </a:effectLst>
            </a:endParaRPr>
          </a:p>
        </p:txBody>
      </p:sp>
      <p:sp>
        <p:nvSpPr>
          <p:cNvPr id="89" name="TextBox 88"/>
          <p:cNvSpPr txBox="1"/>
          <p:nvPr/>
        </p:nvSpPr>
        <p:spPr>
          <a:xfrm>
            <a:off x="4941652" y="5579994"/>
            <a:ext cx="408564" cy="307777"/>
          </a:xfrm>
          <a:prstGeom prst="rect">
            <a:avLst/>
          </a:prstGeom>
          <a:noFill/>
        </p:spPr>
        <p:txBody>
          <a:bodyPr wrap="square" lIns="0" rIns="0" rtlCol="0">
            <a:spAutoFit/>
          </a:bodyPr>
          <a:lstStyle/>
          <a:p>
            <a:r>
              <a:rPr lang="en-US" sz="14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DB6</a:t>
            </a:r>
            <a:endParaRPr lang="en-US" sz="1100" dirty="0" smtClean="0">
              <a:gradFill>
                <a:gsLst>
                  <a:gs pos="0">
                    <a:schemeClr val="tx1"/>
                  </a:gs>
                  <a:gs pos="100000">
                    <a:schemeClr val="tx1"/>
                  </a:gs>
                </a:gsLst>
                <a:lin ang="5400000" scaled="0"/>
              </a:gradFill>
              <a:effectLst>
                <a:outerShdw blurRad="38100" dist="38100" dir="2700000" algn="tl">
                  <a:srgbClr val="000000">
                    <a:alpha val="43137"/>
                  </a:srgbClr>
                </a:outerShdw>
              </a:effectLst>
            </a:endParaRPr>
          </a:p>
        </p:txBody>
      </p:sp>
      <p:sp>
        <p:nvSpPr>
          <p:cNvPr id="90" name="Can 89"/>
          <p:cNvSpPr/>
          <p:nvPr/>
        </p:nvSpPr>
        <p:spPr bwMode="auto">
          <a:xfrm>
            <a:off x="6192353" y="4707751"/>
            <a:ext cx="379378" cy="544749"/>
          </a:xfrm>
          <a:prstGeom prst="can">
            <a:avLst/>
          </a:prstGeom>
          <a:solidFill>
            <a:srgbClr val="0070C0"/>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91" name="Can 90"/>
          <p:cNvSpPr/>
          <p:nvPr/>
        </p:nvSpPr>
        <p:spPr bwMode="auto">
          <a:xfrm>
            <a:off x="6714405" y="4704509"/>
            <a:ext cx="379378" cy="544749"/>
          </a:xfrm>
          <a:prstGeom prst="can">
            <a:avLst/>
          </a:prstGeom>
          <a:solidFill>
            <a:srgbClr val="0070C0"/>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92" name="Can 91"/>
          <p:cNvSpPr/>
          <p:nvPr/>
        </p:nvSpPr>
        <p:spPr bwMode="auto">
          <a:xfrm>
            <a:off x="7249425" y="4694781"/>
            <a:ext cx="379378" cy="544749"/>
          </a:xfrm>
          <a:prstGeom prst="can">
            <a:avLst/>
          </a:prstGeom>
          <a:solidFill>
            <a:srgbClr val="00B050"/>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800" dirty="0" smtClean="0">
              <a:solidFill>
                <a:schemeClr val="tx1"/>
              </a:solidFill>
              <a:effectLst>
                <a:outerShdw blurRad="38100" dist="38100" dir="2700000" algn="tl">
                  <a:srgbClr val="000000">
                    <a:alpha val="43137"/>
                  </a:srgbClr>
                </a:outerShdw>
              </a:effectLst>
              <a:latin typeface="Segoe" pitchFamily="34" charset="0"/>
            </a:endParaRPr>
          </a:p>
        </p:txBody>
      </p:sp>
      <p:sp>
        <p:nvSpPr>
          <p:cNvPr id="93" name="Can 92"/>
          <p:cNvSpPr/>
          <p:nvPr/>
        </p:nvSpPr>
        <p:spPr bwMode="auto">
          <a:xfrm>
            <a:off x="6205323" y="5411385"/>
            <a:ext cx="379378" cy="544749"/>
          </a:xfrm>
          <a:prstGeom prst="can">
            <a:avLst/>
          </a:prstGeom>
          <a:solidFill>
            <a:srgbClr val="0070C0"/>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94" name="Can 93"/>
          <p:cNvSpPr/>
          <p:nvPr/>
        </p:nvSpPr>
        <p:spPr bwMode="auto">
          <a:xfrm>
            <a:off x="6720890" y="5401657"/>
            <a:ext cx="379378" cy="544749"/>
          </a:xfrm>
          <a:prstGeom prst="can">
            <a:avLst/>
          </a:prstGeom>
          <a:solidFill>
            <a:srgbClr val="0070C0"/>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95" name="Can 94"/>
          <p:cNvSpPr/>
          <p:nvPr/>
        </p:nvSpPr>
        <p:spPr bwMode="auto">
          <a:xfrm>
            <a:off x="7236455" y="5411385"/>
            <a:ext cx="379378" cy="544749"/>
          </a:xfrm>
          <a:prstGeom prst="can">
            <a:avLst/>
          </a:prstGeom>
          <a:solidFill>
            <a:srgbClr val="00B050"/>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800" dirty="0" smtClean="0">
              <a:solidFill>
                <a:schemeClr val="tx1"/>
              </a:solidFill>
              <a:effectLst>
                <a:outerShdw blurRad="38100" dist="38100" dir="2700000" algn="tl">
                  <a:srgbClr val="000000">
                    <a:alpha val="43137"/>
                  </a:srgbClr>
                </a:outerShdw>
              </a:effectLst>
              <a:latin typeface="Segoe" pitchFamily="34" charset="0"/>
            </a:endParaRPr>
          </a:p>
        </p:txBody>
      </p:sp>
      <p:sp>
        <p:nvSpPr>
          <p:cNvPr id="96" name="TextBox 95"/>
          <p:cNvSpPr txBox="1"/>
          <p:nvPr/>
        </p:nvSpPr>
        <p:spPr>
          <a:xfrm>
            <a:off x="6192351" y="4843937"/>
            <a:ext cx="408564" cy="307777"/>
          </a:xfrm>
          <a:prstGeom prst="rect">
            <a:avLst/>
          </a:prstGeom>
          <a:noFill/>
        </p:spPr>
        <p:txBody>
          <a:bodyPr wrap="square" lIns="0" rIns="0" rtlCol="0">
            <a:spAutoFit/>
          </a:bodyPr>
          <a:lstStyle/>
          <a:p>
            <a:r>
              <a:rPr lang="en-US" sz="14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DB1</a:t>
            </a:r>
            <a:endParaRPr lang="en-US" sz="1100" dirty="0" smtClean="0">
              <a:gradFill>
                <a:gsLst>
                  <a:gs pos="0">
                    <a:schemeClr val="tx1"/>
                  </a:gs>
                  <a:gs pos="100000">
                    <a:schemeClr val="tx1"/>
                  </a:gs>
                </a:gsLst>
                <a:lin ang="5400000" scaled="0"/>
              </a:gradFill>
              <a:effectLst>
                <a:outerShdw blurRad="38100" dist="38100" dir="2700000" algn="tl">
                  <a:srgbClr val="000000">
                    <a:alpha val="43137"/>
                  </a:srgbClr>
                </a:outerShdw>
              </a:effectLst>
            </a:endParaRPr>
          </a:p>
        </p:txBody>
      </p:sp>
      <p:sp>
        <p:nvSpPr>
          <p:cNvPr id="97" name="TextBox 96"/>
          <p:cNvSpPr txBox="1"/>
          <p:nvPr/>
        </p:nvSpPr>
        <p:spPr>
          <a:xfrm>
            <a:off x="6724131" y="4840694"/>
            <a:ext cx="408564" cy="307777"/>
          </a:xfrm>
          <a:prstGeom prst="rect">
            <a:avLst/>
          </a:prstGeom>
          <a:noFill/>
        </p:spPr>
        <p:txBody>
          <a:bodyPr wrap="square" lIns="0" rIns="0" rtlCol="0">
            <a:spAutoFit/>
          </a:bodyPr>
          <a:lstStyle/>
          <a:p>
            <a:r>
              <a:rPr lang="en-US" sz="14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DB2</a:t>
            </a:r>
            <a:endParaRPr lang="en-US" sz="1100" dirty="0" smtClean="0">
              <a:gradFill>
                <a:gsLst>
                  <a:gs pos="0">
                    <a:schemeClr val="tx1"/>
                  </a:gs>
                  <a:gs pos="100000">
                    <a:schemeClr val="tx1"/>
                  </a:gs>
                </a:gsLst>
                <a:lin ang="5400000" scaled="0"/>
              </a:gradFill>
              <a:effectLst>
                <a:outerShdw blurRad="38100" dist="38100" dir="2700000" algn="tl">
                  <a:srgbClr val="000000">
                    <a:alpha val="43137"/>
                  </a:srgbClr>
                </a:outerShdw>
              </a:effectLst>
            </a:endParaRPr>
          </a:p>
        </p:txBody>
      </p:sp>
      <p:sp>
        <p:nvSpPr>
          <p:cNvPr id="98" name="TextBox 97"/>
          <p:cNvSpPr txBox="1"/>
          <p:nvPr/>
        </p:nvSpPr>
        <p:spPr>
          <a:xfrm>
            <a:off x="7249424" y="4850423"/>
            <a:ext cx="408564" cy="307777"/>
          </a:xfrm>
          <a:prstGeom prst="rect">
            <a:avLst/>
          </a:prstGeom>
          <a:noFill/>
        </p:spPr>
        <p:txBody>
          <a:bodyPr wrap="square" lIns="0" rIns="0" rtlCol="0">
            <a:spAutoFit/>
          </a:bodyPr>
          <a:lstStyle/>
          <a:p>
            <a:r>
              <a:rPr lang="en-US" sz="14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DB3</a:t>
            </a:r>
            <a:endParaRPr lang="en-US" sz="1100" dirty="0" smtClean="0">
              <a:gradFill>
                <a:gsLst>
                  <a:gs pos="0">
                    <a:schemeClr val="tx1"/>
                  </a:gs>
                  <a:gs pos="100000">
                    <a:schemeClr val="tx1"/>
                  </a:gs>
                </a:gsLst>
                <a:lin ang="5400000" scaled="0"/>
              </a:gradFill>
              <a:effectLst>
                <a:outerShdw blurRad="38100" dist="38100" dir="2700000" algn="tl">
                  <a:srgbClr val="000000">
                    <a:alpha val="43137"/>
                  </a:srgbClr>
                </a:outerShdw>
              </a:effectLst>
            </a:endParaRPr>
          </a:p>
        </p:txBody>
      </p:sp>
      <p:sp>
        <p:nvSpPr>
          <p:cNvPr id="99" name="TextBox 98"/>
          <p:cNvSpPr txBox="1"/>
          <p:nvPr/>
        </p:nvSpPr>
        <p:spPr>
          <a:xfrm>
            <a:off x="6215051" y="5547572"/>
            <a:ext cx="408564" cy="307777"/>
          </a:xfrm>
          <a:prstGeom prst="rect">
            <a:avLst/>
          </a:prstGeom>
          <a:noFill/>
        </p:spPr>
        <p:txBody>
          <a:bodyPr wrap="square" lIns="0" rIns="0" rtlCol="0">
            <a:spAutoFit/>
          </a:bodyPr>
          <a:lstStyle/>
          <a:p>
            <a:r>
              <a:rPr lang="en-US" sz="14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DB4</a:t>
            </a:r>
            <a:endParaRPr lang="en-US" sz="1100" dirty="0" smtClean="0">
              <a:gradFill>
                <a:gsLst>
                  <a:gs pos="0">
                    <a:schemeClr val="tx1"/>
                  </a:gs>
                  <a:gs pos="100000">
                    <a:schemeClr val="tx1"/>
                  </a:gs>
                </a:gsLst>
                <a:lin ang="5400000" scaled="0"/>
              </a:gradFill>
              <a:effectLst>
                <a:outerShdw blurRad="38100" dist="38100" dir="2700000" algn="tl">
                  <a:srgbClr val="000000">
                    <a:alpha val="43137"/>
                  </a:srgbClr>
                </a:outerShdw>
              </a:effectLst>
            </a:endParaRPr>
          </a:p>
        </p:txBody>
      </p:sp>
      <p:sp>
        <p:nvSpPr>
          <p:cNvPr id="100" name="TextBox 99"/>
          <p:cNvSpPr txBox="1"/>
          <p:nvPr/>
        </p:nvSpPr>
        <p:spPr>
          <a:xfrm>
            <a:off x="6740344" y="5547572"/>
            <a:ext cx="408564" cy="307777"/>
          </a:xfrm>
          <a:prstGeom prst="rect">
            <a:avLst/>
          </a:prstGeom>
          <a:noFill/>
        </p:spPr>
        <p:txBody>
          <a:bodyPr wrap="square" lIns="0" rIns="0" rtlCol="0">
            <a:spAutoFit/>
          </a:bodyPr>
          <a:lstStyle/>
          <a:p>
            <a:r>
              <a:rPr lang="en-US" sz="14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DB5</a:t>
            </a:r>
            <a:endParaRPr lang="en-US" sz="1100" dirty="0" smtClean="0">
              <a:gradFill>
                <a:gsLst>
                  <a:gs pos="0">
                    <a:schemeClr val="tx1"/>
                  </a:gs>
                  <a:gs pos="100000">
                    <a:schemeClr val="tx1"/>
                  </a:gs>
                </a:gsLst>
                <a:lin ang="5400000" scaled="0"/>
              </a:gradFill>
              <a:effectLst>
                <a:outerShdw blurRad="38100" dist="38100" dir="2700000" algn="tl">
                  <a:srgbClr val="000000">
                    <a:alpha val="43137"/>
                  </a:srgbClr>
                </a:outerShdw>
              </a:effectLst>
            </a:endParaRPr>
          </a:p>
        </p:txBody>
      </p:sp>
      <p:sp>
        <p:nvSpPr>
          <p:cNvPr id="101" name="TextBox 100"/>
          <p:cNvSpPr txBox="1"/>
          <p:nvPr/>
        </p:nvSpPr>
        <p:spPr>
          <a:xfrm>
            <a:off x="7255910" y="5547572"/>
            <a:ext cx="408564" cy="307777"/>
          </a:xfrm>
          <a:prstGeom prst="rect">
            <a:avLst/>
          </a:prstGeom>
          <a:noFill/>
        </p:spPr>
        <p:txBody>
          <a:bodyPr wrap="square" lIns="0" rIns="0" rtlCol="0">
            <a:spAutoFit/>
          </a:bodyPr>
          <a:lstStyle/>
          <a:p>
            <a:r>
              <a:rPr lang="en-US" sz="14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DB6</a:t>
            </a:r>
            <a:endParaRPr lang="en-US" sz="1100" dirty="0" smtClean="0">
              <a:gradFill>
                <a:gsLst>
                  <a:gs pos="0">
                    <a:schemeClr val="tx1"/>
                  </a:gs>
                  <a:gs pos="100000">
                    <a:schemeClr val="tx1"/>
                  </a:gs>
                </a:gsLst>
                <a:lin ang="5400000" scaled="0"/>
              </a:gradFill>
              <a:effectLst>
                <a:outerShdw blurRad="38100" dist="38100" dir="2700000" algn="tl">
                  <a:srgbClr val="000000">
                    <a:alpha val="43137"/>
                  </a:srgbClr>
                </a:outerShdw>
              </a:effectLst>
            </a:endParaRPr>
          </a:p>
        </p:txBody>
      </p:sp>
      <p:sp>
        <p:nvSpPr>
          <p:cNvPr id="102" name="Can 101"/>
          <p:cNvSpPr/>
          <p:nvPr/>
        </p:nvSpPr>
        <p:spPr bwMode="auto">
          <a:xfrm>
            <a:off x="1640028" y="5447053"/>
            <a:ext cx="379378" cy="544749"/>
          </a:xfrm>
          <a:prstGeom prst="can">
            <a:avLst/>
          </a:prstGeom>
          <a:solidFill>
            <a:srgbClr val="00B050"/>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800" dirty="0" smtClean="0">
              <a:solidFill>
                <a:schemeClr val="tx1"/>
              </a:solidFill>
              <a:effectLst>
                <a:outerShdw blurRad="38100" dist="38100" dir="2700000" algn="tl">
                  <a:srgbClr val="000000">
                    <a:alpha val="43137"/>
                  </a:srgbClr>
                </a:outerShdw>
              </a:effectLst>
              <a:latin typeface="Segoe" pitchFamily="34" charset="0"/>
            </a:endParaRPr>
          </a:p>
        </p:txBody>
      </p:sp>
      <p:sp>
        <p:nvSpPr>
          <p:cNvPr id="103" name="TextBox 102"/>
          <p:cNvSpPr txBox="1"/>
          <p:nvPr/>
        </p:nvSpPr>
        <p:spPr>
          <a:xfrm>
            <a:off x="1646515" y="5589725"/>
            <a:ext cx="408564" cy="307777"/>
          </a:xfrm>
          <a:prstGeom prst="rect">
            <a:avLst/>
          </a:prstGeom>
          <a:noFill/>
        </p:spPr>
        <p:txBody>
          <a:bodyPr wrap="square" lIns="0" rIns="0" rtlCol="0">
            <a:spAutoFit/>
          </a:bodyPr>
          <a:lstStyle/>
          <a:p>
            <a:r>
              <a:rPr lang="en-US" sz="14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DB4</a:t>
            </a:r>
            <a:endParaRPr lang="en-US" sz="1100" dirty="0" smtClean="0">
              <a:gradFill>
                <a:gsLst>
                  <a:gs pos="0">
                    <a:schemeClr val="tx1"/>
                  </a:gs>
                  <a:gs pos="100000">
                    <a:schemeClr val="tx1"/>
                  </a:gs>
                </a:gsLst>
                <a:lin ang="5400000" scaled="0"/>
              </a:gradFill>
              <a:effectLst>
                <a:outerShdw blurRad="38100" dist="38100" dir="2700000" algn="tl">
                  <a:srgbClr val="000000">
                    <a:alpha val="43137"/>
                  </a:srgbClr>
                </a:outerShdw>
              </a:effectLst>
            </a:endParaRPr>
          </a:p>
        </p:txBody>
      </p:sp>
      <p:cxnSp>
        <p:nvCxnSpPr>
          <p:cNvPr id="104" name="Straight Connector 103"/>
          <p:cNvCxnSpPr>
            <a:endCxn id="64" idx="0"/>
          </p:cNvCxnSpPr>
          <p:nvPr/>
        </p:nvCxnSpPr>
        <p:spPr>
          <a:xfrm rot="16200000" flipH="1">
            <a:off x="2016555" y="4220962"/>
            <a:ext cx="700392" cy="7296"/>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05" name="Straight Connector 104"/>
          <p:cNvCxnSpPr>
            <a:endCxn id="63" idx="0"/>
          </p:cNvCxnSpPr>
          <p:nvPr/>
        </p:nvCxnSpPr>
        <p:spPr>
          <a:xfrm rot="5400000">
            <a:off x="4205998" y="4205561"/>
            <a:ext cx="706877" cy="5673"/>
          </a:xfrm>
          <a:prstGeom prst="line">
            <a:avLst/>
          </a:prstGeom>
          <a:ln w="38100"/>
        </p:spPr>
        <p:style>
          <a:lnRef idx="1">
            <a:schemeClr val="accent1"/>
          </a:lnRef>
          <a:fillRef idx="0">
            <a:schemeClr val="accent1"/>
          </a:fillRef>
          <a:effectRef idx="0">
            <a:schemeClr val="accent1"/>
          </a:effectRef>
          <a:fontRef idx="minor">
            <a:schemeClr val="tx1"/>
          </a:fontRef>
        </p:style>
      </p:cxnSp>
      <p:graphicFrame>
        <p:nvGraphicFramePr>
          <p:cNvPr id="106" name="Object 16"/>
          <p:cNvGraphicFramePr>
            <a:graphicFrameLocks noChangeAspect="1"/>
          </p:cNvGraphicFramePr>
          <p:nvPr/>
        </p:nvGraphicFramePr>
        <p:xfrm>
          <a:off x="4292330" y="3387772"/>
          <a:ext cx="714375" cy="1052513"/>
        </p:xfrm>
        <a:graphic>
          <a:graphicData uri="http://schemas.openxmlformats.org/presentationml/2006/ole">
            <p:oleObj spid="_x0000_s3074" name="Visio" r:id="rId5" imgW="731215" imgH="1077773" progId="">
              <p:embed/>
            </p:oleObj>
          </a:graphicData>
        </a:graphic>
      </p:graphicFrame>
      <p:sp>
        <p:nvSpPr>
          <p:cNvPr id="108" name="TextBox 107"/>
          <p:cNvSpPr txBox="1"/>
          <p:nvPr/>
        </p:nvSpPr>
        <p:spPr>
          <a:xfrm>
            <a:off x="1172512" y="3507665"/>
            <a:ext cx="1089430" cy="646331"/>
          </a:xfrm>
          <a:prstGeom prst="rect">
            <a:avLst/>
          </a:prstGeom>
          <a:noFill/>
        </p:spPr>
        <p:txBody>
          <a:bodyPr wrap="square" rtlCol="0">
            <a:spAutoFit/>
          </a:bodyPr>
          <a:lstStyle/>
          <a:p>
            <a:r>
              <a:rPr lang="en-US" dirty="0" smtClean="0"/>
              <a:t>Mailbox</a:t>
            </a:r>
          </a:p>
          <a:p>
            <a:r>
              <a:rPr lang="en-US" dirty="0" smtClean="0"/>
              <a:t>Server 1</a:t>
            </a:r>
            <a:endParaRPr lang="en-US" dirty="0"/>
          </a:p>
        </p:txBody>
      </p:sp>
      <p:cxnSp>
        <p:nvCxnSpPr>
          <p:cNvPr id="109" name="Straight Connector 108"/>
          <p:cNvCxnSpPr>
            <a:endCxn id="62" idx="0"/>
          </p:cNvCxnSpPr>
          <p:nvPr/>
        </p:nvCxnSpPr>
        <p:spPr>
          <a:xfrm rot="16200000" flipH="1">
            <a:off x="6521878" y="4203129"/>
            <a:ext cx="736060" cy="13780"/>
          </a:xfrm>
          <a:prstGeom prst="line">
            <a:avLst/>
          </a:prstGeom>
          <a:ln w="38100"/>
        </p:spPr>
        <p:style>
          <a:lnRef idx="1">
            <a:schemeClr val="accent1"/>
          </a:lnRef>
          <a:fillRef idx="0">
            <a:schemeClr val="accent1"/>
          </a:fillRef>
          <a:effectRef idx="0">
            <a:schemeClr val="accent1"/>
          </a:effectRef>
          <a:fontRef idx="minor">
            <a:schemeClr val="tx1"/>
          </a:fontRef>
        </p:style>
      </p:cxnSp>
      <p:graphicFrame>
        <p:nvGraphicFramePr>
          <p:cNvPr id="110" name="Object 16"/>
          <p:cNvGraphicFramePr>
            <a:graphicFrameLocks noChangeAspect="1"/>
          </p:cNvGraphicFramePr>
          <p:nvPr/>
        </p:nvGraphicFramePr>
        <p:xfrm>
          <a:off x="6588755" y="3387772"/>
          <a:ext cx="714375" cy="1052513"/>
        </p:xfrm>
        <a:graphic>
          <a:graphicData uri="http://schemas.openxmlformats.org/presentationml/2006/ole">
            <p:oleObj spid="_x0000_s3075" name="Visio" r:id="rId6" imgW="731215" imgH="1077773" progId="">
              <p:embed/>
            </p:oleObj>
          </a:graphicData>
        </a:graphic>
      </p:graphicFrame>
      <p:sp>
        <p:nvSpPr>
          <p:cNvPr id="111" name="TextBox 110"/>
          <p:cNvSpPr txBox="1"/>
          <p:nvPr/>
        </p:nvSpPr>
        <p:spPr>
          <a:xfrm>
            <a:off x="3320714" y="3511912"/>
            <a:ext cx="1145406" cy="646331"/>
          </a:xfrm>
          <a:prstGeom prst="rect">
            <a:avLst/>
          </a:prstGeom>
          <a:noFill/>
        </p:spPr>
        <p:txBody>
          <a:bodyPr wrap="square" rtlCol="0">
            <a:spAutoFit/>
          </a:bodyPr>
          <a:lstStyle/>
          <a:p>
            <a:r>
              <a:rPr lang="en-US" dirty="0" smtClean="0"/>
              <a:t>Mailbox</a:t>
            </a:r>
          </a:p>
          <a:p>
            <a:r>
              <a:rPr lang="en-US" dirty="0" smtClean="0"/>
              <a:t>Server 2</a:t>
            </a:r>
            <a:endParaRPr lang="en-US" dirty="0"/>
          </a:p>
        </p:txBody>
      </p:sp>
      <p:sp>
        <p:nvSpPr>
          <p:cNvPr id="112" name="TextBox 111"/>
          <p:cNvSpPr txBox="1"/>
          <p:nvPr/>
        </p:nvSpPr>
        <p:spPr>
          <a:xfrm>
            <a:off x="5640401" y="3518302"/>
            <a:ext cx="1053936" cy="646331"/>
          </a:xfrm>
          <a:prstGeom prst="rect">
            <a:avLst/>
          </a:prstGeom>
          <a:noFill/>
        </p:spPr>
        <p:txBody>
          <a:bodyPr wrap="square" rtlCol="0">
            <a:spAutoFit/>
          </a:bodyPr>
          <a:lstStyle/>
          <a:p>
            <a:r>
              <a:rPr lang="en-US" dirty="0" smtClean="0"/>
              <a:t>Mailbox</a:t>
            </a:r>
          </a:p>
          <a:p>
            <a:r>
              <a:rPr lang="en-US" dirty="0" smtClean="0"/>
              <a:t>Server 3</a:t>
            </a:r>
            <a:endParaRPr lang="en-US" dirty="0"/>
          </a:p>
        </p:txBody>
      </p:sp>
      <p:sp>
        <p:nvSpPr>
          <p:cNvPr id="113" name="Rectangle 112"/>
          <p:cNvSpPr/>
          <p:nvPr/>
        </p:nvSpPr>
        <p:spPr>
          <a:xfrm>
            <a:off x="3690119" y="1976342"/>
            <a:ext cx="1871025" cy="480131"/>
          </a:xfrm>
          <a:prstGeom prst="rect">
            <a:avLst/>
          </a:prstGeom>
        </p:spPr>
        <p:txBody>
          <a:bodyPr wrap="none">
            <a:spAutoFit/>
          </a:bodyPr>
          <a:lstStyle/>
          <a:p>
            <a:pPr marL="342900" indent="-342900" defTabSz="914400">
              <a:lnSpc>
                <a:spcPct val="90000"/>
              </a:lnSpc>
              <a:spcBef>
                <a:spcPct val="20000"/>
              </a:spcBef>
              <a:buSzPct val="80000"/>
              <a:buBlip>
                <a:blip r:embed="rId4"/>
              </a:buBlip>
            </a:pPr>
            <a:r>
              <a:rPr lang="en-US" sz="2800" dirty="0" smtClean="0"/>
              <a:t>3 Nodes</a:t>
            </a:r>
          </a:p>
        </p:txBody>
      </p:sp>
      <p:graphicFrame>
        <p:nvGraphicFramePr>
          <p:cNvPr id="49161" name="Object 9"/>
          <p:cNvGraphicFramePr>
            <a:graphicFrameLocks noChangeAspect="1"/>
          </p:cNvGraphicFramePr>
          <p:nvPr/>
        </p:nvGraphicFramePr>
        <p:xfrm>
          <a:off x="2115750" y="3385968"/>
          <a:ext cx="714375" cy="1052512"/>
        </p:xfrm>
        <a:graphic>
          <a:graphicData uri="http://schemas.openxmlformats.org/presentationml/2006/ole">
            <p:oleObj spid="_x0000_s3077" name="Visio" r:id="rId7" imgW="731215" imgH="1077773" progId="">
              <p:embed/>
            </p:oleObj>
          </a:graphicData>
        </a:graphic>
      </p:graphicFrame>
      <p:graphicFrame>
        <p:nvGraphicFramePr>
          <p:cNvPr id="49160" name="Object 16"/>
          <p:cNvGraphicFramePr>
            <a:graphicFrameLocks noChangeAspect="1"/>
          </p:cNvGraphicFramePr>
          <p:nvPr/>
        </p:nvGraphicFramePr>
        <p:xfrm>
          <a:off x="2117557" y="3385962"/>
          <a:ext cx="714375" cy="1052512"/>
        </p:xfrm>
        <a:graphic>
          <a:graphicData uri="http://schemas.openxmlformats.org/presentationml/2006/ole">
            <p:oleObj spid="_x0000_s3076" name="Visio" r:id="rId8" imgW="731215" imgH="1077773" progId="">
              <p:embed/>
            </p:oleObj>
          </a:graphicData>
        </a:graphic>
      </p:graphicFrame>
      <p:sp>
        <p:nvSpPr>
          <p:cNvPr id="115" name="TextBox 114"/>
          <p:cNvSpPr txBox="1"/>
          <p:nvPr/>
        </p:nvSpPr>
        <p:spPr>
          <a:xfrm>
            <a:off x="3905734" y="4657652"/>
            <a:ext cx="721104" cy="1323439"/>
          </a:xfrm>
          <a:prstGeom prst="rect">
            <a:avLst/>
          </a:prstGeom>
          <a:noFill/>
        </p:spPr>
        <p:txBody>
          <a:bodyPr wrap="square" rtlCol="0">
            <a:spAutoFit/>
          </a:bodyPr>
          <a:lstStyle/>
          <a:p>
            <a:r>
              <a:rPr lang="en-US" sz="8000" dirty="0" smtClean="0">
                <a:solidFill>
                  <a:srgbClr val="FF0000"/>
                </a:solidFill>
                <a:effectLst>
                  <a:outerShdw blurRad="38100" dist="38100" dir="2700000" algn="tl">
                    <a:srgbClr val="000000">
                      <a:alpha val="43137"/>
                    </a:srgbClr>
                  </a:outerShdw>
                </a:effectLst>
              </a:rPr>
              <a:t>X</a:t>
            </a:r>
          </a:p>
        </p:txBody>
      </p:sp>
      <p:pic>
        <p:nvPicPr>
          <p:cNvPr id="119" name="Picture 4" descr="C:\Documents and Settings\gregth\My Documents\My Pictures\Microsoft Clip Organizer\j0398435.wmf"/>
          <p:cNvPicPr>
            <a:picLocks noChangeAspect="1" noChangeArrowheads="1"/>
          </p:cNvPicPr>
          <p:nvPr/>
        </p:nvPicPr>
        <p:blipFill>
          <a:blip r:embed="rId9"/>
          <a:srcRect/>
          <a:stretch>
            <a:fillRect/>
          </a:stretch>
        </p:blipFill>
        <p:spPr bwMode="auto">
          <a:xfrm>
            <a:off x="999576" y="2041398"/>
            <a:ext cx="663877" cy="761690"/>
          </a:xfrm>
          <a:prstGeom prst="rect">
            <a:avLst/>
          </a:prstGeom>
          <a:noFill/>
          <a:ln w="9525">
            <a:noFill/>
            <a:miter lim="800000"/>
            <a:headEnd/>
            <a:tailEnd/>
          </a:ln>
        </p:spPr>
      </p:pic>
      <p:pic>
        <p:nvPicPr>
          <p:cNvPr id="122" name="Picture 4" descr="C:\Documents and Settings\gregth\My Documents\My Pictures\Microsoft Clip Organizer\j0398435.wmf"/>
          <p:cNvPicPr>
            <a:picLocks noChangeAspect="1" noChangeArrowheads="1"/>
          </p:cNvPicPr>
          <p:nvPr/>
        </p:nvPicPr>
        <p:blipFill>
          <a:blip r:embed="rId9"/>
          <a:srcRect/>
          <a:stretch>
            <a:fillRect/>
          </a:stretch>
        </p:blipFill>
        <p:spPr bwMode="auto">
          <a:xfrm>
            <a:off x="1717596" y="2052393"/>
            <a:ext cx="663877" cy="761690"/>
          </a:xfrm>
          <a:prstGeom prst="rect">
            <a:avLst/>
          </a:prstGeom>
          <a:noFill/>
          <a:ln w="9525">
            <a:noFill/>
            <a:miter lim="800000"/>
            <a:headEnd/>
            <a:tailEnd/>
          </a:ln>
        </p:spPr>
      </p:pic>
      <p:pic>
        <p:nvPicPr>
          <p:cNvPr id="125" name="Picture 4" descr="C:\Documents and Settings\gregth\My Documents\My Pictures\Microsoft Clip Organizer\j0398435.wmf"/>
          <p:cNvPicPr>
            <a:picLocks noChangeAspect="1" noChangeArrowheads="1"/>
          </p:cNvPicPr>
          <p:nvPr/>
        </p:nvPicPr>
        <p:blipFill>
          <a:blip r:embed="rId9"/>
          <a:srcRect/>
          <a:stretch>
            <a:fillRect/>
          </a:stretch>
        </p:blipFill>
        <p:spPr bwMode="auto">
          <a:xfrm>
            <a:off x="2463897" y="2035107"/>
            <a:ext cx="663877" cy="761690"/>
          </a:xfrm>
          <a:prstGeom prst="rect">
            <a:avLst/>
          </a:prstGeom>
          <a:noFill/>
          <a:ln w="9525">
            <a:noFill/>
            <a:miter lim="800000"/>
            <a:headEnd/>
            <a:tailEnd/>
          </a:ln>
        </p:spPr>
      </p:pic>
      <p:sp>
        <p:nvSpPr>
          <p:cNvPr id="127" name="TextBox 126"/>
          <p:cNvSpPr txBox="1"/>
          <p:nvPr/>
        </p:nvSpPr>
        <p:spPr>
          <a:xfrm>
            <a:off x="1168727" y="2789736"/>
            <a:ext cx="1668545" cy="338554"/>
          </a:xfrm>
          <a:prstGeom prst="rect">
            <a:avLst/>
          </a:prstGeom>
          <a:noFill/>
        </p:spPr>
        <p:txBody>
          <a:bodyPr wrap="square" rtlCol="0">
            <a:spAutoFit/>
          </a:bodyPr>
          <a:lstStyle/>
          <a:p>
            <a:r>
              <a:rPr lang="en-US" sz="16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CAS NLB Farm</a:t>
            </a:r>
          </a:p>
        </p:txBody>
      </p:sp>
      <p:sp>
        <p:nvSpPr>
          <p:cNvPr id="141" name="TextBox 140"/>
          <p:cNvSpPr txBox="1"/>
          <p:nvPr/>
        </p:nvSpPr>
        <p:spPr>
          <a:xfrm>
            <a:off x="952107" y="1442303"/>
            <a:ext cx="1630838" cy="400110"/>
          </a:xfrm>
          <a:prstGeom prst="rect">
            <a:avLst/>
          </a:prstGeom>
          <a:noFill/>
        </p:spPr>
        <p:txBody>
          <a:bodyPr wrap="square" rtlCol="0">
            <a:spAutoFit/>
          </a:bodyPr>
          <a:lstStyle/>
          <a:p>
            <a:r>
              <a:rPr lang="en-US" sz="20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AD: Dublin</a:t>
            </a:r>
          </a:p>
        </p:txBody>
      </p:sp>
      <p:sp>
        <p:nvSpPr>
          <p:cNvPr id="107" name="TextBox 106"/>
          <p:cNvSpPr txBox="1"/>
          <p:nvPr/>
        </p:nvSpPr>
        <p:spPr>
          <a:xfrm>
            <a:off x="3534425" y="2895884"/>
            <a:ext cx="1914377" cy="3477875"/>
          </a:xfrm>
          <a:prstGeom prst="rect">
            <a:avLst/>
          </a:prstGeom>
          <a:noFill/>
        </p:spPr>
        <p:txBody>
          <a:bodyPr wrap="square" rtlCol="0">
            <a:spAutoFit/>
          </a:bodyPr>
          <a:lstStyle/>
          <a:p>
            <a:r>
              <a:rPr lang="en-US" sz="22000" dirty="0" smtClean="0">
                <a:solidFill>
                  <a:srgbClr val="FF0000"/>
                </a:solidFill>
                <a:effectLst>
                  <a:outerShdw blurRad="38100" dist="38100" dir="2700000" algn="tl">
                    <a:srgbClr val="000000">
                      <a:alpha val="43137"/>
                    </a:srgbClr>
                  </a:outerShdw>
                </a:effectLst>
              </a:rPr>
              <a:t>X</a:t>
            </a:r>
          </a:p>
        </p:txBody>
      </p:sp>
      <p:sp>
        <p:nvSpPr>
          <p:cNvPr id="114" name="Rectangle 113"/>
          <p:cNvSpPr/>
          <p:nvPr/>
        </p:nvSpPr>
        <p:spPr>
          <a:xfrm>
            <a:off x="3702612" y="2850571"/>
            <a:ext cx="5026607" cy="480131"/>
          </a:xfrm>
          <a:prstGeom prst="rect">
            <a:avLst/>
          </a:prstGeom>
        </p:spPr>
        <p:txBody>
          <a:bodyPr wrap="square">
            <a:spAutoFit/>
          </a:bodyPr>
          <a:lstStyle/>
          <a:p>
            <a:pPr marL="342900" indent="-342900" defTabSz="914400">
              <a:lnSpc>
                <a:spcPct val="90000"/>
              </a:lnSpc>
              <a:spcBef>
                <a:spcPct val="20000"/>
              </a:spcBef>
              <a:buSzPct val="80000"/>
              <a:buBlip>
                <a:blip r:embed="rId4"/>
              </a:buBlip>
            </a:pPr>
            <a:r>
              <a:rPr lang="en-US" sz="2800" dirty="0" smtClean="0"/>
              <a:t>JBOD -&gt; 3 physical Copies </a:t>
            </a:r>
          </a:p>
        </p:txBody>
      </p:sp>
      <p:sp>
        <p:nvSpPr>
          <p:cNvPr id="116" name="Rectangle 115"/>
          <p:cNvSpPr/>
          <p:nvPr/>
        </p:nvSpPr>
        <p:spPr>
          <a:xfrm>
            <a:off x="2929600" y="1416141"/>
            <a:ext cx="6138200" cy="2012859"/>
          </a:xfrm>
          <a:prstGeom prst="rect">
            <a:avLst/>
          </a:prstGeom>
        </p:spPr>
        <p:txBody>
          <a:bodyPr wrap="square">
            <a:spAutoFit/>
          </a:bodyPr>
          <a:lstStyle/>
          <a:p>
            <a:pPr marL="342900" lvl="1" indent="-342900" defTabSz="914400">
              <a:lnSpc>
                <a:spcPct val="90000"/>
              </a:lnSpc>
              <a:spcBef>
                <a:spcPct val="20000"/>
              </a:spcBef>
              <a:buSzPct val="80000"/>
              <a:buBlip>
                <a:blip r:embed="rId4"/>
              </a:buBlip>
            </a:pPr>
            <a:r>
              <a:rPr lang="en-US" sz="2600" dirty="0" smtClean="0"/>
              <a:t>2 servers out -&gt; manual </a:t>
            </a:r>
            <a:br>
              <a:rPr lang="en-US" sz="2600" dirty="0" smtClean="0"/>
            </a:br>
            <a:r>
              <a:rPr lang="en-US" sz="2600" dirty="0" smtClean="0"/>
              <a:t>activation of server 3 </a:t>
            </a:r>
          </a:p>
          <a:p>
            <a:pPr marL="742950" lvl="1" indent="-285750">
              <a:lnSpc>
                <a:spcPct val="90000"/>
              </a:lnSpc>
              <a:spcBef>
                <a:spcPct val="20000"/>
              </a:spcBef>
              <a:buClr>
                <a:srgbClr val="777777"/>
              </a:buClr>
              <a:buSzPct val="80000"/>
              <a:buBlip>
                <a:blip r:embed="rId10"/>
              </a:buBlip>
            </a:pPr>
            <a:r>
              <a:rPr lang="en-US" sz="2400" dirty="0" smtClean="0"/>
              <a:t>In 3 server DAG, quorum is lost</a:t>
            </a:r>
          </a:p>
          <a:p>
            <a:pPr marL="742950" lvl="1" indent="-285750">
              <a:lnSpc>
                <a:spcPct val="90000"/>
              </a:lnSpc>
              <a:spcBef>
                <a:spcPct val="20000"/>
              </a:spcBef>
              <a:buClr>
                <a:srgbClr val="777777"/>
              </a:buClr>
              <a:buSzPct val="80000"/>
              <a:buBlip>
                <a:blip r:embed="rId10"/>
              </a:buBlip>
            </a:pPr>
            <a:r>
              <a:rPr lang="en-US" sz="2400" dirty="0" smtClean="0"/>
              <a:t>DAGs with more servers sustain more failures – greater resiliency </a:t>
            </a:r>
          </a:p>
        </p:txBody>
      </p:sp>
      <p:sp>
        <p:nvSpPr>
          <p:cNvPr id="121" name="Title 117"/>
          <p:cNvSpPr txBox="1">
            <a:spLocks/>
          </p:cNvSpPr>
          <p:nvPr/>
        </p:nvSpPr>
        <p:spPr>
          <a:xfrm>
            <a:off x="381000" y="230189"/>
            <a:ext cx="8382000" cy="1141412"/>
          </a:xfrm>
          <a:prstGeom prst="rect">
            <a:avLst/>
          </a:prstGeom>
        </p:spPr>
        <p:txBody>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sz="4400" b="0" i="0" u="none" strike="noStrike" kern="1200" cap="none" spc="-150" normalizeH="0" baseline="0" noProof="0" dirty="0" smtClean="0">
                <a:ln w="3175">
                  <a:noFill/>
                </a:ln>
                <a:solidFill>
                  <a:schemeClr val="tx1"/>
                </a:solidFill>
                <a:effectLst/>
                <a:uLnTx/>
                <a:uFillTx/>
                <a:latin typeface="+mj-lt"/>
                <a:ea typeface="+mn-ea"/>
                <a:cs typeface="Arial" charset="0"/>
              </a:rPr>
              <a:t>High Availability Design Example</a:t>
            </a:r>
            <a:br>
              <a:rPr kumimoji="0" lang="en-US" sz="4400" b="0" i="0" u="none" strike="noStrike" kern="1200" cap="none" spc="-150" normalizeH="0" baseline="0" noProof="0" dirty="0" smtClean="0">
                <a:ln w="3175">
                  <a:noFill/>
                </a:ln>
                <a:solidFill>
                  <a:schemeClr val="tx1"/>
                </a:solidFill>
                <a:effectLst/>
                <a:uLnTx/>
                <a:uFillTx/>
                <a:latin typeface="+mj-lt"/>
                <a:ea typeface="+mn-ea"/>
                <a:cs typeface="Arial" charset="0"/>
              </a:rPr>
            </a:br>
            <a:r>
              <a:rPr kumimoji="0" lang="en-US" sz="3200" b="0" i="0" u="none" strike="noStrike" kern="1200" cap="none" spc="-150" normalizeH="0" baseline="0" noProof="0" dirty="0" smtClean="0">
                <a:ln w="3175">
                  <a:noFill/>
                </a:ln>
                <a:solidFill>
                  <a:srgbClr val="CCFFCC"/>
                </a:solidFill>
                <a:effectLst/>
                <a:uLnTx/>
                <a:uFillTx/>
                <a:latin typeface="+mj-lt"/>
                <a:ea typeface="+mn-ea"/>
                <a:cs typeface="Arial" charset="0"/>
              </a:rPr>
              <a:t>Double Resilience – Maintenance + DB Failure</a:t>
            </a:r>
            <a:endParaRPr kumimoji="0" lang="en-US" sz="4800" b="0" i="0" u="none" strike="noStrike" kern="1200" cap="none" spc="-150" normalizeH="0" baseline="0" noProof="0" dirty="0">
              <a:ln w="3175">
                <a:noFill/>
              </a:ln>
              <a:solidFill>
                <a:srgbClr val="CCFFCC"/>
              </a:solidFill>
              <a:effectLst/>
              <a:uLnTx/>
              <a:uFillTx/>
              <a:latin typeface="+mj-lt"/>
              <a:ea typeface="+mn-ea"/>
              <a:cs typeface="Arial"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8"/>
                                        </p:tgtEl>
                                        <p:attrNameLst>
                                          <p:attrName>style.visibility</p:attrName>
                                        </p:attrNameLst>
                                      </p:cBhvr>
                                      <p:to>
                                        <p:strVal val="visible"/>
                                      </p:to>
                                    </p:set>
                                    <p:anim calcmode="lin" valueType="num">
                                      <p:cBhvr additive="base">
                                        <p:cTn id="7" dur="500" fill="hold"/>
                                        <p:tgtEl>
                                          <p:spTgt spid="58"/>
                                        </p:tgtEl>
                                        <p:attrNameLst>
                                          <p:attrName>ppt_x</p:attrName>
                                        </p:attrNameLst>
                                      </p:cBhvr>
                                      <p:tavLst>
                                        <p:tav tm="0">
                                          <p:val>
                                            <p:strVal val="#ppt_x"/>
                                          </p:val>
                                        </p:tav>
                                        <p:tav tm="100000">
                                          <p:val>
                                            <p:strVal val="#ppt_x"/>
                                          </p:val>
                                        </p:tav>
                                      </p:tavLst>
                                    </p:anim>
                                    <p:anim calcmode="lin" valueType="num">
                                      <p:cBhvr additive="base">
                                        <p:cTn id="8" dur="500" fill="hold"/>
                                        <p:tgtEl>
                                          <p:spTgt spid="58"/>
                                        </p:tgtEl>
                                        <p:attrNameLst>
                                          <p:attrName>ppt_y</p:attrName>
                                        </p:attrNameLst>
                                      </p:cBhvr>
                                      <p:tavLst>
                                        <p:tav tm="0">
                                          <p:val>
                                            <p:strVal val="1+#ppt_h/2"/>
                                          </p:val>
                                        </p:tav>
                                        <p:tav tm="100000">
                                          <p:val>
                                            <p:strVal val="#ppt_y"/>
                                          </p:val>
                                        </p:tav>
                                      </p:tavLst>
                                    </p:anim>
                                  </p:childTnLst>
                                </p:cTn>
                              </p:par>
                              <p:par>
                                <p:cTn id="9" presetID="3" presetClass="entr" presetSubtype="10" fill="hold" grpId="0" nodeType="withEffect">
                                  <p:stCondLst>
                                    <p:cond delay="0"/>
                                  </p:stCondLst>
                                  <p:childTnLst>
                                    <p:set>
                                      <p:cBhvr>
                                        <p:cTn id="10" dur="1" fill="hold">
                                          <p:stCondLst>
                                            <p:cond delay="0"/>
                                          </p:stCondLst>
                                        </p:cTn>
                                        <p:tgtEl>
                                          <p:spTgt spid="141"/>
                                        </p:tgtEl>
                                        <p:attrNameLst>
                                          <p:attrName>style.visibility</p:attrName>
                                        </p:attrNameLst>
                                      </p:cBhvr>
                                      <p:to>
                                        <p:strVal val="visible"/>
                                      </p:to>
                                    </p:set>
                                    <p:animEffect transition="in" filter="blinds(horizontal)">
                                      <p:cBhvr>
                                        <p:cTn id="11" dur="500"/>
                                        <p:tgtEl>
                                          <p:spTgt spid="141"/>
                                        </p:tgtEl>
                                      </p:cBhvr>
                                    </p:animEffect>
                                  </p:childTnLst>
                                </p:cTn>
                              </p:par>
                              <p:par>
                                <p:cTn id="12" presetID="3" presetClass="entr" presetSubtype="10" fill="hold" grpId="0" nodeType="withEffect">
                                  <p:stCondLst>
                                    <p:cond delay="0"/>
                                  </p:stCondLst>
                                  <p:childTnLst>
                                    <p:set>
                                      <p:cBhvr>
                                        <p:cTn id="13" dur="1" fill="hold">
                                          <p:stCondLst>
                                            <p:cond delay="0"/>
                                          </p:stCondLst>
                                        </p:cTn>
                                        <p:tgtEl>
                                          <p:spTgt spid="140"/>
                                        </p:tgtEl>
                                        <p:attrNameLst>
                                          <p:attrName>style.visibility</p:attrName>
                                        </p:attrNameLst>
                                      </p:cBhvr>
                                      <p:to>
                                        <p:strVal val="visible"/>
                                      </p:to>
                                    </p:set>
                                    <p:animEffect transition="in" filter="blinds(horizontal)">
                                      <p:cBhvr>
                                        <p:cTn id="14" dur="500"/>
                                        <p:tgtEl>
                                          <p:spTgt spid="140"/>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13"/>
                                        </p:tgtEl>
                                        <p:attrNameLst>
                                          <p:attrName>style.visibility</p:attrName>
                                        </p:attrNameLst>
                                      </p:cBhvr>
                                      <p:to>
                                        <p:strVal val="visible"/>
                                      </p:to>
                                    </p:set>
                                    <p:anim calcmode="lin" valueType="num">
                                      <p:cBhvr additive="base">
                                        <p:cTn id="19" dur="500" fill="hold"/>
                                        <p:tgtEl>
                                          <p:spTgt spid="113"/>
                                        </p:tgtEl>
                                        <p:attrNameLst>
                                          <p:attrName>ppt_x</p:attrName>
                                        </p:attrNameLst>
                                      </p:cBhvr>
                                      <p:tavLst>
                                        <p:tav tm="0">
                                          <p:val>
                                            <p:strVal val="#ppt_x"/>
                                          </p:val>
                                        </p:tav>
                                        <p:tav tm="100000">
                                          <p:val>
                                            <p:strVal val="#ppt_x"/>
                                          </p:val>
                                        </p:tav>
                                      </p:tavLst>
                                    </p:anim>
                                    <p:anim calcmode="lin" valueType="num">
                                      <p:cBhvr additive="base">
                                        <p:cTn id="20" dur="500" fill="hold"/>
                                        <p:tgtEl>
                                          <p:spTgt spid="113"/>
                                        </p:tgtEl>
                                        <p:attrNameLst>
                                          <p:attrName>ppt_y</p:attrName>
                                        </p:attrNameLst>
                                      </p:cBhvr>
                                      <p:tavLst>
                                        <p:tav tm="0">
                                          <p:val>
                                            <p:strVal val="1+#ppt_h/2"/>
                                          </p:val>
                                        </p:tav>
                                        <p:tav tm="100000">
                                          <p:val>
                                            <p:strVal val="#ppt_y"/>
                                          </p:val>
                                        </p:tav>
                                      </p:tavLst>
                                    </p:anim>
                                  </p:childTnLst>
                                </p:cTn>
                              </p:par>
                              <p:par>
                                <p:cTn id="21" presetID="3" presetClass="entr" presetSubtype="10" fill="hold" grpId="0" nodeType="withEffect">
                                  <p:stCondLst>
                                    <p:cond delay="0"/>
                                  </p:stCondLst>
                                  <p:childTnLst>
                                    <p:set>
                                      <p:cBhvr>
                                        <p:cTn id="22" dur="1" fill="hold">
                                          <p:stCondLst>
                                            <p:cond delay="0"/>
                                          </p:stCondLst>
                                        </p:cTn>
                                        <p:tgtEl>
                                          <p:spTgt spid="117"/>
                                        </p:tgtEl>
                                        <p:attrNameLst>
                                          <p:attrName>style.visibility</p:attrName>
                                        </p:attrNameLst>
                                      </p:cBhvr>
                                      <p:to>
                                        <p:strVal val="visible"/>
                                      </p:to>
                                    </p:set>
                                    <p:animEffect transition="in" filter="blinds(horizontal)">
                                      <p:cBhvr>
                                        <p:cTn id="23" dur="500"/>
                                        <p:tgtEl>
                                          <p:spTgt spid="117"/>
                                        </p:tgtEl>
                                      </p:cBhvr>
                                    </p:animEffect>
                                  </p:childTnLst>
                                </p:cTn>
                              </p:par>
                              <p:par>
                                <p:cTn id="24" presetID="3" presetClass="entr" presetSubtype="10" fill="hold" nodeType="withEffect">
                                  <p:stCondLst>
                                    <p:cond delay="0"/>
                                  </p:stCondLst>
                                  <p:childTnLst>
                                    <p:set>
                                      <p:cBhvr>
                                        <p:cTn id="25" dur="1" fill="hold">
                                          <p:stCondLst>
                                            <p:cond delay="0"/>
                                          </p:stCondLst>
                                        </p:cTn>
                                        <p:tgtEl>
                                          <p:spTgt spid="128"/>
                                        </p:tgtEl>
                                        <p:attrNameLst>
                                          <p:attrName>style.visibility</p:attrName>
                                        </p:attrNameLst>
                                      </p:cBhvr>
                                      <p:to>
                                        <p:strVal val="visible"/>
                                      </p:to>
                                    </p:set>
                                    <p:animEffect transition="in" filter="blinds(horizontal)">
                                      <p:cBhvr>
                                        <p:cTn id="26" dur="500"/>
                                        <p:tgtEl>
                                          <p:spTgt spid="128"/>
                                        </p:tgtEl>
                                      </p:cBhvr>
                                    </p:animEffect>
                                  </p:childTnLst>
                                </p:cTn>
                              </p:par>
                              <p:par>
                                <p:cTn id="27" presetID="3" presetClass="entr" presetSubtype="10" fill="hold" nodeType="withEffect">
                                  <p:stCondLst>
                                    <p:cond delay="0"/>
                                  </p:stCondLst>
                                  <p:childTnLst>
                                    <p:set>
                                      <p:cBhvr>
                                        <p:cTn id="28" dur="1" fill="hold">
                                          <p:stCondLst>
                                            <p:cond delay="0"/>
                                          </p:stCondLst>
                                        </p:cTn>
                                        <p:tgtEl>
                                          <p:spTgt spid="119"/>
                                        </p:tgtEl>
                                        <p:attrNameLst>
                                          <p:attrName>style.visibility</p:attrName>
                                        </p:attrNameLst>
                                      </p:cBhvr>
                                      <p:to>
                                        <p:strVal val="visible"/>
                                      </p:to>
                                    </p:set>
                                    <p:animEffect transition="in" filter="blinds(horizontal)">
                                      <p:cBhvr>
                                        <p:cTn id="29" dur="500"/>
                                        <p:tgtEl>
                                          <p:spTgt spid="119"/>
                                        </p:tgtEl>
                                      </p:cBhvr>
                                    </p:animEffect>
                                  </p:childTnLst>
                                </p:cTn>
                              </p:par>
                              <p:par>
                                <p:cTn id="30" presetID="3" presetClass="entr" presetSubtype="10" fill="hold" nodeType="withEffect">
                                  <p:stCondLst>
                                    <p:cond delay="0"/>
                                  </p:stCondLst>
                                  <p:childTnLst>
                                    <p:set>
                                      <p:cBhvr>
                                        <p:cTn id="31" dur="1" fill="hold">
                                          <p:stCondLst>
                                            <p:cond delay="0"/>
                                          </p:stCondLst>
                                        </p:cTn>
                                        <p:tgtEl>
                                          <p:spTgt spid="122"/>
                                        </p:tgtEl>
                                        <p:attrNameLst>
                                          <p:attrName>style.visibility</p:attrName>
                                        </p:attrNameLst>
                                      </p:cBhvr>
                                      <p:to>
                                        <p:strVal val="visible"/>
                                      </p:to>
                                    </p:set>
                                    <p:animEffect transition="in" filter="blinds(horizontal)">
                                      <p:cBhvr>
                                        <p:cTn id="32" dur="500"/>
                                        <p:tgtEl>
                                          <p:spTgt spid="122"/>
                                        </p:tgtEl>
                                      </p:cBhvr>
                                    </p:animEffect>
                                  </p:childTnLst>
                                </p:cTn>
                              </p:par>
                              <p:par>
                                <p:cTn id="33" presetID="3" presetClass="entr" presetSubtype="10" fill="hold" nodeType="withEffect">
                                  <p:stCondLst>
                                    <p:cond delay="0"/>
                                  </p:stCondLst>
                                  <p:childTnLst>
                                    <p:set>
                                      <p:cBhvr>
                                        <p:cTn id="34" dur="1" fill="hold">
                                          <p:stCondLst>
                                            <p:cond delay="0"/>
                                          </p:stCondLst>
                                        </p:cTn>
                                        <p:tgtEl>
                                          <p:spTgt spid="125"/>
                                        </p:tgtEl>
                                        <p:attrNameLst>
                                          <p:attrName>style.visibility</p:attrName>
                                        </p:attrNameLst>
                                      </p:cBhvr>
                                      <p:to>
                                        <p:strVal val="visible"/>
                                      </p:to>
                                    </p:set>
                                    <p:animEffect transition="in" filter="blinds(horizontal)">
                                      <p:cBhvr>
                                        <p:cTn id="35" dur="500"/>
                                        <p:tgtEl>
                                          <p:spTgt spid="125"/>
                                        </p:tgtEl>
                                      </p:cBhvr>
                                    </p:animEffect>
                                  </p:childTnLst>
                                </p:cTn>
                              </p:par>
                              <p:par>
                                <p:cTn id="36" presetID="3" presetClass="entr" presetSubtype="10" fill="hold" grpId="0" nodeType="withEffect">
                                  <p:stCondLst>
                                    <p:cond delay="0"/>
                                  </p:stCondLst>
                                  <p:childTnLst>
                                    <p:set>
                                      <p:cBhvr>
                                        <p:cTn id="37" dur="1" fill="hold">
                                          <p:stCondLst>
                                            <p:cond delay="0"/>
                                          </p:stCondLst>
                                        </p:cTn>
                                        <p:tgtEl>
                                          <p:spTgt spid="127"/>
                                        </p:tgtEl>
                                        <p:attrNameLst>
                                          <p:attrName>style.visibility</p:attrName>
                                        </p:attrNameLst>
                                      </p:cBhvr>
                                      <p:to>
                                        <p:strVal val="visible"/>
                                      </p:to>
                                    </p:set>
                                    <p:animEffect transition="in" filter="blinds(horizontal)">
                                      <p:cBhvr>
                                        <p:cTn id="38" dur="500"/>
                                        <p:tgtEl>
                                          <p:spTgt spid="127"/>
                                        </p:tgtEl>
                                      </p:cBhvr>
                                    </p:animEffect>
                                  </p:childTnLst>
                                </p:cTn>
                              </p:par>
                              <p:par>
                                <p:cTn id="39" presetID="3" presetClass="entr" presetSubtype="10" fill="hold" grpId="0" nodeType="withEffect">
                                  <p:stCondLst>
                                    <p:cond delay="0"/>
                                  </p:stCondLst>
                                  <p:childTnLst>
                                    <p:set>
                                      <p:cBhvr>
                                        <p:cTn id="40" dur="1" fill="hold">
                                          <p:stCondLst>
                                            <p:cond delay="0"/>
                                          </p:stCondLst>
                                        </p:cTn>
                                        <p:tgtEl>
                                          <p:spTgt spid="60"/>
                                        </p:tgtEl>
                                        <p:attrNameLst>
                                          <p:attrName>style.visibility</p:attrName>
                                        </p:attrNameLst>
                                      </p:cBhvr>
                                      <p:to>
                                        <p:strVal val="visible"/>
                                      </p:to>
                                    </p:set>
                                    <p:animEffect transition="in" filter="blinds(horizontal)">
                                      <p:cBhvr>
                                        <p:cTn id="41" dur="500"/>
                                        <p:tgtEl>
                                          <p:spTgt spid="60"/>
                                        </p:tgtEl>
                                      </p:cBhvr>
                                    </p:animEffect>
                                  </p:childTnLst>
                                </p:cTn>
                              </p:par>
                              <p:par>
                                <p:cTn id="42" presetID="3" presetClass="entr" presetSubtype="10" fill="hold" grpId="0" nodeType="withEffect">
                                  <p:stCondLst>
                                    <p:cond delay="0"/>
                                  </p:stCondLst>
                                  <p:childTnLst>
                                    <p:set>
                                      <p:cBhvr>
                                        <p:cTn id="43" dur="1" fill="hold">
                                          <p:stCondLst>
                                            <p:cond delay="0"/>
                                          </p:stCondLst>
                                        </p:cTn>
                                        <p:tgtEl>
                                          <p:spTgt spid="66"/>
                                        </p:tgtEl>
                                        <p:attrNameLst>
                                          <p:attrName>style.visibility</p:attrName>
                                        </p:attrNameLst>
                                      </p:cBhvr>
                                      <p:to>
                                        <p:strVal val="visible"/>
                                      </p:to>
                                    </p:set>
                                    <p:animEffect transition="in" filter="blinds(horizontal)">
                                      <p:cBhvr>
                                        <p:cTn id="44" dur="500"/>
                                        <p:tgtEl>
                                          <p:spTgt spid="66"/>
                                        </p:tgtEl>
                                      </p:cBhvr>
                                    </p:animEffect>
                                  </p:childTnLst>
                                </p:cTn>
                              </p:par>
                              <p:par>
                                <p:cTn id="45" presetID="3" presetClass="entr" presetSubtype="10" fill="hold" grpId="0" nodeType="withEffect">
                                  <p:stCondLst>
                                    <p:cond delay="0"/>
                                  </p:stCondLst>
                                  <p:childTnLst>
                                    <p:set>
                                      <p:cBhvr>
                                        <p:cTn id="46" dur="1" fill="hold">
                                          <p:stCondLst>
                                            <p:cond delay="0"/>
                                          </p:stCondLst>
                                        </p:cTn>
                                        <p:tgtEl>
                                          <p:spTgt spid="67"/>
                                        </p:tgtEl>
                                        <p:attrNameLst>
                                          <p:attrName>style.visibility</p:attrName>
                                        </p:attrNameLst>
                                      </p:cBhvr>
                                      <p:to>
                                        <p:strVal val="visible"/>
                                      </p:to>
                                    </p:set>
                                    <p:animEffect transition="in" filter="blinds(horizontal)">
                                      <p:cBhvr>
                                        <p:cTn id="47" dur="500"/>
                                        <p:tgtEl>
                                          <p:spTgt spid="67"/>
                                        </p:tgtEl>
                                      </p:cBhvr>
                                    </p:animEffect>
                                  </p:childTnLst>
                                </p:cTn>
                              </p:par>
                              <p:par>
                                <p:cTn id="48" presetID="3" presetClass="entr" presetSubtype="10" fill="hold" nodeType="withEffect">
                                  <p:stCondLst>
                                    <p:cond delay="0"/>
                                  </p:stCondLst>
                                  <p:childTnLst>
                                    <p:set>
                                      <p:cBhvr>
                                        <p:cTn id="49" dur="1" fill="hold">
                                          <p:stCondLst>
                                            <p:cond delay="0"/>
                                          </p:stCondLst>
                                        </p:cTn>
                                        <p:tgtEl>
                                          <p:spTgt spid="106"/>
                                        </p:tgtEl>
                                        <p:attrNameLst>
                                          <p:attrName>style.visibility</p:attrName>
                                        </p:attrNameLst>
                                      </p:cBhvr>
                                      <p:to>
                                        <p:strVal val="visible"/>
                                      </p:to>
                                    </p:set>
                                    <p:animEffect transition="in" filter="blinds(horizontal)">
                                      <p:cBhvr>
                                        <p:cTn id="50" dur="500"/>
                                        <p:tgtEl>
                                          <p:spTgt spid="106"/>
                                        </p:tgtEl>
                                      </p:cBhvr>
                                    </p:animEffect>
                                  </p:childTnLst>
                                </p:cTn>
                              </p:par>
                              <p:par>
                                <p:cTn id="51" presetID="3" presetClass="entr" presetSubtype="10" fill="hold" grpId="0" nodeType="withEffect">
                                  <p:stCondLst>
                                    <p:cond delay="0"/>
                                  </p:stCondLst>
                                  <p:childTnLst>
                                    <p:set>
                                      <p:cBhvr>
                                        <p:cTn id="52" dur="1" fill="hold">
                                          <p:stCondLst>
                                            <p:cond delay="0"/>
                                          </p:stCondLst>
                                        </p:cTn>
                                        <p:tgtEl>
                                          <p:spTgt spid="108"/>
                                        </p:tgtEl>
                                        <p:attrNameLst>
                                          <p:attrName>style.visibility</p:attrName>
                                        </p:attrNameLst>
                                      </p:cBhvr>
                                      <p:to>
                                        <p:strVal val="visible"/>
                                      </p:to>
                                    </p:set>
                                    <p:animEffect transition="in" filter="blinds(horizontal)">
                                      <p:cBhvr>
                                        <p:cTn id="53" dur="500"/>
                                        <p:tgtEl>
                                          <p:spTgt spid="108"/>
                                        </p:tgtEl>
                                      </p:cBhvr>
                                    </p:animEffect>
                                  </p:childTnLst>
                                </p:cTn>
                              </p:par>
                              <p:par>
                                <p:cTn id="54" presetID="3" presetClass="entr" presetSubtype="10" fill="hold" nodeType="withEffect">
                                  <p:stCondLst>
                                    <p:cond delay="0"/>
                                  </p:stCondLst>
                                  <p:childTnLst>
                                    <p:set>
                                      <p:cBhvr>
                                        <p:cTn id="55" dur="1" fill="hold">
                                          <p:stCondLst>
                                            <p:cond delay="0"/>
                                          </p:stCondLst>
                                        </p:cTn>
                                        <p:tgtEl>
                                          <p:spTgt spid="110"/>
                                        </p:tgtEl>
                                        <p:attrNameLst>
                                          <p:attrName>style.visibility</p:attrName>
                                        </p:attrNameLst>
                                      </p:cBhvr>
                                      <p:to>
                                        <p:strVal val="visible"/>
                                      </p:to>
                                    </p:set>
                                    <p:animEffect transition="in" filter="blinds(horizontal)">
                                      <p:cBhvr>
                                        <p:cTn id="56" dur="500"/>
                                        <p:tgtEl>
                                          <p:spTgt spid="110"/>
                                        </p:tgtEl>
                                      </p:cBhvr>
                                    </p:animEffect>
                                  </p:childTnLst>
                                </p:cTn>
                              </p:par>
                              <p:par>
                                <p:cTn id="57" presetID="3" presetClass="entr" presetSubtype="10" fill="hold" grpId="0" nodeType="withEffect">
                                  <p:stCondLst>
                                    <p:cond delay="0"/>
                                  </p:stCondLst>
                                  <p:childTnLst>
                                    <p:set>
                                      <p:cBhvr>
                                        <p:cTn id="58" dur="1" fill="hold">
                                          <p:stCondLst>
                                            <p:cond delay="0"/>
                                          </p:stCondLst>
                                        </p:cTn>
                                        <p:tgtEl>
                                          <p:spTgt spid="111"/>
                                        </p:tgtEl>
                                        <p:attrNameLst>
                                          <p:attrName>style.visibility</p:attrName>
                                        </p:attrNameLst>
                                      </p:cBhvr>
                                      <p:to>
                                        <p:strVal val="visible"/>
                                      </p:to>
                                    </p:set>
                                    <p:animEffect transition="in" filter="blinds(horizontal)">
                                      <p:cBhvr>
                                        <p:cTn id="59" dur="500"/>
                                        <p:tgtEl>
                                          <p:spTgt spid="111"/>
                                        </p:tgtEl>
                                      </p:cBhvr>
                                    </p:animEffect>
                                  </p:childTnLst>
                                </p:cTn>
                              </p:par>
                              <p:par>
                                <p:cTn id="60" presetID="3" presetClass="entr" presetSubtype="10" fill="hold" grpId="0" nodeType="withEffect">
                                  <p:stCondLst>
                                    <p:cond delay="0"/>
                                  </p:stCondLst>
                                  <p:childTnLst>
                                    <p:set>
                                      <p:cBhvr>
                                        <p:cTn id="61" dur="1" fill="hold">
                                          <p:stCondLst>
                                            <p:cond delay="0"/>
                                          </p:stCondLst>
                                        </p:cTn>
                                        <p:tgtEl>
                                          <p:spTgt spid="112"/>
                                        </p:tgtEl>
                                        <p:attrNameLst>
                                          <p:attrName>style.visibility</p:attrName>
                                        </p:attrNameLst>
                                      </p:cBhvr>
                                      <p:to>
                                        <p:strVal val="visible"/>
                                      </p:to>
                                    </p:set>
                                    <p:animEffect transition="in" filter="blinds(horizontal)">
                                      <p:cBhvr>
                                        <p:cTn id="62" dur="500"/>
                                        <p:tgtEl>
                                          <p:spTgt spid="112"/>
                                        </p:tgtEl>
                                      </p:cBhvr>
                                    </p:animEffect>
                                  </p:childTnLst>
                                </p:cTn>
                              </p:par>
                              <p:par>
                                <p:cTn id="63" presetID="3" presetClass="entr" presetSubtype="10" fill="hold" nodeType="withEffect">
                                  <p:stCondLst>
                                    <p:cond delay="0"/>
                                  </p:stCondLst>
                                  <p:childTnLst>
                                    <p:set>
                                      <p:cBhvr>
                                        <p:cTn id="64" dur="1" fill="hold">
                                          <p:stCondLst>
                                            <p:cond delay="0"/>
                                          </p:stCondLst>
                                        </p:cTn>
                                        <p:tgtEl>
                                          <p:spTgt spid="49161"/>
                                        </p:tgtEl>
                                        <p:attrNameLst>
                                          <p:attrName>style.visibility</p:attrName>
                                        </p:attrNameLst>
                                      </p:cBhvr>
                                      <p:to>
                                        <p:strVal val="visible"/>
                                      </p:to>
                                    </p:set>
                                    <p:animEffect transition="in" filter="blinds(horizontal)">
                                      <p:cBhvr>
                                        <p:cTn id="65" dur="500"/>
                                        <p:tgtEl>
                                          <p:spTgt spid="49161"/>
                                        </p:tgtEl>
                                      </p:cBhvr>
                                    </p:animEffect>
                                  </p:childTnLst>
                                </p:cTn>
                              </p:par>
                              <p:par>
                                <p:cTn id="66" presetID="3" presetClass="entr" presetSubtype="10" fill="hold" grpId="0" nodeType="withEffect">
                                  <p:stCondLst>
                                    <p:cond delay="0"/>
                                  </p:stCondLst>
                                  <p:childTnLst>
                                    <p:set>
                                      <p:cBhvr>
                                        <p:cTn id="67" dur="1" fill="hold">
                                          <p:stCondLst>
                                            <p:cond delay="0"/>
                                          </p:stCondLst>
                                        </p:cTn>
                                        <p:tgtEl>
                                          <p:spTgt spid="65"/>
                                        </p:tgtEl>
                                        <p:attrNameLst>
                                          <p:attrName>style.visibility</p:attrName>
                                        </p:attrNameLst>
                                      </p:cBhvr>
                                      <p:to>
                                        <p:strVal val="visible"/>
                                      </p:to>
                                    </p:set>
                                    <p:animEffect transition="in" filter="blinds(horizontal)">
                                      <p:cBhvr>
                                        <p:cTn id="68" dur="500"/>
                                        <p:tgtEl>
                                          <p:spTgt spid="65"/>
                                        </p:tgtEl>
                                      </p:cBhvr>
                                    </p:animEffect>
                                  </p:childTnLst>
                                </p:cTn>
                              </p:par>
                            </p:childTnLst>
                          </p:cTn>
                        </p:par>
                      </p:childTnLst>
                    </p:cTn>
                  </p:par>
                  <p:par>
                    <p:cTn id="69" fill="hold">
                      <p:stCondLst>
                        <p:cond delay="indefinite"/>
                      </p:stCondLst>
                      <p:childTnLst>
                        <p:par>
                          <p:cTn id="70" fill="hold">
                            <p:stCondLst>
                              <p:cond delay="0"/>
                            </p:stCondLst>
                            <p:childTnLst>
                              <p:par>
                                <p:cTn id="71" presetID="3" presetClass="entr" presetSubtype="10" fill="hold" grpId="0" nodeType="clickEffect">
                                  <p:stCondLst>
                                    <p:cond delay="0"/>
                                  </p:stCondLst>
                                  <p:childTnLst>
                                    <p:set>
                                      <p:cBhvr>
                                        <p:cTn id="72" dur="1" fill="hold">
                                          <p:stCondLst>
                                            <p:cond delay="0"/>
                                          </p:stCondLst>
                                        </p:cTn>
                                        <p:tgtEl>
                                          <p:spTgt spid="59"/>
                                        </p:tgtEl>
                                        <p:attrNameLst>
                                          <p:attrName>style.visibility</p:attrName>
                                        </p:attrNameLst>
                                      </p:cBhvr>
                                      <p:to>
                                        <p:strVal val="visible"/>
                                      </p:to>
                                    </p:set>
                                    <p:animEffect transition="in" filter="blinds(horizontal)">
                                      <p:cBhvr>
                                        <p:cTn id="73" dur="500"/>
                                        <p:tgtEl>
                                          <p:spTgt spid="59"/>
                                        </p:tgtEl>
                                      </p:cBhvr>
                                    </p:animEffect>
                                  </p:childTnLst>
                                </p:cTn>
                              </p:par>
                              <p:par>
                                <p:cTn id="74" presetID="3" presetClass="entr" presetSubtype="10" fill="hold" grpId="0" nodeType="withEffect">
                                  <p:stCondLst>
                                    <p:cond delay="0"/>
                                  </p:stCondLst>
                                  <p:childTnLst>
                                    <p:set>
                                      <p:cBhvr>
                                        <p:cTn id="75" dur="1" fill="hold">
                                          <p:stCondLst>
                                            <p:cond delay="0"/>
                                          </p:stCondLst>
                                        </p:cTn>
                                        <p:tgtEl>
                                          <p:spTgt spid="62"/>
                                        </p:tgtEl>
                                        <p:attrNameLst>
                                          <p:attrName>style.visibility</p:attrName>
                                        </p:attrNameLst>
                                      </p:cBhvr>
                                      <p:to>
                                        <p:strVal val="visible"/>
                                      </p:to>
                                    </p:set>
                                    <p:animEffect transition="in" filter="blinds(horizontal)">
                                      <p:cBhvr>
                                        <p:cTn id="76" dur="500"/>
                                        <p:tgtEl>
                                          <p:spTgt spid="62"/>
                                        </p:tgtEl>
                                      </p:cBhvr>
                                    </p:animEffect>
                                  </p:childTnLst>
                                </p:cTn>
                              </p:par>
                              <p:par>
                                <p:cTn id="77" presetID="3" presetClass="entr" presetSubtype="10" fill="hold" grpId="0" nodeType="withEffect">
                                  <p:stCondLst>
                                    <p:cond delay="0"/>
                                  </p:stCondLst>
                                  <p:childTnLst>
                                    <p:set>
                                      <p:cBhvr>
                                        <p:cTn id="78" dur="1" fill="hold">
                                          <p:stCondLst>
                                            <p:cond delay="0"/>
                                          </p:stCondLst>
                                        </p:cTn>
                                        <p:tgtEl>
                                          <p:spTgt spid="63"/>
                                        </p:tgtEl>
                                        <p:attrNameLst>
                                          <p:attrName>style.visibility</p:attrName>
                                        </p:attrNameLst>
                                      </p:cBhvr>
                                      <p:to>
                                        <p:strVal val="visible"/>
                                      </p:to>
                                    </p:set>
                                    <p:animEffect transition="in" filter="blinds(horizontal)">
                                      <p:cBhvr>
                                        <p:cTn id="79" dur="500"/>
                                        <p:tgtEl>
                                          <p:spTgt spid="63"/>
                                        </p:tgtEl>
                                      </p:cBhvr>
                                    </p:animEffect>
                                  </p:childTnLst>
                                </p:cTn>
                              </p:par>
                              <p:par>
                                <p:cTn id="80" presetID="3" presetClass="entr" presetSubtype="10" fill="hold" grpId="0" nodeType="withEffect">
                                  <p:stCondLst>
                                    <p:cond delay="0"/>
                                  </p:stCondLst>
                                  <p:childTnLst>
                                    <p:set>
                                      <p:cBhvr>
                                        <p:cTn id="81" dur="1" fill="hold">
                                          <p:stCondLst>
                                            <p:cond delay="0"/>
                                          </p:stCondLst>
                                        </p:cTn>
                                        <p:tgtEl>
                                          <p:spTgt spid="64"/>
                                        </p:tgtEl>
                                        <p:attrNameLst>
                                          <p:attrName>style.visibility</p:attrName>
                                        </p:attrNameLst>
                                      </p:cBhvr>
                                      <p:to>
                                        <p:strVal val="visible"/>
                                      </p:to>
                                    </p:set>
                                    <p:animEffect transition="in" filter="blinds(horizontal)">
                                      <p:cBhvr>
                                        <p:cTn id="82" dur="500"/>
                                        <p:tgtEl>
                                          <p:spTgt spid="64"/>
                                        </p:tgtEl>
                                      </p:cBhvr>
                                    </p:animEffect>
                                  </p:childTnLst>
                                </p:cTn>
                              </p:par>
                              <p:par>
                                <p:cTn id="83" presetID="3" presetClass="entr" presetSubtype="10" fill="hold" grpId="1" nodeType="withEffect">
                                  <p:stCondLst>
                                    <p:cond delay="0"/>
                                  </p:stCondLst>
                                  <p:childTnLst>
                                    <p:set>
                                      <p:cBhvr>
                                        <p:cTn id="84" dur="1" fill="hold">
                                          <p:stCondLst>
                                            <p:cond delay="0"/>
                                          </p:stCondLst>
                                        </p:cTn>
                                        <p:tgtEl>
                                          <p:spTgt spid="68"/>
                                        </p:tgtEl>
                                        <p:attrNameLst>
                                          <p:attrName>style.visibility</p:attrName>
                                        </p:attrNameLst>
                                      </p:cBhvr>
                                      <p:to>
                                        <p:strVal val="visible"/>
                                      </p:to>
                                    </p:set>
                                    <p:animEffect transition="in" filter="blinds(horizontal)">
                                      <p:cBhvr>
                                        <p:cTn id="85" dur="500"/>
                                        <p:tgtEl>
                                          <p:spTgt spid="68"/>
                                        </p:tgtEl>
                                      </p:cBhvr>
                                    </p:animEffect>
                                  </p:childTnLst>
                                </p:cTn>
                              </p:par>
                              <p:par>
                                <p:cTn id="86" presetID="3" presetClass="entr" presetSubtype="10" fill="hold" grpId="1" nodeType="withEffect">
                                  <p:stCondLst>
                                    <p:cond delay="0"/>
                                  </p:stCondLst>
                                  <p:childTnLst>
                                    <p:set>
                                      <p:cBhvr>
                                        <p:cTn id="87" dur="1" fill="hold">
                                          <p:stCondLst>
                                            <p:cond delay="0"/>
                                          </p:stCondLst>
                                        </p:cTn>
                                        <p:tgtEl>
                                          <p:spTgt spid="69"/>
                                        </p:tgtEl>
                                        <p:attrNameLst>
                                          <p:attrName>style.visibility</p:attrName>
                                        </p:attrNameLst>
                                      </p:cBhvr>
                                      <p:to>
                                        <p:strVal val="visible"/>
                                      </p:to>
                                    </p:set>
                                    <p:animEffect transition="in" filter="blinds(horizontal)">
                                      <p:cBhvr>
                                        <p:cTn id="88" dur="500"/>
                                        <p:tgtEl>
                                          <p:spTgt spid="69"/>
                                        </p:tgtEl>
                                      </p:cBhvr>
                                    </p:animEffect>
                                  </p:childTnLst>
                                </p:cTn>
                              </p:par>
                              <p:par>
                                <p:cTn id="89" presetID="3" presetClass="entr" presetSubtype="10" fill="hold" grpId="1" nodeType="withEffect">
                                  <p:stCondLst>
                                    <p:cond delay="0"/>
                                  </p:stCondLst>
                                  <p:childTnLst>
                                    <p:set>
                                      <p:cBhvr>
                                        <p:cTn id="90" dur="1" fill="hold">
                                          <p:stCondLst>
                                            <p:cond delay="0"/>
                                          </p:stCondLst>
                                        </p:cTn>
                                        <p:tgtEl>
                                          <p:spTgt spid="70"/>
                                        </p:tgtEl>
                                        <p:attrNameLst>
                                          <p:attrName>style.visibility</p:attrName>
                                        </p:attrNameLst>
                                      </p:cBhvr>
                                      <p:to>
                                        <p:strVal val="visible"/>
                                      </p:to>
                                    </p:set>
                                    <p:animEffect transition="in" filter="blinds(horizontal)">
                                      <p:cBhvr>
                                        <p:cTn id="91" dur="500"/>
                                        <p:tgtEl>
                                          <p:spTgt spid="70"/>
                                        </p:tgtEl>
                                      </p:cBhvr>
                                    </p:animEffect>
                                  </p:childTnLst>
                                </p:cTn>
                              </p:par>
                              <p:par>
                                <p:cTn id="92" presetID="3" presetClass="entr" presetSubtype="10" fill="hold" grpId="1" nodeType="withEffect">
                                  <p:stCondLst>
                                    <p:cond delay="0"/>
                                  </p:stCondLst>
                                  <p:childTnLst>
                                    <p:set>
                                      <p:cBhvr>
                                        <p:cTn id="93" dur="1" fill="hold">
                                          <p:stCondLst>
                                            <p:cond delay="0"/>
                                          </p:stCondLst>
                                        </p:cTn>
                                        <p:tgtEl>
                                          <p:spTgt spid="71"/>
                                        </p:tgtEl>
                                        <p:attrNameLst>
                                          <p:attrName>style.visibility</p:attrName>
                                        </p:attrNameLst>
                                      </p:cBhvr>
                                      <p:to>
                                        <p:strVal val="visible"/>
                                      </p:to>
                                    </p:set>
                                    <p:animEffect transition="in" filter="blinds(horizontal)">
                                      <p:cBhvr>
                                        <p:cTn id="94" dur="500"/>
                                        <p:tgtEl>
                                          <p:spTgt spid="71"/>
                                        </p:tgtEl>
                                      </p:cBhvr>
                                    </p:animEffect>
                                  </p:childTnLst>
                                </p:cTn>
                              </p:par>
                              <p:par>
                                <p:cTn id="95" presetID="3" presetClass="entr" presetSubtype="10" fill="hold" grpId="1" nodeType="withEffect">
                                  <p:stCondLst>
                                    <p:cond delay="0"/>
                                  </p:stCondLst>
                                  <p:childTnLst>
                                    <p:set>
                                      <p:cBhvr>
                                        <p:cTn id="96" dur="1" fill="hold">
                                          <p:stCondLst>
                                            <p:cond delay="0"/>
                                          </p:stCondLst>
                                        </p:cTn>
                                        <p:tgtEl>
                                          <p:spTgt spid="72"/>
                                        </p:tgtEl>
                                        <p:attrNameLst>
                                          <p:attrName>style.visibility</p:attrName>
                                        </p:attrNameLst>
                                      </p:cBhvr>
                                      <p:to>
                                        <p:strVal val="visible"/>
                                      </p:to>
                                    </p:set>
                                    <p:animEffect transition="in" filter="blinds(horizontal)">
                                      <p:cBhvr>
                                        <p:cTn id="97" dur="500"/>
                                        <p:tgtEl>
                                          <p:spTgt spid="72"/>
                                        </p:tgtEl>
                                      </p:cBhvr>
                                    </p:animEffect>
                                  </p:childTnLst>
                                </p:cTn>
                              </p:par>
                              <p:par>
                                <p:cTn id="98" presetID="3" presetClass="entr" presetSubtype="10" fill="hold" grpId="1" nodeType="withEffect">
                                  <p:stCondLst>
                                    <p:cond delay="0"/>
                                  </p:stCondLst>
                                  <p:childTnLst>
                                    <p:set>
                                      <p:cBhvr>
                                        <p:cTn id="99" dur="1" fill="hold">
                                          <p:stCondLst>
                                            <p:cond delay="0"/>
                                          </p:stCondLst>
                                        </p:cTn>
                                        <p:tgtEl>
                                          <p:spTgt spid="73"/>
                                        </p:tgtEl>
                                        <p:attrNameLst>
                                          <p:attrName>style.visibility</p:attrName>
                                        </p:attrNameLst>
                                      </p:cBhvr>
                                      <p:to>
                                        <p:strVal val="visible"/>
                                      </p:to>
                                    </p:set>
                                    <p:animEffect transition="in" filter="blinds(horizontal)">
                                      <p:cBhvr>
                                        <p:cTn id="100" dur="500"/>
                                        <p:tgtEl>
                                          <p:spTgt spid="73"/>
                                        </p:tgtEl>
                                      </p:cBhvr>
                                    </p:animEffect>
                                  </p:childTnLst>
                                </p:cTn>
                              </p:par>
                              <p:par>
                                <p:cTn id="101" presetID="3" presetClass="entr" presetSubtype="10" fill="hold" grpId="1" nodeType="withEffect">
                                  <p:stCondLst>
                                    <p:cond delay="0"/>
                                  </p:stCondLst>
                                  <p:childTnLst>
                                    <p:set>
                                      <p:cBhvr>
                                        <p:cTn id="102" dur="1" fill="hold">
                                          <p:stCondLst>
                                            <p:cond delay="0"/>
                                          </p:stCondLst>
                                        </p:cTn>
                                        <p:tgtEl>
                                          <p:spTgt spid="74"/>
                                        </p:tgtEl>
                                        <p:attrNameLst>
                                          <p:attrName>style.visibility</p:attrName>
                                        </p:attrNameLst>
                                      </p:cBhvr>
                                      <p:to>
                                        <p:strVal val="visible"/>
                                      </p:to>
                                    </p:set>
                                    <p:animEffect transition="in" filter="blinds(horizontal)">
                                      <p:cBhvr>
                                        <p:cTn id="103" dur="500"/>
                                        <p:tgtEl>
                                          <p:spTgt spid="74"/>
                                        </p:tgtEl>
                                      </p:cBhvr>
                                    </p:animEffect>
                                  </p:childTnLst>
                                </p:cTn>
                              </p:par>
                              <p:par>
                                <p:cTn id="104" presetID="3" presetClass="entr" presetSubtype="10" fill="hold" grpId="1" nodeType="withEffect">
                                  <p:stCondLst>
                                    <p:cond delay="0"/>
                                  </p:stCondLst>
                                  <p:childTnLst>
                                    <p:set>
                                      <p:cBhvr>
                                        <p:cTn id="105" dur="1" fill="hold">
                                          <p:stCondLst>
                                            <p:cond delay="0"/>
                                          </p:stCondLst>
                                        </p:cTn>
                                        <p:tgtEl>
                                          <p:spTgt spid="75"/>
                                        </p:tgtEl>
                                        <p:attrNameLst>
                                          <p:attrName>style.visibility</p:attrName>
                                        </p:attrNameLst>
                                      </p:cBhvr>
                                      <p:to>
                                        <p:strVal val="visible"/>
                                      </p:to>
                                    </p:set>
                                    <p:animEffect transition="in" filter="blinds(horizontal)">
                                      <p:cBhvr>
                                        <p:cTn id="106" dur="500"/>
                                        <p:tgtEl>
                                          <p:spTgt spid="75"/>
                                        </p:tgtEl>
                                      </p:cBhvr>
                                    </p:animEffect>
                                  </p:childTnLst>
                                </p:cTn>
                              </p:par>
                              <p:par>
                                <p:cTn id="107" presetID="3" presetClass="entr" presetSubtype="10" fill="hold" grpId="1" nodeType="withEffect">
                                  <p:stCondLst>
                                    <p:cond delay="0"/>
                                  </p:stCondLst>
                                  <p:childTnLst>
                                    <p:set>
                                      <p:cBhvr>
                                        <p:cTn id="108" dur="1" fill="hold">
                                          <p:stCondLst>
                                            <p:cond delay="0"/>
                                          </p:stCondLst>
                                        </p:cTn>
                                        <p:tgtEl>
                                          <p:spTgt spid="76"/>
                                        </p:tgtEl>
                                        <p:attrNameLst>
                                          <p:attrName>style.visibility</p:attrName>
                                        </p:attrNameLst>
                                      </p:cBhvr>
                                      <p:to>
                                        <p:strVal val="visible"/>
                                      </p:to>
                                    </p:set>
                                    <p:animEffect transition="in" filter="blinds(horizontal)">
                                      <p:cBhvr>
                                        <p:cTn id="109" dur="500"/>
                                        <p:tgtEl>
                                          <p:spTgt spid="76"/>
                                        </p:tgtEl>
                                      </p:cBhvr>
                                    </p:animEffect>
                                  </p:childTnLst>
                                </p:cTn>
                              </p:par>
                              <p:par>
                                <p:cTn id="110" presetID="3" presetClass="entr" presetSubtype="10" fill="hold" grpId="1" nodeType="withEffect">
                                  <p:stCondLst>
                                    <p:cond delay="0"/>
                                  </p:stCondLst>
                                  <p:childTnLst>
                                    <p:set>
                                      <p:cBhvr>
                                        <p:cTn id="111" dur="1" fill="hold">
                                          <p:stCondLst>
                                            <p:cond delay="0"/>
                                          </p:stCondLst>
                                        </p:cTn>
                                        <p:tgtEl>
                                          <p:spTgt spid="77"/>
                                        </p:tgtEl>
                                        <p:attrNameLst>
                                          <p:attrName>style.visibility</p:attrName>
                                        </p:attrNameLst>
                                      </p:cBhvr>
                                      <p:to>
                                        <p:strVal val="visible"/>
                                      </p:to>
                                    </p:set>
                                    <p:animEffect transition="in" filter="blinds(horizontal)">
                                      <p:cBhvr>
                                        <p:cTn id="112" dur="500"/>
                                        <p:tgtEl>
                                          <p:spTgt spid="77"/>
                                        </p:tgtEl>
                                      </p:cBhvr>
                                    </p:animEffect>
                                  </p:childTnLst>
                                </p:cTn>
                              </p:par>
                              <p:par>
                                <p:cTn id="113" presetID="3" presetClass="entr" presetSubtype="10" fill="hold" grpId="0" nodeType="withEffect">
                                  <p:stCondLst>
                                    <p:cond delay="0"/>
                                  </p:stCondLst>
                                  <p:childTnLst>
                                    <p:set>
                                      <p:cBhvr>
                                        <p:cTn id="114" dur="1" fill="hold">
                                          <p:stCondLst>
                                            <p:cond delay="0"/>
                                          </p:stCondLst>
                                        </p:cTn>
                                        <p:tgtEl>
                                          <p:spTgt spid="78"/>
                                        </p:tgtEl>
                                        <p:attrNameLst>
                                          <p:attrName>style.visibility</p:attrName>
                                        </p:attrNameLst>
                                      </p:cBhvr>
                                      <p:to>
                                        <p:strVal val="visible"/>
                                      </p:to>
                                    </p:set>
                                    <p:animEffect transition="in" filter="blinds(horizontal)">
                                      <p:cBhvr>
                                        <p:cTn id="115" dur="500"/>
                                        <p:tgtEl>
                                          <p:spTgt spid="78"/>
                                        </p:tgtEl>
                                      </p:cBhvr>
                                    </p:animEffect>
                                  </p:childTnLst>
                                </p:cTn>
                              </p:par>
                              <p:par>
                                <p:cTn id="116" presetID="3" presetClass="entr" presetSubtype="10" fill="hold" grpId="0" nodeType="withEffect">
                                  <p:stCondLst>
                                    <p:cond delay="0"/>
                                  </p:stCondLst>
                                  <p:childTnLst>
                                    <p:set>
                                      <p:cBhvr>
                                        <p:cTn id="117" dur="1" fill="hold">
                                          <p:stCondLst>
                                            <p:cond delay="0"/>
                                          </p:stCondLst>
                                        </p:cTn>
                                        <p:tgtEl>
                                          <p:spTgt spid="79"/>
                                        </p:tgtEl>
                                        <p:attrNameLst>
                                          <p:attrName>style.visibility</p:attrName>
                                        </p:attrNameLst>
                                      </p:cBhvr>
                                      <p:to>
                                        <p:strVal val="visible"/>
                                      </p:to>
                                    </p:set>
                                    <p:animEffect transition="in" filter="blinds(horizontal)">
                                      <p:cBhvr>
                                        <p:cTn id="118" dur="500"/>
                                        <p:tgtEl>
                                          <p:spTgt spid="79"/>
                                        </p:tgtEl>
                                      </p:cBhvr>
                                    </p:animEffect>
                                  </p:childTnLst>
                                </p:cTn>
                              </p:par>
                              <p:par>
                                <p:cTn id="119" presetID="3" presetClass="entr" presetSubtype="10" fill="hold" grpId="0" nodeType="withEffect">
                                  <p:stCondLst>
                                    <p:cond delay="0"/>
                                  </p:stCondLst>
                                  <p:childTnLst>
                                    <p:set>
                                      <p:cBhvr>
                                        <p:cTn id="120" dur="1" fill="hold">
                                          <p:stCondLst>
                                            <p:cond delay="0"/>
                                          </p:stCondLst>
                                        </p:cTn>
                                        <p:tgtEl>
                                          <p:spTgt spid="80"/>
                                        </p:tgtEl>
                                        <p:attrNameLst>
                                          <p:attrName>style.visibility</p:attrName>
                                        </p:attrNameLst>
                                      </p:cBhvr>
                                      <p:to>
                                        <p:strVal val="visible"/>
                                      </p:to>
                                    </p:set>
                                    <p:animEffect transition="in" filter="blinds(horizontal)">
                                      <p:cBhvr>
                                        <p:cTn id="121" dur="500"/>
                                        <p:tgtEl>
                                          <p:spTgt spid="80"/>
                                        </p:tgtEl>
                                      </p:cBhvr>
                                    </p:animEffect>
                                  </p:childTnLst>
                                </p:cTn>
                              </p:par>
                              <p:par>
                                <p:cTn id="122" presetID="3" presetClass="entr" presetSubtype="10" fill="hold" grpId="0" nodeType="withEffect">
                                  <p:stCondLst>
                                    <p:cond delay="0"/>
                                  </p:stCondLst>
                                  <p:childTnLst>
                                    <p:set>
                                      <p:cBhvr>
                                        <p:cTn id="123" dur="1" fill="hold">
                                          <p:stCondLst>
                                            <p:cond delay="0"/>
                                          </p:stCondLst>
                                        </p:cTn>
                                        <p:tgtEl>
                                          <p:spTgt spid="81"/>
                                        </p:tgtEl>
                                        <p:attrNameLst>
                                          <p:attrName>style.visibility</p:attrName>
                                        </p:attrNameLst>
                                      </p:cBhvr>
                                      <p:to>
                                        <p:strVal val="visible"/>
                                      </p:to>
                                    </p:set>
                                    <p:animEffect transition="in" filter="blinds(horizontal)">
                                      <p:cBhvr>
                                        <p:cTn id="124" dur="500"/>
                                        <p:tgtEl>
                                          <p:spTgt spid="81"/>
                                        </p:tgtEl>
                                      </p:cBhvr>
                                    </p:animEffect>
                                  </p:childTnLst>
                                </p:cTn>
                              </p:par>
                              <p:par>
                                <p:cTn id="125" presetID="3" presetClass="entr" presetSubtype="10" fill="hold" grpId="0" nodeType="withEffect">
                                  <p:stCondLst>
                                    <p:cond delay="0"/>
                                  </p:stCondLst>
                                  <p:childTnLst>
                                    <p:set>
                                      <p:cBhvr>
                                        <p:cTn id="126" dur="1" fill="hold">
                                          <p:stCondLst>
                                            <p:cond delay="0"/>
                                          </p:stCondLst>
                                        </p:cTn>
                                        <p:tgtEl>
                                          <p:spTgt spid="82"/>
                                        </p:tgtEl>
                                        <p:attrNameLst>
                                          <p:attrName>style.visibility</p:attrName>
                                        </p:attrNameLst>
                                      </p:cBhvr>
                                      <p:to>
                                        <p:strVal val="visible"/>
                                      </p:to>
                                    </p:set>
                                    <p:animEffect transition="in" filter="blinds(horizontal)">
                                      <p:cBhvr>
                                        <p:cTn id="127" dur="500"/>
                                        <p:tgtEl>
                                          <p:spTgt spid="82"/>
                                        </p:tgtEl>
                                      </p:cBhvr>
                                    </p:animEffect>
                                  </p:childTnLst>
                                </p:cTn>
                              </p:par>
                              <p:par>
                                <p:cTn id="128" presetID="3" presetClass="entr" presetSubtype="10" fill="hold" grpId="0" nodeType="withEffect">
                                  <p:stCondLst>
                                    <p:cond delay="0"/>
                                  </p:stCondLst>
                                  <p:childTnLst>
                                    <p:set>
                                      <p:cBhvr>
                                        <p:cTn id="129" dur="1" fill="hold">
                                          <p:stCondLst>
                                            <p:cond delay="0"/>
                                          </p:stCondLst>
                                        </p:cTn>
                                        <p:tgtEl>
                                          <p:spTgt spid="83"/>
                                        </p:tgtEl>
                                        <p:attrNameLst>
                                          <p:attrName>style.visibility</p:attrName>
                                        </p:attrNameLst>
                                      </p:cBhvr>
                                      <p:to>
                                        <p:strVal val="visible"/>
                                      </p:to>
                                    </p:set>
                                    <p:animEffect transition="in" filter="blinds(horizontal)">
                                      <p:cBhvr>
                                        <p:cTn id="130" dur="500"/>
                                        <p:tgtEl>
                                          <p:spTgt spid="83"/>
                                        </p:tgtEl>
                                      </p:cBhvr>
                                    </p:animEffect>
                                  </p:childTnLst>
                                </p:cTn>
                              </p:par>
                              <p:par>
                                <p:cTn id="131" presetID="3" presetClass="entr" presetSubtype="10" fill="hold" grpId="0" nodeType="withEffect">
                                  <p:stCondLst>
                                    <p:cond delay="0"/>
                                  </p:stCondLst>
                                  <p:childTnLst>
                                    <p:set>
                                      <p:cBhvr>
                                        <p:cTn id="132" dur="1" fill="hold">
                                          <p:stCondLst>
                                            <p:cond delay="0"/>
                                          </p:stCondLst>
                                        </p:cTn>
                                        <p:tgtEl>
                                          <p:spTgt spid="84"/>
                                        </p:tgtEl>
                                        <p:attrNameLst>
                                          <p:attrName>style.visibility</p:attrName>
                                        </p:attrNameLst>
                                      </p:cBhvr>
                                      <p:to>
                                        <p:strVal val="visible"/>
                                      </p:to>
                                    </p:set>
                                    <p:animEffect transition="in" filter="blinds(horizontal)">
                                      <p:cBhvr>
                                        <p:cTn id="133" dur="500"/>
                                        <p:tgtEl>
                                          <p:spTgt spid="84"/>
                                        </p:tgtEl>
                                      </p:cBhvr>
                                    </p:animEffect>
                                  </p:childTnLst>
                                </p:cTn>
                              </p:par>
                              <p:par>
                                <p:cTn id="134" presetID="3" presetClass="entr" presetSubtype="10" fill="hold" grpId="0" nodeType="withEffect">
                                  <p:stCondLst>
                                    <p:cond delay="0"/>
                                  </p:stCondLst>
                                  <p:childTnLst>
                                    <p:set>
                                      <p:cBhvr>
                                        <p:cTn id="135" dur="1" fill="hold">
                                          <p:stCondLst>
                                            <p:cond delay="0"/>
                                          </p:stCondLst>
                                        </p:cTn>
                                        <p:tgtEl>
                                          <p:spTgt spid="85"/>
                                        </p:tgtEl>
                                        <p:attrNameLst>
                                          <p:attrName>style.visibility</p:attrName>
                                        </p:attrNameLst>
                                      </p:cBhvr>
                                      <p:to>
                                        <p:strVal val="visible"/>
                                      </p:to>
                                    </p:set>
                                    <p:animEffect transition="in" filter="blinds(horizontal)">
                                      <p:cBhvr>
                                        <p:cTn id="136" dur="500"/>
                                        <p:tgtEl>
                                          <p:spTgt spid="85"/>
                                        </p:tgtEl>
                                      </p:cBhvr>
                                    </p:animEffect>
                                  </p:childTnLst>
                                </p:cTn>
                              </p:par>
                              <p:par>
                                <p:cTn id="137" presetID="3" presetClass="entr" presetSubtype="10" fill="hold" grpId="0" nodeType="withEffect">
                                  <p:stCondLst>
                                    <p:cond delay="0"/>
                                  </p:stCondLst>
                                  <p:childTnLst>
                                    <p:set>
                                      <p:cBhvr>
                                        <p:cTn id="138" dur="1" fill="hold">
                                          <p:stCondLst>
                                            <p:cond delay="0"/>
                                          </p:stCondLst>
                                        </p:cTn>
                                        <p:tgtEl>
                                          <p:spTgt spid="86"/>
                                        </p:tgtEl>
                                        <p:attrNameLst>
                                          <p:attrName>style.visibility</p:attrName>
                                        </p:attrNameLst>
                                      </p:cBhvr>
                                      <p:to>
                                        <p:strVal val="visible"/>
                                      </p:to>
                                    </p:set>
                                    <p:animEffect transition="in" filter="blinds(horizontal)">
                                      <p:cBhvr>
                                        <p:cTn id="139" dur="500"/>
                                        <p:tgtEl>
                                          <p:spTgt spid="86"/>
                                        </p:tgtEl>
                                      </p:cBhvr>
                                    </p:animEffect>
                                  </p:childTnLst>
                                </p:cTn>
                              </p:par>
                              <p:par>
                                <p:cTn id="140" presetID="3" presetClass="entr" presetSubtype="10" fill="hold" grpId="0" nodeType="withEffect">
                                  <p:stCondLst>
                                    <p:cond delay="0"/>
                                  </p:stCondLst>
                                  <p:childTnLst>
                                    <p:set>
                                      <p:cBhvr>
                                        <p:cTn id="141" dur="1" fill="hold">
                                          <p:stCondLst>
                                            <p:cond delay="0"/>
                                          </p:stCondLst>
                                        </p:cTn>
                                        <p:tgtEl>
                                          <p:spTgt spid="87"/>
                                        </p:tgtEl>
                                        <p:attrNameLst>
                                          <p:attrName>style.visibility</p:attrName>
                                        </p:attrNameLst>
                                      </p:cBhvr>
                                      <p:to>
                                        <p:strVal val="visible"/>
                                      </p:to>
                                    </p:set>
                                    <p:animEffect transition="in" filter="blinds(horizontal)">
                                      <p:cBhvr>
                                        <p:cTn id="142" dur="500"/>
                                        <p:tgtEl>
                                          <p:spTgt spid="87"/>
                                        </p:tgtEl>
                                      </p:cBhvr>
                                    </p:animEffect>
                                  </p:childTnLst>
                                </p:cTn>
                              </p:par>
                              <p:par>
                                <p:cTn id="143" presetID="3" presetClass="entr" presetSubtype="10" fill="hold" grpId="0" nodeType="withEffect">
                                  <p:stCondLst>
                                    <p:cond delay="0"/>
                                  </p:stCondLst>
                                  <p:childTnLst>
                                    <p:set>
                                      <p:cBhvr>
                                        <p:cTn id="144" dur="1" fill="hold">
                                          <p:stCondLst>
                                            <p:cond delay="0"/>
                                          </p:stCondLst>
                                        </p:cTn>
                                        <p:tgtEl>
                                          <p:spTgt spid="88"/>
                                        </p:tgtEl>
                                        <p:attrNameLst>
                                          <p:attrName>style.visibility</p:attrName>
                                        </p:attrNameLst>
                                      </p:cBhvr>
                                      <p:to>
                                        <p:strVal val="visible"/>
                                      </p:to>
                                    </p:set>
                                    <p:animEffect transition="in" filter="blinds(horizontal)">
                                      <p:cBhvr>
                                        <p:cTn id="145" dur="500"/>
                                        <p:tgtEl>
                                          <p:spTgt spid="88"/>
                                        </p:tgtEl>
                                      </p:cBhvr>
                                    </p:animEffect>
                                  </p:childTnLst>
                                </p:cTn>
                              </p:par>
                              <p:par>
                                <p:cTn id="146" presetID="3" presetClass="entr" presetSubtype="10" fill="hold" grpId="0" nodeType="withEffect">
                                  <p:stCondLst>
                                    <p:cond delay="0"/>
                                  </p:stCondLst>
                                  <p:childTnLst>
                                    <p:set>
                                      <p:cBhvr>
                                        <p:cTn id="147" dur="1" fill="hold">
                                          <p:stCondLst>
                                            <p:cond delay="0"/>
                                          </p:stCondLst>
                                        </p:cTn>
                                        <p:tgtEl>
                                          <p:spTgt spid="89"/>
                                        </p:tgtEl>
                                        <p:attrNameLst>
                                          <p:attrName>style.visibility</p:attrName>
                                        </p:attrNameLst>
                                      </p:cBhvr>
                                      <p:to>
                                        <p:strVal val="visible"/>
                                      </p:to>
                                    </p:set>
                                    <p:animEffect transition="in" filter="blinds(horizontal)">
                                      <p:cBhvr>
                                        <p:cTn id="148" dur="500"/>
                                        <p:tgtEl>
                                          <p:spTgt spid="89"/>
                                        </p:tgtEl>
                                      </p:cBhvr>
                                    </p:animEffect>
                                  </p:childTnLst>
                                </p:cTn>
                              </p:par>
                              <p:par>
                                <p:cTn id="149" presetID="3" presetClass="entr" presetSubtype="10" fill="hold" grpId="0" nodeType="withEffect">
                                  <p:stCondLst>
                                    <p:cond delay="0"/>
                                  </p:stCondLst>
                                  <p:childTnLst>
                                    <p:set>
                                      <p:cBhvr>
                                        <p:cTn id="150" dur="1" fill="hold">
                                          <p:stCondLst>
                                            <p:cond delay="0"/>
                                          </p:stCondLst>
                                        </p:cTn>
                                        <p:tgtEl>
                                          <p:spTgt spid="90"/>
                                        </p:tgtEl>
                                        <p:attrNameLst>
                                          <p:attrName>style.visibility</p:attrName>
                                        </p:attrNameLst>
                                      </p:cBhvr>
                                      <p:to>
                                        <p:strVal val="visible"/>
                                      </p:to>
                                    </p:set>
                                    <p:animEffect transition="in" filter="blinds(horizontal)">
                                      <p:cBhvr>
                                        <p:cTn id="151" dur="500"/>
                                        <p:tgtEl>
                                          <p:spTgt spid="90"/>
                                        </p:tgtEl>
                                      </p:cBhvr>
                                    </p:animEffect>
                                  </p:childTnLst>
                                </p:cTn>
                              </p:par>
                              <p:par>
                                <p:cTn id="152" presetID="3" presetClass="entr" presetSubtype="10" fill="hold" grpId="1" nodeType="withEffect">
                                  <p:stCondLst>
                                    <p:cond delay="0"/>
                                  </p:stCondLst>
                                  <p:childTnLst>
                                    <p:set>
                                      <p:cBhvr>
                                        <p:cTn id="153" dur="1" fill="hold">
                                          <p:stCondLst>
                                            <p:cond delay="0"/>
                                          </p:stCondLst>
                                        </p:cTn>
                                        <p:tgtEl>
                                          <p:spTgt spid="91"/>
                                        </p:tgtEl>
                                        <p:attrNameLst>
                                          <p:attrName>style.visibility</p:attrName>
                                        </p:attrNameLst>
                                      </p:cBhvr>
                                      <p:to>
                                        <p:strVal val="visible"/>
                                      </p:to>
                                    </p:set>
                                    <p:animEffect transition="in" filter="blinds(horizontal)">
                                      <p:cBhvr>
                                        <p:cTn id="154" dur="500"/>
                                        <p:tgtEl>
                                          <p:spTgt spid="91"/>
                                        </p:tgtEl>
                                      </p:cBhvr>
                                    </p:animEffect>
                                  </p:childTnLst>
                                </p:cTn>
                              </p:par>
                              <p:par>
                                <p:cTn id="155" presetID="3" presetClass="entr" presetSubtype="10" fill="hold" grpId="0" nodeType="withEffect">
                                  <p:stCondLst>
                                    <p:cond delay="0"/>
                                  </p:stCondLst>
                                  <p:childTnLst>
                                    <p:set>
                                      <p:cBhvr>
                                        <p:cTn id="156" dur="1" fill="hold">
                                          <p:stCondLst>
                                            <p:cond delay="0"/>
                                          </p:stCondLst>
                                        </p:cTn>
                                        <p:tgtEl>
                                          <p:spTgt spid="92"/>
                                        </p:tgtEl>
                                        <p:attrNameLst>
                                          <p:attrName>style.visibility</p:attrName>
                                        </p:attrNameLst>
                                      </p:cBhvr>
                                      <p:to>
                                        <p:strVal val="visible"/>
                                      </p:to>
                                    </p:set>
                                    <p:animEffect transition="in" filter="blinds(horizontal)">
                                      <p:cBhvr>
                                        <p:cTn id="157" dur="500"/>
                                        <p:tgtEl>
                                          <p:spTgt spid="92"/>
                                        </p:tgtEl>
                                      </p:cBhvr>
                                    </p:animEffect>
                                  </p:childTnLst>
                                </p:cTn>
                              </p:par>
                              <p:par>
                                <p:cTn id="158" presetID="3" presetClass="entr" presetSubtype="10" fill="hold" grpId="0" nodeType="withEffect">
                                  <p:stCondLst>
                                    <p:cond delay="0"/>
                                  </p:stCondLst>
                                  <p:childTnLst>
                                    <p:set>
                                      <p:cBhvr>
                                        <p:cTn id="159" dur="1" fill="hold">
                                          <p:stCondLst>
                                            <p:cond delay="0"/>
                                          </p:stCondLst>
                                        </p:cTn>
                                        <p:tgtEl>
                                          <p:spTgt spid="93"/>
                                        </p:tgtEl>
                                        <p:attrNameLst>
                                          <p:attrName>style.visibility</p:attrName>
                                        </p:attrNameLst>
                                      </p:cBhvr>
                                      <p:to>
                                        <p:strVal val="visible"/>
                                      </p:to>
                                    </p:set>
                                    <p:animEffect transition="in" filter="blinds(horizontal)">
                                      <p:cBhvr>
                                        <p:cTn id="160" dur="500"/>
                                        <p:tgtEl>
                                          <p:spTgt spid="93"/>
                                        </p:tgtEl>
                                      </p:cBhvr>
                                    </p:animEffect>
                                  </p:childTnLst>
                                </p:cTn>
                              </p:par>
                              <p:par>
                                <p:cTn id="161" presetID="3" presetClass="entr" presetSubtype="10" fill="hold" grpId="1" nodeType="withEffect">
                                  <p:stCondLst>
                                    <p:cond delay="0"/>
                                  </p:stCondLst>
                                  <p:childTnLst>
                                    <p:set>
                                      <p:cBhvr>
                                        <p:cTn id="162" dur="1" fill="hold">
                                          <p:stCondLst>
                                            <p:cond delay="0"/>
                                          </p:stCondLst>
                                        </p:cTn>
                                        <p:tgtEl>
                                          <p:spTgt spid="94"/>
                                        </p:tgtEl>
                                        <p:attrNameLst>
                                          <p:attrName>style.visibility</p:attrName>
                                        </p:attrNameLst>
                                      </p:cBhvr>
                                      <p:to>
                                        <p:strVal val="visible"/>
                                      </p:to>
                                    </p:set>
                                    <p:animEffect transition="in" filter="blinds(horizontal)">
                                      <p:cBhvr>
                                        <p:cTn id="163" dur="500"/>
                                        <p:tgtEl>
                                          <p:spTgt spid="94"/>
                                        </p:tgtEl>
                                      </p:cBhvr>
                                    </p:animEffect>
                                  </p:childTnLst>
                                </p:cTn>
                              </p:par>
                              <p:par>
                                <p:cTn id="164" presetID="3" presetClass="entr" presetSubtype="10" fill="hold" grpId="0" nodeType="withEffect">
                                  <p:stCondLst>
                                    <p:cond delay="0"/>
                                  </p:stCondLst>
                                  <p:childTnLst>
                                    <p:set>
                                      <p:cBhvr>
                                        <p:cTn id="165" dur="1" fill="hold">
                                          <p:stCondLst>
                                            <p:cond delay="0"/>
                                          </p:stCondLst>
                                        </p:cTn>
                                        <p:tgtEl>
                                          <p:spTgt spid="96"/>
                                        </p:tgtEl>
                                        <p:attrNameLst>
                                          <p:attrName>style.visibility</p:attrName>
                                        </p:attrNameLst>
                                      </p:cBhvr>
                                      <p:to>
                                        <p:strVal val="visible"/>
                                      </p:to>
                                    </p:set>
                                    <p:animEffect transition="in" filter="blinds(horizontal)">
                                      <p:cBhvr>
                                        <p:cTn id="166" dur="500"/>
                                        <p:tgtEl>
                                          <p:spTgt spid="96"/>
                                        </p:tgtEl>
                                      </p:cBhvr>
                                    </p:animEffect>
                                  </p:childTnLst>
                                </p:cTn>
                              </p:par>
                              <p:par>
                                <p:cTn id="167" presetID="3" presetClass="entr" presetSubtype="10" fill="hold" grpId="0" nodeType="withEffect">
                                  <p:stCondLst>
                                    <p:cond delay="0"/>
                                  </p:stCondLst>
                                  <p:childTnLst>
                                    <p:set>
                                      <p:cBhvr>
                                        <p:cTn id="168" dur="1" fill="hold">
                                          <p:stCondLst>
                                            <p:cond delay="0"/>
                                          </p:stCondLst>
                                        </p:cTn>
                                        <p:tgtEl>
                                          <p:spTgt spid="97"/>
                                        </p:tgtEl>
                                        <p:attrNameLst>
                                          <p:attrName>style.visibility</p:attrName>
                                        </p:attrNameLst>
                                      </p:cBhvr>
                                      <p:to>
                                        <p:strVal val="visible"/>
                                      </p:to>
                                    </p:set>
                                    <p:animEffect transition="in" filter="blinds(horizontal)">
                                      <p:cBhvr>
                                        <p:cTn id="169" dur="500"/>
                                        <p:tgtEl>
                                          <p:spTgt spid="97"/>
                                        </p:tgtEl>
                                      </p:cBhvr>
                                    </p:animEffect>
                                  </p:childTnLst>
                                </p:cTn>
                              </p:par>
                              <p:par>
                                <p:cTn id="170" presetID="3" presetClass="entr" presetSubtype="10" fill="hold" grpId="0" nodeType="withEffect">
                                  <p:stCondLst>
                                    <p:cond delay="0"/>
                                  </p:stCondLst>
                                  <p:childTnLst>
                                    <p:set>
                                      <p:cBhvr>
                                        <p:cTn id="171" dur="1" fill="hold">
                                          <p:stCondLst>
                                            <p:cond delay="0"/>
                                          </p:stCondLst>
                                        </p:cTn>
                                        <p:tgtEl>
                                          <p:spTgt spid="98"/>
                                        </p:tgtEl>
                                        <p:attrNameLst>
                                          <p:attrName>style.visibility</p:attrName>
                                        </p:attrNameLst>
                                      </p:cBhvr>
                                      <p:to>
                                        <p:strVal val="visible"/>
                                      </p:to>
                                    </p:set>
                                    <p:animEffect transition="in" filter="blinds(horizontal)">
                                      <p:cBhvr>
                                        <p:cTn id="172" dur="500"/>
                                        <p:tgtEl>
                                          <p:spTgt spid="98"/>
                                        </p:tgtEl>
                                      </p:cBhvr>
                                    </p:animEffect>
                                  </p:childTnLst>
                                </p:cTn>
                              </p:par>
                              <p:par>
                                <p:cTn id="173" presetID="3" presetClass="entr" presetSubtype="10" fill="hold" grpId="0" nodeType="withEffect">
                                  <p:stCondLst>
                                    <p:cond delay="0"/>
                                  </p:stCondLst>
                                  <p:childTnLst>
                                    <p:set>
                                      <p:cBhvr>
                                        <p:cTn id="174" dur="1" fill="hold">
                                          <p:stCondLst>
                                            <p:cond delay="0"/>
                                          </p:stCondLst>
                                        </p:cTn>
                                        <p:tgtEl>
                                          <p:spTgt spid="99"/>
                                        </p:tgtEl>
                                        <p:attrNameLst>
                                          <p:attrName>style.visibility</p:attrName>
                                        </p:attrNameLst>
                                      </p:cBhvr>
                                      <p:to>
                                        <p:strVal val="visible"/>
                                      </p:to>
                                    </p:set>
                                    <p:animEffect transition="in" filter="blinds(horizontal)">
                                      <p:cBhvr>
                                        <p:cTn id="175" dur="500"/>
                                        <p:tgtEl>
                                          <p:spTgt spid="99"/>
                                        </p:tgtEl>
                                      </p:cBhvr>
                                    </p:animEffect>
                                  </p:childTnLst>
                                </p:cTn>
                              </p:par>
                              <p:par>
                                <p:cTn id="176" presetID="3" presetClass="entr" presetSubtype="10" fill="hold" grpId="0" nodeType="withEffect">
                                  <p:stCondLst>
                                    <p:cond delay="0"/>
                                  </p:stCondLst>
                                  <p:childTnLst>
                                    <p:set>
                                      <p:cBhvr>
                                        <p:cTn id="177" dur="1" fill="hold">
                                          <p:stCondLst>
                                            <p:cond delay="0"/>
                                          </p:stCondLst>
                                        </p:cTn>
                                        <p:tgtEl>
                                          <p:spTgt spid="100"/>
                                        </p:tgtEl>
                                        <p:attrNameLst>
                                          <p:attrName>style.visibility</p:attrName>
                                        </p:attrNameLst>
                                      </p:cBhvr>
                                      <p:to>
                                        <p:strVal val="visible"/>
                                      </p:to>
                                    </p:set>
                                    <p:animEffect transition="in" filter="blinds(horizontal)">
                                      <p:cBhvr>
                                        <p:cTn id="178" dur="500"/>
                                        <p:tgtEl>
                                          <p:spTgt spid="100"/>
                                        </p:tgtEl>
                                      </p:cBhvr>
                                    </p:animEffect>
                                  </p:childTnLst>
                                </p:cTn>
                              </p:par>
                              <p:par>
                                <p:cTn id="179" presetID="3" presetClass="entr" presetSubtype="10" fill="hold" grpId="0" nodeType="withEffect">
                                  <p:stCondLst>
                                    <p:cond delay="0"/>
                                  </p:stCondLst>
                                  <p:childTnLst>
                                    <p:set>
                                      <p:cBhvr>
                                        <p:cTn id="180" dur="1" fill="hold">
                                          <p:stCondLst>
                                            <p:cond delay="0"/>
                                          </p:stCondLst>
                                        </p:cTn>
                                        <p:tgtEl>
                                          <p:spTgt spid="101"/>
                                        </p:tgtEl>
                                        <p:attrNameLst>
                                          <p:attrName>style.visibility</p:attrName>
                                        </p:attrNameLst>
                                      </p:cBhvr>
                                      <p:to>
                                        <p:strVal val="visible"/>
                                      </p:to>
                                    </p:set>
                                    <p:animEffect transition="in" filter="blinds(horizontal)">
                                      <p:cBhvr>
                                        <p:cTn id="181" dur="500"/>
                                        <p:tgtEl>
                                          <p:spTgt spid="101"/>
                                        </p:tgtEl>
                                      </p:cBhvr>
                                    </p:animEffect>
                                  </p:childTnLst>
                                </p:cTn>
                              </p:par>
                              <p:par>
                                <p:cTn id="182" presetID="3" presetClass="entr" presetSubtype="10" fill="hold" grpId="1" nodeType="withEffect">
                                  <p:stCondLst>
                                    <p:cond delay="0"/>
                                  </p:stCondLst>
                                  <p:childTnLst>
                                    <p:set>
                                      <p:cBhvr>
                                        <p:cTn id="183" dur="1" fill="hold">
                                          <p:stCondLst>
                                            <p:cond delay="0"/>
                                          </p:stCondLst>
                                        </p:cTn>
                                        <p:tgtEl>
                                          <p:spTgt spid="102"/>
                                        </p:tgtEl>
                                        <p:attrNameLst>
                                          <p:attrName>style.visibility</p:attrName>
                                        </p:attrNameLst>
                                      </p:cBhvr>
                                      <p:to>
                                        <p:strVal val="visible"/>
                                      </p:to>
                                    </p:set>
                                    <p:animEffect transition="in" filter="blinds(horizontal)">
                                      <p:cBhvr>
                                        <p:cTn id="184" dur="500"/>
                                        <p:tgtEl>
                                          <p:spTgt spid="102"/>
                                        </p:tgtEl>
                                      </p:cBhvr>
                                    </p:animEffect>
                                  </p:childTnLst>
                                </p:cTn>
                              </p:par>
                              <p:par>
                                <p:cTn id="185" presetID="3" presetClass="entr" presetSubtype="10" fill="hold" grpId="0" nodeType="withEffect">
                                  <p:stCondLst>
                                    <p:cond delay="0"/>
                                  </p:stCondLst>
                                  <p:childTnLst>
                                    <p:set>
                                      <p:cBhvr>
                                        <p:cTn id="186" dur="1" fill="hold">
                                          <p:stCondLst>
                                            <p:cond delay="0"/>
                                          </p:stCondLst>
                                        </p:cTn>
                                        <p:tgtEl>
                                          <p:spTgt spid="95"/>
                                        </p:tgtEl>
                                        <p:attrNameLst>
                                          <p:attrName>style.visibility</p:attrName>
                                        </p:attrNameLst>
                                      </p:cBhvr>
                                      <p:to>
                                        <p:strVal val="visible"/>
                                      </p:to>
                                    </p:set>
                                    <p:animEffect transition="in" filter="blinds(horizontal)">
                                      <p:cBhvr>
                                        <p:cTn id="187" dur="500"/>
                                        <p:tgtEl>
                                          <p:spTgt spid="95"/>
                                        </p:tgtEl>
                                      </p:cBhvr>
                                    </p:animEffect>
                                  </p:childTnLst>
                                </p:cTn>
                              </p:par>
                              <p:par>
                                <p:cTn id="188" presetID="3" presetClass="entr" presetSubtype="10" fill="hold" grpId="1" nodeType="withEffect">
                                  <p:stCondLst>
                                    <p:cond delay="0"/>
                                  </p:stCondLst>
                                  <p:childTnLst>
                                    <p:set>
                                      <p:cBhvr>
                                        <p:cTn id="189" dur="1" fill="hold">
                                          <p:stCondLst>
                                            <p:cond delay="0"/>
                                          </p:stCondLst>
                                        </p:cTn>
                                        <p:tgtEl>
                                          <p:spTgt spid="103"/>
                                        </p:tgtEl>
                                        <p:attrNameLst>
                                          <p:attrName>style.visibility</p:attrName>
                                        </p:attrNameLst>
                                      </p:cBhvr>
                                      <p:to>
                                        <p:strVal val="visible"/>
                                      </p:to>
                                    </p:set>
                                    <p:animEffect transition="in" filter="blinds(horizontal)">
                                      <p:cBhvr>
                                        <p:cTn id="190" dur="500"/>
                                        <p:tgtEl>
                                          <p:spTgt spid="103"/>
                                        </p:tgtEl>
                                      </p:cBhvr>
                                    </p:animEffect>
                                  </p:childTnLst>
                                </p:cTn>
                              </p:par>
                              <p:par>
                                <p:cTn id="191" presetID="3" presetClass="entr" presetSubtype="10" fill="hold" nodeType="withEffect">
                                  <p:stCondLst>
                                    <p:cond delay="0"/>
                                  </p:stCondLst>
                                  <p:childTnLst>
                                    <p:set>
                                      <p:cBhvr>
                                        <p:cTn id="192" dur="1" fill="hold">
                                          <p:stCondLst>
                                            <p:cond delay="0"/>
                                          </p:stCondLst>
                                        </p:cTn>
                                        <p:tgtEl>
                                          <p:spTgt spid="104"/>
                                        </p:tgtEl>
                                        <p:attrNameLst>
                                          <p:attrName>style.visibility</p:attrName>
                                        </p:attrNameLst>
                                      </p:cBhvr>
                                      <p:to>
                                        <p:strVal val="visible"/>
                                      </p:to>
                                    </p:set>
                                    <p:animEffect transition="in" filter="blinds(horizontal)">
                                      <p:cBhvr>
                                        <p:cTn id="193" dur="500"/>
                                        <p:tgtEl>
                                          <p:spTgt spid="104"/>
                                        </p:tgtEl>
                                      </p:cBhvr>
                                    </p:animEffect>
                                  </p:childTnLst>
                                </p:cTn>
                              </p:par>
                              <p:par>
                                <p:cTn id="194" presetID="3" presetClass="entr" presetSubtype="10" fill="hold" nodeType="withEffect">
                                  <p:stCondLst>
                                    <p:cond delay="0"/>
                                  </p:stCondLst>
                                  <p:childTnLst>
                                    <p:set>
                                      <p:cBhvr>
                                        <p:cTn id="195" dur="1" fill="hold">
                                          <p:stCondLst>
                                            <p:cond delay="0"/>
                                          </p:stCondLst>
                                        </p:cTn>
                                        <p:tgtEl>
                                          <p:spTgt spid="109"/>
                                        </p:tgtEl>
                                        <p:attrNameLst>
                                          <p:attrName>style.visibility</p:attrName>
                                        </p:attrNameLst>
                                      </p:cBhvr>
                                      <p:to>
                                        <p:strVal val="visible"/>
                                      </p:to>
                                    </p:set>
                                    <p:animEffect transition="in" filter="blinds(horizontal)">
                                      <p:cBhvr>
                                        <p:cTn id="196" dur="500"/>
                                        <p:tgtEl>
                                          <p:spTgt spid="109"/>
                                        </p:tgtEl>
                                      </p:cBhvr>
                                    </p:animEffect>
                                  </p:childTnLst>
                                </p:cTn>
                              </p:par>
                              <p:par>
                                <p:cTn id="197" presetID="3" presetClass="entr" presetSubtype="10" fill="hold" nodeType="withEffect">
                                  <p:stCondLst>
                                    <p:cond delay="0"/>
                                  </p:stCondLst>
                                  <p:childTnLst>
                                    <p:set>
                                      <p:cBhvr>
                                        <p:cTn id="198" dur="1" fill="hold">
                                          <p:stCondLst>
                                            <p:cond delay="0"/>
                                          </p:stCondLst>
                                        </p:cTn>
                                        <p:tgtEl>
                                          <p:spTgt spid="105"/>
                                        </p:tgtEl>
                                        <p:attrNameLst>
                                          <p:attrName>style.visibility</p:attrName>
                                        </p:attrNameLst>
                                      </p:cBhvr>
                                      <p:to>
                                        <p:strVal val="visible"/>
                                      </p:to>
                                    </p:set>
                                    <p:animEffect transition="in" filter="blinds(horizontal)">
                                      <p:cBhvr>
                                        <p:cTn id="199" dur="500"/>
                                        <p:tgtEl>
                                          <p:spTgt spid="105"/>
                                        </p:tgtEl>
                                      </p:cBhvr>
                                    </p:animEffect>
                                  </p:childTnLst>
                                </p:cTn>
                              </p:par>
                            </p:childTnLst>
                          </p:cTn>
                        </p:par>
                      </p:childTnLst>
                    </p:cTn>
                  </p:par>
                  <p:par>
                    <p:cTn id="200" fill="hold">
                      <p:stCondLst>
                        <p:cond delay="indefinite"/>
                      </p:stCondLst>
                      <p:childTnLst>
                        <p:par>
                          <p:cTn id="201" fill="hold">
                            <p:stCondLst>
                              <p:cond delay="0"/>
                            </p:stCondLst>
                            <p:childTnLst>
                              <p:par>
                                <p:cTn id="202" presetID="3" presetClass="entr" presetSubtype="10" fill="hold" grpId="0" nodeType="clickEffect">
                                  <p:stCondLst>
                                    <p:cond delay="0"/>
                                  </p:stCondLst>
                                  <p:childTnLst>
                                    <p:set>
                                      <p:cBhvr>
                                        <p:cTn id="203" dur="1" fill="hold">
                                          <p:stCondLst>
                                            <p:cond delay="0"/>
                                          </p:stCondLst>
                                        </p:cTn>
                                        <p:tgtEl>
                                          <p:spTgt spid="114"/>
                                        </p:tgtEl>
                                        <p:attrNameLst>
                                          <p:attrName>style.visibility</p:attrName>
                                        </p:attrNameLst>
                                      </p:cBhvr>
                                      <p:to>
                                        <p:strVal val="visible"/>
                                      </p:to>
                                    </p:set>
                                    <p:animEffect transition="in" filter="blinds(horizontal)">
                                      <p:cBhvr>
                                        <p:cTn id="204" dur="500"/>
                                        <p:tgtEl>
                                          <p:spTgt spid="114"/>
                                        </p:tgtEl>
                                      </p:cBhvr>
                                    </p:animEffect>
                                  </p:childTnLst>
                                </p:cTn>
                              </p:par>
                            </p:childTnLst>
                          </p:cTn>
                        </p:par>
                      </p:childTnLst>
                    </p:cTn>
                  </p:par>
                  <p:par>
                    <p:cTn id="205" fill="hold">
                      <p:stCondLst>
                        <p:cond delay="indefinite"/>
                      </p:stCondLst>
                      <p:childTnLst>
                        <p:par>
                          <p:cTn id="206" fill="hold">
                            <p:stCondLst>
                              <p:cond delay="0"/>
                            </p:stCondLst>
                            <p:childTnLst>
                              <p:par>
                                <p:cTn id="207" presetID="1" presetClass="entr" presetSubtype="0" fill="hold" nodeType="clickEffect">
                                  <p:stCondLst>
                                    <p:cond delay="0"/>
                                  </p:stCondLst>
                                  <p:childTnLst>
                                    <p:set>
                                      <p:cBhvr>
                                        <p:cTn id="208" dur="1" fill="hold">
                                          <p:stCondLst>
                                            <p:cond delay="0"/>
                                          </p:stCondLst>
                                        </p:cTn>
                                        <p:tgtEl>
                                          <p:spTgt spid="49160"/>
                                        </p:tgtEl>
                                        <p:attrNameLst>
                                          <p:attrName>style.visibility</p:attrName>
                                        </p:attrNameLst>
                                      </p:cBhvr>
                                      <p:to>
                                        <p:strVal val="visible"/>
                                      </p:to>
                                    </p:set>
                                  </p:childTnLst>
                                </p:cTn>
                              </p:par>
                              <p:par>
                                <p:cTn id="209" presetID="9" presetClass="emph" presetSubtype="0" grpId="0" nodeType="withEffect">
                                  <p:stCondLst>
                                    <p:cond delay="0"/>
                                  </p:stCondLst>
                                  <p:childTnLst>
                                    <p:set>
                                      <p:cBhvr rctx="PPT">
                                        <p:cTn id="210" dur="indefinite"/>
                                        <p:tgtEl>
                                          <p:spTgt spid="68"/>
                                        </p:tgtEl>
                                        <p:attrNameLst>
                                          <p:attrName>style.opacity</p:attrName>
                                        </p:attrNameLst>
                                      </p:cBhvr>
                                      <p:to>
                                        <p:strVal val="0.6"/>
                                      </p:to>
                                    </p:set>
                                    <p:animEffect filter="image" prLst="opacity: 0.6">
                                      <p:cBhvr rctx="IE">
                                        <p:cTn id="211" dur="indefinite"/>
                                        <p:tgtEl>
                                          <p:spTgt spid="68"/>
                                        </p:tgtEl>
                                      </p:cBhvr>
                                    </p:animEffect>
                                  </p:childTnLst>
                                </p:cTn>
                              </p:par>
                              <p:par>
                                <p:cTn id="212" presetID="9" presetClass="emph" presetSubtype="0" grpId="0" nodeType="withEffect">
                                  <p:stCondLst>
                                    <p:cond delay="0"/>
                                  </p:stCondLst>
                                  <p:childTnLst>
                                    <p:set>
                                      <p:cBhvr rctx="PPT">
                                        <p:cTn id="213" dur="indefinite"/>
                                        <p:tgtEl>
                                          <p:spTgt spid="69"/>
                                        </p:tgtEl>
                                        <p:attrNameLst>
                                          <p:attrName>style.opacity</p:attrName>
                                        </p:attrNameLst>
                                      </p:cBhvr>
                                      <p:to>
                                        <p:strVal val="0.6"/>
                                      </p:to>
                                    </p:set>
                                    <p:animEffect filter="image" prLst="opacity: 0.6">
                                      <p:cBhvr rctx="IE">
                                        <p:cTn id="214" dur="indefinite"/>
                                        <p:tgtEl>
                                          <p:spTgt spid="69"/>
                                        </p:tgtEl>
                                      </p:cBhvr>
                                    </p:animEffect>
                                  </p:childTnLst>
                                </p:cTn>
                              </p:par>
                              <p:par>
                                <p:cTn id="215" presetID="9" presetClass="emph" presetSubtype="0" grpId="0" nodeType="withEffect">
                                  <p:stCondLst>
                                    <p:cond delay="0"/>
                                  </p:stCondLst>
                                  <p:childTnLst>
                                    <p:set>
                                      <p:cBhvr rctx="PPT">
                                        <p:cTn id="216" dur="indefinite"/>
                                        <p:tgtEl>
                                          <p:spTgt spid="70"/>
                                        </p:tgtEl>
                                        <p:attrNameLst>
                                          <p:attrName>style.opacity</p:attrName>
                                        </p:attrNameLst>
                                      </p:cBhvr>
                                      <p:to>
                                        <p:strVal val="0.6"/>
                                      </p:to>
                                    </p:set>
                                    <p:animEffect filter="image" prLst="opacity: 0.6">
                                      <p:cBhvr rctx="IE">
                                        <p:cTn id="217" dur="indefinite"/>
                                        <p:tgtEl>
                                          <p:spTgt spid="70"/>
                                        </p:tgtEl>
                                      </p:cBhvr>
                                    </p:animEffect>
                                  </p:childTnLst>
                                </p:cTn>
                              </p:par>
                              <p:par>
                                <p:cTn id="218" presetID="9" presetClass="emph" presetSubtype="0" grpId="0" nodeType="withEffect">
                                  <p:stCondLst>
                                    <p:cond delay="0"/>
                                  </p:stCondLst>
                                  <p:childTnLst>
                                    <p:set>
                                      <p:cBhvr rctx="PPT">
                                        <p:cTn id="219" dur="indefinite"/>
                                        <p:tgtEl>
                                          <p:spTgt spid="102"/>
                                        </p:tgtEl>
                                        <p:attrNameLst>
                                          <p:attrName>style.opacity</p:attrName>
                                        </p:attrNameLst>
                                      </p:cBhvr>
                                      <p:to>
                                        <p:strVal val="0.6"/>
                                      </p:to>
                                    </p:set>
                                    <p:animEffect filter="image" prLst="opacity: 0.6">
                                      <p:cBhvr rctx="IE">
                                        <p:cTn id="220" dur="indefinite"/>
                                        <p:tgtEl>
                                          <p:spTgt spid="102"/>
                                        </p:tgtEl>
                                      </p:cBhvr>
                                    </p:animEffect>
                                  </p:childTnLst>
                                </p:cTn>
                              </p:par>
                              <p:par>
                                <p:cTn id="221" presetID="9" presetClass="emph" presetSubtype="0" grpId="0" nodeType="withEffect">
                                  <p:stCondLst>
                                    <p:cond delay="0"/>
                                  </p:stCondLst>
                                  <p:childTnLst>
                                    <p:set>
                                      <p:cBhvr rctx="PPT">
                                        <p:cTn id="222" dur="indefinite"/>
                                        <p:tgtEl>
                                          <p:spTgt spid="71"/>
                                        </p:tgtEl>
                                        <p:attrNameLst>
                                          <p:attrName>style.opacity</p:attrName>
                                        </p:attrNameLst>
                                      </p:cBhvr>
                                      <p:to>
                                        <p:strVal val="0.6"/>
                                      </p:to>
                                    </p:set>
                                    <p:animEffect filter="image" prLst="opacity: 0.6">
                                      <p:cBhvr rctx="IE">
                                        <p:cTn id="223" dur="indefinite"/>
                                        <p:tgtEl>
                                          <p:spTgt spid="71"/>
                                        </p:tgtEl>
                                      </p:cBhvr>
                                    </p:animEffect>
                                  </p:childTnLst>
                                </p:cTn>
                              </p:par>
                              <p:par>
                                <p:cTn id="224" presetID="9" presetClass="emph" presetSubtype="0" grpId="0" nodeType="withEffect">
                                  <p:stCondLst>
                                    <p:cond delay="0"/>
                                  </p:stCondLst>
                                  <p:childTnLst>
                                    <p:set>
                                      <p:cBhvr rctx="PPT">
                                        <p:cTn id="225" dur="indefinite"/>
                                        <p:tgtEl>
                                          <p:spTgt spid="72"/>
                                        </p:tgtEl>
                                        <p:attrNameLst>
                                          <p:attrName>style.opacity</p:attrName>
                                        </p:attrNameLst>
                                      </p:cBhvr>
                                      <p:to>
                                        <p:strVal val="0.6"/>
                                      </p:to>
                                    </p:set>
                                    <p:animEffect filter="image" prLst="opacity: 0.6">
                                      <p:cBhvr rctx="IE">
                                        <p:cTn id="226" dur="indefinite"/>
                                        <p:tgtEl>
                                          <p:spTgt spid="72"/>
                                        </p:tgtEl>
                                      </p:cBhvr>
                                    </p:animEffect>
                                  </p:childTnLst>
                                </p:cTn>
                              </p:par>
                              <p:par>
                                <p:cTn id="227" presetID="9" presetClass="emph" presetSubtype="0" grpId="0" nodeType="withEffect">
                                  <p:stCondLst>
                                    <p:cond delay="0"/>
                                  </p:stCondLst>
                                  <p:childTnLst>
                                    <p:set>
                                      <p:cBhvr rctx="PPT">
                                        <p:cTn id="228" dur="indefinite"/>
                                        <p:tgtEl>
                                          <p:spTgt spid="73"/>
                                        </p:tgtEl>
                                        <p:attrNameLst>
                                          <p:attrName>style.opacity</p:attrName>
                                        </p:attrNameLst>
                                      </p:cBhvr>
                                      <p:to>
                                        <p:strVal val="0.25"/>
                                      </p:to>
                                    </p:set>
                                    <p:animEffect filter="image" prLst="opacity: 0.25">
                                      <p:cBhvr rctx="IE">
                                        <p:cTn id="229" dur="indefinite"/>
                                        <p:tgtEl>
                                          <p:spTgt spid="73"/>
                                        </p:tgtEl>
                                      </p:cBhvr>
                                    </p:animEffect>
                                  </p:childTnLst>
                                </p:cTn>
                              </p:par>
                              <p:par>
                                <p:cTn id="230" presetID="9" presetClass="emph" presetSubtype="0" grpId="0" nodeType="withEffect">
                                  <p:stCondLst>
                                    <p:cond delay="0"/>
                                  </p:stCondLst>
                                  <p:childTnLst>
                                    <p:set>
                                      <p:cBhvr rctx="PPT">
                                        <p:cTn id="231" dur="indefinite"/>
                                        <p:tgtEl>
                                          <p:spTgt spid="74"/>
                                        </p:tgtEl>
                                        <p:attrNameLst>
                                          <p:attrName>style.opacity</p:attrName>
                                        </p:attrNameLst>
                                      </p:cBhvr>
                                      <p:to>
                                        <p:strVal val="0.25"/>
                                      </p:to>
                                    </p:set>
                                    <p:animEffect filter="image" prLst="opacity: 0.25">
                                      <p:cBhvr rctx="IE">
                                        <p:cTn id="232" dur="indefinite"/>
                                        <p:tgtEl>
                                          <p:spTgt spid="74"/>
                                        </p:tgtEl>
                                      </p:cBhvr>
                                    </p:animEffect>
                                  </p:childTnLst>
                                </p:cTn>
                              </p:par>
                              <p:par>
                                <p:cTn id="233" presetID="9" presetClass="emph" presetSubtype="0" grpId="0" nodeType="withEffect">
                                  <p:stCondLst>
                                    <p:cond delay="0"/>
                                  </p:stCondLst>
                                  <p:childTnLst>
                                    <p:set>
                                      <p:cBhvr rctx="PPT">
                                        <p:cTn id="234" dur="indefinite"/>
                                        <p:tgtEl>
                                          <p:spTgt spid="75"/>
                                        </p:tgtEl>
                                        <p:attrNameLst>
                                          <p:attrName>style.opacity</p:attrName>
                                        </p:attrNameLst>
                                      </p:cBhvr>
                                      <p:to>
                                        <p:strVal val="0.25"/>
                                      </p:to>
                                    </p:set>
                                    <p:animEffect filter="image" prLst="opacity: 0.25">
                                      <p:cBhvr rctx="IE">
                                        <p:cTn id="235" dur="indefinite"/>
                                        <p:tgtEl>
                                          <p:spTgt spid="75"/>
                                        </p:tgtEl>
                                      </p:cBhvr>
                                    </p:animEffect>
                                  </p:childTnLst>
                                </p:cTn>
                              </p:par>
                              <p:par>
                                <p:cTn id="236" presetID="9" presetClass="emph" presetSubtype="0" grpId="0" nodeType="withEffect">
                                  <p:stCondLst>
                                    <p:cond delay="0"/>
                                  </p:stCondLst>
                                  <p:childTnLst>
                                    <p:set>
                                      <p:cBhvr rctx="PPT">
                                        <p:cTn id="237" dur="indefinite"/>
                                        <p:tgtEl>
                                          <p:spTgt spid="103"/>
                                        </p:tgtEl>
                                        <p:attrNameLst>
                                          <p:attrName>style.opacity</p:attrName>
                                        </p:attrNameLst>
                                      </p:cBhvr>
                                      <p:to>
                                        <p:strVal val="0.25"/>
                                      </p:to>
                                    </p:set>
                                    <p:animEffect filter="image" prLst="opacity: 0.25">
                                      <p:cBhvr rctx="IE">
                                        <p:cTn id="238" dur="indefinite"/>
                                        <p:tgtEl>
                                          <p:spTgt spid="103"/>
                                        </p:tgtEl>
                                      </p:cBhvr>
                                    </p:animEffect>
                                  </p:childTnLst>
                                </p:cTn>
                              </p:par>
                              <p:par>
                                <p:cTn id="239" presetID="9" presetClass="emph" presetSubtype="0" grpId="0" nodeType="withEffect">
                                  <p:stCondLst>
                                    <p:cond delay="0"/>
                                  </p:stCondLst>
                                  <p:childTnLst>
                                    <p:set>
                                      <p:cBhvr rctx="PPT">
                                        <p:cTn id="240" dur="indefinite"/>
                                        <p:tgtEl>
                                          <p:spTgt spid="76"/>
                                        </p:tgtEl>
                                        <p:attrNameLst>
                                          <p:attrName>style.opacity</p:attrName>
                                        </p:attrNameLst>
                                      </p:cBhvr>
                                      <p:to>
                                        <p:strVal val="0.25"/>
                                      </p:to>
                                    </p:set>
                                    <p:animEffect filter="image" prLst="opacity: 0.25">
                                      <p:cBhvr rctx="IE">
                                        <p:cTn id="241" dur="indefinite"/>
                                        <p:tgtEl>
                                          <p:spTgt spid="76"/>
                                        </p:tgtEl>
                                      </p:cBhvr>
                                    </p:animEffect>
                                  </p:childTnLst>
                                </p:cTn>
                              </p:par>
                              <p:par>
                                <p:cTn id="242" presetID="9" presetClass="emph" presetSubtype="0" grpId="0" nodeType="withEffect">
                                  <p:stCondLst>
                                    <p:cond delay="0"/>
                                  </p:stCondLst>
                                  <p:childTnLst>
                                    <p:set>
                                      <p:cBhvr rctx="PPT">
                                        <p:cTn id="243" dur="indefinite"/>
                                        <p:tgtEl>
                                          <p:spTgt spid="77"/>
                                        </p:tgtEl>
                                        <p:attrNameLst>
                                          <p:attrName>style.opacity</p:attrName>
                                        </p:attrNameLst>
                                      </p:cBhvr>
                                      <p:to>
                                        <p:strVal val="0.25"/>
                                      </p:to>
                                    </p:set>
                                    <p:animEffect filter="image" prLst="opacity: 0.25">
                                      <p:cBhvr rctx="IE">
                                        <p:cTn id="244" dur="indefinite"/>
                                        <p:tgtEl>
                                          <p:spTgt spid="77"/>
                                        </p:tgtEl>
                                      </p:cBhvr>
                                    </p:animEffect>
                                  </p:childTnLst>
                                </p:cTn>
                              </p:par>
                            </p:childTnLst>
                          </p:cTn>
                        </p:par>
                        <p:par>
                          <p:cTn id="245" fill="hold">
                            <p:stCondLst>
                              <p:cond delay="0"/>
                            </p:stCondLst>
                            <p:childTnLst>
                              <p:par>
                                <p:cTn id="246" presetID="1" presetClass="emph" presetSubtype="2" fill="hold" nodeType="afterEffect">
                                  <p:stCondLst>
                                    <p:cond delay="0"/>
                                  </p:stCondLst>
                                  <p:childTnLst>
                                    <p:animClr clrSpc="rgb">
                                      <p:cBhvr>
                                        <p:cTn id="247" dur="1000" fill="hold"/>
                                        <p:tgtEl>
                                          <p:spTgt spid="78"/>
                                        </p:tgtEl>
                                        <p:attrNameLst>
                                          <p:attrName>fillcolor</p:attrName>
                                        </p:attrNameLst>
                                      </p:cBhvr>
                                      <p:to>
                                        <a:srgbClr val="00B050"/>
                                      </p:to>
                                    </p:animClr>
                                    <p:set>
                                      <p:cBhvr>
                                        <p:cTn id="248" dur="1000" fill="hold"/>
                                        <p:tgtEl>
                                          <p:spTgt spid="78"/>
                                        </p:tgtEl>
                                        <p:attrNameLst>
                                          <p:attrName>fill.type</p:attrName>
                                        </p:attrNameLst>
                                      </p:cBhvr>
                                      <p:to>
                                        <p:strVal val="solid"/>
                                      </p:to>
                                    </p:set>
                                    <p:set>
                                      <p:cBhvr>
                                        <p:cTn id="249" dur="1000" fill="hold"/>
                                        <p:tgtEl>
                                          <p:spTgt spid="78"/>
                                        </p:tgtEl>
                                        <p:attrNameLst>
                                          <p:attrName>fill.on</p:attrName>
                                        </p:attrNameLst>
                                      </p:cBhvr>
                                      <p:to>
                                        <p:strVal val="true"/>
                                      </p:to>
                                    </p:set>
                                  </p:childTnLst>
                                </p:cTn>
                              </p:par>
                            </p:childTnLst>
                          </p:cTn>
                        </p:par>
                        <p:par>
                          <p:cTn id="250" fill="hold">
                            <p:stCondLst>
                              <p:cond delay="1000"/>
                            </p:stCondLst>
                            <p:childTnLst>
                              <p:par>
                                <p:cTn id="251" presetID="1" presetClass="emph" presetSubtype="2" fill="hold" nodeType="afterEffect">
                                  <p:stCondLst>
                                    <p:cond delay="0"/>
                                  </p:stCondLst>
                                  <p:childTnLst>
                                    <p:animClr clrSpc="rgb">
                                      <p:cBhvr>
                                        <p:cTn id="252" dur="1000" fill="hold"/>
                                        <p:tgtEl>
                                          <p:spTgt spid="81"/>
                                        </p:tgtEl>
                                        <p:attrNameLst>
                                          <p:attrName>fillcolor</p:attrName>
                                        </p:attrNameLst>
                                      </p:cBhvr>
                                      <p:to>
                                        <a:srgbClr val="00B050"/>
                                      </p:to>
                                    </p:animClr>
                                    <p:set>
                                      <p:cBhvr>
                                        <p:cTn id="253" dur="1000" fill="hold"/>
                                        <p:tgtEl>
                                          <p:spTgt spid="81"/>
                                        </p:tgtEl>
                                        <p:attrNameLst>
                                          <p:attrName>fill.type</p:attrName>
                                        </p:attrNameLst>
                                      </p:cBhvr>
                                      <p:to>
                                        <p:strVal val="solid"/>
                                      </p:to>
                                    </p:set>
                                    <p:set>
                                      <p:cBhvr>
                                        <p:cTn id="254" dur="1000" fill="hold"/>
                                        <p:tgtEl>
                                          <p:spTgt spid="81"/>
                                        </p:tgtEl>
                                        <p:attrNameLst>
                                          <p:attrName>fill.on</p:attrName>
                                        </p:attrNameLst>
                                      </p:cBhvr>
                                      <p:to>
                                        <p:strVal val="true"/>
                                      </p:to>
                                    </p:set>
                                  </p:childTnLst>
                                </p:cTn>
                              </p:par>
                            </p:childTnLst>
                          </p:cTn>
                        </p:par>
                      </p:childTnLst>
                    </p:cTn>
                  </p:par>
                  <p:par>
                    <p:cTn id="255" fill="hold">
                      <p:stCondLst>
                        <p:cond delay="indefinite"/>
                      </p:stCondLst>
                      <p:childTnLst>
                        <p:par>
                          <p:cTn id="256" fill="hold">
                            <p:stCondLst>
                              <p:cond delay="0"/>
                            </p:stCondLst>
                            <p:childTnLst>
                              <p:par>
                                <p:cTn id="257" presetID="3" presetClass="entr" presetSubtype="10" fill="hold" grpId="0" nodeType="clickEffect">
                                  <p:stCondLst>
                                    <p:cond delay="0"/>
                                  </p:stCondLst>
                                  <p:childTnLst>
                                    <p:set>
                                      <p:cBhvr>
                                        <p:cTn id="258" dur="1" fill="hold">
                                          <p:stCondLst>
                                            <p:cond delay="0"/>
                                          </p:stCondLst>
                                        </p:cTn>
                                        <p:tgtEl>
                                          <p:spTgt spid="115"/>
                                        </p:tgtEl>
                                        <p:attrNameLst>
                                          <p:attrName>style.visibility</p:attrName>
                                        </p:attrNameLst>
                                      </p:cBhvr>
                                      <p:to>
                                        <p:strVal val="visible"/>
                                      </p:to>
                                    </p:set>
                                    <p:animEffect transition="in" filter="blinds(horizontal)">
                                      <p:cBhvr>
                                        <p:cTn id="259" dur="500"/>
                                        <p:tgtEl>
                                          <p:spTgt spid="115"/>
                                        </p:tgtEl>
                                      </p:cBhvr>
                                    </p:animEffect>
                                  </p:childTnLst>
                                </p:cTn>
                              </p:par>
                            </p:childTnLst>
                          </p:cTn>
                        </p:par>
                      </p:childTnLst>
                    </p:cTn>
                  </p:par>
                  <p:par>
                    <p:cTn id="260" fill="hold">
                      <p:stCondLst>
                        <p:cond delay="indefinite"/>
                      </p:stCondLst>
                      <p:childTnLst>
                        <p:par>
                          <p:cTn id="261" fill="hold">
                            <p:stCondLst>
                              <p:cond delay="0"/>
                            </p:stCondLst>
                            <p:childTnLst>
                              <p:par>
                                <p:cTn id="262" presetID="1" presetClass="emph" presetSubtype="2" fill="hold" nodeType="clickEffect">
                                  <p:stCondLst>
                                    <p:cond delay="0"/>
                                  </p:stCondLst>
                                  <p:childTnLst>
                                    <p:animClr clrSpc="rgb">
                                      <p:cBhvr>
                                        <p:cTn id="263" dur="500" fill="hold"/>
                                        <p:tgtEl>
                                          <p:spTgt spid="91"/>
                                        </p:tgtEl>
                                        <p:attrNameLst>
                                          <p:attrName>fillcolor</p:attrName>
                                        </p:attrNameLst>
                                      </p:cBhvr>
                                      <p:to>
                                        <a:srgbClr val="00B050"/>
                                      </p:to>
                                    </p:animClr>
                                    <p:set>
                                      <p:cBhvr>
                                        <p:cTn id="264" dur="500" fill="hold"/>
                                        <p:tgtEl>
                                          <p:spTgt spid="91"/>
                                        </p:tgtEl>
                                        <p:attrNameLst>
                                          <p:attrName>fill.type</p:attrName>
                                        </p:attrNameLst>
                                      </p:cBhvr>
                                      <p:to>
                                        <p:strVal val="solid"/>
                                      </p:to>
                                    </p:set>
                                    <p:set>
                                      <p:cBhvr>
                                        <p:cTn id="265" dur="500" fill="hold"/>
                                        <p:tgtEl>
                                          <p:spTgt spid="91"/>
                                        </p:tgtEl>
                                        <p:attrNameLst>
                                          <p:attrName>fill.on</p:attrName>
                                        </p:attrNameLst>
                                      </p:cBhvr>
                                      <p:to>
                                        <p:strVal val="true"/>
                                      </p:to>
                                    </p:set>
                                  </p:childTnLst>
                                </p:cTn>
                              </p:par>
                              <p:par>
                                <p:cTn id="266" presetID="1" presetClass="emph" presetSubtype="2" fill="hold" nodeType="withEffect">
                                  <p:stCondLst>
                                    <p:cond delay="0"/>
                                  </p:stCondLst>
                                  <p:childTnLst>
                                    <p:animClr clrSpc="rgb">
                                      <p:cBhvr>
                                        <p:cTn id="267" dur="500" fill="hold"/>
                                        <p:tgtEl>
                                          <p:spTgt spid="94"/>
                                        </p:tgtEl>
                                        <p:attrNameLst>
                                          <p:attrName>fillcolor</p:attrName>
                                        </p:attrNameLst>
                                      </p:cBhvr>
                                      <p:to>
                                        <a:srgbClr val="00B050"/>
                                      </p:to>
                                    </p:animClr>
                                    <p:set>
                                      <p:cBhvr>
                                        <p:cTn id="268" dur="500" fill="hold"/>
                                        <p:tgtEl>
                                          <p:spTgt spid="94"/>
                                        </p:tgtEl>
                                        <p:attrNameLst>
                                          <p:attrName>fill.type</p:attrName>
                                        </p:attrNameLst>
                                      </p:cBhvr>
                                      <p:to>
                                        <p:strVal val="solid"/>
                                      </p:to>
                                    </p:set>
                                    <p:set>
                                      <p:cBhvr>
                                        <p:cTn id="269" dur="500" fill="hold"/>
                                        <p:tgtEl>
                                          <p:spTgt spid="94"/>
                                        </p:tgtEl>
                                        <p:attrNameLst>
                                          <p:attrName>fill.on</p:attrName>
                                        </p:attrNameLst>
                                      </p:cBhvr>
                                      <p:to>
                                        <p:strVal val="true"/>
                                      </p:to>
                                    </p:set>
                                  </p:childTnLst>
                                </p:cTn>
                              </p:par>
                              <p:par>
                                <p:cTn id="270" presetID="1" presetClass="emph" presetSubtype="2" fill="hold" nodeType="withEffect">
                                  <p:stCondLst>
                                    <p:cond delay="0"/>
                                  </p:stCondLst>
                                  <p:childTnLst>
                                    <p:animClr clrSpc="rgb">
                                      <p:cBhvr>
                                        <p:cTn id="271" dur="1000" fill="hold"/>
                                        <p:tgtEl>
                                          <p:spTgt spid="90"/>
                                        </p:tgtEl>
                                        <p:attrNameLst>
                                          <p:attrName>fillcolor</p:attrName>
                                        </p:attrNameLst>
                                      </p:cBhvr>
                                      <p:to>
                                        <a:srgbClr val="00B050"/>
                                      </p:to>
                                    </p:animClr>
                                    <p:set>
                                      <p:cBhvr>
                                        <p:cTn id="272" dur="1000" fill="hold"/>
                                        <p:tgtEl>
                                          <p:spTgt spid="90"/>
                                        </p:tgtEl>
                                        <p:attrNameLst>
                                          <p:attrName>fill.type</p:attrName>
                                        </p:attrNameLst>
                                      </p:cBhvr>
                                      <p:to>
                                        <p:strVal val="solid"/>
                                      </p:to>
                                    </p:set>
                                    <p:set>
                                      <p:cBhvr>
                                        <p:cTn id="273" dur="1000" fill="hold"/>
                                        <p:tgtEl>
                                          <p:spTgt spid="90"/>
                                        </p:tgtEl>
                                        <p:attrNameLst>
                                          <p:attrName>fill.on</p:attrName>
                                        </p:attrNameLst>
                                      </p:cBhvr>
                                      <p:to>
                                        <p:strVal val="true"/>
                                      </p:to>
                                    </p:set>
                                  </p:childTnLst>
                                </p:cTn>
                              </p:par>
                              <p:par>
                                <p:cTn id="274" presetID="1" presetClass="emph" presetSubtype="2" fill="hold" nodeType="withEffect">
                                  <p:stCondLst>
                                    <p:cond delay="0"/>
                                  </p:stCondLst>
                                  <p:childTnLst>
                                    <p:animClr clrSpc="rgb">
                                      <p:cBhvr>
                                        <p:cTn id="275" dur="1000" fill="hold"/>
                                        <p:tgtEl>
                                          <p:spTgt spid="93"/>
                                        </p:tgtEl>
                                        <p:attrNameLst>
                                          <p:attrName>fillcolor</p:attrName>
                                        </p:attrNameLst>
                                      </p:cBhvr>
                                      <p:to>
                                        <a:srgbClr val="00B050"/>
                                      </p:to>
                                    </p:animClr>
                                    <p:set>
                                      <p:cBhvr>
                                        <p:cTn id="276" dur="1000" fill="hold"/>
                                        <p:tgtEl>
                                          <p:spTgt spid="93"/>
                                        </p:tgtEl>
                                        <p:attrNameLst>
                                          <p:attrName>fill.type</p:attrName>
                                        </p:attrNameLst>
                                      </p:cBhvr>
                                      <p:to>
                                        <p:strVal val="solid"/>
                                      </p:to>
                                    </p:set>
                                    <p:set>
                                      <p:cBhvr>
                                        <p:cTn id="277" dur="1000" fill="hold"/>
                                        <p:tgtEl>
                                          <p:spTgt spid="93"/>
                                        </p:tgtEl>
                                        <p:attrNameLst>
                                          <p:attrName>fill.on</p:attrName>
                                        </p:attrNameLst>
                                      </p:cBhvr>
                                      <p:to>
                                        <p:strVal val="true"/>
                                      </p:to>
                                    </p:set>
                                  </p:childTnLst>
                                </p:cTn>
                              </p:par>
                            </p:childTnLst>
                          </p:cTn>
                        </p:par>
                        <p:par>
                          <p:cTn id="278" fill="hold">
                            <p:stCondLst>
                              <p:cond delay="1000"/>
                            </p:stCondLst>
                            <p:childTnLst>
                              <p:par>
                                <p:cTn id="279" presetID="35" presetClass="emph" presetSubtype="0" repeatCount="3000" fill="hold" grpId="0" nodeType="afterEffect">
                                  <p:stCondLst>
                                    <p:cond delay="0"/>
                                  </p:stCondLst>
                                  <p:childTnLst>
                                    <p:anim calcmode="discrete" valueType="str">
                                      <p:cBhvr>
                                        <p:cTn id="280" dur="1000" fill="hold"/>
                                        <p:tgtEl>
                                          <p:spTgt spid="91"/>
                                        </p:tgtEl>
                                        <p:attrNameLst>
                                          <p:attrName>style.visibility</p:attrName>
                                        </p:attrNameLst>
                                      </p:cBhvr>
                                      <p:tavLst>
                                        <p:tav tm="0">
                                          <p:val>
                                            <p:strVal val="hidden"/>
                                          </p:val>
                                        </p:tav>
                                        <p:tav tm="50000">
                                          <p:val>
                                            <p:strVal val="visible"/>
                                          </p:val>
                                        </p:tav>
                                      </p:tavLst>
                                    </p:anim>
                                  </p:childTnLst>
                                </p:cTn>
                              </p:par>
                              <p:par>
                                <p:cTn id="281" presetID="35" presetClass="emph" presetSubtype="0" repeatCount="3000" fill="hold" grpId="0" nodeType="withEffect">
                                  <p:stCondLst>
                                    <p:cond delay="0"/>
                                  </p:stCondLst>
                                  <p:childTnLst>
                                    <p:anim calcmode="discrete" valueType="str">
                                      <p:cBhvr>
                                        <p:cTn id="282" dur="1000" fill="hold"/>
                                        <p:tgtEl>
                                          <p:spTgt spid="94"/>
                                        </p:tgtEl>
                                        <p:attrNameLst>
                                          <p:attrName>style.visibility</p:attrName>
                                        </p:attrNameLst>
                                      </p:cBhvr>
                                      <p:tavLst>
                                        <p:tav tm="0">
                                          <p:val>
                                            <p:strVal val="hidden"/>
                                          </p:val>
                                        </p:tav>
                                        <p:tav tm="50000">
                                          <p:val>
                                            <p:strVal val="visible"/>
                                          </p:val>
                                        </p:tav>
                                      </p:tavLst>
                                    </p:anim>
                                  </p:childTnLst>
                                </p:cTn>
                              </p:par>
                              <p:par>
                                <p:cTn id="283" presetID="35" presetClass="emph" presetSubtype="0" repeatCount="3000" fill="hold" grpId="1" nodeType="withEffect">
                                  <p:stCondLst>
                                    <p:cond delay="0"/>
                                  </p:stCondLst>
                                  <p:childTnLst>
                                    <p:anim calcmode="discrete" valueType="str">
                                      <p:cBhvr>
                                        <p:cTn id="284" dur="1000" fill="hold"/>
                                        <p:tgtEl>
                                          <p:spTgt spid="90"/>
                                        </p:tgtEl>
                                        <p:attrNameLst>
                                          <p:attrName>style.visibility</p:attrName>
                                        </p:attrNameLst>
                                      </p:cBhvr>
                                      <p:tavLst>
                                        <p:tav tm="0">
                                          <p:val>
                                            <p:strVal val="hidden"/>
                                          </p:val>
                                        </p:tav>
                                        <p:tav tm="50000">
                                          <p:val>
                                            <p:strVal val="visible"/>
                                          </p:val>
                                        </p:tav>
                                      </p:tavLst>
                                    </p:anim>
                                  </p:childTnLst>
                                </p:cTn>
                              </p:par>
                              <p:par>
                                <p:cTn id="285" presetID="35" presetClass="emph" presetSubtype="0" repeatCount="3000" fill="hold" grpId="1" nodeType="withEffect">
                                  <p:stCondLst>
                                    <p:cond delay="0"/>
                                  </p:stCondLst>
                                  <p:childTnLst>
                                    <p:anim calcmode="discrete" valueType="str">
                                      <p:cBhvr>
                                        <p:cTn id="286" dur="1000" fill="hold"/>
                                        <p:tgtEl>
                                          <p:spTgt spid="93"/>
                                        </p:tgtEl>
                                        <p:attrNameLst>
                                          <p:attrName>style.visibility</p:attrName>
                                        </p:attrNameLst>
                                      </p:cBhvr>
                                      <p:tavLst>
                                        <p:tav tm="0">
                                          <p:val>
                                            <p:strVal val="hidden"/>
                                          </p:val>
                                        </p:tav>
                                        <p:tav tm="50000">
                                          <p:val>
                                            <p:strVal val="visible"/>
                                          </p:val>
                                        </p:tav>
                                      </p:tavLst>
                                    </p:anim>
                                  </p:childTnLst>
                                </p:cTn>
                              </p:par>
                            </p:childTnLst>
                          </p:cTn>
                        </p:par>
                      </p:childTnLst>
                    </p:cTn>
                  </p:par>
                  <p:par>
                    <p:cTn id="287" fill="hold">
                      <p:stCondLst>
                        <p:cond delay="indefinite"/>
                      </p:stCondLst>
                      <p:childTnLst>
                        <p:par>
                          <p:cTn id="288" fill="hold">
                            <p:stCondLst>
                              <p:cond delay="0"/>
                            </p:stCondLst>
                            <p:childTnLst>
                              <p:par>
                                <p:cTn id="289" presetID="3" presetClass="entr" presetSubtype="10" fill="hold" grpId="0" nodeType="clickEffect">
                                  <p:stCondLst>
                                    <p:cond delay="0"/>
                                  </p:stCondLst>
                                  <p:childTnLst>
                                    <p:set>
                                      <p:cBhvr>
                                        <p:cTn id="290" dur="1" fill="hold">
                                          <p:stCondLst>
                                            <p:cond delay="0"/>
                                          </p:stCondLst>
                                        </p:cTn>
                                        <p:tgtEl>
                                          <p:spTgt spid="107"/>
                                        </p:tgtEl>
                                        <p:attrNameLst>
                                          <p:attrName>style.visibility</p:attrName>
                                        </p:attrNameLst>
                                      </p:cBhvr>
                                      <p:to>
                                        <p:strVal val="visible"/>
                                      </p:to>
                                    </p:set>
                                    <p:animEffect transition="in" filter="blinds(horizontal)">
                                      <p:cBhvr>
                                        <p:cTn id="291" dur="500"/>
                                        <p:tgtEl>
                                          <p:spTgt spid="107"/>
                                        </p:tgtEl>
                                      </p:cBhvr>
                                    </p:animEffect>
                                  </p:childTnLst>
                                </p:cTn>
                              </p:par>
                              <p:par>
                                <p:cTn id="292" presetID="3" presetClass="exit" presetSubtype="10" fill="hold" grpId="1" nodeType="withEffect">
                                  <p:stCondLst>
                                    <p:cond delay="0"/>
                                  </p:stCondLst>
                                  <p:childTnLst>
                                    <p:animEffect transition="out" filter="blinds(horizontal)">
                                      <p:cBhvr>
                                        <p:cTn id="293" dur="500"/>
                                        <p:tgtEl>
                                          <p:spTgt spid="115"/>
                                        </p:tgtEl>
                                      </p:cBhvr>
                                    </p:animEffect>
                                    <p:set>
                                      <p:cBhvr>
                                        <p:cTn id="294" dur="1" fill="hold">
                                          <p:stCondLst>
                                            <p:cond delay="499"/>
                                          </p:stCondLst>
                                        </p:cTn>
                                        <p:tgtEl>
                                          <p:spTgt spid="115"/>
                                        </p:tgtEl>
                                        <p:attrNameLst>
                                          <p:attrName>style.visibility</p:attrName>
                                        </p:attrNameLst>
                                      </p:cBhvr>
                                      <p:to>
                                        <p:strVal val="hidden"/>
                                      </p:to>
                                    </p:set>
                                  </p:childTnLst>
                                </p:cTn>
                              </p:par>
                              <p:par>
                                <p:cTn id="295" presetID="3" presetClass="exit" presetSubtype="10" fill="hold" grpId="1" nodeType="withEffect">
                                  <p:stCondLst>
                                    <p:cond delay="0"/>
                                  </p:stCondLst>
                                  <p:childTnLst>
                                    <p:animEffect transition="out" filter="blinds(horizontal)">
                                      <p:cBhvr>
                                        <p:cTn id="296" dur="500"/>
                                        <p:tgtEl>
                                          <p:spTgt spid="58"/>
                                        </p:tgtEl>
                                      </p:cBhvr>
                                    </p:animEffect>
                                    <p:set>
                                      <p:cBhvr>
                                        <p:cTn id="297" dur="1" fill="hold">
                                          <p:stCondLst>
                                            <p:cond delay="499"/>
                                          </p:stCondLst>
                                        </p:cTn>
                                        <p:tgtEl>
                                          <p:spTgt spid="58"/>
                                        </p:tgtEl>
                                        <p:attrNameLst>
                                          <p:attrName>style.visibility</p:attrName>
                                        </p:attrNameLst>
                                      </p:cBhvr>
                                      <p:to>
                                        <p:strVal val="hidden"/>
                                      </p:to>
                                    </p:set>
                                  </p:childTnLst>
                                </p:cTn>
                              </p:par>
                              <p:par>
                                <p:cTn id="298" presetID="3" presetClass="exit" presetSubtype="10" fill="hold" grpId="1" nodeType="withEffect">
                                  <p:stCondLst>
                                    <p:cond delay="0"/>
                                  </p:stCondLst>
                                  <p:childTnLst>
                                    <p:animEffect transition="out" filter="blinds(horizontal)">
                                      <p:cBhvr>
                                        <p:cTn id="299" dur="500"/>
                                        <p:tgtEl>
                                          <p:spTgt spid="113"/>
                                        </p:tgtEl>
                                      </p:cBhvr>
                                    </p:animEffect>
                                    <p:set>
                                      <p:cBhvr>
                                        <p:cTn id="300" dur="1" fill="hold">
                                          <p:stCondLst>
                                            <p:cond delay="499"/>
                                          </p:stCondLst>
                                        </p:cTn>
                                        <p:tgtEl>
                                          <p:spTgt spid="113"/>
                                        </p:tgtEl>
                                        <p:attrNameLst>
                                          <p:attrName>style.visibility</p:attrName>
                                        </p:attrNameLst>
                                      </p:cBhvr>
                                      <p:to>
                                        <p:strVal val="hidden"/>
                                      </p:to>
                                    </p:set>
                                  </p:childTnLst>
                                </p:cTn>
                              </p:par>
                              <p:par>
                                <p:cTn id="301" presetID="3" presetClass="exit" presetSubtype="10" fill="hold" grpId="1" nodeType="withEffect">
                                  <p:stCondLst>
                                    <p:cond delay="0"/>
                                  </p:stCondLst>
                                  <p:childTnLst>
                                    <p:animEffect transition="out" filter="blinds(horizontal)">
                                      <p:cBhvr>
                                        <p:cTn id="302" dur="500"/>
                                        <p:tgtEl>
                                          <p:spTgt spid="59"/>
                                        </p:tgtEl>
                                      </p:cBhvr>
                                    </p:animEffect>
                                    <p:set>
                                      <p:cBhvr>
                                        <p:cTn id="303" dur="1" fill="hold">
                                          <p:stCondLst>
                                            <p:cond delay="499"/>
                                          </p:stCondLst>
                                        </p:cTn>
                                        <p:tgtEl>
                                          <p:spTgt spid="59"/>
                                        </p:tgtEl>
                                        <p:attrNameLst>
                                          <p:attrName>style.visibility</p:attrName>
                                        </p:attrNameLst>
                                      </p:cBhvr>
                                      <p:to>
                                        <p:strVal val="hidden"/>
                                      </p:to>
                                    </p:set>
                                  </p:childTnLst>
                                </p:cTn>
                              </p:par>
                              <p:par>
                                <p:cTn id="304" presetID="3" presetClass="exit" presetSubtype="10" fill="hold" grpId="1" nodeType="withEffect">
                                  <p:stCondLst>
                                    <p:cond delay="0"/>
                                  </p:stCondLst>
                                  <p:childTnLst>
                                    <p:animEffect transition="out" filter="blinds(horizontal)">
                                      <p:cBhvr>
                                        <p:cTn id="305" dur="500"/>
                                        <p:tgtEl>
                                          <p:spTgt spid="114"/>
                                        </p:tgtEl>
                                      </p:cBhvr>
                                    </p:animEffect>
                                    <p:set>
                                      <p:cBhvr>
                                        <p:cTn id="306" dur="1" fill="hold">
                                          <p:stCondLst>
                                            <p:cond delay="499"/>
                                          </p:stCondLst>
                                        </p:cTn>
                                        <p:tgtEl>
                                          <p:spTgt spid="114"/>
                                        </p:tgtEl>
                                        <p:attrNameLst>
                                          <p:attrName>style.visibility</p:attrName>
                                        </p:attrNameLst>
                                      </p:cBhvr>
                                      <p:to>
                                        <p:strVal val="hidden"/>
                                      </p:to>
                                    </p:set>
                                  </p:childTnLst>
                                </p:cTn>
                              </p:par>
                            </p:childTnLst>
                          </p:cTn>
                        </p:par>
                      </p:childTnLst>
                    </p:cTn>
                  </p:par>
                  <p:par>
                    <p:cTn id="307" fill="hold">
                      <p:stCondLst>
                        <p:cond delay="indefinite"/>
                      </p:stCondLst>
                      <p:childTnLst>
                        <p:par>
                          <p:cTn id="308" fill="hold">
                            <p:stCondLst>
                              <p:cond delay="0"/>
                            </p:stCondLst>
                            <p:childTnLst>
                              <p:par>
                                <p:cTn id="309" presetID="3" presetClass="entr" presetSubtype="10" fill="hold" grpId="0" nodeType="clickEffect">
                                  <p:stCondLst>
                                    <p:cond delay="0"/>
                                  </p:stCondLst>
                                  <p:childTnLst>
                                    <p:set>
                                      <p:cBhvr>
                                        <p:cTn id="310" dur="1" fill="hold">
                                          <p:stCondLst>
                                            <p:cond delay="0"/>
                                          </p:stCondLst>
                                        </p:cTn>
                                        <p:tgtEl>
                                          <p:spTgt spid="116"/>
                                        </p:tgtEl>
                                        <p:attrNameLst>
                                          <p:attrName>style.visibility</p:attrName>
                                        </p:attrNameLst>
                                      </p:cBhvr>
                                      <p:to>
                                        <p:strVal val="visible"/>
                                      </p:to>
                                    </p:set>
                                    <p:animEffect transition="in" filter="blinds(horizontal)">
                                      <p:cBhvr>
                                        <p:cTn id="311" dur="500"/>
                                        <p:tgtEl>
                                          <p:spTgt spid="1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0" grpId="0" animBg="1"/>
      <p:bldP spid="117" grpId="0" animBg="1"/>
      <p:bldP spid="58" grpId="0"/>
      <p:bldP spid="58" grpId="1"/>
      <p:bldP spid="59" grpId="0"/>
      <p:bldP spid="59" grpId="1"/>
      <p:bldP spid="60" grpId="0" animBg="1"/>
      <p:bldP spid="62" grpId="0" animBg="1"/>
      <p:bldP spid="63" grpId="0" animBg="1"/>
      <p:bldP spid="64" grpId="0" animBg="1"/>
      <p:bldP spid="65" grpId="0"/>
      <p:bldP spid="66" grpId="0" animBg="1"/>
      <p:bldP spid="67" grpId="0" animBg="1"/>
      <p:bldP spid="68" grpId="0" animBg="1"/>
      <p:bldP spid="68" grpId="1" animBg="1"/>
      <p:bldP spid="69" grpId="0" animBg="1"/>
      <p:bldP spid="69" grpId="1" animBg="1"/>
      <p:bldP spid="70" grpId="0" animBg="1"/>
      <p:bldP spid="70" grpId="1" animBg="1"/>
      <p:bldP spid="71" grpId="0" animBg="1"/>
      <p:bldP spid="71" grpId="1" animBg="1"/>
      <p:bldP spid="72" grpId="0" animBg="1"/>
      <p:bldP spid="72" grpId="1" animBg="1"/>
      <p:bldP spid="73" grpId="0"/>
      <p:bldP spid="73" grpId="1"/>
      <p:bldP spid="74" grpId="0"/>
      <p:bldP spid="74" grpId="1"/>
      <p:bldP spid="75" grpId="0"/>
      <p:bldP spid="75" grpId="1"/>
      <p:bldP spid="76" grpId="0"/>
      <p:bldP spid="76" grpId="1"/>
      <p:bldP spid="77" grpId="0"/>
      <p:bldP spid="77" grpId="1"/>
      <p:bldP spid="78" grpId="0" animBg="1"/>
      <p:bldP spid="79" grpId="0" animBg="1"/>
      <p:bldP spid="80" grpId="0" animBg="1"/>
      <p:bldP spid="81" grpId="0" animBg="1"/>
      <p:bldP spid="82" grpId="0" animBg="1"/>
      <p:bldP spid="83" grpId="0" animBg="1"/>
      <p:bldP spid="84" grpId="0"/>
      <p:bldP spid="85" grpId="0"/>
      <p:bldP spid="86" grpId="0"/>
      <p:bldP spid="87" grpId="0"/>
      <p:bldP spid="88" grpId="0"/>
      <p:bldP spid="89" grpId="0"/>
      <p:bldP spid="90" grpId="0" animBg="1"/>
      <p:bldP spid="90" grpId="1" animBg="1"/>
      <p:bldP spid="91" grpId="0" animBg="1"/>
      <p:bldP spid="91" grpId="1" animBg="1"/>
      <p:bldP spid="92" grpId="0" animBg="1"/>
      <p:bldP spid="93" grpId="0" animBg="1"/>
      <p:bldP spid="93" grpId="1" animBg="1"/>
      <p:bldP spid="94" grpId="0" animBg="1"/>
      <p:bldP spid="94" grpId="1" animBg="1"/>
      <p:bldP spid="95" grpId="0" animBg="1"/>
      <p:bldP spid="96" grpId="0"/>
      <p:bldP spid="97" grpId="0"/>
      <p:bldP spid="98" grpId="0"/>
      <p:bldP spid="99" grpId="0"/>
      <p:bldP spid="100" grpId="0"/>
      <p:bldP spid="101" grpId="0"/>
      <p:bldP spid="102" grpId="0" animBg="1"/>
      <p:bldP spid="102" grpId="1" animBg="1"/>
      <p:bldP spid="103" grpId="0"/>
      <p:bldP spid="103" grpId="1"/>
      <p:bldP spid="108" grpId="0"/>
      <p:bldP spid="111" grpId="0"/>
      <p:bldP spid="112" grpId="0"/>
      <p:bldP spid="113" grpId="0"/>
      <p:bldP spid="113" grpId="1"/>
      <p:bldP spid="115" grpId="0"/>
      <p:bldP spid="115" grpId="1"/>
      <p:bldP spid="127" grpId="0"/>
      <p:bldP spid="141" grpId="0"/>
      <p:bldP spid="107" grpId="0"/>
      <p:bldP spid="114" grpId="0"/>
      <p:bldP spid="114" grpId="1"/>
      <p:bldP spid="116"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 name="Rounded Rectangle 139"/>
          <p:cNvSpPr/>
          <p:nvPr/>
        </p:nvSpPr>
        <p:spPr bwMode="auto">
          <a:xfrm>
            <a:off x="320511" y="1430463"/>
            <a:ext cx="8465270" cy="5260155"/>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17" name="Rounded Rectangle 116"/>
          <p:cNvSpPr/>
          <p:nvPr/>
        </p:nvSpPr>
        <p:spPr bwMode="auto">
          <a:xfrm>
            <a:off x="641034" y="1875933"/>
            <a:ext cx="2705493" cy="1263192"/>
          </a:xfrm>
          <a:prstGeom prst="round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latin typeface="Segoe" pitchFamily="34" charset="0"/>
            </a:endParaRPr>
          </a:p>
        </p:txBody>
      </p:sp>
      <p:cxnSp>
        <p:nvCxnSpPr>
          <p:cNvPr id="128" name="Straight Connector 127"/>
          <p:cNvCxnSpPr/>
          <p:nvPr/>
        </p:nvCxnSpPr>
        <p:spPr>
          <a:xfrm rot="5400000">
            <a:off x="1721730" y="3283802"/>
            <a:ext cx="298385" cy="963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58" name="TextBox 57"/>
          <p:cNvSpPr txBox="1"/>
          <p:nvPr/>
        </p:nvSpPr>
        <p:spPr>
          <a:xfrm>
            <a:off x="3808435" y="1571701"/>
            <a:ext cx="4826526" cy="2006896"/>
          </a:xfrm>
          <a:prstGeom prst="rect">
            <a:avLst/>
          </a:prstGeom>
          <a:noFill/>
        </p:spPr>
        <p:txBody>
          <a:bodyPr wrap="square" rtlCol="0">
            <a:spAutoFit/>
          </a:bodyPr>
          <a:lstStyle/>
          <a:p>
            <a:pPr marL="457218" indent="-396875">
              <a:lnSpc>
                <a:spcPct val="80000"/>
              </a:lnSpc>
              <a:spcBef>
                <a:spcPct val="20000"/>
              </a:spcBef>
              <a:buSzPct val="125000"/>
              <a:buFont typeface="Arial" pitchFamily="34" charset="0"/>
              <a:buChar char="•"/>
            </a:pPr>
            <a:r>
              <a:rPr lang="en-US" sz="26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Single Site</a:t>
            </a:r>
          </a:p>
          <a:p>
            <a:pPr marL="457218" indent="-396875">
              <a:lnSpc>
                <a:spcPct val="80000"/>
              </a:lnSpc>
              <a:spcBef>
                <a:spcPct val="20000"/>
              </a:spcBef>
              <a:buSzPct val="125000"/>
              <a:buFont typeface="Arial" pitchFamily="34" charset="0"/>
              <a:buChar char="•"/>
            </a:pPr>
            <a:r>
              <a:rPr lang="en-US" sz="26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4 Nodes</a:t>
            </a:r>
          </a:p>
          <a:p>
            <a:pPr marL="457218" indent="-396875">
              <a:lnSpc>
                <a:spcPct val="80000"/>
              </a:lnSpc>
              <a:spcBef>
                <a:spcPct val="20000"/>
              </a:spcBef>
              <a:buSzPct val="125000"/>
              <a:buFont typeface="Arial" pitchFamily="34" charset="0"/>
              <a:buChar char="•"/>
            </a:pPr>
            <a:r>
              <a:rPr lang="en-US" sz="26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3 HA Copies</a:t>
            </a:r>
          </a:p>
          <a:p>
            <a:pPr marL="457218" indent="-396875">
              <a:lnSpc>
                <a:spcPct val="80000"/>
              </a:lnSpc>
              <a:spcBef>
                <a:spcPct val="20000"/>
              </a:spcBef>
              <a:buSzPct val="125000"/>
              <a:buFont typeface="Arial" pitchFamily="34" charset="0"/>
              <a:buChar char="•"/>
            </a:pPr>
            <a:r>
              <a:rPr lang="en-US" sz="26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JBOD -&gt; 3 physical Copies</a:t>
            </a:r>
          </a:p>
          <a:p>
            <a:pPr marL="457218" indent="-396875">
              <a:lnSpc>
                <a:spcPct val="70000"/>
              </a:lnSpc>
              <a:spcBef>
                <a:spcPct val="20000"/>
              </a:spcBef>
              <a:buSzPct val="125000"/>
              <a:buFont typeface="Arial" pitchFamily="34" charset="0"/>
              <a:buChar char="•"/>
            </a:pPr>
            <a:endParaRPr lang="en-US" sz="2800" dirty="0" smtClean="0">
              <a:gradFill>
                <a:gsLst>
                  <a:gs pos="0">
                    <a:schemeClr val="tx1"/>
                  </a:gs>
                  <a:gs pos="100000">
                    <a:schemeClr val="tx1"/>
                  </a:gs>
                </a:gsLst>
                <a:lin ang="5400000" scaled="0"/>
              </a:gradFill>
              <a:effectLst>
                <a:outerShdw blurRad="38100" dist="38100" dir="2700000" algn="tl">
                  <a:srgbClr val="000000">
                    <a:alpha val="43137"/>
                  </a:srgbClr>
                </a:outerShdw>
              </a:effectLst>
            </a:endParaRPr>
          </a:p>
        </p:txBody>
      </p:sp>
      <p:sp>
        <p:nvSpPr>
          <p:cNvPr id="60" name="Rounded Rectangle 59"/>
          <p:cNvSpPr/>
          <p:nvPr/>
        </p:nvSpPr>
        <p:spPr>
          <a:xfrm>
            <a:off x="546755" y="3318232"/>
            <a:ext cx="7956222" cy="3223987"/>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65" name="TextBox 64"/>
          <p:cNvSpPr txBox="1"/>
          <p:nvPr/>
        </p:nvSpPr>
        <p:spPr>
          <a:xfrm>
            <a:off x="2818607" y="6225223"/>
            <a:ext cx="3704734" cy="338554"/>
          </a:xfrm>
          <a:prstGeom prst="rect">
            <a:avLst/>
          </a:prstGeom>
          <a:noFill/>
        </p:spPr>
        <p:txBody>
          <a:bodyPr wrap="square" rtlCol="0">
            <a:spAutoFit/>
          </a:bodyPr>
          <a:lstStyle/>
          <a:p>
            <a:pPr algn="ctr"/>
            <a:r>
              <a:rPr lang="en-US" sz="1600" dirty="0" smtClean="0"/>
              <a:t>Database Availability Group (DAG)</a:t>
            </a:r>
            <a:endParaRPr lang="en-US" sz="1600" dirty="0"/>
          </a:p>
        </p:txBody>
      </p:sp>
      <p:sp>
        <p:nvSpPr>
          <p:cNvPr id="66" name="Line 37"/>
          <p:cNvSpPr>
            <a:spLocks noChangeShapeType="1"/>
          </p:cNvSpPr>
          <p:nvPr/>
        </p:nvSpPr>
        <p:spPr bwMode="auto">
          <a:xfrm flipH="1">
            <a:off x="2070340" y="3892107"/>
            <a:ext cx="1600200" cy="0"/>
          </a:xfrm>
          <a:prstGeom prst="line">
            <a:avLst/>
          </a:prstGeom>
          <a:noFill/>
          <a:ln w="12700">
            <a:solidFill>
              <a:schemeClr val="accent1"/>
            </a:solidFill>
            <a:round/>
            <a:headEnd/>
            <a:tailEnd/>
          </a:ln>
          <a:effectLst/>
        </p:spPr>
        <p:txBody>
          <a:bodyPr/>
          <a:lstStyle/>
          <a:p>
            <a:pPr>
              <a:defRPr/>
            </a:pPr>
            <a:endParaRPr lang="en-US" dirty="0"/>
          </a:p>
        </p:txBody>
      </p:sp>
      <p:sp>
        <p:nvSpPr>
          <p:cNvPr id="67" name="Line 37"/>
          <p:cNvSpPr>
            <a:spLocks noChangeShapeType="1"/>
          </p:cNvSpPr>
          <p:nvPr/>
        </p:nvSpPr>
        <p:spPr bwMode="auto">
          <a:xfrm flipH="1" flipV="1">
            <a:off x="4034670" y="3893269"/>
            <a:ext cx="1385741" cy="1"/>
          </a:xfrm>
          <a:prstGeom prst="line">
            <a:avLst/>
          </a:prstGeom>
          <a:noFill/>
          <a:ln w="12700">
            <a:solidFill>
              <a:schemeClr val="accent1"/>
            </a:solidFill>
            <a:round/>
            <a:headEnd/>
            <a:tailEnd/>
          </a:ln>
          <a:effectLst/>
        </p:spPr>
        <p:txBody>
          <a:bodyPr/>
          <a:lstStyle/>
          <a:p>
            <a:pPr>
              <a:defRPr/>
            </a:pPr>
            <a:endParaRPr lang="en-US" dirty="0"/>
          </a:p>
        </p:txBody>
      </p:sp>
      <p:sp>
        <p:nvSpPr>
          <p:cNvPr id="64" name="Rounded Rectangle 63"/>
          <p:cNvSpPr/>
          <p:nvPr/>
        </p:nvSpPr>
        <p:spPr>
          <a:xfrm>
            <a:off x="927158" y="4638014"/>
            <a:ext cx="1655786" cy="1579263"/>
          </a:xfrm>
          <a:prstGeom prst="roundRect">
            <a:avLst/>
          </a:prstGeom>
          <a:gradFill>
            <a:gsLst>
              <a:gs pos="0">
                <a:schemeClr val="accent1">
                  <a:shade val="15000"/>
                  <a:satMod val="180000"/>
                </a:schemeClr>
              </a:gs>
              <a:gs pos="50000">
                <a:schemeClr val="accent1">
                  <a:shade val="45000"/>
                  <a:satMod val="170000"/>
                </a:schemeClr>
              </a:gs>
              <a:gs pos="70000">
                <a:schemeClr val="accent1">
                  <a:tint val="99000"/>
                  <a:shade val="65000"/>
                  <a:satMod val="155000"/>
                </a:schemeClr>
              </a:gs>
              <a:gs pos="100000">
                <a:schemeClr val="accent1">
                  <a:tint val="95500"/>
                  <a:shade val="100000"/>
                  <a:satMod val="155000"/>
                </a:schemeClr>
              </a:gs>
            </a:gsLst>
          </a:gra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a:solidFill>
                <a:srgbClr val="FFFFFF"/>
              </a:solidFill>
              <a:effectLst>
                <a:outerShdw blurRad="38100" dist="38100" dir="2700000" algn="tl">
                  <a:srgbClr val="000000">
                    <a:alpha val="43137"/>
                  </a:srgbClr>
                </a:outerShdw>
              </a:effectLst>
              <a:latin typeface="Segoe" pitchFamily="34" charset="0"/>
            </a:endParaRPr>
          </a:p>
        </p:txBody>
      </p:sp>
      <p:sp>
        <p:nvSpPr>
          <p:cNvPr id="69" name="Can 68"/>
          <p:cNvSpPr/>
          <p:nvPr/>
        </p:nvSpPr>
        <p:spPr bwMode="auto">
          <a:xfrm>
            <a:off x="1607738" y="4808139"/>
            <a:ext cx="383747" cy="539261"/>
          </a:xfrm>
          <a:prstGeom prst="can">
            <a:avLst/>
          </a:prstGeom>
          <a:solidFill>
            <a:srgbClr val="00B050"/>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800" dirty="0" smtClean="0">
              <a:solidFill>
                <a:schemeClr val="tx1"/>
              </a:solidFill>
              <a:effectLst>
                <a:outerShdw blurRad="38100" dist="38100" dir="2700000" algn="tl">
                  <a:srgbClr val="000000">
                    <a:alpha val="43137"/>
                  </a:srgbClr>
                </a:outerShdw>
              </a:effectLst>
              <a:latin typeface="Segoe" pitchFamily="34" charset="0"/>
            </a:endParaRPr>
          </a:p>
        </p:txBody>
      </p:sp>
      <p:sp>
        <p:nvSpPr>
          <p:cNvPr id="74" name="TextBox 73"/>
          <p:cNvSpPr txBox="1"/>
          <p:nvPr/>
        </p:nvSpPr>
        <p:spPr>
          <a:xfrm>
            <a:off x="1617576" y="4942952"/>
            <a:ext cx="370712" cy="307777"/>
          </a:xfrm>
          <a:prstGeom prst="rect">
            <a:avLst/>
          </a:prstGeom>
          <a:noFill/>
        </p:spPr>
        <p:txBody>
          <a:bodyPr wrap="square" lIns="0" rIns="0" rtlCol="0">
            <a:spAutoFit/>
          </a:bodyPr>
          <a:lstStyle/>
          <a:p>
            <a:r>
              <a:rPr lang="en-US" sz="14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DB2</a:t>
            </a:r>
            <a:endParaRPr lang="en-US" sz="1100" dirty="0" smtClean="0">
              <a:gradFill>
                <a:gsLst>
                  <a:gs pos="0">
                    <a:schemeClr val="tx1"/>
                  </a:gs>
                  <a:gs pos="100000">
                    <a:schemeClr val="tx1"/>
                  </a:gs>
                </a:gsLst>
                <a:lin ang="5400000" scaled="0"/>
              </a:gradFill>
              <a:effectLst>
                <a:outerShdw blurRad="38100" dist="38100" dir="2700000" algn="tl">
                  <a:srgbClr val="000000">
                    <a:alpha val="43137"/>
                  </a:srgbClr>
                </a:outerShdw>
              </a:effectLst>
            </a:endParaRPr>
          </a:p>
        </p:txBody>
      </p:sp>
      <p:grpSp>
        <p:nvGrpSpPr>
          <p:cNvPr id="2" name="Group 180"/>
          <p:cNvGrpSpPr/>
          <p:nvPr/>
        </p:nvGrpSpPr>
        <p:grpSpPr>
          <a:xfrm>
            <a:off x="2148919" y="4798509"/>
            <a:ext cx="413270" cy="539261"/>
            <a:chOff x="2148919" y="4798509"/>
            <a:chExt cx="413270" cy="539261"/>
          </a:xfrm>
        </p:grpSpPr>
        <p:sp>
          <p:nvSpPr>
            <p:cNvPr id="70" name="Can 69"/>
            <p:cNvSpPr/>
            <p:nvPr/>
          </p:nvSpPr>
          <p:spPr bwMode="auto">
            <a:xfrm>
              <a:off x="2148920" y="4798509"/>
              <a:ext cx="383747" cy="539261"/>
            </a:xfrm>
            <a:prstGeom prst="can">
              <a:avLst/>
            </a:prstGeom>
            <a:solidFill>
              <a:srgbClr val="0070C0"/>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75" name="TextBox 74"/>
            <p:cNvSpPr txBox="1"/>
            <p:nvPr/>
          </p:nvSpPr>
          <p:spPr>
            <a:xfrm>
              <a:off x="2148919" y="4952583"/>
              <a:ext cx="413270" cy="304676"/>
            </a:xfrm>
            <a:prstGeom prst="rect">
              <a:avLst/>
            </a:prstGeom>
            <a:noFill/>
          </p:spPr>
          <p:txBody>
            <a:bodyPr wrap="square" lIns="0" rIns="0" rtlCol="0">
              <a:spAutoFit/>
            </a:bodyPr>
            <a:lstStyle/>
            <a:p>
              <a:r>
                <a:rPr lang="en-US" sz="14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DB3</a:t>
              </a:r>
              <a:endParaRPr lang="en-US" sz="1100" dirty="0" smtClean="0">
                <a:gradFill>
                  <a:gsLst>
                    <a:gs pos="0">
                      <a:schemeClr val="tx1"/>
                    </a:gs>
                    <a:gs pos="100000">
                      <a:schemeClr val="tx1"/>
                    </a:gs>
                  </a:gsLst>
                  <a:lin ang="5400000" scaled="0"/>
                </a:gradFill>
                <a:effectLst>
                  <a:outerShdw blurRad="38100" dist="38100" dir="2700000" algn="tl">
                    <a:srgbClr val="000000">
                      <a:alpha val="43137"/>
                    </a:srgbClr>
                  </a:outerShdw>
                </a:effectLst>
              </a:endParaRPr>
            </a:p>
          </p:txBody>
        </p:sp>
      </p:grpSp>
      <p:grpSp>
        <p:nvGrpSpPr>
          <p:cNvPr id="3" name="Group 182"/>
          <p:cNvGrpSpPr/>
          <p:nvPr/>
        </p:nvGrpSpPr>
        <p:grpSpPr>
          <a:xfrm>
            <a:off x="1614298" y="5498263"/>
            <a:ext cx="432948" cy="539261"/>
            <a:chOff x="1614298" y="5498263"/>
            <a:chExt cx="432948" cy="539261"/>
          </a:xfrm>
        </p:grpSpPr>
        <p:sp>
          <p:nvSpPr>
            <p:cNvPr id="71" name="Can 70"/>
            <p:cNvSpPr/>
            <p:nvPr/>
          </p:nvSpPr>
          <p:spPr bwMode="auto">
            <a:xfrm>
              <a:off x="1614298" y="5498263"/>
              <a:ext cx="383747" cy="539261"/>
            </a:xfrm>
            <a:prstGeom prst="can">
              <a:avLst/>
            </a:prstGeom>
            <a:solidFill>
              <a:srgbClr val="0070C0"/>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76" name="TextBox 75"/>
            <p:cNvSpPr txBox="1"/>
            <p:nvPr/>
          </p:nvSpPr>
          <p:spPr>
            <a:xfrm>
              <a:off x="1633976" y="5642708"/>
              <a:ext cx="413270" cy="304676"/>
            </a:xfrm>
            <a:prstGeom prst="rect">
              <a:avLst/>
            </a:prstGeom>
            <a:noFill/>
          </p:spPr>
          <p:txBody>
            <a:bodyPr wrap="square" lIns="0" rIns="0" rtlCol="0">
              <a:spAutoFit/>
            </a:bodyPr>
            <a:lstStyle/>
            <a:p>
              <a:r>
                <a:rPr lang="en-US" sz="14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DB5</a:t>
              </a:r>
              <a:endParaRPr lang="en-US" sz="1100" dirty="0" smtClean="0">
                <a:gradFill>
                  <a:gsLst>
                    <a:gs pos="0">
                      <a:schemeClr val="tx1"/>
                    </a:gs>
                    <a:gs pos="100000">
                      <a:schemeClr val="tx1"/>
                    </a:gs>
                  </a:gsLst>
                  <a:lin ang="5400000" scaled="0"/>
                </a:gradFill>
                <a:effectLst>
                  <a:outerShdw blurRad="38100" dist="38100" dir="2700000" algn="tl">
                    <a:srgbClr val="000000">
                      <a:alpha val="43137"/>
                    </a:srgbClr>
                  </a:outerShdw>
                </a:effectLst>
              </a:endParaRPr>
            </a:p>
          </p:txBody>
        </p:sp>
      </p:grpSp>
      <p:grpSp>
        <p:nvGrpSpPr>
          <p:cNvPr id="4" name="Group 181"/>
          <p:cNvGrpSpPr/>
          <p:nvPr/>
        </p:nvGrpSpPr>
        <p:grpSpPr>
          <a:xfrm>
            <a:off x="1066568" y="5501473"/>
            <a:ext cx="419832" cy="539261"/>
            <a:chOff x="1066568" y="5501473"/>
            <a:chExt cx="419832" cy="539261"/>
          </a:xfrm>
        </p:grpSpPr>
        <p:sp>
          <p:nvSpPr>
            <p:cNvPr id="102" name="Can 101"/>
            <p:cNvSpPr/>
            <p:nvPr/>
          </p:nvSpPr>
          <p:spPr bwMode="auto">
            <a:xfrm>
              <a:off x="1066568" y="5501473"/>
              <a:ext cx="383747" cy="539261"/>
            </a:xfrm>
            <a:prstGeom prst="can">
              <a:avLst/>
            </a:prstGeom>
            <a:solidFill>
              <a:srgbClr val="0070C0"/>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03" name="TextBox 102"/>
            <p:cNvSpPr txBox="1"/>
            <p:nvPr/>
          </p:nvSpPr>
          <p:spPr>
            <a:xfrm>
              <a:off x="1073130" y="5642708"/>
              <a:ext cx="413270" cy="304676"/>
            </a:xfrm>
            <a:prstGeom prst="rect">
              <a:avLst/>
            </a:prstGeom>
            <a:noFill/>
          </p:spPr>
          <p:txBody>
            <a:bodyPr wrap="square" lIns="0" rIns="0" rtlCol="0">
              <a:spAutoFit/>
            </a:bodyPr>
            <a:lstStyle/>
            <a:p>
              <a:r>
                <a:rPr lang="en-US" sz="14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DB4</a:t>
              </a:r>
              <a:endParaRPr lang="en-US" sz="1100" dirty="0" smtClean="0">
                <a:gradFill>
                  <a:gsLst>
                    <a:gs pos="0">
                      <a:schemeClr val="tx1"/>
                    </a:gs>
                    <a:gs pos="100000">
                      <a:schemeClr val="tx1"/>
                    </a:gs>
                  </a:gsLst>
                  <a:lin ang="5400000" scaled="0"/>
                </a:gradFill>
                <a:effectLst>
                  <a:outerShdw blurRad="38100" dist="38100" dir="2700000" algn="tl">
                    <a:srgbClr val="000000">
                      <a:alpha val="43137"/>
                    </a:srgbClr>
                  </a:outerShdw>
                </a:effectLst>
              </a:endParaRPr>
            </a:p>
          </p:txBody>
        </p:sp>
      </p:grpSp>
      <p:cxnSp>
        <p:nvCxnSpPr>
          <p:cNvPr id="104" name="Straight Connector 103"/>
          <p:cNvCxnSpPr>
            <a:endCxn id="64" idx="0"/>
          </p:cNvCxnSpPr>
          <p:nvPr/>
        </p:nvCxnSpPr>
        <p:spPr>
          <a:xfrm rot="16200000" flipH="1">
            <a:off x="1408045" y="4291008"/>
            <a:ext cx="693332" cy="679"/>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63" name="Rounded Rectangle 62"/>
          <p:cNvSpPr/>
          <p:nvPr/>
        </p:nvSpPr>
        <p:spPr>
          <a:xfrm>
            <a:off x="2928216" y="4636322"/>
            <a:ext cx="1505780" cy="1632503"/>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a:solidFill>
                <a:srgbClr val="FFFFFF"/>
              </a:solidFill>
              <a:effectLst>
                <a:outerShdw blurRad="38100" dist="38100" dir="2700000" algn="tl">
                  <a:srgbClr val="000000">
                    <a:alpha val="43137"/>
                  </a:srgbClr>
                </a:outerShdw>
              </a:effectLst>
              <a:latin typeface="Segoe" pitchFamily="34" charset="0"/>
            </a:endParaRPr>
          </a:p>
        </p:txBody>
      </p:sp>
      <p:sp>
        <p:nvSpPr>
          <p:cNvPr id="78" name="Can 77"/>
          <p:cNvSpPr/>
          <p:nvPr/>
        </p:nvSpPr>
        <p:spPr bwMode="auto">
          <a:xfrm>
            <a:off x="3051682" y="4806041"/>
            <a:ext cx="347530" cy="586803"/>
          </a:xfrm>
          <a:prstGeom prst="can">
            <a:avLst/>
          </a:prstGeom>
          <a:solidFill>
            <a:srgbClr val="00B050"/>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800" dirty="0" smtClean="0">
              <a:solidFill>
                <a:schemeClr val="tx1"/>
              </a:solidFill>
              <a:effectLst>
                <a:outerShdw blurRad="38100" dist="38100" dir="2700000" algn="tl">
                  <a:srgbClr val="000000">
                    <a:alpha val="43137"/>
                  </a:srgbClr>
                </a:outerShdw>
              </a:effectLst>
              <a:latin typeface="Segoe" pitchFamily="34" charset="0"/>
            </a:endParaRPr>
          </a:p>
        </p:txBody>
      </p:sp>
      <p:sp>
        <p:nvSpPr>
          <p:cNvPr id="84" name="TextBox 83"/>
          <p:cNvSpPr txBox="1"/>
          <p:nvPr/>
        </p:nvSpPr>
        <p:spPr>
          <a:xfrm>
            <a:off x="3061107" y="4958173"/>
            <a:ext cx="374266" cy="314947"/>
          </a:xfrm>
          <a:prstGeom prst="rect">
            <a:avLst/>
          </a:prstGeom>
          <a:noFill/>
        </p:spPr>
        <p:txBody>
          <a:bodyPr wrap="square" lIns="0" rIns="0" rtlCol="0">
            <a:spAutoFit/>
          </a:bodyPr>
          <a:lstStyle/>
          <a:p>
            <a:r>
              <a:rPr lang="en-US" sz="14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DB7</a:t>
            </a:r>
            <a:endParaRPr lang="en-US" sz="1100" dirty="0" smtClean="0">
              <a:gradFill>
                <a:gsLst>
                  <a:gs pos="0">
                    <a:schemeClr val="tx1"/>
                  </a:gs>
                  <a:gs pos="100000">
                    <a:schemeClr val="tx1"/>
                  </a:gs>
                </a:gsLst>
                <a:lin ang="5400000" scaled="0"/>
              </a:gradFill>
              <a:effectLst>
                <a:outerShdw blurRad="38100" dist="38100" dir="2700000" algn="tl">
                  <a:srgbClr val="000000">
                    <a:alpha val="43137"/>
                  </a:srgbClr>
                </a:outerShdw>
              </a:effectLst>
            </a:endParaRPr>
          </a:p>
        </p:txBody>
      </p:sp>
      <p:sp>
        <p:nvSpPr>
          <p:cNvPr id="79" name="Can 78"/>
          <p:cNvSpPr/>
          <p:nvPr/>
        </p:nvSpPr>
        <p:spPr bwMode="auto">
          <a:xfrm>
            <a:off x="3520482" y="4802724"/>
            <a:ext cx="347530" cy="586803"/>
          </a:xfrm>
          <a:prstGeom prst="can">
            <a:avLst/>
          </a:prstGeom>
          <a:solidFill>
            <a:srgbClr val="00B050"/>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800" dirty="0" smtClean="0">
              <a:solidFill>
                <a:schemeClr val="tx1"/>
              </a:solidFill>
              <a:effectLst>
                <a:outerShdw blurRad="38100" dist="38100" dir="2700000" algn="tl">
                  <a:srgbClr val="000000">
                    <a:alpha val="43137"/>
                  </a:srgbClr>
                </a:outerShdw>
              </a:effectLst>
              <a:latin typeface="Segoe" pitchFamily="34" charset="0"/>
            </a:endParaRPr>
          </a:p>
        </p:txBody>
      </p:sp>
      <p:sp>
        <p:nvSpPr>
          <p:cNvPr id="85" name="TextBox 84"/>
          <p:cNvSpPr txBox="1"/>
          <p:nvPr/>
        </p:nvSpPr>
        <p:spPr>
          <a:xfrm>
            <a:off x="3501110" y="4954854"/>
            <a:ext cx="374266" cy="314947"/>
          </a:xfrm>
          <a:prstGeom prst="rect">
            <a:avLst/>
          </a:prstGeom>
          <a:noFill/>
        </p:spPr>
        <p:txBody>
          <a:bodyPr wrap="square" lIns="0" rIns="0" rtlCol="0">
            <a:spAutoFit/>
          </a:bodyPr>
          <a:lstStyle/>
          <a:p>
            <a:r>
              <a:rPr lang="en-US" sz="14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DB8</a:t>
            </a:r>
            <a:endParaRPr lang="en-US" sz="1100" dirty="0" smtClean="0">
              <a:gradFill>
                <a:gsLst>
                  <a:gs pos="0">
                    <a:schemeClr val="tx1"/>
                  </a:gs>
                  <a:gs pos="100000">
                    <a:schemeClr val="tx1"/>
                  </a:gs>
                </a:gsLst>
                <a:lin ang="5400000" scaled="0"/>
              </a:gradFill>
              <a:effectLst>
                <a:outerShdw blurRad="38100" dist="38100" dir="2700000" algn="tl">
                  <a:srgbClr val="000000">
                    <a:alpha val="43137"/>
                  </a:srgbClr>
                </a:outerShdw>
              </a:effectLst>
            </a:endParaRPr>
          </a:p>
        </p:txBody>
      </p:sp>
      <p:sp>
        <p:nvSpPr>
          <p:cNvPr id="80" name="Can 79"/>
          <p:cNvSpPr/>
          <p:nvPr/>
        </p:nvSpPr>
        <p:spPr bwMode="auto">
          <a:xfrm>
            <a:off x="3972880" y="4792769"/>
            <a:ext cx="347530" cy="586803"/>
          </a:xfrm>
          <a:prstGeom prst="can">
            <a:avLst/>
          </a:prstGeom>
          <a:solidFill>
            <a:srgbClr val="0070C0"/>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86" name="TextBox 85"/>
          <p:cNvSpPr txBox="1"/>
          <p:nvPr/>
        </p:nvSpPr>
        <p:spPr>
          <a:xfrm>
            <a:off x="3963452" y="4964811"/>
            <a:ext cx="385264" cy="307777"/>
          </a:xfrm>
          <a:prstGeom prst="rect">
            <a:avLst/>
          </a:prstGeom>
          <a:noFill/>
        </p:spPr>
        <p:txBody>
          <a:bodyPr wrap="square" lIns="0" rIns="0" rtlCol="0">
            <a:spAutoFit/>
          </a:bodyPr>
          <a:lstStyle/>
          <a:p>
            <a:r>
              <a:rPr lang="en-US" sz="14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DB1</a:t>
            </a:r>
            <a:endParaRPr lang="en-US" sz="1100" dirty="0" smtClean="0">
              <a:gradFill>
                <a:gsLst>
                  <a:gs pos="0">
                    <a:schemeClr val="tx1"/>
                  </a:gs>
                  <a:gs pos="100000">
                    <a:schemeClr val="tx1"/>
                  </a:gs>
                </a:gsLst>
                <a:lin ang="5400000" scaled="0"/>
              </a:gradFill>
              <a:effectLst>
                <a:outerShdw blurRad="38100" dist="38100" dir="2700000" algn="tl">
                  <a:srgbClr val="000000">
                    <a:alpha val="43137"/>
                  </a:srgbClr>
                </a:outerShdw>
              </a:effectLst>
            </a:endParaRPr>
          </a:p>
        </p:txBody>
      </p:sp>
      <p:sp>
        <p:nvSpPr>
          <p:cNvPr id="81" name="Can 80"/>
          <p:cNvSpPr/>
          <p:nvPr/>
        </p:nvSpPr>
        <p:spPr bwMode="auto">
          <a:xfrm>
            <a:off x="3054136" y="5526068"/>
            <a:ext cx="347530" cy="586803"/>
          </a:xfrm>
          <a:prstGeom prst="can">
            <a:avLst/>
          </a:prstGeom>
          <a:solidFill>
            <a:srgbClr val="0070C0"/>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87" name="TextBox 86"/>
          <p:cNvSpPr txBox="1"/>
          <p:nvPr/>
        </p:nvSpPr>
        <p:spPr>
          <a:xfrm>
            <a:off x="3044193" y="5678200"/>
            <a:ext cx="374266" cy="314947"/>
          </a:xfrm>
          <a:prstGeom prst="rect">
            <a:avLst/>
          </a:prstGeom>
          <a:noFill/>
        </p:spPr>
        <p:txBody>
          <a:bodyPr wrap="square" lIns="0" rIns="0" rtlCol="0">
            <a:spAutoFit/>
          </a:bodyPr>
          <a:lstStyle/>
          <a:p>
            <a:r>
              <a:rPr lang="en-US" sz="14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DB2</a:t>
            </a:r>
            <a:endParaRPr lang="en-US" sz="1100" dirty="0" smtClean="0">
              <a:gradFill>
                <a:gsLst>
                  <a:gs pos="0">
                    <a:schemeClr val="tx1"/>
                  </a:gs>
                  <a:gs pos="100000">
                    <a:schemeClr val="tx1"/>
                  </a:gs>
                </a:gsLst>
                <a:lin ang="5400000" scaled="0"/>
              </a:gradFill>
              <a:effectLst>
                <a:outerShdw blurRad="38100" dist="38100" dir="2700000" algn="tl">
                  <a:srgbClr val="000000">
                    <a:alpha val="43137"/>
                  </a:srgbClr>
                </a:outerShdw>
              </a:effectLst>
            </a:endParaRPr>
          </a:p>
        </p:txBody>
      </p:sp>
      <p:grpSp>
        <p:nvGrpSpPr>
          <p:cNvPr id="5" name="Group 188"/>
          <p:cNvGrpSpPr/>
          <p:nvPr/>
        </p:nvGrpSpPr>
        <p:grpSpPr>
          <a:xfrm>
            <a:off x="3506535" y="5516113"/>
            <a:ext cx="374266" cy="586803"/>
            <a:chOff x="3506535" y="5516113"/>
            <a:chExt cx="374266" cy="586803"/>
          </a:xfrm>
        </p:grpSpPr>
        <p:sp>
          <p:nvSpPr>
            <p:cNvPr id="82" name="Can 81"/>
            <p:cNvSpPr/>
            <p:nvPr/>
          </p:nvSpPr>
          <p:spPr bwMode="auto">
            <a:xfrm>
              <a:off x="3507568" y="5516113"/>
              <a:ext cx="347530" cy="586803"/>
            </a:xfrm>
            <a:prstGeom prst="can">
              <a:avLst/>
            </a:prstGeom>
            <a:solidFill>
              <a:srgbClr val="0070C0"/>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88" name="TextBox 87"/>
            <p:cNvSpPr txBox="1"/>
            <p:nvPr/>
          </p:nvSpPr>
          <p:spPr>
            <a:xfrm>
              <a:off x="3506535" y="5678200"/>
              <a:ext cx="374266" cy="314947"/>
            </a:xfrm>
            <a:prstGeom prst="rect">
              <a:avLst/>
            </a:prstGeom>
            <a:noFill/>
          </p:spPr>
          <p:txBody>
            <a:bodyPr wrap="square" lIns="0" rIns="0" rtlCol="0">
              <a:spAutoFit/>
            </a:bodyPr>
            <a:lstStyle/>
            <a:p>
              <a:r>
                <a:rPr lang="en-US" sz="14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DB3</a:t>
              </a:r>
              <a:endParaRPr lang="en-US" sz="1100" dirty="0" smtClean="0">
                <a:gradFill>
                  <a:gsLst>
                    <a:gs pos="0">
                      <a:schemeClr val="tx1"/>
                    </a:gs>
                    <a:gs pos="100000">
                      <a:schemeClr val="tx1"/>
                    </a:gs>
                  </a:gsLst>
                  <a:lin ang="5400000" scaled="0"/>
                </a:gradFill>
                <a:effectLst>
                  <a:outerShdw blurRad="38100" dist="38100" dir="2700000" algn="tl">
                    <a:srgbClr val="000000">
                      <a:alpha val="43137"/>
                    </a:srgbClr>
                  </a:outerShdw>
                </a:effectLst>
              </a:endParaRPr>
            </a:p>
          </p:txBody>
        </p:sp>
      </p:grpSp>
      <p:grpSp>
        <p:nvGrpSpPr>
          <p:cNvPr id="6" name="Group 189"/>
          <p:cNvGrpSpPr/>
          <p:nvPr/>
        </p:nvGrpSpPr>
        <p:grpSpPr>
          <a:xfrm>
            <a:off x="3969394" y="5526068"/>
            <a:ext cx="374266" cy="586803"/>
            <a:chOff x="3969394" y="5526068"/>
            <a:chExt cx="374266" cy="586803"/>
          </a:xfrm>
        </p:grpSpPr>
        <p:sp>
          <p:nvSpPr>
            <p:cNvPr id="83" name="Can 82"/>
            <p:cNvSpPr/>
            <p:nvPr/>
          </p:nvSpPr>
          <p:spPr bwMode="auto">
            <a:xfrm>
              <a:off x="3970426" y="5526068"/>
              <a:ext cx="347530" cy="586803"/>
            </a:xfrm>
            <a:prstGeom prst="can">
              <a:avLst/>
            </a:prstGeom>
            <a:solidFill>
              <a:srgbClr val="0070C0"/>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89" name="TextBox 88"/>
            <p:cNvSpPr txBox="1"/>
            <p:nvPr/>
          </p:nvSpPr>
          <p:spPr>
            <a:xfrm>
              <a:off x="3969394" y="5678200"/>
              <a:ext cx="374266" cy="314947"/>
            </a:xfrm>
            <a:prstGeom prst="rect">
              <a:avLst/>
            </a:prstGeom>
            <a:noFill/>
          </p:spPr>
          <p:txBody>
            <a:bodyPr wrap="square" lIns="0" rIns="0" rtlCol="0">
              <a:spAutoFit/>
            </a:bodyPr>
            <a:lstStyle/>
            <a:p>
              <a:r>
                <a:rPr lang="en-US" sz="14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DB4</a:t>
              </a:r>
              <a:endParaRPr lang="en-US" sz="1100" dirty="0" smtClean="0">
                <a:gradFill>
                  <a:gsLst>
                    <a:gs pos="0">
                      <a:schemeClr val="tx1"/>
                    </a:gs>
                    <a:gs pos="100000">
                      <a:schemeClr val="tx1"/>
                    </a:gs>
                  </a:gsLst>
                  <a:lin ang="5400000" scaled="0"/>
                </a:gradFill>
                <a:effectLst>
                  <a:outerShdw blurRad="38100" dist="38100" dir="2700000" algn="tl">
                    <a:srgbClr val="000000">
                      <a:alpha val="43137"/>
                    </a:srgbClr>
                  </a:outerShdw>
                </a:effectLst>
              </a:endParaRPr>
            </a:p>
          </p:txBody>
        </p:sp>
      </p:grpSp>
      <p:cxnSp>
        <p:nvCxnSpPr>
          <p:cNvPr id="105" name="Straight Connector 104"/>
          <p:cNvCxnSpPr>
            <a:stCxn id="111" idx="3"/>
            <a:endCxn id="63" idx="0"/>
          </p:cNvCxnSpPr>
          <p:nvPr/>
        </p:nvCxnSpPr>
        <p:spPr>
          <a:xfrm>
            <a:off x="3671840" y="3882213"/>
            <a:ext cx="9266" cy="754109"/>
          </a:xfrm>
          <a:prstGeom prst="line">
            <a:avLst/>
          </a:prstGeom>
          <a:ln w="38100"/>
        </p:spPr>
        <p:style>
          <a:lnRef idx="1">
            <a:schemeClr val="accent1"/>
          </a:lnRef>
          <a:fillRef idx="0">
            <a:schemeClr val="accent1"/>
          </a:fillRef>
          <a:effectRef idx="0">
            <a:schemeClr val="accent1"/>
          </a:effectRef>
          <a:fontRef idx="minor">
            <a:schemeClr val="tx1"/>
          </a:fontRef>
        </p:style>
      </p:cxnSp>
      <p:graphicFrame>
        <p:nvGraphicFramePr>
          <p:cNvPr id="106" name="Object 16"/>
          <p:cNvGraphicFramePr>
            <a:graphicFrameLocks noChangeAspect="1"/>
          </p:cNvGraphicFramePr>
          <p:nvPr/>
        </p:nvGraphicFramePr>
        <p:xfrm>
          <a:off x="3481443" y="3434906"/>
          <a:ext cx="654405" cy="1077034"/>
        </p:xfrm>
        <a:graphic>
          <a:graphicData uri="http://schemas.openxmlformats.org/presentationml/2006/ole">
            <p:oleObj spid="_x0000_s4098" name="Visio" r:id="rId4" imgW="731215" imgH="1077773" progId="">
              <p:embed/>
            </p:oleObj>
          </a:graphicData>
        </a:graphic>
      </p:graphicFrame>
      <p:sp>
        <p:nvSpPr>
          <p:cNvPr id="108" name="TextBox 107"/>
          <p:cNvSpPr txBox="1"/>
          <p:nvPr/>
        </p:nvSpPr>
        <p:spPr>
          <a:xfrm>
            <a:off x="597465" y="3554800"/>
            <a:ext cx="1089430" cy="646331"/>
          </a:xfrm>
          <a:prstGeom prst="rect">
            <a:avLst/>
          </a:prstGeom>
          <a:noFill/>
        </p:spPr>
        <p:txBody>
          <a:bodyPr wrap="square" rtlCol="0">
            <a:spAutoFit/>
          </a:bodyPr>
          <a:lstStyle/>
          <a:p>
            <a:r>
              <a:rPr lang="en-US" dirty="0" smtClean="0"/>
              <a:t>Mailbox</a:t>
            </a:r>
          </a:p>
          <a:p>
            <a:r>
              <a:rPr lang="en-US" dirty="0" smtClean="0"/>
              <a:t>Server 1</a:t>
            </a:r>
            <a:endParaRPr lang="en-US" dirty="0"/>
          </a:p>
        </p:txBody>
      </p:sp>
      <p:sp>
        <p:nvSpPr>
          <p:cNvPr id="62" name="Rounded Rectangle 61"/>
          <p:cNvSpPr/>
          <p:nvPr/>
        </p:nvSpPr>
        <p:spPr>
          <a:xfrm>
            <a:off x="4746532" y="4662892"/>
            <a:ext cx="1644839" cy="1595336"/>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a:solidFill>
                <a:srgbClr val="FFFFFF"/>
              </a:solidFill>
              <a:effectLst>
                <a:outerShdw blurRad="38100" dist="38100" dir="2700000" algn="tl">
                  <a:srgbClr val="000000">
                    <a:alpha val="43137"/>
                  </a:srgbClr>
                </a:outerShdw>
              </a:effectLst>
              <a:latin typeface="Segoe" pitchFamily="34" charset="0"/>
            </a:endParaRPr>
          </a:p>
        </p:txBody>
      </p:sp>
      <p:grpSp>
        <p:nvGrpSpPr>
          <p:cNvPr id="7" name="Group 166"/>
          <p:cNvGrpSpPr/>
          <p:nvPr/>
        </p:nvGrpSpPr>
        <p:grpSpPr>
          <a:xfrm>
            <a:off x="4901646" y="4792594"/>
            <a:ext cx="387023" cy="544749"/>
            <a:chOff x="4901646" y="4792594"/>
            <a:chExt cx="387023" cy="544749"/>
          </a:xfrm>
        </p:grpSpPr>
        <p:sp>
          <p:nvSpPr>
            <p:cNvPr id="90" name="Can 89"/>
            <p:cNvSpPr/>
            <p:nvPr/>
          </p:nvSpPr>
          <p:spPr bwMode="auto">
            <a:xfrm>
              <a:off x="4901648" y="4792594"/>
              <a:ext cx="359376" cy="544749"/>
            </a:xfrm>
            <a:prstGeom prst="can">
              <a:avLst/>
            </a:prstGeom>
            <a:solidFill>
              <a:srgbClr val="00B050"/>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800" dirty="0" smtClean="0">
                <a:solidFill>
                  <a:schemeClr val="tx1"/>
                </a:solidFill>
                <a:effectLst>
                  <a:outerShdw blurRad="38100" dist="38100" dir="2700000" algn="tl">
                    <a:srgbClr val="000000">
                      <a:alpha val="43137"/>
                    </a:srgbClr>
                  </a:outerShdw>
                </a:effectLst>
                <a:latin typeface="Segoe" pitchFamily="34" charset="0"/>
              </a:endParaRPr>
            </a:p>
          </p:txBody>
        </p:sp>
        <p:sp>
          <p:nvSpPr>
            <p:cNvPr id="96" name="TextBox 95"/>
            <p:cNvSpPr txBox="1"/>
            <p:nvPr/>
          </p:nvSpPr>
          <p:spPr>
            <a:xfrm>
              <a:off x="4901646" y="4928780"/>
              <a:ext cx="387023" cy="307777"/>
            </a:xfrm>
            <a:prstGeom prst="rect">
              <a:avLst/>
            </a:prstGeom>
            <a:noFill/>
          </p:spPr>
          <p:txBody>
            <a:bodyPr wrap="square" lIns="0" rIns="0" rtlCol="0">
              <a:spAutoFit/>
            </a:bodyPr>
            <a:lstStyle/>
            <a:p>
              <a:r>
                <a:rPr lang="en-US" sz="14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DB5</a:t>
              </a:r>
              <a:endParaRPr lang="en-US" sz="1100" dirty="0" smtClean="0">
                <a:gradFill>
                  <a:gsLst>
                    <a:gs pos="0">
                      <a:schemeClr val="tx1"/>
                    </a:gs>
                    <a:gs pos="100000">
                      <a:schemeClr val="tx1"/>
                    </a:gs>
                  </a:gsLst>
                  <a:lin ang="5400000" scaled="0"/>
                </a:gradFill>
                <a:effectLst>
                  <a:outerShdw blurRad="38100" dist="38100" dir="2700000" algn="tl">
                    <a:srgbClr val="000000">
                      <a:alpha val="43137"/>
                    </a:srgbClr>
                  </a:outerShdw>
                </a:effectLst>
              </a:endParaRPr>
            </a:p>
          </p:txBody>
        </p:sp>
      </p:grpSp>
      <p:grpSp>
        <p:nvGrpSpPr>
          <p:cNvPr id="8" name="Group 167"/>
          <p:cNvGrpSpPr/>
          <p:nvPr/>
        </p:nvGrpSpPr>
        <p:grpSpPr>
          <a:xfrm>
            <a:off x="5386535" y="4789352"/>
            <a:ext cx="387023" cy="544749"/>
            <a:chOff x="5386535" y="4789352"/>
            <a:chExt cx="387023" cy="544749"/>
          </a:xfrm>
        </p:grpSpPr>
        <p:sp>
          <p:nvSpPr>
            <p:cNvPr id="91" name="Can 90"/>
            <p:cNvSpPr/>
            <p:nvPr/>
          </p:nvSpPr>
          <p:spPr bwMode="auto">
            <a:xfrm>
              <a:off x="5396175" y="4789352"/>
              <a:ext cx="359376" cy="544749"/>
            </a:xfrm>
            <a:prstGeom prst="can">
              <a:avLst/>
            </a:prstGeom>
            <a:solidFill>
              <a:srgbClr val="00B050"/>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800" dirty="0" smtClean="0">
                <a:solidFill>
                  <a:schemeClr val="tx1"/>
                </a:solidFill>
                <a:effectLst>
                  <a:outerShdw blurRad="38100" dist="38100" dir="2700000" algn="tl">
                    <a:srgbClr val="000000">
                      <a:alpha val="43137"/>
                    </a:srgbClr>
                  </a:outerShdw>
                </a:effectLst>
                <a:latin typeface="Segoe" pitchFamily="34" charset="0"/>
              </a:endParaRPr>
            </a:p>
          </p:txBody>
        </p:sp>
        <p:sp>
          <p:nvSpPr>
            <p:cNvPr id="97" name="TextBox 96"/>
            <p:cNvSpPr txBox="1"/>
            <p:nvPr/>
          </p:nvSpPr>
          <p:spPr>
            <a:xfrm>
              <a:off x="5386535" y="4925537"/>
              <a:ext cx="387023" cy="307777"/>
            </a:xfrm>
            <a:prstGeom prst="rect">
              <a:avLst/>
            </a:prstGeom>
            <a:noFill/>
          </p:spPr>
          <p:txBody>
            <a:bodyPr wrap="square" lIns="0" rIns="0" rtlCol="0">
              <a:spAutoFit/>
            </a:bodyPr>
            <a:lstStyle/>
            <a:p>
              <a:r>
                <a:rPr lang="en-US" sz="14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DB6</a:t>
              </a:r>
              <a:endParaRPr lang="en-US" sz="1100" dirty="0" smtClean="0">
                <a:gradFill>
                  <a:gsLst>
                    <a:gs pos="0">
                      <a:schemeClr val="tx1"/>
                    </a:gs>
                    <a:gs pos="100000">
                      <a:schemeClr val="tx1"/>
                    </a:gs>
                  </a:gsLst>
                  <a:lin ang="5400000" scaled="0"/>
                </a:gradFill>
                <a:effectLst>
                  <a:outerShdw blurRad="38100" dist="38100" dir="2700000" algn="tl">
                    <a:srgbClr val="000000">
                      <a:alpha val="43137"/>
                    </a:srgbClr>
                  </a:outerShdw>
                </a:effectLst>
              </a:endParaRPr>
            </a:p>
          </p:txBody>
        </p:sp>
      </p:grpSp>
      <p:sp>
        <p:nvSpPr>
          <p:cNvPr id="92" name="Can 91"/>
          <p:cNvSpPr/>
          <p:nvPr/>
        </p:nvSpPr>
        <p:spPr bwMode="auto">
          <a:xfrm>
            <a:off x="5902987" y="4779624"/>
            <a:ext cx="359376" cy="544749"/>
          </a:xfrm>
          <a:prstGeom prst="can">
            <a:avLst/>
          </a:prstGeom>
          <a:solidFill>
            <a:srgbClr val="0070C0"/>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98" name="TextBox 97"/>
          <p:cNvSpPr txBox="1"/>
          <p:nvPr/>
        </p:nvSpPr>
        <p:spPr>
          <a:xfrm>
            <a:off x="5902986" y="4935266"/>
            <a:ext cx="387023" cy="307777"/>
          </a:xfrm>
          <a:prstGeom prst="rect">
            <a:avLst/>
          </a:prstGeom>
          <a:noFill/>
        </p:spPr>
        <p:txBody>
          <a:bodyPr wrap="square" lIns="0" rIns="0" rtlCol="0">
            <a:spAutoFit/>
          </a:bodyPr>
          <a:lstStyle/>
          <a:p>
            <a:r>
              <a:rPr lang="en-US" sz="14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DB7</a:t>
            </a:r>
            <a:endParaRPr lang="en-US" sz="1100" dirty="0" smtClean="0">
              <a:gradFill>
                <a:gsLst>
                  <a:gs pos="0">
                    <a:schemeClr val="tx1"/>
                  </a:gs>
                  <a:gs pos="100000">
                    <a:schemeClr val="tx1"/>
                  </a:gs>
                </a:gsLst>
                <a:lin ang="5400000" scaled="0"/>
              </a:gradFill>
              <a:effectLst>
                <a:outerShdw blurRad="38100" dist="38100" dir="2700000" algn="tl">
                  <a:srgbClr val="000000">
                    <a:alpha val="43137"/>
                  </a:srgbClr>
                </a:outerShdw>
              </a:effectLst>
            </a:endParaRPr>
          </a:p>
        </p:txBody>
      </p:sp>
      <p:sp>
        <p:nvSpPr>
          <p:cNvPr id="93" name="Can 92"/>
          <p:cNvSpPr/>
          <p:nvPr/>
        </p:nvSpPr>
        <p:spPr bwMode="auto">
          <a:xfrm>
            <a:off x="4913934" y="5496228"/>
            <a:ext cx="359376" cy="544749"/>
          </a:xfrm>
          <a:prstGeom prst="can">
            <a:avLst/>
          </a:prstGeom>
          <a:solidFill>
            <a:srgbClr val="0070C0"/>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99" name="TextBox 98"/>
          <p:cNvSpPr txBox="1"/>
          <p:nvPr/>
        </p:nvSpPr>
        <p:spPr>
          <a:xfrm>
            <a:off x="4923149" y="5632415"/>
            <a:ext cx="387023" cy="307777"/>
          </a:xfrm>
          <a:prstGeom prst="rect">
            <a:avLst/>
          </a:prstGeom>
          <a:noFill/>
        </p:spPr>
        <p:txBody>
          <a:bodyPr wrap="square" lIns="0" rIns="0" rtlCol="0">
            <a:spAutoFit/>
          </a:bodyPr>
          <a:lstStyle/>
          <a:p>
            <a:r>
              <a:rPr lang="en-US" sz="14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DB8</a:t>
            </a:r>
            <a:endParaRPr lang="en-US" sz="1100" dirty="0" smtClean="0">
              <a:gradFill>
                <a:gsLst>
                  <a:gs pos="0">
                    <a:schemeClr val="tx1"/>
                  </a:gs>
                  <a:gs pos="100000">
                    <a:schemeClr val="tx1"/>
                  </a:gs>
                </a:gsLst>
                <a:lin ang="5400000" scaled="0"/>
              </a:gradFill>
              <a:effectLst>
                <a:outerShdw blurRad="38100" dist="38100" dir="2700000" algn="tl">
                  <a:srgbClr val="000000">
                    <a:alpha val="43137"/>
                  </a:srgbClr>
                </a:outerShdw>
              </a:effectLst>
            </a:endParaRPr>
          </a:p>
        </p:txBody>
      </p:sp>
      <p:sp>
        <p:nvSpPr>
          <p:cNvPr id="94" name="Can 93"/>
          <p:cNvSpPr/>
          <p:nvPr/>
        </p:nvSpPr>
        <p:spPr bwMode="auto">
          <a:xfrm>
            <a:off x="5402318" y="5477073"/>
            <a:ext cx="359376" cy="544749"/>
          </a:xfrm>
          <a:prstGeom prst="can">
            <a:avLst/>
          </a:prstGeom>
          <a:solidFill>
            <a:srgbClr val="0070C0"/>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00" name="TextBox 99"/>
          <p:cNvSpPr txBox="1"/>
          <p:nvPr/>
        </p:nvSpPr>
        <p:spPr>
          <a:xfrm>
            <a:off x="5420747" y="5632415"/>
            <a:ext cx="387023" cy="307777"/>
          </a:xfrm>
          <a:prstGeom prst="rect">
            <a:avLst/>
          </a:prstGeom>
          <a:noFill/>
        </p:spPr>
        <p:txBody>
          <a:bodyPr wrap="square" lIns="0" rIns="0" rtlCol="0">
            <a:spAutoFit/>
          </a:bodyPr>
          <a:lstStyle/>
          <a:p>
            <a:r>
              <a:rPr lang="en-US" sz="14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DB1</a:t>
            </a:r>
            <a:endParaRPr lang="en-US" sz="1100" dirty="0" smtClean="0">
              <a:gradFill>
                <a:gsLst>
                  <a:gs pos="0">
                    <a:schemeClr val="tx1"/>
                  </a:gs>
                  <a:gs pos="100000">
                    <a:schemeClr val="tx1"/>
                  </a:gs>
                </a:gsLst>
                <a:lin ang="5400000" scaled="0"/>
              </a:gradFill>
              <a:effectLst>
                <a:outerShdw blurRad="38100" dist="38100" dir="2700000" algn="tl">
                  <a:srgbClr val="000000">
                    <a:alpha val="43137"/>
                  </a:srgbClr>
                </a:outerShdw>
              </a:effectLst>
            </a:endParaRPr>
          </a:p>
        </p:txBody>
      </p:sp>
      <p:sp>
        <p:nvSpPr>
          <p:cNvPr id="95" name="Can 94"/>
          <p:cNvSpPr/>
          <p:nvPr/>
        </p:nvSpPr>
        <p:spPr bwMode="auto">
          <a:xfrm>
            <a:off x="5890701" y="5496228"/>
            <a:ext cx="359376" cy="544749"/>
          </a:xfrm>
          <a:prstGeom prst="can">
            <a:avLst/>
          </a:prstGeom>
          <a:solidFill>
            <a:srgbClr val="0070C0"/>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01" name="TextBox 100"/>
          <p:cNvSpPr txBox="1"/>
          <p:nvPr/>
        </p:nvSpPr>
        <p:spPr>
          <a:xfrm>
            <a:off x="5909130" y="5632415"/>
            <a:ext cx="387023" cy="307777"/>
          </a:xfrm>
          <a:prstGeom prst="rect">
            <a:avLst/>
          </a:prstGeom>
          <a:noFill/>
        </p:spPr>
        <p:txBody>
          <a:bodyPr wrap="square" lIns="0" rIns="0" rtlCol="0">
            <a:spAutoFit/>
          </a:bodyPr>
          <a:lstStyle/>
          <a:p>
            <a:r>
              <a:rPr lang="en-US" sz="14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DB2</a:t>
            </a:r>
            <a:endParaRPr lang="en-US" sz="1100" dirty="0" smtClean="0">
              <a:gradFill>
                <a:gsLst>
                  <a:gs pos="0">
                    <a:schemeClr val="tx1"/>
                  </a:gs>
                  <a:gs pos="100000">
                    <a:schemeClr val="tx1"/>
                  </a:gs>
                </a:gsLst>
                <a:lin ang="5400000" scaled="0"/>
              </a:gradFill>
              <a:effectLst>
                <a:outerShdw blurRad="38100" dist="38100" dir="2700000" algn="tl">
                  <a:srgbClr val="000000">
                    <a:alpha val="43137"/>
                  </a:srgbClr>
                </a:outerShdw>
              </a:effectLst>
            </a:endParaRPr>
          </a:p>
        </p:txBody>
      </p:sp>
      <p:cxnSp>
        <p:nvCxnSpPr>
          <p:cNvPr id="109" name="Straight Connector 108"/>
          <p:cNvCxnSpPr>
            <a:endCxn id="62" idx="0"/>
          </p:cNvCxnSpPr>
          <p:nvPr/>
        </p:nvCxnSpPr>
        <p:spPr>
          <a:xfrm rot="16200000" flipH="1">
            <a:off x="5194395" y="4288335"/>
            <a:ext cx="736060" cy="13053"/>
          </a:xfrm>
          <a:prstGeom prst="line">
            <a:avLst/>
          </a:prstGeom>
          <a:ln w="38100"/>
        </p:spPr>
        <p:style>
          <a:lnRef idx="1">
            <a:schemeClr val="accent1"/>
          </a:lnRef>
          <a:fillRef idx="0">
            <a:schemeClr val="accent1"/>
          </a:fillRef>
          <a:effectRef idx="0">
            <a:schemeClr val="accent1"/>
          </a:effectRef>
          <a:fontRef idx="minor">
            <a:schemeClr val="tx1"/>
          </a:fontRef>
        </p:style>
      </p:cxnSp>
      <p:graphicFrame>
        <p:nvGraphicFramePr>
          <p:cNvPr id="110" name="Object 16"/>
          <p:cNvGraphicFramePr>
            <a:graphicFrameLocks noChangeAspect="1"/>
          </p:cNvGraphicFramePr>
          <p:nvPr/>
        </p:nvGraphicFramePr>
        <p:xfrm>
          <a:off x="5277150" y="3472615"/>
          <a:ext cx="676711" cy="1052513"/>
        </p:xfrm>
        <a:graphic>
          <a:graphicData uri="http://schemas.openxmlformats.org/presentationml/2006/ole">
            <p:oleObj spid="_x0000_s4099" name="Visio" r:id="rId5" imgW="744781" imgH="1236641" progId="">
              <p:embed/>
            </p:oleObj>
          </a:graphicData>
        </a:graphic>
      </p:graphicFrame>
      <p:sp>
        <p:nvSpPr>
          <p:cNvPr id="111" name="TextBox 110"/>
          <p:cNvSpPr txBox="1"/>
          <p:nvPr/>
        </p:nvSpPr>
        <p:spPr>
          <a:xfrm>
            <a:off x="2526434" y="3559047"/>
            <a:ext cx="1145406" cy="646331"/>
          </a:xfrm>
          <a:prstGeom prst="rect">
            <a:avLst/>
          </a:prstGeom>
          <a:noFill/>
        </p:spPr>
        <p:txBody>
          <a:bodyPr wrap="square" rtlCol="0">
            <a:spAutoFit/>
          </a:bodyPr>
          <a:lstStyle/>
          <a:p>
            <a:r>
              <a:rPr lang="en-US" dirty="0" smtClean="0"/>
              <a:t>Mailbox</a:t>
            </a:r>
          </a:p>
          <a:p>
            <a:r>
              <a:rPr lang="en-US" dirty="0" smtClean="0"/>
              <a:t>Server 2</a:t>
            </a:r>
            <a:endParaRPr lang="en-US" dirty="0"/>
          </a:p>
        </p:txBody>
      </p:sp>
      <p:sp>
        <p:nvSpPr>
          <p:cNvPr id="112" name="TextBox 111"/>
          <p:cNvSpPr txBox="1"/>
          <p:nvPr/>
        </p:nvSpPr>
        <p:spPr>
          <a:xfrm>
            <a:off x="4320621" y="3565437"/>
            <a:ext cx="1053936" cy="646331"/>
          </a:xfrm>
          <a:prstGeom prst="rect">
            <a:avLst/>
          </a:prstGeom>
          <a:noFill/>
        </p:spPr>
        <p:txBody>
          <a:bodyPr wrap="square" rtlCol="0">
            <a:spAutoFit/>
          </a:bodyPr>
          <a:lstStyle/>
          <a:p>
            <a:r>
              <a:rPr lang="en-US" dirty="0" smtClean="0"/>
              <a:t>Mailbox</a:t>
            </a:r>
          </a:p>
          <a:p>
            <a:r>
              <a:rPr lang="en-US" dirty="0" smtClean="0"/>
              <a:t>Server 3</a:t>
            </a:r>
            <a:endParaRPr lang="en-US" dirty="0"/>
          </a:p>
        </p:txBody>
      </p:sp>
      <p:graphicFrame>
        <p:nvGraphicFramePr>
          <p:cNvPr id="49161" name="Object 9"/>
          <p:cNvGraphicFramePr>
            <a:graphicFrameLocks noChangeAspect="1"/>
          </p:cNvGraphicFramePr>
          <p:nvPr/>
        </p:nvGraphicFramePr>
        <p:xfrm>
          <a:off x="1540703" y="3433103"/>
          <a:ext cx="714375" cy="1052512"/>
        </p:xfrm>
        <a:graphic>
          <a:graphicData uri="http://schemas.openxmlformats.org/presentationml/2006/ole">
            <p:oleObj spid="_x0000_s4101" name="Visio" r:id="rId6" imgW="731215" imgH="1077773" progId="">
              <p:embed/>
            </p:oleObj>
          </a:graphicData>
        </a:graphic>
      </p:graphicFrame>
      <p:graphicFrame>
        <p:nvGraphicFramePr>
          <p:cNvPr id="49160" name="Object 16"/>
          <p:cNvGraphicFramePr>
            <a:graphicFrameLocks noChangeAspect="1"/>
          </p:cNvGraphicFramePr>
          <p:nvPr/>
        </p:nvGraphicFramePr>
        <p:xfrm>
          <a:off x="1542505" y="3443738"/>
          <a:ext cx="714375" cy="1052512"/>
        </p:xfrm>
        <a:graphic>
          <a:graphicData uri="http://schemas.openxmlformats.org/presentationml/2006/ole">
            <p:oleObj spid="_x0000_s4100" name="Visio" r:id="rId7" imgW="731215" imgH="1077773" progId="">
              <p:embed/>
            </p:oleObj>
          </a:graphicData>
        </a:graphic>
      </p:graphicFrame>
      <p:sp>
        <p:nvSpPr>
          <p:cNvPr id="115" name="TextBox 114"/>
          <p:cNvSpPr txBox="1"/>
          <p:nvPr/>
        </p:nvSpPr>
        <p:spPr>
          <a:xfrm>
            <a:off x="4807811" y="4271199"/>
            <a:ext cx="1297690" cy="1477328"/>
          </a:xfrm>
          <a:prstGeom prst="rect">
            <a:avLst/>
          </a:prstGeom>
          <a:noFill/>
        </p:spPr>
        <p:txBody>
          <a:bodyPr wrap="square" rtlCol="0">
            <a:spAutoFit/>
          </a:bodyPr>
          <a:lstStyle/>
          <a:p>
            <a:r>
              <a:rPr lang="en-US" sz="9000" b="1" dirty="0" smtClean="0">
                <a:solidFill>
                  <a:srgbClr val="FF0000"/>
                </a:solidFill>
                <a:effectLst>
                  <a:outerShdw blurRad="38100" dist="38100" dir="2700000" algn="tl">
                    <a:srgbClr val="000000">
                      <a:alpha val="43137"/>
                    </a:srgbClr>
                  </a:outerShdw>
                </a:effectLst>
              </a:rPr>
              <a:t>X</a:t>
            </a:r>
          </a:p>
        </p:txBody>
      </p:sp>
      <p:pic>
        <p:nvPicPr>
          <p:cNvPr id="119" name="Picture 4" descr="C:\Documents and Settings\gregth\My Documents\My Pictures\Microsoft Clip Organizer\j0398435.wmf"/>
          <p:cNvPicPr>
            <a:picLocks noChangeAspect="1" noChangeArrowheads="1"/>
          </p:cNvPicPr>
          <p:nvPr/>
        </p:nvPicPr>
        <p:blipFill>
          <a:blip r:embed="rId8"/>
          <a:srcRect/>
          <a:stretch>
            <a:fillRect/>
          </a:stretch>
        </p:blipFill>
        <p:spPr bwMode="auto">
          <a:xfrm>
            <a:off x="999576" y="2041398"/>
            <a:ext cx="663877" cy="761690"/>
          </a:xfrm>
          <a:prstGeom prst="rect">
            <a:avLst/>
          </a:prstGeom>
          <a:noFill/>
          <a:ln w="9525">
            <a:noFill/>
            <a:miter lim="800000"/>
            <a:headEnd/>
            <a:tailEnd/>
          </a:ln>
        </p:spPr>
      </p:pic>
      <p:pic>
        <p:nvPicPr>
          <p:cNvPr id="122" name="Picture 4" descr="C:\Documents and Settings\gregth\My Documents\My Pictures\Microsoft Clip Organizer\j0398435.wmf"/>
          <p:cNvPicPr>
            <a:picLocks noChangeAspect="1" noChangeArrowheads="1"/>
          </p:cNvPicPr>
          <p:nvPr/>
        </p:nvPicPr>
        <p:blipFill>
          <a:blip r:embed="rId8"/>
          <a:srcRect/>
          <a:stretch>
            <a:fillRect/>
          </a:stretch>
        </p:blipFill>
        <p:spPr bwMode="auto">
          <a:xfrm>
            <a:off x="1717596" y="2052393"/>
            <a:ext cx="663877" cy="761690"/>
          </a:xfrm>
          <a:prstGeom prst="rect">
            <a:avLst/>
          </a:prstGeom>
          <a:noFill/>
          <a:ln w="9525">
            <a:noFill/>
            <a:miter lim="800000"/>
            <a:headEnd/>
            <a:tailEnd/>
          </a:ln>
        </p:spPr>
      </p:pic>
      <p:pic>
        <p:nvPicPr>
          <p:cNvPr id="125" name="Picture 4" descr="C:\Documents and Settings\gregth\My Documents\My Pictures\Microsoft Clip Organizer\j0398435.wmf"/>
          <p:cNvPicPr>
            <a:picLocks noChangeAspect="1" noChangeArrowheads="1"/>
          </p:cNvPicPr>
          <p:nvPr/>
        </p:nvPicPr>
        <p:blipFill>
          <a:blip r:embed="rId8"/>
          <a:srcRect/>
          <a:stretch>
            <a:fillRect/>
          </a:stretch>
        </p:blipFill>
        <p:spPr bwMode="auto">
          <a:xfrm>
            <a:off x="2463897" y="2035107"/>
            <a:ext cx="663877" cy="761690"/>
          </a:xfrm>
          <a:prstGeom prst="rect">
            <a:avLst/>
          </a:prstGeom>
          <a:noFill/>
          <a:ln w="9525">
            <a:noFill/>
            <a:miter lim="800000"/>
            <a:headEnd/>
            <a:tailEnd/>
          </a:ln>
        </p:spPr>
      </p:pic>
      <p:sp>
        <p:nvSpPr>
          <p:cNvPr id="127" name="TextBox 126"/>
          <p:cNvSpPr txBox="1"/>
          <p:nvPr/>
        </p:nvSpPr>
        <p:spPr>
          <a:xfrm>
            <a:off x="1168727" y="2789736"/>
            <a:ext cx="1668545" cy="338554"/>
          </a:xfrm>
          <a:prstGeom prst="rect">
            <a:avLst/>
          </a:prstGeom>
          <a:noFill/>
        </p:spPr>
        <p:txBody>
          <a:bodyPr wrap="square" rtlCol="0">
            <a:spAutoFit/>
          </a:bodyPr>
          <a:lstStyle/>
          <a:p>
            <a:r>
              <a:rPr lang="en-US" sz="16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CAS NLB Farm</a:t>
            </a:r>
          </a:p>
        </p:txBody>
      </p:sp>
      <p:sp>
        <p:nvSpPr>
          <p:cNvPr id="141" name="TextBox 140"/>
          <p:cNvSpPr txBox="1"/>
          <p:nvPr/>
        </p:nvSpPr>
        <p:spPr>
          <a:xfrm>
            <a:off x="952107" y="1442303"/>
            <a:ext cx="1630838" cy="400110"/>
          </a:xfrm>
          <a:prstGeom prst="rect">
            <a:avLst/>
          </a:prstGeom>
          <a:noFill/>
        </p:spPr>
        <p:txBody>
          <a:bodyPr wrap="square" rtlCol="0">
            <a:spAutoFit/>
          </a:bodyPr>
          <a:lstStyle/>
          <a:p>
            <a:r>
              <a:rPr lang="en-US" sz="20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AD: Dublin</a:t>
            </a:r>
          </a:p>
        </p:txBody>
      </p:sp>
      <p:sp>
        <p:nvSpPr>
          <p:cNvPr id="123" name="Rounded Rectangle 122"/>
          <p:cNvSpPr/>
          <p:nvPr/>
        </p:nvSpPr>
        <p:spPr>
          <a:xfrm>
            <a:off x="6652354" y="4664460"/>
            <a:ext cx="1644839" cy="1595336"/>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a:solidFill>
                <a:srgbClr val="FFFFFF"/>
              </a:solidFill>
              <a:effectLst>
                <a:outerShdw blurRad="38100" dist="38100" dir="2700000" algn="tl">
                  <a:srgbClr val="000000">
                    <a:alpha val="43137"/>
                  </a:srgbClr>
                </a:outerShdw>
              </a:effectLst>
              <a:latin typeface="Segoe" pitchFamily="34" charset="0"/>
            </a:endParaRPr>
          </a:p>
        </p:txBody>
      </p:sp>
      <p:grpSp>
        <p:nvGrpSpPr>
          <p:cNvPr id="9" name="Group 172"/>
          <p:cNvGrpSpPr/>
          <p:nvPr/>
        </p:nvGrpSpPr>
        <p:grpSpPr>
          <a:xfrm>
            <a:off x="6807468" y="4794162"/>
            <a:ext cx="387023" cy="544749"/>
            <a:chOff x="6807468" y="4794162"/>
            <a:chExt cx="387023" cy="544749"/>
          </a:xfrm>
        </p:grpSpPr>
        <p:sp>
          <p:nvSpPr>
            <p:cNvPr id="124" name="Can 123"/>
            <p:cNvSpPr/>
            <p:nvPr/>
          </p:nvSpPr>
          <p:spPr bwMode="auto">
            <a:xfrm>
              <a:off x="6807470" y="4794162"/>
              <a:ext cx="359376" cy="544749"/>
            </a:xfrm>
            <a:prstGeom prst="can">
              <a:avLst/>
            </a:prstGeom>
            <a:solidFill>
              <a:srgbClr val="00B050"/>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800" dirty="0" smtClean="0">
                <a:solidFill>
                  <a:schemeClr val="tx1"/>
                </a:solidFill>
                <a:effectLst>
                  <a:outerShdw blurRad="38100" dist="38100" dir="2700000" algn="tl">
                    <a:srgbClr val="000000">
                      <a:alpha val="43137"/>
                    </a:srgbClr>
                  </a:outerShdw>
                </a:effectLst>
                <a:latin typeface="Segoe" pitchFamily="34" charset="0"/>
              </a:endParaRPr>
            </a:p>
          </p:txBody>
        </p:sp>
        <p:sp>
          <p:nvSpPr>
            <p:cNvPr id="133" name="TextBox 132"/>
            <p:cNvSpPr txBox="1"/>
            <p:nvPr/>
          </p:nvSpPr>
          <p:spPr>
            <a:xfrm>
              <a:off x="6807468" y="4930348"/>
              <a:ext cx="387023" cy="307777"/>
            </a:xfrm>
            <a:prstGeom prst="rect">
              <a:avLst/>
            </a:prstGeom>
            <a:noFill/>
          </p:spPr>
          <p:txBody>
            <a:bodyPr wrap="square" lIns="0" rIns="0" rtlCol="0">
              <a:spAutoFit/>
            </a:bodyPr>
            <a:lstStyle/>
            <a:p>
              <a:r>
                <a:rPr lang="en-US" sz="14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DB3</a:t>
              </a:r>
              <a:endParaRPr lang="en-US" sz="1100" dirty="0" smtClean="0">
                <a:gradFill>
                  <a:gsLst>
                    <a:gs pos="0">
                      <a:schemeClr val="tx1"/>
                    </a:gs>
                    <a:gs pos="100000">
                      <a:schemeClr val="tx1"/>
                    </a:gs>
                  </a:gsLst>
                  <a:lin ang="5400000" scaled="0"/>
                </a:gradFill>
                <a:effectLst>
                  <a:outerShdw blurRad="38100" dist="38100" dir="2700000" algn="tl">
                    <a:srgbClr val="000000">
                      <a:alpha val="43137"/>
                    </a:srgbClr>
                  </a:outerShdw>
                </a:effectLst>
              </a:endParaRPr>
            </a:p>
          </p:txBody>
        </p:sp>
      </p:grpSp>
      <p:grpSp>
        <p:nvGrpSpPr>
          <p:cNvPr id="10" name="Group 173"/>
          <p:cNvGrpSpPr/>
          <p:nvPr/>
        </p:nvGrpSpPr>
        <p:grpSpPr>
          <a:xfrm>
            <a:off x="7292357" y="4790920"/>
            <a:ext cx="387023" cy="544749"/>
            <a:chOff x="7292357" y="4790920"/>
            <a:chExt cx="387023" cy="544749"/>
          </a:xfrm>
        </p:grpSpPr>
        <p:sp>
          <p:nvSpPr>
            <p:cNvPr id="126" name="Can 125"/>
            <p:cNvSpPr/>
            <p:nvPr/>
          </p:nvSpPr>
          <p:spPr bwMode="auto">
            <a:xfrm>
              <a:off x="7301997" y="4790920"/>
              <a:ext cx="359376" cy="544749"/>
            </a:xfrm>
            <a:prstGeom prst="can">
              <a:avLst/>
            </a:prstGeom>
            <a:solidFill>
              <a:srgbClr val="00B050"/>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800" dirty="0" smtClean="0">
                <a:solidFill>
                  <a:schemeClr val="tx1"/>
                </a:solidFill>
                <a:effectLst>
                  <a:outerShdw blurRad="38100" dist="38100" dir="2700000" algn="tl">
                    <a:srgbClr val="000000">
                      <a:alpha val="43137"/>
                    </a:srgbClr>
                  </a:outerShdw>
                </a:effectLst>
                <a:latin typeface="Segoe" pitchFamily="34" charset="0"/>
              </a:endParaRPr>
            </a:p>
          </p:txBody>
        </p:sp>
        <p:sp>
          <p:nvSpPr>
            <p:cNvPr id="134" name="TextBox 133"/>
            <p:cNvSpPr txBox="1"/>
            <p:nvPr/>
          </p:nvSpPr>
          <p:spPr>
            <a:xfrm>
              <a:off x="7292357" y="4927105"/>
              <a:ext cx="387023" cy="307777"/>
            </a:xfrm>
            <a:prstGeom prst="rect">
              <a:avLst/>
            </a:prstGeom>
            <a:noFill/>
          </p:spPr>
          <p:txBody>
            <a:bodyPr wrap="square" lIns="0" rIns="0" rtlCol="0">
              <a:spAutoFit/>
            </a:bodyPr>
            <a:lstStyle/>
            <a:p>
              <a:r>
                <a:rPr lang="en-US" sz="14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DB4</a:t>
              </a:r>
              <a:endParaRPr lang="en-US" sz="1100" dirty="0" smtClean="0">
                <a:gradFill>
                  <a:gsLst>
                    <a:gs pos="0">
                      <a:schemeClr val="tx1"/>
                    </a:gs>
                    <a:gs pos="100000">
                      <a:schemeClr val="tx1"/>
                    </a:gs>
                  </a:gsLst>
                  <a:lin ang="5400000" scaled="0"/>
                </a:gradFill>
                <a:effectLst>
                  <a:outerShdw blurRad="38100" dist="38100" dir="2700000" algn="tl">
                    <a:srgbClr val="000000">
                      <a:alpha val="43137"/>
                    </a:srgbClr>
                  </a:outerShdw>
                </a:effectLst>
              </a:endParaRPr>
            </a:p>
          </p:txBody>
        </p:sp>
      </p:grpSp>
      <p:sp>
        <p:nvSpPr>
          <p:cNvPr id="129" name="Can 128"/>
          <p:cNvSpPr/>
          <p:nvPr/>
        </p:nvSpPr>
        <p:spPr bwMode="auto">
          <a:xfrm>
            <a:off x="7808809" y="4781192"/>
            <a:ext cx="359376" cy="544749"/>
          </a:xfrm>
          <a:prstGeom prst="can">
            <a:avLst/>
          </a:prstGeom>
          <a:solidFill>
            <a:srgbClr val="0070C0"/>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35" name="TextBox 134"/>
          <p:cNvSpPr txBox="1"/>
          <p:nvPr/>
        </p:nvSpPr>
        <p:spPr>
          <a:xfrm>
            <a:off x="7808808" y="4936834"/>
            <a:ext cx="387023" cy="307777"/>
          </a:xfrm>
          <a:prstGeom prst="rect">
            <a:avLst/>
          </a:prstGeom>
          <a:noFill/>
        </p:spPr>
        <p:txBody>
          <a:bodyPr wrap="square" lIns="0" rIns="0" rtlCol="0">
            <a:spAutoFit/>
          </a:bodyPr>
          <a:lstStyle/>
          <a:p>
            <a:r>
              <a:rPr lang="en-US" sz="14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DB5</a:t>
            </a:r>
            <a:endParaRPr lang="en-US" sz="1100" dirty="0" smtClean="0">
              <a:gradFill>
                <a:gsLst>
                  <a:gs pos="0">
                    <a:schemeClr val="tx1"/>
                  </a:gs>
                  <a:gs pos="100000">
                    <a:schemeClr val="tx1"/>
                  </a:gs>
                </a:gsLst>
                <a:lin ang="5400000" scaled="0"/>
              </a:gradFill>
              <a:effectLst>
                <a:outerShdw blurRad="38100" dist="38100" dir="2700000" algn="tl">
                  <a:srgbClr val="000000">
                    <a:alpha val="43137"/>
                  </a:srgbClr>
                </a:outerShdw>
              </a:effectLst>
            </a:endParaRPr>
          </a:p>
        </p:txBody>
      </p:sp>
      <p:grpSp>
        <p:nvGrpSpPr>
          <p:cNvPr id="11" name="Group 175"/>
          <p:cNvGrpSpPr/>
          <p:nvPr/>
        </p:nvGrpSpPr>
        <p:grpSpPr>
          <a:xfrm>
            <a:off x="6819756" y="5497796"/>
            <a:ext cx="396238" cy="544749"/>
            <a:chOff x="6819756" y="5497796"/>
            <a:chExt cx="396238" cy="544749"/>
          </a:xfrm>
        </p:grpSpPr>
        <p:sp>
          <p:nvSpPr>
            <p:cNvPr id="130" name="Can 129"/>
            <p:cNvSpPr/>
            <p:nvPr/>
          </p:nvSpPr>
          <p:spPr bwMode="auto">
            <a:xfrm>
              <a:off x="6819756" y="5497796"/>
              <a:ext cx="359376" cy="544749"/>
            </a:xfrm>
            <a:prstGeom prst="can">
              <a:avLst/>
            </a:prstGeom>
            <a:solidFill>
              <a:srgbClr val="0070C0"/>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36" name="TextBox 135"/>
            <p:cNvSpPr txBox="1"/>
            <p:nvPr/>
          </p:nvSpPr>
          <p:spPr>
            <a:xfrm>
              <a:off x="6828971" y="5633983"/>
              <a:ext cx="387023" cy="307777"/>
            </a:xfrm>
            <a:prstGeom prst="rect">
              <a:avLst/>
            </a:prstGeom>
            <a:noFill/>
          </p:spPr>
          <p:txBody>
            <a:bodyPr wrap="square" lIns="0" rIns="0" rtlCol="0">
              <a:spAutoFit/>
            </a:bodyPr>
            <a:lstStyle/>
            <a:p>
              <a:r>
                <a:rPr lang="en-US" sz="14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DB6</a:t>
              </a:r>
              <a:endParaRPr lang="en-US" sz="1100" dirty="0" smtClean="0">
                <a:gradFill>
                  <a:gsLst>
                    <a:gs pos="0">
                      <a:schemeClr val="tx1"/>
                    </a:gs>
                    <a:gs pos="100000">
                      <a:schemeClr val="tx1"/>
                    </a:gs>
                  </a:gsLst>
                  <a:lin ang="5400000" scaled="0"/>
                </a:gradFill>
                <a:effectLst>
                  <a:outerShdw blurRad="38100" dist="38100" dir="2700000" algn="tl">
                    <a:srgbClr val="000000">
                      <a:alpha val="43137"/>
                    </a:srgbClr>
                  </a:outerShdw>
                </a:effectLst>
              </a:endParaRPr>
            </a:p>
          </p:txBody>
        </p:sp>
      </p:grpSp>
      <p:grpSp>
        <p:nvGrpSpPr>
          <p:cNvPr id="12" name="Group 176"/>
          <p:cNvGrpSpPr/>
          <p:nvPr/>
        </p:nvGrpSpPr>
        <p:grpSpPr>
          <a:xfrm>
            <a:off x="7308140" y="5488068"/>
            <a:ext cx="405452" cy="544749"/>
            <a:chOff x="7308140" y="5488068"/>
            <a:chExt cx="405452" cy="544749"/>
          </a:xfrm>
        </p:grpSpPr>
        <p:sp>
          <p:nvSpPr>
            <p:cNvPr id="131" name="Can 130"/>
            <p:cNvSpPr/>
            <p:nvPr/>
          </p:nvSpPr>
          <p:spPr bwMode="auto">
            <a:xfrm>
              <a:off x="7308140" y="5488068"/>
              <a:ext cx="359376" cy="544749"/>
            </a:xfrm>
            <a:prstGeom prst="can">
              <a:avLst/>
            </a:prstGeom>
            <a:solidFill>
              <a:srgbClr val="0070C0"/>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37" name="TextBox 136"/>
            <p:cNvSpPr txBox="1"/>
            <p:nvPr/>
          </p:nvSpPr>
          <p:spPr>
            <a:xfrm>
              <a:off x="7326569" y="5633983"/>
              <a:ext cx="387023" cy="307777"/>
            </a:xfrm>
            <a:prstGeom prst="rect">
              <a:avLst/>
            </a:prstGeom>
            <a:noFill/>
          </p:spPr>
          <p:txBody>
            <a:bodyPr wrap="square" lIns="0" rIns="0" rtlCol="0">
              <a:spAutoFit/>
            </a:bodyPr>
            <a:lstStyle/>
            <a:p>
              <a:r>
                <a:rPr lang="en-US" sz="14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DB7</a:t>
              </a:r>
              <a:endParaRPr lang="en-US" sz="1100" dirty="0" smtClean="0">
                <a:gradFill>
                  <a:gsLst>
                    <a:gs pos="0">
                      <a:schemeClr val="tx1"/>
                    </a:gs>
                    <a:gs pos="100000">
                      <a:schemeClr val="tx1"/>
                    </a:gs>
                  </a:gsLst>
                  <a:lin ang="5400000" scaled="0"/>
                </a:gradFill>
                <a:effectLst>
                  <a:outerShdw blurRad="38100" dist="38100" dir="2700000" algn="tl">
                    <a:srgbClr val="000000">
                      <a:alpha val="43137"/>
                    </a:srgbClr>
                  </a:outerShdw>
                </a:effectLst>
              </a:endParaRPr>
            </a:p>
          </p:txBody>
        </p:sp>
      </p:grpSp>
      <p:grpSp>
        <p:nvGrpSpPr>
          <p:cNvPr id="13" name="Group 177"/>
          <p:cNvGrpSpPr/>
          <p:nvPr/>
        </p:nvGrpSpPr>
        <p:grpSpPr>
          <a:xfrm>
            <a:off x="7796523" y="5497796"/>
            <a:ext cx="405452" cy="544749"/>
            <a:chOff x="7796523" y="5497796"/>
            <a:chExt cx="405452" cy="544749"/>
          </a:xfrm>
        </p:grpSpPr>
        <p:sp>
          <p:nvSpPr>
            <p:cNvPr id="132" name="Can 131"/>
            <p:cNvSpPr/>
            <p:nvPr/>
          </p:nvSpPr>
          <p:spPr bwMode="auto">
            <a:xfrm>
              <a:off x="7796523" y="5497796"/>
              <a:ext cx="359376" cy="544749"/>
            </a:xfrm>
            <a:prstGeom prst="can">
              <a:avLst/>
            </a:prstGeom>
            <a:solidFill>
              <a:srgbClr val="0070C0"/>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38" name="TextBox 137"/>
            <p:cNvSpPr txBox="1"/>
            <p:nvPr/>
          </p:nvSpPr>
          <p:spPr>
            <a:xfrm>
              <a:off x="7814952" y="5633983"/>
              <a:ext cx="387023" cy="307777"/>
            </a:xfrm>
            <a:prstGeom prst="rect">
              <a:avLst/>
            </a:prstGeom>
            <a:noFill/>
          </p:spPr>
          <p:txBody>
            <a:bodyPr wrap="square" lIns="0" rIns="0" rtlCol="0">
              <a:spAutoFit/>
            </a:bodyPr>
            <a:lstStyle/>
            <a:p>
              <a:r>
                <a:rPr lang="en-US" sz="14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DB8</a:t>
              </a:r>
              <a:endParaRPr lang="en-US" sz="1100" dirty="0" smtClean="0">
                <a:gradFill>
                  <a:gsLst>
                    <a:gs pos="0">
                      <a:schemeClr val="tx1"/>
                    </a:gs>
                    <a:gs pos="100000">
                      <a:schemeClr val="tx1"/>
                    </a:gs>
                  </a:gsLst>
                  <a:lin ang="5400000" scaled="0"/>
                </a:gradFill>
                <a:effectLst>
                  <a:outerShdw blurRad="38100" dist="38100" dir="2700000" algn="tl">
                    <a:srgbClr val="000000">
                      <a:alpha val="43137"/>
                    </a:srgbClr>
                  </a:outerShdw>
                </a:effectLst>
              </a:endParaRPr>
            </a:p>
          </p:txBody>
        </p:sp>
      </p:grpSp>
      <p:cxnSp>
        <p:nvCxnSpPr>
          <p:cNvPr id="139" name="Straight Connector 138"/>
          <p:cNvCxnSpPr>
            <a:endCxn id="123" idx="0"/>
          </p:cNvCxnSpPr>
          <p:nvPr/>
        </p:nvCxnSpPr>
        <p:spPr>
          <a:xfrm rot="16200000" flipH="1">
            <a:off x="7100217" y="4289903"/>
            <a:ext cx="736060" cy="13053"/>
          </a:xfrm>
          <a:prstGeom prst="line">
            <a:avLst/>
          </a:prstGeom>
          <a:ln w="38100"/>
        </p:spPr>
        <p:style>
          <a:lnRef idx="1">
            <a:schemeClr val="accent1"/>
          </a:lnRef>
          <a:fillRef idx="0">
            <a:schemeClr val="accent1"/>
          </a:fillRef>
          <a:effectRef idx="0">
            <a:schemeClr val="accent1"/>
          </a:effectRef>
          <a:fontRef idx="minor">
            <a:schemeClr val="tx1"/>
          </a:fontRef>
        </p:style>
      </p:cxnSp>
      <p:graphicFrame>
        <p:nvGraphicFramePr>
          <p:cNvPr id="142" name="Object 16"/>
          <p:cNvGraphicFramePr>
            <a:graphicFrameLocks noChangeAspect="1"/>
          </p:cNvGraphicFramePr>
          <p:nvPr/>
        </p:nvGraphicFramePr>
        <p:xfrm>
          <a:off x="7182972" y="3474183"/>
          <a:ext cx="676711" cy="1052513"/>
        </p:xfrm>
        <a:graphic>
          <a:graphicData uri="http://schemas.openxmlformats.org/presentationml/2006/ole">
            <p:oleObj spid="_x0000_s4102" name="Visio" r:id="rId9" imgW="731215" imgH="1077773" progId="">
              <p:embed/>
            </p:oleObj>
          </a:graphicData>
        </a:graphic>
      </p:graphicFrame>
      <p:sp>
        <p:nvSpPr>
          <p:cNvPr id="145" name="Line 37"/>
          <p:cNvSpPr>
            <a:spLocks noChangeShapeType="1"/>
          </p:cNvSpPr>
          <p:nvPr/>
        </p:nvSpPr>
        <p:spPr bwMode="auto">
          <a:xfrm flipH="1">
            <a:off x="5818306" y="3880883"/>
            <a:ext cx="1443730" cy="12791"/>
          </a:xfrm>
          <a:prstGeom prst="line">
            <a:avLst/>
          </a:prstGeom>
          <a:noFill/>
          <a:ln w="12700">
            <a:solidFill>
              <a:schemeClr val="accent1"/>
            </a:solidFill>
            <a:round/>
            <a:headEnd/>
            <a:tailEnd/>
          </a:ln>
          <a:effectLst/>
        </p:spPr>
        <p:txBody>
          <a:bodyPr/>
          <a:lstStyle/>
          <a:p>
            <a:pPr>
              <a:defRPr/>
            </a:pPr>
            <a:endParaRPr lang="en-US" dirty="0"/>
          </a:p>
        </p:txBody>
      </p:sp>
      <p:sp>
        <p:nvSpPr>
          <p:cNvPr id="116" name="TextBox 115"/>
          <p:cNvSpPr txBox="1"/>
          <p:nvPr/>
        </p:nvSpPr>
        <p:spPr>
          <a:xfrm>
            <a:off x="6174301" y="3568975"/>
            <a:ext cx="1053936" cy="646331"/>
          </a:xfrm>
          <a:prstGeom prst="rect">
            <a:avLst/>
          </a:prstGeom>
          <a:noFill/>
        </p:spPr>
        <p:txBody>
          <a:bodyPr wrap="square" rtlCol="0">
            <a:spAutoFit/>
          </a:bodyPr>
          <a:lstStyle/>
          <a:p>
            <a:r>
              <a:rPr lang="en-US" dirty="0" smtClean="0"/>
              <a:t>Mailbox</a:t>
            </a:r>
          </a:p>
          <a:p>
            <a:r>
              <a:rPr lang="en-US" dirty="0" smtClean="0"/>
              <a:t>Server 4</a:t>
            </a:r>
            <a:endParaRPr lang="en-US" dirty="0"/>
          </a:p>
        </p:txBody>
      </p:sp>
      <p:sp>
        <p:nvSpPr>
          <p:cNvPr id="68" name="Can 67"/>
          <p:cNvSpPr/>
          <p:nvPr/>
        </p:nvSpPr>
        <p:spPr bwMode="auto">
          <a:xfrm>
            <a:off x="1079674" y="4811348"/>
            <a:ext cx="383747" cy="539261"/>
          </a:xfrm>
          <a:prstGeom prst="can">
            <a:avLst/>
          </a:prstGeom>
          <a:solidFill>
            <a:srgbClr val="00B050"/>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800" dirty="0" smtClean="0">
              <a:solidFill>
                <a:schemeClr val="tx1"/>
              </a:solidFill>
              <a:effectLst>
                <a:outerShdw blurRad="38100" dist="38100" dir="2700000" algn="tl">
                  <a:srgbClr val="000000">
                    <a:alpha val="43137"/>
                  </a:srgbClr>
                </a:outerShdw>
              </a:effectLst>
              <a:latin typeface="Segoe" pitchFamily="34" charset="0"/>
            </a:endParaRPr>
          </a:p>
        </p:txBody>
      </p:sp>
      <p:sp>
        <p:nvSpPr>
          <p:cNvPr id="73" name="TextBox 72"/>
          <p:cNvSpPr txBox="1"/>
          <p:nvPr/>
        </p:nvSpPr>
        <p:spPr>
          <a:xfrm>
            <a:off x="1079672" y="4946161"/>
            <a:ext cx="355723" cy="307777"/>
          </a:xfrm>
          <a:prstGeom prst="rect">
            <a:avLst/>
          </a:prstGeom>
          <a:noFill/>
        </p:spPr>
        <p:txBody>
          <a:bodyPr wrap="square" lIns="0" rIns="0" rtlCol="0">
            <a:spAutoFit/>
          </a:bodyPr>
          <a:lstStyle/>
          <a:p>
            <a:r>
              <a:rPr lang="en-US" sz="14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DB1</a:t>
            </a:r>
            <a:endParaRPr lang="en-US" sz="1100" dirty="0" smtClean="0">
              <a:gradFill>
                <a:gsLst>
                  <a:gs pos="0">
                    <a:schemeClr val="tx1"/>
                  </a:gs>
                  <a:gs pos="100000">
                    <a:schemeClr val="tx1"/>
                  </a:gs>
                </a:gsLst>
                <a:lin ang="5400000" scaled="0"/>
              </a:gradFill>
              <a:effectLst>
                <a:outerShdw blurRad="38100" dist="38100" dir="2700000" algn="tl">
                  <a:srgbClr val="000000">
                    <a:alpha val="43137"/>
                  </a:srgbClr>
                </a:outerShdw>
              </a:effectLst>
            </a:endParaRPr>
          </a:p>
        </p:txBody>
      </p:sp>
      <p:sp>
        <p:nvSpPr>
          <p:cNvPr id="146" name="Flowchart: Connector 145"/>
          <p:cNvSpPr/>
          <p:nvPr/>
        </p:nvSpPr>
        <p:spPr bwMode="auto">
          <a:xfrm>
            <a:off x="1010093" y="5497032"/>
            <a:ext cx="478465" cy="606055"/>
          </a:xfrm>
          <a:prstGeom prst="flowChartConnector">
            <a:avLst/>
          </a:prstGeom>
          <a:noFill/>
          <a:ln w="44450">
            <a:solidFill>
              <a:srgbClr val="FF0000"/>
            </a:solidFill>
            <a:headEnd type="none" w="med" len="med"/>
            <a:tailEnd type="none" w="med" len="med"/>
          </a:ln>
          <a:effectLst/>
          <a:scene3d>
            <a:camera prst="orthographicFront" fov="0">
              <a:rot lat="0" lon="0" rev="0"/>
            </a:camera>
            <a:lightRig rig="glow" dir="t">
              <a:rot lat="0" lon="0" rev="6360000"/>
            </a:lightRig>
          </a:scene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47" name="Flowchart: Connector 146"/>
          <p:cNvSpPr/>
          <p:nvPr/>
        </p:nvSpPr>
        <p:spPr bwMode="auto">
          <a:xfrm>
            <a:off x="7244317" y="4788195"/>
            <a:ext cx="478465" cy="606055"/>
          </a:xfrm>
          <a:prstGeom prst="flowChartConnector">
            <a:avLst/>
          </a:prstGeom>
          <a:noFill/>
          <a:ln w="44450">
            <a:solidFill>
              <a:srgbClr val="FF0000"/>
            </a:solidFill>
            <a:headEnd type="none" w="med" len="med"/>
            <a:tailEnd type="none" w="med" len="med"/>
          </a:ln>
          <a:effectLst/>
          <a:scene3d>
            <a:camera prst="orthographicFront" fov="0">
              <a:rot lat="0" lon="0" rev="0"/>
            </a:camera>
            <a:lightRig rig="glow" dir="t">
              <a:rot lat="0" lon="0" rev="6360000"/>
            </a:lightRig>
          </a:scene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49" name="Flowchart: Connector 148"/>
          <p:cNvSpPr/>
          <p:nvPr/>
        </p:nvSpPr>
        <p:spPr bwMode="auto">
          <a:xfrm>
            <a:off x="2980662" y="4820093"/>
            <a:ext cx="478465" cy="606055"/>
          </a:xfrm>
          <a:prstGeom prst="flowChartConnector">
            <a:avLst/>
          </a:prstGeom>
          <a:noFill/>
          <a:ln w="44450">
            <a:solidFill>
              <a:schemeClr val="accent6">
                <a:lumMod val="75000"/>
              </a:schemeClr>
            </a:solidFill>
            <a:headEnd type="none" w="med" len="med"/>
            <a:tailEnd type="none" w="med" len="med"/>
          </a:ln>
          <a:effectLst/>
          <a:scene3d>
            <a:camera prst="orthographicFront" fov="0">
              <a:rot lat="0" lon="0" rev="0"/>
            </a:camera>
            <a:lightRig rig="glow" dir="t">
              <a:rot lat="0" lon="0" rev="6360000"/>
            </a:lightRig>
          </a:scene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50" name="Flowchart: Connector 149"/>
          <p:cNvSpPr/>
          <p:nvPr/>
        </p:nvSpPr>
        <p:spPr bwMode="auto">
          <a:xfrm>
            <a:off x="5844364" y="4759842"/>
            <a:ext cx="478465" cy="606055"/>
          </a:xfrm>
          <a:prstGeom prst="flowChartConnector">
            <a:avLst/>
          </a:prstGeom>
          <a:noFill/>
          <a:ln w="44450">
            <a:solidFill>
              <a:schemeClr val="accent6">
                <a:lumMod val="75000"/>
              </a:schemeClr>
            </a:solidFill>
            <a:headEnd type="none" w="med" len="med"/>
            <a:tailEnd type="none" w="med" len="med"/>
          </a:ln>
          <a:effectLst/>
          <a:scene3d>
            <a:camera prst="orthographicFront" fov="0">
              <a:rot lat="0" lon="0" rev="0"/>
            </a:camera>
            <a:lightRig rig="glow" dir="t">
              <a:rot lat="0" lon="0" rev="6360000"/>
            </a:lightRig>
          </a:scene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51" name="Flowchart: Connector 150"/>
          <p:cNvSpPr/>
          <p:nvPr/>
        </p:nvSpPr>
        <p:spPr bwMode="auto">
          <a:xfrm>
            <a:off x="7240825" y="5486424"/>
            <a:ext cx="478465" cy="606055"/>
          </a:xfrm>
          <a:prstGeom prst="flowChartConnector">
            <a:avLst/>
          </a:prstGeom>
          <a:noFill/>
          <a:ln w="44450">
            <a:solidFill>
              <a:schemeClr val="accent6">
                <a:lumMod val="75000"/>
              </a:schemeClr>
            </a:solidFill>
            <a:headEnd type="none" w="med" len="med"/>
            <a:tailEnd type="none" w="med" len="med"/>
          </a:ln>
          <a:effectLst/>
          <a:scene3d>
            <a:camera prst="orthographicFront" fov="0">
              <a:rot lat="0" lon="0" rev="0"/>
            </a:camera>
            <a:lightRig rig="glow" dir="t">
              <a:rot lat="0" lon="0" rev="6360000"/>
            </a:lightRig>
          </a:scene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52" name="Flowchart: Connector 151"/>
          <p:cNvSpPr/>
          <p:nvPr/>
        </p:nvSpPr>
        <p:spPr bwMode="auto">
          <a:xfrm>
            <a:off x="3895061" y="5553739"/>
            <a:ext cx="478465" cy="606055"/>
          </a:xfrm>
          <a:prstGeom prst="flowChartConnector">
            <a:avLst/>
          </a:prstGeom>
          <a:noFill/>
          <a:ln w="44450">
            <a:solidFill>
              <a:srgbClr val="FF0000"/>
            </a:solidFill>
            <a:headEnd type="none" w="med" len="med"/>
            <a:tailEnd type="none" w="med" len="med"/>
          </a:ln>
          <a:effectLst/>
          <a:scene3d>
            <a:camera prst="orthographicFront" fov="0">
              <a:rot lat="0" lon="0" rev="0"/>
            </a:camera>
            <a:lightRig rig="glow" dir="t">
              <a:rot lat="0" lon="0" rev="6360000"/>
            </a:lightRig>
          </a:scene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91" name="TextBox 190"/>
          <p:cNvSpPr txBox="1"/>
          <p:nvPr/>
        </p:nvSpPr>
        <p:spPr>
          <a:xfrm>
            <a:off x="2708312" y="2919000"/>
            <a:ext cx="1914377" cy="3477875"/>
          </a:xfrm>
          <a:prstGeom prst="rect">
            <a:avLst/>
          </a:prstGeom>
          <a:noFill/>
        </p:spPr>
        <p:txBody>
          <a:bodyPr wrap="square" rtlCol="0">
            <a:spAutoFit/>
          </a:bodyPr>
          <a:lstStyle/>
          <a:p>
            <a:r>
              <a:rPr lang="en-US" sz="22000" dirty="0" smtClean="0">
                <a:solidFill>
                  <a:srgbClr val="FF0000"/>
                </a:solidFill>
                <a:effectLst>
                  <a:outerShdw blurRad="38100" dist="38100" dir="2700000" algn="tl">
                    <a:srgbClr val="000000">
                      <a:alpha val="43137"/>
                    </a:srgbClr>
                  </a:outerShdw>
                </a:effectLst>
              </a:rPr>
              <a:t>X</a:t>
            </a:r>
          </a:p>
        </p:txBody>
      </p:sp>
      <p:sp>
        <p:nvSpPr>
          <p:cNvPr id="107" name="Can 106"/>
          <p:cNvSpPr/>
          <p:nvPr/>
        </p:nvSpPr>
        <p:spPr bwMode="auto">
          <a:xfrm>
            <a:off x="2163722" y="5518056"/>
            <a:ext cx="359376" cy="544749"/>
          </a:xfrm>
          <a:prstGeom prst="can">
            <a:avLst/>
          </a:prstGeom>
          <a:solidFill>
            <a:srgbClr val="0070C0"/>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77" name="TextBox 76"/>
          <p:cNvSpPr txBox="1"/>
          <p:nvPr/>
        </p:nvSpPr>
        <p:spPr>
          <a:xfrm>
            <a:off x="2155480" y="5642708"/>
            <a:ext cx="413270" cy="304676"/>
          </a:xfrm>
          <a:prstGeom prst="rect">
            <a:avLst/>
          </a:prstGeom>
          <a:noFill/>
        </p:spPr>
        <p:txBody>
          <a:bodyPr wrap="square" lIns="0" rIns="0" rtlCol="0">
            <a:spAutoFit/>
          </a:bodyPr>
          <a:lstStyle/>
          <a:p>
            <a:r>
              <a:rPr lang="en-US" sz="14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DB6</a:t>
            </a:r>
            <a:endParaRPr lang="en-US" sz="1100" dirty="0" smtClean="0">
              <a:gradFill>
                <a:gsLst>
                  <a:gs pos="0">
                    <a:schemeClr val="tx1"/>
                  </a:gs>
                  <a:gs pos="100000">
                    <a:schemeClr val="tx1"/>
                  </a:gs>
                </a:gsLst>
                <a:lin ang="5400000" scaled="0"/>
              </a:gradFill>
              <a:effectLst>
                <a:outerShdw blurRad="38100" dist="38100" dir="2700000" algn="tl">
                  <a:srgbClr val="000000">
                    <a:alpha val="43137"/>
                  </a:srgbClr>
                </a:outerShdw>
              </a:effectLst>
            </a:endParaRPr>
          </a:p>
        </p:txBody>
      </p:sp>
      <p:sp>
        <p:nvSpPr>
          <p:cNvPr id="113" name="TextBox 112"/>
          <p:cNvSpPr txBox="1"/>
          <p:nvPr/>
        </p:nvSpPr>
        <p:spPr>
          <a:xfrm>
            <a:off x="4006391" y="1583710"/>
            <a:ext cx="4826526" cy="1612749"/>
          </a:xfrm>
          <a:prstGeom prst="rect">
            <a:avLst/>
          </a:prstGeom>
          <a:noFill/>
        </p:spPr>
        <p:txBody>
          <a:bodyPr wrap="square" rtlCol="0">
            <a:spAutoFit/>
          </a:bodyPr>
          <a:lstStyle/>
          <a:p>
            <a:pPr marL="457218" indent="-396875">
              <a:lnSpc>
                <a:spcPct val="80000"/>
              </a:lnSpc>
              <a:spcBef>
                <a:spcPct val="20000"/>
              </a:spcBef>
              <a:buSzPct val="125000"/>
              <a:buFont typeface="Arial" pitchFamily="34" charset="0"/>
              <a:buChar char="•"/>
            </a:pPr>
            <a:r>
              <a:rPr lang="en-US" sz="26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Upgrade server 1</a:t>
            </a:r>
          </a:p>
          <a:p>
            <a:pPr marL="457218" indent="-396875">
              <a:lnSpc>
                <a:spcPct val="80000"/>
              </a:lnSpc>
              <a:spcBef>
                <a:spcPct val="20000"/>
              </a:spcBef>
              <a:buSzPct val="125000"/>
              <a:buFont typeface="Arial" pitchFamily="34" charset="0"/>
              <a:buChar char="•"/>
            </a:pPr>
            <a:r>
              <a:rPr lang="en-US" sz="26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Server 2 fails</a:t>
            </a:r>
          </a:p>
          <a:p>
            <a:pPr marL="457218" indent="-396875">
              <a:lnSpc>
                <a:spcPct val="80000"/>
              </a:lnSpc>
              <a:spcBef>
                <a:spcPct val="20000"/>
              </a:spcBef>
              <a:buSzPct val="125000"/>
              <a:buFont typeface="Arial" pitchFamily="34" charset="0"/>
              <a:buChar char="•"/>
            </a:pPr>
            <a:r>
              <a:rPr lang="en-US" sz="26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Server 1 upgrade is done</a:t>
            </a:r>
          </a:p>
          <a:p>
            <a:pPr marL="457218" indent="-396875">
              <a:lnSpc>
                <a:spcPct val="80000"/>
              </a:lnSpc>
              <a:spcBef>
                <a:spcPct val="20000"/>
              </a:spcBef>
              <a:buSzPct val="125000"/>
              <a:buFont typeface="Arial" pitchFamily="34" charset="0"/>
              <a:buChar char="•"/>
            </a:pPr>
            <a:r>
              <a:rPr lang="en-US" sz="26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2 active copies die</a:t>
            </a:r>
          </a:p>
        </p:txBody>
      </p:sp>
      <p:sp>
        <p:nvSpPr>
          <p:cNvPr id="118" name="Title 117"/>
          <p:cNvSpPr txBox="1">
            <a:spLocks/>
          </p:cNvSpPr>
          <p:nvPr/>
        </p:nvSpPr>
        <p:spPr>
          <a:xfrm>
            <a:off x="381000" y="230189"/>
            <a:ext cx="8382000" cy="1141412"/>
          </a:xfrm>
          <a:prstGeom prst="rect">
            <a:avLst/>
          </a:prstGeom>
        </p:spPr>
        <p:txBody>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sz="4400" b="0" i="0" u="none" strike="noStrike" kern="1200" cap="none" spc="-150" normalizeH="0" baseline="0" noProof="0" dirty="0" smtClean="0">
                <a:ln w="3175">
                  <a:noFill/>
                </a:ln>
                <a:solidFill>
                  <a:schemeClr val="tx1"/>
                </a:solidFill>
                <a:effectLst/>
                <a:uLnTx/>
                <a:uFillTx/>
                <a:latin typeface="+mj-lt"/>
                <a:ea typeface="+mn-ea"/>
                <a:cs typeface="Arial" charset="0"/>
              </a:rPr>
              <a:t>High Availability Design Example</a:t>
            </a:r>
            <a:br>
              <a:rPr kumimoji="0" lang="en-US" sz="4400" b="0" i="0" u="none" strike="noStrike" kern="1200" cap="none" spc="-150" normalizeH="0" baseline="0" noProof="0" dirty="0" smtClean="0">
                <a:ln w="3175">
                  <a:noFill/>
                </a:ln>
                <a:solidFill>
                  <a:schemeClr val="tx1"/>
                </a:solidFill>
                <a:effectLst/>
                <a:uLnTx/>
                <a:uFillTx/>
                <a:latin typeface="+mj-lt"/>
                <a:ea typeface="+mn-ea"/>
                <a:cs typeface="Arial" charset="0"/>
              </a:rPr>
            </a:br>
            <a:r>
              <a:rPr kumimoji="0" lang="en-US" sz="3200" b="0" i="0" u="none" strike="noStrike" kern="1200" cap="none" spc="-150" normalizeH="0" baseline="0" noProof="0" dirty="0" smtClean="0">
                <a:ln w="3175">
                  <a:noFill/>
                </a:ln>
                <a:solidFill>
                  <a:srgbClr val="CCFFCC"/>
                </a:solidFill>
                <a:effectLst/>
                <a:uLnTx/>
                <a:uFillTx/>
                <a:latin typeface="+mj-lt"/>
                <a:ea typeface="+mn-ea"/>
                <a:cs typeface="Arial" charset="0"/>
              </a:rPr>
              <a:t>Double Node/Disk Failure Resilience</a:t>
            </a:r>
            <a:endParaRPr kumimoji="0" lang="en-US" sz="4800" b="0" i="0" u="none" strike="noStrike" kern="1200" cap="none" spc="-150" normalizeH="0" baseline="0" noProof="0" dirty="0">
              <a:ln w="3175">
                <a:noFill/>
              </a:ln>
              <a:solidFill>
                <a:srgbClr val="CCFFCC"/>
              </a:solidFill>
              <a:effectLst/>
              <a:uLnTx/>
              <a:uFillTx/>
              <a:latin typeface="+mj-lt"/>
              <a:ea typeface="+mn-ea"/>
              <a:cs typeface="Arial"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8">
                                            <p:txEl>
                                              <p:pRg st="0" end="0"/>
                                            </p:txEl>
                                          </p:spTgt>
                                        </p:tgtEl>
                                        <p:attrNameLst>
                                          <p:attrName>style.visibility</p:attrName>
                                        </p:attrNameLst>
                                      </p:cBhvr>
                                      <p:to>
                                        <p:strVal val="visible"/>
                                      </p:to>
                                    </p:set>
                                    <p:anim calcmode="lin" valueType="num">
                                      <p:cBhvr additive="base">
                                        <p:cTn id="7" dur="500" fill="hold"/>
                                        <p:tgtEl>
                                          <p:spTgt spid="58">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8">
                                            <p:txEl>
                                              <p:pRg st="0" end="0"/>
                                            </p:txEl>
                                          </p:spTgt>
                                        </p:tgtEl>
                                        <p:attrNameLst>
                                          <p:attrName>ppt_y</p:attrName>
                                        </p:attrNameLst>
                                      </p:cBhvr>
                                      <p:tavLst>
                                        <p:tav tm="0">
                                          <p:val>
                                            <p:strVal val="1+#ppt_h/2"/>
                                          </p:val>
                                        </p:tav>
                                        <p:tav tm="100000">
                                          <p:val>
                                            <p:strVal val="#ppt_y"/>
                                          </p:val>
                                        </p:tav>
                                      </p:tavLst>
                                    </p:anim>
                                  </p:childTnLst>
                                </p:cTn>
                              </p:par>
                              <p:par>
                                <p:cTn id="9" presetID="3" presetClass="entr" presetSubtype="10" fill="hold" grpId="0" nodeType="withEffect">
                                  <p:stCondLst>
                                    <p:cond delay="0"/>
                                  </p:stCondLst>
                                  <p:childTnLst>
                                    <p:set>
                                      <p:cBhvr>
                                        <p:cTn id="10" dur="1" fill="hold">
                                          <p:stCondLst>
                                            <p:cond delay="0"/>
                                          </p:stCondLst>
                                        </p:cTn>
                                        <p:tgtEl>
                                          <p:spTgt spid="141"/>
                                        </p:tgtEl>
                                        <p:attrNameLst>
                                          <p:attrName>style.visibility</p:attrName>
                                        </p:attrNameLst>
                                      </p:cBhvr>
                                      <p:to>
                                        <p:strVal val="visible"/>
                                      </p:to>
                                    </p:set>
                                    <p:animEffect transition="in" filter="blinds(horizontal)">
                                      <p:cBhvr>
                                        <p:cTn id="11" dur="500"/>
                                        <p:tgtEl>
                                          <p:spTgt spid="141"/>
                                        </p:tgtEl>
                                      </p:cBhvr>
                                    </p:animEffect>
                                  </p:childTnLst>
                                </p:cTn>
                              </p:par>
                              <p:par>
                                <p:cTn id="12" presetID="3" presetClass="entr" presetSubtype="10" fill="hold" grpId="0" nodeType="withEffect">
                                  <p:stCondLst>
                                    <p:cond delay="0"/>
                                  </p:stCondLst>
                                  <p:childTnLst>
                                    <p:set>
                                      <p:cBhvr>
                                        <p:cTn id="13" dur="1" fill="hold">
                                          <p:stCondLst>
                                            <p:cond delay="0"/>
                                          </p:stCondLst>
                                        </p:cTn>
                                        <p:tgtEl>
                                          <p:spTgt spid="140"/>
                                        </p:tgtEl>
                                        <p:attrNameLst>
                                          <p:attrName>style.visibility</p:attrName>
                                        </p:attrNameLst>
                                      </p:cBhvr>
                                      <p:to>
                                        <p:strVal val="visible"/>
                                      </p:to>
                                    </p:set>
                                    <p:animEffect transition="in" filter="blinds(horizontal)">
                                      <p:cBhvr>
                                        <p:cTn id="14" dur="500"/>
                                        <p:tgtEl>
                                          <p:spTgt spid="140"/>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58">
                                            <p:txEl>
                                              <p:pRg st="1" end="1"/>
                                            </p:txEl>
                                          </p:spTgt>
                                        </p:tgtEl>
                                        <p:attrNameLst>
                                          <p:attrName>style.visibility</p:attrName>
                                        </p:attrNameLst>
                                      </p:cBhvr>
                                      <p:to>
                                        <p:strVal val="visible"/>
                                      </p:to>
                                    </p:set>
                                    <p:anim calcmode="lin" valueType="num">
                                      <p:cBhvr additive="base">
                                        <p:cTn id="19" dur="500" fill="hold"/>
                                        <p:tgtEl>
                                          <p:spTgt spid="58">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8">
                                            <p:txEl>
                                              <p:pRg st="1" end="1"/>
                                            </p:txEl>
                                          </p:spTgt>
                                        </p:tgtEl>
                                        <p:attrNameLst>
                                          <p:attrName>ppt_y</p:attrName>
                                        </p:attrNameLst>
                                      </p:cBhvr>
                                      <p:tavLst>
                                        <p:tav tm="0">
                                          <p:val>
                                            <p:strVal val="1+#ppt_h/2"/>
                                          </p:val>
                                        </p:tav>
                                        <p:tav tm="100000">
                                          <p:val>
                                            <p:strVal val="#ppt_y"/>
                                          </p:val>
                                        </p:tav>
                                      </p:tavLst>
                                    </p:anim>
                                  </p:childTnLst>
                                </p:cTn>
                              </p:par>
                              <p:par>
                                <p:cTn id="21" presetID="3" presetClass="entr" presetSubtype="10" fill="hold" grpId="0" nodeType="withEffect">
                                  <p:stCondLst>
                                    <p:cond delay="0"/>
                                  </p:stCondLst>
                                  <p:childTnLst>
                                    <p:set>
                                      <p:cBhvr>
                                        <p:cTn id="22" dur="1" fill="hold">
                                          <p:stCondLst>
                                            <p:cond delay="0"/>
                                          </p:stCondLst>
                                        </p:cTn>
                                        <p:tgtEl>
                                          <p:spTgt spid="60"/>
                                        </p:tgtEl>
                                        <p:attrNameLst>
                                          <p:attrName>style.visibility</p:attrName>
                                        </p:attrNameLst>
                                      </p:cBhvr>
                                      <p:to>
                                        <p:strVal val="visible"/>
                                      </p:to>
                                    </p:set>
                                    <p:animEffect transition="in" filter="blinds(horizontal)">
                                      <p:cBhvr>
                                        <p:cTn id="23" dur="500"/>
                                        <p:tgtEl>
                                          <p:spTgt spid="60"/>
                                        </p:tgtEl>
                                      </p:cBhvr>
                                    </p:animEffect>
                                  </p:childTnLst>
                                </p:cTn>
                              </p:par>
                              <p:par>
                                <p:cTn id="24" presetID="3" presetClass="entr" presetSubtype="10" fill="hold" grpId="0" nodeType="withEffect">
                                  <p:stCondLst>
                                    <p:cond delay="0"/>
                                  </p:stCondLst>
                                  <p:childTnLst>
                                    <p:set>
                                      <p:cBhvr>
                                        <p:cTn id="25" dur="1" fill="hold">
                                          <p:stCondLst>
                                            <p:cond delay="0"/>
                                          </p:stCondLst>
                                        </p:cTn>
                                        <p:tgtEl>
                                          <p:spTgt spid="66"/>
                                        </p:tgtEl>
                                        <p:attrNameLst>
                                          <p:attrName>style.visibility</p:attrName>
                                        </p:attrNameLst>
                                      </p:cBhvr>
                                      <p:to>
                                        <p:strVal val="visible"/>
                                      </p:to>
                                    </p:set>
                                    <p:animEffect transition="in" filter="blinds(horizontal)">
                                      <p:cBhvr>
                                        <p:cTn id="26" dur="500"/>
                                        <p:tgtEl>
                                          <p:spTgt spid="66"/>
                                        </p:tgtEl>
                                      </p:cBhvr>
                                    </p:animEffect>
                                  </p:childTnLst>
                                </p:cTn>
                              </p:par>
                              <p:par>
                                <p:cTn id="27" presetID="3" presetClass="entr" presetSubtype="10" fill="hold" grpId="0" nodeType="withEffect">
                                  <p:stCondLst>
                                    <p:cond delay="0"/>
                                  </p:stCondLst>
                                  <p:childTnLst>
                                    <p:set>
                                      <p:cBhvr>
                                        <p:cTn id="28" dur="1" fill="hold">
                                          <p:stCondLst>
                                            <p:cond delay="0"/>
                                          </p:stCondLst>
                                        </p:cTn>
                                        <p:tgtEl>
                                          <p:spTgt spid="67"/>
                                        </p:tgtEl>
                                        <p:attrNameLst>
                                          <p:attrName>style.visibility</p:attrName>
                                        </p:attrNameLst>
                                      </p:cBhvr>
                                      <p:to>
                                        <p:strVal val="visible"/>
                                      </p:to>
                                    </p:set>
                                    <p:animEffect transition="in" filter="blinds(horizontal)">
                                      <p:cBhvr>
                                        <p:cTn id="29" dur="500"/>
                                        <p:tgtEl>
                                          <p:spTgt spid="67"/>
                                        </p:tgtEl>
                                      </p:cBhvr>
                                    </p:animEffect>
                                  </p:childTnLst>
                                </p:cTn>
                              </p:par>
                              <p:par>
                                <p:cTn id="30" presetID="3" presetClass="entr" presetSubtype="10" fill="hold" grpId="0" nodeType="withEffect">
                                  <p:stCondLst>
                                    <p:cond delay="0"/>
                                  </p:stCondLst>
                                  <p:childTnLst>
                                    <p:set>
                                      <p:cBhvr>
                                        <p:cTn id="31" dur="1" fill="hold">
                                          <p:stCondLst>
                                            <p:cond delay="0"/>
                                          </p:stCondLst>
                                        </p:cTn>
                                        <p:tgtEl>
                                          <p:spTgt spid="108"/>
                                        </p:tgtEl>
                                        <p:attrNameLst>
                                          <p:attrName>style.visibility</p:attrName>
                                        </p:attrNameLst>
                                      </p:cBhvr>
                                      <p:to>
                                        <p:strVal val="visible"/>
                                      </p:to>
                                    </p:set>
                                    <p:animEffect transition="in" filter="blinds(horizontal)">
                                      <p:cBhvr>
                                        <p:cTn id="32" dur="500"/>
                                        <p:tgtEl>
                                          <p:spTgt spid="108"/>
                                        </p:tgtEl>
                                      </p:cBhvr>
                                    </p:animEffect>
                                  </p:childTnLst>
                                </p:cTn>
                              </p:par>
                              <p:par>
                                <p:cTn id="33" presetID="3" presetClass="entr" presetSubtype="10" fill="hold" grpId="0" nodeType="withEffect">
                                  <p:stCondLst>
                                    <p:cond delay="0"/>
                                  </p:stCondLst>
                                  <p:childTnLst>
                                    <p:set>
                                      <p:cBhvr>
                                        <p:cTn id="34" dur="1" fill="hold">
                                          <p:stCondLst>
                                            <p:cond delay="0"/>
                                          </p:stCondLst>
                                        </p:cTn>
                                        <p:tgtEl>
                                          <p:spTgt spid="111"/>
                                        </p:tgtEl>
                                        <p:attrNameLst>
                                          <p:attrName>style.visibility</p:attrName>
                                        </p:attrNameLst>
                                      </p:cBhvr>
                                      <p:to>
                                        <p:strVal val="visible"/>
                                      </p:to>
                                    </p:set>
                                    <p:animEffect transition="in" filter="blinds(horizontal)">
                                      <p:cBhvr>
                                        <p:cTn id="35" dur="500"/>
                                        <p:tgtEl>
                                          <p:spTgt spid="111"/>
                                        </p:tgtEl>
                                      </p:cBhvr>
                                    </p:animEffect>
                                  </p:childTnLst>
                                </p:cTn>
                              </p:par>
                              <p:par>
                                <p:cTn id="36" presetID="3" presetClass="entr" presetSubtype="10" fill="hold" grpId="0" nodeType="withEffect">
                                  <p:stCondLst>
                                    <p:cond delay="0"/>
                                  </p:stCondLst>
                                  <p:childTnLst>
                                    <p:set>
                                      <p:cBhvr>
                                        <p:cTn id="37" dur="1" fill="hold">
                                          <p:stCondLst>
                                            <p:cond delay="0"/>
                                          </p:stCondLst>
                                        </p:cTn>
                                        <p:tgtEl>
                                          <p:spTgt spid="112"/>
                                        </p:tgtEl>
                                        <p:attrNameLst>
                                          <p:attrName>style.visibility</p:attrName>
                                        </p:attrNameLst>
                                      </p:cBhvr>
                                      <p:to>
                                        <p:strVal val="visible"/>
                                      </p:to>
                                    </p:set>
                                    <p:animEffect transition="in" filter="blinds(horizontal)">
                                      <p:cBhvr>
                                        <p:cTn id="38" dur="500"/>
                                        <p:tgtEl>
                                          <p:spTgt spid="112"/>
                                        </p:tgtEl>
                                      </p:cBhvr>
                                    </p:animEffect>
                                  </p:childTnLst>
                                </p:cTn>
                              </p:par>
                              <p:par>
                                <p:cTn id="39" presetID="3" presetClass="entr" presetSubtype="10" fill="hold" grpId="0" nodeType="withEffect">
                                  <p:stCondLst>
                                    <p:cond delay="0"/>
                                  </p:stCondLst>
                                  <p:childTnLst>
                                    <p:set>
                                      <p:cBhvr>
                                        <p:cTn id="40" dur="1" fill="hold">
                                          <p:stCondLst>
                                            <p:cond delay="0"/>
                                          </p:stCondLst>
                                        </p:cTn>
                                        <p:tgtEl>
                                          <p:spTgt spid="116"/>
                                        </p:tgtEl>
                                        <p:attrNameLst>
                                          <p:attrName>style.visibility</p:attrName>
                                        </p:attrNameLst>
                                      </p:cBhvr>
                                      <p:to>
                                        <p:strVal val="visible"/>
                                      </p:to>
                                    </p:set>
                                    <p:animEffect transition="in" filter="blinds(horizontal)">
                                      <p:cBhvr>
                                        <p:cTn id="41" dur="500"/>
                                        <p:tgtEl>
                                          <p:spTgt spid="116"/>
                                        </p:tgtEl>
                                      </p:cBhvr>
                                    </p:animEffect>
                                  </p:childTnLst>
                                </p:cTn>
                              </p:par>
                              <p:par>
                                <p:cTn id="42" presetID="3" presetClass="entr" presetSubtype="10" fill="hold" nodeType="withEffect">
                                  <p:stCondLst>
                                    <p:cond delay="0"/>
                                  </p:stCondLst>
                                  <p:childTnLst>
                                    <p:set>
                                      <p:cBhvr>
                                        <p:cTn id="43" dur="1" fill="hold">
                                          <p:stCondLst>
                                            <p:cond delay="0"/>
                                          </p:stCondLst>
                                        </p:cTn>
                                        <p:tgtEl>
                                          <p:spTgt spid="49161"/>
                                        </p:tgtEl>
                                        <p:attrNameLst>
                                          <p:attrName>style.visibility</p:attrName>
                                        </p:attrNameLst>
                                      </p:cBhvr>
                                      <p:to>
                                        <p:strVal val="visible"/>
                                      </p:to>
                                    </p:set>
                                    <p:animEffect transition="in" filter="blinds(horizontal)">
                                      <p:cBhvr>
                                        <p:cTn id="44" dur="500"/>
                                        <p:tgtEl>
                                          <p:spTgt spid="49161"/>
                                        </p:tgtEl>
                                      </p:cBhvr>
                                    </p:animEffect>
                                  </p:childTnLst>
                                </p:cTn>
                              </p:par>
                              <p:par>
                                <p:cTn id="45" presetID="3" presetClass="entr" presetSubtype="10" fill="hold" grpId="0" nodeType="withEffect">
                                  <p:stCondLst>
                                    <p:cond delay="0"/>
                                  </p:stCondLst>
                                  <p:childTnLst>
                                    <p:set>
                                      <p:cBhvr>
                                        <p:cTn id="46" dur="1" fill="hold">
                                          <p:stCondLst>
                                            <p:cond delay="0"/>
                                          </p:stCondLst>
                                        </p:cTn>
                                        <p:tgtEl>
                                          <p:spTgt spid="65"/>
                                        </p:tgtEl>
                                        <p:attrNameLst>
                                          <p:attrName>style.visibility</p:attrName>
                                        </p:attrNameLst>
                                      </p:cBhvr>
                                      <p:to>
                                        <p:strVal val="visible"/>
                                      </p:to>
                                    </p:set>
                                    <p:animEffect transition="in" filter="blinds(horizontal)">
                                      <p:cBhvr>
                                        <p:cTn id="47" dur="500"/>
                                        <p:tgtEl>
                                          <p:spTgt spid="65"/>
                                        </p:tgtEl>
                                      </p:cBhvr>
                                    </p:animEffect>
                                  </p:childTnLst>
                                </p:cTn>
                              </p:par>
                              <p:par>
                                <p:cTn id="48" presetID="3" presetClass="entr" presetSubtype="10" fill="hold" nodeType="withEffect">
                                  <p:stCondLst>
                                    <p:cond delay="0"/>
                                  </p:stCondLst>
                                  <p:childTnLst>
                                    <p:set>
                                      <p:cBhvr>
                                        <p:cTn id="49" dur="1" fill="hold">
                                          <p:stCondLst>
                                            <p:cond delay="0"/>
                                          </p:stCondLst>
                                        </p:cTn>
                                        <p:tgtEl>
                                          <p:spTgt spid="106"/>
                                        </p:tgtEl>
                                        <p:attrNameLst>
                                          <p:attrName>style.visibility</p:attrName>
                                        </p:attrNameLst>
                                      </p:cBhvr>
                                      <p:to>
                                        <p:strVal val="visible"/>
                                      </p:to>
                                    </p:set>
                                    <p:animEffect transition="in" filter="blinds(horizontal)">
                                      <p:cBhvr>
                                        <p:cTn id="50" dur="500"/>
                                        <p:tgtEl>
                                          <p:spTgt spid="106"/>
                                        </p:tgtEl>
                                      </p:cBhvr>
                                    </p:animEffect>
                                  </p:childTnLst>
                                </p:cTn>
                              </p:par>
                              <p:par>
                                <p:cTn id="51" presetID="3" presetClass="entr" presetSubtype="10" fill="hold" grpId="0" nodeType="withEffect">
                                  <p:stCondLst>
                                    <p:cond delay="0"/>
                                  </p:stCondLst>
                                  <p:childTnLst>
                                    <p:set>
                                      <p:cBhvr>
                                        <p:cTn id="52" dur="1" fill="hold">
                                          <p:stCondLst>
                                            <p:cond delay="0"/>
                                          </p:stCondLst>
                                        </p:cTn>
                                        <p:tgtEl>
                                          <p:spTgt spid="145"/>
                                        </p:tgtEl>
                                        <p:attrNameLst>
                                          <p:attrName>style.visibility</p:attrName>
                                        </p:attrNameLst>
                                      </p:cBhvr>
                                      <p:to>
                                        <p:strVal val="visible"/>
                                      </p:to>
                                    </p:set>
                                    <p:animEffect transition="in" filter="blinds(horizontal)">
                                      <p:cBhvr>
                                        <p:cTn id="53" dur="500"/>
                                        <p:tgtEl>
                                          <p:spTgt spid="145"/>
                                        </p:tgtEl>
                                      </p:cBhvr>
                                    </p:animEffect>
                                  </p:childTnLst>
                                </p:cTn>
                              </p:par>
                              <p:par>
                                <p:cTn id="54" presetID="3" presetClass="entr" presetSubtype="10" fill="hold" nodeType="withEffect">
                                  <p:stCondLst>
                                    <p:cond delay="0"/>
                                  </p:stCondLst>
                                  <p:childTnLst>
                                    <p:set>
                                      <p:cBhvr>
                                        <p:cTn id="55" dur="1" fill="hold">
                                          <p:stCondLst>
                                            <p:cond delay="0"/>
                                          </p:stCondLst>
                                        </p:cTn>
                                        <p:tgtEl>
                                          <p:spTgt spid="110"/>
                                        </p:tgtEl>
                                        <p:attrNameLst>
                                          <p:attrName>style.visibility</p:attrName>
                                        </p:attrNameLst>
                                      </p:cBhvr>
                                      <p:to>
                                        <p:strVal val="visible"/>
                                      </p:to>
                                    </p:set>
                                    <p:animEffect transition="in" filter="blinds(horizontal)">
                                      <p:cBhvr>
                                        <p:cTn id="56" dur="500"/>
                                        <p:tgtEl>
                                          <p:spTgt spid="110"/>
                                        </p:tgtEl>
                                      </p:cBhvr>
                                    </p:animEffect>
                                  </p:childTnLst>
                                </p:cTn>
                              </p:par>
                              <p:par>
                                <p:cTn id="57" presetID="3" presetClass="entr" presetSubtype="10" fill="hold" nodeType="withEffect">
                                  <p:stCondLst>
                                    <p:cond delay="0"/>
                                  </p:stCondLst>
                                  <p:childTnLst>
                                    <p:set>
                                      <p:cBhvr>
                                        <p:cTn id="58" dur="1" fill="hold">
                                          <p:stCondLst>
                                            <p:cond delay="0"/>
                                          </p:stCondLst>
                                        </p:cTn>
                                        <p:tgtEl>
                                          <p:spTgt spid="142"/>
                                        </p:tgtEl>
                                        <p:attrNameLst>
                                          <p:attrName>style.visibility</p:attrName>
                                        </p:attrNameLst>
                                      </p:cBhvr>
                                      <p:to>
                                        <p:strVal val="visible"/>
                                      </p:to>
                                    </p:set>
                                    <p:animEffect transition="in" filter="blinds(horizontal)">
                                      <p:cBhvr>
                                        <p:cTn id="59" dur="500"/>
                                        <p:tgtEl>
                                          <p:spTgt spid="142"/>
                                        </p:tgtEl>
                                      </p:cBhvr>
                                    </p:animEffect>
                                  </p:childTnLst>
                                </p:cTn>
                              </p:par>
                              <p:par>
                                <p:cTn id="60" presetID="3" presetClass="entr" presetSubtype="10" fill="hold" grpId="0" nodeType="withEffect">
                                  <p:stCondLst>
                                    <p:cond delay="0"/>
                                  </p:stCondLst>
                                  <p:childTnLst>
                                    <p:set>
                                      <p:cBhvr>
                                        <p:cTn id="61" dur="1" fill="hold">
                                          <p:stCondLst>
                                            <p:cond delay="0"/>
                                          </p:stCondLst>
                                        </p:cTn>
                                        <p:tgtEl>
                                          <p:spTgt spid="117"/>
                                        </p:tgtEl>
                                        <p:attrNameLst>
                                          <p:attrName>style.visibility</p:attrName>
                                        </p:attrNameLst>
                                      </p:cBhvr>
                                      <p:to>
                                        <p:strVal val="visible"/>
                                      </p:to>
                                    </p:set>
                                    <p:animEffect transition="in" filter="blinds(horizontal)">
                                      <p:cBhvr>
                                        <p:cTn id="62" dur="500"/>
                                        <p:tgtEl>
                                          <p:spTgt spid="117"/>
                                        </p:tgtEl>
                                      </p:cBhvr>
                                    </p:animEffect>
                                  </p:childTnLst>
                                </p:cTn>
                              </p:par>
                              <p:par>
                                <p:cTn id="63" presetID="3" presetClass="entr" presetSubtype="10" fill="hold" nodeType="withEffect">
                                  <p:stCondLst>
                                    <p:cond delay="0"/>
                                  </p:stCondLst>
                                  <p:childTnLst>
                                    <p:set>
                                      <p:cBhvr>
                                        <p:cTn id="64" dur="1" fill="hold">
                                          <p:stCondLst>
                                            <p:cond delay="0"/>
                                          </p:stCondLst>
                                        </p:cTn>
                                        <p:tgtEl>
                                          <p:spTgt spid="128"/>
                                        </p:tgtEl>
                                        <p:attrNameLst>
                                          <p:attrName>style.visibility</p:attrName>
                                        </p:attrNameLst>
                                      </p:cBhvr>
                                      <p:to>
                                        <p:strVal val="visible"/>
                                      </p:to>
                                    </p:set>
                                    <p:animEffect transition="in" filter="blinds(horizontal)">
                                      <p:cBhvr>
                                        <p:cTn id="65" dur="500"/>
                                        <p:tgtEl>
                                          <p:spTgt spid="128"/>
                                        </p:tgtEl>
                                      </p:cBhvr>
                                    </p:animEffect>
                                  </p:childTnLst>
                                </p:cTn>
                              </p:par>
                              <p:par>
                                <p:cTn id="66" presetID="3" presetClass="entr" presetSubtype="10" fill="hold" nodeType="withEffect">
                                  <p:stCondLst>
                                    <p:cond delay="0"/>
                                  </p:stCondLst>
                                  <p:childTnLst>
                                    <p:set>
                                      <p:cBhvr>
                                        <p:cTn id="67" dur="1" fill="hold">
                                          <p:stCondLst>
                                            <p:cond delay="0"/>
                                          </p:stCondLst>
                                        </p:cTn>
                                        <p:tgtEl>
                                          <p:spTgt spid="119"/>
                                        </p:tgtEl>
                                        <p:attrNameLst>
                                          <p:attrName>style.visibility</p:attrName>
                                        </p:attrNameLst>
                                      </p:cBhvr>
                                      <p:to>
                                        <p:strVal val="visible"/>
                                      </p:to>
                                    </p:set>
                                    <p:animEffect transition="in" filter="blinds(horizontal)">
                                      <p:cBhvr>
                                        <p:cTn id="68" dur="500"/>
                                        <p:tgtEl>
                                          <p:spTgt spid="119"/>
                                        </p:tgtEl>
                                      </p:cBhvr>
                                    </p:animEffect>
                                  </p:childTnLst>
                                </p:cTn>
                              </p:par>
                              <p:par>
                                <p:cTn id="69" presetID="3" presetClass="entr" presetSubtype="10" fill="hold" nodeType="withEffect">
                                  <p:stCondLst>
                                    <p:cond delay="0"/>
                                  </p:stCondLst>
                                  <p:childTnLst>
                                    <p:set>
                                      <p:cBhvr>
                                        <p:cTn id="70" dur="1" fill="hold">
                                          <p:stCondLst>
                                            <p:cond delay="0"/>
                                          </p:stCondLst>
                                        </p:cTn>
                                        <p:tgtEl>
                                          <p:spTgt spid="122"/>
                                        </p:tgtEl>
                                        <p:attrNameLst>
                                          <p:attrName>style.visibility</p:attrName>
                                        </p:attrNameLst>
                                      </p:cBhvr>
                                      <p:to>
                                        <p:strVal val="visible"/>
                                      </p:to>
                                    </p:set>
                                    <p:animEffect transition="in" filter="blinds(horizontal)">
                                      <p:cBhvr>
                                        <p:cTn id="71" dur="500"/>
                                        <p:tgtEl>
                                          <p:spTgt spid="122"/>
                                        </p:tgtEl>
                                      </p:cBhvr>
                                    </p:animEffect>
                                  </p:childTnLst>
                                </p:cTn>
                              </p:par>
                              <p:par>
                                <p:cTn id="72" presetID="3" presetClass="entr" presetSubtype="10" fill="hold" nodeType="withEffect">
                                  <p:stCondLst>
                                    <p:cond delay="0"/>
                                  </p:stCondLst>
                                  <p:childTnLst>
                                    <p:set>
                                      <p:cBhvr>
                                        <p:cTn id="73" dur="1" fill="hold">
                                          <p:stCondLst>
                                            <p:cond delay="0"/>
                                          </p:stCondLst>
                                        </p:cTn>
                                        <p:tgtEl>
                                          <p:spTgt spid="125"/>
                                        </p:tgtEl>
                                        <p:attrNameLst>
                                          <p:attrName>style.visibility</p:attrName>
                                        </p:attrNameLst>
                                      </p:cBhvr>
                                      <p:to>
                                        <p:strVal val="visible"/>
                                      </p:to>
                                    </p:set>
                                    <p:animEffect transition="in" filter="blinds(horizontal)">
                                      <p:cBhvr>
                                        <p:cTn id="74" dur="500"/>
                                        <p:tgtEl>
                                          <p:spTgt spid="125"/>
                                        </p:tgtEl>
                                      </p:cBhvr>
                                    </p:animEffect>
                                  </p:childTnLst>
                                </p:cTn>
                              </p:par>
                              <p:par>
                                <p:cTn id="75" presetID="3" presetClass="entr" presetSubtype="10" fill="hold" grpId="0" nodeType="withEffect">
                                  <p:stCondLst>
                                    <p:cond delay="0"/>
                                  </p:stCondLst>
                                  <p:childTnLst>
                                    <p:set>
                                      <p:cBhvr>
                                        <p:cTn id="76" dur="1" fill="hold">
                                          <p:stCondLst>
                                            <p:cond delay="0"/>
                                          </p:stCondLst>
                                        </p:cTn>
                                        <p:tgtEl>
                                          <p:spTgt spid="127"/>
                                        </p:tgtEl>
                                        <p:attrNameLst>
                                          <p:attrName>style.visibility</p:attrName>
                                        </p:attrNameLst>
                                      </p:cBhvr>
                                      <p:to>
                                        <p:strVal val="visible"/>
                                      </p:to>
                                    </p:set>
                                    <p:animEffect transition="in" filter="blinds(horizontal)">
                                      <p:cBhvr>
                                        <p:cTn id="77" dur="500"/>
                                        <p:tgtEl>
                                          <p:spTgt spid="127"/>
                                        </p:tgtEl>
                                      </p:cBhvr>
                                    </p:animEffect>
                                  </p:childTnLst>
                                </p:cTn>
                              </p:par>
                            </p:childTnLst>
                          </p:cTn>
                        </p:par>
                      </p:childTnLst>
                    </p:cTn>
                  </p:par>
                  <p:par>
                    <p:cTn id="78" fill="hold">
                      <p:stCondLst>
                        <p:cond delay="indefinite"/>
                      </p:stCondLst>
                      <p:childTnLst>
                        <p:par>
                          <p:cTn id="79" fill="hold">
                            <p:stCondLst>
                              <p:cond delay="0"/>
                            </p:stCondLst>
                            <p:childTnLst>
                              <p:par>
                                <p:cTn id="80" presetID="2" presetClass="entr" presetSubtype="4" fill="hold" grpId="1" nodeType="clickEffect">
                                  <p:stCondLst>
                                    <p:cond delay="0"/>
                                  </p:stCondLst>
                                  <p:childTnLst>
                                    <p:set>
                                      <p:cBhvr>
                                        <p:cTn id="81" dur="1" fill="hold">
                                          <p:stCondLst>
                                            <p:cond delay="0"/>
                                          </p:stCondLst>
                                        </p:cTn>
                                        <p:tgtEl>
                                          <p:spTgt spid="58">
                                            <p:txEl>
                                              <p:pRg st="2" end="2"/>
                                            </p:txEl>
                                          </p:spTgt>
                                        </p:tgtEl>
                                        <p:attrNameLst>
                                          <p:attrName>style.visibility</p:attrName>
                                        </p:attrNameLst>
                                      </p:cBhvr>
                                      <p:to>
                                        <p:strVal val="visible"/>
                                      </p:to>
                                    </p:set>
                                    <p:anim calcmode="lin" valueType="num">
                                      <p:cBhvr additive="base">
                                        <p:cTn id="82" dur="500" fill="hold"/>
                                        <p:tgtEl>
                                          <p:spTgt spid="58">
                                            <p:txEl>
                                              <p:pRg st="2" end="2"/>
                                            </p:txEl>
                                          </p:spTgt>
                                        </p:tgtEl>
                                        <p:attrNameLst>
                                          <p:attrName>ppt_x</p:attrName>
                                        </p:attrNameLst>
                                      </p:cBhvr>
                                      <p:tavLst>
                                        <p:tav tm="0">
                                          <p:val>
                                            <p:strVal val="#ppt_x"/>
                                          </p:val>
                                        </p:tav>
                                        <p:tav tm="100000">
                                          <p:val>
                                            <p:strVal val="#ppt_x"/>
                                          </p:val>
                                        </p:tav>
                                      </p:tavLst>
                                    </p:anim>
                                    <p:anim calcmode="lin" valueType="num">
                                      <p:cBhvr additive="base">
                                        <p:cTn id="83" dur="500" fill="hold"/>
                                        <p:tgtEl>
                                          <p:spTgt spid="58">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84" fill="hold">
                      <p:stCondLst>
                        <p:cond delay="indefinite"/>
                      </p:stCondLst>
                      <p:childTnLst>
                        <p:par>
                          <p:cTn id="85" fill="hold">
                            <p:stCondLst>
                              <p:cond delay="0"/>
                            </p:stCondLst>
                            <p:childTnLst>
                              <p:par>
                                <p:cTn id="86" presetID="3" presetClass="entr" presetSubtype="10" fill="hold" grpId="0" nodeType="clickEffect">
                                  <p:stCondLst>
                                    <p:cond delay="0"/>
                                  </p:stCondLst>
                                  <p:childTnLst>
                                    <p:set>
                                      <p:cBhvr>
                                        <p:cTn id="87" dur="1" fill="hold">
                                          <p:stCondLst>
                                            <p:cond delay="0"/>
                                          </p:stCondLst>
                                        </p:cTn>
                                        <p:tgtEl>
                                          <p:spTgt spid="64"/>
                                        </p:tgtEl>
                                        <p:attrNameLst>
                                          <p:attrName>style.visibility</p:attrName>
                                        </p:attrNameLst>
                                      </p:cBhvr>
                                      <p:to>
                                        <p:strVal val="visible"/>
                                      </p:to>
                                    </p:set>
                                    <p:animEffect transition="in" filter="blinds(horizontal)">
                                      <p:cBhvr>
                                        <p:cTn id="88" dur="500"/>
                                        <p:tgtEl>
                                          <p:spTgt spid="64"/>
                                        </p:tgtEl>
                                      </p:cBhvr>
                                    </p:animEffect>
                                  </p:childTnLst>
                                </p:cTn>
                              </p:par>
                              <p:par>
                                <p:cTn id="89" presetID="3" presetClass="entr" presetSubtype="10" fill="hold" nodeType="withEffect">
                                  <p:stCondLst>
                                    <p:cond delay="0"/>
                                  </p:stCondLst>
                                  <p:childTnLst>
                                    <p:set>
                                      <p:cBhvr>
                                        <p:cTn id="90" dur="1" fill="hold">
                                          <p:stCondLst>
                                            <p:cond delay="0"/>
                                          </p:stCondLst>
                                        </p:cTn>
                                        <p:tgtEl>
                                          <p:spTgt spid="104"/>
                                        </p:tgtEl>
                                        <p:attrNameLst>
                                          <p:attrName>style.visibility</p:attrName>
                                        </p:attrNameLst>
                                      </p:cBhvr>
                                      <p:to>
                                        <p:strVal val="visible"/>
                                      </p:to>
                                    </p:set>
                                    <p:animEffect transition="in" filter="blinds(horizontal)">
                                      <p:cBhvr>
                                        <p:cTn id="91" dur="500"/>
                                        <p:tgtEl>
                                          <p:spTgt spid="104"/>
                                        </p:tgtEl>
                                      </p:cBhvr>
                                    </p:animEffect>
                                  </p:childTnLst>
                                </p:cTn>
                              </p:par>
                              <p:par>
                                <p:cTn id="92" presetID="3" presetClass="entr" presetSubtype="10" fill="hold" grpId="0" nodeType="withEffect">
                                  <p:stCondLst>
                                    <p:cond delay="0"/>
                                  </p:stCondLst>
                                  <p:childTnLst>
                                    <p:set>
                                      <p:cBhvr>
                                        <p:cTn id="93" dur="1" fill="hold">
                                          <p:stCondLst>
                                            <p:cond delay="0"/>
                                          </p:stCondLst>
                                        </p:cTn>
                                        <p:tgtEl>
                                          <p:spTgt spid="63"/>
                                        </p:tgtEl>
                                        <p:attrNameLst>
                                          <p:attrName>style.visibility</p:attrName>
                                        </p:attrNameLst>
                                      </p:cBhvr>
                                      <p:to>
                                        <p:strVal val="visible"/>
                                      </p:to>
                                    </p:set>
                                    <p:animEffect transition="in" filter="blinds(horizontal)">
                                      <p:cBhvr>
                                        <p:cTn id="94" dur="500"/>
                                        <p:tgtEl>
                                          <p:spTgt spid="63"/>
                                        </p:tgtEl>
                                      </p:cBhvr>
                                    </p:animEffect>
                                  </p:childTnLst>
                                </p:cTn>
                              </p:par>
                              <p:par>
                                <p:cTn id="95" presetID="3" presetClass="entr" presetSubtype="10" fill="hold" nodeType="withEffect">
                                  <p:stCondLst>
                                    <p:cond delay="0"/>
                                  </p:stCondLst>
                                  <p:childTnLst>
                                    <p:set>
                                      <p:cBhvr>
                                        <p:cTn id="96" dur="1" fill="hold">
                                          <p:stCondLst>
                                            <p:cond delay="0"/>
                                          </p:stCondLst>
                                        </p:cTn>
                                        <p:tgtEl>
                                          <p:spTgt spid="105"/>
                                        </p:tgtEl>
                                        <p:attrNameLst>
                                          <p:attrName>style.visibility</p:attrName>
                                        </p:attrNameLst>
                                      </p:cBhvr>
                                      <p:to>
                                        <p:strVal val="visible"/>
                                      </p:to>
                                    </p:set>
                                    <p:animEffect transition="in" filter="blinds(horizontal)">
                                      <p:cBhvr>
                                        <p:cTn id="97" dur="500"/>
                                        <p:tgtEl>
                                          <p:spTgt spid="105"/>
                                        </p:tgtEl>
                                      </p:cBhvr>
                                    </p:animEffect>
                                  </p:childTnLst>
                                </p:cTn>
                              </p:par>
                              <p:par>
                                <p:cTn id="98" presetID="3" presetClass="entr" presetSubtype="10" fill="hold" nodeType="withEffect">
                                  <p:stCondLst>
                                    <p:cond delay="0"/>
                                  </p:stCondLst>
                                  <p:childTnLst>
                                    <p:set>
                                      <p:cBhvr>
                                        <p:cTn id="99" dur="1" fill="hold">
                                          <p:stCondLst>
                                            <p:cond delay="0"/>
                                          </p:stCondLst>
                                        </p:cTn>
                                        <p:tgtEl>
                                          <p:spTgt spid="109"/>
                                        </p:tgtEl>
                                        <p:attrNameLst>
                                          <p:attrName>style.visibility</p:attrName>
                                        </p:attrNameLst>
                                      </p:cBhvr>
                                      <p:to>
                                        <p:strVal val="visible"/>
                                      </p:to>
                                    </p:set>
                                    <p:animEffect transition="in" filter="blinds(horizontal)">
                                      <p:cBhvr>
                                        <p:cTn id="100" dur="500"/>
                                        <p:tgtEl>
                                          <p:spTgt spid="109"/>
                                        </p:tgtEl>
                                      </p:cBhvr>
                                    </p:animEffect>
                                  </p:childTnLst>
                                </p:cTn>
                              </p:par>
                              <p:par>
                                <p:cTn id="101" presetID="3" presetClass="entr" presetSubtype="10" fill="hold" nodeType="withEffect">
                                  <p:stCondLst>
                                    <p:cond delay="0"/>
                                  </p:stCondLst>
                                  <p:childTnLst>
                                    <p:set>
                                      <p:cBhvr>
                                        <p:cTn id="102" dur="1" fill="hold">
                                          <p:stCondLst>
                                            <p:cond delay="0"/>
                                          </p:stCondLst>
                                        </p:cTn>
                                        <p:tgtEl>
                                          <p:spTgt spid="139"/>
                                        </p:tgtEl>
                                        <p:attrNameLst>
                                          <p:attrName>style.visibility</p:attrName>
                                        </p:attrNameLst>
                                      </p:cBhvr>
                                      <p:to>
                                        <p:strVal val="visible"/>
                                      </p:to>
                                    </p:set>
                                    <p:animEffect transition="in" filter="blinds(horizontal)">
                                      <p:cBhvr>
                                        <p:cTn id="103" dur="500"/>
                                        <p:tgtEl>
                                          <p:spTgt spid="139"/>
                                        </p:tgtEl>
                                      </p:cBhvr>
                                    </p:animEffect>
                                  </p:childTnLst>
                                </p:cTn>
                              </p:par>
                              <p:par>
                                <p:cTn id="104" presetID="3" presetClass="entr" presetSubtype="10" fill="hold" nodeType="withEffect">
                                  <p:stCondLst>
                                    <p:cond delay="0"/>
                                  </p:stCondLst>
                                  <p:childTnLst>
                                    <p:set>
                                      <p:cBhvr>
                                        <p:cTn id="105" dur="1" fill="hold">
                                          <p:stCondLst>
                                            <p:cond delay="0"/>
                                          </p:stCondLst>
                                        </p:cTn>
                                        <p:tgtEl>
                                          <p:spTgt spid="2"/>
                                        </p:tgtEl>
                                        <p:attrNameLst>
                                          <p:attrName>style.visibility</p:attrName>
                                        </p:attrNameLst>
                                      </p:cBhvr>
                                      <p:to>
                                        <p:strVal val="visible"/>
                                      </p:to>
                                    </p:set>
                                    <p:animEffect transition="in" filter="blinds(horizontal)">
                                      <p:cBhvr>
                                        <p:cTn id="106" dur="500"/>
                                        <p:tgtEl>
                                          <p:spTgt spid="2"/>
                                        </p:tgtEl>
                                      </p:cBhvr>
                                    </p:animEffect>
                                  </p:childTnLst>
                                </p:cTn>
                              </p:par>
                              <p:par>
                                <p:cTn id="107" presetID="3" presetClass="entr" presetSubtype="10" fill="hold" nodeType="withEffect">
                                  <p:stCondLst>
                                    <p:cond delay="0"/>
                                  </p:stCondLst>
                                  <p:childTnLst>
                                    <p:set>
                                      <p:cBhvr>
                                        <p:cTn id="108" dur="1" fill="hold">
                                          <p:stCondLst>
                                            <p:cond delay="0"/>
                                          </p:stCondLst>
                                        </p:cTn>
                                        <p:tgtEl>
                                          <p:spTgt spid="4"/>
                                        </p:tgtEl>
                                        <p:attrNameLst>
                                          <p:attrName>style.visibility</p:attrName>
                                        </p:attrNameLst>
                                      </p:cBhvr>
                                      <p:to>
                                        <p:strVal val="visible"/>
                                      </p:to>
                                    </p:set>
                                    <p:animEffect transition="in" filter="blinds(horizontal)">
                                      <p:cBhvr>
                                        <p:cTn id="109" dur="500"/>
                                        <p:tgtEl>
                                          <p:spTgt spid="4"/>
                                        </p:tgtEl>
                                      </p:cBhvr>
                                    </p:animEffect>
                                  </p:childTnLst>
                                </p:cTn>
                              </p:par>
                              <p:par>
                                <p:cTn id="110" presetID="3" presetClass="entr" presetSubtype="10" fill="hold" nodeType="withEffect">
                                  <p:stCondLst>
                                    <p:cond delay="0"/>
                                  </p:stCondLst>
                                  <p:childTnLst>
                                    <p:set>
                                      <p:cBhvr>
                                        <p:cTn id="111" dur="1" fill="hold">
                                          <p:stCondLst>
                                            <p:cond delay="0"/>
                                          </p:stCondLst>
                                        </p:cTn>
                                        <p:tgtEl>
                                          <p:spTgt spid="3"/>
                                        </p:tgtEl>
                                        <p:attrNameLst>
                                          <p:attrName>style.visibility</p:attrName>
                                        </p:attrNameLst>
                                      </p:cBhvr>
                                      <p:to>
                                        <p:strVal val="visible"/>
                                      </p:to>
                                    </p:set>
                                    <p:animEffect transition="in" filter="blinds(horizontal)">
                                      <p:cBhvr>
                                        <p:cTn id="112" dur="500"/>
                                        <p:tgtEl>
                                          <p:spTgt spid="3"/>
                                        </p:tgtEl>
                                      </p:cBhvr>
                                    </p:animEffect>
                                  </p:childTnLst>
                                </p:cTn>
                              </p:par>
                              <p:par>
                                <p:cTn id="113" presetID="3" presetClass="entr" presetSubtype="10" fill="hold" nodeType="withEffect">
                                  <p:stCondLst>
                                    <p:cond delay="0"/>
                                  </p:stCondLst>
                                  <p:childTnLst>
                                    <p:set>
                                      <p:cBhvr>
                                        <p:cTn id="114" dur="1" fill="hold">
                                          <p:stCondLst>
                                            <p:cond delay="0"/>
                                          </p:stCondLst>
                                        </p:cTn>
                                        <p:tgtEl>
                                          <p:spTgt spid="5"/>
                                        </p:tgtEl>
                                        <p:attrNameLst>
                                          <p:attrName>style.visibility</p:attrName>
                                        </p:attrNameLst>
                                      </p:cBhvr>
                                      <p:to>
                                        <p:strVal val="visible"/>
                                      </p:to>
                                    </p:set>
                                    <p:animEffect transition="in" filter="blinds(horizontal)">
                                      <p:cBhvr>
                                        <p:cTn id="115" dur="500"/>
                                        <p:tgtEl>
                                          <p:spTgt spid="5"/>
                                        </p:tgtEl>
                                      </p:cBhvr>
                                    </p:animEffect>
                                  </p:childTnLst>
                                </p:cTn>
                              </p:par>
                              <p:par>
                                <p:cTn id="116" presetID="3" presetClass="entr" presetSubtype="10" fill="hold" nodeType="withEffect">
                                  <p:stCondLst>
                                    <p:cond delay="0"/>
                                  </p:stCondLst>
                                  <p:childTnLst>
                                    <p:set>
                                      <p:cBhvr>
                                        <p:cTn id="117" dur="1" fill="hold">
                                          <p:stCondLst>
                                            <p:cond delay="0"/>
                                          </p:stCondLst>
                                        </p:cTn>
                                        <p:tgtEl>
                                          <p:spTgt spid="6"/>
                                        </p:tgtEl>
                                        <p:attrNameLst>
                                          <p:attrName>style.visibility</p:attrName>
                                        </p:attrNameLst>
                                      </p:cBhvr>
                                      <p:to>
                                        <p:strVal val="visible"/>
                                      </p:to>
                                    </p:set>
                                    <p:animEffect transition="in" filter="blinds(horizontal)">
                                      <p:cBhvr>
                                        <p:cTn id="118" dur="500"/>
                                        <p:tgtEl>
                                          <p:spTgt spid="6"/>
                                        </p:tgtEl>
                                      </p:cBhvr>
                                    </p:animEffect>
                                  </p:childTnLst>
                                </p:cTn>
                              </p:par>
                              <p:par>
                                <p:cTn id="119" presetID="3" presetClass="entr" presetSubtype="10" fill="hold" grpId="0" nodeType="withEffect">
                                  <p:stCondLst>
                                    <p:cond delay="0"/>
                                  </p:stCondLst>
                                  <p:childTnLst>
                                    <p:set>
                                      <p:cBhvr>
                                        <p:cTn id="120" dur="1" fill="hold">
                                          <p:stCondLst>
                                            <p:cond delay="0"/>
                                          </p:stCondLst>
                                        </p:cTn>
                                        <p:tgtEl>
                                          <p:spTgt spid="135"/>
                                        </p:tgtEl>
                                        <p:attrNameLst>
                                          <p:attrName>style.visibility</p:attrName>
                                        </p:attrNameLst>
                                      </p:cBhvr>
                                      <p:to>
                                        <p:strVal val="visible"/>
                                      </p:to>
                                    </p:set>
                                    <p:animEffect transition="in" filter="blinds(horizontal)">
                                      <p:cBhvr>
                                        <p:cTn id="121" dur="500"/>
                                        <p:tgtEl>
                                          <p:spTgt spid="135"/>
                                        </p:tgtEl>
                                      </p:cBhvr>
                                    </p:animEffect>
                                  </p:childTnLst>
                                </p:cTn>
                              </p:par>
                              <p:par>
                                <p:cTn id="122" presetID="3" presetClass="entr" presetSubtype="10" fill="hold" grpId="0" nodeType="withEffect">
                                  <p:stCondLst>
                                    <p:cond delay="0"/>
                                  </p:stCondLst>
                                  <p:childTnLst>
                                    <p:set>
                                      <p:cBhvr>
                                        <p:cTn id="123" dur="1" fill="hold">
                                          <p:stCondLst>
                                            <p:cond delay="0"/>
                                          </p:stCondLst>
                                        </p:cTn>
                                        <p:tgtEl>
                                          <p:spTgt spid="80"/>
                                        </p:tgtEl>
                                        <p:attrNameLst>
                                          <p:attrName>style.visibility</p:attrName>
                                        </p:attrNameLst>
                                      </p:cBhvr>
                                      <p:to>
                                        <p:strVal val="visible"/>
                                      </p:to>
                                    </p:set>
                                    <p:animEffect transition="in" filter="blinds(horizontal)">
                                      <p:cBhvr>
                                        <p:cTn id="124" dur="500"/>
                                        <p:tgtEl>
                                          <p:spTgt spid="80"/>
                                        </p:tgtEl>
                                      </p:cBhvr>
                                    </p:animEffect>
                                  </p:childTnLst>
                                </p:cTn>
                              </p:par>
                              <p:par>
                                <p:cTn id="125" presetID="3" presetClass="entr" presetSubtype="10" fill="hold" grpId="0" nodeType="withEffect">
                                  <p:stCondLst>
                                    <p:cond delay="0"/>
                                  </p:stCondLst>
                                  <p:childTnLst>
                                    <p:set>
                                      <p:cBhvr>
                                        <p:cTn id="126" dur="1" fill="hold">
                                          <p:stCondLst>
                                            <p:cond delay="0"/>
                                          </p:stCondLst>
                                        </p:cTn>
                                        <p:tgtEl>
                                          <p:spTgt spid="84"/>
                                        </p:tgtEl>
                                        <p:attrNameLst>
                                          <p:attrName>style.visibility</p:attrName>
                                        </p:attrNameLst>
                                      </p:cBhvr>
                                      <p:to>
                                        <p:strVal val="visible"/>
                                      </p:to>
                                    </p:set>
                                    <p:animEffect transition="in" filter="blinds(horizontal)">
                                      <p:cBhvr>
                                        <p:cTn id="127" dur="500"/>
                                        <p:tgtEl>
                                          <p:spTgt spid="84"/>
                                        </p:tgtEl>
                                      </p:cBhvr>
                                    </p:animEffect>
                                  </p:childTnLst>
                                </p:cTn>
                              </p:par>
                              <p:par>
                                <p:cTn id="128" presetID="3" presetClass="entr" presetSubtype="10" fill="hold" grpId="0" nodeType="withEffect">
                                  <p:stCondLst>
                                    <p:cond delay="0"/>
                                  </p:stCondLst>
                                  <p:childTnLst>
                                    <p:set>
                                      <p:cBhvr>
                                        <p:cTn id="129" dur="1" fill="hold">
                                          <p:stCondLst>
                                            <p:cond delay="0"/>
                                          </p:stCondLst>
                                        </p:cTn>
                                        <p:tgtEl>
                                          <p:spTgt spid="79"/>
                                        </p:tgtEl>
                                        <p:attrNameLst>
                                          <p:attrName>style.visibility</p:attrName>
                                        </p:attrNameLst>
                                      </p:cBhvr>
                                      <p:to>
                                        <p:strVal val="visible"/>
                                      </p:to>
                                    </p:set>
                                    <p:animEffect transition="in" filter="blinds(horizontal)">
                                      <p:cBhvr>
                                        <p:cTn id="130" dur="500"/>
                                        <p:tgtEl>
                                          <p:spTgt spid="79"/>
                                        </p:tgtEl>
                                      </p:cBhvr>
                                    </p:animEffect>
                                  </p:childTnLst>
                                </p:cTn>
                              </p:par>
                              <p:par>
                                <p:cTn id="131" presetID="3" presetClass="entr" presetSubtype="10" fill="hold" grpId="0" nodeType="withEffect">
                                  <p:stCondLst>
                                    <p:cond delay="0"/>
                                  </p:stCondLst>
                                  <p:childTnLst>
                                    <p:set>
                                      <p:cBhvr>
                                        <p:cTn id="132" dur="1" fill="hold">
                                          <p:stCondLst>
                                            <p:cond delay="0"/>
                                          </p:stCondLst>
                                        </p:cTn>
                                        <p:tgtEl>
                                          <p:spTgt spid="85"/>
                                        </p:tgtEl>
                                        <p:attrNameLst>
                                          <p:attrName>style.visibility</p:attrName>
                                        </p:attrNameLst>
                                      </p:cBhvr>
                                      <p:to>
                                        <p:strVal val="visible"/>
                                      </p:to>
                                    </p:set>
                                    <p:animEffect transition="in" filter="blinds(horizontal)">
                                      <p:cBhvr>
                                        <p:cTn id="133" dur="500"/>
                                        <p:tgtEl>
                                          <p:spTgt spid="85"/>
                                        </p:tgtEl>
                                      </p:cBhvr>
                                    </p:animEffect>
                                  </p:childTnLst>
                                </p:cTn>
                              </p:par>
                              <p:par>
                                <p:cTn id="134" presetID="3" presetClass="entr" presetSubtype="10" fill="hold" grpId="1" nodeType="withEffect">
                                  <p:stCondLst>
                                    <p:cond delay="0"/>
                                  </p:stCondLst>
                                  <p:childTnLst>
                                    <p:set>
                                      <p:cBhvr>
                                        <p:cTn id="135" dur="1" fill="hold">
                                          <p:stCondLst>
                                            <p:cond delay="0"/>
                                          </p:stCondLst>
                                        </p:cTn>
                                        <p:tgtEl>
                                          <p:spTgt spid="107"/>
                                        </p:tgtEl>
                                        <p:attrNameLst>
                                          <p:attrName>style.visibility</p:attrName>
                                        </p:attrNameLst>
                                      </p:cBhvr>
                                      <p:to>
                                        <p:strVal val="visible"/>
                                      </p:to>
                                    </p:set>
                                    <p:animEffect transition="in" filter="blinds(horizontal)">
                                      <p:cBhvr>
                                        <p:cTn id="136" dur="500"/>
                                        <p:tgtEl>
                                          <p:spTgt spid="107"/>
                                        </p:tgtEl>
                                      </p:cBhvr>
                                    </p:animEffect>
                                  </p:childTnLst>
                                </p:cTn>
                              </p:par>
                              <p:par>
                                <p:cTn id="137" presetID="3" presetClass="entr" presetSubtype="10" fill="hold" grpId="0" nodeType="withEffect">
                                  <p:stCondLst>
                                    <p:cond delay="0"/>
                                  </p:stCondLst>
                                  <p:childTnLst>
                                    <p:set>
                                      <p:cBhvr>
                                        <p:cTn id="138" dur="1" fill="hold">
                                          <p:stCondLst>
                                            <p:cond delay="0"/>
                                          </p:stCondLst>
                                        </p:cTn>
                                        <p:tgtEl>
                                          <p:spTgt spid="77"/>
                                        </p:tgtEl>
                                        <p:attrNameLst>
                                          <p:attrName>style.visibility</p:attrName>
                                        </p:attrNameLst>
                                      </p:cBhvr>
                                      <p:to>
                                        <p:strVal val="visible"/>
                                      </p:to>
                                    </p:set>
                                    <p:animEffect transition="in" filter="blinds(horizontal)">
                                      <p:cBhvr>
                                        <p:cTn id="139" dur="500"/>
                                        <p:tgtEl>
                                          <p:spTgt spid="77"/>
                                        </p:tgtEl>
                                      </p:cBhvr>
                                    </p:animEffect>
                                  </p:childTnLst>
                                </p:cTn>
                              </p:par>
                              <p:par>
                                <p:cTn id="140" presetID="3" presetClass="entr" presetSubtype="10" fill="hold" grpId="0" nodeType="withEffect">
                                  <p:stCondLst>
                                    <p:cond delay="0"/>
                                  </p:stCondLst>
                                  <p:childTnLst>
                                    <p:set>
                                      <p:cBhvr>
                                        <p:cTn id="141" dur="1" fill="hold">
                                          <p:stCondLst>
                                            <p:cond delay="0"/>
                                          </p:stCondLst>
                                        </p:cTn>
                                        <p:tgtEl>
                                          <p:spTgt spid="86"/>
                                        </p:tgtEl>
                                        <p:attrNameLst>
                                          <p:attrName>style.visibility</p:attrName>
                                        </p:attrNameLst>
                                      </p:cBhvr>
                                      <p:to>
                                        <p:strVal val="visible"/>
                                      </p:to>
                                    </p:set>
                                    <p:animEffect transition="in" filter="blinds(horizontal)">
                                      <p:cBhvr>
                                        <p:cTn id="142" dur="500"/>
                                        <p:tgtEl>
                                          <p:spTgt spid="86"/>
                                        </p:tgtEl>
                                      </p:cBhvr>
                                    </p:animEffect>
                                  </p:childTnLst>
                                </p:cTn>
                              </p:par>
                              <p:par>
                                <p:cTn id="143" presetID="3" presetClass="entr" presetSubtype="10" fill="hold" grpId="0" nodeType="withEffect">
                                  <p:stCondLst>
                                    <p:cond delay="0"/>
                                  </p:stCondLst>
                                  <p:childTnLst>
                                    <p:set>
                                      <p:cBhvr>
                                        <p:cTn id="144" dur="1" fill="hold">
                                          <p:stCondLst>
                                            <p:cond delay="0"/>
                                          </p:stCondLst>
                                        </p:cTn>
                                        <p:tgtEl>
                                          <p:spTgt spid="81"/>
                                        </p:tgtEl>
                                        <p:attrNameLst>
                                          <p:attrName>style.visibility</p:attrName>
                                        </p:attrNameLst>
                                      </p:cBhvr>
                                      <p:to>
                                        <p:strVal val="visible"/>
                                      </p:to>
                                    </p:set>
                                    <p:animEffect transition="in" filter="blinds(horizontal)">
                                      <p:cBhvr>
                                        <p:cTn id="145" dur="500"/>
                                        <p:tgtEl>
                                          <p:spTgt spid="81"/>
                                        </p:tgtEl>
                                      </p:cBhvr>
                                    </p:animEffect>
                                  </p:childTnLst>
                                </p:cTn>
                              </p:par>
                              <p:par>
                                <p:cTn id="146" presetID="3" presetClass="entr" presetSubtype="10" fill="hold" grpId="0" nodeType="withEffect">
                                  <p:stCondLst>
                                    <p:cond delay="0"/>
                                  </p:stCondLst>
                                  <p:childTnLst>
                                    <p:set>
                                      <p:cBhvr>
                                        <p:cTn id="147" dur="1" fill="hold">
                                          <p:stCondLst>
                                            <p:cond delay="0"/>
                                          </p:stCondLst>
                                        </p:cTn>
                                        <p:tgtEl>
                                          <p:spTgt spid="87"/>
                                        </p:tgtEl>
                                        <p:attrNameLst>
                                          <p:attrName>style.visibility</p:attrName>
                                        </p:attrNameLst>
                                      </p:cBhvr>
                                      <p:to>
                                        <p:strVal val="visible"/>
                                      </p:to>
                                    </p:set>
                                    <p:animEffect transition="in" filter="blinds(horizontal)">
                                      <p:cBhvr>
                                        <p:cTn id="148" dur="500"/>
                                        <p:tgtEl>
                                          <p:spTgt spid="87"/>
                                        </p:tgtEl>
                                      </p:cBhvr>
                                    </p:animEffect>
                                  </p:childTnLst>
                                </p:cTn>
                              </p:par>
                              <p:par>
                                <p:cTn id="149" presetID="3" presetClass="entr" presetSubtype="10" fill="hold" grpId="0" nodeType="withEffect">
                                  <p:stCondLst>
                                    <p:cond delay="0"/>
                                  </p:stCondLst>
                                  <p:childTnLst>
                                    <p:set>
                                      <p:cBhvr>
                                        <p:cTn id="150" dur="1" fill="hold">
                                          <p:stCondLst>
                                            <p:cond delay="0"/>
                                          </p:stCondLst>
                                        </p:cTn>
                                        <p:tgtEl>
                                          <p:spTgt spid="98"/>
                                        </p:tgtEl>
                                        <p:attrNameLst>
                                          <p:attrName>style.visibility</p:attrName>
                                        </p:attrNameLst>
                                      </p:cBhvr>
                                      <p:to>
                                        <p:strVal val="visible"/>
                                      </p:to>
                                    </p:set>
                                    <p:animEffect transition="in" filter="blinds(horizontal)">
                                      <p:cBhvr>
                                        <p:cTn id="151" dur="500"/>
                                        <p:tgtEl>
                                          <p:spTgt spid="98"/>
                                        </p:tgtEl>
                                      </p:cBhvr>
                                    </p:animEffect>
                                  </p:childTnLst>
                                </p:cTn>
                              </p:par>
                              <p:par>
                                <p:cTn id="152" presetID="3" presetClass="entr" presetSubtype="10" fill="hold" grpId="0" nodeType="withEffect">
                                  <p:stCondLst>
                                    <p:cond delay="0"/>
                                  </p:stCondLst>
                                  <p:childTnLst>
                                    <p:set>
                                      <p:cBhvr>
                                        <p:cTn id="153" dur="1" fill="hold">
                                          <p:stCondLst>
                                            <p:cond delay="0"/>
                                          </p:stCondLst>
                                        </p:cTn>
                                        <p:tgtEl>
                                          <p:spTgt spid="92"/>
                                        </p:tgtEl>
                                        <p:attrNameLst>
                                          <p:attrName>style.visibility</p:attrName>
                                        </p:attrNameLst>
                                      </p:cBhvr>
                                      <p:to>
                                        <p:strVal val="visible"/>
                                      </p:to>
                                    </p:set>
                                    <p:animEffect transition="in" filter="blinds(horizontal)">
                                      <p:cBhvr>
                                        <p:cTn id="154" dur="500"/>
                                        <p:tgtEl>
                                          <p:spTgt spid="92"/>
                                        </p:tgtEl>
                                      </p:cBhvr>
                                    </p:animEffect>
                                  </p:childTnLst>
                                </p:cTn>
                              </p:par>
                              <p:par>
                                <p:cTn id="155" presetID="3" presetClass="entr" presetSubtype="10" fill="hold" grpId="0" nodeType="withEffect">
                                  <p:stCondLst>
                                    <p:cond delay="0"/>
                                  </p:stCondLst>
                                  <p:childTnLst>
                                    <p:set>
                                      <p:cBhvr>
                                        <p:cTn id="156" dur="1" fill="hold">
                                          <p:stCondLst>
                                            <p:cond delay="0"/>
                                          </p:stCondLst>
                                        </p:cTn>
                                        <p:tgtEl>
                                          <p:spTgt spid="99"/>
                                        </p:tgtEl>
                                        <p:attrNameLst>
                                          <p:attrName>style.visibility</p:attrName>
                                        </p:attrNameLst>
                                      </p:cBhvr>
                                      <p:to>
                                        <p:strVal val="visible"/>
                                      </p:to>
                                    </p:set>
                                    <p:animEffect transition="in" filter="blinds(horizontal)">
                                      <p:cBhvr>
                                        <p:cTn id="157" dur="500"/>
                                        <p:tgtEl>
                                          <p:spTgt spid="99"/>
                                        </p:tgtEl>
                                      </p:cBhvr>
                                    </p:animEffect>
                                  </p:childTnLst>
                                </p:cTn>
                              </p:par>
                              <p:par>
                                <p:cTn id="158" presetID="3" presetClass="entr" presetSubtype="10" fill="hold" grpId="0" nodeType="withEffect">
                                  <p:stCondLst>
                                    <p:cond delay="0"/>
                                  </p:stCondLst>
                                  <p:childTnLst>
                                    <p:set>
                                      <p:cBhvr>
                                        <p:cTn id="159" dur="1" fill="hold">
                                          <p:stCondLst>
                                            <p:cond delay="0"/>
                                          </p:stCondLst>
                                        </p:cTn>
                                        <p:tgtEl>
                                          <p:spTgt spid="93"/>
                                        </p:tgtEl>
                                        <p:attrNameLst>
                                          <p:attrName>style.visibility</p:attrName>
                                        </p:attrNameLst>
                                      </p:cBhvr>
                                      <p:to>
                                        <p:strVal val="visible"/>
                                      </p:to>
                                    </p:set>
                                    <p:animEffect transition="in" filter="blinds(horizontal)">
                                      <p:cBhvr>
                                        <p:cTn id="160" dur="500"/>
                                        <p:tgtEl>
                                          <p:spTgt spid="93"/>
                                        </p:tgtEl>
                                      </p:cBhvr>
                                    </p:animEffect>
                                  </p:childTnLst>
                                </p:cTn>
                              </p:par>
                              <p:par>
                                <p:cTn id="161" presetID="3" presetClass="entr" presetSubtype="10" fill="hold" grpId="0" nodeType="withEffect">
                                  <p:stCondLst>
                                    <p:cond delay="0"/>
                                  </p:stCondLst>
                                  <p:childTnLst>
                                    <p:set>
                                      <p:cBhvr>
                                        <p:cTn id="162" dur="1" fill="hold">
                                          <p:stCondLst>
                                            <p:cond delay="0"/>
                                          </p:stCondLst>
                                        </p:cTn>
                                        <p:tgtEl>
                                          <p:spTgt spid="100"/>
                                        </p:tgtEl>
                                        <p:attrNameLst>
                                          <p:attrName>style.visibility</p:attrName>
                                        </p:attrNameLst>
                                      </p:cBhvr>
                                      <p:to>
                                        <p:strVal val="visible"/>
                                      </p:to>
                                    </p:set>
                                    <p:animEffect transition="in" filter="blinds(horizontal)">
                                      <p:cBhvr>
                                        <p:cTn id="163" dur="500"/>
                                        <p:tgtEl>
                                          <p:spTgt spid="100"/>
                                        </p:tgtEl>
                                      </p:cBhvr>
                                    </p:animEffect>
                                  </p:childTnLst>
                                </p:cTn>
                              </p:par>
                              <p:par>
                                <p:cTn id="164" presetID="3" presetClass="entr" presetSubtype="10" fill="hold" grpId="0" nodeType="withEffect">
                                  <p:stCondLst>
                                    <p:cond delay="0"/>
                                  </p:stCondLst>
                                  <p:childTnLst>
                                    <p:set>
                                      <p:cBhvr>
                                        <p:cTn id="165" dur="1" fill="hold">
                                          <p:stCondLst>
                                            <p:cond delay="0"/>
                                          </p:stCondLst>
                                        </p:cTn>
                                        <p:tgtEl>
                                          <p:spTgt spid="94"/>
                                        </p:tgtEl>
                                        <p:attrNameLst>
                                          <p:attrName>style.visibility</p:attrName>
                                        </p:attrNameLst>
                                      </p:cBhvr>
                                      <p:to>
                                        <p:strVal val="visible"/>
                                      </p:to>
                                    </p:set>
                                    <p:animEffect transition="in" filter="blinds(horizontal)">
                                      <p:cBhvr>
                                        <p:cTn id="166" dur="500"/>
                                        <p:tgtEl>
                                          <p:spTgt spid="94"/>
                                        </p:tgtEl>
                                      </p:cBhvr>
                                    </p:animEffect>
                                  </p:childTnLst>
                                </p:cTn>
                              </p:par>
                              <p:par>
                                <p:cTn id="167" presetID="3" presetClass="entr" presetSubtype="10" fill="hold" grpId="0" nodeType="withEffect">
                                  <p:stCondLst>
                                    <p:cond delay="0"/>
                                  </p:stCondLst>
                                  <p:childTnLst>
                                    <p:set>
                                      <p:cBhvr>
                                        <p:cTn id="168" dur="1" fill="hold">
                                          <p:stCondLst>
                                            <p:cond delay="0"/>
                                          </p:stCondLst>
                                        </p:cTn>
                                        <p:tgtEl>
                                          <p:spTgt spid="95"/>
                                        </p:tgtEl>
                                        <p:attrNameLst>
                                          <p:attrName>style.visibility</p:attrName>
                                        </p:attrNameLst>
                                      </p:cBhvr>
                                      <p:to>
                                        <p:strVal val="visible"/>
                                      </p:to>
                                    </p:set>
                                    <p:animEffect transition="in" filter="blinds(horizontal)">
                                      <p:cBhvr>
                                        <p:cTn id="169" dur="500"/>
                                        <p:tgtEl>
                                          <p:spTgt spid="95"/>
                                        </p:tgtEl>
                                      </p:cBhvr>
                                    </p:animEffect>
                                  </p:childTnLst>
                                </p:cTn>
                              </p:par>
                              <p:par>
                                <p:cTn id="170" presetID="3" presetClass="entr" presetSubtype="10" fill="hold" grpId="0" nodeType="withEffect">
                                  <p:stCondLst>
                                    <p:cond delay="0"/>
                                  </p:stCondLst>
                                  <p:childTnLst>
                                    <p:set>
                                      <p:cBhvr>
                                        <p:cTn id="171" dur="1" fill="hold">
                                          <p:stCondLst>
                                            <p:cond delay="0"/>
                                          </p:stCondLst>
                                        </p:cTn>
                                        <p:tgtEl>
                                          <p:spTgt spid="101"/>
                                        </p:tgtEl>
                                        <p:attrNameLst>
                                          <p:attrName>style.visibility</p:attrName>
                                        </p:attrNameLst>
                                      </p:cBhvr>
                                      <p:to>
                                        <p:strVal val="visible"/>
                                      </p:to>
                                    </p:set>
                                    <p:animEffect transition="in" filter="blinds(horizontal)">
                                      <p:cBhvr>
                                        <p:cTn id="172" dur="500"/>
                                        <p:tgtEl>
                                          <p:spTgt spid="101"/>
                                        </p:tgtEl>
                                      </p:cBhvr>
                                    </p:animEffect>
                                  </p:childTnLst>
                                </p:cTn>
                              </p:par>
                              <p:par>
                                <p:cTn id="173" presetID="3" presetClass="entr" presetSubtype="10" fill="hold" grpId="0" nodeType="withEffect">
                                  <p:stCondLst>
                                    <p:cond delay="0"/>
                                  </p:stCondLst>
                                  <p:childTnLst>
                                    <p:set>
                                      <p:cBhvr>
                                        <p:cTn id="174" dur="1" fill="hold">
                                          <p:stCondLst>
                                            <p:cond delay="0"/>
                                          </p:stCondLst>
                                        </p:cTn>
                                        <p:tgtEl>
                                          <p:spTgt spid="68"/>
                                        </p:tgtEl>
                                        <p:attrNameLst>
                                          <p:attrName>style.visibility</p:attrName>
                                        </p:attrNameLst>
                                      </p:cBhvr>
                                      <p:to>
                                        <p:strVal val="visible"/>
                                      </p:to>
                                    </p:set>
                                    <p:animEffect transition="in" filter="blinds(horizontal)">
                                      <p:cBhvr>
                                        <p:cTn id="175" dur="500"/>
                                        <p:tgtEl>
                                          <p:spTgt spid="68"/>
                                        </p:tgtEl>
                                      </p:cBhvr>
                                    </p:animEffect>
                                  </p:childTnLst>
                                </p:cTn>
                              </p:par>
                              <p:par>
                                <p:cTn id="176" presetID="3" presetClass="entr" presetSubtype="10" fill="hold" grpId="0" nodeType="withEffect">
                                  <p:stCondLst>
                                    <p:cond delay="0"/>
                                  </p:stCondLst>
                                  <p:childTnLst>
                                    <p:set>
                                      <p:cBhvr>
                                        <p:cTn id="177" dur="1" fill="hold">
                                          <p:stCondLst>
                                            <p:cond delay="0"/>
                                          </p:stCondLst>
                                        </p:cTn>
                                        <p:tgtEl>
                                          <p:spTgt spid="73"/>
                                        </p:tgtEl>
                                        <p:attrNameLst>
                                          <p:attrName>style.visibility</p:attrName>
                                        </p:attrNameLst>
                                      </p:cBhvr>
                                      <p:to>
                                        <p:strVal val="visible"/>
                                      </p:to>
                                    </p:set>
                                    <p:animEffect transition="in" filter="blinds(horizontal)">
                                      <p:cBhvr>
                                        <p:cTn id="178" dur="500"/>
                                        <p:tgtEl>
                                          <p:spTgt spid="73"/>
                                        </p:tgtEl>
                                      </p:cBhvr>
                                    </p:animEffect>
                                  </p:childTnLst>
                                </p:cTn>
                              </p:par>
                              <p:par>
                                <p:cTn id="179" presetID="3" presetClass="entr" presetSubtype="10" fill="hold" grpId="0" nodeType="withEffect">
                                  <p:stCondLst>
                                    <p:cond delay="0"/>
                                  </p:stCondLst>
                                  <p:childTnLst>
                                    <p:set>
                                      <p:cBhvr>
                                        <p:cTn id="180" dur="1" fill="hold">
                                          <p:stCondLst>
                                            <p:cond delay="0"/>
                                          </p:stCondLst>
                                        </p:cTn>
                                        <p:tgtEl>
                                          <p:spTgt spid="69"/>
                                        </p:tgtEl>
                                        <p:attrNameLst>
                                          <p:attrName>style.visibility</p:attrName>
                                        </p:attrNameLst>
                                      </p:cBhvr>
                                      <p:to>
                                        <p:strVal val="visible"/>
                                      </p:to>
                                    </p:set>
                                    <p:animEffect transition="in" filter="blinds(horizontal)">
                                      <p:cBhvr>
                                        <p:cTn id="181" dur="500"/>
                                        <p:tgtEl>
                                          <p:spTgt spid="69"/>
                                        </p:tgtEl>
                                      </p:cBhvr>
                                    </p:animEffect>
                                  </p:childTnLst>
                                </p:cTn>
                              </p:par>
                              <p:par>
                                <p:cTn id="182" presetID="3" presetClass="entr" presetSubtype="10" fill="hold" grpId="0" nodeType="withEffect">
                                  <p:stCondLst>
                                    <p:cond delay="0"/>
                                  </p:stCondLst>
                                  <p:childTnLst>
                                    <p:set>
                                      <p:cBhvr>
                                        <p:cTn id="183" dur="1" fill="hold">
                                          <p:stCondLst>
                                            <p:cond delay="0"/>
                                          </p:stCondLst>
                                        </p:cTn>
                                        <p:tgtEl>
                                          <p:spTgt spid="74"/>
                                        </p:tgtEl>
                                        <p:attrNameLst>
                                          <p:attrName>style.visibility</p:attrName>
                                        </p:attrNameLst>
                                      </p:cBhvr>
                                      <p:to>
                                        <p:strVal val="visible"/>
                                      </p:to>
                                    </p:set>
                                    <p:animEffect transition="in" filter="blinds(horizontal)">
                                      <p:cBhvr>
                                        <p:cTn id="184" dur="500"/>
                                        <p:tgtEl>
                                          <p:spTgt spid="74"/>
                                        </p:tgtEl>
                                      </p:cBhvr>
                                    </p:animEffect>
                                  </p:childTnLst>
                                </p:cTn>
                              </p:par>
                              <p:par>
                                <p:cTn id="185" presetID="3" presetClass="entr" presetSubtype="10" fill="hold" grpId="0" nodeType="withEffect">
                                  <p:stCondLst>
                                    <p:cond delay="0"/>
                                  </p:stCondLst>
                                  <p:childTnLst>
                                    <p:set>
                                      <p:cBhvr>
                                        <p:cTn id="186" dur="1" fill="hold">
                                          <p:stCondLst>
                                            <p:cond delay="0"/>
                                          </p:stCondLst>
                                        </p:cTn>
                                        <p:tgtEl>
                                          <p:spTgt spid="78"/>
                                        </p:tgtEl>
                                        <p:attrNameLst>
                                          <p:attrName>style.visibility</p:attrName>
                                        </p:attrNameLst>
                                      </p:cBhvr>
                                      <p:to>
                                        <p:strVal val="visible"/>
                                      </p:to>
                                    </p:set>
                                    <p:animEffect transition="in" filter="blinds(horizontal)">
                                      <p:cBhvr>
                                        <p:cTn id="187" dur="500"/>
                                        <p:tgtEl>
                                          <p:spTgt spid="78"/>
                                        </p:tgtEl>
                                      </p:cBhvr>
                                    </p:animEffect>
                                  </p:childTnLst>
                                </p:cTn>
                              </p:par>
                            </p:childTnLst>
                          </p:cTn>
                        </p:par>
                        <p:par>
                          <p:cTn id="188" fill="hold">
                            <p:stCondLst>
                              <p:cond delay="500"/>
                            </p:stCondLst>
                            <p:childTnLst>
                              <p:par>
                                <p:cTn id="189" presetID="3" presetClass="entr" presetSubtype="10" fill="hold" nodeType="afterEffect">
                                  <p:stCondLst>
                                    <p:cond delay="0"/>
                                  </p:stCondLst>
                                  <p:childTnLst>
                                    <p:set>
                                      <p:cBhvr>
                                        <p:cTn id="190" dur="1" fill="hold">
                                          <p:stCondLst>
                                            <p:cond delay="0"/>
                                          </p:stCondLst>
                                        </p:cTn>
                                        <p:tgtEl>
                                          <p:spTgt spid="7"/>
                                        </p:tgtEl>
                                        <p:attrNameLst>
                                          <p:attrName>style.visibility</p:attrName>
                                        </p:attrNameLst>
                                      </p:cBhvr>
                                      <p:to>
                                        <p:strVal val="visible"/>
                                      </p:to>
                                    </p:set>
                                    <p:animEffect transition="in" filter="blinds(horizontal)">
                                      <p:cBhvr>
                                        <p:cTn id="191" dur="500"/>
                                        <p:tgtEl>
                                          <p:spTgt spid="7"/>
                                        </p:tgtEl>
                                      </p:cBhvr>
                                    </p:animEffect>
                                  </p:childTnLst>
                                </p:cTn>
                              </p:par>
                              <p:par>
                                <p:cTn id="192" presetID="3" presetClass="entr" presetSubtype="10" fill="hold" grpId="0" nodeType="withEffect">
                                  <p:stCondLst>
                                    <p:cond delay="0"/>
                                  </p:stCondLst>
                                  <p:childTnLst>
                                    <p:set>
                                      <p:cBhvr>
                                        <p:cTn id="193" dur="1" fill="hold">
                                          <p:stCondLst>
                                            <p:cond delay="0"/>
                                          </p:stCondLst>
                                        </p:cTn>
                                        <p:tgtEl>
                                          <p:spTgt spid="62"/>
                                        </p:tgtEl>
                                        <p:attrNameLst>
                                          <p:attrName>style.visibility</p:attrName>
                                        </p:attrNameLst>
                                      </p:cBhvr>
                                      <p:to>
                                        <p:strVal val="visible"/>
                                      </p:to>
                                    </p:set>
                                    <p:animEffect transition="in" filter="blinds(horizontal)">
                                      <p:cBhvr>
                                        <p:cTn id="194" dur="500"/>
                                        <p:tgtEl>
                                          <p:spTgt spid="62"/>
                                        </p:tgtEl>
                                      </p:cBhvr>
                                    </p:animEffect>
                                  </p:childTnLst>
                                </p:cTn>
                              </p:par>
                              <p:par>
                                <p:cTn id="195" presetID="3" presetClass="entr" presetSubtype="10" fill="hold" grpId="0" nodeType="withEffect">
                                  <p:stCondLst>
                                    <p:cond delay="0"/>
                                  </p:stCondLst>
                                  <p:childTnLst>
                                    <p:set>
                                      <p:cBhvr>
                                        <p:cTn id="196" dur="1" fill="hold">
                                          <p:stCondLst>
                                            <p:cond delay="0"/>
                                          </p:stCondLst>
                                        </p:cTn>
                                        <p:tgtEl>
                                          <p:spTgt spid="123"/>
                                        </p:tgtEl>
                                        <p:attrNameLst>
                                          <p:attrName>style.visibility</p:attrName>
                                        </p:attrNameLst>
                                      </p:cBhvr>
                                      <p:to>
                                        <p:strVal val="visible"/>
                                      </p:to>
                                    </p:set>
                                    <p:animEffect transition="in" filter="blinds(horizontal)">
                                      <p:cBhvr>
                                        <p:cTn id="197" dur="500"/>
                                        <p:tgtEl>
                                          <p:spTgt spid="123"/>
                                        </p:tgtEl>
                                      </p:cBhvr>
                                    </p:animEffect>
                                  </p:childTnLst>
                                </p:cTn>
                              </p:par>
                              <p:par>
                                <p:cTn id="198" presetID="3" presetClass="entr" presetSubtype="10" fill="hold" nodeType="withEffect">
                                  <p:stCondLst>
                                    <p:cond delay="0"/>
                                  </p:stCondLst>
                                  <p:childTnLst>
                                    <p:set>
                                      <p:cBhvr>
                                        <p:cTn id="199" dur="1" fill="hold">
                                          <p:stCondLst>
                                            <p:cond delay="0"/>
                                          </p:stCondLst>
                                        </p:cTn>
                                        <p:tgtEl>
                                          <p:spTgt spid="8"/>
                                        </p:tgtEl>
                                        <p:attrNameLst>
                                          <p:attrName>style.visibility</p:attrName>
                                        </p:attrNameLst>
                                      </p:cBhvr>
                                      <p:to>
                                        <p:strVal val="visible"/>
                                      </p:to>
                                    </p:set>
                                    <p:animEffect transition="in" filter="blinds(horizontal)">
                                      <p:cBhvr>
                                        <p:cTn id="200" dur="500"/>
                                        <p:tgtEl>
                                          <p:spTgt spid="8"/>
                                        </p:tgtEl>
                                      </p:cBhvr>
                                    </p:animEffect>
                                  </p:childTnLst>
                                </p:cTn>
                              </p:par>
                              <p:par>
                                <p:cTn id="201" presetID="3" presetClass="entr" presetSubtype="10" fill="hold" nodeType="withEffect">
                                  <p:stCondLst>
                                    <p:cond delay="0"/>
                                  </p:stCondLst>
                                  <p:childTnLst>
                                    <p:set>
                                      <p:cBhvr>
                                        <p:cTn id="202" dur="1" fill="hold">
                                          <p:stCondLst>
                                            <p:cond delay="0"/>
                                          </p:stCondLst>
                                        </p:cTn>
                                        <p:tgtEl>
                                          <p:spTgt spid="9"/>
                                        </p:tgtEl>
                                        <p:attrNameLst>
                                          <p:attrName>style.visibility</p:attrName>
                                        </p:attrNameLst>
                                      </p:cBhvr>
                                      <p:to>
                                        <p:strVal val="visible"/>
                                      </p:to>
                                    </p:set>
                                    <p:animEffect transition="in" filter="blinds(horizontal)">
                                      <p:cBhvr>
                                        <p:cTn id="203" dur="500"/>
                                        <p:tgtEl>
                                          <p:spTgt spid="9"/>
                                        </p:tgtEl>
                                      </p:cBhvr>
                                    </p:animEffect>
                                  </p:childTnLst>
                                </p:cTn>
                              </p:par>
                              <p:par>
                                <p:cTn id="204" presetID="3" presetClass="entr" presetSubtype="10" fill="hold" nodeType="withEffect">
                                  <p:stCondLst>
                                    <p:cond delay="0"/>
                                  </p:stCondLst>
                                  <p:childTnLst>
                                    <p:set>
                                      <p:cBhvr>
                                        <p:cTn id="205" dur="1" fill="hold">
                                          <p:stCondLst>
                                            <p:cond delay="0"/>
                                          </p:stCondLst>
                                        </p:cTn>
                                        <p:tgtEl>
                                          <p:spTgt spid="10"/>
                                        </p:tgtEl>
                                        <p:attrNameLst>
                                          <p:attrName>style.visibility</p:attrName>
                                        </p:attrNameLst>
                                      </p:cBhvr>
                                      <p:to>
                                        <p:strVal val="visible"/>
                                      </p:to>
                                    </p:set>
                                    <p:animEffect transition="in" filter="blinds(horizontal)">
                                      <p:cBhvr>
                                        <p:cTn id="206" dur="500"/>
                                        <p:tgtEl>
                                          <p:spTgt spid="10"/>
                                        </p:tgtEl>
                                      </p:cBhvr>
                                    </p:animEffect>
                                  </p:childTnLst>
                                </p:cTn>
                              </p:par>
                              <p:par>
                                <p:cTn id="207" presetID="3" presetClass="entr" presetSubtype="10" fill="hold" nodeType="withEffect">
                                  <p:stCondLst>
                                    <p:cond delay="0"/>
                                  </p:stCondLst>
                                  <p:childTnLst>
                                    <p:set>
                                      <p:cBhvr>
                                        <p:cTn id="208" dur="1" fill="hold">
                                          <p:stCondLst>
                                            <p:cond delay="0"/>
                                          </p:stCondLst>
                                        </p:cTn>
                                        <p:tgtEl>
                                          <p:spTgt spid="11"/>
                                        </p:tgtEl>
                                        <p:attrNameLst>
                                          <p:attrName>style.visibility</p:attrName>
                                        </p:attrNameLst>
                                      </p:cBhvr>
                                      <p:to>
                                        <p:strVal val="visible"/>
                                      </p:to>
                                    </p:set>
                                    <p:animEffect transition="in" filter="blinds(horizontal)">
                                      <p:cBhvr>
                                        <p:cTn id="209" dur="500"/>
                                        <p:tgtEl>
                                          <p:spTgt spid="11"/>
                                        </p:tgtEl>
                                      </p:cBhvr>
                                    </p:animEffect>
                                  </p:childTnLst>
                                </p:cTn>
                              </p:par>
                              <p:par>
                                <p:cTn id="210" presetID="3" presetClass="entr" presetSubtype="10" fill="hold" nodeType="withEffect">
                                  <p:stCondLst>
                                    <p:cond delay="0"/>
                                  </p:stCondLst>
                                  <p:childTnLst>
                                    <p:set>
                                      <p:cBhvr>
                                        <p:cTn id="211" dur="1" fill="hold">
                                          <p:stCondLst>
                                            <p:cond delay="0"/>
                                          </p:stCondLst>
                                        </p:cTn>
                                        <p:tgtEl>
                                          <p:spTgt spid="12"/>
                                        </p:tgtEl>
                                        <p:attrNameLst>
                                          <p:attrName>style.visibility</p:attrName>
                                        </p:attrNameLst>
                                      </p:cBhvr>
                                      <p:to>
                                        <p:strVal val="visible"/>
                                      </p:to>
                                    </p:set>
                                    <p:animEffect transition="in" filter="blinds(horizontal)">
                                      <p:cBhvr>
                                        <p:cTn id="212" dur="500"/>
                                        <p:tgtEl>
                                          <p:spTgt spid="12"/>
                                        </p:tgtEl>
                                      </p:cBhvr>
                                    </p:animEffect>
                                  </p:childTnLst>
                                </p:cTn>
                              </p:par>
                              <p:par>
                                <p:cTn id="213" presetID="3" presetClass="entr" presetSubtype="10" fill="hold" nodeType="withEffect">
                                  <p:stCondLst>
                                    <p:cond delay="0"/>
                                  </p:stCondLst>
                                  <p:childTnLst>
                                    <p:set>
                                      <p:cBhvr>
                                        <p:cTn id="214" dur="1" fill="hold">
                                          <p:stCondLst>
                                            <p:cond delay="0"/>
                                          </p:stCondLst>
                                        </p:cTn>
                                        <p:tgtEl>
                                          <p:spTgt spid="13"/>
                                        </p:tgtEl>
                                        <p:attrNameLst>
                                          <p:attrName>style.visibility</p:attrName>
                                        </p:attrNameLst>
                                      </p:cBhvr>
                                      <p:to>
                                        <p:strVal val="visible"/>
                                      </p:to>
                                    </p:set>
                                    <p:animEffect transition="in" filter="blinds(horizontal)">
                                      <p:cBhvr>
                                        <p:cTn id="215" dur="500"/>
                                        <p:tgtEl>
                                          <p:spTgt spid="13"/>
                                        </p:tgtEl>
                                      </p:cBhvr>
                                    </p:animEffect>
                                  </p:childTnLst>
                                </p:cTn>
                              </p:par>
                              <p:par>
                                <p:cTn id="216" presetID="3" presetClass="entr" presetSubtype="10" fill="hold" grpId="0" nodeType="withEffect">
                                  <p:stCondLst>
                                    <p:cond delay="0"/>
                                  </p:stCondLst>
                                  <p:childTnLst>
                                    <p:set>
                                      <p:cBhvr>
                                        <p:cTn id="217" dur="1" fill="hold">
                                          <p:stCondLst>
                                            <p:cond delay="0"/>
                                          </p:stCondLst>
                                        </p:cTn>
                                        <p:tgtEl>
                                          <p:spTgt spid="129"/>
                                        </p:tgtEl>
                                        <p:attrNameLst>
                                          <p:attrName>style.visibility</p:attrName>
                                        </p:attrNameLst>
                                      </p:cBhvr>
                                      <p:to>
                                        <p:strVal val="visible"/>
                                      </p:to>
                                    </p:set>
                                    <p:animEffect transition="in" filter="blinds(horizontal)">
                                      <p:cBhvr>
                                        <p:cTn id="218" dur="500"/>
                                        <p:tgtEl>
                                          <p:spTgt spid="129"/>
                                        </p:tgtEl>
                                      </p:cBhvr>
                                    </p:animEffect>
                                  </p:childTnLst>
                                </p:cTn>
                              </p:par>
                            </p:childTnLst>
                          </p:cTn>
                        </p:par>
                      </p:childTnLst>
                    </p:cTn>
                  </p:par>
                  <p:par>
                    <p:cTn id="219" fill="hold">
                      <p:stCondLst>
                        <p:cond delay="indefinite"/>
                      </p:stCondLst>
                      <p:childTnLst>
                        <p:par>
                          <p:cTn id="220" fill="hold">
                            <p:stCondLst>
                              <p:cond delay="0"/>
                            </p:stCondLst>
                            <p:childTnLst>
                              <p:par>
                                <p:cTn id="221" presetID="3" presetClass="entr" presetSubtype="10" fill="hold" grpId="0" nodeType="clickEffect">
                                  <p:stCondLst>
                                    <p:cond delay="0"/>
                                  </p:stCondLst>
                                  <p:childTnLst>
                                    <p:set>
                                      <p:cBhvr>
                                        <p:cTn id="222" dur="1" fill="hold">
                                          <p:stCondLst>
                                            <p:cond delay="0"/>
                                          </p:stCondLst>
                                        </p:cTn>
                                        <p:tgtEl>
                                          <p:spTgt spid="147"/>
                                        </p:tgtEl>
                                        <p:attrNameLst>
                                          <p:attrName>style.visibility</p:attrName>
                                        </p:attrNameLst>
                                      </p:cBhvr>
                                      <p:to>
                                        <p:strVal val="visible"/>
                                      </p:to>
                                    </p:set>
                                    <p:animEffect transition="in" filter="blinds(horizontal)">
                                      <p:cBhvr>
                                        <p:cTn id="223" dur="500"/>
                                        <p:tgtEl>
                                          <p:spTgt spid="147"/>
                                        </p:tgtEl>
                                      </p:cBhvr>
                                    </p:animEffect>
                                  </p:childTnLst>
                                </p:cTn>
                              </p:par>
                              <p:par>
                                <p:cTn id="224" presetID="3" presetClass="entr" presetSubtype="10" fill="hold" grpId="0" nodeType="withEffect">
                                  <p:stCondLst>
                                    <p:cond delay="0"/>
                                  </p:stCondLst>
                                  <p:childTnLst>
                                    <p:set>
                                      <p:cBhvr>
                                        <p:cTn id="225" dur="1" fill="hold">
                                          <p:stCondLst>
                                            <p:cond delay="0"/>
                                          </p:stCondLst>
                                        </p:cTn>
                                        <p:tgtEl>
                                          <p:spTgt spid="146"/>
                                        </p:tgtEl>
                                        <p:attrNameLst>
                                          <p:attrName>style.visibility</p:attrName>
                                        </p:attrNameLst>
                                      </p:cBhvr>
                                      <p:to>
                                        <p:strVal val="visible"/>
                                      </p:to>
                                    </p:set>
                                    <p:animEffect transition="in" filter="blinds(horizontal)">
                                      <p:cBhvr>
                                        <p:cTn id="226" dur="500"/>
                                        <p:tgtEl>
                                          <p:spTgt spid="146"/>
                                        </p:tgtEl>
                                      </p:cBhvr>
                                    </p:animEffect>
                                  </p:childTnLst>
                                </p:cTn>
                              </p:par>
                              <p:par>
                                <p:cTn id="227" presetID="35" presetClass="emph" presetSubtype="0" repeatCount="2000" fill="hold" grpId="1" nodeType="withEffect">
                                  <p:stCondLst>
                                    <p:cond delay="0"/>
                                  </p:stCondLst>
                                  <p:childTnLst>
                                    <p:anim calcmode="discrete" valueType="str">
                                      <p:cBhvr>
                                        <p:cTn id="228" dur="1000" fill="hold"/>
                                        <p:tgtEl>
                                          <p:spTgt spid="147"/>
                                        </p:tgtEl>
                                        <p:attrNameLst>
                                          <p:attrName>style.visibility</p:attrName>
                                        </p:attrNameLst>
                                      </p:cBhvr>
                                      <p:tavLst>
                                        <p:tav tm="0">
                                          <p:val>
                                            <p:strVal val="hidden"/>
                                          </p:val>
                                        </p:tav>
                                        <p:tav tm="50000">
                                          <p:val>
                                            <p:strVal val="visible"/>
                                          </p:val>
                                        </p:tav>
                                      </p:tavLst>
                                    </p:anim>
                                  </p:childTnLst>
                                </p:cTn>
                              </p:par>
                              <p:par>
                                <p:cTn id="229" presetID="35" presetClass="emph" presetSubtype="0" repeatCount="2000" fill="hold" grpId="1" nodeType="withEffect">
                                  <p:stCondLst>
                                    <p:cond delay="0"/>
                                  </p:stCondLst>
                                  <p:childTnLst>
                                    <p:anim calcmode="discrete" valueType="str">
                                      <p:cBhvr>
                                        <p:cTn id="230" dur="1000" fill="hold"/>
                                        <p:tgtEl>
                                          <p:spTgt spid="146"/>
                                        </p:tgtEl>
                                        <p:attrNameLst>
                                          <p:attrName>style.visibility</p:attrName>
                                        </p:attrNameLst>
                                      </p:cBhvr>
                                      <p:tavLst>
                                        <p:tav tm="0">
                                          <p:val>
                                            <p:strVal val="hidden"/>
                                          </p:val>
                                        </p:tav>
                                        <p:tav tm="50000">
                                          <p:val>
                                            <p:strVal val="visible"/>
                                          </p:val>
                                        </p:tav>
                                      </p:tavLst>
                                    </p:anim>
                                  </p:childTnLst>
                                </p:cTn>
                              </p:par>
                              <p:par>
                                <p:cTn id="231" presetID="3" presetClass="entr" presetSubtype="10" fill="hold" grpId="0" nodeType="withEffect">
                                  <p:stCondLst>
                                    <p:cond delay="0"/>
                                  </p:stCondLst>
                                  <p:childTnLst>
                                    <p:set>
                                      <p:cBhvr>
                                        <p:cTn id="232" dur="1" fill="hold">
                                          <p:stCondLst>
                                            <p:cond delay="0"/>
                                          </p:stCondLst>
                                        </p:cTn>
                                        <p:tgtEl>
                                          <p:spTgt spid="152"/>
                                        </p:tgtEl>
                                        <p:attrNameLst>
                                          <p:attrName>style.visibility</p:attrName>
                                        </p:attrNameLst>
                                      </p:cBhvr>
                                      <p:to>
                                        <p:strVal val="visible"/>
                                      </p:to>
                                    </p:set>
                                    <p:animEffect transition="in" filter="blinds(horizontal)">
                                      <p:cBhvr>
                                        <p:cTn id="233" dur="500"/>
                                        <p:tgtEl>
                                          <p:spTgt spid="152"/>
                                        </p:tgtEl>
                                      </p:cBhvr>
                                    </p:animEffect>
                                  </p:childTnLst>
                                </p:cTn>
                              </p:par>
                              <p:par>
                                <p:cTn id="234" presetID="35" presetClass="emph" presetSubtype="0" repeatCount="2000" fill="hold" grpId="1" nodeType="withEffect">
                                  <p:stCondLst>
                                    <p:cond delay="0"/>
                                  </p:stCondLst>
                                  <p:childTnLst>
                                    <p:anim calcmode="discrete" valueType="str">
                                      <p:cBhvr>
                                        <p:cTn id="235" dur="1000" fill="hold"/>
                                        <p:tgtEl>
                                          <p:spTgt spid="152"/>
                                        </p:tgtEl>
                                        <p:attrNameLst>
                                          <p:attrName>style.visibility</p:attrName>
                                        </p:attrNameLst>
                                      </p:cBhvr>
                                      <p:tavLst>
                                        <p:tav tm="0">
                                          <p:val>
                                            <p:strVal val="hidden"/>
                                          </p:val>
                                        </p:tav>
                                        <p:tav tm="50000">
                                          <p:val>
                                            <p:strVal val="visible"/>
                                          </p:val>
                                        </p:tav>
                                      </p:tavLst>
                                    </p:anim>
                                  </p:childTnLst>
                                </p:cTn>
                              </p:par>
                            </p:childTnLst>
                          </p:cTn>
                        </p:par>
                      </p:childTnLst>
                    </p:cTn>
                  </p:par>
                  <p:par>
                    <p:cTn id="236" fill="hold">
                      <p:stCondLst>
                        <p:cond delay="indefinite"/>
                      </p:stCondLst>
                      <p:childTnLst>
                        <p:par>
                          <p:cTn id="237" fill="hold">
                            <p:stCondLst>
                              <p:cond delay="0"/>
                            </p:stCondLst>
                            <p:childTnLst>
                              <p:par>
                                <p:cTn id="238" presetID="3" presetClass="exit" presetSubtype="10" fill="hold" grpId="2" nodeType="clickEffect">
                                  <p:stCondLst>
                                    <p:cond delay="0"/>
                                  </p:stCondLst>
                                  <p:childTnLst>
                                    <p:animEffect transition="out" filter="blinds(horizontal)">
                                      <p:cBhvr>
                                        <p:cTn id="239" dur="500"/>
                                        <p:tgtEl>
                                          <p:spTgt spid="146"/>
                                        </p:tgtEl>
                                      </p:cBhvr>
                                    </p:animEffect>
                                    <p:set>
                                      <p:cBhvr>
                                        <p:cTn id="240" dur="1" fill="hold">
                                          <p:stCondLst>
                                            <p:cond delay="499"/>
                                          </p:stCondLst>
                                        </p:cTn>
                                        <p:tgtEl>
                                          <p:spTgt spid="146"/>
                                        </p:tgtEl>
                                        <p:attrNameLst>
                                          <p:attrName>style.visibility</p:attrName>
                                        </p:attrNameLst>
                                      </p:cBhvr>
                                      <p:to>
                                        <p:strVal val="hidden"/>
                                      </p:to>
                                    </p:set>
                                  </p:childTnLst>
                                </p:cTn>
                              </p:par>
                              <p:par>
                                <p:cTn id="241" presetID="3" presetClass="exit" presetSubtype="10" fill="hold" grpId="2" nodeType="withEffect">
                                  <p:stCondLst>
                                    <p:cond delay="0"/>
                                  </p:stCondLst>
                                  <p:childTnLst>
                                    <p:animEffect transition="out" filter="blinds(horizontal)">
                                      <p:cBhvr>
                                        <p:cTn id="242" dur="500"/>
                                        <p:tgtEl>
                                          <p:spTgt spid="152"/>
                                        </p:tgtEl>
                                      </p:cBhvr>
                                    </p:animEffect>
                                    <p:set>
                                      <p:cBhvr>
                                        <p:cTn id="243" dur="1" fill="hold">
                                          <p:stCondLst>
                                            <p:cond delay="499"/>
                                          </p:stCondLst>
                                        </p:cTn>
                                        <p:tgtEl>
                                          <p:spTgt spid="152"/>
                                        </p:tgtEl>
                                        <p:attrNameLst>
                                          <p:attrName>style.visibility</p:attrName>
                                        </p:attrNameLst>
                                      </p:cBhvr>
                                      <p:to>
                                        <p:strVal val="hidden"/>
                                      </p:to>
                                    </p:set>
                                  </p:childTnLst>
                                </p:cTn>
                              </p:par>
                              <p:par>
                                <p:cTn id="244" presetID="3" presetClass="exit" presetSubtype="10" fill="hold" grpId="2" nodeType="withEffect">
                                  <p:stCondLst>
                                    <p:cond delay="0"/>
                                  </p:stCondLst>
                                  <p:childTnLst>
                                    <p:animEffect transition="out" filter="blinds(horizontal)">
                                      <p:cBhvr>
                                        <p:cTn id="245" dur="500"/>
                                        <p:tgtEl>
                                          <p:spTgt spid="147"/>
                                        </p:tgtEl>
                                      </p:cBhvr>
                                    </p:animEffect>
                                    <p:set>
                                      <p:cBhvr>
                                        <p:cTn id="246" dur="1" fill="hold">
                                          <p:stCondLst>
                                            <p:cond delay="499"/>
                                          </p:stCondLst>
                                        </p:cTn>
                                        <p:tgtEl>
                                          <p:spTgt spid="147"/>
                                        </p:tgtEl>
                                        <p:attrNameLst>
                                          <p:attrName>style.visibility</p:attrName>
                                        </p:attrNameLst>
                                      </p:cBhvr>
                                      <p:to>
                                        <p:strVal val="hidden"/>
                                      </p:to>
                                    </p:set>
                                  </p:childTnLst>
                                </p:cTn>
                              </p:par>
                              <p:par>
                                <p:cTn id="247" presetID="3" presetClass="entr" presetSubtype="10" fill="hold" grpId="0" nodeType="withEffect">
                                  <p:stCondLst>
                                    <p:cond delay="0"/>
                                  </p:stCondLst>
                                  <p:childTnLst>
                                    <p:set>
                                      <p:cBhvr>
                                        <p:cTn id="248" dur="1" fill="hold">
                                          <p:stCondLst>
                                            <p:cond delay="0"/>
                                          </p:stCondLst>
                                        </p:cTn>
                                        <p:tgtEl>
                                          <p:spTgt spid="149"/>
                                        </p:tgtEl>
                                        <p:attrNameLst>
                                          <p:attrName>style.visibility</p:attrName>
                                        </p:attrNameLst>
                                      </p:cBhvr>
                                      <p:to>
                                        <p:strVal val="visible"/>
                                      </p:to>
                                    </p:set>
                                    <p:animEffect transition="in" filter="blinds(horizontal)">
                                      <p:cBhvr>
                                        <p:cTn id="249" dur="500"/>
                                        <p:tgtEl>
                                          <p:spTgt spid="149"/>
                                        </p:tgtEl>
                                      </p:cBhvr>
                                    </p:animEffect>
                                  </p:childTnLst>
                                </p:cTn>
                              </p:par>
                              <p:par>
                                <p:cTn id="250" presetID="35" presetClass="emph" presetSubtype="0" repeatCount="2000" fill="hold" grpId="1" nodeType="withEffect">
                                  <p:stCondLst>
                                    <p:cond delay="0"/>
                                  </p:stCondLst>
                                  <p:childTnLst>
                                    <p:anim calcmode="discrete" valueType="str">
                                      <p:cBhvr>
                                        <p:cTn id="251" dur="1000" fill="hold"/>
                                        <p:tgtEl>
                                          <p:spTgt spid="149"/>
                                        </p:tgtEl>
                                        <p:attrNameLst>
                                          <p:attrName>style.visibility</p:attrName>
                                        </p:attrNameLst>
                                      </p:cBhvr>
                                      <p:tavLst>
                                        <p:tav tm="0">
                                          <p:val>
                                            <p:strVal val="hidden"/>
                                          </p:val>
                                        </p:tav>
                                        <p:tav tm="50000">
                                          <p:val>
                                            <p:strVal val="visible"/>
                                          </p:val>
                                        </p:tav>
                                      </p:tavLst>
                                    </p:anim>
                                  </p:childTnLst>
                                </p:cTn>
                              </p:par>
                              <p:par>
                                <p:cTn id="252" presetID="3" presetClass="entr" presetSubtype="10" fill="hold" grpId="0" nodeType="withEffect">
                                  <p:stCondLst>
                                    <p:cond delay="0"/>
                                  </p:stCondLst>
                                  <p:childTnLst>
                                    <p:set>
                                      <p:cBhvr>
                                        <p:cTn id="253" dur="1" fill="hold">
                                          <p:stCondLst>
                                            <p:cond delay="0"/>
                                          </p:stCondLst>
                                        </p:cTn>
                                        <p:tgtEl>
                                          <p:spTgt spid="150"/>
                                        </p:tgtEl>
                                        <p:attrNameLst>
                                          <p:attrName>style.visibility</p:attrName>
                                        </p:attrNameLst>
                                      </p:cBhvr>
                                      <p:to>
                                        <p:strVal val="visible"/>
                                      </p:to>
                                    </p:set>
                                    <p:animEffect transition="in" filter="blinds(horizontal)">
                                      <p:cBhvr>
                                        <p:cTn id="254" dur="500"/>
                                        <p:tgtEl>
                                          <p:spTgt spid="150"/>
                                        </p:tgtEl>
                                      </p:cBhvr>
                                    </p:animEffect>
                                  </p:childTnLst>
                                </p:cTn>
                              </p:par>
                              <p:par>
                                <p:cTn id="255" presetID="35" presetClass="emph" presetSubtype="0" repeatCount="2000" fill="hold" grpId="1" nodeType="withEffect">
                                  <p:stCondLst>
                                    <p:cond delay="0"/>
                                  </p:stCondLst>
                                  <p:childTnLst>
                                    <p:anim calcmode="discrete" valueType="str">
                                      <p:cBhvr>
                                        <p:cTn id="256" dur="1000" fill="hold"/>
                                        <p:tgtEl>
                                          <p:spTgt spid="150"/>
                                        </p:tgtEl>
                                        <p:attrNameLst>
                                          <p:attrName>style.visibility</p:attrName>
                                        </p:attrNameLst>
                                      </p:cBhvr>
                                      <p:tavLst>
                                        <p:tav tm="0">
                                          <p:val>
                                            <p:strVal val="hidden"/>
                                          </p:val>
                                        </p:tav>
                                        <p:tav tm="50000">
                                          <p:val>
                                            <p:strVal val="visible"/>
                                          </p:val>
                                        </p:tav>
                                      </p:tavLst>
                                    </p:anim>
                                  </p:childTnLst>
                                </p:cTn>
                              </p:par>
                              <p:par>
                                <p:cTn id="257" presetID="3" presetClass="entr" presetSubtype="10" fill="hold" grpId="0" nodeType="withEffect">
                                  <p:stCondLst>
                                    <p:cond delay="0"/>
                                  </p:stCondLst>
                                  <p:childTnLst>
                                    <p:set>
                                      <p:cBhvr>
                                        <p:cTn id="258" dur="1" fill="hold">
                                          <p:stCondLst>
                                            <p:cond delay="0"/>
                                          </p:stCondLst>
                                        </p:cTn>
                                        <p:tgtEl>
                                          <p:spTgt spid="151"/>
                                        </p:tgtEl>
                                        <p:attrNameLst>
                                          <p:attrName>style.visibility</p:attrName>
                                        </p:attrNameLst>
                                      </p:cBhvr>
                                      <p:to>
                                        <p:strVal val="visible"/>
                                      </p:to>
                                    </p:set>
                                    <p:animEffect transition="in" filter="blinds(horizontal)">
                                      <p:cBhvr>
                                        <p:cTn id="259" dur="500"/>
                                        <p:tgtEl>
                                          <p:spTgt spid="151"/>
                                        </p:tgtEl>
                                      </p:cBhvr>
                                    </p:animEffect>
                                  </p:childTnLst>
                                </p:cTn>
                              </p:par>
                              <p:par>
                                <p:cTn id="260" presetID="35" presetClass="emph" presetSubtype="0" repeatCount="2000" fill="hold" grpId="1" nodeType="withEffect">
                                  <p:stCondLst>
                                    <p:cond delay="0"/>
                                  </p:stCondLst>
                                  <p:childTnLst>
                                    <p:anim calcmode="discrete" valueType="str">
                                      <p:cBhvr>
                                        <p:cTn id="261" dur="1000" fill="hold"/>
                                        <p:tgtEl>
                                          <p:spTgt spid="151"/>
                                        </p:tgtEl>
                                        <p:attrNameLst>
                                          <p:attrName>style.visibility</p:attrName>
                                        </p:attrNameLst>
                                      </p:cBhvr>
                                      <p:tavLst>
                                        <p:tav tm="0">
                                          <p:val>
                                            <p:strVal val="hidden"/>
                                          </p:val>
                                        </p:tav>
                                        <p:tav tm="50000">
                                          <p:val>
                                            <p:strVal val="visible"/>
                                          </p:val>
                                        </p:tav>
                                      </p:tavLst>
                                    </p:anim>
                                  </p:childTnLst>
                                </p:cTn>
                              </p:par>
                            </p:childTnLst>
                          </p:cTn>
                        </p:par>
                      </p:childTnLst>
                    </p:cTn>
                  </p:par>
                  <p:par>
                    <p:cTn id="262" fill="hold">
                      <p:stCondLst>
                        <p:cond delay="indefinite"/>
                      </p:stCondLst>
                      <p:childTnLst>
                        <p:par>
                          <p:cTn id="263" fill="hold">
                            <p:stCondLst>
                              <p:cond delay="0"/>
                            </p:stCondLst>
                            <p:childTnLst>
                              <p:par>
                                <p:cTn id="264" presetID="3" presetClass="exit" presetSubtype="10" fill="hold" grpId="2" nodeType="clickEffect">
                                  <p:stCondLst>
                                    <p:cond delay="0"/>
                                  </p:stCondLst>
                                  <p:childTnLst>
                                    <p:animEffect transition="out" filter="blinds(horizontal)">
                                      <p:cBhvr>
                                        <p:cTn id="265" dur="500"/>
                                        <p:tgtEl>
                                          <p:spTgt spid="149"/>
                                        </p:tgtEl>
                                      </p:cBhvr>
                                    </p:animEffect>
                                    <p:set>
                                      <p:cBhvr>
                                        <p:cTn id="266" dur="1" fill="hold">
                                          <p:stCondLst>
                                            <p:cond delay="499"/>
                                          </p:stCondLst>
                                        </p:cTn>
                                        <p:tgtEl>
                                          <p:spTgt spid="149"/>
                                        </p:tgtEl>
                                        <p:attrNameLst>
                                          <p:attrName>style.visibility</p:attrName>
                                        </p:attrNameLst>
                                      </p:cBhvr>
                                      <p:to>
                                        <p:strVal val="hidden"/>
                                      </p:to>
                                    </p:set>
                                  </p:childTnLst>
                                </p:cTn>
                              </p:par>
                              <p:par>
                                <p:cTn id="267" presetID="3" presetClass="exit" presetSubtype="10" fill="hold" grpId="2" nodeType="withEffect">
                                  <p:stCondLst>
                                    <p:cond delay="0"/>
                                  </p:stCondLst>
                                  <p:childTnLst>
                                    <p:animEffect transition="out" filter="blinds(horizontal)">
                                      <p:cBhvr>
                                        <p:cTn id="268" dur="500"/>
                                        <p:tgtEl>
                                          <p:spTgt spid="150"/>
                                        </p:tgtEl>
                                      </p:cBhvr>
                                    </p:animEffect>
                                    <p:set>
                                      <p:cBhvr>
                                        <p:cTn id="269" dur="1" fill="hold">
                                          <p:stCondLst>
                                            <p:cond delay="499"/>
                                          </p:stCondLst>
                                        </p:cTn>
                                        <p:tgtEl>
                                          <p:spTgt spid="150"/>
                                        </p:tgtEl>
                                        <p:attrNameLst>
                                          <p:attrName>style.visibility</p:attrName>
                                        </p:attrNameLst>
                                      </p:cBhvr>
                                      <p:to>
                                        <p:strVal val="hidden"/>
                                      </p:to>
                                    </p:set>
                                  </p:childTnLst>
                                </p:cTn>
                              </p:par>
                              <p:par>
                                <p:cTn id="270" presetID="3" presetClass="exit" presetSubtype="10" fill="hold" grpId="2" nodeType="withEffect">
                                  <p:stCondLst>
                                    <p:cond delay="0"/>
                                  </p:stCondLst>
                                  <p:childTnLst>
                                    <p:animEffect transition="out" filter="blinds(horizontal)">
                                      <p:cBhvr>
                                        <p:cTn id="271" dur="500"/>
                                        <p:tgtEl>
                                          <p:spTgt spid="151"/>
                                        </p:tgtEl>
                                      </p:cBhvr>
                                    </p:animEffect>
                                    <p:set>
                                      <p:cBhvr>
                                        <p:cTn id="272" dur="1" fill="hold">
                                          <p:stCondLst>
                                            <p:cond delay="499"/>
                                          </p:stCondLst>
                                        </p:cTn>
                                        <p:tgtEl>
                                          <p:spTgt spid="151"/>
                                        </p:tgtEl>
                                        <p:attrNameLst>
                                          <p:attrName>style.visibility</p:attrName>
                                        </p:attrNameLst>
                                      </p:cBhvr>
                                      <p:to>
                                        <p:strVal val="hidden"/>
                                      </p:to>
                                    </p:set>
                                  </p:childTnLst>
                                </p:cTn>
                              </p:par>
                              <p:par>
                                <p:cTn id="273" presetID="2" presetClass="entr" presetSubtype="4" fill="hold" grpId="1" nodeType="withEffect">
                                  <p:stCondLst>
                                    <p:cond delay="0"/>
                                  </p:stCondLst>
                                  <p:childTnLst>
                                    <p:set>
                                      <p:cBhvr>
                                        <p:cTn id="274" dur="1" fill="hold">
                                          <p:stCondLst>
                                            <p:cond delay="0"/>
                                          </p:stCondLst>
                                        </p:cTn>
                                        <p:tgtEl>
                                          <p:spTgt spid="58">
                                            <p:txEl>
                                              <p:pRg st="3" end="3"/>
                                            </p:txEl>
                                          </p:spTgt>
                                        </p:tgtEl>
                                        <p:attrNameLst>
                                          <p:attrName>style.visibility</p:attrName>
                                        </p:attrNameLst>
                                      </p:cBhvr>
                                      <p:to>
                                        <p:strVal val="visible"/>
                                      </p:to>
                                    </p:set>
                                    <p:anim calcmode="lin" valueType="num">
                                      <p:cBhvr additive="base">
                                        <p:cTn id="275" dur="500" fill="hold"/>
                                        <p:tgtEl>
                                          <p:spTgt spid="58">
                                            <p:txEl>
                                              <p:pRg st="3" end="3"/>
                                            </p:txEl>
                                          </p:spTgt>
                                        </p:tgtEl>
                                        <p:attrNameLst>
                                          <p:attrName>ppt_x</p:attrName>
                                        </p:attrNameLst>
                                      </p:cBhvr>
                                      <p:tavLst>
                                        <p:tav tm="0">
                                          <p:val>
                                            <p:strVal val="#ppt_x"/>
                                          </p:val>
                                        </p:tav>
                                        <p:tav tm="100000">
                                          <p:val>
                                            <p:strVal val="#ppt_x"/>
                                          </p:val>
                                        </p:tav>
                                      </p:tavLst>
                                    </p:anim>
                                    <p:anim calcmode="lin" valueType="num">
                                      <p:cBhvr additive="base">
                                        <p:cTn id="276" dur="500" fill="hold"/>
                                        <p:tgtEl>
                                          <p:spTgt spid="58">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7" fill="hold">
                      <p:stCondLst>
                        <p:cond delay="indefinite"/>
                      </p:stCondLst>
                      <p:childTnLst>
                        <p:par>
                          <p:cTn id="278" fill="hold">
                            <p:stCondLst>
                              <p:cond delay="0"/>
                            </p:stCondLst>
                            <p:childTnLst>
                              <p:par>
                                <p:cTn id="279" presetID="3" presetClass="exit" presetSubtype="10" fill="hold" grpId="2" nodeType="clickEffect">
                                  <p:stCondLst>
                                    <p:cond delay="0"/>
                                  </p:stCondLst>
                                  <p:childTnLst>
                                    <p:animEffect transition="out" filter="blinds(horizontal)">
                                      <p:cBhvr>
                                        <p:cTn id="280" dur="500"/>
                                        <p:tgtEl>
                                          <p:spTgt spid="58">
                                            <p:txEl>
                                              <p:pRg st="0" end="0"/>
                                            </p:txEl>
                                          </p:spTgt>
                                        </p:tgtEl>
                                      </p:cBhvr>
                                    </p:animEffect>
                                    <p:set>
                                      <p:cBhvr>
                                        <p:cTn id="281" dur="1" fill="hold">
                                          <p:stCondLst>
                                            <p:cond delay="499"/>
                                          </p:stCondLst>
                                        </p:cTn>
                                        <p:tgtEl>
                                          <p:spTgt spid="58">
                                            <p:txEl>
                                              <p:pRg st="0" end="0"/>
                                            </p:txEl>
                                          </p:spTgt>
                                        </p:tgtEl>
                                        <p:attrNameLst>
                                          <p:attrName>style.visibility</p:attrName>
                                        </p:attrNameLst>
                                      </p:cBhvr>
                                      <p:to>
                                        <p:strVal val="hidden"/>
                                      </p:to>
                                    </p:set>
                                  </p:childTnLst>
                                </p:cTn>
                              </p:par>
                              <p:par>
                                <p:cTn id="282" presetID="3" presetClass="exit" presetSubtype="10" fill="hold" grpId="2" nodeType="withEffect">
                                  <p:stCondLst>
                                    <p:cond delay="0"/>
                                  </p:stCondLst>
                                  <p:childTnLst>
                                    <p:animEffect transition="out" filter="blinds(horizontal)">
                                      <p:cBhvr>
                                        <p:cTn id="283" dur="500"/>
                                        <p:tgtEl>
                                          <p:spTgt spid="58">
                                            <p:txEl>
                                              <p:pRg st="1" end="1"/>
                                            </p:txEl>
                                          </p:spTgt>
                                        </p:tgtEl>
                                      </p:cBhvr>
                                    </p:animEffect>
                                    <p:set>
                                      <p:cBhvr>
                                        <p:cTn id="284" dur="1" fill="hold">
                                          <p:stCondLst>
                                            <p:cond delay="499"/>
                                          </p:stCondLst>
                                        </p:cTn>
                                        <p:tgtEl>
                                          <p:spTgt spid="58">
                                            <p:txEl>
                                              <p:pRg st="1" end="1"/>
                                            </p:txEl>
                                          </p:spTgt>
                                        </p:tgtEl>
                                        <p:attrNameLst>
                                          <p:attrName>style.visibility</p:attrName>
                                        </p:attrNameLst>
                                      </p:cBhvr>
                                      <p:to>
                                        <p:strVal val="hidden"/>
                                      </p:to>
                                    </p:set>
                                  </p:childTnLst>
                                </p:cTn>
                              </p:par>
                              <p:par>
                                <p:cTn id="285" presetID="3" presetClass="exit" presetSubtype="10" fill="hold" grpId="2" nodeType="withEffect">
                                  <p:stCondLst>
                                    <p:cond delay="0"/>
                                  </p:stCondLst>
                                  <p:childTnLst>
                                    <p:animEffect transition="out" filter="blinds(horizontal)">
                                      <p:cBhvr>
                                        <p:cTn id="286" dur="500"/>
                                        <p:tgtEl>
                                          <p:spTgt spid="58">
                                            <p:txEl>
                                              <p:pRg st="2" end="2"/>
                                            </p:txEl>
                                          </p:spTgt>
                                        </p:tgtEl>
                                      </p:cBhvr>
                                    </p:animEffect>
                                    <p:set>
                                      <p:cBhvr>
                                        <p:cTn id="287" dur="1" fill="hold">
                                          <p:stCondLst>
                                            <p:cond delay="499"/>
                                          </p:stCondLst>
                                        </p:cTn>
                                        <p:tgtEl>
                                          <p:spTgt spid="58">
                                            <p:txEl>
                                              <p:pRg st="2" end="2"/>
                                            </p:txEl>
                                          </p:spTgt>
                                        </p:tgtEl>
                                        <p:attrNameLst>
                                          <p:attrName>style.visibility</p:attrName>
                                        </p:attrNameLst>
                                      </p:cBhvr>
                                      <p:to>
                                        <p:strVal val="hidden"/>
                                      </p:to>
                                    </p:set>
                                  </p:childTnLst>
                                </p:cTn>
                              </p:par>
                              <p:par>
                                <p:cTn id="288" presetID="3" presetClass="exit" presetSubtype="10" fill="hold" grpId="2" nodeType="withEffect">
                                  <p:stCondLst>
                                    <p:cond delay="0"/>
                                  </p:stCondLst>
                                  <p:childTnLst>
                                    <p:animEffect transition="out" filter="blinds(horizontal)">
                                      <p:cBhvr>
                                        <p:cTn id="289" dur="500"/>
                                        <p:tgtEl>
                                          <p:spTgt spid="58">
                                            <p:txEl>
                                              <p:pRg st="3" end="3"/>
                                            </p:txEl>
                                          </p:spTgt>
                                        </p:tgtEl>
                                      </p:cBhvr>
                                    </p:animEffect>
                                    <p:set>
                                      <p:cBhvr>
                                        <p:cTn id="290" dur="1" fill="hold">
                                          <p:stCondLst>
                                            <p:cond delay="499"/>
                                          </p:stCondLst>
                                        </p:cTn>
                                        <p:tgtEl>
                                          <p:spTgt spid="58">
                                            <p:txEl>
                                              <p:pRg st="3" end="3"/>
                                            </p:txEl>
                                          </p:spTgt>
                                        </p:tgtEl>
                                        <p:attrNameLst>
                                          <p:attrName>style.visibility</p:attrName>
                                        </p:attrNameLst>
                                      </p:cBhvr>
                                      <p:to>
                                        <p:strVal val="hidden"/>
                                      </p:to>
                                    </p:set>
                                  </p:childTnLst>
                                </p:cTn>
                              </p:par>
                              <p:par>
                                <p:cTn id="291" presetID="2" presetClass="entr" presetSubtype="4" fill="hold" grpId="0" nodeType="withEffect">
                                  <p:stCondLst>
                                    <p:cond delay="0"/>
                                  </p:stCondLst>
                                  <p:childTnLst>
                                    <p:set>
                                      <p:cBhvr>
                                        <p:cTn id="292" dur="1" fill="hold">
                                          <p:stCondLst>
                                            <p:cond delay="0"/>
                                          </p:stCondLst>
                                        </p:cTn>
                                        <p:tgtEl>
                                          <p:spTgt spid="113">
                                            <p:txEl>
                                              <p:pRg st="0" end="0"/>
                                            </p:txEl>
                                          </p:spTgt>
                                        </p:tgtEl>
                                        <p:attrNameLst>
                                          <p:attrName>style.visibility</p:attrName>
                                        </p:attrNameLst>
                                      </p:cBhvr>
                                      <p:to>
                                        <p:strVal val="visible"/>
                                      </p:to>
                                    </p:set>
                                    <p:anim calcmode="lin" valueType="num">
                                      <p:cBhvr additive="base">
                                        <p:cTn id="293" dur="500" fill="hold"/>
                                        <p:tgtEl>
                                          <p:spTgt spid="113">
                                            <p:txEl>
                                              <p:pRg st="0" end="0"/>
                                            </p:txEl>
                                          </p:spTgt>
                                        </p:tgtEl>
                                        <p:attrNameLst>
                                          <p:attrName>ppt_x</p:attrName>
                                        </p:attrNameLst>
                                      </p:cBhvr>
                                      <p:tavLst>
                                        <p:tav tm="0">
                                          <p:val>
                                            <p:strVal val="#ppt_x"/>
                                          </p:val>
                                        </p:tav>
                                        <p:tav tm="100000">
                                          <p:val>
                                            <p:strVal val="#ppt_x"/>
                                          </p:val>
                                        </p:tav>
                                      </p:tavLst>
                                    </p:anim>
                                    <p:anim calcmode="lin" valueType="num">
                                      <p:cBhvr additive="base">
                                        <p:cTn id="294" dur="500" fill="hold"/>
                                        <p:tgtEl>
                                          <p:spTgt spid="113">
                                            <p:txEl>
                                              <p:pRg st="0" end="0"/>
                                            </p:txEl>
                                          </p:spTgt>
                                        </p:tgtEl>
                                        <p:attrNameLst>
                                          <p:attrName>ppt_y</p:attrName>
                                        </p:attrNameLst>
                                      </p:cBhvr>
                                      <p:tavLst>
                                        <p:tav tm="0">
                                          <p:val>
                                            <p:strVal val="1+#ppt_h/2"/>
                                          </p:val>
                                        </p:tav>
                                        <p:tav tm="100000">
                                          <p:val>
                                            <p:strVal val="#ppt_y"/>
                                          </p:val>
                                        </p:tav>
                                      </p:tavLst>
                                    </p:anim>
                                  </p:childTnLst>
                                </p:cTn>
                              </p:par>
                            </p:childTnLst>
                          </p:cTn>
                        </p:par>
                        <p:par>
                          <p:cTn id="295" fill="hold">
                            <p:stCondLst>
                              <p:cond delay="500"/>
                            </p:stCondLst>
                            <p:childTnLst>
                              <p:par>
                                <p:cTn id="296" presetID="1" presetClass="entr" presetSubtype="0" fill="hold" nodeType="afterEffect">
                                  <p:stCondLst>
                                    <p:cond delay="0"/>
                                  </p:stCondLst>
                                  <p:childTnLst>
                                    <p:set>
                                      <p:cBhvr>
                                        <p:cTn id="297" dur="1" fill="hold">
                                          <p:stCondLst>
                                            <p:cond delay="0"/>
                                          </p:stCondLst>
                                        </p:cTn>
                                        <p:tgtEl>
                                          <p:spTgt spid="49160"/>
                                        </p:tgtEl>
                                        <p:attrNameLst>
                                          <p:attrName>style.visibility</p:attrName>
                                        </p:attrNameLst>
                                      </p:cBhvr>
                                      <p:to>
                                        <p:strVal val="visible"/>
                                      </p:to>
                                    </p:set>
                                  </p:childTnLst>
                                </p:cTn>
                              </p:par>
                              <p:par>
                                <p:cTn id="298" presetID="9" presetClass="emph" presetSubtype="0" grpId="1" nodeType="withEffect">
                                  <p:stCondLst>
                                    <p:cond delay="0"/>
                                  </p:stCondLst>
                                  <p:childTnLst>
                                    <p:set>
                                      <p:cBhvr rctx="PPT">
                                        <p:cTn id="299" dur="indefinite"/>
                                        <p:tgtEl>
                                          <p:spTgt spid="64"/>
                                        </p:tgtEl>
                                        <p:attrNameLst>
                                          <p:attrName>style.opacity</p:attrName>
                                        </p:attrNameLst>
                                      </p:cBhvr>
                                      <p:to>
                                        <p:strVal val="0.4"/>
                                      </p:to>
                                    </p:set>
                                    <p:animEffect filter="image" prLst="opacity: 0.4">
                                      <p:cBhvr rctx="IE">
                                        <p:cTn id="300" dur="indefinite"/>
                                        <p:tgtEl>
                                          <p:spTgt spid="64"/>
                                        </p:tgtEl>
                                      </p:cBhvr>
                                    </p:animEffect>
                                  </p:childTnLst>
                                </p:cTn>
                              </p:par>
                              <p:par>
                                <p:cTn id="301" presetID="9" presetClass="emph" presetSubtype="0" grpId="3" nodeType="withEffect">
                                  <p:stCondLst>
                                    <p:cond delay="0"/>
                                  </p:stCondLst>
                                  <p:childTnLst>
                                    <p:set>
                                      <p:cBhvr rctx="PPT">
                                        <p:cTn id="302" dur="indefinite"/>
                                        <p:tgtEl>
                                          <p:spTgt spid="146"/>
                                        </p:tgtEl>
                                        <p:attrNameLst>
                                          <p:attrName>style.opacity</p:attrName>
                                        </p:attrNameLst>
                                      </p:cBhvr>
                                      <p:to>
                                        <p:strVal val="0.4"/>
                                      </p:to>
                                    </p:set>
                                    <p:animEffect filter="image" prLst="opacity: 0.4">
                                      <p:cBhvr rctx="IE">
                                        <p:cTn id="303" dur="indefinite"/>
                                        <p:tgtEl>
                                          <p:spTgt spid="146"/>
                                        </p:tgtEl>
                                      </p:cBhvr>
                                    </p:animEffect>
                                  </p:childTnLst>
                                </p:cTn>
                              </p:par>
                              <p:par>
                                <p:cTn id="304" presetID="9" presetClass="emph" presetSubtype="0" nodeType="withEffect">
                                  <p:stCondLst>
                                    <p:cond delay="0"/>
                                  </p:stCondLst>
                                  <p:childTnLst>
                                    <p:set>
                                      <p:cBhvr rctx="PPT">
                                        <p:cTn id="305" dur="indefinite"/>
                                        <p:tgtEl>
                                          <p:spTgt spid="104"/>
                                        </p:tgtEl>
                                        <p:attrNameLst>
                                          <p:attrName>style.opacity</p:attrName>
                                        </p:attrNameLst>
                                      </p:cBhvr>
                                      <p:to>
                                        <p:strVal val="0.4"/>
                                      </p:to>
                                    </p:set>
                                    <p:animEffect filter="image" prLst="opacity: 0.4">
                                      <p:cBhvr rctx="IE">
                                        <p:cTn id="306" dur="indefinite"/>
                                        <p:tgtEl>
                                          <p:spTgt spid="104"/>
                                        </p:tgtEl>
                                      </p:cBhvr>
                                    </p:animEffect>
                                  </p:childTnLst>
                                </p:cTn>
                              </p:par>
                              <p:par>
                                <p:cTn id="307" presetID="9" presetClass="emph" presetSubtype="0" nodeType="withEffect">
                                  <p:stCondLst>
                                    <p:cond delay="0"/>
                                  </p:stCondLst>
                                  <p:childTnLst>
                                    <p:set>
                                      <p:cBhvr rctx="PPT">
                                        <p:cTn id="308" dur="indefinite"/>
                                        <p:tgtEl>
                                          <p:spTgt spid="2"/>
                                        </p:tgtEl>
                                        <p:attrNameLst>
                                          <p:attrName>style.opacity</p:attrName>
                                        </p:attrNameLst>
                                      </p:cBhvr>
                                      <p:to>
                                        <p:strVal val="0.4"/>
                                      </p:to>
                                    </p:set>
                                    <p:animEffect filter="image" prLst="opacity: 0.4">
                                      <p:cBhvr rctx="IE">
                                        <p:cTn id="309" dur="indefinite"/>
                                        <p:tgtEl>
                                          <p:spTgt spid="2"/>
                                        </p:tgtEl>
                                      </p:cBhvr>
                                    </p:animEffect>
                                  </p:childTnLst>
                                </p:cTn>
                              </p:par>
                              <p:par>
                                <p:cTn id="310" presetID="9" presetClass="emph" presetSubtype="0" nodeType="withEffect">
                                  <p:stCondLst>
                                    <p:cond delay="0"/>
                                  </p:stCondLst>
                                  <p:childTnLst>
                                    <p:set>
                                      <p:cBhvr rctx="PPT">
                                        <p:cTn id="311" dur="indefinite"/>
                                        <p:tgtEl>
                                          <p:spTgt spid="4"/>
                                        </p:tgtEl>
                                        <p:attrNameLst>
                                          <p:attrName>style.opacity</p:attrName>
                                        </p:attrNameLst>
                                      </p:cBhvr>
                                      <p:to>
                                        <p:strVal val="0.4"/>
                                      </p:to>
                                    </p:set>
                                    <p:animEffect filter="image" prLst="opacity: 0.4">
                                      <p:cBhvr rctx="IE">
                                        <p:cTn id="312" dur="indefinite"/>
                                        <p:tgtEl>
                                          <p:spTgt spid="4"/>
                                        </p:tgtEl>
                                      </p:cBhvr>
                                    </p:animEffect>
                                  </p:childTnLst>
                                </p:cTn>
                              </p:par>
                              <p:par>
                                <p:cTn id="313" presetID="9" presetClass="emph" presetSubtype="0" nodeType="withEffect">
                                  <p:stCondLst>
                                    <p:cond delay="0"/>
                                  </p:stCondLst>
                                  <p:childTnLst>
                                    <p:set>
                                      <p:cBhvr rctx="PPT">
                                        <p:cTn id="314" dur="indefinite"/>
                                        <p:tgtEl>
                                          <p:spTgt spid="3"/>
                                        </p:tgtEl>
                                        <p:attrNameLst>
                                          <p:attrName>style.opacity</p:attrName>
                                        </p:attrNameLst>
                                      </p:cBhvr>
                                      <p:to>
                                        <p:strVal val="0.4"/>
                                      </p:to>
                                    </p:set>
                                    <p:animEffect filter="image" prLst="opacity: 0.4">
                                      <p:cBhvr rctx="IE">
                                        <p:cTn id="315" dur="indefinite"/>
                                        <p:tgtEl>
                                          <p:spTgt spid="3"/>
                                        </p:tgtEl>
                                      </p:cBhvr>
                                    </p:animEffect>
                                  </p:childTnLst>
                                </p:cTn>
                              </p:par>
                              <p:par>
                                <p:cTn id="316" presetID="9" presetClass="emph" presetSubtype="0" grpId="1" nodeType="withEffect">
                                  <p:stCondLst>
                                    <p:cond delay="0"/>
                                  </p:stCondLst>
                                  <p:childTnLst>
                                    <p:set>
                                      <p:cBhvr rctx="PPT">
                                        <p:cTn id="317" dur="indefinite"/>
                                        <p:tgtEl>
                                          <p:spTgt spid="68"/>
                                        </p:tgtEl>
                                        <p:attrNameLst>
                                          <p:attrName>style.opacity</p:attrName>
                                        </p:attrNameLst>
                                      </p:cBhvr>
                                      <p:to>
                                        <p:strVal val="0.4"/>
                                      </p:to>
                                    </p:set>
                                    <p:animEffect filter="image" prLst="opacity: 0.4">
                                      <p:cBhvr rctx="IE">
                                        <p:cTn id="318" dur="indefinite"/>
                                        <p:tgtEl>
                                          <p:spTgt spid="68"/>
                                        </p:tgtEl>
                                      </p:cBhvr>
                                    </p:animEffect>
                                  </p:childTnLst>
                                </p:cTn>
                              </p:par>
                              <p:par>
                                <p:cTn id="319" presetID="9" presetClass="emph" presetSubtype="0" grpId="1" nodeType="withEffect">
                                  <p:stCondLst>
                                    <p:cond delay="0"/>
                                  </p:stCondLst>
                                  <p:childTnLst>
                                    <p:set>
                                      <p:cBhvr rctx="PPT">
                                        <p:cTn id="320" dur="indefinite"/>
                                        <p:tgtEl>
                                          <p:spTgt spid="73"/>
                                        </p:tgtEl>
                                        <p:attrNameLst>
                                          <p:attrName>style.opacity</p:attrName>
                                        </p:attrNameLst>
                                      </p:cBhvr>
                                      <p:to>
                                        <p:strVal val="0.4"/>
                                      </p:to>
                                    </p:set>
                                    <p:animEffect filter="image" prLst="opacity: 0.4">
                                      <p:cBhvr rctx="IE">
                                        <p:cTn id="321" dur="indefinite"/>
                                        <p:tgtEl>
                                          <p:spTgt spid="73"/>
                                        </p:tgtEl>
                                      </p:cBhvr>
                                    </p:animEffect>
                                  </p:childTnLst>
                                </p:cTn>
                              </p:par>
                              <p:par>
                                <p:cTn id="322" presetID="9" presetClass="emph" presetSubtype="0" grpId="1" nodeType="withEffect">
                                  <p:stCondLst>
                                    <p:cond delay="0"/>
                                  </p:stCondLst>
                                  <p:childTnLst>
                                    <p:set>
                                      <p:cBhvr rctx="PPT">
                                        <p:cTn id="323" dur="indefinite"/>
                                        <p:tgtEl>
                                          <p:spTgt spid="69"/>
                                        </p:tgtEl>
                                        <p:attrNameLst>
                                          <p:attrName>style.opacity</p:attrName>
                                        </p:attrNameLst>
                                      </p:cBhvr>
                                      <p:to>
                                        <p:strVal val="0.4"/>
                                      </p:to>
                                    </p:set>
                                    <p:animEffect filter="image" prLst="opacity: 0.4">
                                      <p:cBhvr rctx="IE">
                                        <p:cTn id="324" dur="indefinite"/>
                                        <p:tgtEl>
                                          <p:spTgt spid="69"/>
                                        </p:tgtEl>
                                      </p:cBhvr>
                                    </p:animEffect>
                                  </p:childTnLst>
                                </p:cTn>
                              </p:par>
                              <p:par>
                                <p:cTn id="325" presetID="9" presetClass="emph" presetSubtype="0" grpId="1" nodeType="withEffect">
                                  <p:stCondLst>
                                    <p:cond delay="0"/>
                                  </p:stCondLst>
                                  <p:childTnLst>
                                    <p:set>
                                      <p:cBhvr rctx="PPT">
                                        <p:cTn id="326" dur="indefinite"/>
                                        <p:tgtEl>
                                          <p:spTgt spid="74"/>
                                        </p:tgtEl>
                                        <p:attrNameLst>
                                          <p:attrName>style.opacity</p:attrName>
                                        </p:attrNameLst>
                                      </p:cBhvr>
                                      <p:to>
                                        <p:strVal val="0.4"/>
                                      </p:to>
                                    </p:set>
                                    <p:animEffect filter="image" prLst="opacity: 0.4">
                                      <p:cBhvr rctx="IE">
                                        <p:cTn id="327" dur="indefinite"/>
                                        <p:tgtEl>
                                          <p:spTgt spid="74"/>
                                        </p:tgtEl>
                                      </p:cBhvr>
                                    </p:animEffect>
                                  </p:childTnLst>
                                </p:cTn>
                              </p:par>
                              <p:par>
                                <p:cTn id="328" presetID="9" presetClass="emph" presetSubtype="0" grpId="2" nodeType="withEffect">
                                  <p:stCondLst>
                                    <p:cond delay="0"/>
                                  </p:stCondLst>
                                  <p:childTnLst>
                                    <p:set>
                                      <p:cBhvr rctx="PPT">
                                        <p:cTn id="329" dur="indefinite"/>
                                        <p:tgtEl>
                                          <p:spTgt spid="107"/>
                                        </p:tgtEl>
                                        <p:attrNameLst>
                                          <p:attrName>style.opacity</p:attrName>
                                        </p:attrNameLst>
                                      </p:cBhvr>
                                      <p:to>
                                        <p:strVal val="0.4"/>
                                      </p:to>
                                    </p:set>
                                    <p:animEffect filter="image" prLst="opacity: 0.4">
                                      <p:cBhvr rctx="IE">
                                        <p:cTn id="330" dur="indefinite"/>
                                        <p:tgtEl>
                                          <p:spTgt spid="107"/>
                                        </p:tgtEl>
                                      </p:cBhvr>
                                    </p:animEffect>
                                  </p:childTnLst>
                                </p:cTn>
                              </p:par>
                              <p:par>
                                <p:cTn id="331" presetID="9" presetClass="emph" presetSubtype="0" grpId="1" nodeType="withEffect">
                                  <p:stCondLst>
                                    <p:cond delay="0"/>
                                  </p:stCondLst>
                                  <p:childTnLst>
                                    <p:set>
                                      <p:cBhvr rctx="PPT">
                                        <p:cTn id="332" dur="indefinite"/>
                                        <p:tgtEl>
                                          <p:spTgt spid="77"/>
                                        </p:tgtEl>
                                        <p:attrNameLst>
                                          <p:attrName>style.opacity</p:attrName>
                                        </p:attrNameLst>
                                      </p:cBhvr>
                                      <p:to>
                                        <p:strVal val="0.4"/>
                                      </p:to>
                                    </p:set>
                                    <p:animEffect filter="image" prLst="opacity: 0.4">
                                      <p:cBhvr rctx="IE">
                                        <p:cTn id="333" dur="indefinite"/>
                                        <p:tgtEl>
                                          <p:spTgt spid="77"/>
                                        </p:tgtEl>
                                      </p:cBhvr>
                                    </p:animEffect>
                                  </p:childTnLst>
                                </p:cTn>
                              </p:par>
                            </p:childTnLst>
                          </p:cTn>
                        </p:par>
                        <p:par>
                          <p:cTn id="334" fill="hold">
                            <p:stCondLst>
                              <p:cond delay="500"/>
                            </p:stCondLst>
                            <p:childTnLst>
                              <p:par>
                                <p:cTn id="335" presetID="1" presetClass="emph" presetSubtype="2" fill="hold" nodeType="afterEffect">
                                  <p:stCondLst>
                                    <p:cond delay="0"/>
                                  </p:stCondLst>
                                  <p:childTnLst>
                                    <p:animClr clrSpc="rgb">
                                      <p:cBhvr>
                                        <p:cTn id="336" dur="500" fill="hold"/>
                                        <p:tgtEl>
                                          <p:spTgt spid="80"/>
                                        </p:tgtEl>
                                        <p:attrNameLst>
                                          <p:attrName>fillcolor</p:attrName>
                                        </p:attrNameLst>
                                      </p:cBhvr>
                                      <p:to>
                                        <a:srgbClr val="00B050"/>
                                      </p:to>
                                    </p:animClr>
                                    <p:set>
                                      <p:cBhvr>
                                        <p:cTn id="337" dur="500" fill="hold"/>
                                        <p:tgtEl>
                                          <p:spTgt spid="80"/>
                                        </p:tgtEl>
                                        <p:attrNameLst>
                                          <p:attrName>fill.type</p:attrName>
                                        </p:attrNameLst>
                                      </p:cBhvr>
                                      <p:to>
                                        <p:strVal val="solid"/>
                                      </p:to>
                                    </p:set>
                                    <p:set>
                                      <p:cBhvr>
                                        <p:cTn id="338" dur="500" fill="hold"/>
                                        <p:tgtEl>
                                          <p:spTgt spid="80"/>
                                        </p:tgtEl>
                                        <p:attrNameLst>
                                          <p:attrName>fill.on</p:attrName>
                                        </p:attrNameLst>
                                      </p:cBhvr>
                                      <p:to>
                                        <p:strVal val="true"/>
                                      </p:to>
                                    </p:set>
                                  </p:childTnLst>
                                </p:cTn>
                              </p:par>
                              <p:par>
                                <p:cTn id="339" presetID="35" presetClass="emph" presetSubtype="0" repeatCount="2000" fill="hold" grpId="1" nodeType="withEffect">
                                  <p:stCondLst>
                                    <p:cond delay="0"/>
                                  </p:stCondLst>
                                  <p:childTnLst>
                                    <p:anim calcmode="discrete" valueType="str">
                                      <p:cBhvr>
                                        <p:cTn id="340" dur="2000" fill="hold"/>
                                        <p:tgtEl>
                                          <p:spTgt spid="80"/>
                                        </p:tgtEl>
                                        <p:attrNameLst>
                                          <p:attrName>style.visibility</p:attrName>
                                        </p:attrNameLst>
                                      </p:cBhvr>
                                      <p:tavLst>
                                        <p:tav tm="0">
                                          <p:val>
                                            <p:strVal val="hidden"/>
                                          </p:val>
                                        </p:tav>
                                        <p:tav tm="50000">
                                          <p:val>
                                            <p:strVal val="visible"/>
                                          </p:val>
                                        </p:tav>
                                      </p:tavLst>
                                    </p:anim>
                                  </p:childTnLst>
                                </p:cTn>
                              </p:par>
                              <p:par>
                                <p:cTn id="341" presetID="1" presetClass="emph" presetSubtype="2" fill="hold" nodeType="withEffect">
                                  <p:stCondLst>
                                    <p:cond delay="0"/>
                                  </p:stCondLst>
                                  <p:childTnLst>
                                    <p:animClr clrSpc="rgb">
                                      <p:cBhvr>
                                        <p:cTn id="342" dur="500" fill="hold"/>
                                        <p:tgtEl>
                                          <p:spTgt spid="81"/>
                                        </p:tgtEl>
                                        <p:attrNameLst>
                                          <p:attrName>fillcolor</p:attrName>
                                        </p:attrNameLst>
                                      </p:cBhvr>
                                      <p:to>
                                        <a:srgbClr val="00B050"/>
                                      </p:to>
                                    </p:animClr>
                                    <p:set>
                                      <p:cBhvr>
                                        <p:cTn id="343" dur="500" fill="hold"/>
                                        <p:tgtEl>
                                          <p:spTgt spid="81"/>
                                        </p:tgtEl>
                                        <p:attrNameLst>
                                          <p:attrName>fill.type</p:attrName>
                                        </p:attrNameLst>
                                      </p:cBhvr>
                                      <p:to>
                                        <p:strVal val="solid"/>
                                      </p:to>
                                    </p:set>
                                    <p:set>
                                      <p:cBhvr>
                                        <p:cTn id="344" dur="500" fill="hold"/>
                                        <p:tgtEl>
                                          <p:spTgt spid="81"/>
                                        </p:tgtEl>
                                        <p:attrNameLst>
                                          <p:attrName>fill.on</p:attrName>
                                        </p:attrNameLst>
                                      </p:cBhvr>
                                      <p:to>
                                        <p:strVal val="true"/>
                                      </p:to>
                                    </p:set>
                                  </p:childTnLst>
                                </p:cTn>
                              </p:par>
                              <p:par>
                                <p:cTn id="345" presetID="35" presetClass="emph" presetSubtype="0" repeatCount="2000" fill="hold" grpId="1" nodeType="withEffect">
                                  <p:stCondLst>
                                    <p:cond delay="0"/>
                                  </p:stCondLst>
                                  <p:childTnLst>
                                    <p:anim calcmode="discrete" valueType="str">
                                      <p:cBhvr>
                                        <p:cTn id="346" dur="2000" fill="hold"/>
                                        <p:tgtEl>
                                          <p:spTgt spid="81"/>
                                        </p:tgtEl>
                                        <p:attrNameLst>
                                          <p:attrName>style.visibility</p:attrName>
                                        </p:attrNameLst>
                                      </p:cBhvr>
                                      <p:tavLst>
                                        <p:tav tm="0">
                                          <p:val>
                                            <p:strVal val="hidden"/>
                                          </p:val>
                                        </p:tav>
                                        <p:tav tm="50000">
                                          <p:val>
                                            <p:strVal val="visible"/>
                                          </p:val>
                                        </p:tav>
                                      </p:tavLst>
                                    </p:anim>
                                  </p:childTnLst>
                                </p:cTn>
                              </p:par>
                            </p:childTnLst>
                          </p:cTn>
                        </p:par>
                      </p:childTnLst>
                    </p:cTn>
                  </p:par>
                  <p:par>
                    <p:cTn id="347" fill="hold">
                      <p:stCondLst>
                        <p:cond delay="indefinite"/>
                      </p:stCondLst>
                      <p:childTnLst>
                        <p:par>
                          <p:cTn id="348" fill="hold">
                            <p:stCondLst>
                              <p:cond delay="0"/>
                            </p:stCondLst>
                            <p:childTnLst>
                              <p:par>
                                <p:cTn id="349" presetID="2" presetClass="entr" presetSubtype="4" fill="hold" nodeType="clickEffect">
                                  <p:stCondLst>
                                    <p:cond delay="0"/>
                                  </p:stCondLst>
                                  <p:childTnLst>
                                    <p:set>
                                      <p:cBhvr>
                                        <p:cTn id="350" dur="1" fill="hold">
                                          <p:stCondLst>
                                            <p:cond delay="0"/>
                                          </p:stCondLst>
                                        </p:cTn>
                                        <p:tgtEl>
                                          <p:spTgt spid="113">
                                            <p:txEl>
                                              <p:pRg st="1" end="1"/>
                                            </p:txEl>
                                          </p:spTgt>
                                        </p:tgtEl>
                                        <p:attrNameLst>
                                          <p:attrName>style.visibility</p:attrName>
                                        </p:attrNameLst>
                                      </p:cBhvr>
                                      <p:to>
                                        <p:strVal val="visible"/>
                                      </p:to>
                                    </p:set>
                                    <p:anim calcmode="lin" valueType="num">
                                      <p:cBhvr additive="base">
                                        <p:cTn id="351" dur="500" fill="hold"/>
                                        <p:tgtEl>
                                          <p:spTgt spid="113">
                                            <p:txEl>
                                              <p:pRg st="1" end="1"/>
                                            </p:txEl>
                                          </p:spTgt>
                                        </p:tgtEl>
                                        <p:attrNameLst>
                                          <p:attrName>ppt_x</p:attrName>
                                        </p:attrNameLst>
                                      </p:cBhvr>
                                      <p:tavLst>
                                        <p:tav tm="0">
                                          <p:val>
                                            <p:strVal val="#ppt_x"/>
                                          </p:val>
                                        </p:tav>
                                        <p:tav tm="100000">
                                          <p:val>
                                            <p:strVal val="#ppt_x"/>
                                          </p:val>
                                        </p:tav>
                                      </p:tavLst>
                                    </p:anim>
                                    <p:anim calcmode="lin" valueType="num">
                                      <p:cBhvr additive="base">
                                        <p:cTn id="352" dur="500" fill="hold"/>
                                        <p:tgtEl>
                                          <p:spTgt spid="113">
                                            <p:txEl>
                                              <p:pRg st="1" end="1"/>
                                            </p:txEl>
                                          </p:spTgt>
                                        </p:tgtEl>
                                        <p:attrNameLst>
                                          <p:attrName>ppt_y</p:attrName>
                                        </p:attrNameLst>
                                      </p:cBhvr>
                                      <p:tavLst>
                                        <p:tav tm="0">
                                          <p:val>
                                            <p:strVal val="1+#ppt_h/2"/>
                                          </p:val>
                                        </p:tav>
                                        <p:tav tm="100000">
                                          <p:val>
                                            <p:strVal val="#ppt_y"/>
                                          </p:val>
                                        </p:tav>
                                      </p:tavLst>
                                    </p:anim>
                                  </p:childTnLst>
                                </p:cTn>
                              </p:par>
                              <p:par>
                                <p:cTn id="353" presetID="3" presetClass="entr" presetSubtype="10" fill="hold" grpId="0" nodeType="withEffect">
                                  <p:stCondLst>
                                    <p:cond delay="0"/>
                                  </p:stCondLst>
                                  <p:childTnLst>
                                    <p:set>
                                      <p:cBhvr>
                                        <p:cTn id="354" dur="1" fill="hold">
                                          <p:stCondLst>
                                            <p:cond delay="0"/>
                                          </p:stCondLst>
                                        </p:cTn>
                                        <p:tgtEl>
                                          <p:spTgt spid="191"/>
                                        </p:tgtEl>
                                        <p:attrNameLst>
                                          <p:attrName>style.visibility</p:attrName>
                                        </p:attrNameLst>
                                      </p:cBhvr>
                                      <p:to>
                                        <p:strVal val="visible"/>
                                      </p:to>
                                    </p:set>
                                    <p:animEffect transition="in" filter="blinds(horizontal)">
                                      <p:cBhvr>
                                        <p:cTn id="355" dur="500"/>
                                        <p:tgtEl>
                                          <p:spTgt spid="191"/>
                                        </p:tgtEl>
                                      </p:cBhvr>
                                    </p:animEffect>
                                  </p:childTnLst>
                                </p:cTn>
                              </p:par>
                            </p:childTnLst>
                          </p:cTn>
                        </p:par>
                        <p:par>
                          <p:cTn id="356" fill="hold">
                            <p:stCondLst>
                              <p:cond delay="500"/>
                            </p:stCondLst>
                            <p:childTnLst>
                              <p:par>
                                <p:cTn id="357" presetID="1" presetClass="emph" presetSubtype="2" fill="hold" nodeType="afterEffect">
                                  <p:stCondLst>
                                    <p:cond delay="0"/>
                                  </p:stCondLst>
                                  <p:childTnLst>
                                    <p:animClr clrSpc="rgb">
                                      <p:cBhvr>
                                        <p:cTn id="358" dur="500" fill="hold"/>
                                        <p:tgtEl>
                                          <p:spTgt spid="92"/>
                                        </p:tgtEl>
                                        <p:attrNameLst>
                                          <p:attrName>fillcolor</p:attrName>
                                        </p:attrNameLst>
                                      </p:cBhvr>
                                      <p:to>
                                        <a:srgbClr val="00B050"/>
                                      </p:to>
                                    </p:animClr>
                                    <p:set>
                                      <p:cBhvr>
                                        <p:cTn id="359" dur="500" fill="hold"/>
                                        <p:tgtEl>
                                          <p:spTgt spid="92"/>
                                        </p:tgtEl>
                                        <p:attrNameLst>
                                          <p:attrName>fill.type</p:attrName>
                                        </p:attrNameLst>
                                      </p:cBhvr>
                                      <p:to>
                                        <p:strVal val="solid"/>
                                      </p:to>
                                    </p:set>
                                    <p:set>
                                      <p:cBhvr>
                                        <p:cTn id="360" dur="500" fill="hold"/>
                                        <p:tgtEl>
                                          <p:spTgt spid="92"/>
                                        </p:tgtEl>
                                        <p:attrNameLst>
                                          <p:attrName>fill.on</p:attrName>
                                        </p:attrNameLst>
                                      </p:cBhvr>
                                      <p:to>
                                        <p:strVal val="true"/>
                                      </p:to>
                                    </p:set>
                                  </p:childTnLst>
                                </p:cTn>
                              </p:par>
                              <p:par>
                                <p:cTn id="361" presetID="1" presetClass="emph" presetSubtype="2" fill="hold" nodeType="withEffect">
                                  <p:stCondLst>
                                    <p:cond delay="0"/>
                                  </p:stCondLst>
                                  <p:childTnLst>
                                    <p:animClr clrSpc="rgb">
                                      <p:cBhvr>
                                        <p:cTn id="362" dur="500" fill="hold"/>
                                        <p:tgtEl>
                                          <p:spTgt spid="93"/>
                                        </p:tgtEl>
                                        <p:attrNameLst>
                                          <p:attrName>fillcolor</p:attrName>
                                        </p:attrNameLst>
                                      </p:cBhvr>
                                      <p:to>
                                        <a:srgbClr val="00B050"/>
                                      </p:to>
                                    </p:animClr>
                                    <p:set>
                                      <p:cBhvr>
                                        <p:cTn id="363" dur="500" fill="hold"/>
                                        <p:tgtEl>
                                          <p:spTgt spid="93"/>
                                        </p:tgtEl>
                                        <p:attrNameLst>
                                          <p:attrName>fill.type</p:attrName>
                                        </p:attrNameLst>
                                      </p:cBhvr>
                                      <p:to>
                                        <p:strVal val="solid"/>
                                      </p:to>
                                    </p:set>
                                    <p:set>
                                      <p:cBhvr>
                                        <p:cTn id="364" dur="500" fill="hold"/>
                                        <p:tgtEl>
                                          <p:spTgt spid="93"/>
                                        </p:tgtEl>
                                        <p:attrNameLst>
                                          <p:attrName>fill.on</p:attrName>
                                        </p:attrNameLst>
                                      </p:cBhvr>
                                      <p:to>
                                        <p:strVal val="true"/>
                                      </p:to>
                                    </p:set>
                                  </p:childTnLst>
                                </p:cTn>
                              </p:par>
                              <p:par>
                                <p:cTn id="365" presetID="1" presetClass="emph" presetSubtype="2" fill="hold" nodeType="withEffect">
                                  <p:stCondLst>
                                    <p:cond delay="0"/>
                                  </p:stCondLst>
                                  <p:childTnLst>
                                    <p:animClr clrSpc="rgb">
                                      <p:cBhvr>
                                        <p:cTn id="366" dur="500" fill="hold"/>
                                        <p:tgtEl>
                                          <p:spTgt spid="94"/>
                                        </p:tgtEl>
                                        <p:attrNameLst>
                                          <p:attrName>fillcolor</p:attrName>
                                        </p:attrNameLst>
                                      </p:cBhvr>
                                      <p:to>
                                        <a:srgbClr val="00B050"/>
                                      </p:to>
                                    </p:animClr>
                                    <p:set>
                                      <p:cBhvr>
                                        <p:cTn id="367" dur="500" fill="hold"/>
                                        <p:tgtEl>
                                          <p:spTgt spid="94"/>
                                        </p:tgtEl>
                                        <p:attrNameLst>
                                          <p:attrName>fill.type</p:attrName>
                                        </p:attrNameLst>
                                      </p:cBhvr>
                                      <p:to>
                                        <p:strVal val="solid"/>
                                      </p:to>
                                    </p:set>
                                    <p:set>
                                      <p:cBhvr>
                                        <p:cTn id="368" dur="500" fill="hold"/>
                                        <p:tgtEl>
                                          <p:spTgt spid="94"/>
                                        </p:tgtEl>
                                        <p:attrNameLst>
                                          <p:attrName>fill.on</p:attrName>
                                        </p:attrNameLst>
                                      </p:cBhvr>
                                      <p:to>
                                        <p:strVal val="true"/>
                                      </p:to>
                                    </p:set>
                                  </p:childTnLst>
                                </p:cTn>
                              </p:par>
                              <p:par>
                                <p:cTn id="369" presetID="1" presetClass="emph" presetSubtype="2" fill="hold" nodeType="withEffect">
                                  <p:stCondLst>
                                    <p:cond delay="0"/>
                                  </p:stCondLst>
                                  <p:childTnLst>
                                    <p:animClr clrSpc="rgb">
                                      <p:cBhvr>
                                        <p:cTn id="370" dur="500" fill="hold"/>
                                        <p:tgtEl>
                                          <p:spTgt spid="95"/>
                                        </p:tgtEl>
                                        <p:attrNameLst>
                                          <p:attrName>fillcolor</p:attrName>
                                        </p:attrNameLst>
                                      </p:cBhvr>
                                      <p:to>
                                        <a:srgbClr val="00B050"/>
                                      </p:to>
                                    </p:animClr>
                                    <p:set>
                                      <p:cBhvr>
                                        <p:cTn id="371" dur="500" fill="hold"/>
                                        <p:tgtEl>
                                          <p:spTgt spid="95"/>
                                        </p:tgtEl>
                                        <p:attrNameLst>
                                          <p:attrName>fill.type</p:attrName>
                                        </p:attrNameLst>
                                      </p:cBhvr>
                                      <p:to>
                                        <p:strVal val="solid"/>
                                      </p:to>
                                    </p:set>
                                    <p:set>
                                      <p:cBhvr>
                                        <p:cTn id="372" dur="500" fill="hold"/>
                                        <p:tgtEl>
                                          <p:spTgt spid="95"/>
                                        </p:tgtEl>
                                        <p:attrNameLst>
                                          <p:attrName>fill.on</p:attrName>
                                        </p:attrNameLst>
                                      </p:cBhvr>
                                      <p:to>
                                        <p:strVal val="true"/>
                                      </p:to>
                                    </p:set>
                                  </p:childTnLst>
                                </p:cTn>
                              </p:par>
                              <p:par>
                                <p:cTn id="373" presetID="35" presetClass="emph" presetSubtype="0" repeatCount="2000" fill="hold" grpId="1" nodeType="withEffect">
                                  <p:stCondLst>
                                    <p:cond delay="0"/>
                                  </p:stCondLst>
                                  <p:childTnLst>
                                    <p:anim calcmode="discrete" valueType="str">
                                      <p:cBhvr>
                                        <p:cTn id="374" dur="2000" fill="hold"/>
                                        <p:tgtEl>
                                          <p:spTgt spid="92"/>
                                        </p:tgtEl>
                                        <p:attrNameLst>
                                          <p:attrName>style.visibility</p:attrName>
                                        </p:attrNameLst>
                                      </p:cBhvr>
                                      <p:tavLst>
                                        <p:tav tm="0">
                                          <p:val>
                                            <p:strVal val="hidden"/>
                                          </p:val>
                                        </p:tav>
                                        <p:tav tm="50000">
                                          <p:val>
                                            <p:strVal val="visible"/>
                                          </p:val>
                                        </p:tav>
                                      </p:tavLst>
                                    </p:anim>
                                  </p:childTnLst>
                                </p:cTn>
                              </p:par>
                              <p:par>
                                <p:cTn id="375" presetID="35" presetClass="emph" presetSubtype="0" repeatCount="2000" fill="hold" grpId="1" nodeType="withEffect">
                                  <p:stCondLst>
                                    <p:cond delay="0"/>
                                  </p:stCondLst>
                                  <p:childTnLst>
                                    <p:anim calcmode="discrete" valueType="str">
                                      <p:cBhvr>
                                        <p:cTn id="376" dur="2000" fill="hold"/>
                                        <p:tgtEl>
                                          <p:spTgt spid="93"/>
                                        </p:tgtEl>
                                        <p:attrNameLst>
                                          <p:attrName>style.visibility</p:attrName>
                                        </p:attrNameLst>
                                      </p:cBhvr>
                                      <p:tavLst>
                                        <p:tav tm="0">
                                          <p:val>
                                            <p:strVal val="hidden"/>
                                          </p:val>
                                        </p:tav>
                                        <p:tav tm="50000">
                                          <p:val>
                                            <p:strVal val="visible"/>
                                          </p:val>
                                        </p:tav>
                                      </p:tavLst>
                                    </p:anim>
                                  </p:childTnLst>
                                </p:cTn>
                              </p:par>
                              <p:par>
                                <p:cTn id="377" presetID="35" presetClass="emph" presetSubtype="0" repeatCount="2000" fill="hold" grpId="1" nodeType="withEffect">
                                  <p:stCondLst>
                                    <p:cond delay="0"/>
                                  </p:stCondLst>
                                  <p:childTnLst>
                                    <p:anim calcmode="discrete" valueType="str">
                                      <p:cBhvr>
                                        <p:cTn id="378" dur="2000" fill="hold"/>
                                        <p:tgtEl>
                                          <p:spTgt spid="94"/>
                                        </p:tgtEl>
                                        <p:attrNameLst>
                                          <p:attrName>style.visibility</p:attrName>
                                        </p:attrNameLst>
                                      </p:cBhvr>
                                      <p:tavLst>
                                        <p:tav tm="0">
                                          <p:val>
                                            <p:strVal val="hidden"/>
                                          </p:val>
                                        </p:tav>
                                        <p:tav tm="50000">
                                          <p:val>
                                            <p:strVal val="visible"/>
                                          </p:val>
                                        </p:tav>
                                      </p:tavLst>
                                    </p:anim>
                                  </p:childTnLst>
                                </p:cTn>
                              </p:par>
                              <p:par>
                                <p:cTn id="379" presetID="35" presetClass="emph" presetSubtype="0" repeatCount="2000" fill="hold" grpId="1" nodeType="withEffect">
                                  <p:stCondLst>
                                    <p:cond delay="0"/>
                                  </p:stCondLst>
                                  <p:childTnLst>
                                    <p:anim calcmode="discrete" valueType="str">
                                      <p:cBhvr>
                                        <p:cTn id="380" dur="2000" fill="hold"/>
                                        <p:tgtEl>
                                          <p:spTgt spid="95"/>
                                        </p:tgtEl>
                                        <p:attrNameLst>
                                          <p:attrName>style.visibility</p:attrName>
                                        </p:attrNameLst>
                                      </p:cBhvr>
                                      <p:tavLst>
                                        <p:tav tm="0">
                                          <p:val>
                                            <p:strVal val="hidden"/>
                                          </p:val>
                                        </p:tav>
                                        <p:tav tm="50000">
                                          <p:val>
                                            <p:strVal val="visible"/>
                                          </p:val>
                                        </p:tav>
                                      </p:tavLst>
                                    </p:anim>
                                  </p:childTnLst>
                                </p:cTn>
                              </p:par>
                            </p:childTnLst>
                          </p:cTn>
                        </p:par>
                      </p:childTnLst>
                    </p:cTn>
                  </p:par>
                  <p:par>
                    <p:cTn id="381" fill="hold">
                      <p:stCondLst>
                        <p:cond delay="indefinite"/>
                      </p:stCondLst>
                      <p:childTnLst>
                        <p:par>
                          <p:cTn id="382" fill="hold">
                            <p:stCondLst>
                              <p:cond delay="0"/>
                            </p:stCondLst>
                            <p:childTnLst>
                              <p:par>
                                <p:cTn id="383" presetID="2" presetClass="entr" presetSubtype="4" fill="hold" nodeType="clickEffect">
                                  <p:stCondLst>
                                    <p:cond delay="0"/>
                                  </p:stCondLst>
                                  <p:childTnLst>
                                    <p:set>
                                      <p:cBhvr>
                                        <p:cTn id="384" dur="1" fill="hold">
                                          <p:stCondLst>
                                            <p:cond delay="0"/>
                                          </p:stCondLst>
                                        </p:cTn>
                                        <p:tgtEl>
                                          <p:spTgt spid="113">
                                            <p:txEl>
                                              <p:pRg st="2" end="2"/>
                                            </p:txEl>
                                          </p:spTgt>
                                        </p:tgtEl>
                                        <p:attrNameLst>
                                          <p:attrName>style.visibility</p:attrName>
                                        </p:attrNameLst>
                                      </p:cBhvr>
                                      <p:to>
                                        <p:strVal val="visible"/>
                                      </p:to>
                                    </p:set>
                                    <p:anim calcmode="lin" valueType="num">
                                      <p:cBhvr additive="base">
                                        <p:cTn id="385" dur="500" fill="hold"/>
                                        <p:tgtEl>
                                          <p:spTgt spid="113">
                                            <p:txEl>
                                              <p:pRg st="2" end="2"/>
                                            </p:txEl>
                                          </p:spTgt>
                                        </p:tgtEl>
                                        <p:attrNameLst>
                                          <p:attrName>ppt_x</p:attrName>
                                        </p:attrNameLst>
                                      </p:cBhvr>
                                      <p:tavLst>
                                        <p:tav tm="0">
                                          <p:val>
                                            <p:strVal val="#ppt_x"/>
                                          </p:val>
                                        </p:tav>
                                        <p:tav tm="100000">
                                          <p:val>
                                            <p:strVal val="#ppt_x"/>
                                          </p:val>
                                        </p:tav>
                                      </p:tavLst>
                                    </p:anim>
                                    <p:anim calcmode="lin" valueType="num">
                                      <p:cBhvr additive="base">
                                        <p:cTn id="386" dur="500" fill="hold"/>
                                        <p:tgtEl>
                                          <p:spTgt spid="113">
                                            <p:txEl>
                                              <p:pRg st="2" end="2"/>
                                            </p:txEl>
                                          </p:spTgt>
                                        </p:tgtEl>
                                        <p:attrNameLst>
                                          <p:attrName>ppt_y</p:attrName>
                                        </p:attrNameLst>
                                      </p:cBhvr>
                                      <p:tavLst>
                                        <p:tav tm="0">
                                          <p:val>
                                            <p:strVal val="1+#ppt_h/2"/>
                                          </p:val>
                                        </p:tav>
                                        <p:tav tm="100000">
                                          <p:val>
                                            <p:strVal val="#ppt_y"/>
                                          </p:val>
                                        </p:tav>
                                      </p:tavLst>
                                    </p:anim>
                                  </p:childTnLst>
                                </p:cTn>
                              </p:par>
                            </p:childTnLst>
                          </p:cTn>
                        </p:par>
                        <p:par>
                          <p:cTn id="387" fill="hold">
                            <p:stCondLst>
                              <p:cond delay="500"/>
                            </p:stCondLst>
                            <p:childTnLst>
                              <p:par>
                                <p:cTn id="388" presetID="3" presetClass="exit" presetSubtype="10" fill="hold" nodeType="afterEffect">
                                  <p:stCondLst>
                                    <p:cond delay="0"/>
                                  </p:stCondLst>
                                  <p:childTnLst>
                                    <p:animEffect transition="out" filter="blinds(horizontal)">
                                      <p:cBhvr>
                                        <p:cTn id="389" dur="500"/>
                                        <p:tgtEl>
                                          <p:spTgt spid="49160"/>
                                        </p:tgtEl>
                                      </p:cBhvr>
                                    </p:animEffect>
                                    <p:set>
                                      <p:cBhvr>
                                        <p:cTn id="390" dur="1" fill="hold">
                                          <p:stCondLst>
                                            <p:cond delay="499"/>
                                          </p:stCondLst>
                                        </p:cTn>
                                        <p:tgtEl>
                                          <p:spTgt spid="49160"/>
                                        </p:tgtEl>
                                        <p:attrNameLst>
                                          <p:attrName>style.visibility</p:attrName>
                                        </p:attrNameLst>
                                      </p:cBhvr>
                                      <p:to>
                                        <p:strVal val="hidden"/>
                                      </p:to>
                                    </p:set>
                                  </p:childTnLst>
                                </p:cTn>
                              </p:par>
                              <p:par>
                                <p:cTn id="391" presetID="9" presetClass="emph" presetSubtype="0" grpId="2" nodeType="withEffect">
                                  <p:stCondLst>
                                    <p:cond delay="0"/>
                                  </p:stCondLst>
                                  <p:childTnLst>
                                    <p:set>
                                      <p:cBhvr rctx="PPT">
                                        <p:cTn id="392" dur="indefinite"/>
                                        <p:tgtEl>
                                          <p:spTgt spid="64"/>
                                        </p:tgtEl>
                                        <p:attrNameLst>
                                          <p:attrName>style.opacity</p:attrName>
                                        </p:attrNameLst>
                                      </p:cBhvr>
                                      <p:to>
                                        <p:strVal val="1"/>
                                      </p:to>
                                    </p:set>
                                    <p:animEffect filter="image" prLst="opacity: 1">
                                      <p:cBhvr rctx="IE">
                                        <p:cTn id="393" dur="indefinite"/>
                                        <p:tgtEl>
                                          <p:spTgt spid="64"/>
                                        </p:tgtEl>
                                      </p:cBhvr>
                                    </p:animEffect>
                                  </p:childTnLst>
                                </p:cTn>
                              </p:par>
                              <p:par>
                                <p:cTn id="394" presetID="9" presetClass="emph" presetSubtype="0" nodeType="withEffect">
                                  <p:stCondLst>
                                    <p:cond delay="0"/>
                                  </p:stCondLst>
                                  <p:childTnLst>
                                    <p:set>
                                      <p:cBhvr rctx="PPT">
                                        <p:cTn id="395" dur="indefinite"/>
                                        <p:tgtEl>
                                          <p:spTgt spid="2"/>
                                        </p:tgtEl>
                                        <p:attrNameLst>
                                          <p:attrName>style.opacity</p:attrName>
                                        </p:attrNameLst>
                                      </p:cBhvr>
                                      <p:to>
                                        <p:strVal val="1"/>
                                      </p:to>
                                    </p:set>
                                    <p:animEffect filter="image" prLst="opacity: 1">
                                      <p:cBhvr rctx="IE">
                                        <p:cTn id="396" dur="indefinite"/>
                                        <p:tgtEl>
                                          <p:spTgt spid="2"/>
                                        </p:tgtEl>
                                      </p:cBhvr>
                                    </p:animEffect>
                                  </p:childTnLst>
                                </p:cTn>
                              </p:par>
                              <p:par>
                                <p:cTn id="397" presetID="9" presetClass="emph" presetSubtype="0" nodeType="withEffect">
                                  <p:stCondLst>
                                    <p:cond delay="0"/>
                                  </p:stCondLst>
                                  <p:childTnLst>
                                    <p:set>
                                      <p:cBhvr rctx="PPT">
                                        <p:cTn id="398" dur="indefinite"/>
                                        <p:tgtEl>
                                          <p:spTgt spid="3"/>
                                        </p:tgtEl>
                                        <p:attrNameLst>
                                          <p:attrName>style.opacity</p:attrName>
                                        </p:attrNameLst>
                                      </p:cBhvr>
                                      <p:to>
                                        <p:strVal val="1"/>
                                      </p:to>
                                    </p:set>
                                    <p:animEffect filter="image" prLst="opacity: 1">
                                      <p:cBhvr rctx="IE">
                                        <p:cTn id="399" dur="indefinite"/>
                                        <p:tgtEl>
                                          <p:spTgt spid="3"/>
                                        </p:tgtEl>
                                      </p:cBhvr>
                                    </p:animEffect>
                                  </p:childTnLst>
                                </p:cTn>
                              </p:par>
                              <p:par>
                                <p:cTn id="400" presetID="9" presetClass="emph" presetSubtype="0" nodeType="withEffect">
                                  <p:stCondLst>
                                    <p:cond delay="0"/>
                                  </p:stCondLst>
                                  <p:childTnLst>
                                    <p:set>
                                      <p:cBhvr rctx="PPT">
                                        <p:cTn id="401" dur="indefinite"/>
                                        <p:tgtEl>
                                          <p:spTgt spid="4"/>
                                        </p:tgtEl>
                                        <p:attrNameLst>
                                          <p:attrName>style.opacity</p:attrName>
                                        </p:attrNameLst>
                                      </p:cBhvr>
                                      <p:to>
                                        <p:strVal val="1"/>
                                      </p:to>
                                    </p:set>
                                    <p:animEffect filter="image" prLst="opacity: 1">
                                      <p:cBhvr rctx="IE">
                                        <p:cTn id="402" dur="indefinite"/>
                                        <p:tgtEl>
                                          <p:spTgt spid="4"/>
                                        </p:tgtEl>
                                      </p:cBhvr>
                                    </p:animEffect>
                                  </p:childTnLst>
                                </p:cTn>
                              </p:par>
                              <p:par>
                                <p:cTn id="403" presetID="9" presetClass="emph" presetSubtype="0" grpId="4" nodeType="withEffect">
                                  <p:stCondLst>
                                    <p:cond delay="0"/>
                                  </p:stCondLst>
                                  <p:childTnLst>
                                    <p:set>
                                      <p:cBhvr rctx="PPT">
                                        <p:cTn id="404" dur="indefinite"/>
                                        <p:tgtEl>
                                          <p:spTgt spid="146"/>
                                        </p:tgtEl>
                                        <p:attrNameLst>
                                          <p:attrName>style.opacity</p:attrName>
                                        </p:attrNameLst>
                                      </p:cBhvr>
                                      <p:to>
                                        <p:strVal val="1"/>
                                      </p:to>
                                    </p:set>
                                    <p:animEffect filter="image" prLst="opacity: 1">
                                      <p:cBhvr rctx="IE">
                                        <p:cTn id="405" dur="indefinite"/>
                                        <p:tgtEl>
                                          <p:spTgt spid="146"/>
                                        </p:tgtEl>
                                      </p:cBhvr>
                                    </p:animEffect>
                                  </p:childTnLst>
                                </p:cTn>
                              </p:par>
                              <p:par>
                                <p:cTn id="406" presetID="9" presetClass="emph" presetSubtype="0" nodeType="withEffect">
                                  <p:stCondLst>
                                    <p:cond delay="0"/>
                                  </p:stCondLst>
                                  <p:childTnLst>
                                    <p:set>
                                      <p:cBhvr rctx="PPT">
                                        <p:cTn id="407" dur="indefinite"/>
                                        <p:tgtEl>
                                          <p:spTgt spid="104"/>
                                        </p:tgtEl>
                                        <p:attrNameLst>
                                          <p:attrName>style.opacity</p:attrName>
                                        </p:attrNameLst>
                                      </p:cBhvr>
                                      <p:to>
                                        <p:strVal val="1"/>
                                      </p:to>
                                    </p:set>
                                    <p:animEffect filter="image" prLst="opacity: 1">
                                      <p:cBhvr rctx="IE">
                                        <p:cTn id="408" dur="indefinite"/>
                                        <p:tgtEl>
                                          <p:spTgt spid="104"/>
                                        </p:tgtEl>
                                      </p:cBhvr>
                                    </p:animEffect>
                                  </p:childTnLst>
                                </p:cTn>
                              </p:par>
                              <p:par>
                                <p:cTn id="409" presetID="9" presetClass="emph" presetSubtype="0" grpId="2" nodeType="withEffect">
                                  <p:stCondLst>
                                    <p:cond delay="0"/>
                                  </p:stCondLst>
                                  <p:childTnLst>
                                    <p:set>
                                      <p:cBhvr rctx="PPT">
                                        <p:cTn id="410" dur="indefinite"/>
                                        <p:tgtEl>
                                          <p:spTgt spid="68"/>
                                        </p:tgtEl>
                                        <p:attrNameLst>
                                          <p:attrName>style.opacity</p:attrName>
                                        </p:attrNameLst>
                                      </p:cBhvr>
                                      <p:to>
                                        <p:strVal val="1"/>
                                      </p:to>
                                    </p:set>
                                    <p:animEffect filter="image" prLst="opacity: 1">
                                      <p:cBhvr rctx="IE">
                                        <p:cTn id="411" dur="indefinite"/>
                                        <p:tgtEl>
                                          <p:spTgt spid="68"/>
                                        </p:tgtEl>
                                      </p:cBhvr>
                                    </p:animEffect>
                                  </p:childTnLst>
                                </p:cTn>
                              </p:par>
                              <p:par>
                                <p:cTn id="412" presetID="9" presetClass="emph" presetSubtype="0" grpId="2" nodeType="withEffect">
                                  <p:stCondLst>
                                    <p:cond delay="0"/>
                                  </p:stCondLst>
                                  <p:childTnLst>
                                    <p:set>
                                      <p:cBhvr rctx="PPT">
                                        <p:cTn id="413" dur="indefinite"/>
                                        <p:tgtEl>
                                          <p:spTgt spid="69"/>
                                        </p:tgtEl>
                                        <p:attrNameLst>
                                          <p:attrName>style.opacity</p:attrName>
                                        </p:attrNameLst>
                                      </p:cBhvr>
                                      <p:to>
                                        <p:strVal val="1"/>
                                      </p:to>
                                    </p:set>
                                    <p:animEffect filter="image" prLst="opacity: 1">
                                      <p:cBhvr rctx="IE">
                                        <p:cTn id="414" dur="indefinite"/>
                                        <p:tgtEl>
                                          <p:spTgt spid="69"/>
                                        </p:tgtEl>
                                      </p:cBhvr>
                                    </p:animEffect>
                                  </p:childTnLst>
                                </p:cTn>
                              </p:par>
                              <p:par>
                                <p:cTn id="415" presetID="9" presetClass="emph" presetSubtype="0" grpId="2" nodeType="withEffect">
                                  <p:stCondLst>
                                    <p:cond delay="0"/>
                                  </p:stCondLst>
                                  <p:childTnLst>
                                    <p:set>
                                      <p:cBhvr rctx="PPT">
                                        <p:cTn id="416" dur="indefinite"/>
                                        <p:tgtEl>
                                          <p:spTgt spid="73"/>
                                        </p:tgtEl>
                                        <p:attrNameLst>
                                          <p:attrName>style.opacity</p:attrName>
                                        </p:attrNameLst>
                                      </p:cBhvr>
                                      <p:to>
                                        <p:strVal val="1"/>
                                      </p:to>
                                    </p:set>
                                    <p:animEffect filter="image" prLst="opacity: 1">
                                      <p:cBhvr rctx="IE">
                                        <p:cTn id="417" dur="indefinite"/>
                                        <p:tgtEl>
                                          <p:spTgt spid="73"/>
                                        </p:tgtEl>
                                      </p:cBhvr>
                                    </p:animEffect>
                                  </p:childTnLst>
                                </p:cTn>
                              </p:par>
                              <p:par>
                                <p:cTn id="418" presetID="9" presetClass="emph" presetSubtype="0" grpId="2" nodeType="withEffect">
                                  <p:stCondLst>
                                    <p:cond delay="0"/>
                                  </p:stCondLst>
                                  <p:childTnLst>
                                    <p:set>
                                      <p:cBhvr rctx="PPT">
                                        <p:cTn id="419" dur="indefinite"/>
                                        <p:tgtEl>
                                          <p:spTgt spid="74"/>
                                        </p:tgtEl>
                                        <p:attrNameLst>
                                          <p:attrName>style.opacity</p:attrName>
                                        </p:attrNameLst>
                                      </p:cBhvr>
                                      <p:to>
                                        <p:strVal val="1"/>
                                      </p:to>
                                    </p:set>
                                    <p:animEffect filter="image" prLst="opacity: 1">
                                      <p:cBhvr rctx="IE">
                                        <p:cTn id="420" dur="indefinite"/>
                                        <p:tgtEl>
                                          <p:spTgt spid="74"/>
                                        </p:tgtEl>
                                      </p:cBhvr>
                                    </p:animEffect>
                                  </p:childTnLst>
                                </p:cTn>
                              </p:par>
                              <p:par>
                                <p:cTn id="421" presetID="9" presetClass="emph" presetSubtype="0" grpId="3" nodeType="withEffect">
                                  <p:stCondLst>
                                    <p:cond delay="0"/>
                                  </p:stCondLst>
                                  <p:childTnLst>
                                    <p:set>
                                      <p:cBhvr rctx="PPT">
                                        <p:cTn id="422" dur="indefinite"/>
                                        <p:tgtEl>
                                          <p:spTgt spid="107"/>
                                        </p:tgtEl>
                                        <p:attrNameLst>
                                          <p:attrName>style.opacity</p:attrName>
                                        </p:attrNameLst>
                                      </p:cBhvr>
                                      <p:to>
                                        <p:strVal val="1"/>
                                      </p:to>
                                    </p:set>
                                    <p:animEffect filter="image" prLst="opacity: 1">
                                      <p:cBhvr rctx="IE">
                                        <p:cTn id="423" dur="indefinite"/>
                                        <p:tgtEl>
                                          <p:spTgt spid="107"/>
                                        </p:tgtEl>
                                      </p:cBhvr>
                                    </p:animEffect>
                                  </p:childTnLst>
                                </p:cTn>
                              </p:par>
                              <p:par>
                                <p:cTn id="424" presetID="9" presetClass="emph" presetSubtype="0" grpId="2" nodeType="withEffect">
                                  <p:stCondLst>
                                    <p:cond delay="0"/>
                                  </p:stCondLst>
                                  <p:childTnLst>
                                    <p:set>
                                      <p:cBhvr rctx="PPT">
                                        <p:cTn id="425" dur="indefinite"/>
                                        <p:tgtEl>
                                          <p:spTgt spid="77"/>
                                        </p:tgtEl>
                                        <p:attrNameLst>
                                          <p:attrName>style.opacity</p:attrName>
                                        </p:attrNameLst>
                                      </p:cBhvr>
                                      <p:to>
                                        <p:strVal val="1"/>
                                      </p:to>
                                    </p:set>
                                    <p:animEffect filter="image" prLst="opacity: 1">
                                      <p:cBhvr rctx="IE">
                                        <p:cTn id="426" dur="indefinite"/>
                                        <p:tgtEl>
                                          <p:spTgt spid="77"/>
                                        </p:tgtEl>
                                      </p:cBhvr>
                                    </p:animEffect>
                                  </p:childTnLst>
                                </p:cTn>
                              </p:par>
                              <p:par>
                                <p:cTn id="427" presetID="1" presetClass="emph" presetSubtype="2" fill="hold" nodeType="withEffect">
                                  <p:stCondLst>
                                    <p:cond delay="0"/>
                                  </p:stCondLst>
                                  <p:childTnLst>
                                    <p:animClr clrSpc="rgb">
                                      <p:cBhvr>
                                        <p:cTn id="428" dur="2000" fill="hold"/>
                                        <p:tgtEl>
                                          <p:spTgt spid="68"/>
                                        </p:tgtEl>
                                        <p:attrNameLst>
                                          <p:attrName>fillcolor</p:attrName>
                                        </p:attrNameLst>
                                      </p:cBhvr>
                                      <p:to>
                                        <a:schemeClr val="accent2"/>
                                      </p:to>
                                    </p:animClr>
                                    <p:set>
                                      <p:cBhvr>
                                        <p:cTn id="429" dur="2000" fill="hold"/>
                                        <p:tgtEl>
                                          <p:spTgt spid="68"/>
                                        </p:tgtEl>
                                        <p:attrNameLst>
                                          <p:attrName>fill.type</p:attrName>
                                        </p:attrNameLst>
                                      </p:cBhvr>
                                      <p:to>
                                        <p:strVal val="solid"/>
                                      </p:to>
                                    </p:set>
                                    <p:set>
                                      <p:cBhvr>
                                        <p:cTn id="430" dur="2000" fill="hold"/>
                                        <p:tgtEl>
                                          <p:spTgt spid="68"/>
                                        </p:tgtEl>
                                        <p:attrNameLst>
                                          <p:attrName>fill.on</p:attrName>
                                        </p:attrNameLst>
                                      </p:cBhvr>
                                      <p:to>
                                        <p:strVal val="true"/>
                                      </p:to>
                                    </p:set>
                                  </p:childTnLst>
                                </p:cTn>
                              </p:par>
                              <p:par>
                                <p:cTn id="431" presetID="1" presetClass="emph" presetSubtype="2" fill="hold" nodeType="withEffect">
                                  <p:stCondLst>
                                    <p:cond delay="0"/>
                                  </p:stCondLst>
                                  <p:childTnLst>
                                    <p:animClr clrSpc="rgb">
                                      <p:cBhvr>
                                        <p:cTn id="432" dur="2000" fill="hold"/>
                                        <p:tgtEl>
                                          <p:spTgt spid="69"/>
                                        </p:tgtEl>
                                        <p:attrNameLst>
                                          <p:attrName>fillcolor</p:attrName>
                                        </p:attrNameLst>
                                      </p:cBhvr>
                                      <p:to>
                                        <a:schemeClr val="accent2"/>
                                      </p:to>
                                    </p:animClr>
                                    <p:set>
                                      <p:cBhvr>
                                        <p:cTn id="433" dur="2000" fill="hold"/>
                                        <p:tgtEl>
                                          <p:spTgt spid="69"/>
                                        </p:tgtEl>
                                        <p:attrNameLst>
                                          <p:attrName>fill.type</p:attrName>
                                        </p:attrNameLst>
                                      </p:cBhvr>
                                      <p:to>
                                        <p:strVal val="solid"/>
                                      </p:to>
                                    </p:set>
                                    <p:set>
                                      <p:cBhvr>
                                        <p:cTn id="434" dur="2000" fill="hold"/>
                                        <p:tgtEl>
                                          <p:spTgt spid="69"/>
                                        </p:tgtEl>
                                        <p:attrNameLst>
                                          <p:attrName>fill.on</p:attrName>
                                        </p:attrNameLst>
                                      </p:cBhvr>
                                      <p:to>
                                        <p:strVal val="true"/>
                                      </p:to>
                                    </p:set>
                                  </p:childTnLst>
                                </p:cTn>
                              </p:par>
                              <p:par>
                                <p:cTn id="435" presetID="1" presetClass="emph" presetSubtype="2" fill="hold" nodeType="withEffect">
                                  <p:stCondLst>
                                    <p:cond delay="0"/>
                                  </p:stCondLst>
                                  <p:childTnLst>
                                    <p:animClr clrSpc="rgb">
                                      <p:cBhvr>
                                        <p:cTn id="436" dur="2000" fill="hold"/>
                                        <p:tgtEl>
                                          <p:spTgt spid="78"/>
                                        </p:tgtEl>
                                        <p:attrNameLst>
                                          <p:attrName>fillcolor</p:attrName>
                                        </p:attrNameLst>
                                      </p:cBhvr>
                                      <p:to>
                                        <a:schemeClr val="accent2"/>
                                      </p:to>
                                    </p:animClr>
                                    <p:set>
                                      <p:cBhvr>
                                        <p:cTn id="437" dur="2000" fill="hold"/>
                                        <p:tgtEl>
                                          <p:spTgt spid="78"/>
                                        </p:tgtEl>
                                        <p:attrNameLst>
                                          <p:attrName>fill.type</p:attrName>
                                        </p:attrNameLst>
                                      </p:cBhvr>
                                      <p:to>
                                        <p:strVal val="solid"/>
                                      </p:to>
                                    </p:set>
                                    <p:set>
                                      <p:cBhvr>
                                        <p:cTn id="438" dur="2000" fill="hold"/>
                                        <p:tgtEl>
                                          <p:spTgt spid="78"/>
                                        </p:tgtEl>
                                        <p:attrNameLst>
                                          <p:attrName>fill.on</p:attrName>
                                        </p:attrNameLst>
                                      </p:cBhvr>
                                      <p:to>
                                        <p:strVal val="true"/>
                                      </p:to>
                                    </p:set>
                                  </p:childTnLst>
                                </p:cTn>
                              </p:par>
                              <p:par>
                                <p:cTn id="439" presetID="1" presetClass="emph" presetSubtype="2" fill="hold" nodeType="withEffect">
                                  <p:stCondLst>
                                    <p:cond delay="0"/>
                                  </p:stCondLst>
                                  <p:childTnLst>
                                    <p:animClr clrSpc="rgb">
                                      <p:cBhvr>
                                        <p:cTn id="440" dur="2000" fill="hold"/>
                                        <p:tgtEl>
                                          <p:spTgt spid="79"/>
                                        </p:tgtEl>
                                        <p:attrNameLst>
                                          <p:attrName>fillcolor</p:attrName>
                                        </p:attrNameLst>
                                      </p:cBhvr>
                                      <p:to>
                                        <a:schemeClr val="accent2"/>
                                      </p:to>
                                    </p:animClr>
                                    <p:set>
                                      <p:cBhvr>
                                        <p:cTn id="441" dur="2000" fill="hold"/>
                                        <p:tgtEl>
                                          <p:spTgt spid="79"/>
                                        </p:tgtEl>
                                        <p:attrNameLst>
                                          <p:attrName>fill.type</p:attrName>
                                        </p:attrNameLst>
                                      </p:cBhvr>
                                      <p:to>
                                        <p:strVal val="solid"/>
                                      </p:to>
                                    </p:set>
                                    <p:set>
                                      <p:cBhvr>
                                        <p:cTn id="442" dur="2000" fill="hold"/>
                                        <p:tgtEl>
                                          <p:spTgt spid="79"/>
                                        </p:tgtEl>
                                        <p:attrNameLst>
                                          <p:attrName>fill.on</p:attrName>
                                        </p:attrNameLst>
                                      </p:cBhvr>
                                      <p:to>
                                        <p:strVal val="true"/>
                                      </p:to>
                                    </p:set>
                                  </p:childTnLst>
                                </p:cTn>
                              </p:par>
                              <p:par>
                                <p:cTn id="443" presetID="1" presetClass="emph" presetSubtype="2" fill="hold" nodeType="withEffect">
                                  <p:stCondLst>
                                    <p:cond delay="0"/>
                                  </p:stCondLst>
                                  <p:childTnLst>
                                    <p:animClr clrSpc="rgb">
                                      <p:cBhvr>
                                        <p:cTn id="444" dur="2000" fill="hold"/>
                                        <p:tgtEl>
                                          <p:spTgt spid="80"/>
                                        </p:tgtEl>
                                        <p:attrNameLst>
                                          <p:attrName>fillcolor</p:attrName>
                                        </p:attrNameLst>
                                      </p:cBhvr>
                                      <p:to>
                                        <a:schemeClr val="accent2"/>
                                      </p:to>
                                    </p:animClr>
                                    <p:set>
                                      <p:cBhvr>
                                        <p:cTn id="445" dur="2000" fill="hold"/>
                                        <p:tgtEl>
                                          <p:spTgt spid="80"/>
                                        </p:tgtEl>
                                        <p:attrNameLst>
                                          <p:attrName>fill.type</p:attrName>
                                        </p:attrNameLst>
                                      </p:cBhvr>
                                      <p:to>
                                        <p:strVal val="solid"/>
                                      </p:to>
                                    </p:set>
                                    <p:set>
                                      <p:cBhvr>
                                        <p:cTn id="446" dur="2000" fill="hold"/>
                                        <p:tgtEl>
                                          <p:spTgt spid="80"/>
                                        </p:tgtEl>
                                        <p:attrNameLst>
                                          <p:attrName>fill.on</p:attrName>
                                        </p:attrNameLst>
                                      </p:cBhvr>
                                      <p:to>
                                        <p:strVal val="true"/>
                                      </p:to>
                                    </p:set>
                                  </p:childTnLst>
                                </p:cTn>
                              </p:par>
                              <p:par>
                                <p:cTn id="447" presetID="1" presetClass="emph" presetSubtype="2" fill="hold" nodeType="withEffect">
                                  <p:stCondLst>
                                    <p:cond delay="0"/>
                                  </p:stCondLst>
                                  <p:childTnLst>
                                    <p:animClr clrSpc="rgb">
                                      <p:cBhvr>
                                        <p:cTn id="448" dur="2000" fill="hold"/>
                                        <p:tgtEl>
                                          <p:spTgt spid="81"/>
                                        </p:tgtEl>
                                        <p:attrNameLst>
                                          <p:attrName>fillcolor</p:attrName>
                                        </p:attrNameLst>
                                      </p:cBhvr>
                                      <p:to>
                                        <a:schemeClr val="accent2"/>
                                      </p:to>
                                    </p:animClr>
                                    <p:set>
                                      <p:cBhvr>
                                        <p:cTn id="449" dur="2000" fill="hold"/>
                                        <p:tgtEl>
                                          <p:spTgt spid="81"/>
                                        </p:tgtEl>
                                        <p:attrNameLst>
                                          <p:attrName>fill.type</p:attrName>
                                        </p:attrNameLst>
                                      </p:cBhvr>
                                      <p:to>
                                        <p:strVal val="solid"/>
                                      </p:to>
                                    </p:set>
                                    <p:set>
                                      <p:cBhvr>
                                        <p:cTn id="450" dur="2000" fill="hold"/>
                                        <p:tgtEl>
                                          <p:spTgt spid="81"/>
                                        </p:tgtEl>
                                        <p:attrNameLst>
                                          <p:attrName>fill.on</p:attrName>
                                        </p:attrNameLst>
                                      </p:cBhvr>
                                      <p:to>
                                        <p:strVal val="true"/>
                                      </p:to>
                                    </p:set>
                                  </p:childTnLst>
                                </p:cTn>
                              </p:par>
                            </p:childTnLst>
                          </p:cTn>
                        </p:par>
                      </p:childTnLst>
                    </p:cTn>
                  </p:par>
                  <p:par>
                    <p:cTn id="451" fill="hold">
                      <p:stCondLst>
                        <p:cond delay="indefinite"/>
                      </p:stCondLst>
                      <p:childTnLst>
                        <p:par>
                          <p:cTn id="452" fill="hold">
                            <p:stCondLst>
                              <p:cond delay="0"/>
                            </p:stCondLst>
                            <p:childTnLst>
                              <p:par>
                                <p:cTn id="453" presetID="2" presetClass="entr" presetSubtype="4" fill="hold" grpId="1" nodeType="clickEffect">
                                  <p:stCondLst>
                                    <p:cond delay="0"/>
                                  </p:stCondLst>
                                  <p:childTnLst>
                                    <p:set>
                                      <p:cBhvr>
                                        <p:cTn id="454" dur="1" fill="hold">
                                          <p:stCondLst>
                                            <p:cond delay="0"/>
                                          </p:stCondLst>
                                        </p:cTn>
                                        <p:tgtEl>
                                          <p:spTgt spid="113">
                                            <p:txEl>
                                              <p:pRg st="3" end="3"/>
                                            </p:txEl>
                                          </p:spTgt>
                                        </p:tgtEl>
                                        <p:attrNameLst>
                                          <p:attrName>style.visibility</p:attrName>
                                        </p:attrNameLst>
                                      </p:cBhvr>
                                      <p:to>
                                        <p:strVal val="visible"/>
                                      </p:to>
                                    </p:set>
                                    <p:anim calcmode="lin" valueType="num">
                                      <p:cBhvr additive="base">
                                        <p:cTn id="455" dur="500" fill="hold"/>
                                        <p:tgtEl>
                                          <p:spTgt spid="113">
                                            <p:txEl>
                                              <p:pRg st="3" end="3"/>
                                            </p:txEl>
                                          </p:spTgt>
                                        </p:tgtEl>
                                        <p:attrNameLst>
                                          <p:attrName>ppt_x</p:attrName>
                                        </p:attrNameLst>
                                      </p:cBhvr>
                                      <p:tavLst>
                                        <p:tav tm="0">
                                          <p:val>
                                            <p:strVal val="#ppt_x"/>
                                          </p:val>
                                        </p:tav>
                                        <p:tav tm="100000">
                                          <p:val>
                                            <p:strVal val="#ppt_x"/>
                                          </p:val>
                                        </p:tav>
                                      </p:tavLst>
                                    </p:anim>
                                    <p:anim calcmode="lin" valueType="num">
                                      <p:cBhvr additive="base">
                                        <p:cTn id="456" dur="500" fill="hold"/>
                                        <p:tgtEl>
                                          <p:spTgt spid="113">
                                            <p:txEl>
                                              <p:pRg st="3" end="3"/>
                                            </p:txEl>
                                          </p:spTgt>
                                        </p:tgtEl>
                                        <p:attrNameLst>
                                          <p:attrName>ppt_y</p:attrName>
                                        </p:attrNameLst>
                                      </p:cBhvr>
                                      <p:tavLst>
                                        <p:tav tm="0">
                                          <p:val>
                                            <p:strVal val="1+#ppt_h/2"/>
                                          </p:val>
                                        </p:tav>
                                        <p:tav tm="100000">
                                          <p:val>
                                            <p:strVal val="#ppt_y"/>
                                          </p:val>
                                        </p:tav>
                                      </p:tavLst>
                                    </p:anim>
                                  </p:childTnLst>
                                </p:cTn>
                              </p:par>
                            </p:childTnLst>
                          </p:cTn>
                        </p:par>
                        <p:par>
                          <p:cTn id="457" fill="hold">
                            <p:stCondLst>
                              <p:cond delay="500"/>
                            </p:stCondLst>
                            <p:childTnLst>
                              <p:par>
                                <p:cTn id="458" presetID="3" presetClass="entr" presetSubtype="10" fill="hold" grpId="0" nodeType="afterEffect">
                                  <p:stCondLst>
                                    <p:cond delay="0"/>
                                  </p:stCondLst>
                                  <p:childTnLst>
                                    <p:set>
                                      <p:cBhvr>
                                        <p:cTn id="459" dur="1" fill="hold">
                                          <p:stCondLst>
                                            <p:cond delay="0"/>
                                          </p:stCondLst>
                                        </p:cTn>
                                        <p:tgtEl>
                                          <p:spTgt spid="115"/>
                                        </p:tgtEl>
                                        <p:attrNameLst>
                                          <p:attrName>style.visibility</p:attrName>
                                        </p:attrNameLst>
                                      </p:cBhvr>
                                      <p:to>
                                        <p:strVal val="visible"/>
                                      </p:to>
                                    </p:set>
                                    <p:animEffect transition="in" filter="blinds(horizontal)">
                                      <p:cBhvr>
                                        <p:cTn id="460" dur="500"/>
                                        <p:tgtEl>
                                          <p:spTgt spid="115"/>
                                        </p:tgtEl>
                                      </p:cBhvr>
                                    </p:animEffect>
                                  </p:childTnLst>
                                </p:cTn>
                              </p:par>
                            </p:childTnLst>
                          </p:cTn>
                        </p:par>
                        <p:par>
                          <p:cTn id="461" fill="hold">
                            <p:stCondLst>
                              <p:cond delay="1000"/>
                            </p:stCondLst>
                            <p:childTnLst>
                              <p:par>
                                <p:cTn id="462" presetID="1" presetClass="emph" presetSubtype="2" fill="hold" nodeType="afterEffect">
                                  <p:stCondLst>
                                    <p:cond delay="0"/>
                                  </p:stCondLst>
                                  <p:childTnLst>
                                    <p:animClr clrSpc="rgb">
                                      <p:cBhvr>
                                        <p:cTn id="463" dur="500" fill="hold"/>
                                        <p:tgtEl>
                                          <p:spTgt spid="129"/>
                                        </p:tgtEl>
                                        <p:attrNameLst>
                                          <p:attrName>fillcolor</p:attrName>
                                        </p:attrNameLst>
                                      </p:cBhvr>
                                      <p:to>
                                        <a:srgbClr val="00B050"/>
                                      </p:to>
                                    </p:animClr>
                                    <p:set>
                                      <p:cBhvr>
                                        <p:cTn id="464" dur="500" fill="hold"/>
                                        <p:tgtEl>
                                          <p:spTgt spid="129"/>
                                        </p:tgtEl>
                                        <p:attrNameLst>
                                          <p:attrName>fill.type</p:attrName>
                                        </p:attrNameLst>
                                      </p:cBhvr>
                                      <p:to>
                                        <p:strVal val="solid"/>
                                      </p:to>
                                    </p:set>
                                    <p:set>
                                      <p:cBhvr>
                                        <p:cTn id="465" dur="500" fill="hold"/>
                                        <p:tgtEl>
                                          <p:spTgt spid="129"/>
                                        </p:tgtEl>
                                        <p:attrNameLst>
                                          <p:attrName>fill.on</p:attrName>
                                        </p:attrNameLst>
                                      </p:cBhvr>
                                      <p:to>
                                        <p:strVal val="true"/>
                                      </p:to>
                                    </p:set>
                                  </p:childTnLst>
                                </p:cTn>
                              </p:par>
                              <p:par>
                                <p:cTn id="466" presetID="35" presetClass="emph" presetSubtype="0" repeatCount="2000" fill="hold" grpId="1" nodeType="withEffect">
                                  <p:stCondLst>
                                    <p:cond delay="0"/>
                                  </p:stCondLst>
                                  <p:childTnLst>
                                    <p:anim calcmode="discrete" valueType="str">
                                      <p:cBhvr>
                                        <p:cTn id="467" dur="2000" fill="hold"/>
                                        <p:tgtEl>
                                          <p:spTgt spid="129"/>
                                        </p:tgtEl>
                                        <p:attrNameLst>
                                          <p:attrName>style.visibility</p:attrName>
                                        </p:attrNameLst>
                                      </p:cBhvr>
                                      <p:tavLst>
                                        <p:tav tm="0">
                                          <p:val>
                                            <p:strVal val="hidden"/>
                                          </p:val>
                                        </p:tav>
                                        <p:tav tm="50000">
                                          <p:val>
                                            <p:strVal val="visible"/>
                                          </p:val>
                                        </p:tav>
                                      </p:tavLst>
                                    </p:anim>
                                  </p:childTnLst>
                                </p:cTn>
                              </p:par>
                              <p:par>
                                <p:cTn id="468" presetID="1" presetClass="emph" presetSubtype="2" fill="hold" nodeType="withEffect">
                                  <p:stCondLst>
                                    <p:cond delay="0"/>
                                  </p:stCondLst>
                                  <p:childTnLst>
                                    <p:animClr clrSpc="rgb">
                                      <p:cBhvr>
                                        <p:cTn id="469" dur="500" fill="hold"/>
                                        <p:tgtEl>
                                          <p:spTgt spid="107"/>
                                        </p:tgtEl>
                                        <p:attrNameLst>
                                          <p:attrName>fillcolor</p:attrName>
                                        </p:attrNameLst>
                                      </p:cBhvr>
                                      <p:to>
                                        <a:srgbClr val="00B050"/>
                                      </p:to>
                                    </p:animClr>
                                    <p:set>
                                      <p:cBhvr>
                                        <p:cTn id="470" dur="500" fill="hold"/>
                                        <p:tgtEl>
                                          <p:spTgt spid="107"/>
                                        </p:tgtEl>
                                        <p:attrNameLst>
                                          <p:attrName>fill.type</p:attrName>
                                        </p:attrNameLst>
                                      </p:cBhvr>
                                      <p:to>
                                        <p:strVal val="solid"/>
                                      </p:to>
                                    </p:set>
                                    <p:set>
                                      <p:cBhvr>
                                        <p:cTn id="471" dur="500" fill="hold"/>
                                        <p:tgtEl>
                                          <p:spTgt spid="107"/>
                                        </p:tgtEl>
                                        <p:attrNameLst>
                                          <p:attrName>fill.on</p:attrName>
                                        </p:attrNameLst>
                                      </p:cBhvr>
                                      <p:to>
                                        <p:strVal val="true"/>
                                      </p:to>
                                    </p:set>
                                  </p:childTnLst>
                                </p:cTn>
                              </p:par>
                              <p:par>
                                <p:cTn id="472" presetID="35" presetClass="emph" presetSubtype="0" repeatCount="2000" fill="hold" grpId="0" nodeType="withEffect">
                                  <p:stCondLst>
                                    <p:cond delay="0"/>
                                  </p:stCondLst>
                                  <p:childTnLst>
                                    <p:anim calcmode="discrete" valueType="str">
                                      <p:cBhvr>
                                        <p:cTn id="473" dur="2000" fill="hold"/>
                                        <p:tgtEl>
                                          <p:spTgt spid="107"/>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0" grpId="0" animBg="1"/>
      <p:bldP spid="117" grpId="0" animBg="1"/>
      <p:bldP spid="58" grpId="0" build="allAtOnce"/>
      <p:bldP spid="58" grpId="1" build="allAtOnce"/>
      <p:bldP spid="58" grpId="2" build="allAtOnce"/>
      <p:bldP spid="60" grpId="0" animBg="1"/>
      <p:bldP spid="65" grpId="0"/>
      <p:bldP spid="66" grpId="0" animBg="1"/>
      <p:bldP spid="67" grpId="0" animBg="1"/>
      <p:bldP spid="64" grpId="0" animBg="1"/>
      <p:bldP spid="64" grpId="1" animBg="1"/>
      <p:bldP spid="64" grpId="2" animBg="1"/>
      <p:bldP spid="69" grpId="0" animBg="1"/>
      <p:bldP spid="69" grpId="1" animBg="1"/>
      <p:bldP spid="69" grpId="2" animBg="1"/>
      <p:bldP spid="74" grpId="0"/>
      <p:bldP spid="74" grpId="1"/>
      <p:bldP spid="74" grpId="2"/>
      <p:bldP spid="63" grpId="0" animBg="1"/>
      <p:bldP spid="78" grpId="0" animBg="1"/>
      <p:bldP spid="84" grpId="0"/>
      <p:bldP spid="79" grpId="0" animBg="1"/>
      <p:bldP spid="85" grpId="0"/>
      <p:bldP spid="80" grpId="0" animBg="1"/>
      <p:bldP spid="80" grpId="1" animBg="1"/>
      <p:bldP spid="86" grpId="0"/>
      <p:bldP spid="81" grpId="0" animBg="1"/>
      <p:bldP spid="81" grpId="1" animBg="1"/>
      <p:bldP spid="87" grpId="0"/>
      <p:bldP spid="108" grpId="0"/>
      <p:bldP spid="62" grpId="0" animBg="1"/>
      <p:bldP spid="92" grpId="0" animBg="1"/>
      <p:bldP spid="92" grpId="1" animBg="1"/>
      <p:bldP spid="98" grpId="0"/>
      <p:bldP spid="93" grpId="0" animBg="1"/>
      <p:bldP spid="93" grpId="1" animBg="1"/>
      <p:bldP spid="99" grpId="0"/>
      <p:bldP spid="94" grpId="0" animBg="1"/>
      <p:bldP spid="94" grpId="1" animBg="1"/>
      <p:bldP spid="100" grpId="0"/>
      <p:bldP spid="95" grpId="0" animBg="1"/>
      <p:bldP spid="95" grpId="1" animBg="1"/>
      <p:bldP spid="101" grpId="0"/>
      <p:bldP spid="111" grpId="0"/>
      <p:bldP spid="112" grpId="0"/>
      <p:bldP spid="115" grpId="0"/>
      <p:bldP spid="127" grpId="0"/>
      <p:bldP spid="141" grpId="0"/>
      <p:bldP spid="123" grpId="0" animBg="1"/>
      <p:bldP spid="129" grpId="0" animBg="1"/>
      <p:bldP spid="129" grpId="1" animBg="1"/>
      <p:bldP spid="135" grpId="0"/>
      <p:bldP spid="145" grpId="0" animBg="1"/>
      <p:bldP spid="116" grpId="0"/>
      <p:bldP spid="68" grpId="0" animBg="1"/>
      <p:bldP spid="68" grpId="1" animBg="1"/>
      <p:bldP spid="68" grpId="2" animBg="1"/>
      <p:bldP spid="73" grpId="0"/>
      <p:bldP spid="73" grpId="1"/>
      <p:bldP spid="73" grpId="2"/>
      <p:bldP spid="146" grpId="0" animBg="1"/>
      <p:bldP spid="146" grpId="1" animBg="1"/>
      <p:bldP spid="146" grpId="2" animBg="1"/>
      <p:bldP spid="146" grpId="3" animBg="1"/>
      <p:bldP spid="146" grpId="4" animBg="1"/>
      <p:bldP spid="147" grpId="0" animBg="1"/>
      <p:bldP spid="147" grpId="1" animBg="1"/>
      <p:bldP spid="147" grpId="2" animBg="1"/>
      <p:bldP spid="149" grpId="0" animBg="1"/>
      <p:bldP spid="149" grpId="1" animBg="1"/>
      <p:bldP spid="149" grpId="2" animBg="1"/>
      <p:bldP spid="150" grpId="0" animBg="1"/>
      <p:bldP spid="150" grpId="1" animBg="1"/>
      <p:bldP spid="150" grpId="2" animBg="1"/>
      <p:bldP spid="151" grpId="0" animBg="1"/>
      <p:bldP spid="151" grpId="1" animBg="1"/>
      <p:bldP spid="151" grpId="2" animBg="1"/>
      <p:bldP spid="152" grpId="0" animBg="1"/>
      <p:bldP spid="152" grpId="1" animBg="1"/>
      <p:bldP spid="152" grpId="2" animBg="1"/>
      <p:bldP spid="191" grpId="0"/>
      <p:bldP spid="107" grpId="0" animBg="1"/>
      <p:bldP spid="107" grpId="1" animBg="1"/>
      <p:bldP spid="107" grpId="2" animBg="1"/>
      <p:bldP spid="107" grpId="3" animBg="1"/>
      <p:bldP spid="77" grpId="0"/>
      <p:bldP spid="77" grpId="1"/>
      <p:bldP spid="77" grpId="2"/>
      <p:bldP spid="113" grpId="0" build="allAtOnce"/>
      <p:bldP spid="113" grpId="1" build="allAtOnce"/>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2" name="Rounded Rectangle 441"/>
          <p:cNvSpPr/>
          <p:nvPr/>
        </p:nvSpPr>
        <p:spPr>
          <a:xfrm>
            <a:off x="533400" y="1168400"/>
            <a:ext cx="6629400" cy="4114800"/>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441" name="Rounded Rectangle 440"/>
          <p:cNvSpPr/>
          <p:nvPr/>
        </p:nvSpPr>
        <p:spPr>
          <a:xfrm>
            <a:off x="304800" y="1371600"/>
            <a:ext cx="6629400" cy="4114800"/>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383" name="Rounded Rectangle 382"/>
          <p:cNvSpPr/>
          <p:nvPr/>
        </p:nvSpPr>
        <p:spPr>
          <a:xfrm>
            <a:off x="6934200" y="4648200"/>
            <a:ext cx="2057400" cy="2057400"/>
          </a:xfrm>
          <a:prstGeom prst="roundRect">
            <a:avLst/>
          </a:prstGeom>
          <a:solidFill>
            <a:srgbClr val="D0911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380" name="Rounded Rectangle 379"/>
          <p:cNvSpPr/>
          <p:nvPr/>
        </p:nvSpPr>
        <p:spPr>
          <a:xfrm>
            <a:off x="6934200" y="2476500"/>
            <a:ext cx="2057400" cy="2019300"/>
          </a:xfrm>
          <a:prstGeom prst="roundRect">
            <a:avLst/>
          </a:prstGeom>
          <a:solidFill>
            <a:srgbClr val="D0911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379" name="Rounded Rectangle 378"/>
          <p:cNvSpPr/>
          <p:nvPr/>
        </p:nvSpPr>
        <p:spPr>
          <a:xfrm>
            <a:off x="6934200" y="1004771"/>
            <a:ext cx="2057400" cy="1357429"/>
          </a:xfrm>
          <a:prstGeom prst="roundRect">
            <a:avLst/>
          </a:prstGeom>
          <a:solidFill>
            <a:srgbClr val="D0911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356" name="Rounded Rectangle 355"/>
          <p:cNvSpPr/>
          <p:nvPr/>
        </p:nvSpPr>
        <p:spPr>
          <a:xfrm>
            <a:off x="152400" y="1600200"/>
            <a:ext cx="6629400" cy="4114800"/>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97" name="Rectangle 196"/>
          <p:cNvSpPr/>
          <p:nvPr/>
        </p:nvSpPr>
        <p:spPr>
          <a:xfrm>
            <a:off x="33668" y="5943600"/>
            <a:ext cx="6781800" cy="5334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2" name="Rounded Rectangle 101"/>
          <p:cNvSpPr/>
          <p:nvPr/>
        </p:nvSpPr>
        <p:spPr>
          <a:xfrm>
            <a:off x="228600" y="2819400"/>
            <a:ext cx="2971800" cy="2438400"/>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780290" name="Rectangle 2"/>
          <p:cNvSpPr>
            <a:spLocks noGrp="1" noChangeArrowheads="1"/>
          </p:cNvSpPr>
          <p:nvPr>
            <p:ph type="title" sz="quarter"/>
          </p:nvPr>
        </p:nvSpPr>
        <p:spPr>
          <a:xfrm>
            <a:off x="127000" y="0"/>
            <a:ext cx="9017000" cy="1092199"/>
          </a:xfrm>
        </p:spPr>
        <p:txBody>
          <a:bodyPr>
            <a:noAutofit/>
          </a:bodyPr>
          <a:lstStyle/>
          <a:p>
            <a:pPr>
              <a:defRPr/>
            </a:pPr>
            <a:r>
              <a:rPr lang="en-US" sz="3200" dirty="0" smtClean="0"/>
              <a:t>High Availability on JBOD</a:t>
            </a:r>
            <a:br>
              <a:rPr lang="en-US" sz="3200" dirty="0" smtClean="0"/>
            </a:br>
            <a:r>
              <a:rPr lang="en-US" sz="3200" dirty="0" smtClean="0"/>
              <a:t>6 Servers, 3 Racks, 3 Copy DAG </a:t>
            </a:r>
          </a:p>
        </p:txBody>
      </p:sp>
      <p:graphicFrame>
        <p:nvGraphicFramePr>
          <p:cNvPr id="3078" name="Object 16"/>
          <p:cNvGraphicFramePr>
            <a:graphicFrameLocks noChangeAspect="1"/>
          </p:cNvGraphicFramePr>
          <p:nvPr>
            <p:ph sz="quarter" idx="1"/>
          </p:nvPr>
        </p:nvGraphicFramePr>
        <p:xfrm>
          <a:off x="914400" y="1647629"/>
          <a:ext cx="714375" cy="1052513"/>
        </p:xfrm>
        <a:graphic>
          <a:graphicData uri="http://schemas.openxmlformats.org/presentationml/2006/ole">
            <p:oleObj spid="_x0000_s73730" name="Visio" r:id="rId4" imgW="731215" imgH="1077773" progId="">
              <p:embed/>
            </p:oleObj>
          </a:graphicData>
        </a:graphic>
      </p:graphicFrame>
      <p:graphicFrame>
        <p:nvGraphicFramePr>
          <p:cNvPr id="209" name="Object 16"/>
          <p:cNvGraphicFramePr>
            <a:graphicFrameLocks noChangeAspect="1"/>
          </p:cNvGraphicFramePr>
          <p:nvPr>
            <p:ph sz="quarter" idx="2"/>
          </p:nvPr>
        </p:nvGraphicFramePr>
        <p:xfrm>
          <a:off x="4246334" y="1647629"/>
          <a:ext cx="714375" cy="1052513"/>
        </p:xfrm>
        <a:graphic>
          <a:graphicData uri="http://schemas.openxmlformats.org/presentationml/2006/ole">
            <p:oleObj spid="_x0000_s73731" name="Visio" r:id="rId5" imgW="731215" imgH="1077773" progId="">
              <p:embed/>
            </p:oleObj>
          </a:graphicData>
        </a:graphic>
      </p:graphicFrame>
      <p:pic>
        <p:nvPicPr>
          <p:cNvPr id="99" name="Picture 4" descr="\\eventsql\dvd\Online_ART\DVD_ART34\Artwork_Imagery\Hardware Photos\OEM HW\Storage devices\open hard disk.png"/>
          <p:cNvPicPr>
            <a:picLocks noChangeAspect="1" noChangeArrowheads="1"/>
          </p:cNvPicPr>
          <p:nvPr/>
        </p:nvPicPr>
        <p:blipFill>
          <a:blip r:embed="rId6" cstate="print"/>
          <a:srcRect/>
          <a:stretch>
            <a:fillRect/>
          </a:stretch>
        </p:blipFill>
        <p:spPr bwMode="auto">
          <a:xfrm>
            <a:off x="762000" y="6019800"/>
            <a:ext cx="506926" cy="457200"/>
          </a:xfrm>
          <a:prstGeom prst="rect">
            <a:avLst/>
          </a:prstGeom>
          <a:noFill/>
        </p:spPr>
      </p:pic>
      <p:sp>
        <p:nvSpPr>
          <p:cNvPr id="101" name="Can 100"/>
          <p:cNvSpPr/>
          <p:nvPr/>
        </p:nvSpPr>
        <p:spPr>
          <a:xfrm>
            <a:off x="381000" y="2971801"/>
            <a:ext cx="228600" cy="304798"/>
          </a:xfrm>
          <a:prstGeom prst="can">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07" name="Can 106"/>
          <p:cNvSpPr/>
          <p:nvPr/>
        </p:nvSpPr>
        <p:spPr>
          <a:xfrm>
            <a:off x="685800" y="2971801"/>
            <a:ext cx="228600" cy="304798"/>
          </a:xfrm>
          <a:prstGeom prst="can">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09" name="Can 108"/>
          <p:cNvSpPr/>
          <p:nvPr/>
        </p:nvSpPr>
        <p:spPr>
          <a:xfrm>
            <a:off x="990600" y="2971800"/>
            <a:ext cx="228600" cy="304798"/>
          </a:xfrm>
          <a:prstGeom prst="can">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11" name="Can 110"/>
          <p:cNvSpPr/>
          <p:nvPr/>
        </p:nvSpPr>
        <p:spPr>
          <a:xfrm>
            <a:off x="1295400" y="2971801"/>
            <a:ext cx="228600" cy="304798"/>
          </a:xfrm>
          <a:prstGeom prst="can">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13" name="Can 112"/>
          <p:cNvSpPr/>
          <p:nvPr/>
        </p:nvSpPr>
        <p:spPr>
          <a:xfrm>
            <a:off x="1600200" y="2971800"/>
            <a:ext cx="228600" cy="304798"/>
          </a:xfrm>
          <a:prstGeom prst="can">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14" name="TextBox 113"/>
          <p:cNvSpPr txBox="1"/>
          <p:nvPr/>
        </p:nvSpPr>
        <p:spPr>
          <a:xfrm>
            <a:off x="3437864" y="3409848"/>
            <a:ext cx="266700" cy="715581"/>
          </a:xfrm>
          <a:prstGeom prst="rect">
            <a:avLst/>
          </a:prstGeom>
          <a:noFill/>
        </p:spPr>
        <p:txBody>
          <a:bodyPr wrap="square" rtlCol="0">
            <a:spAutoFit/>
          </a:bodyPr>
          <a:lstStyle/>
          <a:p>
            <a:r>
              <a:rPr lang="en-US" sz="900" b="1" dirty="0" smtClean="0">
                <a:solidFill>
                  <a:schemeClr val="bg1"/>
                </a:solidFill>
              </a:rPr>
              <a:t> </a:t>
            </a:r>
            <a:r>
              <a:rPr lang="en-US" sz="1050" b="1" dirty="0" smtClean="0">
                <a:solidFill>
                  <a:schemeClr val="bg1"/>
                </a:solidFill>
              </a:rPr>
              <a:t>DB1</a:t>
            </a:r>
            <a:r>
              <a:rPr lang="en-US" sz="900" b="1" dirty="0" smtClean="0">
                <a:solidFill>
                  <a:schemeClr val="bg1"/>
                </a:solidFill>
              </a:rPr>
              <a:t> </a:t>
            </a:r>
            <a:endParaRPr lang="en-US" sz="900" b="1" dirty="0">
              <a:solidFill>
                <a:schemeClr val="bg1"/>
              </a:solidFill>
            </a:endParaRPr>
          </a:p>
        </p:txBody>
      </p:sp>
      <p:sp>
        <p:nvSpPr>
          <p:cNvPr id="115" name="Can 114"/>
          <p:cNvSpPr/>
          <p:nvPr/>
        </p:nvSpPr>
        <p:spPr>
          <a:xfrm>
            <a:off x="685800" y="3352800"/>
            <a:ext cx="228600" cy="304798"/>
          </a:xfrm>
          <a:prstGeom prst="can">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17" name="Can 116"/>
          <p:cNvSpPr/>
          <p:nvPr/>
        </p:nvSpPr>
        <p:spPr>
          <a:xfrm>
            <a:off x="990600" y="3352800"/>
            <a:ext cx="228600" cy="304798"/>
          </a:xfrm>
          <a:prstGeom prst="can">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19" name="Can 118"/>
          <p:cNvSpPr/>
          <p:nvPr/>
        </p:nvSpPr>
        <p:spPr>
          <a:xfrm>
            <a:off x="1295400" y="3352800"/>
            <a:ext cx="228600" cy="304798"/>
          </a:xfrm>
          <a:prstGeom prst="can">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21" name="Can 120"/>
          <p:cNvSpPr/>
          <p:nvPr/>
        </p:nvSpPr>
        <p:spPr>
          <a:xfrm>
            <a:off x="381000" y="3352800"/>
            <a:ext cx="228600" cy="304798"/>
          </a:xfrm>
          <a:prstGeom prst="can">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23" name="Can 122"/>
          <p:cNvSpPr/>
          <p:nvPr/>
        </p:nvSpPr>
        <p:spPr>
          <a:xfrm>
            <a:off x="1905000" y="2971800"/>
            <a:ext cx="228600" cy="304798"/>
          </a:xfrm>
          <a:prstGeom prst="can">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24" name="TextBox 123"/>
          <p:cNvSpPr txBox="1"/>
          <p:nvPr/>
        </p:nvSpPr>
        <p:spPr>
          <a:xfrm>
            <a:off x="3437864" y="4019449"/>
            <a:ext cx="266700" cy="715581"/>
          </a:xfrm>
          <a:prstGeom prst="rect">
            <a:avLst/>
          </a:prstGeom>
          <a:noFill/>
        </p:spPr>
        <p:txBody>
          <a:bodyPr wrap="square" rtlCol="0">
            <a:spAutoFit/>
          </a:bodyPr>
          <a:lstStyle/>
          <a:p>
            <a:r>
              <a:rPr lang="en-US" sz="900" b="1" dirty="0" smtClean="0">
                <a:solidFill>
                  <a:schemeClr val="bg1"/>
                </a:solidFill>
              </a:rPr>
              <a:t> </a:t>
            </a:r>
            <a:r>
              <a:rPr lang="en-US" sz="1050" b="1" dirty="0" smtClean="0">
                <a:solidFill>
                  <a:schemeClr val="bg1"/>
                </a:solidFill>
              </a:rPr>
              <a:t>DB1</a:t>
            </a:r>
            <a:r>
              <a:rPr lang="en-US" sz="900" b="1" dirty="0" smtClean="0">
                <a:solidFill>
                  <a:schemeClr val="bg1"/>
                </a:solidFill>
              </a:rPr>
              <a:t> </a:t>
            </a:r>
            <a:endParaRPr lang="en-US" sz="900" b="1" dirty="0">
              <a:solidFill>
                <a:schemeClr val="bg1"/>
              </a:solidFill>
            </a:endParaRPr>
          </a:p>
        </p:txBody>
      </p:sp>
      <p:sp>
        <p:nvSpPr>
          <p:cNvPr id="125" name="Can 124"/>
          <p:cNvSpPr/>
          <p:nvPr/>
        </p:nvSpPr>
        <p:spPr>
          <a:xfrm>
            <a:off x="990600" y="3733800"/>
            <a:ext cx="228600" cy="304798"/>
          </a:xfrm>
          <a:prstGeom prst="can">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27" name="Can 126"/>
          <p:cNvSpPr/>
          <p:nvPr/>
        </p:nvSpPr>
        <p:spPr>
          <a:xfrm>
            <a:off x="685800" y="3733800"/>
            <a:ext cx="228600" cy="304798"/>
          </a:xfrm>
          <a:prstGeom prst="can">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29" name="Can 128"/>
          <p:cNvSpPr/>
          <p:nvPr/>
        </p:nvSpPr>
        <p:spPr>
          <a:xfrm>
            <a:off x="381000" y="3733800"/>
            <a:ext cx="228600" cy="304798"/>
          </a:xfrm>
          <a:prstGeom prst="can">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31" name="Can 130"/>
          <p:cNvSpPr/>
          <p:nvPr/>
        </p:nvSpPr>
        <p:spPr>
          <a:xfrm>
            <a:off x="1905000" y="3352800"/>
            <a:ext cx="228600" cy="304798"/>
          </a:xfrm>
          <a:prstGeom prst="can">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33" name="Can 132"/>
          <p:cNvSpPr/>
          <p:nvPr/>
        </p:nvSpPr>
        <p:spPr>
          <a:xfrm>
            <a:off x="1600200" y="3352800"/>
            <a:ext cx="228600" cy="304798"/>
          </a:xfrm>
          <a:prstGeom prst="can">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35" name="Can 134"/>
          <p:cNvSpPr/>
          <p:nvPr/>
        </p:nvSpPr>
        <p:spPr>
          <a:xfrm>
            <a:off x="685800" y="4114800"/>
            <a:ext cx="228600" cy="304798"/>
          </a:xfrm>
          <a:prstGeom prst="can">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37" name="Can 136"/>
          <p:cNvSpPr/>
          <p:nvPr/>
        </p:nvSpPr>
        <p:spPr>
          <a:xfrm>
            <a:off x="381000" y="4114800"/>
            <a:ext cx="228600" cy="304798"/>
          </a:xfrm>
          <a:prstGeom prst="can">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39" name="Can 138"/>
          <p:cNvSpPr/>
          <p:nvPr/>
        </p:nvSpPr>
        <p:spPr>
          <a:xfrm>
            <a:off x="1905000" y="3733800"/>
            <a:ext cx="228600" cy="304798"/>
          </a:xfrm>
          <a:prstGeom prst="can">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41" name="Can 140"/>
          <p:cNvSpPr/>
          <p:nvPr/>
        </p:nvSpPr>
        <p:spPr>
          <a:xfrm>
            <a:off x="1600200" y="3733800"/>
            <a:ext cx="228600" cy="304798"/>
          </a:xfrm>
          <a:prstGeom prst="can">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43" name="Can 142"/>
          <p:cNvSpPr/>
          <p:nvPr/>
        </p:nvSpPr>
        <p:spPr>
          <a:xfrm>
            <a:off x="1295400" y="3733800"/>
            <a:ext cx="228600" cy="304798"/>
          </a:xfrm>
          <a:prstGeom prst="can">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45" name="Can 144"/>
          <p:cNvSpPr/>
          <p:nvPr/>
        </p:nvSpPr>
        <p:spPr>
          <a:xfrm>
            <a:off x="990600" y="4114800"/>
            <a:ext cx="228600" cy="304798"/>
          </a:xfrm>
          <a:prstGeom prst="can">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47" name="Can 146"/>
          <p:cNvSpPr/>
          <p:nvPr/>
        </p:nvSpPr>
        <p:spPr>
          <a:xfrm>
            <a:off x="1295400" y="4114800"/>
            <a:ext cx="228600" cy="304798"/>
          </a:xfrm>
          <a:prstGeom prst="can">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49" name="Can 148"/>
          <p:cNvSpPr/>
          <p:nvPr/>
        </p:nvSpPr>
        <p:spPr>
          <a:xfrm>
            <a:off x="1600200" y="4114800"/>
            <a:ext cx="228600" cy="304798"/>
          </a:xfrm>
          <a:prstGeom prst="can">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51" name="Can 150"/>
          <p:cNvSpPr/>
          <p:nvPr/>
        </p:nvSpPr>
        <p:spPr>
          <a:xfrm>
            <a:off x="1905000" y="4114800"/>
            <a:ext cx="228600" cy="304798"/>
          </a:xfrm>
          <a:prstGeom prst="can">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55" name="Can 154"/>
          <p:cNvSpPr/>
          <p:nvPr/>
        </p:nvSpPr>
        <p:spPr>
          <a:xfrm>
            <a:off x="685800" y="4495802"/>
            <a:ext cx="228600" cy="304798"/>
          </a:xfrm>
          <a:prstGeom prst="can">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56" name="Can 155"/>
          <p:cNvSpPr/>
          <p:nvPr/>
        </p:nvSpPr>
        <p:spPr>
          <a:xfrm>
            <a:off x="381000" y="4495802"/>
            <a:ext cx="228600" cy="304798"/>
          </a:xfrm>
          <a:prstGeom prst="can">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57" name="Can 156"/>
          <p:cNvSpPr/>
          <p:nvPr/>
        </p:nvSpPr>
        <p:spPr>
          <a:xfrm>
            <a:off x="990600" y="4495802"/>
            <a:ext cx="228600" cy="304798"/>
          </a:xfrm>
          <a:prstGeom prst="can">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58" name="Can 157"/>
          <p:cNvSpPr/>
          <p:nvPr/>
        </p:nvSpPr>
        <p:spPr>
          <a:xfrm>
            <a:off x="1295400" y="4495802"/>
            <a:ext cx="228600" cy="304798"/>
          </a:xfrm>
          <a:prstGeom prst="can">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59" name="Can 158"/>
          <p:cNvSpPr/>
          <p:nvPr/>
        </p:nvSpPr>
        <p:spPr>
          <a:xfrm>
            <a:off x="1600200" y="4495802"/>
            <a:ext cx="228600" cy="304798"/>
          </a:xfrm>
          <a:prstGeom prst="can">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60" name="Can 159"/>
          <p:cNvSpPr/>
          <p:nvPr/>
        </p:nvSpPr>
        <p:spPr>
          <a:xfrm>
            <a:off x="1905000" y="4495802"/>
            <a:ext cx="228600" cy="304798"/>
          </a:xfrm>
          <a:prstGeom prst="can">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61" name="TextBox 160"/>
          <p:cNvSpPr txBox="1"/>
          <p:nvPr/>
        </p:nvSpPr>
        <p:spPr>
          <a:xfrm>
            <a:off x="304800" y="3048000"/>
            <a:ext cx="381000" cy="184666"/>
          </a:xfrm>
          <a:prstGeom prst="rect">
            <a:avLst/>
          </a:prstGeom>
          <a:noFill/>
        </p:spPr>
        <p:txBody>
          <a:bodyPr wrap="square" rtlCol="0">
            <a:spAutoFit/>
          </a:bodyPr>
          <a:lstStyle/>
          <a:p>
            <a:r>
              <a:rPr lang="en-US" sz="600" b="1" dirty="0" smtClean="0">
                <a:solidFill>
                  <a:schemeClr val="bg1"/>
                </a:solidFill>
              </a:rPr>
              <a:t>DB1</a:t>
            </a:r>
            <a:endParaRPr lang="en-US" sz="600" b="1" dirty="0">
              <a:solidFill>
                <a:schemeClr val="bg1"/>
              </a:solidFill>
            </a:endParaRPr>
          </a:p>
        </p:txBody>
      </p:sp>
      <p:sp>
        <p:nvSpPr>
          <p:cNvPr id="162" name="TextBox 161"/>
          <p:cNvSpPr txBox="1"/>
          <p:nvPr/>
        </p:nvSpPr>
        <p:spPr>
          <a:xfrm>
            <a:off x="609600" y="3048000"/>
            <a:ext cx="381000" cy="184666"/>
          </a:xfrm>
          <a:prstGeom prst="rect">
            <a:avLst/>
          </a:prstGeom>
          <a:noFill/>
        </p:spPr>
        <p:txBody>
          <a:bodyPr wrap="square" rtlCol="0">
            <a:spAutoFit/>
          </a:bodyPr>
          <a:lstStyle/>
          <a:p>
            <a:r>
              <a:rPr lang="en-US" sz="600" b="1" dirty="0" smtClean="0">
                <a:solidFill>
                  <a:schemeClr val="bg1"/>
                </a:solidFill>
              </a:rPr>
              <a:t>DB2</a:t>
            </a:r>
            <a:endParaRPr lang="en-US" sz="600" b="1" dirty="0">
              <a:solidFill>
                <a:schemeClr val="bg1"/>
              </a:solidFill>
            </a:endParaRPr>
          </a:p>
        </p:txBody>
      </p:sp>
      <p:sp>
        <p:nvSpPr>
          <p:cNvPr id="163" name="TextBox 162"/>
          <p:cNvSpPr txBox="1"/>
          <p:nvPr/>
        </p:nvSpPr>
        <p:spPr>
          <a:xfrm>
            <a:off x="914400" y="3048000"/>
            <a:ext cx="381000" cy="184666"/>
          </a:xfrm>
          <a:prstGeom prst="rect">
            <a:avLst/>
          </a:prstGeom>
          <a:noFill/>
        </p:spPr>
        <p:txBody>
          <a:bodyPr wrap="square" rtlCol="0">
            <a:spAutoFit/>
          </a:bodyPr>
          <a:lstStyle/>
          <a:p>
            <a:r>
              <a:rPr lang="en-US" sz="600" b="1" dirty="0" smtClean="0">
                <a:solidFill>
                  <a:schemeClr val="bg1"/>
                </a:solidFill>
              </a:rPr>
              <a:t>DB3</a:t>
            </a:r>
            <a:endParaRPr lang="en-US" sz="600" b="1" dirty="0">
              <a:solidFill>
                <a:schemeClr val="bg1"/>
              </a:solidFill>
            </a:endParaRPr>
          </a:p>
        </p:txBody>
      </p:sp>
      <p:sp>
        <p:nvSpPr>
          <p:cNvPr id="164" name="TextBox 163"/>
          <p:cNvSpPr txBox="1"/>
          <p:nvPr/>
        </p:nvSpPr>
        <p:spPr>
          <a:xfrm>
            <a:off x="1219200" y="3048000"/>
            <a:ext cx="381000" cy="184666"/>
          </a:xfrm>
          <a:prstGeom prst="rect">
            <a:avLst/>
          </a:prstGeom>
          <a:noFill/>
        </p:spPr>
        <p:txBody>
          <a:bodyPr wrap="square" rtlCol="0">
            <a:spAutoFit/>
          </a:bodyPr>
          <a:lstStyle/>
          <a:p>
            <a:r>
              <a:rPr lang="en-US" sz="600" b="1" dirty="0" smtClean="0">
                <a:solidFill>
                  <a:schemeClr val="bg1"/>
                </a:solidFill>
              </a:rPr>
              <a:t>DB4</a:t>
            </a:r>
            <a:endParaRPr lang="en-US" sz="600" b="1" dirty="0">
              <a:solidFill>
                <a:schemeClr val="bg1"/>
              </a:solidFill>
            </a:endParaRPr>
          </a:p>
        </p:txBody>
      </p:sp>
      <p:sp>
        <p:nvSpPr>
          <p:cNvPr id="165" name="TextBox 164"/>
          <p:cNvSpPr txBox="1"/>
          <p:nvPr/>
        </p:nvSpPr>
        <p:spPr>
          <a:xfrm>
            <a:off x="1524000" y="3048000"/>
            <a:ext cx="381000" cy="184666"/>
          </a:xfrm>
          <a:prstGeom prst="rect">
            <a:avLst/>
          </a:prstGeom>
          <a:noFill/>
        </p:spPr>
        <p:txBody>
          <a:bodyPr wrap="square" rtlCol="0">
            <a:spAutoFit/>
          </a:bodyPr>
          <a:lstStyle/>
          <a:p>
            <a:r>
              <a:rPr lang="en-US" sz="600" b="1" dirty="0" smtClean="0">
                <a:solidFill>
                  <a:schemeClr val="bg1"/>
                </a:solidFill>
              </a:rPr>
              <a:t>DB5</a:t>
            </a:r>
            <a:endParaRPr lang="en-US" sz="600" b="1" dirty="0">
              <a:solidFill>
                <a:schemeClr val="bg1"/>
              </a:solidFill>
            </a:endParaRPr>
          </a:p>
        </p:txBody>
      </p:sp>
      <p:sp>
        <p:nvSpPr>
          <p:cNvPr id="166" name="TextBox 165"/>
          <p:cNvSpPr txBox="1"/>
          <p:nvPr/>
        </p:nvSpPr>
        <p:spPr>
          <a:xfrm>
            <a:off x="1828800" y="3048000"/>
            <a:ext cx="381000" cy="184666"/>
          </a:xfrm>
          <a:prstGeom prst="rect">
            <a:avLst/>
          </a:prstGeom>
          <a:noFill/>
        </p:spPr>
        <p:txBody>
          <a:bodyPr wrap="square" rtlCol="0">
            <a:spAutoFit/>
          </a:bodyPr>
          <a:lstStyle/>
          <a:p>
            <a:r>
              <a:rPr lang="en-US" sz="600" b="1" dirty="0" smtClean="0">
                <a:solidFill>
                  <a:schemeClr val="bg1"/>
                </a:solidFill>
              </a:rPr>
              <a:t>DB6</a:t>
            </a:r>
            <a:endParaRPr lang="en-US" sz="600" b="1" dirty="0">
              <a:solidFill>
                <a:schemeClr val="bg1"/>
              </a:solidFill>
            </a:endParaRPr>
          </a:p>
        </p:txBody>
      </p:sp>
      <p:sp>
        <p:nvSpPr>
          <p:cNvPr id="167" name="TextBox 166"/>
          <p:cNvSpPr txBox="1"/>
          <p:nvPr/>
        </p:nvSpPr>
        <p:spPr>
          <a:xfrm>
            <a:off x="304800" y="3429000"/>
            <a:ext cx="381000" cy="184666"/>
          </a:xfrm>
          <a:prstGeom prst="rect">
            <a:avLst/>
          </a:prstGeom>
          <a:noFill/>
        </p:spPr>
        <p:txBody>
          <a:bodyPr wrap="square" rtlCol="0">
            <a:spAutoFit/>
          </a:bodyPr>
          <a:lstStyle/>
          <a:p>
            <a:r>
              <a:rPr lang="en-US" sz="600" b="1" dirty="0" smtClean="0">
                <a:solidFill>
                  <a:schemeClr val="bg1"/>
                </a:solidFill>
              </a:rPr>
              <a:t>DB7</a:t>
            </a:r>
            <a:endParaRPr lang="en-US" sz="600" b="1" dirty="0">
              <a:solidFill>
                <a:schemeClr val="bg1"/>
              </a:solidFill>
            </a:endParaRPr>
          </a:p>
        </p:txBody>
      </p:sp>
      <p:sp>
        <p:nvSpPr>
          <p:cNvPr id="168" name="TextBox 167"/>
          <p:cNvSpPr txBox="1"/>
          <p:nvPr/>
        </p:nvSpPr>
        <p:spPr>
          <a:xfrm>
            <a:off x="609600" y="3429000"/>
            <a:ext cx="381000" cy="184666"/>
          </a:xfrm>
          <a:prstGeom prst="rect">
            <a:avLst/>
          </a:prstGeom>
          <a:noFill/>
        </p:spPr>
        <p:txBody>
          <a:bodyPr wrap="square" rtlCol="0">
            <a:spAutoFit/>
          </a:bodyPr>
          <a:lstStyle/>
          <a:p>
            <a:r>
              <a:rPr lang="en-US" sz="600" b="1" dirty="0" smtClean="0">
                <a:solidFill>
                  <a:schemeClr val="bg1"/>
                </a:solidFill>
              </a:rPr>
              <a:t>DB8</a:t>
            </a:r>
            <a:endParaRPr lang="en-US" sz="600" b="1" dirty="0">
              <a:solidFill>
                <a:schemeClr val="bg1"/>
              </a:solidFill>
            </a:endParaRPr>
          </a:p>
        </p:txBody>
      </p:sp>
      <p:sp>
        <p:nvSpPr>
          <p:cNvPr id="169" name="TextBox 168"/>
          <p:cNvSpPr txBox="1"/>
          <p:nvPr/>
        </p:nvSpPr>
        <p:spPr>
          <a:xfrm>
            <a:off x="914400" y="3429000"/>
            <a:ext cx="381000" cy="184666"/>
          </a:xfrm>
          <a:prstGeom prst="rect">
            <a:avLst/>
          </a:prstGeom>
          <a:noFill/>
        </p:spPr>
        <p:txBody>
          <a:bodyPr wrap="square" rtlCol="0">
            <a:spAutoFit/>
          </a:bodyPr>
          <a:lstStyle/>
          <a:p>
            <a:r>
              <a:rPr lang="en-US" sz="600" b="1" dirty="0" smtClean="0">
                <a:solidFill>
                  <a:schemeClr val="bg1"/>
                </a:solidFill>
              </a:rPr>
              <a:t>DB9</a:t>
            </a:r>
            <a:endParaRPr lang="en-US" sz="600" b="1" dirty="0">
              <a:solidFill>
                <a:schemeClr val="bg1"/>
              </a:solidFill>
            </a:endParaRPr>
          </a:p>
        </p:txBody>
      </p:sp>
      <p:sp>
        <p:nvSpPr>
          <p:cNvPr id="170" name="TextBox 169"/>
          <p:cNvSpPr txBox="1"/>
          <p:nvPr/>
        </p:nvSpPr>
        <p:spPr>
          <a:xfrm>
            <a:off x="1219200" y="3429000"/>
            <a:ext cx="381000" cy="184666"/>
          </a:xfrm>
          <a:prstGeom prst="rect">
            <a:avLst/>
          </a:prstGeom>
          <a:noFill/>
        </p:spPr>
        <p:txBody>
          <a:bodyPr wrap="square" rtlCol="0">
            <a:spAutoFit/>
          </a:bodyPr>
          <a:lstStyle/>
          <a:p>
            <a:r>
              <a:rPr lang="en-US" sz="600" b="1" dirty="0" smtClean="0">
                <a:solidFill>
                  <a:schemeClr val="bg1"/>
                </a:solidFill>
              </a:rPr>
              <a:t>DB10</a:t>
            </a:r>
            <a:endParaRPr lang="en-US" sz="600" b="1" dirty="0">
              <a:solidFill>
                <a:schemeClr val="bg1"/>
              </a:solidFill>
            </a:endParaRPr>
          </a:p>
        </p:txBody>
      </p:sp>
      <p:sp>
        <p:nvSpPr>
          <p:cNvPr id="171" name="TextBox 170"/>
          <p:cNvSpPr txBox="1"/>
          <p:nvPr/>
        </p:nvSpPr>
        <p:spPr>
          <a:xfrm>
            <a:off x="1524000" y="3429000"/>
            <a:ext cx="381000" cy="184666"/>
          </a:xfrm>
          <a:prstGeom prst="rect">
            <a:avLst/>
          </a:prstGeom>
          <a:noFill/>
        </p:spPr>
        <p:txBody>
          <a:bodyPr wrap="square" rtlCol="0">
            <a:spAutoFit/>
          </a:bodyPr>
          <a:lstStyle/>
          <a:p>
            <a:r>
              <a:rPr lang="en-US" sz="600" b="1" dirty="0" smtClean="0">
                <a:solidFill>
                  <a:schemeClr val="bg1"/>
                </a:solidFill>
              </a:rPr>
              <a:t>DB11</a:t>
            </a:r>
            <a:endParaRPr lang="en-US" sz="600" b="1" dirty="0">
              <a:solidFill>
                <a:schemeClr val="bg1"/>
              </a:solidFill>
            </a:endParaRPr>
          </a:p>
        </p:txBody>
      </p:sp>
      <p:sp>
        <p:nvSpPr>
          <p:cNvPr id="172" name="TextBox 171"/>
          <p:cNvSpPr txBox="1"/>
          <p:nvPr/>
        </p:nvSpPr>
        <p:spPr>
          <a:xfrm>
            <a:off x="1828800" y="3429000"/>
            <a:ext cx="381000" cy="184666"/>
          </a:xfrm>
          <a:prstGeom prst="rect">
            <a:avLst/>
          </a:prstGeom>
          <a:noFill/>
        </p:spPr>
        <p:txBody>
          <a:bodyPr wrap="square" rtlCol="0">
            <a:spAutoFit/>
          </a:bodyPr>
          <a:lstStyle/>
          <a:p>
            <a:r>
              <a:rPr lang="en-US" sz="600" b="1" dirty="0" smtClean="0">
                <a:solidFill>
                  <a:schemeClr val="bg1"/>
                </a:solidFill>
              </a:rPr>
              <a:t>DB12</a:t>
            </a:r>
            <a:endParaRPr lang="en-US" sz="600" b="1" dirty="0">
              <a:solidFill>
                <a:schemeClr val="bg1"/>
              </a:solidFill>
            </a:endParaRPr>
          </a:p>
        </p:txBody>
      </p:sp>
      <p:sp>
        <p:nvSpPr>
          <p:cNvPr id="173" name="TextBox 172"/>
          <p:cNvSpPr txBox="1"/>
          <p:nvPr/>
        </p:nvSpPr>
        <p:spPr>
          <a:xfrm>
            <a:off x="304800" y="3810000"/>
            <a:ext cx="381000" cy="184666"/>
          </a:xfrm>
          <a:prstGeom prst="rect">
            <a:avLst/>
          </a:prstGeom>
          <a:noFill/>
        </p:spPr>
        <p:txBody>
          <a:bodyPr wrap="square" rtlCol="0">
            <a:spAutoFit/>
          </a:bodyPr>
          <a:lstStyle/>
          <a:p>
            <a:r>
              <a:rPr lang="en-US" sz="600" b="1" dirty="0" smtClean="0">
                <a:solidFill>
                  <a:schemeClr val="bg1"/>
                </a:solidFill>
              </a:rPr>
              <a:t>DB13</a:t>
            </a:r>
            <a:endParaRPr lang="en-US" sz="600" b="1" dirty="0">
              <a:solidFill>
                <a:schemeClr val="bg1"/>
              </a:solidFill>
            </a:endParaRPr>
          </a:p>
        </p:txBody>
      </p:sp>
      <p:sp>
        <p:nvSpPr>
          <p:cNvPr id="174" name="TextBox 173"/>
          <p:cNvSpPr txBox="1"/>
          <p:nvPr/>
        </p:nvSpPr>
        <p:spPr>
          <a:xfrm>
            <a:off x="609600" y="3810000"/>
            <a:ext cx="381000" cy="184666"/>
          </a:xfrm>
          <a:prstGeom prst="rect">
            <a:avLst/>
          </a:prstGeom>
          <a:noFill/>
        </p:spPr>
        <p:txBody>
          <a:bodyPr wrap="square" rtlCol="0">
            <a:spAutoFit/>
          </a:bodyPr>
          <a:lstStyle/>
          <a:p>
            <a:r>
              <a:rPr lang="en-US" sz="600" b="1" dirty="0" smtClean="0">
                <a:solidFill>
                  <a:schemeClr val="bg1"/>
                </a:solidFill>
              </a:rPr>
              <a:t>DB14</a:t>
            </a:r>
            <a:endParaRPr lang="en-US" sz="600" b="1" dirty="0">
              <a:solidFill>
                <a:schemeClr val="bg1"/>
              </a:solidFill>
            </a:endParaRPr>
          </a:p>
        </p:txBody>
      </p:sp>
      <p:sp>
        <p:nvSpPr>
          <p:cNvPr id="175" name="TextBox 174"/>
          <p:cNvSpPr txBox="1"/>
          <p:nvPr/>
        </p:nvSpPr>
        <p:spPr>
          <a:xfrm>
            <a:off x="914400" y="3810000"/>
            <a:ext cx="381000" cy="184666"/>
          </a:xfrm>
          <a:prstGeom prst="rect">
            <a:avLst/>
          </a:prstGeom>
          <a:noFill/>
        </p:spPr>
        <p:txBody>
          <a:bodyPr wrap="square" rtlCol="0">
            <a:spAutoFit/>
          </a:bodyPr>
          <a:lstStyle/>
          <a:p>
            <a:r>
              <a:rPr lang="en-US" sz="600" b="1" dirty="0" smtClean="0">
                <a:solidFill>
                  <a:schemeClr val="bg1"/>
                </a:solidFill>
              </a:rPr>
              <a:t>DB15</a:t>
            </a:r>
            <a:endParaRPr lang="en-US" sz="600" b="1" dirty="0">
              <a:solidFill>
                <a:schemeClr val="bg1"/>
              </a:solidFill>
            </a:endParaRPr>
          </a:p>
        </p:txBody>
      </p:sp>
      <p:sp>
        <p:nvSpPr>
          <p:cNvPr id="176" name="TextBox 175"/>
          <p:cNvSpPr txBox="1"/>
          <p:nvPr/>
        </p:nvSpPr>
        <p:spPr>
          <a:xfrm>
            <a:off x="1219200" y="3810000"/>
            <a:ext cx="381000" cy="184666"/>
          </a:xfrm>
          <a:prstGeom prst="rect">
            <a:avLst/>
          </a:prstGeom>
          <a:noFill/>
        </p:spPr>
        <p:txBody>
          <a:bodyPr wrap="square" rtlCol="0">
            <a:spAutoFit/>
          </a:bodyPr>
          <a:lstStyle/>
          <a:p>
            <a:r>
              <a:rPr lang="en-US" sz="600" b="1" dirty="0" smtClean="0">
                <a:solidFill>
                  <a:schemeClr val="bg1"/>
                </a:solidFill>
              </a:rPr>
              <a:t>DB16</a:t>
            </a:r>
            <a:endParaRPr lang="en-US" sz="600" b="1" dirty="0">
              <a:solidFill>
                <a:schemeClr val="bg1"/>
              </a:solidFill>
            </a:endParaRPr>
          </a:p>
        </p:txBody>
      </p:sp>
      <p:sp>
        <p:nvSpPr>
          <p:cNvPr id="177" name="TextBox 176"/>
          <p:cNvSpPr txBox="1"/>
          <p:nvPr/>
        </p:nvSpPr>
        <p:spPr>
          <a:xfrm>
            <a:off x="1524000" y="3810000"/>
            <a:ext cx="381000" cy="184666"/>
          </a:xfrm>
          <a:prstGeom prst="rect">
            <a:avLst/>
          </a:prstGeom>
          <a:noFill/>
        </p:spPr>
        <p:txBody>
          <a:bodyPr wrap="square" rtlCol="0">
            <a:spAutoFit/>
          </a:bodyPr>
          <a:lstStyle/>
          <a:p>
            <a:r>
              <a:rPr lang="en-US" sz="600" b="1" dirty="0" smtClean="0">
                <a:solidFill>
                  <a:schemeClr val="bg1"/>
                </a:solidFill>
              </a:rPr>
              <a:t>DB17</a:t>
            </a:r>
            <a:endParaRPr lang="en-US" sz="600" b="1" dirty="0">
              <a:solidFill>
                <a:schemeClr val="bg1"/>
              </a:solidFill>
            </a:endParaRPr>
          </a:p>
        </p:txBody>
      </p:sp>
      <p:sp>
        <p:nvSpPr>
          <p:cNvPr id="178" name="TextBox 177"/>
          <p:cNvSpPr txBox="1"/>
          <p:nvPr/>
        </p:nvSpPr>
        <p:spPr>
          <a:xfrm>
            <a:off x="1828800" y="3810000"/>
            <a:ext cx="381000" cy="184666"/>
          </a:xfrm>
          <a:prstGeom prst="rect">
            <a:avLst/>
          </a:prstGeom>
          <a:noFill/>
        </p:spPr>
        <p:txBody>
          <a:bodyPr wrap="square" rtlCol="0">
            <a:spAutoFit/>
          </a:bodyPr>
          <a:lstStyle/>
          <a:p>
            <a:r>
              <a:rPr lang="en-US" sz="600" b="1" dirty="0" smtClean="0">
                <a:solidFill>
                  <a:schemeClr val="bg1"/>
                </a:solidFill>
              </a:rPr>
              <a:t>DB18</a:t>
            </a:r>
            <a:endParaRPr lang="en-US" sz="600" b="1" dirty="0">
              <a:solidFill>
                <a:schemeClr val="bg1"/>
              </a:solidFill>
            </a:endParaRPr>
          </a:p>
        </p:txBody>
      </p:sp>
      <p:sp>
        <p:nvSpPr>
          <p:cNvPr id="179" name="TextBox 178"/>
          <p:cNvSpPr txBox="1"/>
          <p:nvPr/>
        </p:nvSpPr>
        <p:spPr>
          <a:xfrm>
            <a:off x="304800" y="4191000"/>
            <a:ext cx="381000" cy="184666"/>
          </a:xfrm>
          <a:prstGeom prst="rect">
            <a:avLst/>
          </a:prstGeom>
          <a:noFill/>
        </p:spPr>
        <p:txBody>
          <a:bodyPr wrap="square" rtlCol="0">
            <a:spAutoFit/>
          </a:bodyPr>
          <a:lstStyle/>
          <a:p>
            <a:r>
              <a:rPr lang="en-US" sz="600" b="1" dirty="0" smtClean="0">
                <a:solidFill>
                  <a:schemeClr val="bg1"/>
                </a:solidFill>
              </a:rPr>
              <a:t>DB19</a:t>
            </a:r>
            <a:endParaRPr lang="en-US" sz="600" b="1" dirty="0">
              <a:solidFill>
                <a:schemeClr val="bg1"/>
              </a:solidFill>
            </a:endParaRPr>
          </a:p>
        </p:txBody>
      </p:sp>
      <p:sp>
        <p:nvSpPr>
          <p:cNvPr id="180" name="TextBox 179"/>
          <p:cNvSpPr txBox="1"/>
          <p:nvPr/>
        </p:nvSpPr>
        <p:spPr>
          <a:xfrm>
            <a:off x="609600" y="4191000"/>
            <a:ext cx="381000" cy="184666"/>
          </a:xfrm>
          <a:prstGeom prst="rect">
            <a:avLst/>
          </a:prstGeom>
          <a:noFill/>
        </p:spPr>
        <p:txBody>
          <a:bodyPr wrap="square" rtlCol="0">
            <a:spAutoFit/>
          </a:bodyPr>
          <a:lstStyle/>
          <a:p>
            <a:r>
              <a:rPr lang="en-US" sz="600" b="1" dirty="0" smtClean="0">
                <a:solidFill>
                  <a:schemeClr val="bg1"/>
                </a:solidFill>
              </a:rPr>
              <a:t>DB20</a:t>
            </a:r>
            <a:endParaRPr lang="en-US" sz="600" b="1" dirty="0">
              <a:solidFill>
                <a:schemeClr val="bg1"/>
              </a:solidFill>
            </a:endParaRPr>
          </a:p>
        </p:txBody>
      </p:sp>
      <p:sp>
        <p:nvSpPr>
          <p:cNvPr id="181" name="TextBox 180"/>
          <p:cNvSpPr txBox="1"/>
          <p:nvPr/>
        </p:nvSpPr>
        <p:spPr>
          <a:xfrm>
            <a:off x="914400" y="4191000"/>
            <a:ext cx="381000" cy="184666"/>
          </a:xfrm>
          <a:prstGeom prst="rect">
            <a:avLst/>
          </a:prstGeom>
          <a:noFill/>
        </p:spPr>
        <p:txBody>
          <a:bodyPr wrap="square" rtlCol="0">
            <a:spAutoFit/>
          </a:bodyPr>
          <a:lstStyle/>
          <a:p>
            <a:r>
              <a:rPr lang="en-US" sz="600" b="1" dirty="0" smtClean="0">
                <a:solidFill>
                  <a:schemeClr val="bg1"/>
                </a:solidFill>
              </a:rPr>
              <a:t>DB21</a:t>
            </a:r>
            <a:endParaRPr lang="en-US" sz="600" b="1" dirty="0">
              <a:solidFill>
                <a:schemeClr val="bg1"/>
              </a:solidFill>
            </a:endParaRPr>
          </a:p>
        </p:txBody>
      </p:sp>
      <p:sp>
        <p:nvSpPr>
          <p:cNvPr id="182" name="TextBox 181"/>
          <p:cNvSpPr txBox="1"/>
          <p:nvPr/>
        </p:nvSpPr>
        <p:spPr>
          <a:xfrm>
            <a:off x="1219200" y="4191000"/>
            <a:ext cx="381000" cy="184666"/>
          </a:xfrm>
          <a:prstGeom prst="rect">
            <a:avLst/>
          </a:prstGeom>
          <a:noFill/>
        </p:spPr>
        <p:txBody>
          <a:bodyPr wrap="square" rtlCol="0">
            <a:spAutoFit/>
          </a:bodyPr>
          <a:lstStyle/>
          <a:p>
            <a:r>
              <a:rPr lang="en-US" sz="600" b="1" dirty="0" smtClean="0">
                <a:solidFill>
                  <a:schemeClr val="bg1"/>
                </a:solidFill>
              </a:rPr>
              <a:t>DB22</a:t>
            </a:r>
            <a:endParaRPr lang="en-US" sz="600" b="1" dirty="0">
              <a:solidFill>
                <a:schemeClr val="bg1"/>
              </a:solidFill>
            </a:endParaRPr>
          </a:p>
        </p:txBody>
      </p:sp>
      <p:sp>
        <p:nvSpPr>
          <p:cNvPr id="183" name="TextBox 182"/>
          <p:cNvSpPr txBox="1"/>
          <p:nvPr/>
        </p:nvSpPr>
        <p:spPr>
          <a:xfrm>
            <a:off x="1524000" y="4191000"/>
            <a:ext cx="381000" cy="184666"/>
          </a:xfrm>
          <a:prstGeom prst="rect">
            <a:avLst/>
          </a:prstGeom>
          <a:noFill/>
        </p:spPr>
        <p:txBody>
          <a:bodyPr wrap="square" rtlCol="0">
            <a:spAutoFit/>
          </a:bodyPr>
          <a:lstStyle/>
          <a:p>
            <a:r>
              <a:rPr lang="en-US" sz="600" b="1" dirty="0" smtClean="0">
                <a:solidFill>
                  <a:schemeClr val="bg1"/>
                </a:solidFill>
              </a:rPr>
              <a:t>DB23</a:t>
            </a:r>
            <a:endParaRPr lang="en-US" sz="600" b="1" dirty="0">
              <a:solidFill>
                <a:schemeClr val="bg1"/>
              </a:solidFill>
            </a:endParaRPr>
          </a:p>
        </p:txBody>
      </p:sp>
      <p:sp>
        <p:nvSpPr>
          <p:cNvPr id="184" name="TextBox 183"/>
          <p:cNvSpPr txBox="1"/>
          <p:nvPr/>
        </p:nvSpPr>
        <p:spPr>
          <a:xfrm>
            <a:off x="1828800" y="4191000"/>
            <a:ext cx="381000" cy="184666"/>
          </a:xfrm>
          <a:prstGeom prst="rect">
            <a:avLst/>
          </a:prstGeom>
          <a:noFill/>
        </p:spPr>
        <p:txBody>
          <a:bodyPr wrap="square" rtlCol="0">
            <a:spAutoFit/>
          </a:bodyPr>
          <a:lstStyle/>
          <a:p>
            <a:r>
              <a:rPr lang="en-US" sz="600" b="1" dirty="0" smtClean="0">
                <a:solidFill>
                  <a:schemeClr val="bg1"/>
                </a:solidFill>
              </a:rPr>
              <a:t>DB24</a:t>
            </a:r>
            <a:endParaRPr lang="en-US" sz="600" b="1" dirty="0">
              <a:solidFill>
                <a:schemeClr val="bg1"/>
              </a:solidFill>
            </a:endParaRPr>
          </a:p>
        </p:txBody>
      </p:sp>
      <p:sp>
        <p:nvSpPr>
          <p:cNvPr id="185" name="TextBox 184"/>
          <p:cNvSpPr txBox="1"/>
          <p:nvPr/>
        </p:nvSpPr>
        <p:spPr>
          <a:xfrm>
            <a:off x="304800" y="4572000"/>
            <a:ext cx="381000" cy="184666"/>
          </a:xfrm>
          <a:prstGeom prst="rect">
            <a:avLst/>
          </a:prstGeom>
          <a:noFill/>
        </p:spPr>
        <p:txBody>
          <a:bodyPr wrap="square" rtlCol="0">
            <a:spAutoFit/>
          </a:bodyPr>
          <a:lstStyle/>
          <a:p>
            <a:r>
              <a:rPr lang="en-US" sz="600" b="1" dirty="0" smtClean="0">
                <a:solidFill>
                  <a:schemeClr val="bg1"/>
                </a:solidFill>
              </a:rPr>
              <a:t>DB25</a:t>
            </a:r>
            <a:endParaRPr lang="en-US" sz="600" b="1" dirty="0">
              <a:solidFill>
                <a:schemeClr val="bg1"/>
              </a:solidFill>
            </a:endParaRPr>
          </a:p>
        </p:txBody>
      </p:sp>
      <p:sp>
        <p:nvSpPr>
          <p:cNvPr id="186" name="TextBox 185"/>
          <p:cNvSpPr txBox="1"/>
          <p:nvPr/>
        </p:nvSpPr>
        <p:spPr>
          <a:xfrm>
            <a:off x="609600" y="4572000"/>
            <a:ext cx="381000" cy="184666"/>
          </a:xfrm>
          <a:prstGeom prst="rect">
            <a:avLst/>
          </a:prstGeom>
          <a:noFill/>
        </p:spPr>
        <p:txBody>
          <a:bodyPr wrap="square" rtlCol="0">
            <a:spAutoFit/>
          </a:bodyPr>
          <a:lstStyle/>
          <a:p>
            <a:r>
              <a:rPr lang="en-US" sz="600" b="1" dirty="0" smtClean="0">
                <a:solidFill>
                  <a:schemeClr val="bg1"/>
                </a:solidFill>
              </a:rPr>
              <a:t>DB26</a:t>
            </a:r>
            <a:endParaRPr lang="en-US" sz="600" b="1" dirty="0">
              <a:solidFill>
                <a:schemeClr val="bg1"/>
              </a:solidFill>
            </a:endParaRPr>
          </a:p>
        </p:txBody>
      </p:sp>
      <p:sp>
        <p:nvSpPr>
          <p:cNvPr id="187" name="TextBox 186"/>
          <p:cNvSpPr txBox="1"/>
          <p:nvPr/>
        </p:nvSpPr>
        <p:spPr>
          <a:xfrm>
            <a:off x="914400" y="4572000"/>
            <a:ext cx="381000" cy="184666"/>
          </a:xfrm>
          <a:prstGeom prst="rect">
            <a:avLst/>
          </a:prstGeom>
          <a:noFill/>
        </p:spPr>
        <p:txBody>
          <a:bodyPr wrap="square" rtlCol="0">
            <a:spAutoFit/>
          </a:bodyPr>
          <a:lstStyle/>
          <a:p>
            <a:r>
              <a:rPr lang="en-US" sz="600" b="1" dirty="0" smtClean="0">
                <a:solidFill>
                  <a:schemeClr val="bg1"/>
                </a:solidFill>
              </a:rPr>
              <a:t>DB27</a:t>
            </a:r>
            <a:endParaRPr lang="en-US" sz="600" b="1" dirty="0">
              <a:solidFill>
                <a:schemeClr val="bg1"/>
              </a:solidFill>
            </a:endParaRPr>
          </a:p>
        </p:txBody>
      </p:sp>
      <p:sp>
        <p:nvSpPr>
          <p:cNvPr id="188" name="TextBox 187"/>
          <p:cNvSpPr txBox="1"/>
          <p:nvPr/>
        </p:nvSpPr>
        <p:spPr>
          <a:xfrm>
            <a:off x="1219200" y="4572000"/>
            <a:ext cx="381000" cy="184666"/>
          </a:xfrm>
          <a:prstGeom prst="rect">
            <a:avLst/>
          </a:prstGeom>
          <a:noFill/>
        </p:spPr>
        <p:txBody>
          <a:bodyPr wrap="square" rtlCol="0">
            <a:spAutoFit/>
          </a:bodyPr>
          <a:lstStyle/>
          <a:p>
            <a:r>
              <a:rPr lang="en-US" sz="600" b="1" dirty="0" smtClean="0">
                <a:solidFill>
                  <a:schemeClr val="bg1"/>
                </a:solidFill>
              </a:rPr>
              <a:t>DB28</a:t>
            </a:r>
            <a:endParaRPr lang="en-US" sz="600" b="1" dirty="0">
              <a:solidFill>
                <a:schemeClr val="bg1"/>
              </a:solidFill>
            </a:endParaRPr>
          </a:p>
        </p:txBody>
      </p:sp>
      <p:sp>
        <p:nvSpPr>
          <p:cNvPr id="189" name="TextBox 188"/>
          <p:cNvSpPr txBox="1"/>
          <p:nvPr/>
        </p:nvSpPr>
        <p:spPr>
          <a:xfrm>
            <a:off x="1524000" y="4572000"/>
            <a:ext cx="381000" cy="184666"/>
          </a:xfrm>
          <a:prstGeom prst="rect">
            <a:avLst/>
          </a:prstGeom>
          <a:noFill/>
        </p:spPr>
        <p:txBody>
          <a:bodyPr wrap="square" rtlCol="0">
            <a:spAutoFit/>
          </a:bodyPr>
          <a:lstStyle/>
          <a:p>
            <a:r>
              <a:rPr lang="en-US" sz="600" b="1" dirty="0" smtClean="0">
                <a:solidFill>
                  <a:schemeClr val="bg1"/>
                </a:solidFill>
              </a:rPr>
              <a:t>DB29</a:t>
            </a:r>
            <a:endParaRPr lang="en-US" sz="600" b="1" dirty="0">
              <a:solidFill>
                <a:schemeClr val="bg1"/>
              </a:solidFill>
            </a:endParaRPr>
          </a:p>
        </p:txBody>
      </p:sp>
      <p:sp>
        <p:nvSpPr>
          <p:cNvPr id="190" name="TextBox 189"/>
          <p:cNvSpPr txBox="1"/>
          <p:nvPr/>
        </p:nvSpPr>
        <p:spPr>
          <a:xfrm>
            <a:off x="1828800" y="4572000"/>
            <a:ext cx="381000" cy="184666"/>
          </a:xfrm>
          <a:prstGeom prst="rect">
            <a:avLst/>
          </a:prstGeom>
          <a:noFill/>
        </p:spPr>
        <p:txBody>
          <a:bodyPr wrap="square" rtlCol="0">
            <a:spAutoFit/>
          </a:bodyPr>
          <a:lstStyle/>
          <a:p>
            <a:r>
              <a:rPr lang="en-US" sz="600" b="1" dirty="0" smtClean="0">
                <a:solidFill>
                  <a:schemeClr val="bg1"/>
                </a:solidFill>
              </a:rPr>
              <a:t>DB30</a:t>
            </a:r>
            <a:endParaRPr lang="en-US" sz="600" b="1" dirty="0">
              <a:solidFill>
                <a:schemeClr val="bg1"/>
              </a:solidFill>
            </a:endParaRPr>
          </a:p>
        </p:txBody>
      </p:sp>
      <p:sp>
        <p:nvSpPr>
          <p:cNvPr id="193" name="Can 192"/>
          <p:cNvSpPr/>
          <p:nvPr/>
        </p:nvSpPr>
        <p:spPr>
          <a:xfrm>
            <a:off x="1295400" y="4876802"/>
            <a:ext cx="228600" cy="304798"/>
          </a:xfrm>
          <a:prstGeom prst="can">
            <a:avLst/>
          </a:prstGeom>
          <a:solidFill>
            <a:schemeClr val="tx2">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94" name="Can 193"/>
          <p:cNvSpPr/>
          <p:nvPr/>
        </p:nvSpPr>
        <p:spPr>
          <a:xfrm>
            <a:off x="1600200" y="4876802"/>
            <a:ext cx="228600" cy="304798"/>
          </a:xfrm>
          <a:prstGeom prst="can">
            <a:avLst/>
          </a:prstGeom>
          <a:solidFill>
            <a:schemeClr val="tx2">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95" name="Can 194"/>
          <p:cNvSpPr/>
          <p:nvPr/>
        </p:nvSpPr>
        <p:spPr>
          <a:xfrm>
            <a:off x="152400" y="6096002"/>
            <a:ext cx="228600" cy="304798"/>
          </a:xfrm>
          <a:prstGeom prst="can">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6" name="Can 195"/>
          <p:cNvSpPr/>
          <p:nvPr/>
        </p:nvSpPr>
        <p:spPr>
          <a:xfrm>
            <a:off x="1524000" y="6096000"/>
            <a:ext cx="228600" cy="304798"/>
          </a:xfrm>
          <a:prstGeom prst="can">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8" name="TextBox 197"/>
          <p:cNvSpPr txBox="1"/>
          <p:nvPr/>
        </p:nvSpPr>
        <p:spPr>
          <a:xfrm>
            <a:off x="2987751" y="6550223"/>
            <a:ext cx="1143000" cy="307777"/>
          </a:xfrm>
          <a:prstGeom prst="rect">
            <a:avLst/>
          </a:prstGeom>
          <a:noFill/>
        </p:spPr>
        <p:txBody>
          <a:bodyPr wrap="square" rtlCol="0">
            <a:spAutoFit/>
          </a:bodyPr>
          <a:lstStyle/>
          <a:p>
            <a:pPr algn="ctr"/>
            <a:r>
              <a:rPr lang="en-US" sz="1400" dirty="0" smtClean="0">
                <a:effectLst>
                  <a:outerShdw blurRad="38100" dist="38100" dir="2700000" algn="tl">
                    <a:srgbClr val="000000">
                      <a:alpha val="43137"/>
                    </a:srgbClr>
                  </a:outerShdw>
                </a:effectLst>
              </a:rPr>
              <a:t>Legend</a:t>
            </a:r>
            <a:endParaRPr lang="en-US" sz="1400" dirty="0">
              <a:effectLst>
                <a:outerShdw blurRad="38100" dist="38100" dir="2700000" algn="tl">
                  <a:srgbClr val="000000">
                    <a:alpha val="43137"/>
                  </a:srgbClr>
                </a:outerShdw>
              </a:effectLst>
            </a:endParaRPr>
          </a:p>
        </p:txBody>
      </p:sp>
      <p:sp>
        <p:nvSpPr>
          <p:cNvPr id="199" name="Equal 198"/>
          <p:cNvSpPr/>
          <p:nvPr/>
        </p:nvSpPr>
        <p:spPr>
          <a:xfrm>
            <a:off x="457200" y="6172200"/>
            <a:ext cx="228600" cy="152400"/>
          </a:xfrm>
          <a:prstGeom prst="mathEqual">
            <a:avLst/>
          </a:prstGeom>
          <a:solidFill>
            <a:schemeClr val="bg1"/>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solidFill>
                <a:schemeClr val="tx1"/>
              </a:solidFill>
            </a:endParaRPr>
          </a:p>
        </p:txBody>
      </p:sp>
      <p:sp>
        <p:nvSpPr>
          <p:cNvPr id="200" name="Equal 199"/>
          <p:cNvSpPr/>
          <p:nvPr/>
        </p:nvSpPr>
        <p:spPr>
          <a:xfrm>
            <a:off x="1828800" y="6172200"/>
            <a:ext cx="228600" cy="152400"/>
          </a:xfrm>
          <a:prstGeom prst="mathEqual">
            <a:avLst/>
          </a:prstGeom>
          <a:solidFill>
            <a:schemeClr val="bg1"/>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solidFill>
                <a:schemeClr val="tx1"/>
              </a:solidFill>
            </a:endParaRPr>
          </a:p>
        </p:txBody>
      </p:sp>
      <p:sp>
        <p:nvSpPr>
          <p:cNvPr id="201" name="TextBox 200"/>
          <p:cNvSpPr txBox="1"/>
          <p:nvPr/>
        </p:nvSpPr>
        <p:spPr>
          <a:xfrm>
            <a:off x="2057400" y="6096000"/>
            <a:ext cx="1515140" cy="307777"/>
          </a:xfrm>
          <a:prstGeom prst="rect">
            <a:avLst/>
          </a:prstGeom>
          <a:noFill/>
        </p:spPr>
        <p:txBody>
          <a:bodyPr wrap="square" rtlCol="0">
            <a:spAutoFit/>
          </a:bodyPr>
          <a:lstStyle/>
          <a:p>
            <a:r>
              <a:rPr lang="en-US" sz="1400" dirty="0" smtClean="0">
                <a:solidFill>
                  <a:schemeClr val="bg1"/>
                </a:solidFill>
              </a:rPr>
              <a:t>Active copy</a:t>
            </a:r>
            <a:endParaRPr lang="en-US" dirty="0">
              <a:solidFill>
                <a:schemeClr val="bg1"/>
              </a:solidFill>
            </a:endParaRPr>
          </a:p>
        </p:txBody>
      </p:sp>
      <p:sp>
        <p:nvSpPr>
          <p:cNvPr id="202" name="Can 201"/>
          <p:cNvSpPr/>
          <p:nvPr/>
        </p:nvSpPr>
        <p:spPr>
          <a:xfrm>
            <a:off x="3312037" y="6096000"/>
            <a:ext cx="228600" cy="304798"/>
          </a:xfrm>
          <a:prstGeom prst="can">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3" name="Equal 202"/>
          <p:cNvSpPr/>
          <p:nvPr/>
        </p:nvSpPr>
        <p:spPr>
          <a:xfrm>
            <a:off x="3616837" y="6172200"/>
            <a:ext cx="228600" cy="152400"/>
          </a:xfrm>
          <a:prstGeom prst="mathEqual">
            <a:avLst/>
          </a:prstGeom>
          <a:solidFill>
            <a:schemeClr val="bg1"/>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solidFill>
                <a:schemeClr val="tx1"/>
              </a:solidFill>
            </a:endParaRPr>
          </a:p>
        </p:txBody>
      </p:sp>
      <p:sp>
        <p:nvSpPr>
          <p:cNvPr id="204" name="TextBox 203"/>
          <p:cNvSpPr txBox="1"/>
          <p:nvPr/>
        </p:nvSpPr>
        <p:spPr>
          <a:xfrm>
            <a:off x="3845437" y="6096000"/>
            <a:ext cx="1715386" cy="307777"/>
          </a:xfrm>
          <a:prstGeom prst="rect">
            <a:avLst/>
          </a:prstGeom>
          <a:noFill/>
        </p:spPr>
        <p:txBody>
          <a:bodyPr wrap="square" rtlCol="0">
            <a:spAutoFit/>
          </a:bodyPr>
          <a:lstStyle/>
          <a:p>
            <a:r>
              <a:rPr lang="en-US" sz="1400" dirty="0" smtClean="0">
                <a:solidFill>
                  <a:schemeClr val="bg1"/>
                </a:solidFill>
              </a:rPr>
              <a:t>Passive copy</a:t>
            </a:r>
            <a:endParaRPr lang="en-US" dirty="0">
              <a:solidFill>
                <a:schemeClr val="bg1"/>
              </a:solidFill>
            </a:endParaRPr>
          </a:p>
        </p:txBody>
      </p:sp>
      <p:sp>
        <p:nvSpPr>
          <p:cNvPr id="205" name="Can 204"/>
          <p:cNvSpPr/>
          <p:nvPr/>
        </p:nvSpPr>
        <p:spPr>
          <a:xfrm>
            <a:off x="5208173" y="6096000"/>
            <a:ext cx="228600" cy="304798"/>
          </a:xfrm>
          <a:prstGeom prst="can">
            <a:avLst/>
          </a:prstGeom>
          <a:solidFill>
            <a:schemeClr val="tx2">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6" name="Equal 205"/>
          <p:cNvSpPr/>
          <p:nvPr/>
        </p:nvSpPr>
        <p:spPr>
          <a:xfrm>
            <a:off x="5512973" y="6172200"/>
            <a:ext cx="228600" cy="152400"/>
          </a:xfrm>
          <a:prstGeom prst="mathEqual">
            <a:avLst/>
          </a:prstGeom>
          <a:solidFill>
            <a:schemeClr val="bg1"/>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solidFill>
                <a:schemeClr val="tx1"/>
              </a:solidFill>
            </a:endParaRPr>
          </a:p>
        </p:txBody>
      </p:sp>
      <p:sp>
        <p:nvSpPr>
          <p:cNvPr id="207" name="TextBox 206"/>
          <p:cNvSpPr txBox="1"/>
          <p:nvPr/>
        </p:nvSpPr>
        <p:spPr>
          <a:xfrm>
            <a:off x="5741573" y="6096000"/>
            <a:ext cx="1066800" cy="307777"/>
          </a:xfrm>
          <a:prstGeom prst="rect">
            <a:avLst/>
          </a:prstGeom>
          <a:noFill/>
        </p:spPr>
        <p:txBody>
          <a:bodyPr wrap="square" rtlCol="0">
            <a:spAutoFit/>
          </a:bodyPr>
          <a:lstStyle/>
          <a:p>
            <a:r>
              <a:rPr lang="en-US" sz="1400" dirty="0" smtClean="0">
                <a:solidFill>
                  <a:schemeClr val="bg1"/>
                </a:solidFill>
              </a:rPr>
              <a:t>Spare Disk</a:t>
            </a:r>
            <a:endParaRPr lang="en-US" dirty="0">
              <a:solidFill>
                <a:schemeClr val="bg1"/>
              </a:solidFill>
            </a:endParaRPr>
          </a:p>
        </p:txBody>
      </p:sp>
      <p:sp>
        <p:nvSpPr>
          <p:cNvPr id="208" name="Rounded Rectangle 207"/>
          <p:cNvSpPr/>
          <p:nvPr/>
        </p:nvSpPr>
        <p:spPr>
          <a:xfrm>
            <a:off x="3505200" y="2819400"/>
            <a:ext cx="2971800" cy="2438400"/>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210" name="Can 209"/>
          <p:cNvSpPr/>
          <p:nvPr/>
        </p:nvSpPr>
        <p:spPr>
          <a:xfrm>
            <a:off x="3628364" y="2971801"/>
            <a:ext cx="228600" cy="304798"/>
          </a:xfrm>
          <a:prstGeom prst="can">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211" name="Can 210"/>
          <p:cNvSpPr/>
          <p:nvPr/>
        </p:nvSpPr>
        <p:spPr>
          <a:xfrm>
            <a:off x="3933164" y="2971801"/>
            <a:ext cx="228600" cy="304798"/>
          </a:xfrm>
          <a:prstGeom prst="can">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212" name="Can 211"/>
          <p:cNvSpPr/>
          <p:nvPr/>
        </p:nvSpPr>
        <p:spPr>
          <a:xfrm>
            <a:off x="4237964" y="2971800"/>
            <a:ext cx="228600" cy="304798"/>
          </a:xfrm>
          <a:prstGeom prst="can">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213" name="Can 212"/>
          <p:cNvSpPr/>
          <p:nvPr/>
        </p:nvSpPr>
        <p:spPr>
          <a:xfrm>
            <a:off x="4542764" y="2971801"/>
            <a:ext cx="228600" cy="304798"/>
          </a:xfrm>
          <a:prstGeom prst="can">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214" name="Can 213"/>
          <p:cNvSpPr/>
          <p:nvPr/>
        </p:nvSpPr>
        <p:spPr>
          <a:xfrm>
            <a:off x="4847564" y="2971800"/>
            <a:ext cx="228600" cy="304798"/>
          </a:xfrm>
          <a:prstGeom prst="can">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216" name="Can 215"/>
          <p:cNvSpPr/>
          <p:nvPr/>
        </p:nvSpPr>
        <p:spPr>
          <a:xfrm>
            <a:off x="3933164" y="3352800"/>
            <a:ext cx="228600" cy="304798"/>
          </a:xfrm>
          <a:prstGeom prst="can">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217" name="Can 216"/>
          <p:cNvSpPr/>
          <p:nvPr/>
        </p:nvSpPr>
        <p:spPr>
          <a:xfrm>
            <a:off x="4237964" y="3352800"/>
            <a:ext cx="228600" cy="304798"/>
          </a:xfrm>
          <a:prstGeom prst="can">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218" name="Can 217"/>
          <p:cNvSpPr/>
          <p:nvPr/>
        </p:nvSpPr>
        <p:spPr>
          <a:xfrm>
            <a:off x="4542764" y="3352800"/>
            <a:ext cx="228600" cy="304798"/>
          </a:xfrm>
          <a:prstGeom prst="can">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219" name="Can 218"/>
          <p:cNvSpPr/>
          <p:nvPr/>
        </p:nvSpPr>
        <p:spPr>
          <a:xfrm>
            <a:off x="3628364" y="3352800"/>
            <a:ext cx="228600" cy="304798"/>
          </a:xfrm>
          <a:prstGeom prst="can">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220" name="Can 219"/>
          <p:cNvSpPr/>
          <p:nvPr/>
        </p:nvSpPr>
        <p:spPr>
          <a:xfrm>
            <a:off x="5152364" y="2971800"/>
            <a:ext cx="228600" cy="304798"/>
          </a:xfrm>
          <a:prstGeom prst="can">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222" name="Can 221"/>
          <p:cNvSpPr/>
          <p:nvPr/>
        </p:nvSpPr>
        <p:spPr>
          <a:xfrm>
            <a:off x="4237964" y="3733800"/>
            <a:ext cx="228600" cy="304798"/>
          </a:xfrm>
          <a:prstGeom prst="can">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223" name="Can 222"/>
          <p:cNvSpPr/>
          <p:nvPr/>
        </p:nvSpPr>
        <p:spPr>
          <a:xfrm>
            <a:off x="3933164" y="3733800"/>
            <a:ext cx="228600" cy="304798"/>
          </a:xfrm>
          <a:prstGeom prst="can">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224" name="Can 223"/>
          <p:cNvSpPr/>
          <p:nvPr/>
        </p:nvSpPr>
        <p:spPr>
          <a:xfrm>
            <a:off x="3628364" y="3733800"/>
            <a:ext cx="228600" cy="304798"/>
          </a:xfrm>
          <a:prstGeom prst="can">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225" name="Can 224"/>
          <p:cNvSpPr/>
          <p:nvPr/>
        </p:nvSpPr>
        <p:spPr>
          <a:xfrm>
            <a:off x="5152364" y="3352800"/>
            <a:ext cx="228600" cy="304798"/>
          </a:xfrm>
          <a:prstGeom prst="can">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226" name="Can 225"/>
          <p:cNvSpPr/>
          <p:nvPr/>
        </p:nvSpPr>
        <p:spPr>
          <a:xfrm>
            <a:off x="4847564" y="3352800"/>
            <a:ext cx="228600" cy="304798"/>
          </a:xfrm>
          <a:prstGeom prst="can">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228" name="Can 227"/>
          <p:cNvSpPr/>
          <p:nvPr/>
        </p:nvSpPr>
        <p:spPr>
          <a:xfrm>
            <a:off x="3933164" y="4114800"/>
            <a:ext cx="228600" cy="304798"/>
          </a:xfrm>
          <a:prstGeom prst="can">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230" name="Can 229"/>
          <p:cNvSpPr/>
          <p:nvPr/>
        </p:nvSpPr>
        <p:spPr>
          <a:xfrm>
            <a:off x="3628364" y="4114800"/>
            <a:ext cx="228600" cy="304798"/>
          </a:xfrm>
          <a:prstGeom prst="can">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232" name="Can 231"/>
          <p:cNvSpPr/>
          <p:nvPr/>
        </p:nvSpPr>
        <p:spPr>
          <a:xfrm>
            <a:off x="5152364" y="3733800"/>
            <a:ext cx="228600" cy="304798"/>
          </a:xfrm>
          <a:prstGeom prst="can">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234" name="Can 233"/>
          <p:cNvSpPr/>
          <p:nvPr/>
        </p:nvSpPr>
        <p:spPr>
          <a:xfrm>
            <a:off x="4847564" y="3733800"/>
            <a:ext cx="228600" cy="304798"/>
          </a:xfrm>
          <a:prstGeom prst="can">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236" name="Can 235"/>
          <p:cNvSpPr/>
          <p:nvPr/>
        </p:nvSpPr>
        <p:spPr>
          <a:xfrm>
            <a:off x="4542764" y="3733800"/>
            <a:ext cx="228600" cy="304798"/>
          </a:xfrm>
          <a:prstGeom prst="can">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238" name="Can 237"/>
          <p:cNvSpPr/>
          <p:nvPr/>
        </p:nvSpPr>
        <p:spPr>
          <a:xfrm>
            <a:off x="4237964" y="4114800"/>
            <a:ext cx="228600" cy="304798"/>
          </a:xfrm>
          <a:prstGeom prst="can">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239" name="Can 238"/>
          <p:cNvSpPr/>
          <p:nvPr/>
        </p:nvSpPr>
        <p:spPr>
          <a:xfrm>
            <a:off x="4542764" y="4114800"/>
            <a:ext cx="228600" cy="304798"/>
          </a:xfrm>
          <a:prstGeom prst="can">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240" name="Can 239"/>
          <p:cNvSpPr/>
          <p:nvPr/>
        </p:nvSpPr>
        <p:spPr>
          <a:xfrm>
            <a:off x="4847564" y="4114800"/>
            <a:ext cx="228600" cy="304798"/>
          </a:xfrm>
          <a:prstGeom prst="can">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241" name="Can 240"/>
          <p:cNvSpPr/>
          <p:nvPr/>
        </p:nvSpPr>
        <p:spPr>
          <a:xfrm>
            <a:off x="5152364" y="4114800"/>
            <a:ext cx="228600" cy="304798"/>
          </a:xfrm>
          <a:prstGeom prst="can">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242" name="Can 241"/>
          <p:cNvSpPr/>
          <p:nvPr/>
        </p:nvSpPr>
        <p:spPr>
          <a:xfrm>
            <a:off x="3933164" y="4495802"/>
            <a:ext cx="228600" cy="304798"/>
          </a:xfrm>
          <a:prstGeom prst="can">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243" name="Can 242"/>
          <p:cNvSpPr/>
          <p:nvPr/>
        </p:nvSpPr>
        <p:spPr>
          <a:xfrm>
            <a:off x="3628364" y="4495802"/>
            <a:ext cx="228600" cy="304798"/>
          </a:xfrm>
          <a:prstGeom prst="can">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244" name="Can 243"/>
          <p:cNvSpPr/>
          <p:nvPr/>
        </p:nvSpPr>
        <p:spPr>
          <a:xfrm>
            <a:off x="4237964" y="4495802"/>
            <a:ext cx="228600" cy="304798"/>
          </a:xfrm>
          <a:prstGeom prst="can">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245" name="Can 244"/>
          <p:cNvSpPr/>
          <p:nvPr/>
        </p:nvSpPr>
        <p:spPr>
          <a:xfrm>
            <a:off x="4542764" y="4495802"/>
            <a:ext cx="228600" cy="304798"/>
          </a:xfrm>
          <a:prstGeom prst="can">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246" name="Can 245"/>
          <p:cNvSpPr/>
          <p:nvPr/>
        </p:nvSpPr>
        <p:spPr>
          <a:xfrm>
            <a:off x="4847564" y="4495802"/>
            <a:ext cx="228600" cy="304798"/>
          </a:xfrm>
          <a:prstGeom prst="can">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247" name="Can 246"/>
          <p:cNvSpPr/>
          <p:nvPr/>
        </p:nvSpPr>
        <p:spPr>
          <a:xfrm>
            <a:off x="5152364" y="4495802"/>
            <a:ext cx="228600" cy="304798"/>
          </a:xfrm>
          <a:prstGeom prst="can">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248" name="TextBox 247"/>
          <p:cNvSpPr txBox="1"/>
          <p:nvPr/>
        </p:nvSpPr>
        <p:spPr>
          <a:xfrm>
            <a:off x="3567114" y="3048000"/>
            <a:ext cx="381000" cy="184666"/>
          </a:xfrm>
          <a:prstGeom prst="rect">
            <a:avLst/>
          </a:prstGeom>
          <a:noFill/>
        </p:spPr>
        <p:txBody>
          <a:bodyPr wrap="square" rtlCol="0">
            <a:spAutoFit/>
          </a:bodyPr>
          <a:lstStyle/>
          <a:p>
            <a:r>
              <a:rPr lang="en-US" sz="600" b="1" smtClean="0">
                <a:solidFill>
                  <a:schemeClr val="bg1"/>
                </a:solidFill>
              </a:rPr>
              <a:t>DB46</a:t>
            </a:r>
            <a:endParaRPr lang="en-US" sz="600" b="1" dirty="0">
              <a:solidFill>
                <a:schemeClr val="bg1"/>
              </a:solidFill>
            </a:endParaRPr>
          </a:p>
        </p:txBody>
      </p:sp>
      <p:sp>
        <p:nvSpPr>
          <p:cNvPr id="249" name="TextBox 248"/>
          <p:cNvSpPr txBox="1"/>
          <p:nvPr/>
        </p:nvSpPr>
        <p:spPr>
          <a:xfrm>
            <a:off x="3866488" y="3048000"/>
            <a:ext cx="381000" cy="184666"/>
          </a:xfrm>
          <a:prstGeom prst="rect">
            <a:avLst/>
          </a:prstGeom>
          <a:noFill/>
        </p:spPr>
        <p:txBody>
          <a:bodyPr wrap="square" rtlCol="0">
            <a:spAutoFit/>
          </a:bodyPr>
          <a:lstStyle/>
          <a:p>
            <a:r>
              <a:rPr lang="en-US" sz="600" b="1" smtClean="0">
                <a:solidFill>
                  <a:schemeClr val="bg1"/>
                </a:solidFill>
              </a:rPr>
              <a:t>DB47</a:t>
            </a:r>
            <a:endParaRPr lang="en-US" sz="600" b="1" dirty="0">
              <a:solidFill>
                <a:schemeClr val="bg1"/>
              </a:solidFill>
            </a:endParaRPr>
          </a:p>
        </p:txBody>
      </p:sp>
      <p:sp>
        <p:nvSpPr>
          <p:cNvPr id="250" name="TextBox 249"/>
          <p:cNvSpPr txBox="1"/>
          <p:nvPr/>
        </p:nvSpPr>
        <p:spPr>
          <a:xfrm>
            <a:off x="4161764" y="3048000"/>
            <a:ext cx="381000" cy="184666"/>
          </a:xfrm>
          <a:prstGeom prst="rect">
            <a:avLst/>
          </a:prstGeom>
          <a:noFill/>
        </p:spPr>
        <p:txBody>
          <a:bodyPr wrap="square" rtlCol="0">
            <a:spAutoFit/>
          </a:bodyPr>
          <a:lstStyle/>
          <a:p>
            <a:r>
              <a:rPr lang="en-US" sz="600" b="1" smtClean="0">
                <a:solidFill>
                  <a:schemeClr val="bg1"/>
                </a:solidFill>
              </a:rPr>
              <a:t>DB48</a:t>
            </a:r>
            <a:endParaRPr lang="en-US" sz="600" b="1" dirty="0">
              <a:solidFill>
                <a:schemeClr val="bg1"/>
              </a:solidFill>
            </a:endParaRPr>
          </a:p>
        </p:txBody>
      </p:sp>
      <p:sp>
        <p:nvSpPr>
          <p:cNvPr id="251" name="TextBox 250"/>
          <p:cNvSpPr txBox="1"/>
          <p:nvPr/>
        </p:nvSpPr>
        <p:spPr>
          <a:xfrm>
            <a:off x="4466564" y="3048000"/>
            <a:ext cx="381000" cy="184666"/>
          </a:xfrm>
          <a:prstGeom prst="rect">
            <a:avLst/>
          </a:prstGeom>
          <a:noFill/>
        </p:spPr>
        <p:txBody>
          <a:bodyPr wrap="square" rtlCol="0">
            <a:spAutoFit/>
          </a:bodyPr>
          <a:lstStyle/>
          <a:p>
            <a:r>
              <a:rPr lang="en-US" sz="600" b="1" smtClean="0">
                <a:solidFill>
                  <a:schemeClr val="bg1"/>
                </a:solidFill>
              </a:rPr>
              <a:t>DB49</a:t>
            </a:r>
            <a:endParaRPr lang="en-US" sz="600" b="1" dirty="0">
              <a:solidFill>
                <a:schemeClr val="bg1"/>
              </a:solidFill>
            </a:endParaRPr>
          </a:p>
        </p:txBody>
      </p:sp>
      <p:sp>
        <p:nvSpPr>
          <p:cNvPr id="252" name="TextBox 251"/>
          <p:cNvSpPr txBox="1"/>
          <p:nvPr/>
        </p:nvSpPr>
        <p:spPr>
          <a:xfrm>
            <a:off x="4771364" y="3048000"/>
            <a:ext cx="381000" cy="184666"/>
          </a:xfrm>
          <a:prstGeom prst="rect">
            <a:avLst/>
          </a:prstGeom>
          <a:noFill/>
        </p:spPr>
        <p:txBody>
          <a:bodyPr wrap="square" rtlCol="0">
            <a:spAutoFit/>
          </a:bodyPr>
          <a:lstStyle/>
          <a:p>
            <a:r>
              <a:rPr lang="en-US" sz="600" b="1" smtClean="0">
                <a:solidFill>
                  <a:schemeClr val="bg1"/>
                </a:solidFill>
              </a:rPr>
              <a:t>DB50</a:t>
            </a:r>
            <a:endParaRPr lang="en-US" sz="600" b="1" dirty="0">
              <a:solidFill>
                <a:schemeClr val="bg1"/>
              </a:solidFill>
            </a:endParaRPr>
          </a:p>
        </p:txBody>
      </p:sp>
      <p:sp>
        <p:nvSpPr>
          <p:cNvPr id="253" name="TextBox 252"/>
          <p:cNvSpPr txBox="1"/>
          <p:nvPr/>
        </p:nvSpPr>
        <p:spPr>
          <a:xfrm>
            <a:off x="5098257" y="3048000"/>
            <a:ext cx="381000" cy="184666"/>
          </a:xfrm>
          <a:prstGeom prst="rect">
            <a:avLst/>
          </a:prstGeom>
          <a:noFill/>
        </p:spPr>
        <p:txBody>
          <a:bodyPr wrap="square" rtlCol="0">
            <a:spAutoFit/>
          </a:bodyPr>
          <a:lstStyle/>
          <a:p>
            <a:r>
              <a:rPr lang="en-US" sz="600" b="1" smtClean="0">
                <a:solidFill>
                  <a:schemeClr val="bg1"/>
                </a:solidFill>
              </a:rPr>
              <a:t>DB51</a:t>
            </a:r>
            <a:endParaRPr lang="en-US" sz="600" b="1" dirty="0">
              <a:solidFill>
                <a:schemeClr val="bg1"/>
              </a:solidFill>
            </a:endParaRPr>
          </a:p>
        </p:txBody>
      </p:sp>
      <p:sp>
        <p:nvSpPr>
          <p:cNvPr id="254" name="TextBox 253"/>
          <p:cNvSpPr txBox="1"/>
          <p:nvPr/>
        </p:nvSpPr>
        <p:spPr>
          <a:xfrm>
            <a:off x="3567106" y="3429000"/>
            <a:ext cx="381000" cy="184666"/>
          </a:xfrm>
          <a:prstGeom prst="rect">
            <a:avLst/>
          </a:prstGeom>
          <a:noFill/>
        </p:spPr>
        <p:txBody>
          <a:bodyPr wrap="square" rtlCol="0">
            <a:spAutoFit/>
          </a:bodyPr>
          <a:lstStyle/>
          <a:p>
            <a:r>
              <a:rPr lang="en-US" sz="600" b="1" smtClean="0">
                <a:solidFill>
                  <a:schemeClr val="bg1"/>
                </a:solidFill>
              </a:rPr>
              <a:t>DB55</a:t>
            </a:r>
            <a:endParaRPr lang="en-US" sz="600" b="1" dirty="0">
              <a:solidFill>
                <a:schemeClr val="bg1"/>
              </a:solidFill>
            </a:endParaRPr>
          </a:p>
        </p:txBody>
      </p:sp>
      <p:sp>
        <p:nvSpPr>
          <p:cNvPr id="255" name="TextBox 254"/>
          <p:cNvSpPr txBox="1"/>
          <p:nvPr/>
        </p:nvSpPr>
        <p:spPr>
          <a:xfrm>
            <a:off x="3856964" y="3429000"/>
            <a:ext cx="381000" cy="184666"/>
          </a:xfrm>
          <a:prstGeom prst="rect">
            <a:avLst/>
          </a:prstGeom>
          <a:noFill/>
        </p:spPr>
        <p:txBody>
          <a:bodyPr wrap="square" rtlCol="0">
            <a:spAutoFit/>
          </a:bodyPr>
          <a:lstStyle/>
          <a:p>
            <a:r>
              <a:rPr lang="en-US" sz="600" b="1" smtClean="0">
                <a:solidFill>
                  <a:schemeClr val="bg1"/>
                </a:solidFill>
              </a:rPr>
              <a:t>DB56</a:t>
            </a:r>
            <a:endParaRPr lang="en-US" sz="600" b="1" dirty="0">
              <a:solidFill>
                <a:schemeClr val="bg1"/>
              </a:solidFill>
            </a:endParaRPr>
          </a:p>
        </p:txBody>
      </p:sp>
      <p:sp>
        <p:nvSpPr>
          <p:cNvPr id="256" name="TextBox 255"/>
          <p:cNvSpPr txBox="1"/>
          <p:nvPr/>
        </p:nvSpPr>
        <p:spPr>
          <a:xfrm>
            <a:off x="4161764" y="3429000"/>
            <a:ext cx="381000" cy="184666"/>
          </a:xfrm>
          <a:prstGeom prst="rect">
            <a:avLst/>
          </a:prstGeom>
          <a:noFill/>
        </p:spPr>
        <p:txBody>
          <a:bodyPr wrap="square" rtlCol="0">
            <a:spAutoFit/>
          </a:bodyPr>
          <a:lstStyle/>
          <a:p>
            <a:r>
              <a:rPr lang="en-US" sz="600" b="1" smtClean="0">
                <a:solidFill>
                  <a:schemeClr val="bg1"/>
                </a:solidFill>
              </a:rPr>
              <a:t>DB57</a:t>
            </a:r>
            <a:endParaRPr lang="en-US" sz="600" b="1" dirty="0">
              <a:solidFill>
                <a:schemeClr val="bg1"/>
              </a:solidFill>
            </a:endParaRPr>
          </a:p>
        </p:txBody>
      </p:sp>
      <p:sp>
        <p:nvSpPr>
          <p:cNvPr id="257" name="TextBox 256"/>
          <p:cNvSpPr txBox="1"/>
          <p:nvPr/>
        </p:nvSpPr>
        <p:spPr>
          <a:xfrm>
            <a:off x="4473707" y="3429000"/>
            <a:ext cx="381000" cy="184666"/>
          </a:xfrm>
          <a:prstGeom prst="rect">
            <a:avLst/>
          </a:prstGeom>
          <a:noFill/>
        </p:spPr>
        <p:txBody>
          <a:bodyPr wrap="square" rtlCol="0">
            <a:spAutoFit/>
          </a:bodyPr>
          <a:lstStyle/>
          <a:p>
            <a:r>
              <a:rPr lang="en-US" sz="600" b="1" smtClean="0">
                <a:solidFill>
                  <a:schemeClr val="bg1"/>
                </a:solidFill>
              </a:rPr>
              <a:t>DB58</a:t>
            </a:r>
            <a:endParaRPr lang="en-US" sz="600" b="1" dirty="0">
              <a:solidFill>
                <a:schemeClr val="bg1"/>
              </a:solidFill>
            </a:endParaRPr>
          </a:p>
        </p:txBody>
      </p:sp>
      <p:sp>
        <p:nvSpPr>
          <p:cNvPr id="258" name="TextBox 257"/>
          <p:cNvSpPr txBox="1"/>
          <p:nvPr/>
        </p:nvSpPr>
        <p:spPr>
          <a:xfrm>
            <a:off x="4783269" y="3429000"/>
            <a:ext cx="381000" cy="184666"/>
          </a:xfrm>
          <a:prstGeom prst="rect">
            <a:avLst/>
          </a:prstGeom>
          <a:noFill/>
        </p:spPr>
        <p:txBody>
          <a:bodyPr wrap="square" rtlCol="0">
            <a:spAutoFit/>
          </a:bodyPr>
          <a:lstStyle/>
          <a:p>
            <a:r>
              <a:rPr lang="en-US" sz="600" b="1" smtClean="0">
                <a:solidFill>
                  <a:schemeClr val="bg1"/>
                </a:solidFill>
              </a:rPr>
              <a:t>DB59</a:t>
            </a:r>
            <a:endParaRPr lang="en-US" sz="600" b="1" dirty="0">
              <a:solidFill>
                <a:schemeClr val="bg1"/>
              </a:solidFill>
            </a:endParaRPr>
          </a:p>
        </p:txBody>
      </p:sp>
      <p:sp>
        <p:nvSpPr>
          <p:cNvPr id="259" name="TextBox 258"/>
          <p:cNvSpPr txBox="1"/>
          <p:nvPr/>
        </p:nvSpPr>
        <p:spPr>
          <a:xfrm>
            <a:off x="5083307" y="3429000"/>
            <a:ext cx="381000" cy="184666"/>
          </a:xfrm>
          <a:prstGeom prst="rect">
            <a:avLst/>
          </a:prstGeom>
          <a:noFill/>
        </p:spPr>
        <p:txBody>
          <a:bodyPr wrap="square" rtlCol="0">
            <a:spAutoFit/>
          </a:bodyPr>
          <a:lstStyle/>
          <a:p>
            <a:r>
              <a:rPr lang="en-US" sz="600" b="1" smtClean="0">
                <a:solidFill>
                  <a:schemeClr val="bg1"/>
                </a:solidFill>
              </a:rPr>
              <a:t>DB60</a:t>
            </a:r>
            <a:endParaRPr lang="en-US" sz="600" b="1" dirty="0">
              <a:solidFill>
                <a:schemeClr val="bg1"/>
              </a:solidFill>
            </a:endParaRPr>
          </a:p>
        </p:txBody>
      </p:sp>
      <p:sp>
        <p:nvSpPr>
          <p:cNvPr id="260" name="TextBox 259"/>
          <p:cNvSpPr txBox="1"/>
          <p:nvPr/>
        </p:nvSpPr>
        <p:spPr>
          <a:xfrm>
            <a:off x="3559307" y="3810000"/>
            <a:ext cx="381000" cy="184666"/>
          </a:xfrm>
          <a:prstGeom prst="rect">
            <a:avLst/>
          </a:prstGeom>
          <a:noFill/>
        </p:spPr>
        <p:txBody>
          <a:bodyPr wrap="square" rtlCol="0">
            <a:spAutoFit/>
          </a:bodyPr>
          <a:lstStyle/>
          <a:p>
            <a:r>
              <a:rPr lang="en-US" sz="600" b="1" smtClean="0">
                <a:solidFill>
                  <a:schemeClr val="bg1"/>
                </a:solidFill>
              </a:rPr>
              <a:t>DB64</a:t>
            </a:r>
            <a:endParaRPr lang="en-US" sz="600" b="1" dirty="0">
              <a:solidFill>
                <a:schemeClr val="bg1"/>
              </a:solidFill>
            </a:endParaRPr>
          </a:p>
        </p:txBody>
      </p:sp>
      <p:sp>
        <p:nvSpPr>
          <p:cNvPr id="261" name="TextBox 260"/>
          <p:cNvSpPr txBox="1"/>
          <p:nvPr/>
        </p:nvSpPr>
        <p:spPr>
          <a:xfrm>
            <a:off x="3866488" y="3810000"/>
            <a:ext cx="381000" cy="184666"/>
          </a:xfrm>
          <a:prstGeom prst="rect">
            <a:avLst/>
          </a:prstGeom>
          <a:noFill/>
        </p:spPr>
        <p:txBody>
          <a:bodyPr wrap="square" rtlCol="0">
            <a:spAutoFit/>
          </a:bodyPr>
          <a:lstStyle/>
          <a:p>
            <a:r>
              <a:rPr lang="en-US" sz="600" b="1" smtClean="0">
                <a:solidFill>
                  <a:schemeClr val="bg1"/>
                </a:solidFill>
              </a:rPr>
              <a:t>DB65</a:t>
            </a:r>
            <a:endParaRPr lang="en-US" sz="600" b="1" dirty="0">
              <a:solidFill>
                <a:schemeClr val="bg1"/>
              </a:solidFill>
            </a:endParaRPr>
          </a:p>
        </p:txBody>
      </p:sp>
      <p:sp>
        <p:nvSpPr>
          <p:cNvPr id="262" name="TextBox 261"/>
          <p:cNvSpPr txBox="1"/>
          <p:nvPr/>
        </p:nvSpPr>
        <p:spPr>
          <a:xfrm>
            <a:off x="4168907" y="3810000"/>
            <a:ext cx="381000" cy="184666"/>
          </a:xfrm>
          <a:prstGeom prst="rect">
            <a:avLst/>
          </a:prstGeom>
          <a:noFill/>
        </p:spPr>
        <p:txBody>
          <a:bodyPr wrap="square" rtlCol="0">
            <a:spAutoFit/>
          </a:bodyPr>
          <a:lstStyle/>
          <a:p>
            <a:r>
              <a:rPr lang="en-US" sz="600" b="1" smtClean="0">
                <a:solidFill>
                  <a:schemeClr val="bg1"/>
                </a:solidFill>
              </a:rPr>
              <a:t>DB66</a:t>
            </a:r>
            <a:endParaRPr lang="en-US" sz="600" b="1" dirty="0">
              <a:solidFill>
                <a:schemeClr val="bg1"/>
              </a:solidFill>
            </a:endParaRPr>
          </a:p>
        </p:txBody>
      </p:sp>
      <p:sp>
        <p:nvSpPr>
          <p:cNvPr id="263" name="TextBox 262"/>
          <p:cNvSpPr txBox="1"/>
          <p:nvPr/>
        </p:nvSpPr>
        <p:spPr>
          <a:xfrm>
            <a:off x="4473707" y="3810000"/>
            <a:ext cx="381000" cy="184666"/>
          </a:xfrm>
          <a:prstGeom prst="rect">
            <a:avLst/>
          </a:prstGeom>
          <a:noFill/>
        </p:spPr>
        <p:txBody>
          <a:bodyPr wrap="square" rtlCol="0">
            <a:spAutoFit/>
          </a:bodyPr>
          <a:lstStyle/>
          <a:p>
            <a:r>
              <a:rPr lang="en-US" sz="600" b="1" smtClean="0">
                <a:solidFill>
                  <a:schemeClr val="bg1"/>
                </a:solidFill>
              </a:rPr>
              <a:t>DB67</a:t>
            </a:r>
            <a:endParaRPr lang="en-US" sz="600" b="1" dirty="0">
              <a:solidFill>
                <a:schemeClr val="bg1"/>
              </a:solidFill>
            </a:endParaRPr>
          </a:p>
        </p:txBody>
      </p:sp>
      <p:sp>
        <p:nvSpPr>
          <p:cNvPr id="264" name="TextBox 263"/>
          <p:cNvSpPr txBox="1"/>
          <p:nvPr/>
        </p:nvSpPr>
        <p:spPr>
          <a:xfrm>
            <a:off x="4776126" y="3810000"/>
            <a:ext cx="381000" cy="184666"/>
          </a:xfrm>
          <a:prstGeom prst="rect">
            <a:avLst/>
          </a:prstGeom>
          <a:noFill/>
        </p:spPr>
        <p:txBody>
          <a:bodyPr wrap="square" rtlCol="0">
            <a:spAutoFit/>
          </a:bodyPr>
          <a:lstStyle/>
          <a:p>
            <a:r>
              <a:rPr lang="en-US" sz="600" b="1" smtClean="0">
                <a:solidFill>
                  <a:schemeClr val="bg1"/>
                </a:solidFill>
              </a:rPr>
              <a:t>DB68</a:t>
            </a:r>
            <a:endParaRPr lang="en-US" sz="600" b="1" dirty="0">
              <a:solidFill>
                <a:schemeClr val="bg1"/>
              </a:solidFill>
            </a:endParaRPr>
          </a:p>
        </p:txBody>
      </p:sp>
      <p:sp>
        <p:nvSpPr>
          <p:cNvPr id="265" name="TextBox 264"/>
          <p:cNvSpPr txBox="1"/>
          <p:nvPr/>
        </p:nvSpPr>
        <p:spPr>
          <a:xfrm>
            <a:off x="5088733" y="3810000"/>
            <a:ext cx="381000" cy="184666"/>
          </a:xfrm>
          <a:prstGeom prst="rect">
            <a:avLst/>
          </a:prstGeom>
          <a:noFill/>
        </p:spPr>
        <p:txBody>
          <a:bodyPr wrap="square" rtlCol="0">
            <a:spAutoFit/>
          </a:bodyPr>
          <a:lstStyle/>
          <a:p>
            <a:r>
              <a:rPr lang="en-US" sz="600" b="1" smtClean="0">
                <a:solidFill>
                  <a:schemeClr val="bg1"/>
                </a:solidFill>
              </a:rPr>
              <a:t>DB69</a:t>
            </a:r>
            <a:endParaRPr lang="en-US" sz="600" b="1" dirty="0">
              <a:solidFill>
                <a:schemeClr val="bg1"/>
              </a:solidFill>
            </a:endParaRPr>
          </a:p>
        </p:txBody>
      </p:sp>
      <p:sp>
        <p:nvSpPr>
          <p:cNvPr id="266" name="TextBox 265"/>
          <p:cNvSpPr txBox="1"/>
          <p:nvPr/>
        </p:nvSpPr>
        <p:spPr>
          <a:xfrm>
            <a:off x="3564069" y="4191000"/>
            <a:ext cx="381000" cy="184666"/>
          </a:xfrm>
          <a:prstGeom prst="rect">
            <a:avLst/>
          </a:prstGeom>
          <a:noFill/>
        </p:spPr>
        <p:txBody>
          <a:bodyPr wrap="square" rtlCol="0">
            <a:spAutoFit/>
          </a:bodyPr>
          <a:lstStyle/>
          <a:p>
            <a:r>
              <a:rPr lang="en-US" sz="600" b="1" smtClean="0">
                <a:solidFill>
                  <a:schemeClr val="bg1"/>
                </a:solidFill>
              </a:rPr>
              <a:t>DB73</a:t>
            </a:r>
            <a:endParaRPr lang="en-US" sz="600" b="1" dirty="0">
              <a:solidFill>
                <a:schemeClr val="bg1"/>
              </a:solidFill>
            </a:endParaRPr>
          </a:p>
        </p:txBody>
      </p:sp>
      <p:sp>
        <p:nvSpPr>
          <p:cNvPr id="267" name="TextBox 266"/>
          <p:cNvSpPr txBox="1"/>
          <p:nvPr/>
        </p:nvSpPr>
        <p:spPr>
          <a:xfrm>
            <a:off x="3866488" y="4191000"/>
            <a:ext cx="381000" cy="184666"/>
          </a:xfrm>
          <a:prstGeom prst="rect">
            <a:avLst/>
          </a:prstGeom>
          <a:noFill/>
        </p:spPr>
        <p:txBody>
          <a:bodyPr wrap="square" rtlCol="0">
            <a:spAutoFit/>
          </a:bodyPr>
          <a:lstStyle/>
          <a:p>
            <a:r>
              <a:rPr lang="en-US" sz="600" b="1" smtClean="0">
                <a:solidFill>
                  <a:schemeClr val="bg1"/>
                </a:solidFill>
              </a:rPr>
              <a:t>DB74</a:t>
            </a:r>
            <a:endParaRPr lang="en-US" sz="600" b="1" dirty="0">
              <a:solidFill>
                <a:schemeClr val="bg1"/>
              </a:solidFill>
            </a:endParaRPr>
          </a:p>
        </p:txBody>
      </p:sp>
      <p:sp>
        <p:nvSpPr>
          <p:cNvPr id="268" name="TextBox 267"/>
          <p:cNvSpPr txBox="1"/>
          <p:nvPr/>
        </p:nvSpPr>
        <p:spPr>
          <a:xfrm>
            <a:off x="4171288" y="4191000"/>
            <a:ext cx="381000" cy="184666"/>
          </a:xfrm>
          <a:prstGeom prst="rect">
            <a:avLst/>
          </a:prstGeom>
          <a:noFill/>
        </p:spPr>
        <p:txBody>
          <a:bodyPr wrap="square" rtlCol="0">
            <a:spAutoFit/>
          </a:bodyPr>
          <a:lstStyle/>
          <a:p>
            <a:r>
              <a:rPr lang="en-US" sz="600" b="1" smtClean="0">
                <a:solidFill>
                  <a:schemeClr val="bg1"/>
                </a:solidFill>
              </a:rPr>
              <a:t>DB75</a:t>
            </a:r>
            <a:endParaRPr lang="en-US" sz="600" b="1" dirty="0">
              <a:solidFill>
                <a:schemeClr val="bg1"/>
              </a:solidFill>
            </a:endParaRPr>
          </a:p>
        </p:txBody>
      </p:sp>
      <p:sp>
        <p:nvSpPr>
          <p:cNvPr id="269" name="TextBox 268"/>
          <p:cNvSpPr txBox="1"/>
          <p:nvPr/>
        </p:nvSpPr>
        <p:spPr>
          <a:xfrm>
            <a:off x="4473707" y="4191000"/>
            <a:ext cx="381000" cy="184666"/>
          </a:xfrm>
          <a:prstGeom prst="rect">
            <a:avLst/>
          </a:prstGeom>
          <a:noFill/>
        </p:spPr>
        <p:txBody>
          <a:bodyPr wrap="square" rtlCol="0">
            <a:spAutoFit/>
          </a:bodyPr>
          <a:lstStyle/>
          <a:p>
            <a:r>
              <a:rPr lang="en-US" sz="600" b="1" smtClean="0">
                <a:solidFill>
                  <a:schemeClr val="bg1"/>
                </a:solidFill>
              </a:rPr>
              <a:t>DB76</a:t>
            </a:r>
            <a:endParaRPr lang="en-US" sz="600" b="1" dirty="0">
              <a:solidFill>
                <a:schemeClr val="bg1"/>
              </a:solidFill>
            </a:endParaRPr>
          </a:p>
        </p:txBody>
      </p:sp>
      <p:sp>
        <p:nvSpPr>
          <p:cNvPr id="270" name="TextBox 269"/>
          <p:cNvSpPr txBox="1"/>
          <p:nvPr/>
        </p:nvSpPr>
        <p:spPr>
          <a:xfrm>
            <a:off x="4778507" y="4191000"/>
            <a:ext cx="381000" cy="184666"/>
          </a:xfrm>
          <a:prstGeom prst="rect">
            <a:avLst/>
          </a:prstGeom>
          <a:noFill/>
        </p:spPr>
        <p:txBody>
          <a:bodyPr wrap="square" rtlCol="0">
            <a:spAutoFit/>
          </a:bodyPr>
          <a:lstStyle/>
          <a:p>
            <a:r>
              <a:rPr lang="en-US" sz="600" b="1" smtClean="0">
                <a:solidFill>
                  <a:schemeClr val="bg1"/>
                </a:solidFill>
              </a:rPr>
              <a:t>DB77</a:t>
            </a:r>
            <a:endParaRPr lang="en-US" sz="600" b="1" dirty="0">
              <a:solidFill>
                <a:schemeClr val="bg1"/>
              </a:solidFill>
            </a:endParaRPr>
          </a:p>
        </p:txBody>
      </p:sp>
      <p:sp>
        <p:nvSpPr>
          <p:cNvPr id="271" name="TextBox 270"/>
          <p:cNvSpPr txBox="1"/>
          <p:nvPr/>
        </p:nvSpPr>
        <p:spPr>
          <a:xfrm>
            <a:off x="5085688" y="4191000"/>
            <a:ext cx="381000" cy="184666"/>
          </a:xfrm>
          <a:prstGeom prst="rect">
            <a:avLst/>
          </a:prstGeom>
          <a:noFill/>
        </p:spPr>
        <p:txBody>
          <a:bodyPr wrap="square" rtlCol="0">
            <a:spAutoFit/>
          </a:bodyPr>
          <a:lstStyle/>
          <a:p>
            <a:r>
              <a:rPr lang="en-US" sz="600" b="1" smtClean="0">
                <a:solidFill>
                  <a:schemeClr val="bg1"/>
                </a:solidFill>
              </a:rPr>
              <a:t>DB78</a:t>
            </a:r>
            <a:endParaRPr lang="en-US" sz="600" b="1" dirty="0">
              <a:solidFill>
                <a:schemeClr val="bg1"/>
              </a:solidFill>
            </a:endParaRPr>
          </a:p>
        </p:txBody>
      </p:sp>
      <p:sp>
        <p:nvSpPr>
          <p:cNvPr id="272" name="TextBox 271"/>
          <p:cNvSpPr txBox="1"/>
          <p:nvPr/>
        </p:nvSpPr>
        <p:spPr>
          <a:xfrm>
            <a:off x="3556926" y="4572000"/>
            <a:ext cx="381000" cy="184666"/>
          </a:xfrm>
          <a:prstGeom prst="rect">
            <a:avLst/>
          </a:prstGeom>
          <a:noFill/>
        </p:spPr>
        <p:txBody>
          <a:bodyPr wrap="square" rtlCol="0">
            <a:spAutoFit/>
          </a:bodyPr>
          <a:lstStyle/>
          <a:p>
            <a:r>
              <a:rPr lang="en-US" sz="600" b="1" smtClean="0">
                <a:solidFill>
                  <a:schemeClr val="bg1"/>
                </a:solidFill>
              </a:rPr>
              <a:t>DB82</a:t>
            </a:r>
            <a:endParaRPr lang="en-US" sz="600" b="1" dirty="0">
              <a:solidFill>
                <a:schemeClr val="bg1"/>
              </a:solidFill>
            </a:endParaRPr>
          </a:p>
        </p:txBody>
      </p:sp>
      <p:sp>
        <p:nvSpPr>
          <p:cNvPr id="273" name="TextBox 272"/>
          <p:cNvSpPr txBox="1"/>
          <p:nvPr/>
        </p:nvSpPr>
        <p:spPr>
          <a:xfrm>
            <a:off x="3866488" y="4572000"/>
            <a:ext cx="381000" cy="184666"/>
          </a:xfrm>
          <a:prstGeom prst="rect">
            <a:avLst/>
          </a:prstGeom>
          <a:noFill/>
        </p:spPr>
        <p:txBody>
          <a:bodyPr wrap="square" rtlCol="0">
            <a:spAutoFit/>
          </a:bodyPr>
          <a:lstStyle/>
          <a:p>
            <a:r>
              <a:rPr lang="en-US" sz="600" b="1" smtClean="0">
                <a:solidFill>
                  <a:schemeClr val="bg1"/>
                </a:solidFill>
              </a:rPr>
              <a:t>DB83</a:t>
            </a:r>
            <a:endParaRPr lang="en-US" sz="600" b="1" dirty="0">
              <a:solidFill>
                <a:schemeClr val="bg1"/>
              </a:solidFill>
            </a:endParaRPr>
          </a:p>
        </p:txBody>
      </p:sp>
      <p:sp>
        <p:nvSpPr>
          <p:cNvPr id="274" name="TextBox 273"/>
          <p:cNvSpPr txBox="1"/>
          <p:nvPr/>
        </p:nvSpPr>
        <p:spPr>
          <a:xfrm>
            <a:off x="4176714" y="4572000"/>
            <a:ext cx="381000" cy="184666"/>
          </a:xfrm>
          <a:prstGeom prst="rect">
            <a:avLst/>
          </a:prstGeom>
          <a:noFill/>
        </p:spPr>
        <p:txBody>
          <a:bodyPr wrap="square" rtlCol="0">
            <a:spAutoFit/>
          </a:bodyPr>
          <a:lstStyle/>
          <a:p>
            <a:r>
              <a:rPr lang="en-US" sz="600" b="1" smtClean="0">
                <a:solidFill>
                  <a:schemeClr val="bg1"/>
                </a:solidFill>
              </a:rPr>
              <a:t>DB84</a:t>
            </a:r>
            <a:endParaRPr lang="en-US" sz="600" b="1" dirty="0">
              <a:solidFill>
                <a:schemeClr val="bg1"/>
              </a:solidFill>
            </a:endParaRPr>
          </a:p>
        </p:txBody>
      </p:sp>
      <p:sp>
        <p:nvSpPr>
          <p:cNvPr id="275" name="TextBox 274"/>
          <p:cNvSpPr txBox="1"/>
          <p:nvPr/>
        </p:nvSpPr>
        <p:spPr>
          <a:xfrm>
            <a:off x="4473707" y="4572000"/>
            <a:ext cx="381000" cy="184666"/>
          </a:xfrm>
          <a:prstGeom prst="rect">
            <a:avLst/>
          </a:prstGeom>
          <a:noFill/>
        </p:spPr>
        <p:txBody>
          <a:bodyPr wrap="square" rtlCol="0">
            <a:spAutoFit/>
          </a:bodyPr>
          <a:lstStyle/>
          <a:p>
            <a:r>
              <a:rPr lang="en-US" sz="600" b="1" smtClean="0">
                <a:solidFill>
                  <a:schemeClr val="bg1"/>
                </a:solidFill>
              </a:rPr>
              <a:t>DB85</a:t>
            </a:r>
            <a:endParaRPr lang="en-US" sz="600" b="1" dirty="0">
              <a:solidFill>
                <a:schemeClr val="bg1"/>
              </a:solidFill>
            </a:endParaRPr>
          </a:p>
        </p:txBody>
      </p:sp>
      <p:sp>
        <p:nvSpPr>
          <p:cNvPr id="276" name="TextBox 275"/>
          <p:cNvSpPr txBox="1"/>
          <p:nvPr/>
        </p:nvSpPr>
        <p:spPr>
          <a:xfrm>
            <a:off x="4778507" y="4572000"/>
            <a:ext cx="381000" cy="184666"/>
          </a:xfrm>
          <a:prstGeom prst="rect">
            <a:avLst/>
          </a:prstGeom>
          <a:noFill/>
        </p:spPr>
        <p:txBody>
          <a:bodyPr wrap="square" rtlCol="0">
            <a:spAutoFit/>
          </a:bodyPr>
          <a:lstStyle/>
          <a:p>
            <a:r>
              <a:rPr lang="en-US" sz="600" b="1" smtClean="0">
                <a:solidFill>
                  <a:schemeClr val="bg1"/>
                </a:solidFill>
              </a:rPr>
              <a:t>DB86</a:t>
            </a:r>
            <a:endParaRPr lang="en-US" sz="600" b="1" dirty="0">
              <a:solidFill>
                <a:schemeClr val="bg1"/>
              </a:solidFill>
            </a:endParaRPr>
          </a:p>
        </p:txBody>
      </p:sp>
      <p:sp>
        <p:nvSpPr>
          <p:cNvPr id="277" name="TextBox 276"/>
          <p:cNvSpPr txBox="1"/>
          <p:nvPr/>
        </p:nvSpPr>
        <p:spPr>
          <a:xfrm>
            <a:off x="5085688" y="4572000"/>
            <a:ext cx="381000" cy="184666"/>
          </a:xfrm>
          <a:prstGeom prst="rect">
            <a:avLst/>
          </a:prstGeom>
          <a:noFill/>
        </p:spPr>
        <p:txBody>
          <a:bodyPr wrap="square" rtlCol="0">
            <a:spAutoFit/>
          </a:bodyPr>
          <a:lstStyle/>
          <a:p>
            <a:r>
              <a:rPr lang="en-US" sz="600" b="1" smtClean="0">
                <a:solidFill>
                  <a:schemeClr val="bg1"/>
                </a:solidFill>
              </a:rPr>
              <a:t>DB87</a:t>
            </a:r>
            <a:endParaRPr lang="en-US" sz="600" b="1" dirty="0">
              <a:solidFill>
                <a:schemeClr val="bg1"/>
              </a:solidFill>
            </a:endParaRPr>
          </a:p>
        </p:txBody>
      </p:sp>
      <p:sp>
        <p:nvSpPr>
          <p:cNvPr id="278" name="Can 277"/>
          <p:cNvSpPr/>
          <p:nvPr/>
        </p:nvSpPr>
        <p:spPr>
          <a:xfrm>
            <a:off x="4550858" y="4876802"/>
            <a:ext cx="228600" cy="304798"/>
          </a:xfrm>
          <a:prstGeom prst="can">
            <a:avLst/>
          </a:prstGeom>
          <a:solidFill>
            <a:schemeClr val="tx2">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279" name="Can 278"/>
          <p:cNvSpPr/>
          <p:nvPr/>
        </p:nvSpPr>
        <p:spPr>
          <a:xfrm>
            <a:off x="4855658" y="4876802"/>
            <a:ext cx="228600" cy="304798"/>
          </a:xfrm>
          <a:prstGeom prst="can">
            <a:avLst/>
          </a:prstGeom>
          <a:solidFill>
            <a:schemeClr val="tx2">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348" name="Can 347"/>
          <p:cNvSpPr/>
          <p:nvPr/>
        </p:nvSpPr>
        <p:spPr>
          <a:xfrm>
            <a:off x="1905000" y="4876802"/>
            <a:ext cx="228600" cy="304798"/>
          </a:xfrm>
          <a:prstGeom prst="can">
            <a:avLst/>
          </a:prstGeom>
          <a:solidFill>
            <a:schemeClr val="tx2">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349" name="Can 348"/>
          <p:cNvSpPr/>
          <p:nvPr/>
        </p:nvSpPr>
        <p:spPr>
          <a:xfrm>
            <a:off x="5162550" y="4876802"/>
            <a:ext cx="228600" cy="304798"/>
          </a:xfrm>
          <a:prstGeom prst="can">
            <a:avLst/>
          </a:prstGeom>
          <a:solidFill>
            <a:schemeClr val="tx2">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350" name="TextBox 349"/>
          <p:cNvSpPr txBox="1"/>
          <p:nvPr/>
        </p:nvSpPr>
        <p:spPr>
          <a:xfrm>
            <a:off x="198470" y="2514600"/>
            <a:ext cx="1295400" cy="307777"/>
          </a:xfrm>
          <a:prstGeom prst="rect">
            <a:avLst/>
          </a:prstGeom>
          <a:noFill/>
        </p:spPr>
        <p:txBody>
          <a:bodyPr wrap="square" rtlCol="0">
            <a:spAutoFit/>
          </a:bodyPr>
          <a:lstStyle/>
          <a:p>
            <a:r>
              <a:rPr lang="en-US" sz="1400" b="1" dirty="0" smtClean="0"/>
              <a:t>Mbx Server 1</a:t>
            </a:r>
            <a:endParaRPr lang="en-US" sz="1400" b="1" dirty="0"/>
          </a:p>
        </p:txBody>
      </p:sp>
      <p:sp>
        <p:nvSpPr>
          <p:cNvPr id="357" name="TextBox 356"/>
          <p:cNvSpPr txBox="1"/>
          <p:nvPr/>
        </p:nvSpPr>
        <p:spPr>
          <a:xfrm>
            <a:off x="6934200" y="988596"/>
            <a:ext cx="2133600" cy="338554"/>
          </a:xfrm>
          <a:prstGeom prst="rect">
            <a:avLst/>
          </a:prstGeom>
          <a:noFill/>
        </p:spPr>
        <p:txBody>
          <a:bodyPr wrap="square" rtlCol="0">
            <a:spAutoFit/>
          </a:bodyPr>
          <a:lstStyle/>
          <a:p>
            <a:r>
              <a:rPr lang="en-US" sz="1600" smtClean="0"/>
              <a:t>24,000 </a:t>
            </a:r>
            <a:r>
              <a:rPr lang="en-US" sz="1600" dirty="0" smtClean="0"/>
              <a:t>Mailboxes</a:t>
            </a:r>
            <a:endParaRPr lang="en-US" sz="1600" dirty="0"/>
          </a:p>
        </p:txBody>
      </p:sp>
      <p:sp>
        <p:nvSpPr>
          <p:cNvPr id="358" name="TextBox 357"/>
          <p:cNvSpPr txBox="1"/>
          <p:nvPr/>
        </p:nvSpPr>
        <p:spPr>
          <a:xfrm>
            <a:off x="6934200" y="2438400"/>
            <a:ext cx="2362200" cy="338554"/>
          </a:xfrm>
          <a:prstGeom prst="rect">
            <a:avLst/>
          </a:prstGeom>
          <a:noFill/>
        </p:spPr>
        <p:txBody>
          <a:bodyPr wrap="square" rtlCol="0">
            <a:spAutoFit/>
          </a:bodyPr>
          <a:lstStyle/>
          <a:p>
            <a:r>
              <a:rPr lang="en-US" sz="1600" smtClean="0"/>
              <a:t>4,000 Active Mbxs/Svr</a:t>
            </a:r>
            <a:endParaRPr lang="en-US" sz="1600" dirty="0"/>
          </a:p>
        </p:txBody>
      </p:sp>
      <p:sp>
        <p:nvSpPr>
          <p:cNvPr id="360" name="TextBox 359"/>
          <p:cNvSpPr txBox="1"/>
          <p:nvPr/>
        </p:nvSpPr>
        <p:spPr>
          <a:xfrm>
            <a:off x="6934200" y="2680226"/>
            <a:ext cx="2133600" cy="830997"/>
          </a:xfrm>
          <a:prstGeom prst="rect">
            <a:avLst/>
          </a:prstGeom>
          <a:noFill/>
        </p:spPr>
        <p:txBody>
          <a:bodyPr wrap="square" rtlCol="0">
            <a:spAutoFit/>
          </a:bodyPr>
          <a:lstStyle/>
          <a:p>
            <a:r>
              <a:rPr lang="en-US" sz="1600" smtClean="0"/>
              <a:t>6 Servers, </a:t>
            </a:r>
            <a:r>
              <a:rPr lang="en-US" sz="1600" dirty="0" smtClean="0"/>
              <a:t>3 Copies = </a:t>
            </a:r>
            <a:r>
              <a:rPr lang="en-US" sz="1600" smtClean="0"/>
              <a:t>double server failure </a:t>
            </a:r>
            <a:r>
              <a:rPr lang="en-US" sz="1600" dirty="0" smtClean="0"/>
              <a:t>resiliency</a:t>
            </a:r>
            <a:endParaRPr lang="en-US" sz="1600" dirty="0"/>
          </a:p>
        </p:txBody>
      </p:sp>
      <p:sp>
        <p:nvSpPr>
          <p:cNvPr id="361" name="TextBox 360"/>
          <p:cNvSpPr txBox="1"/>
          <p:nvPr/>
        </p:nvSpPr>
        <p:spPr>
          <a:xfrm>
            <a:off x="1524000" y="2133600"/>
            <a:ext cx="1143000" cy="430887"/>
          </a:xfrm>
          <a:prstGeom prst="rect">
            <a:avLst/>
          </a:prstGeom>
          <a:noFill/>
        </p:spPr>
        <p:txBody>
          <a:bodyPr wrap="square" rtlCol="0">
            <a:spAutoFit/>
          </a:bodyPr>
          <a:lstStyle/>
          <a:p>
            <a:r>
              <a:rPr lang="en-US" sz="1050" b="1" dirty="0" smtClean="0"/>
              <a:t>8 Cores</a:t>
            </a:r>
          </a:p>
          <a:p>
            <a:r>
              <a:rPr lang="en-US" sz="1050" b="1" smtClean="0"/>
              <a:t>48 GB </a:t>
            </a:r>
            <a:r>
              <a:rPr lang="en-US" sz="1050" b="1" dirty="0" smtClean="0"/>
              <a:t>RAM</a:t>
            </a:r>
            <a:endParaRPr lang="en-US" sz="1050" b="1" dirty="0"/>
          </a:p>
        </p:txBody>
      </p:sp>
      <p:sp>
        <p:nvSpPr>
          <p:cNvPr id="362" name="TextBox 361"/>
          <p:cNvSpPr txBox="1"/>
          <p:nvPr/>
        </p:nvSpPr>
        <p:spPr>
          <a:xfrm>
            <a:off x="4876800" y="2133600"/>
            <a:ext cx="1143000" cy="430887"/>
          </a:xfrm>
          <a:prstGeom prst="rect">
            <a:avLst/>
          </a:prstGeom>
          <a:noFill/>
        </p:spPr>
        <p:txBody>
          <a:bodyPr wrap="square" rtlCol="0">
            <a:spAutoFit/>
          </a:bodyPr>
          <a:lstStyle/>
          <a:p>
            <a:r>
              <a:rPr lang="en-US" sz="1050" b="1" dirty="0" smtClean="0"/>
              <a:t>8 Cores</a:t>
            </a:r>
          </a:p>
          <a:p>
            <a:r>
              <a:rPr lang="en-US" sz="1050" b="1" dirty="0" smtClean="0"/>
              <a:t>48 GB RAM</a:t>
            </a:r>
            <a:endParaRPr lang="en-US" sz="1050" b="1" dirty="0"/>
          </a:p>
        </p:txBody>
      </p:sp>
      <p:sp>
        <p:nvSpPr>
          <p:cNvPr id="364" name="TextBox 363"/>
          <p:cNvSpPr txBox="1"/>
          <p:nvPr/>
        </p:nvSpPr>
        <p:spPr>
          <a:xfrm>
            <a:off x="6934200" y="1985546"/>
            <a:ext cx="2133600" cy="338554"/>
          </a:xfrm>
          <a:prstGeom prst="rect">
            <a:avLst/>
          </a:prstGeom>
          <a:noFill/>
        </p:spPr>
        <p:txBody>
          <a:bodyPr wrap="square" rtlCol="0">
            <a:spAutoFit/>
          </a:bodyPr>
          <a:lstStyle/>
          <a:p>
            <a:r>
              <a:rPr lang="en-US" sz="1600" b="1" dirty="0" smtClean="0"/>
              <a:t>2GB Mailbox Size</a:t>
            </a:r>
            <a:endParaRPr lang="en-US" sz="1600" b="1" dirty="0"/>
          </a:p>
        </p:txBody>
      </p:sp>
      <p:sp>
        <p:nvSpPr>
          <p:cNvPr id="366" name="TextBox 365"/>
          <p:cNvSpPr txBox="1"/>
          <p:nvPr/>
        </p:nvSpPr>
        <p:spPr>
          <a:xfrm>
            <a:off x="6934200" y="1718846"/>
            <a:ext cx="2133600" cy="338554"/>
          </a:xfrm>
          <a:prstGeom prst="rect">
            <a:avLst/>
          </a:prstGeom>
          <a:noFill/>
        </p:spPr>
        <p:txBody>
          <a:bodyPr wrap="square" rtlCol="0">
            <a:spAutoFit/>
          </a:bodyPr>
          <a:lstStyle/>
          <a:p>
            <a:r>
              <a:rPr lang="en-US" sz="1600" b="1" smtClean="0"/>
              <a:t>.1 </a:t>
            </a:r>
            <a:r>
              <a:rPr lang="en-US" sz="1600" b="1" dirty="0" smtClean="0"/>
              <a:t>IOPS/Mailbox</a:t>
            </a:r>
            <a:endParaRPr lang="en-US" sz="1600" b="1" dirty="0"/>
          </a:p>
        </p:txBody>
      </p:sp>
      <p:sp>
        <p:nvSpPr>
          <p:cNvPr id="367" name="TextBox 366"/>
          <p:cNvSpPr txBox="1"/>
          <p:nvPr/>
        </p:nvSpPr>
        <p:spPr>
          <a:xfrm>
            <a:off x="6934200" y="4713681"/>
            <a:ext cx="2133600" cy="338554"/>
          </a:xfrm>
          <a:prstGeom prst="rect">
            <a:avLst/>
          </a:prstGeom>
          <a:noFill/>
        </p:spPr>
        <p:txBody>
          <a:bodyPr wrap="square" rtlCol="0">
            <a:spAutoFit/>
          </a:bodyPr>
          <a:lstStyle/>
          <a:p>
            <a:r>
              <a:rPr lang="en-US" sz="1600" dirty="0" smtClean="0"/>
              <a:t>1TB </a:t>
            </a:r>
            <a:r>
              <a:rPr lang="en-US" sz="1600" smtClean="0"/>
              <a:t>7.2k SATA disks</a:t>
            </a:r>
            <a:endParaRPr lang="en-US" sz="1600" dirty="0"/>
          </a:p>
        </p:txBody>
      </p:sp>
      <p:sp>
        <p:nvSpPr>
          <p:cNvPr id="368" name="TextBox 367"/>
          <p:cNvSpPr txBox="1"/>
          <p:nvPr/>
        </p:nvSpPr>
        <p:spPr>
          <a:xfrm>
            <a:off x="6934200" y="5224046"/>
            <a:ext cx="2133600" cy="338554"/>
          </a:xfrm>
          <a:prstGeom prst="rect">
            <a:avLst/>
          </a:prstGeom>
          <a:noFill/>
        </p:spPr>
        <p:txBody>
          <a:bodyPr wrap="square" rtlCol="0">
            <a:spAutoFit/>
          </a:bodyPr>
          <a:lstStyle/>
          <a:p>
            <a:r>
              <a:rPr lang="en-US" sz="1600" smtClean="0"/>
              <a:t>Online Spares (3)</a:t>
            </a:r>
            <a:endParaRPr lang="en-US" sz="1600" dirty="0"/>
          </a:p>
        </p:txBody>
      </p:sp>
      <p:sp>
        <p:nvSpPr>
          <p:cNvPr id="369" name="TextBox 368"/>
          <p:cNvSpPr txBox="1"/>
          <p:nvPr/>
        </p:nvSpPr>
        <p:spPr>
          <a:xfrm>
            <a:off x="6934200" y="5920026"/>
            <a:ext cx="2133600" cy="861774"/>
          </a:xfrm>
          <a:prstGeom prst="rect">
            <a:avLst/>
          </a:prstGeom>
          <a:noFill/>
        </p:spPr>
        <p:txBody>
          <a:bodyPr wrap="square" rtlCol="0">
            <a:spAutoFit/>
          </a:bodyPr>
          <a:lstStyle/>
          <a:p>
            <a:r>
              <a:rPr lang="en-US" sz="1600" dirty="0" smtClean="0"/>
              <a:t>Battery Backed</a:t>
            </a:r>
          </a:p>
          <a:p>
            <a:r>
              <a:rPr lang="en-US" sz="1600" dirty="0"/>
              <a:t> </a:t>
            </a:r>
            <a:r>
              <a:rPr lang="en-US" sz="1600" dirty="0" smtClean="0"/>
              <a:t>   Caching Array</a:t>
            </a:r>
          </a:p>
          <a:p>
            <a:r>
              <a:rPr lang="en-US" sz="1600" dirty="0"/>
              <a:t> </a:t>
            </a:r>
            <a:r>
              <a:rPr lang="en-US" sz="1600" dirty="0" smtClean="0"/>
              <a:t>   Controller</a:t>
            </a:r>
            <a:endParaRPr lang="en-US" sz="1600" dirty="0"/>
          </a:p>
        </p:txBody>
      </p:sp>
      <p:sp>
        <p:nvSpPr>
          <p:cNvPr id="378" name="TextBox 377"/>
          <p:cNvSpPr txBox="1"/>
          <p:nvPr/>
        </p:nvSpPr>
        <p:spPr>
          <a:xfrm>
            <a:off x="6934200" y="1244025"/>
            <a:ext cx="2133600" cy="584775"/>
          </a:xfrm>
          <a:prstGeom prst="rect">
            <a:avLst/>
          </a:prstGeom>
          <a:noFill/>
        </p:spPr>
        <p:txBody>
          <a:bodyPr wrap="square" rtlCol="0">
            <a:spAutoFit/>
          </a:bodyPr>
          <a:lstStyle/>
          <a:p>
            <a:r>
              <a:rPr lang="en-US" sz="1600" dirty="0" smtClean="0"/>
              <a:t>Heavy Profile</a:t>
            </a:r>
            <a:r>
              <a:rPr lang="en-US" sz="1600" smtClean="0"/>
              <a:t>: 100</a:t>
            </a:r>
            <a:endParaRPr lang="en-US" sz="1600" dirty="0" smtClean="0"/>
          </a:p>
          <a:p>
            <a:r>
              <a:rPr lang="en-US" sz="1600" dirty="0"/>
              <a:t> </a:t>
            </a:r>
            <a:r>
              <a:rPr lang="en-US" sz="1600" dirty="0" smtClean="0"/>
              <a:t>   Messages/day</a:t>
            </a:r>
            <a:endParaRPr lang="en-US" sz="1600" dirty="0"/>
          </a:p>
        </p:txBody>
      </p:sp>
      <p:sp>
        <p:nvSpPr>
          <p:cNvPr id="381" name="TextBox 380"/>
          <p:cNvSpPr txBox="1"/>
          <p:nvPr/>
        </p:nvSpPr>
        <p:spPr>
          <a:xfrm>
            <a:off x="6934200" y="4953000"/>
            <a:ext cx="2133600" cy="338554"/>
          </a:xfrm>
          <a:prstGeom prst="rect">
            <a:avLst/>
          </a:prstGeom>
          <a:noFill/>
        </p:spPr>
        <p:txBody>
          <a:bodyPr wrap="square" rtlCol="0">
            <a:spAutoFit/>
          </a:bodyPr>
          <a:lstStyle/>
          <a:p>
            <a:r>
              <a:rPr lang="en-US" sz="1600" dirty="0" smtClean="0"/>
              <a:t>JBOD:  48 Disks/node</a:t>
            </a:r>
            <a:endParaRPr lang="en-US" sz="1600" dirty="0"/>
          </a:p>
        </p:txBody>
      </p:sp>
      <p:sp>
        <p:nvSpPr>
          <p:cNvPr id="385" name="TextBox 384"/>
          <p:cNvSpPr txBox="1"/>
          <p:nvPr/>
        </p:nvSpPr>
        <p:spPr>
          <a:xfrm>
            <a:off x="1066800" y="5334000"/>
            <a:ext cx="4953000" cy="369332"/>
          </a:xfrm>
          <a:prstGeom prst="rect">
            <a:avLst/>
          </a:prstGeom>
          <a:noFill/>
        </p:spPr>
        <p:txBody>
          <a:bodyPr wrap="square" rtlCol="0">
            <a:spAutoFit/>
          </a:bodyPr>
          <a:lstStyle/>
          <a:p>
            <a:pPr algn="ctr"/>
            <a:r>
              <a:rPr lang="en-US" dirty="0" smtClean="0"/>
              <a:t>Database Availability Group (DAG)</a:t>
            </a:r>
            <a:endParaRPr lang="en-US" dirty="0"/>
          </a:p>
        </p:txBody>
      </p:sp>
      <p:sp>
        <p:nvSpPr>
          <p:cNvPr id="389" name="TextBox 388"/>
          <p:cNvSpPr txBox="1"/>
          <p:nvPr/>
        </p:nvSpPr>
        <p:spPr>
          <a:xfrm>
            <a:off x="3429000" y="2514600"/>
            <a:ext cx="1295400" cy="307777"/>
          </a:xfrm>
          <a:prstGeom prst="rect">
            <a:avLst/>
          </a:prstGeom>
          <a:noFill/>
        </p:spPr>
        <p:txBody>
          <a:bodyPr wrap="square" rtlCol="0">
            <a:spAutoFit/>
          </a:bodyPr>
          <a:lstStyle/>
          <a:p>
            <a:r>
              <a:rPr lang="en-US" sz="1400" b="1" dirty="0" smtClean="0"/>
              <a:t>Mbx Server 2</a:t>
            </a:r>
            <a:endParaRPr lang="en-US" sz="1400" b="1" dirty="0"/>
          </a:p>
        </p:txBody>
      </p:sp>
      <p:cxnSp>
        <p:nvCxnSpPr>
          <p:cNvPr id="296" name="Straight Connector 295"/>
          <p:cNvCxnSpPr/>
          <p:nvPr/>
        </p:nvCxnSpPr>
        <p:spPr>
          <a:xfrm>
            <a:off x="1536700" y="1943100"/>
            <a:ext cx="2641600" cy="1588"/>
          </a:xfrm>
          <a:prstGeom prst="line">
            <a:avLst/>
          </a:prstGeom>
        </p:spPr>
        <p:style>
          <a:lnRef idx="1">
            <a:schemeClr val="accent5"/>
          </a:lnRef>
          <a:fillRef idx="0">
            <a:schemeClr val="accent5"/>
          </a:fillRef>
          <a:effectRef idx="0">
            <a:schemeClr val="accent5"/>
          </a:effectRef>
          <a:fontRef idx="minor">
            <a:schemeClr val="tx1"/>
          </a:fontRef>
        </p:style>
      </p:cxnSp>
      <p:cxnSp>
        <p:nvCxnSpPr>
          <p:cNvPr id="351" name="Straight Connector 350"/>
          <p:cNvCxnSpPr/>
          <p:nvPr/>
        </p:nvCxnSpPr>
        <p:spPr>
          <a:xfrm flipV="1">
            <a:off x="1479550" y="2514600"/>
            <a:ext cx="2787650" cy="12700"/>
          </a:xfrm>
          <a:prstGeom prst="line">
            <a:avLst/>
          </a:prstGeom>
        </p:spPr>
        <p:style>
          <a:lnRef idx="1">
            <a:schemeClr val="accent5"/>
          </a:lnRef>
          <a:fillRef idx="0">
            <a:schemeClr val="accent5"/>
          </a:fillRef>
          <a:effectRef idx="0">
            <a:schemeClr val="accent5"/>
          </a:effectRef>
          <a:fontRef idx="minor">
            <a:schemeClr val="tx1"/>
          </a:fontRef>
        </p:style>
      </p:cxnSp>
      <p:sp>
        <p:nvSpPr>
          <p:cNvPr id="359" name="TextBox 358"/>
          <p:cNvSpPr txBox="1"/>
          <p:nvPr/>
        </p:nvSpPr>
        <p:spPr>
          <a:xfrm>
            <a:off x="5238750" y="4019449"/>
            <a:ext cx="266700" cy="230832"/>
          </a:xfrm>
          <a:prstGeom prst="rect">
            <a:avLst/>
          </a:prstGeom>
          <a:noFill/>
        </p:spPr>
        <p:txBody>
          <a:bodyPr wrap="square" rtlCol="0">
            <a:spAutoFit/>
          </a:bodyPr>
          <a:lstStyle/>
          <a:p>
            <a:r>
              <a:rPr lang="en-US" sz="900" b="1" smtClean="0">
                <a:solidFill>
                  <a:schemeClr val="bg1"/>
                </a:solidFill>
              </a:rPr>
              <a:t> </a:t>
            </a:r>
            <a:endParaRPr lang="en-US" sz="900" b="1" dirty="0">
              <a:solidFill>
                <a:schemeClr val="bg1"/>
              </a:solidFill>
            </a:endParaRPr>
          </a:p>
        </p:txBody>
      </p:sp>
      <p:sp>
        <p:nvSpPr>
          <p:cNvPr id="365" name="Can 364"/>
          <p:cNvSpPr/>
          <p:nvPr/>
        </p:nvSpPr>
        <p:spPr>
          <a:xfrm>
            <a:off x="5467350" y="2971801"/>
            <a:ext cx="228600" cy="304798"/>
          </a:xfrm>
          <a:prstGeom prst="can">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370" name="Can 369"/>
          <p:cNvSpPr/>
          <p:nvPr/>
        </p:nvSpPr>
        <p:spPr>
          <a:xfrm>
            <a:off x="5772150" y="2971801"/>
            <a:ext cx="228600" cy="304798"/>
          </a:xfrm>
          <a:prstGeom prst="can">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371" name="Can 370"/>
          <p:cNvSpPr/>
          <p:nvPr/>
        </p:nvSpPr>
        <p:spPr>
          <a:xfrm>
            <a:off x="6076950" y="2971800"/>
            <a:ext cx="228600" cy="304798"/>
          </a:xfrm>
          <a:prstGeom prst="can">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372" name="Can 371"/>
          <p:cNvSpPr/>
          <p:nvPr/>
        </p:nvSpPr>
        <p:spPr>
          <a:xfrm>
            <a:off x="5772150" y="3352800"/>
            <a:ext cx="228600" cy="304798"/>
          </a:xfrm>
          <a:prstGeom prst="can">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373" name="Can 372"/>
          <p:cNvSpPr/>
          <p:nvPr/>
        </p:nvSpPr>
        <p:spPr>
          <a:xfrm>
            <a:off x="6076950" y="3352800"/>
            <a:ext cx="228600" cy="304798"/>
          </a:xfrm>
          <a:prstGeom prst="can">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374" name="Can 373"/>
          <p:cNvSpPr/>
          <p:nvPr/>
        </p:nvSpPr>
        <p:spPr>
          <a:xfrm>
            <a:off x="5467350" y="3352800"/>
            <a:ext cx="228600" cy="304798"/>
          </a:xfrm>
          <a:prstGeom prst="can">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375" name="Can 374"/>
          <p:cNvSpPr/>
          <p:nvPr/>
        </p:nvSpPr>
        <p:spPr>
          <a:xfrm>
            <a:off x="6076950" y="3733800"/>
            <a:ext cx="228600" cy="304798"/>
          </a:xfrm>
          <a:prstGeom prst="can">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376" name="Can 375"/>
          <p:cNvSpPr/>
          <p:nvPr/>
        </p:nvSpPr>
        <p:spPr>
          <a:xfrm>
            <a:off x="5772150" y="3733800"/>
            <a:ext cx="228600" cy="304798"/>
          </a:xfrm>
          <a:prstGeom prst="can">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377" name="Can 376"/>
          <p:cNvSpPr/>
          <p:nvPr/>
        </p:nvSpPr>
        <p:spPr>
          <a:xfrm>
            <a:off x="5467350" y="3733800"/>
            <a:ext cx="228600" cy="304798"/>
          </a:xfrm>
          <a:prstGeom prst="can">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382" name="Can 381"/>
          <p:cNvSpPr/>
          <p:nvPr/>
        </p:nvSpPr>
        <p:spPr>
          <a:xfrm>
            <a:off x="5772150" y="4114800"/>
            <a:ext cx="228600" cy="304798"/>
          </a:xfrm>
          <a:prstGeom prst="can">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384" name="Can 383"/>
          <p:cNvSpPr/>
          <p:nvPr/>
        </p:nvSpPr>
        <p:spPr>
          <a:xfrm>
            <a:off x="5467350" y="4114800"/>
            <a:ext cx="228600" cy="304798"/>
          </a:xfrm>
          <a:prstGeom prst="can">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386" name="Can 385"/>
          <p:cNvSpPr/>
          <p:nvPr/>
        </p:nvSpPr>
        <p:spPr>
          <a:xfrm>
            <a:off x="6076950" y="4114800"/>
            <a:ext cx="228600" cy="304798"/>
          </a:xfrm>
          <a:prstGeom prst="can">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391" name="Can 390"/>
          <p:cNvSpPr/>
          <p:nvPr/>
        </p:nvSpPr>
        <p:spPr>
          <a:xfrm>
            <a:off x="5772150" y="4495802"/>
            <a:ext cx="228600" cy="304798"/>
          </a:xfrm>
          <a:prstGeom prst="can">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392" name="Can 391"/>
          <p:cNvSpPr/>
          <p:nvPr/>
        </p:nvSpPr>
        <p:spPr>
          <a:xfrm>
            <a:off x="5467350" y="4495802"/>
            <a:ext cx="228600" cy="304798"/>
          </a:xfrm>
          <a:prstGeom prst="can">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393" name="Can 392"/>
          <p:cNvSpPr/>
          <p:nvPr/>
        </p:nvSpPr>
        <p:spPr>
          <a:xfrm>
            <a:off x="6076950" y="4495802"/>
            <a:ext cx="228600" cy="304798"/>
          </a:xfrm>
          <a:prstGeom prst="can">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394" name="TextBox 393"/>
          <p:cNvSpPr txBox="1"/>
          <p:nvPr/>
        </p:nvSpPr>
        <p:spPr>
          <a:xfrm>
            <a:off x="5409389" y="3048000"/>
            <a:ext cx="381000" cy="184666"/>
          </a:xfrm>
          <a:prstGeom prst="rect">
            <a:avLst/>
          </a:prstGeom>
          <a:noFill/>
        </p:spPr>
        <p:txBody>
          <a:bodyPr wrap="square" rtlCol="0">
            <a:spAutoFit/>
          </a:bodyPr>
          <a:lstStyle/>
          <a:p>
            <a:r>
              <a:rPr lang="en-US" sz="600" b="1" smtClean="0">
                <a:solidFill>
                  <a:schemeClr val="bg1"/>
                </a:solidFill>
              </a:rPr>
              <a:t>DB52</a:t>
            </a:r>
            <a:endParaRPr lang="en-US" sz="600" b="1" dirty="0">
              <a:solidFill>
                <a:schemeClr val="bg1"/>
              </a:solidFill>
            </a:endParaRPr>
          </a:p>
        </p:txBody>
      </p:sp>
      <p:sp>
        <p:nvSpPr>
          <p:cNvPr id="395" name="TextBox 394"/>
          <p:cNvSpPr txBox="1"/>
          <p:nvPr/>
        </p:nvSpPr>
        <p:spPr>
          <a:xfrm>
            <a:off x="5710236" y="3048000"/>
            <a:ext cx="381000" cy="184666"/>
          </a:xfrm>
          <a:prstGeom prst="rect">
            <a:avLst/>
          </a:prstGeom>
          <a:noFill/>
        </p:spPr>
        <p:txBody>
          <a:bodyPr wrap="square" rtlCol="0">
            <a:spAutoFit/>
          </a:bodyPr>
          <a:lstStyle/>
          <a:p>
            <a:r>
              <a:rPr lang="en-US" sz="600" b="1" smtClean="0">
                <a:solidFill>
                  <a:schemeClr val="bg1"/>
                </a:solidFill>
              </a:rPr>
              <a:t>DB53</a:t>
            </a:r>
            <a:endParaRPr lang="en-US" sz="600" b="1" dirty="0">
              <a:solidFill>
                <a:schemeClr val="bg1"/>
              </a:solidFill>
            </a:endParaRPr>
          </a:p>
        </p:txBody>
      </p:sp>
      <p:sp>
        <p:nvSpPr>
          <p:cNvPr id="396" name="TextBox 395"/>
          <p:cNvSpPr txBox="1"/>
          <p:nvPr/>
        </p:nvSpPr>
        <p:spPr>
          <a:xfrm>
            <a:off x="5403814" y="3429000"/>
            <a:ext cx="381000" cy="184666"/>
          </a:xfrm>
          <a:prstGeom prst="rect">
            <a:avLst/>
          </a:prstGeom>
          <a:noFill/>
        </p:spPr>
        <p:txBody>
          <a:bodyPr wrap="square" rtlCol="0">
            <a:spAutoFit/>
          </a:bodyPr>
          <a:lstStyle/>
          <a:p>
            <a:r>
              <a:rPr lang="en-US" sz="600" b="1" smtClean="0">
                <a:solidFill>
                  <a:schemeClr val="bg1"/>
                </a:solidFill>
              </a:rPr>
              <a:t>DB61</a:t>
            </a:r>
            <a:endParaRPr lang="en-US" sz="600" b="1" dirty="0">
              <a:solidFill>
                <a:schemeClr val="bg1"/>
              </a:solidFill>
            </a:endParaRPr>
          </a:p>
        </p:txBody>
      </p:sp>
      <p:sp>
        <p:nvSpPr>
          <p:cNvPr id="397" name="TextBox 396"/>
          <p:cNvSpPr txBox="1"/>
          <p:nvPr/>
        </p:nvSpPr>
        <p:spPr>
          <a:xfrm>
            <a:off x="5705474" y="3429000"/>
            <a:ext cx="381000" cy="184666"/>
          </a:xfrm>
          <a:prstGeom prst="rect">
            <a:avLst/>
          </a:prstGeom>
          <a:noFill/>
        </p:spPr>
        <p:txBody>
          <a:bodyPr wrap="square" rtlCol="0">
            <a:spAutoFit/>
          </a:bodyPr>
          <a:lstStyle/>
          <a:p>
            <a:r>
              <a:rPr lang="en-US" sz="600" b="1" smtClean="0">
                <a:solidFill>
                  <a:schemeClr val="bg1"/>
                </a:solidFill>
              </a:rPr>
              <a:t>DB62</a:t>
            </a:r>
            <a:endParaRPr lang="en-US" sz="600" b="1" dirty="0">
              <a:solidFill>
                <a:schemeClr val="bg1"/>
              </a:solidFill>
            </a:endParaRPr>
          </a:p>
        </p:txBody>
      </p:sp>
      <p:sp>
        <p:nvSpPr>
          <p:cNvPr id="398" name="TextBox 397"/>
          <p:cNvSpPr txBox="1"/>
          <p:nvPr/>
        </p:nvSpPr>
        <p:spPr>
          <a:xfrm>
            <a:off x="5401198" y="3810000"/>
            <a:ext cx="381000" cy="184666"/>
          </a:xfrm>
          <a:prstGeom prst="rect">
            <a:avLst/>
          </a:prstGeom>
          <a:noFill/>
        </p:spPr>
        <p:txBody>
          <a:bodyPr wrap="square" rtlCol="0">
            <a:spAutoFit/>
          </a:bodyPr>
          <a:lstStyle/>
          <a:p>
            <a:r>
              <a:rPr lang="en-US" sz="600" b="1" smtClean="0">
                <a:solidFill>
                  <a:schemeClr val="bg1"/>
                </a:solidFill>
              </a:rPr>
              <a:t>DB70</a:t>
            </a:r>
            <a:endParaRPr lang="en-US" sz="600" b="1" dirty="0">
              <a:solidFill>
                <a:schemeClr val="bg1"/>
              </a:solidFill>
            </a:endParaRPr>
          </a:p>
        </p:txBody>
      </p:sp>
      <p:sp>
        <p:nvSpPr>
          <p:cNvPr id="399" name="TextBox 398"/>
          <p:cNvSpPr txBox="1"/>
          <p:nvPr/>
        </p:nvSpPr>
        <p:spPr>
          <a:xfrm>
            <a:off x="5710236" y="3810000"/>
            <a:ext cx="381000" cy="184666"/>
          </a:xfrm>
          <a:prstGeom prst="rect">
            <a:avLst/>
          </a:prstGeom>
          <a:noFill/>
        </p:spPr>
        <p:txBody>
          <a:bodyPr wrap="square" rtlCol="0">
            <a:spAutoFit/>
          </a:bodyPr>
          <a:lstStyle/>
          <a:p>
            <a:r>
              <a:rPr lang="en-US" sz="600" b="1" smtClean="0">
                <a:solidFill>
                  <a:schemeClr val="bg1"/>
                </a:solidFill>
              </a:rPr>
              <a:t>DB71</a:t>
            </a:r>
            <a:endParaRPr lang="en-US" sz="600" b="1" dirty="0">
              <a:solidFill>
                <a:schemeClr val="bg1"/>
              </a:solidFill>
            </a:endParaRPr>
          </a:p>
        </p:txBody>
      </p:sp>
      <p:sp>
        <p:nvSpPr>
          <p:cNvPr id="400" name="TextBox 399"/>
          <p:cNvSpPr txBox="1"/>
          <p:nvPr/>
        </p:nvSpPr>
        <p:spPr>
          <a:xfrm>
            <a:off x="5400385" y="4191000"/>
            <a:ext cx="381000" cy="184666"/>
          </a:xfrm>
          <a:prstGeom prst="rect">
            <a:avLst/>
          </a:prstGeom>
          <a:noFill/>
        </p:spPr>
        <p:txBody>
          <a:bodyPr wrap="square" rtlCol="0">
            <a:spAutoFit/>
          </a:bodyPr>
          <a:lstStyle/>
          <a:p>
            <a:r>
              <a:rPr lang="en-US" sz="600" b="1" smtClean="0">
                <a:solidFill>
                  <a:schemeClr val="bg1"/>
                </a:solidFill>
              </a:rPr>
              <a:t>DB79</a:t>
            </a:r>
            <a:endParaRPr lang="en-US" sz="600" b="1" dirty="0">
              <a:solidFill>
                <a:schemeClr val="bg1"/>
              </a:solidFill>
            </a:endParaRPr>
          </a:p>
        </p:txBody>
      </p:sp>
      <p:sp>
        <p:nvSpPr>
          <p:cNvPr id="401" name="TextBox 400"/>
          <p:cNvSpPr txBox="1"/>
          <p:nvPr/>
        </p:nvSpPr>
        <p:spPr>
          <a:xfrm>
            <a:off x="5703093" y="4191000"/>
            <a:ext cx="381000" cy="184666"/>
          </a:xfrm>
          <a:prstGeom prst="rect">
            <a:avLst/>
          </a:prstGeom>
          <a:noFill/>
        </p:spPr>
        <p:txBody>
          <a:bodyPr wrap="square" rtlCol="0">
            <a:spAutoFit/>
          </a:bodyPr>
          <a:lstStyle/>
          <a:p>
            <a:r>
              <a:rPr lang="en-US" sz="600" b="1" smtClean="0">
                <a:solidFill>
                  <a:schemeClr val="bg1"/>
                </a:solidFill>
              </a:rPr>
              <a:t>DB80</a:t>
            </a:r>
            <a:endParaRPr lang="en-US" sz="600" b="1" dirty="0">
              <a:solidFill>
                <a:schemeClr val="bg1"/>
              </a:solidFill>
            </a:endParaRPr>
          </a:p>
        </p:txBody>
      </p:sp>
      <p:sp>
        <p:nvSpPr>
          <p:cNvPr id="402" name="TextBox 401"/>
          <p:cNvSpPr txBox="1"/>
          <p:nvPr/>
        </p:nvSpPr>
        <p:spPr>
          <a:xfrm>
            <a:off x="5398004" y="4572000"/>
            <a:ext cx="381000" cy="184666"/>
          </a:xfrm>
          <a:prstGeom prst="rect">
            <a:avLst/>
          </a:prstGeom>
          <a:noFill/>
        </p:spPr>
        <p:txBody>
          <a:bodyPr wrap="square" rtlCol="0">
            <a:spAutoFit/>
          </a:bodyPr>
          <a:lstStyle/>
          <a:p>
            <a:r>
              <a:rPr lang="en-US" sz="600" b="1" smtClean="0">
                <a:solidFill>
                  <a:schemeClr val="bg1"/>
                </a:solidFill>
              </a:rPr>
              <a:t>DB88</a:t>
            </a:r>
            <a:endParaRPr lang="en-US" sz="600" b="1" dirty="0">
              <a:solidFill>
                <a:schemeClr val="bg1"/>
              </a:solidFill>
            </a:endParaRPr>
          </a:p>
        </p:txBody>
      </p:sp>
      <p:sp>
        <p:nvSpPr>
          <p:cNvPr id="403" name="TextBox 402"/>
          <p:cNvSpPr txBox="1"/>
          <p:nvPr/>
        </p:nvSpPr>
        <p:spPr>
          <a:xfrm>
            <a:off x="5703093" y="4572000"/>
            <a:ext cx="381000" cy="184666"/>
          </a:xfrm>
          <a:prstGeom prst="rect">
            <a:avLst/>
          </a:prstGeom>
          <a:noFill/>
        </p:spPr>
        <p:txBody>
          <a:bodyPr wrap="square" rtlCol="0">
            <a:spAutoFit/>
          </a:bodyPr>
          <a:lstStyle/>
          <a:p>
            <a:r>
              <a:rPr lang="en-US" sz="600" b="1" smtClean="0">
                <a:solidFill>
                  <a:schemeClr val="bg1"/>
                </a:solidFill>
              </a:rPr>
              <a:t>DB89</a:t>
            </a:r>
            <a:endParaRPr lang="en-US" sz="600" b="1" dirty="0">
              <a:solidFill>
                <a:schemeClr val="bg1"/>
              </a:solidFill>
            </a:endParaRPr>
          </a:p>
        </p:txBody>
      </p:sp>
      <p:sp>
        <p:nvSpPr>
          <p:cNvPr id="404" name="TextBox 403"/>
          <p:cNvSpPr txBox="1"/>
          <p:nvPr/>
        </p:nvSpPr>
        <p:spPr>
          <a:xfrm>
            <a:off x="1981200" y="4019449"/>
            <a:ext cx="266700" cy="230832"/>
          </a:xfrm>
          <a:prstGeom prst="rect">
            <a:avLst/>
          </a:prstGeom>
          <a:noFill/>
        </p:spPr>
        <p:txBody>
          <a:bodyPr wrap="square" rtlCol="0">
            <a:spAutoFit/>
          </a:bodyPr>
          <a:lstStyle/>
          <a:p>
            <a:r>
              <a:rPr lang="en-US" sz="900" b="1" smtClean="0">
                <a:solidFill>
                  <a:schemeClr val="bg1"/>
                </a:solidFill>
              </a:rPr>
              <a:t> </a:t>
            </a:r>
            <a:endParaRPr lang="en-US" sz="900" b="1" dirty="0">
              <a:solidFill>
                <a:schemeClr val="bg1"/>
              </a:solidFill>
            </a:endParaRPr>
          </a:p>
        </p:txBody>
      </p:sp>
      <p:sp>
        <p:nvSpPr>
          <p:cNvPr id="405" name="Can 404"/>
          <p:cNvSpPr/>
          <p:nvPr/>
        </p:nvSpPr>
        <p:spPr>
          <a:xfrm>
            <a:off x="2209800" y="2971801"/>
            <a:ext cx="228600" cy="304798"/>
          </a:xfrm>
          <a:prstGeom prst="can">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406" name="Can 405"/>
          <p:cNvSpPr/>
          <p:nvPr/>
        </p:nvSpPr>
        <p:spPr>
          <a:xfrm>
            <a:off x="2514600" y="2971801"/>
            <a:ext cx="228600" cy="304798"/>
          </a:xfrm>
          <a:prstGeom prst="can">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407" name="Can 406"/>
          <p:cNvSpPr/>
          <p:nvPr/>
        </p:nvSpPr>
        <p:spPr>
          <a:xfrm>
            <a:off x="2819400" y="2971800"/>
            <a:ext cx="228600" cy="304798"/>
          </a:xfrm>
          <a:prstGeom prst="can">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408" name="Can 407"/>
          <p:cNvSpPr/>
          <p:nvPr/>
        </p:nvSpPr>
        <p:spPr>
          <a:xfrm>
            <a:off x="2514600" y="3352800"/>
            <a:ext cx="228600" cy="304798"/>
          </a:xfrm>
          <a:prstGeom prst="can">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409" name="Can 408"/>
          <p:cNvSpPr/>
          <p:nvPr/>
        </p:nvSpPr>
        <p:spPr>
          <a:xfrm>
            <a:off x="2819400" y="3352800"/>
            <a:ext cx="228600" cy="304798"/>
          </a:xfrm>
          <a:prstGeom prst="can">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410" name="Can 409"/>
          <p:cNvSpPr/>
          <p:nvPr/>
        </p:nvSpPr>
        <p:spPr>
          <a:xfrm>
            <a:off x="2209800" y="3352800"/>
            <a:ext cx="228600" cy="304798"/>
          </a:xfrm>
          <a:prstGeom prst="can">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411" name="Can 410"/>
          <p:cNvSpPr/>
          <p:nvPr/>
        </p:nvSpPr>
        <p:spPr>
          <a:xfrm>
            <a:off x="2819400" y="3733800"/>
            <a:ext cx="228600" cy="304798"/>
          </a:xfrm>
          <a:prstGeom prst="can">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412" name="Can 411"/>
          <p:cNvSpPr/>
          <p:nvPr/>
        </p:nvSpPr>
        <p:spPr>
          <a:xfrm>
            <a:off x="2514600" y="3733800"/>
            <a:ext cx="228600" cy="304798"/>
          </a:xfrm>
          <a:prstGeom prst="can">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413" name="Can 412"/>
          <p:cNvSpPr/>
          <p:nvPr/>
        </p:nvSpPr>
        <p:spPr>
          <a:xfrm>
            <a:off x="2209800" y="3733800"/>
            <a:ext cx="228600" cy="304798"/>
          </a:xfrm>
          <a:prstGeom prst="can">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414" name="Can 413"/>
          <p:cNvSpPr/>
          <p:nvPr/>
        </p:nvSpPr>
        <p:spPr>
          <a:xfrm>
            <a:off x="2514600" y="4114800"/>
            <a:ext cx="228600" cy="304798"/>
          </a:xfrm>
          <a:prstGeom prst="can">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415" name="Can 414"/>
          <p:cNvSpPr/>
          <p:nvPr/>
        </p:nvSpPr>
        <p:spPr>
          <a:xfrm>
            <a:off x="2209800" y="4114800"/>
            <a:ext cx="228600" cy="304798"/>
          </a:xfrm>
          <a:prstGeom prst="can">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416" name="Can 415"/>
          <p:cNvSpPr/>
          <p:nvPr/>
        </p:nvSpPr>
        <p:spPr>
          <a:xfrm>
            <a:off x="2819400" y="4114800"/>
            <a:ext cx="228600" cy="304798"/>
          </a:xfrm>
          <a:prstGeom prst="can">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417" name="Can 416"/>
          <p:cNvSpPr/>
          <p:nvPr/>
        </p:nvSpPr>
        <p:spPr>
          <a:xfrm>
            <a:off x="2514600" y="4495802"/>
            <a:ext cx="228600" cy="304798"/>
          </a:xfrm>
          <a:prstGeom prst="can">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418" name="Can 417"/>
          <p:cNvSpPr/>
          <p:nvPr/>
        </p:nvSpPr>
        <p:spPr>
          <a:xfrm>
            <a:off x="2209800" y="4495802"/>
            <a:ext cx="228600" cy="304798"/>
          </a:xfrm>
          <a:prstGeom prst="can">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419" name="Can 418"/>
          <p:cNvSpPr/>
          <p:nvPr/>
        </p:nvSpPr>
        <p:spPr>
          <a:xfrm>
            <a:off x="2819400" y="4495802"/>
            <a:ext cx="228600" cy="304798"/>
          </a:xfrm>
          <a:prstGeom prst="can">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420" name="TextBox 419"/>
          <p:cNvSpPr txBox="1"/>
          <p:nvPr/>
        </p:nvSpPr>
        <p:spPr>
          <a:xfrm>
            <a:off x="2163744" y="3048000"/>
            <a:ext cx="381000" cy="184666"/>
          </a:xfrm>
          <a:prstGeom prst="rect">
            <a:avLst/>
          </a:prstGeom>
          <a:noFill/>
        </p:spPr>
        <p:txBody>
          <a:bodyPr wrap="square" rtlCol="0">
            <a:spAutoFit/>
          </a:bodyPr>
          <a:lstStyle/>
          <a:p>
            <a:r>
              <a:rPr lang="en-US" sz="600" b="1" smtClean="0">
                <a:solidFill>
                  <a:schemeClr val="bg1"/>
                </a:solidFill>
              </a:rPr>
              <a:t>DB31</a:t>
            </a:r>
            <a:endParaRPr lang="en-US" sz="600" b="1" dirty="0">
              <a:solidFill>
                <a:schemeClr val="bg1"/>
              </a:solidFill>
            </a:endParaRPr>
          </a:p>
        </p:txBody>
      </p:sp>
      <p:sp>
        <p:nvSpPr>
          <p:cNvPr id="421" name="TextBox 420"/>
          <p:cNvSpPr txBox="1"/>
          <p:nvPr/>
        </p:nvSpPr>
        <p:spPr>
          <a:xfrm>
            <a:off x="2452694" y="3048000"/>
            <a:ext cx="381000" cy="184666"/>
          </a:xfrm>
          <a:prstGeom prst="rect">
            <a:avLst/>
          </a:prstGeom>
          <a:noFill/>
        </p:spPr>
        <p:txBody>
          <a:bodyPr wrap="square" rtlCol="0">
            <a:spAutoFit/>
          </a:bodyPr>
          <a:lstStyle/>
          <a:p>
            <a:r>
              <a:rPr lang="en-US" sz="600" b="1" smtClean="0">
                <a:solidFill>
                  <a:schemeClr val="bg1"/>
                </a:solidFill>
              </a:rPr>
              <a:t>DB32</a:t>
            </a:r>
            <a:endParaRPr lang="en-US" sz="600" b="1" dirty="0">
              <a:solidFill>
                <a:schemeClr val="bg1"/>
              </a:solidFill>
            </a:endParaRPr>
          </a:p>
        </p:txBody>
      </p:sp>
      <p:sp>
        <p:nvSpPr>
          <p:cNvPr id="422" name="TextBox 421"/>
          <p:cNvSpPr txBox="1"/>
          <p:nvPr/>
        </p:nvSpPr>
        <p:spPr>
          <a:xfrm>
            <a:off x="2155788" y="3429000"/>
            <a:ext cx="381000" cy="184666"/>
          </a:xfrm>
          <a:prstGeom prst="rect">
            <a:avLst/>
          </a:prstGeom>
          <a:noFill/>
        </p:spPr>
        <p:txBody>
          <a:bodyPr wrap="square" rtlCol="0">
            <a:spAutoFit/>
          </a:bodyPr>
          <a:lstStyle/>
          <a:p>
            <a:r>
              <a:rPr lang="en-US" sz="600" b="1" smtClean="0">
                <a:solidFill>
                  <a:schemeClr val="bg1"/>
                </a:solidFill>
              </a:rPr>
              <a:t>DB34</a:t>
            </a:r>
            <a:endParaRPr lang="en-US" sz="600" b="1" dirty="0">
              <a:solidFill>
                <a:schemeClr val="bg1"/>
              </a:solidFill>
            </a:endParaRPr>
          </a:p>
        </p:txBody>
      </p:sp>
      <p:sp>
        <p:nvSpPr>
          <p:cNvPr id="423" name="TextBox 422"/>
          <p:cNvSpPr txBox="1"/>
          <p:nvPr/>
        </p:nvSpPr>
        <p:spPr>
          <a:xfrm>
            <a:off x="2438400" y="3429000"/>
            <a:ext cx="381000" cy="184666"/>
          </a:xfrm>
          <a:prstGeom prst="rect">
            <a:avLst/>
          </a:prstGeom>
          <a:noFill/>
        </p:spPr>
        <p:txBody>
          <a:bodyPr wrap="square" rtlCol="0">
            <a:spAutoFit/>
          </a:bodyPr>
          <a:lstStyle/>
          <a:p>
            <a:r>
              <a:rPr lang="en-US" sz="600" b="1" smtClean="0">
                <a:solidFill>
                  <a:schemeClr val="bg1"/>
                </a:solidFill>
              </a:rPr>
              <a:t>DB35</a:t>
            </a:r>
            <a:endParaRPr lang="en-US" sz="600" b="1" dirty="0">
              <a:solidFill>
                <a:schemeClr val="bg1"/>
              </a:solidFill>
            </a:endParaRPr>
          </a:p>
        </p:txBody>
      </p:sp>
      <p:sp>
        <p:nvSpPr>
          <p:cNvPr id="424" name="TextBox 423"/>
          <p:cNvSpPr txBox="1"/>
          <p:nvPr/>
        </p:nvSpPr>
        <p:spPr>
          <a:xfrm>
            <a:off x="2143648" y="3810000"/>
            <a:ext cx="381000" cy="184666"/>
          </a:xfrm>
          <a:prstGeom prst="rect">
            <a:avLst/>
          </a:prstGeom>
          <a:noFill/>
        </p:spPr>
        <p:txBody>
          <a:bodyPr wrap="square" rtlCol="0">
            <a:spAutoFit/>
          </a:bodyPr>
          <a:lstStyle/>
          <a:p>
            <a:r>
              <a:rPr lang="en-US" sz="600" b="1" smtClean="0">
                <a:solidFill>
                  <a:schemeClr val="bg1"/>
                </a:solidFill>
              </a:rPr>
              <a:t>DB37</a:t>
            </a:r>
            <a:endParaRPr lang="en-US" sz="600" b="1" dirty="0">
              <a:solidFill>
                <a:schemeClr val="bg1"/>
              </a:solidFill>
            </a:endParaRPr>
          </a:p>
        </p:txBody>
      </p:sp>
      <p:sp>
        <p:nvSpPr>
          <p:cNvPr id="425" name="TextBox 424"/>
          <p:cNvSpPr txBox="1"/>
          <p:nvPr/>
        </p:nvSpPr>
        <p:spPr>
          <a:xfrm>
            <a:off x="2447924" y="3810000"/>
            <a:ext cx="381000" cy="184666"/>
          </a:xfrm>
          <a:prstGeom prst="rect">
            <a:avLst/>
          </a:prstGeom>
          <a:noFill/>
        </p:spPr>
        <p:txBody>
          <a:bodyPr wrap="square" rtlCol="0">
            <a:spAutoFit/>
          </a:bodyPr>
          <a:lstStyle/>
          <a:p>
            <a:r>
              <a:rPr lang="en-US" sz="600" b="1" smtClean="0">
                <a:solidFill>
                  <a:schemeClr val="bg1"/>
                </a:solidFill>
              </a:rPr>
              <a:t>DB38</a:t>
            </a:r>
            <a:endParaRPr lang="en-US" sz="600" b="1" dirty="0">
              <a:solidFill>
                <a:schemeClr val="bg1"/>
              </a:solidFill>
            </a:endParaRPr>
          </a:p>
        </p:txBody>
      </p:sp>
      <p:sp>
        <p:nvSpPr>
          <p:cNvPr id="426" name="TextBox 425"/>
          <p:cNvSpPr txBox="1"/>
          <p:nvPr/>
        </p:nvSpPr>
        <p:spPr>
          <a:xfrm>
            <a:off x="2135692" y="4191000"/>
            <a:ext cx="381000" cy="184666"/>
          </a:xfrm>
          <a:prstGeom prst="rect">
            <a:avLst/>
          </a:prstGeom>
          <a:noFill/>
        </p:spPr>
        <p:txBody>
          <a:bodyPr wrap="square" rtlCol="0">
            <a:spAutoFit/>
          </a:bodyPr>
          <a:lstStyle/>
          <a:p>
            <a:r>
              <a:rPr lang="en-US" sz="600" b="1" smtClean="0">
                <a:solidFill>
                  <a:schemeClr val="bg1"/>
                </a:solidFill>
              </a:rPr>
              <a:t>DB40</a:t>
            </a:r>
            <a:endParaRPr lang="en-US" sz="600" b="1" dirty="0">
              <a:solidFill>
                <a:schemeClr val="bg1"/>
              </a:solidFill>
            </a:endParaRPr>
          </a:p>
        </p:txBody>
      </p:sp>
      <p:sp>
        <p:nvSpPr>
          <p:cNvPr id="427" name="TextBox 426"/>
          <p:cNvSpPr txBox="1"/>
          <p:nvPr/>
        </p:nvSpPr>
        <p:spPr>
          <a:xfrm>
            <a:off x="2452686" y="4191000"/>
            <a:ext cx="381000" cy="184666"/>
          </a:xfrm>
          <a:prstGeom prst="rect">
            <a:avLst/>
          </a:prstGeom>
          <a:noFill/>
        </p:spPr>
        <p:txBody>
          <a:bodyPr wrap="square" rtlCol="0">
            <a:spAutoFit/>
          </a:bodyPr>
          <a:lstStyle/>
          <a:p>
            <a:r>
              <a:rPr lang="en-US" sz="600" b="1" smtClean="0">
                <a:solidFill>
                  <a:schemeClr val="bg1"/>
                </a:solidFill>
              </a:rPr>
              <a:t>DB41</a:t>
            </a:r>
            <a:endParaRPr lang="en-US" sz="600" b="1" dirty="0">
              <a:solidFill>
                <a:schemeClr val="bg1"/>
              </a:solidFill>
            </a:endParaRPr>
          </a:p>
        </p:txBody>
      </p:sp>
      <p:sp>
        <p:nvSpPr>
          <p:cNvPr id="428" name="TextBox 427"/>
          <p:cNvSpPr txBox="1"/>
          <p:nvPr/>
        </p:nvSpPr>
        <p:spPr>
          <a:xfrm>
            <a:off x="2147886" y="4572000"/>
            <a:ext cx="381000" cy="184666"/>
          </a:xfrm>
          <a:prstGeom prst="rect">
            <a:avLst/>
          </a:prstGeom>
          <a:noFill/>
        </p:spPr>
        <p:txBody>
          <a:bodyPr wrap="square" rtlCol="0">
            <a:spAutoFit/>
          </a:bodyPr>
          <a:lstStyle/>
          <a:p>
            <a:r>
              <a:rPr lang="en-US" sz="600" b="1" smtClean="0">
                <a:solidFill>
                  <a:schemeClr val="bg1"/>
                </a:solidFill>
              </a:rPr>
              <a:t>DB43</a:t>
            </a:r>
            <a:endParaRPr lang="en-US" sz="600" b="1" dirty="0">
              <a:solidFill>
                <a:schemeClr val="bg1"/>
              </a:solidFill>
            </a:endParaRPr>
          </a:p>
        </p:txBody>
      </p:sp>
      <p:sp>
        <p:nvSpPr>
          <p:cNvPr id="429" name="TextBox 428"/>
          <p:cNvSpPr txBox="1"/>
          <p:nvPr/>
        </p:nvSpPr>
        <p:spPr>
          <a:xfrm>
            <a:off x="2447924" y="4572000"/>
            <a:ext cx="381000" cy="184666"/>
          </a:xfrm>
          <a:prstGeom prst="rect">
            <a:avLst/>
          </a:prstGeom>
          <a:noFill/>
        </p:spPr>
        <p:txBody>
          <a:bodyPr wrap="square" rtlCol="0">
            <a:spAutoFit/>
          </a:bodyPr>
          <a:lstStyle/>
          <a:p>
            <a:r>
              <a:rPr lang="en-US" sz="600" b="1" smtClean="0">
                <a:solidFill>
                  <a:schemeClr val="bg1"/>
                </a:solidFill>
              </a:rPr>
              <a:t>DB44</a:t>
            </a:r>
            <a:endParaRPr lang="en-US" sz="600" b="1" dirty="0">
              <a:solidFill>
                <a:schemeClr val="bg1"/>
              </a:solidFill>
            </a:endParaRPr>
          </a:p>
        </p:txBody>
      </p:sp>
      <p:sp>
        <p:nvSpPr>
          <p:cNvPr id="430" name="TextBox 429"/>
          <p:cNvSpPr txBox="1"/>
          <p:nvPr/>
        </p:nvSpPr>
        <p:spPr>
          <a:xfrm>
            <a:off x="6019800" y="3048000"/>
            <a:ext cx="381000" cy="184666"/>
          </a:xfrm>
          <a:prstGeom prst="rect">
            <a:avLst/>
          </a:prstGeom>
          <a:noFill/>
        </p:spPr>
        <p:txBody>
          <a:bodyPr wrap="square" rtlCol="0">
            <a:spAutoFit/>
          </a:bodyPr>
          <a:lstStyle/>
          <a:p>
            <a:r>
              <a:rPr lang="en-US" sz="600" b="1" smtClean="0">
                <a:solidFill>
                  <a:schemeClr val="bg1"/>
                </a:solidFill>
              </a:rPr>
              <a:t>DB54</a:t>
            </a:r>
            <a:endParaRPr lang="en-US" sz="600" b="1" dirty="0">
              <a:solidFill>
                <a:schemeClr val="bg1"/>
              </a:solidFill>
            </a:endParaRPr>
          </a:p>
        </p:txBody>
      </p:sp>
      <p:sp>
        <p:nvSpPr>
          <p:cNvPr id="431" name="TextBox 430"/>
          <p:cNvSpPr txBox="1"/>
          <p:nvPr/>
        </p:nvSpPr>
        <p:spPr>
          <a:xfrm>
            <a:off x="6015038" y="3429000"/>
            <a:ext cx="381000" cy="184666"/>
          </a:xfrm>
          <a:prstGeom prst="rect">
            <a:avLst/>
          </a:prstGeom>
          <a:noFill/>
        </p:spPr>
        <p:txBody>
          <a:bodyPr wrap="square" rtlCol="0">
            <a:spAutoFit/>
          </a:bodyPr>
          <a:lstStyle/>
          <a:p>
            <a:r>
              <a:rPr lang="en-US" sz="600" b="1" smtClean="0">
                <a:solidFill>
                  <a:schemeClr val="bg1"/>
                </a:solidFill>
              </a:rPr>
              <a:t>DB63</a:t>
            </a:r>
            <a:endParaRPr lang="en-US" sz="600" b="1" dirty="0">
              <a:solidFill>
                <a:schemeClr val="bg1"/>
              </a:solidFill>
            </a:endParaRPr>
          </a:p>
        </p:txBody>
      </p:sp>
      <p:sp>
        <p:nvSpPr>
          <p:cNvPr id="432" name="TextBox 431"/>
          <p:cNvSpPr txBox="1"/>
          <p:nvPr/>
        </p:nvSpPr>
        <p:spPr>
          <a:xfrm>
            <a:off x="6015038" y="3810000"/>
            <a:ext cx="381000" cy="184666"/>
          </a:xfrm>
          <a:prstGeom prst="rect">
            <a:avLst/>
          </a:prstGeom>
          <a:noFill/>
        </p:spPr>
        <p:txBody>
          <a:bodyPr wrap="square" rtlCol="0">
            <a:spAutoFit/>
          </a:bodyPr>
          <a:lstStyle/>
          <a:p>
            <a:r>
              <a:rPr lang="en-US" sz="600" b="1" smtClean="0">
                <a:solidFill>
                  <a:schemeClr val="bg1"/>
                </a:solidFill>
              </a:rPr>
              <a:t>DB72</a:t>
            </a:r>
            <a:endParaRPr lang="en-US" sz="600" b="1" dirty="0">
              <a:solidFill>
                <a:schemeClr val="bg1"/>
              </a:solidFill>
            </a:endParaRPr>
          </a:p>
        </p:txBody>
      </p:sp>
      <p:sp>
        <p:nvSpPr>
          <p:cNvPr id="433" name="TextBox 432"/>
          <p:cNvSpPr txBox="1"/>
          <p:nvPr/>
        </p:nvSpPr>
        <p:spPr>
          <a:xfrm>
            <a:off x="6012657" y="4191000"/>
            <a:ext cx="381000" cy="184666"/>
          </a:xfrm>
          <a:prstGeom prst="rect">
            <a:avLst/>
          </a:prstGeom>
          <a:noFill/>
        </p:spPr>
        <p:txBody>
          <a:bodyPr wrap="square" rtlCol="0">
            <a:spAutoFit/>
          </a:bodyPr>
          <a:lstStyle/>
          <a:p>
            <a:r>
              <a:rPr lang="en-US" sz="600" b="1" smtClean="0">
                <a:solidFill>
                  <a:schemeClr val="bg1"/>
                </a:solidFill>
              </a:rPr>
              <a:t>DB81</a:t>
            </a:r>
            <a:endParaRPr lang="en-US" sz="600" b="1" dirty="0">
              <a:solidFill>
                <a:schemeClr val="bg1"/>
              </a:solidFill>
            </a:endParaRPr>
          </a:p>
        </p:txBody>
      </p:sp>
      <p:sp>
        <p:nvSpPr>
          <p:cNvPr id="434" name="TextBox 433"/>
          <p:cNvSpPr txBox="1"/>
          <p:nvPr/>
        </p:nvSpPr>
        <p:spPr>
          <a:xfrm>
            <a:off x="6010276" y="4572000"/>
            <a:ext cx="381000" cy="184666"/>
          </a:xfrm>
          <a:prstGeom prst="rect">
            <a:avLst/>
          </a:prstGeom>
          <a:noFill/>
        </p:spPr>
        <p:txBody>
          <a:bodyPr wrap="square" rtlCol="0">
            <a:spAutoFit/>
          </a:bodyPr>
          <a:lstStyle/>
          <a:p>
            <a:r>
              <a:rPr lang="en-US" sz="600" b="1" smtClean="0">
                <a:solidFill>
                  <a:schemeClr val="bg1"/>
                </a:solidFill>
              </a:rPr>
              <a:t>DB90</a:t>
            </a:r>
            <a:endParaRPr lang="en-US" sz="600" b="1" dirty="0">
              <a:solidFill>
                <a:schemeClr val="bg1"/>
              </a:solidFill>
            </a:endParaRPr>
          </a:p>
        </p:txBody>
      </p:sp>
      <p:sp>
        <p:nvSpPr>
          <p:cNvPr id="435" name="TextBox 434"/>
          <p:cNvSpPr txBox="1"/>
          <p:nvPr/>
        </p:nvSpPr>
        <p:spPr>
          <a:xfrm>
            <a:off x="2762250" y="3048000"/>
            <a:ext cx="381000" cy="184666"/>
          </a:xfrm>
          <a:prstGeom prst="rect">
            <a:avLst/>
          </a:prstGeom>
          <a:noFill/>
        </p:spPr>
        <p:txBody>
          <a:bodyPr wrap="square" rtlCol="0">
            <a:spAutoFit/>
          </a:bodyPr>
          <a:lstStyle/>
          <a:p>
            <a:r>
              <a:rPr lang="en-US" sz="600" b="1" smtClean="0">
                <a:solidFill>
                  <a:schemeClr val="bg1"/>
                </a:solidFill>
              </a:rPr>
              <a:t>DB33</a:t>
            </a:r>
            <a:endParaRPr lang="en-US" sz="600" b="1" dirty="0">
              <a:solidFill>
                <a:schemeClr val="bg1"/>
              </a:solidFill>
            </a:endParaRPr>
          </a:p>
        </p:txBody>
      </p:sp>
      <p:sp>
        <p:nvSpPr>
          <p:cNvPr id="436" name="TextBox 435"/>
          <p:cNvSpPr txBox="1"/>
          <p:nvPr/>
        </p:nvSpPr>
        <p:spPr>
          <a:xfrm>
            <a:off x="2757488" y="3429000"/>
            <a:ext cx="381000" cy="184666"/>
          </a:xfrm>
          <a:prstGeom prst="rect">
            <a:avLst/>
          </a:prstGeom>
          <a:noFill/>
        </p:spPr>
        <p:txBody>
          <a:bodyPr wrap="square" rtlCol="0">
            <a:spAutoFit/>
          </a:bodyPr>
          <a:lstStyle/>
          <a:p>
            <a:r>
              <a:rPr lang="en-US" sz="600" b="1" smtClean="0">
                <a:solidFill>
                  <a:schemeClr val="bg1"/>
                </a:solidFill>
              </a:rPr>
              <a:t>DB36</a:t>
            </a:r>
            <a:endParaRPr lang="en-US" sz="600" b="1" dirty="0">
              <a:solidFill>
                <a:schemeClr val="bg1"/>
              </a:solidFill>
            </a:endParaRPr>
          </a:p>
        </p:txBody>
      </p:sp>
      <p:sp>
        <p:nvSpPr>
          <p:cNvPr id="437" name="TextBox 436"/>
          <p:cNvSpPr txBox="1"/>
          <p:nvPr/>
        </p:nvSpPr>
        <p:spPr>
          <a:xfrm>
            <a:off x="2755107" y="3810000"/>
            <a:ext cx="381000" cy="184666"/>
          </a:xfrm>
          <a:prstGeom prst="rect">
            <a:avLst/>
          </a:prstGeom>
          <a:noFill/>
        </p:spPr>
        <p:txBody>
          <a:bodyPr wrap="square" rtlCol="0">
            <a:spAutoFit/>
          </a:bodyPr>
          <a:lstStyle/>
          <a:p>
            <a:r>
              <a:rPr lang="en-US" sz="600" b="1" smtClean="0">
                <a:solidFill>
                  <a:schemeClr val="bg1"/>
                </a:solidFill>
              </a:rPr>
              <a:t>DB39</a:t>
            </a:r>
            <a:endParaRPr lang="en-US" sz="600" b="1" dirty="0">
              <a:solidFill>
                <a:schemeClr val="bg1"/>
              </a:solidFill>
            </a:endParaRPr>
          </a:p>
        </p:txBody>
      </p:sp>
      <p:sp>
        <p:nvSpPr>
          <p:cNvPr id="438" name="TextBox 437"/>
          <p:cNvSpPr txBox="1"/>
          <p:nvPr/>
        </p:nvSpPr>
        <p:spPr>
          <a:xfrm>
            <a:off x="2762250" y="4191000"/>
            <a:ext cx="381000" cy="184666"/>
          </a:xfrm>
          <a:prstGeom prst="rect">
            <a:avLst/>
          </a:prstGeom>
          <a:noFill/>
        </p:spPr>
        <p:txBody>
          <a:bodyPr wrap="square" rtlCol="0">
            <a:spAutoFit/>
          </a:bodyPr>
          <a:lstStyle/>
          <a:p>
            <a:r>
              <a:rPr lang="en-US" sz="600" b="1" smtClean="0">
                <a:solidFill>
                  <a:schemeClr val="bg1"/>
                </a:solidFill>
              </a:rPr>
              <a:t>DB42</a:t>
            </a:r>
            <a:endParaRPr lang="en-US" sz="600" b="1" dirty="0">
              <a:solidFill>
                <a:schemeClr val="bg1"/>
              </a:solidFill>
            </a:endParaRPr>
          </a:p>
        </p:txBody>
      </p:sp>
      <p:sp>
        <p:nvSpPr>
          <p:cNvPr id="439" name="TextBox 438"/>
          <p:cNvSpPr txBox="1"/>
          <p:nvPr/>
        </p:nvSpPr>
        <p:spPr>
          <a:xfrm>
            <a:off x="2755107" y="4572000"/>
            <a:ext cx="381000" cy="184666"/>
          </a:xfrm>
          <a:prstGeom prst="rect">
            <a:avLst/>
          </a:prstGeom>
          <a:noFill/>
        </p:spPr>
        <p:txBody>
          <a:bodyPr wrap="square" rtlCol="0">
            <a:spAutoFit/>
          </a:bodyPr>
          <a:lstStyle/>
          <a:p>
            <a:r>
              <a:rPr lang="en-US" sz="600" b="1" smtClean="0">
                <a:solidFill>
                  <a:schemeClr val="bg1"/>
                </a:solidFill>
              </a:rPr>
              <a:t>DB45</a:t>
            </a:r>
            <a:endParaRPr lang="en-US" sz="600" b="1" dirty="0">
              <a:solidFill>
                <a:schemeClr val="bg1"/>
              </a:solidFill>
            </a:endParaRPr>
          </a:p>
        </p:txBody>
      </p:sp>
      <p:sp>
        <p:nvSpPr>
          <p:cNvPr id="443" name="TextBox 442"/>
          <p:cNvSpPr txBox="1"/>
          <p:nvPr/>
        </p:nvSpPr>
        <p:spPr>
          <a:xfrm>
            <a:off x="2438400" y="1727284"/>
            <a:ext cx="1524000" cy="253916"/>
          </a:xfrm>
          <a:prstGeom prst="rect">
            <a:avLst/>
          </a:prstGeom>
          <a:noFill/>
        </p:spPr>
        <p:txBody>
          <a:bodyPr wrap="square" rtlCol="0">
            <a:spAutoFit/>
          </a:bodyPr>
          <a:lstStyle/>
          <a:p>
            <a:r>
              <a:rPr lang="en-US" sz="1050" b="1" smtClean="0"/>
              <a:t>MAPI  network</a:t>
            </a:r>
            <a:endParaRPr lang="en-US" sz="1050" b="1" dirty="0"/>
          </a:p>
        </p:txBody>
      </p:sp>
      <p:sp>
        <p:nvSpPr>
          <p:cNvPr id="444" name="TextBox 443"/>
          <p:cNvSpPr txBox="1"/>
          <p:nvPr/>
        </p:nvSpPr>
        <p:spPr>
          <a:xfrm>
            <a:off x="2438400" y="2286000"/>
            <a:ext cx="1524000" cy="253916"/>
          </a:xfrm>
          <a:prstGeom prst="rect">
            <a:avLst/>
          </a:prstGeom>
          <a:noFill/>
        </p:spPr>
        <p:txBody>
          <a:bodyPr wrap="square" rtlCol="0">
            <a:spAutoFit/>
          </a:bodyPr>
          <a:lstStyle/>
          <a:p>
            <a:r>
              <a:rPr lang="en-US" sz="1050" b="1" smtClean="0"/>
              <a:t>Replication  network</a:t>
            </a:r>
            <a:endParaRPr lang="en-US" sz="1050" b="1" dirty="0"/>
          </a:p>
        </p:txBody>
      </p:sp>
      <p:sp>
        <p:nvSpPr>
          <p:cNvPr id="445" name="TextBox 444"/>
          <p:cNvSpPr txBox="1"/>
          <p:nvPr/>
        </p:nvSpPr>
        <p:spPr>
          <a:xfrm>
            <a:off x="6934200" y="3395246"/>
            <a:ext cx="2362200" cy="338554"/>
          </a:xfrm>
          <a:prstGeom prst="rect">
            <a:avLst/>
          </a:prstGeom>
          <a:noFill/>
        </p:spPr>
        <p:txBody>
          <a:bodyPr wrap="square" rtlCol="0">
            <a:spAutoFit/>
          </a:bodyPr>
          <a:lstStyle/>
          <a:p>
            <a:r>
              <a:rPr lang="en-US" sz="1600" smtClean="0"/>
              <a:t>4,000 Active Mbxs/Svr</a:t>
            </a:r>
            <a:endParaRPr lang="en-US" sz="1600" dirty="0"/>
          </a:p>
        </p:txBody>
      </p:sp>
      <p:sp>
        <p:nvSpPr>
          <p:cNvPr id="446" name="TextBox 445"/>
          <p:cNvSpPr txBox="1"/>
          <p:nvPr/>
        </p:nvSpPr>
        <p:spPr>
          <a:xfrm>
            <a:off x="6908800" y="3623846"/>
            <a:ext cx="2362200" cy="338554"/>
          </a:xfrm>
          <a:prstGeom prst="rect">
            <a:avLst/>
          </a:prstGeom>
          <a:noFill/>
        </p:spPr>
        <p:txBody>
          <a:bodyPr wrap="square" rtlCol="0">
            <a:spAutoFit/>
          </a:bodyPr>
          <a:lstStyle/>
          <a:p>
            <a:r>
              <a:rPr lang="en-US" sz="1600" smtClean="0"/>
              <a:t>1</a:t>
            </a:r>
            <a:r>
              <a:rPr lang="en-US" sz="1600" baseline="30000" smtClean="0"/>
              <a:t>st</a:t>
            </a:r>
            <a:r>
              <a:rPr lang="en-US" sz="1600" smtClean="0"/>
              <a:t> failure: ~5,000 active</a:t>
            </a:r>
            <a:endParaRPr lang="en-US" sz="1600" dirty="0"/>
          </a:p>
        </p:txBody>
      </p:sp>
      <p:sp>
        <p:nvSpPr>
          <p:cNvPr id="447" name="TextBox 446"/>
          <p:cNvSpPr txBox="1"/>
          <p:nvPr/>
        </p:nvSpPr>
        <p:spPr>
          <a:xfrm>
            <a:off x="6915150" y="3871496"/>
            <a:ext cx="2362200" cy="338554"/>
          </a:xfrm>
          <a:prstGeom prst="rect">
            <a:avLst/>
          </a:prstGeom>
          <a:noFill/>
        </p:spPr>
        <p:txBody>
          <a:bodyPr wrap="square" rtlCol="0">
            <a:spAutoFit/>
          </a:bodyPr>
          <a:lstStyle/>
          <a:p>
            <a:r>
              <a:rPr lang="en-US" sz="1600" smtClean="0"/>
              <a:t>2</a:t>
            </a:r>
            <a:r>
              <a:rPr lang="en-US" sz="1600" baseline="30000" smtClean="0"/>
              <a:t>nd</a:t>
            </a:r>
            <a:r>
              <a:rPr lang="en-US" sz="1600" smtClean="0"/>
              <a:t> failure: 6,000 active</a:t>
            </a:r>
            <a:endParaRPr lang="en-US" sz="1600" dirty="0"/>
          </a:p>
        </p:txBody>
      </p:sp>
      <p:sp>
        <p:nvSpPr>
          <p:cNvPr id="448" name="TextBox 447"/>
          <p:cNvSpPr txBox="1"/>
          <p:nvPr/>
        </p:nvSpPr>
        <p:spPr>
          <a:xfrm>
            <a:off x="6934200" y="4087396"/>
            <a:ext cx="2362200" cy="338554"/>
          </a:xfrm>
          <a:prstGeom prst="rect">
            <a:avLst/>
          </a:prstGeom>
          <a:noFill/>
        </p:spPr>
        <p:txBody>
          <a:bodyPr wrap="square" rtlCol="0">
            <a:spAutoFit/>
          </a:bodyPr>
          <a:lstStyle/>
          <a:p>
            <a:r>
              <a:rPr lang="en-US" sz="1600" smtClean="0"/>
              <a:t>Soft active limit: 24</a:t>
            </a:r>
            <a:endParaRPr lang="en-US" sz="1600" dirty="0"/>
          </a:p>
        </p:txBody>
      </p:sp>
      <p:sp>
        <p:nvSpPr>
          <p:cNvPr id="449" name="TextBox 448"/>
          <p:cNvSpPr txBox="1"/>
          <p:nvPr/>
        </p:nvSpPr>
        <p:spPr>
          <a:xfrm>
            <a:off x="6934200" y="5452646"/>
            <a:ext cx="2133600" cy="338554"/>
          </a:xfrm>
          <a:prstGeom prst="rect">
            <a:avLst/>
          </a:prstGeom>
          <a:noFill/>
        </p:spPr>
        <p:txBody>
          <a:bodyPr wrap="square" rtlCol="0">
            <a:spAutoFit/>
          </a:bodyPr>
          <a:lstStyle/>
          <a:p>
            <a:r>
              <a:rPr lang="en-US" sz="1600" smtClean="0"/>
              <a:t>288 disks total</a:t>
            </a:r>
            <a:endParaRPr lang="en-US" sz="1600" dirty="0"/>
          </a:p>
        </p:txBody>
      </p:sp>
      <p:sp>
        <p:nvSpPr>
          <p:cNvPr id="450" name="TextBox 449"/>
          <p:cNvSpPr txBox="1"/>
          <p:nvPr/>
        </p:nvSpPr>
        <p:spPr>
          <a:xfrm>
            <a:off x="6934200" y="5681246"/>
            <a:ext cx="2133600" cy="338554"/>
          </a:xfrm>
          <a:prstGeom prst="rect">
            <a:avLst/>
          </a:prstGeom>
          <a:noFill/>
        </p:spPr>
        <p:txBody>
          <a:bodyPr wrap="square" rtlCol="0">
            <a:spAutoFit/>
          </a:bodyPr>
          <a:lstStyle/>
          <a:p>
            <a:r>
              <a:rPr lang="en-US" sz="1600" smtClean="0"/>
              <a:t>30 TB of db space</a:t>
            </a:r>
            <a:endParaRPr lang="en-US" sz="16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79"/>
                                        </p:tgtEl>
                                        <p:attrNameLst>
                                          <p:attrName>style.visibility</p:attrName>
                                        </p:attrNameLst>
                                      </p:cBhvr>
                                      <p:to>
                                        <p:strVal val="visible"/>
                                      </p:to>
                                    </p:set>
                                    <p:animEffect transition="in" filter="blinds(horizontal)">
                                      <p:cBhvr>
                                        <p:cTn id="7" dur="500"/>
                                        <p:tgtEl>
                                          <p:spTgt spid="379"/>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57"/>
                                        </p:tgtEl>
                                        <p:attrNameLst>
                                          <p:attrName>style.visibility</p:attrName>
                                        </p:attrNameLst>
                                      </p:cBhvr>
                                      <p:to>
                                        <p:strVal val="visible"/>
                                      </p:to>
                                    </p:set>
                                    <p:animEffect transition="in" filter="blinds(horizontal)">
                                      <p:cBhvr>
                                        <p:cTn id="10" dur="500"/>
                                        <p:tgtEl>
                                          <p:spTgt spid="357"/>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378"/>
                                        </p:tgtEl>
                                        <p:attrNameLst>
                                          <p:attrName>style.visibility</p:attrName>
                                        </p:attrNameLst>
                                      </p:cBhvr>
                                      <p:to>
                                        <p:strVal val="visible"/>
                                      </p:to>
                                    </p:set>
                                    <p:animEffect transition="in" filter="blinds(horizontal)">
                                      <p:cBhvr>
                                        <p:cTn id="13" dur="500"/>
                                        <p:tgtEl>
                                          <p:spTgt spid="378"/>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366"/>
                                        </p:tgtEl>
                                        <p:attrNameLst>
                                          <p:attrName>style.visibility</p:attrName>
                                        </p:attrNameLst>
                                      </p:cBhvr>
                                      <p:to>
                                        <p:strVal val="visible"/>
                                      </p:to>
                                    </p:set>
                                    <p:animEffect transition="in" filter="blinds(horizontal)">
                                      <p:cBhvr>
                                        <p:cTn id="16" dur="500"/>
                                        <p:tgtEl>
                                          <p:spTgt spid="366"/>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364"/>
                                        </p:tgtEl>
                                        <p:attrNameLst>
                                          <p:attrName>style.visibility</p:attrName>
                                        </p:attrNameLst>
                                      </p:cBhvr>
                                      <p:to>
                                        <p:strVal val="visible"/>
                                      </p:to>
                                    </p:set>
                                    <p:animEffect transition="in" filter="blinds(horizontal)">
                                      <p:cBhvr>
                                        <p:cTn id="19" dur="500"/>
                                        <p:tgtEl>
                                          <p:spTgt spid="364"/>
                                        </p:tgtEl>
                                      </p:cBhvr>
                                    </p:animEffect>
                                  </p:childTnLst>
                                </p:cTn>
                              </p:par>
                            </p:childTnLst>
                          </p:cTn>
                        </p:par>
                      </p:childTnLst>
                    </p:cTn>
                  </p:par>
                  <p:par>
                    <p:cTn id="20" fill="hold">
                      <p:stCondLst>
                        <p:cond delay="indefinite"/>
                      </p:stCondLst>
                      <p:childTnLst>
                        <p:par>
                          <p:cTn id="21" fill="hold">
                            <p:stCondLst>
                              <p:cond delay="0"/>
                            </p:stCondLst>
                            <p:childTnLst>
                              <p:par>
                                <p:cTn id="22" presetID="3" presetClass="entr" presetSubtype="10" fill="hold" grpId="0" nodeType="clickEffect">
                                  <p:stCondLst>
                                    <p:cond delay="0"/>
                                  </p:stCondLst>
                                  <p:childTnLst>
                                    <p:set>
                                      <p:cBhvr>
                                        <p:cTn id="23" dur="1" fill="hold">
                                          <p:stCondLst>
                                            <p:cond delay="0"/>
                                          </p:stCondLst>
                                        </p:cTn>
                                        <p:tgtEl>
                                          <p:spTgt spid="380"/>
                                        </p:tgtEl>
                                        <p:attrNameLst>
                                          <p:attrName>style.visibility</p:attrName>
                                        </p:attrNameLst>
                                      </p:cBhvr>
                                      <p:to>
                                        <p:strVal val="visible"/>
                                      </p:to>
                                    </p:set>
                                    <p:animEffect transition="in" filter="blinds(horizontal)">
                                      <p:cBhvr>
                                        <p:cTn id="24" dur="500"/>
                                        <p:tgtEl>
                                          <p:spTgt spid="380"/>
                                        </p:tgtEl>
                                      </p:cBhvr>
                                    </p:animEffect>
                                  </p:childTnLst>
                                </p:cTn>
                              </p:par>
                              <p:par>
                                <p:cTn id="25" presetID="3" presetClass="entr" presetSubtype="10" fill="hold" grpId="0" nodeType="withEffect">
                                  <p:stCondLst>
                                    <p:cond delay="0"/>
                                  </p:stCondLst>
                                  <p:childTnLst>
                                    <p:set>
                                      <p:cBhvr>
                                        <p:cTn id="26" dur="1" fill="hold">
                                          <p:stCondLst>
                                            <p:cond delay="0"/>
                                          </p:stCondLst>
                                        </p:cTn>
                                        <p:tgtEl>
                                          <p:spTgt spid="358"/>
                                        </p:tgtEl>
                                        <p:attrNameLst>
                                          <p:attrName>style.visibility</p:attrName>
                                        </p:attrNameLst>
                                      </p:cBhvr>
                                      <p:to>
                                        <p:strVal val="visible"/>
                                      </p:to>
                                    </p:set>
                                    <p:animEffect transition="in" filter="blinds(horizontal)">
                                      <p:cBhvr>
                                        <p:cTn id="27" dur="500"/>
                                        <p:tgtEl>
                                          <p:spTgt spid="358"/>
                                        </p:tgtEl>
                                      </p:cBhvr>
                                    </p:animEffect>
                                  </p:childTnLst>
                                </p:cTn>
                              </p:par>
                              <p:par>
                                <p:cTn id="28" presetID="3" presetClass="entr" presetSubtype="10" fill="hold" grpId="0" nodeType="withEffect">
                                  <p:stCondLst>
                                    <p:cond delay="0"/>
                                  </p:stCondLst>
                                  <p:childTnLst>
                                    <p:set>
                                      <p:cBhvr>
                                        <p:cTn id="29" dur="1" fill="hold">
                                          <p:stCondLst>
                                            <p:cond delay="0"/>
                                          </p:stCondLst>
                                        </p:cTn>
                                        <p:tgtEl>
                                          <p:spTgt spid="360"/>
                                        </p:tgtEl>
                                        <p:attrNameLst>
                                          <p:attrName>style.visibility</p:attrName>
                                        </p:attrNameLst>
                                      </p:cBhvr>
                                      <p:to>
                                        <p:strVal val="visible"/>
                                      </p:to>
                                    </p:set>
                                    <p:animEffect transition="in" filter="blinds(horizontal)">
                                      <p:cBhvr>
                                        <p:cTn id="30" dur="500"/>
                                        <p:tgtEl>
                                          <p:spTgt spid="360"/>
                                        </p:tgtEl>
                                      </p:cBhvr>
                                    </p:animEffect>
                                  </p:childTnLst>
                                </p:cTn>
                              </p:par>
                            </p:childTnLst>
                          </p:cTn>
                        </p:par>
                      </p:childTnLst>
                    </p:cTn>
                  </p:par>
                  <p:par>
                    <p:cTn id="31" fill="hold">
                      <p:stCondLst>
                        <p:cond delay="indefinite"/>
                      </p:stCondLst>
                      <p:childTnLst>
                        <p:par>
                          <p:cTn id="32" fill="hold">
                            <p:stCondLst>
                              <p:cond delay="0"/>
                            </p:stCondLst>
                            <p:childTnLst>
                              <p:par>
                                <p:cTn id="33" presetID="3" presetClass="entr" presetSubtype="10" fill="hold" grpId="0" nodeType="clickEffect">
                                  <p:stCondLst>
                                    <p:cond delay="0"/>
                                  </p:stCondLst>
                                  <p:childTnLst>
                                    <p:set>
                                      <p:cBhvr>
                                        <p:cTn id="34" dur="1" fill="hold">
                                          <p:stCondLst>
                                            <p:cond delay="0"/>
                                          </p:stCondLst>
                                        </p:cTn>
                                        <p:tgtEl>
                                          <p:spTgt spid="383"/>
                                        </p:tgtEl>
                                        <p:attrNameLst>
                                          <p:attrName>style.visibility</p:attrName>
                                        </p:attrNameLst>
                                      </p:cBhvr>
                                      <p:to>
                                        <p:strVal val="visible"/>
                                      </p:to>
                                    </p:set>
                                    <p:animEffect transition="in" filter="blinds(horizontal)">
                                      <p:cBhvr>
                                        <p:cTn id="35" dur="500"/>
                                        <p:tgtEl>
                                          <p:spTgt spid="383"/>
                                        </p:tgtEl>
                                      </p:cBhvr>
                                    </p:animEffect>
                                  </p:childTnLst>
                                </p:cTn>
                              </p:par>
                              <p:par>
                                <p:cTn id="36" presetID="3" presetClass="entr" presetSubtype="10" fill="hold" grpId="0" nodeType="withEffect">
                                  <p:stCondLst>
                                    <p:cond delay="0"/>
                                  </p:stCondLst>
                                  <p:childTnLst>
                                    <p:set>
                                      <p:cBhvr>
                                        <p:cTn id="37" dur="1" fill="hold">
                                          <p:stCondLst>
                                            <p:cond delay="0"/>
                                          </p:stCondLst>
                                        </p:cTn>
                                        <p:tgtEl>
                                          <p:spTgt spid="367"/>
                                        </p:tgtEl>
                                        <p:attrNameLst>
                                          <p:attrName>style.visibility</p:attrName>
                                        </p:attrNameLst>
                                      </p:cBhvr>
                                      <p:to>
                                        <p:strVal val="visible"/>
                                      </p:to>
                                    </p:set>
                                    <p:animEffect transition="in" filter="blinds(horizontal)">
                                      <p:cBhvr>
                                        <p:cTn id="38" dur="500"/>
                                        <p:tgtEl>
                                          <p:spTgt spid="367"/>
                                        </p:tgtEl>
                                      </p:cBhvr>
                                    </p:animEffect>
                                  </p:childTnLst>
                                </p:cTn>
                              </p:par>
                              <p:par>
                                <p:cTn id="39" presetID="3" presetClass="entr" presetSubtype="10" fill="hold" grpId="0" nodeType="withEffect">
                                  <p:stCondLst>
                                    <p:cond delay="0"/>
                                  </p:stCondLst>
                                  <p:childTnLst>
                                    <p:set>
                                      <p:cBhvr>
                                        <p:cTn id="40" dur="1" fill="hold">
                                          <p:stCondLst>
                                            <p:cond delay="0"/>
                                          </p:stCondLst>
                                        </p:cTn>
                                        <p:tgtEl>
                                          <p:spTgt spid="381"/>
                                        </p:tgtEl>
                                        <p:attrNameLst>
                                          <p:attrName>style.visibility</p:attrName>
                                        </p:attrNameLst>
                                      </p:cBhvr>
                                      <p:to>
                                        <p:strVal val="visible"/>
                                      </p:to>
                                    </p:set>
                                    <p:animEffect transition="in" filter="blinds(horizontal)">
                                      <p:cBhvr>
                                        <p:cTn id="41" dur="500"/>
                                        <p:tgtEl>
                                          <p:spTgt spid="381"/>
                                        </p:tgtEl>
                                      </p:cBhvr>
                                    </p:animEffect>
                                  </p:childTnLst>
                                </p:cTn>
                              </p:par>
                              <p:par>
                                <p:cTn id="42" presetID="3" presetClass="entr" presetSubtype="10" fill="hold" grpId="0" nodeType="withEffect">
                                  <p:stCondLst>
                                    <p:cond delay="0"/>
                                  </p:stCondLst>
                                  <p:childTnLst>
                                    <p:set>
                                      <p:cBhvr>
                                        <p:cTn id="43" dur="1" fill="hold">
                                          <p:stCondLst>
                                            <p:cond delay="0"/>
                                          </p:stCondLst>
                                        </p:cTn>
                                        <p:tgtEl>
                                          <p:spTgt spid="368"/>
                                        </p:tgtEl>
                                        <p:attrNameLst>
                                          <p:attrName>style.visibility</p:attrName>
                                        </p:attrNameLst>
                                      </p:cBhvr>
                                      <p:to>
                                        <p:strVal val="visible"/>
                                      </p:to>
                                    </p:set>
                                    <p:animEffect transition="in" filter="blinds(horizontal)">
                                      <p:cBhvr>
                                        <p:cTn id="44" dur="500"/>
                                        <p:tgtEl>
                                          <p:spTgt spid="368"/>
                                        </p:tgtEl>
                                      </p:cBhvr>
                                    </p:animEffect>
                                  </p:childTnLst>
                                </p:cTn>
                              </p:par>
                              <p:par>
                                <p:cTn id="45" presetID="3" presetClass="entr" presetSubtype="10" fill="hold" grpId="0" nodeType="withEffect">
                                  <p:stCondLst>
                                    <p:cond delay="0"/>
                                  </p:stCondLst>
                                  <p:childTnLst>
                                    <p:set>
                                      <p:cBhvr>
                                        <p:cTn id="46" dur="1" fill="hold">
                                          <p:stCondLst>
                                            <p:cond delay="0"/>
                                          </p:stCondLst>
                                        </p:cTn>
                                        <p:tgtEl>
                                          <p:spTgt spid="369"/>
                                        </p:tgtEl>
                                        <p:attrNameLst>
                                          <p:attrName>style.visibility</p:attrName>
                                        </p:attrNameLst>
                                      </p:cBhvr>
                                      <p:to>
                                        <p:strVal val="visible"/>
                                      </p:to>
                                    </p:set>
                                    <p:animEffect transition="in" filter="blinds(horizontal)">
                                      <p:cBhvr>
                                        <p:cTn id="47" dur="500"/>
                                        <p:tgtEl>
                                          <p:spTgt spid="369"/>
                                        </p:tgtEl>
                                      </p:cBhvr>
                                    </p:animEffect>
                                  </p:childTnLst>
                                </p:cTn>
                              </p:par>
                              <p:par>
                                <p:cTn id="48" presetID="3" presetClass="entr" presetSubtype="10" fill="hold" grpId="0" nodeType="withEffect">
                                  <p:stCondLst>
                                    <p:cond delay="0"/>
                                  </p:stCondLst>
                                  <p:childTnLst>
                                    <p:set>
                                      <p:cBhvr>
                                        <p:cTn id="49" dur="1" fill="hold">
                                          <p:stCondLst>
                                            <p:cond delay="0"/>
                                          </p:stCondLst>
                                        </p:cTn>
                                        <p:tgtEl>
                                          <p:spTgt spid="445"/>
                                        </p:tgtEl>
                                        <p:attrNameLst>
                                          <p:attrName>style.visibility</p:attrName>
                                        </p:attrNameLst>
                                      </p:cBhvr>
                                      <p:to>
                                        <p:strVal val="visible"/>
                                      </p:to>
                                    </p:set>
                                    <p:animEffect transition="in" filter="blinds(horizontal)">
                                      <p:cBhvr>
                                        <p:cTn id="50" dur="500"/>
                                        <p:tgtEl>
                                          <p:spTgt spid="445"/>
                                        </p:tgtEl>
                                      </p:cBhvr>
                                    </p:animEffect>
                                  </p:childTnLst>
                                </p:cTn>
                              </p:par>
                              <p:par>
                                <p:cTn id="51" presetID="3" presetClass="entr" presetSubtype="10" fill="hold" grpId="0" nodeType="withEffect">
                                  <p:stCondLst>
                                    <p:cond delay="0"/>
                                  </p:stCondLst>
                                  <p:childTnLst>
                                    <p:set>
                                      <p:cBhvr>
                                        <p:cTn id="52" dur="1" fill="hold">
                                          <p:stCondLst>
                                            <p:cond delay="0"/>
                                          </p:stCondLst>
                                        </p:cTn>
                                        <p:tgtEl>
                                          <p:spTgt spid="446"/>
                                        </p:tgtEl>
                                        <p:attrNameLst>
                                          <p:attrName>style.visibility</p:attrName>
                                        </p:attrNameLst>
                                      </p:cBhvr>
                                      <p:to>
                                        <p:strVal val="visible"/>
                                      </p:to>
                                    </p:set>
                                    <p:animEffect transition="in" filter="blinds(horizontal)">
                                      <p:cBhvr>
                                        <p:cTn id="53" dur="500"/>
                                        <p:tgtEl>
                                          <p:spTgt spid="446"/>
                                        </p:tgtEl>
                                      </p:cBhvr>
                                    </p:animEffect>
                                  </p:childTnLst>
                                </p:cTn>
                              </p:par>
                              <p:par>
                                <p:cTn id="54" presetID="3" presetClass="entr" presetSubtype="10" fill="hold" grpId="0" nodeType="withEffect">
                                  <p:stCondLst>
                                    <p:cond delay="0"/>
                                  </p:stCondLst>
                                  <p:childTnLst>
                                    <p:set>
                                      <p:cBhvr>
                                        <p:cTn id="55" dur="1" fill="hold">
                                          <p:stCondLst>
                                            <p:cond delay="0"/>
                                          </p:stCondLst>
                                        </p:cTn>
                                        <p:tgtEl>
                                          <p:spTgt spid="447"/>
                                        </p:tgtEl>
                                        <p:attrNameLst>
                                          <p:attrName>style.visibility</p:attrName>
                                        </p:attrNameLst>
                                      </p:cBhvr>
                                      <p:to>
                                        <p:strVal val="visible"/>
                                      </p:to>
                                    </p:set>
                                    <p:animEffect transition="in" filter="blinds(horizontal)">
                                      <p:cBhvr>
                                        <p:cTn id="56" dur="500"/>
                                        <p:tgtEl>
                                          <p:spTgt spid="447"/>
                                        </p:tgtEl>
                                      </p:cBhvr>
                                    </p:animEffect>
                                  </p:childTnLst>
                                </p:cTn>
                              </p:par>
                              <p:par>
                                <p:cTn id="57" presetID="3" presetClass="entr" presetSubtype="10" fill="hold" grpId="0" nodeType="withEffect">
                                  <p:stCondLst>
                                    <p:cond delay="0"/>
                                  </p:stCondLst>
                                  <p:childTnLst>
                                    <p:set>
                                      <p:cBhvr>
                                        <p:cTn id="58" dur="1" fill="hold">
                                          <p:stCondLst>
                                            <p:cond delay="0"/>
                                          </p:stCondLst>
                                        </p:cTn>
                                        <p:tgtEl>
                                          <p:spTgt spid="448"/>
                                        </p:tgtEl>
                                        <p:attrNameLst>
                                          <p:attrName>style.visibility</p:attrName>
                                        </p:attrNameLst>
                                      </p:cBhvr>
                                      <p:to>
                                        <p:strVal val="visible"/>
                                      </p:to>
                                    </p:set>
                                    <p:animEffect transition="in" filter="blinds(horizontal)">
                                      <p:cBhvr>
                                        <p:cTn id="59" dur="500"/>
                                        <p:tgtEl>
                                          <p:spTgt spid="448"/>
                                        </p:tgtEl>
                                      </p:cBhvr>
                                    </p:animEffect>
                                  </p:childTnLst>
                                </p:cTn>
                              </p:par>
                              <p:par>
                                <p:cTn id="60" presetID="3" presetClass="entr" presetSubtype="10" fill="hold" grpId="0" nodeType="withEffect">
                                  <p:stCondLst>
                                    <p:cond delay="0"/>
                                  </p:stCondLst>
                                  <p:childTnLst>
                                    <p:set>
                                      <p:cBhvr>
                                        <p:cTn id="61" dur="1" fill="hold">
                                          <p:stCondLst>
                                            <p:cond delay="0"/>
                                          </p:stCondLst>
                                        </p:cTn>
                                        <p:tgtEl>
                                          <p:spTgt spid="449"/>
                                        </p:tgtEl>
                                        <p:attrNameLst>
                                          <p:attrName>style.visibility</p:attrName>
                                        </p:attrNameLst>
                                      </p:cBhvr>
                                      <p:to>
                                        <p:strVal val="visible"/>
                                      </p:to>
                                    </p:set>
                                    <p:animEffect transition="in" filter="blinds(horizontal)">
                                      <p:cBhvr>
                                        <p:cTn id="62" dur="500"/>
                                        <p:tgtEl>
                                          <p:spTgt spid="449"/>
                                        </p:tgtEl>
                                      </p:cBhvr>
                                    </p:animEffect>
                                  </p:childTnLst>
                                </p:cTn>
                              </p:par>
                              <p:par>
                                <p:cTn id="63" presetID="3" presetClass="entr" presetSubtype="10" fill="hold" grpId="0" nodeType="withEffect">
                                  <p:stCondLst>
                                    <p:cond delay="0"/>
                                  </p:stCondLst>
                                  <p:childTnLst>
                                    <p:set>
                                      <p:cBhvr>
                                        <p:cTn id="64" dur="1" fill="hold">
                                          <p:stCondLst>
                                            <p:cond delay="0"/>
                                          </p:stCondLst>
                                        </p:cTn>
                                        <p:tgtEl>
                                          <p:spTgt spid="450"/>
                                        </p:tgtEl>
                                        <p:attrNameLst>
                                          <p:attrName>style.visibility</p:attrName>
                                        </p:attrNameLst>
                                      </p:cBhvr>
                                      <p:to>
                                        <p:strVal val="visible"/>
                                      </p:to>
                                    </p:set>
                                    <p:animEffect transition="in" filter="blinds(horizontal)">
                                      <p:cBhvr>
                                        <p:cTn id="65" dur="500"/>
                                        <p:tgtEl>
                                          <p:spTgt spid="4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3" grpId="0" animBg="1"/>
      <p:bldP spid="380" grpId="0" animBg="1"/>
      <p:bldP spid="379" grpId="0" animBg="1"/>
      <p:bldP spid="357" grpId="0"/>
      <p:bldP spid="358" grpId="0"/>
      <p:bldP spid="360" grpId="0"/>
      <p:bldP spid="364" grpId="0"/>
      <p:bldP spid="366" grpId="0"/>
      <p:bldP spid="367" grpId="0"/>
      <p:bldP spid="368" grpId="0"/>
      <p:bldP spid="369" grpId="0"/>
      <p:bldP spid="378" grpId="0"/>
      <p:bldP spid="381" grpId="0"/>
      <p:bldP spid="445" grpId="0"/>
      <p:bldP spid="446" grpId="0"/>
      <p:bldP spid="447" grpId="0"/>
      <p:bldP spid="448" grpId="0"/>
      <p:bldP spid="449" grpId="0"/>
      <p:bldP spid="450"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Takeaways</a:t>
            </a:r>
            <a:endParaRPr lang="en-US" dirty="0"/>
          </a:p>
        </p:txBody>
      </p:sp>
      <p:sp>
        <p:nvSpPr>
          <p:cNvPr id="3" name="Text Placeholder 2"/>
          <p:cNvSpPr>
            <a:spLocks noGrp="1"/>
          </p:cNvSpPr>
          <p:nvPr>
            <p:ph type="body" sz="quarter" idx="10"/>
          </p:nvPr>
        </p:nvSpPr>
        <p:spPr>
          <a:xfrm>
            <a:off x="381000" y="1517882"/>
            <a:ext cx="8382000" cy="2210862"/>
          </a:xfrm>
        </p:spPr>
        <p:txBody>
          <a:bodyPr/>
          <a:lstStyle/>
          <a:p>
            <a:r>
              <a:rPr lang="en-US" dirty="0" smtClean="0"/>
              <a:t>Greater end-to-end availability with </a:t>
            </a:r>
            <a:r>
              <a:rPr lang="en-US" i="1" dirty="0" smtClean="0"/>
              <a:t>Mailbox Resiliency</a:t>
            </a:r>
          </a:p>
          <a:p>
            <a:r>
              <a:rPr lang="en-US" dirty="0" smtClean="0"/>
              <a:t>Unified framework for high availability and site resilience</a:t>
            </a:r>
          </a:p>
          <a:p>
            <a:r>
              <a:rPr lang="en-US" dirty="0" smtClean="0"/>
              <a:t>Faster and easier to deploy with </a:t>
            </a:r>
            <a:r>
              <a:rPr lang="en-US" i="1" dirty="0" smtClean="0"/>
              <a:t>Incremental Deployment</a:t>
            </a:r>
          </a:p>
          <a:p>
            <a:r>
              <a:rPr lang="en-US" dirty="0" smtClean="0"/>
              <a:t>Reduced TCO with </a:t>
            </a:r>
            <a:r>
              <a:rPr lang="en-US" i="1" dirty="0" smtClean="0"/>
              <a:t>core ESE architecture changes</a:t>
            </a:r>
            <a:r>
              <a:rPr lang="en-US" dirty="0" smtClean="0"/>
              <a:t> and </a:t>
            </a:r>
            <a:r>
              <a:rPr lang="en-US" i="1" dirty="0" smtClean="0"/>
              <a:t>more storage options</a:t>
            </a:r>
          </a:p>
          <a:p>
            <a:r>
              <a:rPr lang="en-US" dirty="0" smtClean="0"/>
              <a:t>Supports large mailboxes for less money</a:t>
            </a:r>
          </a:p>
        </p:txBody>
      </p:sp>
    </p:spTree>
  </p:cSld>
  <p:clrMapOvr>
    <a:masterClrMapping/>
  </p:clrMapOvr>
  <p:transition>
    <p:fad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sz="8000" dirty="0" smtClean="0"/>
              <a:t>question &amp; answer</a:t>
            </a:r>
            <a:endParaRPr lang="en-US" sz="8000" dirty="0"/>
          </a:p>
        </p:txBody>
      </p:sp>
    </p:spTree>
  </p:cSld>
  <p:clrMapOvr>
    <a:masterClrMapping/>
  </p:clrMapOvr>
  <p:transition>
    <p:fad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bwMode="auto">
          <a:xfrm>
            <a:off x="16204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9" name="Rounded Rectangle 48"/>
          <p:cNvSpPr/>
          <p:nvPr/>
        </p:nvSpPr>
        <p:spPr bwMode="auto">
          <a:xfrm>
            <a:off x="16204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4" name="Picture 23" descr="TechNet.png"/>
          <p:cNvPicPr>
            <a:picLocks noChangeAspect="1"/>
          </p:cNvPicPr>
          <p:nvPr/>
        </p:nvPicPr>
        <p:blipFill>
          <a:blip r:embed="rId3"/>
          <a:stretch>
            <a:fillRect/>
          </a:stretch>
        </p:blipFill>
        <p:spPr bwMode="black">
          <a:xfrm>
            <a:off x="762000" y="3607054"/>
            <a:ext cx="3624263" cy="738032"/>
          </a:xfrm>
          <a:prstGeom prst="rect">
            <a:avLst/>
          </a:prstGeom>
        </p:spPr>
      </p:pic>
      <p:grpSp>
        <p:nvGrpSpPr>
          <p:cNvPr id="3" name="Group 29"/>
          <p:cNvGrpSpPr/>
          <p:nvPr/>
        </p:nvGrpSpPr>
        <p:grpSpPr>
          <a:xfrm>
            <a:off x="276225" y="1426139"/>
            <a:ext cx="457200" cy="4572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2" name="Oval 41"/>
          <p:cNvSpPr/>
          <p:nvPr/>
        </p:nvSpPr>
        <p:spPr bwMode="auto">
          <a:xfrm>
            <a:off x="123825"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47" name="Rectangle 46"/>
          <p:cNvSpPr/>
          <p:nvPr/>
        </p:nvSpPr>
        <p:spPr>
          <a:xfrm>
            <a:off x="838200" y="2322868"/>
            <a:ext cx="3849547" cy="954107"/>
          </a:xfrm>
          <a:prstGeom prst="rect">
            <a:avLst/>
          </a:prstGeom>
        </p:spPr>
        <p:txBody>
          <a:bodyPr wrap="square">
            <a:spAutoFit/>
          </a:bodyPr>
          <a:lstStyle/>
          <a:p>
            <a:pPr>
              <a:spcBef>
                <a:spcPts val="600"/>
              </a:spcBef>
            </a:pPr>
            <a:r>
              <a:rPr lang="en-US" sz="2000" dirty="0" smtClean="0">
                <a:hlinkClick r:id="rId4"/>
              </a:rPr>
              <a:t>www.microsoft.com/teched</a:t>
            </a:r>
            <a:r>
              <a:rPr lang="en-US" sz="2000" dirty="0" smtClean="0"/>
              <a:t> </a:t>
            </a:r>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Sessions On-Demand &amp; Community</a:t>
            </a:r>
          </a:p>
        </p:txBody>
      </p:sp>
      <p:sp>
        <p:nvSpPr>
          <p:cNvPr id="48" name="Rectangle 47"/>
          <p:cNvSpPr/>
          <p:nvPr/>
        </p:nvSpPr>
        <p:spPr>
          <a:xfrm>
            <a:off x="838200" y="4474336"/>
            <a:ext cx="3733800" cy="1046440"/>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5"/>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dirty="0" smtClean="0">
                <a:latin typeface="Calibri" pitchFamily="34" charset="0"/>
              </a:rPr>
              <a:t>Resources for IT Professionals</a:t>
            </a:r>
          </a:p>
        </p:txBody>
      </p:sp>
      <p:pic>
        <p:nvPicPr>
          <p:cNvPr id="25" name="Picture 24" descr="TechEd_online.png"/>
          <p:cNvPicPr>
            <a:picLocks noChangeAspect="1"/>
          </p:cNvPicPr>
          <p:nvPr/>
        </p:nvPicPr>
        <p:blipFill>
          <a:blip r:embed="rId6"/>
          <a:stretch>
            <a:fillRect/>
          </a:stretch>
        </p:blipFill>
        <p:spPr bwMode="black">
          <a:xfrm>
            <a:off x="914400" y="1281128"/>
            <a:ext cx="2409825" cy="1076325"/>
          </a:xfrm>
          <a:prstGeom prst="rect">
            <a:avLst/>
          </a:prstGeom>
        </p:spPr>
      </p:pic>
      <p:sp>
        <p:nvSpPr>
          <p:cNvPr id="22" name="Rounded Rectangle 21"/>
          <p:cNvSpPr/>
          <p:nvPr/>
        </p:nvSpPr>
        <p:spPr bwMode="auto">
          <a:xfrm>
            <a:off x="461223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7" name="Picture 26" descr="msdn_1inch_rgb.png"/>
          <p:cNvPicPr>
            <a:picLocks noChangeAspect="1"/>
          </p:cNvPicPr>
          <p:nvPr/>
        </p:nvPicPr>
        <p:blipFill>
          <a:blip r:embed="rId7"/>
          <a:stretch>
            <a:fillRect/>
          </a:stretch>
        </p:blipFill>
        <p:spPr bwMode="black">
          <a:xfrm>
            <a:off x="5457615" y="3583086"/>
            <a:ext cx="1857375" cy="942975"/>
          </a:xfrm>
          <a:prstGeom prst="rect">
            <a:avLst/>
          </a:prstGeom>
        </p:spPr>
      </p:pic>
      <p:sp>
        <p:nvSpPr>
          <p:cNvPr id="28" name="Rectangle 27"/>
          <p:cNvSpPr/>
          <p:nvPr/>
        </p:nvSpPr>
        <p:spPr>
          <a:xfrm>
            <a:off x="5457615" y="4474336"/>
            <a:ext cx="3352800" cy="1046440"/>
          </a:xfrm>
          <a:prstGeom prst="rect">
            <a:avLst/>
          </a:prstGeom>
        </p:spPr>
        <p:txBody>
          <a:bodyPr wrap="square">
            <a:spAutoFit/>
          </a:bodyPr>
          <a:lstStyle/>
          <a:p>
            <a:pPr>
              <a:spcBef>
                <a:spcPts val="600"/>
              </a:spcBef>
              <a:tabLst>
                <a:tab pos="1828800" algn="l"/>
              </a:tabLst>
            </a:pPr>
            <a:r>
              <a:rPr lang="en-US" sz="2000" dirty="0" smtClean="0">
                <a:hlinkClick r:id="rId8"/>
              </a:rPr>
              <a:t>http://microsoft.com/msdn</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Resources for Developers</a:t>
            </a:r>
          </a:p>
        </p:txBody>
      </p:sp>
      <p:grpSp>
        <p:nvGrpSpPr>
          <p:cNvPr id="4" name="Group 29"/>
          <p:cNvGrpSpPr/>
          <p:nvPr/>
        </p:nvGrpSpPr>
        <p:grpSpPr>
          <a:xfrm>
            <a:off x="276225" y="3758636"/>
            <a:ext cx="457200" cy="4572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 name="Oval 38"/>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1" name="Oval 40"/>
          <p:cNvSpPr/>
          <p:nvPr/>
        </p:nvSpPr>
        <p:spPr bwMode="auto">
          <a:xfrm>
            <a:off x="123825" y="3664111"/>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grpSp>
        <p:nvGrpSpPr>
          <p:cNvPr id="5" name="Group 43"/>
          <p:cNvGrpSpPr/>
          <p:nvPr/>
        </p:nvGrpSpPr>
        <p:grpSpPr>
          <a:xfrm>
            <a:off x="4800600" y="3758636"/>
            <a:ext cx="457200" cy="4572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6" name="Oval 45"/>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1" name="Oval 50"/>
          <p:cNvSpPr/>
          <p:nvPr/>
        </p:nvSpPr>
        <p:spPr bwMode="auto">
          <a:xfrm>
            <a:off x="4648200" y="3606236"/>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5" name="Rounded Rectangle 34"/>
          <p:cNvSpPr/>
          <p:nvPr/>
        </p:nvSpPr>
        <p:spPr bwMode="auto">
          <a:xfrm>
            <a:off x="461223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6" name="Group 29"/>
          <p:cNvGrpSpPr/>
          <p:nvPr/>
        </p:nvGrpSpPr>
        <p:grpSpPr>
          <a:xfrm>
            <a:off x="4761140" y="1426139"/>
            <a:ext cx="457200" cy="4572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 name="Oval 42"/>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2" name="Oval 51"/>
          <p:cNvSpPr/>
          <p:nvPr/>
        </p:nvSpPr>
        <p:spPr bwMode="auto">
          <a:xfrm>
            <a:off x="4608740"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57" name="Rectangle 56"/>
          <p:cNvSpPr/>
          <p:nvPr/>
        </p:nvSpPr>
        <p:spPr>
          <a:xfrm>
            <a:off x="4629872" y="2322868"/>
            <a:ext cx="4514127" cy="954107"/>
          </a:xfrm>
          <a:prstGeom prst="rect">
            <a:avLst/>
          </a:prstGeom>
        </p:spPr>
        <p:txBody>
          <a:bodyPr wrap="square">
            <a:spAutoFit/>
          </a:bodyPr>
          <a:lstStyle/>
          <a:p>
            <a:pPr>
              <a:spcBef>
                <a:spcPts val="600"/>
              </a:spcBef>
            </a:pPr>
            <a:r>
              <a:rPr lang="en-US" sz="2000" dirty="0" smtClean="0">
                <a:hlinkClick r:id="rId9"/>
              </a:rPr>
              <a:t>www.microsoft.com/learning</a:t>
            </a:r>
            <a:r>
              <a:rPr lang="en-US" sz="2000" dirty="0" smtClean="0"/>
              <a:t>  </a:t>
            </a:r>
          </a:p>
          <a:p>
            <a:pPr marL="0" lvl="1" indent="0">
              <a:lnSpc>
                <a:spcPct val="100000"/>
              </a:lnSpc>
              <a:spcBef>
                <a:spcPts val="0"/>
              </a:spcBef>
              <a:buNone/>
              <a:tabLst>
                <a:tab pos="1828800" algn="l"/>
              </a:tabLst>
            </a:pPr>
            <a:endParaRPr lang="en-US" dirty="0" smtClean="0"/>
          </a:p>
          <a:p>
            <a:r>
              <a:rPr lang="en-US" dirty="0" smtClean="0"/>
              <a:t>Microsoft Certification &amp; Training Resources</a:t>
            </a:r>
            <a:endParaRPr lang="en-US" dirty="0"/>
          </a:p>
        </p:txBody>
      </p:sp>
      <p:sp>
        <p:nvSpPr>
          <p:cNvPr id="54" name="Title 1"/>
          <p:cNvSpPr>
            <a:spLocks noGrp="1"/>
          </p:cNvSpPr>
          <p:nvPr>
            <p:ph type="title"/>
          </p:nvPr>
        </p:nvSpPr>
        <p:spPr/>
        <p:txBody>
          <a:bodyPr vert="horz" wrap="square" lIns="0" tIns="0" rIns="0" bIns="0" rtlCol="0" anchor="t">
            <a:spAutoFit/>
          </a:bodyPr>
          <a:lstStyle/>
          <a:p>
            <a:r>
              <a:rPr/>
              <a:t>Resources</a:t>
            </a:r>
          </a:p>
        </p:txBody>
      </p:sp>
      <p:grpSp>
        <p:nvGrpSpPr>
          <p:cNvPr id="58" name="Group 57"/>
          <p:cNvGrpSpPr/>
          <p:nvPr/>
        </p:nvGrpSpPr>
        <p:grpSpPr bwMode="black">
          <a:xfrm>
            <a:off x="5457615" y="1234828"/>
            <a:ext cx="3477054" cy="771334"/>
            <a:chOff x="5561787" y="0"/>
            <a:chExt cx="3477054" cy="771334"/>
          </a:xfrm>
        </p:grpSpPr>
        <p:pic>
          <p:nvPicPr>
            <p:cNvPr id="56" name="Picture 55" descr="ms_Learning_w.eps"/>
            <p:cNvPicPr>
              <a:picLocks noChangeAspect="1"/>
            </p:cNvPicPr>
            <p:nvPr/>
          </p:nvPicPr>
          <p:blipFill>
            <a:blip r:embed="rId10"/>
            <a:srcRect l="51467"/>
            <a:stretch>
              <a:fillRect/>
            </a:stretch>
          </p:blipFill>
          <p:spPr bwMode="black">
            <a:xfrm>
              <a:off x="7257327" y="0"/>
              <a:ext cx="1781514" cy="771334"/>
            </a:xfrm>
            <a:prstGeom prst="rect">
              <a:avLst/>
            </a:prstGeom>
          </p:spPr>
        </p:pic>
        <p:pic>
          <p:nvPicPr>
            <p:cNvPr id="1026" name="Picture 2" descr="C:\Documents and Settings\Pennie\My Documents\ACERDATA (D)\Pennie's documents\MS Image\Boxshot_Logo\MICROSOFT\Microsoft Logo wht shadow.png"/>
            <p:cNvPicPr>
              <a:picLocks noChangeAspect="1" noChangeArrowheads="1"/>
            </p:cNvPicPr>
            <p:nvPr/>
          </p:nvPicPr>
          <p:blipFill>
            <a:blip r:embed="rId11"/>
            <a:srcRect/>
            <a:stretch>
              <a:fillRect/>
            </a:stretch>
          </p:blipFill>
          <p:spPr bwMode="black">
            <a:xfrm>
              <a:off x="5561787" y="254642"/>
              <a:ext cx="1693646" cy="312516"/>
            </a:xfrm>
            <a:prstGeom prst="rect">
              <a:avLst/>
            </a:prstGeom>
            <a:noFill/>
          </p:spPr>
        </p:pic>
      </p:grpSp>
      <p:sp>
        <p:nvSpPr>
          <p:cNvPr id="53" name="Rectangle 52"/>
          <p:cNvSpPr/>
          <p:nvPr/>
        </p:nvSpPr>
        <p:spPr bwMode="auto">
          <a:xfrm>
            <a:off x="-2298032" y="0"/>
            <a:ext cx="2141623" cy="30723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r>
              <a:rPr lang="en-US" dirty="0" smtClean="0"/>
              <a:t>TechEd 2009 is not producing </a:t>
            </a:r>
          </a:p>
          <a:p>
            <a:r>
              <a:rPr lang="en-US" dirty="0" smtClean="0"/>
              <a:t>a DVD. Please announce that </a:t>
            </a:r>
          </a:p>
          <a:p>
            <a:r>
              <a:rPr lang="en-US" dirty="0" smtClean="0"/>
              <a:t>attendees can </a:t>
            </a:r>
            <a:r>
              <a:rPr lang="en-US" b="1" dirty="0" smtClean="0"/>
              <a:t>access session </a:t>
            </a:r>
            <a:endParaRPr lang="en-US" dirty="0" smtClean="0"/>
          </a:p>
          <a:p>
            <a:r>
              <a:rPr lang="en-US" b="1" dirty="0" smtClean="0"/>
              <a:t>recordings at TechEd Online. </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par>
                          <p:cTn id="31" fill="hold">
                            <p:stCondLst>
                              <p:cond delay="6600"/>
                            </p:stCondLst>
                            <p:childTnLst>
                              <p:par>
                                <p:cTn id="32" presetID="1"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6"/>
                                        </p:tgtEl>
                                        <p:attrNameLst>
                                          <p:attrName>style.visibility</p:attrName>
                                        </p:attrNameLst>
                                      </p:cBhvr>
                                      <p:to>
                                        <p:strVal val="visible"/>
                                      </p:to>
                                    </p:set>
                                  </p:childTnLst>
                                </p:cTn>
                              </p:par>
                            </p:childTnLst>
                          </p:cTn>
                        </p:par>
                        <p:par>
                          <p:cTn id="36" fill="hold">
                            <p:stCondLst>
                              <p:cond delay="6600"/>
                            </p:stCondLst>
                            <p:childTnLst>
                              <p:par>
                                <p:cTn id="37" presetID="10" presetClass="exit" presetSubtype="0" fill="hold" grpId="1" nodeType="afterEffect">
                                  <p:stCondLst>
                                    <p:cond delay="200"/>
                                  </p:stCondLst>
                                  <p:childTnLst>
                                    <p:animEffect transition="out" filter="fade">
                                      <p:cBhvr>
                                        <p:cTn id="38" dur="2000"/>
                                        <p:tgtEl>
                                          <p:spTgt spid="52"/>
                                        </p:tgtEl>
                                      </p:cBhvr>
                                    </p:animEffect>
                                    <p:set>
                                      <p:cBhvr>
                                        <p:cTn id="39"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P spid="52" grpId="0" animBg="1"/>
      <p:bldP spid="52" grpId="1"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3"/>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81000" y="230188"/>
            <a:ext cx="8382000" cy="1329595"/>
          </a:xfrm>
        </p:spPr>
        <p:txBody>
          <a:bodyPr/>
          <a:lstStyle/>
          <a:p>
            <a:r>
              <a:rPr lang="en-US" dirty="0" smtClean="0"/>
              <a:t>Exchange 2010 High Availability Vision and Goals</a:t>
            </a:r>
            <a:endParaRPr lang="en-US" dirty="0"/>
          </a:p>
        </p:txBody>
      </p:sp>
      <p:sp>
        <p:nvSpPr>
          <p:cNvPr id="6" name="Text Placeholder 5"/>
          <p:cNvSpPr>
            <a:spLocks noGrp="1"/>
          </p:cNvSpPr>
          <p:nvPr>
            <p:ph type="body" sz="quarter" idx="10"/>
          </p:nvPr>
        </p:nvSpPr>
        <p:spPr>
          <a:xfrm>
            <a:off x="381000" y="1560414"/>
            <a:ext cx="8382000" cy="2210862"/>
          </a:xfrm>
        </p:spPr>
        <p:txBody>
          <a:bodyPr/>
          <a:lstStyle/>
          <a:p>
            <a:r>
              <a:rPr lang="en-US" dirty="0" smtClean="0"/>
              <a:t>Vision: </a:t>
            </a:r>
            <a:r>
              <a:rPr lang="en-US" sz="2800" i="1" dirty="0" smtClean="0"/>
              <a:t>Deliver a fast, easy-to-deploy and operate, economical solution that can provide messaging service continuity for all customers</a:t>
            </a:r>
            <a:endParaRPr lang="en-US" i="1" dirty="0" smtClean="0"/>
          </a:p>
          <a:p>
            <a:r>
              <a:rPr lang="en-US" dirty="0" smtClean="0"/>
              <a:t>Goals</a:t>
            </a:r>
          </a:p>
          <a:p>
            <a:pPr lvl="1"/>
            <a:r>
              <a:rPr lang="en-US" sz="2400" dirty="0" smtClean="0"/>
              <a:t>Deliver a native solution for high availability/site resilience</a:t>
            </a:r>
          </a:p>
          <a:p>
            <a:pPr lvl="1"/>
            <a:r>
              <a:rPr lang="en-US" sz="2400" dirty="0" smtClean="0"/>
              <a:t>Enable less expensive and less complex storage</a:t>
            </a:r>
          </a:p>
          <a:p>
            <a:pPr lvl="1"/>
            <a:r>
              <a:rPr lang="en-US" sz="2400" dirty="0" smtClean="0"/>
              <a:t>Simplify administration and reduce support costs</a:t>
            </a:r>
          </a:p>
          <a:p>
            <a:pPr lvl="1"/>
            <a:r>
              <a:rPr lang="en-US" sz="2400" dirty="0" smtClean="0"/>
              <a:t>Increase end-to-end availability</a:t>
            </a:r>
          </a:p>
          <a:p>
            <a:pPr lvl="1"/>
            <a:r>
              <a:rPr lang="en-US" sz="2400" dirty="0" smtClean="0"/>
              <a:t>Support Exchange Server 2010 Online</a:t>
            </a:r>
          </a:p>
          <a:p>
            <a:pPr lvl="1"/>
            <a:r>
              <a:rPr lang="en-US" sz="2400" dirty="0" smtClean="0"/>
              <a:t>Support large mailboxes at low cost</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6">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4" name="Straight Arrow Connector 163"/>
          <p:cNvCxnSpPr>
            <a:stCxn id="110" idx="4"/>
          </p:cNvCxnSpPr>
          <p:nvPr/>
        </p:nvCxnSpPr>
        <p:spPr>
          <a:xfrm flipV="1">
            <a:off x="1926432" y="2057400"/>
            <a:ext cx="5922170" cy="3807655"/>
          </a:xfrm>
          <a:prstGeom prst="straightConnector1">
            <a:avLst/>
          </a:prstGeom>
          <a:ln>
            <a:solidFill>
              <a:srgbClr val="9C42E6"/>
            </a:solidFill>
            <a:headEnd type="none" w="med" len="med"/>
            <a:tailEnd type="triangle" w="med" len="med"/>
          </a:ln>
        </p:spPr>
        <p:style>
          <a:lnRef idx="2">
            <a:schemeClr val="accent6"/>
          </a:lnRef>
          <a:fillRef idx="0">
            <a:schemeClr val="accent6"/>
          </a:fillRef>
          <a:effectRef idx="1">
            <a:schemeClr val="accent6"/>
          </a:effectRef>
          <a:fontRef idx="minor">
            <a:schemeClr val="tx1"/>
          </a:fontRef>
        </p:style>
      </p:cxnSp>
      <p:sp>
        <p:nvSpPr>
          <p:cNvPr id="112" name="Rectangle 111"/>
          <p:cNvSpPr/>
          <p:nvPr/>
        </p:nvSpPr>
        <p:spPr>
          <a:xfrm>
            <a:off x="1164432" y="4876800"/>
            <a:ext cx="838200" cy="12192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a:solidFill>
                <a:schemeClr val="bg2">
                  <a:lumMod val="50000"/>
                </a:schemeClr>
              </a:solidFill>
              <a:effectLst>
                <a:outerShdw blurRad="38100" dist="38100" dir="2700000" algn="tl">
                  <a:srgbClr val="000000">
                    <a:alpha val="43137"/>
                  </a:srgbClr>
                </a:outerShdw>
              </a:effectLst>
            </a:endParaRPr>
          </a:p>
        </p:txBody>
      </p:sp>
      <p:sp>
        <p:nvSpPr>
          <p:cNvPr id="221" name="Rectangle 220"/>
          <p:cNvSpPr/>
          <p:nvPr/>
        </p:nvSpPr>
        <p:spPr>
          <a:xfrm>
            <a:off x="838199" y="3429000"/>
            <a:ext cx="6158024" cy="1143000"/>
          </a:xfrm>
          <a:prstGeom prst="rect">
            <a:avLst/>
          </a:prstGeom>
          <a:ln/>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dirty="0"/>
          </a:p>
        </p:txBody>
      </p:sp>
      <p:sp>
        <p:nvSpPr>
          <p:cNvPr id="68" name="Can 67"/>
          <p:cNvSpPr/>
          <p:nvPr/>
        </p:nvSpPr>
        <p:spPr>
          <a:xfrm>
            <a:off x="1268563" y="4943618"/>
            <a:ext cx="657869" cy="309491"/>
          </a:xfrm>
          <a:prstGeom prst="can">
            <a:avLst/>
          </a:prstGeom>
          <a:ln>
            <a:solidFill>
              <a:srgbClr val="385D8A"/>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dirty="0">
              <a:solidFill>
                <a:schemeClr val="bg2">
                  <a:lumMod val="50000"/>
                </a:schemeClr>
              </a:solidFill>
            </a:endParaRPr>
          </a:p>
        </p:txBody>
      </p:sp>
      <p:sp>
        <p:nvSpPr>
          <p:cNvPr id="73" name="TextBox 72"/>
          <p:cNvSpPr txBox="1"/>
          <p:nvPr/>
        </p:nvSpPr>
        <p:spPr>
          <a:xfrm>
            <a:off x="1384088" y="4980801"/>
            <a:ext cx="466144" cy="261610"/>
          </a:xfrm>
          <a:prstGeom prst="rect">
            <a:avLst/>
          </a:prstGeom>
          <a:noFill/>
        </p:spPr>
        <p:txBody>
          <a:bodyPr wrap="square" rtlCol="0">
            <a:spAutoFit/>
          </a:bodyPr>
          <a:lstStyle/>
          <a:p>
            <a:r>
              <a:rPr lang="en-US" sz="1100" b="1" dirty="0" smtClean="0">
                <a:solidFill>
                  <a:schemeClr val="bg2">
                    <a:lumMod val="50000"/>
                  </a:schemeClr>
                </a:solidFill>
                <a:effectLst/>
              </a:rPr>
              <a:t>DB1</a:t>
            </a:r>
            <a:endParaRPr lang="en-US" sz="1200" b="1" dirty="0">
              <a:solidFill>
                <a:schemeClr val="bg2">
                  <a:lumMod val="50000"/>
                </a:schemeClr>
              </a:solidFill>
              <a:effectLst/>
            </a:endParaRPr>
          </a:p>
        </p:txBody>
      </p:sp>
      <p:sp>
        <p:nvSpPr>
          <p:cNvPr id="16" name="Rectangle 15"/>
          <p:cNvSpPr/>
          <p:nvPr/>
        </p:nvSpPr>
        <p:spPr>
          <a:xfrm>
            <a:off x="2264196" y="2472812"/>
            <a:ext cx="1241004" cy="575188"/>
          </a:xfrm>
          <a:prstGeom prst="rect">
            <a:avLst/>
          </a:prstGeom>
          <a:ln/>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sz="1600" dirty="0" smtClean="0">
              <a:solidFill>
                <a:schemeClr val="bg1"/>
              </a:solidFill>
            </a:endParaRPr>
          </a:p>
        </p:txBody>
      </p:sp>
      <p:sp>
        <p:nvSpPr>
          <p:cNvPr id="80" name="Rectangle 79"/>
          <p:cNvSpPr/>
          <p:nvPr/>
        </p:nvSpPr>
        <p:spPr>
          <a:xfrm>
            <a:off x="2111796" y="2362200"/>
            <a:ext cx="1241004" cy="575188"/>
          </a:xfrm>
          <a:prstGeom prst="rect">
            <a:avLst/>
          </a:prstGeom>
          <a:ln/>
        </p:spPr>
        <p:style>
          <a:lnRef idx="0">
            <a:schemeClr val="accent5"/>
          </a:lnRef>
          <a:fillRef idx="3">
            <a:schemeClr val="accent5"/>
          </a:fillRef>
          <a:effectRef idx="3">
            <a:schemeClr val="accent5"/>
          </a:effectRef>
          <a:fontRef idx="minor">
            <a:schemeClr val="lt1"/>
          </a:fontRef>
        </p:style>
        <p:txBody>
          <a:bodyPr rtlCol="0" anchor="ctr"/>
          <a:lstStyle/>
          <a:p>
            <a:pPr algn="ctr"/>
            <a:r>
              <a:rPr lang="en-US" sz="1200" b="1" dirty="0" smtClean="0">
                <a:solidFill>
                  <a:schemeClr val="bg1"/>
                </a:solidFill>
              </a:rPr>
              <a:t>Front End Server</a:t>
            </a:r>
          </a:p>
        </p:txBody>
      </p:sp>
      <p:sp>
        <p:nvSpPr>
          <p:cNvPr id="23" name="Rectangle 22"/>
          <p:cNvSpPr/>
          <p:nvPr/>
        </p:nvSpPr>
        <p:spPr>
          <a:xfrm>
            <a:off x="4433777" y="3701182"/>
            <a:ext cx="2204365" cy="575188"/>
          </a:xfrm>
          <a:prstGeom prst="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400" b="1" dirty="0" err="1" smtClean="0">
                <a:solidFill>
                  <a:srgbClr val="FFFFFF"/>
                </a:solidFill>
                <a:effectLst>
                  <a:outerShdw blurRad="38100" dist="38100" dir="2700000" algn="tl">
                    <a:srgbClr val="000000">
                      <a:alpha val="43137"/>
                    </a:srgbClr>
                  </a:outerShdw>
                </a:effectLst>
              </a:rPr>
              <a:t>NodeB</a:t>
            </a:r>
            <a:r>
              <a:rPr lang="en-US" sz="1400" b="1" dirty="0" smtClean="0">
                <a:solidFill>
                  <a:srgbClr val="FFFFFF"/>
                </a:solidFill>
                <a:effectLst>
                  <a:outerShdw blurRad="38100" dist="38100" dir="2700000" algn="tl">
                    <a:srgbClr val="000000">
                      <a:alpha val="43137"/>
                    </a:srgbClr>
                  </a:outerShdw>
                </a:effectLst>
              </a:rPr>
              <a:t/>
            </a:r>
            <a:br>
              <a:rPr lang="en-US" sz="1400" b="1" dirty="0" smtClean="0">
                <a:solidFill>
                  <a:srgbClr val="FFFFFF"/>
                </a:solidFill>
                <a:effectLst>
                  <a:outerShdw blurRad="38100" dist="38100" dir="2700000" algn="tl">
                    <a:srgbClr val="000000">
                      <a:alpha val="43137"/>
                    </a:srgbClr>
                  </a:outerShdw>
                </a:effectLst>
              </a:rPr>
            </a:br>
            <a:r>
              <a:rPr lang="en-US" sz="1400" b="1" dirty="0" smtClean="0">
                <a:solidFill>
                  <a:srgbClr val="FFFFFF"/>
                </a:solidFill>
                <a:effectLst>
                  <a:outerShdw blurRad="38100" dist="38100" dir="2700000" algn="tl">
                    <a:srgbClr val="000000">
                      <a:alpha val="43137"/>
                    </a:srgbClr>
                  </a:outerShdw>
                </a:effectLst>
              </a:rPr>
              <a:t>(passive)</a:t>
            </a:r>
            <a:endParaRPr lang="en-US" sz="1400" b="1" dirty="0">
              <a:solidFill>
                <a:srgbClr val="FFFFFF"/>
              </a:solidFill>
              <a:effectLst>
                <a:outerShdw blurRad="38100" dist="38100" dir="2700000" algn="tl">
                  <a:srgbClr val="000000">
                    <a:alpha val="43137"/>
                  </a:srgbClr>
                </a:outerShdw>
              </a:effectLst>
            </a:endParaRPr>
          </a:p>
        </p:txBody>
      </p:sp>
      <p:cxnSp>
        <p:nvCxnSpPr>
          <p:cNvPr id="140" name="Straight Arrow Connector 139"/>
          <p:cNvCxnSpPr>
            <a:stCxn id="112" idx="3"/>
            <a:endCxn id="113" idx="1"/>
          </p:cNvCxnSpPr>
          <p:nvPr/>
        </p:nvCxnSpPr>
        <p:spPr>
          <a:xfrm>
            <a:off x="2002632" y="5486400"/>
            <a:ext cx="540544" cy="1588"/>
          </a:xfrm>
          <a:prstGeom prst="straightConnector1">
            <a:avLst/>
          </a:prstGeom>
          <a:ln w="25400">
            <a:solidFill>
              <a:schemeClr val="bg1">
                <a:alpha val="50000"/>
              </a:schemeClr>
            </a:solidFill>
            <a:prstDash val="dash"/>
            <a:headEnd type="none" w="med" len="med"/>
            <a:tailEnd type="triangle" w="med" len="med"/>
          </a:ln>
        </p:spPr>
        <p:style>
          <a:lnRef idx="1">
            <a:schemeClr val="accent1"/>
          </a:lnRef>
          <a:fillRef idx="0">
            <a:schemeClr val="accent1"/>
          </a:fillRef>
          <a:effectRef idx="0">
            <a:schemeClr val="accent1"/>
          </a:effectRef>
          <a:fontRef idx="minor">
            <a:schemeClr val="tx1"/>
          </a:fontRef>
        </p:style>
      </p:cxnSp>
      <p:graphicFrame>
        <p:nvGraphicFramePr>
          <p:cNvPr id="122883" name="Object 39"/>
          <p:cNvGraphicFramePr>
            <a:graphicFrameLocks noChangeAspect="1"/>
          </p:cNvGraphicFramePr>
          <p:nvPr/>
        </p:nvGraphicFramePr>
        <p:xfrm>
          <a:off x="941232" y="965915"/>
          <a:ext cx="1084262" cy="806450"/>
        </p:xfrm>
        <a:graphic>
          <a:graphicData uri="http://schemas.openxmlformats.org/presentationml/2006/ole">
            <p:oleObj spid="_x0000_s1026" name="Visio" r:id="rId5" imgW="1197910" imgH="891571" progId="">
              <p:embed/>
            </p:oleObj>
          </a:graphicData>
        </a:graphic>
      </p:graphicFrame>
      <p:sp>
        <p:nvSpPr>
          <p:cNvPr id="183" name="TextBox 182"/>
          <p:cNvSpPr txBox="1"/>
          <p:nvPr/>
        </p:nvSpPr>
        <p:spPr>
          <a:xfrm>
            <a:off x="1054548" y="1416268"/>
            <a:ext cx="771365" cy="307777"/>
          </a:xfrm>
          <a:prstGeom prst="rect">
            <a:avLst/>
          </a:prstGeom>
          <a:noFill/>
        </p:spPr>
        <p:txBody>
          <a:bodyPr wrap="none" rtlCol="0">
            <a:spAutoFit/>
          </a:bodyPr>
          <a:lstStyle/>
          <a:p>
            <a:pPr algn="ctr"/>
            <a:r>
              <a:rPr lang="en-US" sz="1400" dirty="0" smtClean="0"/>
              <a:t>Outlook</a:t>
            </a:r>
            <a:endParaRPr lang="en-US" sz="1400" dirty="0"/>
          </a:p>
        </p:txBody>
      </p:sp>
      <p:graphicFrame>
        <p:nvGraphicFramePr>
          <p:cNvPr id="122884" name="Object 39"/>
          <p:cNvGraphicFramePr>
            <a:graphicFrameLocks noChangeAspect="1"/>
          </p:cNvGraphicFramePr>
          <p:nvPr/>
        </p:nvGraphicFramePr>
        <p:xfrm>
          <a:off x="2438400" y="914400"/>
          <a:ext cx="1084263" cy="806450"/>
        </p:xfrm>
        <a:graphic>
          <a:graphicData uri="http://schemas.openxmlformats.org/presentationml/2006/ole">
            <p:oleObj spid="_x0000_s1027" name="Visio" r:id="rId6" imgW="1197910" imgH="891571" progId="">
              <p:embed/>
            </p:oleObj>
          </a:graphicData>
        </a:graphic>
      </p:graphicFrame>
      <p:cxnSp>
        <p:nvCxnSpPr>
          <p:cNvPr id="94" name="Straight Connector 93"/>
          <p:cNvCxnSpPr/>
          <p:nvPr/>
        </p:nvCxnSpPr>
        <p:spPr>
          <a:xfrm rot="5400000">
            <a:off x="-1872472" y="4218906"/>
            <a:ext cx="4171950" cy="1338"/>
          </a:xfrm>
          <a:prstGeom prst="line">
            <a:avLst/>
          </a:prstGeom>
          <a:noFill/>
          <a:ln cmpd="sng">
            <a:solidFill>
              <a:srgbClr val="536E71"/>
            </a:solidFill>
          </a:ln>
        </p:spPr>
        <p:style>
          <a:lnRef idx="2">
            <a:schemeClr val="accent1">
              <a:shade val="50000"/>
            </a:schemeClr>
          </a:lnRef>
          <a:fillRef idx="1">
            <a:schemeClr val="accent1"/>
          </a:fillRef>
          <a:effectRef idx="0">
            <a:schemeClr val="accent1"/>
          </a:effectRef>
          <a:fontRef idx="minor">
            <a:schemeClr val="lt1"/>
          </a:fontRef>
        </p:style>
      </p:cxnSp>
      <p:cxnSp>
        <p:nvCxnSpPr>
          <p:cNvPr id="95" name="Straight Connector 94"/>
          <p:cNvCxnSpPr/>
          <p:nvPr/>
        </p:nvCxnSpPr>
        <p:spPr>
          <a:xfrm>
            <a:off x="212834" y="6300417"/>
            <a:ext cx="8714232" cy="8417"/>
          </a:xfrm>
          <a:prstGeom prst="line">
            <a:avLst/>
          </a:prstGeom>
          <a:noFill/>
          <a:ln cmpd="sng">
            <a:solidFill>
              <a:srgbClr val="536E71"/>
            </a:solidFill>
          </a:ln>
        </p:spPr>
        <p:style>
          <a:lnRef idx="2">
            <a:schemeClr val="accent1">
              <a:shade val="50000"/>
            </a:schemeClr>
          </a:lnRef>
          <a:fillRef idx="1">
            <a:schemeClr val="accent1"/>
          </a:fillRef>
          <a:effectRef idx="0">
            <a:schemeClr val="accent1"/>
          </a:effectRef>
          <a:fontRef idx="minor">
            <a:schemeClr val="lt1"/>
          </a:fontRef>
        </p:style>
      </p:cxnSp>
      <p:cxnSp>
        <p:nvCxnSpPr>
          <p:cNvPr id="96" name="Straight Connector 95"/>
          <p:cNvCxnSpPr/>
          <p:nvPr/>
        </p:nvCxnSpPr>
        <p:spPr>
          <a:xfrm rot="5400000" flipH="1" flipV="1">
            <a:off x="7277100" y="4667250"/>
            <a:ext cx="3276600" cy="1588"/>
          </a:xfrm>
          <a:prstGeom prst="line">
            <a:avLst/>
          </a:prstGeom>
          <a:noFill/>
          <a:ln cmpd="sng">
            <a:solidFill>
              <a:srgbClr val="536E71"/>
            </a:solidFill>
          </a:ln>
        </p:spPr>
        <p:style>
          <a:lnRef idx="2">
            <a:schemeClr val="accent1">
              <a:shade val="50000"/>
            </a:schemeClr>
          </a:lnRef>
          <a:fillRef idx="1">
            <a:schemeClr val="accent1"/>
          </a:fillRef>
          <a:effectRef idx="0">
            <a:schemeClr val="accent1"/>
          </a:effectRef>
          <a:fontRef idx="minor">
            <a:schemeClr val="lt1"/>
          </a:fontRef>
        </p:style>
      </p:cxnSp>
      <p:cxnSp>
        <p:nvCxnSpPr>
          <p:cNvPr id="97" name="Straight Connector 96"/>
          <p:cNvCxnSpPr/>
          <p:nvPr/>
        </p:nvCxnSpPr>
        <p:spPr>
          <a:xfrm rot="10800000">
            <a:off x="3940596" y="3025394"/>
            <a:ext cx="4974804" cy="3557"/>
          </a:xfrm>
          <a:prstGeom prst="line">
            <a:avLst/>
          </a:prstGeom>
          <a:noFill/>
          <a:ln cmpd="sng">
            <a:solidFill>
              <a:srgbClr val="536E71"/>
            </a:solidFill>
          </a:ln>
        </p:spPr>
        <p:style>
          <a:lnRef idx="2">
            <a:schemeClr val="accent1">
              <a:shade val="50000"/>
            </a:schemeClr>
          </a:lnRef>
          <a:fillRef idx="1">
            <a:schemeClr val="accent1"/>
          </a:fillRef>
          <a:effectRef idx="0">
            <a:schemeClr val="accent1"/>
          </a:effectRef>
          <a:fontRef idx="minor">
            <a:schemeClr val="lt1"/>
          </a:fontRef>
        </p:style>
      </p:cxnSp>
      <p:cxnSp>
        <p:nvCxnSpPr>
          <p:cNvPr id="98" name="Straight Connector 97"/>
          <p:cNvCxnSpPr/>
          <p:nvPr/>
        </p:nvCxnSpPr>
        <p:spPr>
          <a:xfrm rot="5400000" flipH="1" flipV="1">
            <a:off x="3513350" y="2560053"/>
            <a:ext cx="875503" cy="22598"/>
          </a:xfrm>
          <a:prstGeom prst="line">
            <a:avLst/>
          </a:prstGeom>
          <a:noFill/>
          <a:ln cmpd="sng">
            <a:solidFill>
              <a:srgbClr val="536E71"/>
            </a:solidFill>
          </a:ln>
        </p:spPr>
        <p:style>
          <a:lnRef idx="2">
            <a:schemeClr val="accent1">
              <a:shade val="50000"/>
            </a:schemeClr>
          </a:lnRef>
          <a:fillRef idx="1">
            <a:schemeClr val="accent1"/>
          </a:fillRef>
          <a:effectRef idx="0">
            <a:schemeClr val="accent1"/>
          </a:effectRef>
          <a:fontRef idx="minor">
            <a:schemeClr val="lt1"/>
          </a:fontRef>
        </p:style>
      </p:cxnSp>
      <p:cxnSp>
        <p:nvCxnSpPr>
          <p:cNvPr id="99" name="Straight Connector 98"/>
          <p:cNvCxnSpPr/>
          <p:nvPr/>
        </p:nvCxnSpPr>
        <p:spPr>
          <a:xfrm rot="10800000">
            <a:off x="207334" y="2133600"/>
            <a:ext cx="3755066" cy="1588"/>
          </a:xfrm>
          <a:prstGeom prst="line">
            <a:avLst/>
          </a:prstGeom>
          <a:noFill/>
          <a:ln cmpd="sng">
            <a:solidFill>
              <a:srgbClr val="536E71"/>
            </a:solidFill>
          </a:ln>
        </p:spPr>
        <p:style>
          <a:lnRef idx="2">
            <a:schemeClr val="accent1">
              <a:shade val="50000"/>
            </a:schemeClr>
          </a:lnRef>
          <a:fillRef idx="1">
            <a:schemeClr val="accent1"/>
          </a:fillRef>
          <a:effectRef idx="0">
            <a:schemeClr val="accent1"/>
          </a:effectRef>
          <a:fontRef idx="minor">
            <a:schemeClr val="lt1"/>
          </a:fontRef>
        </p:style>
      </p:cxnSp>
      <p:cxnSp>
        <p:nvCxnSpPr>
          <p:cNvPr id="114" name="Straight Arrow Connector 113"/>
          <p:cNvCxnSpPr>
            <a:endCxn id="23" idx="0"/>
          </p:cNvCxnSpPr>
          <p:nvPr/>
        </p:nvCxnSpPr>
        <p:spPr>
          <a:xfrm>
            <a:off x="2772115" y="2906106"/>
            <a:ext cx="2763845" cy="795076"/>
          </a:xfrm>
          <a:prstGeom prst="straightConnector1">
            <a:avLst/>
          </a:prstGeom>
          <a:ln>
            <a:noFill/>
          </a:ln>
        </p:spPr>
        <p:style>
          <a:lnRef idx="3">
            <a:schemeClr val="lt1"/>
          </a:lnRef>
          <a:fillRef idx="1">
            <a:schemeClr val="accent2"/>
          </a:fillRef>
          <a:effectRef idx="1">
            <a:schemeClr val="accent2"/>
          </a:effectRef>
          <a:fontRef idx="minor">
            <a:schemeClr val="lt1"/>
          </a:fontRef>
        </p:style>
      </p:cxnSp>
      <p:sp>
        <p:nvSpPr>
          <p:cNvPr id="118" name="Rectangle 117"/>
          <p:cNvSpPr/>
          <p:nvPr/>
        </p:nvSpPr>
        <p:spPr>
          <a:xfrm>
            <a:off x="6248400" y="967562"/>
            <a:ext cx="2514600" cy="1489233"/>
          </a:xfrm>
          <a:prstGeom prst="rect">
            <a:avLst/>
          </a:prstGeom>
          <a:noFill/>
          <a:ln cmpd="sng">
            <a:solidFill>
              <a:srgbClr val="536E7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5" name="TextBox 164"/>
          <p:cNvSpPr txBox="1"/>
          <p:nvPr/>
        </p:nvSpPr>
        <p:spPr>
          <a:xfrm>
            <a:off x="2238702" y="1418898"/>
            <a:ext cx="1909175" cy="523220"/>
          </a:xfrm>
          <a:prstGeom prst="rect">
            <a:avLst/>
          </a:prstGeom>
          <a:noFill/>
        </p:spPr>
        <p:txBody>
          <a:bodyPr wrap="square" rtlCol="0">
            <a:spAutoFit/>
          </a:bodyPr>
          <a:lstStyle/>
          <a:p>
            <a:r>
              <a:rPr lang="en-US" sz="1400" i="1" dirty="0" smtClean="0"/>
              <a:t>OWA, ActiveSync, or </a:t>
            </a:r>
            <a:br>
              <a:rPr lang="en-US" sz="1400" i="1" dirty="0" smtClean="0"/>
            </a:br>
            <a:r>
              <a:rPr lang="en-US" sz="1400" i="1" dirty="0" smtClean="0"/>
              <a:t>Outlook Anywhere</a:t>
            </a:r>
          </a:p>
        </p:txBody>
      </p:sp>
      <p:sp>
        <p:nvSpPr>
          <p:cNvPr id="196" name="TextBox 195"/>
          <p:cNvSpPr txBox="1"/>
          <p:nvPr/>
        </p:nvSpPr>
        <p:spPr>
          <a:xfrm>
            <a:off x="194565" y="2144600"/>
            <a:ext cx="800219" cy="307777"/>
          </a:xfrm>
          <a:prstGeom prst="rect">
            <a:avLst/>
          </a:prstGeom>
          <a:noFill/>
        </p:spPr>
        <p:txBody>
          <a:bodyPr wrap="none" rtlCol="0">
            <a:spAutoFit/>
          </a:bodyPr>
          <a:lstStyle/>
          <a:p>
            <a:r>
              <a:rPr lang="en-US" sz="1400" dirty="0" smtClean="0"/>
              <a:t>San Jose</a:t>
            </a:r>
            <a:endParaRPr lang="en-US" sz="1400" dirty="0"/>
          </a:p>
        </p:txBody>
      </p:sp>
      <p:sp>
        <p:nvSpPr>
          <p:cNvPr id="197" name="TextBox 196"/>
          <p:cNvSpPr txBox="1"/>
          <p:nvPr/>
        </p:nvSpPr>
        <p:spPr>
          <a:xfrm>
            <a:off x="6248400" y="994157"/>
            <a:ext cx="662361" cy="307777"/>
          </a:xfrm>
          <a:prstGeom prst="rect">
            <a:avLst/>
          </a:prstGeom>
          <a:noFill/>
        </p:spPr>
        <p:txBody>
          <a:bodyPr wrap="none" rtlCol="0">
            <a:spAutoFit/>
          </a:bodyPr>
          <a:lstStyle/>
          <a:p>
            <a:r>
              <a:rPr lang="en-US" sz="1400" dirty="0" smtClean="0"/>
              <a:t>Dallas </a:t>
            </a:r>
            <a:endParaRPr lang="en-US" sz="1400" dirty="0"/>
          </a:p>
        </p:txBody>
      </p:sp>
      <p:sp>
        <p:nvSpPr>
          <p:cNvPr id="116" name="Rectangle 115"/>
          <p:cNvSpPr/>
          <p:nvPr/>
        </p:nvSpPr>
        <p:spPr>
          <a:xfrm>
            <a:off x="6553200" y="1752600"/>
            <a:ext cx="987552" cy="457200"/>
          </a:xfrm>
          <a:prstGeom prst="rect">
            <a:avLst/>
          </a:prstGeom>
          <a:ln/>
        </p:spPr>
        <p:style>
          <a:lnRef idx="0">
            <a:schemeClr val="accent5"/>
          </a:lnRef>
          <a:fillRef idx="3">
            <a:schemeClr val="accent5"/>
          </a:fillRef>
          <a:effectRef idx="3">
            <a:schemeClr val="accent5"/>
          </a:effectRef>
          <a:fontRef idx="minor">
            <a:schemeClr val="lt1"/>
          </a:fontRef>
        </p:style>
        <p:txBody>
          <a:bodyPr rtlCol="0" anchor="ctr"/>
          <a:lstStyle/>
          <a:p>
            <a:pPr algn="ctr"/>
            <a:r>
              <a:rPr lang="en-US" sz="1200" b="1" dirty="0" smtClean="0">
                <a:solidFill>
                  <a:schemeClr val="bg1"/>
                </a:solidFill>
              </a:rPr>
              <a:t>Standby   Cluster</a:t>
            </a:r>
            <a:endParaRPr lang="en-US" sz="1200" b="1" dirty="0">
              <a:solidFill>
                <a:schemeClr val="bg1"/>
              </a:solidFill>
            </a:endParaRPr>
          </a:p>
        </p:txBody>
      </p:sp>
      <p:cxnSp>
        <p:nvCxnSpPr>
          <p:cNvPr id="223" name="Shape 222"/>
          <p:cNvCxnSpPr/>
          <p:nvPr/>
        </p:nvCxnSpPr>
        <p:spPr>
          <a:xfrm rot="10800000" flipH="1">
            <a:off x="1153274" y="3552498"/>
            <a:ext cx="118872" cy="548640"/>
          </a:xfrm>
          <a:prstGeom prst="curvedConnector4">
            <a:avLst>
              <a:gd name="adj1" fmla="val -185405"/>
              <a:gd name="adj2" fmla="val 99198"/>
            </a:avLst>
          </a:prstGeom>
          <a:ln w="38100">
            <a:solidFill>
              <a:schemeClr val="tx1">
                <a:alpha val="5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25" name="Straight Connector 224"/>
          <p:cNvCxnSpPr/>
          <p:nvPr/>
        </p:nvCxnSpPr>
        <p:spPr>
          <a:xfrm>
            <a:off x="1233691" y="3549868"/>
            <a:ext cx="5326597" cy="33304"/>
          </a:xfrm>
          <a:prstGeom prst="line">
            <a:avLst/>
          </a:prstGeom>
          <a:ln w="38100">
            <a:solidFill>
              <a:schemeClr val="tx1">
                <a:alpha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29" name="Straight Arrow Connector 228"/>
          <p:cNvCxnSpPr/>
          <p:nvPr/>
        </p:nvCxnSpPr>
        <p:spPr>
          <a:xfrm>
            <a:off x="2041633" y="4117430"/>
            <a:ext cx="457200" cy="1588"/>
          </a:xfrm>
          <a:prstGeom prst="straightConnector1">
            <a:avLst/>
          </a:prstGeom>
          <a:ln w="38100">
            <a:solidFill>
              <a:schemeClr val="tx1">
                <a:alpha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30" name="Shape 229"/>
          <p:cNvCxnSpPr/>
          <p:nvPr/>
        </p:nvCxnSpPr>
        <p:spPr>
          <a:xfrm flipH="1" flipV="1">
            <a:off x="6527160" y="3581400"/>
            <a:ext cx="118872" cy="544169"/>
          </a:xfrm>
          <a:prstGeom prst="curvedConnector4">
            <a:avLst>
              <a:gd name="adj1" fmla="val -217366"/>
              <a:gd name="adj2" fmla="val 99530"/>
            </a:avLst>
          </a:prstGeom>
          <a:ln w="38100">
            <a:solidFill>
              <a:schemeClr val="tx1">
                <a:alpha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35" name="Straight Arrow Connector 234"/>
          <p:cNvCxnSpPr>
            <a:endCxn id="112" idx="0"/>
          </p:cNvCxnSpPr>
          <p:nvPr/>
        </p:nvCxnSpPr>
        <p:spPr>
          <a:xfrm rot="5400000">
            <a:off x="1240106" y="4522021"/>
            <a:ext cx="698205" cy="11352"/>
          </a:xfrm>
          <a:prstGeom prst="straightConnector1">
            <a:avLst/>
          </a:prstGeom>
          <a:ln>
            <a:headEnd type="none" w="med" len="med"/>
            <a:tailEnd type="none" w="med" len="med"/>
          </a:ln>
        </p:spPr>
        <p:style>
          <a:lnRef idx="3">
            <a:schemeClr val="accent1"/>
          </a:lnRef>
          <a:fillRef idx="0">
            <a:schemeClr val="accent1"/>
          </a:fillRef>
          <a:effectRef idx="2">
            <a:schemeClr val="accent1"/>
          </a:effectRef>
          <a:fontRef idx="minor">
            <a:schemeClr val="tx1"/>
          </a:fontRef>
        </p:style>
      </p:cxnSp>
      <p:cxnSp>
        <p:nvCxnSpPr>
          <p:cNvPr id="238" name="Straight Arrow Connector 237"/>
          <p:cNvCxnSpPr>
            <a:endCxn id="113" idx="0"/>
          </p:cNvCxnSpPr>
          <p:nvPr/>
        </p:nvCxnSpPr>
        <p:spPr>
          <a:xfrm rot="5400000">
            <a:off x="2662238" y="4567238"/>
            <a:ext cx="609600" cy="9524"/>
          </a:xfrm>
          <a:prstGeom prst="straightConnector1">
            <a:avLst/>
          </a:prstGeom>
          <a:ln>
            <a:headEnd type="none" w="med" len="med"/>
            <a:tailEnd type="none" w="med" len="med"/>
          </a:ln>
        </p:spPr>
        <p:style>
          <a:lnRef idx="3">
            <a:schemeClr val="accent1"/>
          </a:lnRef>
          <a:fillRef idx="0">
            <a:schemeClr val="accent1"/>
          </a:fillRef>
          <a:effectRef idx="2">
            <a:schemeClr val="accent1"/>
          </a:effectRef>
          <a:fontRef idx="minor">
            <a:schemeClr val="tx1"/>
          </a:fontRef>
        </p:style>
      </p:cxnSp>
      <p:cxnSp>
        <p:nvCxnSpPr>
          <p:cNvPr id="241" name="Straight Arrow Connector 240"/>
          <p:cNvCxnSpPr>
            <a:stCxn id="116" idx="3"/>
          </p:cNvCxnSpPr>
          <p:nvPr/>
        </p:nvCxnSpPr>
        <p:spPr>
          <a:xfrm>
            <a:off x="7540752" y="1981200"/>
            <a:ext cx="307848" cy="1588"/>
          </a:xfrm>
          <a:prstGeom prst="straightConnector1">
            <a:avLst/>
          </a:prstGeom>
          <a:ln>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245" name="Line Callout 1 (Accent Bar) 244"/>
          <p:cNvSpPr/>
          <p:nvPr/>
        </p:nvSpPr>
        <p:spPr>
          <a:xfrm>
            <a:off x="7353300" y="3429000"/>
            <a:ext cx="1362104" cy="751114"/>
          </a:xfrm>
          <a:prstGeom prst="accentCallout1">
            <a:avLst>
              <a:gd name="adj1" fmla="val 23171"/>
              <a:gd name="adj2" fmla="val 1418"/>
              <a:gd name="adj3" fmla="val -37192"/>
              <a:gd name="adj4" fmla="val -16420"/>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defTabSz="914099" fontAlgn="base">
              <a:spcBef>
                <a:spcPct val="0"/>
              </a:spcBef>
              <a:spcAft>
                <a:spcPct val="0"/>
              </a:spcAft>
            </a:pPr>
            <a:r>
              <a:rPr lang="en-US" sz="1200" i="1" dirty="0" smtClean="0">
                <a:solidFill>
                  <a:srgbClr val="FFFFFF"/>
                </a:solidFill>
                <a:effectLst>
                  <a:outerShdw blurRad="38100" dist="38100" dir="2700000" algn="tl">
                    <a:srgbClr val="000000">
                      <a:alpha val="43137"/>
                    </a:srgbClr>
                  </a:outerShdw>
                </a:effectLst>
              </a:rPr>
              <a:t>Third-party data replication needed for site resilience</a:t>
            </a:r>
          </a:p>
        </p:txBody>
      </p:sp>
      <p:sp>
        <p:nvSpPr>
          <p:cNvPr id="102" name="Line Callout 1 (Accent Bar) 101"/>
          <p:cNvSpPr/>
          <p:nvPr/>
        </p:nvSpPr>
        <p:spPr>
          <a:xfrm>
            <a:off x="4343400" y="947387"/>
            <a:ext cx="1752600" cy="878735"/>
          </a:xfrm>
          <a:prstGeom prst="accentCallout1">
            <a:avLst>
              <a:gd name="adj1" fmla="val 34283"/>
              <a:gd name="adj2" fmla="val 96657"/>
              <a:gd name="adj3" fmla="val 142876"/>
              <a:gd name="adj4" fmla="val 131490"/>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defTabSz="914099" fontAlgn="base">
              <a:spcBef>
                <a:spcPct val="0"/>
              </a:spcBef>
              <a:spcAft>
                <a:spcPct val="0"/>
              </a:spcAft>
            </a:pPr>
            <a:r>
              <a:rPr lang="en-US" sz="1400" i="1" dirty="0" smtClean="0">
                <a:solidFill>
                  <a:srgbClr val="FFFFFF"/>
                </a:solidFill>
                <a:effectLst>
                  <a:outerShdw blurRad="38100" dist="38100" dir="2700000" algn="tl">
                    <a:srgbClr val="000000">
                      <a:alpha val="43137"/>
                    </a:srgbClr>
                  </a:outerShdw>
                </a:effectLst>
              </a:rPr>
              <a:t>Complex site resilience and recovery</a:t>
            </a:r>
            <a:endParaRPr lang="en-US" sz="1400" i="1" dirty="0">
              <a:solidFill>
                <a:srgbClr val="FFFFFF"/>
              </a:solidFill>
              <a:effectLst>
                <a:outerShdw blurRad="38100" dist="38100" dir="2700000" algn="tl">
                  <a:srgbClr val="000000">
                    <a:alpha val="43137"/>
                  </a:srgbClr>
                </a:outerShdw>
              </a:effectLst>
            </a:endParaRPr>
          </a:p>
        </p:txBody>
      </p:sp>
      <p:sp>
        <p:nvSpPr>
          <p:cNvPr id="105" name="Line Callout 1 (Accent Bar) 104"/>
          <p:cNvSpPr/>
          <p:nvPr/>
        </p:nvSpPr>
        <p:spPr>
          <a:xfrm>
            <a:off x="7124700" y="4419600"/>
            <a:ext cx="1615263" cy="685799"/>
          </a:xfrm>
          <a:prstGeom prst="accentCallout1">
            <a:avLst>
              <a:gd name="adj1" fmla="val 31506"/>
              <a:gd name="adj2" fmla="val -82"/>
              <a:gd name="adj3" fmla="val -39969"/>
              <a:gd name="adj4" fmla="val -11474"/>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defTabSz="914099" fontAlgn="base">
              <a:spcBef>
                <a:spcPct val="0"/>
              </a:spcBef>
              <a:spcAft>
                <a:spcPct val="0"/>
              </a:spcAft>
            </a:pPr>
            <a:r>
              <a:rPr lang="en-US" sz="1400" i="1" dirty="0" smtClean="0">
                <a:solidFill>
                  <a:srgbClr val="FFFFFF"/>
                </a:solidFill>
                <a:effectLst>
                  <a:outerShdw blurRad="38100" dist="38100" dir="2700000" algn="tl">
                    <a:srgbClr val="000000">
                      <a:alpha val="43137"/>
                    </a:srgbClr>
                  </a:outerShdw>
                </a:effectLst>
              </a:rPr>
              <a:t>Clustering knowledge required</a:t>
            </a:r>
          </a:p>
        </p:txBody>
      </p:sp>
      <p:sp>
        <p:nvSpPr>
          <p:cNvPr id="109" name="Can 108"/>
          <p:cNvSpPr/>
          <p:nvPr/>
        </p:nvSpPr>
        <p:spPr>
          <a:xfrm>
            <a:off x="1268563" y="5329309"/>
            <a:ext cx="657869" cy="309491"/>
          </a:xfrm>
          <a:prstGeom prst="can">
            <a:avLst/>
          </a:prstGeom>
          <a:ln>
            <a:solidFill>
              <a:srgbClr val="385D8A"/>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dirty="0">
              <a:solidFill>
                <a:schemeClr val="bg2">
                  <a:lumMod val="50000"/>
                </a:schemeClr>
              </a:solidFill>
            </a:endParaRPr>
          </a:p>
        </p:txBody>
      </p:sp>
      <p:sp>
        <p:nvSpPr>
          <p:cNvPr id="110" name="Can 109"/>
          <p:cNvSpPr/>
          <p:nvPr/>
        </p:nvSpPr>
        <p:spPr>
          <a:xfrm>
            <a:off x="1268563" y="5710309"/>
            <a:ext cx="657869" cy="309491"/>
          </a:xfrm>
          <a:prstGeom prst="can">
            <a:avLst/>
          </a:prstGeom>
          <a:ln>
            <a:solidFill>
              <a:srgbClr val="385D8A"/>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dirty="0">
              <a:solidFill>
                <a:schemeClr val="bg2">
                  <a:lumMod val="50000"/>
                </a:schemeClr>
              </a:solidFill>
            </a:endParaRPr>
          </a:p>
        </p:txBody>
      </p:sp>
      <p:sp>
        <p:nvSpPr>
          <p:cNvPr id="75" name="TextBox 74"/>
          <p:cNvSpPr txBox="1"/>
          <p:nvPr/>
        </p:nvSpPr>
        <p:spPr>
          <a:xfrm>
            <a:off x="1384088" y="5361801"/>
            <a:ext cx="466144" cy="261610"/>
          </a:xfrm>
          <a:prstGeom prst="rect">
            <a:avLst/>
          </a:prstGeom>
          <a:noFill/>
        </p:spPr>
        <p:txBody>
          <a:bodyPr wrap="square" rtlCol="0">
            <a:spAutoFit/>
          </a:bodyPr>
          <a:lstStyle/>
          <a:p>
            <a:r>
              <a:rPr lang="en-US" sz="1100" b="1" dirty="0" smtClean="0">
                <a:solidFill>
                  <a:schemeClr val="bg2">
                    <a:lumMod val="50000"/>
                  </a:schemeClr>
                </a:solidFill>
              </a:rPr>
              <a:t>DB2</a:t>
            </a:r>
            <a:endParaRPr lang="en-US" sz="1100" b="1" dirty="0">
              <a:solidFill>
                <a:schemeClr val="bg2">
                  <a:lumMod val="50000"/>
                </a:schemeClr>
              </a:solidFill>
            </a:endParaRPr>
          </a:p>
        </p:txBody>
      </p:sp>
      <p:sp>
        <p:nvSpPr>
          <p:cNvPr id="77" name="TextBox 76"/>
          <p:cNvSpPr txBox="1"/>
          <p:nvPr/>
        </p:nvSpPr>
        <p:spPr>
          <a:xfrm>
            <a:off x="1345408" y="5757089"/>
            <a:ext cx="536376" cy="261610"/>
          </a:xfrm>
          <a:prstGeom prst="rect">
            <a:avLst/>
          </a:prstGeom>
          <a:noFill/>
        </p:spPr>
        <p:txBody>
          <a:bodyPr wrap="square" rtlCol="0">
            <a:spAutoFit/>
          </a:bodyPr>
          <a:lstStyle/>
          <a:p>
            <a:r>
              <a:rPr lang="en-US" sz="1100" b="1" dirty="0" smtClean="0">
                <a:solidFill>
                  <a:schemeClr val="bg2">
                    <a:lumMod val="50000"/>
                  </a:schemeClr>
                </a:solidFill>
              </a:rPr>
              <a:t>DB3</a:t>
            </a:r>
            <a:endParaRPr lang="en-US" sz="1100" b="1" dirty="0">
              <a:solidFill>
                <a:schemeClr val="bg2">
                  <a:lumMod val="50000"/>
                </a:schemeClr>
              </a:solidFill>
            </a:endParaRPr>
          </a:p>
        </p:txBody>
      </p:sp>
      <p:sp>
        <p:nvSpPr>
          <p:cNvPr id="113" name="Rectangle 112"/>
          <p:cNvSpPr/>
          <p:nvPr/>
        </p:nvSpPr>
        <p:spPr>
          <a:xfrm>
            <a:off x="2543176" y="4876800"/>
            <a:ext cx="838200" cy="12192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a:solidFill>
                <a:schemeClr val="bg2">
                  <a:lumMod val="50000"/>
                </a:schemeClr>
              </a:solidFill>
              <a:effectLst>
                <a:outerShdw blurRad="38100" dist="38100" dir="2700000" algn="tl">
                  <a:srgbClr val="000000">
                    <a:alpha val="43137"/>
                  </a:srgbClr>
                </a:outerShdw>
              </a:effectLst>
            </a:endParaRPr>
          </a:p>
        </p:txBody>
      </p:sp>
      <p:sp>
        <p:nvSpPr>
          <p:cNvPr id="115" name="Can 114"/>
          <p:cNvSpPr/>
          <p:nvPr/>
        </p:nvSpPr>
        <p:spPr>
          <a:xfrm>
            <a:off x="2640163" y="4943618"/>
            <a:ext cx="657869" cy="309491"/>
          </a:xfrm>
          <a:prstGeom prst="can">
            <a:avLst/>
          </a:prstGeom>
          <a:ln>
            <a:solidFill>
              <a:srgbClr val="385D8A"/>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dirty="0">
              <a:solidFill>
                <a:schemeClr val="bg2">
                  <a:lumMod val="50000"/>
                </a:schemeClr>
              </a:solidFill>
            </a:endParaRPr>
          </a:p>
        </p:txBody>
      </p:sp>
      <p:sp>
        <p:nvSpPr>
          <p:cNvPr id="119" name="Can 118"/>
          <p:cNvSpPr/>
          <p:nvPr/>
        </p:nvSpPr>
        <p:spPr>
          <a:xfrm>
            <a:off x="2640163" y="5329309"/>
            <a:ext cx="657869" cy="309491"/>
          </a:xfrm>
          <a:prstGeom prst="can">
            <a:avLst/>
          </a:prstGeom>
          <a:ln>
            <a:solidFill>
              <a:srgbClr val="385D8A"/>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dirty="0">
              <a:solidFill>
                <a:schemeClr val="bg2">
                  <a:lumMod val="50000"/>
                </a:schemeClr>
              </a:solidFill>
            </a:endParaRPr>
          </a:p>
        </p:txBody>
      </p:sp>
      <p:sp>
        <p:nvSpPr>
          <p:cNvPr id="120" name="Can 119"/>
          <p:cNvSpPr/>
          <p:nvPr/>
        </p:nvSpPr>
        <p:spPr>
          <a:xfrm>
            <a:off x="2640163" y="5710309"/>
            <a:ext cx="657869" cy="309491"/>
          </a:xfrm>
          <a:prstGeom prst="can">
            <a:avLst/>
          </a:prstGeom>
          <a:ln>
            <a:solidFill>
              <a:srgbClr val="385D8A"/>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dirty="0">
              <a:solidFill>
                <a:schemeClr val="bg2">
                  <a:lumMod val="50000"/>
                </a:schemeClr>
              </a:solidFill>
            </a:endParaRPr>
          </a:p>
        </p:txBody>
      </p:sp>
      <p:sp>
        <p:nvSpPr>
          <p:cNvPr id="160" name="TextBox 159"/>
          <p:cNvSpPr txBox="1"/>
          <p:nvPr/>
        </p:nvSpPr>
        <p:spPr>
          <a:xfrm>
            <a:off x="2755688" y="4980801"/>
            <a:ext cx="466144" cy="261610"/>
          </a:xfrm>
          <a:prstGeom prst="rect">
            <a:avLst/>
          </a:prstGeom>
          <a:noFill/>
        </p:spPr>
        <p:txBody>
          <a:bodyPr wrap="square" rtlCol="0">
            <a:spAutoFit/>
          </a:bodyPr>
          <a:lstStyle/>
          <a:p>
            <a:r>
              <a:rPr lang="en-US" sz="1100" b="1" dirty="0" smtClean="0">
                <a:solidFill>
                  <a:schemeClr val="bg2">
                    <a:lumMod val="50000"/>
                  </a:schemeClr>
                </a:solidFill>
                <a:effectLst/>
              </a:rPr>
              <a:t>DB4</a:t>
            </a:r>
            <a:endParaRPr lang="en-US" sz="1200" b="1" dirty="0">
              <a:solidFill>
                <a:schemeClr val="bg2">
                  <a:lumMod val="50000"/>
                </a:schemeClr>
              </a:solidFill>
              <a:effectLst/>
            </a:endParaRPr>
          </a:p>
        </p:txBody>
      </p:sp>
      <p:sp>
        <p:nvSpPr>
          <p:cNvPr id="161" name="TextBox 160"/>
          <p:cNvSpPr txBox="1"/>
          <p:nvPr/>
        </p:nvSpPr>
        <p:spPr>
          <a:xfrm>
            <a:off x="2755688" y="5361801"/>
            <a:ext cx="466144" cy="261610"/>
          </a:xfrm>
          <a:prstGeom prst="rect">
            <a:avLst/>
          </a:prstGeom>
          <a:noFill/>
        </p:spPr>
        <p:txBody>
          <a:bodyPr wrap="square" rtlCol="0">
            <a:spAutoFit/>
          </a:bodyPr>
          <a:lstStyle/>
          <a:p>
            <a:r>
              <a:rPr lang="en-US" sz="1100" b="1" dirty="0" smtClean="0">
                <a:solidFill>
                  <a:schemeClr val="bg2">
                    <a:lumMod val="50000"/>
                  </a:schemeClr>
                </a:solidFill>
              </a:rPr>
              <a:t>DB5</a:t>
            </a:r>
            <a:endParaRPr lang="en-US" sz="1200" b="1" dirty="0">
              <a:solidFill>
                <a:schemeClr val="bg2">
                  <a:lumMod val="50000"/>
                </a:schemeClr>
              </a:solidFill>
            </a:endParaRPr>
          </a:p>
        </p:txBody>
      </p:sp>
      <p:sp>
        <p:nvSpPr>
          <p:cNvPr id="163" name="TextBox 162"/>
          <p:cNvSpPr txBox="1"/>
          <p:nvPr/>
        </p:nvSpPr>
        <p:spPr>
          <a:xfrm>
            <a:off x="2761656" y="5766091"/>
            <a:ext cx="536376" cy="261610"/>
          </a:xfrm>
          <a:prstGeom prst="rect">
            <a:avLst/>
          </a:prstGeom>
          <a:noFill/>
        </p:spPr>
        <p:txBody>
          <a:bodyPr wrap="square" rtlCol="0">
            <a:spAutoFit/>
          </a:bodyPr>
          <a:lstStyle/>
          <a:p>
            <a:r>
              <a:rPr lang="en-US" sz="1100" b="1" dirty="0" smtClean="0">
                <a:solidFill>
                  <a:schemeClr val="bg2">
                    <a:lumMod val="50000"/>
                  </a:schemeClr>
                </a:solidFill>
                <a:cs typeface="Arial" pitchFamily="34" charset="0"/>
              </a:rPr>
              <a:t>DB6</a:t>
            </a:r>
            <a:endParaRPr lang="en-US" sz="1200" b="1" dirty="0">
              <a:solidFill>
                <a:schemeClr val="bg2">
                  <a:lumMod val="50000"/>
                </a:schemeClr>
              </a:solidFill>
              <a:cs typeface="Arial" pitchFamily="34" charset="0"/>
            </a:endParaRPr>
          </a:p>
        </p:txBody>
      </p:sp>
      <p:sp>
        <p:nvSpPr>
          <p:cNvPr id="103" name="Line Callout 1 (Accent Bar) 102"/>
          <p:cNvSpPr/>
          <p:nvPr/>
        </p:nvSpPr>
        <p:spPr>
          <a:xfrm>
            <a:off x="4232127" y="4914901"/>
            <a:ext cx="1616251" cy="685799"/>
          </a:xfrm>
          <a:prstGeom prst="accentCallout1">
            <a:avLst>
              <a:gd name="adj1" fmla="val 70395"/>
              <a:gd name="adj2" fmla="val -4430"/>
              <a:gd name="adj3" fmla="val 66083"/>
              <a:gd name="adj4" fmla="val -294380"/>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defTabSz="914099" fontAlgn="base">
              <a:spcBef>
                <a:spcPct val="0"/>
              </a:spcBef>
              <a:spcAft>
                <a:spcPct val="0"/>
              </a:spcAft>
            </a:pPr>
            <a:r>
              <a:rPr lang="en-US" sz="1400" i="1" dirty="0" smtClean="0">
                <a:solidFill>
                  <a:srgbClr val="FFFFFF"/>
                </a:solidFill>
                <a:effectLst>
                  <a:outerShdw blurRad="38100" dist="38100" dir="2700000" algn="tl">
                    <a:srgbClr val="000000">
                      <a:alpha val="43137"/>
                    </a:srgbClr>
                  </a:outerShdw>
                </a:effectLst>
              </a:rPr>
              <a:t>Failover at Mailbox server level</a:t>
            </a:r>
          </a:p>
        </p:txBody>
      </p:sp>
      <p:cxnSp>
        <p:nvCxnSpPr>
          <p:cNvPr id="195" name="Straight Connector 194"/>
          <p:cNvCxnSpPr/>
          <p:nvPr/>
        </p:nvCxnSpPr>
        <p:spPr>
          <a:xfrm>
            <a:off x="7930392" y="1523605"/>
            <a:ext cx="673126" cy="1728"/>
          </a:xfrm>
          <a:prstGeom prst="line">
            <a:avLst/>
          </a:prstGeom>
          <a:ln>
            <a:solidFill>
              <a:srgbClr val="385D8A"/>
            </a:solidFill>
          </a:ln>
        </p:spPr>
        <p:style>
          <a:lnRef idx="1">
            <a:schemeClr val="dk1"/>
          </a:lnRef>
          <a:fillRef idx="0">
            <a:schemeClr val="dk1"/>
          </a:fillRef>
          <a:effectRef idx="0">
            <a:schemeClr val="dk1"/>
          </a:effectRef>
          <a:fontRef idx="minor">
            <a:schemeClr val="tx1"/>
          </a:fontRef>
        </p:style>
      </p:cxnSp>
      <p:cxnSp>
        <p:nvCxnSpPr>
          <p:cNvPr id="198" name="Straight Connector 197"/>
          <p:cNvCxnSpPr/>
          <p:nvPr/>
        </p:nvCxnSpPr>
        <p:spPr>
          <a:xfrm>
            <a:off x="7928988" y="1791850"/>
            <a:ext cx="673126" cy="1728"/>
          </a:xfrm>
          <a:prstGeom prst="line">
            <a:avLst/>
          </a:prstGeom>
          <a:ln>
            <a:solidFill>
              <a:srgbClr val="385D8A"/>
            </a:solidFill>
          </a:ln>
        </p:spPr>
        <p:style>
          <a:lnRef idx="1">
            <a:schemeClr val="dk1"/>
          </a:lnRef>
          <a:fillRef idx="0">
            <a:schemeClr val="dk1"/>
          </a:fillRef>
          <a:effectRef idx="0">
            <a:schemeClr val="dk1"/>
          </a:effectRef>
          <a:fontRef idx="minor">
            <a:schemeClr val="tx1"/>
          </a:fontRef>
        </p:style>
      </p:cxnSp>
      <p:cxnSp>
        <p:nvCxnSpPr>
          <p:cNvPr id="199" name="Straight Connector 198"/>
          <p:cNvCxnSpPr/>
          <p:nvPr/>
        </p:nvCxnSpPr>
        <p:spPr>
          <a:xfrm>
            <a:off x="7935998" y="2049461"/>
            <a:ext cx="673126" cy="1728"/>
          </a:xfrm>
          <a:prstGeom prst="line">
            <a:avLst/>
          </a:prstGeom>
          <a:ln>
            <a:solidFill>
              <a:srgbClr val="385D8A"/>
            </a:solidFill>
          </a:ln>
        </p:spPr>
        <p:style>
          <a:lnRef idx="1">
            <a:schemeClr val="dk1"/>
          </a:lnRef>
          <a:fillRef idx="0">
            <a:schemeClr val="dk1"/>
          </a:fillRef>
          <a:effectRef idx="0">
            <a:schemeClr val="dk1"/>
          </a:effectRef>
          <a:fontRef idx="minor">
            <a:schemeClr val="tx1"/>
          </a:fontRef>
        </p:style>
      </p:cxnSp>
      <p:cxnSp>
        <p:nvCxnSpPr>
          <p:cNvPr id="200" name="Straight Connector 199"/>
          <p:cNvCxnSpPr/>
          <p:nvPr/>
        </p:nvCxnSpPr>
        <p:spPr>
          <a:xfrm>
            <a:off x="7938386" y="1280208"/>
            <a:ext cx="666376" cy="1728"/>
          </a:xfrm>
          <a:prstGeom prst="line">
            <a:avLst/>
          </a:prstGeom>
          <a:ln>
            <a:solidFill>
              <a:srgbClr val="385D8A"/>
            </a:solidFill>
          </a:ln>
        </p:spPr>
        <p:style>
          <a:lnRef idx="1">
            <a:schemeClr val="dk1"/>
          </a:lnRef>
          <a:fillRef idx="0">
            <a:schemeClr val="dk1"/>
          </a:fillRef>
          <a:effectRef idx="0">
            <a:schemeClr val="dk1"/>
          </a:effectRef>
          <a:fontRef idx="minor">
            <a:schemeClr val="tx1"/>
          </a:fontRef>
        </p:style>
      </p:cxnSp>
      <p:sp>
        <p:nvSpPr>
          <p:cNvPr id="201" name="Rectangle 200"/>
          <p:cNvSpPr/>
          <p:nvPr/>
        </p:nvSpPr>
        <p:spPr>
          <a:xfrm>
            <a:off x="7848600" y="1066800"/>
            <a:ext cx="838200" cy="12192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a:solidFill>
                <a:srgbClr val="0070C0"/>
              </a:solidFill>
              <a:effectLst>
                <a:outerShdw blurRad="38100" dist="38100" dir="2700000" algn="tl">
                  <a:srgbClr val="000000">
                    <a:alpha val="43137"/>
                  </a:srgbClr>
                </a:outerShdw>
              </a:effectLst>
            </a:endParaRPr>
          </a:p>
        </p:txBody>
      </p:sp>
      <p:sp>
        <p:nvSpPr>
          <p:cNvPr id="202" name="Can 201"/>
          <p:cNvSpPr/>
          <p:nvPr/>
        </p:nvSpPr>
        <p:spPr>
          <a:xfrm>
            <a:off x="7945587" y="1133618"/>
            <a:ext cx="657869" cy="309491"/>
          </a:xfrm>
          <a:prstGeom prst="can">
            <a:avLst/>
          </a:prstGeom>
          <a:ln>
            <a:solidFill>
              <a:srgbClr val="385D8A"/>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dirty="0">
              <a:solidFill>
                <a:srgbClr val="0070C0"/>
              </a:solidFill>
            </a:endParaRPr>
          </a:p>
        </p:txBody>
      </p:sp>
      <p:sp>
        <p:nvSpPr>
          <p:cNvPr id="203" name="Can 202"/>
          <p:cNvSpPr/>
          <p:nvPr/>
        </p:nvSpPr>
        <p:spPr>
          <a:xfrm>
            <a:off x="7945587" y="1519309"/>
            <a:ext cx="657869" cy="309491"/>
          </a:xfrm>
          <a:prstGeom prst="can">
            <a:avLst/>
          </a:prstGeom>
          <a:ln>
            <a:solidFill>
              <a:srgbClr val="385D8A"/>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dirty="0">
              <a:solidFill>
                <a:srgbClr val="0070C0"/>
              </a:solidFill>
            </a:endParaRPr>
          </a:p>
        </p:txBody>
      </p:sp>
      <p:sp>
        <p:nvSpPr>
          <p:cNvPr id="204" name="Can 203"/>
          <p:cNvSpPr/>
          <p:nvPr/>
        </p:nvSpPr>
        <p:spPr>
          <a:xfrm>
            <a:off x="7945587" y="1900309"/>
            <a:ext cx="657869" cy="309491"/>
          </a:xfrm>
          <a:prstGeom prst="can">
            <a:avLst/>
          </a:prstGeom>
          <a:ln>
            <a:solidFill>
              <a:srgbClr val="385D8A"/>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dirty="0">
              <a:solidFill>
                <a:srgbClr val="0070C0"/>
              </a:solidFill>
            </a:endParaRPr>
          </a:p>
        </p:txBody>
      </p:sp>
      <p:sp>
        <p:nvSpPr>
          <p:cNvPr id="205" name="TextBox 204"/>
          <p:cNvSpPr txBox="1"/>
          <p:nvPr/>
        </p:nvSpPr>
        <p:spPr>
          <a:xfrm>
            <a:off x="8062912" y="1183480"/>
            <a:ext cx="466144" cy="261610"/>
          </a:xfrm>
          <a:prstGeom prst="rect">
            <a:avLst/>
          </a:prstGeom>
          <a:noFill/>
        </p:spPr>
        <p:txBody>
          <a:bodyPr wrap="square" rtlCol="0">
            <a:spAutoFit/>
          </a:bodyPr>
          <a:lstStyle/>
          <a:p>
            <a:r>
              <a:rPr lang="en-US" sz="1100" b="1" dirty="0" smtClean="0">
                <a:solidFill>
                  <a:srgbClr val="0070C0"/>
                </a:solidFill>
                <a:effectLst/>
              </a:rPr>
              <a:t>DB1</a:t>
            </a:r>
            <a:endParaRPr lang="en-US" sz="1200" b="1" dirty="0">
              <a:solidFill>
                <a:srgbClr val="0070C0"/>
              </a:solidFill>
              <a:effectLst/>
            </a:endParaRPr>
          </a:p>
        </p:txBody>
      </p:sp>
      <p:sp>
        <p:nvSpPr>
          <p:cNvPr id="208" name="TextBox 207"/>
          <p:cNvSpPr txBox="1"/>
          <p:nvPr/>
        </p:nvSpPr>
        <p:spPr>
          <a:xfrm>
            <a:off x="8034920" y="1587125"/>
            <a:ext cx="466144" cy="261610"/>
          </a:xfrm>
          <a:prstGeom prst="rect">
            <a:avLst/>
          </a:prstGeom>
          <a:noFill/>
        </p:spPr>
        <p:txBody>
          <a:bodyPr wrap="square" rtlCol="0">
            <a:spAutoFit/>
          </a:bodyPr>
          <a:lstStyle/>
          <a:p>
            <a:r>
              <a:rPr lang="en-US" sz="1100" b="1" dirty="0" smtClean="0">
                <a:solidFill>
                  <a:srgbClr val="0070C0"/>
                </a:solidFill>
                <a:effectLst/>
              </a:rPr>
              <a:t>DB2</a:t>
            </a:r>
            <a:endParaRPr lang="en-US" sz="1200" b="1" dirty="0">
              <a:solidFill>
                <a:srgbClr val="0070C0"/>
              </a:solidFill>
              <a:effectLst/>
            </a:endParaRPr>
          </a:p>
        </p:txBody>
      </p:sp>
      <p:sp>
        <p:nvSpPr>
          <p:cNvPr id="209" name="TextBox 208"/>
          <p:cNvSpPr txBox="1"/>
          <p:nvPr/>
        </p:nvSpPr>
        <p:spPr>
          <a:xfrm>
            <a:off x="8040888" y="1973281"/>
            <a:ext cx="536376" cy="261610"/>
          </a:xfrm>
          <a:prstGeom prst="rect">
            <a:avLst/>
          </a:prstGeom>
          <a:noFill/>
        </p:spPr>
        <p:txBody>
          <a:bodyPr wrap="square" rtlCol="0">
            <a:spAutoFit/>
          </a:bodyPr>
          <a:lstStyle/>
          <a:p>
            <a:r>
              <a:rPr lang="en-US" sz="1100" b="1" dirty="0" smtClean="0">
                <a:solidFill>
                  <a:srgbClr val="0070C0"/>
                </a:solidFill>
              </a:rPr>
              <a:t>DB3</a:t>
            </a:r>
            <a:endParaRPr lang="en-US" sz="1200" b="1" dirty="0">
              <a:solidFill>
                <a:srgbClr val="0070C0"/>
              </a:solidFill>
            </a:endParaRPr>
          </a:p>
        </p:txBody>
      </p:sp>
      <p:sp>
        <p:nvSpPr>
          <p:cNvPr id="214" name="Line Callout 1 (Accent Bar) 213"/>
          <p:cNvSpPr/>
          <p:nvPr/>
        </p:nvSpPr>
        <p:spPr>
          <a:xfrm>
            <a:off x="4191000" y="2057400"/>
            <a:ext cx="1666884" cy="685799"/>
          </a:xfrm>
          <a:prstGeom prst="accentCallout1">
            <a:avLst>
              <a:gd name="adj1" fmla="val 31506"/>
              <a:gd name="adj2" fmla="val -82"/>
              <a:gd name="adj3" fmla="val 245746"/>
              <a:gd name="adj4" fmla="val -51035"/>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defTabSz="914099" fontAlgn="base">
              <a:spcBef>
                <a:spcPct val="0"/>
              </a:spcBef>
              <a:spcAft>
                <a:spcPct val="0"/>
              </a:spcAft>
            </a:pPr>
            <a:r>
              <a:rPr lang="en-US" sz="1400" i="1" dirty="0" smtClean="0">
                <a:solidFill>
                  <a:srgbClr val="FFFFFF"/>
                </a:solidFill>
                <a:effectLst>
                  <a:outerShdw blurRad="38100" dist="38100" dir="2700000" algn="tl">
                    <a:srgbClr val="000000">
                      <a:alpha val="43137"/>
                    </a:srgbClr>
                  </a:outerShdw>
                </a:effectLst>
              </a:rPr>
              <a:t>Clustered Mailbox Server had to be created manually</a:t>
            </a:r>
          </a:p>
        </p:txBody>
      </p:sp>
      <p:cxnSp>
        <p:nvCxnSpPr>
          <p:cNvPr id="125" name="Straight Connector 124"/>
          <p:cNvCxnSpPr>
            <a:stCxn id="103" idx="2"/>
          </p:cNvCxnSpPr>
          <p:nvPr/>
        </p:nvCxnSpPr>
        <p:spPr>
          <a:xfrm rot="10800000">
            <a:off x="3257551" y="4257675"/>
            <a:ext cx="974577" cy="1000126"/>
          </a:xfrm>
          <a:prstGeom prst="line">
            <a:avLst/>
          </a:prstGeom>
          <a:ln w="2540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7" name="Straight Connector 126"/>
          <p:cNvCxnSpPr/>
          <p:nvPr/>
        </p:nvCxnSpPr>
        <p:spPr>
          <a:xfrm rot="16200000" flipV="1">
            <a:off x="6785762" y="4444213"/>
            <a:ext cx="338450" cy="327323"/>
          </a:xfrm>
          <a:prstGeom prst="line">
            <a:avLst/>
          </a:prstGeom>
          <a:ln w="2540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0" name="Straight Connector 129"/>
          <p:cNvCxnSpPr/>
          <p:nvPr/>
        </p:nvCxnSpPr>
        <p:spPr>
          <a:xfrm rot="16200000" flipV="1">
            <a:off x="6634653" y="2985597"/>
            <a:ext cx="1127156" cy="299461"/>
          </a:xfrm>
          <a:prstGeom prst="line">
            <a:avLst/>
          </a:prstGeom>
          <a:ln w="2540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2" name="Straight Connector 131"/>
          <p:cNvCxnSpPr>
            <a:stCxn id="214" idx="2"/>
          </p:cNvCxnSpPr>
          <p:nvPr/>
        </p:nvCxnSpPr>
        <p:spPr>
          <a:xfrm rot="10800000" flipV="1">
            <a:off x="3298682" y="2400300"/>
            <a:ext cx="892319" cy="1334212"/>
          </a:xfrm>
          <a:prstGeom prst="line">
            <a:avLst/>
          </a:prstGeom>
          <a:ln w="2540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4" name="Straight Connector 133"/>
          <p:cNvCxnSpPr>
            <a:stCxn id="102" idx="0"/>
            <a:endCxn id="116" idx="1"/>
          </p:cNvCxnSpPr>
          <p:nvPr/>
        </p:nvCxnSpPr>
        <p:spPr>
          <a:xfrm>
            <a:off x="6096000" y="1386755"/>
            <a:ext cx="457200" cy="594445"/>
          </a:xfrm>
          <a:prstGeom prst="line">
            <a:avLst/>
          </a:prstGeom>
          <a:ln w="2540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sp>
        <p:nvSpPr>
          <p:cNvPr id="107" name="Title 106"/>
          <p:cNvSpPr>
            <a:spLocks noGrp="1"/>
          </p:cNvSpPr>
          <p:nvPr>
            <p:ph type="title"/>
          </p:nvPr>
        </p:nvSpPr>
        <p:spPr/>
        <p:txBody>
          <a:bodyPr/>
          <a:lstStyle/>
          <a:p>
            <a:r>
              <a:rPr lang="en-US" dirty="0" smtClean="0"/>
              <a:t>Exchange Server 2003</a:t>
            </a:r>
            <a:endParaRPr lang="en-US" dirty="0"/>
          </a:p>
        </p:txBody>
      </p:sp>
      <p:sp>
        <p:nvSpPr>
          <p:cNvPr id="21" name="Rectangle 20"/>
          <p:cNvSpPr/>
          <p:nvPr/>
        </p:nvSpPr>
        <p:spPr>
          <a:xfrm>
            <a:off x="1143000" y="3701182"/>
            <a:ext cx="2248786" cy="575188"/>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400" b="1" dirty="0" err="1" smtClean="0">
                <a:solidFill>
                  <a:srgbClr val="FFFFFF"/>
                </a:solidFill>
                <a:effectLst>
                  <a:outerShdw blurRad="38100" dist="38100" dir="2700000" algn="tl">
                    <a:srgbClr val="000000">
                      <a:alpha val="43137"/>
                    </a:srgbClr>
                  </a:outerShdw>
                </a:effectLst>
              </a:rPr>
              <a:t>NodeA</a:t>
            </a:r>
            <a:r>
              <a:rPr lang="en-US" sz="1400" b="1" dirty="0" smtClean="0">
                <a:solidFill>
                  <a:srgbClr val="FFFFFF"/>
                </a:solidFill>
                <a:effectLst>
                  <a:outerShdw blurRad="38100" dist="38100" dir="2700000" algn="tl">
                    <a:srgbClr val="000000">
                      <a:alpha val="43137"/>
                    </a:srgbClr>
                  </a:outerShdw>
                </a:effectLst>
              </a:rPr>
              <a:t/>
            </a:r>
            <a:br>
              <a:rPr lang="en-US" sz="1400" b="1" dirty="0" smtClean="0">
                <a:solidFill>
                  <a:srgbClr val="FFFFFF"/>
                </a:solidFill>
                <a:effectLst>
                  <a:outerShdw blurRad="38100" dist="38100" dir="2700000" algn="tl">
                    <a:srgbClr val="000000">
                      <a:alpha val="43137"/>
                    </a:srgbClr>
                  </a:outerShdw>
                </a:effectLst>
              </a:rPr>
            </a:br>
            <a:r>
              <a:rPr lang="en-US" sz="1400" b="1" dirty="0" smtClean="0">
                <a:solidFill>
                  <a:srgbClr val="FFFFFF"/>
                </a:solidFill>
                <a:effectLst>
                  <a:outerShdw blurRad="38100" dist="38100" dir="2700000" algn="tl">
                    <a:srgbClr val="000000">
                      <a:alpha val="43137"/>
                    </a:srgbClr>
                  </a:outerShdw>
                </a:effectLst>
              </a:rPr>
              <a:t>(active)</a:t>
            </a:r>
            <a:endParaRPr lang="en-US" sz="1400" b="1" dirty="0">
              <a:solidFill>
                <a:srgbClr val="FFFFFF"/>
              </a:solidFill>
              <a:effectLst>
                <a:outerShdw blurRad="38100" dist="38100" dir="2700000" algn="tl">
                  <a:srgbClr val="000000">
                    <a:alpha val="43137"/>
                  </a:srgbClr>
                </a:outerShdw>
              </a:effectLst>
            </a:endParaRPr>
          </a:p>
        </p:txBody>
      </p:sp>
      <p:cxnSp>
        <p:nvCxnSpPr>
          <p:cNvPr id="41" name="Straight Arrow Connector 40"/>
          <p:cNvCxnSpPr>
            <a:endCxn id="80" idx="0"/>
          </p:cNvCxnSpPr>
          <p:nvPr/>
        </p:nvCxnSpPr>
        <p:spPr>
          <a:xfrm rot="5400000">
            <a:off x="2667000" y="2133600"/>
            <a:ext cx="457200" cy="0"/>
          </a:xfrm>
          <a:prstGeom prst="straightConnector1">
            <a:avLst/>
          </a:prstGeom>
          <a:ln w="41275">
            <a:headEnd type="none" w="med" len="med"/>
            <a:tailEnd type="triangle" w="med" len="med"/>
          </a:ln>
        </p:spPr>
        <p:style>
          <a:lnRef idx="2">
            <a:schemeClr val="accent5"/>
          </a:lnRef>
          <a:fillRef idx="0">
            <a:schemeClr val="accent5"/>
          </a:fillRef>
          <a:effectRef idx="1">
            <a:schemeClr val="accent5"/>
          </a:effectRef>
          <a:fontRef idx="minor">
            <a:schemeClr val="tx1"/>
          </a:fontRef>
        </p:style>
      </p:cxnSp>
      <p:cxnSp>
        <p:nvCxnSpPr>
          <p:cNvPr id="43" name="Straight Arrow Connector 42"/>
          <p:cNvCxnSpPr>
            <a:stCxn id="80" idx="2"/>
            <a:endCxn id="21" idx="0"/>
          </p:cNvCxnSpPr>
          <p:nvPr/>
        </p:nvCxnSpPr>
        <p:spPr>
          <a:xfrm rot="5400000">
            <a:off x="2117949" y="3086833"/>
            <a:ext cx="763794" cy="464905"/>
          </a:xfrm>
          <a:prstGeom prst="straightConnector1">
            <a:avLst/>
          </a:prstGeom>
          <a:ln>
            <a:headEnd type="none" w="med" len="med"/>
            <a:tailEnd type="triangle" w="med" len="med"/>
          </a:ln>
        </p:spPr>
        <p:style>
          <a:lnRef idx="2">
            <a:schemeClr val="accent5"/>
          </a:lnRef>
          <a:fillRef idx="0">
            <a:schemeClr val="accent5"/>
          </a:fillRef>
          <a:effectRef idx="1">
            <a:schemeClr val="accent5"/>
          </a:effectRef>
          <a:fontRef idx="minor">
            <a:schemeClr val="tx1"/>
          </a:fontRef>
        </p:style>
      </p:cxnSp>
      <p:cxnSp>
        <p:nvCxnSpPr>
          <p:cNvPr id="104" name="Straight Arrow Connector 103"/>
          <p:cNvCxnSpPr>
            <a:endCxn id="21" idx="0"/>
          </p:cNvCxnSpPr>
          <p:nvPr/>
        </p:nvCxnSpPr>
        <p:spPr>
          <a:xfrm rot="16200000" flipH="1">
            <a:off x="889856" y="2323645"/>
            <a:ext cx="2011680" cy="743394"/>
          </a:xfrm>
          <a:prstGeom prst="straightConnector1">
            <a:avLst/>
          </a:prstGeom>
          <a:ln w="41275">
            <a:headEnd type="none" w="med" len="med"/>
            <a:tailEnd type="triangle" w="med" len="med"/>
          </a:ln>
        </p:spPr>
        <p:style>
          <a:lnRef idx="2">
            <a:schemeClr val="accent5"/>
          </a:lnRef>
          <a:fillRef idx="0">
            <a:schemeClr val="accent5"/>
          </a:fillRef>
          <a:effectRef idx="1">
            <a:schemeClr val="accent5"/>
          </a:effectRef>
          <a:fontRef idx="minor">
            <a:schemeClr val="tx1"/>
          </a:fontRef>
        </p:style>
      </p:cxnSp>
    </p:spTree>
    <p:custDataLst>
      <p:tags r:id="rId2"/>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0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7"/>
                                        </p:tgtEl>
                                        <p:attrNameLst>
                                          <p:attrName>style.visibility</p:attrName>
                                        </p:attrNameLst>
                                      </p:cBhvr>
                                      <p:to>
                                        <p:strVal val="visible"/>
                                      </p:to>
                                    </p:set>
                                  </p:childTnLst>
                                </p:cTn>
                              </p:par>
                              <p:par>
                                <p:cTn id="15" presetID="9" presetClass="emph" presetSubtype="0" grpId="1" nodeType="withEffect">
                                  <p:stCondLst>
                                    <p:cond delay="0"/>
                                  </p:stCondLst>
                                  <p:childTnLst>
                                    <p:set>
                                      <p:cBhvr rctx="PPT">
                                        <p:cTn id="16" dur="indefinite"/>
                                        <p:tgtEl>
                                          <p:spTgt spid="214"/>
                                        </p:tgtEl>
                                        <p:attrNameLst>
                                          <p:attrName>style.opacity</p:attrName>
                                        </p:attrNameLst>
                                      </p:cBhvr>
                                      <p:to>
                                        <p:strVal val="0.5"/>
                                      </p:to>
                                    </p:set>
                                    <p:animEffect filter="image" prLst="opacity: 0.5">
                                      <p:cBhvr rctx="IE">
                                        <p:cTn id="17" dur="indefinite"/>
                                        <p:tgtEl>
                                          <p:spTgt spid="214"/>
                                        </p:tgtEl>
                                      </p:cBhvr>
                                    </p:animEffect>
                                  </p:childTnLst>
                                </p:cTn>
                              </p:par>
                              <p:par>
                                <p:cTn id="18" presetID="9" presetClass="emph" presetSubtype="0" nodeType="withEffect">
                                  <p:stCondLst>
                                    <p:cond delay="0"/>
                                  </p:stCondLst>
                                  <p:childTnLst>
                                    <p:set>
                                      <p:cBhvr rctx="PPT">
                                        <p:cTn id="19" dur="indefinite"/>
                                        <p:tgtEl>
                                          <p:spTgt spid="132"/>
                                        </p:tgtEl>
                                        <p:attrNameLst>
                                          <p:attrName>style.opacity</p:attrName>
                                        </p:attrNameLst>
                                      </p:cBhvr>
                                      <p:to>
                                        <p:strVal val="0.5"/>
                                      </p:to>
                                    </p:set>
                                    <p:animEffect filter="image" prLst="opacity: 0.5">
                                      <p:cBhvr rctx="IE">
                                        <p:cTn id="20" dur="indefinite"/>
                                        <p:tgtEl>
                                          <p:spTgt spid="132"/>
                                        </p:tgtEl>
                                      </p:cBhvr>
                                    </p:animEffec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03"/>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25"/>
                                        </p:tgtEl>
                                        <p:attrNameLst>
                                          <p:attrName>style.visibility</p:attrName>
                                        </p:attrNameLst>
                                      </p:cBhvr>
                                      <p:to>
                                        <p:strVal val="visible"/>
                                      </p:to>
                                    </p:set>
                                  </p:childTnLst>
                                </p:cTn>
                              </p:par>
                              <p:par>
                                <p:cTn id="27" presetID="9" presetClass="emph" presetSubtype="0" nodeType="withEffect">
                                  <p:stCondLst>
                                    <p:cond delay="0"/>
                                  </p:stCondLst>
                                  <p:childTnLst>
                                    <p:set>
                                      <p:cBhvr rctx="PPT">
                                        <p:cTn id="28" dur="indefinite"/>
                                        <p:tgtEl>
                                          <p:spTgt spid="127"/>
                                        </p:tgtEl>
                                        <p:attrNameLst>
                                          <p:attrName>style.opacity</p:attrName>
                                        </p:attrNameLst>
                                      </p:cBhvr>
                                      <p:to>
                                        <p:strVal val="0.5"/>
                                      </p:to>
                                    </p:set>
                                    <p:animEffect filter="image" prLst="opacity: 0.5">
                                      <p:cBhvr rctx="IE">
                                        <p:cTn id="29" dur="indefinite"/>
                                        <p:tgtEl>
                                          <p:spTgt spid="127"/>
                                        </p:tgtEl>
                                      </p:cBhvr>
                                    </p:animEffect>
                                  </p:childTnLst>
                                </p:cTn>
                              </p:par>
                              <p:par>
                                <p:cTn id="30" presetID="9" presetClass="emph" presetSubtype="0" grpId="1" nodeType="withEffect">
                                  <p:stCondLst>
                                    <p:cond delay="0"/>
                                  </p:stCondLst>
                                  <p:childTnLst>
                                    <p:set>
                                      <p:cBhvr rctx="PPT">
                                        <p:cTn id="31" dur="indefinite"/>
                                        <p:tgtEl>
                                          <p:spTgt spid="105"/>
                                        </p:tgtEl>
                                        <p:attrNameLst>
                                          <p:attrName>style.opacity</p:attrName>
                                        </p:attrNameLst>
                                      </p:cBhvr>
                                      <p:to>
                                        <p:strVal val="0.5"/>
                                      </p:to>
                                    </p:set>
                                    <p:animEffect filter="image" prLst="opacity: 0.5">
                                      <p:cBhvr rctx="IE">
                                        <p:cTn id="32" dur="indefinite"/>
                                        <p:tgtEl>
                                          <p:spTgt spid="105"/>
                                        </p:tgtEl>
                                      </p:cBhvr>
                                    </p:animEffec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245"/>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30"/>
                                        </p:tgtEl>
                                        <p:attrNameLst>
                                          <p:attrName>style.visibility</p:attrName>
                                        </p:attrNameLst>
                                      </p:cBhvr>
                                      <p:to>
                                        <p:strVal val="visible"/>
                                      </p:to>
                                    </p:set>
                                  </p:childTnLst>
                                </p:cTn>
                              </p:par>
                              <p:par>
                                <p:cTn id="39" presetID="9" presetClass="emph" presetSubtype="0" grpId="1" nodeType="withEffect">
                                  <p:stCondLst>
                                    <p:cond delay="0"/>
                                  </p:stCondLst>
                                  <p:childTnLst>
                                    <p:set>
                                      <p:cBhvr rctx="PPT">
                                        <p:cTn id="40" dur="indefinite"/>
                                        <p:tgtEl>
                                          <p:spTgt spid="103"/>
                                        </p:tgtEl>
                                        <p:attrNameLst>
                                          <p:attrName>style.opacity</p:attrName>
                                        </p:attrNameLst>
                                      </p:cBhvr>
                                      <p:to>
                                        <p:strVal val="0.5"/>
                                      </p:to>
                                    </p:set>
                                    <p:animEffect filter="image" prLst="opacity: 0.5">
                                      <p:cBhvr rctx="IE">
                                        <p:cTn id="41" dur="indefinite"/>
                                        <p:tgtEl>
                                          <p:spTgt spid="103"/>
                                        </p:tgtEl>
                                      </p:cBhvr>
                                    </p:animEffect>
                                  </p:childTnLst>
                                </p:cTn>
                              </p:par>
                              <p:par>
                                <p:cTn id="42" presetID="9" presetClass="emph" presetSubtype="0" nodeType="withEffect">
                                  <p:stCondLst>
                                    <p:cond delay="0"/>
                                  </p:stCondLst>
                                  <p:childTnLst>
                                    <p:set>
                                      <p:cBhvr rctx="PPT">
                                        <p:cTn id="43" dur="indefinite"/>
                                        <p:tgtEl>
                                          <p:spTgt spid="125"/>
                                        </p:tgtEl>
                                        <p:attrNameLst>
                                          <p:attrName>style.opacity</p:attrName>
                                        </p:attrNameLst>
                                      </p:cBhvr>
                                      <p:to>
                                        <p:strVal val="0.5"/>
                                      </p:to>
                                    </p:set>
                                    <p:animEffect filter="image" prLst="opacity: 0.5">
                                      <p:cBhvr rctx="IE">
                                        <p:cTn id="44" dur="indefinite"/>
                                        <p:tgtEl>
                                          <p:spTgt spid="125"/>
                                        </p:tgtEl>
                                      </p:cBhvr>
                                    </p:animEffec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102"/>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134"/>
                                        </p:tgtEl>
                                        <p:attrNameLst>
                                          <p:attrName>style.visibility</p:attrName>
                                        </p:attrNameLst>
                                      </p:cBhvr>
                                      <p:to>
                                        <p:strVal val="visible"/>
                                      </p:to>
                                    </p:set>
                                  </p:childTnLst>
                                </p:cTn>
                              </p:par>
                              <p:par>
                                <p:cTn id="51" presetID="9" presetClass="emph" presetSubtype="0" grpId="1" nodeType="withEffect">
                                  <p:stCondLst>
                                    <p:cond delay="0"/>
                                  </p:stCondLst>
                                  <p:childTnLst>
                                    <p:set>
                                      <p:cBhvr rctx="PPT">
                                        <p:cTn id="52" dur="indefinite"/>
                                        <p:tgtEl>
                                          <p:spTgt spid="245"/>
                                        </p:tgtEl>
                                        <p:attrNameLst>
                                          <p:attrName>style.opacity</p:attrName>
                                        </p:attrNameLst>
                                      </p:cBhvr>
                                      <p:to>
                                        <p:strVal val="0.5"/>
                                      </p:to>
                                    </p:set>
                                    <p:animEffect filter="image" prLst="opacity: 0.5">
                                      <p:cBhvr rctx="IE">
                                        <p:cTn id="53" dur="indefinite"/>
                                        <p:tgtEl>
                                          <p:spTgt spid="245"/>
                                        </p:tgtEl>
                                      </p:cBhvr>
                                    </p:animEffect>
                                  </p:childTnLst>
                                </p:cTn>
                              </p:par>
                              <p:par>
                                <p:cTn id="54" presetID="9" presetClass="emph" presetSubtype="0" nodeType="withEffect">
                                  <p:stCondLst>
                                    <p:cond delay="0"/>
                                  </p:stCondLst>
                                  <p:childTnLst>
                                    <p:set>
                                      <p:cBhvr rctx="PPT">
                                        <p:cTn id="55" dur="indefinite"/>
                                        <p:tgtEl>
                                          <p:spTgt spid="130"/>
                                        </p:tgtEl>
                                        <p:attrNameLst>
                                          <p:attrName>style.opacity</p:attrName>
                                        </p:attrNameLst>
                                      </p:cBhvr>
                                      <p:to>
                                        <p:strVal val="0.5"/>
                                      </p:to>
                                    </p:set>
                                    <p:animEffect filter="image" prLst="opacity: 0.5">
                                      <p:cBhvr rctx="IE">
                                        <p:cTn id="56" dur="indefinite"/>
                                        <p:tgtEl>
                                          <p:spTgt spid="1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 grpId="0" animBg="1"/>
      <p:bldP spid="245" grpId="1" animBg="1"/>
      <p:bldP spid="102" grpId="0" animBg="1"/>
      <p:bldP spid="105" grpId="0" animBg="1"/>
      <p:bldP spid="105" grpId="1" animBg="1"/>
      <p:bldP spid="103" grpId="0" animBg="1"/>
      <p:bldP spid="103" grpId="1" animBg="1"/>
      <p:bldP spid="214" grpId="0" animBg="1"/>
      <p:bldP spid="214" grpId="1"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4" name="Straight Arrow Connector 163"/>
          <p:cNvCxnSpPr>
            <a:stCxn id="110" idx="4"/>
          </p:cNvCxnSpPr>
          <p:nvPr/>
        </p:nvCxnSpPr>
        <p:spPr>
          <a:xfrm flipV="1">
            <a:off x="1926432" y="2057400"/>
            <a:ext cx="5922170" cy="3807655"/>
          </a:xfrm>
          <a:prstGeom prst="straightConnector1">
            <a:avLst/>
          </a:prstGeom>
          <a:ln>
            <a:solidFill>
              <a:srgbClr val="9C42E6"/>
            </a:solidFill>
            <a:headEnd type="none" w="med" len="med"/>
            <a:tailEnd type="triangle" w="med" len="med"/>
          </a:ln>
        </p:spPr>
        <p:style>
          <a:lnRef idx="2">
            <a:schemeClr val="accent6"/>
          </a:lnRef>
          <a:fillRef idx="0">
            <a:schemeClr val="accent6"/>
          </a:fillRef>
          <a:effectRef idx="1">
            <a:schemeClr val="accent6"/>
          </a:effectRef>
          <a:fontRef idx="minor">
            <a:schemeClr val="tx1"/>
          </a:fontRef>
        </p:style>
      </p:cxnSp>
      <p:sp>
        <p:nvSpPr>
          <p:cNvPr id="112" name="Rectangle 111"/>
          <p:cNvSpPr/>
          <p:nvPr/>
        </p:nvSpPr>
        <p:spPr>
          <a:xfrm>
            <a:off x="1164432" y="4876800"/>
            <a:ext cx="838200" cy="12192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a:solidFill>
                <a:schemeClr val="bg2">
                  <a:lumMod val="50000"/>
                </a:schemeClr>
              </a:solidFill>
              <a:effectLst>
                <a:outerShdw blurRad="38100" dist="38100" dir="2700000" algn="tl">
                  <a:srgbClr val="000000">
                    <a:alpha val="43137"/>
                  </a:srgbClr>
                </a:outerShdw>
              </a:effectLst>
            </a:endParaRPr>
          </a:p>
        </p:txBody>
      </p:sp>
      <p:sp>
        <p:nvSpPr>
          <p:cNvPr id="221" name="Rectangle 220"/>
          <p:cNvSpPr/>
          <p:nvPr/>
        </p:nvSpPr>
        <p:spPr>
          <a:xfrm>
            <a:off x="838199" y="3429000"/>
            <a:ext cx="6158024" cy="1143000"/>
          </a:xfrm>
          <a:prstGeom prst="rect">
            <a:avLst/>
          </a:prstGeom>
          <a:ln/>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dirty="0"/>
          </a:p>
        </p:txBody>
      </p:sp>
      <p:sp>
        <p:nvSpPr>
          <p:cNvPr id="68" name="Can 67"/>
          <p:cNvSpPr/>
          <p:nvPr/>
        </p:nvSpPr>
        <p:spPr>
          <a:xfrm>
            <a:off x="1268563" y="4943618"/>
            <a:ext cx="657869" cy="309491"/>
          </a:xfrm>
          <a:prstGeom prst="can">
            <a:avLst/>
          </a:prstGeom>
          <a:ln>
            <a:solidFill>
              <a:srgbClr val="385D8A"/>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dirty="0">
              <a:solidFill>
                <a:schemeClr val="bg2">
                  <a:lumMod val="50000"/>
                </a:schemeClr>
              </a:solidFill>
            </a:endParaRPr>
          </a:p>
        </p:txBody>
      </p:sp>
      <p:sp>
        <p:nvSpPr>
          <p:cNvPr id="73" name="TextBox 72"/>
          <p:cNvSpPr txBox="1"/>
          <p:nvPr/>
        </p:nvSpPr>
        <p:spPr>
          <a:xfrm>
            <a:off x="1384088" y="4980801"/>
            <a:ext cx="466144" cy="261610"/>
          </a:xfrm>
          <a:prstGeom prst="rect">
            <a:avLst/>
          </a:prstGeom>
          <a:noFill/>
        </p:spPr>
        <p:txBody>
          <a:bodyPr wrap="square" rtlCol="0">
            <a:spAutoFit/>
          </a:bodyPr>
          <a:lstStyle/>
          <a:p>
            <a:r>
              <a:rPr lang="en-US" sz="1100" b="1" dirty="0" smtClean="0">
                <a:solidFill>
                  <a:schemeClr val="bg2">
                    <a:lumMod val="50000"/>
                  </a:schemeClr>
                </a:solidFill>
                <a:effectLst/>
              </a:rPr>
              <a:t>DB1</a:t>
            </a:r>
            <a:endParaRPr lang="en-US" sz="1200" b="1" dirty="0">
              <a:solidFill>
                <a:schemeClr val="bg2">
                  <a:lumMod val="50000"/>
                </a:schemeClr>
              </a:solidFill>
              <a:effectLst/>
            </a:endParaRPr>
          </a:p>
        </p:txBody>
      </p:sp>
      <p:cxnSp>
        <p:nvCxnSpPr>
          <p:cNvPr id="167" name="Straight Connector 166"/>
          <p:cNvCxnSpPr/>
          <p:nvPr/>
        </p:nvCxnSpPr>
        <p:spPr>
          <a:xfrm>
            <a:off x="5837272" y="5314557"/>
            <a:ext cx="673126" cy="1728"/>
          </a:xfrm>
          <a:prstGeom prst="line">
            <a:avLst/>
          </a:prstGeom>
          <a:ln>
            <a:solidFill>
              <a:srgbClr val="385D8A"/>
            </a:solidFill>
          </a:ln>
        </p:spPr>
        <p:style>
          <a:lnRef idx="1">
            <a:schemeClr val="dk1"/>
          </a:lnRef>
          <a:fillRef idx="0">
            <a:schemeClr val="dk1"/>
          </a:fillRef>
          <a:effectRef idx="0">
            <a:schemeClr val="dk1"/>
          </a:effectRef>
          <a:fontRef idx="minor">
            <a:schemeClr val="tx1"/>
          </a:fontRef>
        </p:style>
      </p:cxnSp>
      <p:cxnSp>
        <p:nvCxnSpPr>
          <p:cNvPr id="168" name="Straight Connector 167"/>
          <p:cNvCxnSpPr/>
          <p:nvPr/>
        </p:nvCxnSpPr>
        <p:spPr>
          <a:xfrm>
            <a:off x="5835868" y="5582802"/>
            <a:ext cx="673126" cy="1728"/>
          </a:xfrm>
          <a:prstGeom prst="line">
            <a:avLst/>
          </a:prstGeom>
          <a:ln>
            <a:solidFill>
              <a:srgbClr val="385D8A"/>
            </a:solidFill>
          </a:ln>
        </p:spPr>
        <p:style>
          <a:lnRef idx="1">
            <a:schemeClr val="dk1"/>
          </a:lnRef>
          <a:fillRef idx="0">
            <a:schemeClr val="dk1"/>
          </a:fillRef>
          <a:effectRef idx="0">
            <a:schemeClr val="dk1"/>
          </a:effectRef>
          <a:fontRef idx="minor">
            <a:schemeClr val="tx1"/>
          </a:fontRef>
        </p:style>
      </p:cxnSp>
      <p:cxnSp>
        <p:nvCxnSpPr>
          <p:cNvPr id="169" name="Straight Connector 168"/>
          <p:cNvCxnSpPr/>
          <p:nvPr/>
        </p:nvCxnSpPr>
        <p:spPr>
          <a:xfrm>
            <a:off x="5842878" y="5840413"/>
            <a:ext cx="673126" cy="1728"/>
          </a:xfrm>
          <a:prstGeom prst="line">
            <a:avLst/>
          </a:prstGeom>
          <a:ln>
            <a:solidFill>
              <a:srgbClr val="385D8A"/>
            </a:solidFill>
          </a:ln>
        </p:spPr>
        <p:style>
          <a:lnRef idx="1">
            <a:schemeClr val="dk1"/>
          </a:lnRef>
          <a:fillRef idx="0">
            <a:schemeClr val="dk1"/>
          </a:fillRef>
          <a:effectRef idx="0">
            <a:schemeClr val="dk1"/>
          </a:effectRef>
          <a:fontRef idx="minor">
            <a:schemeClr val="tx1"/>
          </a:fontRef>
        </p:style>
      </p:cxnSp>
      <p:cxnSp>
        <p:nvCxnSpPr>
          <p:cNvPr id="172" name="Straight Connector 171"/>
          <p:cNvCxnSpPr/>
          <p:nvPr/>
        </p:nvCxnSpPr>
        <p:spPr>
          <a:xfrm>
            <a:off x="5845266" y="5071160"/>
            <a:ext cx="666376" cy="1728"/>
          </a:xfrm>
          <a:prstGeom prst="line">
            <a:avLst/>
          </a:prstGeom>
          <a:ln>
            <a:solidFill>
              <a:srgbClr val="385D8A"/>
            </a:solidFill>
          </a:ln>
        </p:spPr>
        <p:style>
          <a:lnRef idx="1">
            <a:schemeClr val="dk1"/>
          </a:lnRef>
          <a:fillRef idx="0">
            <a:schemeClr val="dk1"/>
          </a:fillRef>
          <a:effectRef idx="0">
            <a:schemeClr val="dk1"/>
          </a:effectRef>
          <a:fontRef idx="minor">
            <a:schemeClr val="tx1"/>
          </a:fontRef>
        </p:style>
      </p:cxnSp>
      <p:sp>
        <p:nvSpPr>
          <p:cNvPr id="16" name="Rectangle 15"/>
          <p:cNvSpPr/>
          <p:nvPr/>
        </p:nvSpPr>
        <p:spPr>
          <a:xfrm>
            <a:off x="2264196" y="2472812"/>
            <a:ext cx="1241004" cy="575188"/>
          </a:xfrm>
          <a:prstGeom prst="rect">
            <a:avLst/>
          </a:prstGeom>
          <a:ln/>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sz="1600" dirty="0" smtClean="0">
              <a:solidFill>
                <a:schemeClr val="bg1"/>
              </a:solidFill>
            </a:endParaRPr>
          </a:p>
        </p:txBody>
      </p:sp>
      <p:sp>
        <p:nvSpPr>
          <p:cNvPr id="80" name="Rectangle 79"/>
          <p:cNvSpPr/>
          <p:nvPr/>
        </p:nvSpPr>
        <p:spPr>
          <a:xfrm>
            <a:off x="2111796" y="2362200"/>
            <a:ext cx="1241004" cy="575188"/>
          </a:xfrm>
          <a:prstGeom prst="rect">
            <a:avLst/>
          </a:prstGeom>
          <a:ln/>
        </p:spPr>
        <p:style>
          <a:lnRef idx="0">
            <a:schemeClr val="accent5"/>
          </a:lnRef>
          <a:fillRef idx="3">
            <a:schemeClr val="accent5"/>
          </a:fillRef>
          <a:effectRef idx="3">
            <a:schemeClr val="accent5"/>
          </a:effectRef>
          <a:fontRef idx="minor">
            <a:schemeClr val="lt1"/>
          </a:fontRef>
        </p:style>
        <p:txBody>
          <a:bodyPr rtlCol="0" anchor="ctr"/>
          <a:lstStyle/>
          <a:p>
            <a:pPr algn="ctr"/>
            <a:r>
              <a:rPr lang="en-US" sz="1200" b="1" dirty="0" smtClean="0">
                <a:solidFill>
                  <a:schemeClr val="bg1"/>
                </a:solidFill>
              </a:rPr>
              <a:t>Client Access Server</a:t>
            </a:r>
          </a:p>
        </p:txBody>
      </p:sp>
      <p:sp>
        <p:nvSpPr>
          <p:cNvPr id="23" name="Rectangle 22"/>
          <p:cNvSpPr/>
          <p:nvPr/>
        </p:nvSpPr>
        <p:spPr>
          <a:xfrm>
            <a:off x="4433777" y="3701182"/>
            <a:ext cx="2204365" cy="575188"/>
          </a:xfrm>
          <a:prstGeom prst="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400" b="1" dirty="0" err="1" smtClean="0">
                <a:solidFill>
                  <a:srgbClr val="FFFFFF"/>
                </a:solidFill>
                <a:effectLst>
                  <a:outerShdw blurRad="38100" dist="38100" dir="2700000" algn="tl">
                    <a:srgbClr val="000000">
                      <a:alpha val="43137"/>
                    </a:srgbClr>
                  </a:outerShdw>
                </a:effectLst>
              </a:rPr>
              <a:t>NodeB</a:t>
            </a:r>
            <a:r>
              <a:rPr lang="en-US" sz="1400" b="1" dirty="0" smtClean="0">
                <a:solidFill>
                  <a:srgbClr val="FFFFFF"/>
                </a:solidFill>
                <a:effectLst>
                  <a:outerShdw blurRad="38100" dist="38100" dir="2700000" algn="tl">
                    <a:srgbClr val="000000">
                      <a:alpha val="43137"/>
                    </a:srgbClr>
                  </a:outerShdw>
                </a:effectLst>
              </a:rPr>
              <a:t/>
            </a:r>
            <a:br>
              <a:rPr lang="en-US" sz="1400" b="1" dirty="0" smtClean="0">
                <a:solidFill>
                  <a:srgbClr val="FFFFFF"/>
                </a:solidFill>
                <a:effectLst>
                  <a:outerShdw blurRad="38100" dist="38100" dir="2700000" algn="tl">
                    <a:srgbClr val="000000">
                      <a:alpha val="43137"/>
                    </a:srgbClr>
                  </a:outerShdw>
                </a:effectLst>
              </a:rPr>
            </a:br>
            <a:r>
              <a:rPr lang="en-US" sz="1400" b="1" dirty="0" smtClean="0">
                <a:solidFill>
                  <a:srgbClr val="FFFFFF"/>
                </a:solidFill>
                <a:effectLst>
                  <a:outerShdw blurRad="38100" dist="38100" dir="2700000" algn="tl">
                    <a:srgbClr val="000000">
                      <a:alpha val="43137"/>
                    </a:srgbClr>
                  </a:outerShdw>
                </a:effectLst>
              </a:rPr>
              <a:t>(passive)</a:t>
            </a:r>
            <a:endParaRPr lang="en-US" sz="1400" b="1" dirty="0">
              <a:solidFill>
                <a:srgbClr val="FFFFFF"/>
              </a:solidFill>
              <a:effectLst>
                <a:outerShdw blurRad="38100" dist="38100" dir="2700000" algn="tl">
                  <a:srgbClr val="000000">
                    <a:alpha val="43137"/>
                  </a:srgbClr>
                </a:outerShdw>
              </a:effectLst>
            </a:endParaRPr>
          </a:p>
        </p:txBody>
      </p:sp>
      <p:cxnSp>
        <p:nvCxnSpPr>
          <p:cNvPr id="140" name="Straight Arrow Connector 139"/>
          <p:cNvCxnSpPr>
            <a:stCxn id="112" idx="3"/>
            <a:endCxn id="113" idx="1"/>
          </p:cNvCxnSpPr>
          <p:nvPr/>
        </p:nvCxnSpPr>
        <p:spPr>
          <a:xfrm>
            <a:off x="2002632" y="5486400"/>
            <a:ext cx="540544" cy="1588"/>
          </a:xfrm>
          <a:prstGeom prst="straightConnector1">
            <a:avLst/>
          </a:prstGeom>
          <a:ln w="25400">
            <a:solidFill>
              <a:schemeClr val="bg1">
                <a:alpha val="50000"/>
              </a:schemeClr>
            </a:solidFill>
            <a:prstDash val="dash"/>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82" name="TextBox 181"/>
          <p:cNvSpPr txBox="1"/>
          <p:nvPr/>
        </p:nvSpPr>
        <p:spPr>
          <a:xfrm>
            <a:off x="6785587" y="1258897"/>
            <a:ext cx="579005" cy="400110"/>
          </a:xfrm>
          <a:prstGeom prst="rect">
            <a:avLst/>
          </a:prstGeom>
          <a:noFill/>
        </p:spPr>
        <p:txBody>
          <a:bodyPr wrap="none" rtlCol="0">
            <a:spAutoFit/>
          </a:bodyPr>
          <a:lstStyle/>
          <a:p>
            <a:r>
              <a:rPr lang="en-US" sz="2000" dirty="0" smtClean="0">
                <a:effectLst>
                  <a:outerShdw blurRad="38100" dist="38100" dir="2700000" algn="tl">
                    <a:srgbClr val="000000">
                      <a:alpha val="43137"/>
                    </a:srgbClr>
                  </a:outerShdw>
                </a:effectLst>
              </a:rPr>
              <a:t>SCR</a:t>
            </a:r>
            <a:endParaRPr lang="en-US" sz="2000" dirty="0">
              <a:effectLst>
                <a:outerShdw blurRad="38100" dist="38100" dir="2700000" algn="tl">
                  <a:srgbClr val="000000">
                    <a:alpha val="43137"/>
                  </a:srgbClr>
                </a:outerShdw>
              </a:effectLst>
            </a:endParaRPr>
          </a:p>
        </p:txBody>
      </p:sp>
      <p:graphicFrame>
        <p:nvGraphicFramePr>
          <p:cNvPr id="122883" name="Object 39"/>
          <p:cNvGraphicFramePr>
            <a:graphicFrameLocks noChangeAspect="1"/>
          </p:cNvGraphicFramePr>
          <p:nvPr/>
        </p:nvGraphicFramePr>
        <p:xfrm>
          <a:off x="941232" y="965915"/>
          <a:ext cx="1084262" cy="806450"/>
        </p:xfrm>
        <a:graphic>
          <a:graphicData uri="http://schemas.openxmlformats.org/presentationml/2006/ole">
            <p:oleObj spid="_x0000_s2050" name="Visio" r:id="rId5" imgW="1197910" imgH="891571" progId="">
              <p:embed/>
            </p:oleObj>
          </a:graphicData>
        </a:graphic>
      </p:graphicFrame>
      <p:sp>
        <p:nvSpPr>
          <p:cNvPr id="183" name="TextBox 182"/>
          <p:cNvSpPr txBox="1"/>
          <p:nvPr/>
        </p:nvSpPr>
        <p:spPr>
          <a:xfrm>
            <a:off x="1054548" y="1416268"/>
            <a:ext cx="771365" cy="307777"/>
          </a:xfrm>
          <a:prstGeom prst="rect">
            <a:avLst/>
          </a:prstGeom>
          <a:noFill/>
        </p:spPr>
        <p:txBody>
          <a:bodyPr wrap="none" rtlCol="0">
            <a:spAutoFit/>
          </a:bodyPr>
          <a:lstStyle/>
          <a:p>
            <a:pPr algn="ctr"/>
            <a:r>
              <a:rPr lang="en-US" sz="1400" dirty="0" smtClean="0"/>
              <a:t>Outlook</a:t>
            </a:r>
            <a:endParaRPr lang="en-US" sz="1400" dirty="0"/>
          </a:p>
        </p:txBody>
      </p:sp>
      <p:graphicFrame>
        <p:nvGraphicFramePr>
          <p:cNvPr id="122884" name="Object 39"/>
          <p:cNvGraphicFramePr>
            <a:graphicFrameLocks noChangeAspect="1"/>
          </p:cNvGraphicFramePr>
          <p:nvPr/>
        </p:nvGraphicFramePr>
        <p:xfrm>
          <a:off x="2438400" y="914400"/>
          <a:ext cx="1084263" cy="806450"/>
        </p:xfrm>
        <a:graphic>
          <a:graphicData uri="http://schemas.openxmlformats.org/presentationml/2006/ole">
            <p:oleObj spid="_x0000_s2051" name="Visio" r:id="rId6" imgW="1197910" imgH="891571" progId="">
              <p:embed/>
            </p:oleObj>
          </a:graphicData>
        </a:graphic>
      </p:graphicFrame>
      <p:cxnSp>
        <p:nvCxnSpPr>
          <p:cNvPr id="94" name="Straight Connector 93"/>
          <p:cNvCxnSpPr/>
          <p:nvPr/>
        </p:nvCxnSpPr>
        <p:spPr>
          <a:xfrm rot="5400000">
            <a:off x="-1872472" y="4218906"/>
            <a:ext cx="4171950" cy="1338"/>
          </a:xfrm>
          <a:prstGeom prst="line">
            <a:avLst/>
          </a:prstGeom>
          <a:noFill/>
          <a:ln cmpd="sng">
            <a:solidFill>
              <a:srgbClr val="536E71"/>
            </a:solidFill>
          </a:ln>
        </p:spPr>
        <p:style>
          <a:lnRef idx="2">
            <a:schemeClr val="accent1">
              <a:shade val="50000"/>
            </a:schemeClr>
          </a:lnRef>
          <a:fillRef idx="1">
            <a:schemeClr val="accent1"/>
          </a:fillRef>
          <a:effectRef idx="0">
            <a:schemeClr val="accent1"/>
          </a:effectRef>
          <a:fontRef idx="minor">
            <a:schemeClr val="lt1"/>
          </a:fontRef>
        </p:style>
      </p:cxnSp>
      <p:cxnSp>
        <p:nvCxnSpPr>
          <p:cNvPr id="95" name="Straight Connector 94"/>
          <p:cNvCxnSpPr/>
          <p:nvPr/>
        </p:nvCxnSpPr>
        <p:spPr>
          <a:xfrm>
            <a:off x="212834" y="6300417"/>
            <a:ext cx="8714232" cy="8417"/>
          </a:xfrm>
          <a:prstGeom prst="line">
            <a:avLst/>
          </a:prstGeom>
          <a:noFill/>
          <a:ln cmpd="sng">
            <a:solidFill>
              <a:srgbClr val="536E71"/>
            </a:solidFill>
          </a:ln>
        </p:spPr>
        <p:style>
          <a:lnRef idx="2">
            <a:schemeClr val="accent1">
              <a:shade val="50000"/>
            </a:schemeClr>
          </a:lnRef>
          <a:fillRef idx="1">
            <a:schemeClr val="accent1"/>
          </a:fillRef>
          <a:effectRef idx="0">
            <a:schemeClr val="accent1"/>
          </a:effectRef>
          <a:fontRef idx="minor">
            <a:schemeClr val="lt1"/>
          </a:fontRef>
        </p:style>
      </p:cxnSp>
      <p:cxnSp>
        <p:nvCxnSpPr>
          <p:cNvPr id="96" name="Straight Connector 95"/>
          <p:cNvCxnSpPr/>
          <p:nvPr/>
        </p:nvCxnSpPr>
        <p:spPr>
          <a:xfrm rot="5400000" flipH="1" flipV="1">
            <a:off x="7277100" y="4667250"/>
            <a:ext cx="3276600" cy="1588"/>
          </a:xfrm>
          <a:prstGeom prst="line">
            <a:avLst/>
          </a:prstGeom>
          <a:noFill/>
          <a:ln cmpd="sng">
            <a:solidFill>
              <a:srgbClr val="536E71"/>
            </a:solidFill>
          </a:ln>
        </p:spPr>
        <p:style>
          <a:lnRef idx="2">
            <a:schemeClr val="accent1">
              <a:shade val="50000"/>
            </a:schemeClr>
          </a:lnRef>
          <a:fillRef idx="1">
            <a:schemeClr val="accent1"/>
          </a:fillRef>
          <a:effectRef idx="0">
            <a:schemeClr val="accent1"/>
          </a:effectRef>
          <a:fontRef idx="minor">
            <a:schemeClr val="lt1"/>
          </a:fontRef>
        </p:style>
      </p:cxnSp>
      <p:cxnSp>
        <p:nvCxnSpPr>
          <p:cNvPr id="97" name="Straight Connector 96"/>
          <p:cNvCxnSpPr/>
          <p:nvPr/>
        </p:nvCxnSpPr>
        <p:spPr>
          <a:xfrm rot="10800000">
            <a:off x="3940596" y="3025394"/>
            <a:ext cx="4974804" cy="3557"/>
          </a:xfrm>
          <a:prstGeom prst="line">
            <a:avLst/>
          </a:prstGeom>
          <a:noFill/>
          <a:ln cmpd="sng">
            <a:solidFill>
              <a:srgbClr val="536E71"/>
            </a:solidFill>
          </a:ln>
        </p:spPr>
        <p:style>
          <a:lnRef idx="2">
            <a:schemeClr val="accent1">
              <a:shade val="50000"/>
            </a:schemeClr>
          </a:lnRef>
          <a:fillRef idx="1">
            <a:schemeClr val="accent1"/>
          </a:fillRef>
          <a:effectRef idx="0">
            <a:schemeClr val="accent1"/>
          </a:effectRef>
          <a:fontRef idx="minor">
            <a:schemeClr val="lt1"/>
          </a:fontRef>
        </p:style>
      </p:cxnSp>
      <p:cxnSp>
        <p:nvCxnSpPr>
          <p:cNvPr id="98" name="Straight Connector 97"/>
          <p:cNvCxnSpPr/>
          <p:nvPr/>
        </p:nvCxnSpPr>
        <p:spPr>
          <a:xfrm rot="5400000" flipH="1" flipV="1">
            <a:off x="3513350" y="2560053"/>
            <a:ext cx="875503" cy="22598"/>
          </a:xfrm>
          <a:prstGeom prst="line">
            <a:avLst/>
          </a:prstGeom>
          <a:noFill/>
          <a:ln cmpd="sng">
            <a:solidFill>
              <a:srgbClr val="536E71"/>
            </a:solidFill>
          </a:ln>
        </p:spPr>
        <p:style>
          <a:lnRef idx="2">
            <a:schemeClr val="accent1">
              <a:shade val="50000"/>
            </a:schemeClr>
          </a:lnRef>
          <a:fillRef idx="1">
            <a:schemeClr val="accent1"/>
          </a:fillRef>
          <a:effectRef idx="0">
            <a:schemeClr val="accent1"/>
          </a:effectRef>
          <a:fontRef idx="minor">
            <a:schemeClr val="lt1"/>
          </a:fontRef>
        </p:style>
      </p:cxnSp>
      <p:cxnSp>
        <p:nvCxnSpPr>
          <p:cNvPr id="99" name="Straight Connector 98"/>
          <p:cNvCxnSpPr/>
          <p:nvPr/>
        </p:nvCxnSpPr>
        <p:spPr>
          <a:xfrm rot="10800000">
            <a:off x="207334" y="2133600"/>
            <a:ext cx="3755066" cy="1588"/>
          </a:xfrm>
          <a:prstGeom prst="line">
            <a:avLst/>
          </a:prstGeom>
          <a:noFill/>
          <a:ln cmpd="sng">
            <a:solidFill>
              <a:srgbClr val="536E71"/>
            </a:solidFill>
          </a:ln>
        </p:spPr>
        <p:style>
          <a:lnRef idx="2">
            <a:schemeClr val="accent1">
              <a:shade val="50000"/>
            </a:schemeClr>
          </a:lnRef>
          <a:fillRef idx="1">
            <a:schemeClr val="accent1"/>
          </a:fillRef>
          <a:effectRef idx="0">
            <a:schemeClr val="accent1"/>
          </a:effectRef>
          <a:fontRef idx="minor">
            <a:schemeClr val="lt1"/>
          </a:fontRef>
        </p:style>
      </p:cxnSp>
      <p:cxnSp>
        <p:nvCxnSpPr>
          <p:cNvPr id="114" name="Straight Arrow Connector 113"/>
          <p:cNvCxnSpPr>
            <a:endCxn id="23" idx="0"/>
          </p:cNvCxnSpPr>
          <p:nvPr/>
        </p:nvCxnSpPr>
        <p:spPr>
          <a:xfrm>
            <a:off x="2772115" y="2906106"/>
            <a:ext cx="2763845" cy="795076"/>
          </a:xfrm>
          <a:prstGeom prst="straightConnector1">
            <a:avLst/>
          </a:prstGeom>
          <a:ln>
            <a:noFill/>
          </a:ln>
        </p:spPr>
        <p:style>
          <a:lnRef idx="3">
            <a:schemeClr val="lt1"/>
          </a:lnRef>
          <a:fillRef idx="1">
            <a:schemeClr val="accent2"/>
          </a:fillRef>
          <a:effectRef idx="1">
            <a:schemeClr val="accent2"/>
          </a:effectRef>
          <a:fontRef idx="minor">
            <a:schemeClr val="lt1"/>
          </a:fontRef>
        </p:style>
      </p:cxnSp>
      <p:sp>
        <p:nvSpPr>
          <p:cNvPr id="118" name="Rectangle 117"/>
          <p:cNvSpPr/>
          <p:nvPr/>
        </p:nvSpPr>
        <p:spPr>
          <a:xfrm>
            <a:off x="6248400" y="967562"/>
            <a:ext cx="2514600" cy="1489233"/>
          </a:xfrm>
          <a:prstGeom prst="rect">
            <a:avLst/>
          </a:prstGeom>
          <a:noFill/>
          <a:ln cmpd="sng">
            <a:solidFill>
              <a:srgbClr val="536E7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5" name="TextBox 164"/>
          <p:cNvSpPr txBox="1"/>
          <p:nvPr/>
        </p:nvSpPr>
        <p:spPr>
          <a:xfrm>
            <a:off x="2238702" y="1418898"/>
            <a:ext cx="1909175" cy="523220"/>
          </a:xfrm>
          <a:prstGeom prst="rect">
            <a:avLst/>
          </a:prstGeom>
          <a:noFill/>
        </p:spPr>
        <p:txBody>
          <a:bodyPr wrap="square" rtlCol="0">
            <a:spAutoFit/>
          </a:bodyPr>
          <a:lstStyle/>
          <a:p>
            <a:r>
              <a:rPr lang="en-US" sz="1400" i="1" dirty="0" smtClean="0"/>
              <a:t>OWA, ActiveSync, or </a:t>
            </a:r>
            <a:br>
              <a:rPr lang="en-US" sz="1400" i="1" dirty="0" smtClean="0"/>
            </a:br>
            <a:r>
              <a:rPr lang="en-US" sz="1400" i="1" dirty="0" smtClean="0"/>
              <a:t>Outlook Anywhere</a:t>
            </a:r>
          </a:p>
        </p:txBody>
      </p:sp>
      <p:sp>
        <p:nvSpPr>
          <p:cNvPr id="196" name="TextBox 195"/>
          <p:cNvSpPr txBox="1"/>
          <p:nvPr/>
        </p:nvSpPr>
        <p:spPr>
          <a:xfrm>
            <a:off x="194565" y="2144600"/>
            <a:ext cx="800219" cy="307777"/>
          </a:xfrm>
          <a:prstGeom prst="rect">
            <a:avLst/>
          </a:prstGeom>
          <a:noFill/>
        </p:spPr>
        <p:txBody>
          <a:bodyPr wrap="none" rtlCol="0">
            <a:spAutoFit/>
          </a:bodyPr>
          <a:lstStyle/>
          <a:p>
            <a:r>
              <a:rPr lang="en-US" sz="1400" dirty="0" smtClean="0"/>
              <a:t>San Jose</a:t>
            </a:r>
            <a:endParaRPr lang="en-US" sz="1400" dirty="0"/>
          </a:p>
        </p:txBody>
      </p:sp>
      <p:sp>
        <p:nvSpPr>
          <p:cNvPr id="197" name="TextBox 196"/>
          <p:cNvSpPr txBox="1"/>
          <p:nvPr/>
        </p:nvSpPr>
        <p:spPr>
          <a:xfrm>
            <a:off x="6248400" y="994157"/>
            <a:ext cx="662361" cy="307777"/>
          </a:xfrm>
          <a:prstGeom prst="rect">
            <a:avLst/>
          </a:prstGeom>
          <a:noFill/>
        </p:spPr>
        <p:txBody>
          <a:bodyPr wrap="none" rtlCol="0">
            <a:spAutoFit/>
          </a:bodyPr>
          <a:lstStyle/>
          <a:p>
            <a:r>
              <a:rPr lang="en-US" sz="1400" dirty="0" smtClean="0"/>
              <a:t>Dallas </a:t>
            </a:r>
            <a:endParaRPr lang="en-US" sz="1400" dirty="0"/>
          </a:p>
        </p:txBody>
      </p:sp>
      <p:sp>
        <p:nvSpPr>
          <p:cNvPr id="116" name="Rectangle 115"/>
          <p:cNvSpPr/>
          <p:nvPr/>
        </p:nvSpPr>
        <p:spPr>
          <a:xfrm>
            <a:off x="6553200" y="1752600"/>
            <a:ext cx="987552" cy="457200"/>
          </a:xfrm>
          <a:prstGeom prst="rect">
            <a:avLst/>
          </a:prstGeom>
          <a:ln/>
        </p:spPr>
        <p:style>
          <a:lnRef idx="0">
            <a:schemeClr val="accent5"/>
          </a:lnRef>
          <a:fillRef idx="3">
            <a:schemeClr val="accent5"/>
          </a:fillRef>
          <a:effectRef idx="3">
            <a:schemeClr val="accent5"/>
          </a:effectRef>
          <a:fontRef idx="minor">
            <a:schemeClr val="lt1"/>
          </a:fontRef>
        </p:style>
        <p:txBody>
          <a:bodyPr rtlCol="0" anchor="ctr"/>
          <a:lstStyle/>
          <a:p>
            <a:pPr algn="ctr"/>
            <a:r>
              <a:rPr lang="en-US" sz="1200" b="1" dirty="0" smtClean="0">
                <a:solidFill>
                  <a:schemeClr val="bg1"/>
                </a:solidFill>
              </a:rPr>
              <a:t>Standby   Cluster</a:t>
            </a:r>
            <a:endParaRPr lang="en-US" sz="1200" b="1" dirty="0">
              <a:solidFill>
                <a:schemeClr val="bg1"/>
              </a:solidFill>
            </a:endParaRPr>
          </a:p>
        </p:txBody>
      </p:sp>
      <p:cxnSp>
        <p:nvCxnSpPr>
          <p:cNvPr id="223" name="Shape 222"/>
          <p:cNvCxnSpPr/>
          <p:nvPr/>
        </p:nvCxnSpPr>
        <p:spPr>
          <a:xfrm rot="10800000" flipH="1">
            <a:off x="1153274" y="3552498"/>
            <a:ext cx="118872" cy="548640"/>
          </a:xfrm>
          <a:prstGeom prst="curvedConnector4">
            <a:avLst>
              <a:gd name="adj1" fmla="val -185405"/>
              <a:gd name="adj2" fmla="val 99198"/>
            </a:avLst>
          </a:prstGeom>
          <a:ln w="38100">
            <a:solidFill>
              <a:schemeClr val="tx1">
                <a:alpha val="5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25" name="Straight Connector 224"/>
          <p:cNvCxnSpPr/>
          <p:nvPr/>
        </p:nvCxnSpPr>
        <p:spPr>
          <a:xfrm>
            <a:off x="1233691" y="3549868"/>
            <a:ext cx="5326597" cy="33304"/>
          </a:xfrm>
          <a:prstGeom prst="line">
            <a:avLst/>
          </a:prstGeom>
          <a:ln w="38100">
            <a:solidFill>
              <a:schemeClr val="tx1">
                <a:alpha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29" name="Straight Arrow Connector 228"/>
          <p:cNvCxnSpPr/>
          <p:nvPr/>
        </p:nvCxnSpPr>
        <p:spPr>
          <a:xfrm>
            <a:off x="2041633" y="4117430"/>
            <a:ext cx="457200" cy="1588"/>
          </a:xfrm>
          <a:prstGeom prst="straightConnector1">
            <a:avLst/>
          </a:prstGeom>
          <a:ln w="38100">
            <a:solidFill>
              <a:schemeClr val="tx1">
                <a:alpha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30" name="Shape 229"/>
          <p:cNvCxnSpPr/>
          <p:nvPr/>
        </p:nvCxnSpPr>
        <p:spPr>
          <a:xfrm flipH="1" flipV="1">
            <a:off x="6527160" y="3581400"/>
            <a:ext cx="118872" cy="544169"/>
          </a:xfrm>
          <a:prstGeom prst="curvedConnector4">
            <a:avLst>
              <a:gd name="adj1" fmla="val -217366"/>
              <a:gd name="adj2" fmla="val 99530"/>
            </a:avLst>
          </a:prstGeom>
          <a:ln w="38100">
            <a:solidFill>
              <a:schemeClr val="tx1">
                <a:alpha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35" name="Straight Arrow Connector 234"/>
          <p:cNvCxnSpPr>
            <a:endCxn id="112" idx="0"/>
          </p:cNvCxnSpPr>
          <p:nvPr/>
        </p:nvCxnSpPr>
        <p:spPr>
          <a:xfrm rot="5400000">
            <a:off x="1240106" y="4522021"/>
            <a:ext cx="698205" cy="11352"/>
          </a:xfrm>
          <a:prstGeom prst="straightConnector1">
            <a:avLst/>
          </a:prstGeom>
          <a:ln>
            <a:headEnd type="none" w="med" len="med"/>
            <a:tailEnd type="none" w="med" len="med"/>
          </a:ln>
        </p:spPr>
        <p:style>
          <a:lnRef idx="3">
            <a:schemeClr val="accent1"/>
          </a:lnRef>
          <a:fillRef idx="0">
            <a:schemeClr val="accent1"/>
          </a:fillRef>
          <a:effectRef idx="2">
            <a:schemeClr val="accent1"/>
          </a:effectRef>
          <a:fontRef idx="minor">
            <a:schemeClr val="tx1"/>
          </a:fontRef>
        </p:style>
      </p:cxnSp>
      <p:cxnSp>
        <p:nvCxnSpPr>
          <p:cNvPr id="238" name="Straight Arrow Connector 237"/>
          <p:cNvCxnSpPr>
            <a:endCxn id="113" idx="0"/>
          </p:cNvCxnSpPr>
          <p:nvPr/>
        </p:nvCxnSpPr>
        <p:spPr>
          <a:xfrm rot="5400000">
            <a:off x="2662238" y="4567238"/>
            <a:ext cx="609600" cy="9524"/>
          </a:xfrm>
          <a:prstGeom prst="straightConnector1">
            <a:avLst/>
          </a:prstGeom>
          <a:ln>
            <a:headEnd type="none" w="med" len="med"/>
            <a:tailEnd type="none" w="med" len="med"/>
          </a:ln>
        </p:spPr>
        <p:style>
          <a:lnRef idx="3">
            <a:schemeClr val="accent1"/>
          </a:lnRef>
          <a:fillRef idx="0">
            <a:schemeClr val="accent1"/>
          </a:fillRef>
          <a:effectRef idx="2">
            <a:schemeClr val="accent1"/>
          </a:effectRef>
          <a:fontRef idx="minor">
            <a:schemeClr val="tx1"/>
          </a:fontRef>
        </p:style>
      </p:cxnSp>
      <p:cxnSp>
        <p:nvCxnSpPr>
          <p:cNvPr id="239" name="Straight Arrow Connector 238"/>
          <p:cNvCxnSpPr>
            <a:endCxn id="153" idx="0"/>
          </p:cNvCxnSpPr>
          <p:nvPr/>
        </p:nvCxnSpPr>
        <p:spPr>
          <a:xfrm rot="16200000" flipH="1">
            <a:off x="4563666" y="4580334"/>
            <a:ext cx="589052" cy="3880"/>
          </a:xfrm>
          <a:prstGeom prst="straightConnector1">
            <a:avLst/>
          </a:prstGeom>
          <a:ln>
            <a:headEnd type="none" w="med" len="med"/>
            <a:tailEnd type="none" w="med" len="med"/>
          </a:ln>
        </p:spPr>
        <p:style>
          <a:lnRef idx="3">
            <a:schemeClr val="accent1"/>
          </a:lnRef>
          <a:fillRef idx="0">
            <a:schemeClr val="accent1"/>
          </a:fillRef>
          <a:effectRef idx="2">
            <a:schemeClr val="accent1"/>
          </a:effectRef>
          <a:fontRef idx="minor">
            <a:schemeClr val="tx1"/>
          </a:fontRef>
        </p:style>
      </p:cxnSp>
      <p:cxnSp>
        <p:nvCxnSpPr>
          <p:cNvPr id="240" name="Straight Arrow Connector 239"/>
          <p:cNvCxnSpPr>
            <a:endCxn id="186" idx="0"/>
          </p:cNvCxnSpPr>
          <p:nvPr/>
        </p:nvCxnSpPr>
        <p:spPr>
          <a:xfrm rot="16200000" flipH="1">
            <a:off x="5883251" y="4566423"/>
            <a:ext cx="580278" cy="2380"/>
          </a:xfrm>
          <a:prstGeom prst="straightConnector1">
            <a:avLst/>
          </a:prstGeom>
          <a:ln>
            <a:headEnd type="none" w="med" len="med"/>
            <a:tailEnd type="none" w="med" len="med"/>
          </a:ln>
        </p:spPr>
        <p:style>
          <a:lnRef idx="3">
            <a:schemeClr val="accent1"/>
          </a:lnRef>
          <a:fillRef idx="0">
            <a:schemeClr val="accent1"/>
          </a:fillRef>
          <a:effectRef idx="2">
            <a:schemeClr val="accent1"/>
          </a:effectRef>
          <a:fontRef idx="minor">
            <a:schemeClr val="tx1"/>
          </a:fontRef>
        </p:style>
      </p:cxnSp>
      <p:cxnSp>
        <p:nvCxnSpPr>
          <p:cNvPr id="241" name="Straight Arrow Connector 240"/>
          <p:cNvCxnSpPr>
            <a:stCxn id="116" idx="3"/>
          </p:cNvCxnSpPr>
          <p:nvPr/>
        </p:nvCxnSpPr>
        <p:spPr>
          <a:xfrm>
            <a:off x="7540752" y="1981200"/>
            <a:ext cx="307848" cy="1588"/>
          </a:xfrm>
          <a:prstGeom prst="straightConnector1">
            <a:avLst/>
          </a:prstGeom>
          <a:ln>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245" name="Line Callout 1 (Accent Bar) 244"/>
          <p:cNvSpPr/>
          <p:nvPr/>
        </p:nvSpPr>
        <p:spPr>
          <a:xfrm>
            <a:off x="7353300" y="3429000"/>
            <a:ext cx="1362104" cy="751114"/>
          </a:xfrm>
          <a:prstGeom prst="accentCallout1">
            <a:avLst>
              <a:gd name="adj1" fmla="val 23171"/>
              <a:gd name="adj2" fmla="val 1418"/>
              <a:gd name="adj3" fmla="val -37192"/>
              <a:gd name="adj4" fmla="val -16420"/>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defTabSz="914099" fontAlgn="base">
              <a:spcBef>
                <a:spcPct val="0"/>
              </a:spcBef>
              <a:spcAft>
                <a:spcPct val="0"/>
              </a:spcAft>
            </a:pPr>
            <a:r>
              <a:rPr lang="en-US" sz="1600" i="1" dirty="0" smtClean="0">
                <a:solidFill>
                  <a:srgbClr val="FFFFFF"/>
                </a:solidFill>
                <a:effectLst>
                  <a:outerShdw blurRad="38100" dist="38100" dir="2700000" algn="tl">
                    <a:srgbClr val="000000">
                      <a:alpha val="43137"/>
                    </a:srgbClr>
                  </a:outerShdw>
                </a:effectLst>
              </a:rPr>
              <a:t>No GUI to manage SCR</a:t>
            </a:r>
          </a:p>
        </p:txBody>
      </p:sp>
      <p:sp>
        <p:nvSpPr>
          <p:cNvPr id="102" name="Line Callout 1 (Accent Bar) 101"/>
          <p:cNvSpPr/>
          <p:nvPr/>
        </p:nvSpPr>
        <p:spPr>
          <a:xfrm>
            <a:off x="4343400" y="947387"/>
            <a:ext cx="1752600" cy="878735"/>
          </a:xfrm>
          <a:prstGeom prst="accentCallout1">
            <a:avLst>
              <a:gd name="adj1" fmla="val 34283"/>
              <a:gd name="adj2" fmla="val 96657"/>
              <a:gd name="adj3" fmla="val 142876"/>
              <a:gd name="adj4" fmla="val 131490"/>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defTabSz="914099" fontAlgn="base">
              <a:spcBef>
                <a:spcPct val="0"/>
              </a:spcBef>
              <a:spcAft>
                <a:spcPct val="0"/>
              </a:spcAft>
            </a:pPr>
            <a:r>
              <a:rPr lang="en-US" sz="1400" i="1" dirty="0" smtClean="0">
                <a:solidFill>
                  <a:srgbClr val="FFFFFF"/>
                </a:solidFill>
                <a:effectLst>
                  <a:outerShdw blurRad="38100" dist="38100" dir="2700000" algn="tl">
                    <a:srgbClr val="000000">
                      <a:alpha val="43137"/>
                    </a:srgbClr>
                  </a:outerShdw>
                </a:effectLst>
              </a:rPr>
              <a:t>Complex activation for remote server / datacenter</a:t>
            </a:r>
            <a:endParaRPr lang="en-US" sz="1400" i="1" dirty="0">
              <a:solidFill>
                <a:srgbClr val="FFFFFF"/>
              </a:solidFill>
              <a:effectLst>
                <a:outerShdw blurRad="38100" dist="38100" dir="2700000" algn="tl">
                  <a:srgbClr val="000000">
                    <a:alpha val="43137"/>
                  </a:srgbClr>
                </a:outerShdw>
              </a:effectLst>
            </a:endParaRPr>
          </a:p>
        </p:txBody>
      </p:sp>
      <p:sp>
        <p:nvSpPr>
          <p:cNvPr id="105" name="Line Callout 1 (Accent Bar) 104"/>
          <p:cNvSpPr/>
          <p:nvPr/>
        </p:nvSpPr>
        <p:spPr>
          <a:xfrm>
            <a:off x="7124700" y="4419600"/>
            <a:ext cx="1615263" cy="685799"/>
          </a:xfrm>
          <a:prstGeom prst="accentCallout1">
            <a:avLst>
              <a:gd name="adj1" fmla="val 31506"/>
              <a:gd name="adj2" fmla="val -82"/>
              <a:gd name="adj3" fmla="val -39969"/>
              <a:gd name="adj4" fmla="val -11474"/>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defTabSz="914099" fontAlgn="base">
              <a:spcBef>
                <a:spcPct val="0"/>
              </a:spcBef>
              <a:spcAft>
                <a:spcPct val="0"/>
              </a:spcAft>
            </a:pPr>
            <a:r>
              <a:rPr lang="en-US" sz="1400" i="1" dirty="0" smtClean="0">
                <a:solidFill>
                  <a:srgbClr val="FFFFFF"/>
                </a:solidFill>
                <a:effectLst>
                  <a:outerShdw blurRad="38100" dist="38100" dir="2700000" algn="tl">
                    <a:srgbClr val="000000">
                      <a:alpha val="43137"/>
                    </a:srgbClr>
                  </a:outerShdw>
                </a:effectLst>
              </a:rPr>
              <a:t>Clustering knowledge required</a:t>
            </a:r>
          </a:p>
        </p:txBody>
      </p:sp>
      <p:sp>
        <p:nvSpPr>
          <p:cNvPr id="109" name="Can 108"/>
          <p:cNvSpPr/>
          <p:nvPr/>
        </p:nvSpPr>
        <p:spPr>
          <a:xfrm>
            <a:off x="1268563" y="5329309"/>
            <a:ext cx="657869" cy="309491"/>
          </a:xfrm>
          <a:prstGeom prst="can">
            <a:avLst/>
          </a:prstGeom>
          <a:ln>
            <a:solidFill>
              <a:srgbClr val="385D8A"/>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dirty="0">
              <a:solidFill>
                <a:schemeClr val="bg2">
                  <a:lumMod val="50000"/>
                </a:schemeClr>
              </a:solidFill>
            </a:endParaRPr>
          </a:p>
        </p:txBody>
      </p:sp>
      <p:sp>
        <p:nvSpPr>
          <p:cNvPr id="110" name="Can 109"/>
          <p:cNvSpPr/>
          <p:nvPr/>
        </p:nvSpPr>
        <p:spPr>
          <a:xfrm>
            <a:off x="1268563" y="5710309"/>
            <a:ext cx="657869" cy="309491"/>
          </a:xfrm>
          <a:prstGeom prst="can">
            <a:avLst/>
          </a:prstGeom>
          <a:ln>
            <a:solidFill>
              <a:srgbClr val="385D8A"/>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dirty="0">
              <a:solidFill>
                <a:schemeClr val="bg2">
                  <a:lumMod val="50000"/>
                </a:schemeClr>
              </a:solidFill>
            </a:endParaRPr>
          </a:p>
        </p:txBody>
      </p:sp>
      <p:sp>
        <p:nvSpPr>
          <p:cNvPr id="75" name="TextBox 74"/>
          <p:cNvSpPr txBox="1"/>
          <p:nvPr/>
        </p:nvSpPr>
        <p:spPr>
          <a:xfrm>
            <a:off x="1384088" y="5361801"/>
            <a:ext cx="466144" cy="261610"/>
          </a:xfrm>
          <a:prstGeom prst="rect">
            <a:avLst/>
          </a:prstGeom>
          <a:noFill/>
        </p:spPr>
        <p:txBody>
          <a:bodyPr wrap="square" rtlCol="0">
            <a:spAutoFit/>
          </a:bodyPr>
          <a:lstStyle/>
          <a:p>
            <a:r>
              <a:rPr lang="en-US" sz="1100" b="1" dirty="0" smtClean="0">
                <a:solidFill>
                  <a:schemeClr val="bg2">
                    <a:lumMod val="50000"/>
                  </a:schemeClr>
                </a:solidFill>
              </a:rPr>
              <a:t>DB2</a:t>
            </a:r>
            <a:endParaRPr lang="en-US" sz="1100" b="1" dirty="0">
              <a:solidFill>
                <a:schemeClr val="bg2">
                  <a:lumMod val="50000"/>
                </a:schemeClr>
              </a:solidFill>
            </a:endParaRPr>
          </a:p>
        </p:txBody>
      </p:sp>
      <p:sp>
        <p:nvSpPr>
          <p:cNvPr id="77" name="TextBox 76"/>
          <p:cNvSpPr txBox="1"/>
          <p:nvPr/>
        </p:nvSpPr>
        <p:spPr>
          <a:xfrm>
            <a:off x="1345408" y="5757089"/>
            <a:ext cx="536376" cy="261610"/>
          </a:xfrm>
          <a:prstGeom prst="rect">
            <a:avLst/>
          </a:prstGeom>
          <a:noFill/>
        </p:spPr>
        <p:txBody>
          <a:bodyPr wrap="square" rtlCol="0">
            <a:spAutoFit/>
          </a:bodyPr>
          <a:lstStyle/>
          <a:p>
            <a:r>
              <a:rPr lang="en-US" sz="1100" b="1" dirty="0" smtClean="0">
                <a:solidFill>
                  <a:schemeClr val="bg2">
                    <a:lumMod val="50000"/>
                  </a:schemeClr>
                </a:solidFill>
              </a:rPr>
              <a:t>DB3</a:t>
            </a:r>
            <a:endParaRPr lang="en-US" sz="1100" b="1" dirty="0">
              <a:solidFill>
                <a:schemeClr val="bg2">
                  <a:lumMod val="50000"/>
                </a:schemeClr>
              </a:solidFill>
            </a:endParaRPr>
          </a:p>
        </p:txBody>
      </p:sp>
      <p:sp>
        <p:nvSpPr>
          <p:cNvPr id="113" name="Rectangle 112"/>
          <p:cNvSpPr/>
          <p:nvPr/>
        </p:nvSpPr>
        <p:spPr>
          <a:xfrm>
            <a:off x="2543176" y="4876800"/>
            <a:ext cx="838200" cy="12192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a:solidFill>
                <a:schemeClr val="bg2">
                  <a:lumMod val="50000"/>
                </a:schemeClr>
              </a:solidFill>
              <a:effectLst>
                <a:outerShdw blurRad="38100" dist="38100" dir="2700000" algn="tl">
                  <a:srgbClr val="000000">
                    <a:alpha val="43137"/>
                  </a:srgbClr>
                </a:outerShdw>
              </a:effectLst>
            </a:endParaRPr>
          </a:p>
        </p:txBody>
      </p:sp>
      <p:sp>
        <p:nvSpPr>
          <p:cNvPr id="115" name="Can 114"/>
          <p:cNvSpPr/>
          <p:nvPr/>
        </p:nvSpPr>
        <p:spPr>
          <a:xfrm>
            <a:off x="2640163" y="4943618"/>
            <a:ext cx="657869" cy="309491"/>
          </a:xfrm>
          <a:prstGeom prst="can">
            <a:avLst/>
          </a:prstGeom>
          <a:ln>
            <a:solidFill>
              <a:srgbClr val="385D8A"/>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dirty="0">
              <a:solidFill>
                <a:schemeClr val="bg2">
                  <a:lumMod val="50000"/>
                </a:schemeClr>
              </a:solidFill>
            </a:endParaRPr>
          </a:p>
        </p:txBody>
      </p:sp>
      <p:sp>
        <p:nvSpPr>
          <p:cNvPr id="119" name="Can 118"/>
          <p:cNvSpPr/>
          <p:nvPr/>
        </p:nvSpPr>
        <p:spPr>
          <a:xfrm>
            <a:off x="2640163" y="5329309"/>
            <a:ext cx="657869" cy="309491"/>
          </a:xfrm>
          <a:prstGeom prst="can">
            <a:avLst/>
          </a:prstGeom>
          <a:ln>
            <a:solidFill>
              <a:srgbClr val="385D8A"/>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dirty="0">
              <a:solidFill>
                <a:schemeClr val="bg2">
                  <a:lumMod val="50000"/>
                </a:schemeClr>
              </a:solidFill>
            </a:endParaRPr>
          </a:p>
        </p:txBody>
      </p:sp>
      <p:sp>
        <p:nvSpPr>
          <p:cNvPr id="120" name="Can 119"/>
          <p:cNvSpPr/>
          <p:nvPr/>
        </p:nvSpPr>
        <p:spPr>
          <a:xfrm>
            <a:off x="2640163" y="5710309"/>
            <a:ext cx="657869" cy="309491"/>
          </a:xfrm>
          <a:prstGeom prst="can">
            <a:avLst/>
          </a:prstGeom>
          <a:ln>
            <a:solidFill>
              <a:srgbClr val="385D8A"/>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dirty="0">
              <a:solidFill>
                <a:schemeClr val="bg2">
                  <a:lumMod val="50000"/>
                </a:schemeClr>
              </a:solidFill>
            </a:endParaRPr>
          </a:p>
        </p:txBody>
      </p:sp>
      <p:sp>
        <p:nvSpPr>
          <p:cNvPr id="160" name="TextBox 159"/>
          <p:cNvSpPr txBox="1"/>
          <p:nvPr/>
        </p:nvSpPr>
        <p:spPr>
          <a:xfrm>
            <a:off x="2755688" y="4980801"/>
            <a:ext cx="466144" cy="261610"/>
          </a:xfrm>
          <a:prstGeom prst="rect">
            <a:avLst/>
          </a:prstGeom>
          <a:noFill/>
        </p:spPr>
        <p:txBody>
          <a:bodyPr wrap="square" rtlCol="0">
            <a:spAutoFit/>
          </a:bodyPr>
          <a:lstStyle/>
          <a:p>
            <a:r>
              <a:rPr lang="en-US" sz="1100" b="1" dirty="0" smtClean="0">
                <a:solidFill>
                  <a:schemeClr val="bg2">
                    <a:lumMod val="50000"/>
                  </a:schemeClr>
                </a:solidFill>
                <a:effectLst/>
              </a:rPr>
              <a:t>DB4</a:t>
            </a:r>
            <a:endParaRPr lang="en-US" sz="1200" b="1" dirty="0">
              <a:solidFill>
                <a:schemeClr val="bg2">
                  <a:lumMod val="50000"/>
                </a:schemeClr>
              </a:solidFill>
              <a:effectLst/>
            </a:endParaRPr>
          </a:p>
        </p:txBody>
      </p:sp>
      <p:sp>
        <p:nvSpPr>
          <p:cNvPr id="161" name="TextBox 160"/>
          <p:cNvSpPr txBox="1"/>
          <p:nvPr/>
        </p:nvSpPr>
        <p:spPr>
          <a:xfrm>
            <a:off x="2755688" y="5361801"/>
            <a:ext cx="466144" cy="261610"/>
          </a:xfrm>
          <a:prstGeom prst="rect">
            <a:avLst/>
          </a:prstGeom>
          <a:noFill/>
        </p:spPr>
        <p:txBody>
          <a:bodyPr wrap="square" rtlCol="0">
            <a:spAutoFit/>
          </a:bodyPr>
          <a:lstStyle/>
          <a:p>
            <a:r>
              <a:rPr lang="en-US" sz="1100" b="1" dirty="0" smtClean="0">
                <a:solidFill>
                  <a:schemeClr val="bg2">
                    <a:lumMod val="50000"/>
                  </a:schemeClr>
                </a:solidFill>
              </a:rPr>
              <a:t>DB5</a:t>
            </a:r>
            <a:endParaRPr lang="en-US" sz="1200" b="1" dirty="0">
              <a:solidFill>
                <a:schemeClr val="bg2">
                  <a:lumMod val="50000"/>
                </a:schemeClr>
              </a:solidFill>
            </a:endParaRPr>
          </a:p>
        </p:txBody>
      </p:sp>
      <p:sp>
        <p:nvSpPr>
          <p:cNvPr id="163" name="TextBox 162"/>
          <p:cNvSpPr txBox="1"/>
          <p:nvPr/>
        </p:nvSpPr>
        <p:spPr>
          <a:xfrm>
            <a:off x="2761656" y="5766091"/>
            <a:ext cx="536376" cy="261610"/>
          </a:xfrm>
          <a:prstGeom prst="rect">
            <a:avLst/>
          </a:prstGeom>
          <a:noFill/>
        </p:spPr>
        <p:txBody>
          <a:bodyPr wrap="square" rtlCol="0">
            <a:spAutoFit/>
          </a:bodyPr>
          <a:lstStyle/>
          <a:p>
            <a:r>
              <a:rPr lang="en-US" sz="1100" b="1" dirty="0" smtClean="0">
                <a:solidFill>
                  <a:schemeClr val="bg2">
                    <a:lumMod val="50000"/>
                  </a:schemeClr>
                </a:solidFill>
                <a:cs typeface="Arial" pitchFamily="34" charset="0"/>
              </a:rPr>
              <a:t>DB6</a:t>
            </a:r>
            <a:endParaRPr lang="en-US" sz="1200" b="1" dirty="0">
              <a:solidFill>
                <a:schemeClr val="bg2">
                  <a:lumMod val="50000"/>
                </a:schemeClr>
              </a:solidFill>
              <a:cs typeface="Arial" pitchFamily="34" charset="0"/>
            </a:endParaRPr>
          </a:p>
        </p:txBody>
      </p:sp>
      <p:sp>
        <p:nvSpPr>
          <p:cNvPr id="153" name="Rectangle 152"/>
          <p:cNvSpPr/>
          <p:nvPr/>
        </p:nvSpPr>
        <p:spPr>
          <a:xfrm>
            <a:off x="4441032" y="4876800"/>
            <a:ext cx="838200" cy="12192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a:solidFill>
                <a:srgbClr val="0070C0"/>
              </a:solidFill>
              <a:effectLst>
                <a:outerShdw blurRad="38100" dist="38100" dir="2700000" algn="tl">
                  <a:srgbClr val="000000">
                    <a:alpha val="43137"/>
                  </a:srgbClr>
                </a:outerShdw>
              </a:effectLst>
            </a:endParaRPr>
          </a:p>
        </p:txBody>
      </p:sp>
      <p:sp>
        <p:nvSpPr>
          <p:cNvPr id="154" name="Can 153"/>
          <p:cNvSpPr/>
          <p:nvPr/>
        </p:nvSpPr>
        <p:spPr>
          <a:xfrm>
            <a:off x="4538019" y="4943618"/>
            <a:ext cx="657869" cy="309491"/>
          </a:xfrm>
          <a:prstGeom prst="can">
            <a:avLst/>
          </a:prstGeom>
          <a:ln>
            <a:solidFill>
              <a:srgbClr val="385D8A"/>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dirty="0">
              <a:solidFill>
                <a:srgbClr val="0070C0"/>
              </a:solidFill>
            </a:endParaRPr>
          </a:p>
        </p:txBody>
      </p:sp>
      <p:sp>
        <p:nvSpPr>
          <p:cNvPr id="174" name="Can 173"/>
          <p:cNvSpPr/>
          <p:nvPr/>
        </p:nvSpPr>
        <p:spPr>
          <a:xfrm>
            <a:off x="4538019" y="5329309"/>
            <a:ext cx="657869" cy="309491"/>
          </a:xfrm>
          <a:prstGeom prst="can">
            <a:avLst/>
          </a:prstGeom>
          <a:ln>
            <a:solidFill>
              <a:srgbClr val="385D8A"/>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dirty="0">
              <a:solidFill>
                <a:srgbClr val="0070C0"/>
              </a:solidFill>
            </a:endParaRPr>
          </a:p>
        </p:txBody>
      </p:sp>
      <p:sp>
        <p:nvSpPr>
          <p:cNvPr id="176" name="Can 175"/>
          <p:cNvSpPr/>
          <p:nvPr/>
        </p:nvSpPr>
        <p:spPr>
          <a:xfrm>
            <a:off x="4538019" y="5710309"/>
            <a:ext cx="657869" cy="309491"/>
          </a:xfrm>
          <a:prstGeom prst="can">
            <a:avLst/>
          </a:prstGeom>
          <a:ln>
            <a:solidFill>
              <a:srgbClr val="385D8A"/>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dirty="0">
              <a:solidFill>
                <a:srgbClr val="0070C0"/>
              </a:solidFill>
            </a:endParaRPr>
          </a:p>
        </p:txBody>
      </p:sp>
      <p:sp>
        <p:nvSpPr>
          <p:cNvPr id="83" name="TextBox 82"/>
          <p:cNvSpPr txBox="1"/>
          <p:nvPr/>
        </p:nvSpPr>
        <p:spPr>
          <a:xfrm>
            <a:off x="4654700" y="4967288"/>
            <a:ext cx="466144" cy="261610"/>
          </a:xfrm>
          <a:prstGeom prst="rect">
            <a:avLst/>
          </a:prstGeom>
          <a:noFill/>
        </p:spPr>
        <p:txBody>
          <a:bodyPr wrap="square" rtlCol="0">
            <a:spAutoFit/>
          </a:bodyPr>
          <a:lstStyle/>
          <a:p>
            <a:r>
              <a:rPr lang="en-US" sz="1100" b="1" dirty="0" smtClean="0">
                <a:solidFill>
                  <a:srgbClr val="0070C0"/>
                </a:solidFill>
              </a:rPr>
              <a:t>DB1</a:t>
            </a:r>
            <a:endParaRPr lang="en-US" sz="1100" b="1" dirty="0">
              <a:solidFill>
                <a:srgbClr val="0070C0"/>
              </a:solidFill>
            </a:endParaRPr>
          </a:p>
        </p:txBody>
      </p:sp>
      <p:sp>
        <p:nvSpPr>
          <p:cNvPr id="84" name="TextBox 83"/>
          <p:cNvSpPr txBox="1"/>
          <p:nvPr/>
        </p:nvSpPr>
        <p:spPr>
          <a:xfrm>
            <a:off x="4649144" y="5359580"/>
            <a:ext cx="466144" cy="261610"/>
          </a:xfrm>
          <a:prstGeom prst="rect">
            <a:avLst/>
          </a:prstGeom>
          <a:noFill/>
        </p:spPr>
        <p:txBody>
          <a:bodyPr wrap="square" rtlCol="0">
            <a:spAutoFit/>
          </a:bodyPr>
          <a:lstStyle/>
          <a:p>
            <a:r>
              <a:rPr lang="en-US" sz="1100" b="1" dirty="0" smtClean="0">
                <a:solidFill>
                  <a:srgbClr val="0070C0"/>
                </a:solidFill>
              </a:rPr>
              <a:t>DB2</a:t>
            </a:r>
            <a:endParaRPr lang="en-US" sz="1100" b="1" dirty="0">
              <a:solidFill>
                <a:srgbClr val="0070C0"/>
              </a:solidFill>
            </a:endParaRPr>
          </a:p>
        </p:txBody>
      </p:sp>
      <p:sp>
        <p:nvSpPr>
          <p:cNvPr id="87" name="TextBox 86"/>
          <p:cNvSpPr txBox="1"/>
          <p:nvPr/>
        </p:nvSpPr>
        <p:spPr>
          <a:xfrm>
            <a:off x="4648839" y="5744277"/>
            <a:ext cx="536376" cy="261610"/>
          </a:xfrm>
          <a:prstGeom prst="rect">
            <a:avLst/>
          </a:prstGeom>
          <a:noFill/>
        </p:spPr>
        <p:txBody>
          <a:bodyPr wrap="square" rtlCol="0">
            <a:spAutoFit/>
          </a:bodyPr>
          <a:lstStyle/>
          <a:p>
            <a:r>
              <a:rPr lang="en-US" sz="1100" b="1" dirty="0" smtClean="0">
                <a:solidFill>
                  <a:srgbClr val="0070C0"/>
                </a:solidFill>
              </a:rPr>
              <a:t>DB3</a:t>
            </a:r>
            <a:endParaRPr lang="en-US" sz="1200" b="1" dirty="0">
              <a:solidFill>
                <a:srgbClr val="0070C0"/>
              </a:solidFill>
            </a:endParaRPr>
          </a:p>
        </p:txBody>
      </p:sp>
      <p:sp>
        <p:nvSpPr>
          <p:cNvPr id="186" name="Rectangle 185"/>
          <p:cNvSpPr/>
          <p:nvPr/>
        </p:nvSpPr>
        <p:spPr>
          <a:xfrm>
            <a:off x="5755480" y="4857752"/>
            <a:ext cx="838200" cy="12192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a:solidFill>
                <a:srgbClr val="0070C0"/>
              </a:solidFill>
              <a:effectLst>
                <a:outerShdw blurRad="38100" dist="38100" dir="2700000" algn="tl">
                  <a:srgbClr val="000000">
                    <a:alpha val="43137"/>
                  </a:srgbClr>
                </a:outerShdw>
              </a:effectLst>
            </a:endParaRPr>
          </a:p>
        </p:txBody>
      </p:sp>
      <p:sp>
        <p:nvSpPr>
          <p:cNvPr id="187" name="Can 186"/>
          <p:cNvSpPr/>
          <p:nvPr/>
        </p:nvSpPr>
        <p:spPr>
          <a:xfrm>
            <a:off x="5852467" y="4924570"/>
            <a:ext cx="657869" cy="309491"/>
          </a:xfrm>
          <a:prstGeom prst="can">
            <a:avLst/>
          </a:prstGeom>
          <a:ln>
            <a:solidFill>
              <a:srgbClr val="385D8A"/>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dirty="0">
              <a:solidFill>
                <a:srgbClr val="0070C0"/>
              </a:solidFill>
            </a:endParaRPr>
          </a:p>
        </p:txBody>
      </p:sp>
      <p:sp>
        <p:nvSpPr>
          <p:cNvPr id="188" name="Can 187"/>
          <p:cNvSpPr/>
          <p:nvPr/>
        </p:nvSpPr>
        <p:spPr>
          <a:xfrm>
            <a:off x="5852467" y="5310261"/>
            <a:ext cx="657869" cy="309491"/>
          </a:xfrm>
          <a:prstGeom prst="can">
            <a:avLst/>
          </a:prstGeom>
          <a:ln>
            <a:solidFill>
              <a:srgbClr val="385D8A"/>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dirty="0">
              <a:solidFill>
                <a:srgbClr val="0070C0"/>
              </a:solidFill>
            </a:endParaRPr>
          </a:p>
        </p:txBody>
      </p:sp>
      <p:sp>
        <p:nvSpPr>
          <p:cNvPr id="189" name="Can 188"/>
          <p:cNvSpPr/>
          <p:nvPr/>
        </p:nvSpPr>
        <p:spPr>
          <a:xfrm>
            <a:off x="5852467" y="5691261"/>
            <a:ext cx="657869" cy="309491"/>
          </a:xfrm>
          <a:prstGeom prst="can">
            <a:avLst/>
          </a:prstGeom>
          <a:ln>
            <a:solidFill>
              <a:srgbClr val="385D8A"/>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dirty="0">
              <a:solidFill>
                <a:srgbClr val="0070C0"/>
              </a:solidFill>
            </a:endParaRPr>
          </a:p>
        </p:txBody>
      </p:sp>
      <p:sp>
        <p:nvSpPr>
          <p:cNvPr id="170" name="TextBox 169"/>
          <p:cNvSpPr txBox="1"/>
          <p:nvPr/>
        </p:nvSpPr>
        <p:spPr>
          <a:xfrm>
            <a:off x="5969792" y="4974432"/>
            <a:ext cx="466144" cy="261610"/>
          </a:xfrm>
          <a:prstGeom prst="rect">
            <a:avLst/>
          </a:prstGeom>
          <a:noFill/>
        </p:spPr>
        <p:txBody>
          <a:bodyPr wrap="square" rtlCol="0">
            <a:spAutoFit/>
          </a:bodyPr>
          <a:lstStyle/>
          <a:p>
            <a:r>
              <a:rPr lang="en-US" sz="1100" b="1" dirty="0" smtClean="0">
                <a:solidFill>
                  <a:srgbClr val="0070C0"/>
                </a:solidFill>
                <a:effectLst/>
              </a:rPr>
              <a:t>DB4</a:t>
            </a:r>
            <a:endParaRPr lang="en-US" sz="1200" b="1" dirty="0">
              <a:solidFill>
                <a:srgbClr val="0070C0"/>
              </a:solidFill>
              <a:effectLst/>
            </a:endParaRPr>
          </a:p>
        </p:txBody>
      </p:sp>
      <p:sp>
        <p:nvSpPr>
          <p:cNvPr id="171" name="TextBox 170"/>
          <p:cNvSpPr txBox="1"/>
          <p:nvPr/>
        </p:nvSpPr>
        <p:spPr>
          <a:xfrm>
            <a:off x="5941800" y="5378077"/>
            <a:ext cx="466144" cy="261610"/>
          </a:xfrm>
          <a:prstGeom prst="rect">
            <a:avLst/>
          </a:prstGeom>
          <a:noFill/>
        </p:spPr>
        <p:txBody>
          <a:bodyPr wrap="square" rtlCol="0">
            <a:spAutoFit/>
          </a:bodyPr>
          <a:lstStyle/>
          <a:p>
            <a:r>
              <a:rPr lang="en-US" sz="1100" b="1" dirty="0" smtClean="0">
                <a:solidFill>
                  <a:srgbClr val="0070C0"/>
                </a:solidFill>
                <a:effectLst/>
              </a:rPr>
              <a:t>DB5</a:t>
            </a:r>
            <a:endParaRPr lang="en-US" sz="1200" b="1" dirty="0">
              <a:solidFill>
                <a:srgbClr val="0070C0"/>
              </a:solidFill>
              <a:effectLst/>
            </a:endParaRPr>
          </a:p>
        </p:txBody>
      </p:sp>
      <p:sp>
        <p:nvSpPr>
          <p:cNvPr id="173" name="TextBox 172"/>
          <p:cNvSpPr txBox="1"/>
          <p:nvPr/>
        </p:nvSpPr>
        <p:spPr>
          <a:xfrm>
            <a:off x="5947768" y="5764233"/>
            <a:ext cx="536376" cy="261610"/>
          </a:xfrm>
          <a:prstGeom prst="rect">
            <a:avLst/>
          </a:prstGeom>
          <a:noFill/>
        </p:spPr>
        <p:txBody>
          <a:bodyPr wrap="square" rtlCol="0">
            <a:spAutoFit/>
          </a:bodyPr>
          <a:lstStyle/>
          <a:p>
            <a:r>
              <a:rPr lang="en-US" sz="1100" b="1" dirty="0" smtClean="0">
                <a:solidFill>
                  <a:srgbClr val="0070C0"/>
                </a:solidFill>
              </a:rPr>
              <a:t>DB6</a:t>
            </a:r>
            <a:endParaRPr lang="en-US" sz="1200" b="1" dirty="0">
              <a:solidFill>
                <a:srgbClr val="0070C0"/>
              </a:solidFill>
            </a:endParaRPr>
          </a:p>
        </p:txBody>
      </p:sp>
      <p:sp>
        <p:nvSpPr>
          <p:cNvPr id="103" name="Line Callout 1 (Accent Bar) 102"/>
          <p:cNvSpPr/>
          <p:nvPr/>
        </p:nvSpPr>
        <p:spPr>
          <a:xfrm>
            <a:off x="6956277" y="5410201"/>
            <a:ext cx="1616251" cy="685799"/>
          </a:xfrm>
          <a:prstGeom prst="accentCallout1">
            <a:avLst>
              <a:gd name="adj1" fmla="val 70395"/>
              <a:gd name="adj2" fmla="val -4430"/>
              <a:gd name="adj3" fmla="val 66083"/>
              <a:gd name="adj4" fmla="val -294380"/>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defTabSz="914099" fontAlgn="base">
              <a:spcBef>
                <a:spcPct val="0"/>
              </a:spcBef>
              <a:spcAft>
                <a:spcPct val="0"/>
              </a:spcAft>
            </a:pPr>
            <a:r>
              <a:rPr lang="en-US" sz="1400" i="1" dirty="0" smtClean="0">
                <a:solidFill>
                  <a:srgbClr val="FFFFFF"/>
                </a:solidFill>
                <a:effectLst>
                  <a:outerShdw blurRad="38100" dist="38100" dir="2700000" algn="tl">
                    <a:srgbClr val="000000">
                      <a:alpha val="43137"/>
                    </a:srgbClr>
                  </a:outerShdw>
                </a:effectLst>
              </a:rPr>
              <a:t>Failover at Mailbox server level</a:t>
            </a:r>
          </a:p>
        </p:txBody>
      </p:sp>
      <p:cxnSp>
        <p:nvCxnSpPr>
          <p:cNvPr id="195" name="Straight Connector 194"/>
          <p:cNvCxnSpPr/>
          <p:nvPr/>
        </p:nvCxnSpPr>
        <p:spPr>
          <a:xfrm>
            <a:off x="7930392" y="1523605"/>
            <a:ext cx="673126" cy="1728"/>
          </a:xfrm>
          <a:prstGeom prst="line">
            <a:avLst/>
          </a:prstGeom>
          <a:ln>
            <a:solidFill>
              <a:srgbClr val="385D8A"/>
            </a:solidFill>
          </a:ln>
        </p:spPr>
        <p:style>
          <a:lnRef idx="1">
            <a:schemeClr val="dk1"/>
          </a:lnRef>
          <a:fillRef idx="0">
            <a:schemeClr val="dk1"/>
          </a:fillRef>
          <a:effectRef idx="0">
            <a:schemeClr val="dk1"/>
          </a:effectRef>
          <a:fontRef idx="minor">
            <a:schemeClr val="tx1"/>
          </a:fontRef>
        </p:style>
      </p:cxnSp>
      <p:cxnSp>
        <p:nvCxnSpPr>
          <p:cNvPr id="198" name="Straight Connector 197"/>
          <p:cNvCxnSpPr/>
          <p:nvPr/>
        </p:nvCxnSpPr>
        <p:spPr>
          <a:xfrm>
            <a:off x="7928988" y="1791850"/>
            <a:ext cx="673126" cy="1728"/>
          </a:xfrm>
          <a:prstGeom prst="line">
            <a:avLst/>
          </a:prstGeom>
          <a:ln>
            <a:solidFill>
              <a:srgbClr val="385D8A"/>
            </a:solidFill>
          </a:ln>
        </p:spPr>
        <p:style>
          <a:lnRef idx="1">
            <a:schemeClr val="dk1"/>
          </a:lnRef>
          <a:fillRef idx="0">
            <a:schemeClr val="dk1"/>
          </a:fillRef>
          <a:effectRef idx="0">
            <a:schemeClr val="dk1"/>
          </a:effectRef>
          <a:fontRef idx="minor">
            <a:schemeClr val="tx1"/>
          </a:fontRef>
        </p:style>
      </p:cxnSp>
      <p:cxnSp>
        <p:nvCxnSpPr>
          <p:cNvPr id="199" name="Straight Connector 198"/>
          <p:cNvCxnSpPr/>
          <p:nvPr/>
        </p:nvCxnSpPr>
        <p:spPr>
          <a:xfrm>
            <a:off x="7935998" y="2049461"/>
            <a:ext cx="673126" cy="1728"/>
          </a:xfrm>
          <a:prstGeom prst="line">
            <a:avLst/>
          </a:prstGeom>
          <a:ln>
            <a:solidFill>
              <a:srgbClr val="385D8A"/>
            </a:solidFill>
          </a:ln>
        </p:spPr>
        <p:style>
          <a:lnRef idx="1">
            <a:schemeClr val="dk1"/>
          </a:lnRef>
          <a:fillRef idx="0">
            <a:schemeClr val="dk1"/>
          </a:fillRef>
          <a:effectRef idx="0">
            <a:schemeClr val="dk1"/>
          </a:effectRef>
          <a:fontRef idx="minor">
            <a:schemeClr val="tx1"/>
          </a:fontRef>
        </p:style>
      </p:cxnSp>
      <p:cxnSp>
        <p:nvCxnSpPr>
          <p:cNvPr id="200" name="Straight Connector 199"/>
          <p:cNvCxnSpPr/>
          <p:nvPr/>
        </p:nvCxnSpPr>
        <p:spPr>
          <a:xfrm>
            <a:off x="7938386" y="1280208"/>
            <a:ext cx="666376" cy="1728"/>
          </a:xfrm>
          <a:prstGeom prst="line">
            <a:avLst/>
          </a:prstGeom>
          <a:ln>
            <a:solidFill>
              <a:srgbClr val="385D8A"/>
            </a:solidFill>
          </a:ln>
        </p:spPr>
        <p:style>
          <a:lnRef idx="1">
            <a:schemeClr val="dk1"/>
          </a:lnRef>
          <a:fillRef idx="0">
            <a:schemeClr val="dk1"/>
          </a:fillRef>
          <a:effectRef idx="0">
            <a:schemeClr val="dk1"/>
          </a:effectRef>
          <a:fontRef idx="minor">
            <a:schemeClr val="tx1"/>
          </a:fontRef>
        </p:style>
      </p:cxnSp>
      <p:sp>
        <p:nvSpPr>
          <p:cNvPr id="201" name="Rectangle 200"/>
          <p:cNvSpPr/>
          <p:nvPr/>
        </p:nvSpPr>
        <p:spPr>
          <a:xfrm>
            <a:off x="7848600" y="1066800"/>
            <a:ext cx="838200" cy="12192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a:solidFill>
                <a:srgbClr val="0070C0"/>
              </a:solidFill>
              <a:effectLst>
                <a:outerShdw blurRad="38100" dist="38100" dir="2700000" algn="tl">
                  <a:srgbClr val="000000">
                    <a:alpha val="43137"/>
                  </a:srgbClr>
                </a:outerShdw>
              </a:effectLst>
            </a:endParaRPr>
          </a:p>
        </p:txBody>
      </p:sp>
      <p:sp>
        <p:nvSpPr>
          <p:cNvPr id="202" name="Can 201"/>
          <p:cNvSpPr/>
          <p:nvPr/>
        </p:nvSpPr>
        <p:spPr>
          <a:xfrm>
            <a:off x="7945587" y="1133618"/>
            <a:ext cx="657869" cy="309491"/>
          </a:xfrm>
          <a:prstGeom prst="can">
            <a:avLst/>
          </a:prstGeom>
          <a:ln>
            <a:solidFill>
              <a:srgbClr val="385D8A"/>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dirty="0">
              <a:solidFill>
                <a:srgbClr val="0070C0"/>
              </a:solidFill>
            </a:endParaRPr>
          </a:p>
        </p:txBody>
      </p:sp>
      <p:sp>
        <p:nvSpPr>
          <p:cNvPr id="203" name="Can 202"/>
          <p:cNvSpPr/>
          <p:nvPr/>
        </p:nvSpPr>
        <p:spPr>
          <a:xfrm>
            <a:off x="7945587" y="1519309"/>
            <a:ext cx="657869" cy="309491"/>
          </a:xfrm>
          <a:prstGeom prst="can">
            <a:avLst/>
          </a:prstGeom>
          <a:ln>
            <a:solidFill>
              <a:srgbClr val="385D8A"/>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dirty="0">
              <a:solidFill>
                <a:srgbClr val="0070C0"/>
              </a:solidFill>
            </a:endParaRPr>
          </a:p>
        </p:txBody>
      </p:sp>
      <p:sp>
        <p:nvSpPr>
          <p:cNvPr id="204" name="Can 203"/>
          <p:cNvSpPr/>
          <p:nvPr/>
        </p:nvSpPr>
        <p:spPr>
          <a:xfrm>
            <a:off x="7945587" y="1900309"/>
            <a:ext cx="657869" cy="309491"/>
          </a:xfrm>
          <a:prstGeom prst="can">
            <a:avLst/>
          </a:prstGeom>
          <a:ln>
            <a:solidFill>
              <a:srgbClr val="385D8A"/>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dirty="0">
              <a:solidFill>
                <a:srgbClr val="0070C0"/>
              </a:solidFill>
            </a:endParaRPr>
          </a:p>
        </p:txBody>
      </p:sp>
      <p:sp>
        <p:nvSpPr>
          <p:cNvPr id="205" name="TextBox 204"/>
          <p:cNvSpPr txBox="1"/>
          <p:nvPr/>
        </p:nvSpPr>
        <p:spPr>
          <a:xfrm>
            <a:off x="8062912" y="1183480"/>
            <a:ext cx="466144" cy="261610"/>
          </a:xfrm>
          <a:prstGeom prst="rect">
            <a:avLst/>
          </a:prstGeom>
          <a:noFill/>
        </p:spPr>
        <p:txBody>
          <a:bodyPr wrap="square" rtlCol="0">
            <a:spAutoFit/>
          </a:bodyPr>
          <a:lstStyle/>
          <a:p>
            <a:r>
              <a:rPr lang="en-US" sz="1100" b="1" dirty="0" smtClean="0">
                <a:solidFill>
                  <a:srgbClr val="0070C0"/>
                </a:solidFill>
                <a:effectLst/>
              </a:rPr>
              <a:t>DB1</a:t>
            </a:r>
            <a:endParaRPr lang="en-US" sz="1200" b="1" dirty="0">
              <a:solidFill>
                <a:srgbClr val="0070C0"/>
              </a:solidFill>
              <a:effectLst/>
            </a:endParaRPr>
          </a:p>
        </p:txBody>
      </p:sp>
      <p:sp>
        <p:nvSpPr>
          <p:cNvPr id="208" name="TextBox 207"/>
          <p:cNvSpPr txBox="1"/>
          <p:nvPr/>
        </p:nvSpPr>
        <p:spPr>
          <a:xfrm>
            <a:off x="8034920" y="1587125"/>
            <a:ext cx="466144" cy="261610"/>
          </a:xfrm>
          <a:prstGeom prst="rect">
            <a:avLst/>
          </a:prstGeom>
          <a:noFill/>
        </p:spPr>
        <p:txBody>
          <a:bodyPr wrap="square" rtlCol="0">
            <a:spAutoFit/>
          </a:bodyPr>
          <a:lstStyle/>
          <a:p>
            <a:r>
              <a:rPr lang="en-US" sz="1100" b="1" dirty="0" smtClean="0">
                <a:solidFill>
                  <a:srgbClr val="0070C0"/>
                </a:solidFill>
                <a:effectLst/>
              </a:rPr>
              <a:t>DB2</a:t>
            </a:r>
            <a:endParaRPr lang="en-US" sz="1200" b="1" dirty="0">
              <a:solidFill>
                <a:srgbClr val="0070C0"/>
              </a:solidFill>
              <a:effectLst/>
            </a:endParaRPr>
          </a:p>
        </p:txBody>
      </p:sp>
      <p:sp>
        <p:nvSpPr>
          <p:cNvPr id="209" name="TextBox 208"/>
          <p:cNvSpPr txBox="1"/>
          <p:nvPr/>
        </p:nvSpPr>
        <p:spPr>
          <a:xfrm>
            <a:off x="8040888" y="1973281"/>
            <a:ext cx="536376" cy="261610"/>
          </a:xfrm>
          <a:prstGeom prst="rect">
            <a:avLst/>
          </a:prstGeom>
          <a:noFill/>
        </p:spPr>
        <p:txBody>
          <a:bodyPr wrap="square" rtlCol="0">
            <a:spAutoFit/>
          </a:bodyPr>
          <a:lstStyle/>
          <a:p>
            <a:r>
              <a:rPr lang="en-US" sz="1100" b="1" dirty="0" smtClean="0">
                <a:solidFill>
                  <a:srgbClr val="0070C0"/>
                </a:solidFill>
              </a:rPr>
              <a:t>DB3</a:t>
            </a:r>
            <a:endParaRPr lang="en-US" sz="1200" b="1" dirty="0">
              <a:solidFill>
                <a:srgbClr val="0070C0"/>
              </a:solidFill>
            </a:endParaRPr>
          </a:p>
        </p:txBody>
      </p:sp>
      <p:sp>
        <p:nvSpPr>
          <p:cNvPr id="214" name="Line Callout 1 (Accent Bar) 213"/>
          <p:cNvSpPr/>
          <p:nvPr/>
        </p:nvSpPr>
        <p:spPr>
          <a:xfrm>
            <a:off x="4191000" y="2057400"/>
            <a:ext cx="1666884" cy="685799"/>
          </a:xfrm>
          <a:prstGeom prst="accentCallout1">
            <a:avLst>
              <a:gd name="adj1" fmla="val 31506"/>
              <a:gd name="adj2" fmla="val -82"/>
              <a:gd name="adj3" fmla="val 245746"/>
              <a:gd name="adj4" fmla="val -51035"/>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defTabSz="914099" fontAlgn="base">
              <a:spcBef>
                <a:spcPct val="0"/>
              </a:spcBef>
              <a:spcAft>
                <a:spcPct val="0"/>
              </a:spcAft>
            </a:pPr>
            <a:r>
              <a:rPr lang="en-US" sz="1400" i="1" dirty="0" smtClean="0">
                <a:solidFill>
                  <a:srgbClr val="FFFFFF"/>
                </a:solidFill>
                <a:effectLst>
                  <a:outerShdw blurRad="38100" dist="38100" dir="2700000" algn="tl">
                    <a:srgbClr val="000000">
                      <a:alpha val="43137"/>
                    </a:srgbClr>
                  </a:outerShdw>
                </a:effectLst>
              </a:rPr>
              <a:t>Clustered Mailbox Server can’t co-exist with other roles</a:t>
            </a:r>
          </a:p>
        </p:txBody>
      </p:sp>
      <p:cxnSp>
        <p:nvCxnSpPr>
          <p:cNvPr id="125" name="Straight Connector 124"/>
          <p:cNvCxnSpPr>
            <a:stCxn id="103" idx="2"/>
          </p:cNvCxnSpPr>
          <p:nvPr/>
        </p:nvCxnSpPr>
        <p:spPr>
          <a:xfrm rot="10800000" flipV="1">
            <a:off x="6560289" y="5753100"/>
            <a:ext cx="395989" cy="73541"/>
          </a:xfrm>
          <a:prstGeom prst="line">
            <a:avLst/>
          </a:prstGeom>
          <a:ln w="2540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7" name="Straight Connector 126"/>
          <p:cNvCxnSpPr/>
          <p:nvPr/>
        </p:nvCxnSpPr>
        <p:spPr>
          <a:xfrm rot="16200000" flipV="1">
            <a:off x="6751178" y="4409630"/>
            <a:ext cx="461473" cy="273466"/>
          </a:xfrm>
          <a:prstGeom prst="line">
            <a:avLst/>
          </a:prstGeom>
          <a:ln w="2540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0" name="Straight Connector 129"/>
          <p:cNvCxnSpPr/>
          <p:nvPr/>
        </p:nvCxnSpPr>
        <p:spPr>
          <a:xfrm rot="16200000" flipV="1">
            <a:off x="6682284" y="3033229"/>
            <a:ext cx="1055723" cy="275630"/>
          </a:xfrm>
          <a:prstGeom prst="line">
            <a:avLst/>
          </a:prstGeom>
          <a:ln w="2540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2" name="Straight Connector 131"/>
          <p:cNvCxnSpPr>
            <a:stCxn id="214" idx="2"/>
          </p:cNvCxnSpPr>
          <p:nvPr/>
        </p:nvCxnSpPr>
        <p:spPr>
          <a:xfrm rot="10800000" flipV="1">
            <a:off x="3298682" y="2400300"/>
            <a:ext cx="892319" cy="1334212"/>
          </a:xfrm>
          <a:prstGeom prst="line">
            <a:avLst/>
          </a:prstGeom>
          <a:ln w="2540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4" name="Straight Connector 133"/>
          <p:cNvCxnSpPr>
            <a:stCxn id="102" idx="0"/>
            <a:endCxn id="116" idx="1"/>
          </p:cNvCxnSpPr>
          <p:nvPr/>
        </p:nvCxnSpPr>
        <p:spPr>
          <a:xfrm>
            <a:off x="6096000" y="1386755"/>
            <a:ext cx="457200" cy="594445"/>
          </a:xfrm>
          <a:prstGeom prst="line">
            <a:avLst/>
          </a:prstGeom>
          <a:ln w="2540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sp>
        <p:nvSpPr>
          <p:cNvPr id="107" name="Title 106"/>
          <p:cNvSpPr>
            <a:spLocks noGrp="1"/>
          </p:cNvSpPr>
          <p:nvPr>
            <p:ph type="title"/>
          </p:nvPr>
        </p:nvSpPr>
        <p:spPr/>
        <p:txBody>
          <a:bodyPr/>
          <a:lstStyle/>
          <a:p>
            <a:r>
              <a:rPr lang="en-US" dirty="0" smtClean="0"/>
              <a:t>Exchange Server 2007</a:t>
            </a:r>
            <a:endParaRPr lang="en-US" dirty="0"/>
          </a:p>
        </p:txBody>
      </p:sp>
      <p:sp>
        <p:nvSpPr>
          <p:cNvPr id="21" name="Rectangle 20"/>
          <p:cNvSpPr/>
          <p:nvPr/>
        </p:nvSpPr>
        <p:spPr>
          <a:xfrm>
            <a:off x="1143000" y="3701182"/>
            <a:ext cx="2248786" cy="575188"/>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400" b="1" dirty="0" err="1" smtClean="0">
                <a:solidFill>
                  <a:srgbClr val="FFFFFF"/>
                </a:solidFill>
                <a:effectLst>
                  <a:outerShdw blurRad="38100" dist="38100" dir="2700000" algn="tl">
                    <a:srgbClr val="000000">
                      <a:alpha val="43137"/>
                    </a:srgbClr>
                  </a:outerShdw>
                </a:effectLst>
              </a:rPr>
              <a:t>NodeA</a:t>
            </a:r>
            <a:r>
              <a:rPr lang="en-US" sz="1400" b="1" dirty="0" smtClean="0">
                <a:solidFill>
                  <a:srgbClr val="FFFFFF"/>
                </a:solidFill>
                <a:effectLst>
                  <a:outerShdw blurRad="38100" dist="38100" dir="2700000" algn="tl">
                    <a:srgbClr val="000000">
                      <a:alpha val="43137"/>
                    </a:srgbClr>
                  </a:outerShdw>
                </a:effectLst>
              </a:rPr>
              <a:t/>
            </a:r>
            <a:br>
              <a:rPr lang="en-US" sz="1400" b="1" dirty="0" smtClean="0">
                <a:solidFill>
                  <a:srgbClr val="FFFFFF"/>
                </a:solidFill>
                <a:effectLst>
                  <a:outerShdw blurRad="38100" dist="38100" dir="2700000" algn="tl">
                    <a:srgbClr val="000000">
                      <a:alpha val="43137"/>
                    </a:srgbClr>
                  </a:outerShdw>
                </a:effectLst>
              </a:rPr>
            </a:br>
            <a:r>
              <a:rPr lang="en-US" sz="1400" b="1" dirty="0" smtClean="0">
                <a:solidFill>
                  <a:srgbClr val="FFFFFF"/>
                </a:solidFill>
                <a:effectLst>
                  <a:outerShdw blurRad="38100" dist="38100" dir="2700000" algn="tl">
                    <a:srgbClr val="000000">
                      <a:alpha val="43137"/>
                    </a:srgbClr>
                  </a:outerShdw>
                </a:effectLst>
              </a:rPr>
              <a:t>(active)</a:t>
            </a:r>
            <a:endParaRPr lang="en-US" sz="1400" b="1" dirty="0">
              <a:solidFill>
                <a:srgbClr val="FFFFFF"/>
              </a:solidFill>
              <a:effectLst>
                <a:outerShdw blurRad="38100" dist="38100" dir="2700000" algn="tl">
                  <a:srgbClr val="000000">
                    <a:alpha val="43137"/>
                  </a:srgbClr>
                </a:outerShdw>
              </a:effectLst>
            </a:endParaRPr>
          </a:p>
        </p:txBody>
      </p:sp>
      <p:cxnSp>
        <p:nvCxnSpPr>
          <p:cNvPr id="41" name="Straight Arrow Connector 40"/>
          <p:cNvCxnSpPr>
            <a:endCxn id="80" idx="0"/>
          </p:cNvCxnSpPr>
          <p:nvPr/>
        </p:nvCxnSpPr>
        <p:spPr>
          <a:xfrm rot="5400000">
            <a:off x="2667000" y="2133600"/>
            <a:ext cx="457200" cy="0"/>
          </a:xfrm>
          <a:prstGeom prst="straightConnector1">
            <a:avLst/>
          </a:prstGeom>
          <a:ln w="41275">
            <a:headEnd type="none" w="med" len="med"/>
            <a:tailEnd type="triangle" w="med" len="med"/>
          </a:ln>
        </p:spPr>
        <p:style>
          <a:lnRef idx="2">
            <a:schemeClr val="accent5"/>
          </a:lnRef>
          <a:fillRef idx="0">
            <a:schemeClr val="accent5"/>
          </a:fillRef>
          <a:effectRef idx="1">
            <a:schemeClr val="accent5"/>
          </a:effectRef>
          <a:fontRef idx="minor">
            <a:schemeClr val="tx1"/>
          </a:fontRef>
        </p:style>
      </p:cxnSp>
      <p:cxnSp>
        <p:nvCxnSpPr>
          <p:cNvPr id="43" name="Straight Arrow Connector 42"/>
          <p:cNvCxnSpPr>
            <a:stCxn id="80" idx="2"/>
            <a:endCxn id="21" idx="0"/>
          </p:cNvCxnSpPr>
          <p:nvPr/>
        </p:nvCxnSpPr>
        <p:spPr>
          <a:xfrm rot="5400000">
            <a:off x="2117949" y="3086833"/>
            <a:ext cx="763794" cy="464905"/>
          </a:xfrm>
          <a:prstGeom prst="straightConnector1">
            <a:avLst/>
          </a:prstGeom>
          <a:ln>
            <a:headEnd type="none" w="med" len="med"/>
            <a:tailEnd type="triangle" w="med" len="med"/>
          </a:ln>
        </p:spPr>
        <p:style>
          <a:lnRef idx="2">
            <a:schemeClr val="accent5"/>
          </a:lnRef>
          <a:fillRef idx="0">
            <a:schemeClr val="accent5"/>
          </a:fillRef>
          <a:effectRef idx="1">
            <a:schemeClr val="accent5"/>
          </a:effectRef>
          <a:fontRef idx="minor">
            <a:schemeClr val="tx1"/>
          </a:fontRef>
        </p:style>
      </p:cxnSp>
      <p:cxnSp>
        <p:nvCxnSpPr>
          <p:cNvPr id="104" name="Straight Arrow Connector 103"/>
          <p:cNvCxnSpPr>
            <a:endCxn id="21" idx="0"/>
          </p:cNvCxnSpPr>
          <p:nvPr/>
        </p:nvCxnSpPr>
        <p:spPr>
          <a:xfrm rot="16200000" flipH="1">
            <a:off x="889856" y="2323645"/>
            <a:ext cx="2011680" cy="743394"/>
          </a:xfrm>
          <a:prstGeom prst="straightConnector1">
            <a:avLst/>
          </a:prstGeom>
          <a:ln w="41275">
            <a:headEnd type="none" w="med" len="med"/>
            <a:tailEnd type="triangle" w="med" len="med"/>
          </a:ln>
        </p:spPr>
        <p:style>
          <a:lnRef idx="2">
            <a:schemeClr val="accent5"/>
          </a:lnRef>
          <a:fillRef idx="0">
            <a:schemeClr val="accent5"/>
          </a:fillRef>
          <a:effectRef idx="1">
            <a:schemeClr val="accent5"/>
          </a:effectRef>
          <a:fontRef idx="minor">
            <a:schemeClr val="tx1"/>
          </a:fontRef>
        </p:style>
      </p:cxnSp>
      <p:sp>
        <p:nvSpPr>
          <p:cNvPr id="100" name="TextBox 99"/>
          <p:cNvSpPr txBox="1"/>
          <p:nvPr/>
        </p:nvSpPr>
        <p:spPr>
          <a:xfrm>
            <a:off x="3583647" y="3829711"/>
            <a:ext cx="596637" cy="400110"/>
          </a:xfrm>
          <a:prstGeom prst="rect">
            <a:avLst/>
          </a:prstGeom>
          <a:noFill/>
        </p:spPr>
        <p:txBody>
          <a:bodyPr wrap="none" rtlCol="0">
            <a:spAutoFit/>
          </a:bodyPr>
          <a:lstStyle/>
          <a:p>
            <a:pPr algn="ctr"/>
            <a:r>
              <a:rPr lang="en-US" sz="2000" b="1" dirty="0" smtClean="0">
                <a:effectLst>
                  <a:outerShdw blurRad="38100" dist="38100" dir="2700000" algn="tl">
                    <a:srgbClr val="000000">
                      <a:alpha val="43137"/>
                    </a:srgbClr>
                  </a:outerShdw>
                </a:effectLst>
              </a:rPr>
              <a:t>CCR</a:t>
            </a:r>
            <a:endParaRPr lang="en-US" sz="2000" b="1" dirty="0">
              <a:effectLst>
                <a:outerShdw blurRad="38100" dist="38100" dir="2700000" algn="tl">
                  <a:srgbClr val="000000">
                    <a:alpha val="43137"/>
                  </a:srgbClr>
                </a:outerShdw>
              </a:effectLst>
            </a:endParaRPr>
          </a:p>
        </p:txBody>
      </p:sp>
    </p:spTree>
    <p:custDataLst>
      <p:tags r:id="rId2"/>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0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7"/>
                                        </p:tgtEl>
                                        <p:attrNameLst>
                                          <p:attrName>style.visibility</p:attrName>
                                        </p:attrNameLst>
                                      </p:cBhvr>
                                      <p:to>
                                        <p:strVal val="visible"/>
                                      </p:to>
                                    </p:set>
                                  </p:childTnLst>
                                </p:cTn>
                              </p:par>
                              <p:par>
                                <p:cTn id="15" presetID="9" presetClass="emph" presetSubtype="0" grpId="1" nodeType="withEffect">
                                  <p:stCondLst>
                                    <p:cond delay="0"/>
                                  </p:stCondLst>
                                  <p:childTnLst>
                                    <p:set>
                                      <p:cBhvr rctx="PPT">
                                        <p:cTn id="16" dur="indefinite"/>
                                        <p:tgtEl>
                                          <p:spTgt spid="214"/>
                                        </p:tgtEl>
                                        <p:attrNameLst>
                                          <p:attrName>style.opacity</p:attrName>
                                        </p:attrNameLst>
                                      </p:cBhvr>
                                      <p:to>
                                        <p:strVal val="0.5"/>
                                      </p:to>
                                    </p:set>
                                    <p:animEffect filter="image" prLst="opacity: 0.5">
                                      <p:cBhvr rctx="IE">
                                        <p:cTn id="17" dur="indefinite"/>
                                        <p:tgtEl>
                                          <p:spTgt spid="214"/>
                                        </p:tgtEl>
                                      </p:cBhvr>
                                    </p:animEffect>
                                  </p:childTnLst>
                                </p:cTn>
                              </p:par>
                              <p:par>
                                <p:cTn id="18" presetID="9" presetClass="emph" presetSubtype="0" nodeType="withEffect">
                                  <p:stCondLst>
                                    <p:cond delay="0"/>
                                  </p:stCondLst>
                                  <p:childTnLst>
                                    <p:set>
                                      <p:cBhvr rctx="PPT">
                                        <p:cTn id="19" dur="indefinite"/>
                                        <p:tgtEl>
                                          <p:spTgt spid="132"/>
                                        </p:tgtEl>
                                        <p:attrNameLst>
                                          <p:attrName>style.opacity</p:attrName>
                                        </p:attrNameLst>
                                      </p:cBhvr>
                                      <p:to>
                                        <p:strVal val="0.5"/>
                                      </p:to>
                                    </p:set>
                                    <p:animEffect filter="image" prLst="opacity: 0.5">
                                      <p:cBhvr rctx="IE">
                                        <p:cTn id="20" dur="indefinite"/>
                                        <p:tgtEl>
                                          <p:spTgt spid="132"/>
                                        </p:tgtEl>
                                      </p:cBhvr>
                                    </p:animEffec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03"/>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25"/>
                                        </p:tgtEl>
                                        <p:attrNameLst>
                                          <p:attrName>style.visibility</p:attrName>
                                        </p:attrNameLst>
                                      </p:cBhvr>
                                      <p:to>
                                        <p:strVal val="visible"/>
                                      </p:to>
                                    </p:set>
                                  </p:childTnLst>
                                </p:cTn>
                              </p:par>
                              <p:par>
                                <p:cTn id="27" presetID="9" presetClass="emph" presetSubtype="0" nodeType="withEffect">
                                  <p:stCondLst>
                                    <p:cond delay="0"/>
                                  </p:stCondLst>
                                  <p:childTnLst>
                                    <p:set>
                                      <p:cBhvr rctx="PPT">
                                        <p:cTn id="28" dur="indefinite"/>
                                        <p:tgtEl>
                                          <p:spTgt spid="127"/>
                                        </p:tgtEl>
                                        <p:attrNameLst>
                                          <p:attrName>style.opacity</p:attrName>
                                        </p:attrNameLst>
                                      </p:cBhvr>
                                      <p:to>
                                        <p:strVal val="0.5"/>
                                      </p:to>
                                    </p:set>
                                    <p:animEffect filter="image" prLst="opacity: 0.5">
                                      <p:cBhvr rctx="IE">
                                        <p:cTn id="29" dur="indefinite"/>
                                        <p:tgtEl>
                                          <p:spTgt spid="127"/>
                                        </p:tgtEl>
                                      </p:cBhvr>
                                    </p:animEffect>
                                  </p:childTnLst>
                                </p:cTn>
                              </p:par>
                              <p:par>
                                <p:cTn id="30" presetID="9" presetClass="emph" presetSubtype="0" grpId="1" nodeType="withEffect">
                                  <p:stCondLst>
                                    <p:cond delay="0"/>
                                  </p:stCondLst>
                                  <p:childTnLst>
                                    <p:set>
                                      <p:cBhvr rctx="PPT">
                                        <p:cTn id="31" dur="indefinite"/>
                                        <p:tgtEl>
                                          <p:spTgt spid="105"/>
                                        </p:tgtEl>
                                        <p:attrNameLst>
                                          <p:attrName>style.opacity</p:attrName>
                                        </p:attrNameLst>
                                      </p:cBhvr>
                                      <p:to>
                                        <p:strVal val="0.5"/>
                                      </p:to>
                                    </p:set>
                                    <p:animEffect filter="image" prLst="opacity: 0.5">
                                      <p:cBhvr rctx="IE">
                                        <p:cTn id="32" dur="indefinite"/>
                                        <p:tgtEl>
                                          <p:spTgt spid="105"/>
                                        </p:tgtEl>
                                      </p:cBhvr>
                                    </p:animEffec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245"/>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30"/>
                                        </p:tgtEl>
                                        <p:attrNameLst>
                                          <p:attrName>style.visibility</p:attrName>
                                        </p:attrNameLst>
                                      </p:cBhvr>
                                      <p:to>
                                        <p:strVal val="visible"/>
                                      </p:to>
                                    </p:set>
                                  </p:childTnLst>
                                </p:cTn>
                              </p:par>
                              <p:par>
                                <p:cTn id="39" presetID="9" presetClass="emph" presetSubtype="0" grpId="1" nodeType="withEffect">
                                  <p:stCondLst>
                                    <p:cond delay="0"/>
                                  </p:stCondLst>
                                  <p:childTnLst>
                                    <p:set>
                                      <p:cBhvr rctx="PPT">
                                        <p:cTn id="40" dur="indefinite"/>
                                        <p:tgtEl>
                                          <p:spTgt spid="103"/>
                                        </p:tgtEl>
                                        <p:attrNameLst>
                                          <p:attrName>style.opacity</p:attrName>
                                        </p:attrNameLst>
                                      </p:cBhvr>
                                      <p:to>
                                        <p:strVal val="0.5"/>
                                      </p:to>
                                    </p:set>
                                    <p:animEffect filter="image" prLst="opacity: 0.5">
                                      <p:cBhvr rctx="IE">
                                        <p:cTn id="41" dur="indefinite"/>
                                        <p:tgtEl>
                                          <p:spTgt spid="103"/>
                                        </p:tgtEl>
                                      </p:cBhvr>
                                    </p:animEffect>
                                  </p:childTnLst>
                                </p:cTn>
                              </p:par>
                              <p:par>
                                <p:cTn id="42" presetID="9" presetClass="emph" presetSubtype="0" nodeType="withEffect">
                                  <p:stCondLst>
                                    <p:cond delay="0"/>
                                  </p:stCondLst>
                                  <p:childTnLst>
                                    <p:set>
                                      <p:cBhvr rctx="PPT">
                                        <p:cTn id="43" dur="indefinite"/>
                                        <p:tgtEl>
                                          <p:spTgt spid="125"/>
                                        </p:tgtEl>
                                        <p:attrNameLst>
                                          <p:attrName>style.opacity</p:attrName>
                                        </p:attrNameLst>
                                      </p:cBhvr>
                                      <p:to>
                                        <p:strVal val="0.5"/>
                                      </p:to>
                                    </p:set>
                                    <p:animEffect filter="image" prLst="opacity: 0.5">
                                      <p:cBhvr rctx="IE">
                                        <p:cTn id="44" dur="indefinite"/>
                                        <p:tgtEl>
                                          <p:spTgt spid="125"/>
                                        </p:tgtEl>
                                      </p:cBhvr>
                                    </p:animEffec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102"/>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134"/>
                                        </p:tgtEl>
                                        <p:attrNameLst>
                                          <p:attrName>style.visibility</p:attrName>
                                        </p:attrNameLst>
                                      </p:cBhvr>
                                      <p:to>
                                        <p:strVal val="visible"/>
                                      </p:to>
                                    </p:set>
                                  </p:childTnLst>
                                </p:cTn>
                              </p:par>
                              <p:par>
                                <p:cTn id="51" presetID="9" presetClass="emph" presetSubtype="0" grpId="1" nodeType="withEffect">
                                  <p:stCondLst>
                                    <p:cond delay="0"/>
                                  </p:stCondLst>
                                  <p:childTnLst>
                                    <p:set>
                                      <p:cBhvr rctx="PPT">
                                        <p:cTn id="52" dur="indefinite"/>
                                        <p:tgtEl>
                                          <p:spTgt spid="245"/>
                                        </p:tgtEl>
                                        <p:attrNameLst>
                                          <p:attrName>style.opacity</p:attrName>
                                        </p:attrNameLst>
                                      </p:cBhvr>
                                      <p:to>
                                        <p:strVal val="0.5"/>
                                      </p:to>
                                    </p:set>
                                    <p:animEffect filter="image" prLst="opacity: 0.5">
                                      <p:cBhvr rctx="IE">
                                        <p:cTn id="53" dur="indefinite"/>
                                        <p:tgtEl>
                                          <p:spTgt spid="245"/>
                                        </p:tgtEl>
                                      </p:cBhvr>
                                    </p:animEffect>
                                  </p:childTnLst>
                                </p:cTn>
                              </p:par>
                              <p:par>
                                <p:cTn id="54" presetID="9" presetClass="emph" presetSubtype="0" nodeType="withEffect">
                                  <p:stCondLst>
                                    <p:cond delay="0"/>
                                  </p:stCondLst>
                                  <p:childTnLst>
                                    <p:set>
                                      <p:cBhvr rctx="PPT">
                                        <p:cTn id="55" dur="indefinite"/>
                                        <p:tgtEl>
                                          <p:spTgt spid="130"/>
                                        </p:tgtEl>
                                        <p:attrNameLst>
                                          <p:attrName>style.opacity</p:attrName>
                                        </p:attrNameLst>
                                      </p:cBhvr>
                                      <p:to>
                                        <p:strVal val="0.5"/>
                                      </p:to>
                                    </p:set>
                                    <p:animEffect filter="image" prLst="opacity: 0.5">
                                      <p:cBhvr rctx="IE">
                                        <p:cTn id="56" dur="indefinite"/>
                                        <p:tgtEl>
                                          <p:spTgt spid="1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 grpId="0" animBg="1"/>
      <p:bldP spid="245" grpId="1" animBg="1"/>
      <p:bldP spid="102" grpId="0" animBg="1"/>
      <p:bldP spid="105" grpId="0" animBg="1"/>
      <p:bldP spid="105" grpId="1" animBg="1"/>
      <p:bldP spid="103" grpId="0" animBg="1"/>
      <p:bldP spid="103" grpId="1" animBg="1"/>
      <p:bldP spid="214" grpId="0" animBg="1"/>
      <p:bldP spid="214" grpId="1"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9" name="Picture 118" descr="Computer.png"/>
          <p:cNvPicPr>
            <a:picLocks noChangeAspect="1"/>
          </p:cNvPicPr>
          <p:nvPr/>
        </p:nvPicPr>
        <p:blipFill>
          <a:blip r:embed="rId4" cstate="print"/>
          <a:stretch>
            <a:fillRect/>
          </a:stretch>
        </p:blipFill>
        <p:spPr>
          <a:xfrm>
            <a:off x="1809571" y="763765"/>
            <a:ext cx="960405" cy="960405"/>
          </a:xfrm>
          <a:prstGeom prst="rect">
            <a:avLst/>
          </a:prstGeom>
        </p:spPr>
      </p:pic>
      <p:sp>
        <p:nvSpPr>
          <p:cNvPr id="146" name="Rounded Rectangle 145"/>
          <p:cNvSpPr/>
          <p:nvPr/>
        </p:nvSpPr>
        <p:spPr>
          <a:xfrm>
            <a:off x="6174472" y="1731334"/>
            <a:ext cx="1219200" cy="3124200"/>
          </a:xfrm>
          <a:prstGeom prst="roundRect">
            <a:avLst/>
          </a:prstGeom>
          <a:solidFill>
            <a:schemeClr val="accent2">
              <a:lumMod val="75000"/>
            </a:schemeClr>
          </a:soli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126" name="Rounded Rectangle 125"/>
          <p:cNvSpPr/>
          <p:nvPr/>
        </p:nvSpPr>
        <p:spPr>
          <a:xfrm>
            <a:off x="685800" y="3809999"/>
            <a:ext cx="6705600" cy="1066801"/>
          </a:xfrm>
          <a:prstGeom prst="roundRect">
            <a:avLst/>
          </a:prstGeom>
          <a:solidFill>
            <a:schemeClr val="accent2">
              <a:lumMod val="75000"/>
            </a:schemeClr>
          </a:soli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138" name="Rectangle 137"/>
          <p:cNvSpPr/>
          <p:nvPr/>
        </p:nvSpPr>
        <p:spPr>
          <a:xfrm>
            <a:off x="1883196" y="2625212"/>
            <a:ext cx="1393404" cy="575188"/>
          </a:xfrm>
          <a:prstGeom prst="rect">
            <a:avLst/>
          </a:prstGeom>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sz="1200" b="1" dirty="0" smtClean="0"/>
          </a:p>
        </p:txBody>
      </p:sp>
      <p:sp>
        <p:nvSpPr>
          <p:cNvPr id="68" name="Can 67"/>
          <p:cNvSpPr/>
          <p:nvPr/>
        </p:nvSpPr>
        <p:spPr>
          <a:xfrm>
            <a:off x="1135992" y="5030408"/>
            <a:ext cx="682175" cy="1280160"/>
          </a:xfrm>
          <a:prstGeom prst="can">
            <a:avLst/>
          </a:prstGeom>
          <a:ln w="38100" cmpd="sng">
            <a:solidFill>
              <a:srgbClr val="385D8A"/>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dirty="0"/>
          </a:p>
        </p:txBody>
      </p:sp>
      <p:cxnSp>
        <p:nvCxnSpPr>
          <p:cNvPr id="70" name="Straight Connector 69"/>
          <p:cNvCxnSpPr/>
          <p:nvPr/>
        </p:nvCxnSpPr>
        <p:spPr>
          <a:xfrm>
            <a:off x="1132367" y="5807876"/>
            <a:ext cx="673126" cy="1728"/>
          </a:xfrm>
          <a:prstGeom prst="line">
            <a:avLst/>
          </a:prstGeom>
          <a:ln w="22225">
            <a:solidFill>
              <a:srgbClr val="385D8A"/>
            </a:solidFill>
          </a:ln>
        </p:spPr>
        <p:style>
          <a:lnRef idx="1">
            <a:schemeClr val="dk1"/>
          </a:lnRef>
          <a:fillRef idx="0">
            <a:schemeClr val="dk1"/>
          </a:fillRef>
          <a:effectRef idx="0">
            <a:schemeClr val="dk1"/>
          </a:effectRef>
          <a:fontRef idx="minor">
            <a:schemeClr val="tx1"/>
          </a:fontRef>
        </p:style>
      </p:cxnSp>
      <p:cxnSp>
        <p:nvCxnSpPr>
          <p:cNvPr id="72" name="Straight Connector 71"/>
          <p:cNvCxnSpPr/>
          <p:nvPr/>
        </p:nvCxnSpPr>
        <p:spPr>
          <a:xfrm>
            <a:off x="1139377" y="6065487"/>
            <a:ext cx="673126" cy="1728"/>
          </a:xfrm>
          <a:prstGeom prst="line">
            <a:avLst/>
          </a:prstGeom>
          <a:ln w="22225">
            <a:solidFill>
              <a:srgbClr val="385D8A"/>
            </a:solidFill>
          </a:ln>
        </p:spPr>
        <p:style>
          <a:lnRef idx="1">
            <a:schemeClr val="dk1"/>
          </a:lnRef>
          <a:fillRef idx="0">
            <a:schemeClr val="dk1"/>
          </a:fillRef>
          <a:effectRef idx="0">
            <a:schemeClr val="dk1"/>
          </a:effectRef>
          <a:fontRef idx="minor">
            <a:schemeClr val="tx1"/>
          </a:fontRef>
        </p:style>
      </p:cxnSp>
      <p:sp>
        <p:nvSpPr>
          <p:cNvPr id="75" name="TextBox 74"/>
          <p:cNvSpPr txBox="1"/>
          <p:nvPr/>
        </p:nvSpPr>
        <p:spPr>
          <a:xfrm>
            <a:off x="1230138" y="5553143"/>
            <a:ext cx="522462" cy="276999"/>
          </a:xfrm>
          <a:prstGeom prst="rect">
            <a:avLst/>
          </a:prstGeom>
          <a:noFill/>
        </p:spPr>
        <p:txBody>
          <a:bodyPr wrap="square" rtlCol="0">
            <a:spAutoFit/>
          </a:bodyPr>
          <a:lstStyle/>
          <a:p>
            <a:r>
              <a:rPr lang="en-US" sz="1200" b="1" dirty="0" smtClean="0">
                <a:solidFill>
                  <a:srgbClr val="385D8A"/>
                </a:solidFill>
                <a:effectLst/>
              </a:rPr>
              <a:t>DB2</a:t>
            </a:r>
            <a:endParaRPr lang="en-US" sz="1200" b="1" dirty="0">
              <a:solidFill>
                <a:srgbClr val="385D8A"/>
              </a:solidFill>
              <a:effectLst/>
            </a:endParaRPr>
          </a:p>
        </p:txBody>
      </p:sp>
      <p:sp>
        <p:nvSpPr>
          <p:cNvPr id="77" name="TextBox 76"/>
          <p:cNvSpPr txBox="1"/>
          <p:nvPr/>
        </p:nvSpPr>
        <p:spPr>
          <a:xfrm>
            <a:off x="1229833" y="5821226"/>
            <a:ext cx="536376" cy="276999"/>
          </a:xfrm>
          <a:prstGeom prst="rect">
            <a:avLst/>
          </a:prstGeom>
          <a:noFill/>
        </p:spPr>
        <p:txBody>
          <a:bodyPr wrap="square" rtlCol="0">
            <a:spAutoFit/>
          </a:bodyPr>
          <a:lstStyle/>
          <a:p>
            <a:r>
              <a:rPr lang="en-US" sz="1200" b="1" dirty="0" smtClean="0">
                <a:solidFill>
                  <a:srgbClr val="00B050"/>
                </a:solidFill>
              </a:rPr>
              <a:t>DB3</a:t>
            </a:r>
            <a:endParaRPr lang="en-US" sz="1200" b="1" dirty="0">
              <a:solidFill>
                <a:srgbClr val="00B050"/>
              </a:solidFill>
            </a:endParaRPr>
          </a:p>
        </p:txBody>
      </p:sp>
      <p:grpSp>
        <p:nvGrpSpPr>
          <p:cNvPr id="2" name="Group 164"/>
          <p:cNvGrpSpPr/>
          <p:nvPr/>
        </p:nvGrpSpPr>
        <p:grpSpPr>
          <a:xfrm>
            <a:off x="3767468" y="5039833"/>
            <a:ext cx="685800" cy="1280160"/>
            <a:chOff x="892596" y="5068174"/>
            <a:chExt cx="685800" cy="1280160"/>
          </a:xfrm>
        </p:grpSpPr>
        <p:sp>
          <p:nvSpPr>
            <p:cNvPr id="166" name="Can 165"/>
            <p:cNvSpPr/>
            <p:nvPr/>
          </p:nvSpPr>
          <p:spPr>
            <a:xfrm>
              <a:off x="896221" y="5068174"/>
              <a:ext cx="682175" cy="1280160"/>
            </a:xfrm>
            <a:prstGeom prst="can">
              <a:avLst/>
            </a:prstGeom>
            <a:ln w="38100" cmpd="sng">
              <a:solidFill>
                <a:srgbClr val="385D8A"/>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dirty="0"/>
            </a:p>
          </p:txBody>
        </p:sp>
        <p:cxnSp>
          <p:nvCxnSpPr>
            <p:cNvPr id="167" name="Straight Connector 166"/>
            <p:cNvCxnSpPr/>
            <p:nvPr/>
          </p:nvCxnSpPr>
          <p:spPr>
            <a:xfrm>
              <a:off x="894000" y="5577397"/>
              <a:ext cx="673126" cy="1728"/>
            </a:xfrm>
            <a:prstGeom prst="line">
              <a:avLst/>
            </a:prstGeom>
            <a:ln w="22225" cmpd="sng">
              <a:solidFill>
                <a:srgbClr val="385D8A"/>
              </a:solidFill>
            </a:ln>
          </p:spPr>
          <p:style>
            <a:lnRef idx="1">
              <a:schemeClr val="dk1"/>
            </a:lnRef>
            <a:fillRef idx="0">
              <a:schemeClr val="dk1"/>
            </a:fillRef>
            <a:effectRef idx="0">
              <a:schemeClr val="dk1"/>
            </a:effectRef>
            <a:fontRef idx="minor">
              <a:schemeClr val="tx1"/>
            </a:fontRef>
          </p:style>
        </p:cxnSp>
        <p:cxnSp>
          <p:nvCxnSpPr>
            <p:cNvPr id="168" name="Straight Connector 167"/>
            <p:cNvCxnSpPr/>
            <p:nvPr/>
          </p:nvCxnSpPr>
          <p:spPr>
            <a:xfrm>
              <a:off x="892596" y="5845642"/>
              <a:ext cx="673126" cy="1728"/>
            </a:xfrm>
            <a:prstGeom prst="line">
              <a:avLst/>
            </a:prstGeom>
            <a:ln w="22225" cmpd="sng">
              <a:solidFill>
                <a:srgbClr val="385D8A"/>
              </a:solidFill>
            </a:ln>
          </p:spPr>
          <p:style>
            <a:lnRef idx="1">
              <a:schemeClr val="dk1"/>
            </a:lnRef>
            <a:fillRef idx="0">
              <a:schemeClr val="dk1"/>
            </a:fillRef>
            <a:effectRef idx="0">
              <a:schemeClr val="dk1"/>
            </a:effectRef>
            <a:fontRef idx="minor">
              <a:schemeClr val="tx1"/>
            </a:fontRef>
          </p:style>
        </p:cxnSp>
        <p:cxnSp>
          <p:nvCxnSpPr>
            <p:cNvPr id="169" name="Straight Connector 168"/>
            <p:cNvCxnSpPr/>
            <p:nvPr/>
          </p:nvCxnSpPr>
          <p:spPr>
            <a:xfrm>
              <a:off x="899606" y="6103253"/>
              <a:ext cx="673126" cy="1728"/>
            </a:xfrm>
            <a:prstGeom prst="line">
              <a:avLst/>
            </a:prstGeom>
            <a:ln w="22225" cmpd="sng">
              <a:solidFill>
                <a:srgbClr val="385D8A"/>
              </a:solidFill>
            </a:ln>
          </p:spPr>
          <p:style>
            <a:lnRef idx="1">
              <a:schemeClr val="dk1"/>
            </a:lnRef>
            <a:fillRef idx="0">
              <a:schemeClr val="dk1"/>
            </a:fillRef>
            <a:effectRef idx="0">
              <a:schemeClr val="dk1"/>
            </a:effectRef>
            <a:fontRef idx="minor">
              <a:schemeClr val="tx1"/>
            </a:fontRef>
          </p:style>
        </p:cxnSp>
        <p:sp>
          <p:nvSpPr>
            <p:cNvPr id="170" name="TextBox 169"/>
            <p:cNvSpPr txBox="1"/>
            <p:nvPr/>
          </p:nvSpPr>
          <p:spPr>
            <a:xfrm>
              <a:off x="1006294" y="5325648"/>
              <a:ext cx="538433" cy="276999"/>
            </a:xfrm>
            <a:prstGeom prst="rect">
              <a:avLst/>
            </a:prstGeom>
            <a:noFill/>
            <a:ln w="38100" cmpd="sng">
              <a:noFill/>
            </a:ln>
          </p:spPr>
          <p:txBody>
            <a:bodyPr wrap="square" rtlCol="0">
              <a:spAutoFit/>
            </a:bodyPr>
            <a:lstStyle/>
            <a:p>
              <a:r>
                <a:rPr lang="en-US" sz="1200" b="1" dirty="0" smtClean="0">
                  <a:solidFill>
                    <a:srgbClr val="00B050"/>
                  </a:solidFill>
                </a:rPr>
                <a:t>DB2</a:t>
              </a:r>
              <a:endParaRPr lang="en-US" sz="1200" b="1" dirty="0">
                <a:solidFill>
                  <a:srgbClr val="00B050"/>
                </a:solidFill>
              </a:endParaRPr>
            </a:p>
          </p:txBody>
        </p:sp>
        <p:sp>
          <p:nvSpPr>
            <p:cNvPr id="171" name="TextBox 170"/>
            <p:cNvSpPr txBox="1"/>
            <p:nvPr/>
          </p:nvSpPr>
          <p:spPr>
            <a:xfrm>
              <a:off x="990366" y="5590910"/>
              <a:ext cx="554361" cy="276999"/>
            </a:xfrm>
            <a:prstGeom prst="rect">
              <a:avLst/>
            </a:prstGeom>
            <a:noFill/>
            <a:ln w="38100" cmpd="sng">
              <a:noFill/>
            </a:ln>
          </p:spPr>
          <p:txBody>
            <a:bodyPr wrap="square" rtlCol="0">
              <a:spAutoFit/>
            </a:bodyPr>
            <a:lstStyle/>
            <a:p>
              <a:r>
                <a:rPr lang="en-US" sz="1200" b="1" dirty="0" smtClean="0">
                  <a:solidFill>
                    <a:srgbClr val="385D8A"/>
                  </a:solidFill>
                  <a:effectLst/>
                </a:rPr>
                <a:t>DB3</a:t>
              </a:r>
              <a:endParaRPr lang="en-US" sz="1200" b="1" dirty="0">
                <a:solidFill>
                  <a:srgbClr val="385D8A"/>
                </a:solidFill>
                <a:effectLst/>
              </a:endParaRPr>
            </a:p>
          </p:txBody>
        </p:sp>
        <p:cxnSp>
          <p:nvCxnSpPr>
            <p:cNvPr id="172" name="Straight Connector 171"/>
            <p:cNvCxnSpPr/>
            <p:nvPr/>
          </p:nvCxnSpPr>
          <p:spPr>
            <a:xfrm>
              <a:off x="901994" y="5334000"/>
              <a:ext cx="666376" cy="1728"/>
            </a:xfrm>
            <a:prstGeom prst="line">
              <a:avLst/>
            </a:prstGeom>
            <a:ln w="22225" cmpd="sng">
              <a:solidFill>
                <a:srgbClr val="385D8A"/>
              </a:solidFill>
            </a:ln>
          </p:spPr>
          <p:style>
            <a:lnRef idx="1">
              <a:schemeClr val="dk1"/>
            </a:lnRef>
            <a:fillRef idx="0">
              <a:schemeClr val="dk1"/>
            </a:fillRef>
            <a:effectRef idx="0">
              <a:schemeClr val="dk1"/>
            </a:effectRef>
            <a:fontRef idx="minor">
              <a:schemeClr val="tx1"/>
            </a:fontRef>
          </p:style>
        </p:cxnSp>
        <p:sp>
          <p:nvSpPr>
            <p:cNvPr id="173" name="TextBox 172"/>
            <p:cNvSpPr txBox="1"/>
            <p:nvPr/>
          </p:nvSpPr>
          <p:spPr>
            <a:xfrm>
              <a:off x="990062" y="5870867"/>
              <a:ext cx="536376" cy="276999"/>
            </a:xfrm>
            <a:prstGeom prst="rect">
              <a:avLst/>
            </a:prstGeom>
            <a:noFill/>
            <a:ln w="38100" cmpd="sng">
              <a:noFill/>
            </a:ln>
          </p:spPr>
          <p:txBody>
            <a:bodyPr wrap="square" rtlCol="0">
              <a:spAutoFit/>
            </a:bodyPr>
            <a:lstStyle/>
            <a:p>
              <a:r>
                <a:rPr lang="en-US" sz="1200" b="1" dirty="0" smtClean="0">
                  <a:solidFill>
                    <a:srgbClr val="385D8A"/>
                  </a:solidFill>
                </a:rPr>
                <a:t>DB4</a:t>
              </a:r>
              <a:endParaRPr lang="en-US" sz="1200" b="1" dirty="0">
                <a:solidFill>
                  <a:srgbClr val="385D8A"/>
                </a:solidFill>
              </a:endParaRPr>
            </a:p>
          </p:txBody>
        </p:sp>
      </p:grpSp>
      <p:sp>
        <p:nvSpPr>
          <p:cNvPr id="156" name="Can 155"/>
          <p:cNvSpPr/>
          <p:nvPr/>
        </p:nvSpPr>
        <p:spPr>
          <a:xfrm>
            <a:off x="2452658" y="5029200"/>
            <a:ext cx="682175" cy="1280160"/>
          </a:xfrm>
          <a:prstGeom prst="can">
            <a:avLst/>
          </a:prstGeom>
          <a:ln w="38100" cmpd="sng">
            <a:solidFill>
              <a:srgbClr val="385D8A"/>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dirty="0"/>
          </a:p>
        </p:txBody>
      </p:sp>
      <p:cxnSp>
        <p:nvCxnSpPr>
          <p:cNvPr id="157" name="Straight Connector 156"/>
          <p:cNvCxnSpPr/>
          <p:nvPr/>
        </p:nvCxnSpPr>
        <p:spPr>
          <a:xfrm>
            <a:off x="2450437" y="5538423"/>
            <a:ext cx="673126" cy="1728"/>
          </a:xfrm>
          <a:prstGeom prst="line">
            <a:avLst/>
          </a:prstGeom>
          <a:ln w="22225">
            <a:solidFill>
              <a:srgbClr val="385D8A"/>
            </a:solidFill>
          </a:ln>
        </p:spPr>
        <p:style>
          <a:lnRef idx="1">
            <a:schemeClr val="dk1"/>
          </a:lnRef>
          <a:fillRef idx="0">
            <a:schemeClr val="dk1"/>
          </a:fillRef>
          <a:effectRef idx="0">
            <a:schemeClr val="dk1"/>
          </a:effectRef>
          <a:fontRef idx="minor">
            <a:schemeClr val="tx1"/>
          </a:fontRef>
        </p:style>
      </p:cxnSp>
      <p:cxnSp>
        <p:nvCxnSpPr>
          <p:cNvPr id="158" name="Straight Connector 157"/>
          <p:cNvCxnSpPr/>
          <p:nvPr/>
        </p:nvCxnSpPr>
        <p:spPr>
          <a:xfrm>
            <a:off x="2449033" y="5806668"/>
            <a:ext cx="673126" cy="1728"/>
          </a:xfrm>
          <a:prstGeom prst="line">
            <a:avLst/>
          </a:prstGeom>
          <a:ln w="22225">
            <a:solidFill>
              <a:srgbClr val="385D8A"/>
            </a:solidFill>
          </a:ln>
        </p:spPr>
        <p:style>
          <a:lnRef idx="1">
            <a:schemeClr val="dk1"/>
          </a:lnRef>
          <a:fillRef idx="0">
            <a:schemeClr val="dk1"/>
          </a:fillRef>
          <a:effectRef idx="0">
            <a:schemeClr val="dk1"/>
          </a:effectRef>
          <a:fontRef idx="minor">
            <a:schemeClr val="tx1"/>
          </a:fontRef>
        </p:style>
      </p:cxnSp>
      <p:cxnSp>
        <p:nvCxnSpPr>
          <p:cNvPr id="159" name="Straight Connector 158"/>
          <p:cNvCxnSpPr/>
          <p:nvPr/>
        </p:nvCxnSpPr>
        <p:spPr>
          <a:xfrm>
            <a:off x="2456043" y="6064279"/>
            <a:ext cx="673126" cy="1728"/>
          </a:xfrm>
          <a:prstGeom prst="line">
            <a:avLst/>
          </a:prstGeom>
          <a:ln w="22225">
            <a:solidFill>
              <a:srgbClr val="385D8A"/>
            </a:solidFill>
          </a:ln>
        </p:spPr>
        <p:style>
          <a:lnRef idx="1">
            <a:schemeClr val="dk1"/>
          </a:lnRef>
          <a:fillRef idx="0">
            <a:schemeClr val="dk1"/>
          </a:fillRef>
          <a:effectRef idx="0">
            <a:schemeClr val="dk1"/>
          </a:effectRef>
          <a:fontRef idx="minor">
            <a:schemeClr val="tx1"/>
          </a:fontRef>
        </p:style>
      </p:cxnSp>
      <p:sp>
        <p:nvSpPr>
          <p:cNvPr id="160" name="TextBox 159"/>
          <p:cNvSpPr txBox="1"/>
          <p:nvPr/>
        </p:nvSpPr>
        <p:spPr>
          <a:xfrm>
            <a:off x="2562732" y="5286673"/>
            <a:ext cx="561468" cy="276999"/>
          </a:xfrm>
          <a:prstGeom prst="rect">
            <a:avLst/>
          </a:prstGeom>
          <a:noFill/>
        </p:spPr>
        <p:txBody>
          <a:bodyPr wrap="square" rtlCol="0">
            <a:spAutoFit/>
          </a:bodyPr>
          <a:lstStyle/>
          <a:p>
            <a:r>
              <a:rPr lang="en-US" sz="1200" b="1" dirty="0" smtClean="0">
                <a:solidFill>
                  <a:srgbClr val="385D8A"/>
                </a:solidFill>
                <a:effectLst/>
              </a:rPr>
              <a:t>DB4</a:t>
            </a:r>
            <a:endParaRPr lang="en-US" sz="1200" b="1" dirty="0">
              <a:solidFill>
                <a:srgbClr val="385D8A"/>
              </a:solidFill>
              <a:effectLst/>
            </a:endParaRPr>
          </a:p>
        </p:txBody>
      </p:sp>
      <p:sp>
        <p:nvSpPr>
          <p:cNvPr id="161" name="TextBox 160"/>
          <p:cNvSpPr txBox="1"/>
          <p:nvPr/>
        </p:nvSpPr>
        <p:spPr>
          <a:xfrm>
            <a:off x="2546804" y="5551935"/>
            <a:ext cx="577396" cy="276999"/>
          </a:xfrm>
          <a:prstGeom prst="rect">
            <a:avLst/>
          </a:prstGeom>
          <a:noFill/>
        </p:spPr>
        <p:txBody>
          <a:bodyPr wrap="square" rtlCol="0">
            <a:spAutoFit/>
          </a:bodyPr>
          <a:lstStyle/>
          <a:p>
            <a:r>
              <a:rPr lang="en-US" sz="1200" b="1" dirty="0" smtClean="0">
                <a:solidFill>
                  <a:srgbClr val="385D8A"/>
                </a:solidFill>
              </a:rPr>
              <a:t>DB5</a:t>
            </a:r>
            <a:endParaRPr lang="en-US" sz="1200" b="1" dirty="0">
              <a:solidFill>
                <a:srgbClr val="385D8A"/>
              </a:solidFill>
            </a:endParaRPr>
          </a:p>
        </p:txBody>
      </p:sp>
      <p:cxnSp>
        <p:nvCxnSpPr>
          <p:cNvPr id="162" name="Straight Connector 161"/>
          <p:cNvCxnSpPr/>
          <p:nvPr/>
        </p:nvCxnSpPr>
        <p:spPr>
          <a:xfrm>
            <a:off x="2458431" y="5295026"/>
            <a:ext cx="666376" cy="1728"/>
          </a:xfrm>
          <a:prstGeom prst="line">
            <a:avLst/>
          </a:prstGeom>
          <a:ln w="22225">
            <a:solidFill>
              <a:srgbClr val="385D8A"/>
            </a:solidFill>
          </a:ln>
        </p:spPr>
        <p:style>
          <a:lnRef idx="1">
            <a:schemeClr val="dk1"/>
          </a:lnRef>
          <a:fillRef idx="0">
            <a:schemeClr val="dk1"/>
          </a:fillRef>
          <a:effectRef idx="0">
            <a:schemeClr val="dk1"/>
          </a:effectRef>
          <a:fontRef idx="minor">
            <a:schemeClr val="tx1"/>
          </a:fontRef>
        </p:style>
      </p:cxnSp>
      <p:sp>
        <p:nvSpPr>
          <p:cNvPr id="16" name="Rectangle 15"/>
          <p:cNvSpPr/>
          <p:nvPr/>
        </p:nvSpPr>
        <p:spPr>
          <a:xfrm>
            <a:off x="1730796" y="2491862"/>
            <a:ext cx="1393404" cy="575188"/>
          </a:xfrm>
          <a:prstGeom prst="rect">
            <a:avLst/>
          </a:prstGeom>
          <a:ln/>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200" b="1" dirty="0" smtClean="0"/>
              <a:t>Client Access Server</a:t>
            </a:r>
          </a:p>
        </p:txBody>
      </p:sp>
      <p:sp>
        <p:nvSpPr>
          <p:cNvPr id="21" name="Rectangle 20"/>
          <p:cNvSpPr/>
          <p:nvPr/>
        </p:nvSpPr>
        <p:spPr>
          <a:xfrm>
            <a:off x="968796" y="4077575"/>
            <a:ext cx="1007253" cy="575188"/>
          </a:xfrm>
          <a:prstGeom prst="rect">
            <a:avLst/>
          </a:prstGeom>
          <a:ln cap="rnd"/>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200" b="1" dirty="0" smtClean="0"/>
              <a:t>Mailbox Server 1</a:t>
            </a:r>
            <a:endParaRPr lang="en-US" sz="1200" b="1" dirty="0"/>
          </a:p>
        </p:txBody>
      </p:sp>
      <p:sp>
        <p:nvSpPr>
          <p:cNvPr id="22" name="Rectangle 21"/>
          <p:cNvSpPr/>
          <p:nvPr/>
        </p:nvSpPr>
        <p:spPr>
          <a:xfrm>
            <a:off x="2286000" y="4077575"/>
            <a:ext cx="1005840" cy="575188"/>
          </a:xfrm>
          <a:prstGeom prst="rect">
            <a:avLst/>
          </a:prstGeom>
          <a:ln cap="rnd"/>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200" b="1" dirty="0" smtClean="0"/>
              <a:t>Mailbox Server 2</a:t>
            </a:r>
            <a:endParaRPr lang="en-US" sz="1200" b="1" dirty="0"/>
          </a:p>
        </p:txBody>
      </p:sp>
      <p:sp>
        <p:nvSpPr>
          <p:cNvPr id="23" name="Rectangle 22"/>
          <p:cNvSpPr/>
          <p:nvPr/>
        </p:nvSpPr>
        <p:spPr>
          <a:xfrm>
            <a:off x="3602666" y="4077575"/>
            <a:ext cx="1005840" cy="575188"/>
          </a:xfrm>
          <a:prstGeom prst="rect">
            <a:avLst/>
          </a:prstGeom>
          <a:ln cap="rnd"/>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200" b="1" dirty="0" smtClean="0"/>
              <a:t>Mailbox Server 3</a:t>
            </a:r>
            <a:endParaRPr lang="en-US" sz="1200" b="1" dirty="0"/>
          </a:p>
        </p:txBody>
      </p:sp>
      <p:cxnSp>
        <p:nvCxnSpPr>
          <p:cNvPr id="28" name="Straight Arrow Connector 27"/>
          <p:cNvCxnSpPr>
            <a:stCxn id="21" idx="2"/>
            <a:endCxn id="68" idx="1"/>
          </p:cNvCxnSpPr>
          <p:nvPr/>
        </p:nvCxnSpPr>
        <p:spPr>
          <a:xfrm rot="16200000" flipH="1">
            <a:off x="1285929" y="4839256"/>
            <a:ext cx="377645" cy="4657"/>
          </a:xfrm>
          <a:prstGeom prst="straightConnector1">
            <a:avLst/>
          </a:prstGeom>
          <a:ln w="38100">
            <a:solidFill>
              <a:schemeClr val="bg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stCxn id="22" idx="2"/>
            <a:endCxn id="156" idx="1"/>
          </p:cNvCxnSpPr>
          <p:nvPr/>
        </p:nvCxnSpPr>
        <p:spPr>
          <a:xfrm rot="16200000" flipH="1">
            <a:off x="2603115" y="4838568"/>
            <a:ext cx="376437" cy="4826"/>
          </a:xfrm>
          <a:prstGeom prst="straightConnector1">
            <a:avLst/>
          </a:prstGeom>
          <a:ln w="38100">
            <a:solidFill>
              <a:schemeClr val="bg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a:stCxn id="23" idx="2"/>
          </p:cNvCxnSpPr>
          <p:nvPr/>
        </p:nvCxnSpPr>
        <p:spPr>
          <a:xfrm rot="16200000" flipH="1">
            <a:off x="3915348" y="4843000"/>
            <a:ext cx="387070" cy="6595"/>
          </a:xfrm>
          <a:prstGeom prst="straightConnector1">
            <a:avLst/>
          </a:prstGeom>
          <a:ln w="38100">
            <a:solidFill>
              <a:schemeClr val="bg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a:stCxn id="16" idx="2"/>
            <a:endCxn id="21" idx="0"/>
          </p:cNvCxnSpPr>
          <p:nvPr/>
        </p:nvCxnSpPr>
        <p:spPr>
          <a:xfrm rot="5400000">
            <a:off x="1444699" y="3094775"/>
            <a:ext cx="1010525" cy="955075"/>
          </a:xfrm>
          <a:prstGeom prst="straightConnector1">
            <a:avLst/>
          </a:prstGeom>
          <a:ln>
            <a:headEnd type="triangle"/>
            <a:tailEnd type="triangle"/>
          </a:ln>
        </p:spPr>
        <p:style>
          <a:lnRef idx="1">
            <a:schemeClr val="accent5"/>
          </a:lnRef>
          <a:fillRef idx="0">
            <a:schemeClr val="accent5"/>
          </a:fillRef>
          <a:effectRef idx="0">
            <a:schemeClr val="accent5"/>
          </a:effectRef>
          <a:fontRef idx="minor">
            <a:schemeClr val="tx1"/>
          </a:fontRef>
        </p:style>
      </p:cxnSp>
      <p:cxnSp>
        <p:nvCxnSpPr>
          <p:cNvPr id="45" name="Straight Arrow Connector 44"/>
          <p:cNvCxnSpPr>
            <a:stCxn id="16" idx="2"/>
            <a:endCxn id="22" idx="0"/>
          </p:cNvCxnSpPr>
          <p:nvPr/>
        </p:nvCxnSpPr>
        <p:spPr>
          <a:xfrm rot="16200000" flipH="1">
            <a:off x="2102947" y="3391601"/>
            <a:ext cx="1010525" cy="361422"/>
          </a:xfrm>
          <a:prstGeom prst="straightConnector1">
            <a:avLst/>
          </a:prstGeom>
          <a:ln>
            <a:headEnd type="triangle"/>
            <a:tailEnd type="triangle"/>
          </a:ln>
        </p:spPr>
        <p:style>
          <a:lnRef idx="1">
            <a:schemeClr val="accent5"/>
          </a:lnRef>
          <a:fillRef idx="0">
            <a:schemeClr val="accent5"/>
          </a:fillRef>
          <a:effectRef idx="0">
            <a:schemeClr val="accent5"/>
          </a:effectRef>
          <a:fontRef idx="minor">
            <a:schemeClr val="tx1"/>
          </a:fontRef>
        </p:style>
      </p:cxnSp>
      <p:cxnSp>
        <p:nvCxnSpPr>
          <p:cNvPr id="47" name="Straight Arrow Connector 46"/>
          <p:cNvCxnSpPr>
            <a:stCxn id="16" idx="2"/>
            <a:endCxn id="23" idx="0"/>
          </p:cNvCxnSpPr>
          <p:nvPr/>
        </p:nvCxnSpPr>
        <p:spPr>
          <a:xfrm rot="16200000" flipH="1">
            <a:off x="2761280" y="2733268"/>
            <a:ext cx="1010525" cy="1678088"/>
          </a:xfrm>
          <a:prstGeom prst="straightConnector1">
            <a:avLst/>
          </a:prstGeom>
          <a:ln>
            <a:headEnd type="triangle"/>
            <a:tailEnd type="triangle"/>
          </a:ln>
        </p:spPr>
        <p:style>
          <a:lnRef idx="1">
            <a:schemeClr val="accent5"/>
          </a:lnRef>
          <a:fillRef idx="0">
            <a:schemeClr val="accent5"/>
          </a:fillRef>
          <a:effectRef idx="0">
            <a:schemeClr val="accent5"/>
          </a:effectRef>
          <a:fontRef idx="minor">
            <a:schemeClr val="tx1"/>
          </a:fontRef>
        </p:style>
      </p:cxnSp>
      <p:cxnSp>
        <p:nvCxnSpPr>
          <p:cNvPr id="57" name="Straight Arrow Connector 56"/>
          <p:cNvCxnSpPr/>
          <p:nvPr/>
        </p:nvCxnSpPr>
        <p:spPr>
          <a:xfrm rot="5400000">
            <a:off x="2022506" y="2120740"/>
            <a:ext cx="757453" cy="3452"/>
          </a:xfrm>
          <a:prstGeom prst="straightConnector1">
            <a:avLst/>
          </a:prstGeom>
          <a:ln w="7620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59" name="Straight Arrow Connector 58"/>
          <p:cNvCxnSpPr/>
          <p:nvPr/>
        </p:nvCxnSpPr>
        <p:spPr>
          <a:xfrm rot="16200000" flipH="1">
            <a:off x="2131526" y="3461281"/>
            <a:ext cx="1010525" cy="361422"/>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cxnSp>
        <p:nvCxnSpPr>
          <p:cNvPr id="60" name="Straight Arrow Connector 59"/>
          <p:cNvCxnSpPr/>
          <p:nvPr/>
        </p:nvCxnSpPr>
        <p:spPr>
          <a:xfrm rot="5400000">
            <a:off x="1407120" y="3082249"/>
            <a:ext cx="1010525" cy="955075"/>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sp>
        <p:nvSpPr>
          <p:cNvPr id="48" name="Rectangle 47"/>
          <p:cNvSpPr/>
          <p:nvPr/>
        </p:nvSpPr>
        <p:spPr>
          <a:xfrm>
            <a:off x="6286704" y="1905000"/>
            <a:ext cx="987552" cy="575188"/>
          </a:xfrm>
          <a:prstGeom prst="rect">
            <a:avLst/>
          </a:prstGeom>
          <a:ln cap="rnd"/>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200" b="1" dirty="0" smtClean="0"/>
              <a:t>Mailbox Server 6</a:t>
            </a:r>
            <a:endParaRPr lang="en-US" sz="1200" b="1" dirty="0"/>
          </a:p>
        </p:txBody>
      </p:sp>
      <p:sp>
        <p:nvSpPr>
          <p:cNvPr id="58" name="Rectangle 57"/>
          <p:cNvSpPr/>
          <p:nvPr/>
        </p:nvSpPr>
        <p:spPr>
          <a:xfrm>
            <a:off x="4925870" y="4077575"/>
            <a:ext cx="1005840" cy="575188"/>
          </a:xfrm>
          <a:prstGeom prst="rect">
            <a:avLst/>
          </a:prstGeom>
          <a:ln cap="rnd"/>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200" b="1" dirty="0" smtClean="0"/>
              <a:t>Mailbox Server 4</a:t>
            </a:r>
            <a:endParaRPr lang="en-US" sz="1200" b="1" dirty="0"/>
          </a:p>
        </p:txBody>
      </p:sp>
      <p:cxnSp>
        <p:nvCxnSpPr>
          <p:cNvPr id="66" name="Straight Arrow Connector 65"/>
          <p:cNvCxnSpPr/>
          <p:nvPr/>
        </p:nvCxnSpPr>
        <p:spPr>
          <a:xfrm rot="10800000">
            <a:off x="7260361" y="2098344"/>
            <a:ext cx="640080" cy="15787"/>
          </a:xfrm>
          <a:prstGeom prst="straightConnector1">
            <a:avLst/>
          </a:prstGeom>
          <a:ln w="38100">
            <a:solidFill>
              <a:schemeClr val="tx2"/>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54" name="TextBox 53"/>
          <p:cNvSpPr txBox="1"/>
          <p:nvPr/>
        </p:nvSpPr>
        <p:spPr>
          <a:xfrm>
            <a:off x="6035566" y="955917"/>
            <a:ext cx="662361" cy="307777"/>
          </a:xfrm>
          <a:prstGeom prst="rect">
            <a:avLst/>
          </a:prstGeom>
          <a:noFill/>
        </p:spPr>
        <p:txBody>
          <a:bodyPr wrap="none" rtlCol="0">
            <a:spAutoFit/>
          </a:bodyPr>
          <a:lstStyle/>
          <a:p>
            <a:r>
              <a:rPr lang="en-US" sz="1400" dirty="0" smtClean="0"/>
              <a:t>Dallas </a:t>
            </a:r>
            <a:endParaRPr lang="en-US" sz="1400" dirty="0"/>
          </a:p>
        </p:txBody>
      </p:sp>
      <p:sp>
        <p:nvSpPr>
          <p:cNvPr id="67" name="TextBox 66"/>
          <p:cNvSpPr txBox="1"/>
          <p:nvPr/>
        </p:nvSpPr>
        <p:spPr>
          <a:xfrm>
            <a:off x="228600" y="1996966"/>
            <a:ext cx="800219" cy="307777"/>
          </a:xfrm>
          <a:prstGeom prst="rect">
            <a:avLst/>
          </a:prstGeom>
          <a:noFill/>
        </p:spPr>
        <p:txBody>
          <a:bodyPr wrap="none" rtlCol="0">
            <a:spAutoFit/>
          </a:bodyPr>
          <a:lstStyle/>
          <a:p>
            <a:r>
              <a:rPr lang="en-US" sz="1400" dirty="0" smtClean="0"/>
              <a:t>San Jose</a:t>
            </a:r>
            <a:endParaRPr lang="en-US" sz="1400" dirty="0"/>
          </a:p>
        </p:txBody>
      </p:sp>
      <p:cxnSp>
        <p:nvCxnSpPr>
          <p:cNvPr id="80" name="Straight Connector 79"/>
          <p:cNvCxnSpPr/>
          <p:nvPr/>
        </p:nvCxnSpPr>
        <p:spPr>
          <a:xfrm rot="5400000">
            <a:off x="-1965166" y="4221212"/>
            <a:ext cx="4389120" cy="1588"/>
          </a:xfrm>
          <a:prstGeom prst="line">
            <a:avLst/>
          </a:prstGeom>
          <a:noFill/>
          <a:ln cmpd="sng">
            <a:solidFill>
              <a:srgbClr val="536E71"/>
            </a:solidFill>
          </a:ln>
        </p:spPr>
        <p:style>
          <a:lnRef idx="2">
            <a:schemeClr val="accent1">
              <a:shade val="50000"/>
            </a:schemeClr>
          </a:lnRef>
          <a:fillRef idx="1">
            <a:schemeClr val="accent1"/>
          </a:fillRef>
          <a:effectRef idx="0">
            <a:schemeClr val="accent1"/>
          </a:effectRef>
          <a:fontRef idx="minor">
            <a:schemeClr val="lt1"/>
          </a:fontRef>
        </p:style>
      </p:cxnSp>
      <p:cxnSp>
        <p:nvCxnSpPr>
          <p:cNvPr id="82" name="Straight Connector 81"/>
          <p:cNvCxnSpPr/>
          <p:nvPr/>
        </p:nvCxnSpPr>
        <p:spPr>
          <a:xfrm>
            <a:off x="217967" y="6411433"/>
            <a:ext cx="8708066" cy="37225"/>
          </a:xfrm>
          <a:prstGeom prst="line">
            <a:avLst/>
          </a:prstGeom>
          <a:noFill/>
          <a:ln cmpd="sng">
            <a:solidFill>
              <a:srgbClr val="536E71"/>
            </a:solidFill>
          </a:ln>
        </p:spPr>
        <p:style>
          <a:lnRef idx="2">
            <a:schemeClr val="accent1">
              <a:shade val="50000"/>
            </a:schemeClr>
          </a:lnRef>
          <a:fillRef idx="1">
            <a:schemeClr val="accent1"/>
          </a:fillRef>
          <a:effectRef idx="0">
            <a:schemeClr val="accent1"/>
          </a:effectRef>
          <a:fontRef idx="minor">
            <a:schemeClr val="lt1"/>
          </a:fontRef>
        </p:style>
      </p:cxnSp>
      <p:cxnSp>
        <p:nvCxnSpPr>
          <p:cNvPr id="84" name="Straight Connector 83"/>
          <p:cNvCxnSpPr/>
          <p:nvPr/>
        </p:nvCxnSpPr>
        <p:spPr>
          <a:xfrm rot="5400000" flipH="1" flipV="1">
            <a:off x="7251192" y="4788408"/>
            <a:ext cx="3328416" cy="1588"/>
          </a:xfrm>
          <a:prstGeom prst="line">
            <a:avLst/>
          </a:prstGeom>
          <a:noFill/>
          <a:ln cmpd="sng">
            <a:solidFill>
              <a:srgbClr val="536E71"/>
            </a:solidFill>
          </a:ln>
        </p:spPr>
        <p:style>
          <a:lnRef idx="2">
            <a:schemeClr val="accent1">
              <a:shade val="50000"/>
            </a:schemeClr>
          </a:lnRef>
          <a:fillRef idx="1">
            <a:schemeClr val="accent1"/>
          </a:fillRef>
          <a:effectRef idx="0">
            <a:schemeClr val="accent1"/>
          </a:effectRef>
          <a:fontRef idx="minor">
            <a:schemeClr val="lt1"/>
          </a:fontRef>
        </p:style>
      </p:cxnSp>
      <p:cxnSp>
        <p:nvCxnSpPr>
          <p:cNvPr id="87" name="Straight Connector 86"/>
          <p:cNvCxnSpPr/>
          <p:nvPr/>
        </p:nvCxnSpPr>
        <p:spPr>
          <a:xfrm rot="10800000">
            <a:off x="3940596" y="3120644"/>
            <a:ext cx="4974804" cy="3557"/>
          </a:xfrm>
          <a:prstGeom prst="line">
            <a:avLst/>
          </a:prstGeom>
          <a:noFill/>
          <a:ln cmpd="sng">
            <a:solidFill>
              <a:srgbClr val="536E71"/>
            </a:solidFill>
          </a:ln>
        </p:spPr>
        <p:style>
          <a:lnRef idx="2">
            <a:schemeClr val="accent1">
              <a:shade val="50000"/>
            </a:schemeClr>
          </a:lnRef>
          <a:fillRef idx="1">
            <a:schemeClr val="accent1"/>
          </a:fillRef>
          <a:effectRef idx="0">
            <a:schemeClr val="accent1"/>
          </a:effectRef>
          <a:fontRef idx="minor">
            <a:schemeClr val="lt1"/>
          </a:fontRef>
        </p:style>
      </p:cxnSp>
      <p:cxnSp>
        <p:nvCxnSpPr>
          <p:cNvPr id="89" name="Straight Connector 88"/>
          <p:cNvCxnSpPr/>
          <p:nvPr/>
        </p:nvCxnSpPr>
        <p:spPr>
          <a:xfrm rot="5400000" flipH="1" flipV="1">
            <a:off x="3407325" y="2575163"/>
            <a:ext cx="1097280" cy="794"/>
          </a:xfrm>
          <a:prstGeom prst="line">
            <a:avLst/>
          </a:prstGeom>
          <a:noFill/>
          <a:ln cmpd="sng">
            <a:solidFill>
              <a:srgbClr val="536E71"/>
            </a:solidFill>
          </a:ln>
        </p:spPr>
        <p:style>
          <a:lnRef idx="2">
            <a:schemeClr val="accent1">
              <a:shade val="50000"/>
            </a:schemeClr>
          </a:lnRef>
          <a:fillRef idx="1">
            <a:schemeClr val="accent1"/>
          </a:fillRef>
          <a:effectRef idx="0">
            <a:schemeClr val="accent1"/>
          </a:effectRef>
          <a:fontRef idx="minor">
            <a:schemeClr val="lt1"/>
          </a:fontRef>
        </p:style>
      </p:cxnSp>
      <p:cxnSp>
        <p:nvCxnSpPr>
          <p:cNvPr id="91" name="Straight Connector 90"/>
          <p:cNvCxnSpPr/>
          <p:nvPr/>
        </p:nvCxnSpPr>
        <p:spPr>
          <a:xfrm rot="10800000">
            <a:off x="223100" y="2013773"/>
            <a:ext cx="3755066" cy="1588"/>
          </a:xfrm>
          <a:prstGeom prst="line">
            <a:avLst/>
          </a:prstGeom>
          <a:noFill/>
          <a:ln cmpd="sng">
            <a:solidFill>
              <a:srgbClr val="536E71"/>
            </a:solidFill>
          </a:ln>
        </p:spPr>
        <p:style>
          <a:lnRef idx="2">
            <a:schemeClr val="accent1">
              <a:shade val="50000"/>
            </a:schemeClr>
          </a:lnRef>
          <a:fillRef idx="1">
            <a:schemeClr val="accent1"/>
          </a:fillRef>
          <a:effectRef idx="0">
            <a:schemeClr val="accent1"/>
          </a:effectRef>
          <a:fontRef idx="minor">
            <a:schemeClr val="lt1"/>
          </a:fontRef>
        </p:style>
      </p:cxnSp>
      <p:sp>
        <p:nvSpPr>
          <p:cNvPr id="97" name="Rectangle 96"/>
          <p:cNvSpPr/>
          <p:nvPr/>
        </p:nvSpPr>
        <p:spPr>
          <a:xfrm>
            <a:off x="6019800" y="935664"/>
            <a:ext cx="2667000" cy="1807535"/>
          </a:xfrm>
          <a:prstGeom prst="rect">
            <a:avLst/>
          </a:prstGeom>
          <a:noFill/>
          <a:ln cmpd="sng">
            <a:solidFill>
              <a:srgbClr val="536E7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Rectangle 91"/>
          <p:cNvSpPr/>
          <p:nvPr/>
        </p:nvSpPr>
        <p:spPr>
          <a:xfrm>
            <a:off x="6246793" y="4077575"/>
            <a:ext cx="1005840" cy="575188"/>
          </a:xfrm>
          <a:prstGeom prst="rect">
            <a:avLst/>
          </a:prstGeom>
          <a:ln cap="rnd"/>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200" b="1" dirty="0" smtClean="0"/>
              <a:t>Mailbox Server 5</a:t>
            </a:r>
            <a:endParaRPr lang="en-US" sz="1200" b="1" dirty="0"/>
          </a:p>
        </p:txBody>
      </p:sp>
      <p:sp>
        <p:nvSpPr>
          <p:cNvPr id="176" name="Can 175"/>
          <p:cNvSpPr/>
          <p:nvPr/>
        </p:nvSpPr>
        <p:spPr>
          <a:xfrm>
            <a:off x="5087759" y="5039833"/>
            <a:ext cx="682175" cy="1280160"/>
          </a:xfrm>
          <a:prstGeom prst="can">
            <a:avLst/>
          </a:prstGeom>
          <a:ln w="38100" cmpd="sng">
            <a:solidFill>
              <a:srgbClr val="385D8A"/>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dirty="0"/>
          </a:p>
        </p:txBody>
      </p:sp>
      <p:cxnSp>
        <p:nvCxnSpPr>
          <p:cNvPr id="177" name="Straight Connector 176"/>
          <p:cNvCxnSpPr/>
          <p:nvPr/>
        </p:nvCxnSpPr>
        <p:spPr>
          <a:xfrm>
            <a:off x="5085538" y="5549056"/>
            <a:ext cx="673126" cy="1728"/>
          </a:xfrm>
          <a:prstGeom prst="line">
            <a:avLst/>
          </a:prstGeom>
          <a:ln w="22225">
            <a:solidFill>
              <a:srgbClr val="385D8A"/>
            </a:solidFill>
          </a:ln>
        </p:spPr>
        <p:style>
          <a:lnRef idx="1">
            <a:schemeClr val="dk1"/>
          </a:lnRef>
          <a:fillRef idx="0">
            <a:schemeClr val="dk1"/>
          </a:fillRef>
          <a:effectRef idx="0">
            <a:schemeClr val="dk1"/>
          </a:effectRef>
          <a:fontRef idx="minor">
            <a:schemeClr val="tx1"/>
          </a:fontRef>
        </p:style>
      </p:cxnSp>
      <p:cxnSp>
        <p:nvCxnSpPr>
          <p:cNvPr id="178" name="Straight Connector 177"/>
          <p:cNvCxnSpPr/>
          <p:nvPr/>
        </p:nvCxnSpPr>
        <p:spPr>
          <a:xfrm>
            <a:off x="5084134" y="5817301"/>
            <a:ext cx="673126" cy="1728"/>
          </a:xfrm>
          <a:prstGeom prst="line">
            <a:avLst/>
          </a:prstGeom>
          <a:ln w="22225">
            <a:solidFill>
              <a:srgbClr val="385D8A"/>
            </a:solidFill>
          </a:ln>
        </p:spPr>
        <p:style>
          <a:lnRef idx="1">
            <a:schemeClr val="dk1"/>
          </a:lnRef>
          <a:fillRef idx="0">
            <a:schemeClr val="dk1"/>
          </a:fillRef>
          <a:effectRef idx="0">
            <a:schemeClr val="dk1"/>
          </a:effectRef>
          <a:fontRef idx="minor">
            <a:schemeClr val="tx1"/>
          </a:fontRef>
        </p:style>
      </p:cxnSp>
      <p:cxnSp>
        <p:nvCxnSpPr>
          <p:cNvPr id="179" name="Straight Connector 178"/>
          <p:cNvCxnSpPr/>
          <p:nvPr/>
        </p:nvCxnSpPr>
        <p:spPr>
          <a:xfrm>
            <a:off x="5091144" y="6074912"/>
            <a:ext cx="673126" cy="1728"/>
          </a:xfrm>
          <a:prstGeom prst="line">
            <a:avLst/>
          </a:prstGeom>
          <a:ln w="22225">
            <a:solidFill>
              <a:srgbClr val="385D8A"/>
            </a:solidFill>
          </a:ln>
        </p:spPr>
        <p:style>
          <a:lnRef idx="1">
            <a:schemeClr val="dk1"/>
          </a:lnRef>
          <a:fillRef idx="0">
            <a:schemeClr val="dk1"/>
          </a:fillRef>
          <a:effectRef idx="0">
            <a:schemeClr val="dk1"/>
          </a:effectRef>
          <a:fontRef idx="minor">
            <a:schemeClr val="tx1"/>
          </a:fontRef>
        </p:style>
      </p:cxnSp>
      <p:sp>
        <p:nvSpPr>
          <p:cNvPr id="180" name="TextBox 179"/>
          <p:cNvSpPr txBox="1"/>
          <p:nvPr/>
        </p:nvSpPr>
        <p:spPr>
          <a:xfrm>
            <a:off x="5197832" y="5297306"/>
            <a:ext cx="593367" cy="276999"/>
          </a:xfrm>
          <a:prstGeom prst="rect">
            <a:avLst/>
          </a:prstGeom>
          <a:noFill/>
        </p:spPr>
        <p:txBody>
          <a:bodyPr wrap="square" rtlCol="0">
            <a:spAutoFit/>
          </a:bodyPr>
          <a:lstStyle/>
          <a:p>
            <a:r>
              <a:rPr lang="en-US" sz="1200" b="1" dirty="0" smtClean="0">
                <a:solidFill>
                  <a:srgbClr val="00B050"/>
                </a:solidFill>
                <a:effectLst/>
              </a:rPr>
              <a:t>DB5</a:t>
            </a:r>
            <a:endParaRPr lang="en-US" sz="1200" b="1" dirty="0">
              <a:solidFill>
                <a:srgbClr val="00B050"/>
              </a:solidFill>
              <a:effectLst/>
            </a:endParaRPr>
          </a:p>
        </p:txBody>
      </p:sp>
      <p:cxnSp>
        <p:nvCxnSpPr>
          <p:cNvPr id="182" name="Straight Connector 181"/>
          <p:cNvCxnSpPr/>
          <p:nvPr/>
        </p:nvCxnSpPr>
        <p:spPr>
          <a:xfrm>
            <a:off x="5093532" y="5305659"/>
            <a:ext cx="666376" cy="1728"/>
          </a:xfrm>
          <a:prstGeom prst="line">
            <a:avLst/>
          </a:prstGeom>
          <a:ln w="22225">
            <a:solidFill>
              <a:srgbClr val="385D8A"/>
            </a:solidFill>
          </a:ln>
        </p:spPr>
        <p:style>
          <a:lnRef idx="1">
            <a:schemeClr val="dk1"/>
          </a:lnRef>
          <a:fillRef idx="0">
            <a:schemeClr val="dk1"/>
          </a:fillRef>
          <a:effectRef idx="0">
            <a:schemeClr val="dk1"/>
          </a:effectRef>
          <a:fontRef idx="minor">
            <a:schemeClr val="tx1"/>
          </a:fontRef>
        </p:style>
      </p:cxnSp>
      <p:sp>
        <p:nvSpPr>
          <p:cNvPr id="183" name="TextBox 182"/>
          <p:cNvSpPr txBox="1"/>
          <p:nvPr/>
        </p:nvSpPr>
        <p:spPr>
          <a:xfrm>
            <a:off x="5181600" y="5842526"/>
            <a:ext cx="536376" cy="276999"/>
          </a:xfrm>
          <a:prstGeom prst="rect">
            <a:avLst/>
          </a:prstGeom>
          <a:noFill/>
        </p:spPr>
        <p:txBody>
          <a:bodyPr wrap="square" rtlCol="0">
            <a:spAutoFit/>
          </a:bodyPr>
          <a:lstStyle/>
          <a:p>
            <a:r>
              <a:rPr lang="en-US" sz="1200" b="1" dirty="0" smtClean="0">
                <a:solidFill>
                  <a:srgbClr val="385D8A"/>
                </a:solidFill>
                <a:cs typeface="Arial" pitchFamily="34" charset="0"/>
              </a:rPr>
              <a:t>DB2</a:t>
            </a:r>
            <a:endParaRPr lang="en-US" sz="1200" b="1" dirty="0">
              <a:solidFill>
                <a:srgbClr val="385D8A"/>
              </a:solidFill>
              <a:cs typeface="Arial" pitchFamily="34" charset="0"/>
            </a:endParaRPr>
          </a:p>
        </p:txBody>
      </p:sp>
      <p:grpSp>
        <p:nvGrpSpPr>
          <p:cNvPr id="3" name="Group 184"/>
          <p:cNvGrpSpPr/>
          <p:nvPr/>
        </p:nvGrpSpPr>
        <p:grpSpPr>
          <a:xfrm>
            <a:off x="6400800" y="5041602"/>
            <a:ext cx="685800" cy="1280160"/>
            <a:chOff x="892596" y="5068174"/>
            <a:chExt cx="685800" cy="1280160"/>
          </a:xfrm>
        </p:grpSpPr>
        <p:sp>
          <p:nvSpPr>
            <p:cNvPr id="186" name="Can 185"/>
            <p:cNvSpPr/>
            <p:nvPr/>
          </p:nvSpPr>
          <p:spPr>
            <a:xfrm>
              <a:off x="896221" y="5068174"/>
              <a:ext cx="682175" cy="1280160"/>
            </a:xfrm>
            <a:prstGeom prst="can">
              <a:avLst/>
            </a:prstGeom>
            <a:ln w="38100" cmpd="sng">
              <a:solidFill>
                <a:srgbClr val="385D8A"/>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dirty="0"/>
            </a:p>
          </p:txBody>
        </p:sp>
        <p:cxnSp>
          <p:nvCxnSpPr>
            <p:cNvPr id="187" name="Straight Connector 186"/>
            <p:cNvCxnSpPr/>
            <p:nvPr/>
          </p:nvCxnSpPr>
          <p:spPr>
            <a:xfrm>
              <a:off x="894000" y="5577397"/>
              <a:ext cx="673126" cy="1728"/>
            </a:xfrm>
            <a:prstGeom prst="line">
              <a:avLst/>
            </a:prstGeom>
            <a:ln w="22225" cmpd="sng">
              <a:solidFill>
                <a:srgbClr val="385D8A"/>
              </a:solidFill>
            </a:ln>
          </p:spPr>
          <p:style>
            <a:lnRef idx="1">
              <a:schemeClr val="dk1"/>
            </a:lnRef>
            <a:fillRef idx="0">
              <a:schemeClr val="dk1"/>
            </a:fillRef>
            <a:effectRef idx="0">
              <a:schemeClr val="dk1"/>
            </a:effectRef>
            <a:fontRef idx="minor">
              <a:schemeClr val="tx1"/>
            </a:fontRef>
          </p:style>
        </p:cxnSp>
        <p:cxnSp>
          <p:nvCxnSpPr>
            <p:cNvPr id="188" name="Straight Connector 187"/>
            <p:cNvCxnSpPr/>
            <p:nvPr/>
          </p:nvCxnSpPr>
          <p:spPr>
            <a:xfrm>
              <a:off x="892596" y="5845642"/>
              <a:ext cx="673126" cy="1728"/>
            </a:xfrm>
            <a:prstGeom prst="line">
              <a:avLst/>
            </a:prstGeom>
            <a:ln w="22225" cmpd="sng">
              <a:solidFill>
                <a:srgbClr val="385D8A"/>
              </a:solidFill>
            </a:ln>
          </p:spPr>
          <p:style>
            <a:lnRef idx="1">
              <a:schemeClr val="dk1"/>
            </a:lnRef>
            <a:fillRef idx="0">
              <a:schemeClr val="dk1"/>
            </a:fillRef>
            <a:effectRef idx="0">
              <a:schemeClr val="dk1"/>
            </a:effectRef>
            <a:fontRef idx="minor">
              <a:schemeClr val="tx1"/>
            </a:fontRef>
          </p:style>
        </p:cxnSp>
        <p:cxnSp>
          <p:nvCxnSpPr>
            <p:cNvPr id="189" name="Straight Connector 188"/>
            <p:cNvCxnSpPr/>
            <p:nvPr/>
          </p:nvCxnSpPr>
          <p:spPr>
            <a:xfrm>
              <a:off x="899606" y="6103253"/>
              <a:ext cx="673126" cy="1728"/>
            </a:xfrm>
            <a:prstGeom prst="line">
              <a:avLst/>
            </a:prstGeom>
            <a:ln w="22225" cmpd="sng">
              <a:solidFill>
                <a:srgbClr val="385D8A"/>
              </a:solidFill>
            </a:ln>
          </p:spPr>
          <p:style>
            <a:lnRef idx="1">
              <a:schemeClr val="dk1"/>
            </a:lnRef>
            <a:fillRef idx="0">
              <a:schemeClr val="dk1"/>
            </a:fillRef>
            <a:effectRef idx="0">
              <a:schemeClr val="dk1"/>
            </a:effectRef>
            <a:fontRef idx="minor">
              <a:schemeClr val="tx1"/>
            </a:fontRef>
          </p:style>
        </p:cxnSp>
        <p:sp>
          <p:nvSpPr>
            <p:cNvPr id="190" name="TextBox 189"/>
            <p:cNvSpPr txBox="1"/>
            <p:nvPr/>
          </p:nvSpPr>
          <p:spPr>
            <a:xfrm>
              <a:off x="1006294" y="5325647"/>
              <a:ext cx="495901" cy="276999"/>
            </a:xfrm>
            <a:prstGeom prst="rect">
              <a:avLst/>
            </a:prstGeom>
            <a:noFill/>
            <a:ln w="38100" cmpd="sng">
              <a:noFill/>
            </a:ln>
          </p:spPr>
          <p:txBody>
            <a:bodyPr wrap="square" rtlCol="0">
              <a:spAutoFit/>
            </a:bodyPr>
            <a:lstStyle/>
            <a:p>
              <a:r>
                <a:rPr lang="en-US" sz="1200" b="1" dirty="0" smtClean="0">
                  <a:solidFill>
                    <a:srgbClr val="385D8A"/>
                  </a:solidFill>
                  <a:effectLst/>
                </a:rPr>
                <a:t>DB3</a:t>
              </a:r>
              <a:endParaRPr lang="en-US" sz="1200" b="1" dirty="0">
                <a:solidFill>
                  <a:srgbClr val="385D8A"/>
                </a:solidFill>
                <a:effectLst/>
              </a:endParaRPr>
            </a:p>
          </p:txBody>
        </p:sp>
        <p:sp>
          <p:nvSpPr>
            <p:cNvPr id="191" name="TextBox 190"/>
            <p:cNvSpPr txBox="1"/>
            <p:nvPr/>
          </p:nvSpPr>
          <p:spPr>
            <a:xfrm>
              <a:off x="990366" y="5590909"/>
              <a:ext cx="511829" cy="276999"/>
            </a:xfrm>
            <a:prstGeom prst="rect">
              <a:avLst/>
            </a:prstGeom>
            <a:noFill/>
            <a:ln w="38100" cmpd="sng">
              <a:noFill/>
            </a:ln>
          </p:spPr>
          <p:txBody>
            <a:bodyPr wrap="square" rtlCol="0">
              <a:spAutoFit/>
            </a:bodyPr>
            <a:lstStyle/>
            <a:p>
              <a:r>
                <a:rPr lang="en-US" sz="1200" b="1" dirty="0" smtClean="0">
                  <a:solidFill>
                    <a:srgbClr val="00B050"/>
                  </a:solidFill>
                  <a:effectLst/>
                </a:rPr>
                <a:t>DB4</a:t>
              </a:r>
              <a:endParaRPr lang="en-US" sz="1200" b="1" dirty="0">
                <a:solidFill>
                  <a:srgbClr val="00B050"/>
                </a:solidFill>
                <a:effectLst/>
              </a:endParaRPr>
            </a:p>
          </p:txBody>
        </p:sp>
        <p:cxnSp>
          <p:nvCxnSpPr>
            <p:cNvPr id="192" name="Straight Connector 191"/>
            <p:cNvCxnSpPr/>
            <p:nvPr/>
          </p:nvCxnSpPr>
          <p:spPr>
            <a:xfrm>
              <a:off x="901994" y="5334000"/>
              <a:ext cx="666376" cy="1728"/>
            </a:xfrm>
            <a:prstGeom prst="line">
              <a:avLst/>
            </a:prstGeom>
            <a:ln w="22225" cmpd="sng">
              <a:solidFill>
                <a:srgbClr val="385D8A"/>
              </a:solidFill>
            </a:ln>
          </p:spPr>
          <p:style>
            <a:lnRef idx="1">
              <a:schemeClr val="dk1"/>
            </a:lnRef>
            <a:fillRef idx="0">
              <a:schemeClr val="dk1"/>
            </a:fillRef>
            <a:effectRef idx="0">
              <a:schemeClr val="dk1"/>
            </a:effectRef>
            <a:fontRef idx="minor">
              <a:schemeClr val="tx1"/>
            </a:fontRef>
          </p:style>
        </p:cxnSp>
        <p:sp>
          <p:nvSpPr>
            <p:cNvPr id="193" name="TextBox 192"/>
            <p:cNvSpPr txBox="1"/>
            <p:nvPr/>
          </p:nvSpPr>
          <p:spPr>
            <a:xfrm>
              <a:off x="990062" y="5870867"/>
              <a:ext cx="536376" cy="276999"/>
            </a:xfrm>
            <a:prstGeom prst="rect">
              <a:avLst/>
            </a:prstGeom>
            <a:noFill/>
            <a:ln w="38100" cmpd="sng">
              <a:noFill/>
            </a:ln>
          </p:spPr>
          <p:txBody>
            <a:bodyPr wrap="square" rtlCol="0">
              <a:spAutoFit/>
            </a:bodyPr>
            <a:lstStyle/>
            <a:p>
              <a:r>
                <a:rPr lang="en-US" sz="1200" b="1" dirty="0" smtClean="0">
                  <a:solidFill>
                    <a:srgbClr val="385D8A"/>
                  </a:solidFill>
                  <a:cs typeface="Arial" pitchFamily="34" charset="0"/>
                </a:rPr>
                <a:t>DB5</a:t>
              </a:r>
              <a:endParaRPr lang="en-US" sz="1200" b="1" dirty="0">
                <a:solidFill>
                  <a:srgbClr val="385D8A"/>
                </a:solidFill>
                <a:cs typeface="Arial" pitchFamily="34" charset="0"/>
              </a:endParaRPr>
            </a:p>
          </p:txBody>
        </p:sp>
      </p:grpSp>
      <p:cxnSp>
        <p:nvCxnSpPr>
          <p:cNvPr id="207" name="Straight Arrow Connector 206"/>
          <p:cNvCxnSpPr>
            <a:stCxn id="58" idx="2"/>
          </p:cNvCxnSpPr>
          <p:nvPr/>
        </p:nvCxnSpPr>
        <p:spPr>
          <a:xfrm rot="16200000" flipH="1">
            <a:off x="5235283" y="4846269"/>
            <a:ext cx="387070" cy="57"/>
          </a:xfrm>
          <a:prstGeom prst="straightConnector1">
            <a:avLst/>
          </a:prstGeom>
          <a:ln w="38100">
            <a:solidFill>
              <a:schemeClr val="bg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10" name="Straight Arrow Connector 209"/>
          <p:cNvCxnSpPr>
            <a:stCxn id="92" idx="2"/>
          </p:cNvCxnSpPr>
          <p:nvPr/>
        </p:nvCxnSpPr>
        <p:spPr>
          <a:xfrm rot="5400000">
            <a:off x="6553194" y="4845082"/>
            <a:ext cx="388839" cy="4200"/>
          </a:xfrm>
          <a:prstGeom prst="straightConnector1">
            <a:avLst/>
          </a:prstGeom>
          <a:ln w="38100">
            <a:solidFill>
              <a:schemeClr val="bg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26" name="Straight Arrow Connector 225"/>
          <p:cNvCxnSpPr>
            <a:stCxn id="16" idx="2"/>
            <a:endCxn id="58" idx="0"/>
          </p:cNvCxnSpPr>
          <p:nvPr/>
        </p:nvCxnSpPr>
        <p:spPr>
          <a:xfrm rot="16200000" flipH="1">
            <a:off x="3422882" y="2071666"/>
            <a:ext cx="1010525" cy="3001292"/>
          </a:xfrm>
          <a:prstGeom prst="straightConnector1">
            <a:avLst/>
          </a:prstGeom>
          <a:ln>
            <a:headEnd type="triangle"/>
            <a:tailEnd type="triangle"/>
          </a:ln>
        </p:spPr>
        <p:style>
          <a:lnRef idx="1">
            <a:schemeClr val="accent5"/>
          </a:lnRef>
          <a:fillRef idx="0">
            <a:schemeClr val="accent5"/>
          </a:fillRef>
          <a:effectRef idx="0">
            <a:schemeClr val="accent5"/>
          </a:effectRef>
          <a:fontRef idx="minor">
            <a:schemeClr val="tx1"/>
          </a:fontRef>
        </p:style>
      </p:cxnSp>
      <p:grpSp>
        <p:nvGrpSpPr>
          <p:cNvPr id="4" name="Group 123"/>
          <p:cNvGrpSpPr/>
          <p:nvPr/>
        </p:nvGrpSpPr>
        <p:grpSpPr>
          <a:xfrm>
            <a:off x="7848600" y="1042618"/>
            <a:ext cx="685800" cy="1280160"/>
            <a:chOff x="7848600" y="1042618"/>
            <a:chExt cx="685800" cy="1280160"/>
          </a:xfrm>
        </p:grpSpPr>
        <p:sp>
          <p:nvSpPr>
            <p:cNvPr id="236" name="Can 235"/>
            <p:cNvSpPr/>
            <p:nvPr/>
          </p:nvSpPr>
          <p:spPr>
            <a:xfrm>
              <a:off x="7852225" y="1042618"/>
              <a:ext cx="682175" cy="1280160"/>
            </a:xfrm>
            <a:prstGeom prst="can">
              <a:avLst/>
            </a:prstGeom>
            <a:ln w="38100" cmpd="sng">
              <a:solidFill>
                <a:srgbClr val="385D8A"/>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dirty="0"/>
            </a:p>
          </p:txBody>
        </p:sp>
        <p:cxnSp>
          <p:nvCxnSpPr>
            <p:cNvPr id="237" name="Straight Connector 236"/>
            <p:cNvCxnSpPr/>
            <p:nvPr/>
          </p:nvCxnSpPr>
          <p:spPr>
            <a:xfrm>
              <a:off x="7850004" y="1551841"/>
              <a:ext cx="673126" cy="1728"/>
            </a:xfrm>
            <a:prstGeom prst="line">
              <a:avLst/>
            </a:prstGeom>
            <a:ln w="22225" cmpd="sng">
              <a:solidFill>
                <a:srgbClr val="385D8A"/>
              </a:solidFill>
            </a:ln>
          </p:spPr>
          <p:style>
            <a:lnRef idx="1">
              <a:schemeClr val="dk1"/>
            </a:lnRef>
            <a:fillRef idx="0">
              <a:schemeClr val="dk1"/>
            </a:fillRef>
            <a:effectRef idx="0">
              <a:schemeClr val="dk1"/>
            </a:effectRef>
            <a:fontRef idx="minor">
              <a:schemeClr val="tx1"/>
            </a:fontRef>
          </p:style>
        </p:cxnSp>
        <p:cxnSp>
          <p:nvCxnSpPr>
            <p:cNvPr id="238" name="Straight Connector 237"/>
            <p:cNvCxnSpPr/>
            <p:nvPr/>
          </p:nvCxnSpPr>
          <p:spPr>
            <a:xfrm>
              <a:off x="7848600" y="1820086"/>
              <a:ext cx="673126" cy="1728"/>
            </a:xfrm>
            <a:prstGeom prst="line">
              <a:avLst/>
            </a:prstGeom>
            <a:ln w="22225" cmpd="sng">
              <a:solidFill>
                <a:srgbClr val="385D8A"/>
              </a:solidFill>
            </a:ln>
          </p:spPr>
          <p:style>
            <a:lnRef idx="1">
              <a:schemeClr val="dk1"/>
            </a:lnRef>
            <a:fillRef idx="0">
              <a:schemeClr val="dk1"/>
            </a:fillRef>
            <a:effectRef idx="0">
              <a:schemeClr val="dk1"/>
            </a:effectRef>
            <a:fontRef idx="minor">
              <a:schemeClr val="tx1"/>
            </a:fontRef>
          </p:style>
        </p:cxnSp>
        <p:cxnSp>
          <p:nvCxnSpPr>
            <p:cNvPr id="239" name="Straight Connector 238"/>
            <p:cNvCxnSpPr/>
            <p:nvPr/>
          </p:nvCxnSpPr>
          <p:spPr>
            <a:xfrm>
              <a:off x="7855610" y="2077697"/>
              <a:ext cx="673126" cy="1728"/>
            </a:xfrm>
            <a:prstGeom prst="line">
              <a:avLst/>
            </a:prstGeom>
            <a:ln w="22225" cmpd="sng">
              <a:solidFill>
                <a:srgbClr val="385D8A"/>
              </a:solidFill>
            </a:ln>
          </p:spPr>
          <p:style>
            <a:lnRef idx="1">
              <a:schemeClr val="dk1"/>
            </a:lnRef>
            <a:fillRef idx="0">
              <a:schemeClr val="dk1"/>
            </a:fillRef>
            <a:effectRef idx="0">
              <a:schemeClr val="dk1"/>
            </a:effectRef>
            <a:fontRef idx="minor">
              <a:schemeClr val="tx1"/>
            </a:fontRef>
          </p:style>
        </p:cxnSp>
        <p:cxnSp>
          <p:nvCxnSpPr>
            <p:cNvPr id="242" name="Straight Connector 241"/>
            <p:cNvCxnSpPr/>
            <p:nvPr/>
          </p:nvCxnSpPr>
          <p:spPr>
            <a:xfrm>
              <a:off x="7857998" y="1308444"/>
              <a:ext cx="666376" cy="1728"/>
            </a:xfrm>
            <a:prstGeom prst="line">
              <a:avLst/>
            </a:prstGeom>
            <a:ln w="22225" cmpd="sng">
              <a:solidFill>
                <a:srgbClr val="385D8A"/>
              </a:solidFill>
            </a:ln>
          </p:spPr>
          <p:style>
            <a:lnRef idx="1">
              <a:schemeClr val="dk1"/>
            </a:lnRef>
            <a:fillRef idx="0">
              <a:schemeClr val="dk1"/>
            </a:fillRef>
            <a:effectRef idx="0">
              <a:schemeClr val="dk1"/>
            </a:effectRef>
            <a:fontRef idx="minor">
              <a:schemeClr val="tx1"/>
            </a:fontRef>
          </p:style>
        </p:cxnSp>
      </p:grpSp>
      <p:cxnSp>
        <p:nvCxnSpPr>
          <p:cNvPr id="143" name="Straight Arrow Connector 142"/>
          <p:cNvCxnSpPr>
            <a:stCxn id="16" idx="2"/>
            <a:endCxn id="92" idx="0"/>
          </p:cNvCxnSpPr>
          <p:nvPr/>
        </p:nvCxnSpPr>
        <p:spPr>
          <a:xfrm rot="16200000" flipH="1">
            <a:off x="4083343" y="1411204"/>
            <a:ext cx="1010525" cy="4322215"/>
          </a:xfrm>
          <a:prstGeom prst="straightConnector1">
            <a:avLst/>
          </a:prstGeom>
          <a:ln>
            <a:headEnd type="triangle"/>
            <a:tailEnd type="triangle"/>
          </a:ln>
        </p:spPr>
        <p:style>
          <a:lnRef idx="1">
            <a:schemeClr val="accent5"/>
          </a:lnRef>
          <a:fillRef idx="0">
            <a:schemeClr val="accent5"/>
          </a:fillRef>
          <a:effectRef idx="0">
            <a:schemeClr val="accent5"/>
          </a:effectRef>
          <a:fontRef idx="minor">
            <a:schemeClr val="tx1"/>
          </a:fontRef>
        </p:style>
      </p:cxnSp>
      <p:sp>
        <p:nvSpPr>
          <p:cNvPr id="163" name="TextBox 162"/>
          <p:cNvSpPr txBox="1"/>
          <p:nvPr/>
        </p:nvSpPr>
        <p:spPr>
          <a:xfrm>
            <a:off x="2546499" y="5831893"/>
            <a:ext cx="536376" cy="276999"/>
          </a:xfrm>
          <a:prstGeom prst="rect">
            <a:avLst/>
          </a:prstGeom>
          <a:noFill/>
        </p:spPr>
        <p:txBody>
          <a:bodyPr wrap="square" rtlCol="0">
            <a:spAutoFit/>
          </a:bodyPr>
          <a:lstStyle/>
          <a:p>
            <a:r>
              <a:rPr lang="en-US" sz="1200" b="1" dirty="0" smtClean="0">
                <a:solidFill>
                  <a:srgbClr val="385D8A"/>
                </a:solidFill>
                <a:cs typeface="Arial" pitchFamily="34" charset="0"/>
              </a:rPr>
              <a:t>DB1</a:t>
            </a:r>
            <a:endParaRPr lang="en-US" sz="1200" b="1" dirty="0">
              <a:solidFill>
                <a:srgbClr val="385D8A"/>
              </a:solidFill>
              <a:cs typeface="Arial" pitchFamily="34" charset="0"/>
            </a:endParaRPr>
          </a:p>
        </p:txBody>
      </p:sp>
      <p:cxnSp>
        <p:nvCxnSpPr>
          <p:cNvPr id="69" name="Straight Connector 68"/>
          <p:cNvCxnSpPr/>
          <p:nvPr/>
        </p:nvCxnSpPr>
        <p:spPr>
          <a:xfrm>
            <a:off x="1133771" y="5539631"/>
            <a:ext cx="673126" cy="1728"/>
          </a:xfrm>
          <a:prstGeom prst="line">
            <a:avLst/>
          </a:prstGeom>
          <a:ln w="22225">
            <a:solidFill>
              <a:srgbClr val="385D8A"/>
            </a:solidFill>
          </a:ln>
        </p:spPr>
        <p:style>
          <a:lnRef idx="1">
            <a:schemeClr val="dk1"/>
          </a:lnRef>
          <a:fillRef idx="0">
            <a:schemeClr val="dk1"/>
          </a:fillRef>
          <a:effectRef idx="0">
            <a:schemeClr val="dk1"/>
          </a:effectRef>
          <a:fontRef idx="minor">
            <a:schemeClr val="tx1"/>
          </a:fontRef>
        </p:style>
      </p:cxnSp>
      <p:sp>
        <p:nvSpPr>
          <p:cNvPr id="73" name="TextBox 72"/>
          <p:cNvSpPr txBox="1"/>
          <p:nvPr/>
        </p:nvSpPr>
        <p:spPr>
          <a:xfrm>
            <a:off x="1246066" y="5287881"/>
            <a:ext cx="582734" cy="274719"/>
          </a:xfrm>
          <a:prstGeom prst="rect">
            <a:avLst/>
          </a:prstGeom>
          <a:noFill/>
        </p:spPr>
        <p:txBody>
          <a:bodyPr wrap="square" rtlCol="0">
            <a:spAutoFit/>
          </a:bodyPr>
          <a:lstStyle/>
          <a:p>
            <a:r>
              <a:rPr lang="en-US" sz="1200" b="1" dirty="0" smtClean="0">
                <a:solidFill>
                  <a:srgbClr val="00B050"/>
                </a:solidFill>
                <a:effectLst/>
              </a:rPr>
              <a:t>DB1</a:t>
            </a:r>
            <a:endParaRPr lang="en-US" sz="1200" b="1" dirty="0">
              <a:solidFill>
                <a:srgbClr val="00B050"/>
              </a:solidFill>
              <a:effectLst/>
            </a:endParaRPr>
          </a:p>
        </p:txBody>
      </p:sp>
      <p:cxnSp>
        <p:nvCxnSpPr>
          <p:cNvPr id="76" name="Straight Connector 75"/>
          <p:cNvCxnSpPr/>
          <p:nvPr/>
        </p:nvCxnSpPr>
        <p:spPr>
          <a:xfrm>
            <a:off x="1141765" y="5296234"/>
            <a:ext cx="666376" cy="1728"/>
          </a:xfrm>
          <a:prstGeom prst="line">
            <a:avLst/>
          </a:prstGeom>
          <a:ln w="22225">
            <a:solidFill>
              <a:srgbClr val="385D8A"/>
            </a:solidFill>
          </a:ln>
        </p:spPr>
        <p:style>
          <a:lnRef idx="1">
            <a:schemeClr val="dk1"/>
          </a:lnRef>
          <a:fillRef idx="0">
            <a:schemeClr val="dk1"/>
          </a:fillRef>
          <a:effectRef idx="0">
            <a:schemeClr val="dk1"/>
          </a:effectRef>
          <a:fontRef idx="minor">
            <a:schemeClr val="tx1"/>
          </a:fontRef>
        </p:style>
      </p:cxnSp>
      <p:sp>
        <p:nvSpPr>
          <p:cNvPr id="208" name="TextBox 207"/>
          <p:cNvSpPr txBox="1"/>
          <p:nvPr/>
        </p:nvSpPr>
        <p:spPr>
          <a:xfrm>
            <a:off x="1243584" y="5285232"/>
            <a:ext cx="509016" cy="277368"/>
          </a:xfrm>
          <a:prstGeom prst="rect">
            <a:avLst/>
          </a:prstGeom>
          <a:noFill/>
        </p:spPr>
        <p:txBody>
          <a:bodyPr wrap="square" rtlCol="0">
            <a:spAutoFit/>
          </a:bodyPr>
          <a:lstStyle/>
          <a:p>
            <a:r>
              <a:rPr lang="en-US" sz="1200" b="1" dirty="0" smtClean="0">
                <a:solidFill>
                  <a:srgbClr val="FF0000"/>
                </a:solidFill>
                <a:effectLst/>
              </a:rPr>
              <a:t>DB1</a:t>
            </a:r>
            <a:endParaRPr lang="en-US" sz="1200" b="1" dirty="0">
              <a:solidFill>
                <a:srgbClr val="FF0000"/>
              </a:solidFill>
              <a:effectLst/>
            </a:endParaRPr>
          </a:p>
        </p:txBody>
      </p:sp>
      <p:cxnSp>
        <p:nvCxnSpPr>
          <p:cNvPr id="228" name="Straight Connector 227"/>
          <p:cNvCxnSpPr/>
          <p:nvPr/>
        </p:nvCxnSpPr>
        <p:spPr>
          <a:xfrm rot="10800000" flipH="1">
            <a:off x="1335024" y="5423732"/>
            <a:ext cx="274320" cy="1588"/>
          </a:xfrm>
          <a:prstGeom prst="line">
            <a:avLst/>
          </a:prstGeom>
          <a:ln/>
        </p:spPr>
        <p:style>
          <a:lnRef idx="3">
            <a:schemeClr val="accent6"/>
          </a:lnRef>
          <a:fillRef idx="0">
            <a:schemeClr val="accent6"/>
          </a:fillRef>
          <a:effectRef idx="2">
            <a:schemeClr val="accent6"/>
          </a:effectRef>
          <a:fontRef idx="minor">
            <a:schemeClr val="tx1"/>
          </a:fontRef>
        </p:style>
      </p:cxnSp>
      <p:sp>
        <p:nvSpPr>
          <p:cNvPr id="181" name="TextBox 180"/>
          <p:cNvSpPr txBox="1"/>
          <p:nvPr/>
        </p:nvSpPr>
        <p:spPr>
          <a:xfrm>
            <a:off x="5181904" y="5562568"/>
            <a:ext cx="533095" cy="276999"/>
          </a:xfrm>
          <a:prstGeom prst="rect">
            <a:avLst/>
          </a:prstGeom>
          <a:noFill/>
        </p:spPr>
        <p:txBody>
          <a:bodyPr wrap="square" rtlCol="0">
            <a:spAutoFit/>
          </a:bodyPr>
          <a:lstStyle/>
          <a:p>
            <a:r>
              <a:rPr lang="en-US" sz="1200" b="1" dirty="0" smtClean="0">
                <a:solidFill>
                  <a:srgbClr val="385D8A"/>
                </a:solidFill>
                <a:effectLst/>
              </a:rPr>
              <a:t>DB1</a:t>
            </a:r>
            <a:endParaRPr lang="en-US" sz="1200" b="1" dirty="0">
              <a:solidFill>
                <a:srgbClr val="385D8A"/>
              </a:solidFill>
              <a:effectLst/>
            </a:endParaRPr>
          </a:p>
        </p:txBody>
      </p:sp>
      <p:sp>
        <p:nvSpPr>
          <p:cNvPr id="113" name="Line Callout 1 (Accent Bar) 112"/>
          <p:cNvSpPr/>
          <p:nvPr/>
        </p:nvSpPr>
        <p:spPr>
          <a:xfrm>
            <a:off x="7432344" y="3362564"/>
            <a:ext cx="1609106" cy="685799"/>
          </a:xfrm>
          <a:prstGeom prst="accentCallout1">
            <a:avLst>
              <a:gd name="adj1" fmla="val 23171"/>
              <a:gd name="adj2" fmla="val 1418"/>
              <a:gd name="adj3" fmla="val 84787"/>
              <a:gd name="adj4" fmla="val -18119"/>
            </a:avLst>
          </a:prstGeom>
          <a:ln>
            <a:solidFill>
              <a:schemeClr val="tx1"/>
            </a:solidFill>
          </a:ln>
        </p:spPr>
        <p:style>
          <a:lnRef idx="0">
            <a:schemeClr val="accent3"/>
          </a:lnRef>
          <a:fillRef idx="3">
            <a:schemeClr val="accent3"/>
          </a:fillRef>
          <a:effectRef idx="3">
            <a:schemeClr val="accent3"/>
          </a:effectRef>
          <a:fontRef idx="minor">
            <a:schemeClr val="lt1"/>
          </a:fontRef>
        </p:style>
        <p:txBody>
          <a:bodyPr rtlCol="0" anchor="ctr"/>
          <a:lstStyle/>
          <a:p>
            <a:r>
              <a:rPr lang="en-US" sz="1400" i="1" dirty="0" smtClean="0">
                <a:solidFill>
                  <a:schemeClr val="tx1"/>
                </a:solidFill>
              </a:rPr>
              <a:t>Failover managed by/with Exchange</a:t>
            </a:r>
            <a:endParaRPr lang="en-US" sz="1400" i="1" dirty="0">
              <a:solidFill>
                <a:schemeClr val="tx1"/>
              </a:solidFill>
            </a:endParaRPr>
          </a:p>
        </p:txBody>
      </p:sp>
      <p:sp>
        <p:nvSpPr>
          <p:cNvPr id="114" name="Line Callout 1 (Accent Bar) 113"/>
          <p:cNvSpPr/>
          <p:nvPr/>
        </p:nvSpPr>
        <p:spPr>
          <a:xfrm>
            <a:off x="7545936" y="5460762"/>
            <a:ext cx="1258368" cy="685799"/>
          </a:xfrm>
          <a:prstGeom prst="accentCallout1">
            <a:avLst>
              <a:gd name="adj1" fmla="val 50394"/>
              <a:gd name="adj2" fmla="val -646"/>
              <a:gd name="adj3" fmla="val 37922"/>
              <a:gd name="adj4" fmla="val -32694"/>
            </a:avLst>
          </a:prstGeom>
          <a:ln>
            <a:solidFill>
              <a:schemeClr val="tx1"/>
            </a:solidFill>
          </a:ln>
        </p:spPr>
        <p:style>
          <a:lnRef idx="0">
            <a:schemeClr val="accent3"/>
          </a:lnRef>
          <a:fillRef idx="3">
            <a:schemeClr val="accent3"/>
          </a:fillRef>
          <a:effectRef idx="3">
            <a:schemeClr val="accent3"/>
          </a:effectRef>
          <a:fontRef idx="minor">
            <a:schemeClr val="lt1"/>
          </a:fontRef>
        </p:style>
        <p:txBody>
          <a:bodyPr rtlCol="0" anchor="ctr"/>
          <a:lstStyle/>
          <a:p>
            <a:r>
              <a:rPr lang="en-US" sz="1600" i="1" dirty="0" smtClean="0">
                <a:solidFill>
                  <a:schemeClr val="tx1"/>
                </a:solidFill>
              </a:rPr>
              <a:t>Database level failover</a:t>
            </a:r>
            <a:endParaRPr lang="en-US" sz="1600" i="1" dirty="0">
              <a:solidFill>
                <a:schemeClr val="tx1"/>
              </a:solidFill>
            </a:endParaRPr>
          </a:p>
        </p:txBody>
      </p:sp>
      <p:sp>
        <p:nvSpPr>
          <p:cNvPr id="116" name="Line Callout 1 (Accent Bar) 115"/>
          <p:cNvSpPr/>
          <p:nvPr/>
        </p:nvSpPr>
        <p:spPr>
          <a:xfrm>
            <a:off x="7620000" y="2362200"/>
            <a:ext cx="1524000" cy="685799"/>
          </a:xfrm>
          <a:prstGeom prst="accentCallout1">
            <a:avLst>
              <a:gd name="adj1" fmla="val 23171"/>
              <a:gd name="adj2" fmla="val 1418"/>
              <a:gd name="adj3" fmla="val 86689"/>
              <a:gd name="adj4" fmla="val -43312"/>
            </a:avLst>
          </a:prstGeom>
          <a:ln>
            <a:solidFill>
              <a:schemeClr val="tx1"/>
            </a:solidFill>
          </a:ln>
        </p:spPr>
        <p:style>
          <a:lnRef idx="0">
            <a:schemeClr val="accent3"/>
          </a:lnRef>
          <a:fillRef idx="3">
            <a:schemeClr val="accent3"/>
          </a:fillRef>
          <a:effectRef idx="3">
            <a:schemeClr val="accent3"/>
          </a:effectRef>
          <a:fontRef idx="minor">
            <a:schemeClr val="lt1"/>
          </a:fontRef>
        </p:style>
        <p:txBody>
          <a:bodyPr rtlCol="0" anchor="ctr"/>
          <a:lstStyle/>
          <a:p>
            <a:r>
              <a:rPr lang="en-US" sz="1600" i="1" dirty="0" smtClean="0">
                <a:solidFill>
                  <a:schemeClr val="tx1"/>
                </a:solidFill>
              </a:rPr>
              <a:t>Easy to extend across sites</a:t>
            </a:r>
            <a:endParaRPr lang="en-US" sz="1600" i="1" dirty="0">
              <a:solidFill>
                <a:schemeClr val="tx1"/>
              </a:solidFill>
            </a:endParaRPr>
          </a:p>
        </p:txBody>
      </p:sp>
      <p:sp>
        <p:nvSpPr>
          <p:cNvPr id="118" name="Rectangle 117"/>
          <p:cNvSpPr/>
          <p:nvPr/>
        </p:nvSpPr>
        <p:spPr>
          <a:xfrm>
            <a:off x="1242950" y="5860225"/>
            <a:ext cx="457200" cy="182880"/>
          </a:xfrm>
          <a:prstGeom prst="rect">
            <a:avLst/>
          </a:prstGeom>
          <a:noFill/>
          <a:ln>
            <a:solidFill>
              <a:srgbClr val="00B050"/>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US"/>
          </a:p>
        </p:txBody>
      </p:sp>
      <p:sp>
        <p:nvSpPr>
          <p:cNvPr id="120" name="Rectangle 119"/>
          <p:cNvSpPr/>
          <p:nvPr/>
        </p:nvSpPr>
        <p:spPr>
          <a:xfrm>
            <a:off x="3886200" y="5334000"/>
            <a:ext cx="457200" cy="182880"/>
          </a:xfrm>
          <a:prstGeom prst="rect">
            <a:avLst/>
          </a:prstGeom>
          <a:noFill/>
          <a:ln>
            <a:solidFill>
              <a:srgbClr val="00B050"/>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US"/>
          </a:p>
        </p:txBody>
      </p:sp>
      <p:sp>
        <p:nvSpPr>
          <p:cNvPr id="121" name="Rectangle 120"/>
          <p:cNvSpPr/>
          <p:nvPr/>
        </p:nvSpPr>
        <p:spPr>
          <a:xfrm>
            <a:off x="5181600" y="5334000"/>
            <a:ext cx="457200" cy="182880"/>
          </a:xfrm>
          <a:prstGeom prst="rect">
            <a:avLst/>
          </a:prstGeom>
          <a:noFill/>
          <a:ln>
            <a:solidFill>
              <a:srgbClr val="00B050"/>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US"/>
          </a:p>
        </p:txBody>
      </p:sp>
      <p:sp>
        <p:nvSpPr>
          <p:cNvPr id="123" name="Rectangle 122"/>
          <p:cNvSpPr/>
          <p:nvPr/>
        </p:nvSpPr>
        <p:spPr>
          <a:xfrm>
            <a:off x="6496050" y="5605400"/>
            <a:ext cx="457200" cy="182880"/>
          </a:xfrm>
          <a:prstGeom prst="rect">
            <a:avLst/>
          </a:prstGeom>
          <a:noFill/>
          <a:ln>
            <a:solidFill>
              <a:srgbClr val="00B050"/>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US"/>
          </a:p>
        </p:txBody>
      </p:sp>
      <p:cxnSp>
        <p:nvCxnSpPr>
          <p:cNvPr id="175" name="Straight Arrow Connector 174"/>
          <p:cNvCxnSpPr>
            <a:stCxn id="22" idx="3"/>
            <a:endCxn id="23" idx="1"/>
          </p:cNvCxnSpPr>
          <p:nvPr/>
        </p:nvCxnSpPr>
        <p:spPr>
          <a:xfrm>
            <a:off x="3291840" y="4365169"/>
            <a:ext cx="310826" cy="1588"/>
          </a:xfrm>
          <a:prstGeom prst="straightConnector1">
            <a:avLst/>
          </a:prstGeom>
          <a:ln w="19050">
            <a:solidFill>
              <a:schemeClr val="bg1"/>
            </a:solidFill>
            <a:prstDash val="sysDot"/>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96" name="Straight Arrow Connector 195"/>
          <p:cNvCxnSpPr/>
          <p:nvPr/>
        </p:nvCxnSpPr>
        <p:spPr>
          <a:xfrm>
            <a:off x="1981200" y="4343400"/>
            <a:ext cx="310826" cy="1588"/>
          </a:xfrm>
          <a:prstGeom prst="straightConnector1">
            <a:avLst/>
          </a:prstGeom>
          <a:ln w="19050">
            <a:solidFill>
              <a:schemeClr val="bg1"/>
            </a:solidFill>
            <a:prstDash val="sysDot"/>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97" name="Straight Arrow Connector 196"/>
          <p:cNvCxnSpPr/>
          <p:nvPr/>
        </p:nvCxnSpPr>
        <p:spPr>
          <a:xfrm>
            <a:off x="4612944" y="4343400"/>
            <a:ext cx="310826" cy="1588"/>
          </a:xfrm>
          <a:prstGeom prst="straightConnector1">
            <a:avLst/>
          </a:prstGeom>
          <a:ln w="19050">
            <a:solidFill>
              <a:schemeClr val="bg1"/>
            </a:solidFill>
            <a:prstDash val="sysDot"/>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98" name="Straight Arrow Connector 197"/>
          <p:cNvCxnSpPr/>
          <p:nvPr/>
        </p:nvCxnSpPr>
        <p:spPr>
          <a:xfrm>
            <a:off x="5929952" y="4343400"/>
            <a:ext cx="310826" cy="1588"/>
          </a:xfrm>
          <a:prstGeom prst="straightConnector1">
            <a:avLst/>
          </a:prstGeom>
          <a:ln w="19050">
            <a:solidFill>
              <a:schemeClr val="bg1"/>
            </a:solidFill>
            <a:prstDash val="sysDot"/>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99" name="Straight Arrow Connector 198"/>
          <p:cNvCxnSpPr>
            <a:stCxn id="48" idx="2"/>
            <a:endCxn id="92" idx="0"/>
          </p:cNvCxnSpPr>
          <p:nvPr/>
        </p:nvCxnSpPr>
        <p:spPr>
          <a:xfrm rot="5400000">
            <a:off x="5966404" y="3263498"/>
            <a:ext cx="1597387" cy="30767"/>
          </a:xfrm>
          <a:prstGeom prst="straightConnector1">
            <a:avLst/>
          </a:prstGeom>
          <a:ln w="19050">
            <a:solidFill>
              <a:schemeClr val="bg1"/>
            </a:solidFill>
            <a:prstDash val="sysDot"/>
            <a:headEnd type="triangle"/>
            <a:tailEnd type="triangle"/>
          </a:ln>
        </p:spPr>
        <p:style>
          <a:lnRef idx="1">
            <a:schemeClr val="accent5"/>
          </a:lnRef>
          <a:fillRef idx="0">
            <a:schemeClr val="accent5"/>
          </a:fillRef>
          <a:effectRef idx="0">
            <a:schemeClr val="accent5"/>
          </a:effectRef>
          <a:fontRef idx="minor">
            <a:schemeClr val="tx1"/>
          </a:fontRef>
        </p:style>
      </p:cxnSp>
      <p:sp>
        <p:nvSpPr>
          <p:cNvPr id="203" name="Line Callout 1 (Accent Bar) 202"/>
          <p:cNvSpPr/>
          <p:nvPr/>
        </p:nvSpPr>
        <p:spPr>
          <a:xfrm>
            <a:off x="3962400" y="1219200"/>
            <a:ext cx="1905000" cy="685799"/>
          </a:xfrm>
          <a:prstGeom prst="accentCallout1">
            <a:avLst>
              <a:gd name="adj1" fmla="val 23171"/>
              <a:gd name="adj2" fmla="val 1418"/>
              <a:gd name="adj3" fmla="val 209291"/>
              <a:gd name="adj4" fmla="val -52192"/>
            </a:avLst>
          </a:prstGeom>
          <a:ln>
            <a:solidFill>
              <a:schemeClr val="tx1"/>
            </a:solidFill>
          </a:ln>
        </p:spPr>
        <p:style>
          <a:lnRef idx="0">
            <a:schemeClr val="accent3"/>
          </a:lnRef>
          <a:fillRef idx="3">
            <a:schemeClr val="accent3"/>
          </a:fillRef>
          <a:effectRef idx="3">
            <a:schemeClr val="accent3"/>
          </a:effectRef>
          <a:fontRef idx="minor">
            <a:schemeClr val="lt1"/>
          </a:fontRef>
        </p:style>
        <p:txBody>
          <a:bodyPr rtlCol="0" anchor="ctr"/>
          <a:lstStyle/>
          <a:p>
            <a:r>
              <a:rPr lang="en-US" sz="1600" i="1" dirty="0" smtClean="0">
                <a:solidFill>
                  <a:schemeClr val="tx1"/>
                </a:solidFill>
              </a:rPr>
              <a:t>All clients connect via CAS servers</a:t>
            </a:r>
            <a:endParaRPr lang="en-US" sz="1600" i="1" dirty="0">
              <a:solidFill>
                <a:schemeClr val="tx1"/>
              </a:solidFill>
            </a:endParaRPr>
          </a:p>
        </p:txBody>
      </p:sp>
      <p:sp>
        <p:nvSpPr>
          <p:cNvPr id="125" name="Rectangle 124"/>
          <p:cNvSpPr/>
          <p:nvPr/>
        </p:nvSpPr>
        <p:spPr>
          <a:xfrm>
            <a:off x="1254825" y="5334000"/>
            <a:ext cx="457200" cy="182880"/>
          </a:xfrm>
          <a:prstGeom prst="rect">
            <a:avLst/>
          </a:prstGeom>
          <a:noFill/>
          <a:ln>
            <a:solidFill>
              <a:srgbClr val="00B050"/>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US"/>
          </a:p>
        </p:txBody>
      </p:sp>
      <p:pic>
        <p:nvPicPr>
          <p:cNvPr id="62" name="Picture 5"/>
          <p:cNvPicPr>
            <a:picLocks noChangeAspect="1" noChangeArrowheads="1"/>
          </p:cNvPicPr>
          <p:nvPr/>
        </p:nvPicPr>
        <p:blipFill>
          <a:blip r:embed="rId5" cstate="print"/>
          <a:stretch>
            <a:fillRect/>
          </a:stretch>
        </p:blipFill>
        <p:spPr bwMode="auto">
          <a:xfrm>
            <a:off x="3016652" y="5791200"/>
            <a:ext cx="357079" cy="428495"/>
          </a:xfrm>
          <a:prstGeom prst="rect">
            <a:avLst/>
          </a:prstGeom>
          <a:noFill/>
          <a:ln w="9525">
            <a:noFill/>
            <a:miter lim="800000"/>
            <a:headEnd/>
            <a:tailEnd/>
          </a:ln>
          <a:effectLst/>
        </p:spPr>
      </p:pic>
      <p:pic>
        <p:nvPicPr>
          <p:cNvPr id="63" name="Picture 5"/>
          <p:cNvPicPr>
            <a:picLocks noChangeAspect="1" noChangeArrowheads="1"/>
          </p:cNvPicPr>
          <p:nvPr/>
        </p:nvPicPr>
        <p:blipFill>
          <a:blip r:embed="rId5" cstate="print"/>
          <a:stretch>
            <a:fillRect/>
          </a:stretch>
        </p:blipFill>
        <p:spPr bwMode="auto">
          <a:xfrm>
            <a:off x="5696032" y="5477140"/>
            <a:ext cx="331342" cy="397611"/>
          </a:xfrm>
          <a:prstGeom prst="rect">
            <a:avLst/>
          </a:prstGeom>
          <a:noFill/>
          <a:ln w="9525">
            <a:noFill/>
            <a:miter lim="800000"/>
            <a:headEnd/>
            <a:tailEnd/>
          </a:ln>
          <a:effectLst/>
        </p:spPr>
      </p:pic>
      <p:pic>
        <p:nvPicPr>
          <p:cNvPr id="107" name="Picture 5"/>
          <p:cNvPicPr>
            <a:picLocks noChangeAspect="1" noChangeArrowheads="1"/>
          </p:cNvPicPr>
          <p:nvPr/>
        </p:nvPicPr>
        <p:blipFill>
          <a:blip r:embed="rId5" cstate="print"/>
          <a:stretch>
            <a:fillRect/>
          </a:stretch>
        </p:blipFill>
        <p:spPr bwMode="auto">
          <a:xfrm>
            <a:off x="5577132" y="5477140"/>
            <a:ext cx="359858" cy="431830"/>
          </a:xfrm>
          <a:prstGeom prst="rect">
            <a:avLst/>
          </a:prstGeom>
          <a:noFill/>
          <a:ln w="9525">
            <a:noFill/>
            <a:miter lim="800000"/>
            <a:headEnd/>
            <a:tailEnd/>
          </a:ln>
          <a:effectLst/>
        </p:spPr>
      </p:pic>
      <p:pic>
        <p:nvPicPr>
          <p:cNvPr id="1029" name="Picture 5"/>
          <p:cNvPicPr>
            <a:picLocks noChangeAspect="1" noChangeArrowheads="1"/>
          </p:cNvPicPr>
          <p:nvPr/>
        </p:nvPicPr>
        <p:blipFill>
          <a:blip r:embed="rId6" cstate="print"/>
          <a:srcRect/>
          <a:stretch>
            <a:fillRect/>
          </a:stretch>
        </p:blipFill>
        <p:spPr bwMode="auto">
          <a:xfrm>
            <a:off x="2209800" y="995926"/>
            <a:ext cx="473579" cy="422381"/>
          </a:xfrm>
          <a:prstGeom prst="rect">
            <a:avLst/>
          </a:prstGeom>
          <a:noFill/>
          <a:ln w="9525">
            <a:noFill/>
            <a:miter lim="800000"/>
            <a:headEnd/>
            <a:tailEnd/>
          </a:ln>
          <a:effectLst/>
        </p:spPr>
      </p:pic>
      <p:sp>
        <p:nvSpPr>
          <p:cNvPr id="131" name="Rectangle 130"/>
          <p:cNvSpPr/>
          <p:nvPr/>
        </p:nvSpPr>
        <p:spPr>
          <a:xfrm>
            <a:off x="2538350" y="5879275"/>
            <a:ext cx="457200" cy="182880"/>
          </a:xfrm>
          <a:prstGeom prst="rect">
            <a:avLst/>
          </a:prstGeom>
          <a:noFill/>
          <a:ln>
            <a:solidFill>
              <a:srgbClr val="00B050"/>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US"/>
          </a:p>
        </p:txBody>
      </p:sp>
      <p:pic>
        <p:nvPicPr>
          <p:cNvPr id="105" name="Picture 5"/>
          <p:cNvPicPr>
            <a:picLocks noChangeAspect="1" noChangeArrowheads="1"/>
          </p:cNvPicPr>
          <p:nvPr/>
        </p:nvPicPr>
        <p:blipFill>
          <a:blip r:embed="rId6" cstate="print">
            <a:duotone>
              <a:prstClr val="black"/>
              <a:schemeClr val="accent4">
                <a:tint val="45000"/>
                <a:satMod val="400000"/>
              </a:schemeClr>
            </a:duotone>
          </a:blip>
          <a:srcRect/>
          <a:stretch>
            <a:fillRect/>
          </a:stretch>
        </p:blipFill>
        <p:spPr bwMode="auto">
          <a:xfrm>
            <a:off x="2286000" y="995926"/>
            <a:ext cx="487067" cy="434411"/>
          </a:xfrm>
          <a:prstGeom prst="rect">
            <a:avLst/>
          </a:prstGeom>
          <a:noFill/>
          <a:ln w="9525">
            <a:noFill/>
            <a:miter lim="800000"/>
            <a:headEnd/>
            <a:tailEnd/>
          </a:ln>
          <a:effectLst/>
        </p:spPr>
      </p:pic>
      <p:sp>
        <p:nvSpPr>
          <p:cNvPr id="241" name="TextBox 240"/>
          <p:cNvSpPr txBox="1"/>
          <p:nvPr/>
        </p:nvSpPr>
        <p:spPr>
          <a:xfrm>
            <a:off x="7977250" y="1551801"/>
            <a:ext cx="511829" cy="276999"/>
          </a:xfrm>
          <a:prstGeom prst="rect">
            <a:avLst/>
          </a:prstGeom>
          <a:noFill/>
          <a:ln w="38100" cmpd="sng">
            <a:noFill/>
          </a:ln>
        </p:spPr>
        <p:txBody>
          <a:bodyPr wrap="square" rtlCol="0">
            <a:spAutoFit/>
          </a:bodyPr>
          <a:lstStyle/>
          <a:p>
            <a:r>
              <a:rPr lang="en-US" sz="1200" b="1" dirty="0" smtClean="0">
                <a:solidFill>
                  <a:srgbClr val="385D8A"/>
                </a:solidFill>
                <a:effectLst/>
              </a:rPr>
              <a:t>DB3</a:t>
            </a:r>
            <a:endParaRPr lang="en-US" sz="1200" b="1" dirty="0">
              <a:solidFill>
                <a:srgbClr val="385D8A"/>
              </a:solidFill>
              <a:effectLst/>
            </a:endParaRPr>
          </a:p>
        </p:txBody>
      </p:sp>
      <p:sp>
        <p:nvSpPr>
          <p:cNvPr id="243" name="TextBox 242"/>
          <p:cNvSpPr txBox="1"/>
          <p:nvPr/>
        </p:nvSpPr>
        <p:spPr>
          <a:xfrm>
            <a:off x="7972300" y="1823850"/>
            <a:ext cx="512134" cy="276999"/>
          </a:xfrm>
          <a:prstGeom prst="rect">
            <a:avLst/>
          </a:prstGeom>
          <a:noFill/>
          <a:ln w="38100" cmpd="sng">
            <a:noFill/>
          </a:ln>
        </p:spPr>
        <p:txBody>
          <a:bodyPr wrap="square" rtlCol="0">
            <a:spAutoFit/>
          </a:bodyPr>
          <a:lstStyle/>
          <a:p>
            <a:r>
              <a:rPr lang="en-US" sz="1200" b="1" dirty="0" smtClean="0">
                <a:solidFill>
                  <a:srgbClr val="385D8A"/>
                </a:solidFill>
                <a:cs typeface="Arial" pitchFamily="34" charset="0"/>
              </a:rPr>
              <a:t>DB5</a:t>
            </a:r>
            <a:endParaRPr lang="en-US" sz="1200" b="1" dirty="0">
              <a:solidFill>
                <a:srgbClr val="385D8A"/>
              </a:solidFill>
              <a:cs typeface="Arial" pitchFamily="34" charset="0"/>
            </a:endParaRPr>
          </a:p>
        </p:txBody>
      </p:sp>
      <p:sp>
        <p:nvSpPr>
          <p:cNvPr id="240" name="TextBox 239"/>
          <p:cNvSpPr txBox="1"/>
          <p:nvPr/>
        </p:nvSpPr>
        <p:spPr>
          <a:xfrm>
            <a:off x="7972300" y="1295400"/>
            <a:ext cx="495901" cy="276999"/>
          </a:xfrm>
          <a:prstGeom prst="rect">
            <a:avLst/>
          </a:prstGeom>
          <a:noFill/>
          <a:ln w="38100" cmpd="sng">
            <a:noFill/>
          </a:ln>
        </p:spPr>
        <p:txBody>
          <a:bodyPr wrap="square" rtlCol="0">
            <a:spAutoFit/>
          </a:bodyPr>
          <a:lstStyle/>
          <a:p>
            <a:r>
              <a:rPr lang="en-US" sz="1200" b="1" dirty="0" smtClean="0">
                <a:solidFill>
                  <a:srgbClr val="385D8A"/>
                </a:solidFill>
                <a:effectLst/>
              </a:rPr>
              <a:t>DB1</a:t>
            </a:r>
            <a:endParaRPr lang="en-US" sz="1200" b="1" dirty="0">
              <a:solidFill>
                <a:srgbClr val="385D8A"/>
              </a:solidFill>
              <a:effectLst/>
            </a:endParaRPr>
          </a:p>
        </p:txBody>
      </p:sp>
      <p:cxnSp>
        <p:nvCxnSpPr>
          <p:cNvPr id="144" name="Straight Arrow Connector 143"/>
          <p:cNvCxnSpPr/>
          <p:nvPr/>
        </p:nvCxnSpPr>
        <p:spPr>
          <a:xfrm>
            <a:off x="2153540" y="5939327"/>
            <a:ext cx="387730" cy="5861"/>
          </a:xfrm>
          <a:prstGeom prst="straightConnector1">
            <a:avLst/>
          </a:prstGeom>
          <a:ln w="82550" cmpd="sng">
            <a:solidFill>
              <a:srgbClr val="FF0000"/>
            </a:solidFill>
            <a:tailEnd type="triangle"/>
          </a:ln>
        </p:spPr>
        <p:style>
          <a:lnRef idx="3">
            <a:schemeClr val="accent2"/>
          </a:lnRef>
          <a:fillRef idx="0">
            <a:schemeClr val="accent2"/>
          </a:fillRef>
          <a:effectRef idx="2">
            <a:schemeClr val="accent2"/>
          </a:effectRef>
          <a:fontRef idx="minor">
            <a:schemeClr val="tx1"/>
          </a:fontRef>
        </p:style>
      </p:cxnSp>
      <p:cxnSp>
        <p:nvCxnSpPr>
          <p:cNvPr id="145" name="Straight Arrow Connector 144"/>
          <p:cNvCxnSpPr/>
          <p:nvPr/>
        </p:nvCxnSpPr>
        <p:spPr>
          <a:xfrm flipV="1">
            <a:off x="4794191" y="5698517"/>
            <a:ext cx="370371" cy="18619"/>
          </a:xfrm>
          <a:prstGeom prst="straightConnector1">
            <a:avLst/>
          </a:prstGeom>
          <a:ln w="82550" cmpd="sng">
            <a:solidFill>
              <a:srgbClr val="FF0000"/>
            </a:solidFill>
            <a:tailEnd type="triangle"/>
          </a:ln>
        </p:spPr>
        <p:style>
          <a:lnRef idx="3">
            <a:schemeClr val="accent2"/>
          </a:lnRef>
          <a:fillRef idx="0">
            <a:schemeClr val="accent2"/>
          </a:fillRef>
          <a:effectRef idx="2">
            <a:schemeClr val="accent2"/>
          </a:effectRef>
          <a:fontRef idx="minor">
            <a:schemeClr val="tx1"/>
          </a:fontRef>
        </p:style>
      </p:cxnSp>
      <p:cxnSp>
        <p:nvCxnSpPr>
          <p:cNvPr id="149" name="Straight Arrow Connector 148"/>
          <p:cNvCxnSpPr/>
          <p:nvPr/>
        </p:nvCxnSpPr>
        <p:spPr>
          <a:xfrm>
            <a:off x="828942" y="5400942"/>
            <a:ext cx="397878" cy="10846"/>
          </a:xfrm>
          <a:prstGeom prst="straightConnector1">
            <a:avLst/>
          </a:prstGeom>
          <a:ln w="82550" cmpd="sng">
            <a:solidFill>
              <a:srgbClr val="FF0000"/>
            </a:solidFill>
            <a:tailEnd type="triangle"/>
          </a:ln>
        </p:spPr>
        <p:style>
          <a:lnRef idx="3">
            <a:schemeClr val="accent2"/>
          </a:lnRef>
          <a:fillRef idx="0">
            <a:schemeClr val="accent2"/>
          </a:fillRef>
          <a:effectRef idx="2">
            <a:schemeClr val="accent2"/>
          </a:effectRef>
          <a:fontRef idx="minor">
            <a:schemeClr val="tx1"/>
          </a:fontRef>
        </p:style>
      </p:cxnSp>
      <p:sp>
        <p:nvSpPr>
          <p:cNvPr id="122" name="TextBox 121"/>
          <p:cNvSpPr txBox="1"/>
          <p:nvPr/>
        </p:nvSpPr>
        <p:spPr>
          <a:xfrm>
            <a:off x="1640794" y="1558525"/>
            <a:ext cx="581114" cy="276999"/>
          </a:xfrm>
          <a:prstGeom prst="rect">
            <a:avLst/>
          </a:prstGeom>
          <a:noFill/>
        </p:spPr>
        <p:txBody>
          <a:bodyPr wrap="square" rtlCol="0">
            <a:spAutoFit/>
          </a:bodyPr>
          <a:lstStyle/>
          <a:p>
            <a:r>
              <a:rPr lang="en-US" sz="12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Client</a:t>
            </a:r>
          </a:p>
        </p:txBody>
      </p:sp>
      <p:sp>
        <p:nvSpPr>
          <p:cNvPr id="124" name="Title 123"/>
          <p:cNvSpPr>
            <a:spLocks noGrp="1"/>
          </p:cNvSpPr>
          <p:nvPr>
            <p:ph type="title"/>
          </p:nvPr>
        </p:nvSpPr>
        <p:spPr/>
        <p:txBody>
          <a:bodyPr/>
          <a:lstStyle/>
          <a:p>
            <a:r>
              <a:rPr lang="en-US" dirty="0" smtClean="0"/>
              <a:t>Exchange Server 2010</a:t>
            </a:r>
            <a:endParaRPr lang="en-US" dirty="0"/>
          </a:p>
        </p:txBody>
      </p:sp>
    </p:spTree>
    <p:custDataLst>
      <p:tags r:id="rId1"/>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4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0"/>
                                        </p:tgtEl>
                                        <p:attrNameLst>
                                          <p:attrName>style.visibility</p:attrName>
                                        </p:attrNameLst>
                                      </p:cBhvr>
                                      <p:to>
                                        <p:strVal val="visible"/>
                                      </p:to>
                                    </p:set>
                                  </p:childTnLst>
                                </p:cTn>
                              </p:par>
                              <p:par>
                                <p:cTn id="15" presetID="1" presetClass="entr" presetSubtype="0" fill="hold" grpId="1" nodeType="withEffect">
                                  <p:stCondLst>
                                    <p:cond delay="0"/>
                                  </p:stCondLst>
                                  <p:childTnLst>
                                    <p:set>
                                      <p:cBhvr>
                                        <p:cTn id="16" dur="1" fill="hold">
                                          <p:stCondLst>
                                            <p:cond delay="0"/>
                                          </p:stCondLst>
                                        </p:cTn>
                                        <p:tgtEl>
                                          <p:spTgt spid="12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1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21"/>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2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1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nodeType="clickEffect">
                                  <p:stCondLst>
                                    <p:cond delay="0"/>
                                  </p:stCondLst>
                                  <p:childTnLst>
                                    <p:set>
                                      <p:cBhvr>
                                        <p:cTn id="34" dur="1" fill="hold">
                                          <p:stCondLst>
                                            <p:cond delay="0"/>
                                          </p:stCondLst>
                                        </p:cTn>
                                        <p:tgtEl>
                                          <p:spTgt spid="149"/>
                                        </p:tgtEl>
                                        <p:attrNameLst>
                                          <p:attrName>style.visibility</p:attrName>
                                        </p:attrNameLst>
                                      </p:cBhvr>
                                      <p:to>
                                        <p:strVal val="hidden"/>
                                      </p:to>
                                    </p:set>
                                  </p:childTnLst>
                                </p:cTn>
                              </p:par>
                              <p:par>
                                <p:cTn id="35" presetID="1" presetClass="exit" presetSubtype="0" fill="hold" nodeType="withEffect">
                                  <p:stCondLst>
                                    <p:cond delay="0"/>
                                  </p:stCondLst>
                                  <p:childTnLst>
                                    <p:set>
                                      <p:cBhvr>
                                        <p:cTn id="36" dur="1" fill="hold">
                                          <p:stCondLst>
                                            <p:cond delay="0"/>
                                          </p:stCondLst>
                                        </p:cTn>
                                        <p:tgtEl>
                                          <p:spTgt spid="144"/>
                                        </p:tgtEl>
                                        <p:attrNameLst>
                                          <p:attrName>style.visibility</p:attrName>
                                        </p:attrNameLst>
                                      </p:cBhvr>
                                      <p:to>
                                        <p:strVal val="hidden"/>
                                      </p:to>
                                    </p:set>
                                  </p:childTnLst>
                                </p:cTn>
                              </p:par>
                              <p:par>
                                <p:cTn id="37" presetID="1" presetClass="exit" presetSubtype="0" fill="hold" nodeType="withEffect">
                                  <p:stCondLst>
                                    <p:cond delay="0"/>
                                  </p:stCondLst>
                                  <p:childTnLst>
                                    <p:set>
                                      <p:cBhvr>
                                        <p:cTn id="38" dur="1" fill="hold">
                                          <p:stCondLst>
                                            <p:cond delay="0"/>
                                          </p:stCondLst>
                                        </p:cTn>
                                        <p:tgtEl>
                                          <p:spTgt spid="145"/>
                                        </p:tgtEl>
                                        <p:attrNameLst>
                                          <p:attrName>style.visibility</p:attrName>
                                        </p:attrNameLst>
                                      </p:cBhvr>
                                      <p:to>
                                        <p:strVal val="hidden"/>
                                      </p:to>
                                    </p:set>
                                  </p:childTnLst>
                                </p:cTn>
                              </p:par>
                            </p:childTnLst>
                          </p:cTn>
                        </p:par>
                        <p:par>
                          <p:cTn id="39" fill="hold">
                            <p:stCondLst>
                              <p:cond delay="0"/>
                            </p:stCondLst>
                            <p:childTnLst>
                              <p:par>
                                <p:cTn id="40" presetID="22" presetClass="entr" presetSubtype="1" fill="hold" nodeType="afterEffect">
                                  <p:stCondLst>
                                    <p:cond delay="0"/>
                                  </p:stCondLst>
                                  <p:childTnLst>
                                    <p:set>
                                      <p:cBhvr>
                                        <p:cTn id="41" dur="1" fill="hold">
                                          <p:stCondLst>
                                            <p:cond delay="0"/>
                                          </p:stCondLst>
                                        </p:cTn>
                                        <p:tgtEl>
                                          <p:spTgt spid="57"/>
                                        </p:tgtEl>
                                        <p:attrNameLst>
                                          <p:attrName>style.visibility</p:attrName>
                                        </p:attrNameLst>
                                      </p:cBhvr>
                                      <p:to>
                                        <p:strVal val="visible"/>
                                      </p:to>
                                    </p:set>
                                    <p:animEffect transition="in" filter="wipe(up)">
                                      <p:cBhvr>
                                        <p:cTn id="42" dur="500"/>
                                        <p:tgtEl>
                                          <p:spTgt spid="57"/>
                                        </p:tgtEl>
                                      </p:cBhvr>
                                    </p:animEffect>
                                  </p:childTnLst>
                                </p:cTn>
                              </p:par>
                            </p:childTnLst>
                          </p:cTn>
                        </p:par>
                        <p:par>
                          <p:cTn id="43" fill="hold">
                            <p:stCondLst>
                              <p:cond delay="500"/>
                            </p:stCondLst>
                            <p:childTnLst>
                              <p:par>
                                <p:cTn id="44" presetID="1" presetClass="entr" presetSubtype="0" fill="hold" grpId="0" nodeType="afterEffect">
                                  <p:stCondLst>
                                    <p:cond delay="0"/>
                                  </p:stCondLst>
                                  <p:childTnLst>
                                    <p:set>
                                      <p:cBhvr>
                                        <p:cTn id="45" dur="1" fill="hold">
                                          <p:stCondLst>
                                            <p:cond delay="0"/>
                                          </p:stCondLst>
                                        </p:cTn>
                                        <p:tgtEl>
                                          <p:spTgt spid="203"/>
                                        </p:tgtEl>
                                        <p:attrNameLst>
                                          <p:attrName>style.visibility</p:attrName>
                                        </p:attrNameLst>
                                      </p:cBhvr>
                                      <p:to>
                                        <p:strVal val="visible"/>
                                      </p:to>
                                    </p:set>
                                  </p:childTnLst>
                                </p:cTn>
                              </p:par>
                            </p:childTnLst>
                          </p:cTn>
                        </p:par>
                      </p:childTnLst>
                    </p:cTn>
                  </p:par>
                  <p:par>
                    <p:cTn id="46" fill="hold">
                      <p:stCondLst>
                        <p:cond delay="indefinite"/>
                      </p:stCondLst>
                      <p:childTnLst>
                        <p:par>
                          <p:cTn id="47" fill="hold">
                            <p:stCondLst>
                              <p:cond delay="0"/>
                            </p:stCondLst>
                            <p:childTnLst>
                              <p:par>
                                <p:cTn id="48" presetID="22" presetClass="entr" presetSubtype="1" fill="hold" nodeType="clickEffect">
                                  <p:stCondLst>
                                    <p:cond delay="0"/>
                                  </p:stCondLst>
                                  <p:childTnLst>
                                    <p:set>
                                      <p:cBhvr>
                                        <p:cTn id="49" dur="1" fill="hold">
                                          <p:stCondLst>
                                            <p:cond delay="0"/>
                                          </p:stCondLst>
                                        </p:cTn>
                                        <p:tgtEl>
                                          <p:spTgt spid="60"/>
                                        </p:tgtEl>
                                        <p:attrNameLst>
                                          <p:attrName>style.visibility</p:attrName>
                                        </p:attrNameLst>
                                      </p:cBhvr>
                                      <p:to>
                                        <p:strVal val="visible"/>
                                      </p:to>
                                    </p:set>
                                    <p:animEffect transition="in" filter="wipe(up)">
                                      <p:cBhvr>
                                        <p:cTn id="50" dur="1000"/>
                                        <p:tgtEl>
                                          <p:spTgt spid="60"/>
                                        </p:tgtEl>
                                      </p:cBhvr>
                                    </p:animEffect>
                                  </p:childTnLst>
                                </p:cTn>
                              </p:par>
                            </p:childTnLst>
                          </p:cTn>
                        </p:par>
                      </p:childTnLst>
                    </p:cTn>
                  </p:par>
                  <p:par>
                    <p:cTn id="51" fill="hold">
                      <p:stCondLst>
                        <p:cond delay="indefinite"/>
                      </p:stCondLst>
                      <p:childTnLst>
                        <p:par>
                          <p:cTn id="52" fill="hold">
                            <p:stCondLst>
                              <p:cond delay="0"/>
                            </p:stCondLst>
                            <p:childTnLst>
                              <p:par>
                                <p:cTn id="53" presetID="3" presetClass="entr" presetSubtype="10" fill="hold" nodeType="clickEffect">
                                  <p:stCondLst>
                                    <p:cond delay="0"/>
                                  </p:stCondLst>
                                  <p:childTnLst>
                                    <p:set>
                                      <p:cBhvr>
                                        <p:cTn id="54" dur="1" fill="hold">
                                          <p:stCondLst>
                                            <p:cond delay="0"/>
                                          </p:stCondLst>
                                        </p:cTn>
                                        <p:tgtEl>
                                          <p:spTgt spid="1029"/>
                                        </p:tgtEl>
                                        <p:attrNameLst>
                                          <p:attrName>style.visibility</p:attrName>
                                        </p:attrNameLst>
                                      </p:cBhvr>
                                      <p:to>
                                        <p:strVal val="visible"/>
                                      </p:to>
                                    </p:set>
                                    <p:animEffect transition="in" filter="blinds(horizontal)">
                                      <p:cBhvr>
                                        <p:cTn id="55" dur="500"/>
                                        <p:tgtEl>
                                          <p:spTgt spid="1029"/>
                                        </p:tgtEl>
                                      </p:cBhvr>
                                    </p:animEffect>
                                  </p:childTnLst>
                                </p:cTn>
                              </p:par>
                            </p:childTnLst>
                          </p:cTn>
                        </p:par>
                        <p:par>
                          <p:cTn id="56" fill="hold">
                            <p:stCondLst>
                              <p:cond delay="500"/>
                            </p:stCondLst>
                            <p:childTnLst>
                              <p:par>
                                <p:cTn id="57" presetID="0" presetClass="path" presetSubtype="0" accel="50000" decel="50000" fill="hold" nodeType="afterEffect">
                                  <p:stCondLst>
                                    <p:cond delay="0"/>
                                  </p:stCondLst>
                                  <p:childTnLst>
                                    <p:animMotion origin="layout" path="M 2.5E-6 -3.79278E-6 L 0.00573 0.31013 " pathEditMode="relative" rAng="0" ptsTypes="AA">
                                      <p:cBhvr>
                                        <p:cTn id="58" dur="1000" fill="hold"/>
                                        <p:tgtEl>
                                          <p:spTgt spid="1029"/>
                                        </p:tgtEl>
                                        <p:attrNameLst>
                                          <p:attrName>ppt_x</p:attrName>
                                          <p:attrName>ppt_y</p:attrName>
                                        </p:attrNameLst>
                                      </p:cBhvr>
                                      <p:rCtr x="3" y="155"/>
                                    </p:animMotion>
                                  </p:childTnLst>
                                </p:cTn>
                              </p:par>
                            </p:childTnLst>
                          </p:cTn>
                        </p:par>
                        <p:par>
                          <p:cTn id="59" fill="hold">
                            <p:stCondLst>
                              <p:cond delay="1500"/>
                            </p:stCondLst>
                            <p:childTnLst>
                              <p:par>
                                <p:cTn id="60" presetID="0" presetClass="path" presetSubtype="0" accel="50000" decel="50000" fill="hold" nodeType="afterEffect">
                                  <p:stCondLst>
                                    <p:cond delay="0"/>
                                  </p:stCondLst>
                                  <p:childTnLst>
                                    <p:animMotion origin="layout" path="M 0.00573 0.31013 L -0.09427 0.46555 " pathEditMode="relative" rAng="0" ptsTypes="AA">
                                      <p:cBhvr>
                                        <p:cTn id="61" dur="1000" fill="hold"/>
                                        <p:tgtEl>
                                          <p:spTgt spid="1029"/>
                                        </p:tgtEl>
                                        <p:attrNameLst>
                                          <p:attrName>ppt_x</p:attrName>
                                          <p:attrName>ppt_y</p:attrName>
                                        </p:attrNameLst>
                                      </p:cBhvr>
                                      <p:rCtr x="-50" y="78"/>
                                    </p:animMotion>
                                  </p:childTnLst>
                                </p:cTn>
                              </p:par>
                            </p:childTnLst>
                          </p:cTn>
                        </p:par>
                        <p:par>
                          <p:cTn id="62" fill="hold">
                            <p:stCondLst>
                              <p:cond delay="2500"/>
                            </p:stCondLst>
                            <p:childTnLst>
                              <p:par>
                                <p:cTn id="63" presetID="0" presetClass="path" presetSubtype="0" accel="50000" decel="50000" fill="hold" nodeType="afterEffect">
                                  <p:stCondLst>
                                    <p:cond delay="0"/>
                                  </p:stCondLst>
                                  <p:childTnLst>
                                    <p:animMotion origin="layout" path="M -0.09427 0.46554 L -0.06927 0.65426 " pathEditMode="relative" rAng="0" ptsTypes="AA">
                                      <p:cBhvr>
                                        <p:cTn id="64" dur="1000" fill="hold"/>
                                        <p:tgtEl>
                                          <p:spTgt spid="1029"/>
                                        </p:tgtEl>
                                        <p:attrNameLst>
                                          <p:attrName>ppt_x</p:attrName>
                                          <p:attrName>ppt_y</p:attrName>
                                        </p:attrNameLst>
                                      </p:cBhvr>
                                      <p:rCtr x="13" y="94"/>
                                    </p:animMotion>
                                  </p:childTnLst>
                                </p:cTn>
                              </p:par>
                            </p:childTnLst>
                          </p:cTn>
                        </p:par>
                      </p:childTnLst>
                    </p:cTn>
                  </p:par>
                  <p:par>
                    <p:cTn id="65" fill="hold">
                      <p:stCondLst>
                        <p:cond delay="indefinite"/>
                      </p:stCondLst>
                      <p:childTnLst>
                        <p:par>
                          <p:cTn id="66" fill="hold">
                            <p:stCondLst>
                              <p:cond delay="0"/>
                            </p:stCondLst>
                            <p:childTnLst>
                              <p:par>
                                <p:cTn id="67" presetID="3" presetClass="entr" presetSubtype="10" fill="hold" nodeType="clickEffect">
                                  <p:stCondLst>
                                    <p:cond delay="0"/>
                                  </p:stCondLst>
                                  <p:childTnLst>
                                    <p:set>
                                      <p:cBhvr>
                                        <p:cTn id="68" dur="1" fill="hold">
                                          <p:stCondLst>
                                            <p:cond delay="0"/>
                                          </p:stCondLst>
                                        </p:cTn>
                                        <p:tgtEl>
                                          <p:spTgt spid="62"/>
                                        </p:tgtEl>
                                        <p:attrNameLst>
                                          <p:attrName>style.visibility</p:attrName>
                                        </p:attrNameLst>
                                      </p:cBhvr>
                                      <p:to>
                                        <p:strVal val="visible"/>
                                      </p:to>
                                    </p:set>
                                    <p:animEffect transition="in" filter="blinds(horizontal)">
                                      <p:cBhvr>
                                        <p:cTn id="69" dur="500"/>
                                        <p:tgtEl>
                                          <p:spTgt spid="62"/>
                                        </p:tgtEl>
                                      </p:cBhvr>
                                    </p:animEffect>
                                  </p:childTnLst>
                                </p:cTn>
                              </p:par>
                            </p:childTnLst>
                          </p:cTn>
                        </p:par>
                      </p:childTnLst>
                    </p:cTn>
                  </p:par>
                  <p:par>
                    <p:cTn id="70" fill="hold">
                      <p:stCondLst>
                        <p:cond delay="indefinite"/>
                      </p:stCondLst>
                      <p:childTnLst>
                        <p:par>
                          <p:cTn id="71" fill="hold">
                            <p:stCondLst>
                              <p:cond delay="0"/>
                            </p:stCondLst>
                            <p:childTnLst>
                              <p:par>
                                <p:cTn id="72" presetID="3" presetClass="entr" presetSubtype="10" fill="hold" nodeType="clickEffect">
                                  <p:stCondLst>
                                    <p:cond delay="0"/>
                                  </p:stCondLst>
                                  <p:childTnLst>
                                    <p:set>
                                      <p:cBhvr>
                                        <p:cTn id="73" dur="1" fill="hold">
                                          <p:stCondLst>
                                            <p:cond delay="0"/>
                                          </p:stCondLst>
                                        </p:cTn>
                                        <p:tgtEl>
                                          <p:spTgt spid="63"/>
                                        </p:tgtEl>
                                        <p:attrNameLst>
                                          <p:attrName>style.visibility</p:attrName>
                                        </p:attrNameLst>
                                      </p:cBhvr>
                                      <p:to>
                                        <p:strVal val="visible"/>
                                      </p:to>
                                    </p:set>
                                    <p:animEffect transition="in" filter="blinds(horizontal)">
                                      <p:cBhvr>
                                        <p:cTn id="74" dur="500"/>
                                        <p:tgtEl>
                                          <p:spTgt spid="63"/>
                                        </p:tgtEl>
                                      </p:cBhvr>
                                    </p:animEffec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1" nodeType="clickEffect">
                                  <p:stCondLst>
                                    <p:cond delay="0"/>
                                  </p:stCondLst>
                                  <p:childTnLst>
                                    <p:set>
                                      <p:cBhvr>
                                        <p:cTn id="78" dur="1" fill="hold">
                                          <p:stCondLst>
                                            <p:cond delay="0"/>
                                          </p:stCondLst>
                                        </p:cTn>
                                        <p:tgtEl>
                                          <p:spTgt spid="208"/>
                                        </p:tgtEl>
                                        <p:attrNameLst>
                                          <p:attrName>style.visibility</p:attrName>
                                        </p:attrNameLst>
                                      </p:cBhvr>
                                      <p:to>
                                        <p:strVal val="visible"/>
                                      </p:to>
                                    </p:set>
                                  </p:childTnLst>
                                </p:cTn>
                              </p:par>
                              <p:par>
                                <p:cTn id="79" presetID="3" presetClass="emph" presetSubtype="2" fill="hold" grpId="0" nodeType="withEffect">
                                  <p:stCondLst>
                                    <p:cond delay="0"/>
                                  </p:stCondLst>
                                  <p:childTnLst>
                                    <p:animClr clrSpc="rgb">
                                      <p:cBhvr override="childStyle">
                                        <p:cTn id="80" dur="2000" fill="hold"/>
                                        <p:tgtEl>
                                          <p:spTgt spid="208"/>
                                        </p:tgtEl>
                                        <p:attrNameLst>
                                          <p:attrName>style.color</p:attrName>
                                        </p:attrNameLst>
                                      </p:cBhvr>
                                      <p:to>
                                        <a:srgbClr val="ED0526"/>
                                      </p:to>
                                    </p:animClr>
                                  </p:childTnLst>
                                </p:cTn>
                              </p:par>
                              <p:par>
                                <p:cTn id="81" presetID="3" presetClass="entr" presetSubtype="10" fill="hold" nodeType="withEffect">
                                  <p:stCondLst>
                                    <p:cond delay="0"/>
                                  </p:stCondLst>
                                  <p:childTnLst>
                                    <p:set>
                                      <p:cBhvr>
                                        <p:cTn id="82" dur="1" fill="hold">
                                          <p:stCondLst>
                                            <p:cond delay="0"/>
                                          </p:stCondLst>
                                        </p:cTn>
                                        <p:tgtEl>
                                          <p:spTgt spid="228"/>
                                        </p:tgtEl>
                                        <p:attrNameLst>
                                          <p:attrName>style.visibility</p:attrName>
                                        </p:attrNameLst>
                                      </p:cBhvr>
                                      <p:to>
                                        <p:strVal val="visible"/>
                                      </p:to>
                                    </p:set>
                                    <p:animEffect transition="in" filter="blinds(horizontal)">
                                      <p:cBhvr>
                                        <p:cTn id="83" dur="1000"/>
                                        <p:tgtEl>
                                          <p:spTgt spid="228"/>
                                        </p:tgtEl>
                                      </p:cBhvr>
                                    </p:animEffect>
                                  </p:childTnLst>
                                </p:cTn>
                              </p:par>
                            </p:childTnLst>
                          </p:cTn>
                        </p:par>
                        <p:par>
                          <p:cTn id="84" fill="hold">
                            <p:stCondLst>
                              <p:cond delay="2000"/>
                            </p:stCondLst>
                            <p:childTnLst>
                              <p:par>
                                <p:cTn id="85" presetID="1" presetClass="exit" presetSubtype="0" fill="hold" grpId="0" nodeType="afterEffect">
                                  <p:stCondLst>
                                    <p:cond delay="0"/>
                                  </p:stCondLst>
                                  <p:childTnLst>
                                    <p:set>
                                      <p:cBhvr>
                                        <p:cTn id="86" dur="1" fill="hold">
                                          <p:stCondLst>
                                            <p:cond delay="0"/>
                                          </p:stCondLst>
                                        </p:cTn>
                                        <p:tgtEl>
                                          <p:spTgt spid="125"/>
                                        </p:tgtEl>
                                        <p:attrNameLst>
                                          <p:attrName>style.visibility</p:attrName>
                                        </p:attrNameLst>
                                      </p:cBhvr>
                                      <p:to>
                                        <p:strVal val="hidden"/>
                                      </p:to>
                                    </p:set>
                                  </p:childTnLst>
                                </p:cTn>
                              </p:par>
                              <p:par>
                                <p:cTn id="87" presetID="35" presetClass="emph" presetSubtype="0" repeatCount="3000" fill="hold" nodeType="withEffect">
                                  <p:stCondLst>
                                    <p:cond delay="0"/>
                                  </p:stCondLst>
                                  <p:childTnLst>
                                    <p:anim calcmode="discrete" valueType="str">
                                      <p:cBhvr>
                                        <p:cTn id="88" dur="1000" fill="hold"/>
                                        <p:tgtEl>
                                          <p:spTgt spid="228"/>
                                        </p:tgtEl>
                                        <p:attrNameLst>
                                          <p:attrName>style.visibility</p:attrName>
                                        </p:attrNameLst>
                                      </p:cBhvr>
                                      <p:tavLst>
                                        <p:tav tm="0">
                                          <p:val>
                                            <p:strVal val="hidden"/>
                                          </p:val>
                                        </p:tav>
                                        <p:tav tm="50000">
                                          <p:val>
                                            <p:strVal val="visible"/>
                                          </p:val>
                                        </p:tav>
                                      </p:tavLst>
                                    </p:anim>
                                  </p:childTnLst>
                                </p:cTn>
                              </p:par>
                            </p:childTnLst>
                          </p:cTn>
                        </p:par>
                        <p:par>
                          <p:cTn id="89" fill="hold">
                            <p:stCondLst>
                              <p:cond delay="5000"/>
                            </p:stCondLst>
                            <p:childTnLst>
                              <p:par>
                                <p:cTn id="90" presetID="3" presetClass="emph" presetSubtype="2" fill="hold" grpId="0" nodeType="afterEffect">
                                  <p:stCondLst>
                                    <p:cond delay="0"/>
                                  </p:stCondLst>
                                  <p:childTnLst>
                                    <p:animClr clrSpc="rgb">
                                      <p:cBhvr override="childStyle">
                                        <p:cTn id="91" dur="500" fill="hold"/>
                                        <p:tgtEl>
                                          <p:spTgt spid="163"/>
                                        </p:tgtEl>
                                        <p:attrNameLst>
                                          <p:attrName>style.color</p:attrName>
                                        </p:attrNameLst>
                                      </p:cBhvr>
                                      <p:to>
                                        <a:srgbClr val="0FCB33"/>
                                      </p:to>
                                    </p:animClr>
                                  </p:childTnLst>
                                </p:cTn>
                              </p:par>
                              <p:par>
                                <p:cTn id="92" presetID="5" presetClass="emph" presetSubtype="1" grpId="1" nodeType="withEffect">
                                  <p:stCondLst>
                                    <p:cond delay="0"/>
                                  </p:stCondLst>
                                  <p:childTnLst>
                                    <p:set>
                                      <p:cBhvr override="childStyle">
                                        <p:cTn id="93" dur="indefinite"/>
                                        <p:tgtEl>
                                          <p:spTgt spid="163"/>
                                        </p:tgtEl>
                                        <p:attrNameLst>
                                          <p:attrName>style.fontStyle</p:attrName>
                                        </p:attrNameLst>
                                      </p:cBhvr>
                                      <p:to>
                                        <p:strVal val="normal"/>
                                      </p:to>
                                    </p:set>
                                    <p:set>
                                      <p:cBhvr override="childStyle">
                                        <p:cTn id="94" dur="indefinite"/>
                                        <p:tgtEl>
                                          <p:spTgt spid="163"/>
                                        </p:tgtEl>
                                        <p:attrNameLst>
                                          <p:attrName>style.fontWeight</p:attrName>
                                        </p:attrNameLst>
                                      </p:cBhvr>
                                      <p:to>
                                        <p:strVal val="bold"/>
                                      </p:to>
                                    </p:set>
                                    <p:set>
                                      <p:cBhvr override="childStyle">
                                        <p:cTn id="95" dur="indefinite"/>
                                        <p:tgtEl>
                                          <p:spTgt spid="163"/>
                                        </p:tgtEl>
                                        <p:attrNameLst>
                                          <p:attrName>style.textDecorationUnderline</p:attrName>
                                        </p:attrNameLst>
                                      </p:cBhvr>
                                      <p:to>
                                        <p:strVal val="false"/>
                                      </p:to>
                                    </p:set>
                                  </p:childTnLst>
                                </p:cTn>
                              </p:par>
                              <p:par>
                                <p:cTn id="96" presetID="22" presetClass="exit" presetSubtype="4" fill="hold" nodeType="withEffect">
                                  <p:stCondLst>
                                    <p:cond delay="0"/>
                                  </p:stCondLst>
                                  <p:childTnLst>
                                    <p:animEffect transition="out" filter="wipe(down)">
                                      <p:cBhvr>
                                        <p:cTn id="97" dur="1000"/>
                                        <p:tgtEl>
                                          <p:spTgt spid="60"/>
                                        </p:tgtEl>
                                      </p:cBhvr>
                                    </p:animEffect>
                                    <p:set>
                                      <p:cBhvr>
                                        <p:cTn id="98" dur="1" fill="hold">
                                          <p:stCondLst>
                                            <p:cond delay="999"/>
                                          </p:stCondLst>
                                        </p:cTn>
                                        <p:tgtEl>
                                          <p:spTgt spid="60"/>
                                        </p:tgtEl>
                                        <p:attrNameLst>
                                          <p:attrName>style.visibility</p:attrName>
                                        </p:attrNameLst>
                                      </p:cBhvr>
                                      <p:to>
                                        <p:strVal val="hidden"/>
                                      </p:to>
                                    </p:set>
                                  </p:childTnLst>
                                </p:cTn>
                              </p:par>
                            </p:childTnLst>
                          </p:cTn>
                        </p:par>
                      </p:childTnLst>
                    </p:cTn>
                  </p:par>
                  <p:par>
                    <p:cTn id="99" fill="hold">
                      <p:stCondLst>
                        <p:cond delay="indefinite"/>
                      </p:stCondLst>
                      <p:childTnLst>
                        <p:par>
                          <p:cTn id="100" fill="hold">
                            <p:stCondLst>
                              <p:cond delay="0"/>
                            </p:stCondLst>
                            <p:childTnLst>
                              <p:par>
                                <p:cTn id="101" presetID="1" presetClass="entr" presetSubtype="0" fill="hold" grpId="0" nodeType="clickEffect">
                                  <p:stCondLst>
                                    <p:cond delay="0"/>
                                  </p:stCondLst>
                                  <p:childTnLst>
                                    <p:set>
                                      <p:cBhvr>
                                        <p:cTn id="102" dur="1" fill="hold">
                                          <p:stCondLst>
                                            <p:cond delay="0"/>
                                          </p:stCondLst>
                                        </p:cTn>
                                        <p:tgtEl>
                                          <p:spTgt spid="131"/>
                                        </p:tgtEl>
                                        <p:attrNameLst>
                                          <p:attrName>style.visibility</p:attrName>
                                        </p:attrNameLst>
                                      </p:cBhvr>
                                      <p:to>
                                        <p:strVal val="visible"/>
                                      </p:to>
                                    </p:set>
                                  </p:childTnLst>
                                </p:cTn>
                              </p:par>
                            </p:childTnLst>
                          </p:cTn>
                        </p:par>
                      </p:childTnLst>
                    </p:cTn>
                  </p:par>
                  <p:par>
                    <p:cTn id="103" fill="hold">
                      <p:stCondLst>
                        <p:cond delay="indefinite"/>
                      </p:stCondLst>
                      <p:childTnLst>
                        <p:par>
                          <p:cTn id="104" fill="hold">
                            <p:stCondLst>
                              <p:cond delay="0"/>
                            </p:stCondLst>
                            <p:childTnLst>
                              <p:par>
                                <p:cTn id="105" presetID="22" presetClass="entr" presetSubtype="1" fill="hold" nodeType="clickEffect">
                                  <p:stCondLst>
                                    <p:cond delay="0"/>
                                  </p:stCondLst>
                                  <p:childTnLst>
                                    <p:set>
                                      <p:cBhvr>
                                        <p:cTn id="106" dur="1" fill="hold">
                                          <p:stCondLst>
                                            <p:cond delay="0"/>
                                          </p:stCondLst>
                                        </p:cTn>
                                        <p:tgtEl>
                                          <p:spTgt spid="59"/>
                                        </p:tgtEl>
                                        <p:attrNameLst>
                                          <p:attrName>style.visibility</p:attrName>
                                        </p:attrNameLst>
                                      </p:cBhvr>
                                      <p:to>
                                        <p:strVal val="visible"/>
                                      </p:to>
                                    </p:set>
                                    <p:animEffect transition="in" filter="wipe(up)">
                                      <p:cBhvr>
                                        <p:cTn id="107" dur="1000"/>
                                        <p:tgtEl>
                                          <p:spTgt spid="59"/>
                                        </p:tgtEl>
                                      </p:cBhvr>
                                    </p:animEffect>
                                  </p:childTnLst>
                                </p:cTn>
                              </p:par>
                            </p:childTnLst>
                          </p:cTn>
                        </p:par>
                      </p:childTnLst>
                    </p:cTn>
                  </p:par>
                  <p:par>
                    <p:cTn id="108" fill="hold">
                      <p:stCondLst>
                        <p:cond delay="indefinite"/>
                      </p:stCondLst>
                      <p:childTnLst>
                        <p:par>
                          <p:cTn id="109" fill="hold">
                            <p:stCondLst>
                              <p:cond delay="0"/>
                            </p:stCondLst>
                            <p:childTnLst>
                              <p:par>
                                <p:cTn id="110" presetID="3" presetClass="entr" presetSubtype="10" fill="hold" nodeType="clickEffect">
                                  <p:stCondLst>
                                    <p:cond delay="0"/>
                                  </p:stCondLst>
                                  <p:childTnLst>
                                    <p:set>
                                      <p:cBhvr>
                                        <p:cTn id="111" dur="1" fill="hold">
                                          <p:stCondLst>
                                            <p:cond delay="0"/>
                                          </p:stCondLst>
                                        </p:cTn>
                                        <p:tgtEl>
                                          <p:spTgt spid="105"/>
                                        </p:tgtEl>
                                        <p:attrNameLst>
                                          <p:attrName>style.visibility</p:attrName>
                                        </p:attrNameLst>
                                      </p:cBhvr>
                                      <p:to>
                                        <p:strVal val="visible"/>
                                      </p:to>
                                    </p:set>
                                    <p:animEffect transition="in" filter="blinds(horizontal)">
                                      <p:cBhvr>
                                        <p:cTn id="112" dur="500"/>
                                        <p:tgtEl>
                                          <p:spTgt spid="105"/>
                                        </p:tgtEl>
                                      </p:cBhvr>
                                    </p:animEffect>
                                  </p:childTnLst>
                                </p:cTn>
                              </p:par>
                            </p:childTnLst>
                          </p:cTn>
                        </p:par>
                        <p:par>
                          <p:cTn id="113" fill="hold">
                            <p:stCondLst>
                              <p:cond delay="500"/>
                            </p:stCondLst>
                            <p:childTnLst>
                              <p:par>
                                <p:cTn id="114" presetID="0" presetClass="path" presetSubtype="0" accel="50000" decel="50000" fill="hold" nodeType="afterEffect">
                                  <p:stCondLst>
                                    <p:cond delay="0"/>
                                  </p:stCondLst>
                                  <p:childTnLst>
                                    <p:animMotion origin="layout" path="M -8.33333E-7 0.0111 L -0.0026 0.31013 " pathEditMode="relative" rAng="0" ptsTypes="AA">
                                      <p:cBhvr>
                                        <p:cTn id="115" dur="1000" fill="hold"/>
                                        <p:tgtEl>
                                          <p:spTgt spid="105"/>
                                        </p:tgtEl>
                                        <p:attrNameLst>
                                          <p:attrName>ppt_x</p:attrName>
                                          <p:attrName>ppt_y</p:attrName>
                                        </p:attrNameLst>
                                      </p:cBhvr>
                                      <p:rCtr x="-1" y="149"/>
                                    </p:animMotion>
                                  </p:childTnLst>
                                </p:cTn>
                              </p:par>
                            </p:childTnLst>
                          </p:cTn>
                        </p:par>
                        <p:par>
                          <p:cTn id="116" fill="hold">
                            <p:stCondLst>
                              <p:cond delay="1500"/>
                            </p:stCondLst>
                            <p:childTnLst>
                              <p:par>
                                <p:cTn id="117" presetID="0" presetClass="path" presetSubtype="0" accel="50000" decel="50000" fill="hold" nodeType="afterEffect">
                                  <p:stCondLst>
                                    <p:cond delay="0"/>
                                  </p:stCondLst>
                                  <p:childTnLst>
                                    <p:animMotion origin="layout" path="M -0.00261 0.31013 L 0.03906 0.46555 " pathEditMode="relative" rAng="0" ptsTypes="AA">
                                      <p:cBhvr>
                                        <p:cTn id="118" dur="1000" fill="hold"/>
                                        <p:tgtEl>
                                          <p:spTgt spid="105"/>
                                        </p:tgtEl>
                                        <p:attrNameLst>
                                          <p:attrName>ppt_x</p:attrName>
                                          <p:attrName>ppt_y</p:attrName>
                                        </p:attrNameLst>
                                      </p:cBhvr>
                                      <p:rCtr x="21" y="78"/>
                                    </p:animMotion>
                                  </p:childTnLst>
                                </p:cTn>
                              </p:par>
                            </p:childTnLst>
                          </p:cTn>
                        </p:par>
                        <p:par>
                          <p:cTn id="119" fill="hold">
                            <p:stCondLst>
                              <p:cond delay="2500"/>
                            </p:stCondLst>
                            <p:childTnLst>
                              <p:par>
                                <p:cTn id="120" presetID="0" presetClass="path" presetSubtype="0" accel="50000" decel="50000" fill="hold" nodeType="afterEffect">
                                  <p:stCondLst>
                                    <p:cond delay="0"/>
                                  </p:stCondLst>
                                  <p:childTnLst>
                                    <p:animMotion origin="layout" path="M 0.03906 0.46508 L 0.06406 0.73196 " pathEditMode="relative" rAng="0" ptsTypes="AA">
                                      <p:cBhvr>
                                        <p:cTn id="121" dur="1000" fill="hold"/>
                                        <p:tgtEl>
                                          <p:spTgt spid="105"/>
                                        </p:tgtEl>
                                        <p:attrNameLst>
                                          <p:attrName>ppt_x</p:attrName>
                                          <p:attrName>ppt_y</p:attrName>
                                        </p:attrNameLst>
                                      </p:cBhvr>
                                      <p:rCtr x="13" y="133"/>
                                    </p:animMotion>
                                  </p:childTnLst>
                                </p:cTn>
                              </p:par>
                            </p:childTnLst>
                          </p:cTn>
                        </p:par>
                      </p:childTnLst>
                    </p:cTn>
                  </p:par>
                  <p:par>
                    <p:cTn id="122" fill="hold">
                      <p:stCondLst>
                        <p:cond delay="indefinite"/>
                      </p:stCondLst>
                      <p:childTnLst>
                        <p:par>
                          <p:cTn id="123" fill="hold">
                            <p:stCondLst>
                              <p:cond delay="0"/>
                            </p:stCondLst>
                            <p:childTnLst>
                              <p:par>
                                <p:cTn id="124" presetID="1" presetClass="entr" presetSubtype="0" fill="hold" nodeType="clickEffect">
                                  <p:stCondLst>
                                    <p:cond delay="0"/>
                                  </p:stCondLst>
                                  <p:childTnLst>
                                    <p:set>
                                      <p:cBhvr>
                                        <p:cTn id="125" dur="1" fill="hold">
                                          <p:stCondLst>
                                            <p:cond delay="0"/>
                                          </p:stCondLst>
                                        </p:cTn>
                                        <p:tgtEl>
                                          <p:spTgt spid="107"/>
                                        </p:tgtEl>
                                        <p:attrNameLst>
                                          <p:attrName>style.visibility</p:attrName>
                                        </p:attrNameLst>
                                      </p:cBhvr>
                                      <p:to>
                                        <p:strVal val="visible"/>
                                      </p:to>
                                    </p:set>
                                  </p:childTnLst>
                                </p:cTn>
                              </p:par>
                            </p:childTnLst>
                          </p:cTn>
                        </p:par>
                      </p:childTnLst>
                    </p:cTn>
                  </p:par>
                  <p:par>
                    <p:cTn id="126" fill="hold">
                      <p:stCondLst>
                        <p:cond delay="indefinite"/>
                      </p:stCondLst>
                      <p:childTnLst>
                        <p:par>
                          <p:cTn id="127" fill="hold">
                            <p:stCondLst>
                              <p:cond delay="0"/>
                            </p:stCondLst>
                            <p:childTnLst>
                              <p:par>
                                <p:cTn id="128" presetID="1" presetClass="entr" presetSubtype="0" fill="hold" grpId="0" nodeType="clickEffect">
                                  <p:stCondLst>
                                    <p:cond delay="0"/>
                                  </p:stCondLst>
                                  <p:childTnLst>
                                    <p:set>
                                      <p:cBhvr>
                                        <p:cTn id="129" dur="1" fill="hold">
                                          <p:stCondLst>
                                            <p:cond delay="0"/>
                                          </p:stCondLst>
                                        </p:cTn>
                                        <p:tgtEl>
                                          <p:spTgt spid="54"/>
                                        </p:tgtEl>
                                        <p:attrNameLst>
                                          <p:attrName>style.visibility</p:attrName>
                                        </p:attrNameLst>
                                      </p:cBhvr>
                                      <p:to>
                                        <p:strVal val="visible"/>
                                      </p:to>
                                    </p:set>
                                  </p:childTnLst>
                                </p:cTn>
                              </p:par>
                              <p:par>
                                <p:cTn id="130" presetID="1" presetClass="entr" presetSubtype="0" fill="hold" nodeType="withEffect">
                                  <p:stCondLst>
                                    <p:cond delay="0"/>
                                  </p:stCondLst>
                                  <p:childTnLst>
                                    <p:set>
                                      <p:cBhvr>
                                        <p:cTn id="131" dur="1" fill="hold">
                                          <p:stCondLst>
                                            <p:cond delay="0"/>
                                          </p:stCondLst>
                                        </p:cTn>
                                        <p:tgtEl>
                                          <p:spTgt spid="97"/>
                                        </p:tgtEl>
                                        <p:attrNameLst>
                                          <p:attrName>style.visibility</p:attrName>
                                        </p:attrNameLst>
                                      </p:cBhvr>
                                      <p:to>
                                        <p:strVal val="visible"/>
                                      </p:to>
                                    </p:set>
                                  </p:childTnLst>
                                </p:cTn>
                              </p:par>
                            </p:childTnLst>
                          </p:cTn>
                        </p:par>
                      </p:childTnLst>
                    </p:cTn>
                  </p:par>
                  <p:par>
                    <p:cTn id="132" fill="hold">
                      <p:stCondLst>
                        <p:cond delay="indefinite"/>
                      </p:stCondLst>
                      <p:childTnLst>
                        <p:par>
                          <p:cTn id="133" fill="hold">
                            <p:stCondLst>
                              <p:cond delay="0"/>
                            </p:stCondLst>
                            <p:childTnLst>
                              <p:par>
                                <p:cTn id="134" presetID="1" presetClass="entr" presetSubtype="0" fill="hold" grpId="0" nodeType="clickEffect">
                                  <p:stCondLst>
                                    <p:cond delay="0"/>
                                  </p:stCondLst>
                                  <p:childTnLst>
                                    <p:set>
                                      <p:cBhvr>
                                        <p:cTn id="135" dur="1" fill="hold">
                                          <p:stCondLst>
                                            <p:cond delay="0"/>
                                          </p:stCondLst>
                                        </p:cTn>
                                        <p:tgtEl>
                                          <p:spTgt spid="48"/>
                                        </p:tgtEl>
                                        <p:attrNameLst>
                                          <p:attrName>style.visibility</p:attrName>
                                        </p:attrNameLst>
                                      </p:cBhvr>
                                      <p:to>
                                        <p:strVal val="visible"/>
                                      </p:to>
                                    </p:set>
                                  </p:childTnLst>
                                </p:cTn>
                              </p:par>
                            </p:childTnLst>
                          </p:cTn>
                        </p:par>
                      </p:childTnLst>
                    </p:cTn>
                  </p:par>
                  <p:par>
                    <p:cTn id="136" fill="hold">
                      <p:stCondLst>
                        <p:cond delay="indefinite"/>
                      </p:stCondLst>
                      <p:childTnLst>
                        <p:par>
                          <p:cTn id="137" fill="hold">
                            <p:stCondLst>
                              <p:cond delay="0"/>
                            </p:stCondLst>
                            <p:childTnLst>
                              <p:par>
                                <p:cTn id="138" presetID="1" presetClass="entr" presetSubtype="0" fill="hold" grpId="0" nodeType="clickEffect">
                                  <p:stCondLst>
                                    <p:cond delay="0"/>
                                  </p:stCondLst>
                                  <p:childTnLst>
                                    <p:set>
                                      <p:cBhvr>
                                        <p:cTn id="139" dur="1" fill="hold">
                                          <p:stCondLst>
                                            <p:cond delay="0"/>
                                          </p:stCondLst>
                                        </p:cTn>
                                        <p:tgtEl>
                                          <p:spTgt spid="146"/>
                                        </p:tgtEl>
                                        <p:attrNameLst>
                                          <p:attrName>style.visibility</p:attrName>
                                        </p:attrNameLst>
                                      </p:cBhvr>
                                      <p:to>
                                        <p:strVal val="visible"/>
                                      </p:to>
                                    </p:set>
                                  </p:childTnLst>
                                </p:cTn>
                              </p:par>
                              <p:par>
                                <p:cTn id="140" presetID="1" presetClass="entr" presetSubtype="0" fill="hold" nodeType="withEffect">
                                  <p:stCondLst>
                                    <p:cond delay="0"/>
                                  </p:stCondLst>
                                  <p:childTnLst>
                                    <p:set>
                                      <p:cBhvr>
                                        <p:cTn id="141" dur="1" fill="hold">
                                          <p:stCondLst>
                                            <p:cond delay="0"/>
                                          </p:stCondLst>
                                        </p:cTn>
                                        <p:tgtEl>
                                          <p:spTgt spid="199"/>
                                        </p:tgtEl>
                                        <p:attrNameLst>
                                          <p:attrName>style.visibility</p:attrName>
                                        </p:attrNameLst>
                                      </p:cBhvr>
                                      <p:to>
                                        <p:strVal val="visible"/>
                                      </p:to>
                                    </p:set>
                                  </p:childTnLst>
                                </p:cTn>
                              </p:par>
                              <p:par>
                                <p:cTn id="142" presetID="1" presetClass="entr" presetSubtype="0" fill="hold" nodeType="withEffect">
                                  <p:stCondLst>
                                    <p:cond delay="0"/>
                                  </p:stCondLst>
                                  <p:childTnLst>
                                    <p:set>
                                      <p:cBhvr>
                                        <p:cTn id="143" dur="1" fill="hold">
                                          <p:stCondLst>
                                            <p:cond delay="0"/>
                                          </p:stCondLst>
                                        </p:cTn>
                                        <p:tgtEl>
                                          <p:spTgt spid="66"/>
                                        </p:tgtEl>
                                        <p:attrNameLst>
                                          <p:attrName>style.visibility</p:attrName>
                                        </p:attrNameLst>
                                      </p:cBhvr>
                                      <p:to>
                                        <p:strVal val="visible"/>
                                      </p:to>
                                    </p:set>
                                  </p:childTnLst>
                                </p:cTn>
                              </p:par>
                              <p:par>
                                <p:cTn id="144" presetID="1" presetClass="entr" presetSubtype="0" fill="hold" nodeType="withEffect">
                                  <p:stCondLst>
                                    <p:cond delay="0"/>
                                  </p:stCondLst>
                                  <p:childTnLst>
                                    <p:set>
                                      <p:cBhvr>
                                        <p:cTn id="145" dur="1" fill="hold">
                                          <p:stCondLst>
                                            <p:cond delay="0"/>
                                          </p:stCondLst>
                                        </p:cTn>
                                        <p:tgtEl>
                                          <p:spTgt spid="4"/>
                                        </p:tgtEl>
                                        <p:attrNameLst>
                                          <p:attrName>style.visibility</p:attrName>
                                        </p:attrNameLst>
                                      </p:cBhvr>
                                      <p:to>
                                        <p:strVal val="visible"/>
                                      </p:to>
                                    </p:set>
                                  </p:childTnLst>
                                </p:cTn>
                              </p:par>
                            </p:childTnLst>
                          </p:cTn>
                        </p:par>
                        <p:par>
                          <p:cTn id="146" fill="hold">
                            <p:stCondLst>
                              <p:cond delay="0"/>
                            </p:stCondLst>
                            <p:childTnLst>
                              <p:par>
                                <p:cTn id="147" presetID="1" presetClass="entr" presetSubtype="0" fill="hold" grpId="0" nodeType="afterEffect">
                                  <p:stCondLst>
                                    <p:cond delay="1000"/>
                                  </p:stCondLst>
                                  <p:childTnLst>
                                    <p:set>
                                      <p:cBhvr>
                                        <p:cTn id="148" dur="1" fill="hold">
                                          <p:stCondLst>
                                            <p:cond delay="0"/>
                                          </p:stCondLst>
                                        </p:cTn>
                                        <p:tgtEl>
                                          <p:spTgt spid="240"/>
                                        </p:tgtEl>
                                        <p:attrNameLst>
                                          <p:attrName>style.visibility</p:attrName>
                                        </p:attrNameLst>
                                      </p:cBhvr>
                                      <p:to>
                                        <p:strVal val="visible"/>
                                      </p:to>
                                    </p:set>
                                  </p:childTnLst>
                                </p:cTn>
                              </p:par>
                            </p:childTnLst>
                          </p:cTn>
                        </p:par>
                        <p:par>
                          <p:cTn id="149" fill="hold">
                            <p:stCondLst>
                              <p:cond delay="1000"/>
                            </p:stCondLst>
                            <p:childTnLst>
                              <p:par>
                                <p:cTn id="150" presetID="1" presetClass="entr" presetSubtype="0" fill="hold" grpId="0" nodeType="afterEffect">
                                  <p:stCondLst>
                                    <p:cond delay="500"/>
                                  </p:stCondLst>
                                  <p:childTnLst>
                                    <p:set>
                                      <p:cBhvr>
                                        <p:cTn id="151" dur="1" fill="hold">
                                          <p:stCondLst>
                                            <p:cond delay="0"/>
                                          </p:stCondLst>
                                        </p:cTn>
                                        <p:tgtEl>
                                          <p:spTgt spid="241"/>
                                        </p:tgtEl>
                                        <p:attrNameLst>
                                          <p:attrName>style.visibility</p:attrName>
                                        </p:attrNameLst>
                                      </p:cBhvr>
                                      <p:to>
                                        <p:strVal val="visible"/>
                                      </p:to>
                                    </p:set>
                                  </p:childTnLst>
                                </p:cTn>
                              </p:par>
                            </p:childTnLst>
                          </p:cTn>
                        </p:par>
                        <p:par>
                          <p:cTn id="152" fill="hold">
                            <p:stCondLst>
                              <p:cond delay="1500"/>
                            </p:stCondLst>
                            <p:childTnLst>
                              <p:par>
                                <p:cTn id="153" presetID="1" presetClass="entr" presetSubtype="0" fill="hold" grpId="0" nodeType="afterEffect">
                                  <p:stCondLst>
                                    <p:cond delay="500"/>
                                  </p:stCondLst>
                                  <p:childTnLst>
                                    <p:set>
                                      <p:cBhvr>
                                        <p:cTn id="154" dur="1" fill="hold">
                                          <p:stCondLst>
                                            <p:cond delay="0"/>
                                          </p:stCondLst>
                                        </p:cTn>
                                        <p:tgtEl>
                                          <p:spTgt spid="243"/>
                                        </p:tgtEl>
                                        <p:attrNameLst>
                                          <p:attrName>style.visibility</p:attrName>
                                        </p:attrNameLst>
                                      </p:cBhvr>
                                      <p:to>
                                        <p:strVal val="visible"/>
                                      </p:to>
                                    </p:set>
                                  </p:childTnLst>
                                </p:cTn>
                              </p:par>
                            </p:childTnLst>
                          </p:cTn>
                        </p:par>
                      </p:childTnLst>
                    </p:cTn>
                  </p:par>
                  <p:par>
                    <p:cTn id="155" fill="hold">
                      <p:stCondLst>
                        <p:cond delay="indefinite"/>
                      </p:stCondLst>
                      <p:childTnLst>
                        <p:par>
                          <p:cTn id="156" fill="hold">
                            <p:stCondLst>
                              <p:cond delay="0"/>
                            </p:stCondLst>
                            <p:childTnLst>
                              <p:par>
                                <p:cTn id="157" presetID="1" presetClass="entr" presetSubtype="0" fill="hold" grpId="0" nodeType="clickEffect">
                                  <p:stCondLst>
                                    <p:cond delay="0"/>
                                  </p:stCondLst>
                                  <p:childTnLst>
                                    <p:set>
                                      <p:cBhvr>
                                        <p:cTn id="158" dur="1" fill="hold">
                                          <p:stCondLst>
                                            <p:cond delay="0"/>
                                          </p:stCondLst>
                                        </p:cTn>
                                        <p:tgtEl>
                                          <p:spTgt spid="1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6" grpId="0" animBg="1"/>
      <p:bldP spid="48" grpId="0" animBg="1"/>
      <p:bldP spid="54" grpId="0"/>
      <p:bldP spid="163" grpId="0"/>
      <p:bldP spid="163" grpId="1"/>
      <p:bldP spid="208" grpId="0"/>
      <p:bldP spid="208" grpId="1"/>
      <p:bldP spid="113" grpId="0" animBg="1"/>
      <p:bldP spid="114" grpId="0" animBg="1"/>
      <p:bldP spid="116" grpId="0" animBg="1"/>
      <p:bldP spid="118" grpId="0" animBg="1"/>
      <p:bldP spid="121" grpId="0" animBg="1"/>
      <p:bldP spid="123" grpId="0" animBg="1"/>
      <p:bldP spid="203" grpId="0" animBg="1"/>
      <p:bldP spid="125" grpId="0" animBg="1"/>
      <p:bldP spid="125" grpId="1" animBg="1"/>
      <p:bldP spid="131" grpId="0" animBg="1"/>
      <p:bldP spid="241" grpId="0"/>
      <p:bldP spid="243" grpId="0"/>
      <p:bldP spid="24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Exchange 2010 High Availability Features</a:t>
            </a:r>
            <a:endParaRPr lang="en-US" dirty="0"/>
          </a:p>
        </p:txBody>
      </p:sp>
      <p:sp>
        <p:nvSpPr>
          <p:cNvPr id="5" name="Subtitle 4"/>
          <p:cNvSpPr>
            <a:spLocks noGrp="1"/>
          </p:cNvSpPr>
          <p:nvPr>
            <p:ph type="subTitle" idx="1"/>
          </p:nvPr>
        </p:nvSpPr>
        <p:spPr/>
        <p:txBody>
          <a:bodyPr/>
          <a:lstStyle/>
          <a:p>
            <a:endParaRPr lang="en-US"/>
          </a:p>
        </p:txBody>
      </p:sp>
    </p:spTree>
  </p:cSld>
  <p:clrMapOvr>
    <a:masterClrMapping/>
  </p:clrMapOvr>
  <p:transition>
    <p:fade/>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21.3|17.6|7.2|12.5|5.1"/>
</p:tagLst>
</file>

<file path=ppt/tags/tag2.xml><?xml version="1.0" encoding="utf-8"?>
<p:tagLst xmlns:a="http://schemas.openxmlformats.org/drawingml/2006/main" xmlns:r="http://schemas.openxmlformats.org/officeDocument/2006/relationships" xmlns:p="http://schemas.openxmlformats.org/presentationml/2006/main">
  <p:tag name="TIMING" val="|21.3|17.6|7.2|12.5|5.1"/>
</p:tagLst>
</file>

<file path=ppt/tags/tag3.xml><?xml version="1.0" encoding="utf-8"?>
<p:tagLst xmlns:a="http://schemas.openxmlformats.org/drawingml/2006/main" xmlns:r="http://schemas.openxmlformats.org/officeDocument/2006/relationships" xmlns:p="http://schemas.openxmlformats.org/presentationml/2006/main">
  <p:tag name="TIMING" val="|28.5"/>
</p:tagLst>
</file>

<file path=ppt/tags/tag4.xml><?xml version="1.0" encoding="utf-8"?>
<p:tagLst xmlns:a="http://schemas.openxmlformats.org/drawingml/2006/main" xmlns:r="http://schemas.openxmlformats.org/officeDocument/2006/relationships" xmlns:p="http://schemas.openxmlformats.org/presentationml/2006/main">
  <p:tag name="TIMING" val="|12.7|32.8|28.3|20.5"/>
</p:tagLst>
</file>

<file path=ppt/theme/theme1.xml><?xml version="1.0" encoding="utf-8"?>
<a:theme xmlns:a="http://schemas.openxmlformats.org/drawingml/2006/main" name="TechEd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TechEd_Europe4x3">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4.xml><?xml version="1.0" encoding="utf-8"?>
<a:theme xmlns:a="http://schemas.openxmlformats.org/drawingml/2006/main" name="1_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UNC307_Schnoll</Template>
  <TotalTime>35</TotalTime>
  <Words>2752</Words>
  <Application>Microsoft Office PowerPoint</Application>
  <PresentationFormat>On-screen Show (4:3)</PresentationFormat>
  <Paragraphs>730</Paragraphs>
  <Slides>48</Slides>
  <Notes>48</Notes>
  <HiddenSlides>0</HiddenSlides>
  <MMClips>0</MMClips>
  <ScaleCrop>false</ScaleCrop>
  <HeadingPairs>
    <vt:vector size="6" baseType="variant">
      <vt:variant>
        <vt:lpstr>Theme</vt:lpstr>
      </vt:variant>
      <vt:variant>
        <vt:i4>4</vt:i4>
      </vt:variant>
      <vt:variant>
        <vt:lpstr>Embedded OLE Servers</vt:lpstr>
      </vt:variant>
      <vt:variant>
        <vt:i4>1</vt:i4>
      </vt:variant>
      <vt:variant>
        <vt:lpstr>Slide Titles</vt:lpstr>
      </vt:variant>
      <vt:variant>
        <vt:i4>48</vt:i4>
      </vt:variant>
    </vt:vector>
  </HeadingPairs>
  <TitlesOfParts>
    <vt:vector size="53" baseType="lpstr">
      <vt:lpstr>TechEd_Europe</vt:lpstr>
      <vt:lpstr>TechEd09_Europe template</vt:lpstr>
      <vt:lpstr>TechEd_Europe4x3</vt:lpstr>
      <vt:lpstr>1_TechEd09_Europe template</vt:lpstr>
      <vt:lpstr>Visio</vt:lpstr>
      <vt:lpstr>Slide 1</vt:lpstr>
      <vt:lpstr> High Availability</vt:lpstr>
      <vt:lpstr>Agenda</vt:lpstr>
      <vt:lpstr>Exchange 2010 High Availability Vision/Goals</vt:lpstr>
      <vt:lpstr>Exchange 2010 High Availability Vision and Goals</vt:lpstr>
      <vt:lpstr>Exchange Server 2003</vt:lpstr>
      <vt:lpstr>Exchange Server 2007</vt:lpstr>
      <vt:lpstr>Exchange Server 2010</vt:lpstr>
      <vt:lpstr>Exchange 2010 High Availability Features</vt:lpstr>
      <vt:lpstr>Exchange 2010 High Availability Terminology</vt:lpstr>
      <vt:lpstr>Exchange 2010 High Availability Feature Names</vt:lpstr>
      <vt:lpstr>Exchange 2010 High Availability Feature Names</vt:lpstr>
      <vt:lpstr>Exchange 2010 *overs</vt:lpstr>
      <vt:lpstr>Exchange 2007 Concepts Brought Forward</vt:lpstr>
      <vt:lpstr>Exchange 2010 Cut Concepts</vt:lpstr>
      <vt:lpstr>HA/Backup Strategy Changes</vt:lpstr>
      <vt:lpstr>Exchange 2010 High Availability Deep Dive</vt:lpstr>
      <vt:lpstr>Exchange 2010 HA Fundamentals</vt:lpstr>
      <vt:lpstr>Database Availability Group (DAG)</vt:lpstr>
      <vt:lpstr>DAG Requirements</vt:lpstr>
      <vt:lpstr>Active Manager</vt:lpstr>
      <vt:lpstr>Active Manager</vt:lpstr>
      <vt:lpstr>Active Manager Selection of Active Database Copy</vt:lpstr>
      <vt:lpstr>Active Manager Selection of Active Database Copy</vt:lpstr>
      <vt:lpstr>Automatic Recovery Process</vt:lpstr>
      <vt:lpstr>Example: Database Failover</vt:lpstr>
      <vt:lpstr>Example: Server Failover</vt:lpstr>
      <vt:lpstr>Example: RCA service and AM</vt:lpstr>
      <vt:lpstr>DAG Lifecycle</vt:lpstr>
      <vt:lpstr>DAG Lifecycle</vt:lpstr>
      <vt:lpstr>DAG Lifecycle</vt:lpstr>
      <vt:lpstr>DAG Lifecycle</vt:lpstr>
      <vt:lpstr>Deploying Exchange 2010 HA Features</vt:lpstr>
      <vt:lpstr>Deploying Exchange 2010 HA Features</vt:lpstr>
      <vt:lpstr>Exchange 2010 Incremental Deployment</vt:lpstr>
      <vt:lpstr>Transitioning to Exchange 2010 High Availability</vt:lpstr>
      <vt:lpstr>Transition Steps</vt:lpstr>
      <vt:lpstr>Exchange Server 2010 High Availability Design Examples</vt:lpstr>
      <vt:lpstr>Slide 39</vt:lpstr>
      <vt:lpstr>Slide 40</vt:lpstr>
      <vt:lpstr>Slide 41</vt:lpstr>
      <vt:lpstr>High Availability on JBOD 6 Servers, 3 Racks, 3 Copy DAG </vt:lpstr>
      <vt:lpstr>Key Takeaways</vt:lpstr>
      <vt:lpstr>Slide 44</vt:lpstr>
      <vt:lpstr>Resources</vt:lpstr>
      <vt:lpstr>Slide 46</vt:lpstr>
      <vt:lpstr>Slide 47</vt:lpstr>
      <vt:lpstr>Slide 48</vt:lpstr>
    </vt:vector>
  </TitlesOfParts>
  <Manager>&lt;Content Manager Name Here&gt;</Manager>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Microsoft Exchange Server 2010 High Availability</dc:title>
  <dc:subject>Tech·Ed Europe 2009</dc:subject>
  <dc:creator>Scott Schnoll</dc:creator>
  <dc:description>Tech·Ed Europe 2009</dc:description>
  <cp:lastModifiedBy>cn_user</cp:lastModifiedBy>
  <cp:revision>11</cp:revision>
  <dcterms:created xsi:type="dcterms:W3CDTF">2009-10-10T17:48:51Z</dcterms:created>
  <dcterms:modified xsi:type="dcterms:W3CDTF">2009-11-08T20:23:09Z</dcterms:modified>
</cp:coreProperties>
</file>