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notesSlides/notesSlide37.xml" ContentType="application/vnd.openxmlformats-officedocument.presentationml.notesSlide+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93" r:id="rId4"/>
    <p:sldMasterId id="2147483718" r:id="rId5"/>
    <p:sldMasterId id="2147483723" r:id="rId6"/>
    <p:sldMasterId id="2147483727" r:id="rId7"/>
    <p:sldMasterId id="2147483744" r:id="rId8"/>
    <p:sldMasterId id="2147483746" r:id="rId9"/>
    <p:sldMasterId id="2147483748" r:id="rId10"/>
  </p:sldMasterIdLst>
  <p:notesMasterIdLst>
    <p:notesMasterId r:id="rId64"/>
  </p:notesMasterIdLst>
  <p:handoutMasterIdLst>
    <p:handoutMasterId r:id="rId65"/>
  </p:handoutMasterIdLst>
  <p:sldIdLst>
    <p:sldId id="545" r:id="rId11"/>
    <p:sldId id="627" r:id="rId12"/>
    <p:sldId id="574" r:id="rId13"/>
    <p:sldId id="595" r:id="rId14"/>
    <p:sldId id="585" r:id="rId15"/>
    <p:sldId id="604" r:id="rId16"/>
    <p:sldId id="628" r:id="rId17"/>
    <p:sldId id="589" r:id="rId18"/>
    <p:sldId id="605" r:id="rId19"/>
    <p:sldId id="606" r:id="rId20"/>
    <p:sldId id="607" r:id="rId21"/>
    <p:sldId id="608" r:id="rId22"/>
    <p:sldId id="610" r:id="rId23"/>
    <p:sldId id="611" r:id="rId24"/>
    <p:sldId id="609" r:id="rId25"/>
    <p:sldId id="629" r:id="rId26"/>
    <p:sldId id="578" r:id="rId27"/>
    <p:sldId id="579" r:id="rId28"/>
    <p:sldId id="580" r:id="rId29"/>
    <p:sldId id="555" r:id="rId30"/>
    <p:sldId id="615" r:id="rId31"/>
    <p:sldId id="630" r:id="rId32"/>
    <p:sldId id="554" r:id="rId33"/>
    <p:sldId id="612" r:id="rId34"/>
    <p:sldId id="613" r:id="rId35"/>
    <p:sldId id="614" r:id="rId36"/>
    <p:sldId id="631" r:id="rId37"/>
    <p:sldId id="602" r:id="rId38"/>
    <p:sldId id="616" r:id="rId39"/>
    <p:sldId id="572" r:id="rId40"/>
    <p:sldId id="573" r:id="rId41"/>
    <p:sldId id="643" r:id="rId42"/>
    <p:sldId id="618" r:id="rId43"/>
    <p:sldId id="561" r:id="rId44"/>
    <p:sldId id="562" r:id="rId45"/>
    <p:sldId id="632" r:id="rId46"/>
    <p:sldId id="635" r:id="rId47"/>
    <p:sldId id="636" r:id="rId48"/>
    <p:sldId id="634" r:id="rId49"/>
    <p:sldId id="642" r:id="rId50"/>
    <p:sldId id="638" r:id="rId51"/>
    <p:sldId id="639" r:id="rId52"/>
    <p:sldId id="640" r:id="rId53"/>
    <p:sldId id="641" r:id="rId54"/>
    <p:sldId id="621" r:id="rId55"/>
    <p:sldId id="633" r:id="rId56"/>
    <p:sldId id="565" r:id="rId57"/>
    <p:sldId id="622" r:id="rId58"/>
    <p:sldId id="637" r:id="rId59"/>
    <p:sldId id="623" r:id="rId60"/>
    <p:sldId id="644" r:id="rId61"/>
    <p:sldId id="625" r:id="rId62"/>
    <p:sldId id="626" r:id="rId63"/>
  </p:sldIdLst>
  <p:sldSz cx="9144000" cy="6858000" type="screen4x3"/>
  <p:notesSz cx="6858000" cy="9144000"/>
  <p:embeddedFontLst>
    <p:embeddedFont>
      <p:font typeface="Calibri" pitchFamily="34" charset="0"/>
      <p:regular r:id="rId66"/>
      <p:bold r:id="rId67"/>
      <p:italic r:id="rId68"/>
      <p:boldItalic r:id="rId69"/>
    </p:embeddedFont>
    <p:embeddedFont>
      <p:font typeface="Segoe" pitchFamily="34" charset="0"/>
      <p:regular r:id="rId70"/>
      <p:bold r:id="rId71"/>
      <p:italic r:id="rId72"/>
      <p:boldItalic r:id="rId73"/>
    </p:embeddedFont>
    <p:embeddedFont>
      <p:font typeface="Segoe Semibold" pitchFamily="34" charset="0"/>
      <p:bold r:id="rId74"/>
      <p:boldItalic r:id="rId75"/>
    </p:embeddedFont>
    <p:embeddedFont>
      <p:font typeface="Segoe UI" pitchFamily="34" charset="0"/>
      <p:regular r:id="rId76"/>
      <p:bold r:id="rId77"/>
      <p:italic r:id="rId78"/>
      <p:boldItalic r:id="rId79"/>
    </p:embeddedFont>
    <p:embeddedFont>
      <p:font typeface="Consolas" pitchFamily="49" charset="0"/>
      <p:regular r:id="rId80"/>
      <p:bold r:id="rId81"/>
      <p:italic r:id="rId82"/>
      <p:boldItalic r:id="rId83"/>
    </p:embeddedFont>
    <p:embeddedFont>
      <p:font typeface="宋体" pitchFamily="2" charset="-122"/>
      <p:regular r:id="rId84"/>
    </p:embeddedFont>
    <p:embeddedFont>
      <p:font typeface="Trebuchet MS" pitchFamily="34" charset="0"/>
      <p:regular r:id="rId85"/>
      <p:bold r:id="rId86"/>
      <p:italic r:id="rId87"/>
      <p:boldItalic r:id="rId88"/>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nnah Rames (Buzzbee Company)" initials="HER"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FFFF"/>
    <a:srgbClr val="7F7F7F"/>
    <a:srgbClr val="886202"/>
    <a:srgbClr val="CC8300"/>
    <a:srgbClr val="FDCB3D"/>
    <a:srgbClr val="B57A03"/>
    <a:srgbClr val="FCCD20"/>
    <a:srgbClr val="777777"/>
    <a:srgbClr val="161D32"/>
    <a:srgbClr val="0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7" autoAdjust="0"/>
    <p:restoredTop sz="87366" autoAdjust="0"/>
  </p:normalViewPr>
  <p:slideViewPr>
    <p:cSldViewPr>
      <p:cViewPr>
        <p:scale>
          <a:sx n="100" d="100"/>
          <a:sy n="100" d="100"/>
        </p:scale>
        <p:origin x="-480" y="-450"/>
      </p:cViewPr>
      <p:guideLst>
        <p:guide orient="horz" pos="144"/>
        <p:guide orient="horz" pos="895"/>
        <p:guide orient="horz" pos="1484"/>
        <p:guide orient="horz" pos="1200"/>
        <p:guide orient="horz" pos="2736"/>
        <p:guide orient="horz" pos="4176"/>
        <p:guide pos="2880"/>
        <p:guide pos="240"/>
        <p:guide pos="460"/>
        <p:guide pos="5520"/>
        <p:guide pos="863"/>
        <p:guide pos="5299"/>
      </p:guideLst>
    </p:cSldViewPr>
  </p:slideViewPr>
  <p:notesTextViewPr>
    <p:cViewPr>
      <p:scale>
        <a:sx n="100" d="100"/>
        <a:sy n="100" d="100"/>
      </p:scale>
      <p:origin x="0" y="0"/>
    </p:cViewPr>
  </p:notesTextViewPr>
  <p:sorterViewPr>
    <p:cViewPr>
      <p:scale>
        <a:sx n="90" d="100"/>
        <a:sy n="90" d="100"/>
      </p:scale>
      <p:origin x="0" y="0"/>
    </p:cViewPr>
  </p:sorterViewPr>
  <p:notesViewPr>
    <p:cSldViewPr showGuides="1">
      <p:cViewPr varScale="1">
        <p:scale>
          <a:sx n="81" d="100"/>
          <a:sy n="81" d="100"/>
        </p:scale>
        <p:origin x="-2964"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font" Target="fonts/font3.fntdata"/><Relationship Id="rId76" Type="http://schemas.openxmlformats.org/officeDocument/2006/relationships/font" Target="fonts/font11.fntdata"/><Relationship Id="rId84" Type="http://schemas.openxmlformats.org/officeDocument/2006/relationships/font" Target="fonts/font19.fntdata"/><Relationship Id="rId89"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font" Target="fonts/font6.fntdata"/><Relationship Id="rId92"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font" Target="fonts/font1.fntdata"/><Relationship Id="rId74" Type="http://schemas.openxmlformats.org/officeDocument/2006/relationships/font" Target="fonts/font9.fntdata"/><Relationship Id="rId79" Type="http://schemas.openxmlformats.org/officeDocument/2006/relationships/font" Target="fonts/font14.fntdata"/><Relationship Id="rId87" Type="http://schemas.openxmlformats.org/officeDocument/2006/relationships/font" Target="fonts/font22.fntdata"/><Relationship Id="rId5" Type="http://schemas.openxmlformats.org/officeDocument/2006/relationships/slideMaster" Target="slideMasters/slideMaster2.xml"/><Relationship Id="rId61" Type="http://schemas.openxmlformats.org/officeDocument/2006/relationships/slide" Target="slides/slide51.xml"/><Relationship Id="rId82" Type="http://schemas.openxmlformats.org/officeDocument/2006/relationships/font" Target="fonts/font17.fntdata"/><Relationship Id="rId90" Type="http://schemas.openxmlformats.org/officeDocument/2006/relationships/presProps" Target="presProps.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notesMaster" Target="notesMasters/notesMaster1.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font" Target="fonts/font20.fntdata"/><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font" Target="fonts/font2.fntdata"/><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font" Target="fonts/font18.fntdata"/><Relationship Id="rId88" Type="http://schemas.openxmlformats.org/officeDocument/2006/relationships/font" Target="fonts/font23.fntdata"/><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handoutMaster" Target="handoutMasters/handout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font" Target="fonts/font21.fntdata"/><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latin typeface="Segoe" pitchFamily="34" charset="0"/>
              </a:rPr>
              <a:t>Tech·Ed Europe 2009</a:t>
            </a:r>
            <a:endParaRPr lang="en-US" sz="1400" dirty="0" smtClean="0">
              <a:latin typeface="Segoe"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Segoe" pitchFamily="34" charset="0"/>
              </a:rPr>
              <a:t>11/11/2009</a:t>
            </a:r>
            <a:endParaRPr lang="en-US" sz="1400" dirty="0">
              <a:latin typeface="Segoe"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Segoe" pitchFamily="34" charset="0"/>
              </a:rPr>
              <a:t>unc306_criekinge.pptx</a:t>
            </a:r>
            <a:endParaRPr lang="en-US" sz="1400" dirty="0" smtClean="0">
              <a:solidFill>
                <a:srgbClr val="000000"/>
              </a:solidFill>
              <a:latin typeface="Segoe"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Segoe" pitchFamily="34" charset="0"/>
              </a:rPr>
              <a:pPr/>
              <a:t>‹#›</a:t>
            </a:fld>
            <a:endParaRPr lang="en-US" sz="1400" dirty="0">
              <a:latin typeface="Segoe" pitchFamily="34" charset="0"/>
            </a:endParaRPr>
          </a:p>
        </p:txBody>
      </p:sp>
    </p:spTree>
    <p:extLst>
      <p:ext uri="{BB962C8B-B14F-4D97-AF65-F5344CB8AC3E}">
        <p14:creationId xmlns="" xmlns:p14="http://schemas.microsoft.com/office/powerpoint/2010/main" val="37626238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11/12/2009</a:t>
            </a:fld>
            <a:endParaRPr lang="en-US" dirty="0">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 xmlns:p14="http://schemas.microsoft.com/office/powerpoint/2010/main" val="686752119"/>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extLst>
      <p:ext uri="{BB962C8B-B14F-4D97-AF65-F5344CB8AC3E}">
        <p14:creationId xmlns="" xmlns:p14="http://schemas.microsoft.com/office/powerpoint/2010/main" val="2266971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extLst>
      <p:ext uri="{BB962C8B-B14F-4D97-AF65-F5344CB8AC3E}">
        <p14:creationId xmlns="" xmlns:p14="http://schemas.microsoft.com/office/powerpoint/2010/main" val="2291956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extLst>
      <p:ext uri="{BB962C8B-B14F-4D97-AF65-F5344CB8AC3E}">
        <p14:creationId xmlns="" xmlns:p14="http://schemas.microsoft.com/office/powerpoint/2010/main" val="1864500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extLst>
      <p:ext uri="{BB962C8B-B14F-4D97-AF65-F5344CB8AC3E}">
        <p14:creationId xmlns="" xmlns:p14="http://schemas.microsoft.com/office/powerpoint/2010/main" val="2025634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sz="900" baseline="0" dirty="0" smtClean="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1">
              <a:buNone/>
            </a:pPr>
            <a:endParaRPr lang="en-US" sz="900" kern="1200" dirty="0" smtClean="0">
              <a:solidFill>
                <a:schemeClr val="tx1"/>
              </a:solidFill>
              <a:latin typeface="Segoe" pitchFamily="34" charset="0"/>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00200" y="685800"/>
            <a:ext cx="3200400" cy="2400300"/>
          </a:xfrm>
        </p:spPr>
      </p:sp>
      <p:sp>
        <p:nvSpPr>
          <p:cNvPr id="3" name="Notes Placeholder 2"/>
          <p:cNvSpPr>
            <a:spLocks noGrp="1"/>
          </p:cNvSpPr>
          <p:nvPr>
            <p:ph type="body" idx="1"/>
          </p:nvPr>
        </p:nvSpPr>
        <p:spPr>
          <a:xfrm>
            <a:off x="685800" y="3276600"/>
            <a:ext cx="5486400" cy="51816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b="1" baseline="0" dirty="0" smtClean="0">
              <a:latin typeface="Segoe"/>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extLst>
      <p:ext uri="{BB962C8B-B14F-4D97-AF65-F5344CB8AC3E}">
        <p14:creationId xmlns="" xmlns:p14="http://schemas.microsoft.com/office/powerpoint/2010/main" val="21697528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extLst>
      <p:ext uri="{BB962C8B-B14F-4D97-AF65-F5344CB8AC3E}">
        <p14:creationId xmlns="" xmlns:p14="http://schemas.microsoft.com/office/powerpoint/2010/main" val="3912560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endParaRPr lang="en-US" dirty="0"/>
          </a:p>
        </p:txBody>
      </p:sp>
      <p:sp>
        <p:nvSpPr>
          <p:cNvPr id="6" name="Rectangle 6"/>
          <p:cNvSpPr>
            <a:spLocks noGrp="1" noChangeArrowheads="1"/>
          </p:cNvSpPr>
          <p:nvPr>
            <p:ph type="ftr" sz="quarter" idx="4"/>
          </p:nvPr>
        </p:nvSpPr>
        <p:spPr>
          <a:ln/>
        </p:spPr>
        <p:txBody>
          <a:bodyPr/>
          <a:lstStyle/>
          <a:p>
            <a:endParaRPr lang="en-US" dirty="0"/>
          </a:p>
        </p:txBody>
      </p:sp>
      <p:sp>
        <p:nvSpPr>
          <p:cNvPr id="7" name="Rectangle 7"/>
          <p:cNvSpPr>
            <a:spLocks noGrp="1" noChangeArrowheads="1"/>
          </p:cNvSpPr>
          <p:nvPr>
            <p:ph type="sldNum" sz="quarter" idx="5"/>
          </p:nvPr>
        </p:nvSpPr>
        <p:spPr>
          <a:ln/>
        </p:spPr>
        <p:txBody>
          <a:bodyPr/>
          <a:lstStyle/>
          <a:p>
            <a:endParaRPr lang="en-US" dirty="0"/>
          </a:p>
        </p:txBody>
      </p:sp>
      <p:sp>
        <p:nvSpPr>
          <p:cNvPr id="490498" name="Rectangle 2"/>
          <p:cNvSpPr>
            <a:spLocks noGrp="1" noRot="1" noChangeAspect="1" noChangeArrowheads="1" noTextEdit="1"/>
          </p:cNvSpPr>
          <p:nvPr>
            <p:ph type="sldImg"/>
          </p:nvPr>
        </p:nvSpPr>
        <p:spPr>
          <a:ln/>
        </p:spPr>
      </p:sp>
      <p:sp>
        <p:nvSpPr>
          <p:cNvPr id="490499" name="Rectangle 3"/>
          <p:cNvSpPr>
            <a:spLocks noGrp="1" noChangeArrowheads="1"/>
          </p:cNvSpPr>
          <p:nvPr>
            <p:ph type="body" idx="1"/>
          </p:nvPr>
        </p:nvSpPr>
        <p:spPr>
          <a:xfrm>
            <a:off x="685800" y="4343400"/>
            <a:ext cx="5486400" cy="4114800"/>
          </a:xfrm>
          <a:prstGeom prst="rect">
            <a:avLst/>
          </a:prstGeom>
        </p:spPr>
        <p:txBody>
          <a:bodyPr/>
          <a:lstStyle/>
          <a:p>
            <a:pPr marL="228600" indent="-228600">
              <a:lnSpc>
                <a:spcPct val="80000"/>
              </a:lnSpc>
            </a:pPr>
            <a:endParaRPr lang="en-US" sz="8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endParaRPr lang="en-US" dirty="0"/>
          </a:p>
        </p:txBody>
      </p:sp>
      <p:sp>
        <p:nvSpPr>
          <p:cNvPr id="6" name="Rectangle 6"/>
          <p:cNvSpPr>
            <a:spLocks noGrp="1" noChangeArrowheads="1"/>
          </p:cNvSpPr>
          <p:nvPr>
            <p:ph type="ftr" sz="quarter" idx="4"/>
          </p:nvPr>
        </p:nvSpPr>
        <p:spPr>
          <a:ln/>
        </p:spPr>
        <p:txBody>
          <a:bodyPr/>
          <a:lstStyle/>
          <a:p>
            <a:pPr eaLnBrk="1" hangingPunct="1"/>
            <a:endParaRPr lang="en-US" dirty="0"/>
          </a:p>
        </p:txBody>
      </p:sp>
      <p:sp>
        <p:nvSpPr>
          <p:cNvPr id="7" name="Rectangle 7"/>
          <p:cNvSpPr>
            <a:spLocks noGrp="1" noChangeArrowheads="1"/>
          </p:cNvSpPr>
          <p:nvPr>
            <p:ph type="sldNum" sz="quarter" idx="5"/>
          </p:nvPr>
        </p:nvSpPr>
        <p:spPr>
          <a:ln/>
        </p:spPr>
        <p:txBody>
          <a:bodyPr/>
          <a:lstStyle/>
          <a:p>
            <a:endParaRPr lang="en-US" dirty="0"/>
          </a:p>
        </p:txBody>
      </p:sp>
      <p:sp>
        <p:nvSpPr>
          <p:cNvPr id="744450" name="Rectangle 2"/>
          <p:cNvSpPr>
            <a:spLocks noGrp="1" noRot="1" noChangeAspect="1" noChangeArrowheads="1" noTextEdit="1"/>
          </p:cNvSpPr>
          <p:nvPr>
            <p:ph type="sldImg"/>
          </p:nvPr>
        </p:nvSpPr>
        <p:spPr>
          <a:xfrm>
            <a:off x="1143000" y="687388"/>
            <a:ext cx="4572000" cy="3429000"/>
          </a:xfrm>
          <a:ln/>
        </p:spPr>
      </p:sp>
      <p:sp>
        <p:nvSpPr>
          <p:cNvPr id="744451" name="Rectangle 3"/>
          <p:cNvSpPr>
            <a:spLocks noGrp="1" noChangeArrowheads="1"/>
          </p:cNvSpPr>
          <p:nvPr>
            <p:ph type="body" idx="1"/>
          </p:nvPr>
        </p:nvSpPr>
        <p:spPr>
          <a:xfrm>
            <a:off x="687388" y="4344988"/>
            <a:ext cx="5483225" cy="4111625"/>
          </a:xfrm>
          <a:prstGeom prst="rect">
            <a:avLst/>
          </a:prstGeom>
        </p:spPr>
        <p:txBody>
          <a:bodyPr/>
          <a:lstStyle/>
          <a:p>
            <a:endParaRPr lang="en-US" sz="1200" baseline="0"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indent="-103844" defTabSz="897214">
              <a:defRPr/>
            </a:pPr>
            <a:endParaRPr lang="en-US" dirty="0" smtClean="0">
              <a:latin typeface="Segoe"/>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 typeface="Arial" charset="0"/>
              <a:buChar char="•"/>
              <a:tabLst/>
              <a:defRPr/>
            </a:pPr>
            <a:endParaRPr lang="en-US" baseline="0"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a:buFont typeface="Arial" pitchFamily="34" charset="0"/>
              <a:buNone/>
            </a:pPr>
            <a:endParaRPr lang="en-US" b="1" kern="1200" baseline="0" dirty="0" smtClean="0">
              <a:solidFill>
                <a:schemeClr val="tx1"/>
              </a:solidFill>
              <a:latin typeface="Segoe" pitchFamily="34" charset="0"/>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indent="-103844" defTabSz="897214">
              <a:defRPr/>
            </a:pPr>
            <a:endParaRPr lang="en-US" baseline="0"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sz="900" dirty="0" smtClean="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a:buFont typeface="Arial" pitchFamily="34" charset="0"/>
              <a:buNone/>
            </a:pPr>
            <a:endParaRPr lang="en-US" b="1" kern="1200" baseline="0" dirty="0" smtClean="0">
              <a:solidFill>
                <a:schemeClr val="tx1"/>
              </a:solidFill>
              <a:latin typeface="Segoe" pitchFamily="34" charset="0"/>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490" y="4342699"/>
            <a:ext cx="5487020" cy="4114956"/>
          </a:xfrm>
          <a:prstGeom prst="rect">
            <a:avLst/>
          </a:prstGeom>
        </p:spPr>
        <p:txBody>
          <a:bodyPr lIns="89620" tIns="44810" rIns="89620" bIns="44810">
            <a:normAutofit/>
          </a:bodyPr>
          <a:lstStyle/>
          <a:p>
            <a:pPr marL="224051" indent="-224051"/>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490" y="4342699"/>
            <a:ext cx="5487020" cy="4114956"/>
          </a:xfrm>
          <a:prstGeom prst="rect">
            <a:avLst/>
          </a:prstGeom>
        </p:spPr>
        <p:txBody>
          <a:bodyPr lIns="89620" tIns="44810" rIns="89620" bIns="44810">
            <a:normAutofit/>
          </a:bodyPr>
          <a:lstStyle/>
          <a:p>
            <a:pPr marL="224051" indent="-224051"/>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490" y="4342699"/>
            <a:ext cx="5487020" cy="4114956"/>
          </a:xfrm>
          <a:prstGeom prst="rect">
            <a:avLst/>
          </a:prstGeom>
        </p:spPr>
        <p:txBody>
          <a:bodyPr lIns="89620" tIns="44810" rIns="89620" bIns="44810">
            <a:normAutofit/>
          </a:bodyPr>
          <a:lstStyle/>
          <a:p>
            <a:pPr marL="224051" indent="-224051"/>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490" y="4342699"/>
            <a:ext cx="5487020" cy="4114956"/>
          </a:xfrm>
          <a:prstGeom prst="rect">
            <a:avLst/>
          </a:prstGeom>
        </p:spPr>
        <p:txBody>
          <a:bodyPr lIns="89620" tIns="44810" rIns="89620" bIns="44810">
            <a:normAutofit/>
          </a:bodyPr>
          <a:lstStyle/>
          <a:p>
            <a:pPr>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baseline="0"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490" y="4342699"/>
            <a:ext cx="5487020" cy="4114956"/>
          </a:xfrm>
          <a:prstGeom prst="rect">
            <a:avLst/>
          </a:prstGeom>
        </p:spPr>
        <p:txBody>
          <a:bodyPr lIns="89620" tIns="44810" rIns="89620" bIns="44810">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a:xfrm>
            <a:off x="685800" y="4343400"/>
            <a:ext cx="5486400" cy="4114800"/>
          </a:xfrm>
          <a:prstGeom prst="rect">
            <a:avLst/>
          </a:prstGeom>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490" y="4342699"/>
            <a:ext cx="5487020" cy="4114956"/>
          </a:xfrm>
          <a:prstGeom prst="rect">
            <a:avLst/>
          </a:prstGeom>
        </p:spPr>
        <p:txBody>
          <a:bodyPr lIns="89620" tIns="44810" rIns="89620" bIns="44810">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490" y="4342699"/>
            <a:ext cx="5487020" cy="4114956"/>
          </a:xfrm>
          <a:prstGeom prst="rect">
            <a:avLst/>
          </a:prstGeom>
        </p:spPr>
        <p:txBody>
          <a:bodyPr lIns="89620" tIns="44810" rIns="89620" bIns="44810">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46230" y="457045"/>
            <a:ext cx="3717464" cy="2803099"/>
          </a:xfrm>
        </p:spPr>
      </p:sp>
      <p:sp>
        <p:nvSpPr>
          <p:cNvPr id="13" name="Notes Placeholder 12"/>
          <p:cNvSpPr>
            <a:spLocks noGrp="1"/>
          </p:cNvSpPr>
          <p:nvPr>
            <p:ph type="body" idx="1"/>
          </p:nvPr>
        </p:nvSpPr>
        <p:spPr>
          <a:xfrm>
            <a:off x="685490" y="4342699"/>
            <a:ext cx="5487020" cy="4114956"/>
          </a:xfrm>
          <a:prstGeom prst="rect">
            <a:avLst/>
          </a:prstGeom>
        </p:spPr>
        <p:txBody>
          <a:bodyPr lIns="89620" tIns="44810" rIns="89620" bIns="44810">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92500" lnSpcReduction="10000"/>
          </a:bodyPr>
          <a:lstStyle/>
          <a:p>
            <a:endParaRPr lang="en-US" sz="1800"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0">
              <a:buNone/>
            </a:pPr>
            <a:endParaRPr lang="en-US" b="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ALKIN 2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30250" y="1524505"/>
            <a:ext cx="7681913" cy="1523495"/>
          </a:xfrm>
        </p:spPr>
        <p:txBody>
          <a:bodyPr anchor="b" anchorCtr="0">
            <a:noAutofit/>
          </a:bodyPr>
          <a:lstStyle>
            <a:lvl1pPr>
              <a:lnSpc>
                <a:spcPct val="90000"/>
              </a:lnSpc>
              <a:defRPr sz="4800">
                <a:ln w="3175">
                  <a:noFill/>
                </a:ln>
                <a:solidFill>
                  <a:schemeClr val="accent1"/>
                </a:solidFill>
                <a:effectLst>
                  <a:outerShdw blurRad="38100" dist="38100" dir="2700000" algn="tl">
                    <a:srgbClr val="000000">
                      <a:alpha val="43137"/>
                    </a:srgbClr>
                  </a:outerShdw>
                </a:effectLst>
              </a:defRPr>
            </a:lvl1pPr>
          </a:lstStyle>
          <a:p>
            <a:r>
              <a:rPr lang="en-US" dirty="0" smtClean="0"/>
              <a:t>Event Title</a:t>
            </a:r>
            <a:endParaRPr lang="en-US" dirty="0"/>
          </a:p>
        </p:txBody>
      </p:sp>
      <p:sp>
        <p:nvSpPr>
          <p:cNvPr id="3" name="Subtitle 2"/>
          <p:cNvSpPr>
            <a:spLocks noGrp="1"/>
          </p:cNvSpPr>
          <p:nvPr>
            <p:ph type="subTitle" idx="1" hasCustomPrompt="1"/>
          </p:nvPr>
        </p:nvSpPr>
        <p:spPr>
          <a:xfrm>
            <a:off x="730249" y="3272135"/>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cxnSp>
        <p:nvCxnSpPr>
          <p:cNvPr id="7" name="Straight Connector 6"/>
          <p:cNvCxnSpPr/>
          <p:nvPr userDrawn="1"/>
        </p:nvCxnSpPr>
        <p:spPr>
          <a:xfrm>
            <a:off x="0" y="3124200"/>
            <a:ext cx="457200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6" name="Picture 2" descr="W:\TRANSFER\MBupload\SERVER-new\Logo\Exchange\Exchange\Exchange_h_rgb.png"/>
          <p:cNvPicPr>
            <a:picLocks noChangeAspect="1" noChangeArrowheads="1"/>
          </p:cNvPicPr>
          <p:nvPr userDrawn="1"/>
        </p:nvPicPr>
        <p:blipFill>
          <a:blip r:embed="rId3"/>
          <a:srcRect/>
          <a:stretch>
            <a:fillRect/>
          </a:stretch>
        </p:blipFill>
        <p:spPr bwMode="auto">
          <a:xfrm>
            <a:off x="785812" y="918260"/>
            <a:ext cx="2795588" cy="529540"/>
          </a:xfrm>
          <a:prstGeom prst="rect">
            <a:avLst/>
          </a:prstGeom>
          <a:noFill/>
        </p:spPr>
      </p:pic>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75088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82588" y="1414463"/>
            <a:ext cx="4113212" cy="2214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414463"/>
            <a:ext cx="4114800" cy="2214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itle_bar_light_YELLOW.png"/>
          <p:cNvPicPr>
            <a:picLocks noChangeAspect="1"/>
          </p:cNvPicPr>
          <p:nvPr userDrawn="1"/>
        </p:nvPicPr>
        <p:blipFill>
          <a:blip r:embed="rId3"/>
          <a:stretch>
            <a:fillRect/>
          </a:stretch>
        </p:blipFill>
        <p:spPr>
          <a:xfrm>
            <a:off x="0" y="4133850"/>
            <a:ext cx="9144000" cy="2724150"/>
          </a:xfrm>
          <a:prstGeom prst="rect">
            <a:avLst/>
          </a:prstGeom>
        </p:spPr>
      </p:pic>
      <p:sp>
        <p:nvSpPr>
          <p:cNvPr id="2" name="Title 1"/>
          <p:cNvSpPr>
            <a:spLocks noGrp="1"/>
          </p:cNvSpPr>
          <p:nvPr>
            <p:ph type="ctrTitle"/>
          </p:nvPr>
        </p:nvSpPr>
        <p:spPr>
          <a:xfrm>
            <a:off x="730514" y="649805"/>
            <a:ext cx="7043208" cy="1523494"/>
          </a:xfrm>
        </p:spPr>
        <p:txBody>
          <a:bodyPr anchor="ctr" anchorCtr="0">
            <a:noAutofit/>
          </a:bodyPr>
          <a:lstStyle>
            <a:lvl1pPr>
              <a:lnSpc>
                <a:spcPct val="90000"/>
              </a:lnSpc>
              <a:defRPr sz="5400">
                <a:solidFill>
                  <a:schemeClr val="accent1"/>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4344988"/>
            <a:ext cx="7043208"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8"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solidFill>
                  <a:schemeClr val="accent1"/>
                </a:soli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03680"/>
          </a:xfrm>
        </p:spPr>
        <p:txBody>
          <a:bodyPr/>
          <a:lstStyle>
            <a:lvl1pPr>
              <a:lnSpc>
                <a:spcPct val="90000"/>
              </a:lnSpc>
              <a:buSzPct val="130000"/>
              <a:buFont typeface="Arial" pitchFamily="34" charset="0"/>
              <a:buChar char="•"/>
              <a:defRPr/>
            </a:lvl1pPr>
            <a:lvl2pPr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tx1"/>
                </a:solidFill>
                <a:latin typeface="+mn-lt"/>
                <a:ea typeface="+mn-ea"/>
                <a:cs typeface="+mn-cs"/>
              </a:defRPr>
            </a:lvl2pPr>
            <a:lvl3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3pPr>
            <a:lvl4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4pPr>
            <a:lvl5pPr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tx1"/>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75088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82588" y="1414463"/>
            <a:ext cx="4113212" cy="2214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414463"/>
            <a:ext cx="4114800" cy="2214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p:nvPicPr>
        <p:blipFill>
          <a:blip r:embed="rId2"/>
          <a:stretch>
            <a:fillRect/>
          </a:stretch>
        </p:blipFill>
        <p:spPr>
          <a:xfrm>
            <a:off x="1143" y="0"/>
            <a:ext cx="9142856" cy="6857142"/>
          </a:xfrm>
          <a:prstGeom prst="rect">
            <a:avLst/>
          </a:prstGeom>
        </p:spPr>
      </p:pic>
      <p:pic>
        <p:nvPicPr>
          <p:cNvPr id="4" name="Picture 3"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30250" y="1524505"/>
            <a:ext cx="7681913" cy="1523495"/>
          </a:xfrm>
        </p:spPr>
        <p:txBody>
          <a:bodyPr anchor="b" anchorCtr="0">
            <a:noAutofit/>
          </a:bodyPr>
          <a:lstStyle>
            <a:lvl1pPr>
              <a:lnSpc>
                <a:spcPct val="90000"/>
              </a:lnSpc>
              <a:defRPr sz="4800">
                <a:ln w="3175">
                  <a:noFill/>
                </a:ln>
                <a:solidFill>
                  <a:schemeClr val="accent1"/>
                </a:solidFill>
                <a:effectLst>
                  <a:outerShdw blurRad="38100" dist="38100" dir="2700000" algn="tl">
                    <a:srgbClr val="000000">
                      <a:alpha val="43137"/>
                    </a:srgbClr>
                  </a:outerShdw>
                </a:effectLst>
              </a:defRPr>
            </a:lvl1pPr>
          </a:lstStyle>
          <a:p>
            <a:r>
              <a:rPr lang="en-US" dirty="0" smtClean="0"/>
              <a:t>Event Name</a:t>
            </a:r>
            <a:endParaRPr lang="en-US" dirty="0"/>
          </a:p>
        </p:txBody>
      </p:sp>
      <p:sp>
        <p:nvSpPr>
          <p:cNvPr id="3" name="Subtitle 2"/>
          <p:cNvSpPr>
            <a:spLocks noGrp="1"/>
          </p:cNvSpPr>
          <p:nvPr>
            <p:ph type="subTitle" idx="1" hasCustomPrompt="1"/>
          </p:nvPr>
        </p:nvSpPr>
        <p:spPr>
          <a:xfrm>
            <a:off x="730249" y="5638800"/>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pic>
        <p:nvPicPr>
          <p:cNvPr id="5" name="Picture 4" descr="photo_YELLOW_Delores.jpg"/>
          <p:cNvPicPr>
            <a:picLocks noChangeAspect="1"/>
          </p:cNvPicPr>
          <p:nvPr userDrawn="1"/>
        </p:nvPicPr>
        <p:blipFill>
          <a:blip r:embed="rId3"/>
          <a:stretch>
            <a:fillRect/>
          </a:stretch>
        </p:blipFill>
        <p:spPr>
          <a:xfrm>
            <a:off x="0" y="3197225"/>
            <a:ext cx="3338650" cy="2292350"/>
          </a:xfrm>
          <a:prstGeom prst="rect">
            <a:avLst/>
          </a:prstGeom>
        </p:spPr>
      </p:pic>
      <p:pic>
        <p:nvPicPr>
          <p:cNvPr id="1026" name="Picture 2" descr="W:\TRANSFER\MBupload\SERVER-new\Logo\Exchange\Exchange\Exchange_h_rgb.png"/>
          <p:cNvPicPr>
            <a:picLocks noChangeAspect="1" noChangeArrowheads="1"/>
          </p:cNvPicPr>
          <p:nvPr userDrawn="1"/>
        </p:nvPicPr>
        <p:blipFill>
          <a:blip r:embed="rId4"/>
          <a:srcRect/>
          <a:stretch>
            <a:fillRect/>
          </a:stretch>
        </p:blipFill>
        <p:spPr bwMode="auto">
          <a:xfrm>
            <a:off x="785812" y="918260"/>
            <a:ext cx="2795588" cy="529540"/>
          </a:xfrm>
          <a:prstGeom prst="rect">
            <a:avLst/>
          </a:prstGeom>
          <a:noFill/>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2.xml"/><Relationship Id="rId1" Type="http://schemas.openxmlformats.org/officeDocument/2006/relationships/slideLayout" Target="../slideLayouts/slideLayout14.xml"/><Relationship Id="rId4"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0.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4.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image" Target="../media/image1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11.png"/><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0.jpeg"/><Relationship Id="rId7" Type="http://schemas.openxmlformats.org/officeDocument/2006/relationships/image" Target="NULL"/><Relationship Id="rId2" Type="http://schemas.openxmlformats.org/officeDocument/2006/relationships/theme" Target="../theme/theme5.xml"/><Relationship Id="rId1" Type="http://schemas.openxmlformats.org/officeDocument/2006/relationships/slideLayout" Target="../slideLayouts/slideLayout32.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6.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0.jpeg"/><Relationship Id="rId7" Type="http://schemas.openxmlformats.org/officeDocument/2006/relationships/image" Target="NULL"/><Relationship Id="rId2" Type="http://schemas.openxmlformats.org/officeDocument/2006/relationships/theme" Target="../theme/theme6.xml"/><Relationship Id="rId1" Type="http://schemas.openxmlformats.org/officeDocument/2006/relationships/slideLayout" Target="../slideLayouts/slideLayout3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theme" Target="../theme/theme7.xml"/><Relationship Id="rId1" Type="http://schemas.openxmlformats.org/officeDocument/2006/relationships/slideLayout" Target="../slideLayouts/slideLayout34.xml"/><Relationship Id="rId5" Type="http://schemas.openxmlformats.org/officeDocument/2006/relationships/image" Target="../media/image12.png"/><Relationship Id="rId4"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22" r:id="rId10"/>
    <p:sldLayoutId id="2147483703" r:id="rId11"/>
    <p:sldLayoutId id="2147483704" r:id="rId12"/>
    <p:sldLayoutId id="2147483726" r:id="rId13"/>
  </p:sldLayoutIdLst>
  <p:transition>
    <p:fade/>
  </p:transition>
  <p:txStyles>
    <p:titleStyle>
      <a:lvl1pPr algn="l" defTabSz="914363" rtl="0" eaLnBrk="1" latinLnBrk="0" hangingPunct="1">
        <a:lnSpc>
          <a:spcPct val="90000"/>
        </a:lnSpc>
        <a:spcBef>
          <a:spcPct val="0"/>
        </a:spcBef>
        <a:buNone/>
        <a:defRPr lang="en-US" sz="4800" b="0" kern="1200" cap="none" spc="-150" dirty="0">
          <a:ln w="3175">
            <a:noFill/>
          </a:ln>
          <a:solidFill>
            <a:srgbClr val="777777"/>
          </a:solidFill>
          <a:effectLst/>
          <a:latin typeface="Segoe" pitchFamily="34" charset="0"/>
          <a:ea typeface="+mn-ea"/>
          <a:cs typeface="Arial" charset="0"/>
        </a:defRPr>
      </a:lvl1pPr>
    </p:titleStyle>
    <p:body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800" b="0" kern="1200" cap="none" spc="-150" dirty="0">
          <a:ln w="3175">
            <a:noFill/>
          </a:ln>
          <a:solidFill>
            <a:schemeClr val="tx1">
              <a:lumMod val="50000"/>
              <a:lumOff val="50000"/>
            </a:schemeClr>
          </a:solidFill>
          <a:effectLst/>
          <a:latin typeface="Segoe"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ServerBkg_ppt-bottom.jpg"/>
          <p:cNvPicPr>
            <a:picLocks noChangeAspect="1"/>
          </p:cNvPicPr>
          <p:nvPr/>
        </p:nvPicPr>
        <p:blipFill>
          <a:blip r:embed="rId3"/>
          <a:stretch>
            <a:fillRect/>
          </a:stretch>
        </p:blipFill>
        <p:spPr>
          <a:xfrm>
            <a:off x="0" y="6566267"/>
            <a:ext cx="9144000" cy="291733"/>
          </a:xfrm>
          <a:prstGeom prst="rect">
            <a:avLst/>
          </a:prstGeom>
        </p:spPr>
      </p:pic>
      <p:sp>
        <p:nvSpPr>
          <p:cNvPr id="4" name="Title Placeholder 1"/>
          <p:cNvSpPr>
            <a:spLocks noGrp="1"/>
          </p:cNvSpPr>
          <p:nvPr>
            <p:ph type="title"/>
          </p:nvPr>
        </p:nvSpPr>
        <p:spPr>
          <a:xfrm>
            <a:off x="381000" y="230188"/>
            <a:ext cx="8382000" cy="677108"/>
          </a:xfrm>
          <a:prstGeom prst="rect">
            <a:avLst/>
          </a:prstGeom>
        </p:spPr>
        <p:txBody>
          <a:bodyPr vert="horz" wrap="square" lIns="0" tIns="0" rIns="0" bIns="0" rtlCol="0" anchor="t">
            <a:spAutoFit/>
          </a:bodyPr>
          <a:lstStyle/>
          <a:p>
            <a:r>
              <a:rPr lang="en-US" dirty="0"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24" r:id="rId1"/>
  </p:sldLayoutIdLst>
  <p:txStyles>
    <p:titleStyle>
      <a:lvl1pPr algn="l" defTabSz="457200" rtl="0" eaLnBrk="1" latinLnBrk="0" hangingPunct="1">
        <a:lnSpc>
          <a:spcPct val="90000"/>
        </a:lnSpc>
        <a:spcBef>
          <a:spcPct val="0"/>
        </a:spcBef>
        <a:buNone/>
        <a:defRPr sz="4800" kern="1200" spc="-150">
          <a:solidFill>
            <a:schemeClr val="tx1">
              <a:lumMod val="50000"/>
              <a:lumOff val="50000"/>
            </a:schemeClr>
          </a:solidFill>
          <a:latin typeface="Segoe"/>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9"/>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20"/>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20"/>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0"/>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0"/>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5"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7"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9"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8.xml"/><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9.xml"/><Relationship Id="rId1" Type="http://schemas.openxmlformats.org/officeDocument/2006/relationships/tags" Target="../tags/tag1.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18.xml"/><Relationship Id="rId5" Type="http://schemas.openxmlformats.org/officeDocument/2006/relationships/image" Target="../media/image47.png"/><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18.xml"/><Relationship Id="rId4" Type="http://schemas.openxmlformats.org/officeDocument/2006/relationships/image" Target="../media/image49.png"/></Relationships>
</file>

<file path=ppt/slides/_rels/slide4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41.xml"/><Relationship Id="rId7" Type="http://schemas.openxmlformats.org/officeDocument/2006/relationships/image" Target="../media/image53.png"/><Relationship Id="rId2" Type="http://schemas.openxmlformats.org/officeDocument/2006/relationships/slideLayout" Target="../slideLayouts/slideLayout19.xml"/><Relationship Id="rId1" Type="http://schemas.openxmlformats.org/officeDocument/2006/relationships/tags" Target="../tags/tag2.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9.xml"/><Relationship Id="rId1" Type="http://schemas.openxmlformats.org/officeDocument/2006/relationships/tags" Target="../tags/tag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7.xml"/><Relationship Id="rId1" Type="http://schemas.openxmlformats.org/officeDocument/2006/relationships/slideLayout" Target="../slideLayouts/slideLayout18.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8.xml"/></Relationships>
</file>

<file path=ppt/slides/_rels/slide49.xml.rels><?xml version="1.0" encoding="UTF-8" standalone="yes"?>
<Relationships xmlns="http://schemas.openxmlformats.org/package/2006/relationships"><Relationship Id="rId8" Type="http://schemas.openxmlformats.org/officeDocument/2006/relationships/hyperlink" Target="https://r2.uctrial.com/register.aspx" TargetMode="External"/><Relationship Id="rId3" Type="http://schemas.openxmlformats.org/officeDocument/2006/relationships/hyperlink" Target="http://www.msteched.com/online/home.aspx" TargetMode="External"/><Relationship Id="rId7" Type="http://schemas.openxmlformats.org/officeDocument/2006/relationships/hyperlink" Target="http://www.microsoft.com/exchange/2010/en/us/try-it.aspx" TargetMode="External"/><Relationship Id="rId2" Type="http://schemas.openxmlformats.org/officeDocument/2006/relationships/notesSlide" Target="../notesSlides/notesSlide49.xml"/><Relationship Id="rId1" Type="http://schemas.openxmlformats.org/officeDocument/2006/relationships/slideLayout" Target="../slideLayouts/slideLayout19.xml"/><Relationship Id="rId6" Type="http://schemas.openxmlformats.org/officeDocument/2006/relationships/hyperlink" Target="http://www.thenewefficiency.com/" TargetMode="External"/><Relationship Id="rId5" Type="http://schemas.openxmlformats.org/officeDocument/2006/relationships/hyperlink" Target="http://technet.microsoft.com/en-us/office/ocs/default.aspx" TargetMode="External"/><Relationship Id="rId4" Type="http://schemas.openxmlformats.org/officeDocument/2006/relationships/hyperlink" Target="http://technet.microsoft.com/en-us/exchange/2010/default.aspx" TargetMode="External"/><Relationship Id="rId9" Type="http://schemas.openxmlformats.org/officeDocument/2006/relationships/image" Target="../media/image61.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20.png"/><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62.png"/><Relationship Id="rId7" Type="http://schemas.openxmlformats.org/officeDocument/2006/relationships/image" Target="../media/image64.png"/><Relationship Id="rId12" Type="http://schemas.openxmlformats.org/officeDocument/2006/relationships/image" Target="../media/image67.emf"/><Relationship Id="rId2" Type="http://schemas.openxmlformats.org/officeDocument/2006/relationships/notesSlide" Target="../notesSlides/notesSlide50.xml"/><Relationship Id="rId1" Type="http://schemas.openxmlformats.org/officeDocument/2006/relationships/slideLayout" Target="../slideLayouts/slideLayout22.xml"/><Relationship Id="rId6" Type="http://schemas.openxmlformats.org/officeDocument/2006/relationships/image" Target="../media/image63.png"/><Relationship Id="rId11" Type="http://schemas.openxmlformats.org/officeDocument/2006/relationships/image" Target="../media/image66.png"/><Relationship Id="rId5" Type="http://schemas.openxmlformats.org/officeDocument/2006/relationships/hyperlink" Target="http://microsoft.com/technet" TargetMode="External"/><Relationship Id="rId10" Type="http://schemas.openxmlformats.org/officeDocument/2006/relationships/image" Target="../media/image65.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1.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2.xml"/><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33400" y="3581905"/>
            <a:ext cx="8261350" cy="1523495"/>
          </a:xfrm>
        </p:spPr>
        <p:txBody>
          <a:bodyPr/>
          <a:lstStyle/>
          <a:p>
            <a:r>
              <a:rPr lang="en-US" dirty="0" smtClean="0"/>
              <a:t>Exchange Server 2010 </a:t>
            </a:r>
            <a:br>
              <a:rPr lang="en-US" dirty="0" smtClean="0"/>
            </a:br>
            <a:r>
              <a:rPr lang="en-US" sz="4400" dirty="0" smtClean="0"/>
              <a:t>Information Protection and Control</a:t>
            </a:r>
            <a:endParaRPr lang="en-US" sz="4400" dirty="0"/>
          </a:p>
        </p:txBody>
      </p:sp>
      <p:sp>
        <p:nvSpPr>
          <p:cNvPr id="4" name="Subtitle 2"/>
          <p:cNvSpPr>
            <a:spLocks noGrp="1"/>
          </p:cNvSpPr>
          <p:nvPr>
            <p:ph type="subTitle" idx="1"/>
          </p:nvPr>
        </p:nvSpPr>
        <p:spPr>
          <a:xfrm>
            <a:off x="4475221" y="5341785"/>
            <a:ext cx="3812443" cy="1211415"/>
          </a:xfrm>
        </p:spPr>
        <p:txBody>
          <a:bodyPr/>
          <a:lstStyle/>
          <a:p>
            <a:r>
              <a:rPr lang="en-US" dirty="0" smtClean="0"/>
              <a:t>Ilse Van Criekinge</a:t>
            </a:r>
          </a:p>
          <a:p>
            <a:r>
              <a:rPr lang="en-US" dirty="0" smtClean="0"/>
              <a:t>Technology Advisor</a:t>
            </a:r>
          </a:p>
          <a:p>
            <a:r>
              <a:rPr lang="en-US" dirty="0" smtClean="0"/>
              <a:t>Microsoft </a:t>
            </a:r>
            <a:r>
              <a:rPr lang="en-US" dirty="0" err="1" smtClean="0"/>
              <a:t>BeLux</a:t>
            </a:r>
            <a:endParaRPr lang="en-US" dirty="0" smtClean="0"/>
          </a:p>
          <a:p>
            <a:r>
              <a:rPr lang="en-US" dirty="0" smtClean="0"/>
              <a:t>Session Code: UNC306</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MailTips - Evaluation</a:t>
            </a:r>
            <a:endParaRPr lang="en-US" dirty="0"/>
          </a:p>
        </p:txBody>
      </p:sp>
      <p:pic>
        <p:nvPicPr>
          <p:cNvPr id="1031" name="Picture 7"/>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914400" y="1212850"/>
            <a:ext cx="6759575" cy="48292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2133600" y="3429000"/>
            <a:ext cx="16764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883568" y="3120008"/>
            <a:ext cx="301686" cy="369332"/>
          </a:xfrm>
          <a:prstGeom prst="rect">
            <a:avLst/>
          </a:prstGeom>
          <a:noFill/>
        </p:spPr>
        <p:txBody>
          <a:bodyPr wrap="none" rtlCol="0">
            <a:spAutoFit/>
          </a:bodyPr>
          <a:lstStyle/>
          <a:p>
            <a:r>
              <a:rPr lang="nl-BE" dirty="0" smtClean="0">
                <a:solidFill>
                  <a:schemeClr val="bg1"/>
                </a:solidFill>
              </a:rPr>
              <a:t>1</a:t>
            </a:r>
            <a:endParaRPr lang="en-US" dirty="0">
              <a:solidFill>
                <a:schemeClr val="bg1"/>
              </a:solidFill>
            </a:endParaRPr>
          </a:p>
        </p:txBody>
      </p:sp>
      <p:cxnSp>
        <p:nvCxnSpPr>
          <p:cNvPr id="9" name="Straight Arrow Connector 8"/>
          <p:cNvCxnSpPr/>
          <p:nvPr/>
        </p:nvCxnSpPr>
        <p:spPr>
          <a:xfrm flipH="1">
            <a:off x="2133600" y="3810000"/>
            <a:ext cx="16764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898714" y="3516868"/>
            <a:ext cx="301686" cy="369332"/>
          </a:xfrm>
          <a:prstGeom prst="rect">
            <a:avLst/>
          </a:prstGeom>
          <a:noFill/>
        </p:spPr>
        <p:txBody>
          <a:bodyPr wrap="none" rtlCol="0">
            <a:spAutoFit/>
          </a:bodyPr>
          <a:lstStyle/>
          <a:p>
            <a:r>
              <a:rPr lang="nl-BE" dirty="0" smtClean="0">
                <a:solidFill>
                  <a:schemeClr val="bg1"/>
                </a:solidFill>
              </a:rPr>
              <a:t>4</a:t>
            </a:r>
            <a:endParaRPr lang="en-US" dirty="0">
              <a:solidFill>
                <a:schemeClr val="bg1"/>
              </a:solidFill>
            </a:endParaRPr>
          </a:p>
        </p:txBody>
      </p:sp>
      <p:sp>
        <p:nvSpPr>
          <p:cNvPr id="20" name="TextBox 19"/>
          <p:cNvSpPr txBox="1"/>
          <p:nvPr/>
        </p:nvSpPr>
        <p:spPr>
          <a:xfrm>
            <a:off x="3702508" y="2297668"/>
            <a:ext cx="301686" cy="369332"/>
          </a:xfrm>
          <a:prstGeom prst="rect">
            <a:avLst/>
          </a:prstGeom>
          <a:noFill/>
        </p:spPr>
        <p:txBody>
          <a:bodyPr wrap="none" rtlCol="0">
            <a:spAutoFit/>
          </a:bodyPr>
          <a:lstStyle/>
          <a:p>
            <a:r>
              <a:rPr lang="nl-BE" dirty="0" smtClean="0">
                <a:solidFill>
                  <a:schemeClr val="bg1"/>
                </a:solidFill>
              </a:rPr>
              <a:t>2</a:t>
            </a:r>
            <a:endParaRPr lang="en-US" dirty="0">
              <a:solidFill>
                <a:schemeClr val="bg1"/>
              </a:solidFill>
            </a:endParaRPr>
          </a:p>
        </p:txBody>
      </p:sp>
      <p:cxnSp>
        <p:nvCxnSpPr>
          <p:cNvPr id="24" name="Straight Arrow Connector 23"/>
          <p:cNvCxnSpPr/>
          <p:nvPr/>
        </p:nvCxnSpPr>
        <p:spPr>
          <a:xfrm>
            <a:off x="3276600" y="2133600"/>
            <a:ext cx="838200" cy="838200"/>
          </a:xfrm>
          <a:prstGeom prst="straightConnector1">
            <a:avLst/>
          </a:prstGeom>
          <a:ln>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3429000" y="4191000"/>
            <a:ext cx="479654" cy="457200"/>
          </a:xfrm>
          <a:prstGeom prst="straightConnector1">
            <a:avLst/>
          </a:prstGeom>
          <a:ln>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581400" y="4355068"/>
            <a:ext cx="412292" cy="369332"/>
          </a:xfrm>
          <a:prstGeom prst="rect">
            <a:avLst/>
          </a:prstGeom>
          <a:noFill/>
        </p:spPr>
        <p:txBody>
          <a:bodyPr wrap="none" rtlCol="0">
            <a:spAutoFit/>
          </a:bodyPr>
          <a:lstStyle/>
          <a:p>
            <a:r>
              <a:rPr lang="nl-BE" dirty="0" smtClean="0">
                <a:solidFill>
                  <a:schemeClr val="bg1"/>
                </a:solidFill>
              </a:rPr>
              <a:t>3a</a:t>
            </a:r>
            <a:endParaRPr lang="en-US" dirty="0">
              <a:solidFill>
                <a:schemeClr val="bg1"/>
              </a:solidFill>
            </a:endParaRPr>
          </a:p>
        </p:txBody>
      </p:sp>
      <p:cxnSp>
        <p:nvCxnSpPr>
          <p:cNvPr id="28" name="Straight Arrow Connector 27"/>
          <p:cNvCxnSpPr/>
          <p:nvPr/>
        </p:nvCxnSpPr>
        <p:spPr>
          <a:xfrm flipV="1">
            <a:off x="4648200" y="2971800"/>
            <a:ext cx="1600200" cy="332874"/>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4800600" y="3304674"/>
            <a:ext cx="1447800" cy="27672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6629400" y="3581400"/>
            <a:ext cx="0" cy="609600"/>
          </a:xfrm>
          <a:prstGeom prst="straightConnector1">
            <a:avLst/>
          </a:prstGeom>
          <a:ln>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236543" y="2787134"/>
            <a:ext cx="412292" cy="369332"/>
          </a:xfrm>
          <a:prstGeom prst="rect">
            <a:avLst/>
          </a:prstGeom>
          <a:noFill/>
        </p:spPr>
        <p:txBody>
          <a:bodyPr wrap="none" rtlCol="0">
            <a:spAutoFit/>
          </a:bodyPr>
          <a:lstStyle/>
          <a:p>
            <a:r>
              <a:rPr lang="nl-BE" dirty="0" smtClean="0">
                <a:solidFill>
                  <a:schemeClr val="bg1"/>
                </a:solidFill>
              </a:rPr>
              <a:t>3a</a:t>
            </a:r>
            <a:endParaRPr lang="en-US" dirty="0">
              <a:solidFill>
                <a:schemeClr val="bg1"/>
              </a:solidFill>
            </a:endParaRPr>
          </a:p>
        </p:txBody>
      </p:sp>
      <p:sp>
        <p:nvSpPr>
          <p:cNvPr id="41" name="TextBox 40"/>
          <p:cNvSpPr txBox="1"/>
          <p:nvPr/>
        </p:nvSpPr>
        <p:spPr>
          <a:xfrm>
            <a:off x="6781800" y="3701534"/>
            <a:ext cx="423514" cy="369332"/>
          </a:xfrm>
          <a:prstGeom prst="rect">
            <a:avLst/>
          </a:prstGeom>
          <a:noFill/>
        </p:spPr>
        <p:txBody>
          <a:bodyPr wrap="none" rtlCol="0">
            <a:spAutoFit/>
          </a:bodyPr>
          <a:lstStyle/>
          <a:p>
            <a:r>
              <a:rPr lang="nl-BE" dirty="0" smtClean="0">
                <a:solidFill>
                  <a:schemeClr val="bg1"/>
                </a:solidFill>
              </a:rPr>
              <a:t>3b</a:t>
            </a:r>
            <a:endParaRPr lang="en-US" dirty="0">
              <a:solidFill>
                <a:schemeClr val="bg1"/>
              </a:solidFill>
            </a:endParaRPr>
          </a:p>
        </p:txBody>
      </p:sp>
      <p:sp>
        <p:nvSpPr>
          <p:cNvPr id="42" name="TextBox 41"/>
          <p:cNvSpPr txBox="1"/>
          <p:nvPr/>
        </p:nvSpPr>
        <p:spPr>
          <a:xfrm>
            <a:off x="5312743" y="3520697"/>
            <a:ext cx="399468" cy="369332"/>
          </a:xfrm>
          <a:prstGeom prst="rect">
            <a:avLst/>
          </a:prstGeom>
          <a:noFill/>
        </p:spPr>
        <p:txBody>
          <a:bodyPr wrap="none" rtlCol="0">
            <a:spAutoFit/>
          </a:bodyPr>
          <a:lstStyle/>
          <a:p>
            <a:r>
              <a:rPr lang="nl-BE" dirty="0" smtClean="0">
                <a:solidFill>
                  <a:schemeClr val="bg1"/>
                </a:solidFill>
              </a:rPr>
              <a:t>3c</a:t>
            </a:r>
            <a:endParaRPr lang="en-US" dirty="0">
              <a:solidFill>
                <a:schemeClr val="bg1"/>
              </a:solidFill>
            </a:endParaRPr>
          </a:p>
        </p:txBody>
      </p:sp>
      <p:sp>
        <p:nvSpPr>
          <p:cNvPr id="18" name="Left-Right Arrow 17"/>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19" name="Straight Connector 18"/>
          <p:cNvCxnSpPr/>
          <p:nvPr/>
        </p:nvCxnSpPr>
        <p:spPr>
          <a:xfrm rot="5400000">
            <a:off x="7696200" y="291737"/>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21" name="Rectangle 20"/>
          <p:cNvSpPr/>
          <p:nvPr/>
        </p:nvSpPr>
        <p:spPr bwMode="auto">
          <a:xfrm>
            <a:off x="7772400" y="5334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Alert</a:t>
            </a:r>
          </a:p>
        </p:txBody>
      </p:sp>
    </p:spTree>
    <p:extLst>
      <p:ext uri="{BB962C8B-B14F-4D97-AF65-F5344CB8AC3E}">
        <p14:creationId xmlns="" xmlns:p14="http://schemas.microsoft.com/office/powerpoint/2010/main" val="86340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0" grpId="0"/>
      <p:bldP spid="33"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MailTips - Offline Support</a:t>
            </a:r>
            <a:endParaRPr lang="en-US" dirty="0"/>
          </a:p>
        </p:txBody>
      </p:sp>
      <p:sp>
        <p:nvSpPr>
          <p:cNvPr id="3" name="Content Placeholder 2"/>
          <p:cNvSpPr>
            <a:spLocks noGrp="1"/>
          </p:cNvSpPr>
          <p:nvPr>
            <p:ph idx="1"/>
          </p:nvPr>
        </p:nvSpPr>
        <p:spPr>
          <a:xfrm>
            <a:off x="381000" y="1229995"/>
            <a:ext cx="8382000" cy="4561205"/>
          </a:xfrm>
        </p:spPr>
        <p:txBody>
          <a:bodyPr/>
          <a:lstStyle/>
          <a:p>
            <a:r>
              <a:rPr lang="nl-BE" dirty="0" smtClean="0"/>
              <a:t>Offline Address Book structure expanded</a:t>
            </a:r>
          </a:p>
          <a:p>
            <a:pPr lvl="1"/>
            <a:r>
              <a:rPr lang="nl-BE" sz="2600" dirty="0" smtClean="0"/>
              <a:t>Message delivery restrictions</a:t>
            </a:r>
          </a:p>
          <a:p>
            <a:pPr lvl="1"/>
            <a:r>
              <a:rPr lang="nl-BE" sz="2600" dirty="0" smtClean="0"/>
              <a:t>Custom MailTips</a:t>
            </a:r>
          </a:p>
          <a:p>
            <a:pPr lvl="1"/>
            <a:r>
              <a:rPr lang="nl-BE" sz="2600" dirty="0" smtClean="0"/>
              <a:t>Maximum receive size</a:t>
            </a:r>
          </a:p>
          <a:p>
            <a:pPr lvl="1"/>
            <a:r>
              <a:rPr lang="nl-BE" sz="2600" dirty="0" smtClean="0"/>
              <a:t>Moderation enabled</a:t>
            </a:r>
          </a:p>
          <a:p>
            <a:pPr lvl="1"/>
            <a:r>
              <a:rPr lang="nl-BE" sz="2600" dirty="0" smtClean="0"/>
              <a:t>Distribution Group - Total member count</a:t>
            </a:r>
          </a:p>
          <a:p>
            <a:pPr lvl="1"/>
            <a:r>
              <a:rPr lang="nl-BE" sz="2600" dirty="0" smtClean="0"/>
              <a:t>Distribution Group - External member count </a:t>
            </a:r>
          </a:p>
          <a:p>
            <a:r>
              <a:rPr lang="nl-BE" dirty="0" smtClean="0"/>
              <a:t>Not available offline</a:t>
            </a:r>
          </a:p>
          <a:p>
            <a:pPr lvl="1"/>
            <a:r>
              <a:rPr lang="nl-BE" sz="2600" dirty="0" smtClean="0"/>
              <a:t>Invalid internal recipient</a:t>
            </a:r>
          </a:p>
          <a:p>
            <a:pPr lvl="1"/>
            <a:r>
              <a:rPr lang="nl-BE" sz="2600" dirty="0" smtClean="0"/>
              <a:t>Mailbox full</a:t>
            </a:r>
          </a:p>
          <a:p>
            <a:pPr lvl="1"/>
            <a:r>
              <a:rPr lang="nl-BE" sz="2600" dirty="0" smtClean="0"/>
              <a:t>Automatic replies</a:t>
            </a:r>
            <a:endParaRPr lang="en-US" sz="2600" dirty="0"/>
          </a:p>
        </p:txBody>
      </p:sp>
      <p:sp>
        <p:nvSpPr>
          <p:cNvPr id="4" name="Left-Right Arrow 3"/>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5" name="Straight Connector 4"/>
          <p:cNvCxnSpPr/>
          <p:nvPr/>
        </p:nvCxnSpPr>
        <p:spPr>
          <a:xfrm rot="5400000">
            <a:off x="7696200" y="291737"/>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6" name="Rectangle 5"/>
          <p:cNvSpPr/>
          <p:nvPr/>
        </p:nvSpPr>
        <p:spPr bwMode="auto">
          <a:xfrm>
            <a:off x="7772400" y="5334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Alert</a:t>
            </a:r>
          </a:p>
        </p:txBody>
      </p:sp>
    </p:spTree>
    <p:extLst>
      <p:ext uri="{BB962C8B-B14F-4D97-AF65-F5344CB8AC3E}">
        <p14:creationId xmlns="" xmlns:p14="http://schemas.microsoft.com/office/powerpoint/2010/main" val="370834933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MailTips - Limits</a:t>
            </a:r>
            <a:endParaRPr lang="en-US" dirty="0"/>
          </a:p>
        </p:txBody>
      </p:sp>
      <p:sp>
        <p:nvSpPr>
          <p:cNvPr id="3" name="Content Placeholder 2"/>
          <p:cNvSpPr>
            <a:spLocks noGrp="1"/>
          </p:cNvSpPr>
          <p:nvPr>
            <p:ph idx="1"/>
          </p:nvPr>
        </p:nvSpPr>
        <p:spPr/>
        <p:txBody>
          <a:bodyPr/>
          <a:lstStyle/>
          <a:p>
            <a:r>
              <a:rPr lang="nl-BE" dirty="0" smtClean="0"/>
              <a:t>Individual mailbox MailTips not evaluated</a:t>
            </a:r>
          </a:p>
          <a:p>
            <a:pPr lvl="1"/>
            <a:r>
              <a:rPr lang="nl-BE" dirty="0" smtClean="0"/>
              <a:t>Message sent to a distribution group (Except external recipient)</a:t>
            </a:r>
          </a:p>
          <a:p>
            <a:pPr lvl="1"/>
            <a:r>
              <a:rPr lang="nl-BE" dirty="0" smtClean="0"/>
              <a:t>Messsage sent to more than 200 recipients</a:t>
            </a:r>
          </a:p>
          <a:p>
            <a:r>
              <a:rPr lang="nl-BE" dirty="0" smtClean="0"/>
              <a:t>Custom MailTips limited to 250 characters</a:t>
            </a:r>
          </a:p>
          <a:p>
            <a:r>
              <a:rPr lang="nl-BE" dirty="0" smtClean="0"/>
              <a:t>Time out = 10 seconds</a:t>
            </a:r>
          </a:p>
          <a:p>
            <a:pPr lvl="1"/>
            <a:endParaRPr lang="nl-BE" dirty="0"/>
          </a:p>
          <a:p>
            <a:pPr marL="517525" lvl="1" indent="0">
              <a:buNone/>
            </a:pPr>
            <a:endParaRPr lang="nl-BE" dirty="0" smtClean="0"/>
          </a:p>
          <a:p>
            <a:pPr lvl="1"/>
            <a:endParaRPr lang="nl-BE" dirty="0" smtClean="0"/>
          </a:p>
          <a:p>
            <a:endParaRPr lang="en-US" dirty="0"/>
          </a:p>
        </p:txBody>
      </p:sp>
      <p:sp>
        <p:nvSpPr>
          <p:cNvPr id="4" name="Left-Right Arrow 3"/>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5" name="Straight Connector 4"/>
          <p:cNvCxnSpPr/>
          <p:nvPr/>
        </p:nvCxnSpPr>
        <p:spPr>
          <a:xfrm rot="5400000">
            <a:off x="7696200" y="291737"/>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6" name="Rectangle 5"/>
          <p:cNvSpPr/>
          <p:nvPr/>
        </p:nvSpPr>
        <p:spPr bwMode="auto">
          <a:xfrm>
            <a:off x="7772400" y="5334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Alert</a:t>
            </a:r>
          </a:p>
        </p:txBody>
      </p:sp>
    </p:spTree>
    <p:extLst>
      <p:ext uri="{BB962C8B-B14F-4D97-AF65-F5344CB8AC3E}">
        <p14:creationId xmlns="" xmlns:p14="http://schemas.microsoft.com/office/powerpoint/2010/main" val="242080349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MailTips – Group Metrics</a:t>
            </a:r>
            <a:endParaRPr lang="en-US" dirty="0"/>
          </a:p>
        </p:txBody>
      </p:sp>
      <p:sp>
        <p:nvSpPr>
          <p:cNvPr id="3" name="Content Placeholder 2"/>
          <p:cNvSpPr>
            <a:spLocks noGrp="1"/>
          </p:cNvSpPr>
          <p:nvPr>
            <p:ph idx="1"/>
          </p:nvPr>
        </p:nvSpPr>
        <p:spPr/>
        <p:txBody>
          <a:bodyPr/>
          <a:lstStyle/>
          <a:p>
            <a:r>
              <a:rPr lang="nl-BE" dirty="0" smtClean="0"/>
              <a:t>Used to support Mailtips</a:t>
            </a:r>
          </a:p>
          <a:p>
            <a:pPr lvl="1"/>
            <a:r>
              <a:rPr lang="nl-BE" dirty="0" smtClean="0"/>
              <a:t>Large Audience</a:t>
            </a:r>
          </a:p>
          <a:p>
            <a:pPr lvl="1"/>
            <a:r>
              <a:rPr lang="nl-BE" dirty="0" smtClean="0"/>
              <a:t>External Recipients</a:t>
            </a:r>
          </a:p>
          <a:p>
            <a:r>
              <a:rPr lang="nl-BE" dirty="0" smtClean="0"/>
              <a:t>Generated on same Mailbox server as OAB</a:t>
            </a:r>
          </a:p>
          <a:p>
            <a:r>
              <a:rPr lang="en-US" dirty="0" smtClean="0"/>
              <a:t>Full </a:t>
            </a:r>
            <a:r>
              <a:rPr lang="en-US" dirty="0"/>
              <a:t>Group Metrics data generation </a:t>
            </a:r>
            <a:r>
              <a:rPr lang="en-US" dirty="0" smtClean="0"/>
              <a:t>on Sunday</a:t>
            </a:r>
          </a:p>
          <a:p>
            <a:r>
              <a:rPr lang="nl-BE" dirty="0" smtClean="0"/>
              <a:t>Associated files</a:t>
            </a:r>
          </a:p>
          <a:p>
            <a:pPr lvl="1"/>
            <a:r>
              <a:rPr lang="nl-BE" dirty="0" smtClean="0"/>
              <a:t>GroupMetrics-&lt;</a:t>
            </a:r>
            <a:r>
              <a:rPr lang="nl-BE" i="1" dirty="0" smtClean="0"/>
              <a:t>date&gt;</a:t>
            </a:r>
            <a:r>
              <a:rPr lang="nl-BE" dirty="0" smtClean="0"/>
              <a:t>T&lt;</a:t>
            </a:r>
            <a:r>
              <a:rPr lang="nl-BE" i="1" dirty="0" smtClean="0"/>
              <a:t>time</a:t>
            </a:r>
            <a:r>
              <a:rPr lang="nl-BE" dirty="0" smtClean="0"/>
              <a:t>&gt;.bin</a:t>
            </a:r>
          </a:p>
          <a:p>
            <a:pPr lvl="1"/>
            <a:r>
              <a:rPr lang="nl-BE" dirty="0" smtClean="0"/>
              <a:t>GroupMetrics-&lt;</a:t>
            </a:r>
            <a:r>
              <a:rPr lang="nl-BE" i="1" dirty="0" smtClean="0"/>
              <a:t>servername</a:t>
            </a:r>
            <a:r>
              <a:rPr lang="nl-BE" dirty="0" smtClean="0"/>
              <a:t>&gt;.xml</a:t>
            </a:r>
          </a:p>
          <a:p>
            <a:pPr lvl="1"/>
            <a:r>
              <a:rPr lang="nl-BE" dirty="0" smtClean="0"/>
              <a:t>ChangedGroups.txt</a:t>
            </a:r>
            <a:endParaRPr lang="en-US" dirty="0"/>
          </a:p>
        </p:txBody>
      </p:sp>
      <p:sp>
        <p:nvSpPr>
          <p:cNvPr id="4" name="Left-Right Arrow 3"/>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5" name="Straight Connector 4"/>
          <p:cNvCxnSpPr/>
          <p:nvPr/>
        </p:nvCxnSpPr>
        <p:spPr>
          <a:xfrm rot="5400000">
            <a:off x="7696200" y="291737"/>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6" name="Rectangle 5"/>
          <p:cNvSpPr/>
          <p:nvPr/>
        </p:nvSpPr>
        <p:spPr bwMode="auto">
          <a:xfrm>
            <a:off x="7772400" y="5334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Alert</a:t>
            </a:r>
          </a:p>
        </p:txBody>
      </p:sp>
    </p:spTree>
    <p:extLst>
      <p:ext uri="{BB962C8B-B14F-4D97-AF65-F5344CB8AC3E}">
        <p14:creationId xmlns="" xmlns:p14="http://schemas.microsoft.com/office/powerpoint/2010/main" val="421693784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MailTips – Organizational Settings</a:t>
            </a:r>
            <a:endParaRPr lang="en-US" dirty="0"/>
          </a:p>
        </p:txBody>
      </p:sp>
      <p:sp>
        <p:nvSpPr>
          <p:cNvPr id="3" name="Content Placeholder 2"/>
          <p:cNvSpPr>
            <a:spLocks noGrp="1"/>
          </p:cNvSpPr>
          <p:nvPr>
            <p:ph type="body" sz="quarter" idx="10"/>
          </p:nvPr>
        </p:nvSpPr>
        <p:spPr>
          <a:xfrm>
            <a:off x="387055" y="1572364"/>
            <a:ext cx="8346073" cy="4599836"/>
          </a:xfrm>
        </p:spPr>
        <p:txBody>
          <a:bodyPr/>
          <a:lstStyle/>
          <a:p>
            <a:r>
              <a:rPr lang="nl-BE" dirty="0" smtClean="0"/>
              <a:t>Set-OrganizationConfig </a:t>
            </a:r>
          </a:p>
          <a:p>
            <a:r>
              <a:rPr lang="nl-BE" dirty="0"/>
              <a:t>	</a:t>
            </a:r>
            <a:r>
              <a:rPr lang="nl-BE" dirty="0" smtClean="0"/>
              <a:t>-MailTipsAllTipsEnabled </a:t>
            </a:r>
          </a:p>
          <a:p>
            <a:endParaRPr lang="nl-BE" dirty="0" smtClean="0"/>
          </a:p>
          <a:p>
            <a:r>
              <a:rPr lang="nl-BE" dirty="0"/>
              <a:t>	</a:t>
            </a:r>
            <a:r>
              <a:rPr lang="nl-BE" dirty="0" smtClean="0"/>
              <a:t>-MailTipsLargeAudienceTreshold</a:t>
            </a:r>
          </a:p>
          <a:p>
            <a:endParaRPr lang="nl-BE" dirty="0" smtClean="0"/>
          </a:p>
          <a:p>
            <a:r>
              <a:rPr lang="nl-BE" dirty="0"/>
              <a:t>	</a:t>
            </a:r>
            <a:r>
              <a:rPr lang="nl-BE" dirty="0" smtClean="0"/>
              <a:t>-MailTipsExternalRecipientsTipsEnabled</a:t>
            </a:r>
          </a:p>
          <a:p>
            <a:endParaRPr lang="nl-BE" dirty="0" smtClean="0"/>
          </a:p>
          <a:p>
            <a:r>
              <a:rPr lang="nl-BE" dirty="0"/>
              <a:t>	</a:t>
            </a:r>
            <a:r>
              <a:rPr lang="nl-BE" dirty="0" smtClean="0"/>
              <a:t>-MailTipsMailboxSourcedTipsEnabled</a:t>
            </a:r>
          </a:p>
          <a:p>
            <a:endParaRPr lang="nl-BE" dirty="0" smtClean="0"/>
          </a:p>
          <a:p>
            <a:r>
              <a:rPr lang="nl-BE" dirty="0"/>
              <a:t>	</a:t>
            </a:r>
            <a:r>
              <a:rPr lang="nl-BE" dirty="0" smtClean="0"/>
              <a:t>-MailTipsGroupMetricsEnabled</a:t>
            </a:r>
            <a:endParaRPr lang="en-US" dirty="0"/>
          </a:p>
        </p:txBody>
      </p:sp>
    </p:spTree>
    <p:extLst>
      <p:ext uri="{BB962C8B-B14F-4D97-AF65-F5344CB8AC3E}">
        <p14:creationId xmlns="" xmlns:p14="http://schemas.microsoft.com/office/powerpoint/2010/main" val="95530273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l-BE" dirty="0" smtClean="0"/>
              <a:t>MailTips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nl-BE" dirty="0" smtClean="0"/>
              <a:t>Demo</a:t>
            </a:r>
            <a:endParaRPr lang="en-US" dirty="0"/>
          </a:p>
        </p:txBody>
      </p:sp>
    </p:spTree>
    <p:extLst>
      <p:ext uri="{BB962C8B-B14F-4D97-AF65-F5344CB8AC3E}">
        <p14:creationId xmlns="" xmlns:p14="http://schemas.microsoft.com/office/powerpoint/2010/main" val="277677579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dirty="0" smtClean="0"/>
              <a:t>Content</a:t>
            </a:r>
            <a:endParaRPr lang="nl-BE" dirty="0"/>
          </a:p>
        </p:txBody>
      </p:sp>
      <p:sp>
        <p:nvSpPr>
          <p:cNvPr id="6" name="Text Placeholder 5"/>
          <p:cNvSpPr>
            <a:spLocks noGrp="1"/>
          </p:cNvSpPr>
          <p:nvPr>
            <p:ph type="body" sz="quarter" idx="10"/>
          </p:nvPr>
        </p:nvSpPr>
        <p:spPr>
          <a:xfrm>
            <a:off x="381000" y="1411552"/>
            <a:ext cx="8610600" cy="2210862"/>
          </a:xfrm>
        </p:spPr>
        <p:txBody>
          <a:bodyPr/>
          <a:lstStyle/>
          <a:p>
            <a:r>
              <a:rPr lang="nl-BE" dirty="0" smtClean="0">
                <a:solidFill>
                  <a:schemeClr val="tx1"/>
                </a:solidFill>
              </a:rPr>
              <a:t>Introduction</a:t>
            </a:r>
          </a:p>
          <a:p>
            <a:r>
              <a:rPr lang="nl-BE" dirty="0" smtClean="0">
                <a:solidFill>
                  <a:schemeClr val="tx1"/>
                </a:solidFill>
              </a:rPr>
              <a:t>MailTips</a:t>
            </a:r>
          </a:p>
          <a:p>
            <a:r>
              <a:rPr lang="nl-BE" dirty="0" smtClean="0"/>
              <a:t>Transport Rules</a:t>
            </a:r>
          </a:p>
          <a:p>
            <a:r>
              <a:rPr lang="nl-BE" dirty="0" smtClean="0"/>
              <a:t>Moderation</a:t>
            </a:r>
          </a:p>
          <a:p>
            <a:r>
              <a:rPr lang="nl-BE" dirty="0" smtClean="0"/>
              <a:t>Information Rights Management</a:t>
            </a:r>
          </a:p>
          <a:p>
            <a:r>
              <a:rPr lang="nl-BE" dirty="0" smtClean="0"/>
              <a:t>Ethical Wall</a:t>
            </a:r>
          </a:p>
          <a:p>
            <a:r>
              <a:rPr lang="nl-BE" dirty="0" smtClean="0"/>
              <a:t>Search, Transport and Journal Report Decryption</a:t>
            </a:r>
          </a:p>
          <a:p>
            <a:r>
              <a:rPr lang="nl-BE" dirty="0" smtClean="0"/>
              <a:t>Session Takeaways</a:t>
            </a:r>
            <a:endParaRPr lang="nl-BE" dirty="0"/>
          </a:p>
        </p:txBody>
      </p:sp>
    </p:spTree>
    <p:extLst>
      <p:ext uri="{BB962C8B-B14F-4D97-AF65-F5344CB8AC3E}">
        <p14:creationId xmlns="" xmlns:p14="http://schemas.microsoft.com/office/powerpoint/2010/main" val="84150032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381000" y="1676400"/>
            <a:ext cx="6248400" cy="2689326"/>
          </a:xfrm>
          <a:prstGeom prst="roundRect">
            <a:avLst>
              <a:gd name="adj" fmla="val 8895"/>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gradFill>
                <a:gsLst>
                  <a:gs pos="0">
                    <a:schemeClr val="tx1"/>
                  </a:gs>
                  <a:gs pos="50000">
                    <a:schemeClr val="tx1"/>
                  </a:gs>
                </a:gsLst>
                <a:lin ang="5400000" scaled="0"/>
              </a:gradFill>
              <a:latin typeface="Segoe" pitchFamily="34" charset="0"/>
            </a:endParaRPr>
          </a:p>
        </p:txBody>
      </p:sp>
      <p:sp>
        <p:nvSpPr>
          <p:cNvPr id="2" name="Title 1"/>
          <p:cNvSpPr>
            <a:spLocks noGrp="1"/>
          </p:cNvSpPr>
          <p:nvPr>
            <p:ph type="title"/>
          </p:nvPr>
        </p:nvSpPr>
        <p:spPr>
          <a:xfrm>
            <a:off x="304800" y="152400"/>
            <a:ext cx="8382000" cy="664797"/>
          </a:xfrm>
        </p:spPr>
        <p:txBody>
          <a:bodyPr/>
          <a:lstStyle/>
          <a:p>
            <a:r>
              <a:rPr lang="en-US" dirty="0" smtClean="0">
                <a:ln>
                  <a:noFill/>
                </a:ln>
                <a:solidFill>
                  <a:schemeClr val="tx1">
                    <a:lumMod val="50000"/>
                    <a:lumOff val="50000"/>
                  </a:schemeClr>
                </a:solidFill>
              </a:rPr>
              <a:t>Transport Rules</a:t>
            </a:r>
            <a:endParaRPr lang="en-US" sz="2800" b="1" dirty="0">
              <a:solidFill>
                <a:schemeClr val="tx1"/>
              </a:solidFill>
              <a:latin typeface="Segoe UI" pitchFamily="34" charset="0"/>
              <a:ea typeface="Segoe UI" pitchFamily="34" charset="0"/>
              <a:cs typeface="Segoe UI" pitchFamily="34" charset="0"/>
            </a:endParaRPr>
          </a:p>
        </p:txBody>
      </p:sp>
      <p:sp>
        <p:nvSpPr>
          <p:cNvPr id="9" name="Pentagon 8"/>
          <p:cNvSpPr/>
          <p:nvPr/>
        </p:nvSpPr>
        <p:spPr bwMode="auto">
          <a:xfrm>
            <a:off x="457200" y="2133600"/>
            <a:ext cx="1447800" cy="457200"/>
          </a:xfrm>
          <a:prstGeom prst="homePlate">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algn="ctr" defTabSz="914099" fontAlgn="base">
              <a:lnSpc>
                <a:spcPct val="85000"/>
              </a:lnSpc>
              <a:spcBef>
                <a:spcPct val="0"/>
              </a:spcBef>
              <a:spcAft>
                <a:spcPct val="0"/>
              </a:spcAft>
              <a:buClr>
                <a:srgbClr val="FFFF99"/>
              </a:buClr>
              <a:buSzPct val="80000"/>
              <a:tabLst>
                <a:tab pos="424590" algn="l"/>
              </a:tabLst>
              <a:defRPr/>
            </a:pPr>
            <a:r>
              <a:rPr lang="en-US" altLang="zh-CN" dirty="0" smtClean="0">
                <a:gradFill>
                  <a:gsLst>
                    <a:gs pos="0">
                      <a:srgbClr val="FFFFFF"/>
                    </a:gs>
                    <a:gs pos="100000">
                      <a:srgbClr val="FFFFFF"/>
                    </a:gs>
                  </a:gsLst>
                  <a:lin ang="13500000" scaled="1"/>
                </a:gradFill>
                <a:latin typeface="Segoe Semibold" pitchFamily="34" charset="0"/>
              </a:rPr>
              <a:t>Conditions</a:t>
            </a:r>
          </a:p>
        </p:txBody>
      </p:sp>
      <p:sp>
        <p:nvSpPr>
          <p:cNvPr id="10" name="Pentagon 9"/>
          <p:cNvSpPr/>
          <p:nvPr/>
        </p:nvSpPr>
        <p:spPr bwMode="auto">
          <a:xfrm>
            <a:off x="457200" y="3657600"/>
            <a:ext cx="1447800" cy="457200"/>
          </a:xfrm>
          <a:prstGeom prst="homePlate">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69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algn="ctr" defTabSz="914099" fontAlgn="base">
              <a:lnSpc>
                <a:spcPct val="85000"/>
              </a:lnSpc>
              <a:spcBef>
                <a:spcPct val="0"/>
              </a:spcBef>
              <a:spcAft>
                <a:spcPct val="0"/>
              </a:spcAft>
              <a:buClr>
                <a:srgbClr val="FFFF99"/>
              </a:buClr>
              <a:buSzPct val="80000"/>
              <a:tabLst>
                <a:tab pos="424590" algn="l"/>
              </a:tabLst>
              <a:defRPr/>
            </a:pPr>
            <a:r>
              <a:rPr lang="en-US" altLang="zh-CN" dirty="0" smtClean="0">
                <a:gradFill>
                  <a:gsLst>
                    <a:gs pos="0">
                      <a:srgbClr val="FFFFFF"/>
                    </a:gs>
                    <a:gs pos="100000">
                      <a:srgbClr val="FFFFFF"/>
                    </a:gs>
                  </a:gsLst>
                  <a:lin ang="13500000" scaled="1"/>
                </a:gradFill>
                <a:latin typeface="Segoe Semibold" pitchFamily="34" charset="0"/>
              </a:rPr>
              <a:t>Exceptions</a:t>
            </a:r>
          </a:p>
        </p:txBody>
      </p:sp>
      <p:sp>
        <p:nvSpPr>
          <p:cNvPr id="11" name="Pentagon 10"/>
          <p:cNvSpPr/>
          <p:nvPr/>
        </p:nvSpPr>
        <p:spPr bwMode="auto">
          <a:xfrm>
            <a:off x="457200" y="3124200"/>
            <a:ext cx="1447800" cy="457200"/>
          </a:xfrm>
          <a:prstGeom prst="homePlate">
            <a:avLst/>
          </a:prstGeom>
          <a:gradFill flip="none" rotWithShape="1">
            <a:gsLst>
              <a:gs pos="0">
                <a:srgbClr val="1B396B"/>
              </a:gs>
              <a:gs pos="25000">
                <a:schemeClr val="accent2">
                  <a:lumMod val="75000"/>
                </a:schemeClr>
              </a:gs>
              <a:gs pos="80000">
                <a:schemeClr val="accent2"/>
              </a:gs>
              <a:gs pos="100000">
                <a:srgbClr val="5C9EE6"/>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buClr>
                <a:srgbClr val="FF5B00"/>
              </a:buClr>
              <a:buSzPct val="65000"/>
              <a:defRPr/>
            </a:pPr>
            <a:r>
              <a:rPr lang="en-US" dirty="0" smtClean="0">
                <a:gradFill>
                  <a:gsLst>
                    <a:gs pos="0">
                      <a:srgbClr val="FFFFFF"/>
                    </a:gs>
                    <a:gs pos="100000">
                      <a:srgbClr val="FFFFFF"/>
                    </a:gs>
                  </a:gsLst>
                  <a:lin ang="13500000" scaled="1"/>
                </a:gradFill>
                <a:latin typeface="Segoe Semibold" pitchFamily="34" charset="0"/>
              </a:rPr>
              <a:t>Actions</a:t>
            </a:r>
          </a:p>
        </p:txBody>
      </p:sp>
      <p:grpSp>
        <p:nvGrpSpPr>
          <p:cNvPr id="3" name="Group 6"/>
          <p:cNvGrpSpPr/>
          <p:nvPr/>
        </p:nvGrpSpPr>
        <p:grpSpPr>
          <a:xfrm>
            <a:off x="2057401" y="1905000"/>
            <a:ext cx="3809999" cy="2209800"/>
            <a:chOff x="179982" y="2385733"/>
            <a:chExt cx="5809731" cy="1752600"/>
          </a:xfrm>
          <a:effectLst>
            <a:outerShdw blurRad="292100" dist="139700" dir="2700000" algn="tl" rotWithShape="0">
              <a:prstClr val="black">
                <a:alpha val="65000"/>
              </a:prstClr>
            </a:outerShdw>
          </a:effectLst>
        </p:grpSpPr>
        <p:pic>
          <p:nvPicPr>
            <p:cNvPr id="20" name="Picture 2"/>
            <p:cNvPicPr>
              <a:picLocks noChangeAspect="1" noChangeArrowheads="1"/>
            </p:cNvPicPr>
            <p:nvPr/>
          </p:nvPicPr>
          <p:blipFill>
            <a:blip r:embed="rId3" cstate="print"/>
            <a:srcRect/>
            <a:stretch>
              <a:fillRect/>
            </a:stretch>
          </p:blipFill>
          <p:spPr bwMode="auto">
            <a:xfrm>
              <a:off x="179982" y="2385733"/>
              <a:ext cx="5809731" cy="1752600"/>
            </a:xfrm>
            <a:prstGeom prst="rect">
              <a:avLst/>
            </a:prstGeom>
            <a:ln>
              <a:solidFill>
                <a:srgbClr val="373737"/>
              </a:solidFill>
            </a:ln>
            <a:effectLst>
              <a:outerShdw blurRad="292100" dist="139700" dir="2700000" algn="tl" rotWithShape="0">
                <a:srgbClr val="333333">
                  <a:alpha val="65000"/>
                </a:srgbClr>
              </a:outerShdw>
            </a:effectLst>
          </p:spPr>
        </p:pic>
        <p:sp>
          <p:nvSpPr>
            <p:cNvPr id="21" name="Rectangle 20"/>
            <p:cNvSpPr/>
            <p:nvPr/>
          </p:nvSpPr>
          <p:spPr bwMode="auto">
            <a:xfrm>
              <a:off x="256183" y="2469190"/>
              <a:ext cx="5548181" cy="1592943"/>
            </a:xfrm>
            <a:prstGeom prst="rect">
              <a:avLst/>
            </a:prstGeom>
            <a:solidFill>
              <a:srgbClr val="FFFFFF"/>
            </a:solidFill>
            <a:ln>
              <a:noFill/>
              <a:headEnd type="none" w="med" len="med"/>
              <a:tailEnd type="none" w="med" len="med"/>
            </a:ln>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373737"/>
                  </a:solidFill>
                  <a:effectLst/>
                  <a:uLnTx/>
                  <a:uFillTx/>
                  <a:latin typeface="Arial"/>
                  <a:ea typeface="+mn-ea"/>
                  <a:cs typeface="+mn-cs"/>
                </a:rPr>
                <a:t>If the message...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373737"/>
                  </a:solidFill>
                  <a:effectLst/>
                  <a:uLnTx/>
                  <a:uFillTx/>
                  <a:latin typeface="Arial"/>
                  <a:ea typeface="+mn-ea"/>
                  <a:cs typeface="+mn-cs"/>
                </a:rPr>
                <a:t>Is from a member of the group </a:t>
              </a:r>
              <a:r>
                <a:rPr kumimoji="0" lang="en-US" sz="1200" b="0" i="0" u="none" strike="noStrike" kern="0" cap="none" spc="0" normalizeH="0" baseline="0" noProof="0" dirty="0" smtClean="0">
                  <a:ln>
                    <a:noFill/>
                  </a:ln>
                  <a:solidFill>
                    <a:srgbClr val="0070C0"/>
                  </a:solidFill>
                  <a:effectLst/>
                  <a:uLnTx/>
                  <a:uFillTx/>
                  <a:latin typeface="Arial"/>
                  <a:ea typeface="+mn-ea"/>
                  <a:cs typeface="+mn-cs"/>
                </a:rPr>
                <a:t>‘</a:t>
              </a:r>
              <a:r>
                <a:rPr kumimoji="0" lang="en-US" sz="1200" b="0" i="0" u="sng" strike="noStrike" kern="0" cap="none" spc="0" normalizeH="0" baseline="0" noProof="0" dirty="0" smtClean="0">
                  <a:ln>
                    <a:noFill/>
                  </a:ln>
                  <a:solidFill>
                    <a:srgbClr val="0070C0"/>
                  </a:solidFill>
                  <a:effectLst/>
                  <a:uLnTx/>
                  <a:uFillTx/>
                  <a:latin typeface="Arial"/>
                  <a:ea typeface="+mn-ea"/>
                  <a:cs typeface="+mn-cs"/>
                </a:rPr>
                <a:t>Executives’</a:t>
              </a:r>
            </a:p>
            <a:p>
              <a:pPr lvl="0" defTabSz="914400">
                <a:defRPr/>
              </a:pPr>
              <a:r>
                <a:rPr lang="en-US" sz="1200" kern="0" dirty="0" smtClean="0">
                  <a:solidFill>
                    <a:srgbClr val="373737"/>
                  </a:solidFill>
                  <a:latin typeface="Arial"/>
                </a:rPr>
                <a:t>And is sent to recipients that are </a:t>
              </a:r>
              <a:r>
                <a:rPr lang="en-US" sz="1200" kern="0" dirty="0" smtClean="0">
                  <a:solidFill>
                    <a:srgbClr val="0070C0"/>
                  </a:solidFill>
                  <a:latin typeface="Arial"/>
                </a:rPr>
                <a:t>'</a:t>
              </a:r>
              <a:r>
                <a:rPr lang="en-US" sz="1200" u="sng" kern="0" dirty="0" smtClean="0">
                  <a:solidFill>
                    <a:srgbClr val="0070C0"/>
                  </a:solidFill>
                  <a:latin typeface="Arial"/>
                </a:rPr>
                <a:t>Outside the organization</a:t>
              </a:r>
              <a:r>
                <a:rPr lang="en-US" sz="1200" kern="0" dirty="0" smtClean="0">
                  <a:solidFill>
                    <a:srgbClr val="0070C0"/>
                  </a:solidFill>
                  <a:latin typeface="Arial"/>
                </a:rPr>
                <a:t>' </a:t>
              </a:r>
              <a:r>
                <a:rPr lang="en-US" sz="1200" kern="0" dirty="0" smtClean="0">
                  <a:latin typeface="Arial"/>
                </a:rPr>
                <a:t>And contains the keyword </a:t>
              </a:r>
              <a:r>
                <a:rPr lang="en-US" sz="1200" u="sng" kern="0" dirty="0" smtClean="0">
                  <a:solidFill>
                    <a:srgbClr val="0070C0"/>
                  </a:solidFill>
                  <a:latin typeface="Arial"/>
                </a:rPr>
                <a:t>‘Merger’</a:t>
              </a:r>
              <a:r>
                <a:rPr kumimoji="0" lang="en-US" sz="1200" b="0" i="0" u="none" strike="noStrike" kern="0" cap="none" spc="0" normalizeH="0" baseline="0" noProof="0" dirty="0" smtClean="0">
                  <a:ln>
                    <a:noFill/>
                  </a:ln>
                  <a:solidFill>
                    <a:srgbClr val="373737"/>
                  </a:solidFill>
                  <a:effectLst/>
                  <a:uLnTx/>
                  <a:uFillTx/>
                  <a:latin typeface="Arial"/>
                  <a:ea typeface="+mn-ea"/>
                  <a:cs typeface="+mn-cs"/>
                </a:rPr>
                <a:t/>
              </a:r>
              <a:br>
                <a:rPr kumimoji="0" lang="en-US" sz="1200" b="0" i="0" u="none" strike="noStrike" kern="0" cap="none" spc="0" normalizeH="0" baseline="0" noProof="0" dirty="0" smtClean="0">
                  <a:ln>
                    <a:noFill/>
                  </a:ln>
                  <a:solidFill>
                    <a:srgbClr val="373737"/>
                  </a:solidFill>
                  <a:effectLst/>
                  <a:uLnTx/>
                  <a:uFillTx/>
                  <a:latin typeface="Arial"/>
                  <a:ea typeface="+mn-ea"/>
                  <a:cs typeface="+mn-cs"/>
                </a:rPr>
              </a:br>
              <a:endParaRPr kumimoji="0" lang="en-US" sz="1200" b="0" i="0" u="none" strike="noStrike" kern="0" cap="none" spc="0" normalizeH="0" baseline="0" noProof="0" dirty="0" smtClean="0">
                <a:ln>
                  <a:noFill/>
                </a:ln>
                <a:solidFill>
                  <a:srgbClr val="0070C0"/>
                </a:solidFill>
                <a:effectLst/>
                <a:uLnTx/>
                <a:uFillTx/>
                <a:latin typeface="Arial"/>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373737"/>
                </a:solidFill>
                <a:effectLst/>
                <a:uLnTx/>
                <a:uFillTx/>
                <a:latin typeface="Arial"/>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373737"/>
                  </a:solidFill>
                  <a:effectLst/>
                  <a:uLnTx/>
                  <a:uFillTx/>
                  <a:latin typeface="Arial"/>
                  <a:ea typeface="+mn-ea"/>
                  <a:cs typeface="+mn-cs"/>
                </a:rPr>
                <a:t>Do the following...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373737"/>
                  </a:solidFill>
                  <a:effectLst/>
                  <a:uLnTx/>
                  <a:uFillTx/>
                  <a:latin typeface="Arial"/>
                  <a:ea typeface="+mn-ea"/>
                  <a:cs typeface="+mn-cs"/>
                </a:rPr>
                <a:t>Redirect message</a:t>
              </a:r>
              <a:r>
                <a:rPr kumimoji="0" lang="en-US" sz="1200" b="0" i="0" u="none" strike="noStrike" kern="0" cap="none" spc="0" normalizeH="0" noProof="0" dirty="0" smtClean="0">
                  <a:ln>
                    <a:noFill/>
                  </a:ln>
                  <a:solidFill>
                    <a:srgbClr val="373737"/>
                  </a:solidFill>
                  <a:effectLst/>
                  <a:uLnTx/>
                  <a:uFillTx/>
                  <a:latin typeface="Arial"/>
                  <a:ea typeface="+mn-ea"/>
                  <a:cs typeface="+mn-cs"/>
                </a:rPr>
                <a:t> to: </a:t>
              </a:r>
              <a:r>
                <a:rPr kumimoji="0" lang="en-US" sz="1200" b="0" i="0" u="sng" strike="noStrike" kern="0" cap="none" spc="0" normalizeH="0" noProof="0" dirty="0" smtClean="0">
                  <a:ln>
                    <a:noFill/>
                  </a:ln>
                  <a:solidFill>
                    <a:srgbClr val="0070C0"/>
                  </a:solidFill>
                  <a:effectLst/>
                  <a:uLnTx/>
                  <a:uFillTx/>
                  <a:latin typeface="Arial"/>
                  <a:ea typeface="+mn-ea"/>
                  <a:cs typeface="+mn-cs"/>
                </a:rPr>
                <a:t>arleneh@contoso.com</a:t>
              </a:r>
              <a:endParaRPr kumimoji="0" lang="en-US" sz="1200" b="0" i="0" u="sng" strike="noStrike" kern="0" cap="none" spc="0" normalizeH="0" baseline="0" noProof="0" dirty="0" smtClean="0">
                <a:ln>
                  <a:noFill/>
                </a:ln>
                <a:solidFill>
                  <a:srgbClr val="0070C0"/>
                </a:solidFill>
                <a:effectLst/>
                <a:uLnTx/>
                <a:uFillTx/>
                <a:latin typeface="Arial"/>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373737"/>
                </a:solidFill>
                <a:effectLst/>
                <a:uLnTx/>
                <a:uFillTx/>
                <a:latin typeface="Arial"/>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373737"/>
                  </a:solidFill>
                  <a:effectLst/>
                  <a:uLnTx/>
                  <a:uFillTx/>
                  <a:latin typeface="Arial"/>
                  <a:ea typeface="+mn-ea"/>
                  <a:cs typeface="+mn-cs"/>
                </a:rPr>
                <a:t>Except if the message...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373737"/>
                  </a:solidFill>
                  <a:effectLst/>
                  <a:uLnTx/>
                  <a:uFillTx/>
                  <a:latin typeface="Arial"/>
                  <a:ea typeface="+mn-ea"/>
                  <a:cs typeface="+mn-cs"/>
                </a:rPr>
                <a:t>Is sent to</a:t>
              </a:r>
              <a:r>
                <a:rPr kumimoji="0" lang="en-US" sz="1200" b="0" i="0" u="none" strike="noStrike" kern="0" cap="none" spc="0" normalizeH="0" baseline="0" noProof="0" dirty="0" smtClean="0">
                  <a:ln>
                    <a:noFill/>
                  </a:ln>
                  <a:solidFill>
                    <a:srgbClr val="0070C0"/>
                  </a:solidFill>
                  <a:effectLst/>
                  <a:uLnTx/>
                  <a:uFillTx/>
                  <a:latin typeface="Arial"/>
                  <a:ea typeface="+mn-ea"/>
                  <a:cs typeface="+mn-cs"/>
                </a:rPr>
                <a:t> ‘</a:t>
              </a:r>
              <a:r>
                <a:rPr kumimoji="0" lang="en-US" sz="1200" b="0" i="0" u="sng" strike="noStrike" kern="0" cap="none" spc="0" normalizeH="0" baseline="0" noProof="0" dirty="0" smtClean="0">
                  <a:ln>
                    <a:noFill/>
                  </a:ln>
                  <a:solidFill>
                    <a:srgbClr val="0070C0"/>
                  </a:solidFill>
                  <a:effectLst/>
                  <a:uLnTx/>
                  <a:uFillTx/>
                  <a:latin typeface="Arial"/>
                  <a:ea typeface="+mn-ea"/>
                  <a:cs typeface="+mn-cs"/>
                </a:rPr>
                <a:t>shanek@contoso.com </a:t>
              </a:r>
              <a:endParaRPr kumimoji="0" lang="en-US" sz="1200" b="0" i="0" u="none" strike="noStrike" kern="0" cap="none" spc="0" normalizeH="0" baseline="0" noProof="0" dirty="0" smtClean="0">
                <a:ln>
                  <a:noFill/>
                </a:ln>
                <a:solidFill>
                  <a:srgbClr val="0070C0"/>
                </a:solidFill>
                <a:effectLst/>
                <a:uLnTx/>
                <a:uFillTx/>
                <a:latin typeface="Arial"/>
                <a:ea typeface="+mn-ea"/>
                <a:cs typeface="+mn-cs"/>
              </a:endParaRPr>
            </a:p>
          </p:txBody>
        </p:sp>
      </p:grpSp>
      <p:sp>
        <p:nvSpPr>
          <p:cNvPr id="23" name="TextBox 22"/>
          <p:cNvSpPr txBox="1"/>
          <p:nvPr/>
        </p:nvSpPr>
        <p:spPr>
          <a:xfrm>
            <a:off x="381000" y="4495800"/>
            <a:ext cx="8305800" cy="1615827"/>
          </a:xfrm>
          <a:prstGeom prst="rect">
            <a:avLst/>
          </a:prstGeom>
          <a:noFill/>
        </p:spPr>
        <p:txBody>
          <a:bodyPr wrap="square" rtlCol="0">
            <a:spAutoFit/>
          </a:bodyPr>
          <a:lstStyle/>
          <a:p>
            <a:pPr marL="344488" lvl="1" indent="-227013">
              <a:lnSpc>
                <a:spcPct val="90000"/>
              </a:lnSpc>
              <a:spcBef>
                <a:spcPct val="20000"/>
              </a:spcBef>
              <a:spcAft>
                <a:spcPts val="600"/>
              </a:spcAft>
              <a:buClr>
                <a:srgbClr val="777777"/>
              </a:buClr>
              <a:buSzPct val="130000"/>
              <a:buFont typeface="Arial" pitchFamily="34" charset="0"/>
              <a:buChar char="•"/>
            </a:pPr>
            <a:r>
              <a:rPr lang="en-US" sz="2000" dirty="0" smtClean="0"/>
              <a:t>Executed on the Hub Transport Server</a:t>
            </a:r>
          </a:p>
          <a:p>
            <a:pPr marL="344488" lvl="1" indent="-227013">
              <a:lnSpc>
                <a:spcPct val="90000"/>
              </a:lnSpc>
              <a:spcBef>
                <a:spcPct val="20000"/>
              </a:spcBef>
              <a:spcAft>
                <a:spcPts val="600"/>
              </a:spcAft>
              <a:buClr>
                <a:srgbClr val="777777"/>
              </a:buClr>
              <a:buSzPct val="130000"/>
              <a:buFont typeface="Arial" pitchFamily="34" charset="0"/>
              <a:buChar char="•"/>
            </a:pPr>
            <a:r>
              <a:rPr lang="en-US" sz="2000" dirty="0" smtClean="0"/>
              <a:t>Structured like Inbox rules</a:t>
            </a:r>
          </a:p>
          <a:p>
            <a:pPr marL="344488" lvl="1" indent="-227013">
              <a:lnSpc>
                <a:spcPct val="90000"/>
              </a:lnSpc>
              <a:spcBef>
                <a:spcPct val="20000"/>
              </a:spcBef>
              <a:spcAft>
                <a:spcPts val="600"/>
              </a:spcAft>
              <a:buClr>
                <a:srgbClr val="777777"/>
              </a:buClr>
              <a:buSzPct val="130000"/>
              <a:buFont typeface="Arial" pitchFamily="34" charset="0"/>
              <a:buChar char="•"/>
            </a:pPr>
            <a:r>
              <a:rPr lang="en-US" sz="2000" dirty="0" smtClean="0"/>
              <a:t>Apply to all messages sent inside and outside the organization</a:t>
            </a:r>
          </a:p>
          <a:p>
            <a:pPr marL="344488" lvl="1" indent="-227013">
              <a:lnSpc>
                <a:spcPct val="90000"/>
              </a:lnSpc>
              <a:spcBef>
                <a:spcPct val="20000"/>
              </a:spcBef>
              <a:spcAft>
                <a:spcPts val="600"/>
              </a:spcAft>
              <a:buClr>
                <a:srgbClr val="777777"/>
              </a:buClr>
              <a:buSzPct val="130000"/>
              <a:buFont typeface="Arial" pitchFamily="34" charset="0"/>
              <a:buChar char="•"/>
            </a:pPr>
            <a:r>
              <a:rPr lang="en-US" sz="2000" dirty="0" smtClean="0"/>
              <a:t>Configured with simple GUI in Exchange Management Console</a:t>
            </a:r>
            <a:endParaRPr lang="en-US" sz="2200" dirty="0" smtClean="0"/>
          </a:p>
        </p:txBody>
      </p:sp>
      <p:pic>
        <p:nvPicPr>
          <p:cNvPr id="4" name="Picture 2"/>
          <p:cNvPicPr>
            <a:picLocks noChangeAspect="1" noChangeArrowheads="1"/>
          </p:cNvPicPr>
          <p:nvPr/>
        </p:nvPicPr>
        <p:blipFill>
          <a:blip r:embed="rId4"/>
          <a:srcRect l="11875" t="22000" r="54625" b="31600"/>
          <a:stretch>
            <a:fillRect/>
          </a:stretch>
        </p:blipFill>
        <p:spPr bwMode="auto">
          <a:xfrm>
            <a:off x="5486400" y="2362200"/>
            <a:ext cx="3281592" cy="2840782"/>
          </a:xfrm>
          <a:prstGeom prst="rect">
            <a:avLst/>
          </a:prstGeom>
          <a:noFill/>
          <a:ln w="9525">
            <a:solidFill>
              <a:schemeClr val="bg1">
                <a:lumMod val="75000"/>
              </a:schemeClr>
            </a:solidFill>
            <a:miter lim="800000"/>
            <a:headEnd/>
            <a:tailEnd/>
          </a:ln>
          <a:effectLst>
            <a:outerShdw blurRad="292100" dist="139700" dir="2700000" algn="tl" rotWithShape="0">
              <a:prstClr val="black">
                <a:alpha val="65000"/>
              </a:prstClr>
            </a:outerShdw>
          </a:effectLst>
        </p:spPr>
      </p:pic>
      <p:sp>
        <p:nvSpPr>
          <p:cNvPr id="12" name="Rectangle 11"/>
          <p:cNvSpPr/>
          <p:nvPr/>
        </p:nvSpPr>
        <p:spPr>
          <a:xfrm>
            <a:off x="304800" y="762000"/>
            <a:ext cx="7543800" cy="590931"/>
          </a:xfrm>
          <a:prstGeom prst="rect">
            <a:avLst/>
          </a:prstGeom>
        </p:spPr>
        <p:txBody>
          <a:bodyPr wrap="square">
            <a:spAutoFit/>
          </a:bodyPr>
          <a:lstStyle/>
          <a:p>
            <a:pPr>
              <a:lnSpc>
                <a:spcPct val="90000"/>
              </a:lnSpc>
              <a:spcBef>
                <a:spcPct val="0"/>
              </a:spcBef>
              <a:defRPr/>
            </a:pPr>
            <a:r>
              <a:rPr lang="en-US" sz="36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Easily enforce granular policies </a:t>
            </a:r>
          </a:p>
        </p:txBody>
      </p:sp>
      <p:sp>
        <p:nvSpPr>
          <p:cNvPr id="15" name="Left-Right Arrow 14"/>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sp>
        <p:nvSpPr>
          <p:cNvPr id="18" name="TextBox 17"/>
          <p:cNvSpPr txBox="1"/>
          <p:nvPr/>
        </p:nvSpPr>
        <p:spPr>
          <a:xfrm>
            <a:off x="7696200" y="123825"/>
            <a:ext cx="1219200" cy="338554"/>
          </a:xfrm>
          <a:prstGeom prst="rect">
            <a:avLst/>
          </a:prstGeom>
          <a:noFill/>
        </p:spPr>
        <p:txBody>
          <a:bodyPr wrap="square" rtlCol="0">
            <a:spAutoFit/>
          </a:bodyPr>
          <a:lstStyle/>
          <a:p>
            <a:r>
              <a:rPr lang="en-US" sz="1600" b="1" dirty="0" smtClean="0"/>
              <a:t>&lt;&lt;    &gt;&gt;</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82000" cy="664797"/>
          </a:xfrm>
        </p:spPr>
        <p:txBody>
          <a:bodyPr/>
          <a:lstStyle/>
          <a:p>
            <a:r>
              <a:rPr lang="en-US" dirty="0" smtClean="0"/>
              <a:t>Conditions</a:t>
            </a:r>
            <a:endParaRPr lang="en-US" sz="3200" dirty="0">
              <a:solidFill>
                <a:schemeClr val="accent1"/>
              </a:solidFill>
              <a:effectLst>
                <a:outerShdw blurRad="38100" dist="38100" dir="2700000" algn="tl">
                  <a:srgbClr val="000000">
                    <a:alpha val="43137"/>
                  </a:srgbClr>
                </a:outerShdw>
              </a:effectLst>
            </a:endParaRPr>
          </a:p>
        </p:txBody>
      </p:sp>
      <p:graphicFrame>
        <p:nvGraphicFramePr>
          <p:cNvPr id="5" name="Table 4"/>
          <p:cNvGraphicFramePr>
            <a:graphicFrameLocks noGrp="1"/>
          </p:cNvGraphicFramePr>
          <p:nvPr>
            <p:extLst>
              <p:ext uri="{D42A27DB-BD31-4B8C-83A1-F6EECF244321}">
                <p14:modId xmlns="" xmlns:p14="http://schemas.microsoft.com/office/powerpoint/2010/main" val="3186485512"/>
              </p:ext>
            </p:extLst>
          </p:nvPr>
        </p:nvGraphicFramePr>
        <p:xfrm>
          <a:off x="685800" y="2048510"/>
          <a:ext cx="7848600" cy="3952240"/>
        </p:xfrm>
        <a:graphic>
          <a:graphicData uri="http://schemas.openxmlformats.org/drawingml/2006/table">
            <a:tbl>
              <a:tblPr bandRow="1">
                <a:tableStyleId>{69CF1AB2-1976-4502-BF36-3FF5EA218861}</a:tableStyleId>
              </a:tblPr>
              <a:tblGrid>
                <a:gridCol w="2286000"/>
                <a:gridCol w="5562600"/>
              </a:tblGrid>
              <a:tr h="370840">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b="1" dirty="0" smtClean="0"/>
                        <a:t>Specific</a:t>
                      </a:r>
                      <a:r>
                        <a:rPr lang="en-US" sz="1400" b="1" baseline="0" dirty="0" smtClean="0"/>
                        <a:t> </a:t>
                      </a:r>
                      <a:r>
                        <a:rPr lang="en-US" sz="1400" b="1" dirty="0" smtClean="0"/>
                        <a:t>Users</a:t>
                      </a:r>
                      <a:endParaRPr lang="en-US" sz="1400" b="1" dirty="0" smtClean="0">
                        <a:gradFill>
                          <a:gsLst>
                            <a:gs pos="0">
                              <a:schemeClr val="tx1"/>
                            </a:gs>
                            <a:gs pos="81000">
                              <a:schemeClr val="tx1"/>
                            </a:gs>
                          </a:gsLst>
                          <a:lin ang="13500000" scaled="1"/>
                        </a:gradFill>
                        <a:latin typeface="Segoe Semibold" pitchFamily="34" charset="0"/>
                      </a:endParaRPr>
                    </a:p>
                  </a:txBody>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Detects mail between people, distribution lists</a:t>
                      </a:r>
                      <a:r>
                        <a:rPr lang="en-US" sz="1400" baseline="0" dirty="0" smtClean="0"/>
                        <a:t> </a:t>
                      </a:r>
                      <a:endParaRPr lang="en-US" sz="1400" b="0" dirty="0" smtClean="0">
                        <a:gradFill>
                          <a:gsLst>
                            <a:gs pos="0">
                              <a:schemeClr val="tx1"/>
                            </a:gs>
                            <a:gs pos="81000">
                              <a:schemeClr val="tx1"/>
                            </a:gs>
                          </a:gsLst>
                          <a:lin ang="13500000" scaled="1"/>
                        </a:gradFill>
                        <a:latin typeface="Segoe" pitchFamily="34" charset="0"/>
                      </a:endParaRPr>
                    </a:p>
                  </a:txBody>
                  <a:tcPr/>
                </a:tc>
              </a:tr>
              <a:tr h="370840">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b="1" dirty="0" smtClean="0"/>
                        <a:t>Specific</a:t>
                      </a:r>
                      <a:r>
                        <a:rPr lang="en-US" sz="1400" b="1" baseline="0" dirty="0" smtClean="0"/>
                        <a:t> </a:t>
                      </a:r>
                      <a:r>
                        <a:rPr lang="en-US" sz="1400" b="1" dirty="0" smtClean="0"/>
                        <a:t>Content</a:t>
                      </a:r>
                      <a:endParaRPr lang="en-US" sz="1400" b="1" dirty="0" smtClean="0">
                        <a:gradFill>
                          <a:gsLst>
                            <a:gs pos="0">
                              <a:schemeClr val="tx1"/>
                            </a:gs>
                            <a:gs pos="81000">
                              <a:schemeClr val="tx1"/>
                            </a:gs>
                          </a:gsLst>
                          <a:lin ang="13500000" scaled="1"/>
                        </a:gradFill>
                        <a:latin typeface="Segoe Semibold" pitchFamily="34" charset="0"/>
                      </a:endParaRPr>
                    </a:p>
                  </a:txBody>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Inspects subject, header</a:t>
                      </a:r>
                      <a:r>
                        <a:rPr lang="en-US" sz="1400" baseline="0" dirty="0" smtClean="0"/>
                        <a:t> and</a:t>
                      </a:r>
                      <a:r>
                        <a:rPr lang="en-US" sz="1400" dirty="0" smtClean="0"/>
                        <a:t> body for keywords,</a:t>
                      </a:r>
                      <a:r>
                        <a:rPr lang="en-US" sz="1400" baseline="0" dirty="0" smtClean="0"/>
                        <a:t> regular expressions</a:t>
                      </a:r>
                      <a:endParaRPr lang="en-US" sz="1400" dirty="0" smtClean="0"/>
                    </a:p>
                  </a:txBody>
                  <a:tcPr/>
                </a:tc>
              </a:tr>
              <a:tr h="401320">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b="1" dirty="0" smtClean="0"/>
                        <a:t>Message Properties  </a:t>
                      </a:r>
                      <a:endParaRPr lang="en-US" sz="1400" b="1" dirty="0" smtClean="0">
                        <a:gradFill>
                          <a:gsLst>
                            <a:gs pos="0">
                              <a:schemeClr val="tx1"/>
                            </a:gs>
                            <a:gs pos="81000">
                              <a:schemeClr val="tx1"/>
                            </a:gs>
                          </a:gsLst>
                          <a:lin ang="13500000" scaled="1"/>
                        </a:gradFill>
                        <a:latin typeface="Segoe Semibold" pitchFamily="34" charset="0"/>
                      </a:endParaRPr>
                    </a:p>
                  </a:txBody>
                  <a:tcPr/>
                </a:tc>
                <a:tc>
                  <a:txBody>
                    <a:bodyPr/>
                    <a:lstStyle/>
                    <a:p>
                      <a:r>
                        <a:rPr lang="en-US" sz="1400" dirty="0" smtClean="0"/>
                        <a:t>Inspect message headers and properties or type</a:t>
                      </a:r>
                      <a:endParaRPr lang="en-US" sz="1400" dirty="0"/>
                    </a:p>
                  </a:txBody>
                  <a:tcPr/>
                </a:tc>
              </a:tr>
              <a:tr h="401320">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b="1" dirty="0" smtClean="0"/>
                        <a:t>Classifications</a:t>
                      </a:r>
                      <a:endParaRPr lang="en-US" sz="1400" b="1" dirty="0" smtClean="0">
                        <a:gradFill>
                          <a:gsLst>
                            <a:gs pos="0">
                              <a:schemeClr val="tx1"/>
                            </a:gs>
                            <a:gs pos="81000">
                              <a:schemeClr val="tx1"/>
                            </a:gs>
                          </a:gsLst>
                          <a:lin ang="13500000" scaled="1"/>
                        </a:gradFill>
                        <a:latin typeface="Segoe Semibold" pitchFamily="34" charset="0"/>
                      </a:endParaRPr>
                    </a:p>
                  </a:txBody>
                  <a:tcPr/>
                </a:tc>
                <a:tc>
                  <a:txBody>
                    <a:bodyPr/>
                    <a:lstStyle/>
                    <a:p>
                      <a:r>
                        <a:rPr lang="en-US" sz="1400" dirty="0" smtClean="0"/>
                        <a:t>Scans for classifications</a:t>
                      </a:r>
                      <a:r>
                        <a:rPr lang="en-US" sz="1400" baseline="0" dirty="0" smtClean="0"/>
                        <a:t> s</a:t>
                      </a:r>
                      <a:r>
                        <a:rPr lang="en-US" sz="1400" dirty="0" smtClean="0"/>
                        <a:t>uch as Attorney</a:t>
                      </a:r>
                      <a:r>
                        <a:rPr lang="en-US" sz="1400" baseline="0" dirty="0" smtClean="0"/>
                        <a:t>-Client</a:t>
                      </a:r>
                      <a:r>
                        <a:rPr lang="en-US" sz="1400" dirty="0" smtClean="0"/>
                        <a:t> </a:t>
                      </a:r>
                      <a:r>
                        <a:rPr lang="en-US" sz="1400" baseline="0" dirty="0" smtClean="0"/>
                        <a:t> Privileged</a:t>
                      </a:r>
                      <a:endParaRPr lang="en-US" sz="1400" dirty="0"/>
                    </a:p>
                  </a:txBody>
                  <a:tcPr/>
                </a:tc>
              </a:tr>
              <a:tr h="401320">
                <a:tc>
                  <a:txBody>
                    <a:bodyPr/>
                    <a:lstStyle/>
                    <a:p>
                      <a:r>
                        <a:rPr lang="en-US" sz="1400" b="1" dirty="0" smtClean="0"/>
                        <a:t>Attachments</a:t>
                      </a:r>
                      <a:r>
                        <a:rPr lang="en-US" sz="1400" b="1" baseline="0" dirty="0" smtClean="0"/>
                        <a:t> </a:t>
                      </a:r>
                      <a:endParaRPr lang="en-US" sz="1400" b="1" dirty="0">
                        <a:gradFill>
                          <a:gsLst>
                            <a:gs pos="0">
                              <a:schemeClr val="tx1"/>
                            </a:gs>
                            <a:gs pos="100000">
                              <a:schemeClr val="tx1"/>
                            </a:gs>
                          </a:gsLst>
                          <a:lin ang="13500000" scaled="1"/>
                        </a:gradFill>
                        <a:latin typeface="Segoe Semibold" pitchFamily="34" charset="0"/>
                      </a:endParaRPr>
                    </a:p>
                  </a:txBody>
                  <a:tcPr anchor="ctr"/>
                </a:tc>
                <a:tc>
                  <a:txBody>
                    <a:bodyPr/>
                    <a:lstStyle/>
                    <a:p>
                      <a:r>
                        <a:rPr lang="en-US" sz="1400" dirty="0" smtClean="0"/>
                        <a:t>Scans size,</a:t>
                      </a:r>
                      <a:r>
                        <a:rPr lang="en-US" sz="1400" baseline="0" dirty="0" smtClean="0"/>
                        <a:t> name and </a:t>
                      </a:r>
                      <a:r>
                        <a:rPr lang="en-US" sz="1400" dirty="0" smtClean="0"/>
                        <a:t>content</a:t>
                      </a:r>
                      <a:r>
                        <a:rPr lang="en-US" sz="1400" baseline="0" dirty="0" smtClean="0"/>
                        <a:t> </a:t>
                      </a:r>
                      <a:r>
                        <a:rPr lang="en-US" sz="1400" dirty="0" smtClean="0"/>
                        <a:t>(Office documents)</a:t>
                      </a:r>
                      <a:r>
                        <a:rPr lang="en-US" sz="1400" baseline="0" dirty="0" smtClean="0"/>
                        <a:t> </a:t>
                      </a:r>
                      <a:endParaRPr lang="en-US" sz="1400" b="0" dirty="0">
                        <a:gradFill>
                          <a:gsLst>
                            <a:gs pos="0">
                              <a:schemeClr val="tx1"/>
                            </a:gs>
                            <a:gs pos="100000">
                              <a:schemeClr val="tx1"/>
                            </a:gs>
                          </a:gsLst>
                          <a:lin ang="13500000" scaled="1"/>
                        </a:gradFill>
                      </a:endParaRPr>
                    </a:p>
                  </a:txBody>
                  <a:tcPr anchor="ctr"/>
                </a:tc>
              </a:tr>
              <a:tr h="401320">
                <a:tc>
                  <a:txBody>
                    <a:bodyPr/>
                    <a:lstStyle/>
                    <a:p>
                      <a:r>
                        <a:rPr lang="en-US" sz="1400" b="1" dirty="0" smtClean="0"/>
                        <a:t>Classifications </a:t>
                      </a:r>
                      <a:endParaRPr lang="en-US" sz="1400" b="1" dirty="0">
                        <a:gradFill>
                          <a:gsLst>
                            <a:gs pos="0">
                              <a:schemeClr val="tx1"/>
                            </a:gs>
                            <a:gs pos="100000">
                              <a:schemeClr val="tx1"/>
                            </a:gs>
                          </a:gsLst>
                          <a:lin ang="13500000" scaled="1"/>
                        </a:gradFill>
                        <a:latin typeface="Segoe Semibold" pitchFamily="34" charset="0"/>
                      </a:endParaRPr>
                    </a:p>
                  </a:txBody>
                  <a:tcPr anchor="ctr"/>
                </a:tc>
                <a:tc>
                  <a:txBody>
                    <a:bodyPr/>
                    <a:lstStyle/>
                    <a:p>
                      <a:r>
                        <a:rPr lang="en-US" sz="1400" dirty="0" smtClean="0"/>
                        <a:t>Can</a:t>
                      </a:r>
                      <a:r>
                        <a:rPr lang="en-US" sz="1400" baseline="0" dirty="0" smtClean="0"/>
                        <a:t> now also act on No Classifications </a:t>
                      </a:r>
                      <a:endParaRPr lang="en-US" sz="1400" dirty="0">
                        <a:gradFill>
                          <a:gsLst>
                            <a:gs pos="0">
                              <a:schemeClr val="tx1"/>
                            </a:gs>
                            <a:gs pos="100000">
                              <a:schemeClr val="tx1"/>
                            </a:gs>
                          </a:gsLst>
                          <a:lin ang="13500000" scaled="1"/>
                        </a:gradFill>
                      </a:endParaRPr>
                    </a:p>
                  </a:txBody>
                  <a:tcPr anchor="ctr"/>
                </a:tc>
              </a:tr>
              <a:tr h="401320">
                <a:tc>
                  <a:txBody>
                    <a:bodyPr/>
                    <a:lstStyle/>
                    <a:p>
                      <a:r>
                        <a:rPr lang="en-US" sz="1400" b="1" dirty="0" smtClean="0"/>
                        <a:t>Message</a:t>
                      </a:r>
                      <a:r>
                        <a:rPr lang="en-US" sz="1400" b="1" baseline="0" dirty="0" smtClean="0"/>
                        <a:t> Types </a:t>
                      </a:r>
                      <a:endParaRPr lang="en-US" sz="1400" b="1" dirty="0">
                        <a:gradFill>
                          <a:gsLst>
                            <a:gs pos="0">
                              <a:schemeClr val="tx1"/>
                            </a:gs>
                            <a:gs pos="100000">
                              <a:schemeClr val="tx1"/>
                            </a:gs>
                          </a:gsLst>
                          <a:lin ang="13500000" scaled="1"/>
                        </a:gradFill>
                        <a:latin typeface="Segoe Semibold" pitchFamily="34" charset="0"/>
                      </a:endParaRPr>
                    </a:p>
                  </a:txBody>
                  <a:tcPr anchor="ctr"/>
                </a:tc>
                <a:tc>
                  <a:txBody>
                    <a:bodyPr/>
                    <a:lstStyle/>
                    <a:p>
                      <a:r>
                        <a:rPr lang="en-US" sz="1400" dirty="0" smtClean="0"/>
                        <a:t>IRM protected,</a:t>
                      </a:r>
                      <a:r>
                        <a:rPr lang="en-US" sz="1400" baseline="0" dirty="0" smtClean="0"/>
                        <a:t> auto-replies, calendaring, voice mail</a:t>
                      </a:r>
                      <a:endParaRPr lang="en-US" sz="1400" dirty="0">
                        <a:gradFill>
                          <a:gsLst>
                            <a:gs pos="0">
                              <a:schemeClr val="tx1"/>
                            </a:gs>
                            <a:gs pos="100000">
                              <a:schemeClr val="tx1"/>
                            </a:gs>
                          </a:gsLst>
                          <a:lin ang="13500000" scaled="1"/>
                        </a:gradFill>
                      </a:endParaRPr>
                    </a:p>
                  </a:txBody>
                  <a:tcPr anchor="ctr"/>
                </a:tc>
              </a:tr>
              <a:tr h="401320">
                <a:tc>
                  <a:txBody>
                    <a:bodyPr/>
                    <a:lstStyle/>
                    <a:p>
                      <a:r>
                        <a:rPr lang="en-US" sz="1400" b="1" dirty="0" smtClean="0"/>
                        <a:t>Supervision</a:t>
                      </a:r>
                      <a:r>
                        <a:rPr lang="en-US" sz="1400" b="1" baseline="0" dirty="0" smtClean="0"/>
                        <a:t> Lists </a:t>
                      </a:r>
                      <a:endParaRPr lang="en-US" sz="1400" b="1" dirty="0">
                        <a:gradFill>
                          <a:gsLst>
                            <a:gs pos="0">
                              <a:schemeClr val="tx1"/>
                            </a:gs>
                            <a:gs pos="100000">
                              <a:schemeClr val="tx1"/>
                            </a:gs>
                          </a:gsLst>
                          <a:lin ang="13500000" scaled="1"/>
                        </a:gradFill>
                        <a:latin typeface="Segoe Semibold" pitchFamily="34" charset="0"/>
                      </a:endParaRPr>
                    </a:p>
                  </a:txBody>
                  <a:tcPr anchor="ctr"/>
                </a:tc>
                <a:tc>
                  <a:txBody>
                    <a:bodyPr/>
                    <a:lstStyle/>
                    <a:p>
                      <a:r>
                        <a:rPr lang="en-US" sz="1400" dirty="0" smtClean="0"/>
                        <a:t>Allows/Blocks based on listed recipients </a:t>
                      </a:r>
                      <a:endParaRPr lang="en-US" sz="1400" dirty="0">
                        <a:gradFill>
                          <a:gsLst>
                            <a:gs pos="0">
                              <a:schemeClr val="tx1"/>
                            </a:gs>
                            <a:gs pos="100000">
                              <a:schemeClr val="tx1"/>
                            </a:gs>
                          </a:gsLst>
                          <a:lin ang="13500000" scaled="1"/>
                        </a:gradFill>
                      </a:endParaRPr>
                    </a:p>
                  </a:txBody>
                  <a:tcPr anchor="ctr"/>
                </a:tc>
              </a:tr>
              <a:tr h="401320">
                <a:tc>
                  <a:txBody>
                    <a:bodyPr/>
                    <a:lstStyle/>
                    <a:p>
                      <a:r>
                        <a:rPr lang="en-US" sz="1400" b="1" dirty="0" smtClean="0"/>
                        <a:t>Management Properties</a:t>
                      </a:r>
                      <a:r>
                        <a:rPr lang="en-US" sz="1400" b="1" baseline="0" dirty="0" smtClean="0"/>
                        <a:t> </a:t>
                      </a:r>
                      <a:endParaRPr lang="en-US" sz="1400" b="1" dirty="0">
                        <a:gradFill>
                          <a:gsLst>
                            <a:gs pos="0">
                              <a:schemeClr val="tx1"/>
                            </a:gs>
                            <a:gs pos="100000">
                              <a:schemeClr val="tx1"/>
                            </a:gs>
                          </a:gsLst>
                          <a:lin ang="13500000" scaled="1"/>
                        </a:gradFill>
                        <a:latin typeface="Segoe Semibold" pitchFamily="34" charset="0"/>
                      </a:endParaRPr>
                    </a:p>
                  </a:txBody>
                  <a:tcPr anchor="ctr"/>
                </a:tc>
                <a:tc>
                  <a:txBody>
                    <a:bodyPr/>
                    <a:lstStyle/>
                    <a:p>
                      <a:r>
                        <a:rPr lang="en-US" sz="1400" baseline="0" dirty="0" smtClean="0"/>
                        <a:t>Identifies manager and applies policy</a:t>
                      </a:r>
                      <a:endParaRPr lang="en-US" sz="1400" dirty="0">
                        <a:gradFill>
                          <a:gsLst>
                            <a:gs pos="0">
                              <a:schemeClr val="tx1"/>
                            </a:gs>
                            <a:gs pos="100000">
                              <a:schemeClr val="tx1"/>
                            </a:gs>
                          </a:gsLst>
                          <a:lin ang="13500000" scaled="1"/>
                        </a:gradFill>
                      </a:endParaRPr>
                    </a:p>
                  </a:txBody>
                  <a:tcPr anchor="ctr"/>
                </a:tc>
              </a:tr>
              <a:tr h="401320">
                <a:tc>
                  <a:txBody>
                    <a:bodyPr/>
                    <a:lstStyle/>
                    <a:p>
                      <a:r>
                        <a:rPr lang="en-US" sz="1400" b="1" dirty="0" smtClean="0"/>
                        <a:t>User Properties </a:t>
                      </a:r>
                      <a:endParaRPr lang="en-US" sz="1400" b="1" dirty="0">
                        <a:gradFill>
                          <a:gsLst>
                            <a:gs pos="0">
                              <a:schemeClr val="tx1"/>
                            </a:gs>
                            <a:gs pos="100000">
                              <a:schemeClr val="tx1"/>
                            </a:gs>
                          </a:gsLst>
                          <a:lin ang="13500000" scaled="1"/>
                        </a:gradFill>
                        <a:latin typeface="Segoe Semibold" pitchFamily="34" charset="0"/>
                      </a:endParaRPr>
                    </a:p>
                  </a:txBody>
                  <a:tcPr anchor="ctr"/>
                </a:tc>
                <a:tc>
                  <a:txBody>
                    <a:bodyPr/>
                    <a:lstStyle/>
                    <a:p>
                      <a:r>
                        <a:rPr lang="en-US" sz="1400" dirty="0" smtClean="0"/>
                        <a:t>Scans for user attributes (such as department, country) </a:t>
                      </a:r>
                      <a:endParaRPr lang="en-US" sz="1400" dirty="0">
                        <a:gradFill>
                          <a:gsLst>
                            <a:gs pos="0">
                              <a:schemeClr val="tx1"/>
                            </a:gs>
                            <a:gs pos="100000">
                              <a:schemeClr val="tx1"/>
                            </a:gs>
                          </a:gsLst>
                          <a:lin ang="13500000" scaled="1"/>
                        </a:gradFill>
                      </a:endParaRPr>
                    </a:p>
                  </a:txBody>
                  <a:tcPr anchor="ctr"/>
                </a:tc>
              </a:tr>
            </a:tbl>
          </a:graphicData>
        </a:graphic>
      </p:graphicFrame>
      <p:sp>
        <p:nvSpPr>
          <p:cNvPr id="6" name="Snip Single Corner Rectangle 5"/>
          <p:cNvSpPr/>
          <p:nvPr/>
        </p:nvSpPr>
        <p:spPr bwMode="auto">
          <a:xfrm>
            <a:off x="685800" y="1524000"/>
            <a:ext cx="7867650" cy="533400"/>
          </a:xfrm>
          <a:prstGeom prst="snip1Rect">
            <a:avLst>
              <a:gd name="adj" fmla="val 0"/>
            </a:avLst>
          </a:prstGeom>
          <a:gradFill flip="none" rotWithShape="1">
            <a:gsLst>
              <a:gs pos="0">
                <a:srgbClr val="B64506"/>
              </a:gs>
              <a:gs pos="25000">
                <a:srgbClr val="CB790B"/>
              </a:gs>
              <a:gs pos="80000">
                <a:srgbClr val="FA9B00"/>
              </a:gs>
              <a:gs pos="100000">
                <a:srgbClr val="FFC971"/>
              </a:gs>
            </a:gsLst>
            <a:lin ang="5400000" scaled="1"/>
            <a:tileRect/>
          </a:gradFill>
          <a:ln cap="flat">
            <a:round/>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lvl="1" indent="-342900" algn="ctr" defTabSz="914099" fontAlgn="base">
              <a:lnSpc>
                <a:spcPct val="85000"/>
              </a:lnSpc>
              <a:spcBef>
                <a:spcPct val="0"/>
              </a:spcBef>
              <a:spcAft>
                <a:spcPct val="0"/>
              </a:spcAft>
              <a:buClr>
                <a:srgbClr val="FFFF99"/>
              </a:buClr>
              <a:buSzPct val="80000"/>
              <a:buBlip>
                <a:blip r:embed="rId3"/>
              </a:buBlip>
              <a:tabLst>
                <a:tab pos="424590" algn="l"/>
              </a:tabLst>
              <a:defRPr/>
            </a:pPr>
            <a:endParaRPr lang="en-US" altLang="zh-CN" dirty="0">
              <a:gradFill>
                <a:gsLst>
                  <a:gs pos="0">
                    <a:srgbClr val="FFFFFF"/>
                  </a:gs>
                  <a:gs pos="100000">
                    <a:srgbClr val="FFFFFF"/>
                  </a:gs>
                </a:gsLst>
                <a:lin ang="13500000" scaled="1"/>
              </a:gradFill>
              <a:latin typeface="Segoe Semibold" pitchFamily="34" charset="0"/>
            </a:endParaRPr>
          </a:p>
        </p:txBody>
      </p:sp>
      <p:sp>
        <p:nvSpPr>
          <p:cNvPr id="8" name="Rectangle 7"/>
          <p:cNvSpPr/>
          <p:nvPr/>
        </p:nvSpPr>
        <p:spPr>
          <a:xfrm>
            <a:off x="685800" y="1600200"/>
            <a:ext cx="1313180" cy="369332"/>
          </a:xfrm>
          <a:prstGeom prst="rect">
            <a:avLst/>
          </a:prstGeom>
        </p:spPr>
        <p:txBody>
          <a:bodyPr wrap="none">
            <a:spAutoFit/>
          </a:bodyPr>
          <a:lstStyle/>
          <a:p>
            <a:pPr algn="l" rtl="0"/>
            <a:r>
              <a:rPr lang="en-US" kern="1200" dirty="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rPr>
              <a:t>Conditions</a:t>
            </a:r>
          </a:p>
        </p:txBody>
      </p:sp>
      <p:sp>
        <p:nvSpPr>
          <p:cNvPr id="9" name="Rectangle 8"/>
          <p:cNvSpPr/>
          <p:nvPr/>
        </p:nvSpPr>
        <p:spPr>
          <a:xfrm>
            <a:off x="2971800" y="1600200"/>
            <a:ext cx="3326552" cy="369332"/>
          </a:xfrm>
          <a:prstGeom prst="rect">
            <a:avLst/>
          </a:prstGeom>
        </p:spPr>
        <p:txBody>
          <a:bodyPr wrap="none">
            <a:spAutoFit/>
          </a:bodyPr>
          <a:lstStyle/>
          <a:p>
            <a:pPr algn="l" rtl="0"/>
            <a:r>
              <a:rPr lang="en-US" kern="12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rPr>
              <a:t>When </a:t>
            </a:r>
            <a:r>
              <a:rPr lang="en-US" kern="1200" dirty="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rPr>
              <a:t>the message contains…</a:t>
            </a:r>
          </a:p>
        </p:txBody>
      </p:sp>
      <p:sp>
        <p:nvSpPr>
          <p:cNvPr id="10" name="Rectangle 9"/>
          <p:cNvSpPr/>
          <p:nvPr/>
        </p:nvSpPr>
        <p:spPr>
          <a:xfrm>
            <a:off x="381000" y="933069"/>
            <a:ext cx="7543800" cy="590931"/>
          </a:xfrm>
          <a:prstGeom prst="rect">
            <a:avLst/>
          </a:prstGeom>
        </p:spPr>
        <p:txBody>
          <a:bodyPr wrap="square">
            <a:spAutoFit/>
          </a:bodyPr>
          <a:lstStyle/>
          <a:p>
            <a:pPr>
              <a:lnSpc>
                <a:spcPct val="90000"/>
              </a:lnSpc>
              <a:spcBef>
                <a:spcPct val="0"/>
              </a:spcBef>
              <a:defRPr/>
            </a:pPr>
            <a:r>
              <a:rPr lang="en-US" sz="36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Fine tune rules with detailed criteria</a:t>
            </a:r>
          </a:p>
        </p:txBody>
      </p:sp>
      <p:sp>
        <p:nvSpPr>
          <p:cNvPr id="15" name="Left-Right Arrow 14"/>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sp>
        <p:nvSpPr>
          <p:cNvPr id="16" name="TextBox 15"/>
          <p:cNvSpPr txBox="1"/>
          <p:nvPr/>
        </p:nvSpPr>
        <p:spPr>
          <a:xfrm>
            <a:off x="7696200" y="123825"/>
            <a:ext cx="1219200" cy="338554"/>
          </a:xfrm>
          <a:prstGeom prst="rect">
            <a:avLst/>
          </a:prstGeom>
          <a:noFill/>
        </p:spPr>
        <p:txBody>
          <a:bodyPr wrap="square" rtlCol="0">
            <a:spAutoFit/>
          </a:bodyPr>
          <a:lstStyle/>
          <a:p>
            <a:r>
              <a:rPr lang="en-US" sz="1600" b="1" dirty="0" smtClean="0"/>
              <a:t>&lt;&lt;    &gt;&gt;</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lang="en-US" dirty="0" smtClean="0"/>
              <a:t>Actions</a:t>
            </a:r>
            <a:endParaRPr lang="en-US" sz="4000" dirty="0">
              <a:solidFill>
                <a:schemeClr val="accent1"/>
              </a:solidFill>
              <a:effectLst>
                <a:outerShdw blurRad="38100" dist="38100" dir="2700000" algn="tl">
                  <a:srgbClr val="000000">
                    <a:alpha val="43137"/>
                  </a:srgbClr>
                </a:outerShdw>
              </a:effectLst>
            </a:endParaRPr>
          </a:p>
        </p:txBody>
      </p:sp>
      <p:graphicFrame>
        <p:nvGraphicFramePr>
          <p:cNvPr id="5" name="Table 4"/>
          <p:cNvGraphicFramePr>
            <a:graphicFrameLocks noGrp="1"/>
          </p:cNvGraphicFramePr>
          <p:nvPr/>
        </p:nvGraphicFramePr>
        <p:xfrm>
          <a:off x="685800" y="2438400"/>
          <a:ext cx="7848600" cy="2656840"/>
        </p:xfrm>
        <a:graphic>
          <a:graphicData uri="http://schemas.openxmlformats.org/drawingml/2006/table">
            <a:tbl>
              <a:tblPr bandRow="1">
                <a:tableStyleId>{8A107856-5554-42FB-B03E-39F5DBC370BA}</a:tableStyleId>
              </a:tblPr>
              <a:tblGrid>
                <a:gridCol w="2474014"/>
                <a:gridCol w="5374586"/>
              </a:tblGrid>
              <a:tr h="370840">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b="1" kern="1200" dirty="0" smtClean="0"/>
                        <a:t>Block</a:t>
                      </a:r>
                      <a:endParaRPr lang="en-US" sz="1400" b="1" kern="1200" dirty="0" smtClean="0">
                        <a:solidFill>
                          <a:schemeClr val="tx1"/>
                        </a:solidFill>
                        <a:latin typeface="Segoe Semibold" pitchFamily="34" charset="0"/>
                        <a:ea typeface="+mn-ea"/>
                        <a:cs typeface="+mn-cs"/>
                      </a:endParaRPr>
                    </a:p>
                  </a:txBody>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kern="1200" dirty="0" smtClean="0"/>
                        <a:t>Blocks and deletes message and can send non-delivery report </a:t>
                      </a:r>
                      <a:endParaRPr lang="en-US" sz="1400" kern="1200" dirty="0" smtClean="0">
                        <a:solidFill>
                          <a:schemeClr val="tx1"/>
                        </a:solidFill>
                        <a:latin typeface="+mn-lt"/>
                        <a:ea typeface="+mn-ea"/>
                        <a:cs typeface="+mn-cs"/>
                      </a:endParaRPr>
                    </a:p>
                  </a:txBody>
                  <a:tcPr/>
                </a:tc>
              </a:tr>
              <a:tr h="401320">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b="1" kern="1200" dirty="0" smtClean="0"/>
                        <a:t>Classify</a:t>
                      </a:r>
                      <a:endParaRPr lang="en-US" sz="1400" b="1" kern="1200" dirty="0" smtClean="0">
                        <a:solidFill>
                          <a:schemeClr val="tx1"/>
                        </a:solidFill>
                        <a:latin typeface="Segoe Semibold" pitchFamily="34" charset="0"/>
                        <a:ea typeface="+mn-ea"/>
                        <a:cs typeface="+mn-cs"/>
                      </a:endParaRPr>
                    </a:p>
                  </a:txBody>
                  <a:tcPr/>
                </a:tc>
                <a:tc>
                  <a:txBody>
                    <a:bodyPr/>
                    <a:lstStyle/>
                    <a:p>
                      <a:pPr marL="0" algn="l" defTabSz="914363" rtl="0" eaLnBrk="1" latinLnBrk="0" hangingPunct="1"/>
                      <a:r>
                        <a:rPr lang="en-US" sz="1400" kern="1200" dirty="0" smtClean="0"/>
                        <a:t>Applies classification such as attorney-client privilege</a:t>
                      </a:r>
                      <a:endParaRPr lang="en-US" sz="1400" kern="1200" dirty="0">
                        <a:solidFill>
                          <a:schemeClr val="tx1"/>
                        </a:solidFill>
                        <a:latin typeface="+mn-lt"/>
                        <a:ea typeface="+mn-ea"/>
                        <a:cs typeface="+mn-cs"/>
                      </a:endParaRPr>
                    </a:p>
                  </a:txBody>
                  <a:tcPr/>
                </a:tc>
              </a:tr>
              <a:tr h="401320">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b="1" kern="1200" dirty="0" smtClean="0"/>
                        <a:t>Modify</a:t>
                      </a:r>
                      <a:endParaRPr lang="en-US" sz="1400" b="1" kern="1200" dirty="0" smtClean="0">
                        <a:solidFill>
                          <a:schemeClr val="tx1"/>
                        </a:solidFill>
                        <a:latin typeface="Segoe Semibold" pitchFamily="34" charset="0"/>
                        <a:ea typeface="+mn-ea"/>
                        <a:cs typeface="+mn-cs"/>
                      </a:endParaRPr>
                    </a:p>
                  </a:txBody>
                  <a:tcPr/>
                </a:tc>
                <a:tc>
                  <a:txBody>
                    <a:bodyPr/>
                    <a:lstStyle/>
                    <a:p>
                      <a:pPr marL="0" algn="l" defTabSz="914363" rtl="0" eaLnBrk="1" latinLnBrk="0" hangingPunct="1"/>
                      <a:r>
                        <a:rPr lang="en-US" sz="1400" kern="1200" dirty="0" smtClean="0"/>
                        <a:t>Adds disclaimer to body or text to subject line</a:t>
                      </a:r>
                      <a:endParaRPr lang="en-US" sz="1400" kern="1200" dirty="0">
                        <a:solidFill>
                          <a:schemeClr val="tx1"/>
                        </a:solidFill>
                        <a:latin typeface="+mn-lt"/>
                        <a:ea typeface="+mn-ea"/>
                        <a:cs typeface="+mn-cs"/>
                      </a:endParaRPr>
                    </a:p>
                  </a:txBody>
                  <a:tcPr/>
                </a:tc>
              </a:tr>
              <a:tr h="370840">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b="1" kern="1200" dirty="0" smtClean="0"/>
                        <a:t>Reroute</a:t>
                      </a:r>
                      <a:endParaRPr lang="en-US" sz="1400" b="1" kern="1200" dirty="0" smtClean="0">
                        <a:solidFill>
                          <a:schemeClr val="tx1"/>
                        </a:solidFill>
                        <a:latin typeface="Segoe Semibold" pitchFamily="34" charset="0"/>
                        <a:ea typeface="+mn-ea"/>
                        <a:cs typeface="+mn-cs"/>
                      </a:endParaRPr>
                    </a:p>
                  </a:txBody>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kern="1200" dirty="0" smtClean="0"/>
                        <a:t>Adds additional recipients to cc or Bcc line or re-directs</a:t>
                      </a:r>
                      <a:endParaRPr lang="en-US" sz="1400" kern="1200" dirty="0" smtClean="0">
                        <a:solidFill>
                          <a:schemeClr val="tx1"/>
                        </a:solidFill>
                        <a:latin typeface="+mn-lt"/>
                        <a:ea typeface="+mn-ea"/>
                        <a:cs typeface="+mn-cs"/>
                      </a:endParaRPr>
                    </a:p>
                  </a:txBody>
                  <a:tcPr/>
                </a:tc>
              </a:tr>
              <a:tr h="370840">
                <a:tc>
                  <a:txBody>
                    <a:bodyPr/>
                    <a:lstStyle/>
                    <a:p>
                      <a:pPr marL="0" algn="l" defTabSz="914363" rtl="0" eaLnBrk="1" latinLnBrk="0" hangingPunct="1"/>
                      <a:r>
                        <a:rPr lang="en-US" sz="1400" b="1" kern="1200" dirty="0" smtClean="0"/>
                        <a:t>Append</a:t>
                      </a:r>
                      <a:endParaRPr lang="en-US" sz="1400" b="1" kern="1200" dirty="0">
                        <a:solidFill>
                          <a:schemeClr val="tx1"/>
                        </a:solidFill>
                        <a:latin typeface="Segoe Semibold" pitchFamily="34" charset="0"/>
                        <a:ea typeface="+mn-ea"/>
                        <a:cs typeface="+mn-cs"/>
                      </a:endParaRPr>
                    </a:p>
                  </a:txBody>
                  <a:tcPr anchor="ct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kern="1200" dirty="0" smtClean="0"/>
                        <a:t>Applies disclaimer per each user’s specific attributes</a:t>
                      </a:r>
                      <a:endParaRPr lang="en-US" sz="1400" kern="1200" dirty="0" smtClean="0">
                        <a:solidFill>
                          <a:schemeClr val="tx1"/>
                        </a:solidFill>
                        <a:latin typeface="+mn-lt"/>
                        <a:ea typeface="+mn-ea"/>
                        <a:cs typeface="+mn-cs"/>
                      </a:endParaRPr>
                    </a:p>
                  </a:txBody>
                  <a:tcPr anchor="ctr"/>
                </a:tc>
              </a:tr>
              <a:tr h="370840">
                <a:tc>
                  <a:txBody>
                    <a:bodyPr/>
                    <a:lstStyle/>
                    <a:p>
                      <a:pPr marL="0" algn="l" defTabSz="914363" rtl="0" eaLnBrk="1" latinLnBrk="0" hangingPunct="1"/>
                      <a:r>
                        <a:rPr lang="en-US" sz="1400" b="1" kern="1200" dirty="0" smtClean="0"/>
                        <a:t>Review</a:t>
                      </a:r>
                      <a:endParaRPr lang="en-US" sz="1400" b="1" kern="1200" dirty="0">
                        <a:solidFill>
                          <a:schemeClr val="tx1"/>
                        </a:solidFill>
                        <a:latin typeface="Segoe Semibold" pitchFamily="34" charset="0"/>
                        <a:ea typeface="+mn-ea"/>
                        <a:cs typeface="+mn-cs"/>
                      </a:endParaRPr>
                    </a:p>
                  </a:txBody>
                  <a:tcPr anchor="ctr"/>
                </a:tc>
                <a:tc>
                  <a:txBody>
                    <a:bodyPr/>
                    <a:lstStyle/>
                    <a:p>
                      <a:pPr marL="0" algn="l" defTabSz="914363" rtl="0" eaLnBrk="1" latinLnBrk="0" hangingPunct="1"/>
                      <a:r>
                        <a:rPr lang="en-US" sz="1400" kern="1200" dirty="0" smtClean="0"/>
                        <a:t>Enables review and approval of e-mail before delivery </a:t>
                      </a:r>
                      <a:endParaRPr lang="en-US" sz="1400" kern="1200" dirty="0" smtClean="0">
                        <a:solidFill>
                          <a:schemeClr val="tx1"/>
                        </a:solidFill>
                        <a:latin typeface="+mn-lt"/>
                        <a:ea typeface="+mn-ea"/>
                        <a:cs typeface="+mn-cs"/>
                      </a:endParaRPr>
                    </a:p>
                  </a:txBody>
                  <a:tcPr anchor="ctr"/>
                </a:tc>
              </a:tr>
              <a:tr h="370840">
                <a:tc>
                  <a:txBody>
                    <a:bodyPr/>
                    <a:lstStyle/>
                    <a:p>
                      <a:pPr marL="0" algn="l" defTabSz="914363" rtl="0" eaLnBrk="1" latinLnBrk="0" hangingPunct="1"/>
                      <a:r>
                        <a:rPr lang="en-US" sz="1400" b="1" kern="1200" dirty="0" smtClean="0"/>
                        <a:t>Protect</a:t>
                      </a:r>
                      <a:endParaRPr lang="en-US" sz="1400" b="1" kern="1200" dirty="0">
                        <a:solidFill>
                          <a:schemeClr val="tx1"/>
                        </a:solidFill>
                        <a:latin typeface="Segoe Semibold" pitchFamily="34" charset="0"/>
                        <a:ea typeface="+mn-ea"/>
                        <a:cs typeface="+mn-cs"/>
                      </a:endParaRPr>
                    </a:p>
                  </a:txBody>
                  <a:tcPr anchor="ctr"/>
                </a:tc>
                <a:tc>
                  <a:txBody>
                    <a:bodyPr/>
                    <a:lstStyle/>
                    <a:p>
                      <a:pPr marL="0" algn="l" defTabSz="914363" rtl="0" eaLnBrk="1" latinLnBrk="0" hangingPunct="1"/>
                      <a:r>
                        <a:rPr lang="en-US" sz="1400" kern="1200" dirty="0" smtClean="0"/>
                        <a:t>Applies rights protection to messages, attachments</a:t>
                      </a:r>
                      <a:endParaRPr lang="en-US" sz="1400" kern="1200" dirty="0">
                        <a:solidFill>
                          <a:schemeClr val="tx1"/>
                        </a:solidFill>
                        <a:latin typeface="+mn-lt"/>
                        <a:ea typeface="+mn-ea"/>
                        <a:cs typeface="+mn-cs"/>
                      </a:endParaRPr>
                    </a:p>
                  </a:txBody>
                  <a:tcPr anchor="ctr"/>
                </a:tc>
              </a:tr>
            </a:tbl>
          </a:graphicData>
        </a:graphic>
      </p:graphicFrame>
      <p:sp>
        <p:nvSpPr>
          <p:cNvPr id="10" name="Snip Single Corner Rectangle 9"/>
          <p:cNvSpPr/>
          <p:nvPr/>
        </p:nvSpPr>
        <p:spPr bwMode="auto">
          <a:xfrm>
            <a:off x="697675" y="1938670"/>
            <a:ext cx="7848600" cy="499730"/>
          </a:xfrm>
          <a:prstGeom prst="snip1Rect">
            <a:avLst>
              <a:gd name="adj" fmla="val 0"/>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cap="flat">
            <a:round/>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lvl="1" indent="-342900" algn="ctr" defTabSz="914099" fontAlgn="base">
              <a:lnSpc>
                <a:spcPct val="85000"/>
              </a:lnSpc>
              <a:spcBef>
                <a:spcPct val="0"/>
              </a:spcBef>
              <a:spcAft>
                <a:spcPct val="0"/>
              </a:spcAft>
              <a:buClr>
                <a:srgbClr val="FFFF99"/>
              </a:buClr>
              <a:buSzPct val="80000"/>
              <a:buBlip>
                <a:blip r:embed="rId3"/>
              </a:buBlip>
              <a:tabLst>
                <a:tab pos="424590" algn="l"/>
              </a:tabLst>
              <a:defRPr/>
            </a:pPr>
            <a:endParaRPr lang="en-US" altLang="zh-CN" dirty="0" smtClean="0">
              <a:gradFill>
                <a:gsLst>
                  <a:gs pos="0">
                    <a:srgbClr val="FFFFFF"/>
                  </a:gs>
                  <a:gs pos="100000">
                    <a:srgbClr val="FFFFFF"/>
                  </a:gs>
                </a:gsLst>
                <a:lin ang="13500000" scaled="1"/>
              </a:gradFill>
              <a:latin typeface="Segoe Semibold" pitchFamily="34" charset="0"/>
            </a:endParaRPr>
          </a:p>
        </p:txBody>
      </p:sp>
      <p:sp>
        <p:nvSpPr>
          <p:cNvPr id="12" name="Rectangle 11"/>
          <p:cNvSpPr/>
          <p:nvPr/>
        </p:nvSpPr>
        <p:spPr>
          <a:xfrm>
            <a:off x="792081" y="1981091"/>
            <a:ext cx="960519" cy="369332"/>
          </a:xfrm>
          <a:prstGeom prst="rect">
            <a:avLst/>
          </a:prstGeom>
        </p:spPr>
        <p:txBody>
          <a:bodyPr wrap="none">
            <a:spAutoFit/>
          </a:bodyPr>
          <a:lstStyle/>
          <a:p>
            <a:pPr algn="l" rtl="0"/>
            <a:r>
              <a:rPr lang="en-US" kern="1200" dirty="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rPr>
              <a:t>Actions</a:t>
            </a:r>
          </a:p>
        </p:txBody>
      </p:sp>
      <p:sp>
        <p:nvSpPr>
          <p:cNvPr id="13" name="Rectangle 12"/>
          <p:cNvSpPr/>
          <p:nvPr/>
        </p:nvSpPr>
        <p:spPr>
          <a:xfrm>
            <a:off x="3429000" y="1981200"/>
            <a:ext cx="2294218" cy="369332"/>
          </a:xfrm>
          <a:prstGeom prst="rect">
            <a:avLst/>
          </a:prstGeom>
        </p:spPr>
        <p:txBody>
          <a:bodyPr wrap="none">
            <a:spAutoFit/>
          </a:bodyPr>
          <a:lstStyle/>
          <a:p>
            <a:pPr algn="l" rtl="0"/>
            <a:r>
              <a:rPr lang="en-US" kern="1200" dirty="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rPr>
              <a:t>…do the following…</a:t>
            </a:r>
          </a:p>
        </p:txBody>
      </p:sp>
      <p:sp>
        <p:nvSpPr>
          <p:cNvPr id="8" name="Rectangle 7"/>
          <p:cNvSpPr/>
          <p:nvPr/>
        </p:nvSpPr>
        <p:spPr>
          <a:xfrm>
            <a:off x="381000" y="870668"/>
            <a:ext cx="7543800" cy="590931"/>
          </a:xfrm>
          <a:prstGeom prst="rect">
            <a:avLst/>
          </a:prstGeom>
        </p:spPr>
        <p:txBody>
          <a:bodyPr wrap="square">
            <a:spAutoFit/>
          </a:bodyPr>
          <a:lstStyle/>
          <a:p>
            <a:pPr>
              <a:lnSpc>
                <a:spcPct val="90000"/>
              </a:lnSpc>
              <a:spcBef>
                <a:spcPct val="0"/>
              </a:spcBef>
              <a:defRPr/>
            </a:pPr>
            <a:r>
              <a:rPr lang="en-US" sz="36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Apply the appropriate level of control </a:t>
            </a:r>
          </a:p>
        </p:txBody>
      </p:sp>
      <p:sp>
        <p:nvSpPr>
          <p:cNvPr id="15" name="Left-Right Arrow 14"/>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sp>
        <p:nvSpPr>
          <p:cNvPr id="16" name="TextBox 15"/>
          <p:cNvSpPr txBox="1"/>
          <p:nvPr/>
        </p:nvSpPr>
        <p:spPr>
          <a:xfrm>
            <a:off x="7696200" y="123825"/>
            <a:ext cx="1219200" cy="338554"/>
          </a:xfrm>
          <a:prstGeom prst="rect">
            <a:avLst/>
          </a:prstGeom>
          <a:noFill/>
        </p:spPr>
        <p:txBody>
          <a:bodyPr wrap="square" rtlCol="0">
            <a:spAutoFit/>
          </a:bodyPr>
          <a:lstStyle/>
          <a:p>
            <a:r>
              <a:rPr lang="en-US" sz="1600" b="1" dirty="0" smtClean="0"/>
              <a:t>&lt;&lt;    &gt;&gt;</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dirty="0" smtClean="0"/>
              <a:t>Content</a:t>
            </a:r>
            <a:endParaRPr lang="nl-BE" dirty="0"/>
          </a:p>
        </p:txBody>
      </p:sp>
      <p:sp>
        <p:nvSpPr>
          <p:cNvPr id="6" name="Text Placeholder 5"/>
          <p:cNvSpPr>
            <a:spLocks noGrp="1"/>
          </p:cNvSpPr>
          <p:nvPr>
            <p:ph type="body" sz="quarter" idx="10"/>
          </p:nvPr>
        </p:nvSpPr>
        <p:spPr>
          <a:xfrm>
            <a:off x="381000" y="1411552"/>
            <a:ext cx="8610600" cy="2210862"/>
          </a:xfrm>
        </p:spPr>
        <p:txBody>
          <a:bodyPr/>
          <a:lstStyle/>
          <a:p>
            <a:r>
              <a:rPr lang="nl-BE" dirty="0" smtClean="0"/>
              <a:t>Introduction</a:t>
            </a:r>
          </a:p>
          <a:p>
            <a:r>
              <a:rPr lang="nl-BE" dirty="0" smtClean="0"/>
              <a:t>MailTips</a:t>
            </a:r>
          </a:p>
          <a:p>
            <a:r>
              <a:rPr lang="nl-BE" dirty="0" smtClean="0"/>
              <a:t>Transport Rules</a:t>
            </a:r>
          </a:p>
          <a:p>
            <a:r>
              <a:rPr lang="nl-BE" dirty="0" smtClean="0"/>
              <a:t>Moderation</a:t>
            </a:r>
          </a:p>
          <a:p>
            <a:r>
              <a:rPr lang="nl-BE" dirty="0" smtClean="0"/>
              <a:t>Information Rights Management</a:t>
            </a:r>
          </a:p>
          <a:p>
            <a:r>
              <a:rPr lang="nl-BE" dirty="0" smtClean="0"/>
              <a:t>Ethical Wall</a:t>
            </a:r>
          </a:p>
          <a:p>
            <a:r>
              <a:rPr lang="nl-BE" dirty="0" smtClean="0"/>
              <a:t>Search, Transport and Journal Report Decryption</a:t>
            </a:r>
          </a:p>
          <a:p>
            <a:r>
              <a:rPr lang="nl-BE" dirty="0" smtClean="0"/>
              <a:t>Session Takeaways</a:t>
            </a:r>
            <a:endParaRPr lang="nl-BE" dirty="0"/>
          </a:p>
        </p:txBody>
      </p:sp>
    </p:spTree>
    <p:extLst>
      <p:ext uri="{BB962C8B-B14F-4D97-AF65-F5344CB8AC3E}">
        <p14:creationId xmlns="" xmlns:p14="http://schemas.microsoft.com/office/powerpoint/2010/main" val="179582143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Disclaimer.bmp"/>
          <p:cNvPicPr>
            <a:picLocks noChangeAspect="1"/>
          </p:cNvPicPr>
          <p:nvPr/>
        </p:nvPicPr>
        <p:blipFill>
          <a:blip r:embed="rId3"/>
          <a:srcRect b="8889"/>
          <a:stretch>
            <a:fillRect/>
          </a:stretch>
        </p:blipFill>
        <p:spPr>
          <a:xfrm>
            <a:off x="381000" y="2057400"/>
            <a:ext cx="6104768" cy="3124200"/>
          </a:xfrm>
          <a:prstGeom prst="rect">
            <a:avLst/>
          </a:prstGeom>
          <a:ln>
            <a:solidFill>
              <a:schemeClr val="bg1">
                <a:lumMod val="75000"/>
              </a:schemeClr>
            </a:solid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381000" y="228600"/>
            <a:ext cx="8382000" cy="664797"/>
          </a:xfrm>
        </p:spPr>
        <p:txBody>
          <a:bodyPr/>
          <a:lstStyle/>
          <a:p>
            <a:r>
              <a:rPr lang="en-US" dirty="0" smtClean="0"/>
              <a:t>Dynamic Signatures</a:t>
            </a:r>
            <a:endParaRPr lang="en-US" sz="4000" dirty="0">
              <a:solidFill>
                <a:schemeClr val="accent1"/>
              </a:solidFill>
              <a:effectLst>
                <a:outerShdw blurRad="38100" dist="38100" dir="2700000" algn="tl">
                  <a:srgbClr val="000000">
                    <a:alpha val="43137"/>
                  </a:srgbClr>
                </a:outerShdw>
              </a:effectLst>
            </a:endParaRPr>
          </a:p>
        </p:txBody>
      </p:sp>
      <p:sp>
        <p:nvSpPr>
          <p:cNvPr id="5" name="TextBox 4"/>
          <p:cNvSpPr txBox="1"/>
          <p:nvPr/>
        </p:nvSpPr>
        <p:spPr>
          <a:xfrm>
            <a:off x="762000" y="5334000"/>
            <a:ext cx="29718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Signatures integrated with Active Directory attributes </a:t>
            </a:r>
          </a:p>
        </p:txBody>
      </p:sp>
      <p:cxnSp>
        <p:nvCxnSpPr>
          <p:cNvPr id="6" name="Straight Arrow Connector 5"/>
          <p:cNvCxnSpPr/>
          <p:nvPr/>
        </p:nvCxnSpPr>
        <p:spPr>
          <a:xfrm rot="5400000" flipH="1" flipV="1">
            <a:off x="381000" y="2743200"/>
            <a:ext cx="2286000" cy="6096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81000" y="1524000"/>
            <a:ext cx="3657600" cy="3693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Option of basic text or HTML</a:t>
            </a:r>
          </a:p>
        </p:txBody>
      </p:sp>
      <p:pic>
        <p:nvPicPr>
          <p:cNvPr id="3075" name="Picture 3" descr="F:\Disclaimer Rule.bmp"/>
          <p:cNvPicPr>
            <a:picLocks noChangeAspect="1" noChangeArrowheads="1"/>
          </p:cNvPicPr>
          <p:nvPr/>
        </p:nvPicPr>
        <p:blipFill>
          <a:blip r:embed="rId4"/>
          <a:srcRect/>
          <a:stretch>
            <a:fillRect/>
          </a:stretch>
        </p:blipFill>
        <p:spPr bwMode="auto">
          <a:xfrm>
            <a:off x="4648200" y="3505200"/>
            <a:ext cx="3306286" cy="2895600"/>
          </a:xfrm>
          <a:prstGeom prst="rect">
            <a:avLst/>
          </a:prstGeom>
          <a:ln>
            <a:solidFill>
              <a:schemeClr val="bg1">
                <a:lumMod val="75000"/>
              </a:schemeClr>
            </a:solidFill>
          </a:ln>
          <a:effectLst>
            <a:outerShdw blurRad="292100" dist="139700" dir="2700000" algn="tl" rotWithShape="0">
              <a:srgbClr val="333333">
                <a:alpha val="65000"/>
              </a:srgbClr>
            </a:outerShdw>
          </a:effectLst>
        </p:spPr>
      </p:pic>
      <p:pic>
        <p:nvPicPr>
          <p:cNvPr id="23" name="Picture 3" descr="F:\Disclaimer Rule.bmp"/>
          <p:cNvPicPr>
            <a:picLocks noChangeAspect="1" noChangeArrowheads="1"/>
          </p:cNvPicPr>
          <p:nvPr/>
        </p:nvPicPr>
        <p:blipFill>
          <a:blip r:embed="rId4"/>
          <a:srcRect l="27586" t="23982" r="13950" b="63490"/>
          <a:stretch>
            <a:fillRect/>
          </a:stretch>
        </p:blipFill>
        <p:spPr bwMode="auto">
          <a:xfrm>
            <a:off x="5486400" y="4114800"/>
            <a:ext cx="3552825" cy="666750"/>
          </a:xfrm>
          <a:prstGeom prst="rect">
            <a:avLst/>
          </a:prstGeom>
          <a:noFill/>
          <a:ln w="28575">
            <a:solidFill>
              <a:srgbClr val="FF0000"/>
            </a:solidFill>
          </a:ln>
        </p:spPr>
      </p:pic>
      <p:cxnSp>
        <p:nvCxnSpPr>
          <p:cNvPr id="19" name="Straight Arrow Connector 18"/>
          <p:cNvCxnSpPr>
            <a:endCxn id="5" idx="3"/>
          </p:cNvCxnSpPr>
          <p:nvPr/>
        </p:nvCxnSpPr>
        <p:spPr>
          <a:xfrm rot="10800000" flipV="1">
            <a:off x="3733800" y="5564188"/>
            <a:ext cx="1371600" cy="92978"/>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341586" y="914400"/>
            <a:ext cx="8192814" cy="535531"/>
          </a:xfrm>
          <a:prstGeom prst="rect">
            <a:avLst/>
          </a:prstGeom>
        </p:spPr>
        <p:txBody>
          <a:bodyPr wrap="square">
            <a:spAutoFit/>
          </a:bodyPr>
          <a:lstStyle/>
          <a:p>
            <a:pPr>
              <a:lnSpc>
                <a:spcPct val="90000"/>
              </a:lnSpc>
              <a:spcBef>
                <a:spcPct val="0"/>
              </a:spcBef>
              <a:defRPr/>
            </a:pPr>
            <a:r>
              <a:rPr lang="en-US" sz="32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Automatically apply signatures per user attributes</a:t>
            </a:r>
          </a:p>
        </p:txBody>
      </p:sp>
      <p:sp>
        <p:nvSpPr>
          <p:cNvPr id="17" name="Left-Right Arrow 16"/>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18" name="Straight Connector 17"/>
          <p:cNvCxnSpPr/>
          <p:nvPr/>
        </p:nvCxnSpPr>
        <p:spPr>
          <a:xfrm rot="5400000">
            <a:off x="78486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15" name="Rectangle 14"/>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Append</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l-BE" dirty="0" smtClean="0"/>
              <a:t>Dynamic Signatures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nl-BE" dirty="0" smtClean="0"/>
              <a:t>Demo</a:t>
            </a:r>
            <a:endParaRPr lang="en-US" dirty="0"/>
          </a:p>
        </p:txBody>
      </p:sp>
    </p:spTree>
    <p:extLst>
      <p:ext uri="{BB962C8B-B14F-4D97-AF65-F5344CB8AC3E}">
        <p14:creationId xmlns="" xmlns:p14="http://schemas.microsoft.com/office/powerpoint/2010/main" val="43324776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dirty="0" smtClean="0"/>
              <a:t>Content</a:t>
            </a:r>
            <a:endParaRPr lang="nl-BE" dirty="0"/>
          </a:p>
        </p:txBody>
      </p:sp>
      <p:sp>
        <p:nvSpPr>
          <p:cNvPr id="6" name="Text Placeholder 5"/>
          <p:cNvSpPr>
            <a:spLocks noGrp="1"/>
          </p:cNvSpPr>
          <p:nvPr>
            <p:ph type="body" sz="quarter" idx="10"/>
          </p:nvPr>
        </p:nvSpPr>
        <p:spPr>
          <a:xfrm>
            <a:off x="381000" y="1411552"/>
            <a:ext cx="8610600" cy="2210862"/>
          </a:xfrm>
        </p:spPr>
        <p:txBody>
          <a:bodyPr/>
          <a:lstStyle/>
          <a:p>
            <a:r>
              <a:rPr lang="nl-BE" dirty="0" smtClean="0">
                <a:solidFill>
                  <a:schemeClr val="tx1"/>
                </a:solidFill>
              </a:rPr>
              <a:t>Introduction</a:t>
            </a:r>
          </a:p>
          <a:p>
            <a:r>
              <a:rPr lang="nl-BE" dirty="0" smtClean="0">
                <a:solidFill>
                  <a:schemeClr val="tx1"/>
                </a:solidFill>
              </a:rPr>
              <a:t>MailTips</a:t>
            </a:r>
          </a:p>
          <a:p>
            <a:r>
              <a:rPr lang="nl-BE" dirty="0" smtClean="0">
                <a:solidFill>
                  <a:schemeClr val="tx1"/>
                </a:solidFill>
              </a:rPr>
              <a:t>Transport Rules</a:t>
            </a:r>
          </a:p>
          <a:p>
            <a:r>
              <a:rPr lang="nl-BE" dirty="0" smtClean="0"/>
              <a:t>Moderation</a:t>
            </a:r>
          </a:p>
          <a:p>
            <a:r>
              <a:rPr lang="nl-BE" dirty="0" smtClean="0"/>
              <a:t>Information Rights Management</a:t>
            </a:r>
          </a:p>
          <a:p>
            <a:r>
              <a:rPr lang="nl-BE" dirty="0" smtClean="0"/>
              <a:t>Ethical Wall</a:t>
            </a:r>
          </a:p>
          <a:p>
            <a:r>
              <a:rPr lang="nl-BE" dirty="0" smtClean="0"/>
              <a:t>Search, Transport and Journal Report Decryption</a:t>
            </a:r>
          </a:p>
          <a:p>
            <a:r>
              <a:rPr lang="nl-BE" dirty="0" smtClean="0"/>
              <a:t>Session Takeaways</a:t>
            </a:r>
            <a:endParaRPr lang="nl-BE" dirty="0"/>
          </a:p>
        </p:txBody>
      </p:sp>
    </p:spTree>
    <p:extLst>
      <p:ext uri="{BB962C8B-B14F-4D97-AF65-F5344CB8AC3E}">
        <p14:creationId xmlns="" xmlns:p14="http://schemas.microsoft.com/office/powerpoint/2010/main" val="84150032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35756" y="2579076"/>
            <a:ext cx="6508044" cy="2469094"/>
          </a:xfrm>
          <a:prstGeom prst="rect">
            <a:avLst/>
          </a:prstGeom>
        </p:spPr>
      </p:pic>
      <p:sp>
        <p:nvSpPr>
          <p:cNvPr id="2" name="Title 1"/>
          <p:cNvSpPr>
            <a:spLocks noGrp="1"/>
          </p:cNvSpPr>
          <p:nvPr>
            <p:ph type="title"/>
          </p:nvPr>
        </p:nvSpPr>
        <p:spPr/>
        <p:txBody>
          <a:bodyPr/>
          <a:lstStyle/>
          <a:p>
            <a:r>
              <a:rPr lang="en-US" dirty="0" smtClean="0"/>
              <a:t>Moderation</a:t>
            </a:r>
            <a:endParaRPr lang="en-US" sz="4000" dirty="0"/>
          </a:p>
        </p:txBody>
      </p:sp>
      <p:sp>
        <p:nvSpPr>
          <p:cNvPr id="25" name="Rectangle 24"/>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Review</a:t>
            </a:r>
          </a:p>
        </p:txBody>
      </p:sp>
      <p:sp>
        <p:nvSpPr>
          <p:cNvPr id="5" name="TextBox 4"/>
          <p:cNvSpPr txBox="1"/>
          <p:nvPr/>
        </p:nvSpPr>
        <p:spPr>
          <a:xfrm>
            <a:off x="381000" y="6019800"/>
            <a:ext cx="28194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Moderate based on sender, DL, content </a:t>
            </a:r>
          </a:p>
        </p:txBody>
      </p:sp>
      <p:cxnSp>
        <p:nvCxnSpPr>
          <p:cNvPr id="6" name="Straight Arrow Connector 5"/>
          <p:cNvCxnSpPr/>
          <p:nvPr/>
        </p:nvCxnSpPr>
        <p:spPr>
          <a:xfrm rot="5400000">
            <a:off x="609600" y="5410200"/>
            <a:ext cx="1143000" cy="762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685800" y="1600200"/>
            <a:ext cx="31242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Approve or Reject with option to send response  </a:t>
            </a:r>
          </a:p>
        </p:txBody>
      </p:sp>
      <p:cxnSp>
        <p:nvCxnSpPr>
          <p:cNvPr id="14" name="Straight Arrow Connector 13"/>
          <p:cNvCxnSpPr/>
          <p:nvPr/>
        </p:nvCxnSpPr>
        <p:spPr>
          <a:xfrm rot="5400000" flipH="1" flipV="1">
            <a:off x="1333500" y="2324100"/>
            <a:ext cx="533400" cy="3048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rot="16200000" flipV="1">
            <a:off x="1447800" y="2514600"/>
            <a:ext cx="762000" cy="1524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4648200" y="5943600"/>
            <a:ext cx="32004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Moderator can be a specific user or sender’s manager </a:t>
            </a:r>
          </a:p>
        </p:txBody>
      </p:sp>
      <p:sp>
        <p:nvSpPr>
          <p:cNvPr id="15" name="Rectangle 14"/>
          <p:cNvSpPr/>
          <p:nvPr/>
        </p:nvSpPr>
        <p:spPr>
          <a:xfrm>
            <a:off x="341586" y="914400"/>
            <a:ext cx="8269014" cy="507831"/>
          </a:xfrm>
          <a:prstGeom prst="rect">
            <a:avLst/>
          </a:prstGeom>
        </p:spPr>
        <p:txBody>
          <a:bodyPr wrap="square">
            <a:spAutoFit/>
          </a:bodyPr>
          <a:lstStyle/>
          <a:p>
            <a:pPr>
              <a:lnSpc>
                <a:spcPct val="90000"/>
              </a:lnSpc>
              <a:spcBef>
                <a:spcPct val="0"/>
              </a:spcBef>
              <a:defRPr/>
            </a:pPr>
            <a:r>
              <a:rPr lang="en-US" sz="30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Enable review and approval of e-mail before delivery</a:t>
            </a:r>
          </a:p>
        </p:txBody>
      </p:sp>
      <p:sp>
        <p:nvSpPr>
          <p:cNvPr id="21" name="Left-Right Arrow 20"/>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4907316" y="1395588"/>
            <a:ext cx="3779484" cy="3304823"/>
          </a:xfrm>
          <a:prstGeom prst="rect">
            <a:avLst/>
          </a:prstGeom>
        </p:spPr>
      </p:pic>
      <p:cxnSp>
        <p:nvCxnSpPr>
          <p:cNvPr id="22" name="Straight Connector 21"/>
          <p:cNvCxnSpPr/>
          <p:nvPr/>
        </p:nvCxnSpPr>
        <p:spPr>
          <a:xfrm rot="5400000">
            <a:off x="8458200" y="304800"/>
            <a:ext cx="152400" cy="0"/>
          </a:xfrm>
          <a:prstGeom prst="line">
            <a:avLst/>
          </a:prstGeom>
          <a:ln/>
        </p:spPr>
        <p:style>
          <a:lnRef idx="3">
            <a:schemeClr val="dk1"/>
          </a:lnRef>
          <a:fillRef idx="0">
            <a:schemeClr val="dk1"/>
          </a:fillRef>
          <a:effectRef idx="2">
            <a:schemeClr val="dk1"/>
          </a:effectRef>
          <a:fontRef idx="minor">
            <a:schemeClr val="tx1"/>
          </a:fontRef>
        </p:style>
      </p:cxnSp>
      <p:pic>
        <p:nvPicPr>
          <p:cNvPr id="23" name="Picture 22" descr="Moderation Rule.bmp"/>
          <p:cNvPicPr>
            <a:picLocks noChangeAspect="1"/>
          </p:cNvPicPr>
          <p:nvPr/>
        </p:nvPicPr>
        <p:blipFill>
          <a:blip r:embed="rId5"/>
          <a:srcRect l="27995" t="33060" r="15169" b="54088"/>
          <a:stretch>
            <a:fillRect/>
          </a:stretch>
        </p:blipFill>
        <p:spPr>
          <a:xfrm>
            <a:off x="5918809" y="2379518"/>
            <a:ext cx="2800075" cy="554182"/>
          </a:xfrm>
          <a:prstGeom prst="rect">
            <a:avLst/>
          </a:prstGeom>
          <a:ln w="19050">
            <a:solidFill>
              <a:srgbClr val="FF0000"/>
            </a:solidFill>
          </a:ln>
        </p:spPr>
      </p:pic>
      <p:cxnSp>
        <p:nvCxnSpPr>
          <p:cNvPr id="12" name="Straight Arrow Connector 11"/>
          <p:cNvCxnSpPr/>
          <p:nvPr/>
        </p:nvCxnSpPr>
        <p:spPr>
          <a:xfrm rot="5400000">
            <a:off x="4152900" y="4229100"/>
            <a:ext cx="2895600" cy="5334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44443" y="1143000"/>
            <a:ext cx="6204157" cy="50530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nl-BE" dirty="0" smtClean="0"/>
              <a:t>Moderated Transport Message Flow</a:t>
            </a:r>
            <a:endParaRPr lang="en-US" dirty="0"/>
          </a:p>
        </p:txBody>
      </p:sp>
      <p:cxnSp>
        <p:nvCxnSpPr>
          <p:cNvPr id="4" name="Straight Arrow Connector 3"/>
          <p:cNvCxnSpPr/>
          <p:nvPr/>
        </p:nvCxnSpPr>
        <p:spPr>
          <a:xfrm>
            <a:off x="2438400" y="3276600"/>
            <a:ext cx="13716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a:off x="2438400" y="3733800"/>
            <a:ext cx="13716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257800" y="3276600"/>
            <a:ext cx="13716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5257800" y="3733800"/>
            <a:ext cx="13716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267200" y="2286000"/>
            <a:ext cx="0" cy="6096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4648200" y="2286000"/>
            <a:ext cx="0" cy="6096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419600" y="4419600"/>
            <a:ext cx="0" cy="6096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907632" y="2983468"/>
            <a:ext cx="301686" cy="369332"/>
          </a:xfrm>
          <a:prstGeom prst="rect">
            <a:avLst/>
          </a:prstGeom>
          <a:noFill/>
        </p:spPr>
        <p:txBody>
          <a:bodyPr wrap="none" rtlCol="0">
            <a:spAutoFit/>
          </a:bodyPr>
          <a:lstStyle/>
          <a:p>
            <a:r>
              <a:rPr lang="nl-BE" dirty="0" smtClean="0">
                <a:solidFill>
                  <a:schemeClr val="bg1"/>
                </a:solidFill>
              </a:rPr>
              <a:t>1</a:t>
            </a:r>
            <a:endParaRPr lang="en-US" dirty="0">
              <a:solidFill>
                <a:schemeClr val="bg1"/>
              </a:solidFill>
            </a:endParaRPr>
          </a:p>
        </p:txBody>
      </p:sp>
      <p:sp>
        <p:nvSpPr>
          <p:cNvPr id="17" name="TextBox 16"/>
          <p:cNvSpPr txBox="1"/>
          <p:nvPr/>
        </p:nvSpPr>
        <p:spPr>
          <a:xfrm>
            <a:off x="5715000" y="2971800"/>
            <a:ext cx="301686" cy="369332"/>
          </a:xfrm>
          <a:prstGeom prst="rect">
            <a:avLst/>
          </a:prstGeom>
          <a:noFill/>
        </p:spPr>
        <p:txBody>
          <a:bodyPr wrap="none" rtlCol="0">
            <a:spAutoFit/>
          </a:bodyPr>
          <a:lstStyle/>
          <a:p>
            <a:r>
              <a:rPr lang="nl-BE" dirty="0" smtClean="0">
                <a:solidFill>
                  <a:schemeClr val="bg1"/>
                </a:solidFill>
              </a:rPr>
              <a:t>2</a:t>
            </a:r>
            <a:endParaRPr lang="en-US" dirty="0">
              <a:solidFill>
                <a:schemeClr val="bg1"/>
              </a:solidFill>
            </a:endParaRPr>
          </a:p>
        </p:txBody>
      </p:sp>
      <p:sp>
        <p:nvSpPr>
          <p:cNvPr id="18" name="TextBox 17"/>
          <p:cNvSpPr txBox="1"/>
          <p:nvPr/>
        </p:nvSpPr>
        <p:spPr>
          <a:xfrm>
            <a:off x="4651314" y="2438400"/>
            <a:ext cx="301686" cy="369332"/>
          </a:xfrm>
          <a:prstGeom prst="rect">
            <a:avLst/>
          </a:prstGeom>
          <a:noFill/>
        </p:spPr>
        <p:txBody>
          <a:bodyPr wrap="none" rtlCol="0">
            <a:spAutoFit/>
          </a:bodyPr>
          <a:lstStyle/>
          <a:p>
            <a:r>
              <a:rPr lang="nl-BE" dirty="0">
                <a:solidFill>
                  <a:schemeClr val="bg1"/>
                </a:solidFill>
              </a:rPr>
              <a:t>3</a:t>
            </a:r>
            <a:endParaRPr lang="en-US" dirty="0">
              <a:solidFill>
                <a:schemeClr val="bg1"/>
              </a:solidFill>
            </a:endParaRPr>
          </a:p>
        </p:txBody>
      </p:sp>
      <p:sp>
        <p:nvSpPr>
          <p:cNvPr id="19" name="TextBox 18"/>
          <p:cNvSpPr txBox="1"/>
          <p:nvPr/>
        </p:nvSpPr>
        <p:spPr>
          <a:xfrm>
            <a:off x="3962400" y="2450068"/>
            <a:ext cx="301686" cy="369332"/>
          </a:xfrm>
          <a:prstGeom prst="rect">
            <a:avLst/>
          </a:prstGeom>
          <a:noFill/>
        </p:spPr>
        <p:txBody>
          <a:bodyPr wrap="none" rtlCol="0">
            <a:spAutoFit/>
          </a:bodyPr>
          <a:lstStyle/>
          <a:p>
            <a:r>
              <a:rPr lang="nl-BE" dirty="0" smtClean="0">
                <a:solidFill>
                  <a:schemeClr val="bg1"/>
                </a:solidFill>
              </a:rPr>
              <a:t>4</a:t>
            </a:r>
            <a:endParaRPr lang="en-US" dirty="0">
              <a:solidFill>
                <a:schemeClr val="bg1"/>
              </a:solidFill>
            </a:endParaRPr>
          </a:p>
        </p:txBody>
      </p:sp>
      <p:sp>
        <p:nvSpPr>
          <p:cNvPr id="20" name="TextBox 19"/>
          <p:cNvSpPr txBox="1"/>
          <p:nvPr/>
        </p:nvSpPr>
        <p:spPr>
          <a:xfrm>
            <a:off x="5710989" y="3657600"/>
            <a:ext cx="301686" cy="369332"/>
          </a:xfrm>
          <a:prstGeom prst="rect">
            <a:avLst/>
          </a:prstGeom>
          <a:noFill/>
        </p:spPr>
        <p:txBody>
          <a:bodyPr wrap="none" rtlCol="0">
            <a:spAutoFit/>
          </a:bodyPr>
          <a:lstStyle/>
          <a:p>
            <a:r>
              <a:rPr lang="nl-BE" dirty="0">
                <a:solidFill>
                  <a:schemeClr val="bg1"/>
                </a:solidFill>
              </a:rPr>
              <a:t>5</a:t>
            </a:r>
            <a:endParaRPr lang="en-US" dirty="0">
              <a:solidFill>
                <a:schemeClr val="bg1"/>
              </a:solidFill>
            </a:endParaRPr>
          </a:p>
        </p:txBody>
      </p:sp>
      <p:sp>
        <p:nvSpPr>
          <p:cNvPr id="21" name="TextBox 20"/>
          <p:cNvSpPr txBox="1"/>
          <p:nvPr/>
        </p:nvSpPr>
        <p:spPr>
          <a:xfrm>
            <a:off x="2895600" y="3657600"/>
            <a:ext cx="423514" cy="369332"/>
          </a:xfrm>
          <a:prstGeom prst="rect">
            <a:avLst/>
          </a:prstGeom>
          <a:noFill/>
        </p:spPr>
        <p:txBody>
          <a:bodyPr wrap="none" rtlCol="0">
            <a:spAutoFit/>
          </a:bodyPr>
          <a:lstStyle/>
          <a:p>
            <a:r>
              <a:rPr lang="nl-BE" dirty="0" smtClean="0">
                <a:solidFill>
                  <a:schemeClr val="bg1"/>
                </a:solidFill>
              </a:rPr>
              <a:t>6b</a:t>
            </a:r>
            <a:endParaRPr lang="en-US" dirty="0">
              <a:solidFill>
                <a:schemeClr val="bg1"/>
              </a:solidFill>
            </a:endParaRPr>
          </a:p>
        </p:txBody>
      </p:sp>
      <p:sp>
        <p:nvSpPr>
          <p:cNvPr id="22" name="TextBox 21"/>
          <p:cNvSpPr txBox="1"/>
          <p:nvPr/>
        </p:nvSpPr>
        <p:spPr>
          <a:xfrm>
            <a:off x="4343400" y="4539734"/>
            <a:ext cx="412292" cy="369332"/>
          </a:xfrm>
          <a:prstGeom prst="rect">
            <a:avLst/>
          </a:prstGeom>
          <a:noFill/>
        </p:spPr>
        <p:txBody>
          <a:bodyPr wrap="none" rtlCol="0">
            <a:spAutoFit/>
          </a:bodyPr>
          <a:lstStyle/>
          <a:p>
            <a:r>
              <a:rPr lang="nl-BE" dirty="0" smtClean="0">
                <a:solidFill>
                  <a:schemeClr val="bg1"/>
                </a:solidFill>
              </a:rPr>
              <a:t>6a</a:t>
            </a:r>
            <a:endParaRPr lang="en-US" dirty="0">
              <a:solidFill>
                <a:schemeClr val="bg1"/>
              </a:solidFill>
            </a:endParaRPr>
          </a:p>
        </p:txBody>
      </p:sp>
      <p:pic>
        <p:nvPicPr>
          <p:cNvPr id="7" name="Picture 6"/>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439961" y="1771783"/>
            <a:ext cx="2522439" cy="1211685"/>
          </a:xfrm>
          <a:prstGeom prst="rect">
            <a:avLst/>
          </a:prstGeom>
        </p:spPr>
      </p:pic>
      <p:pic>
        <p:nvPicPr>
          <p:cNvPr id="23" name="Picture 22"/>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4953000" y="1462442"/>
            <a:ext cx="3657917" cy="1409822"/>
          </a:xfrm>
          <a:prstGeom prst="rect">
            <a:avLst/>
          </a:prstGeom>
        </p:spPr>
      </p:pic>
      <p:pic>
        <p:nvPicPr>
          <p:cNvPr id="24" name="Picture 23"/>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414755" y="4173056"/>
            <a:ext cx="3849332" cy="1084743"/>
          </a:xfrm>
          <a:prstGeom prst="rect">
            <a:avLst/>
          </a:prstGeom>
        </p:spPr>
      </p:pic>
    </p:spTree>
    <p:extLst>
      <p:ext uri="{BB962C8B-B14F-4D97-AF65-F5344CB8AC3E}">
        <p14:creationId xmlns="" xmlns:p14="http://schemas.microsoft.com/office/powerpoint/2010/main" val="16012332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18" grpId="0"/>
      <p:bldP spid="19" grpId="0"/>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664797"/>
          </a:xfrm>
        </p:spPr>
        <p:txBody>
          <a:bodyPr/>
          <a:lstStyle/>
          <a:p>
            <a:r>
              <a:rPr lang="nl-BE" dirty="0" smtClean="0"/>
              <a:t>Moderated Transport </a:t>
            </a:r>
            <a:endParaRPr lang="en-US" dirty="0"/>
          </a:p>
        </p:txBody>
      </p:sp>
      <p:sp>
        <p:nvSpPr>
          <p:cNvPr id="3" name="Text Placeholder 2"/>
          <p:cNvSpPr>
            <a:spLocks noGrp="1"/>
          </p:cNvSpPr>
          <p:nvPr>
            <p:ph type="body" sz="quarter" idx="10"/>
          </p:nvPr>
        </p:nvSpPr>
        <p:spPr>
          <a:xfrm>
            <a:off x="381000" y="1411552"/>
            <a:ext cx="8763000" cy="2210862"/>
          </a:xfrm>
        </p:spPr>
        <p:txBody>
          <a:bodyPr/>
          <a:lstStyle/>
          <a:p>
            <a:r>
              <a:rPr lang="en-US" dirty="0" smtClean="0"/>
              <a:t>Relies on </a:t>
            </a:r>
            <a:r>
              <a:rPr lang="en-US" dirty="0"/>
              <a:t>the Exchange 2010 Approval Framework</a:t>
            </a:r>
            <a:endParaRPr lang="nl-BE" dirty="0" smtClean="0"/>
          </a:p>
          <a:p>
            <a:r>
              <a:rPr lang="nl-BE" dirty="0" smtClean="0"/>
              <a:t>Handles multiple moderated recipients</a:t>
            </a:r>
          </a:p>
          <a:p>
            <a:r>
              <a:rPr lang="nl-BE" dirty="0" smtClean="0"/>
              <a:t>Bypassing moderation</a:t>
            </a:r>
          </a:p>
          <a:p>
            <a:pPr lvl="1"/>
            <a:r>
              <a:rPr lang="nl-BE" dirty="0" smtClean="0"/>
              <a:t>Moderator bypasses</a:t>
            </a:r>
          </a:p>
          <a:p>
            <a:pPr lvl="1"/>
            <a:r>
              <a:rPr lang="nl-BE" dirty="0" smtClean="0"/>
              <a:t>Owners of distribution groups and dynamic distribution groups do not bypass by default</a:t>
            </a:r>
          </a:p>
          <a:p>
            <a:r>
              <a:rPr lang="nl-BE" dirty="0" smtClean="0"/>
              <a:t>Previous versions of Exchange don’t support moderated recipients</a:t>
            </a:r>
          </a:p>
          <a:p>
            <a:pPr lvl="1"/>
            <a:r>
              <a:rPr lang="nl-BE" dirty="0" smtClean="0"/>
              <a:t>Designate Exchange 2010 Hub Transport server as expansion server</a:t>
            </a:r>
          </a:p>
        </p:txBody>
      </p:sp>
      <p:sp>
        <p:nvSpPr>
          <p:cNvPr id="4" name="Rectangle 3"/>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Review</a:t>
            </a:r>
          </a:p>
        </p:txBody>
      </p:sp>
      <p:sp>
        <p:nvSpPr>
          <p:cNvPr id="5" name="Left-Right Arrow 4"/>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rot="5400000">
            <a:off x="8458200" y="304800"/>
            <a:ext cx="152400" cy="0"/>
          </a:xfrm>
          <a:prstGeom prst="line">
            <a:avLst/>
          </a:prstGeom>
          <a:ln/>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210341387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l-BE" dirty="0" smtClean="0"/>
              <a:t>Moderated Transport</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nl-BE" dirty="0" smtClean="0"/>
              <a:t>Demo</a:t>
            </a:r>
            <a:endParaRPr lang="en-US" dirty="0"/>
          </a:p>
        </p:txBody>
      </p:sp>
    </p:spTree>
    <p:extLst>
      <p:ext uri="{BB962C8B-B14F-4D97-AF65-F5344CB8AC3E}">
        <p14:creationId xmlns="" xmlns:p14="http://schemas.microsoft.com/office/powerpoint/2010/main" val="344684941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dirty="0" smtClean="0"/>
              <a:t>Content</a:t>
            </a:r>
            <a:endParaRPr lang="nl-BE" dirty="0"/>
          </a:p>
        </p:txBody>
      </p:sp>
      <p:sp>
        <p:nvSpPr>
          <p:cNvPr id="6" name="Text Placeholder 5"/>
          <p:cNvSpPr>
            <a:spLocks noGrp="1"/>
          </p:cNvSpPr>
          <p:nvPr>
            <p:ph type="body" sz="quarter" idx="10"/>
          </p:nvPr>
        </p:nvSpPr>
        <p:spPr>
          <a:xfrm>
            <a:off x="381000" y="1411552"/>
            <a:ext cx="8610600" cy="2210862"/>
          </a:xfrm>
        </p:spPr>
        <p:txBody>
          <a:bodyPr/>
          <a:lstStyle/>
          <a:p>
            <a:r>
              <a:rPr lang="nl-BE" dirty="0" smtClean="0">
                <a:solidFill>
                  <a:schemeClr val="tx1"/>
                </a:solidFill>
              </a:rPr>
              <a:t>Introduction</a:t>
            </a:r>
          </a:p>
          <a:p>
            <a:r>
              <a:rPr lang="nl-BE" dirty="0" smtClean="0">
                <a:solidFill>
                  <a:schemeClr val="tx1"/>
                </a:solidFill>
              </a:rPr>
              <a:t>MailTips</a:t>
            </a:r>
          </a:p>
          <a:p>
            <a:r>
              <a:rPr lang="nl-BE" dirty="0" smtClean="0">
                <a:solidFill>
                  <a:schemeClr val="tx1"/>
                </a:solidFill>
              </a:rPr>
              <a:t>Transport Rules</a:t>
            </a:r>
          </a:p>
          <a:p>
            <a:r>
              <a:rPr lang="nl-BE" dirty="0" smtClean="0">
                <a:solidFill>
                  <a:schemeClr val="tx1"/>
                </a:solidFill>
              </a:rPr>
              <a:t>Moderation</a:t>
            </a:r>
          </a:p>
          <a:p>
            <a:r>
              <a:rPr lang="nl-BE" dirty="0" smtClean="0"/>
              <a:t>Information Rights Management</a:t>
            </a:r>
          </a:p>
          <a:p>
            <a:r>
              <a:rPr lang="nl-BE" dirty="0" smtClean="0"/>
              <a:t>Ethical Wall</a:t>
            </a:r>
          </a:p>
          <a:p>
            <a:r>
              <a:rPr lang="nl-BE" dirty="0" smtClean="0"/>
              <a:t>Search, Transport and Journal Report Decryption</a:t>
            </a:r>
          </a:p>
          <a:p>
            <a:r>
              <a:rPr lang="nl-BE" dirty="0" smtClean="0"/>
              <a:t>Session Takeaways</a:t>
            </a:r>
            <a:endParaRPr lang="nl-BE" dirty="0"/>
          </a:p>
        </p:txBody>
      </p:sp>
    </p:spTree>
    <p:extLst>
      <p:ext uri="{BB962C8B-B14F-4D97-AF65-F5344CB8AC3E}">
        <p14:creationId xmlns="" xmlns:p14="http://schemas.microsoft.com/office/powerpoint/2010/main" val="84150032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sp>
        <p:nvSpPr>
          <p:cNvPr id="489474" name="Rectangle 2"/>
          <p:cNvSpPr>
            <a:spLocks noGrp="1" noChangeArrowheads="1"/>
          </p:cNvSpPr>
          <p:nvPr>
            <p:ph type="title"/>
          </p:nvPr>
        </p:nvSpPr>
        <p:spPr>
          <a:xfrm>
            <a:off x="304800" y="228600"/>
            <a:ext cx="7407349" cy="609398"/>
          </a:xfrm>
          <a:noFill/>
          <a:ln/>
        </p:spPr>
        <p:txBody>
          <a:bodyPr anchor="ctr"/>
          <a:lstStyle/>
          <a:p>
            <a:r>
              <a:rPr lang="en-US" sz="4400" dirty="0" smtClean="0"/>
              <a:t>Information </a:t>
            </a:r>
            <a:r>
              <a:rPr lang="en-US" sz="4000" dirty="0" smtClean="0"/>
              <a:t>Rights</a:t>
            </a:r>
            <a:r>
              <a:rPr lang="en-US" sz="4400" dirty="0" smtClean="0"/>
              <a:t> Management</a:t>
            </a:r>
            <a:endParaRPr lang="en-US" sz="3200" dirty="0">
              <a:solidFill>
                <a:schemeClr val="tx2"/>
              </a:solidFill>
            </a:endParaRPr>
          </a:p>
        </p:txBody>
      </p:sp>
      <p:sp>
        <p:nvSpPr>
          <p:cNvPr id="8" name="Content Placeholder 2"/>
          <p:cNvSpPr>
            <a:spLocks noGrp="1"/>
          </p:cNvSpPr>
          <p:nvPr>
            <p:ph idx="1"/>
          </p:nvPr>
        </p:nvSpPr>
        <p:spPr>
          <a:xfrm>
            <a:off x="533400" y="3200400"/>
            <a:ext cx="7861171" cy="3958007"/>
          </a:xfrm>
        </p:spPr>
        <p:txBody>
          <a:bodyPr/>
          <a:lstStyle/>
          <a:p>
            <a:pPr marL="339725" indent="-339725"/>
            <a:r>
              <a:rPr lang="en-US" sz="2400" dirty="0" smtClean="0"/>
              <a:t>Persistent protection </a:t>
            </a:r>
          </a:p>
          <a:p>
            <a:pPr lvl="1">
              <a:lnSpc>
                <a:spcPct val="100000"/>
              </a:lnSpc>
            </a:pPr>
            <a:r>
              <a:rPr lang="en-US" sz="1800" dirty="0" smtClean="0"/>
              <a:t>Protects your sensitive information no matter where </a:t>
            </a:r>
            <a:r>
              <a:rPr lang="en-US" sz="1800" smtClean="0"/>
              <a:t>it is sent</a:t>
            </a:r>
            <a:endParaRPr lang="en-US" sz="1800" dirty="0" smtClean="0"/>
          </a:p>
          <a:p>
            <a:pPr lvl="1">
              <a:lnSpc>
                <a:spcPct val="100000"/>
              </a:lnSpc>
            </a:pPr>
            <a:r>
              <a:rPr lang="en-US" sz="1800" dirty="0" smtClean="0"/>
              <a:t>Usage rights locked within the document itself</a:t>
            </a:r>
          </a:p>
          <a:p>
            <a:pPr lvl="1">
              <a:lnSpc>
                <a:spcPct val="100000"/>
              </a:lnSpc>
            </a:pPr>
            <a:r>
              <a:rPr lang="en-US" sz="1800" dirty="0" smtClean="0"/>
              <a:t>Protects online and offline, inside and outside of the firewall</a:t>
            </a:r>
            <a:endParaRPr lang="en-US" sz="2800" dirty="0" smtClean="0"/>
          </a:p>
          <a:p>
            <a:pPr marL="339725" indent="-339725"/>
            <a:r>
              <a:rPr lang="en-US" sz="2400" dirty="0" smtClean="0"/>
              <a:t>Granular control </a:t>
            </a:r>
          </a:p>
          <a:p>
            <a:pPr lvl="1">
              <a:lnSpc>
                <a:spcPct val="100000"/>
              </a:lnSpc>
            </a:pPr>
            <a:r>
              <a:rPr lang="en-US" sz="1800" dirty="0" smtClean="0"/>
              <a:t>Users apply IRM protection directly within an e-mail</a:t>
            </a:r>
          </a:p>
          <a:p>
            <a:pPr lvl="1">
              <a:lnSpc>
                <a:spcPct val="100000"/>
              </a:lnSpc>
            </a:pPr>
            <a:r>
              <a:rPr lang="en-US" sz="1800" dirty="0" smtClean="0"/>
              <a:t>Organizations can create custom usage policy templates such as "Confidential—Read Only"</a:t>
            </a:r>
          </a:p>
          <a:p>
            <a:pPr lvl="1">
              <a:lnSpc>
                <a:spcPct val="100000"/>
              </a:lnSpc>
            </a:pPr>
            <a:r>
              <a:rPr lang="en-US" sz="1800" dirty="0" smtClean="0"/>
              <a:t>Limit file access to only authorized users</a:t>
            </a:r>
            <a:endParaRPr lang="en-US" sz="2000" dirty="0" smtClean="0"/>
          </a:p>
          <a:p>
            <a:endParaRPr lang="en-US" sz="2000" dirty="0" smtClean="0"/>
          </a:p>
          <a:p>
            <a:pPr lvl="1"/>
            <a:endParaRPr lang="en-US" sz="1800" dirty="0" smtClean="0"/>
          </a:p>
          <a:p>
            <a:pPr lvl="1"/>
            <a:endParaRPr lang="en-US" sz="1800" dirty="0" smtClean="0"/>
          </a:p>
        </p:txBody>
      </p:sp>
      <p:sp>
        <p:nvSpPr>
          <p:cNvPr id="4" name="Rounded Rectangle 3"/>
          <p:cNvSpPr/>
          <p:nvPr/>
        </p:nvSpPr>
        <p:spPr bwMode="auto">
          <a:xfrm flipH="1">
            <a:off x="228600" y="1676400"/>
            <a:ext cx="8686800" cy="1219200"/>
          </a:xfrm>
          <a:prstGeom prst="roundRect">
            <a:avLst>
              <a:gd name="adj" fmla="val 6126"/>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marR="0" lvl="0" indent="-523854" algn="ctr" defTabSz="914099" fontAlgn="base">
              <a:lnSpc>
                <a:spcPct val="85000"/>
              </a:lnSpc>
              <a:spcBef>
                <a:spcPct val="0"/>
              </a:spcBef>
              <a:spcAft>
                <a:spcPct val="0"/>
              </a:spcAft>
              <a:buClr>
                <a:srgbClr val="FFC000"/>
              </a:buClr>
              <a:buSzPct val="76000"/>
              <a:buFontTx/>
              <a:buNone/>
              <a:tabLst/>
              <a:defRPr/>
            </a:pPr>
            <a:endParaRPr lang="en-US" sz="2300" dirty="0" smtClean="0">
              <a:gradFill>
                <a:gsLst>
                  <a:gs pos="0">
                    <a:schemeClr val="tx1"/>
                  </a:gs>
                  <a:gs pos="50000">
                    <a:schemeClr val="tx1"/>
                  </a:gs>
                </a:gsLst>
                <a:lin ang="5400000" scaled="0"/>
              </a:gradFill>
              <a:latin typeface="Segoe" pitchFamily="34" charset="0"/>
            </a:endParaRPr>
          </a:p>
        </p:txBody>
      </p:sp>
      <p:sp>
        <p:nvSpPr>
          <p:cNvPr id="5" name="Rectangle 4"/>
          <p:cNvSpPr/>
          <p:nvPr/>
        </p:nvSpPr>
        <p:spPr>
          <a:xfrm>
            <a:off x="1600200" y="1752600"/>
            <a:ext cx="7239000" cy="964880"/>
          </a:xfrm>
          <a:prstGeom prst="rect">
            <a:avLst/>
          </a:prstGeom>
        </p:spPr>
        <p:txBody>
          <a:bodyPr wrap="square">
            <a:spAutoFit/>
          </a:bodyPr>
          <a:lstStyle/>
          <a:p>
            <a:pPr fontAlgn="base">
              <a:lnSpc>
                <a:spcPct val="90000"/>
              </a:lnSpc>
              <a:spcBef>
                <a:spcPct val="0"/>
              </a:spcBef>
              <a:spcAft>
                <a:spcPct val="0"/>
              </a:spcAft>
              <a:buClr>
                <a:srgbClr val="FF5B00"/>
              </a:buClr>
            </a:pPr>
            <a:r>
              <a:rPr lang="en-US" sz="2100" b="1" dirty="0" smtClean="0">
                <a:cs typeface="Segoe UI" pitchFamily="34" charset="0"/>
              </a:rPr>
              <a:t>Information Rights Management (IRM) provides persistent protection to control who can access, forward, print, or copy sensitive data within an e-mail.  </a:t>
            </a:r>
            <a:endParaRPr lang="en-US" sz="2100" b="1" dirty="0">
              <a:cs typeface="Segoe UI" pitchFamily="34" charset="0"/>
            </a:endParaRPr>
          </a:p>
        </p:txBody>
      </p:sp>
      <p:grpSp>
        <p:nvGrpSpPr>
          <p:cNvPr id="2" name="Group 54"/>
          <p:cNvGrpSpPr/>
          <p:nvPr/>
        </p:nvGrpSpPr>
        <p:grpSpPr>
          <a:xfrm>
            <a:off x="533400" y="1905000"/>
            <a:ext cx="970560" cy="702398"/>
            <a:chOff x="9986459" y="3651058"/>
            <a:chExt cx="444541" cy="307536"/>
          </a:xfrm>
        </p:grpSpPr>
        <p:pic>
          <p:nvPicPr>
            <p:cNvPr id="7" name="Picture 29" descr="Mail_1"/>
            <p:cNvPicPr>
              <a:picLocks noChangeAspect="1" noChangeArrowheads="1"/>
            </p:cNvPicPr>
            <p:nvPr/>
          </p:nvPicPr>
          <p:blipFill>
            <a:blip r:embed="rId4" cstate="print"/>
            <a:srcRect/>
            <a:stretch>
              <a:fillRect/>
            </a:stretch>
          </p:blipFill>
          <p:spPr bwMode="auto">
            <a:xfrm>
              <a:off x="9986459" y="3651058"/>
              <a:ext cx="403883" cy="253358"/>
            </a:xfrm>
            <a:prstGeom prst="rect">
              <a:avLst/>
            </a:prstGeom>
            <a:noFill/>
            <a:ln w="9525">
              <a:noFill/>
              <a:miter lim="800000"/>
              <a:headEnd/>
              <a:tailEnd/>
            </a:ln>
          </p:spPr>
        </p:pic>
        <p:sp>
          <p:nvSpPr>
            <p:cNvPr id="9" name="Oval 8"/>
            <p:cNvSpPr/>
            <p:nvPr/>
          </p:nvSpPr>
          <p:spPr bwMode="auto">
            <a:xfrm>
              <a:off x="10275431" y="3810409"/>
              <a:ext cx="155569" cy="148185"/>
            </a:xfrm>
            <a:prstGeom prst="ellipse">
              <a:avLst/>
            </a:prstGeom>
            <a:solidFill>
              <a:srgbClr val="FF0000"/>
            </a:soli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sp>
          <p:nvSpPr>
            <p:cNvPr id="10" name="Flowchart: Process 9"/>
            <p:cNvSpPr/>
            <p:nvPr/>
          </p:nvSpPr>
          <p:spPr bwMode="auto">
            <a:xfrm>
              <a:off x="10290827" y="3865840"/>
              <a:ext cx="126464" cy="42675"/>
            </a:xfrm>
            <a:prstGeom prst="flowChartProcess">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chemeClr val="bg1"/>
                </a:solidFill>
                <a:latin typeface="Segoe UI" pitchFamily="34" charset="0"/>
              </a:endParaRPr>
            </a:p>
          </p:txBody>
        </p:sp>
      </p:grpSp>
      <p:sp>
        <p:nvSpPr>
          <p:cNvPr id="11" name="Rectangle 10"/>
          <p:cNvSpPr/>
          <p:nvPr/>
        </p:nvSpPr>
        <p:spPr>
          <a:xfrm>
            <a:off x="304800" y="838200"/>
            <a:ext cx="8686800" cy="590931"/>
          </a:xfrm>
          <a:prstGeom prst="rect">
            <a:avLst/>
          </a:prstGeom>
        </p:spPr>
        <p:txBody>
          <a:bodyPr wrap="square">
            <a:spAutoFit/>
          </a:bodyPr>
          <a:lstStyle/>
          <a:p>
            <a:pPr>
              <a:lnSpc>
                <a:spcPct val="90000"/>
              </a:lnSpc>
              <a:spcBef>
                <a:spcPct val="0"/>
              </a:spcBef>
              <a:defRPr/>
            </a:pPr>
            <a:r>
              <a:rPr lang="en-US" sz="36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Granular protection that travels with the data </a:t>
            </a:r>
          </a:p>
        </p:txBody>
      </p:sp>
      <p:sp>
        <p:nvSpPr>
          <p:cNvPr id="12" name="Left-Right Arrow 11"/>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 xmlns:p14="http://schemas.microsoft.com/office/powerpoint/2010/main" val="87748461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IRM – S/MIME Signing/Encryption</a:t>
            </a:r>
            <a:endParaRPr lang="en-US" dirty="0"/>
          </a:p>
        </p:txBody>
      </p:sp>
      <p:graphicFrame>
        <p:nvGraphicFramePr>
          <p:cNvPr id="4" name="Content Placeholder 3"/>
          <p:cNvGraphicFramePr>
            <a:graphicFrameLocks/>
          </p:cNvGraphicFramePr>
          <p:nvPr>
            <p:extLst>
              <p:ext uri="{D42A27DB-BD31-4B8C-83A1-F6EECF244321}">
                <p14:modId xmlns="" xmlns:p14="http://schemas.microsoft.com/office/powerpoint/2010/main" val="1362743933"/>
              </p:ext>
            </p:extLst>
          </p:nvPr>
        </p:nvGraphicFramePr>
        <p:xfrm>
          <a:off x="276196" y="1330960"/>
          <a:ext cx="8563004" cy="3774440"/>
        </p:xfrm>
        <a:graphic>
          <a:graphicData uri="http://schemas.openxmlformats.org/drawingml/2006/table">
            <a:tbl>
              <a:tblPr firstRow="1" bandRow="1">
                <a:tableStyleId>{5C22544A-7EE6-4342-B048-85BDC9FD1C3A}</a:tableStyleId>
              </a:tblPr>
              <a:tblGrid>
                <a:gridCol w="3991004"/>
                <a:gridCol w="1323964"/>
                <a:gridCol w="1574805"/>
                <a:gridCol w="1673231"/>
              </a:tblGrid>
              <a:tr h="370840">
                <a:tc>
                  <a:txBody>
                    <a:bodyPr/>
                    <a:lstStyle/>
                    <a:p>
                      <a:r>
                        <a:rPr lang="nl-BE" dirty="0" smtClean="0"/>
                        <a:t>Feature</a:t>
                      </a:r>
                      <a:endParaRPr lang="nl-BE" dirty="0"/>
                    </a:p>
                  </a:txBody>
                  <a:tcPr/>
                </a:tc>
                <a:tc>
                  <a:txBody>
                    <a:bodyPr/>
                    <a:lstStyle/>
                    <a:p>
                      <a:pPr algn="ctr"/>
                      <a:r>
                        <a:rPr lang="nl-BE" dirty="0" smtClean="0"/>
                        <a:t>RMS</a:t>
                      </a:r>
                      <a:endParaRPr lang="nl-BE" dirty="0"/>
                    </a:p>
                  </a:txBody>
                  <a:tcPr/>
                </a:tc>
                <a:tc>
                  <a:txBody>
                    <a:bodyPr/>
                    <a:lstStyle/>
                    <a:p>
                      <a:pPr algn="ctr"/>
                      <a:r>
                        <a:rPr lang="nl-BE" dirty="0" smtClean="0"/>
                        <a:t>S/MIME Signing</a:t>
                      </a:r>
                      <a:endParaRPr lang="nl-BE" dirty="0"/>
                    </a:p>
                  </a:txBody>
                  <a:tcPr/>
                </a:tc>
                <a:tc>
                  <a:txBody>
                    <a:bodyPr/>
                    <a:lstStyle/>
                    <a:p>
                      <a:pPr algn="ctr"/>
                      <a:r>
                        <a:rPr lang="nl-BE" dirty="0" smtClean="0"/>
                        <a:t>S/MIME Encryption</a:t>
                      </a:r>
                      <a:endParaRPr lang="nl-BE" dirty="0"/>
                    </a:p>
                  </a:txBody>
                  <a:tcPr/>
                </a:tc>
              </a:tr>
              <a:tr h="370840">
                <a:tc>
                  <a:txBody>
                    <a:bodyPr/>
                    <a:lstStyle/>
                    <a:p>
                      <a:r>
                        <a:rPr lang="nl-BE" dirty="0" smtClean="0"/>
                        <a:t>Verifies identity of publisher</a:t>
                      </a:r>
                      <a:endParaRPr lang="nl-BE" dirty="0"/>
                    </a:p>
                  </a:txBody>
                  <a:tcPr/>
                </a:tc>
                <a:tc>
                  <a:txBody>
                    <a:bodyPr/>
                    <a:lstStyle/>
                    <a:p>
                      <a:pPr algn="ctr"/>
                      <a:r>
                        <a:rPr lang="nl-BE" dirty="0" smtClean="0"/>
                        <a:t>No</a:t>
                      </a:r>
                      <a:endParaRPr lang="nl-BE" dirty="0"/>
                    </a:p>
                  </a:txBody>
                  <a:tcPr/>
                </a:tc>
                <a:tc>
                  <a:txBody>
                    <a:bodyPr/>
                    <a:lstStyle/>
                    <a:p>
                      <a:pPr algn="ctr"/>
                      <a:r>
                        <a:rPr lang="nl-BE" dirty="0" smtClean="0"/>
                        <a:t>Yes</a:t>
                      </a:r>
                      <a:endParaRPr lang="nl-BE" dirty="0"/>
                    </a:p>
                  </a:txBody>
                  <a:tcPr/>
                </a:tc>
                <a:tc>
                  <a:txBody>
                    <a:bodyPr/>
                    <a:lstStyle/>
                    <a:p>
                      <a:pPr algn="ctr"/>
                      <a:r>
                        <a:rPr lang="nl-BE" dirty="0" smtClean="0"/>
                        <a:t>No</a:t>
                      </a:r>
                      <a:endParaRPr lang="nl-BE" dirty="0"/>
                    </a:p>
                  </a:txBody>
                  <a:tcPr/>
                </a:tc>
              </a:tr>
              <a:tr h="370840">
                <a:tc>
                  <a:txBody>
                    <a:bodyPr/>
                    <a:lstStyle/>
                    <a:p>
                      <a:r>
                        <a:rPr lang="nl-BE" dirty="0" smtClean="0"/>
                        <a:t>Differentiates</a:t>
                      </a:r>
                      <a:r>
                        <a:rPr lang="nl-BE" baseline="0" dirty="0" smtClean="0"/>
                        <a:t> permissions by user</a:t>
                      </a:r>
                      <a:endParaRPr lang="nl-BE" dirty="0"/>
                    </a:p>
                  </a:txBody>
                  <a:tcPr/>
                </a:tc>
                <a:tc>
                  <a:txBody>
                    <a:bodyPr/>
                    <a:lstStyle/>
                    <a:p>
                      <a:pPr algn="ctr"/>
                      <a:r>
                        <a:rPr lang="nl-BE" dirty="0" smtClean="0"/>
                        <a:t>Yes</a:t>
                      </a:r>
                      <a:endParaRPr lang="nl-BE" dirty="0"/>
                    </a:p>
                  </a:txBody>
                  <a:tcPr/>
                </a:tc>
                <a:tc>
                  <a:txBody>
                    <a:bodyPr/>
                    <a:lstStyle/>
                    <a:p>
                      <a:pPr algn="ctr"/>
                      <a:r>
                        <a:rPr lang="nl-BE" dirty="0" smtClean="0"/>
                        <a:t>No</a:t>
                      </a:r>
                      <a:endParaRPr lang="nl-BE" dirty="0"/>
                    </a:p>
                  </a:txBody>
                  <a:tcPr/>
                </a:tc>
                <a:tc>
                  <a:txBody>
                    <a:bodyPr/>
                    <a:lstStyle/>
                    <a:p>
                      <a:pPr algn="ctr"/>
                      <a:r>
                        <a:rPr lang="nl-BE" dirty="0" smtClean="0"/>
                        <a:t>No</a:t>
                      </a:r>
                      <a:endParaRPr lang="nl-BE" dirty="0"/>
                    </a:p>
                  </a:txBody>
                  <a:tcPr/>
                </a:tc>
              </a:tr>
              <a:tr h="370840">
                <a:tc>
                  <a:txBody>
                    <a:bodyPr/>
                    <a:lstStyle/>
                    <a:p>
                      <a:r>
                        <a:rPr lang="nl-BE" dirty="0" smtClean="0"/>
                        <a:t>Prevents</a:t>
                      </a:r>
                      <a:r>
                        <a:rPr lang="nl-BE" baseline="0" dirty="0" smtClean="0"/>
                        <a:t> unauthorized viewing</a:t>
                      </a:r>
                      <a:endParaRPr lang="nl-BE" dirty="0"/>
                    </a:p>
                  </a:txBody>
                  <a:tcPr/>
                </a:tc>
                <a:tc>
                  <a:txBody>
                    <a:bodyPr/>
                    <a:lstStyle/>
                    <a:p>
                      <a:pPr algn="ctr"/>
                      <a:r>
                        <a:rPr lang="nl-BE" dirty="0" smtClean="0"/>
                        <a:t>Yes</a:t>
                      </a:r>
                      <a:endParaRPr lang="nl-BE" dirty="0"/>
                    </a:p>
                  </a:txBody>
                  <a:tcPr/>
                </a:tc>
                <a:tc>
                  <a:txBody>
                    <a:bodyPr/>
                    <a:lstStyle/>
                    <a:p>
                      <a:pPr algn="ctr"/>
                      <a:r>
                        <a:rPr lang="nl-BE" dirty="0" smtClean="0"/>
                        <a:t>No</a:t>
                      </a:r>
                      <a:endParaRPr lang="nl-BE" dirty="0"/>
                    </a:p>
                  </a:txBody>
                  <a:tcPr/>
                </a:tc>
                <a:tc>
                  <a:txBody>
                    <a:bodyPr/>
                    <a:lstStyle/>
                    <a:p>
                      <a:pPr algn="ctr"/>
                      <a:r>
                        <a:rPr lang="nl-BE" dirty="0" smtClean="0"/>
                        <a:t>Yes</a:t>
                      </a:r>
                      <a:endParaRPr lang="nl-BE" dirty="0"/>
                    </a:p>
                  </a:txBody>
                  <a:tcPr/>
                </a:tc>
              </a:tr>
              <a:tr h="370840">
                <a:tc>
                  <a:txBody>
                    <a:bodyPr/>
                    <a:lstStyle/>
                    <a:p>
                      <a:r>
                        <a:rPr lang="nl-BE" dirty="0" smtClean="0"/>
                        <a:t>Encrypts</a:t>
                      </a:r>
                      <a:r>
                        <a:rPr lang="nl-BE" baseline="0" dirty="0" smtClean="0"/>
                        <a:t> protected content</a:t>
                      </a:r>
                      <a:endParaRPr lang="nl-BE" dirty="0"/>
                    </a:p>
                  </a:txBody>
                  <a:tcPr/>
                </a:tc>
                <a:tc>
                  <a:txBody>
                    <a:bodyPr/>
                    <a:lstStyle/>
                    <a:p>
                      <a:pPr algn="ctr"/>
                      <a:r>
                        <a:rPr lang="nl-BE" dirty="0" smtClean="0"/>
                        <a:t>Yes</a:t>
                      </a:r>
                      <a:endParaRPr lang="nl-BE" dirty="0"/>
                    </a:p>
                  </a:txBody>
                  <a:tcPr/>
                </a:tc>
                <a:tc>
                  <a:txBody>
                    <a:bodyPr/>
                    <a:lstStyle/>
                    <a:p>
                      <a:pPr algn="ctr"/>
                      <a:r>
                        <a:rPr lang="nl-BE" dirty="0" smtClean="0"/>
                        <a:t>No</a:t>
                      </a:r>
                      <a:endParaRPr lang="nl-BE" dirty="0"/>
                    </a:p>
                  </a:txBody>
                  <a:tcPr/>
                </a:tc>
                <a:tc>
                  <a:txBody>
                    <a:bodyPr/>
                    <a:lstStyle/>
                    <a:p>
                      <a:pPr algn="ctr"/>
                      <a:r>
                        <a:rPr lang="nl-BE" dirty="0" smtClean="0"/>
                        <a:t>Yes</a:t>
                      </a:r>
                      <a:endParaRPr lang="nl-BE" dirty="0"/>
                    </a:p>
                  </a:txBody>
                  <a:tcPr/>
                </a:tc>
              </a:tr>
              <a:tr h="370840">
                <a:tc>
                  <a:txBody>
                    <a:bodyPr/>
                    <a:lstStyle/>
                    <a:p>
                      <a:r>
                        <a:rPr lang="nl-BE" dirty="0" smtClean="0"/>
                        <a:t>Offers</a:t>
                      </a:r>
                      <a:r>
                        <a:rPr lang="nl-BE" baseline="0" dirty="0" smtClean="0"/>
                        <a:t> content expiration</a:t>
                      </a:r>
                      <a:endParaRPr lang="nl-BE" dirty="0"/>
                    </a:p>
                  </a:txBody>
                  <a:tcPr/>
                </a:tc>
                <a:tc>
                  <a:txBody>
                    <a:bodyPr/>
                    <a:lstStyle/>
                    <a:p>
                      <a:pPr algn="ctr"/>
                      <a:r>
                        <a:rPr lang="nl-BE" dirty="0" smtClean="0"/>
                        <a:t>Yes</a:t>
                      </a:r>
                      <a:endParaRPr lang="nl-BE" dirty="0"/>
                    </a:p>
                  </a:txBody>
                  <a:tcPr/>
                </a:tc>
                <a:tc>
                  <a:txBody>
                    <a:bodyPr/>
                    <a:lstStyle/>
                    <a:p>
                      <a:pPr algn="ctr"/>
                      <a:r>
                        <a:rPr lang="nl-BE" dirty="0" smtClean="0"/>
                        <a:t>No</a:t>
                      </a:r>
                      <a:endParaRPr lang="nl-BE" dirty="0"/>
                    </a:p>
                  </a:txBody>
                  <a:tcPr/>
                </a:tc>
                <a:tc>
                  <a:txBody>
                    <a:bodyPr/>
                    <a:lstStyle/>
                    <a:p>
                      <a:pPr algn="ctr"/>
                      <a:r>
                        <a:rPr lang="nl-BE" dirty="0" smtClean="0"/>
                        <a:t>Yes</a:t>
                      </a:r>
                      <a:endParaRPr lang="nl-BE" dirty="0"/>
                    </a:p>
                  </a:txBody>
                  <a:tcPr/>
                </a:tc>
              </a:tr>
              <a:tr h="370840">
                <a:tc>
                  <a:txBody>
                    <a:bodyPr/>
                    <a:lstStyle/>
                    <a:p>
                      <a:r>
                        <a:rPr lang="nl-BE" dirty="0" smtClean="0"/>
                        <a:t>Controls content reading,</a:t>
                      </a:r>
                      <a:r>
                        <a:rPr lang="nl-BE" baseline="0" dirty="0" smtClean="0"/>
                        <a:t> forwarding, saving, modifying, or printing by user</a:t>
                      </a:r>
                      <a:endParaRPr lang="nl-BE" dirty="0"/>
                    </a:p>
                  </a:txBody>
                  <a:tcPr/>
                </a:tc>
                <a:tc>
                  <a:txBody>
                    <a:bodyPr/>
                    <a:lstStyle/>
                    <a:p>
                      <a:pPr algn="ctr"/>
                      <a:r>
                        <a:rPr lang="nl-BE" dirty="0" smtClean="0"/>
                        <a:t>Yes</a:t>
                      </a:r>
                      <a:endParaRPr lang="nl-BE" dirty="0"/>
                    </a:p>
                  </a:txBody>
                  <a:tcPr/>
                </a:tc>
                <a:tc>
                  <a:txBody>
                    <a:bodyPr/>
                    <a:lstStyle/>
                    <a:p>
                      <a:pPr algn="ctr"/>
                      <a:r>
                        <a:rPr lang="nl-BE" dirty="0" smtClean="0"/>
                        <a:t>No</a:t>
                      </a:r>
                      <a:endParaRPr lang="nl-BE" dirty="0"/>
                    </a:p>
                  </a:txBody>
                  <a:tcPr/>
                </a:tc>
                <a:tc>
                  <a:txBody>
                    <a:bodyPr/>
                    <a:lstStyle/>
                    <a:p>
                      <a:pPr algn="ctr"/>
                      <a:r>
                        <a:rPr lang="nl-BE" dirty="0" smtClean="0"/>
                        <a:t>No</a:t>
                      </a:r>
                      <a:endParaRPr lang="nl-BE" dirty="0"/>
                    </a:p>
                  </a:txBody>
                  <a:tcPr/>
                </a:tc>
              </a:tr>
              <a:tr h="370840">
                <a:tc>
                  <a:txBody>
                    <a:bodyPr/>
                    <a:lstStyle/>
                    <a:p>
                      <a:r>
                        <a:rPr lang="nl-BE" dirty="0" smtClean="0"/>
                        <a:t>Extends protection</a:t>
                      </a:r>
                      <a:r>
                        <a:rPr lang="nl-BE" baseline="0" dirty="0" smtClean="0"/>
                        <a:t> beyond initial publication location</a:t>
                      </a:r>
                      <a:endParaRPr lang="nl-BE" dirty="0"/>
                    </a:p>
                  </a:txBody>
                  <a:tcPr/>
                </a:tc>
                <a:tc>
                  <a:txBody>
                    <a:bodyPr/>
                    <a:lstStyle/>
                    <a:p>
                      <a:pPr algn="ctr"/>
                      <a:r>
                        <a:rPr lang="nl-BE" dirty="0" smtClean="0"/>
                        <a:t>Yes</a:t>
                      </a:r>
                      <a:endParaRPr lang="nl-BE" dirty="0"/>
                    </a:p>
                  </a:txBody>
                  <a:tcPr/>
                </a:tc>
                <a:tc>
                  <a:txBody>
                    <a:bodyPr/>
                    <a:lstStyle/>
                    <a:p>
                      <a:pPr algn="ctr"/>
                      <a:r>
                        <a:rPr lang="nl-BE" dirty="0" smtClean="0"/>
                        <a:t>Yes</a:t>
                      </a:r>
                      <a:endParaRPr lang="nl-BE" dirty="0"/>
                    </a:p>
                  </a:txBody>
                  <a:tcPr/>
                </a:tc>
                <a:tc>
                  <a:txBody>
                    <a:bodyPr/>
                    <a:lstStyle/>
                    <a:p>
                      <a:pPr algn="ctr"/>
                      <a:r>
                        <a:rPr lang="nl-BE" dirty="0" smtClean="0"/>
                        <a:t>Yes</a:t>
                      </a:r>
                      <a:endParaRPr lang="nl-BE" dirty="0"/>
                    </a:p>
                  </a:txBody>
                  <a:tcPr/>
                </a:tc>
              </a:tr>
            </a:tbl>
          </a:graphicData>
        </a:graphic>
      </p:graphicFrame>
    </p:spTree>
    <p:extLst>
      <p:ext uri="{BB962C8B-B14F-4D97-AF65-F5344CB8AC3E}">
        <p14:creationId xmlns="" xmlns:p14="http://schemas.microsoft.com/office/powerpoint/2010/main" val="118143801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bwMode="auto">
          <a:xfrm>
            <a:off x="382772" y="1447800"/>
            <a:ext cx="8293396" cy="4648200"/>
          </a:xfrm>
          <a:prstGeom prst="roundRect">
            <a:avLst>
              <a:gd name="adj" fmla="val 1953"/>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smtClean="0">
              <a:gradFill>
                <a:gsLst>
                  <a:gs pos="0">
                    <a:schemeClr val="tx1"/>
                  </a:gs>
                  <a:gs pos="50000">
                    <a:schemeClr val="tx1"/>
                  </a:gs>
                </a:gsLst>
                <a:lin ang="5400000" scaled="0"/>
              </a:gradFill>
              <a:latin typeface="Segoe" pitchFamily="34" charset="0"/>
            </a:endParaRPr>
          </a:p>
        </p:txBody>
      </p:sp>
      <p:pic>
        <p:nvPicPr>
          <p:cNvPr id="18" name="Rectangle 327692"/>
          <p:cNvPicPr>
            <a:picLocks noChangeAspect="1" noChangeArrowheads="1"/>
          </p:cNvPicPr>
          <p:nvPr/>
        </p:nvPicPr>
        <p:blipFill>
          <a:blip r:embed="rId3" cstate="print">
            <a:lum bright="35000"/>
          </a:blip>
          <a:srcRect/>
          <a:stretch>
            <a:fillRect/>
          </a:stretch>
        </p:blipFill>
        <p:spPr bwMode="auto">
          <a:xfrm>
            <a:off x="4267200" y="2389110"/>
            <a:ext cx="4038600" cy="1676400"/>
          </a:xfrm>
          <a:prstGeom prst="rect">
            <a:avLst/>
          </a:prstGeom>
          <a:noFill/>
          <a:ln w="9525">
            <a:noFill/>
            <a:miter lim="800000"/>
            <a:headEnd/>
            <a:tailEnd/>
          </a:ln>
        </p:spPr>
      </p:pic>
      <p:sp>
        <p:nvSpPr>
          <p:cNvPr id="743431" name="Rectangle 7"/>
          <p:cNvSpPr>
            <a:spLocks noGrp="1" noChangeArrowheads="1"/>
          </p:cNvSpPr>
          <p:nvPr>
            <p:ph type="title"/>
          </p:nvPr>
        </p:nvSpPr>
        <p:spPr>
          <a:xfrm>
            <a:off x="236220" y="236220"/>
            <a:ext cx="8610600" cy="750888"/>
          </a:xfrm>
        </p:spPr>
        <p:txBody>
          <a:bodyPr>
            <a:noAutofit/>
          </a:bodyPr>
          <a:lstStyle/>
          <a:p>
            <a:pPr algn="l"/>
            <a:r>
              <a:rPr lang="en-US" dirty="0" smtClean="0">
                <a:solidFill>
                  <a:schemeClr val="accent1"/>
                </a:solidFill>
              </a:rPr>
              <a:t>The </a:t>
            </a:r>
            <a:r>
              <a:rPr lang="en-US" dirty="0">
                <a:solidFill>
                  <a:schemeClr val="accent1"/>
                </a:solidFill>
              </a:rPr>
              <a:t>H</a:t>
            </a:r>
            <a:r>
              <a:rPr lang="en-US" dirty="0" smtClean="0">
                <a:solidFill>
                  <a:schemeClr val="accent1"/>
                </a:solidFill>
              </a:rPr>
              <a:t>igh </a:t>
            </a:r>
            <a:r>
              <a:rPr lang="en-US" dirty="0">
                <a:solidFill>
                  <a:schemeClr val="accent1"/>
                </a:solidFill>
              </a:rPr>
              <a:t>C</a:t>
            </a:r>
            <a:r>
              <a:rPr lang="en-US" dirty="0" smtClean="0">
                <a:solidFill>
                  <a:schemeClr val="accent1"/>
                </a:solidFill>
              </a:rPr>
              <a:t>ost of </a:t>
            </a:r>
            <a:r>
              <a:rPr lang="en-US" dirty="0">
                <a:solidFill>
                  <a:schemeClr val="accent1"/>
                </a:solidFill>
              </a:rPr>
              <a:t>D</a:t>
            </a:r>
            <a:r>
              <a:rPr lang="en-US" dirty="0" smtClean="0">
                <a:solidFill>
                  <a:schemeClr val="accent1"/>
                </a:solidFill>
              </a:rPr>
              <a:t>ata </a:t>
            </a:r>
            <a:r>
              <a:rPr lang="en-US" dirty="0">
                <a:solidFill>
                  <a:schemeClr val="accent1"/>
                </a:solidFill>
              </a:rPr>
              <a:t>L</a:t>
            </a:r>
            <a:r>
              <a:rPr lang="en-US" dirty="0" smtClean="0">
                <a:solidFill>
                  <a:schemeClr val="accent1"/>
                </a:solidFill>
              </a:rPr>
              <a:t>eakage</a:t>
            </a:r>
            <a:endParaRPr lang="en-US" dirty="0">
              <a:solidFill>
                <a:schemeClr val="accent1"/>
              </a:solidFill>
            </a:endParaRPr>
          </a:p>
        </p:txBody>
      </p:sp>
      <p:sp>
        <p:nvSpPr>
          <p:cNvPr id="17" name="Rectangle 5"/>
          <p:cNvSpPr>
            <a:spLocks noChangeArrowheads="1"/>
          </p:cNvSpPr>
          <p:nvPr/>
        </p:nvSpPr>
        <p:spPr bwMode="auto">
          <a:xfrm rot="21546161">
            <a:off x="4578320" y="2769939"/>
            <a:ext cx="3421306" cy="833946"/>
          </a:xfrm>
          <a:prstGeom prst="rect">
            <a:avLst/>
          </a:prstGeom>
          <a:noFill/>
          <a:ln w="9525" algn="ctr">
            <a:noFill/>
            <a:miter lim="800000"/>
            <a:headEnd/>
            <a:tailEnd/>
          </a:ln>
          <a:effectLst/>
        </p:spPr>
        <p:txBody>
          <a:bodyPr wrap="square">
            <a:spAutoFit/>
          </a:bodyPr>
          <a:lstStyle/>
          <a:p>
            <a:pPr>
              <a:lnSpc>
                <a:spcPct val="80000"/>
              </a:lnSpc>
              <a:spcBef>
                <a:spcPct val="20000"/>
              </a:spcBef>
              <a:buClr>
                <a:schemeClr val="tx2"/>
              </a:buClr>
              <a:buSzPct val="85000"/>
              <a:buFont typeface="Wingdings" pitchFamily="2" charset="2"/>
              <a:buNone/>
            </a:pPr>
            <a:r>
              <a:rPr lang="en-US" sz="2000" dirty="0" smtClean="0">
                <a:solidFill>
                  <a:schemeClr val="accent2"/>
                </a:solidFill>
              </a:rPr>
              <a:t>“HR executive accidentally</a:t>
            </a:r>
            <a:br>
              <a:rPr lang="en-US" sz="2000" dirty="0" smtClean="0">
                <a:solidFill>
                  <a:schemeClr val="accent2"/>
                </a:solidFill>
              </a:rPr>
            </a:br>
            <a:r>
              <a:rPr lang="en-US" sz="2000" dirty="0" smtClean="0">
                <a:solidFill>
                  <a:schemeClr val="accent2"/>
                </a:solidFill>
              </a:rPr>
              <a:t>e-mails lay-off plan to entire organization.”</a:t>
            </a:r>
            <a:endParaRPr lang="en-US" sz="2000" dirty="0">
              <a:solidFill>
                <a:schemeClr val="accent2"/>
              </a:solidFill>
            </a:endParaRPr>
          </a:p>
        </p:txBody>
      </p:sp>
      <p:pic>
        <p:nvPicPr>
          <p:cNvPr id="14" name="Rectangle 327692"/>
          <p:cNvPicPr>
            <a:picLocks noChangeAspect="1" noChangeArrowheads="1"/>
          </p:cNvPicPr>
          <p:nvPr/>
        </p:nvPicPr>
        <p:blipFill>
          <a:blip r:embed="rId3" cstate="print">
            <a:lum bright="35000"/>
          </a:blip>
          <a:srcRect/>
          <a:stretch>
            <a:fillRect/>
          </a:stretch>
        </p:blipFill>
        <p:spPr bwMode="auto">
          <a:xfrm>
            <a:off x="76199" y="3684510"/>
            <a:ext cx="7929747" cy="1748713"/>
          </a:xfrm>
          <a:prstGeom prst="rect">
            <a:avLst/>
          </a:prstGeom>
          <a:noFill/>
          <a:ln w="9525">
            <a:noFill/>
            <a:miter lim="800000"/>
            <a:headEnd/>
            <a:tailEnd/>
          </a:ln>
        </p:spPr>
      </p:pic>
      <p:sp>
        <p:nvSpPr>
          <p:cNvPr id="15" name="Rectangle 14"/>
          <p:cNvSpPr/>
          <p:nvPr/>
        </p:nvSpPr>
        <p:spPr>
          <a:xfrm>
            <a:off x="457200" y="4114800"/>
            <a:ext cx="7086600" cy="830997"/>
          </a:xfrm>
          <a:prstGeom prst="rect">
            <a:avLst/>
          </a:prstGeom>
        </p:spPr>
        <p:txBody>
          <a:bodyPr wrap="square">
            <a:spAutoFit/>
          </a:bodyPr>
          <a:lstStyle/>
          <a:p>
            <a:pPr>
              <a:lnSpc>
                <a:spcPct val="80000"/>
              </a:lnSpc>
              <a:spcBef>
                <a:spcPct val="20000"/>
              </a:spcBef>
              <a:buClr>
                <a:schemeClr val="tx2"/>
              </a:buClr>
              <a:buSzPct val="85000"/>
              <a:buFont typeface="Wingdings" pitchFamily="2" charset="2"/>
              <a:buNone/>
            </a:pPr>
            <a:r>
              <a:rPr lang="en-US" sz="2000" dirty="0">
                <a:solidFill>
                  <a:schemeClr val="accent2"/>
                </a:solidFill>
              </a:rPr>
              <a:t>“A Wyoming bank sent an e-mail containing sensitive customer data to the wrong </a:t>
            </a:r>
            <a:r>
              <a:rPr lang="en-US" sz="2000" dirty="0" smtClean="0">
                <a:solidFill>
                  <a:schemeClr val="accent2"/>
                </a:solidFill>
              </a:rPr>
              <a:t>mail </a:t>
            </a:r>
            <a:r>
              <a:rPr lang="en-US" sz="2000" dirty="0">
                <a:solidFill>
                  <a:schemeClr val="accent2"/>
                </a:solidFill>
              </a:rPr>
              <a:t>account, and now wants </a:t>
            </a:r>
            <a:r>
              <a:rPr lang="en-US" sz="2000" dirty="0" smtClean="0">
                <a:solidFill>
                  <a:schemeClr val="accent2"/>
                </a:solidFill>
              </a:rPr>
              <a:t>mail provider </a:t>
            </a:r>
            <a:r>
              <a:rPr lang="en-US" sz="2000" dirty="0">
                <a:solidFill>
                  <a:schemeClr val="accent2"/>
                </a:solidFill>
              </a:rPr>
              <a:t>to reveal the identity of the account holder who received the data..”</a:t>
            </a:r>
          </a:p>
        </p:txBody>
      </p:sp>
      <p:pic>
        <p:nvPicPr>
          <p:cNvPr id="19" name="Rectangle 327692"/>
          <p:cNvPicPr>
            <a:picLocks noChangeAspect="1" noChangeArrowheads="1"/>
          </p:cNvPicPr>
          <p:nvPr/>
        </p:nvPicPr>
        <p:blipFill>
          <a:blip r:embed="rId3" cstate="print">
            <a:lum bright="35000"/>
          </a:blip>
          <a:srcRect/>
          <a:stretch>
            <a:fillRect/>
          </a:stretch>
        </p:blipFill>
        <p:spPr bwMode="auto">
          <a:xfrm>
            <a:off x="600895" y="990600"/>
            <a:ext cx="5266505" cy="1703310"/>
          </a:xfrm>
          <a:prstGeom prst="rect">
            <a:avLst/>
          </a:prstGeom>
          <a:noFill/>
          <a:ln w="9525">
            <a:noFill/>
            <a:miter lim="800000"/>
            <a:headEnd/>
            <a:tailEnd/>
          </a:ln>
        </p:spPr>
      </p:pic>
      <p:sp>
        <p:nvSpPr>
          <p:cNvPr id="20" name="Rectangle 19"/>
          <p:cNvSpPr/>
          <p:nvPr/>
        </p:nvSpPr>
        <p:spPr>
          <a:xfrm>
            <a:off x="829494" y="1371600"/>
            <a:ext cx="4800601" cy="833946"/>
          </a:xfrm>
          <a:prstGeom prst="rect">
            <a:avLst/>
          </a:prstGeom>
        </p:spPr>
        <p:txBody>
          <a:bodyPr wrap="square">
            <a:spAutoFit/>
          </a:bodyPr>
          <a:lstStyle/>
          <a:p>
            <a:pPr>
              <a:lnSpc>
                <a:spcPct val="80000"/>
              </a:lnSpc>
              <a:spcBef>
                <a:spcPts val="480"/>
              </a:spcBef>
            </a:pPr>
            <a:r>
              <a:rPr lang="en-US" sz="2000" dirty="0" smtClean="0">
                <a:solidFill>
                  <a:schemeClr val="accent2"/>
                </a:solidFill>
              </a:rPr>
              <a:t>“Public-relations firm faces PR nightmare after unintentionally e-mailing journalists about one of its clients.” </a:t>
            </a:r>
            <a:endParaRPr lang="en-US" sz="2000" dirty="0">
              <a:solidFill>
                <a:schemeClr val="accent2"/>
              </a:solidFill>
            </a:endParaRPr>
          </a:p>
        </p:txBody>
      </p:sp>
      <p:pic>
        <p:nvPicPr>
          <p:cNvPr id="21" name="Rectangle 327692"/>
          <p:cNvPicPr>
            <a:picLocks noChangeAspect="1" noChangeArrowheads="1"/>
          </p:cNvPicPr>
          <p:nvPr/>
        </p:nvPicPr>
        <p:blipFill>
          <a:blip r:embed="rId3" cstate="print">
            <a:lum bright="35000"/>
          </a:blip>
          <a:srcRect/>
          <a:stretch>
            <a:fillRect/>
          </a:stretch>
        </p:blipFill>
        <p:spPr bwMode="auto">
          <a:xfrm>
            <a:off x="3505200" y="5132311"/>
            <a:ext cx="5181600" cy="1573289"/>
          </a:xfrm>
          <a:prstGeom prst="rect">
            <a:avLst/>
          </a:prstGeom>
          <a:noFill/>
          <a:ln w="9525">
            <a:noFill/>
            <a:miter lim="800000"/>
            <a:headEnd/>
            <a:tailEnd/>
          </a:ln>
        </p:spPr>
      </p:pic>
      <p:sp>
        <p:nvSpPr>
          <p:cNvPr id="22" name="Rectangle 21"/>
          <p:cNvSpPr/>
          <p:nvPr/>
        </p:nvSpPr>
        <p:spPr>
          <a:xfrm>
            <a:off x="3810000" y="5486400"/>
            <a:ext cx="4572000" cy="833946"/>
          </a:xfrm>
          <a:prstGeom prst="rect">
            <a:avLst/>
          </a:prstGeom>
        </p:spPr>
        <p:txBody>
          <a:bodyPr>
            <a:spAutoFit/>
          </a:bodyPr>
          <a:lstStyle/>
          <a:p>
            <a:pPr>
              <a:lnSpc>
                <a:spcPct val="80000"/>
              </a:lnSpc>
              <a:spcBef>
                <a:spcPct val="20000"/>
              </a:spcBef>
              <a:buClr>
                <a:schemeClr val="tx2"/>
              </a:buClr>
              <a:buSzPct val="85000"/>
              <a:buFont typeface="Wingdings" pitchFamily="2" charset="2"/>
              <a:buNone/>
            </a:pPr>
            <a:r>
              <a:rPr lang="en-US" sz="2000" dirty="0" smtClean="0">
                <a:solidFill>
                  <a:schemeClr val="accent2"/>
                </a:solidFill>
              </a:rPr>
              <a:t>“Secret Service agent sends unencrypted e-mail revealing details of vice presidential tour.”</a:t>
            </a:r>
            <a:endParaRPr lang="en-US" sz="2000" dirty="0">
              <a:solidFill>
                <a:schemeClr val="accent2"/>
              </a:solidFill>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304800" y="152400"/>
            <a:ext cx="8382000" cy="664797"/>
          </a:xfrm>
        </p:spPr>
        <p:txBody>
          <a:bodyPr>
            <a:normAutofit fontScale="90000"/>
          </a:bodyPr>
          <a:lstStyle/>
          <a:p>
            <a:pPr marL="52388"/>
            <a:r>
              <a:rPr sz="5300" dirty="0" smtClean="0"/>
              <a:t>Transport Protection Rules </a:t>
            </a:r>
            <a:r>
              <a:rPr sz="4000" dirty="0" smtClean="0"/>
              <a:t/>
            </a:r>
            <a:br>
              <a:rPr sz="4000" dirty="0" smtClean="0"/>
            </a:br>
            <a:endParaRPr lang="en-US" sz="3600" dirty="0">
              <a:solidFill>
                <a:schemeClr val="accent1"/>
              </a:solidFill>
              <a:effectLst>
                <a:outerShdw blurRad="38100" dist="38100" dir="2700000" algn="tl">
                  <a:srgbClr val="000000">
                    <a:alpha val="43137"/>
                  </a:srgbClr>
                </a:outerShdw>
              </a:effectLst>
            </a:endParaRPr>
          </a:p>
        </p:txBody>
      </p:sp>
      <p:sp>
        <p:nvSpPr>
          <p:cNvPr id="24" name="TextBox 23"/>
          <p:cNvSpPr txBox="1"/>
          <p:nvPr/>
        </p:nvSpPr>
        <p:spPr>
          <a:xfrm>
            <a:off x="830432" y="5266730"/>
            <a:ext cx="7391400" cy="984885"/>
          </a:xfrm>
          <a:prstGeom prst="rect">
            <a:avLst/>
          </a:prstGeom>
          <a:noFill/>
        </p:spPr>
        <p:txBody>
          <a:bodyPr wrap="square" rtlCol="0">
            <a:spAutoFit/>
          </a:bodyPr>
          <a:lstStyle/>
          <a:p>
            <a:pPr marL="338138" indent="-338138">
              <a:lnSpc>
                <a:spcPct val="90000"/>
              </a:lnSpc>
              <a:spcBef>
                <a:spcPct val="20000"/>
              </a:spcBef>
              <a:buClr>
                <a:srgbClr val="777777"/>
              </a:buClr>
              <a:buSzPct val="130000"/>
              <a:buFont typeface="Arial" pitchFamily="34" charset="0"/>
              <a:buChar char="•"/>
            </a:pPr>
            <a:r>
              <a:rPr lang="en-US" sz="2000" dirty="0" smtClean="0"/>
              <a:t>IRM protection can be triggered based on sender, recipient, content and other conditions</a:t>
            </a:r>
          </a:p>
          <a:p>
            <a:pPr marL="338138" indent="-338138">
              <a:lnSpc>
                <a:spcPct val="90000"/>
              </a:lnSpc>
              <a:spcBef>
                <a:spcPct val="20000"/>
              </a:spcBef>
              <a:buClr>
                <a:srgbClr val="777777"/>
              </a:buClr>
              <a:buSzPct val="130000"/>
              <a:buFont typeface="Arial" pitchFamily="34" charset="0"/>
              <a:buChar char="•"/>
            </a:pPr>
            <a:r>
              <a:rPr lang="en-US" sz="2000" dirty="0" smtClean="0"/>
              <a:t>Office 2003, 2007, and 2010 attachments also protected</a:t>
            </a:r>
          </a:p>
        </p:txBody>
      </p:sp>
      <p:pic>
        <p:nvPicPr>
          <p:cNvPr id="20" name="Picture 19" descr="Transport Protection Rule.bmp"/>
          <p:cNvPicPr>
            <a:picLocks noChangeAspect="1"/>
          </p:cNvPicPr>
          <p:nvPr/>
        </p:nvPicPr>
        <p:blipFill>
          <a:blip r:embed="rId3"/>
          <a:stretch>
            <a:fillRect/>
          </a:stretch>
        </p:blipFill>
        <p:spPr>
          <a:xfrm>
            <a:off x="1447800" y="1524000"/>
            <a:ext cx="4018444" cy="3525616"/>
          </a:xfrm>
          <a:prstGeom prst="rect">
            <a:avLst/>
          </a:prstGeom>
          <a:ln>
            <a:solidFill>
              <a:schemeClr val="bg1">
                <a:lumMod val="75000"/>
              </a:schemeClr>
            </a:solidFill>
          </a:ln>
          <a:effectLst>
            <a:outerShdw blurRad="292100" dist="139700" dir="2700000" algn="tl" rotWithShape="0">
              <a:srgbClr val="333333">
                <a:alpha val="65000"/>
              </a:srgbClr>
            </a:outerShdw>
          </a:effectLst>
        </p:spPr>
      </p:pic>
      <p:pic>
        <p:nvPicPr>
          <p:cNvPr id="22" name="Picture 21" descr="Transport Protection Rule.bmp"/>
          <p:cNvPicPr>
            <a:picLocks noChangeAspect="1"/>
          </p:cNvPicPr>
          <p:nvPr/>
        </p:nvPicPr>
        <p:blipFill>
          <a:blip r:embed="rId3"/>
          <a:srcRect l="27767" t="30014" r="10310" b="57653"/>
          <a:stretch>
            <a:fillRect/>
          </a:stretch>
        </p:blipFill>
        <p:spPr>
          <a:xfrm>
            <a:off x="2514600" y="2514600"/>
            <a:ext cx="3290455" cy="574964"/>
          </a:xfrm>
          <a:prstGeom prst="rect">
            <a:avLst/>
          </a:prstGeom>
          <a:ln w="19050">
            <a:solidFill>
              <a:srgbClr val="FF0000"/>
            </a:solidFill>
          </a:ln>
        </p:spPr>
      </p:pic>
      <p:cxnSp>
        <p:nvCxnSpPr>
          <p:cNvPr id="17" name="Straight Arrow Connector 16"/>
          <p:cNvCxnSpPr/>
          <p:nvPr/>
        </p:nvCxnSpPr>
        <p:spPr>
          <a:xfrm flipV="1">
            <a:off x="5334000" y="1752600"/>
            <a:ext cx="1143000" cy="1016168"/>
          </a:xfrm>
          <a:prstGeom prst="straightConnector1">
            <a:avLst/>
          </a:prstGeom>
          <a:ln>
            <a:solidFill>
              <a:schemeClr val="accent1"/>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p:nvPr/>
        </p:nvCxnSpPr>
        <p:spPr>
          <a:xfrm>
            <a:off x="4267200" y="4038600"/>
            <a:ext cx="1752600" cy="609600"/>
          </a:xfrm>
          <a:prstGeom prst="straightConnector1">
            <a:avLst/>
          </a:prstGeom>
          <a:ln>
            <a:solidFill>
              <a:schemeClr val="accent1"/>
            </a:solidFill>
            <a:headEnd type="triangle" w="med" len="med"/>
            <a:tailEnd type="none" w="med" len="med"/>
          </a:ln>
        </p:spPr>
        <p:style>
          <a:lnRef idx="2">
            <a:schemeClr val="accent2"/>
          </a:lnRef>
          <a:fillRef idx="0">
            <a:schemeClr val="accent2"/>
          </a:fillRef>
          <a:effectRef idx="1">
            <a:schemeClr val="accent2"/>
          </a:effectRef>
          <a:fontRef idx="minor">
            <a:schemeClr val="tx1"/>
          </a:fontRef>
        </p:style>
      </p:cxnSp>
      <p:sp>
        <p:nvSpPr>
          <p:cNvPr id="27" name="TextBox 26"/>
          <p:cNvSpPr txBox="1"/>
          <p:nvPr/>
        </p:nvSpPr>
        <p:spPr>
          <a:xfrm>
            <a:off x="6477000" y="1143000"/>
            <a:ext cx="1828800" cy="1477328"/>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Apply RMS policies automatically using Transport Rules </a:t>
            </a:r>
          </a:p>
        </p:txBody>
      </p:sp>
      <p:sp>
        <p:nvSpPr>
          <p:cNvPr id="28" name="TextBox 27"/>
          <p:cNvSpPr txBox="1"/>
          <p:nvPr/>
        </p:nvSpPr>
        <p:spPr>
          <a:xfrm>
            <a:off x="6019800" y="4114800"/>
            <a:ext cx="2209800" cy="923330"/>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Apply “Do Not Forward” or custom RMS templates</a:t>
            </a:r>
          </a:p>
        </p:txBody>
      </p:sp>
      <p:sp>
        <p:nvSpPr>
          <p:cNvPr id="14" name="Left-Right Arrow 13"/>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18" name="Straight Connector 17"/>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21" name="Rectangle 20"/>
          <p:cNvSpPr/>
          <p:nvPr/>
        </p:nvSpPr>
        <p:spPr>
          <a:xfrm>
            <a:off x="381000" y="838200"/>
            <a:ext cx="8305800" cy="590931"/>
          </a:xfrm>
          <a:prstGeom prst="rect">
            <a:avLst/>
          </a:prstGeom>
        </p:spPr>
        <p:txBody>
          <a:bodyPr wrap="square">
            <a:spAutoFit/>
          </a:bodyPr>
          <a:lstStyle/>
          <a:p>
            <a:pPr>
              <a:lnSpc>
                <a:spcPct val="90000"/>
              </a:lnSpc>
              <a:spcBef>
                <a:spcPct val="0"/>
              </a:spcBef>
              <a:defRPr/>
            </a:pPr>
            <a:r>
              <a:rPr lang="en-US" sz="36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Automatically apply IRM</a:t>
            </a:r>
          </a:p>
        </p:txBody>
      </p:sp>
      <p:sp>
        <p:nvSpPr>
          <p:cNvPr id="23" name="Rectangle 22"/>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spTree>
    <p:extLst>
      <p:ext uri="{BB962C8B-B14F-4D97-AF65-F5344CB8AC3E}">
        <p14:creationId xmlns="" xmlns:p14="http://schemas.microsoft.com/office/powerpoint/2010/main" val="247129712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Outlook Protection Rule.bmp"/>
          <p:cNvPicPr>
            <a:picLocks noChangeAspect="1"/>
          </p:cNvPicPr>
          <p:nvPr/>
        </p:nvPicPr>
        <p:blipFill>
          <a:blip r:embed="rId3"/>
          <a:stretch>
            <a:fillRect/>
          </a:stretch>
        </p:blipFill>
        <p:spPr>
          <a:xfrm>
            <a:off x="762000" y="2369403"/>
            <a:ext cx="7414260" cy="3040380"/>
          </a:xfrm>
          <a:prstGeom prst="rect">
            <a:avLst/>
          </a:prstGeom>
          <a:ln>
            <a:solidFill>
              <a:schemeClr val="bg1">
                <a:lumMod val="75000"/>
              </a:schemeClr>
            </a:solidFill>
          </a:ln>
          <a:effectLst>
            <a:outerShdw blurRad="292100" dist="139700" dir="2700000" algn="tl" rotWithShape="0">
              <a:srgbClr val="333333">
                <a:alpha val="65000"/>
              </a:srgbClr>
            </a:outerShdw>
          </a:effectLst>
        </p:spPr>
      </p:pic>
      <p:sp>
        <p:nvSpPr>
          <p:cNvPr id="11" name="Title 1"/>
          <p:cNvSpPr>
            <a:spLocks noGrp="1"/>
          </p:cNvSpPr>
          <p:nvPr>
            <p:ph type="title"/>
          </p:nvPr>
        </p:nvSpPr>
        <p:spPr>
          <a:xfrm>
            <a:off x="382088" y="277201"/>
            <a:ext cx="8761911" cy="664797"/>
          </a:xfrm>
        </p:spPr>
        <p:txBody>
          <a:bodyPr>
            <a:noAutofit/>
          </a:bodyPr>
          <a:lstStyle/>
          <a:p>
            <a:r>
              <a:rPr dirty="0" smtClean="0"/>
              <a:t>Outlook Protection Rules</a:t>
            </a:r>
            <a:r>
              <a:rPr sz="3600" dirty="0" smtClean="0"/>
              <a:t/>
            </a:r>
            <a:br>
              <a:rPr sz="3600" dirty="0" smtClean="0"/>
            </a:br>
            <a:r>
              <a:rPr lang="en-US" sz="3600" dirty="0" smtClean="0">
                <a:solidFill>
                  <a:schemeClr val="accent1"/>
                </a:solidFill>
                <a:effectLst>
                  <a:outerShdw blurRad="38100" dist="38100" dir="2700000" algn="tl">
                    <a:srgbClr val="000000">
                      <a:alpha val="43137"/>
                    </a:srgbClr>
                  </a:outerShdw>
                </a:effectLst>
              </a:rPr>
              <a:t>Provide users more IRM protection options</a:t>
            </a:r>
            <a:endParaRPr lang="en-US" sz="3000" dirty="0">
              <a:solidFill>
                <a:schemeClr val="accent1"/>
              </a:solidFill>
              <a:effectLst>
                <a:outerShdw blurRad="38100" dist="38100" dir="2700000" algn="tl">
                  <a:srgbClr val="000000">
                    <a:alpha val="43137"/>
                  </a:srgbClr>
                </a:outerShdw>
              </a:effectLst>
            </a:endParaRPr>
          </a:p>
        </p:txBody>
      </p:sp>
      <p:cxnSp>
        <p:nvCxnSpPr>
          <p:cNvPr id="12" name="Straight Arrow Connector 11"/>
          <p:cNvCxnSpPr/>
          <p:nvPr/>
        </p:nvCxnSpPr>
        <p:spPr>
          <a:xfrm rot="16200000" flipV="1">
            <a:off x="1093471" y="2792729"/>
            <a:ext cx="1333502" cy="167644"/>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endCxn id="16" idx="0"/>
          </p:cNvCxnSpPr>
          <p:nvPr/>
        </p:nvCxnSpPr>
        <p:spPr>
          <a:xfrm rot="16200000" flipH="1">
            <a:off x="5467350" y="3760053"/>
            <a:ext cx="2057400" cy="17145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rot="5400000">
            <a:off x="3390900" y="4617303"/>
            <a:ext cx="1828800" cy="5334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533400" y="5798403"/>
            <a:ext cx="4800600" cy="3693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IRM protection can still be applied manually</a:t>
            </a:r>
          </a:p>
        </p:txBody>
      </p:sp>
      <p:sp>
        <p:nvSpPr>
          <p:cNvPr id="16" name="TextBox 15"/>
          <p:cNvSpPr txBox="1"/>
          <p:nvPr/>
        </p:nvSpPr>
        <p:spPr>
          <a:xfrm>
            <a:off x="6019800" y="5646003"/>
            <a:ext cx="2667000" cy="923330"/>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User can be granted option to turn off rule for non-sensitive e-mail</a:t>
            </a:r>
          </a:p>
        </p:txBody>
      </p:sp>
      <p:sp>
        <p:nvSpPr>
          <p:cNvPr id="18" name="TextBox 17"/>
          <p:cNvSpPr txBox="1"/>
          <p:nvPr/>
        </p:nvSpPr>
        <p:spPr>
          <a:xfrm>
            <a:off x="1219200" y="1524000"/>
            <a:ext cx="50292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dirty="0" smtClean="0"/>
              <a:t>Adding recipient or distribution list can trigger IRM protection automatically before sending </a:t>
            </a:r>
          </a:p>
        </p:txBody>
      </p:sp>
      <p:sp>
        <p:nvSpPr>
          <p:cNvPr id="17" name="Left-Right Arrow 16"/>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19" name="Straight Connector 18"/>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22" name="Rectangle 21"/>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nl-BE" dirty="0"/>
              <a:t>Outlook Protection </a:t>
            </a:r>
            <a:r>
              <a:rPr lang="nl-BE" dirty="0" smtClean="0"/>
              <a:t>Rules</a:t>
            </a:r>
            <a:endParaRPr lang="nl-BE" dirty="0"/>
          </a:p>
        </p:txBody>
      </p:sp>
      <p:sp>
        <p:nvSpPr>
          <p:cNvPr id="4" name="Left-Right Arrow 3"/>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5" name="Straight Connector 4"/>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6" name="Rectangle 5"/>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pic>
        <p:nvPicPr>
          <p:cNvPr id="7" name="Picture 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28600" y="1143000"/>
            <a:ext cx="8672709" cy="3996761"/>
          </a:xfrm>
          <a:prstGeom prst="rect">
            <a:avLst/>
          </a:prstGeom>
        </p:spPr>
      </p:pic>
    </p:spTree>
    <p:extLst>
      <p:ext uri="{BB962C8B-B14F-4D97-AF65-F5344CB8AC3E}">
        <p14:creationId xmlns="" xmlns:p14="http://schemas.microsoft.com/office/powerpoint/2010/main" val="360526325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l-BE" dirty="0" smtClean="0"/>
              <a:t>Protection Rules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nl-BE" dirty="0" smtClean="0"/>
              <a:t>Demo</a:t>
            </a:r>
            <a:endParaRPr lang="en-US" dirty="0"/>
          </a:p>
        </p:txBody>
      </p:sp>
    </p:spTree>
    <p:extLst>
      <p:ext uri="{BB962C8B-B14F-4D97-AF65-F5344CB8AC3E}">
        <p14:creationId xmlns="" xmlns:p14="http://schemas.microsoft.com/office/powerpoint/2010/main" val="184023186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09600" y="2321746"/>
            <a:ext cx="6858000" cy="3774254"/>
          </a:xfrm>
          <a:prstGeom prst="rect">
            <a:avLst/>
          </a:prstGeom>
        </p:spPr>
      </p:pic>
      <p:sp>
        <p:nvSpPr>
          <p:cNvPr id="11" name="Title 1"/>
          <p:cNvSpPr>
            <a:spLocks noGrp="1"/>
          </p:cNvSpPr>
          <p:nvPr>
            <p:ph type="title"/>
          </p:nvPr>
        </p:nvSpPr>
        <p:spPr>
          <a:xfrm>
            <a:off x="381000" y="304800"/>
            <a:ext cx="8382000" cy="664797"/>
          </a:xfrm>
        </p:spPr>
        <p:txBody>
          <a:bodyPr>
            <a:noAutofit/>
          </a:bodyPr>
          <a:lstStyle/>
          <a:p>
            <a:r>
              <a:rPr dirty="0" smtClean="0"/>
              <a:t>IRM in Outlook Web App</a:t>
            </a:r>
            <a:endParaRPr lang="en-US" sz="3600" dirty="0">
              <a:solidFill>
                <a:schemeClr val="accent1"/>
              </a:solidFill>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4505752" y="2271779"/>
            <a:ext cx="4181048" cy="3127051"/>
          </a:xfrm>
          <a:prstGeom prst="rect">
            <a:avLst/>
          </a:prstGeom>
        </p:spPr>
      </p:pic>
      <p:sp>
        <p:nvSpPr>
          <p:cNvPr id="18" name="TextBox 17"/>
          <p:cNvSpPr txBox="1"/>
          <p:nvPr/>
        </p:nvSpPr>
        <p:spPr>
          <a:xfrm>
            <a:off x="152400" y="1600200"/>
            <a:ext cx="4724400" cy="584775"/>
          </a:xfrm>
          <a:prstGeom prst="rect">
            <a:avLst/>
          </a:prstGeom>
          <a:solidFill>
            <a:srgbClr val="FFFFFF">
              <a:lumMod val="95000"/>
            </a:srgbClr>
          </a:solidFill>
          <a:effectLst>
            <a:outerShdw blurRad="50800" dist="38100" dir="2700000" algn="tl" rotWithShape="0">
              <a:prstClr val="black">
                <a:alpha val="40000"/>
              </a:prstClr>
            </a:outerShdw>
          </a:effectLst>
        </p:spPr>
        <p:txBody>
          <a:bodyPr wrap="square" rtlCol="0">
            <a:spAutoFit/>
          </a:bodyPr>
          <a:lstStyle/>
          <a:p>
            <a:r>
              <a:rPr lang="en-US" sz="1600" dirty="0" smtClean="0">
                <a:solidFill>
                  <a:schemeClr val="bg1"/>
                </a:solidFill>
              </a:rPr>
              <a:t>Native support for IRM in OWA eliminates need for Internet Explorer Rights Management add-on</a:t>
            </a:r>
          </a:p>
        </p:txBody>
      </p:sp>
      <p:cxnSp>
        <p:nvCxnSpPr>
          <p:cNvPr id="20" name="Straight Arrow Connector 19"/>
          <p:cNvCxnSpPr/>
          <p:nvPr/>
        </p:nvCxnSpPr>
        <p:spPr>
          <a:xfrm rot="16200000" flipH="1">
            <a:off x="5638800" y="3505200"/>
            <a:ext cx="1524000" cy="13716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400800" y="1600200"/>
            <a:ext cx="2590800" cy="584775"/>
          </a:xfrm>
          <a:prstGeom prst="rect">
            <a:avLst/>
          </a:prstGeom>
          <a:solidFill>
            <a:srgbClr val="FFFFFF">
              <a:lumMod val="95000"/>
            </a:srgbClr>
          </a:solidFill>
          <a:effectLst>
            <a:outerShdw blurRad="50800" dist="38100" dir="2700000" algn="tl" rotWithShape="0">
              <a:prstClr val="black">
                <a:alpha val="40000"/>
              </a:prstClr>
            </a:outerShdw>
          </a:effectLst>
        </p:spPr>
        <p:txBody>
          <a:bodyPr wrap="square" rtlCol="0">
            <a:spAutoFit/>
          </a:bodyPr>
          <a:lstStyle/>
          <a:p>
            <a:r>
              <a:rPr lang="en-US" sz="1600" dirty="0" smtClean="0">
                <a:solidFill>
                  <a:schemeClr val="bg1"/>
                </a:solidFill>
              </a:rPr>
              <a:t>Access to standard and custom RMS templates</a:t>
            </a:r>
          </a:p>
        </p:txBody>
      </p:sp>
      <p:cxnSp>
        <p:nvCxnSpPr>
          <p:cNvPr id="24" name="Straight Arrow Connector 23"/>
          <p:cNvCxnSpPr/>
          <p:nvPr/>
        </p:nvCxnSpPr>
        <p:spPr>
          <a:xfrm rot="5400000" flipH="1" flipV="1">
            <a:off x="6781800" y="2286000"/>
            <a:ext cx="533400" cy="3810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4" name="Rectangle 13"/>
          <p:cNvSpPr/>
          <p:nvPr/>
        </p:nvSpPr>
        <p:spPr>
          <a:xfrm>
            <a:off x="341586" y="861950"/>
            <a:ext cx="8497614" cy="590931"/>
          </a:xfrm>
          <a:prstGeom prst="rect">
            <a:avLst/>
          </a:prstGeom>
        </p:spPr>
        <p:txBody>
          <a:bodyPr wrap="square">
            <a:spAutoFit/>
          </a:bodyPr>
          <a:lstStyle/>
          <a:p>
            <a:pPr>
              <a:lnSpc>
                <a:spcPct val="90000"/>
              </a:lnSpc>
              <a:spcBef>
                <a:spcPct val="20000"/>
              </a:spcBef>
              <a:defRPr/>
            </a:pPr>
            <a:r>
              <a:rPr lang="en-US" sz="36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Read and reply to protected messages</a:t>
            </a:r>
          </a:p>
        </p:txBody>
      </p:sp>
      <p:cxnSp>
        <p:nvCxnSpPr>
          <p:cNvPr id="17" name="Straight Arrow Connector 16"/>
          <p:cNvCxnSpPr/>
          <p:nvPr/>
        </p:nvCxnSpPr>
        <p:spPr>
          <a:xfrm rot="16200000" flipV="1">
            <a:off x="1562100" y="2324100"/>
            <a:ext cx="381000" cy="1524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6" name="Rectangle 15"/>
          <p:cNvSpPr/>
          <p:nvPr/>
        </p:nvSpPr>
        <p:spPr>
          <a:xfrm>
            <a:off x="76200" y="5562600"/>
            <a:ext cx="6781800" cy="535531"/>
          </a:xfrm>
          <a:prstGeom prst="rect">
            <a:avLst/>
          </a:prstGeom>
          <a:solidFill>
            <a:schemeClr val="tx1">
              <a:lumMod val="95000"/>
            </a:schemeClr>
          </a:solidFill>
          <a:ln cap="rnd">
            <a:solidFill>
              <a:schemeClr val="tx1"/>
            </a:solidFill>
          </a:ln>
        </p:spPr>
        <p:txBody>
          <a:bodyPr wrap="square">
            <a:spAutoFit/>
          </a:bodyPr>
          <a:lstStyle/>
          <a:p>
            <a:pPr marL="0" lvl="2">
              <a:lnSpc>
                <a:spcPct val="90000"/>
              </a:lnSpc>
              <a:spcBef>
                <a:spcPct val="20000"/>
              </a:spcBef>
              <a:buClr>
                <a:srgbClr val="777777"/>
              </a:buClr>
              <a:buSzPct val="130000"/>
            </a:pPr>
            <a:r>
              <a:rPr lang="en-US" sz="1600" dirty="0" smtClean="0">
                <a:solidFill>
                  <a:srgbClr val="000000"/>
                </a:solidFill>
              </a:rPr>
              <a:t>Cross-browser support enables Firefox and Safari users to create and consume IRM-protected messages</a:t>
            </a:r>
          </a:p>
        </p:txBody>
      </p:sp>
      <p:sp>
        <p:nvSpPr>
          <p:cNvPr id="21" name="Left-Right Arrow 20"/>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22" name="Straight Connector 21"/>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27" name="Rectangle 26"/>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sp>
        <p:nvSpPr>
          <p:cNvPr id="28" name="TextBox 27"/>
          <p:cNvSpPr txBox="1"/>
          <p:nvPr/>
        </p:nvSpPr>
        <p:spPr>
          <a:xfrm>
            <a:off x="6934200" y="4953000"/>
            <a:ext cx="1600200" cy="830997"/>
          </a:xfrm>
          <a:prstGeom prst="rect">
            <a:avLst/>
          </a:prstGeom>
          <a:solidFill>
            <a:srgbClr val="FFFFFF">
              <a:lumMod val="95000"/>
            </a:srgbClr>
          </a:solidFill>
          <a:effectLst>
            <a:outerShdw blurRad="50800" dist="38100" dir="2700000" algn="tl" rotWithShape="0">
              <a:prstClr val="black">
                <a:alpha val="40000"/>
              </a:prstClr>
            </a:outerShdw>
          </a:effectLst>
        </p:spPr>
        <p:txBody>
          <a:bodyPr wrap="square" rtlCol="0">
            <a:spAutoFit/>
          </a:bodyPr>
          <a:lstStyle/>
          <a:p>
            <a:r>
              <a:rPr lang="en-US" sz="1600" dirty="0" smtClean="0">
                <a:solidFill>
                  <a:schemeClr val="bg1"/>
                </a:solidFill>
              </a:rPr>
              <a:t>Office documents </a:t>
            </a:r>
          </a:p>
          <a:p>
            <a:r>
              <a:rPr lang="en-US" sz="1600" dirty="0" smtClean="0">
                <a:solidFill>
                  <a:schemeClr val="bg1"/>
                </a:solidFill>
              </a:rPr>
              <a:t>also protected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normAutofit/>
          </a:bodyPr>
          <a:lstStyle/>
          <a:p>
            <a:r>
              <a:rPr dirty="0" smtClean="0"/>
              <a:t>Protected Voice Mail</a:t>
            </a:r>
            <a:endParaRPr lang="en-US" dirty="0">
              <a:solidFill>
                <a:schemeClr val="accent1"/>
              </a:solidFill>
              <a:effectLst>
                <a:outerShdw blurRad="38100" dist="38100" dir="2700000" algn="tl">
                  <a:srgbClr val="000000">
                    <a:alpha val="43137"/>
                  </a:srgbClr>
                </a:outerShdw>
              </a:effectLst>
            </a:endParaRPr>
          </a:p>
        </p:txBody>
      </p:sp>
      <p:sp>
        <p:nvSpPr>
          <p:cNvPr id="8" name="Rectangle 7"/>
          <p:cNvSpPr/>
          <p:nvPr/>
        </p:nvSpPr>
        <p:spPr>
          <a:xfrm>
            <a:off x="341586" y="914400"/>
            <a:ext cx="8421414" cy="590931"/>
          </a:xfrm>
          <a:prstGeom prst="rect">
            <a:avLst/>
          </a:prstGeom>
        </p:spPr>
        <p:txBody>
          <a:bodyPr wrap="square">
            <a:spAutoFit/>
          </a:bodyPr>
          <a:lstStyle/>
          <a:p>
            <a:pPr>
              <a:lnSpc>
                <a:spcPct val="90000"/>
              </a:lnSpc>
              <a:spcBef>
                <a:spcPct val="20000"/>
              </a:spcBef>
              <a:defRPr/>
            </a:pPr>
            <a:r>
              <a:rPr lang="en-US" sz="36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Prevent forwarding of voice mail</a:t>
            </a:r>
          </a:p>
        </p:txBody>
      </p:sp>
      <p:sp>
        <p:nvSpPr>
          <p:cNvPr id="9" name="Rectangle 8"/>
          <p:cNvSpPr/>
          <p:nvPr/>
        </p:nvSpPr>
        <p:spPr>
          <a:xfrm>
            <a:off x="381000" y="4779460"/>
            <a:ext cx="8534400" cy="1240340"/>
          </a:xfrm>
          <a:prstGeom prst="rect">
            <a:avLst/>
          </a:prstGeom>
        </p:spPr>
        <p:txBody>
          <a:bodyPr wrap="square">
            <a:spAutoFit/>
          </a:bodyPr>
          <a:lstStyle/>
          <a:p>
            <a:pPr marL="339725" indent="-339725">
              <a:lnSpc>
                <a:spcPct val="90000"/>
              </a:lnSpc>
              <a:spcBef>
                <a:spcPct val="20000"/>
              </a:spcBef>
              <a:spcAft>
                <a:spcPts val="600"/>
              </a:spcAft>
              <a:buClr>
                <a:srgbClr val="777777"/>
              </a:buClr>
              <a:buSzPct val="130000"/>
              <a:buFont typeface="Arial" pitchFamily="34" charset="0"/>
              <a:buChar char="•"/>
              <a:defRPr/>
            </a:pPr>
            <a:r>
              <a:rPr lang="en-US" sz="2400" dirty="0" smtClean="0"/>
              <a:t>Integration with AD RMS and Exchange Unified Messaging</a:t>
            </a:r>
          </a:p>
          <a:p>
            <a:pPr marL="339725" indent="-339725">
              <a:lnSpc>
                <a:spcPct val="90000"/>
              </a:lnSpc>
              <a:spcBef>
                <a:spcPct val="20000"/>
              </a:spcBef>
              <a:spcAft>
                <a:spcPts val="600"/>
              </a:spcAft>
              <a:buClr>
                <a:srgbClr val="777777"/>
              </a:buClr>
              <a:buSzPct val="130000"/>
              <a:buFont typeface="Arial" pitchFamily="34" charset="0"/>
              <a:buChar char="•"/>
              <a:defRPr/>
            </a:pPr>
            <a:r>
              <a:rPr lang="en-US" sz="2400" dirty="0" smtClean="0"/>
              <a:t>Permissions designated by sender (by marking the message as private) or by administrative policy</a:t>
            </a:r>
          </a:p>
        </p:txBody>
      </p:sp>
      <p:sp>
        <p:nvSpPr>
          <p:cNvPr id="13" name="Left-Right Arrow 12"/>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14" name="Straight Connector 13"/>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16" name="Rectangle 15"/>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pic>
        <p:nvPicPr>
          <p:cNvPr id="4" name="Picture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17250" y="2209800"/>
            <a:ext cx="3457143" cy="361905"/>
          </a:xfrm>
          <a:prstGeom prst="rect">
            <a:avLst/>
          </a:prstGeom>
        </p:spPr>
      </p:pic>
      <p:pic>
        <p:nvPicPr>
          <p:cNvPr id="5"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216162" y="2817970"/>
            <a:ext cx="6672262" cy="196149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343400" y="1676400"/>
            <a:ext cx="4229100" cy="1295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dirty="0" smtClean="0"/>
              <a:t>Content</a:t>
            </a:r>
            <a:endParaRPr lang="nl-BE" dirty="0"/>
          </a:p>
        </p:txBody>
      </p:sp>
      <p:sp>
        <p:nvSpPr>
          <p:cNvPr id="6" name="Text Placeholder 5"/>
          <p:cNvSpPr>
            <a:spLocks noGrp="1"/>
          </p:cNvSpPr>
          <p:nvPr>
            <p:ph type="body" sz="quarter" idx="10"/>
          </p:nvPr>
        </p:nvSpPr>
        <p:spPr>
          <a:xfrm>
            <a:off x="381000" y="1411552"/>
            <a:ext cx="8610600" cy="2210862"/>
          </a:xfrm>
        </p:spPr>
        <p:txBody>
          <a:bodyPr/>
          <a:lstStyle/>
          <a:p>
            <a:r>
              <a:rPr lang="nl-BE" dirty="0" smtClean="0">
                <a:solidFill>
                  <a:schemeClr val="tx1"/>
                </a:solidFill>
              </a:rPr>
              <a:t>Introduction</a:t>
            </a:r>
          </a:p>
          <a:p>
            <a:r>
              <a:rPr lang="nl-BE" dirty="0" smtClean="0">
                <a:solidFill>
                  <a:schemeClr val="tx1"/>
                </a:solidFill>
              </a:rPr>
              <a:t>MailTips</a:t>
            </a:r>
          </a:p>
          <a:p>
            <a:r>
              <a:rPr lang="nl-BE" dirty="0" smtClean="0">
                <a:solidFill>
                  <a:schemeClr val="tx1"/>
                </a:solidFill>
              </a:rPr>
              <a:t>Transport Rules</a:t>
            </a:r>
          </a:p>
          <a:p>
            <a:r>
              <a:rPr lang="nl-BE" dirty="0" smtClean="0">
                <a:solidFill>
                  <a:schemeClr val="tx1"/>
                </a:solidFill>
              </a:rPr>
              <a:t>Moderation</a:t>
            </a:r>
          </a:p>
          <a:p>
            <a:r>
              <a:rPr lang="nl-BE" dirty="0" smtClean="0">
                <a:solidFill>
                  <a:schemeClr val="tx1"/>
                </a:solidFill>
              </a:rPr>
              <a:t>Information Rights Management</a:t>
            </a:r>
          </a:p>
          <a:p>
            <a:r>
              <a:rPr lang="nl-BE" dirty="0" smtClean="0">
                <a:solidFill>
                  <a:schemeClr val="accent1"/>
                </a:solidFill>
              </a:rPr>
              <a:t>Ethical Wall</a:t>
            </a:r>
          </a:p>
          <a:p>
            <a:r>
              <a:rPr lang="nl-BE" dirty="0" smtClean="0"/>
              <a:t>Search, Transport and Journal Report Decryption</a:t>
            </a:r>
          </a:p>
          <a:p>
            <a:r>
              <a:rPr lang="nl-BE" dirty="0" smtClean="0"/>
              <a:t>Session Takeaways</a:t>
            </a:r>
            <a:endParaRPr lang="nl-BE" dirty="0"/>
          </a:p>
        </p:txBody>
      </p:sp>
    </p:spTree>
    <p:extLst>
      <p:ext uri="{BB962C8B-B14F-4D97-AF65-F5344CB8AC3E}">
        <p14:creationId xmlns="" xmlns:p14="http://schemas.microsoft.com/office/powerpoint/2010/main" val="84150032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Ethical Wall</a:t>
            </a:r>
            <a:endParaRPr lang="nl-BE" dirty="0"/>
          </a:p>
        </p:txBody>
      </p:sp>
      <p:sp>
        <p:nvSpPr>
          <p:cNvPr id="3" name="Text Placeholder 2"/>
          <p:cNvSpPr>
            <a:spLocks noGrp="1"/>
          </p:cNvSpPr>
          <p:nvPr>
            <p:ph type="body" sz="quarter" idx="10"/>
          </p:nvPr>
        </p:nvSpPr>
        <p:spPr/>
        <p:txBody>
          <a:bodyPr/>
          <a:lstStyle/>
          <a:p>
            <a:r>
              <a:rPr lang="en-US" dirty="0" smtClean="0"/>
              <a:t>Zone </a:t>
            </a:r>
            <a:r>
              <a:rPr lang="en-US" dirty="0"/>
              <a:t>of non-communication between distinct departments of a business or organization to prevent conflicts of interest that might result in the inappropriate release of sensitive </a:t>
            </a:r>
            <a:r>
              <a:rPr lang="en-US" dirty="0" smtClean="0"/>
              <a:t>information</a:t>
            </a:r>
          </a:p>
          <a:p>
            <a:r>
              <a:rPr lang="en-US" dirty="0" smtClean="0"/>
              <a:t>Configurable using EMC or EMS</a:t>
            </a:r>
            <a:endParaRPr lang="nl-BE" dirty="0"/>
          </a:p>
        </p:txBody>
      </p:sp>
      <p:sp>
        <p:nvSpPr>
          <p:cNvPr id="4" name="Left-Right Arrow 3"/>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5" name="Straight Connector 4"/>
          <p:cNvCxnSpPr/>
          <p:nvPr/>
        </p:nvCxnSpPr>
        <p:spPr>
          <a:xfrm rot="5400000">
            <a:off x="86106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6" name="Rectangle 5"/>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Control</a:t>
            </a:r>
          </a:p>
        </p:txBody>
      </p:sp>
    </p:spTree>
    <p:extLst>
      <p:ext uri="{BB962C8B-B14F-4D97-AF65-F5344CB8AC3E}">
        <p14:creationId xmlns="" xmlns:p14="http://schemas.microsoft.com/office/powerpoint/2010/main" val="134612075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l-BE" dirty="0" smtClean="0"/>
              <a:t>Ethical Wall</a:t>
            </a:r>
            <a:endParaRPr lang="nl-BE" dirty="0"/>
          </a:p>
        </p:txBody>
      </p:sp>
      <p:sp>
        <p:nvSpPr>
          <p:cNvPr id="3" name="Subtitle 2"/>
          <p:cNvSpPr>
            <a:spLocks noGrp="1"/>
          </p:cNvSpPr>
          <p:nvPr>
            <p:ph type="subTitle" idx="1"/>
          </p:nvPr>
        </p:nvSpPr>
        <p:spPr/>
        <p:txBody>
          <a:bodyPr/>
          <a:lstStyle/>
          <a:p>
            <a:endParaRPr lang="nl-BE"/>
          </a:p>
        </p:txBody>
      </p:sp>
      <p:sp>
        <p:nvSpPr>
          <p:cNvPr id="4" name="Text Placeholder 3"/>
          <p:cNvSpPr>
            <a:spLocks noGrp="1"/>
          </p:cNvSpPr>
          <p:nvPr>
            <p:ph type="body" sz="quarter" idx="10"/>
          </p:nvPr>
        </p:nvSpPr>
        <p:spPr/>
        <p:txBody>
          <a:bodyPr/>
          <a:lstStyle/>
          <a:p>
            <a:r>
              <a:rPr lang="nl-BE" dirty="0" smtClean="0"/>
              <a:t>Demo</a:t>
            </a:r>
            <a:endParaRPr lang="nl-BE" dirty="0"/>
          </a:p>
        </p:txBody>
      </p:sp>
    </p:spTree>
    <p:extLst>
      <p:ext uri="{BB962C8B-B14F-4D97-AF65-F5344CB8AC3E}">
        <p14:creationId xmlns="" xmlns:p14="http://schemas.microsoft.com/office/powerpoint/2010/main" val="178640913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dirty="0" smtClean="0"/>
              <a:t>Content</a:t>
            </a:r>
            <a:endParaRPr lang="nl-BE" dirty="0"/>
          </a:p>
        </p:txBody>
      </p:sp>
      <p:sp>
        <p:nvSpPr>
          <p:cNvPr id="6" name="Text Placeholder 5"/>
          <p:cNvSpPr>
            <a:spLocks noGrp="1"/>
          </p:cNvSpPr>
          <p:nvPr>
            <p:ph type="body" sz="quarter" idx="10"/>
          </p:nvPr>
        </p:nvSpPr>
        <p:spPr>
          <a:xfrm>
            <a:off x="381000" y="1411552"/>
            <a:ext cx="8610600" cy="2210862"/>
          </a:xfrm>
        </p:spPr>
        <p:txBody>
          <a:bodyPr/>
          <a:lstStyle/>
          <a:p>
            <a:r>
              <a:rPr lang="nl-BE" dirty="0" smtClean="0">
                <a:solidFill>
                  <a:schemeClr val="tx1"/>
                </a:solidFill>
              </a:rPr>
              <a:t>Introduction</a:t>
            </a:r>
          </a:p>
          <a:p>
            <a:r>
              <a:rPr lang="nl-BE" dirty="0" smtClean="0">
                <a:solidFill>
                  <a:schemeClr val="tx1"/>
                </a:solidFill>
              </a:rPr>
              <a:t>MailTips</a:t>
            </a:r>
          </a:p>
          <a:p>
            <a:r>
              <a:rPr lang="nl-BE" dirty="0" smtClean="0">
                <a:solidFill>
                  <a:schemeClr val="tx1"/>
                </a:solidFill>
              </a:rPr>
              <a:t>Transport Rules</a:t>
            </a:r>
          </a:p>
          <a:p>
            <a:r>
              <a:rPr lang="nl-BE" dirty="0" smtClean="0">
                <a:solidFill>
                  <a:schemeClr val="tx1"/>
                </a:solidFill>
              </a:rPr>
              <a:t>Moderation</a:t>
            </a:r>
          </a:p>
          <a:p>
            <a:r>
              <a:rPr lang="nl-BE" dirty="0" smtClean="0">
                <a:solidFill>
                  <a:schemeClr val="tx1"/>
                </a:solidFill>
              </a:rPr>
              <a:t>Information Rights Management</a:t>
            </a:r>
          </a:p>
          <a:p>
            <a:r>
              <a:rPr lang="nl-BE" dirty="0" smtClean="0">
                <a:solidFill>
                  <a:schemeClr val="tx1"/>
                </a:solidFill>
              </a:rPr>
              <a:t>Ethical Wall</a:t>
            </a:r>
          </a:p>
          <a:p>
            <a:r>
              <a:rPr lang="nl-BE" dirty="0" smtClean="0"/>
              <a:t>Search, Transport and Journal Report Decryption</a:t>
            </a:r>
          </a:p>
          <a:p>
            <a:r>
              <a:rPr lang="nl-BE" dirty="0" smtClean="0"/>
              <a:t>Session Takeaways</a:t>
            </a:r>
            <a:endParaRPr lang="nl-BE" dirty="0"/>
          </a:p>
        </p:txBody>
      </p:sp>
    </p:spTree>
    <p:extLst>
      <p:ext uri="{BB962C8B-B14F-4D97-AF65-F5344CB8AC3E}">
        <p14:creationId xmlns="" xmlns:p14="http://schemas.microsoft.com/office/powerpoint/2010/main" val="351044944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382772" y="1156064"/>
            <a:ext cx="8293396" cy="4648200"/>
          </a:xfrm>
          <a:prstGeom prst="roundRect">
            <a:avLst>
              <a:gd name="adj" fmla="val 1953"/>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smtClean="0">
              <a:gradFill>
                <a:gsLst>
                  <a:gs pos="0">
                    <a:schemeClr val="tx1"/>
                  </a:gs>
                  <a:gs pos="50000">
                    <a:schemeClr val="tx1"/>
                  </a:gs>
                </a:gsLst>
                <a:lin ang="5400000" scaled="0"/>
              </a:gradFill>
              <a:latin typeface="Segoe" pitchFamily="34" charset="0"/>
            </a:endParaRPr>
          </a:p>
        </p:txBody>
      </p:sp>
      <p:sp>
        <p:nvSpPr>
          <p:cNvPr id="2" name="Title 1"/>
          <p:cNvSpPr>
            <a:spLocks noGrp="1"/>
          </p:cNvSpPr>
          <p:nvPr>
            <p:ph type="title"/>
          </p:nvPr>
        </p:nvSpPr>
        <p:spPr>
          <a:xfrm>
            <a:off x="382588" y="228600"/>
            <a:ext cx="8380412" cy="1107996"/>
          </a:xfrm>
        </p:spPr>
        <p:txBody>
          <a:bodyPr/>
          <a:lstStyle/>
          <a:p>
            <a:r>
              <a:rPr lang="en-US" sz="4000" dirty="0" smtClean="0"/>
              <a:t>Information Protection and Control (IPC) </a:t>
            </a:r>
            <a:br>
              <a:rPr lang="en-US" sz="4000" dirty="0" smtClean="0"/>
            </a:br>
            <a:endParaRPr lang="en-US" sz="4000" dirty="0"/>
          </a:p>
        </p:txBody>
      </p:sp>
      <p:sp>
        <p:nvSpPr>
          <p:cNvPr id="7" name="TextBox 6"/>
          <p:cNvSpPr txBox="1"/>
          <p:nvPr/>
        </p:nvSpPr>
        <p:spPr>
          <a:xfrm>
            <a:off x="609600" y="1295400"/>
            <a:ext cx="7772400" cy="4349909"/>
          </a:xfrm>
          <a:prstGeom prst="rect">
            <a:avLst/>
          </a:prstGeom>
          <a:noFill/>
          <a:ln w="38100">
            <a:noFill/>
          </a:ln>
        </p:spPr>
        <p:txBody>
          <a:bodyPr wrap="square" rtlCol="0">
            <a:spAutoFit/>
          </a:bodyPr>
          <a:lstStyle/>
          <a:p>
            <a:pPr marL="0" lvl="1">
              <a:spcBef>
                <a:spcPct val="50000"/>
              </a:spcBef>
              <a:buClr>
                <a:srgbClr val="777777"/>
              </a:buClr>
              <a:buSzPct val="130000"/>
              <a:defRPr/>
            </a:pPr>
            <a:r>
              <a:rPr lang="en-US" dirty="0" smtClean="0"/>
              <a:t>Exchange Server 2010 helps prevent the unauthorized transmission of sensitive information with tools that can automatically: </a:t>
            </a:r>
          </a:p>
          <a:p>
            <a:pPr marL="0" lvl="1">
              <a:spcBef>
                <a:spcPct val="50000"/>
              </a:spcBef>
              <a:buClr>
                <a:srgbClr val="777777"/>
              </a:buClr>
              <a:buSzPct val="130000"/>
              <a:defRPr/>
            </a:pPr>
            <a:r>
              <a:rPr lang="en-US" sz="2400" b="1" dirty="0" smtClean="0"/>
              <a:t>MONITOR</a:t>
            </a:r>
            <a:r>
              <a:rPr lang="en-US" dirty="0" smtClean="0"/>
              <a:t> e-mail for specific content, recipients and other attributes</a:t>
            </a:r>
          </a:p>
          <a:p>
            <a:pPr marL="0" lvl="1">
              <a:spcBef>
                <a:spcPct val="50000"/>
              </a:spcBef>
              <a:buClr>
                <a:srgbClr val="777777"/>
              </a:buClr>
              <a:buSzPct val="130000"/>
              <a:defRPr/>
            </a:pPr>
            <a:r>
              <a:rPr lang="en-US" sz="2400" b="1" dirty="0" smtClean="0"/>
              <a:t>CONTROL</a:t>
            </a:r>
            <a:r>
              <a:rPr lang="en-US" dirty="0" smtClean="0"/>
              <a:t> distribution with automated, granular polices</a:t>
            </a:r>
          </a:p>
          <a:p>
            <a:pPr marL="0" lvl="1">
              <a:spcBef>
                <a:spcPct val="50000"/>
              </a:spcBef>
              <a:buClr>
                <a:srgbClr val="777777"/>
              </a:buClr>
              <a:buSzPct val="130000"/>
              <a:defRPr/>
            </a:pPr>
            <a:r>
              <a:rPr lang="en-US" sz="2400" b="1" dirty="0" smtClean="0"/>
              <a:t>PROTECT</a:t>
            </a:r>
            <a:r>
              <a:rPr lang="en-US" sz="2400" dirty="0" smtClean="0"/>
              <a:t> </a:t>
            </a:r>
            <a:r>
              <a:rPr lang="en-US" dirty="0" smtClean="0"/>
              <a:t> access to data wherever it travels using rights management</a:t>
            </a:r>
          </a:p>
          <a:p>
            <a:pPr marL="0" lvl="1">
              <a:spcBef>
                <a:spcPct val="50000"/>
              </a:spcBef>
              <a:buClr>
                <a:srgbClr val="777777"/>
              </a:buClr>
              <a:buSzPct val="130000"/>
              <a:defRPr/>
            </a:pPr>
            <a:r>
              <a:rPr lang="en-US" sz="2400" b="1" dirty="0" smtClean="0"/>
              <a:t>PREVENT</a:t>
            </a:r>
            <a:endParaRPr lang="en-US" sz="2000" b="1" dirty="0" smtClean="0"/>
          </a:p>
          <a:p>
            <a:pPr marL="457200" indent="-336550">
              <a:spcAft>
                <a:spcPts val="200"/>
              </a:spcAft>
              <a:buFont typeface="Arial" pitchFamily="34" charset="0"/>
              <a:buChar char="•"/>
            </a:pPr>
            <a:r>
              <a:rPr lang="en-US" dirty="0" smtClean="0"/>
              <a:t>Violations of corporate policy and best practices </a:t>
            </a:r>
          </a:p>
          <a:p>
            <a:pPr marL="457200" indent="-336550">
              <a:spcAft>
                <a:spcPts val="200"/>
              </a:spcAft>
              <a:buFont typeface="Arial" pitchFamily="34" charset="0"/>
              <a:buChar char="•"/>
            </a:pPr>
            <a:r>
              <a:rPr lang="en-US" dirty="0" smtClean="0"/>
              <a:t>Non-compliance with government and industry regulations</a:t>
            </a:r>
          </a:p>
          <a:p>
            <a:pPr marL="457200" indent="-336550">
              <a:spcAft>
                <a:spcPts val="200"/>
              </a:spcAft>
              <a:buFont typeface="Arial" pitchFamily="34" charset="0"/>
              <a:buChar char="•"/>
            </a:pPr>
            <a:r>
              <a:rPr lang="en-US" dirty="0" smtClean="0"/>
              <a:t>Loss of intellectual property and proprietary information </a:t>
            </a:r>
          </a:p>
          <a:p>
            <a:pPr marL="457200" indent="-336550">
              <a:spcAft>
                <a:spcPts val="200"/>
              </a:spcAft>
              <a:buFont typeface="Arial" pitchFamily="34" charset="0"/>
              <a:buChar char="•"/>
            </a:pPr>
            <a:r>
              <a:rPr lang="en-US" dirty="0" smtClean="0"/>
              <a:t>High-profile leaks of private information and customer records </a:t>
            </a:r>
          </a:p>
          <a:p>
            <a:pPr marL="457200" indent="-336550">
              <a:spcAft>
                <a:spcPts val="200"/>
              </a:spcAft>
              <a:buFont typeface="Arial" pitchFamily="34" charset="0"/>
              <a:buChar char="•"/>
            </a:pPr>
            <a:r>
              <a:rPr lang="en-US" dirty="0" smtClean="0"/>
              <a:t>Damage to corporate brand image and reputation </a:t>
            </a:r>
            <a:endParaRPr lang="en-US" sz="2400" dirty="0" smtClean="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RM Search.bmp"/>
          <p:cNvPicPr>
            <a:picLocks noChangeAspect="1"/>
          </p:cNvPicPr>
          <p:nvPr/>
        </p:nvPicPr>
        <p:blipFill>
          <a:blip r:embed="rId3"/>
          <a:srcRect l="450" t="545" b="364"/>
          <a:stretch>
            <a:fillRect/>
          </a:stretch>
        </p:blipFill>
        <p:spPr>
          <a:xfrm>
            <a:off x="2043545" y="1537855"/>
            <a:ext cx="5758753" cy="3546764"/>
          </a:xfrm>
          <a:prstGeom prst="rect">
            <a:avLst/>
          </a:prstGeom>
          <a:ln>
            <a:solidFill>
              <a:schemeClr val="bg1">
                <a:lumMod val="75000"/>
              </a:schemeClr>
            </a:solidFill>
          </a:ln>
          <a:effectLst>
            <a:outerShdw blurRad="292100" dist="139700" dir="2700000" algn="tl" rotWithShape="0">
              <a:srgbClr val="333333">
                <a:alpha val="65000"/>
              </a:srgbClr>
            </a:outerShdw>
          </a:effectLst>
        </p:spPr>
      </p:pic>
      <p:sp>
        <p:nvSpPr>
          <p:cNvPr id="11" name="Title 1"/>
          <p:cNvSpPr>
            <a:spLocks noGrp="1"/>
          </p:cNvSpPr>
          <p:nvPr>
            <p:ph type="title"/>
          </p:nvPr>
        </p:nvSpPr>
        <p:spPr>
          <a:xfrm>
            <a:off x="381000" y="228600"/>
            <a:ext cx="8534400" cy="664797"/>
          </a:xfrm>
        </p:spPr>
        <p:txBody>
          <a:bodyPr>
            <a:normAutofit/>
          </a:bodyPr>
          <a:lstStyle/>
          <a:p>
            <a:r>
              <a:rPr dirty="0" smtClean="0"/>
              <a:t>IRM Search</a:t>
            </a:r>
            <a:endParaRPr lang="en-US" dirty="0">
              <a:solidFill>
                <a:schemeClr val="accent1"/>
              </a:solidFill>
              <a:effectLst>
                <a:outerShdw blurRad="38100" dist="38100" dir="2700000" algn="tl">
                  <a:srgbClr val="000000">
                    <a:alpha val="43137"/>
                  </a:srgbClr>
                </a:outerShdw>
              </a:effectLst>
            </a:endParaRPr>
          </a:p>
        </p:txBody>
      </p:sp>
      <p:sp>
        <p:nvSpPr>
          <p:cNvPr id="28" name="TextBox 27"/>
          <p:cNvSpPr txBox="1"/>
          <p:nvPr/>
        </p:nvSpPr>
        <p:spPr>
          <a:xfrm>
            <a:off x="2590800" y="5486400"/>
            <a:ext cx="2819400" cy="830997"/>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sz="1600" dirty="0" smtClean="0"/>
              <a:t>Multi-mailbox search includes option to search IRM-protected items</a:t>
            </a:r>
          </a:p>
        </p:txBody>
      </p:sp>
      <p:sp>
        <p:nvSpPr>
          <p:cNvPr id="33" name="TextBox 32"/>
          <p:cNvSpPr txBox="1"/>
          <p:nvPr/>
        </p:nvSpPr>
        <p:spPr>
          <a:xfrm>
            <a:off x="68580" y="2057400"/>
            <a:ext cx="1905000" cy="1569660"/>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sz="1600" dirty="0" smtClean="0"/>
              <a:t>Conduct full-text search of  IRM-protected mail and attachments in Outlook (online) and OWA</a:t>
            </a:r>
          </a:p>
        </p:txBody>
      </p:sp>
      <p:cxnSp>
        <p:nvCxnSpPr>
          <p:cNvPr id="16" name="Straight Arrow Connector 15"/>
          <p:cNvCxnSpPr/>
          <p:nvPr/>
        </p:nvCxnSpPr>
        <p:spPr>
          <a:xfrm rot="10800000" flipV="1">
            <a:off x="1905000" y="2667000"/>
            <a:ext cx="1066800" cy="1524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22" name="Picture 21" descr="Multi-Mailbox Search for IRM.bmp"/>
          <p:cNvPicPr>
            <a:picLocks noChangeAspect="1"/>
          </p:cNvPicPr>
          <p:nvPr/>
        </p:nvPicPr>
        <p:blipFill>
          <a:blip r:embed="rId4"/>
          <a:srcRect l="1089" t="3710" r="743"/>
          <a:stretch>
            <a:fillRect/>
          </a:stretch>
        </p:blipFill>
        <p:spPr>
          <a:xfrm>
            <a:off x="5791200" y="3657600"/>
            <a:ext cx="2438400" cy="2805545"/>
          </a:xfrm>
          <a:prstGeom prst="rect">
            <a:avLst/>
          </a:prstGeom>
          <a:ln>
            <a:solidFill>
              <a:schemeClr val="bg1">
                <a:lumMod val="75000"/>
              </a:schemeClr>
            </a:solidFill>
          </a:ln>
          <a:effectLst>
            <a:outerShdw blurRad="292100" dist="139700" dir="2700000" algn="tl" rotWithShape="0">
              <a:srgbClr val="333333">
                <a:alpha val="65000"/>
              </a:srgbClr>
            </a:outerShdw>
          </a:effectLst>
        </p:spPr>
      </p:pic>
      <p:cxnSp>
        <p:nvCxnSpPr>
          <p:cNvPr id="12" name="Straight Arrow Connector 11"/>
          <p:cNvCxnSpPr/>
          <p:nvPr/>
        </p:nvCxnSpPr>
        <p:spPr>
          <a:xfrm rot="10800000" flipV="1">
            <a:off x="5105400" y="5029200"/>
            <a:ext cx="2209800" cy="5334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rot="5400000">
            <a:off x="5105400" y="4800600"/>
            <a:ext cx="762000" cy="7620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rot="10800000">
            <a:off x="1905000" y="2819400"/>
            <a:ext cx="1066800" cy="534988"/>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341586" y="914400"/>
            <a:ext cx="7811814" cy="590931"/>
          </a:xfrm>
          <a:prstGeom prst="rect">
            <a:avLst/>
          </a:prstGeom>
        </p:spPr>
        <p:txBody>
          <a:bodyPr wrap="square">
            <a:spAutoFit/>
          </a:bodyPr>
          <a:lstStyle/>
          <a:p>
            <a:pPr>
              <a:lnSpc>
                <a:spcPct val="90000"/>
              </a:lnSpc>
              <a:spcBef>
                <a:spcPct val="20000"/>
              </a:spcBef>
              <a:defRPr/>
            </a:pPr>
            <a:r>
              <a:rPr lang="en-US" sz="36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Index and search protected items</a:t>
            </a:r>
          </a:p>
        </p:txBody>
      </p:sp>
      <p:sp>
        <p:nvSpPr>
          <p:cNvPr id="18" name="Left-Right Arrow 17"/>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19" name="Straight Connector 18"/>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21" name="Rectangle 20"/>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spTree>
    <p:extLst>
      <p:ext uri="{BB962C8B-B14F-4D97-AF65-F5344CB8AC3E}">
        <p14:creationId xmlns="" xmlns:p14="http://schemas.microsoft.com/office/powerpoint/2010/main" val="3560772937"/>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Journal Report Decryption</a:t>
            </a:r>
            <a:endParaRPr lang="en-US" dirty="0"/>
          </a:p>
        </p:txBody>
      </p:sp>
      <p:sp>
        <p:nvSpPr>
          <p:cNvPr id="27" name="Content Placeholder 26"/>
          <p:cNvSpPr>
            <a:spLocks noGrp="1"/>
          </p:cNvSpPr>
          <p:nvPr>
            <p:ph idx="1"/>
          </p:nvPr>
        </p:nvSpPr>
        <p:spPr/>
        <p:txBody>
          <a:bodyPr/>
          <a:lstStyle/>
          <a:p>
            <a:endParaRPr lang="en-US"/>
          </a:p>
        </p:txBody>
      </p:sp>
      <p:sp>
        <p:nvSpPr>
          <p:cNvPr id="471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Text Placeholder 3"/>
          <p:cNvSpPr txBox="1">
            <a:spLocks/>
          </p:cNvSpPr>
          <p:nvPr/>
        </p:nvSpPr>
        <p:spPr>
          <a:xfrm>
            <a:off x="722048" y="2729806"/>
            <a:ext cx="8040951" cy="1384994"/>
          </a:xfrm>
          <a:prstGeom prst="rect">
            <a:avLst/>
          </a:prstGeom>
        </p:spPr>
        <p:txBody>
          <a:bodyPr vert="horz" lIns="91440" tIns="45720" rIns="91440" bIns="45720" rtlCol="0" anchor="b" anchorCtr="0"/>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t> </a:t>
            </a:r>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Picture 3" descr="C:\Users\yannk\Pictures\DVD_ART34\Artwork_Imagery\Icons - Illustrations\_SECURITY ICONS\Security Download PC.png"/>
          <p:cNvPicPr>
            <a:picLocks noChangeAspect="1" noChangeArrowheads="1"/>
          </p:cNvPicPr>
          <p:nvPr/>
        </p:nvPicPr>
        <p:blipFill>
          <a:blip r:embed="rId4" cstate="print"/>
          <a:srcRect/>
          <a:stretch>
            <a:fillRect/>
          </a:stretch>
        </p:blipFill>
        <p:spPr bwMode="auto">
          <a:xfrm>
            <a:off x="6858000" y="2438400"/>
            <a:ext cx="2052638" cy="1944182"/>
          </a:xfrm>
          <a:prstGeom prst="rect">
            <a:avLst/>
          </a:prstGeom>
          <a:noFill/>
        </p:spPr>
      </p:pic>
      <p:pic>
        <p:nvPicPr>
          <p:cNvPr id="9" name="Picture 5" descr="C:\Users\yannk\Pictures\DVD_ART34\Artwork_Imagery\Icons - Illustrations\_XML ICONS\Servers Exchange email computer.png"/>
          <p:cNvPicPr>
            <a:picLocks noChangeAspect="1" noChangeArrowheads="1"/>
          </p:cNvPicPr>
          <p:nvPr/>
        </p:nvPicPr>
        <p:blipFill>
          <a:blip r:embed="rId5" cstate="print"/>
          <a:srcRect/>
          <a:stretch>
            <a:fillRect/>
          </a:stretch>
        </p:blipFill>
        <p:spPr bwMode="auto">
          <a:xfrm>
            <a:off x="3657600" y="2743200"/>
            <a:ext cx="914400" cy="1459149"/>
          </a:xfrm>
          <a:prstGeom prst="rect">
            <a:avLst/>
          </a:prstGeom>
          <a:noFill/>
        </p:spPr>
      </p:pic>
      <p:grpSp>
        <p:nvGrpSpPr>
          <p:cNvPr id="3" name="Group 27"/>
          <p:cNvGrpSpPr/>
          <p:nvPr/>
        </p:nvGrpSpPr>
        <p:grpSpPr>
          <a:xfrm>
            <a:off x="4648200" y="2667000"/>
            <a:ext cx="2313387" cy="827918"/>
            <a:chOff x="4648200" y="2667000"/>
            <a:chExt cx="2313387" cy="827918"/>
          </a:xfrm>
        </p:grpSpPr>
        <p:sp>
          <p:nvSpPr>
            <p:cNvPr id="12" name="Right Arrow 11"/>
            <p:cNvSpPr/>
            <p:nvPr/>
          </p:nvSpPr>
          <p:spPr bwMode="auto">
            <a:xfrm>
              <a:off x="4648200" y="3048000"/>
              <a:ext cx="2313387"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3" name="Picture 6" descr="C:\Users\yannk\AppData\Local\Microsoft\Windows\Temporary Internet Files\Content.IE5\ZKNDO2Z0\MCj04352410000[1].png"/>
            <p:cNvPicPr>
              <a:picLocks noChangeAspect="1" noChangeArrowheads="1"/>
            </p:cNvPicPr>
            <p:nvPr/>
          </p:nvPicPr>
          <p:blipFill>
            <a:blip r:embed="rId6" cstate="print"/>
            <a:srcRect/>
            <a:stretch>
              <a:fillRect/>
            </a:stretch>
          </p:blipFill>
          <p:spPr bwMode="auto">
            <a:xfrm>
              <a:off x="5105400" y="2971800"/>
              <a:ext cx="1219200" cy="523118"/>
            </a:xfrm>
            <a:prstGeom prst="rect">
              <a:avLst/>
            </a:prstGeom>
            <a:noFill/>
          </p:spPr>
        </p:pic>
        <p:pic>
          <p:nvPicPr>
            <p:cNvPr id="14" name="Picture 1" descr="C:\Users\yannk\AppData\Local\Microsoft\Windows\Temporary Internet Files\Content.IE5\SL453NAT\MCj04315990000[1].png"/>
            <p:cNvPicPr>
              <a:picLocks noChangeAspect="1" noChangeArrowheads="1"/>
            </p:cNvPicPr>
            <p:nvPr/>
          </p:nvPicPr>
          <p:blipFill>
            <a:blip r:embed="rId7" cstate="print"/>
            <a:srcRect/>
            <a:stretch>
              <a:fillRect/>
            </a:stretch>
          </p:blipFill>
          <p:spPr bwMode="auto">
            <a:xfrm>
              <a:off x="5410200" y="2667000"/>
              <a:ext cx="762000" cy="762000"/>
            </a:xfrm>
            <a:prstGeom prst="rect">
              <a:avLst/>
            </a:prstGeom>
            <a:noFill/>
          </p:spPr>
        </p:pic>
      </p:grpSp>
      <p:sp>
        <p:nvSpPr>
          <p:cNvPr id="15" name="Rectangular Callout 14"/>
          <p:cNvSpPr/>
          <p:nvPr/>
        </p:nvSpPr>
        <p:spPr bwMode="auto">
          <a:xfrm>
            <a:off x="0" y="1376548"/>
            <a:ext cx="3550722" cy="2459183"/>
          </a:xfrm>
          <a:prstGeom prst="wedgeRectCallout">
            <a:avLst>
              <a:gd name="adj1" fmla="val 63086"/>
              <a:gd name="adj2" fmla="val -1224"/>
            </a:avLst>
          </a:prstGeom>
          <a:solidFill>
            <a:schemeClr val="accent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000" dirty="0" smtClean="0">
                <a:solidFill>
                  <a:schemeClr val="bg1"/>
                </a:solidFill>
                <a:effectLst>
                  <a:outerShdw blurRad="38100" dist="38100" dir="2700000" algn="tl">
                    <a:srgbClr val="000000">
                      <a:alpha val="43137"/>
                    </a:srgbClr>
                  </a:outerShdw>
                </a:effectLst>
                <a:latin typeface="Segoe" pitchFamily="34" charset="0"/>
              </a:rPr>
              <a:t>Journal Report Decryption Agent</a:t>
            </a:r>
          </a:p>
          <a:p>
            <a:pPr defTabSz="914099">
              <a:buFont typeface="Arial" pitchFamily="34" charset="0"/>
              <a:buChar char="•"/>
            </a:pPr>
            <a:r>
              <a:rPr lang="en-US" sz="1600" dirty="0" smtClean="0">
                <a:solidFill>
                  <a:schemeClr val="bg1"/>
                </a:solidFill>
                <a:effectLst>
                  <a:outerShdw blurRad="38100" dist="38100" dir="2700000" algn="tl">
                    <a:srgbClr val="000000">
                      <a:alpha val="43137"/>
                    </a:srgbClr>
                  </a:outerShdw>
                </a:effectLst>
                <a:latin typeface="Segoe" pitchFamily="34" charset="0"/>
              </a:rPr>
              <a:t> Attaches clear-text copies of RMS protected messages and attachments to journal mailbox</a:t>
            </a:r>
          </a:p>
          <a:p>
            <a:pPr defTabSz="914099">
              <a:buFont typeface="Arial" pitchFamily="34" charset="0"/>
              <a:buChar char="•"/>
            </a:pPr>
            <a:r>
              <a:rPr lang="en-US" sz="1600" dirty="0" smtClean="0">
                <a:solidFill>
                  <a:schemeClr val="bg1"/>
                </a:solidFill>
                <a:effectLst>
                  <a:outerShdw blurRad="38100" dist="38100" dir="2700000" algn="tl">
                    <a:srgbClr val="000000">
                      <a:alpha val="43137"/>
                    </a:srgbClr>
                  </a:outerShdw>
                </a:effectLst>
                <a:latin typeface="Segoe" pitchFamily="34" charset="0"/>
              </a:rPr>
              <a:t> Requires super-user privileges, off by default</a:t>
            </a:r>
          </a:p>
          <a:p>
            <a:pPr defTabSz="914099">
              <a:buFont typeface="Arial" pitchFamily="34" charset="0"/>
              <a:buChar char="•"/>
            </a:pPr>
            <a:r>
              <a:rPr lang="en-US" sz="1600" dirty="0" smtClean="0">
                <a:solidFill>
                  <a:schemeClr val="bg1"/>
                </a:solidFill>
                <a:effectLst>
                  <a:outerShdw blurRad="38100" dist="38100" dir="2700000" algn="tl">
                    <a:srgbClr val="000000">
                      <a:alpha val="43137"/>
                    </a:srgbClr>
                  </a:outerShdw>
                </a:effectLst>
                <a:latin typeface="Segoe" pitchFamily="34" charset="0"/>
              </a:rPr>
              <a:t> Requires Premium Journaling</a:t>
            </a:r>
          </a:p>
        </p:txBody>
      </p:sp>
      <p:grpSp>
        <p:nvGrpSpPr>
          <p:cNvPr id="4" name="Group 24"/>
          <p:cNvGrpSpPr/>
          <p:nvPr/>
        </p:nvGrpSpPr>
        <p:grpSpPr>
          <a:xfrm>
            <a:off x="1516906" y="4191000"/>
            <a:ext cx="2313387" cy="827918"/>
            <a:chOff x="1516906" y="4191000"/>
            <a:chExt cx="2313387" cy="827918"/>
          </a:xfrm>
        </p:grpSpPr>
        <p:pic>
          <p:nvPicPr>
            <p:cNvPr id="11" name="Picture 6" descr="C:\Users\yannk\AppData\Local\Microsoft\Windows\Temporary Internet Files\Content.IE5\ZKNDO2Z0\MCj04352410000[1].png"/>
            <p:cNvPicPr>
              <a:picLocks noChangeAspect="1" noChangeArrowheads="1"/>
            </p:cNvPicPr>
            <p:nvPr/>
          </p:nvPicPr>
          <p:blipFill>
            <a:blip r:embed="rId6" cstate="print"/>
            <a:srcRect/>
            <a:stretch>
              <a:fillRect/>
            </a:stretch>
          </p:blipFill>
          <p:spPr bwMode="auto">
            <a:xfrm>
              <a:off x="1905000" y="4495800"/>
              <a:ext cx="1219200" cy="523118"/>
            </a:xfrm>
            <a:prstGeom prst="rect">
              <a:avLst/>
            </a:prstGeom>
            <a:noFill/>
          </p:spPr>
        </p:pic>
        <p:sp>
          <p:nvSpPr>
            <p:cNvPr id="10" name="Right Arrow 9"/>
            <p:cNvSpPr/>
            <p:nvPr/>
          </p:nvSpPr>
          <p:spPr bwMode="auto">
            <a:xfrm rot="19525461">
              <a:off x="1516906" y="4504956"/>
              <a:ext cx="2313387"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6" name="Picture 1" descr="C:\Users\yannk\AppData\Local\Microsoft\Windows\Temporary Internet Files\Content.IE5\SL453NAT\MCj04315990000[1].png"/>
            <p:cNvPicPr>
              <a:picLocks noChangeAspect="1" noChangeArrowheads="1"/>
            </p:cNvPicPr>
            <p:nvPr/>
          </p:nvPicPr>
          <p:blipFill>
            <a:blip r:embed="rId7" cstate="print"/>
            <a:srcRect/>
            <a:stretch>
              <a:fillRect/>
            </a:stretch>
          </p:blipFill>
          <p:spPr bwMode="auto">
            <a:xfrm>
              <a:off x="2057400" y="4191000"/>
              <a:ext cx="762000" cy="762000"/>
            </a:xfrm>
            <a:prstGeom prst="rect">
              <a:avLst/>
            </a:prstGeom>
            <a:noFill/>
          </p:spPr>
        </p:pic>
      </p:grpSp>
      <p:grpSp>
        <p:nvGrpSpPr>
          <p:cNvPr id="5" name="Group 25"/>
          <p:cNvGrpSpPr/>
          <p:nvPr/>
        </p:nvGrpSpPr>
        <p:grpSpPr>
          <a:xfrm>
            <a:off x="6502730" y="4461163"/>
            <a:ext cx="1734770" cy="1786354"/>
            <a:chOff x="6324600" y="4876800"/>
            <a:chExt cx="1734770" cy="1786354"/>
          </a:xfrm>
        </p:grpSpPr>
        <p:pic>
          <p:nvPicPr>
            <p:cNvPr id="17" name="Picture 5" descr="C:\Users\yannk\Pictures\DVD_ART34\Artwork_Imagery\Icons - Illustrations\_XML ICONS\Servers Exchange email computer.png"/>
            <p:cNvPicPr>
              <a:picLocks noChangeAspect="1" noChangeArrowheads="1"/>
            </p:cNvPicPr>
            <p:nvPr/>
          </p:nvPicPr>
          <p:blipFill>
            <a:blip r:embed="rId5" cstate="print"/>
            <a:srcRect/>
            <a:stretch>
              <a:fillRect/>
            </a:stretch>
          </p:blipFill>
          <p:spPr bwMode="auto">
            <a:xfrm>
              <a:off x="6705600" y="4876800"/>
              <a:ext cx="914400" cy="1459149"/>
            </a:xfrm>
            <a:prstGeom prst="rect">
              <a:avLst/>
            </a:prstGeom>
            <a:noFill/>
          </p:spPr>
        </p:pic>
        <p:sp>
          <p:nvSpPr>
            <p:cNvPr id="18" name="TextBox 17"/>
            <p:cNvSpPr txBox="1"/>
            <p:nvPr/>
          </p:nvSpPr>
          <p:spPr>
            <a:xfrm>
              <a:off x="6324600" y="6324600"/>
              <a:ext cx="1734770" cy="338554"/>
            </a:xfrm>
            <a:prstGeom prst="rect">
              <a:avLst/>
            </a:prstGeom>
            <a:noFill/>
          </p:spPr>
          <p:txBody>
            <a:bodyPr wrap="none" rtlCol="0">
              <a:spAutoFit/>
            </a:bodyPr>
            <a:lstStyle/>
            <a:p>
              <a:r>
                <a:rPr lang="en-US" sz="1600" b="1" dirty="0" smtClean="0"/>
                <a:t>Archive/Journal</a:t>
              </a:r>
            </a:p>
          </p:txBody>
        </p:sp>
      </p:grpSp>
      <p:grpSp>
        <p:nvGrpSpPr>
          <p:cNvPr id="23" name="Group 26"/>
          <p:cNvGrpSpPr/>
          <p:nvPr/>
        </p:nvGrpSpPr>
        <p:grpSpPr>
          <a:xfrm>
            <a:off x="4532652" y="3733800"/>
            <a:ext cx="2313387" cy="1066800"/>
            <a:chOff x="4532652" y="3733800"/>
            <a:chExt cx="2313387" cy="1066800"/>
          </a:xfrm>
        </p:grpSpPr>
        <p:sp>
          <p:nvSpPr>
            <p:cNvPr id="19" name="Right Arrow 18"/>
            <p:cNvSpPr/>
            <p:nvPr/>
          </p:nvSpPr>
          <p:spPr bwMode="auto">
            <a:xfrm rot="1718635">
              <a:off x="4532652" y="4338383"/>
              <a:ext cx="2313387"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20" name="Picture 2" descr="C:\Users\yannk\AppData\Local\Microsoft\Windows\Temporary Internet Files\Content.IE5\XGEQJ4XO\MCj04315980000[1].png"/>
            <p:cNvPicPr>
              <a:picLocks noChangeAspect="1" noChangeArrowheads="1"/>
            </p:cNvPicPr>
            <p:nvPr/>
          </p:nvPicPr>
          <p:blipFill>
            <a:blip r:embed="rId8" cstate="print"/>
            <a:srcRect/>
            <a:stretch>
              <a:fillRect/>
            </a:stretch>
          </p:blipFill>
          <p:spPr bwMode="auto">
            <a:xfrm>
              <a:off x="5029200" y="3810000"/>
              <a:ext cx="990600" cy="990600"/>
            </a:xfrm>
            <a:prstGeom prst="rect">
              <a:avLst/>
            </a:prstGeom>
            <a:noFill/>
          </p:spPr>
        </p:pic>
        <p:sp>
          <p:nvSpPr>
            <p:cNvPr id="21" name="Explosion 1 20"/>
            <p:cNvSpPr/>
            <p:nvPr/>
          </p:nvSpPr>
          <p:spPr bwMode="auto">
            <a:xfrm>
              <a:off x="5562600" y="3733800"/>
              <a:ext cx="381000" cy="381000"/>
            </a:xfrm>
            <a:prstGeom prst="irregularSeal1">
              <a:avLst/>
            </a:prstGeom>
            <a:solidFill>
              <a:srgbClr val="FF000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grpSp>
      <p:grpSp>
        <p:nvGrpSpPr>
          <p:cNvPr id="24" name="Group 22"/>
          <p:cNvGrpSpPr/>
          <p:nvPr/>
        </p:nvGrpSpPr>
        <p:grpSpPr>
          <a:xfrm>
            <a:off x="304800" y="4617522"/>
            <a:ext cx="1295400" cy="1497991"/>
            <a:chOff x="304800" y="4724400"/>
            <a:chExt cx="1295400" cy="1497991"/>
          </a:xfrm>
        </p:grpSpPr>
        <p:pic>
          <p:nvPicPr>
            <p:cNvPr id="8" name="Picture 4" descr="C:\Users\yannk\Pictures\DVD_ART34\Artwork_Imagery\Icons - Illustrations\_XML ICONS\PC with flat panel.png"/>
            <p:cNvPicPr>
              <a:picLocks noChangeAspect="1" noChangeArrowheads="1"/>
            </p:cNvPicPr>
            <p:nvPr/>
          </p:nvPicPr>
          <p:blipFill>
            <a:blip r:embed="rId9" cstate="print"/>
            <a:srcRect/>
            <a:stretch>
              <a:fillRect/>
            </a:stretch>
          </p:blipFill>
          <p:spPr bwMode="auto">
            <a:xfrm>
              <a:off x="304800" y="4724400"/>
              <a:ext cx="1295400" cy="1301688"/>
            </a:xfrm>
            <a:prstGeom prst="rect">
              <a:avLst/>
            </a:prstGeom>
            <a:noFill/>
          </p:spPr>
        </p:pic>
        <p:pic>
          <p:nvPicPr>
            <p:cNvPr id="22" name="Picture 21" descr="j0431641.png"/>
            <p:cNvPicPr>
              <a:picLocks noChangeAspect="1"/>
            </p:cNvPicPr>
            <p:nvPr/>
          </p:nvPicPr>
          <p:blipFill>
            <a:blip r:embed="rId10" cstate="print"/>
            <a:stretch>
              <a:fillRect/>
            </a:stretch>
          </p:blipFill>
          <p:spPr>
            <a:xfrm>
              <a:off x="844810" y="5688991"/>
              <a:ext cx="723589" cy="533400"/>
            </a:xfrm>
            <a:prstGeom prst="rect">
              <a:avLst/>
            </a:prstGeom>
          </p:spPr>
        </p:pic>
      </p:grpSp>
    </p:spTree>
    <p:custDataLst>
      <p:tags r:id="rId1"/>
    </p:custDataLst>
    <p:extLst>
      <p:ext uri="{BB962C8B-B14F-4D97-AF65-F5344CB8AC3E}">
        <p14:creationId xmlns="" xmlns:p14="http://schemas.microsoft.com/office/powerpoint/2010/main" val="11702072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Transport Pipeline Decryption</a:t>
            </a:r>
            <a:endParaRPr lang="en-US" dirty="0"/>
          </a:p>
        </p:txBody>
      </p:sp>
      <p:sp>
        <p:nvSpPr>
          <p:cNvPr id="3" name="Content Placeholder 2"/>
          <p:cNvSpPr>
            <a:spLocks noGrp="1"/>
          </p:cNvSpPr>
          <p:nvPr>
            <p:ph idx="1"/>
          </p:nvPr>
        </p:nvSpPr>
        <p:spPr>
          <a:xfrm>
            <a:off x="381000" y="1412874"/>
            <a:ext cx="8610600" cy="4561205"/>
          </a:xfrm>
        </p:spPr>
        <p:txBody>
          <a:bodyPr/>
          <a:lstStyle/>
          <a:p>
            <a:r>
              <a:rPr lang="en-US" dirty="0" smtClean="0"/>
              <a:t>Enables Hub Transport Agents scan/modify 	</a:t>
            </a:r>
          </a:p>
          <a:p>
            <a:pPr lvl="1"/>
            <a:r>
              <a:rPr lang="en-US" dirty="0"/>
              <a:t>m</a:t>
            </a:r>
            <a:r>
              <a:rPr lang="en-US" dirty="0" smtClean="0"/>
              <a:t>essages </a:t>
            </a:r>
            <a:r>
              <a:rPr lang="en-US" dirty="0"/>
              <a:t>IRM-protected by the user in </a:t>
            </a:r>
            <a:r>
              <a:rPr lang="en-US" dirty="0" smtClean="0"/>
              <a:t>OWA</a:t>
            </a:r>
            <a:endParaRPr lang="en-US" dirty="0"/>
          </a:p>
          <a:p>
            <a:pPr lvl="1"/>
            <a:r>
              <a:rPr lang="en-US" dirty="0"/>
              <a:t>m</a:t>
            </a:r>
            <a:r>
              <a:rPr lang="en-US" dirty="0" smtClean="0"/>
              <a:t>essages </a:t>
            </a:r>
            <a:r>
              <a:rPr lang="en-US" dirty="0"/>
              <a:t>IRM-protected by the user in Outlook </a:t>
            </a:r>
            <a:r>
              <a:rPr lang="en-US" dirty="0" smtClean="0"/>
              <a:t>2010</a:t>
            </a:r>
          </a:p>
          <a:p>
            <a:pPr lvl="1"/>
            <a:r>
              <a:rPr lang="en-US" dirty="0"/>
              <a:t>m</a:t>
            </a:r>
            <a:r>
              <a:rPr lang="en-US" dirty="0" smtClean="0"/>
              <a:t>essages </a:t>
            </a:r>
            <a:r>
              <a:rPr lang="en-US" dirty="0"/>
              <a:t>IRM-protected automatically by Outlook Protection Rules in Outlook </a:t>
            </a:r>
            <a:r>
              <a:rPr lang="en-US" dirty="0" smtClean="0"/>
              <a:t>2010</a:t>
            </a:r>
          </a:p>
          <a:p>
            <a:r>
              <a:rPr lang="en-US" dirty="0"/>
              <a:t>Messages protected in-transit using Transport Protection Rules are not required to be decrypted by the Decryption </a:t>
            </a:r>
            <a:r>
              <a:rPr lang="en-US" dirty="0" smtClean="0"/>
              <a:t>agent</a:t>
            </a:r>
          </a:p>
        </p:txBody>
      </p:sp>
      <p:sp>
        <p:nvSpPr>
          <p:cNvPr id="471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Left-Right Arrow 4"/>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7" name="Rectangle 6"/>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spTree>
    <p:custDataLst>
      <p:tags r:id="rId1"/>
    </p:custDataLst>
    <p:extLst>
      <p:ext uri="{BB962C8B-B14F-4D97-AF65-F5344CB8AC3E}">
        <p14:creationId xmlns="" xmlns:p14="http://schemas.microsoft.com/office/powerpoint/2010/main" val="148052892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Transport Pipeline Decryption</a:t>
            </a:r>
            <a:endParaRPr lang="en-US" dirty="0"/>
          </a:p>
        </p:txBody>
      </p:sp>
      <p:sp>
        <p:nvSpPr>
          <p:cNvPr id="3" name="Content Placeholder 2"/>
          <p:cNvSpPr>
            <a:spLocks noGrp="1"/>
          </p:cNvSpPr>
          <p:nvPr>
            <p:ph idx="1"/>
          </p:nvPr>
        </p:nvSpPr>
        <p:spPr>
          <a:xfrm>
            <a:off x="381000" y="1412874"/>
            <a:ext cx="8686800" cy="4561205"/>
          </a:xfrm>
        </p:spPr>
        <p:txBody>
          <a:bodyPr/>
          <a:lstStyle/>
          <a:p>
            <a:r>
              <a:rPr lang="en-US" dirty="0"/>
              <a:t>Pipeline Decryption Agent </a:t>
            </a:r>
          </a:p>
          <a:p>
            <a:pPr lvl="1"/>
            <a:r>
              <a:rPr lang="en-US" dirty="0"/>
              <a:t>uses Super-User privileges to decrypt</a:t>
            </a:r>
          </a:p>
          <a:p>
            <a:pPr lvl="1"/>
            <a:r>
              <a:rPr lang="en-US" dirty="0"/>
              <a:t>decrypts message and attachments protected with same Publishing License</a:t>
            </a:r>
          </a:p>
          <a:p>
            <a:r>
              <a:rPr lang="en-US" dirty="0" smtClean="0"/>
              <a:t>Option to NDR messages that can’t be decrypted</a:t>
            </a:r>
          </a:p>
          <a:p>
            <a:r>
              <a:rPr lang="en-US" dirty="0" smtClean="0"/>
              <a:t>Low performance impact</a:t>
            </a:r>
          </a:p>
          <a:p>
            <a:pPr lvl="1"/>
            <a:r>
              <a:rPr lang="en-US" dirty="0" smtClean="0"/>
              <a:t>message decrypted at 1st Hub of each forest</a:t>
            </a:r>
          </a:p>
          <a:p>
            <a:r>
              <a:rPr lang="en-US" dirty="0" smtClean="0"/>
              <a:t>Agents not prevented from copying decrypted content</a:t>
            </a:r>
          </a:p>
          <a:p>
            <a:endParaRPr lang="en-US" dirty="0" smtClean="0"/>
          </a:p>
          <a:p>
            <a:endParaRPr lang="en-US" dirty="0" smtClean="0"/>
          </a:p>
        </p:txBody>
      </p:sp>
      <p:sp>
        <p:nvSpPr>
          <p:cNvPr id="471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Left-Right Arrow 4"/>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7" name="Rectangle 6"/>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spTree>
    <p:extLst>
      <p:ext uri="{BB962C8B-B14F-4D97-AF65-F5344CB8AC3E}">
        <p14:creationId xmlns="" xmlns:p14="http://schemas.microsoft.com/office/powerpoint/2010/main" val="379404536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Configuring IRM - Exchange</a:t>
            </a:r>
            <a:endParaRPr lang="en-US" dirty="0"/>
          </a:p>
        </p:txBody>
      </p:sp>
      <p:sp>
        <p:nvSpPr>
          <p:cNvPr id="7" name="Content Placeholder 2"/>
          <p:cNvSpPr>
            <a:spLocks noGrp="1"/>
          </p:cNvSpPr>
          <p:nvPr>
            <p:ph idx="1"/>
          </p:nvPr>
        </p:nvSpPr>
        <p:spPr/>
        <p:txBody>
          <a:bodyPr/>
          <a:lstStyle/>
          <a:p>
            <a:r>
              <a:rPr lang="en-US" dirty="0" smtClean="0"/>
              <a:t>To </a:t>
            </a:r>
            <a:r>
              <a:rPr lang="en-US" dirty="0"/>
              <a:t>enable </a:t>
            </a:r>
            <a:endParaRPr lang="en-US" dirty="0" smtClean="0"/>
          </a:p>
          <a:p>
            <a:pPr lvl="1"/>
            <a:r>
              <a:rPr lang="en-US" dirty="0" smtClean="0"/>
              <a:t>Transport Decryption</a:t>
            </a:r>
          </a:p>
          <a:p>
            <a:pPr lvl="1"/>
            <a:r>
              <a:rPr lang="en-US" dirty="0" smtClean="0"/>
              <a:t>Journal </a:t>
            </a:r>
            <a:r>
              <a:rPr lang="en-US" dirty="0"/>
              <a:t>Report </a:t>
            </a:r>
            <a:r>
              <a:rPr lang="en-US" dirty="0" smtClean="0"/>
              <a:t>Decryption</a:t>
            </a:r>
          </a:p>
          <a:p>
            <a:pPr lvl="1"/>
            <a:r>
              <a:rPr lang="en-US" dirty="0" smtClean="0"/>
              <a:t>IRM </a:t>
            </a:r>
            <a:r>
              <a:rPr lang="en-US" dirty="0"/>
              <a:t>in </a:t>
            </a:r>
            <a:r>
              <a:rPr lang="en-US" dirty="0" smtClean="0"/>
              <a:t>OWA</a:t>
            </a:r>
          </a:p>
          <a:p>
            <a:pPr lvl="1"/>
            <a:r>
              <a:rPr lang="en-US" dirty="0" smtClean="0"/>
              <a:t>IRM </a:t>
            </a:r>
            <a:r>
              <a:rPr lang="en-US" dirty="0"/>
              <a:t>for </a:t>
            </a:r>
            <a:r>
              <a:rPr lang="en-US" dirty="0" smtClean="0"/>
              <a:t>Search</a:t>
            </a:r>
          </a:p>
          <a:p>
            <a:r>
              <a:rPr lang="en-US" dirty="0" smtClean="0"/>
              <a:t>Add </a:t>
            </a:r>
            <a:r>
              <a:rPr lang="en-US" dirty="0"/>
              <a:t>the Federated Delivery </a:t>
            </a:r>
            <a:r>
              <a:rPr lang="en-US" dirty="0" smtClean="0"/>
              <a:t>Mailbox  (system </a:t>
            </a:r>
            <a:r>
              <a:rPr lang="en-US" dirty="0"/>
              <a:t>mailbox created by Exchange 2010 </a:t>
            </a:r>
            <a:r>
              <a:rPr lang="en-US" dirty="0" smtClean="0"/>
              <a:t>setup), </a:t>
            </a:r>
            <a:r>
              <a:rPr lang="en-US" dirty="0"/>
              <a:t>to the </a:t>
            </a:r>
            <a:r>
              <a:rPr lang="en-US" dirty="0" err="1"/>
              <a:t>SuperUsers</a:t>
            </a:r>
            <a:r>
              <a:rPr lang="en-US" dirty="0"/>
              <a:t> group on the AD RMS cluster</a:t>
            </a:r>
            <a:endParaRPr lang="en-US" dirty="0" smtClean="0"/>
          </a:p>
        </p:txBody>
      </p:sp>
      <p:sp>
        <p:nvSpPr>
          <p:cNvPr id="4915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Content Placeholder 2"/>
          <p:cNvSpPr txBox="1">
            <a:spLocks/>
          </p:cNvSpPr>
          <p:nvPr/>
        </p:nvSpPr>
        <p:spPr>
          <a:xfrm>
            <a:off x="692042" y="1270796"/>
            <a:ext cx="7588929" cy="1109535"/>
          </a:xfrm>
          <a:prstGeom prst="rect">
            <a:avLst/>
          </a:prstGeom>
        </p:spPr>
        <p:txBody>
          <a:bodyPr vert="horz" wrap="square" lIns="0" tIns="0" rIns="0" bIns="0" rtlCol="0">
            <a:spAutoFit/>
          </a:bodyPr>
          <a:lstStyle/>
          <a:p>
            <a:pPr marL="396875" marR="0" lvl="0" indent="-396875" algn="l" defTabSz="914363" rtl="0" eaLnBrk="1" fontAlgn="auto" latinLnBrk="0" hangingPunct="1">
              <a:lnSpc>
                <a:spcPct val="90000"/>
              </a:lnSpc>
              <a:spcBef>
                <a:spcPct val="20000"/>
              </a:spcBef>
              <a:spcAft>
                <a:spcPts val="0"/>
              </a:spcAft>
              <a:buClrTx/>
              <a:buSzPct val="125000"/>
              <a:tabLst/>
              <a:defRPr/>
            </a:pPr>
            <a:endParaRPr kumimoji="0" lang="en-US" sz="1900" b="0" i="0" u="none" strike="noStrike" kern="1200" cap="none" spc="0" normalizeH="0" baseline="0" noProof="0" dirty="0" smtClean="0">
              <a:ln>
                <a:noFill/>
              </a:ln>
              <a:gradFill>
                <a:gsLst>
                  <a:gs pos="0">
                    <a:schemeClr val="tx1"/>
                  </a:gs>
                  <a:gs pos="100000">
                    <a:schemeClr val="tx1"/>
                  </a:gs>
                </a:gsLst>
                <a:lin ang="5400000" scaled="0"/>
              </a:gradFill>
              <a:effectLst>
                <a:outerShdw blurRad="38100" dist="38100" dir="2700000" algn="tl">
                  <a:srgbClr val="000000">
                    <a:alpha val="43137"/>
                  </a:srgbClr>
                </a:outerShdw>
              </a:effectLst>
              <a:uLnTx/>
              <a:uFillTx/>
              <a:latin typeface="+mn-lt"/>
              <a:ea typeface="+mn-ea"/>
              <a:cs typeface="+mn-cs"/>
            </a:endParaRPr>
          </a:p>
          <a:p>
            <a:pPr marL="396875" marR="0" lvl="0" indent="-396875" algn="l" defTabSz="914363" rtl="0" eaLnBrk="1" fontAlgn="auto" latinLnBrk="0" hangingPunct="1">
              <a:lnSpc>
                <a:spcPct val="90000"/>
              </a:lnSpc>
              <a:spcBef>
                <a:spcPct val="20000"/>
              </a:spcBef>
              <a:spcAft>
                <a:spcPts val="0"/>
              </a:spcAft>
              <a:buClrTx/>
              <a:buSzPct val="125000"/>
              <a:tabLst/>
              <a:defRPr/>
            </a:pPr>
            <a:endParaRPr kumimoji="0" lang="en-US" sz="2200" b="0" i="0" u="none" strike="noStrike" kern="1200" cap="none" spc="0" normalizeH="0" baseline="0" noProof="0" dirty="0" smtClean="0">
              <a:ln>
                <a:noFill/>
              </a:ln>
              <a:gradFill>
                <a:gsLst>
                  <a:gs pos="0">
                    <a:schemeClr val="tx1"/>
                  </a:gs>
                  <a:gs pos="100000">
                    <a:schemeClr val="tx1"/>
                  </a:gs>
                </a:gsLst>
                <a:lin ang="5400000" scaled="0"/>
              </a:gradFill>
              <a:effectLst>
                <a:outerShdw blurRad="38100" dist="38100" dir="2700000" algn="tl">
                  <a:srgbClr val="000000">
                    <a:alpha val="43137"/>
                  </a:srgbClr>
                </a:outerShdw>
              </a:effectLst>
              <a:uLnTx/>
              <a:uFillTx/>
              <a:latin typeface="+mn-lt"/>
              <a:ea typeface="+mn-ea"/>
              <a:cs typeface="+mn-cs"/>
            </a:endParaRPr>
          </a:p>
          <a:p>
            <a:pPr marL="396875" marR="0" lvl="0" indent="-396875" algn="l" defTabSz="914363" rtl="0" eaLnBrk="1" fontAlgn="auto" latinLnBrk="0" hangingPunct="1">
              <a:lnSpc>
                <a:spcPct val="90000"/>
              </a:lnSpc>
              <a:spcBef>
                <a:spcPct val="20000"/>
              </a:spcBef>
              <a:spcAft>
                <a:spcPts val="0"/>
              </a:spcAft>
              <a:buClrTx/>
              <a:buSzPct val="125000"/>
              <a:tabLst/>
              <a:defRPr/>
            </a:pPr>
            <a:endParaRPr kumimoji="0" lang="en-US" sz="2800" b="0" i="0" u="none" strike="noStrike" kern="1200" cap="none" spc="0" normalizeH="0" baseline="0" noProof="0" dirty="0" smtClean="0">
              <a:ln>
                <a:noFill/>
              </a:ln>
              <a:gradFill>
                <a:gsLst>
                  <a:gs pos="0">
                    <a:schemeClr val="tx1"/>
                  </a:gs>
                  <a:gs pos="100000">
                    <a:schemeClr val="tx1"/>
                  </a:gs>
                </a:gsLst>
                <a:lin ang="5400000" scaled="0"/>
              </a:gradFill>
              <a:effectLst>
                <a:outerShdw blurRad="38100" dist="38100" dir="2700000" algn="tl">
                  <a:srgbClr val="000000">
                    <a:alpha val="43137"/>
                  </a:srgbClr>
                </a:outerShdw>
              </a:effectLst>
              <a:uLnTx/>
              <a:uFillTx/>
              <a:latin typeface="+mn-lt"/>
              <a:ea typeface="+mn-ea"/>
              <a:cs typeface="+mn-cs"/>
            </a:endParaRPr>
          </a:p>
        </p:txBody>
      </p:sp>
      <p:sp>
        <p:nvSpPr>
          <p:cNvPr id="12" name="Left-Right Arrow 11"/>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rot="5400000">
            <a:off x="8153400" y="304800"/>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14" name="Rectangle 13"/>
          <p:cNvSpPr/>
          <p:nvPr/>
        </p:nvSpPr>
        <p:spPr bwMode="auto">
          <a:xfrm>
            <a:off x="7772400" y="4572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Protect</a:t>
            </a:r>
          </a:p>
        </p:txBody>
      </p:sp>
    </p:spTree>
    <p:extLst>
      <p:ext uri="{BB962C8B-B14F-4D97-AF65-F5344CB8AC3E}">
        <p14:creationId xmlns="" xmlns:p14="http://schemas.microsoft.com/office/powerpoint/2010/main" val="334625584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l-BE" dirty="0" smtClean="0"/>
              <a:t>IRM Decryption - Journaling</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nl-BE" dirty="0" smtClean="0"/>
              <a:t>Demo</a:t>
            </a:r>
            <a:endParaRPr lang="en-US" dirty="0"/>
          </a:p>
        </p:txBody>
      </p:sp>
    </p:spTree>
    <p:extLst>
      <p:ext uri="{BB962C8B-B14F-4D97-AF65-F5344CB8AC3E}">
        <p14:creationId xmlns="" xmlns:p14="http://schemas.microsoft.com/office/powerpoint/2010/main" val="1978767855"/>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dirty="0" smtClean="0"/>
              <a:t>Content</a:t>
            </a:r>
            <a:endParaRPr lang="nl-BE" dirty="0"/>
          </a:p>
        </p:txBody>
      </p:sp>
      <p:sp>
        <p:nvSpPr>
          <p:cNvPr id="6" name="Text Placeholder 5"/>
          <p:cNvSpPr>
            <a:spLocks noGrp="1"/>
          </p:cNvSpPr>
          <p:nvPr>
            <p:ph type="body" sz="quarter" idx="10"/>
          </p:nvPr>
        </p:nvSpPr>
        <p:spPr>
          <a:xfrm>
            <a:off x="381000" y="1411552"/>
            <a:ext cx="8610600" cy="2210862"/>
          </a:xfrm>
        </p:spPr>
        <p:txBody>
          <a:bodyPr/>
          <a:lstStyle/>
          <a:p>
            <a:r>
              <a:rPr lang="nl-BE" dirty="0" smtClean="0">
                <a:solidFill>
                  <a:schemeClr val="tx1"/>
                </a:solidFill>
              </a:rPr>
              <a:t>Introduction</a:t>
            </a:r>
          </a:p>
          <a:p>
            <a:r>
              <a:rPr lang="nl-BE" dirty="0" smtClean="0">
                <a:solidFill>
                  <a:schemeClr val="tx1"/>
                </a:solidFill>
              </a:rPr>
              <a:t>MailTips</a:t>
            </a:r>
          </a:p>
          <a:p>
            <a:r>
              <a:rPr lang="nl-BE" dirty="0" smtClean="0">
                <a:solidFill>
                  <a:schemeClr val="tx1"/>
                </a:solidFill>
              </a:rPr>
              <a:t>Transport Rules</a:t>
            </a:r>
          </a:p>
          <a:p>
            <a:r>
              <a:rPr lang="nl-BE" dirty="0" smtClean="0">
                <a:solidFill>
                  <a:schemeClr val="tx1"/>
                </a:solidFill>
              </a:rPr>
              <a:t>Moderation</a:t>
            </a:r>
          </a:p>
          <a:p>
            <a:r>
              <a:rPr lang="nl-BE" dirty="0" smtClean="0">
                <a:solidFill>
                  <a:schemeClr val="tx1"/>
                </a:solidFill>
              </a:rPr>
              <a:t>Information Rights Management</a:t>
            </a:r>
          </a:p>
          <a:p>
            <a:r>
              <a:rPr lang="nl-BE" dirty="0" smtClean="0">
                <a:solidFill>
                  <a:schemeClr val="tx1"/>
                </a:solidFill>
              </a:rPr>
              <a:t>Ethical Wall</a:t>
            </a:r>
          </a:p>
          <a:p>
            <a:r>
              <a:rPr lang="nl-BE" dirty="0" smtClean="0">
                <a:solidFill>
                  <a:schemeClr val="tx1"/>
                </a:solidFill>
              </a:rPr>
              <a:t>Search, Transport and Journal Report Decryption</a:t>
            </a:r>
          </a:p>
          <a:p>
            <a:r>
              <a:rPr lang="nl-BE" dirty="0" smtClean="0"/>
              <a:t>Session Takeaways</a:t>
            </a:r>
            <a:endParaRPr lang="nl-BE" dirty="0"/>
          </a:p>
        </p:txBody>
      </p:sp>
    </p:spTree>
    <p:extLst>
      <p:ext uri="{BB962C8B-B14F-4D97-AF65-F5344CB8AC3E}">
        <p14:creationId xmlns="" xmlns:p14="http://schemas.microsoft.com/office/powerpoint/2010/main" val="841500329"/>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609600" y="4876800"/>
            <a:ext cx="8153400" cy="914400"/>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endParaRPr lang="en-US" dirty="0" smtClean="0">
              <a:gradFill>
                <a:gsLst>
                  <a:gs pos="0">
                    <a:schemeClr val="bg1"/>
                  </a:gs>
                  <a:gs pos="100000">
                    <a:schemeClr val="bg1"/>
                  </a:gs>
                </a:gsLst>
                <a:lin ang="13500000" scaled="1"/>
              </a:gradFill>
              <a:latin typeface="Segoe Semibold" pitchFamily="34" charset="0"/>
            </a:endParaRPr>
          </a:p>
        </p:txBody>
      </p:sp>
      <p:sp>
        <p:nvSpPr>
          <p:cNvPr id="30" name="Round Same Side Corner Rectangle 29"/>
          <p:cNvSpPr/>
          <p:nvPr/>
        </p:nvSpPr>
        <p:spPr>
          <a:xfrm>
            <a:off x="304800" y="4724653"/>
            <a:ext cx="1447800" cy="1218947"/>
          </a:xfrm>
          <a:prstGeom prst="round2SameRect">
            <a:avLst>
              <a:gd name="adj1" fmla="val 10809"/>
              <a:gd name="adj2" fmla="val 8788"/>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69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22" name="Rounded Rectangle 21"/>
          <p:cNvSpPr/>
          <p:nvPr/>
        </p:nvSpPr>
        <p:spPr>
          <a:xfrm>
            <a:off x="609600" y="3124200"/>
            <a:ext cx="8153400" cy="914400"/>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endParaRPr lang="en-US" dirty="0" smtClean="0">
              <a:gradFill>
                <a:gsLst>
                  <a:gs pos="0">
                    <a:schemeClr val="bg1"/>
                  </a:gs>
                  <a:gs pos="100000">
                    <a:schemeClr val="bg1"/>
                  </a:gs>
                </a:gsLst>
                <a:lin ang="13500000" scaled="1"/>
              </a:gradFill>
              <a:latin typeface="Segoe Semibold" pitchFamily="34" charset="0"/>
            </a:endParaRPr>
          </a:p>
        </p:txBody>
      </p:sp>
      <p:sp>
        <p:nvSpPr>
          <p:cNvPr id="29" name="Round Same Side Corner Rectangle 28"/>
          <p:cNvSpPr/>
          <p:nvPr/>
        </p:nvSpPr>
        <p:spPr>
          <a:xfrm>
            <a:off x="304800" y="2971800"/>
            <a:ext cx="1447800" cy="1218947"/>
          </a:xfrm>
          <a:prstGeom prst="round2SameRect">
            <a:avLst>
              <a:gd name="adj1" fmla="val 10809"/>
              <a:gd name="adj2" fmla="val 8788"/>
            </a:avLst>
          </a:prstGeom>
          <a:gradFill flip="none" rotWithShape="1">
            <a:gsLst>
              <a:gs pos="0">
                <a:srgbClr val="1B396B"/>
              </a:gs>
              <a:gs pos="25000">
                <a:schemeClr val="accent2">
                  <a:lumMod val="75000"/>
                </a:schemeClr>
              </a:gs>
              <a:gs pos="80000">
                <a:schemeClr val="accent2"/>
              </a:gs>
              <a:gs pos="100000">
                <a:srgbClr val="5C9EE6"/>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28" name="Round Same Side Corner Rectangle 27"/>
          <p:cNvSpPr/>
          <p:nvPr/>
        </p:nvSpPr>
        <p:spPr>
          <a:xfrm>
            <a:off x="304800" y="1295400"/>
            <a:ext cx="1357595" cy="1143000"/>
          </a:xfrm>
          <a:prstGeom prst="round2SameRect">
            <a:avLst>
              <a:gd name="adj1" fmla="val 10809"/>
              <a:gd name="adj2" fmla="val 8788"/>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48" name="Rectangle 47"/>
          <p:cNvSpPr/>
          <p:nvPr/>
        </p:nvSpPr>
        <p:spPr>
          <a:xfrm>
            <a:off x="1751013" y="1074003"/>
            <a:ext cx="6859587" cy="830997"/>
          </a:xfrm>
          <a:prstGeom prst="rect">
            <a:avLst/>
          </a:prstGeom>
        </p:spPr>
        <p:txBody>
          <a:bodyPr wrap="square">
            <a:spAutoFit/>
          </a:bodyPr>
          <a:lstStyle/>
          <a:p>
            <a:r>
              <a:rPr lang="en-US" sz="2400" b="1" dirty="0" smtClean="0"/>
              <a:t>Automatically monitor and control </a:t>
            </a:r>
            <a:r>
              <a:rPr lang="en-US" sz="2400" dirty="0" smtClean="0"/>
              <a:t>the distribution of sensitive information</a:t>
            </a:r>
          </a:p>
        </p:txBody>
      </p:sp>
      <p:sp>
        <p:nvSpPr>
          <p:cNvPr id="50" name="Rectangle 49"/>
          <p:cNvSpPr/>
          <p:nvPr/>
        </p:nvSpPr>
        <p:spPr>
          <a:xfrm>
            <a:off x="1751013" y="4343400"/>
            <a:ext cx="6859587" cy="830997"/>
          </a:xfrm>
          <a:prstGeom prst="rect">
            <a:avLst/>
          </a:prstGeom>
        </p:spPr>
        <p:txBody>
          <a:bodyPr wrap="square">
            <a:spAutoFit/>
          </a:bodyPr>
          <a:lstStyle/>
          <a:p>
            <a:r>
              <a:rPr lang="en-US" sz="2400" dirty="0" smtClean="0"/>
              <a:t>Better protect access to data with persistent </a:t>
            </a:r>
            <a:r>
              <a:rPr lang="en-US" sz="2400" b="1" dirty="0" smtClean="0"/>
              <a:t>Information Rights Management</a:t>
            </a:r>
            <a:endParaRPr lang="en-US" sz="2400" dirty="0" smtClean="0"/>
          </a:p>
        </p:txBody>
      </p:sp>
      <p:grpSp>
        <p:nvGrpSpPr>
          <p:cNvPr id="60" name="Group 54"/>
          <p:cNvGrpSpPr/>
          <p:nvPr/>
        </p:nvGrpSpPr>
        <p:grpSpPr>
          <a:xfrm>
            <a:off x="587217" y="4876801"/>
            <a:ext cx="1012995" cy="838198"/>
            <a:chOff x="10008880" y="3611244"/>
            <a:chExt cx="422120" cy="347350"/>
          </a:xfrm>
        </p:grpSpPr>
        <p:pic>
          <p:nvPicPr>
            <p:cNvPr id="61" name="Picture 29" descr="Mail_1"/>
            <p:cNvPicPr>
              <a:picLocks noChangeAspect="1" noChangeArrowheads="1"/>
            </p:cNvPicPr>
            <p:nvPr/>
          </p:nvPicPr>
          <p:blipFill>
            <a:blip r:embed="rId3"/>
            <a:stretch>
              <a:fillRect/>
            </a:stretch>
          </p:blipFill>
          <p:spPr bwMode="auto">
            <a:xfrm>
              <a:off x="10008880" y="3611244"/>
              <a:ext cx="358610" cy="332595"/>
            </a:xfrm>
            <a:prstGeom prst="rect">
              <a:avLst/>
            </a:prstGeom>
            <a:noFill/>
            <a:ln w="9525">
              <a:noFill/>
              <a:miter lim="800000"/>
              <a:headEnd/>
              <a:tailEnd/>
            </a:ln>
          </p:spPr>
        </p:pic>
        <p:sp>
          <p:nvSpPr>
            <p:cNvPr id="62" name="Oval 61"/>
            <p:cNvSpPr/>
            <p:nvPr/>
          </p:nvSpPr>
          <p:spPr bwMode="auto">
            <a:xfrm>
              <a:off x="10275431" y="3810409"/>
              <a:ext cx="155569" cy="148185"/>
            </a:xfrm>
            <a:prstGeom prst="ellipse">
              <a:avLst/>
            </a:prstGeom>
            <a:solidFill>
              <a:srgbClr val="FF0000"/>
            </a:soli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sp>
          <p:nvSpPr>
            <p:cNvPr id="63" name="Flowchart: Process 62"/>
            <p:cNvSpPr/>
            <p:nvPr/>
          </p:nvSpPr>
          <p:spPr bwMode="auto">
            <a:xfrm>
              <a:off x="10290827" y="3865840"/>
              <a:ext cx="126464" cy="42675"/>
            </a:xfrm>
            <a:prstGeom prst="flowChartProcess">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chemeClr val="bg1"/>
                </a:solidFill>
                <a:latin typeface="Segoe UI" pitchFamily="34" charset="0"/>
              </a:endParaRPr>
            </a:p>
          </p:txBody>
        </p:sp>
      </p:grpSp>
      <p:sp>
        <p:nvSpPr>
          <p:cNvPr id="64" name="Text Placeholder 23"/>
          <p:cNvSpPr txBox="1">
            <a:spLocks/>
          </p:cNvSpPr>
          <p:nvPr/>
        </p:nvSpPr>
        <p:spPr>
          <a:xfrm>
            <a:off x="1884188" y="1828800"/>
            <a:ext cx="6631764" cy="815608"/>
          </a:xfrm>
          <a:prstGeom prst="rect">
            <a:avLst/>
          </a:prstGeom>
        </p:spPr>
        <p:txBody>
          <a:bodyPr/>
          <a:lstStyle>
            <a:lvl1pPr marL="230188" indent="-230188">
              <a:buSzPct val="85000"/>
              <a:defRPr sz="1600"/>
            </a:lvl1pPr>
          </a:lstStyle>
          <a:p>
            <a:pPr>
              <a:spcAft>
                <a:spcPts val="600"/>
              </a:spcAft>
              <a:buBlip>
                <a:blip r:embed="rId4"/>
              </a:buBlip>
            </a:pPr>
            <a:r>
              <a:rPr lang="en-US" dirty="0" smtClean="0">
                <a:gradFill>
                  <a:gsLst>
                    <a:gs pos="0">
                      <a:schemeClr val="tx1"/>
                    </a:gs>
                    <a:gs pos="81000">
                      <a:schemeClr val="tx1"/>
                    </a:gs>
                  </a:gsLst>
                  <a:lin ang="13500000" scaled="1"/>
                </a:gradFill>
                <a:latin typeface="Segoe" pitchFamily="34" charset="0"/>
              </a:rPr>
              <a:t>MailTips guide users with automatic alerts before sending </a:t>
            </a:r>
          </a:p>
          <a:p>
            <a:pPr lvl="0">
              <a:spcAft>
                <a:spcPts val="600"/>
              </a:spcAft>
              <a:buBlip>
                <a:blip r:embed="rId4"/>
              </a:buBlip>
            </a:pPr>
            <a:r>
              <a:rPr lang="en-US" dirty="0" smtClean="0">
                <a:gradFill>
                  <a:gsLst>
                    <a:gs pos="0">
                      <a:schemeClr val="tx1"/>
                    </a:gs>
                    <a:gs pos="81000">
                      <a:schemeClr val="tx1"/>
                    </a:gs>
                  </a:gsLst>
                  <a:lin ang="13500000" scaled="1"/>
                </a:gradFill>
                <a:latin typeface="Segoe" pitchFamily="34" charset="0"/>
              </a:rPr>
              <a:t>Transport Rules automatically enforce granular polices </a:t>
            </a:r>
          </a:p>
        </p:txBody>
      </p:sp>
      <p:sp>
        <p:nvSpPr>
          <p:cNvPr id="65" name="Text Placeholder 23"/>
          <p:cNvSpPr txBox="1">
            <a:spLocks/>
          </p:cNvSpPr>
          <p:nvPr/>
        </p:nvSpPr>
        <p:spPr>
          <a:xfrm>
            <a:off x="1884188" y="3429000"/>
            <a:ext cx="6631764" cy="631827"/>
          </a:xfrm>
          <a:prstGeom prst="rect">
            <a:avLst/>
          </a:prstGeom>
        </p:spPr>
        <p:txBody>
          <a:bodyPr/>
          <a:lstStyle>
            <a:lvl1pPr marL="230188" indent="-230188">
              <a:buSzPct val="85000"/>
              <a:defRPr sz="1600"/>
            </a:lvl1pPr>
          </a:lstStyle>
          <a:p>
            <a:pPr lvl="0">
              <a:spcAft>
                <a:spcPts val="600"/>
              </a:spcAft>
              <a:buBlip>
                <a:blip r:embed="rId4"/>
              </a:buBlip>
            </a:pPr>
            <a:r>
              <a:rPr lang="en-US" dirty="0" smtClean="0">
                <a:gradFill>
                  <a:gsLst>
                    <a:gs pos="0">
                      <a:schemeClr val="tx1"/>
                    </a:gs>
                    <a:gs pos="81000">
                      <a:schemeClr val="tx1"/>
                    </a:gs>
                  </a:gsLst>
                  <a:lin ang="13500000" scaled="1"/>
                </a:gradFill>
                <a:latin typeface="Segoe" pitchFamily="34" charset="0"/>
              </a:rPr>
              <a:t>Expanded Transport Rule conditions enable more specific policies</a:t>
            </a:r>
          </a:p>
          <a:p>
            <a:pPr>
              <a:spcAft>
                <a:spcPts val="600"/>
              </a:spcAft>
              <a:buBlip>
                <a:blip r:embed="rId4"/>
              </a:buBlip>
            </a:pPr>
            <a:r>
              <a:rPr lang="en-US" dirty="0" smtClean="0">
                <a:gradFill>
                  <a:gsLst>
                    <a:gs pos="0">
                      <a:schemeClr val="tx1"/>
                    </a:gs>
                    <a:gs pos="81000">
                      <a:schemeClr val="tx1"/>
                    </a:gs>
                  </a:gsLst>
                  <a:lin ang="13500000" scaled="1"/>
                </a:gradFill>
                <a:latin typeface="Segoe" pitchFamily="34" charset="0"/>
              </a:rPr>
              <a:t>New actions: Dynamic Signatures, Moderation, IRM Protection</a:t>
            </a:r>
          </a:p>
          <a:p>
            <a:pPr lvl="0">
              <a:spcAft>
                <a:spcPts val="600"/>
              </a:spcAft>
            </a:pPr>
            <a:r>
              <a:rPr lang="en-US" dirty="0" smtClean="0">
                <a:gradFill>
                  <a:gsLst>
                    <a:gs pos="0">
                      <a:schemeClr val="tx1"/>
                    </a:gs>
                    <a:gs pos="81000">
                      <a:schemeClr val="tx1"/>
                    </a:gs>
                  </a:gsLst>
                  <a:lin ang="13500000" scaled="1"/>
                </a:gradFill>
                <a:latin typeface="Segoe" pitchFamily="34" charset="0"/>
              </a:rPr>
              <a:t> </a:t>
            </a:r>
          </a:p>
        </p:txBody>
      </p:sp>
      <p:sp>
        <p:nvSpPr>
          <p:cNvPr id="66" name="Text Placeholder 23"/>
          <p:cNvSpPr txBox="1">
            <a:spLocks/>
          </p:cNvSpPr>
          <p:nvPr/>
        </p:nvSpPr>
        <p:spPr>
          <a:xfrm>
            <a:off x="1884188" y="5181600"/>
            <a:ext cx="7353942" cy="626198"/>
          </a:xfrm>
          <a:prstGeom prst="rect">
            <a:avLst/>
          </a:prstGeom>
        </p:spPr>
        <p:txBody>
          <a:bodyPr/>
          <a:lstStyle>
            <a:lvl1pPr marL="230188" indent="-230188">
              <a:buSzPct val="85000"/>
              <a:defRPr sz="1600"/>
            </a:lvl1pPr>
          </a:lstStyle>
          <a:p>
            <a:pPr lvl="0">
              <a:spcAft>
                <a:spcPts val="600"/>
              </a:spcAft>
              <a:buBlip>
                <a:blip r:embed="rId4"/>
              </a:buBlip>
            </a:pPr>
            <a:r>
              <a:rPr lang="en-US" dirty="0" smtClean="0">
                <a:gradFill>
                  <a:gsLst>
                    <a:gs pos="0">
                      <a:schemeClr val="tx1"/>
                    </a:gs>
                    <a:gs pos="81000">
                      <a:schemeClr val="tx1"/>
                    </a:gs>
                  </a:gsLst>
                  <a:lin ang="13500000" scaled="1"/>
                </a:gradFill>
                <a:latin typeface="Segoe" pitchFamily="34" charset="0"/>
              </a:rPr>
              <a:t>Apply by policy with Transport Protection Rules, Outlook Protection Rules </a:t>
            </a:r>
          </a:p>
          <a:p>
            <a:pPr lvl="0">
              <a:spcAft>
                <a:spcPts val="600"/>
              </a:spcAft>
              <a:buBlip>
                <a:blip r:embed="rId4"/>
              </a:buBlip>
            </a:pPr>
            <a:r>
              <a:rPr lang="en-US" dirty="0" smtClean="0">
                <a:gradFill>
                  <a:gsLst>
                    <a:gs pos="0">
                      <a:schemeClr val="tx1"/>
                    </a:gs>
                    <a:gs pos="81000">
                      <a:schemeClr val="tx1"/>
                    </a:gs>
                  </a:gsLst>
                  <a:lin ang="13500000" scaled="1"/>
                </a:gradFill>
                <a:latin typeface="Segoe" pitchFamily="34" charset="0"/>
              </a:rPr>
              <a:t>Extend user access with IRM in OWA, Outlook, Windows Mobile</a:t>
            </a:r>
          </a:p>
          <a:p>
            <a:pPr lvl="0">
              <a:spcAft>
                <a:spcPts val="600"/>
              </a:spcAft>
              <a:buBlip>
                <a:blip r:embed="rId4"/>
              </a:buBlip>
            </a:pPr>
            <a:r>
              <a:rPr lang="en-US" dirty="0" smtClean="0">
                <a:gradFill>
                  <a:gsLst>
                    <a:gs pos="0">
                      <a:schemeClr val="tx1"/>
                    </a:gs>
                    <a:gs pos="81000">
                      <a:schemeClr val="tx1"/>
                    </a:gs>
                  </a:gsLst>
                  <a:lin ang="13500000" scaled="1"/>
                </a:gradFill>
                <a:latin typeface="Segoe" pitchFamily="34" charset="0"/>
              </a:rPr>
              <a:t>Enable search, AV/AS scanning, filtering, journaling of protected mail</a:t>
            </a:r>
          </a:p>
        </p:txBody>
      </p:sp>
      <p:sp>
        <p:nvSpPr>
          <p:cNvPr id="67" name="Rectangle 66"/>
          <p:cNvSpPr/>
          <p:nvPr/>
        </p:nvSpPr>
        <p:spPr>
          <a:xfrm>
            <a:off x="1751013" y="2667000"/>
            <a:ext cx="6859587" cy="830997"/>
          </a:xfrm>
          <a:prstGeom prst="rect">
            <a:avLst/>
          </a:prstGeom>
        </p:spPr>
        <p:txBody>
          <a:bodyPr wrap="square">
            <a:spAutoFit/>
          </a:bodyPr>
          <a:lstStyle/>
          <a:p>
            <a:pPr lvl="0">
              <a:spcBef>
                <a:spcPct val="20000"/>
              </a:spcBef>
              <a:spcAft>
                <a:spcPts val="1200"/>
              </a:spcAft>
              <a:buClr>
                <a:srgbClr val="FF5B00"/>
              </a:buClr>
              <a:buSzPct val="65000"/>
              <a:defRPr/>
            </a:pPr>
            <a:r>
              <a:rPr lang="en-US" sz="2400" dirty="0" smtClean="0"/>
              <a:t>Ensure the </a:t>
            </a:r>
            <a:r>
              <a:rPr lang="en-US" sz="2400" b="1" dirty="0" smtClean="0"/>
              <a:t>right level of control </a:t>
            </a:r>
            <a:r>
              <a:rPr lang="en-US" sz="2400" dirty="0" smtClean="0"/>
              <a:t>is applied to the right messages</a:t>
            </a:r>
            <a:endParaRPr lang="en-US" sz="28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26" name="Left-Right Arrow 25"/>
          <p:cNvSpPr/>
          <p:nvPr/>
        </p:nvSpPr>
        <p:spPr>
          <a:xfrm>
            <a:off x="457200" y="3200400"/>
            <a:ext cx="1066800" cy="8382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pic>
        <p:nvPicPr>
          <p:cNvPr id="23" name="Picture 3" descr="D:\Clip_Installer\DVD_ART\Artwork_Imagery\HARDWARE_IMAGERY\Illustration - Misc Hardware\Windows Server Icons\Hardware\Virtual Server 2.png"/>
          <p:cNvPicPr>
            <a:picLocks noChangeAspect="1" noChangeArrowheads="1"/>
          </p:cNvPicPr>
          <p:nvPr/>
        </p:nvPicPr>
        <p:blipFill>
          <a:blip r:embed="rId5"/>
          <a:srcRect/>
          <a:stretch>
            <a:fillRect/>
          </a:stretch>
        </p:blipFill>
        <p:spPr bwMode="auto">
          <a:xfrm>
            <a:off x="609600" y="1371600"/>
            <a:ext cx="762000" cy="995425"/>
          </a:xfrm>
          <a:prstGeom prst="rect">
            <a:avLst/>
          </a:prstGeom>
          <a:noFill/>
        </p:spPr>
      </p:pic>
      <p:pic>
        <p:nvPicPr>
          <p:cNvPr id="27" name="Picture 26" descr="magnifying glass search zoom look.png"/>
          <p:cNvPicPr>
            <a:picLocks noChangeAspect="1"/>
          </p:cNvPicPr>
          <p:nvPr/>
        </p:nvPicPr>
        <p:blipFill>
          <a:blip r:embed="rId6" cstate="print">
            <a:duotone>
              <a:schemeClr val="accent2">
                <a:shade val="45000"/>
                <a:satMod val="135000"/>
              </a:schemeClr>
              <a:prstClr val="white"/>
            </a:duotone>
          </a:blip>
          <a:stretch>
            <a:fillRect/>
          </a:stretch>
        </p:blipFill>
        <p:spPr>
          <a:xfrm>
            <a:off x="762000" y="1676400"/>
            <a:ext cx="459670" cy="488683"/>
          </a:xfrm>
          <a:prstGeom prst="rect">
            <a:avLst/>
          </a:prstGeom>
        </p:spPr>
      </p:pic>
      <p:sp>
        <p:nvSpPr>
          <p:cNvPr id="2" name="Title 1"/>
          <p:cNvSpPr>
            <a:spLocks noGrp="1"/>
          </p:cNvSpPr>
          <p:nvPr>
            <p:ph type="title"/>
          </p:nvPr>
        </p:nvSpPr>
        <p:spPr/>
        <p:txBody>
          <a:bodyPr/>
          <a:lstStyle/>
          <a:p>
            <a:r>
              <a:rPr lang="nl-BE" dirty="0" smtClean="0"/>
              <a:t>Session Takeaways</a:t>
            </a:r>
            <a:endParaRPr lang="nl-BE" dirty="0"/>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9" name="Content Placeholder 8"/>
          <p:cNvSpPr>
            <a:spLocks noGrp="1"/>
          </p:cNvSpPr>
          <p:nvPr>
            <p:ph sz="quarter" idx="10"/>
          </p:nvPr>
        </p:nvSpPr>
        <p:spPr>
          <a:xfrm>
            <a:off x="381000" y="990600"/>
            <a:ext cx="8385048" cy="1371600"/>
          </a:xfrm>
        </p:spPr>
        <p:txBody>
          <a:bodyPr/>
          <a:lstStyle/>
          <a:p>
            <a:r>
              <a:rPr lang="en-US" dirty="0"/>
              <a:t>UNC316	</a:t>
            </a:r>
            <a:r>
              <a:rPr lang="en-US" dirty="0" smtClean="0"/>
              <a:t>	Microsoft </a:t>
            </a:r>
            <a:r>
              <a:rPr lang="en-US" dirty="0"/>
              <a:t>Exchange Server 2010 Management and </a:t>
            </a:r>
            <a:r>
              <a:rPr lang="en-US" dirty="0" smtClean="0"/>
              <a:t>Operations</a:t>
            </a:r>
          </a:p>
          <a:p>
            <a:r>
              <a:rPr lang="en-US" dirty="0"/>
              <a:t>	</a:t>
            </a:r>
            <a:r>
              <a:rPr lang="en-US" dirty="0" smtClean="0"/>
              <a:t>	Ilse </a:t>
            </a:r>
            <a:r>
              <a:rPr lang="en-US" dirty="0"/>
              <a:t>Van </a:t>
            </a:r>
            <a:r>
              <a:rPr lang="en-US" dirty="0" err="1" smtClean="0"/>
              <a:t>Criekinge</a:t>
            </a:r>
            <a:endParaRPr lang="en-US" dirty="0"/>
          </a:p>
          <a:p>
            <a:r>
              <a:rPr lang="en-US" dirty="0"/>
              <a:t>	</a:t>
            </a:r>
            <a:r>
              <a:rPr lang="en-US" dirty="0" smtClean="0"/>
              <a:t>	11/12/2009 * 17:00 </a:t>
            </a:r>
            <a:r>
              <a:rPr lang="en-US" dirty="0"/>
              <a:t>- 18:15</a:t>
            </a:r>
          </a:p>
          <a:p>
            <a:endParaRPr lang="en-US" dirty="0"/>
          </a:p>
        </p:txBody>
      </p:sp>
      <p:sp>
        <p:nvSpPr>
          <p:cNvPr id="10" name="Content Placeholder 9"/>
          <p:cNvSpPr>
            <a:spLocks noGrp="1"/>
          </p:cNvSpPr>
          <p:nvPr>
            <p:ph sz="quarter" idx="11"/>
          </p:nvPr>
        </p:nvSpPr>
        <p:spPr>
          <a:xfrm>
            <a:off x="381000" y="2347420"/>
            <a:ext cx="8385048" cy="2605580"/>
          </a:xfrm>
        </p:spPr>
        <p:txBody>
          <a:bodyPr/>
          <a:lstStyle/>
          <a:p>
            <a:r>
              <a:rPr lang="en-US" dirty="0"/>
              <a:t>SIA05-IS	</a:t>
            </a:r>
            <a:r>
              <a:rPr lang="en-US" dirty="0" smtClean="0"/>
              <a:t>	Secure </a:t>
            </a:r>
            <a:r>
              <a:rPr lang="en-US" dirty="0"/>
              <a:t>Messaging Using Active Directory Rights Management </a:t>
            </a:r>
            <a:r>
              <a:rPr lang="en-US" dirty="0" smtClean="0"/>
              <a:t>		Services </a:t>
            </a:r>
            <a:r>
              <a:rPr lang="en-US" dirty="0"/>
              <a:t>(AD RMS) and Microsoft Exchange Server </a:t>
            </a:r>
            <a:r>
              <a:rPr lang="en-US" dirty="0" smtClean="0"/>
              <a:t>2010</a:t>
            </a:r>
          </a:p>
          <a:p>
            <a:r>
              <a:rPr lang="en-US" dirty="0"/>
              <a:t>	</a:t>
            </a:r>
            <a:r>
              <a:rPr lang="en-US" dirty="0" smtClean="0"/>
              <a:t>	</a:t>
            </a:r>
            <a:r>
              <a:rPr lang="en-US" dirty="0" err="1" smtClean="0"/>
              <a:t>Cristian</a:t>
            </a:r>
            <a:r>
              <a:rPr lang="en-US" dirty="0" smtClean="0"/>
              <a:t> Mora</a:t>
            </a:r>
          </a:p>
          <a:p>
            <a:r>
              <a:rPr lang="en-US" dirty="0"/>
              <a:t>	</a:t>
            </a:r>
            <a:r>
              <a:rPr lang="en-US" dirty="0" smtClean="0"/>
              <a:t>	11/11/2009 * 13:30 </a:t>
            </a:r>
            <a:r>
              <a:rPr lang="en-US" dirty="0"/>
              <a:t>- </a:t>
            </a:r>
            <a:r>
              <a:rPr lang="en-US" dirty="0" smtClean="0"/>
              <a:t>14:45</a:t>
            </a:r>
          </a:p>
          <a:p>
            <a:endParaRPr lang="en-US" dirty="0"/>
          </a:p>
          <a:p>
            <a:r>
              <a:rPr lang="en-US" dirty="0"/>
              <a:t>SIA304 </a:t>
            </a:r>
            <a:r>
              <a:rPr lang="en-US" dirty="0" smtClean="0"/>
              <a:t>		Windows </a:t>
            </a:r>
            <a:r>
              <a:rPr lang="en-US" dirty="0"/>
              <a:t>Server 2008 R2 Active Directory Rights Management </a:t>
            </a:r>
            <a:r>
              <a:rPr lang="en-US" dirty="0" smtClean="0"/>
              <a:t>		Services </a:t>
            </a:r>
            <a:r>
              <a:rPr lang="en-US" dirty="0"/>
              <a:t>Deep </a:t>
            </a:r>
            <a:r>
              <a:rPr lang="en-US" dirty="0" smtClean="0"/>
              <a:t>Dive</a:t>
            </a:r>
          </a:p>
          <a:p>
            <a:r>
              <a:rPr lang="en-US" dirty="0"/>
              <a:t>	</a:t>
            </a:r>
            <a:r>
              <a:rPr lang="en-US" dirty="0" smtClean="0"/>
              <a:t>	11/12/2009 * 17:00 </a:t>
            </a:r>
            <a:r>
              <a:rPr lang="en-US" dirty="0"/>
              <a:t>- 18:15</a:t>
            </a:r>
          </a:p>
          <a:p>
            <a:endParaRPr lang="en-US" dirty="0"/>
          </a:p>
        </p:txBody>
      </p:sp>
      <p:sp>
        <p:nvSpPr>
          <p:cNvPr id="2" name="Content Placeholder 1"/>
          <p:cNvSpPr>
            <a:spLocks noGrp="1"/>
          </p:cNvSpPr>
          <p:nvPr>
            <p:ph sz="quarter" idx="12"/>
          </p:nvPr>
        </p:nvSpPr>
        <p:spPr>
          <a:xfrm>
            <a:off x="381000" y="5029200"/>
            <a:ext cx="8385048" cy="685800"/>
          </a:xfrm>
        </p:spPr>
        <p:txBody>
          <a:bodyPr/>
          <a:lstStyle/>
          <a:p>
            <a:r>
              <a:rPr lang="en-US" dirty="0"/>
              <a:t>UNC16-HOL	Microsoft Exchange Server 2010 Compliance: Information Leakage </a:t>
            </a:r>
            <a:r>
              <a:rPr lang="en-US" dirty="0" smtClean="0"/>
              <a:t>			Protection </a:t>
            </a:r>
            <a:r>
              <a:rPr lang="en-US" dirty="0"/>
              <a:t>and Control</a:t>
            </a:r>
          </a:p>
          <a:p>
            <a:endParaRPr lang="en-US" dirty="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extLst>
      <p:ext uri="{BB962C8B-B14F-4D97-AF65-F5344CB8AC3E}">
        <p14:creationId xmlns="" xmlns:p14="http://schemas.microsoft.com/office/powerpoint/2010/main" val="2612233077"/>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UNC Track </a:t>
            </a:r>
            <a:r>
              <a:rPr lang="en-US" b="1" dirty="0" smtClean="0"/>
              <a:t>Call to Action</a:t>
            </a:r>
            <a:r>
              <a:rPr lang="en-US" dirty="0" smtClean="0"/>
              <a:t>!</a:t>
            </a:r>
            <a:endParaRPr lang="en-US" dirty="0">
              <a:solidFill>
                <a:schemeClr val="tx2"/>
              </a:solidFill>
            </a:endParaRPr>
          </a:p>
        </p:txBody>
      </p:sp>
      <p:sp>
        <p:nvSpPr>
          <p:cNvPr id="3" name="Text Placeholder 2"/>
          <p:cNvSpPr>
            <a:spLocks noGrp="1"/>
          </p:cNvSpPr>
          <p:nvPr>
            <p:ph idx="1"/>
          </p:nvPr>
        </p:nvSpPr>
        <p:spPr>
          <a:xfrm>
            <a:off x="381000" y="901396"/>
            <a:ext cx="8458200" cy="5367133"/>
          </a:xfrm>
        </p:spPr>
        <p:txBody>
          <a:bodyPr/>
          <a:lstStyle/>
          <a:p>
            <a:pPr>
              <a:buNone/>
            </a:pPr>
            <a:r>
              <a:rPr lang="en-US" sz="3000" i="1" dirty="0" smtClean="0">
                <a:solidFill>
                  <a:schemeClr val="tx2"/>
                </a:solidFill>
              </a:rPr>
              <a:t>Learn More!</a:t>
            </a:r>
            <a:endParaRPr lang="en-US" sz="3000" i="1" dirty="0" smtClean="0"/>
          </a:p>
          <a:p>
            <a:r>
              <a:rPr lang="en-US" sz="2600" dirty="0" smtClean="0"/>
              <a:t>Related Content at TechEd on “Related Content” Slide</a:t>
            </a:r>
          </a:p>
          <a:p>
            <a:pPr lvl="1"/>
            <a:r>
              <a:rPr lang="en-US" sz="2000" dirty="0" smtClean="0"/>
              <a:t>Attend in-person or consume post-event at </a:t>
            </a:r>
            <a:r>
              <a:rPr lang="en-US" sz="2000" dirty="0" smtClean="0">
                <a:hlinkClick r:id="rId3"/>
              </a:rPr>
              <a:t>TechEd Online</a:t>
            </a:r>
            <a:endParaRPr lang="en-US" sz="2000" dirty="0" smtClean="0"/>
          </a:p>
          <a:p>
            <a:r>
              <a:rPr lang="en-US" sz="2600" dirty="0"/>
              <a:t>Check out learning/training resources at Microsoft TechNet</a:t>
            </a:r>
          </a:p>
          <a:p>
            <a:pPr lvl="1">
              <a:spcAft>
                <a:spcPts val="2000"/>
              </a:spcAft>
            </a:pPr>
            <a:r>
              <a:rPr lang="en-US" sz="2200" dirty="0">
                <a:hlinkClick r:id="rId4"/>
              </a:rPr>
              <a:t>Exchange Server</a:t>
            </a:r>
            <a:r>
              <a:rPr lang="en-US" sz="2200" dirty="0"/>
              <a:t> and </a:t>
            </a:r>
            <a:r>
              <a:rPr lang="en-US" sz="2200" dirty="0">
                <a:hlinkClick r:id="rId5"/>
              </a:rPr>
              <a:t>Office Communications Server</a:t>
            </a:r>
            <a:endParaRPr lang="en-US" sz="1600" dirty="0"/>
          </a:p>
          <a:p>
            <a:pPr>
              <a:lnSpc>
                <a:spcPct val="100000"/>
              </a:lnSpc>
              <a:spcAft>
                <a:spcPts val="300"/>
              </a:spcAft>
            </a:pPr>
            <a:r>
              <a:rPr lang="en-US" sz="2600" dirty="0" smtClean="0"/>
              <a:t>Check out Exchange Server 2010 at</a:t>
            </a:r>
            <a:br>
              <a:rPr lang="en-US" sz="2600" dirty="0" smtClean="0"/>
            </a:br>
            <a:r>
              <a:rPr lang="en-US" sz="2600" dirty="0" smtClean="0"/>
              <a:t>Virtual Launch Experience (VLE) at </a:t>
            </a:r>
            <a:r>
              <a:rPr lang="en-US" sz="2600" u="sng" dirty="0" smtClean="0">
                <a:hlinkClick r:id="rId6"/>
              </a:rPr>
              <a:t>the</a:t>
            </a:r>
            <a:r>
              <a:rPr lang="en-US" b="1" u="sng" dirty="0" smtClean="0">
                <a:solidFill>
                  <a:srgbClr val="FF0000"/>
                </a:solidFill>
                <a:hlinkClick r:id="rId6"/>
              </a:rPr>
              <a:t>new</a:t>
            </a:r>
            <a:r>
              <a:rPr lang="en-US" sz="2600" u="sng" dirty="0" smtClean="0">
                <a:hlinkClick r:id="rId6"/>
              </a:rPr>
              <a:t>efficiency.com</a:t>
            </a:r>
            <a:endParaRPr lang="en-US" sz="2600" u="sng" dirty="0" smtClean="0"/>
          </a:p>
          <a:p>
            <a:pPr marL="517525" lvl="1" indent="0">
              <a:buNone/>
            </a:pPr>
            <a:endParaRPr lang="en-US" sz="1800" dirty="0" smtClean="0"/>
          </a:p>
          <a:p>
            <a:pPr>
              <a:buNone/>
            </a:pPr>
            <a:r>
              <a:rPr lang="en-US" sz="3000" i="1" dirty="0" smtClean="0">
                <a:solidFill>
                  <a:schemeClr val="tx2"/>
                </a:solidFill>
              </a:rPr>
              <a:t>Try It Out!</a:t>
            </a:r>
            <a:endParaRPr lang="en-US" sz="3000" i="1" dirty="0" smtClean="0"/>
          </a:p>
          <a:p>
            <a:r>
              <a:rPr lang="en-US" sz="2600" dirty="0" smtClean="0"/>
              <a:t>Download the </a:t>
            </a:r>
            <a:r>
              <a:rPr lang="en-US" sz="2600" dirty="0" smtClean="0">
                <a:hlinkClick r:id="rId7"/>
              </a:rPr>
              <a:t>Exchange Server </a:t>
            </a:r>
            <a:r>
              <a:rPr lang="en-US" sz="2600" dirty="0">
                <a:hlinkClick r:id="rId7"/>
              </a:rPr>
              <a:t>2010 </a:t>
            </a:r>
            <a:r>
              <a:rPr lang="en-US" sz="2600" dirty="0" smtClean="0">
                <a:hlinkClick r:id="rId7"/>
              </a:rPr>
              <a:t>Trial</a:t>
            </a:r>
            <a:endParaRPr lang="en-US" sz="2000" dirty="0" smtClean="0">
              <a:solidFill>
                <a:srgbClr val="FF0000"/>
              </a:solidFill>
            </a:endParaRPr>
          </a:p>
          <a:p>
            <a:r>
              <a:rPr lang="en-US" sz="2600" dirty="0" smtClean="0"/>
              <a:t>Take </a:t>
            </a:r>
            <a:r>
              <a:rPr lang="en-US" sz="2600" dirty="0"/>
              <a:t>a simple Web-based test drive </a:t>
            </a:r>
            <a:r>
              <a:rPr lang="en-US" sz="2600" dirty="0" smtClean="0"/>
              <a:t>of UC solutions through the </a:t>
            </a:r>
            <a:r>
              <a:rPr lang="en-US" sz="2600" dirty="0">
                <a:hlinkClick r:id="rId8"/>
              </a:rPr>
              <a:t>60-Day Virtual Experience</a:t>
            </a:r>
            <a:r>
              <a:rPr lang="en-US" sz="2600" dirty="0"/>
              <a:t> </a:t>
            </a:r>
            <a:endParaRPr lang="en-US" sz="2600" dirty="0" smtClean="0"/>
          </a:p>
        </p:txBody>
      </p:sp>
      <p:pic>
        <p:nvPicPr>
          <p:cNvPr id="5" name="Picture 4" descr="Joint_Launch_Styleguide FINAL-11.png"/>
          <p:cNvPicPr>
            <a:picLocks noChangeAspect="1"/>
          </p:cNvPicPr>
          <p:nvPr/>
        </p:nvPicPr>
        <p:blipFill rotWithShape="1">
          <a:blip r:embed="rId9" cstate="print"/>
          <a:srcRect l="7677" t="62227" r="8681" b="9533"/>
          <a:stretch/>
        </p:blipFill>
        <p:spPr>
          <a:xfrm>
            <a:off x="5542759" y="3096264"/>
            <a:ext cx="2620166" cy="636838"/>
          </a:xfrm>
          <a:prstGeom prst="rect">
            <a:avLst/>
          </a:prstGeom>
        </p:spPr>
      </p:pic>
    </p:spTree>
    <p:extLst>
      <p:ext uri="{BB962C8B-B14F-4D97-AF65-F5344CB8AC3E}">
        <p14:creationId xmlns="" xmlns:p14="http://schemas.microsoft.com/office/powerpoint/2010/main" val="368792829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600200" y="4800853"/>
            <a:ext cx="6923315" cy="1066800"/>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endParaRPr lang="en-US" dirty="0" smtClean="0">
              <a:gradFill>
                <a:gsLst>
                  <a:gs pos="0">
                    <a:schemeClr val="bg1"/>
                  </a:gs>
                  <a:gs pos="100000">
                    <a:schemeClr val="bg1"/>
                  </a:gs>
                </a:gsLst>
                <a:lin ang="13500000" scaled="1"/>
              </a:gradFill>
              <a:latin typeface="Segoe Semibold" pitchFamily="34" charset="0"/>
            </a:endParaRPr>
          </a:p>
        </p:txBody>
      </p:sp>
      <p:sp>
        <p:nvSpPr>
          <p:cNvPr id="22" name="Round Same Side Corner Rectangle 21"/>
          <p:cNvSpPr/>
          <p:nvPr/>
        </p:nvSpPr>
        <p:spPr>
          <a:xfrm>
            <a:off x="380699" y="4724653"/>
            <a:ext cx="1447800" cy="1218947"/>
          </a:xfrm>
          <a:prstGeom prst="round2SameRect">
            <a:avLst>
              <a:gd name="adj1" fmla="val 10809"/>
              <a:gd name="adj2" fmla="val 8788"/>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69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12" name="Rounded Rectangle 11"/>
          <p:cNvSpPr/>
          <p:nvPr/>
        </p:nvSpPr>
        <p:spPr>
          <a:xfrm>
            <a:off x="1600200" y="1600200"/>
            <a:ext cx="6923315" cy="1066800"/>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endParaRPr lang="en-US" dirty="0" smtClean="0">
              <a:gradFill>
                <a:gsLst>
                  <a:gs pos="0">
                    <a:schemeClr val="bg1"/>
                  </a:gs>
                  <a:gs pos="100000">
                    <a:schemeClr val="bg1"/>
                  </a:gs>
                </a:gsLst>
                <a:lin ang="13500000" scaled="1"/>
              </a:gradFill>
              <a:latin typeface="Segoe Semibold" pitchFamily="34" charset="0"/>
            </a:endParaRPr>
          </a:p>
        </p:txBody>
      </p:sp>
      <p:sp>
        <p:nvSpPr>
          <p:cNvPr id="18" name="Round Same Side Corner Rectangle 17"/>
          <p:cNvSpPr/>
          <p:nvPr/>
        </p:nvSpPr>
        <p:spPr>
          <a:xfrm>
            <a:off x="380699" y="1524000"/>
            <a:ext cx="1448101" cy="1219200"/>
          </a:xfrm>
          <a:prstGeom prst="round2SameRect">
            <a:avLst>
              <a:gd name="adj1" fmla="val 10809"/>
              <a:gd name="adj2" fmla="val 8788"/>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13" name="Rounded Rectangle 12"/>
          <p:cNvSpPr/>
          <p:nvPr/>
        </p:nvSpPr>
        <p:spPr>
          <a:xfrm>
            <a:off x="1600200" y="3200400"/>
            <a:ext cx="6923315" cy="1066800"/>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endParaRPr lang="en-US" dirty="0" smtClean="0">
              <a:gradFill>
                <a:gsLst>
                  <a:gs pos="0">
                    <a:schemeClr val="bg1"/>
                  </a:gs>
                  <a:gs pos="100000">
                    <a:schemeClr val="bg1"/>
                  </a:gs>
                </a:gsLst>
                <a:lin ang="13500000" scaled="1"/>
              </a:gradFill>
              <a:latin typeface="Segoe Semibold" pitchFamily="34" charset="0"/>
            </a:endParaRPr>
          </a:p>
        </p:txBody>
      </p:sp>
      <p:sp>
        <p:nvSpPr>
          <p:cNvPr id="2" name="Title 1"/>
          <p:cNvSpPr>
            <a:spLocks noGrp="1"/>
          </p:cNvSpPr>
          <p:nvPr>
            <p:ph type="title"/>
          </p:nvPr>
        </p:nvSpPr>
        <p:spPr>
          <a:xfrm>
            <a:off x="304800" y="228600"/>
            <a:ext cx="8839200" cy="664797"/>
          </a:xfrm>
        </p:spPr>
        <p:txBody>
          <a:bodyPr/>
          <a:lstStyle/>
          <a:p>
            <a:r>
              <a:rPr lang="en-US" dirty="0" smtClean="0"/>
              <a:t>Benefits of Automated Controls</a:t>
            </a:r>
            <a:endParaRPr lang="en-US" sz="2800" b="1" dirty="0">
              <a:solidFill>
                <a:schemeClr val="tx1"/>
              </a:solidFill>
              <a:latin typeface="Segoe UI" pitchFamily="34" charset="0"/>
              <a:ea typeface="Segoe UI" pitchFamily="34" charset="0"/>
              <a:cs typeface="Segoe UI" pitchFamily="34" charset="0"/>
            </a:endParaRPr>
          </a:p>
        </p:txBody>
      </p:sp>
      <p:sp>
        <p:nvSpPr>
          <p:cNvPr id="15" name="TextBox 14"/>
          <p:cNvSpPr txBox="1"/>
          <p:nvPr/>
        </p:nvSpPr>
        <p:spPr>
          <a:xfrm>
            <a:off x="1905000" y="1688271"/>
            <a:ext cx="6400800" cy="911019"/>
          </a:xfrm>
          <a:prstGeom prst="rect">
            <a:avLst/>
          </a:prstGeom>
          <a:noFill/>
        </p:spPr>
        <p:txBody>
          <a:bodyPr wrap="square" rtlCol="0">
            <a:spAutoFit/>
          </a:bodyPr>
          <a:lstStyle/>
          <a:p>
            <a:pPr marL="457200" lvl="0" indent="-457200">
              <a:lnSpc>
                <a:spcPct val="90000"/>
              </a:lnSpc>
              <a:spcBef>
                <a:spcPct val="20000"/>
              </a:spcBef>
              <a:buClr>
                <a:srgbClr val="777777"/>
              </a:buClr>
              <a:buSzPct val="130000"/>
            </a:pPr>
            <a:r>
              <a:rPr lang="en-US" sz="2000" b="1" dirty="0" smtClean="0"/>
              <a:t>Reduce User Error</a:t>
            </a:r>
          </a:p>
          <a:p>
            <a:pPr marL="339725" indent="-339725">
              <a:lnSpc>
                <a:spcPct val="90000"/>
              </a:lnSpc>
              <a:spcBef>
                <a:spcPct val="20000"/>
              </a:spcBef>
              <a:buClr>
                <a:srgbClr val="777777"/>
              </a:buClr>
              <a:buSzPct val="130000"/>
              <a:buFont typeface="Arial" pitchFamily="34" charset="0"/>
              <a:buChar char="•"/>
            </a:pPr>
            <a:r>
              <a:rPr lang="en-US" sz="1600" dirty="0" smtClean="0"/>
              <a:t>Majority of data loss incidents are accidental</a:t>
            </a:r>
          </a:p>
          <a:p>
            <a:pPr marL="339725" indent="-339725">
              <a:lnSpc>
                <a:spcPct val="90000"/>
              </a:lnSpc>
              <a:spcBef>
                <a:spcPct val="20000"/>
              </a:spcBef>
              <a:buClr>
                <a:srgbClr val="777777"/>
              </a:buClr>
              <a:buSzPct val="130000"/>
              <a:buFont typeface="Arial" pitchFamily="34" charset="0"/>
              <a:buChar char="•"/>
            </a:pPr>
            <a:r>
              <a:rPr lang="en-US" sz="1600" dirty="0" smtClean="0"/>
              <a:t>Users forget policies or apply incorrect policy  </a:t>
            </a:r>
          </a:p>
        </p:txBody>
      </p:sp>
      <p:sp>
        <p:nvSpPr>
          <p:cNvPr id="16" name="TextBox 15"/>
          <p:cNvSpPr txBox="1"/>
          <p:nvPr/>
        </p:nvSpPr>
        <p:spPr>
          <a:xfrm>
            <a:off x="1905000" y="3322326"/>
            <a:ext cx="6781800" cy="944874"/>
          </a:xfrm>
          <a:prstGeom prst="rect">
            <a:avLst/>
          </a:prstGeom>
          <a:noFill/>
        </p:spPr>
        <p:txBody>
          <a:bodyPr wrap="square" rtlCol="0">
            <a:spAutoFit/>
          </a:bodyPr>
          <a:lstStyle/>
          <a:p>
            <a:pPr marL="457200" lvl="0" indent="-457200">
              <a:lnSpc>
                <a:spcPct val="90000"/>
              </a:lnSpc>
              <a:spcBef>
                <a:spcPct val="20000"/>
              </a:spcBef>
              <a:buClr>
                <a:srgbClr val="777777"/>
              </a:buClr>
              <a:buSzPct val="130000"/>
            </a:pPr>
            <a:r>
              <a:rPr lang="en-US" sz="2000" b="1" dirty="0" smtClean="0"/>
              <a:t>Enable More Consistent Policy</a:t>
            </a:r>
          </a:p>
          <a:p>
            <a:pPr marL="339725" lvl="0" indent="-339725">
              <a:lnSpc>
                <a:spcPct val="90000"/>
              </a:lnSpc>
              <a:spcBef>
                <a:spcPct val="20000"/>
              </a:spcBef>
              <a:buClr>
                <a:srgbClr val="777777"/>
              </a:buClr>
              <a:buSzPct val="130000"/>
              <a:buFont typeface="Arial" pitchFamily="34" charset="0"/>
              <a:buChar char="•"/>
            </a:pPr>
            <a:r>
              <a:rPr lang="en-US" sz="1600" dirty="0" smtClean="0"/>
              <a:t>Automation facilitates rapid policy changes across the organization</a:t>
            </a:r>
          </a:p>
          <a:p>
            <a:pPr marL="339725" indent="-339725">
              <a:lnSpc>
                <a:spcPct val="90000"/>
              </a:lnSpc>
              <a:spcBef>
                <a:spcPct val="20000"/>
              </a:spcBef>
              <a:buClr>
                <a:srgbClr val="777777"/>
              </a:buClr>
              <a:buSzPct val="130000"/>
              <a:buFont typeface="Arial" pitchFamily="34" charset="0"/>
              <a:buChar char="•"/>
            </a:pPr>
            <a:r>
              <a:rPr lang="en-US" sz="1600" dirty="0" smtClean="0"/>
              <a:t>Critical for internal/external governance and compliance</a:t>
            </a:r>
          </a:p>
        </p:txBody>
      </p:sp>
      <p:sp>
        <p:nvSpPr>
          <p:cNvPr id="17" name="TextBox 16"/>
          <p:cNvSpPr txBox="1"/>
          <p:nvPr/>
        </p:nvSpPr>
        <p:spPr>
          <a:xfrm>
            <a:off x="1905000" y="4877053"/>
            <a:ext cx="6324600" cy="911019"/>
          </a:xfrm>
          <a:prstGeom prst="rect">
            <a:avLst/>
          </a:prstGeom>
          <a:noFill/>
        </p:spPr>
        <p:txBody>
          <a:bodyPr wrap="square" rtlCol="0">
            <a:spAutoFit/>
          </a:bodyPr>
          <a:lstStyle/>
          <a:p>
            <a:pPr marL="457200" lvl="0" indent="-457200">
              <a:lnSpc>
                <a:spcPct val="90000"/>
              </a:lnSpc>
              <a:spcBef>
                <a:spcPct val="20000"/>
              </a:spcBef>
              <a:buClr>
                <a:srgbClr val="777777"/>
              </a:buClr>
              <a:buSzPct val="130000"/>
            </a:pPr>
            <a:r>
              <a:rPr lang="en-US" sz="2000" b="1" dirty="0" smtClean="0"/>
              <a:t>Improve Efficiency </a:t>
            </a:r>
          </a:p>
          <a:p>
            <a:pPr marL="339725" lvl="0" indent="-339725">
              <a:lnSpc>
                <a:spcPct val="90000"/>
              </a:lnSpc>
              <a:spcBef>
                <a:spcPct val="20000"/>
              </a:spcBef>
              <a:buClr>
                <a:srgbClr val="777777"/>
              </a:buClr>
              <a:buSzPct val="130000"/>
              <a:buFont typeface="Arial" pitchFamily="34" charset="0"/>
              <a:buChar char="•"/>
            </a:pPr>
            <a:r>
              <a:rPr lang="en-US" sz="1600" dirty="0" smtClean="0"/>
              <a:t>Offload complex data polices from users </a:t>
            </a:r>
          </a:p>
          <a:p>
            <a:pPr marL="339725" lvl="0" indent="-339725">
              <a:lnSpc>
                <a:spcPct val="90000"/>
              </a:lnSpc>
              <a:spcBef>
                <a:spcPct val="20000"/>
              </a:spcBef>
              <a:buClr>
                <a:srgbClr val="777777"/>
              </a:buClr>
              <a:buSzPct val="130000"/>
              <a:buFont typeface="Arial" pitchFamily="34" charset="0"/>
              <a:buChar char="•"/>
            </a:pPr>
            <a:r>
              <a:rPr lang="en-US" sz="1600" dirty="0" smtClean="0"/>
              <a:t>Enable centralized policy creation, execution and management</a:t>
            </a:r>
          </a:p>
        </p:txBody>
      </p:sp>
      <p:pic>
        <p:nvPicPr>
          <p:cNvPr id="21" name="Picture 3" descr="\\eventsql\dvd\Online_ART\DVD_ART35\Artwork_Imagery\Icons - Illustrations\_WINDOWS SERVER ICONS\People\users people persons man woman.png"/>
          <p:cNvPicPr>
            <a:picLocks noChangeAspect="1" noChangeArrowheads="1"/>
          </p:cNvPicPr>
          <p:nvPr/>
        </p:nvPicPr>
        <p:blipFill>
          <a:blip r:embed="rId3" cstate="screen"/>
          <a:srcRect/>
          <a:stretch>
            <a:fillRect/>
          </a:stretch>
        </p:blipFill>
        <p:spPr bwMode="auto">
          <a:xfrm>
            <a:off x="524434" y="1600200"/>
            <a:ext cx="1151966" cy="1066800"/>
          </a:xfrm>
          <a:prstGeom prst="rect">
            <a:avLst/>
          </a:prstGeom>
          <a:noFill/>
        </p:spPr>
      </p:pic>
      <p:pic>
        <p:nvPicPr>
          <p:cNvPr id="2050" name="Picture 2" descr="\\eventsql\dvd\Online_ART\DVD_ART36\Artwork_Imagery\Icons - Illustrations\Misc\gears tools connected cogs overlapped.png"/>
          <p:cNvPicPr>
            <a:picLocks noChangeAspect="1" noChangeArrowheads="1"/>
          </p:cNvPicPr>
          <p:nvPr/>
        </p:nvPicPr>
        <p:blipFill>
          <a:blip r:embed="rId4"/>
          <a:srcRect/>
          <a:stretch>
            <a:fillRect/>
          </a:stretch>
        </p:blipFill>
        <p:spPr bwMode="auto">
          <a:xfrm>
            <a:off x="600634" y="4800853"/>
            <a:ext cx="1066800" cy="1016681"/>
          </a:xfrm>
          <a:prstGeom prst="rect">
            <a:avLst/>
          </a:prstGeom>
          <a:noFill/>
        </p:spPr>
      </p:pic>
      <p:sp>
        <p:nvSpPr>
          <p:cNvPr id="20" name="Round Same Side Corner Rectangle 19"/>
          <p:cNvSpPr/>
          <p:nvPr/>
        </p:nvSpPr>
        <p:spPr>
          <a:xfrm>
            <a:off x="380699" y="3124200"/>
            <a:ext cx="1447800" cy="1218947"/>
          </a:xfrm>
          <a:prstGeom prst="round2SameRect">
            <a:avLst>
              <a:gd name="adj1" fmla="val 10809"/>
              <a:gd name="adj2" fmla="val 8788"/>
            </a:avLst>
          </a:prstGeom>
          <a:gradFill flip="none" rotWithShape="1">
            <a:gsLst>
              <a:gs pos="0">
                <a:srgbClr val="1B396B"/>
              </a:gs>
              <a:gs pos="25000">
                <a:schemeClr val="accent2">
                  <a:lumMod val="75000"/>
                </a:schemeClr>
              </a:gs>
              <a:gs pos="80000">
                <a:schemeClr val="accent2"/>
              </a:gs>
              <a:gs pos="100000">
                <a:srgbClr val="5C9EE6"/>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pic>
        <p:nvPicPr>
          <p:cNvPr id="1026" name="Picture 2" descr="V:\Designer Resources\icons\Shapes and Graphics\Symbols\yellow gradient checkmark.png"/>
          <p:cNvPicPr>
            <a:picLocks noChangeAspect="1" noChangeArrowheads="1"/>
          </p:cNvPicPr>
          <p:nvPr/>
        </p:nvPicPr>
        <p:blipFill>
          <a:blip r:embed="rId5">
            <a:grayscl/>
          </a:blip>
          <a:stretch>
            <a:fillRect/>
          </a:stretch>
        </p:blipFill>
        <p:spPr bwMode="auto">
          <a:xfrm>
            <a:off x="524434" y="3200400"/>
            <a:ext cx="1066800" cy="104775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bwMode="auto">
          <a:xfrm>
            <a:off x="286552" y="5427994"/>
            <a:ext cx="6528121" cy="685800"/>
          </a:xfrm>
          <a:prstGeom prst="rect">
            <a:avLst/>
          </a:prstGeom>
          <a:gradFill flip="none" rotWithShape="1">
            <a:gsLst>
              <a:gs pos="0">
                <a:schemeClr val="tx1">
                  <a:shade val="30000"/>
                  <a:satMod val="115000"/>
                  <a:alpha val="0"/>
                </a:schemeClr>
              </a:gs>
              <a:gs pos="80000">
                <a:schemeClr val="accent2">
                  <a:alpha val="30000"/>
                </a:schemeClr>
              </a:gs>
              <a:gs pos="100000">
                <a:schemeClr val="tx1">
                  <a:shade val="100000"/>
                  <a:satMod val="115000"/>
                  <a:alpha val="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9" name="Rounded Rectangle 28"/>
          <p:cNvSpPr/>
          <p:nvPr/>
        </p:nvSpPr>
        <p:spPr bwMode="auto">
          <a:xfrm>
            <a:off x="162044" y="979714"/>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220650"/>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320818"/>
            <a:ext cx="3624263" cy="738032"/>
          </a:xfrm>
          <a:prstGeom prst="rect">
            <a:avLst/>
          </a:prstGeom>
        </p:spPr>
      </p:pic>
      <p:grpSp>
        <p:nvGrpSpPr>
          <p:cNvPr id="2" name="Group 29"/>
          <p:cNvGrpSpPr/>
          <p:nvPr/>
        </p:nvGrpSpPr>
        <p:grpSpPr>
          <a:xfrm>
            <a:off x="276225" y="1227364"/>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074964"/>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124093"/>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188100"/>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082353"/>
            <a:ext cx="2409825" cy="1076325"/>
          </a:xfrm>
          <a:prstGeom prst="rect">
            <a:avLst/>
          </a:prstGeom>
        </p:spPr>
      </p:pic>
      <p:sp>
        <p:nvSpPr>
          <p:cNvPr id="22" name="Rounded Rectangle 21"/>
          <p:cNvSpPr/>
          <p:nvPr/>
        </p:nvSpPr>
        <p:spPr bwMode="auto">
          <a:xfrm>
            <a:off x="4612234" y="3220650"/>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296850"/>
            <a:ext cx="1857375" cy="942975"/>
          </a:xfrm>
          <a:prstGeom prst="rect">
            <a:avLst/>
          </a:prstGeom>
        </p:spPr>
      </p:pic>
      <p:sp>
        <p:nvSpPr>
          <p:cNvPr id="28" name="Rectangle 27"/>
          <p:cNvSpPr/>
          <p:nvPr/>
        </p:nvSpPr>
        <p:spPr>
          <a:xfrm>
            <a:off x="5457615" y="4188100"/>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3" name="Group 29"/>
          <p:cNvGrpSpPr/>
          <p:nvPr/>
        </p:nvGrpSpPr>
        <p:grpSpPr>
          <a:xfrm>
            <a:off x="276225" y="3472400"/>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377875"/>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4" name="Group 43"/>
          <p:cNvGrpSpPr/>
          <p:nvPr/>
        </p:nvGrpSpPr>
        <p:grpSpPr>
          <a:xfrm>
            <a:off x="4800600" y="3472400"/>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320000"/>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979714"/>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5" name="Group 29"/>
          <p:cNvGrpSpPr/>
          <p:nvPr/>
        </p:nvGrpSpPr>
        <p:grpSpPr>
          <a:xfrm>
            <a:off x="4761140" y="1227364"/>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074964"/>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2051" name="Rectangle 3"/>
          <p:cNvSpPr>
            <a:spLocks noChangeArrowheads="1"/>
          </p:cNvSpPr>
          <p:nvPr/>
        </p:nvSpPr>
        <p:spPr bwMode="auto">
          <a:xfrm>
            <a:off x="1108355" y="5416951"/>
            <a:ext cx="578734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ea typeface="Calibri" pitchFamily="34" charset="0"/>
                <a:cs typeface="Arial" pitchFamily="34" charset="0"/>
                <a:hlinkClick r:id="rId9"/>
              </a:rPr>
              <a:t>www.microsoft.com/learning</a:t>
            </a:r>
            <a:endParaRPr kumimoji="0" lang="en-US" sz="1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effectLst/>
                <a:ea typeface="Calibri" pitchFamily="34" charset="0"/>
                <a:cs typeface="Arial" pitchFamily="34" charset="0"/>
              </a:rPr>
              <a:t>Microsoft Certification and Training </a:t>
            </a:r>
            <a:r>
              <a:rPr lang="en-US" sz="2000" dirty="0" smtClean="0">
                <a:ea typeface="Calibri" pitchFamily="34" charset="0"/>
                <a:cs typeface="Arial" pitchFamily="34" charset="0"/>
              </a:rPr>
              <a:t>R</a:t>
            </a:r>
            <a:r>
              <a:rPr kumimoji="0" lang="en-US" sz="2000" b="0" i="0" u="none" strike="noStrike" cap="none" normalizeH="0" baseline="0" dirty="0" smtClean="0">
                <a:ln>
                  <a:noFill/>
                </a:ln>
                <a:effectLst/>
                <a:ea typeface="Calibri" pitchFamily="34" charset="0"/>
                <a:cs typeface="Arial" pitchFamily="34" charset="0"/>
              </a:rPr>
              <a:t>esources</a:t>
            </a:r>
            <a:endParaRPr kumimoji="0" lang="en-US" sz="3600" b="0" i="0" u="none" strike="noStrike" cap="none" normalizeH="0" baseline="0" dirty="0" smtClean="0">
              <a:ln>
                <a:noFill/>
              </a:ln>
              <a:effectLst/>
              <a:cs typeface="Arial" pitchFamily="34" charset="0"/>
            </a:endParaRPr>
          </a:p>
        </p:txBody>
      </p:sp>
      <p:sp>
        <p:nvSpPr>
          <p:cNvPr id="57" name="Rectangle 56"/>
          <p:cNvSpPr/>
          <p:nvPr/>
        </p:nvSpPr>
        <p:spPr>
          <a:xfrm>
            <a:off x="4629872" y="2124093"/>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a:xfrm>
            <a:off x="381000" y="230188"/>
            <a:ext cx="8382000" cy="664797"/>
          </a:xfrm>
        </p:spPr>
        <p:txBody>
          <a:bodyPr vert="horz" wrap="square" lIns="0" tIns="0" rIns="0" bIns="0" rtlCol="0" anchor="t">
            <a:spAutoFit/>
          </a:bodyPr>
          <a:lstStyle/>
          <a:p>
            <a:r>
              <a:rPr dirty="0" smtClean="0"/>
              <a:t>Unified Communications Resources</a:t>
            </a:r>
            <a:endParaRPr dirty="0"/>
          </a:p>
        </p:txBody>
      </p:sp>
      <p:grpSp>
        <p:nvGrpSpPr>
          <p:cNvPr id="6" name="Group 57"/>
          <p:cNvGrpSpPr/>
          <p:nvPr/>
        </p:nvGrpSpPr>
        <p:grpSpPr bwMode="black">
          <a:xfrm>
            <a:off x="5457615" y="1036053"/>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pic>
        <p:nvPicPr>
          <p:cNvPr id="55" name="Picture 54" descr="Tech·Ed_circle_arrow_black.emf"/>
          <p:cNvPicPr>
            <a:picLocks noChangeAspect="1"/>
          </p:cNvPicPr>
          <p:nvPr/>
        </p:nvPicPr>
        <p:blipFill>
          <a:blip r:embed="rId12"/>
          <a:stretch>
            <a:fillRect/>
          </a:stretch>
        </p:blipFill>
        <p:spPr>
          <a:xfrm>
            <a:off x="285588" y="5482865"/>
            <a:ext cx="576059" cy="576059"/>
          </a:xfrm>
          <a:prstGeom prst="rect">
            <a:avLst/>
          </a:prstGeom>
        </p:spPr>
      </p:pic>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extLst>
      <p:ext uri="{BB962C8B-B14F-4D97-AF65-F5344CB8AC3E}">
        <p14:creationId xmlns="" xmlns:p14="http://schemas.microsoft.com/office/powerpoint/2010/main" val="1313292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bwMode="auto">
          <a:xfrm>
            <a:off x="-37474" y="-60065"/>
            <a:ext cx="10109200" cy="6931025"/>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accent1">
                  <a:alpha val="30000"/>
                </a:schemeClr>
              </a:gs>
              <a:gs pos="100000">
                <a:srgbClr val="000000">
                  <a:alpha val="10000"/>
                </a:srgbClr>
              </a:gs>
            </a:gsLst>
            <a:lin ang="2700000" scaled="1"/>
            <a:tileRect/>
          </a:gradFill>
          <a:ln w="9525">
            <a:noFill/>
            <a:miter lim="800000"/>
            <a:headEnd/>
            <a:tailEnd/>
          </a:ln>
        </p:spPr>
        <p:txBody>
          <a:bodyPr anchor="t" anchorCtr="0"/>
          <a:lstStyle/>
          <a:p>
            <a:pPr algn="ctr" defTabSz="914099" fontAlgn="base">
              <a:spcBef>
                <a:spcPct val="0"/>
              </a:spcBef>
              <a:spcAft>
                <a:spcPct val="0"/>
              </a:spcAft>
              <a:defRPr/>
            </a:pPr>
            <a:endParaRPr lang="en-US" sz="32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 Same Side Corner Rectangle 34"/>
          <p:cNvSpPr/>
          <p:nvPr/>
        </p:nvSpPr>
        <p:spPr bwMode="hidden">
          <a:xfrm rot="5400000">
            <a:off x="1064193" y="2283808"/>
            <a:ext cx="2443162" cy="5360192"/>
          </a:xfrm>
          <a:prstGeom prst="round2SameRect">
            <a:avLst>
              <a:gd name="adj1" fmla="val 50000"/>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1" name="Rounded Rectangle 10"/>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
        <p:nvSpPr>
          <p:cNvPr id="6" name="Rectangle 5"/>
          <p:cNvSpPr/>
          <p:nvPr/>
        </p:nvSpPr>
        <p:spPr bwMode="auto">
          <a:xfrm>
            <a:off x="-2298032" y="23853"/>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pic>
        <p:nvPicPr>
          <p:cNvPr id="16" name="Picture 15" descr="xbox_360_elite_2_2.png"/>
          <p:cNvPicPr>
            <a:picLocks noChangeAspect="1"/>
          </p:cNvPicPr>
          <p:nvPr/>
        </p:nvPicPr>
        <p:blipFill>
          <a:blip r:embed="rId3"/>
          <a:stretch>
            <a:fillRect/>
          </a:stretch>
        </p:blipFill>
        <p:spPr>
          <a:xfrm>
            <a:off x="4794692" y="404813"/>
            <a:ext cx="4349308" cy="5781675"/>
          </a:xfrm>
          <a:prstGeom prst="rect">
            <a:avLst/>
          </a:prstGeom>
          <a:effectLst>
            <a:outerShdw blurRad="76200" dist="12700" dir="2700000" sy="-23000" kx="-800400" algn="bl" rotWithShape="0">
              <a:prstClr val="black">
                <a:alpha val="20000"/>
              </a:prstClr>
            </a:outerShdw>
          </a:effectLst>
        </p:spPr>
      </p:pic>
    </p:spTree>
    <p:extLst>
      <p:ext uri="{BB962C8B-B14F-4D97-AF65-F5344CB8AC3E}">
        <p14:creationId xmlns="" xmlns:p14="http://schemas.microsoft.com/office/powerpoint/2010/main" val="21285499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par>
                                <p:cTn id="8" presetID="63" presetClass="path" presetSubtype="0" decel="50000" fill="hold" grpId="1" nodeType="withEffect">
                                  <p:stCondLst>
                                    <p:cond delay="0"/>
                                  </p:stCondLst>
                                  <p:childTnLst>
                                    <p:animMotion origin="layout" path="M -0.25 -1.48148E-6 L 3.33333E-6 -1.48148E-6 " pathEditMode="relative" rAng="0" ptsTypes="AA">
                                      <p:cBhvr>
                                        <p:cTn id="9" dur="1000" fill="hold"/>
                                        <p:tgtEl>
                                          <p:spTgt spid="35"/>
                                        </p:tgtEl>
                                        <p:attrNameLst>
                                          <p:attrName>ppt_x</p:attrName>
                                          <p:attrName>ppt_y</p:attrName>
                                        </p:attrNameLst>
                                      </p:cBhvr>
                                      <p:rCtr x="125" y="0"/>
                                    </p:animMotion>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50000" fill="hold" grpId="1" nodeType="withEffect">
                                  <p:stCondLst>
                                    <p:cond delay="0"/>
                                  </p:stCondLst>
                                  <p:childTnLst>
                                    <p:animMotion origin="layout" path="M 4.16667E-6 0.33334 L 4.16667E-6 -3.33333E-6 " pathEditMode="relative" rAng="0" ptsTypes="AA">
                                      <p:cBhvr>
                                        <p:cTn id="14" dur="1000" fill="hold"/>
                                        <p:tgtEl>
                                          <p:spTgt spid="11"/>
                                        </p:tgtEl>
                                        <p:attrNameLst>
                                          <p:attrName>ppt_x</p:attrName>
                                          <p:attrName>ppt_y</p:attrName>
                                        </p:attrNameLst>
                                      </p:cBhvr>
                                      <p:rCtr x="0" y="-167"/>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11" grpId="0"/>
      <p:bldP spid="11"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extLst>
      <p:ext uri="{BB962C8B-B14F-4D97-AF65-F5344CB8AC3E}">
        <p14:creationId xmlns="" xmlns:p14="http://schemas.microsoft.com/office/powerpoint/2010/main" val="373074235"/>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236722768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a:xfrm>
            <a:off x="381000" y="1293812"/>
            <a:ext cx="8398934" cy="4114800"/>
          </a:xfrm>
          <a:prstGeom prst="roundRect">
            <a:avLst>
              <a:gd name="adj" fmla="val 5556"/>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indent="-523854" algn="ctr" defTabSz="914099">
              <a:lnSpc>
                <a:spcPct val="85000"/>
              </a:lnSpc>
              <a:buClr>
                <a:srgbClr val="FFC000"/>
              </a:buClr>
              <a:buSzPct val="76000"/>
              <a:defRPr/>
            </a:pPr>
            <a:endParaRPr lang="en-US" sz="2300" dirty="0">
              <a:gradFill>
                <a:gsLst>
                  <a:gs pos="0">
                    <a:schemeClr val="tx1"/>
                  </a:gs>
                  <a:gs pos="50000">
                    <a:schemeClr val="tx1"/>
                  </a:gs>
                </a:gsLst>
                <a:lin ang="5400000" scaled="0"/>
              </a:gradFill>
              <a:latin typeface="Segoe" pitchFamily="34" charset="0"/>
            </a:endParaRPr>
          </a:p>
        </p:txBody>
      </p:sp>
      <p:pic>
        <p:nvPicPr>
          <p:cNvPr id="141" name="Picture 140" descr="HARDCONTROLS.png"/>
          <p:cNvPicPr>
            <a:picLocks noChangeAspect="1"/>
          </p:cNvPicPr>
          <p:nvPr/>
        </p:nvPicPr>
        <p:blipFill>
          <a:blip r:embed="rId3"/>
          <a:stretch>
            <a:fillRect/>
          </a:stretch>
        </p:blipFill>
        <p:spPr>
          <a:xfrm>
            <a:off x="7608460" y="2761664"/>
            <a:ext cx="1246781" cy="1243188"/>
          </a:xfrm>
          <a:prstGeom prst="rect">
            <a:avLst/>
          </a:prstGeom>
          <a:effectLst>
            <a:outerShdw blurRad="50800" dist="38100" dir="2700000" algn="tl" rotWithShape="0">
              <a:prstClr val="black">
                <a:alpha val="40000"/>
              </a:prstClr>
            </a:outerShdw>
          </a:effectLst>
        </p:spPr>
      </p:pic>
      <p:pic>
        <p:nvPicPr>
          <p:cNvPr id="142" name="Picture 141" descr="SOFTCONTROLS.png"/>
          <p:cNvPicPr>
            <a:picLocks noChangeAspect="1"/>
          </p:cNvPicPr>
          <p:nvPr/>
        </p:nvPicPr>
        <p:blipFill>
          <a:blip r:embed="rId4"/>
          <a:stretch>
            <a:fillRect/>
          </a:stretch>
        </p:blipFill>
        <p:spPr>
          <a:xfrm>
            <a:off x="160421" y="2682441"/>
            <a:ext cx="1415516" cy="1407065"/>
          </a:xfrm>
          <a:prstGeom prst="rect">
            <a:avLst/>
          </a:prstGeom>
          <a:effectLst>
            <a:outerShdw blurRad="50800" dist="38100" dir="2700000" algn="tl" rotWithShape="0">
              <a:prstClr val="black">
                <a:alpha val="40000"/>
              </a:prstClr>
            </a:outerShdw>
          </a:effectLst>
        </p:spPr>
      </p:pic>
      <p:sp>
        <p:nvSpPr>
          <p:cNvPr id="45" name="Left-Right Arrow 44"/>
          <p:cNvSpPr/>
          <p:nvPr/>
        </p:nvSpPr>
        <p:spPr>
          <a:xfrm>
            <a:off x="1600200" y="2894012"/>
            <a:ext cx="6019800" cy="9144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sp>
        <p:nvSpPr>
          <p:cNvPr id="25" name="TextBox 24"/>
          <p:cNvSpPr txBox="1"/>
          <p:nvPr/>
        </p:nvSpPr>
        <p:spPr>
          <a:xfrm>
            <a:off x="1676400" y="3198812"/>
            <a:ext cx="5943600" cy="307777"/>
          </a:xfrm>
          <a:prstGeom prst="rect">
            <a:avLst/>
          </a:prstGeom>
          <a:noFill/>
        </p:spPr>
        <p:txBody>
          <a:bodyPr wrap="square" rtlCol="0">
            <a:spAutoFit/>
          </a:bodyPr>
          <a:lstStyle/>
          <a:p>
            <a:r>
              <a:rPr lang="en-US" sz="1400" b="1" dirty="0" smtClean="0">
                <a:latin typeface="+mj-lt"/>
              </a:rPr>
              <a:t>   LESS RESTRICTIVE 	</a:t>
            </a:r>
            <a:r>
              <a:rPr lang="en-US" sz="1400" dirty="0" smtClean="0">
                <a:latin typeface="+mj-lt"/>
              </a:rPr>
              <a:t>        </a:t>
            </a:r>
            <a:r>
              <a:rPr lang="en-US" sz="1400" dirty="0" smtClean="0"/>
              <a:t>                                   </a:t>
            </a:r>
            <a:r>
              <a:rPr lang="en-US" sz="1400" b="1" dirty="0" smtClean="0">
                <a:solidFill>
                  <a:schemeClr val="bg1"/>
                </a:solidFill>
              </a:rPr>
              <a:t>MORE RESTRICTIVE</a:t>
            </a:r>
            <a:endParaRPr lang="en-US" sz="1400" b="1" dirty="0" smtClean="0">
              <a:solidFill>
                <a:schemeClr val="bg1"/>
              </a:solidFill>
              <a:latin typeface="+mj-lt"/>
            </a:endParaRPr>
          </a:p>
        </p:txBody>
      </p:sp>
      <p:sp>
        <p:nvSpPr>
          <p:cNvPr id="20" name="Isosceles Triangle 19"/>
          <p:cNvSpPr/>
          <p:nvPr/>
        </p:nvSpPr>
        <p:spPr bwMode="auto">
          <a:xfrm flipV="1">
            <a:off x="2232660" y="295497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1" name="Isosceles Triangle 20"/>
          <p:cNvSpPr/>
          <p:nvPr/>
        </p:nvSpPr>
        <p:spPr bwMode="auto">
          <a:xfrm flipV="1">
            <a:off x="3505200" y="29702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2" name="Isosceles Triangle 21"/>
          <p:cNvSpPr/>
          <p:nvPr/>
        </p:nvSpPr>
        <p:spPr bwMode="auto">
          <a:xfrm flipV="1">
            <a:off x="4724400" y="29702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3" name="Isosceles Triangle 22"/>
          <p:cNvSpPr/>
          <p:nvPr/>
        </p:nvSpPr>
        <p:spPr bwMode="auto">
          <a:xfrm flipV="1">
            <a:off x="6019800" y="29702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31" name="Rectangle 30"/>
          <p:cNvSpPr/>
          <p:nvPr/>
        </p:nvSpPr>
        <p:spPr>
          <a:xfrm>
            <a:off x="457200" y="5410200"/>
            <a:ext cx="8382000" cy="759182"/>
          </a:xfrm>
          <a:prstGeom prst="rect">
            <a:avLst/>
          </a:prstGeom>
        </p:spPr>
        <p:txBody>
          <a:bodyPr wrap="square" lIns="0" rIns="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6075" lvl="2" indent="-346075" fontAlgn="base">
              <a:lnSpc>
                <a:spcPct val="90000"/>
              </a:lnSpc>
              <a:spcBef>
                <a:spcPct val="20000"/>
              </a:spcBef>
              <a:spcAft>
                <a:spcPts val="400"/>
              </a:spcAft>
              <a:buClr>
                <a:srgbClr val="777777"/>
              </a:buClr>
              <a:buSzPct val="130000"/>
              <a:buFont typeface="Arial" pitchFamily="34" charset="0"/>
              <a:buChar char="•"/>
              <a:defRPr/>
            </a:pPr>
            <a:r>
              <a:rPr lang="en-US" sz="2000" dirty="0" smtClean="0"/>
              <a:t>Apply the right level of control based on the sensitivity of the data</a:t>
            </a:r>
          </a:p>
          <a:p>
            <a:pPr marL="346075" lvl="2" indent="-346075" fontAlgn="base">
              <a:lnSpc>
                <a:spcPct val="90000"/>
              </a:lnSpc>
              <a:spcBef>
                <a:spcPct val="20000"/>
              </a:spcBef>
              <a:spcAft>
                <a:spcPts val="400"/>
              </a:spcAft>
              <a:buClr>
                <a:srgbClr val="777777"/>
              </a:buClr>
              <a:buSzPct val="130000"/>
              <a:buFont typeface="Arial" pitchFamily="34" charset="0"/>
              <a:buChar char="•"/>
              <a:defRPr/>
            </a:pPr>
            <a:r>
              <a:rPr lang="en-US" sz="2000" dirty="0" smtClean="0"/>
              <a:t>Maximize control and minimize unnecessary user disruptions </a:t>
            </a:r>
          </a:p>
        </p:txBody>
      </p:sp>
      <p:sp>
        <p:nvSpPr>
          <p:cNvPr id="36" name="Title 1"/>
          <p:cNvSpPr>
            <a:spLocks noGrp="1"/>
          </p:cNvSpPr>
          <p:nvPr>
            <p:ph type="title"/>
          </p:nvPr>
        </p:nvSpPr>
        <p:spPr>
          <a:xfrm>
            <a:off x="381000" y="304800"/>
            <a:ext cx="8382000" cy="664797"/>
          </a:xfrm>
        </p:spPr>
        <p:txBody>
          <a:bodyPr/>
          <a:lstStyle/>
          <a:p>
            <a:pPr lvl="0"/>
            <a:r>
              <a:rPr lang="en-US" dirty="0" smtClean="0"/>
              <a:t>Benefits of Granular Controls</a:t>
            </a:r>
            <a:endParaRPr lang="en-US" dirty="0"/>
          </a:p>
        </p:txBody>
      </p:sp>
      <p:sp>
        <p:nvSpPr>
          <p:cNvPr id="33" name="TextBox 32"/>
          <p:cNvSpPr txBox="1"/>
          <p:nvPr/>
        </p:nvSpPr>
        <p:spPr>
          <a:xfrm>
            <a:off x="1600200" y="1981200"/>
            <a:ext cx="1524000" cy="954107"/>
          </a:xfrm>
          <a:prstGeom prst="rect">
            <a:avLst/>
          </a:prstGeom>
          <a:noFill/>
        </p:spPr>
        <p:txBody>
          <a:bodyPr wrap="square" rtlCol="0">
            <a:spAutoFit/>
          </a:bodyPr>
          <a:lstStyle/>
          <a:p>
            <a:pPr algn="ctr"/>
            <a:r>
              <a:rPr lang="en-US" sz="1400" b="1" dirty="0" smtClean="0"/>
              <a:t>Alert </a:t>
            </a:r>
          </a:p>
          <a:p>
            <a:pPr algn="ctr"/>
            <a:r>
              <a:rPr lang="en-US" sz="1400" dirty="0" smtClean="0"/>
              <a:t>“Allow delivery but add a warning.” </a:t>
            </a:r>
            <a:endParaRPr lang="en-US" sz="1600" dirty="0" smtClean="0"/>
          </a:p>
        </p:txBody>
      </p:sp>
      <p:sp>
        <p:nvSpPr>
          <p:cNvPr id="40" name="TextBox 39"/>
          <p:cNvSpPr txBox="1"/>
          <p:nvPr/>
        </p:nvSpPr>
        <p:spPr>
          <a:xfrm>
            <a:off x="3505200" y="3733800"/>
            <a:ext cx="1447800" cy="954107"/>
          </a:xfrm>
          <a:prstGeom prst="rect">
            <a:avLst/>
          </a:prstGeom>
          <a:noFill/>
        </p:spPr>
        <p:txBody>
          <a:bodyPr wrap="square" rtlCol="0">
            <a:spAutoFit/>
          </a:bodyPr>
          <a:lstStyle/>
          <a:p>
            <a:pPr algn="ctr"/>
            <a:r>
              <a:rPr lang="en-US" sz="1400" b="1" dirty="0" smtClean="0"/>
              <a:t>Append </a:t>
            </a:r>
          </a:p>
          <a:p>
            <a:pPr algn="ctr"/>
            <a:r>
              <a:rPr lang="en-US" sz="1400" dirty="0" smtClean="0"/>
              <a:t>“Allow delivery but add a disclaimer.”</a:t>
            </a:r>
          </a:p>
        </p:txBody>
      </p:sp>
      <p:sp>
        <p:nvSpPr>
          <p:cNvPr id="41" name="TextBox 40"/>
          <p:cNvSpPr txBox="1"/>
          <p:nvPr/>
        </p:nvSpPr>
        <p:spPr>
          <a:xfrm>
            <a:off x="4191000" y="1981200"/>
            <a:ext cx="1371600" cy="954107"/>
          </a:xfrm>
          <a:prstGeom prst="rect">
            <a:avLst/>
          </a:prstGeom>
          <a:noFill/>
        </p:spPr>
        <p:txBody>
          <a:bodyPr wrap="square" rtlCol="0">
            <a:spAutoFit/>
          </a:bodyPr>
          <a:lstStyle/>
          <a:p>
            <a:pPr algn="ctr"/>
            <a:r>
              <a:rPr lang="en-US" sz="1400" b="1" dirty="0" smtClean="0"/>
              <a:t>Protect</a:t>
            </a:r>
          </a:p>
          <a:p>
            <a:pPr algn="ctr"/>
            <a:r>
              <a:rPr lang="en-US" sz="1400" dirty="0" smtClean="0"/>
              <a:t>“Allow delivery but prevent forwarding.” </a:t>
            </a:r>
          </a:p>
        </p:txBody>
      </p:sp>
      <p:sp>
        <p:nvSpPr>
          <p:cNvPr id="51" name="TextBox 50"/>
          <p:cNvSpPr txBox="1"/>
          <p:nvPr/>
        </p:nvSpPr>
        <p:spPr>
          <a:xfrm>
            <a:off x="5486400" y="1981200"/>
            <a:ext cx="1295400" cy="954107"/>
          </a:xfrm>
          <a:prstGeom prst="rect">
            <a:avLst/>
          </a:prstGeom>
          <a:noFill/>
        </p:spPr>
        <p:txBody>
          <a:bodyPr wrap="square" rtlCol="0">
            <a:spAutoFit/>
          </a:bodyPr>
          <a:lstStyle/>
          <a:p>
            <a:pPr algn="ctr"/>
            <a:r>
              <a:rPr lang="en-US" sz="1400" b="1" dirty="0" smtClean="0"/>
              <a:t>Redirect</a:t>
            </a:r>
          </a:p>
          <a:p>
            <a:pPr algn="ctr"/>
            <a:r>
              <a:rPr lang="en-US" sz="1400" dirty="0" smtClean="0"/>
              <a:t>“Block delivery </a:t>
            </a:r>
          </a:p>
          <a:p>
            <a:pPr algn="ctr"/>
            <a:r>
              <a:rPr lang="en-US" sz="1400" dirty="0" smtClean="0"/>
              <a:t>and redirect.”</a:t>
            </a:r>
          </a:p>
        </p:txBody>
      </p:sp>
      <p:sp>
        <p:nvSpPr>
          <p:cNvPr id="52" name="TextBox 51"/>
          <p:cNvSpPr txBox="1"/>
          <p:nvPr/>
        </p:nvSpPr>
        <p:spPr>
          <a:xfrm>
            <a:off x="4876800" y="3733800"/>
            <a:ext cx="1339850" cy="954107"/>
          </a:xfrm>
          <a:prstGeom prst="rect">
            <a:avLst/>
          </a:prstGeom>
          <a:noFill/>
        </p:spPr>
        <p:txBody>
          <a:bodyPr wrap="square" rtlCol="0">
            <a:spAutoFit/>
          </a:bodyPr>
          <a:lstStyle/>
          <a:p>
            <a:pPr algn="ctr"/>
            <a:r>
              <a:rPr lang="en-US" sz="1400" b="1" dirty="0" smtClean="0"/>
              <a:t>Review </a:t>
            </a:r>
          </a:p>
          <a:p>
            <a:pPr algn="ctr"/>
            <a:r>
              <a:rPr lang="en-US" sz="1400" dirty="0" smtClean="0"/>
              <a:t>“Block delivery </a:t>
            </a:r>
          </a:p>
          <a:p>
            <a:pPr algn="ctr"/>
            <a:r>
              <a:rPr lang="en-US" sz="1400" dirty="0" smtClean="0"/>
              <a:t>until reviewed.”</a:t>
            </a:r>
          </a:p>
        </p:txBody>
      </p:sp>
      <p:sp>
        <p:nvSpPr>
          <p:cNvPr id="53" name="TextBox 52"/>
          <p:cNvSpPr txBox="1"/>
          <p:nvPr/>
        </p:nvSpPr>
        <p:spPr>
          <a:xfrm>
            <a:off x="6159500" y="3752850"/>
            <a:ext cx="1143000" cy="738664"/>
          </a:xfrm>
          <a:prstGeom prst="rect">
            <a:avLst/>
          </a:prstGeom>
          <a:noFill/>
        </p:spPr>
        <p:txBody>
          <a:bodyPr wrap="square" rtlCol="0">
            <a:spAutoFit/>
          </a:bodyPr>
          <a:lstStyle/>
          <a:p>
            <a:pPr algn="ctr"/>
            <a:r>
              <a:rPr lang="en-US" sz="1400" b="1" dirty="0" smtClean="0"/>
              <a:t>Block</a:t>
            </a:r>
          </a:p>
          <a:p>
            <a:pPr algn="ctr"/>
            <a:r>
              <a:rPr lang="en-US" sz="1400" dirty="0" smtClean="0"/>
              <a:t>“Do not deliver.”</a:t>
            </a:r>
          </a:p>
        </p:txBody>
      </p:sp>
      <p:sp>
        <p:nvSpPr>
          <p:cNvPr id="54" name="TextBox 53"/>
          <p:cNvSpPr txBox="1"/>
          <p:nvPr/>
        </p:nvSpPr>
        <p:spPr>
          <a:xfrm>
            <a:off x="2895600" y="1981200"/>
            <a:ext cx="1447800" cy="954107"/>
          </a:xfrm>
          <a:prstGeom prst="rect">
            <a:avLst/>
          </a:prstGeom>
          <a:noFill/>
        </p:spPr>
        <p:txBody>
          <a:bodyPr wrap="square" rtlCol="0">
            <a:spAutoFit/>
          </a:bodyPr>
          <a:lstStyle/>
          <a:p>
            <a:pPr algn="ctr"/>
            <a:r>
              <a:rPr lang="en-US" sz="1400" b="1" dirty="0" smtClean="0"/>
              <a:t>Modify </a:t>
            </a:r>
          </a:p>
          <a:p>
            <a:pPr algn="ctr"/>
            <a:r>
              <a:rPr lang="en-US" sz="1400" dirty="0" smtClean="0"/>
              <a:t>“Allow delivery </a:t>
            </a:r>
          </a:p>
          <a:p>
            <a:pPr algn="ctr"/>
            <a:r>
              <a:rPr lang="en-US" sz="1400" dirty="0" smtClean="0"/>
              <a:t>but modify message.”</a:t>
            </a:r>
          </a:p>
        </p:txBody>
      </p:sp>
      <p:sp>
        <p:nvSpPr>
          <p:cNvPr id="55" name="TextBox 54"/>
          <p:cNvSpPr txBox="1"/>
          <p:nvPr/>
        </p:nvSpPr>
        <p:spPr>
          <a:xfrm>
            <a:off x="2209800" y="3733800"/>
            <a:ext cx="1447800" cy="954107"/>
          </a:xfrm>
          <a:prstGeom prst="rect">
            <a:avLst/>
          </a:prstGeom>
          <a:noFill/>
        </p:spPr>
        <p:txBody>
          <a:bodyPr wrap="square" rtlCol="0">
            <a:spAutoFit/>
          </a:bodyPr>
          <a:lstStyle/>
          <a:p>
            <a:pPr algn="ctr"/>
            <a:r>
              <a:rPr lang="en-US" sz="1400" b="1" dirty="0" smtClean="0"/>
              <a:t>Classify </a:t>
            </a:r>
          </a:p>
          <a:p>
            <a:pPr algn="ctr"/>
            <a:r>
              <a:rPr lang="en-US" sz="1400" dirty="0" smtClean="0"/>
              <a:t>“Allow delivery but apply classification.”</a:t>
            </a:r>
          </a:p>
        </p:txBody>
      </p:sp>
      <p:sp>
        <p:nvSpPr>
          <p:cNvPr id="35" name="Isosceles Triangle 34"/>
          <p:cNvSpPr/>
          <p:nvPr/>
        </p:nvSpPr>
        <p:spPr bwMode="auto">
          <a:xfrm rot="10800000" flipV="1">
            <a:off x="2871355" y="3581400"/>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37" name="Isosceles Triangle 36"/>
          <p:cNvSpPr/>
          <p:nvPr/>
        </p:nvSpPr>
        <p:spPr bwMode="auto">
          <a:xfrm rot="10800000" flipV="1">
            <a:off x="6657109" y="3584864"/>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38" name="Isosceles Triangle 37"/>
          <p:cNvSpPr/>
          <p:nvPr/>
        </p:nvSpPr>
        <p:spPr bwMode="auto">
          <a:xfrm rot="10800000" flipV="1">
            <a:off x="5472545" y="3581400"/>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42" name="Isosceles Triangle 41"/>
          <p:cNvSpPr/>
          <p:nvPr/>
        </p:nvSpPr>
        <p:spPr bwMode="auto">
          <a:xfrm rot="10800000" flipV="1">
            <a:off x="4139045" y="3584864"/>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 xmlns:p14="http://schemas.microsoft.com/office/powerpoint/2010/main" val="30367158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ox(in)">
                                      <p:cBhvr>
                                        <p:cTn id="7" dur="500"/>
                                        <p:tgtEl>
                                          <p:spTgt spid="3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ox(in)">
                                      <p:cBhvr>
                                        <p:cTn id="10" dur="500"/>
                                        <p:tgtEl>
                                          <p:spTgt spid="20"/>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box(in)">
                                      <p:cBhvr>
                                        <p:cTn id="13" dur="500"/>
                                        <p:tgtEl>
                                          <p:spTgt spid="53"/>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box(in)">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box(in)">
                                      <p:cBhvr>
                                        <p:cTn id="21" dur="500"/>
                                        <p:tgtEl>
                                          <p:spTgt spid="35"/>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box(in)">
                                      <p:cBhvr>
                                        <p:cTn id="24" dur="500"/>
                                        <p:tgtEl>
                                          <p:spTgt spid="55"/>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ox(in)">
                                      <p:cBhvr>
                                        <p:cTn id="27" dur="500"/>
                                        <p:tgtEl>
                                          <p:spTgt spid="21"/>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box(in)">
                                      <p:cBhvr>
                                        <p:cTn id="30" dur="500"/>
                                        <p:tgtEl>
                                          <p:spTgt spid="54"/>
                                        </p:tgtEl>
                                      </p:cBhvr>
                                    </p:animEffect>
                                  </p:childTnLst>
                                </p:cTn>
                              </p:par>
                              <p:par>
                                <p:cTn id="31" presetID="4"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box(in)">
                                      <p:cBhvr>
                                        <p:cTn id="33" dur="500"/>
                                        <p:tgtEl>
                                          <p:spTgt spid="22"/>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box(in)">
                                      <p:cBhvr>
                                        <p:cTn id="36" dur="500"/>
                                        <p:tgtEl>
                                          <p:spTgt spid="41"/>
                                        </p:tgtEl>
                                      </p:cBhvr>
                                    </p:animEffect>
                                  </p:childTnLst>
                                </p:cTn>
                              </p:par>
                              <p:par>
                                <p:cTn id="37" presetID="4" presetClass="entr" presetSubtype="16"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box(in)">
                                      <p:cBhvr>
                                        <p:cTn id="39" dur="500"/>
                                        <p:tgtEl>
                                          <p:spTgt spid="40"/>
                                        </p:tgtEl>
                                      </p:cBhvr>
                                    </p:animEffect>
                                  </p:childTnLst>
                                </p:cTn>
                              </p:par>
                              <p:par>
                                <p:cTn id="40" presetID="4" presetClass="entr" presetSubtype="16"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box(in)">
                                      <p:cBhvr>
                                        <p:cTn id="42" dur="500"/>
                                        <p:tgtEl>
                                          <p:spTgt spid="42"/>
                                        </p:tgtEl>
                                      </p:cBhvr>
                                    </p:animEffect>
                                  </p:childTnLst>
                                </p:cTn>
                              </p:par>
                              <p:par>
                                <p:cTn id="43" presetID="4"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box(in)">
                                      <p:cBhvr>
                                        <p:cTn id="45" dur="500"/>
                                        <p:tgtEl>
                                          <p:spTgt spid="26"/>
                                        </p:tgtEl>
                                      </p:cBhvr>
                                    </p:animEffect>
                                  </p:childTnLst>
                                </p:cTn>
                              </p:par>
                              <p:par>
                                <p:cTn id="46" presetID="4" presetClass="entr" presetSubtype="16"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box(in)">
                                      <p:cBhvr>
                                        <p:cTn id="48" dur="500"/>
                                        <p:tgtEl>
                                          <p:spTgt spid="52"/>
                                        </p:tgtEl>
                                      </p:cBhvr>
                                    </p:animEffect>
                                  </p:childTnLst>
                                </p:cTn>
                              </p:par>
                              <p:par>
                                <p:cTn id="49" presetID="4" presetClass="entr" presetSubtype="1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box(in)">
                                      <p:cBhvr>
                                        <p:cTn id="51" dur="500"/>
                                        <p:tgtEl>
                                          <p:spTgt spid="38"/>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box(in)">
                                      <p:cBhvr>
                                        <p:cTn id="54" dur="500"/>
                                        <p:tgtEl>
                                          <p:spTgt spid="51"/>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ox(in)">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0" grpId="0" animBg="1"/>
      <p:bldP spid="21" grpId="0" animBg="1"/>
      <p:bldP spid="22" grpId="0" animBg="1"/>
      <p:bldP spid="23" grpId="0" animBg="1"/>
      <p:bldP spid="33" grpId="0"/>
      <p:bldP spid="40" grpId="0"/>
      <p:bldP spid="41" grpId="0"/>
      <p:bldP spid="51" grpId="0"/>
      <p:bldP spid="52" grpId="0"/>
      <p:bldP spid="53" grpId="0"/>
      <p:bldP spid="54" grpId="0"/>
      <p:bldP spid="55" grpId="0"/>
      <p:bldP spid="35" grpId="0" animBg="1"/>
      <p:bldP spid="37" grpId="0" animBg="1"/>
      <p:bldP spid="38"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dirty="0" smtClean="0"/>
              <a:t>Content</a:t>
            </a:r>
            <a:endParaRPr lang="nl-BE" dirty="0"/>
          </a:p>
        </p:txBody>
      </p:sp>
      <p:sp>
        <p:nvSpPr>
          <p:cNvPr id="6" name="Text Placeholder 5"/>
          <p:cNvSpPr>
            <a:spLocks noGrp="1"/>
          </p:cNvSpPr>
          <p:nvPr>
            <p:ph type="body" sz="quarter" idx="10"/>
          </p:nvPr>
        </p:nvSpPr>
        <p:spPr>
          <a:xfrm>
            <a:off x="381000" y="1411552"/>
            <a:ext cx="8610600" cy="2210862"/>
          </a:xfrm>
        </p:spPr>
        <p:txBody>
          <a:bodyPr/>
          <a:lstStyle/>
          <a:p>
            <a:r>
              <a:rPr lang="nl-BE" dirty="0" smtClean="0">
                <a:solidFill>
                  <a:schemeClr val="tx1"/>
                </a:solidFill>
              </a:rPr>
              <a:t>Introduction</a:t>
            </a:r>
          </a:p>
          <a:p>
            <a:r>
              <a:rPr lang="nl-BE" dirty="0" smtClean="0"/>
              <a:t>MailTips</a:t>
            </a:r>
          </a:p>
          <a:p>
            <a:r>
              <a:rPr lang="nl-BE" dirty="0" smtClean="0"/>
              <a:t>Transport Rules</a:t>
            </a:r>
          </a:p>
          <a:p>
            <a:r>
              <a:rPr lang="nl-BE" dirty="0" smtClean="0"/>
              <a:t>Moderation</a:t>
            </a:r>
          </a:p>
          <a:p>
            <a:r>
              <a:rPr lang="nl-BE" dirty="0" smtClean="0"/>
              <a:t>Information Rights Management</a:t>
            </a:r>
          </a:p>
          <a:p>
            <a:r>
              <a:rPr lang="nl-BE" dirty="0" smtClean="0"/>
              <a:t>Ethical Wall</a:t>
            </a:r>
          </a:p>
          <a:p>
            <a:r>
              <a:rPr lang="nl-BE" dirty="0" smtClean="0"/>
              <a:t>Search, Transport and Journal Report Decryption</a:t>
            </a:r>
          </a:p>
          <a:p>
            <a:r>
              <a:rPr lang="nl-BE" dirty="0" smtClean="0"/>
              <a:t>Session Takeaways</a:t>
            </a:r>
            <a:endParaRPr lang="nl-BE" dirty="0"/>
          </a:p>
        </p:txBody>
      </p:sp>
    </p:spTree>
    <p:extLst>
      <p:ext uri="{BB962C8B-B14F-4D97-AF65-F5344CB8AC3E}">
        <p14:creationId xmlns="" xmlns:p14="http://schemas.microsoft.com/office/powerpoint/2010/main" val="84150032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4"/>
          <p:cNvSpPr>
            <a:spLocks noGrp="1"/>
          </p:cNvSpPr>
          <p:nvPr>
            <p:ph type="title"/>
          </p:nvPr>
        </p:nvSpPr>
        <p:spPr/>
        <p:txBody>
          <a:bodyPr/>
          <a:lstStyle/>
          <a:p>
            <a:r>
              <a:rPr dirty="0" smtClean="0"/>
              <a:t>MailTips</a:t>
            </a:r>
            <a:endParaRPr sz="2400" dirty="0" smtClean="0">
              <a:gradFill>
                <a:gsLst>
                  <a:gs pos="0">
                    <a:schemeClr val="accent1"/>
                  </a:gs>
                  <a:gs pos="100000">
                    <a:schemeClr val="accent1"/>
                  </a:gs>
                </a:gsLst>
                <a:lin ang="13500000" scaled="1"/>
              </a:gradFill>
            </a:endParaRPr>
          </a:p>
        </p:txBody>
      </p:sp>
      <p:sp>
        <p:nvSpPr>
          <p:cNvPr id="13" name="Rectangle 12"/>
          <p:cNvSpPr/>
          <p:nvPr/>
        </p:nvSpPr>
        <p:spPr>
          <a:xfrm>
            <a:off x="304800" y="838200"/>
            <a:ext cx="7543800" cy="590931"/>
          </a:xfrm>
          <a:prstGeom prst="rect">
            <a:avLst/>
          </a:prstGeom>
        </p:spPr>
        <p:txBody>
          <a:bodyPr wrap="square">
            <a:spAutoFit/>
          </a:bodyPr>
          <a:lstStyle/>
          <a:p>
            <a:pPr>
              <a:lnSpc>
                <a:spcPct val="90000"/>
              </a:lnSpc>
              <a:spcBef>
                <a:spcPct val="0"/>
              </a:spcBef>
              <a:defRPr/>
            </a:pPr>
            <a:r>
              <a:rPr lang="en-US" sz="3600" spc="-150" dirty="0" smtClean="0">
                <a:ln w="3175">
                  <a:noFill/>
                </a:ln>
                <a:solidFill>
                  <a:schemeClr val="accent1"/>
                </a:solidFill>
                <a:effectLst>
                  <a:outerShdw blurRad="38100" dist="38100" dir="2700000" algn="tl">
                    <a:srgbClr val="000000">
                      <a:alpha val="43137"/>
                    </a:srgbClr>
                  </a:outerShdw>
                </a:effectLst>
                <a:latin typeface="Segoe" pitchFamily="34" charset="0"/>
                <a:cs typeface="Arial" charset="0"/>
              </a:rPr>
              <a:t>Alert users about potential risks </a:t>
            </a:r>
          </a:p>
        </p:txBody>
      </p:sp>
      <p:sp>
        <p:nvSpPr>
          <p:cNvPr id="11" name="Left-Right Arrow 10"/>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18" name="Straight Connector 17"/>
          <p:cNvCxnSpPr/>
          <p:nvPr/>
        </p:nvCxnSpPr>
        <p:spPr>
          <a:xfrm rot="5400000">
            <a:off x="7696200" y="291737"/>
            <a:ext cx="152400" cy="0"/>
          </a:xfrm>
          <a:prstGeom prst="line">
            <a:avLst/>
          </a:prstGeom>
          <a:ln/>
        </p:spPr>
        <p:style>
          <a:lnRef idx="3">
            <a:schemeClr val="dk1"/>
          </a:lnRef>
          <a:fillRef idx="0">
            <a:schemeClr val="dk1"/>
          </a:fillRef>
          <a:effectRef idx="2">
            <a:schemeClr val="dk1"/>
          </a:effectRef>
          <a:fontRef idx="minor">
            <a:schemeClr val="tx1"/>
          </a:fontRef>
        </p:style>
      </p:cxnSp>
      <p:pic>
        <p:nvPicPr>
          <p:cNvPr id="19" name="Picture 18" descr="Mailtips - External.bmp"/>
          <p:cNvPicPr>
            <a:picLocks noChangeAspect="1"/>
          </p:cNvPicPr>
          <p:nvPr/>
        </p:nvPicPr>
        <p:blipFill>
          <a:blip r:embed="rId3"/>
          <a:stretch>
            <a:fillRect/>
          </a:stretch>
        </p:blipFill>
        <p:spPr>
          <a:xfrm>
            <a:off x="2743200" y="1815737"/>
            <a:ext cx="5848911" cy="954111"/>
          </a:xfrm>
          <a:prstGeom prst="rect">
            <a:avLst/>
          </a:prstGeom>
          <a:effectLst>
            <a:outerShdw blurRad="292100" dist="139700" dir="2700000" algn="tl" rotWithShape="0">
              <a:prstClr val="black">
                <a:alpha val="65000"/>
              </a:prstClr>
            </a:outerShdw>
          </a:effectLst>
        </p:spPr>
      </p:pic>
      <p:pic>
        <p:nvPicPr>
          <p:cNvPr id="24" name="Picture 23" descr="MailTips - Custom (Hi-Res).bmp"/>
          <p:cNvPicPr>
            <a:picLocks noChangeAspect="1"/>
          </p:cNvPicPr>
          <p:nvPr/>
        </p:nvPicPr>
        <p:blipFill>
          <a:blip r:embed="rId4"/>
          <a:srcRect l="1299" t="4545" r="1299" b="40909"/>
          <a:stretch>
            <a:fillRect/>
          </a:stretch>
        </p:blipFill>
        <p:spPr>
          <a:xfrm>
            <a:off x="2800911" y="3232067"/>
            <a:ext cx="5791200" cy="926592"/>
          </a:xfrm>
          <a:prstGeom prst="rect">
            <a:avLst/>
          </a:prstGeom>
          <a:effectLst>
            <a:outerShdw blurRad="292100" dist="139700" dir="2700000" algn="tl" rotWithShape="0">
              <a:prstClr val="black">
                <a:alpha val="65000"/>
              </a:prstClr>
            </a:outerShdw>
          </a:effectLst>
        </p:spPr>
      </p:pic>
      <p:sp>
        <p:nvSpPr>
          <p:cNvPr id="17" name="Rounded Rectangle 16"/>
          <p:cNvSpPr/>
          <p:nvPr/>
        </p:nvSpPr>
        <p:spPr bwMode="auto">
          <a:xfrm>
            <a:off x="419100" y="4876800"/>
            <a:ext cx="2209800" cy="888974"/>
          </a:xfrm>
          <a:prstGeom prst="roundRect">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914099" fontAlgn="base">
              <a:lnSpc>
                <a:spcPct val="85000"/>
              </a:lnSpc>
              <a:spcBef>
                <a:spcPct val="0"/>
              </a:spcBef>
              <a:spcAft>
                <a:spcPct val="0"/>
              </a:spcAft>
              <a:defRPr/>
            </a:pPr>
            <a:r>
              <a:rPr lang="en-US" sz="1600" dirty="0" smtClean="0">
                <a:gradFill>
                  <a:gsLst>
                    <a:gs pos="0">
                      <a:schemeClr val="bg1"/>
                    </a:gs>
                    <a:gs pos="100000">
                      <a:schemeClr val="bg1"/>
                    </a:gs>
                  </a:gsLst>
                  <a:lin ang="13500000" scaled="1"/>
                </a:gradFill>
                <a:latin typeface="Segoe" pitchFamily="34" charset="0"/>
              </a:rPr>
              <a:t>Apply multiple alerts</a:t>
            </a:r>
          </a:p>
        </p:txBody>
      </p:sp>
      <p:sp>
        <p:nvSpPr>
          <p:cNvPr id="25" name="Rounded Rectangle 24"/>
          <p:cNvSpPr/>
          <p:nvPr/>
        </p:nvSpPr>
        <p:spPr bwMode="auto">
          <a:xfrm>
            <a:off x="381000" y="3236711"/>
            <a:ext cx="2209800" cy="888974"/>
          </a:xfrm>
          <a:prstGeom prst="roundRect">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914099" fontAlgn="base">
              <a:lnSpc>
                <a:spcPct val="85000"/>
              </a:lnSpc>
              <a:spcBef>
                <a:spcPct val="0"/>
              </a:spcBef>
              <a:spcAft>
                <a:spcPct val="0"/>
              </a:spcAft>
              <a:defRPr/>
            </a:pPr>
            <a:r>
              <a:rPr lang="en-US" sz="1600" dirty="0" smtClean="0">
                <a:gradFill>
                  <a:gsLst>
                    <a:gs pos="0">
                      <a:schemeClr val="bg1"/>
                    </a:gs>
                    <a:gs pos="100000">
                      <a:schemeClr val="bg1"/>
                    </a:gs>
                  </a:gsLst>
                  <a:lin ang="13500000" scaled="1"/>
                </a:gradFill>
                <a:latin typeface="Segoe" pitchFamily="34" charset="0"/>
              </a:rPr>
              <a:t>Create custom MailTips to prompt policy reminders </a:t>
            </a:r>
          </a:p>
        </p:txBody>
      </p:sp>
      <p:sp>
        <p:nvSpPr>
          <p:cNvPr id="26" name="Rounded Rectangle 25"/>
          <p:cNvSpPr/>
          <p:nvPr/>
        </p:nvSpPr>
        <p:spPr bwMode="auto">
          <a:xfrm>
            <a:off x="381000" y="1826271"/>
            <a:ext cx="2209800" cy="888974"/>
          </a:xfrm>
          <a:prstGeom prst="roundRect">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914099" fontAlgn="base">
              <a:lnSpc>
                <a:spcPct val="85000"/>
              </a:lnSpc>
              <a:spcBef>
                <a:spcPct val="0"/>
              </a:spcBef>
              <a:spcAft>
                <a:spcPct val="0"/>
              </a:spcAft>
              <a:defRPr/>
            </a:pPr>
            <a:r>
              <a:rPr lang="en-US" sz="1600" dirty="0" smtClean="0">
                <a:gradFill>
                  <a:gsLst>
                    <a:gs pos="0">
                      <a:schemeClr val="bg1"/>
                    </a:gs>
                    <a:gs pos="100000">
                      <a:schemeClr val="bg1"/>
                    </a:gs>
                  </a:gsLst>
                  <a:lin ang="13500000" scaled="1"/>
                </a:gradFill>
                <a:latin typeface="Segoe" pitchFamily="34" charset="0"/>
              </a:rPr>
              <a:t>Protect sensitive data from accidental distribution </a:t>
            </a:r>
          </a:p>
        </p:txBody>
      </p:sp>
      <p:sp>
        <p:nvSpPr>
          <p:cNvPr id="29" name="Rectangle 28"/>
          <p:cNvSpPr/>
          <p:nvPr/>
        </p:nvSpPr>
        <p:spPr bwMode="auto">
          <a:xfrm>
            <a:off x="7772400" y="5334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Alert</a:t>
            </a:r>
          </a:p>
        </p:txBody>
      </p:sp>
      <p:pic>
        <p:nvPicPr>
          <p:cNvPr id="28" name="Picture 27" descr="MailTips - multiple.bmp"/>
          <p:cNvPicPr>
            <a:picLocks noChangeAspect="1"/>
          </p:cNvPicPr>
          <p:nvPr/>
        </p:nvPicPr>
        <p:blipFill>
          <a:blip r:embed="rId5"/>
          <a:stretch>
            <a:fillRect/>
          </a:stretch>
        </p:blipFill>
        <p:spPr>
          <a:xfrm>
            <a:off x="2819400" y="4419600"/>
            <a:ext cx="5774267" cy="1562856"/>
          </a:xfrm>
          <a:prstGeom prst="rect">
            <a:avLst/>
          </a:prstGeom>
          <a:effectLst>
            <a:outerShdw blurRad="292100" dist="139700" dir="2700000" algn="tl" rotWithShape="0">
              <a:prstClr val="black">
                <a:alpha val="65000"/>
              </a:prstClr>
            </a:outerShdw>
          </a:effectLst>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MailTips - Architecture</a:t>
            </a:r>
            <a:endParaRPr lang="en-US" dirty="0"/>
          </a:p>
        </p:txBody>
      </p:sp>
      <p:sp>
        <p:nvSpPr>
          <p:cNvPr id="3" name="Text Placeholder 2"/>
          <p:cNvSpPr>
            <a:spLocks noGrp="1"/>
          </p:cNvSpPr>
          <p:nvPr>
            <p:ph type="body" sz="quarter" idx="10"/>
          </p:nvPr>
        </p:nvSpPr>
        <p:spPr/>
        <p:txBody>
          <a:bodyPr/>
          <a:lstStyle/>
          <a:p>
            <a:r>
              <a:rPr lang="nl-BE" dirty="0" smtClean="0"/>
              <a:t>Web service in Exchange 2010</a:t>
            </a:r>
          </a:p>
          <a:p>
            <a:r>
              <a:rPr lang="nl-BE" dirty="0" smtClean="0"/>
              <a:t>Supported by </a:t>
            </a:r>
          </a:p>
          <a:p>
            <a:pPr lvl="1"/>
            <a:r>
              <a:rPr lang="nl-BE" dirty="0" smtClean="0"/>
              <a:t>Outlook Web App</a:t>
            </a:r>
          </a:p>
          <a:p>
            <a:pPr lvl="1"/>
            <a:r>
              <a:rPr lang="nl-BE" dirty="0" smtClean="0"/>
              <a:t>Microsoft Outlook 2010</a:t>
            </a:r>
          </a:p>
          <a:p>
            <a:r>
              <a:rPr lang="nl-BE" dirty="0" smtClean="0"/>
              <a:t>Triggered when</a:t>
            </a:r>
          </a:p>
          <a:p>
            <a:pPr lvl="1"/>
            <a:r>
              <a:rPr lang="nl-BE" dirty="0" smtClean="0"/>
              <a:t>Add a recipient</a:t>
            </a:r>
          </a:p>
          <a:p>
            <a:pPr lvl="1"/>
            <a:r>
              <a:rPr lang="nl-BE" dirty="0" smtClean="0"/>
              <a:t>Add an attachment</a:t>
            </a:r>
          </a:p>
          <a:p>
            <a:pPr lvl="1"/>
            <a:r>
              <a:rPr lang="nl-BE" dirty="0" smtClean="0"/>
              <a:t>Reply or Reply to all</a:t>
            </a:r>
          </a:p>
          <a:p>
            <a:pPr lvl="1"/>
            <a:r>
              <a:rPr lang="nl-BE" dirty="0" smtClean="0"/>
              <a:t>Open a message, already addressed to recipients, from the Drafts folder</a:t>
            </a:r>
            <a:endParaRPr lang="en-US" dirty="0"/>
          </a:p>
        </p:txBody>
      </p:sp>
      <p:sp>
        <p:nvSpPr>
          <p:cNvPr id="4" name="Left-Right Arrow 3"/>
          <p:cNvSpPr/>
          <p:nvPr/>
        </p:nvSpPr>
        <p:spPr>
          <a:xfrm>
            <a:off x="7543800" y="152400"/>
            <a:ext cx="1295400" cy="3048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cxnSp>
        <p:nvCxnSpPr>
          <p:cNvPr id="5" name="Straight Connector 4"/>
          <p:cNvCxnSpPr/>
          <p:nvPr/>
        </p:nvCxnSpPr>
        <p:spPr>
          <a:xfrm rot="5400000">
            <a:off x="7696200" y="291737"/>
            <a:ext cx="152400" cy="0"/>
          </a:xfrm>
          <a:prstGeom prst="line">
            <a:avLst/>
          </a:prstGeom>
          <a:ln/>
        </p:spPr>
        <p:style>
          <a:lnRef idx="3">
            <a:schemeClr val="dk1"/>
          </a:lnRef>
          <a:fillRef idx="0">
            <a:schemeClr val="dk1"/>
          </a:fillRef>
          <a:effectRef idx="2">
            <a:schemeClr val="dk1"/>
          </a:effectRef>
          <a:fontRef idx="minor">
            <a:schemeClr val="tx1"/>
          </a:fontRef>
        </p:style>
      </p:cxnSp>
      <p:sp>
        <p:nvSpPr>
          <p:cNvPr id="6" name="Rectangle 5"/>
          <p:cNvSpPr/>
          <p:nvPr/>
        </p:nvSpPr>
        <p:spPr bwMode="auto">
          <a:xfrm>
            <a:off x="7772400" y="533400"/>
            <a:ext cx="914400" cy="228600"/>
          </a:xfrm>
          <a:prstGeom prst="rect">
            <a:avLst/>
          </a:prstGeom>
          <a:gradFill flip="none" rotWithShape="1">
            <a:gsLst>
              <a:gs pos="0">
                <a:srgbClr val="B64506"/>
              </a:gs>
              <a:gs pos="25000">
                <a:srgbClr val="CB790B"/>
              </a:gs>
              <a:gs pos="80000">
                <a:srgbClr val="FA9B00"/>
              </a:gs>
              <a:gs pos="100000">
                <a:schemeClr val="accent1">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r>
              <a:rPr lang="en-US" sz="1200" dirty="0" smtClean="0">
                <a:solidFill>
                  <a:schemeClr val="tx1"/>
                </a:solidFill>
                <a:latin typeface="Segoe Semibold" pitchFamily="34" charset="0"/>
              </a:rPr>
              <a:t>Alert</a:t>
            </a:r>
          </a:p>
        </p:txBody>
      </p:sp>
    </p:spTree>
    <p:extLst>
      <p:ext uri="{BB962C8B-B14F-4D97-AF65-F5344CB8AC3E}">
        <p14:creationId xmlns="" xmlns:p14="http://schemas.microsoft.com/office/powerpoint/2010/main" val="1109246078"/>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0"/>
</p:tagLst>
</file>

<file path=ppt/tags/tag2.xml><?xml version="1.0" encoding="utf-8"?>
<p:tagLst xmlns:a="http://schemas.openxmlformats.org/drawingml/2006/main" xmlns:r="http://schemas.openxmlformats.org/officeDocument/2006/relationships" xmlns:p="http://schemas.openxmlformats.org/presentationml/2006/main">
  <p:tag name="TIMING" val="|76.2|0.9|1.5|3.6|108.1|0.9|0.8|1.9"/>
</p:tagLst>
</file>

<file path=ppt/tags/tag3.xml><?xml version="1.0" encoding="utf-8"?>
<p:tagLst xmlns:a="http://schemas.openxmlformats.org/drawingml/2006/main" xmlns:r="http://schemas.openxmlformats.org/officeDocument/2006/relationships" xmlns:p="http://schemas.openxmlformats.org/presentationml/2006/main">
  <p:tag name="TIMING" val="|1.1|34.1|40.8"/>
</p:tagLst>
</file>

<file path=ppt/theme/theme1.xml><?xml version="1.0" encoding="utf-8"?>
<a:theme xmlns:a="http://schemas.openxmlformats.org/drawingml/2006/main" name="Server_ID_Light_YELLOW_Template">
  <a:themeElements>
    <a:clrScheme name="7-00270 Server ID 2">
      <a:dk1>
        <a:srgbClr val="000000"/>
      </a:dk1>
      <a:lt1>
        <a:srgbClr val="FFFFFF"/>
      </a:lt1>
      <a:dk2>
        <a:srgbClr val="050595"/>
      </a:dk2>
      <a:lt2>
        <a:srgbClr val="FFFF99"/>
      </a:lt2>
      <a:accent1>
        <a:srgbClr val="FFA514"/>
      </a:accent1>
      <a:accent2>
        <a:srgbClr val="5082B9"/>
      </a:accent2>
      <a:accent3>
        <a:srgbClr val="64BE46"/>
      </a:accent3>
      <a:accent4>
        <a:srgbClr val="D70023"/>
      </a:accent4>
      <a:accent5>
        <a:srgbClr val="F3E207"/>
      </a:accent5>
      <a:accent6>
        <a:srgbClr val="691987"/>
      </a:accent6>
      <a:hlink>
        <a:srgbClr val="FFA514"/>
      </a:hlink>
      <a:folHlink>
        <a:srgbClr val="7DDDFF"/>
      </a:folHlink>
    </a:clrScheme>
    <a:fontScheme name="Blue-Purple TT">
      <a:majorFont>
        <a:latin typeface="Segoe"/>
        <a:ea typeface=""/>
        <a:cs typeface=""/>
      </a:majorFont>
      <a:minorFont>
        <a:latin typeface="Sego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accent1">
                <a:lumMod val="50000"/>
              </a:schemeClr>
            </a:gs>
            <a:gs pos="80000">
              <a:schemeClr val="accent1"/>
            </a:gs>
            <a:gs pos="100000">
              <a:schemeClr val="accent1"/>
            </a:gs>
          </a:gsLst>
        </a:gradFill>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err="1" smtClean="0">
            <a:solidFill>
              <a:schemeClr val="bg1"/>
            </a:solidFill>
            <a:effectLst>
              <a:outerShdw blurRad="38100" dist="38100" dir="2700000" algn="tl">
                <a:srgbClr val="000000">
                  <a:alpha val="43137"/>
                </a:srgbClr>
              </a:outerShdw>
            </a:effectLst>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a:defRPr sz="2400" dirty="0" err="1" smtClean="0"/>
        </a:defPPr>
      </a:lstStyle>
    </a:tx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5.xml><?xml version="1.0" encoding="utf-8"?>
<a:theme xmlns:a="http://schemas.openxmlformats.org/drawingml/2006/main" name="TechEd_Europe4x3">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6.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7.xml><?xml version="1.0" encoding="utf-8"?>
<a:theme xmlns:a="http://schemas.openxmlformats.org/drawingml/2006/main" name="1_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roduct_x0020_Release xmlns="35e167ed-699c-4c1b-af67-8c5d791405a0">
      <Value>Exchange 2010</Value>
    </Product_x0020_Release>
    <Document_x0020_Category xmlns="35e167ed-699c-4c1b-af67-8c5d791405a0">
      <Value>General</Value>
      <Value>GRC</Value>
    </Document_x0020_Category>
    <Document_x0020_Function xmlns="35e167ed-699c-4c1b-af67-8c5d791405a0"/>
    <Audience1 xmlns="35e167ed-699c-4c1b-af67-8c5d791405a0"/>
    <Segment xmlns="35e167ed-699c-4c1b-af67-8c5d791405a0"/>
    <Core_x0020_Content xmlns="9e356373-877d-41ca-b52f-283515ee906a">Yes</Core_x0020_Content>
    <Products xmlns="35e167ed-699c-4c1b-af67-8c5d791405a0">
      <Value>Exchange Server</Value>
      <Value>Exchange Online</Value>
    </Products>
    <Topics xmlns="35e167ed-699c-4c1b-af67-8c5d791405a0"/>
    <Competitor xmlns="35e167ed-699c-4c1b-af67-8c5d791405a0" xsi:nil="true"/>
    <Document_x0020_Role xmlns="35e167ed-699c-4c1b-af67-8c5d791405a0"/>
    <Confidentiality xmlns="35e167ed-699c-4c1b-af67-8c5d791405a0">MS Confidential (Internal Only)</Confidentiality>
    <Mid_x0020_Market_x0020_Campaigns xmlns="35e167ed-699c-4c1b-af67-8c5d791405a0" xsi:nil="true"/>
    <Archive_x0020_Document xmlns="35e167ed-699c-4c1b-af67-8c5d791405a0">false</Archive_x0020_Document>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Exchange Marketing Document" ma:contentTypeID="0x01010050613FFA1EA4CF4CAB60D10CC620B52500F59D794D0AF6A74BBD0F03FF55B6F151" ma:contentTypeVersion="36" ma:contentTypeDescription="" ma:contentTypeScope="" ma:versionID="f11f06db203f1a4aca2f7f07a5772014">
  <xsd:schema xmlns:xsd="http://www.w3.org/2001/XMLSchema" xmlns:p="http://schemas.microsoft.com/office/2006/metadata/properties" xmlns:ns1="9e356373-877d-41ca-b52f-283515ee906a" xmlns:ns3="35e167ed-699c-4c1b-af67-8c5d791405a0" targetNamespace="http://schemas.microsoft.com/office/2006/metadata/properties" ma:root="true" ma:fieldsID="b61bacd95ad2822a0e3351c8c8e8a998" ns1:_="" ns3:_="">
    <xsd:import namespace="9e356373-877d-41ca-b52f-283515ee906a"/>
    <xsd:import namespace="35e167ed-699c-4c1b-af67-8c5d791405a0"/>
    <xsd:element name="properties">
      <xsd:complexType>
        <xsd:sequence>
          <xsd:element name="documentManagement">
            <xsd:complexType>
              <xsd:all>
                <xsd:element ref="ns1:Core_x0020_Content" minOccurs="0"/>
                <xsd:element ref="ns3:Confidentiality" minOccurs="0"/>
                <xsd:element ref="ns3:Product_x0020_Release" minOccurs="0"/>
                <xsd:element ref="ns3:Products" minOccurs="0"/>
                <xsd:element ref="ns3:Document_x0020_Category" minOccurs="0"/>
                <xsd:element ref="ns3:Mid_x0020_Market_x0020_Campaigns" minOccurs="0"/>
                <xsd:element ref="ns3:Competitor" minOccurs="0"/>
                <xsd:element ref="ns3:Audience1" minOccurs="0"/>
                <xsd:element ref="ns3:Segment" minOccurs="0"/>
                <xsd:element ref="ns3:Topics" minOccurs="0"/>
                <xsd:element ref="ns3:Document_x0020_Role" minOccurs="0"/>
                <xsd:element ref="ns3:Document_x0020_Function" minOccurs="0"/>
                <xsd:element ref="ns3:Archive_x0020_Document" minOccurs="0"/>
              </xsd:all>
            </xsd:complexType>
          </xsd:element>
        </xsd:sequence>
      </xsd:complexType>
    </xsd:element>
  </xsd:schema>
  <xsd:schema xmlns:xsd="http://www.w3.org/2001/XMLSchema" xmlns:dms="http://schemas.microsoft.com/office/2006/documentManagement/types" targetNamespace="9e356373-877d-41ca-b52f-283515ee906a" elementFormDefault="qualified">
    <xsd:import namespace="http://schemas.microsoft.com/office/2006/documentManagement/types"/>
    <xsd:element name="Core_x0020_Content" ma:index="0" nillable="true" ma:displayName="Core Content" ma:default="No" ma:format="Dropdown" ma:internalName="Core_x0020_Content" ma:readOnly="false">
      <xsd:simpleType>
        <xsd:restriction base="dms:Choice">
          <xsd:enumeration value="No"/>
          <xsd:enumeration value="Yes"/>
        </xsd:restriction>
      </xsd:simpleType>
    </xsd:element>
  </xsd:schema>
  <xsd:schema xmlns:xsd="http://www.w3.org/2001/XMLSchema" xmlns:dms="http://schemas.microsoft.com/office/2006/documentManagement/types" targetNamespace="35e167ed-699c-4c1b-af67-8c5d791405a0" elementFormDefault="qualified">
    <xsd:import namespace="http://schemas.microsoft.com/office/2006/documentManagement/types"/>
    <xsd:element name="Confidentiality" ma:index="2" nillable="true" ma:displayName="Confidentiality" ma:format="Dropdown" ma:internalName="Confidentiality" ma:readOnly="false">
      <xsd:simpleType>
        <xsd:restriction base="dms:Choice">
          <xsd:enumeration value="Customer Ready"/>
          <xsd:enumeration value="Partner Ready"/>
          <xsd:enumeration value="MS Confidential (Internal Only)"/>
        </xsd:restriction>
      </xsd:simpleType>
    </xsd:element>
    <xsd:element name="Product_x0020_Release" ma:index="3" nillable="true" ma:displayName="Product Release" ma:internalName="Product_x0020_Release">
      <xsd:complexType>
        <xsd:complexContent>
          <xsd:extension base="dms:MultiChoice">
            <xsd:sequence>
              <xsd:element name="Value" maxOccurs="unbounded" minOccurs="0" nillable="true">
                <xsd:simpleType>
                  <xsd:restriction base="dms:Choice">
                    <xsd:enumeration value="Exchange 2010"/>
                    <xsd:enumeration value="Exchange 2007"/>
                    <xsd:enumeration value="Exchange 2003"/>
                    <xsd:enumeration value="Exchange 2000"/>
                    <xsd:enumeration value="Exchange 5.5"/>
                    <xsd:enumeration value="Exchange 5.0"/>
                    <xsd:enumeration value="Exchange 4.0"/>
                  </xsd:restriction>
                </xsd:simpleType>
              </xsd:element>
            </xsd:sequence>
          </xsd:extension>
        </xsd:complexContent>
      </xsd:complexType>
    </xsd:element>
    <xsd:element name="Products" ma:index="4" nillable="true" ma:displayName="Products" ma:internalName="Products" ma:readOnly="false">
      <xsd:complexType>
        <xsd:complexContent>
          <xsd:extension base="dms:MultiChoice">
            <xsd:sequence>
              <xsd:element name="Value" maxOccurs="unbounded" minOccurs="0" nillable="true">
                <xsd:simpleType>
                  <xsd:restriction base="dms:Choice">
                    <xsd:enumeration value="Exchange Server"/>
                    <xsd:enumeration value="Exchange Online"/>
                    <xsd:enumeration value="Exchange Hosted Services"/>
                    <xsd:enumeration value="Office Communication Server"/>
                    <xsd:enumeration value="Speech Server Technologies"/>
                    <xsd:enumeration value="Live Meeting"/>
                    <xsd:enumeration value="SharePoint Server"/>
                    <xsd:enumeration value="MS Online Services/BPOS"/>
                    <xsd:enumeration value="RoundTable"/>
                    <xsd:enumeration value="Office Outlook"/>
                  </xsd:restriction>
                </xsd:simpleType>
              </xsd:element>
            </xsd:sequence>
          </xsd:extension>
        </xsd:complexContent>
      </xsd:complexType>
    </xsd:element>
    <xsd:element name="Document_x0020_Category" ma:index="5" nillable="true" ma:displayName="Document Category" ma:internalName="Document_x0020_Category" ma:readOnly="false">
      <xsd:complexType>
        <xsd:complexContent>
          <xsd:extension base="dms:MultiChoice">
            <xsd:sequence>
              <xsd:element name="Value" maxOccurs="unbounded" minOccurs="0" nillable="true">
                <xsd:simpleType>
                  <xsd:restriction base="dms:Choice">
                    <xsd:enumeration value="General"/>
                    <xsd:enumeration value="GRC"/>
                    <xsd:enumeration value="Archiving"/>
                    <xsd:enumeration value="Unified Messaging"/>
                    <xsd:enumeration value="Mobility"/>
                    <xsd:enumeration value="OWA &amp; Outlook"/>
                    <xsd:enumeration value="Mailbox"/>
                    <xsd:enumeration value="Migration"/>
                    <xsd:enumeration value="Licensing"/>
                    <xsd:enumeration value="QBR"/>
                  </xsd:restriction>
                </xsd:simpleType>
              </xsd:element>
            </xsd:sequence>
          </xsd:extension>
        </xsd:complexContent>
      </xsd:complexType>
    </xsd:element>
    <xsd:element name="Mid_x0020_Market_x0020_Campaigns" ma:index="6" nillable="true" ma:displayName="Mid Market Campaigns" ma:format="Dropdown" ma:internalName="Mid_x0020_Market_x0020_Campaigns">
      <xsd:simpleType>
        <xsd:restriction base="dms:Choice">
          <xsd:enumeration value="BPIO"/>
          <xsd:enumeration value="Security and Reliability"/>
          <xsd:enumeration value="Business Productivity"/>
        </xsd:restriction>
      </xsd:simpleType>
    </xsd:element>
    <xsd:element name="Competitor" ma:index="7" nillable="true" ma:displayName="Competitor" ma:format="Dropdown" ma:internalName="Competitor">
      <xsd:simpleType>
        <xsd:restriction base="dms:Choice">
          <xsd:enumeration value="Cisco"/>
          <xsd:enumeration value="Citrix"/>
          <xsd:enumeration value="Open Source"/>
          <xsd:enumeration value="Google"/>
          <xsd:enumeration value="IBM Notes"/>
          <xsd:enumeration value="Novell GroupWise"/>
          <xsd:enumeration value="Symantec"/>
          <xsd:enumeration value="WebEx"/>
          <xsd:enumeration value="Yahoo Zimbra"/>
          <xsd:enumeration value="RIM Blackberry"/>
        </xsd:restriction>
      </xsd:simpleType>
    </xsd:element>
    <xsd:element name="Audience1" ma:index="8" nillable="true" ma:displayName="Audience" ma:internalName="Audience1">
      <xsd:complexType>
        <xsd:complexContent>
          <xsd:extension base="dms:MultiChoice">
            <xsd:sequence>
              <xsd:element name="Value" maxOccurs="unbounded" minOccurs="0" nillable="true">
                <xsd:simpleType>
                  <xsd:restriction base="dms:Choice">
                    <xsd:enumeration value="Business Decision Makers"/>
                    <xsd:enumeration value="Technical Decision Makers"/>
                    <xsd:enumeration value="IT Pro"/>
                  </xsd:restriction>
                </xsd:simpleType>
              </xsd:element>
            </xsd:sequence>
          </xsd:extension>
        </xsd:complexContent>
      </xsd:complexType>
    </xsd:element>
    <xsd:element name="Segment" ma:index="9" nillable="true" ma:displayName="Segment" ma:internalName="Segment">
      <xsd:complexType>
        <xsd:complexContent>
          <xsd:extension base="dms:MultiChoice">
            <xsd:sequence>
              <xsd:element name="Value" maxOccurs="unbounded" minOccurs="0" nillable="true">
                <xsd:simpleType>
                  <xsd:restriction base="dms:Choice">
                    <xsd:enumeration value="Enterprise"/>
                    <xsd:enumeration value="Mid Market"/>
                    <xsd:enumeration value="Small Business"/>
                    <xsd:enumeration value="Consumer"/>
                  </xsd:restriction>
                </xsd:simpleType>
              </xsd:element>
            </xsd:sequence>
          </xsd:extension>
        </xsd:complexContent>
      </xsd:complexType>
    </xsd:element>
    <xsd:element name="Topics" ma:index="10" nillable="true" ma:displayName="Topics" ma:internalName="Topics">
      <xsd:complexType>
        <xsd:complexContent>
          <xsd:extension base="dms:MultiChoice">
            <xsd:sequence>
              <xsd:element name="Value" maxOccurs="unbounded" minOccurs="0" nillable="true">
                <xsd:simpleType>
                  <xsd:restriction base="dms:Choice">
                    <xsd:enumeration value="Better Together"/>
                    <xsd:enumeration value="Business Value/ROI"/>
                    <xsd:enumeration value="Competition"/>
                    <xsd:enumeration value="Clients"/>
                    <xsd:enumeration value="Deployment"/>
                    <xsd:enumeration value="Development"/>
                    <xsd:enumeration value="Mobility"/>
                    <xsd:enumeration value="Security and Compliance"/>
                    <xsd:enumeration value="VoiceMail/Unified Messaging"/>
                  </xsd:restriction>
                </xsd:simpleType>
              </xsd:element>
            </xsd:sequence>
          </xsd:extension>
        </xsd:complexContent>
      </xsd:complexType>
    </xsd:element>
    <xsd:element name="Document_x0020_Role" ma:index="11" nillable="true" ma:displayName="Document Role" ma:internalName="Document_x0020_Role">
      <xsd:complexType>
        <xsd:complexContent>
          <xsd:extension base="dms:MultiChoice">
            <xsd:sequence>
              <xsd:element name="Value" maxOccurs="unbounded" minOccurs="0" nillable="true">
                <xsd:simpleType>
                  <xsd:restriction base="dms:Choice">
                    <xsd:enumeration value="SSP UC (Sales Solutions Professionals Unified Communications)"/>
                    <xsd:enumeration value="TSP UC (Technology Solutions Professionals Unified Communications)"/>
                    <xsd:enumeration value="PMM (PMM UC if possible)(Product Marketing Manager)"/>
                    <xsd:enumeration value="PTS BP (Partner Technology Specialist Business Productivity)"/>
                    <xsd:enumeration value="VTSP (Voice Technology Solutions Professional)"/>
                    <xsd:enumeration value="VPAM (Voice Partner Account Manager)"/>
                    <xsd:enumeration value="ATS (Account Technology Specialist)"/>
                    <xsd:enumeration value="AM (Account Manager)"/>
                  </xsd:restriction>
                </xsd:simpleType>
              </xsd:element>
            </xsd:sequence>
          </xsd:extension>
        </xsd:complexContent>
      </xsd:complexType>
    </xsd:element>
    <xsd:element name="Document_x0020_Function" ma:index="12" nillable="true" ma:displayName="Document Function" ma:internalName="Document_x0020_Function">
      <xsd:complexType>
        <xsd:complexContent>
          <xsd:extension base="dms:MultiChoice">
            <xsd:sequence>
              <xsd:element name="Value" maxOccurs="unbounded" minOccurs="0" nillable="true">
                <xsd:simpleType>
                  <xsd:restriction base="dms:Choice">
                    <xsd:enumeration value="All"/>
                    <xsd:enumeration value="Product Management"/>
                    <xsd:enumeration value="Business Management"/>
                    <xsd:enumeration value="Compete"/>
                  </xsd:restriction>
                </xsd:simpleType>
              </xsd:element>
            </xsd:sequence>
          </xsd:extension>
        </xsd:complexContent>
      </xsd:complexType>
    </xsd:element>
    <xsd:element name="Archive_x0020_Document" ma:index="13" nillable="true" ma:displayName="Archive Document" ma:default="0" ma:internalName="Archive_x0020_Document">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index="1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9D0525A-0E41-4F14-8285-C3C0E317EE95}">
  <ds:schemaRefs>
    <ds:schemaRef ds:uri="9e356373-877d-41ca-b52f-283515ee906a"/>
    <ds:schemaRef ds:uri="http://www.w3.org/XML/1998/namespace"/>
    <ds:schemaRef ds:uri="http://schemas.microsoft.com/office/2006/documentManagement/types"/>
    <ds:schemaRef ds:uri="http://purl.org/dc/dcmitype/"/>
    <ds:schemaRef ds:uri="http://schemas.openxmlformats.org/package/2006/metadata/core-properties"/>
    <ds:schemaRef ds:uri="http://purl.org/dc/elements/1.1/"/>
    <ds:schemaRef ds:uri="35e167ed-699c-4c1b-af67-8c5d791405a0"/>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B9D506A3-9E7E-429F-AF81-C5CAD7339AC7}">
  <ds:schemaRefs>
    <ds:schemaRef ds:uri="http://schemas.microsoft.com/sharepoint/v3/contenttype/forms"/>
  </ds:schemaRefs>
</ds:datastoreItem>
</file>

<file path=customXml/itemProps3.xml><?xml version="1.0" encoding="utf-8"?>
<ds:datastoreItem xmlns:ds="http://schemas.openxmlformats.org/officeDocument/2006/customXml" ds:itemID="{ADD99D55-560D-4930-8CF6-64B133E582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356373-877d-41ca-b52f-283515ee906a"/>
    <ds:schemaRef ds:uri="35e167ed-699c-4c1b-af67-8c5d791405a0"/>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16222</TotalTime>
  <Words>1968</Words>
  <Application>Microsoft Office PowerPoint</Application>
  <PresentationFormat>On-screen Show (4:3)</PresentationFormat>
  <Paragraphs>477</Paragraphs>
  <Slides>53</Slides>
  <Notes>53</Notes>
  <HiddenSlides>0</HiddenSlides>
  <MMClips>0</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53</vt:i4>
      </vt:variant>
    </vt:vector>
  </HeadingPairs>
  <TitlesOfParts>
    <vt:vector size="70" baseType="lpstr">
      <vt:lpstr>Arial</vt:lpstr>
      <vt:lpstr>Calibri</vt:lpstr>
      <vt:lpstr>Segoe</vt:lpstr>
      <vt:lpstr>Wingdings</vt:lpstr>
      <vt:lpstr>Segoe Semibold</vt:lpstr>
      <vt:lpstr>Segoe UI</vt:lpstr>
      <vt:lpstr>Consolas</vt:lpstr>
      <vt:lpstr>Courier New</vt:lpstr>
      <vt:lpstr>宋体</vt:lpstr>
      <vt:lpstr>Trebuchet MS</vt:lpstr>
      <vt:lpstr>Server_ID_Light_YELLOW_Template</vt:lpstr>
      <vt:lpstr>White with Courier font for code slides</vt:lpstr>
      <vt:lpstr>Office Theme</vt:lpstr>
      <vt:lpstr>TechEd_Europe</vt:lpstr>
      <vt:lpstr>TechEd_Europe4x3</vt:lpstr>
      <vt:lpstr>TechEd09_Europe template</vt:lpstr>
      <vt:lpstr>1_TechEd09_Europe template</vt:lpstr>
      <vt:lpstr>Exchange Server 2010  Information Protection and Control</vt:lpstr>
      <vt:lpstr>Content</vt:lpstr>
      <vt:lpstr>The High Cost of Data Leakage</vt:lpstr>
      <vt:lpstr>Information Protection and Control (IPC)  </vt:lpstr>
      <vt:lpstr>Benefits of Automated Controls</vt:lpstr>
      <vt:lpstr>Benefits of Granular Controls</vt:lpstr>
      <vt:lpstr>Content</vt:lpstr>
      <vt:lpstr>MailTips</vt:lpstr>
      <vt:lpstr>MailTips - Architecture</vt:lpstr>
      <vt:lpstr>MailTips - Evaluation</vt:lpstr>
      <vt:lpstr>MailTips - Offline Support</vt:lpstr>
      <vt:lpstr>MailTips - Limits</vt:lpstr>
      <vt:lpstr>MailTips – Group Metrics</vt:lpstr>
      <vt:lpstr>MailTips – Organizational Settings</vt:lpstr>
      <vt:lpstr>MailTips</vt:lpstr>
      <vt:lpstr>Content</vt:lpstr>
      <vt:lpstr>Transport Rules</vt:lpstr>
      <vt:lpstr>Conditions</vt:lpstr>
      <vt:lpstr>Actions</vt:lpstr>
      <vt:lpstr>Dynamic Signatures</vt:lpstr>
      <vt:lpstr>Dynamic Signatures</vt:lpstr>
      <vt:lpstr>Content</vt:lpstr>
      <vt:lpstr>Moderation</vt:lpstr>
      <vt:lpstr>Moderated Transport Message Flow</vt:lpstr>
      <vt:lpstr>Moderated Transport </vt:lpstr>
      <vt:lpstr>Moderated Transport</vt:lpstr>
      <vt:lpstr>Content</vt:lpstr>
      <vt:lpstr>Information Rights Management</vt:lpstr>
      <vt:lpstr>IRM – S/MIME Signing/Encryption</vt:lpstr>
      <vt:lpstr>Transport Protection Rules  </vt:lpstr>
      <vt:lpstr>Outlook Protection Rules Provide users more IRM protection options</vt:lpstr>
      <vt:lpstr>Outlook Protection Rules</vt:lpstr>
      <vt:lpstr>Protection Rules</vt:lpstr>
      <vt:lpstr>IRM in Outlook Web App</vt:lpstr>
      <vt:lpstr>Protected Voice Mail</vt:lpstr>
      <vt:lpstr>Content</vt:lpstr>
      <vt:lpstr>Ethical Wall</vt:lpstr>
      <vt:lpstr>Ethical Wall</vt:lpstr>
      <vt:lpstr>Content</vt:lpstr>
      <vt:lpstr>IRM Search</vt:lpstr>
      <vt:lpstr>Journal Report Decryption</vt:lpstr>
      <vt:lpstr>Transport Pipeline Decryption</vt:lpstr>
      <vt:lpstr>Transport Pipeline Decryption</vt:lpstr>
      <vt:lpstr>Configuring IRM - Exchange</vt:lpstr>
      <vt:lpstr>IRM Decryption - Journaling</vt:lpstr>
      <vt:lpstr>Content</vt:lpstr>
      <vt:lpstr>Session Takeaways</vt:lpstr>
      <vt:lpstr>Related Content</vt:lpstr>
      <vt:lpstr>UNC Track Call to Action!</vt:lpstr>
      <vt:lpstr>Unified Communications Resources</vt:lpstr>
      <vt:lpstr>Slide 51</vt:lpstr>
      <vt:lpstr>Slide 52</vt:lpstr>
      <vt:lpstr>Slide 53</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Exchange 2010 - IPC</dc:title>
  <dc:subject>tech·ed Europe 2009</dc:subject>
  <dc:creator>Nate Sun</dc:creator>
  <dc:description>tech·ed Europe 2009</dc:description>
  <cp:lastModifiedBy>cn_user</cp:lastModifiedBy>
  <cp:revision>480</cp:revision>
  <cp:lastPrinted>2008-06-24T18:35:13Z</cp:lastPrinted>
  <dcterms:created xsi:type="dcterms:W3CDTF">2008-06-24T18:33:09Z</dcterms:created>
  <dcterms:modified xsi:type="dcterms:W3CDTF">2009-11-12T08:48:21Z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0x01010050613FFA1EA4CF4CAB60D10CC620B52500F59D794D0AF6A74BBD0F03FF55B6F151</vt:lpwstr>
  </property>
</Properties>
</file>